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164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A3832-8FB0-45F1-970B-3B5E0F2BFA63}" type="datetimeFigureOut">
              <a:rPr lang="ko-KR" altLang="en-US" smtClean="0"/>
              <a:t>2021-06-07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FA7F6-FE62-4259-A767-0FC0AACC20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002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A3832-8FB0-45F1-970B-3B5E0F2BFA63}" type="datetimeFigureOut">
              <a:rPr lang="ko-KR" altLang="en-US" smtClean="0"/>
              <a:t>2021-06-07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FA7F6-FE62-4259-A767-0FC0AACC20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1196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A3832-8FB0-45F1-970B-3B5E0F2BFA63}" type="datetimeFigureOut">
              <a:rPr lang="ko-KR" altLang="en-US" smtClean="0"/>
              <a:t>2021-06-07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FA7F6-FE62-4259-A767-0FC0AACC20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985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A3832-8FB0-45F1-970B-3B5E0F2BFA63}" type="datetimeFigureOut">
              <a:rPr lang="ko-KR" altLang="en-US" smtClean="0"/>
              <a:t>2021-06-07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FA7F6-FE62-4259-A767-0FC0AACC20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6983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A3832-8FB0-45F1-970B-3B5E0F2BFA63}" type="datetimeFigureOut">
              <a:rPr lang="ko-KR" altLang="en-US" smtClean="0"/>
              <a:t>2021-06-07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FA7F6-FE62-4259-A767-0FC0AACC20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9096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A3832-8FB0-45F1-970B-3B5E0F2BFA63}" type="datetimeFigureOut">
              <a:rPr lang="ko-KR" altLang="en-US" smtClean="0"/>
              <a:t>2021-06-07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FA7F6-FE62-4259-A767-0FC0AACC20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3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A3832-8FB0-45F1-970B-3B5E0F2BFA63}" type="datetimeFigureOut">
              <a:rPr lang="ko-KR" altLang="en-US" smtClean="0"/>
              <a:t>2021-06-07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FA7F6-FE62-4259-A767-0FC0AACC20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4784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A3832-8FB0-45F1-970B-3B5E0F2BFA63}" type="datetimeFigureOut">
              <a:rPr lang="ko-KR" altLang="en-US" smtClean="0"/>
              <a:t>2021-06-07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FA7F6-FE62-4259-A767-0FC0AACC20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6669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A3832-8FB0-45F1-970B-3B5E0F2BFA63}" type="datetimeFigureOut">
              <a:rPr lang="ko-KR" altLang="en-US" smtClean="0"/>
              <a:t>2021-06-07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FA7F6-FE62-4259-A767-0FC0AACC20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3102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A3832-8FB0-45F1-970B-3B5E0F2BFA63}" type="datetimeFigureOut">
              <a:rPr lang="ko-KR" altLang="en-US" smtClean="0"/>
              <a:t>2021-06-07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FA7F6-FE62-4259-A767-0FC0AACC20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6668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A3832-8FB0-45F1-970B-3B5E0F2BFA63}" type="datetimeFigureOut">
              <a:rPr lang="ko-KR" altLang="en-US" smtClean="0"/>
              <a:t>2021-06-07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FA7F6-FE62-4259-A767-0FC0AACC20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416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8A3832-8FB0-45F1-970B-3B5E0F2BFA63}" type="datetimeFigureOut">
              <a:rPr lang="ko-KR" altLang="en-US" smtClean="0"/>
              <a:t>2021-06-07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2FA7F6-FE62-4259-A767-0FC0AACC20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3775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ko.wikipedia.org/wiki/%EC%98%A4%ED%94%88_%EC%86%8C%EC%8A%A4" TargetMode="External"/><Relationship Id="rId3" Type="http://schemas.openxmlformats.org/officeDocument/2006/relationships/hyperlink" Target="https://ko.wikipedia.org/wiki/NoSQL" TargetMode="External"/><Relationship Id="rId7" Type="http://schemas.openxmlformats.org/officeDocument/2006/relationships/hyperlink" Target="https://ko.wikipedia.org/wiki/HDFS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ko.wikipedia.org/wiki/%EB%B6%84%EC%82%B0_%ED%8C%8C%EC%9D%BC_%EC%8B%9C%EC%8A%A4%ED%85%9C" TargetMode="External"/><Relationship Id="rId5" Type="http://schemas.openxmlformats.org/officeDocument/2006/relationships/hyperlink" Target="https://ko.wikipedia.org/wiki/%EB%8B%A8%EC%9D%BC_%EC%9E%A5%EC%95%A0%EC%A0%90" TargetMode="External"/><Relationship Id="rId4" Type="http://schemas.openxmlformats.org/officeDocument/2006/relationships/hyperlink" Target="https://ko.wikipedia.org/wiki/%EB%8D%B0%EC%9D%B4%ED%84%B0%EB%B2%A0%EC%9D%B4%EC%8A%A4" TargetMode="External"/><Relationship Id="rId9" Type="http://schemas.openxmlformats.org/officeDocument/2006/relationships/hyperlink" Target="https://ko.wikipedia.org/wiki/%EB%8D%B0%EC%9D%B4%ED%84%B0%EB%B2%A0%EC%9D%B4%EC%8A%A4_%EA%B4%80%EB%A6%AC_%EC%8B%9C%EC%8A%A4%ED%85%9C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5400" dirty="0" smtClean="0"/>
              <a:t>카카오 광고 시스템 조사</a:t>
            </a:r>
            <a:endParaRPr lang="ko-KR" altLang="en-US" sz="5400" dirty="0"/>
          </a:p>
        </p:txBody>
      </p:sp>
    </p:spTree>
    <p:extLst>
      <p:ext uri="{BB962C8B-B14F-4D97-AF65-F5344CB8AC3E}">
        <p14:creationId xmlns:p14="http://schemas.microsoft.com/office/powerpoint/2010/main" val="2413946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카카오 광고 시스템 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2639" y="1703704"/>
            <a:ext cx="501872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320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164827"/>
            <a:ext cx="7886700" cy="1325563"/>
          </a:xfrm>
        </p:spPr>
        <p:txBody>
          <a:bodyPr/>
          <a:lstStyle/>
          <a:p>
            <a:pPr algn="ctr"/>
            <a:r>
              <a:rPr lang="ko-KR" altLang="en-US" dirty="0" smtClean="0"/>
              <a:t>데이터 수집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실시간처리</a:t>
            </a:r>
            <a:r>
              <a:rPr lang="ko-KR" altLang="en-US" dirty="0" smtClean="0"/>
              <a:t> 기술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4458786"/>
            <a:ext cx="7886700" cy="1854928"/>
          </a:xfrm>
        </p:spPr>
        <p:txBody>
          <a:bodyPr>
            <a:normAutofit lnSpcReduction="10000"/>
          </a:bodyPr>
          <a:lstStyle/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ko-KR" altLang="ko-KR" sz="1400" dirty="0" smtClean="0">
                <a:latin typeface="+mj-ea"/>
                <a:ea typeface="+mj-ea"/>
              </a:rPr>
              <a:t>카프카</a:t>
            </a:r>
            <a:r>
              <a:rPr lang="en-US" altLang="ko-KR" sz="1400" dirty="0" smtClean="0">
                <a:latin typeface="+mj-ea"/>
                <a:ea typeface="+mj-ea"/>
              </a:rPr>
              <a:t> :</a:t>
            </a:r>
            <a:r>
              <a:rPr lang="ko-KR" altLang="ko-KR" sz="1400" dirty="0" smtClean="0">
                <a:latin typeface="+mj-ea"/>
                <a:ea typeface="+mj-ea"/>
              </a:rPr>
              <a:t> </a:t>
            </a:r>
            <a:r>
              <a:rPr lang="ko-KR" altLang="en-US" sz="1400" dirty="0">
                <a:latin typeface="+mj-ea"/>
                <a:ea typeface="+mj-ea"/>
              </a:rPr>
              <a:t>방대한 양의 데이터를 </a:t>
            </a:r>
            <a:r>
              <a:rPr lang="ko-KR" altLang="en-US" sz="1400" dirty="0" smtClean="0">
                <a:latin typeface="+mj-ea"/>
                <a:ea typeface="+mj-ea"/>
              </a:rPr>
              <a:t>실시간 및 </a:t>
            </a:r>
            <a:r>
              <a:rPr lang="ko-KR" altLang="en-US" sz="1400" dirty="0" err="1" smtClean="0">
                <a:latin typeface="+mj-ea"/>
                <a:ea typeface="+mj-ea"/>
              </a:rPr>
              <a:t>비동기로</a:t>
            </a:r>
            <a:r>
              <a:rPr lang="ko-KR" altLang="en-US" sz="1400" dirty="0" smtClean="0">
                <a:latin typeface="+mj-ea"/>
                <a:ea typeface="+mj-ea"/>
              </a:rPr>
              <a:t> </a:t>
            </a:r>
            <a:r>
              <a:rPr lang="ko-KR" altLang="en-US" sz="1400" dirty="0">
                <a:latin typeface="+mj-ea"/>
                <a:ea typeface="+mj-ea"/>
              </a:rPr>
              <a:t>처리할 수 있는 </a:t>
            </a:r>
            <a:r>
              <a:rPr lang="ko-KR" altLang="en-US" sz="1400" dirty="0" smtClean="0">
                <a:latin typeface="+mj-ea"/>
                <a:ea typeface="+mj-ea"/>
              </a:rPr>
              <a:t>분산 시스템</a:t>
            </a:r>
            <a:endParaRPr lang="en-US" altLang="ko-KR" sz="1400" dirty="0" smtClean="0">
              <a:latin typeface="+mj-ea"/>
              <a:ea typeface="+mj-ea"/>
            </a:endParaRP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sz="1400" dirty="0" smtClean="0">
              <a:latin typeface="+mj-ea"/>
              <a:ea typeface="+mj-ea"/>
            </a:endParaRP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ko-KR" altLang="ko-KR" sz="1400" dirty="0" err="1" smtClean="0">
                <a:latin typeface="+mj-ea"/>
                <a:ea typeface="+mj-ea"/>
              </a:rPr>
              <a:t>로그스태</a:t>
            </a:r>
            <a:r>
              <a:rPr lang="ko-KR" altLang="en-US" sz="1400" dirty="0" err="1" smtClean="0">
                <a:latin typeface="+mj-ea"/>
                <a:ea typeface="+mj-ea"/>
              </a:rPr>
              <a:t>시</a:t>
            </a:r>
            <a:r>
              <a:rPr lang="en-US" altLang="ko-KR" sz="1400" dirty="0" smtClean="0">
                <a:latin typeface="+mj-ea"/>
                <a:ea typeface="+mj-ea"/>
              </a:rPr>
              <a:t> : </a:t>
            </a:r>
            <a:r>
              <a:rPr lang="ko-KR" altLang="en-US" sz="1400" dirty="0">
                <a:latin typeface="+mj-ea"/>
                <a:ea typeface="+mj-ea"/>
              </a:rPr>
              <a:t>모든 로그정보를 수집하여 하나의 저장소</a:t>
            </a:r>
            <a:r>
              <a:rPr lang="en-US" altLang="ko-KR" sz="1400" dirty="0">
                <a:latin typeface="+mj-ea"/>
                <a:ea typeface="+mj-ea"/>
              </a:rPr>
              <a:t>(DB, </a:t>
            </a:r>
            <a:r>
              <a:rPr lang="en-US" altLang="ko-KR" sz="1400" dirty="0" err="1">
                <a:latin typeface="+mj-ea"/>
                <a:ea typeface="+mj-ea"/>
              </a:rPr>
              <a:t>Elasticsearch</a:t>
            </a:r>
            <a:r>
              <a:rPr lang="en-US" altLang="ko-KR" sz="1400" dirty="0">
                <a:latin typeface="+mj-ea"/>
                <a:ea typeface="+mj-ea"/>
              </a:rPr>
              <a:t> </a:t>
            </a:r>
            <a:r>
              <a:rPr lang="ko-KR" altLang="en-US" sz="1400" dirty="0">
                <a:latin typeface="+mj-ea"/>
                <a:ea typeface="+mj-ea"/>
              </a:rPr>
              <a:t>등</a:t>
            </a:r>
            <a:r>
              <a:rPr lang="en-US" altLang="ko-KR" sz="1400" dirty="0">
                <a:latin typeface="+mj-ea"/>
                <a:ea typeface="+mj-ea"/>
              </a:rPr>
              <a:t>)</a:t>
            </a:r>
            <a:r>
              <a:rPr lang="ko-KR" altLang="en-US" sz="1400" dirty="0">
                <a:latin typeface="+mj-ea"/>
                <a:ea typeface="+mj-ea"/>
              </a:rPr>
              <a:t>에 출력해주는 </a:t>
            </a:r>
            <a:r>
              <a:rPr lang="ko-KR" altLang="en-US" sz="1400" dirty="0" smtClean="0">
                <a:latin typeface="+mj-ea"/>
                <a:ea typeface="+mj-ea"/>
              </a:rPr>
              <a:t>시스템</a:t>
            </a:r>
            <a:r>
              <a:rPr lang="en-US" altLang="ko-KR" sz="1400" dirty="0" smtClean="0">
                <a:latin typeface="+mj-ea"/>
                <a:ea typeface="+mj-ea"/>
              </a:rPr>
              <a:t>(ELK)</a:t>
            </a:r>
            <a:endParaRPr lang="ko-KR" altLang="ko-KR" sz="1400" dirty="0" smtClean="0">
              <a:latin typeface="+mj-ea"/>
              <a:ea typeface="+mj-ea"/>
            </a:endParaRP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sz="1400" dirty="0" smtClean="0">
              <a:latin typeface="+mj-ea"/>
              <a:ea typeface="+mj-ea"/>
            </a:endParaRP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ko-KR" altLang="ko-KR" sz="1400" dirty="0" err="1" smtClean="0">
                <a:latin typeface="+mj-ea"/>
                <a:ea typeface="+mj-ea"/>
              </a:rPr>
              <a:t>스파크</a:t>
            </a:r>
            <a:r>
              <a:rPr lang="ko-KR" altLang="ko-KR" sz="1400" dirty="0" smtClean="0">
                <a:latin typeface="+mj-ea"/>
                <a:ea typeface="+mj-ea"/>
              </a:rPr>
              <a:t> </a:t>
            </a:r>
            <a:r>
              <a:rPr lang="ko-KR" altLang="ko-KR" sz="1400" dirty="0" err="1" smtClean="0">
                <a:latin typeface="+mj-ea"/>
                <a:ea typeface="+mj-ea"/>
              </a:rPr>
              <a:t>스트리밍</a:t>
            </a:r>
            <a:r>
              <a:rPr lang="en-US" altLang="ko-KR" sz="1400" dirty="0" smtClean="0">
                <a:latin typeface="+mj-ea"/>
                <a:ea typeface="+mj-ea"/>
              </a:rPr>
              <a:t> : </a:t>
            </a:r>
            <a:r>
              <a:rPr lang="ko-KR" altLang="ko-KR" sz="1400" dirty="0">
                <a:latin typeface="+mj-ea"/>
                <a:ea typeface="+mj-ea"/>
              </a:rPr>
              <a:t>카프카 </a:t>
            </a:r>
            <a:r>
              <a:rPr lang="ko-KR" altLang="en-US" sz="1400" dirty="0" smtClean="0">
                <a:latin typeface="+mj-ea"/>
                <a:ea typeface="+mj-ea"/>
              </a:rPr>
              <a:t>에서 데이터를 받아 실시간 처리하는 시스템</a:t>
            </a:r>
            <a:endParaRPr lang="en-US" altLang="ko-KR" sz="1400" dirty="0" smtClean="0">
              <a:latin typeface="+mj-ea"/>
              <a:ea typeface="+mj-ea"/>
            </a:endParaRP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sz="1400" dirty="0" smtClean="0">
              <a:latin typeface="+mj-ea"/>
              <a:ea typeface="+mj-ea"/>
            </a:endParaRPr>
          </a:p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ko-KR" altLang="en-US" sz="1400" dirty="0" err="1" smtClean="0">
                <a:latin typeface="+mj-ea"/>
                <a:ea typeface="+mj-ea"/>
              </a:rPr>
              <a:t>플링크</a:t>
            </a:r>
            <a:r>
              <a:rPr lang="ko-KR" altLang="en-US" sz="1400" dirty="0" smtClean="0">
                <a:latin typeface="+mj-ea"/>
                <a:ea typeface="+mj-ea"/>
              </a:rPr>
              <a:t> </a:t>
            </a:r>
            <a:r>
              <a:rPr lang="en-US" altLang="ko-KR" sz="1400" dirty="0" smtClean="0">
                <a:latin typeface="+mj-ea"/>
                <a:ea typeface="+mj-ea"/>
              </a:rPr>
              <a:t>:</a:t>
            </a:r>
            <a:r>
              <a:rPr lang="ko-KR" altLang="en-US" sz="1400" dirty="0" smtClean="0">
                <a:latin typeface="+mj-ea"/>
                <a:ea typeface="+mj-ea"/>
              </a:rPr>
              <a:t> </a:t>
            </a:r>
            <a:r>
              <a:rPr lang="ko-KR" altLang="en-US" sz="1400" dirty="0">
                <a:latin typeface="+mj-ea"/>
                <a:ea typeface="+mj-ea"/>
              </a:rPr>
              <a:t>어떤 규모에서든지 상태를 유지하는 </a:t>
            </a:r>
            <a:r>
              <a:rPr lang="ko-KR" altLang="en-US" sz="1400" dirty="0" err="1">
                <a:latin typeface="+mj-ea"/>
                <a:ea typeface="+mj-ea"/>
              </a:rPr>
              <a:t>스트리밍</a:t>
            </a:r>
            <a:r>
              <a:rPr lang="ko-KR" altLang="en-US" sz="1400" dirty="0">
                <a:latin typeface="+mj-ea"/>
                <a:ea typeface="+mj-ea"/>
              </a:rPr>
              <a:t> 애플리케이션을 실행하도록 </a:t>
            </a:r>
            <a:r>
              <a:rPr lang="ko-KR" altLang="en-US" sz="1400" dirty="0" smtClean="0">
                <a:latin typeface="+mj-ea"/>
                <a:ea typeface="+mj-ea"/>
              </a:rPr>
              <a:t>설계된 </a:t>
            </a:r>
            <a:r>
              <a:rPr lang="ko-KR" altLang="en-US" sz="1400" dirty="0">
                <a:latin typeface="+mj-ea"/>
                <a:ea typeface="+mj-ea"/>
              </a:rPr>
              <a:t>분산 시스템</a:t>
            </a:r>
            <a:endParaRPr lang="en-US" altLang="ko-KR" sz="1400" dirty="0">
              <a:latin typeface="+mj-ea"/>
              <a:ea typeface="+mj-ea"/>
            </a:endParaRP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sz="1400" b="1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18697"/>
            <a:ext cx="9144000" cy="3244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275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배치 처리 기술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7028" y="2088564"/>
            <a:ext cx="7886700" cy="1961826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707028" y="4526646"/>
            <a:ext cx="780832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latin typeface="맑은 고딕" panose="020B0503020000020004" pitchFamily="50" charset="-127"/>
              </a:rPr>
              <a:t>-</a:t>
            </a:r>
            <a:r>
              <a:rPr lang="ko-KR" altLang="ko-KR" dirty="0" err="1" smtClean="0">
                <a:latin typeface="맑은 고딕" panose="020B0503020000020004" pitchFamily="50" charset="-127"/>
              </a:rPr>
              <a:t>하이브</a:t>
            </a:r>
            <a:r>
              <a:rPr lang="en-US" altLang="ko-KR" dirty="0" smtClean="0">
                <a:latin typeface="맑은 고딕" panose="020B0503020000020004" pitchFamily="50" charset="-127"/>
              </a:rPr>
              <a:t> : </a:t>
            </a:r>
            <a:r>
              <a:rPr lang="en-US" altLang="ko-KR" dirty="0" err="1" smtClean="0">
                <a:latin typeface="맑은 고딕" panose="020B0503020000020004" pitchFamily="50" charset="-127"/>
              </a:rPr>
              <a:t>mapreduce</a:t>
            </a:r>
            <a:r>
              <a:rPr lang="en-US" altLang="ko-KR" dirty="0" smtClean="0">
                <a:latin typeface="맑은 고딕" panose="020B0503020000020004" pitchFamily="50" charset="-127"/>
              </a:rPr>
              <a:t> </a:t>
            </a:r>
            <a:r>
              <a:rPr lang="ko-KR" altLang="en-US" dirty="0" smtClean="0">
                <a:latin typeface="맑은 고딕" panose="020B0503020000020004" pitchFamily="50" charset="-127"/>
              </a:rPr>
              <a:t>프레임워크 사용하여 데이터에 접근</a:t>
            </a:r>
            <a:endParaRPr lang="en-US" altLang="ko-KR" dirty="0" smtClean="0">
              <a:latin typeface="맑은 고딕" panose="020B0503020000020004" pitchFamily="50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dirty="0" smtClean="0">
                <a:latin typeface="맑은 고딕" panose="020B0503020000020004" pitchFamily="50" charset="-127"/>
              </a:rPr>
              <a:t> </a:t>
            </a:r>
            <a:endParaRPr lang="en-US" altLang="ko-KR" dirty="0" smtClean="0">
              <a:latin typeface="맑은 고딕" panose="020B0503020000020004" pitchFamily="50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latin typeface="맑은 고딕" panose="020B0503020000020004" pitchFamily="50" charset="-127"/>
              </a:rPr>
              <a:t>-</a:t>
            </a:r>
            <a:r>
              <a:rPr lang="ko-KR" altLang="ko-KR" dirty="0" err="1" smtClean="0">
                <a:latin typeface="맑은 고딕" panose="020B0503020000020004" pitchFamily="50" charset="-127"/>
              </a:rPr>
              <a:t>임팔라</a:t>
            </a:r>
            <a:r>
              <a:rPr lang="en-US" altLang="ko-KR" dirty="0" smtClean="0">
                <a:latin typeface="맑은 고딕" panose="020B0503020000020004" pitchFamily="50" charset="-127"/>
              </a:rPr>
              <a:t> : </a:t>
            </a:r>
            <a:r>
              <a:rPr lang="ko-KR" altLang="en-US" dirty="0" smtClean="0">
                <a:latin typeface="맑은 고딕" panose="020B0503020000020004" pitchFamily="50" charset="-127"/>
              </a:rPr>
              <a:t>고유질의엔진을 이용하여 응답시간 최소화</a:t>
            </a:r>
            <a:r>
              <a:rPr lang="en-US" altLang="ko-KR" dirty="0" smtClean="0">
                <a:latin typeface="맑은 고딕" panose="020B0503020000020004" pitchFamily="50" charset="-127"/>
              </a:rPr>
              <a:t>(</a:t>
            </a:r>
            <a:r>
              <a:rPr lang="ko-KR" altLang="en-US" dirty="0" smtClean="0">
                <a:latin typeface="맑은 고딕" panose="020B0503020000020004" pitchFamily="50" charset="-127"/>
              </a:rPr>
              <a:t>모든 데이터에 </a:t>
            </a:r>
            <a:r>
              <a:rPr lang="ko-KR" altLang="en-US" dirty="0" err="1" smtClean="0">
                <a:latin typeface="맑은 고딕" panose="020B0503020000020004" pitchFamily="50" charset="-127"/>
              </a:rPr>
              <a:t>노드</a:t>
            </a:r>
            <a:r>
              <a:rPr lang="en-US" altLang="ko-KR" dirty="0" smtClean="0">
                <a:latin typeface="맑은 고딕" panose="020B0503020000020004" pitchFamily="50" charset="-127"/>
              </a:rPr>
              <a:t>)</a:t>
            </a:r>
            <a:endParaRPr lang="en-US" altLang="ko-KR" dirty="0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01758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저장 기술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936081"/>
            <a:ext cx="7886700" cy="127400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628650" y="3725819"/>
            <a:ext cx="788669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0" i="0" dirty="0" smtClean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HDFS : </a:t>
            </a:r>
            <a:r>
              <a:rPr lang="ko-KR" altLang="en-US" sz="1400" b="0" i="0" dirty="0" smtClean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배치처리를 위해 설계되었다</a:t>
            </a:r>
            <a:r>
              <a:rPr lang="en-US" altLang="ko-KR" sz="1400" b="0" i="0" dirty="0" smtClean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 </a:t>
            </a:r>
            <a:r>
              <a:rPr lang="ko-KR" altLang="en-US" sz="1400" b="0" i="0" dirty="0" smtClean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빠른 데이터 응답시간이 필요한 작업에는 적합하지 않다</a:t>
            </a:r>
            <a:endParaRPr lang="en-US" altLang="ko-KR" sz="1400" b="0" i="0" dirty="0" smtClean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endParaRPr lang="en-US" altLang="ko-KR" sz="1400" dirty="0" smtClean="0">
              <a:solidFill>
                <a:srgbClr val="666666"/>
              </a:solidFill>
              <a:latin typeface="맑은 고딕" panose="020B0503020000020004" pitchFamily="50" charset="-127"/>
            </a:endParaRPr>
          </a:p>
          <a:p>
            <a:r>
              <a:rPr lang="ko-KR" altLang="ko-KR" sz="1400" dirty="0" err="1" smtClean="0">
                <a:latin typeface="+mj-ea"/>
                <a:ea typeface="+mj-ea"/>
              </a:rPr>
              <a:t>카산드라</a:t>
            </a:r>
            <a:r>
              <a:rPr lang="en-US" altLang="ko-KR" sz="1400" dirty="0" smtClean="0">
                <a:latin typeface="+mj-ea"/>
                <a:ea typeface="+mj-ea"/>
              </a:rPr>
              <a:t> : </a:t>
            </a:r>
            <a:r>
              <a:rPr lang="ko-KR" altLang="en-US" sz="1400" dirty="0"/>
              <a:t> </a:t>
            </a:r>
            <a:r>
              <a:rPr lang="en-US" altLang="ko-KR" sz="1400" dirty="0">
                <a:hlinkClick r:id="rId3"/>
              </a:rPr>
              <a:t>NoSQL</a:t>
            </a:r>
            <a:r>
              <a:rPr lang="ko-KR" altLang="en-US" sz="1400" dirty="0"/>
              <a:t> </a:t>
            </a:r>
            <a:r>
              <a:rPr lang="ko-KR" altLang="en-US" sz="1400" dirty="0">
                <a:hlinkClick r:id="rId4"/>
              </a:rPr>
              <a:t>데이터베이스</a:t>
            </a:r>
            <a:r>
              <a:rPr lang="ko-KR" altLang="en-US" sz="1400" dirty="0"/>
              <a:t> 관리 시스템의 하나로</a:t>
            </a:r>
            <a:r>
              <a:rPr lang="en-US" altLang="ko-KR" sz="1400" dirty="0"/>
              <a:t>, </a:t>
            </a:r>
            <a:r>
              <a:rPr lang="ko-KR" altLang="en-US" sz="1400" dirty="0">
                <a:hlinkClick r:id="rId5" tooltip="단일 장애점"/>
              </a:rPr>
              <a:t>단일 </a:t>
            </a:r>
            <a:r>
              <a:rPr lang="ko-KR" altLang="en-US" sz="1400" dirty="0" err="1">
                <a:hlinkClick r:id="rId5" tooltip="단일 장애점"/>
              </a:rPr>
              <a:t>장애점</a:t>
            </a:r>
            <a:r>
              <a:rPr lang="ko-KR" altLang="en-US" sz="1400" dirty="0"/>
              <a:t> 없이 고성능을 제공하면서 수많은 서버 간의 대용량의 데이터를 관리하기 위해 설계되었다</a:t>
            </a:r>
            <a:r>
              <a:rPr lang="en-US" altLang="ko-KR" sz="1400" dirty="0"/>
              <a:t>.</a:t>
            </a:r>
            <a:endParaRPr lang="en-US" altLang="ko-KR" sz="1400" dirty="0" smtClean="0">
              <a:latin typeface="+mj-ea"/>
              <a:ea typeface="+mj-ea"/>
            </a:endParaRPr>
          </a:p>
          <a:p>
            <a:endParaRPr lang="en-US" altLang="ko-KR" sz="1400" dirty="0">
              <a:latin typeface="+mj-ea"/>
              <a:ea typeface="+mj-ea"/>
            </a:endParaRPr>
          </a:p>
          <a:p>
            <a:r>
              <a:rPr lang="ko-KR" altLang="ko-KR" sz="1400" dirty="0" smtClean="0">
                <a:latin typeface="+mj-ea"/>
                <a:ea typeface="+mj-ea"/>
              </a:rPr>
              <a:t>H</a:t>
            </a:r>
            <a:r>
              <a:rPr lang="en-US" altLang="ko-KR" sz="1400" dirty="0" smtClean="0">
                <a:latin typeface="+mj-ea"/>
                <a:ea typeface="+mj-ea"/>
              </a:rPr>
              <a:t>b</a:t>
            </a:r>
            <a:r>
              <a:rPr lang="ko-KR" altLang="ko-KR" sz="1400" dirty="0" smtClean="0">
                <a:latin typeface="+mj-ea"/>
                <a:ea typeface="+mj-ea"/>
              </a:rPr>
              <a:t>ase</a:t>
            </a:r>
            <a:r>
              <a:rPr lang="en-US" altLang="ko-KR" sz="1400" dirty="0" smtClean="0">
                <a:latin typeface="+mj-ea"/>
                <a:ea typeface="+mj-ea"/>
              </a:rPr>
              <a:t> : </a:t>
            </a:r>
            <a:r>
              <a:rPr lang="ko-KR" altLang="en-US" sz="1400" dirty="0" err="1" smtClean="0">
                <a:latin typeface="+mj-ea"/>
                <a:ea typeface="+mj-ea"/>
              </a:rPr>
              <a:t>하둡</a:t>
            </a:r>
            <a:r>
              <a:rPr lang="ko-KR" altLang="en-US" sz="1400" dirty="0" smtClean="0">
                <a:latin typeface="+mj-ea"/>
                <a:ea typeface="+mj-ea"/>
              </a:rPr>
              <a:t> </a:t>
            </a:r>
            <a:r>
              <a:rPr lang="ko-KR" altLang="en-US" sz="1400" dirty="0" err="1" smtClean="0">
                <a:latin typeface="+mj-ea"/>
                <a:ea typeface="+mj-ea"/>
              </a:rPr>
              <a:t>플렛폼을</a:t>
            </a:r>
            <a:r>
              <a:rPr lang="ko-KR" altLang="en-US" sz="1400" dirty="0" smtClean="0">
                <a:latin typeface="+mj-ea"/>
                <a:ea typeface="+mj-ea"/>
              </a:rPr>
              <a:t> 위한 데이터 베이스</a:t>
            </a:r>
            <a:r>
              <a:rPr lang="en-US" altLang="ko-KR" sz="1400" dirty="0" smtClean="0">
                <a:latin typeface="+mj-ea"/>
                <a:ea typeface="+mj-ea"/>
              </a:rPr>
              <a:t>, </a:t>
            </a:r>
            <a:r>
              <a:rPr lang="ko-KR" altLang="en-US" sz="1400" dirty="0">
                <a:hlinkClick r:id="rId6" tooltip="아파치 하이브"/>
              </a:rPr>
              <a:t>분산 파일 시스템</a:t>
            </a:r>
            <a:r>
              <a:rPr lang="ko-KR" altLang="en-US" sz="1400" dirty="0"/>
              <a:t>인 </a:t>
            </a:r>
            <a:r>
              <a:rPr lang="en-US" altLang="ko-KR" sz="1400" dirty="0" smtClean="0">
                <a:hlinkClick r:id="rId7" tooltip="HDFS"/>
              </a:rPr>
              <a:t>HDFS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위에서 동작</a:t>
            </a:r>
            <a:r>
              <a:rPr lang="en-US" altLang="ko-KR" sz="1400" dirty="0" smtClean="0"/>
              <a:t>.</a:t>
            </a:r>
            <a:endParaRPr lang="en-US" altLang="ko-KR" sz="1400" dirty="0" smtClean="0">
              <a:latin typeface="+mj-ea"/>
              <a:ea typeface="+mj-ea"/>
            </a:endParaRPr>
          </a:p>
          <a:p>
            <a:endParaRPr lang="en-US" altLang="ko-KR" sz="1400" dirty="0">
              <a:latin typeface="+mj-ea"/>
              <a:ea typeface="+mj-ea"/>
            </a:endParaRPr>
          </a:p>
          <a:p>
            <a:r>
              <a:rPr lang="ko-KR" altLang="ko-KR" sz="1400" dirty="0" err="1" smtClean="0">
                <a:latin typeface="+mj-ea"/>
                <a:ea typeface="+mj-ea"/>
              </a:rPr>
              <a:t>엘라스틱서치</a:t>
            </a:r>
            <a:r>
              <a:rPr lang="en-US" altLang="ko-KR" sz="1400" dirty="0" smtClean="0">
                <a:latin typeface="+mj-ea"/>
                <a:ea typeface="+mj-ea"/>
              </a:rPr>
              <a:t> : </a:t>
            </a:r>
            <a:r>
              <a:rPr lang="ko-KR" altLang="en-US" sz="1400" dirty="0" err="1"/>
              <a:t>일래스틱서치는</a:t>
            </a:r>
            <a:r>
              <a:rPr lang="ko-KR" altLang="en-US" sz="1400" dirty="0"/>
              <a:t> </a:t>
            </a:r>
            <a:r>
              <a:rPr lang="ko-KR" altLang="en-US" sz="1400" dirty="0" err="1"/>
              <a:t>로그스태시</a:t>
            </a:r>
            <a:r>
              <a:rPr lang="en-US" altLang="ko-KR" sz="1400" dirty="0"/>
              <a:t>(</a:t>
            </a:r>
            <a:r>
              <a:rPr lang="en-US" altLang="ko-KR" sz="1400" dirty="0" err="1"/>
              <a:t>Logstash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와 함께 사용하는 검색 엔진</a:t>
            </a:r>
            <a:r>
              <a:rPr lang="en-US" altLang="ko-KR" sz="1400" dirty="0" smtClean="0"/>
              <a:t>.(ELK)</a:t>
            </a:r>
            <a:endParaRPr lang="en-US" altLang="ko-KR" sz="1400" dirty="0" smtClean="0">
              <a:latin typeface="+mj-ea"/>
              <a:ea typeface="+mj-ea"/>
            </a:endParaRPr>
          </a:p>
          <a:p>
            <a:endParaRPr lang="en-US" altLang="ko-KR" sz="1400" dirty="0">
              <a:latin typeface="+mj-ea"/>
              <a:ea typeface="+mj-ea"/>
            </a:endParaRPr>
          </a:p>
          <a:p>
            <a:r>
              <a:rPr lang="ko-KR" altLang="ko-KR" sz="1400" dirty="0" err="1" smtClean="0">
                <a:latin typeface="+mj-ea"/>
                <a:ea typeface="+mj-ea"/>
              </a:rPr>
              <a:t>레디스</a:t>
            </a:r>
            <a:r>
              <a:rPr lang="en-US" altLang="ko-KR" sz="1400" dirty="0" smtClean="0">
                <a:latin typeface="+mj-ea"/>
                <a:ea typeface="+mj-ea"/>
              </a:rPr>
              <a:t> : </a:t>
            </a:r>
            <a:r>
              <a:rPr lang="en-US" altLang="ko-KR" sz="1400" dirty="0"/>
              <a:t>"</a:t>
            </a:r>
            <a:r>
              <a:rPr lang="ko-KR" altLang="en-US" sz="1400" dirty="0"/>
              <a:t>키</a:t>
            </a:r>
            <a:r>
              <a:rPr lang="en-US" altLang="ko-KR" sz="1400" dirty="0"/>
              <a:t>-</a:t>
            </a:r>
            <a:r>
              <a:rPr lang="ko-KR" altLang="en-US" sz="1400" dirty="0"/>
              <a:t>값</a:t>
            </a:r>
            <a:r>
              <a:rPr lang="en-US" altLang="ko-KR" sz="1400" dirty="0"/>
              <a:t>" </a:t>
            </a:r>
            <a:r>
              <a:rPr lang="ko-KR" altLang="en-US" sz="1400" dirty="0"/>
              <a:t>구조의 비정형 데이터를 저장하고 관리하기 위한 </a:t>
            </a:r>
            <a:r>
              <a:rPr lang="ko-KR" altLang="en-US" sz="1400" dirty="0">
                <a:hlinkClick r:id="rId8" tooltip="오픈 소스"/>
              </a:rPr>
              <a:t>오픈 소스</a:t>
            </a:r>
            <a:r>
              <a:rPr lang="ko-KR" altLang="en-US" sz="1400" dirty="0"/>
              <a:t> 기반의 </a:t>
            </a:r>
            <a:r>
              <a:rPr lang="ko-KR" altLang="en-US" sz="1400" dirty="0" err="1"/>
              <a:t>비관계형</a:t>
            </a:r>
            <a:r>
              <a:rPr lang="ko-KR" altLang="en-US" sz="1400" dirty="0"/>
              <a:t> </a:t>
            </a:r>
            <a:r>
              <a:rPr lang="ko-KR" altLang="en-US" sz="1400" dirty="0">
                <a:hlinkClick r:id="rId9"/>
              </a:rPr>
              <a:t>데이터베이스 관리 시스템</a:t>
            </a:r>
            <a:r>
              <a:rPr lang="en-US" altLang="ko-KR" sz="1400" dirty="0"/>
              <a:t>(DBMS)</a:t>
            </a:r>
            <a:r>
              <a:rPr lang="ko-KR" altLang="en-US" sz="1400" dirty="0"/>
              <a:t>이다</a:t>
            </a:r>
            <a:r>
              <a:rPr lang="en-US" altLang="ko-KR" sz="1400" dirty="0" smtClean="0"/>
              <a:t>.</a:t>
            </a:r>
            <a:endParaRPr lang="en-US" altLang="ko-KR" sz="1400" dirty="0" smtClean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869191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8073"/>
            <a:ext cx="7886700" cy="1325563"/>
          </a:xfrm>
        </p:spPr>
        <p:txBody>
          <a:bodyPr/>
          <a:lstStyle/>
          <a:p>
            <a:pPr algn="ctr"/>
            <a:r>
              <a:rPr lang="ko-KR" altLang="en-US" dirty="0" smtClean="0"/>
              <a:t>시각화 기술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7550" y="1333636"/>
            <a:ext cx="3645540" cy="4351338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4554583" y="2460563"/>
            <a:ext cx="4214948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 smtClean="0">
                <a:latin typeface="+mj-ea"/>
                <a:ea typeface="+mj-ea"/>
              </a:rPr>
              <a:t>-</a:t>
            </a:r>
            <a:r>
              <a:rPr lang="ko-KR" altLang="ko-KR" sz="1400" dirty="0" err="1" smtClean="0">
                <a:latin typeface="+mj-ea"/>
                <a:ea typeface="+mj-ea"/>
              </a:rPr>
              <a:t>제플린</a:t>
            </a:r>
            <a:r>
              <a:rPr lang="en-US" altLang="ko-KR" sz="1400" dirty="0" smtClean="0">
                <a:latin typeface="+mj-ea"/>
                <a:ea typeface="+mj-ea"/>
              </a:rPr>
              <a:t> : </a:t>
            </a:r>
            <a:r>
              <a:rPr lang="en-US" altLang="ko-KR" sz="1400" dirty="0">
                <a:latin typeface="+mj-ea"/>
                <a:ea typeface="+mj-ea"/>
              </a:rPr>
              <a:t>Spark</a:t>
            </a:r>
            <a:r>
              <a:rPr lang="ko-KR" altLang="en-US" sz="1400" dirty="0">
                <a:latin typeface="+mj-ea"/>
                <a:ea typeface="+mj-ea"/>
              </a:rPr>
              <a:t>를 통한 데이터 분석의 불편함을 </a:t>
            </a:r>
            <a:r>
              <a:rPr lang="en-US" altLang="ko-KR" sz="1400" dirty="0">
                <a:latin typeface="+mj-ea"/>
                <a:ea typeface="+mj-ea"/>
              </a:rPr>
              <a:t>Web</a:t>
            </a:r>
            <a:r>
              <a:rPr lang="ko-KR" altLang="en-US" sz="1400" dirty="0">
                <a:latin typeface="+mj-ea"/>
                <a:ea typeface="+mj-ea"/>
              </a:rPr>
              <a:t>기반의 </a:t>
            </a:r>
            <a:r>
              <a:rPr lang="en-US" altLang="ko-KR" sz="1400" dirty="0">
                <a:latin typeface="+mj-ea"/>
                <a:ea typeface="+mj-ea"/>
              </a:rPr>
              <a:t>Notebook</a:t>
            </a:r>
            <a:r>
              <a:rPr lang="ko-KR" altLang="en-US" sz="1400" dirty="0">
                <a:latin typeface="+mj-ea"/>
                <a:ea typeface="+mj-ea"/>
              </a:rPr>
              <a:t>을 통해서 해결해보고자 만들어진 어플리케이션</a:t>
            </a:r>
            <a:endParaRPr lang="en-US" altLang="ko-KR" sz="1400" dirty="0" smtClean="0">
              <a:latin typeface="+mj-ea"/>
              <a:ea typeface="+mj-ea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1400" dirty="0" smtClean="0">
              <a:latin typeface="+mj-ea"/>
              <a:ea typeface="+mj-ea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 smtClean="0">
                <a:latin typeface="+mj-ea"/>
                <a:ea typeface="+mj-ea"/>
              </a:rPr>
              <a:t>-</a:t>
            </a:r>
            <a:r>
              <a:rPr lang="ko-KR" altLang="ko-KR" sz="1400" dirty="0" err="1" smtClean="0">
                <a:latin typeface="+mj-ea"/>
                <a:ea typeface="+mj-ea"/>
              </a:rPr>
              <a:t>키린</a:t>
            </a:r>
            <a:r>
              <a:rPr lang="en-US" altLang="ko-KR" sz="1400" dirty="0" smtClean="0">
                <a:latin typeface="+mj-ea"/>
                <a:ea typeface="+mj-ea"/>
              </a:rPr>
              <a:t> : </a:t>
            </a:r>
            <a:r>
              <a:rPr lang="ko-KR" altLang="en-US" sz="1400" dirty="0" err="1" smtClean="0">
                <a:latin typeface="+mj-ea"/>
                <a:ea typeface="+mj-ea"/>
              </a:rPr>
              <a:t>하둡에서</a:t>
            </a:r>
            <a:r>
              <a:rPr lang="ko-KR" altLang="en-US" sz="1400" dirty="0" smtClean="0">
                <a:latin typeface="+mj-ea"/>
                <a:ea typeface="+mj-ea"/>
              </a:rPr>
              <a:t> 사용되는 시각화 기술로 </a:t>
            </a:r>
            <a:r>
              <a:rPr lang="ko-KR" altLang="en-US" sz="1400" dirty="0" err="1" smtClean="0">
                <a:latin typeface="+mj-ea"/>
                <a:ea typeface="+mj-ea"/>
              </a:rPr>
              <a:t>키린은</a:t>
            </a:r>
            <a:r>
              <a:rPr lang="ko-KR" altLang="en-US" sz="1400" dirty="0" smtClean="0">
                <a:latin typeface="+mj-ea"/>
                <a:ea typeface="+mj-ea"/>
              </a:rPr>
              <a:t> </a:t>
            </a:r>
            <a:r>
              <a:rPr lang="ko-KR" altLang="en-US" sz="1400" dirty="0">
                <a:latin typeface="+mj-ea"/>
                <a:ea typeface="+mj-ea"/>
              </a:rPr>
              <a:t>데이터를 </a:t>
            </a:r>
            <a:r>
              <a:rPr lang="ko-KR" altLang="en-US" sz="1400" dirty="0" err="1">
                <a:latin typeface="+mj-ea"/>
                <a:ea typeface="+mj-ea"/>
              </a:rPr>
              <a:t>큐브</a:t>
            </a:r>
            <a:r>
              <a:rPr lang="ko-KR" altLang="en-US" sz="1400" dirty="0">
                <a:latin typeface="+mj-ea"/>
                <a:ea typeface="+mj-ea"/>
              </a:rPr>
              <a:t> 형태로 가공하여 보관하고 있기 때문에 사용자의 쿼리에 빠른 속도로 결과를 제공할 수 </a:t>
            </a:r>
            <a:r>
              <a:rPr lang="ko-KR" altLang="en-US" sz="1400" dirty="0" smtClean="0">
                <a:latin typeface="+mj-ea"/>
                <a:ea typeface="+mj-ea"/>
              </a:rPr>
              <a:t>있다</a:t>
            </a: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ko-KR" altLang="en-US" dirty="0" smtClean="0"/>
              <a:t/>
            </a:r>
            <a:br>
              <a:rPr lang="ko-KR" altLang="en-US" dirty="0" smtClean="0"/>
            </a:br>
            <a:endParaRPr lang="en-US" altLang="ko-KR" dirty="0">
              <a:solidFill>
                <a:srgbClr val="666666"/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22877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운영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784"/>
          <a:stretch/>
        </p:blipFill>
        <p:spPr>
          <a:xfrm>
            <a:off x="646068" y="1811378"/>
            <a:ext cx="7886700" cy="1729689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753291" y="3724143"/>
            <a:ext cx="764177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>
                <a:latin typeface="+mj-ea"/>
                <a:ea typeface="+mj-ea"/>
              </a:rPr>
              <a:t>-</a:t>
            </a:r>
            <a:r>
              <a:rPr lang="ko-KR" altLang="ko-KR" sz="1400" dirty="0" err="1" smtClean="0">
                <a:latin typeface="+mj-ea"/>
                <a:ea typeface="+mj-ea"/>
              </a:rPr>
              <a:t>에어플로우</a:t>
            </a:r>
            <a:r>
              <a:rPr lang="en-US" altLang="ko-KR" sz="1400" dirty="0" smtClean="0">
                <a:latin typeface="+mj-ea"/>
                <a:ea typeface="+mj-ea"/>
              </a:rPr>
              <a:t> : </a:t>
            </a:r>
            <a:r>
              <a:rPr lang="ko-KR" altLang="en-US" sz="1400" dirty="0" smtClean="0">
                <a:latin typeface="+mj-ea"/>
                <a:ea typeface="+mj-ea"/>
              </a:rPr>
              <a:t>데이터 </a:t>
            </a:r>
            <a:r>
              <a:rPr lang="ko-KR" altLang="en-US" sz="1400" dirty="0">
                <a:latin typeface="+mj-ea"/>
                <a:ea typeface="+mj-ea"/>
              </a:rPr>
              <a:t>흐름의 시각화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 err="1">
                <a:latin typeface="+mj-ea"/>
                <a:ea typeface="+mj-ea"/>
              </a:rPr>
              <a:t>스케쥴링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모니터링이 가능한 </a:t>
            </a:r>
            <a:r>
              <a:rPr lang="ko-KR" altLang="en-US" sz="1400" dirty="0" err="1">
                <a:latin typeface="+mj-ea"/>
                <a:ea typeface="+mj-ea"/>
              </a:rPr>
              <a:t>워크플로우</a:t>
            </a:r>
            <a:r>
              <a:rPr lang="ko-KR" altLang="en-US" sz="1400" dirty="0">
                <a:latin typeface="+mj-ea"/>
                <a:ea typeface="+mj-ea"/>
              </a:rPr>
              <a:t> </a:t>
            </a:r>
            <a:r>
              <a:rPr lang="ko-KR" altLang="en-US" sz="1400" dirty="0" smtClean="0">
                <a:latin typeface="+mj-ea"/>
                <a:ea typeface="+mj-ea"/>
              </a:rPr>
              <a:t>플랫폼</a:t>
            </a:r>
            <a:r>
              <a:rPr lang="en-US" altLang="ko-KR" sz="1400" dirty="0" smtClean="0">
                <a:latin typeface="+mj-ea"/>
                <a:ea typeface="+mj-ea"/>
              </a:rPr>
              <a:t>(HIVE)</a:t>
            </a:r>
            <a:r>
              <a:rPr lang="ko-KR" altLang="en-US" sz="1400" dirty="0" smtClean="0">
                <a:latin typeface="+mj-ea"/>
                <a:ea typeface="+mj-ea"/>
              </a:rPr>
              <a:t/>
            </a:r>
            <a:br>
              <a:rPr lang="ko-KR" altLang="en-US" sz="1400" dirty="0" smtClean="0">
                <a:latin typeface="+mj-ea"/>
                <a:ea typeface="+mj-ea"/>
              </a:rPr>
            </a:br>
            <a:endParaRPr lang="en-US" altLang="ko-KR" sz="1400" dirty="0" smtClean="0">
              <a:latin typeface="+mj-ea"/>
              <a:ea typeface="+mj-ea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 smtClean="0">
                <a:latin typeface="+mj-ea"/>
                <a:ea typeface="+mj-ea"/>
              </a:rPr>
              <a:t>-</a:t>
            </a:r>
            <a:r>
              <a:rPr lang="ko-KR" altLang="ko-KR" sz="1400" dirty="0" err="1" smtClean="0">
                <a:latin typeface="+mj-ea"/>
                <a:ea typeface="+mj-ea"/>
              </a:rPr>
              <a:t>그라파나</a:t>
            </a:r>
            <a:r>
              <a:rPr lang="en-US" altLang="ko-KR" sz="1400" dirty="0" smtClean="0">
                <a:latin typeface="+mj-ea"/>
                <a:ea typeface="+mj-ea"/>
              </a:rPr>
              <a:t> : </a:t>
            </a:r>
            <a:r>
              <a:rPr lang="ko-KR" altLang="en-US" sz="1400" dirty="0" err="1" smtClean="0"/>
              <a:t>엘라스틱서치</a:t>
            </a:r>
            <a:r>
              <a:rPr lang="ko-KR" altLang="en-US" sz="1400" dirty="0"/>
              <a:t> 등을 기반으로 로그 데이터를 </a:t>
            </a:r>
            <a:r>
              <a:rPr lang="ko-KR" altLang="en-US" sz="1400" dirty="0" smtClean="0"/>
              <a:t>지원</a:t>
            </a:r>
            <a:r>
              <a:rPr lang="en-US" altLang="ko-KR" sz="1400" dirty="0" smtClean="0"/>
              <a:t>.</a:t>
            </a:r>
            <a:endParaRPr lang="en-US" altLang="ko-KR" sz="1400" dirty="0" smtClean="0">
              <a:latin typeface="+mj-ea"/>
              <a:ea typeface="+mj-ea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1400" dirty="0" smtClean="0">
              <a:latin typeface="+mj-ea"/>
              <a:ea typeface="+mj-ea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 smtClean="0">
                <a:latin typeface="+mj-ea"/>
                <a:ea typeface="+mj-ea"/>
              </a:rPr>
              <a:t>-</a:t>
            </a:r>
            <a:r>
              <a:rPr lang="ko-KR" altLang="ko-KR" sz="1400" dirty="0" err="1" smtClean="0">
                <a:latin typeface="+mj-ea"/>
                <a:ea typeface="+mj-ea"/>
              </a:rPr>
              <a:t>키바나</a:t>
            </a:r>
            <a:r>
              <a:rPr lang="en-US" altLang="ko-KR" sz="1400" dirty="0" smtClean="0">
                <a:latin typeface="+mj-ea"/>
                <a:ea typeface="+mj-ea"/>
              </a:rPr>
              <a:t> : </a:t>
            </a:r>
            <a:r>
              <a:rPr lang="ko-KR" altLang="en-US" sz="1400" dirty="0" err="1" smtClean="0"/>
              <a:t>엘라스틱서치에서</a:t>
            </a:r>
            <a:r>
              <a:rPr lang="ko-KR" altLang="en-US" sz="1400" dirty="0" smtClean="0"/>
              <a:t> 데이터를 검색하고 시각화</a:t>
            </a:r>
            <a:r>
              <a:rPr lang="en-US" altLang="ko-KR" sz="1400" dirty="0" smtClean="0">
                <a:latin typeface="+mj-ea"/>
                <a:ea typeface="+mj-ea"/>
              </a:rPr>
              <a:t>(ELK)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1400" dirty="0" smtClean="0">
              <a:latin typeface="+mj-ea"/>
              <a:ea typeface="+mj-ea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 smtClean="0">
                <a:latin typeface="+mj-ea"/>
                <a:ea typeface="+mj-ea"/>
              </a:rPr>
              <a:t>-</a:t>
            </a:r>
            <a:r>
              <a:rPr lang="ko-KR" altLang="ko-KR" sz="1400" dirty="0" smtClean="0">
                <a:latin typeface="+mj-ea"/>
                <a:ea typeface="+mj-ea"/>
              </a:rPr>
              <a:t>프로메테우스</a:t>
            </a:r>
            <a:r>
              <a:rPr lang="en-US" altLang="ko-KR" sz="1400" dirty="0" smtClean="0">
                <a:latin typeface="+mj-ea"/>
                <a:ea typeface="+mj-ea"/>
              </a:rPr>
              <a:t> : </a:t>
            </a:r>
            <a:r>
              <a:rPr lang="ko-KR" altLang="en-US" sz="1400" dirty="0"/>
              <a:t>고언어로 개발된 </a:t>
            </a:r>
            <a:r>
              <a:rPr lang="ko-KR" altLang="en-US" sz="1400" dirty="0" err="1"/>
              <a:t>오픈소스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데이터베이스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데이터베이스로 </a:t>
            </a:r>
            <a:r>
              <a:rPr lang="ko-KR" altLang="en-US" sz="1400" dirty="0"/>
              <a:t>인식되기 보다는 다른 </a:t>
            </a:r>
            <a:r>
              <a:rPr lang="ko-KR" altLang="en-US" sz="1400" dirty="0" err="1"/>
              <a:t>시계열</a:t>
            </a:r>
            <a:r>
              <a:rPr lang="ko-KR" altLang="en-US" sz="1400" dirty="0"/>
              <a:t> 데이터베이스와의 연동을 통해 매우 탁월한 모니터링 </a:t>
            </a:r>
            <a:r>
              <a:rPr lang="ko-KR" altLang="en-US" sz="1400" dirty="0" smtClean="0"/>
              <a:t>솔루션으로 </a:t>
            </a:r>
            <a:r>
              <a:rPr lang="ko-KR" altLang="en-US" sz="1400" dirty="0" smtClean="0"/>
              <a:t>인식</a:t>
            </a:r>
            <a:endParaRPr lang="en-US" altLang="ko-KR" sz="1400" dirty="0" smtClean="0"/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1400" dirty="0">
              <a:latin typeface="+mj-ea"/>
              <a:ea typeface="+mj-ea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 smtClean="0">
                <a:latin typeface="+mj-ea"/>
                <a:ea typeface="+mj-ea"/>
              </a:rPr>
              <a:t>-</a:t>
            </a:r>
            <a:r>
              <a:rPr lang="ko-KR" altLang="en-US" sz="1400" dirty="0" smtClean="0">
                <a:latin typeface="+mj-ea"/>
                <a:ea typeface="+mj-ea"/>
              </a:rPr>
              <a:t>센트리 </a:t>
            </a:r>
            <a:r>
              <a:rPr lang="en-US" altLang="ko-KR" sz="1400" dirty="0" smtClean="0">
                <a:latin typeface="+mj-ea"/>
                <a:ea typeface="+mj-ea"/>
              </a:rPr>
              <a:t>: </a:t>
            </a:r>
            <a:r>
              <a:rPr lang="ko-KR" altLang="en-US" sz="1400" dirty="0"/>
              <a:t>오류 로그</a:t>
            </a:r>
            <a:r>
              <a:rPr lang="en-US" altLang="ko-KR" sz="1400" dirty="0"/>
              <a:t>, </a:t>
            </a:r>
            <a:r>
              <a:rPr lang="ko-KR" altLang="en-US" sz="1400" dirty="0"/>
              <a:t>오류 </a:t>
            </a:r>
            <a:r>
              <a:rPr lang="ko-KR" altLang="en-US" sz="1400" dirty="0" err="1"/>
              <a:t>스택</a:t>
            </a:r>
            <a:r>
              <a:rPr lang="ko-KR" altLang="en-US" sz="1400" dirty="0"/>
              <a:t> </a:t>
            </a:r>
            <a:r>
              <a:rPr lang="ko-KR" altLang="en-US" sz="1400" dirty="0" err="1"/>
              <a:t>트레이스를</a:t>
            </a:r>
            <a:r>
              <a:rPr lang="ko-KR" altLang="en-US" sz="1400" dirty="0"/>
              <a:t> 모아서 보여주는 </a:t>
            </a:r>
            <a:r>
              <a:rPr lang="ko-KR" altLang="en-US" sz="1400" dirty="0" smtClean="0"/>
              <a:t>서비스</a:t>
            </a:r>
            <a:endParaRPr lang="ko-KR" altLang="ko-KR" sz="1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374840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174</TotalTime>
  <Words>166</Words>
  <Application>Microsoft Office PowerPoint</Application>
  <PresentationFormat>화면 슬라이드 쇼(4:3)</PresentationFormat>
  <Paragraphs>37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4" baseType="lpstr">
      <vt:lpstr>HY견고딕</vt:lpstr>
      <vt:lpstr>맑은 고딕</vt:lpstr>
      <vt:lpstr>맑은 고딕</vt:lpstr>
      <vt:lpstr>Arial</vt:lpstr>
      <vt:lpstr>Calibri</vt:lpstr>
      <vt:lpstr>Calibri Light</vt:lpstr>
      <vt:lpstr>Office 테마</vt:lpstr>
      <vt:lpstr>카카오 광고 시스템 조사</vt:lpstr>
      <vt:lpstr>카카오 광고 시스템 </vt:lpstr>
      <vt:lpstr>데이터 수집, 실시간처리 기술</vt:lpstr>
      <vt:lpstr>배치 처리 기술</vt:lpstr>
      <vt:lpstr>저장 기술</vt:lpstr>
      <vt:lpstr>시각화 기술</vt:lpstr>
      <vt:lpstr>운영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카카오 광고 시스템 조사</dc:title>
  <dc:creator>USER</dc:creator>
  <cp:lastModifiedBy>USER</cp:lastModifiedBy>
  <cp:revision>16</cp:revision>
  <dcterms:created xsi:type="dcterms:W3CDTF">2021-06-07T01:59:55Z</dcterms:created>
  <dcterms:modified xsi:type="dcterms:W3CDTF">2021-06-07T04:55:44Z</dcterms:modified>
</cp:coreProperties>
</file>