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91"/>
  </p:notesMasterIdLst>
  <p:handoutMasterIdLst>
    <p:handoutMasterId r:id="rId92"/>
  </p:handoutMasterIdLst>
  <p:sldIdLst>
    <p:sldId id="442" r:id="rId2"/>
    <p:sldId id="402" r:id="rId3"/>
    <p:sldId id="403" r:id="rId4"/>
    <p:sldId id="404" r:id="rId5"/>
    <p:sldId id="327" r:id="rId6"/>
    <p:sldId id="361" r:id="rId7"/>
    <p:sldId id="362" r:id="rId8"/>
    <p:sldId id="333" r:id="rId9"/>
    <p:sldId id="356" r:id="rId10"/>
    <p:sldId id="359" r:id="rId11"/>
    <p:sldId id="363" r:id="rId12"/>
    <p:sldId id="405" r:id="rId13"/>
    <p:sldId id="360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72" r:id="rId23"/>
    <p:sldId id="406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84" r:id="rId36"/>
    <p:sldId id="386" r:id="rId37"/>
    <p:sldId id="385" r:id="rId38"/>
    <p:sldId id="387" r:id="rId39"/>
    <p:sldId id="388" r:id="rId40"/>
    <p:sldId id="389" r:id="rId41"/>
    <p:sldId id="390" r:id="rId42"/>
    <p:sldId id="391" r:id="rId43"/>
    <p:sldId id="392" r:id="rId44"/>
    <p:sldId id="393" r:id="rId45"/>
    <p:sldId id="394" r:id="rId46"/>
    <p:sldId id="395" r:id="rId47"/>
    <p:sldId id="396" r:id="rId48"/>
    <p:sldId id="397" r:id="rId49"/>
    <p:sldId id="398" r:id="rId50"/>
    <p:sldId id="399" r:id="rId51"/>
    <p:sldId id="400" r:id="rId52"/>
    <p:sldId id="401" r:id="rId53"/>
    <p:sldId id="443" r:id="rId54"/>
    <p:sldId id="407" r:id="rId55"/>
    <p:sldId id="408" r:id="rId56"/>
    <p:sldId id="409" r:id="rId57"/>
    <p:sldId id="410" r:id="rId58"/>
    <p:sldId id="411" r:id="rId59"/>
    <p:sldId id="412" r:id="rId60"/>
    <p:sldId id="413" r:id="rId61"/>
    <p:sldId id="414" r:id="rId62"/>
    <p:sldId id="415" r:id="rId63"/>
    <p:sldId id="416" r:id="rId64"/>
    <p:sldId id="417" r:id="rId65"/>
    <p:sldId id="418" r:id="rId66"/>
    <p:sldId id="419" r:id="rId67"/>
    <p:sldId id="420" r:id="rId68"/>
    <p:sldId id="421" r:id="rId69"/>
    <p:sldId id="422" r:id="rId70"/>
    <p:sldId id="423" r:id="rId71"/>
    <p:sldId id="424" r:id="rId72"/>
    <p:sldId id="425" r:id="rId73"/>
    <p:sldId id="426" r:id="rId74"/>
    <p:sldId id="427" r:id="rId75"/>
    <p:sldId id="428" r:id="rId76"/>
    <p:sldId id="429" r:id="rId77"/>
    <p:sldId id="430" r:id="rId78"/>
    <p:sldId id="431" r:id="rId79"/>
    <p:sldId id="432" r:id="rId80"/>
    <p:sldId id="433" r:id="rId81"/>
    <p:sldId id="434" r:id="rId82"/>
    <p:sldId id="435" r:id="rId83"/>
    <p:sldId id="436" r:id="rId84"/>
    <p:sldId id="437" r:id="rId85"/>
    <p:sldId id="438" r:id="rId86"/>
    <p:sldId id="439" r:id="rId87"/>
    <p:sldId id="440" r:id="rId88"/>
    <p:sldId id="441" r:id="rId89"/>
    <p:sldId id="444" r:id="rId9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82"/>
    <a:srgbClr val="0000FF"/>
    <a:srgbClr val="FF0000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9" autoAdjust="0"/>
    <p:restoredTop sz="94660"/>
  </p:normalViewPr>
  <p:slideViewPr>
    <p:cSldViewPr>
      <p:cViewPr varScale="1">
        <p:scale>
          <a:sx n="113" d="100"/>
          <a:sy n="113" d="100"/>
        </p:scale>
        <p:origin x="154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2016-02-04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IT</a:t>
            </a:r>
            <a:r>
              <a:rPr kumimoji="0" lang="en-US" altLang="ko-KR" sz="1600" b="1" kern="1200" baseline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 CookBook, </a:t>
            </a:r>
            <a:r>
              <a:rPr kumimoji="0" lang="ko-KR" altLang="en-US" sz="1600" b="1" kern="1200" baseline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쉽게 배우는 소프트웨어 공학</a:t>
            </a:r>
            <a:endParaRPr kumimoji="0" lang="en-US" altLang="ko-KR" sz="1600" b="1" kern="1200" baseline="0" smtClean="0">
              <a:solidFill>
                <a:schemeClr val="tx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본 강의교안의 </a:t>
            </a:r>
            <a:r>
              <a:rPr kumimoji="0" lang="ko-KR" altLang="en-US" sz="1400" kern="1200" spc="-100" baseline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저작권은 </a:t>
            </a:r>
            <a:r>
              <a:rPr kumimoji="0" lang="ko-KR" altLang="en-US" sz="1400" b="1" kern="1200" spc="-100" baseline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김치수</a:t>
            </a:r>
            <a:r>
              <a:rPr kumimoji="0" lang="ko-KR" altLang="en-US" sz="1400" b="0" kern="1200" spc="-100" baseline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와</a:t>
            </a:r>
            <a:r>
              <a:rPr kumimoji="0" lang="ko-KR" altLang="en-US" sz="1400" kern="1200" spc="-100" baseline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400" b="1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한빛아카데미</a:t>
            </a:r>
            <a:r>
              <a:rPr kumimoji="0" lang="ko-KR" altLang="en-US" sz="1400" b="1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㈜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에 있습니다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.</a:t>
            </a: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400" kern="1200" spc="-100" baseline="0" dirty="0" smtClean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  <a:p>
            <a:pPr marL="171450" marR="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이 자료는 강의 보조자료로 제공되는 것으로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학생들에게 배포되어서는 안 됩니다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. </a:t>
            </a:r>
            <a:endParaRPr kumimoji="0" lang="ko-KR" altLang="en-US" sz="1400" kern="1200" spc="-100" baseline="0" dirty="0" smtClean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400" kern="1200" spc="-100" baseline="0" dirty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3272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5" cy="6866316"/>
            <a:chOff x="250985" y="267478"/>
            <a:chExt cx="9148833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295462" y="267478"/>
              <a:ext cx="6104356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/>
          <a:srcRect l="29259" t="-947" r="640" b="31833"/>
          <a:stretch/>
        </p:blipFill>
        <p:spPr>
          <a:xfrm>
            <a:off x="546220" y="2758940"/>
            <a:ext cx="2396712" cy="2916000"/>
          </a:xfrm>
          <a:prstGeom prst="rect">
            <a:avLst/>
          </a:prstGeom>
          <a:ln>
            <a:noFill/>
          </a:ln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3"/>
          <a:srcRect l="6301" t="78582" r="11914" b="11004"/>
          <a:stretch/>
        </p:blipFill>
        <p:spPr>
          <a:xfrm>
            <a:off x="386535" y="6042675"/>
            <a:ext cx="2556000" cy="401660"/>
          </a:xfrm>
          <a:prstGeom prst="rect">
            <a:avLst/>
          </a:prstGeom>
          <a:ln>
            <a:noFill/>
          </a:ln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3"/>
          <a:srcRect l="6061" t="70061" r="58888" b="21418"/>
          <a:stretch/>
        </p:blipFill>
        <p:spPr>
          <a:xfrm>
            <a:off x="400005" y="5560518"/>
            <a:ext cx="1350150" cy="40504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1211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6535" y="3121146"/>
            <a:ext cx="900100" cy="1110762"/>
          </a:xfrm>
          <a:prstGeom prst="rect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</p:spTree>
    <p:extLst>
      <p:ext uri="{BB962C8B-B14F-4D97-AF65-F5344CB8AC3E}">
        <p14:creationId xmlns:p14="http://schemas.microsoft.com/office/powerpoint/2010/main" val="745737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/89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9046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/89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2016-02-04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2" r:id="rId5"/>
    <p:sldLayoutId id="214748368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55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설계의 종류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55" y="1853825"/>
            <a:ext cx="80010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1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설계의 종류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004A82"/>
                </a:solidFill>
              </a:rPr>
              <a:t>상위 설계</a:t>
            </a:r>
            <a:r>
              <a:rPr lang="en-US" altLang="ko-KR" dirty="0">
                <a:solidFill>
                  <a:srgbClr val="004A82"/>
                </a:solidFill>
              </a:rPr>
              <a:t>(</a:t>
            </a:r>
            <a:r>
              <a:rPr lang="ko-KR" altLang="en-US" dirty="0">
                <a:solidFill>
                  <a:srgbClr val="004A82"/>
                </a:solidFill>
              </a:rPr>
              <a:t>예비 </a:t>
            </a:r>
            <a:r>
              <a:rPr lang="ko-KR" altLang="en-US" dirty="0" smtClean="0">
                <a:solidFill>
                  <a:srgbClr val="004A82"/>
                </a:solidFill>
              </a:rPr>
              <a:t>설계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preliminary design</a:t>
            </a:r>
            <a:r>
              <a:rPr lang="en-US" altLang="ko-KR" dirty="0" smtClean="0">
                <a:solidFill>
                  <a:srgbClr val="004A82"/>
                </a:solidFill>
              </a:rPr>
              <a:t>)</a:t>
            </a:r>
            <a:endParaRPr lang="en-US" altLang="ko-KR" dirty="0">
              <a:solidFill>
                <a:srgbClr val="004A82"/>
              </a:solidFill>
            </a:endParaRPr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아키텍처</a:t>
            </a:r>
            <a:r>
              <a:rPr lang="en-US" altLang="ko-KR" dirty="0"/>
              <a:t>(</a:t>
            </a:r>
            <a:r>
              <a:rPr lang="ko-KR" altLang="en-US" dirty="0"/>
              <a:t>구조</a:t>
            </a:r>
            <a:r>
              <a:rPr lang="en-US" altLang="ko-KR" dirty="0"/>
              <a:t>) </a:t>
            </a:r>
            <a:r>
              <a:rPr lang="ko-KR" altLang="en-US" dirty="0"/>
              <a:t>설계 </a:t>
            </a:r>
            <a:r>
              <a:rPr lang="en-US" altLang="ko-KR" dirty="0"/>
              <a:t>: </a:t>
            </a:r>
            <a:r>
              <a:rPr lang="ko-KR" altLang="en-US" dirty="0"/>
              <a:t>시스템의 전체적인 구조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데이터 설계 </a:t>
            </a:r>
            <a:r>
              <a:rPr lang="en-US" altLang="ko-KR" dirty="0"/>
              <a:t>: </a:t>
            </a:r>
            <a:r>
              <a:rPr lang="ko-KR" altLang="en-US" dirty="0"/>
              <a:t>시스템에 필요한 정보를 자료구조와 데이터베이스 설계에 반영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시스템 분할 </a:t>
            </a:r>
            <a:r>
              <a:rPr lang="en-US" altLang="ko-KR" dirty="0"/>
              <a:t>: </a:t>
            </a:r>
            <a:r>
              <a:rPr lang="ko-KR" altLang="en-US" dirty="0"/>
              <a:t>전체 시스템을 여러 개의 서브시스템으로 나눈다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인터페이스 정의 </a:t>
            </a:r>
            <a:r>
              <a:rPr lang="en-US" altLang="ko-KR" dirty="0"/>
              <a:t>: </a:t>
            </a:r>
            <a:r>
              <a:rPr lang="ko-KR" altLang="en-US" dirty="0"/>
              <a:t>시스템의 구조와 서브시스템들 사이의 인터페이스가 명확히 정의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• UI </a:t>
            </a:r>
            <a:r>
              <a:rPr lang="ko-KR" altLang="en-US" dirty="0"/>
              <a:t>설계 </a:t>
            </a:r>
            <a:r>
              <a:rPr lang="en-US" altLang="ko-KR" dirty="0"/>
              <a:t>: </a:t>
            </a:r>
            <a:r>
              <a:rPr lang="ko-KR" altLang="en-US" dirty="0"/>
              <a:t>사용자가 익숙하고 편리하게 사용할 수 있도록 사용자 인터페이스설계</a:t>
            </a:r>
            <a:endParaRPr lang="en-US" altLang="ko-KR" dirty="0"/>
          </a:p>
          <a:p>
            <a:endParaRPr lang="en-US" altLang="ko-KR" dirty="0">
              <a:solidFill>
                <a:srgbClr val="0000FF"/>
              </a:solidFill>
            </a:endParaRPr>
          </a:p>
          <a:p>
            <a:r>
              <a:rPr lang="ko-KR" altLang="en-US" dirty="0" smtClean="0">
                <a:solidFill>
                  <a:srgbClr val="004A82"/>
                </a:solidFill>
              </a:rPr>
              <a:t>하위 설계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marL="457200" lvl="1" indent="0">
              <a:buNone/>
            </a:pPr>
            <a:r>
              <a:rPr lang="en-US" altLang="ko-KR" dirty="0" smtClean="0"/>
              <a:t>• </a:t>
            </a:r>
            <a:r>
              <a:rPr lang="ko-KR" altLang="en-US" dirty="0"/>
              <a:t>각 모듈의 실제적인 내부를 </a:t>
            </a:r>
            <a:r>
              <a:rPr lang="ko-KR" altLang="en-US" dirty="0" smtClean="0"/>
              <a:t>알고리즘</a:t>
            </a:r>
            <a:r>
              <a:rPr lang="en-US" altLang="ko-KR" dirty="0" smtClean="0"/>
              <a:t>(pseudo-code) </a:t>
            </a:r>
            <a:r>
              <a:rPr lang="ko-KR" altLang="en-US" dirty="0"/>
              <a:t>형태로 </a:t>
            </a:r>
            <a:r>
              <a:rPr lang="ko-KR" altLang="en-US" dirty="0" smtClean="0"/>
              <a:t>표현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인터페이스에 대한 설명</a:t>
            </a:r>
            <a:r>
              <a:rPr lang="en-US" altLang="ko-KR" dirty="0"/>
              <a:t>, </a:t>
            </a:r>
            <a:r>
              <a:rPr lang="ko-KR" altLang="en-US" dirty="0"/>
              <a:t>자료구조</a:t>
            </a:r>
            <a:r>
              <a:rPr lang="en-US" altLang="ko-KR" dirty="0"/>
              <a:t>, </a:t>
            </a:r>
            <a:r>
              <a:rPr lang="ko-KR" altLang="en-US" dirty="0"/>
              <a:t>변수 등에 대한 상세한 정보를 </a:t>
            </a:r>
            <a:r>
              <a:rPr lang="ko-KR" altLang="en-US" dirty="0" smtClean="0"/>
              <a:t>작성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5651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pc="-150" dirty="0" smtClean="0"/>
              <a:t>Section</a:t>
            </a:r>
            <a:r>
              <a:rPr lang="en-US" altLang="ko-KR" dirty="0" smtClean="0"/>
              <a:t> 02 </a:t>
            </a:r>
            <a:r>
              <a:rPr lang="ko-KR" altLang="en-US" dirty="0" smtClean="0"/>
              <a:t>설계의 원리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155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설계의 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pPr lvl="1"/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90" y="1806765"/>
            <a:ext cx="5503449" cy="382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4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분할과 정복의 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분할과 정복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큰 문제를 소 단위로 </a:t>
            </a:r>
            <a:r>
              <a:rPr lang="ko-KR" altLang="en-US" dirty="0"/>
              <a:t>나누고 </a:t>
            </a:r>
            <a:r>
              <a:rPr lang="ko-KR" altLang="en-US" dirty="0" smtClean="0"/>
              <a:t>소 단위의 작업을 하나씩 </a:t>
            </a:r>
            <a:r>
              <a:rPr lang="ko-KR" altLang="en-US" dirty="0"/>
              <a:t>처리하여 전체 일을 </a:t>
            </a:r>
            <a:r>
              <a:rPr lang="ko-KR" altLang="en-US" dirty="0" smtClean="0"/>
              <a:t>끝내는 방법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/>
              <a:t>대학의 </a:t>
            </a:r>
            <a:r>
              <a:rPr lang="ko-KR" altLang="en-US" dirty="0" smtClean="0"/>
              <a:t>종합정보시스템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학사 </a:t>
            </a:r>
            <a:r>
              <a:rPr lang="ko-KR" altLang="en-US" dirty="0"/>
              <a:t>관리</a:t>
            </a:r>
            <a:r>
              <a:rPr lang="en-US" altLang="ko-KR" dirty="0"/>
              <a:t>, </a:t>
            </a:r>
            <a:r>
              <a:rPr lang="ko-KR" altLang="en-US" dirty="0"/>
              <a:t>회계 관리</a:t>
            </a:r>
            <a:r>
              <a:rPr lang="en-US" altLang="ko-KR" dirty="0"/>
              <a:t>, </a:t>
            </a:r>
            <a:r>
              <a:rPr lang="ko-KR" altLang="en-US" dirty="0"/>
              <a:t>인사 관리 </a:t>
            </a:r>
            <a:r>
              <a:rPr lang="ko-KR" altLang="en-US" dirty="0" smtClean="0"/>
              <a:t>등으로 나눔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학사 관리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수강 </a:t>
            </a:r>
            <a:r>
              <a:rPr lang="ko-KR" altLang="en-US" dirty="0"/>
              <a:t>관리</a:t>
            </a:r>
            <a:r>
              <a:rPr lang="en-US" altLang="ko-KR" dirty="0"/>
              <a:t>, </a:t>
            </a:r>
            <a:r>
              <a:rPr lang="ko-KR" altLang="en-US" dirty="0"/>
              <a:t>수업 관리</a:t>
            </a:r>
            <a:r>
              <a:rPr lang="en-US" altLang="ko-KR" dirty="0"/>
              <a:t>, </a:t>
            </a:r>
            <a:r>
              <a:rPr lang="ko-KR" altLang="en-US" dirty="0"/>
              <a:t>성적 관리 등으로 </a:t>
            </a:r>
            <a:r>
              <a:rPr lang="ko-KR" altLang="en-US" dirty="0" smtClean="0"/>
              <a:t>나눔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 smtClean="0">
                <a:solidFill>
                  <a:srgbClr val="004A82"/>
                </a:solidFill>
              </a:rPr>
              <a:t>분할 형태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marL="457200" lvl="1" indent="0">
              <a:buNone/>
            </a:pPr>
            <a:r>
              <a:rPr lang="en-US" altLang="ko-KR" dirty="0" smtClean="0"/>
              <a:t>• </a:t>
            </a:r>
            <a:r>
              <a:rPr lang="ko-KR" altLang="en-US" dirty="0"/>
              <a:t>분산 시스템은 클라이언트와 서버로 </a:t>
            </a:r>
            <a:r>
              <a:rPr lang="ko-KR" altLang="en-US" dirty="0" smtClean="0"/>
              <a:t>분할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시스템은 여러 서브시스템으로 </a:t>
            </a:r>
            <a:r>
              <a:rPr lang="ko-KR" altLang="en-US" dirty="0" smtClean="0"/>
              <a:t>분할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서브시스템은 하나 이상의 패키지로 </a:t>
            </a:r>
            <a:r>
              <a:rPr lang="ko-KR" altLang="en-US" dirty="0" smtClean="0"/>
              <a:t>분할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패키지는 여러 클래스로 </a:t>
            </a:r>
            <a:r>
              <a:rPr lang="ko-KR" altLang="en-US" dirty="0" smtClean="0"/>
              <a:t>분할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클래스는 여러 </a:t>
            </a:r>
            <a:r>
              <a:rPr lang="ko-KR" altLang="en-US" dirty="0" err="1"/>
              <a:t>메서드로</a:t>
            </a:r>
            <a:r>
              <a:rPr lang="ko-KR" altLang="en-US" dirty="0"/>
              <a:t> </a:t>
            </a:r>
            <a:r>
              <a:rPr lang="ko-KR" altLang="en-US" dirty="0" smtClean="0"/>
              <a:t>분할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57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추상화의 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ko-KR" altLang="en-US" dirty="0" smtClean="0">
                <a:solidFill>
                  <a:srgbClr val="004A82"/>
                </a:solidFill>
              </a:rPr>
              <a:t>추상화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abstraction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주어진 문제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건물 도면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현재의 관심사에 초점을 맞추기 위해</a:t>
            </a:r>
            <a:r>
              <a:rPr lang="en-US" altLang="ko-KR" dirty="0" smtClean="0"/>
              <a:t>, </a:t>
            </a:r>
            <a:r>
              <a:rPr lang="ko-KR" altLang="en-US" dirty="0"/>
              <a:t>특정한 목적과 관련된 필수 정보만 추출하여 강조하고</a:t>
            </a:r>
            <a:r>
              <a:rPr lang="en-US" altLang="ko-KR" dirty="0"/>
              <a:t>(</a:t>
            </a:r>
            <a:r>
              <a:rPr lang="ko-KR" altLang="en-US" dirty="0"/>
              <a:t>전기 배선도</a:t>
            </a:r>
            <a:r>
              <a:rPr lang="en-US" altLang="ko-KR" dirty="0"/>
              <a:t>, </a:t>
            </a:r>
            <a:r>
              <a:rPr lang="ko-KR" altLang="en-US" dirty="0"/>
              <a:t>상하수도 배관도 등</a:t>
            </a:r>
            <a:r>
              <a:rPr lang="en-US" altLang="ko-KR" dirty="0"/>
              <a:t>) </a:t>
            </a:r>
            <a:r>
              <a:rPr lang="ko-KR" altLang="en-US" dirty="0" smtClean="0"/>
              <a:t>관련이 </a:t>
            </a:r>
            <a:r>
              <a:rPr lang="ko-KR" altLang="en-US" dirty="0"/>
              <a:t>없는 세부 사항을 생략함으로써 본질적인 문제에 집중할 수 있도록 하는 </a:t>
            </a:r>
            <a:r>
              <a:rPr lang="ko-KR" altLang="en-US" dirty="0" smtClean="0"/>
              <a:t>작업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13" y="647700"/>
            <a:ext cx="70104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5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3-1 </a:t>
            </a:r>
            <a:r>
              <a:rPr lang="ko-KR" altLang="en-US" dirty="0" smtClean="0"/>
              <a:t>도형의 추상화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pPr marL="93662" indent="0">
              <a:buNone/>
            </a:pPr>
            <a:endParaRPr lang="en-US" altLang="ko-KR" dirty="0" smtClean="0">
              <a:solidFill>
                <a:srgbClr val="0000FF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635" y="812304"/>
            <a:ext cx="6660740" cy="600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2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3-2 </a:t>
            </a:r>
            <a:r>
              <a:rPr lang="ko-KR" altLang="en-US" dirty="0" smtClean="0"/>
              <a:t>객체지향 설계에서의 추상화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894074"/>
            <a:ext cx="7679387" cy="463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2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3-3 </a:t>
            </a:r>
            <a:r>
              <a:rPr lang="ko-KR" altLang="en-US" dirty="0" smtClean="0"/>
              <a:t>추상화의 종류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과정 </a:t>
            </a:r>
            <a:r>
              <a:rPr lang="ko-KR" altLang="en-US" dirty="0" smtClean="0">
                <a:solidFill>
                  <a:srgbClr val="004A82"/>
                </a:solidFill>
              </a:rPr>
              <a:t>추상화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procedure abstraction</a:t>
            </a:r>
            <a:endParaRPr lang="en-US" altLang="ko-KR" dirty="0" smtClean="0">
              <a:solidFill>
                <a:srgbClr val="004A8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4" y="1718810"/>
            <a:ext cx="3915435" cy="31705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40" y="1587780"/>
            <a:ext cx="4892331" cy="367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3-3 </a:t>
            </a:r>
            <a:r>
              <a:rPr lang="ko-KR" altLang="en-US" dirty="0" smtClean="0"/>
              <a:t>추상화의 종류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4A82"/>
                </a:solidFill>
              </a:rPr>
              <a:t>Class</a:t>
            </a:r>
            <a:r>
              <a:rPr lang="ko-KR" altLang="en-US" dirty="0" smtClean="0">
                <a:solidFill>
                  <a:srgbClr val="004A82"/>
                </a:solidFill>
              </a:rPr>
              <a:t>의 특징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사용자에게 클래스가 제공할 수 있는 사용법만 알려주고</a:t>
            </a:r>
            <a:r>
              <a:rPr lang="en-US" altLang="ko-KR" dirty="0"/>
              <a:t>, </a:t>
            </a:r>
            <a:r>
              <a:rPr lang="ko-KR" altLang="en-US" dirty="0" smtClean="0"/>
              <a:t>불필요한 데이터와 연산을 감춤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사용자는 </a:t>
            </a:r>
            <a:r>
              <a:rPr lang="ko-KR" altLang="en-US" dirty="0"/>
              <a:t>클래스에서 제공하는 연산 기능만 알고 그 연산을 사용하여 데이터 값을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endParaRPr lang="en-US" altLang="ko-KR" dirty="0">
              <a:solidFill>
                <a:srgbClr val="0000FF"/>
              </a:solidFill>
            </a:endParaRPr>
          </a:p>
          <a:p>
            <a:r>
              <a:rPr lang="ko-KR" altLang="en-US" dirty="0" smtClean="0">
                <a:solidFill>
                  <a:srgbClr val="004A82"/>
                </a:solidFill>
              </a:rPr>
              <a:t>데이터 </a:t>
            </a:r>
            <a:r>
              <a:rPr lang="ko-KR" altLang="en-US" dirty="0" smtClean="0">
                <a:solidFill>
                  <a:srgbClr val="004A82"/>
                </a:solidFill>
              </a:rPr>
              <a:t>추상화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data abstraction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대표적인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C++ </a:t>
            </a:r>
            <a:r>
              <a:rPr lang="ko-KR" altLang="en-US" dirty="0" smtClean="0"/>
              <a:t>언어의 클래스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5" y="3744035"/>
            <a:ext cx="33337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7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23954" y="1088740"/>
            <a:ext cx="584854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spc="-150" dirty="0" err="1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Chatpter</a:t>
            </a:r>
            <a:r>
              <a:rPr lang="en-US" altLang="ko-KR" sz="40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en-US" altLang="ko-KR" sz="66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05 </a:t>
            </a:r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상위 설계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atin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41036" y="2843935"/>
            <a:ext cx="5420487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설계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의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이해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02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설계의 원리</a:t>
            </a:r>
            <a:endParaRPr lang="ko-KR" altLang="en-US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03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소프트웨어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아키텍처</a:t>
            </a: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04</a:t>
            </a:r>
            <a:r>
              <a:rPr lang="en-US" altLang="ko-KR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디자인 패턴</a:t>
            </a:r>
            <a:endParaRPr lang="ko-KR" altLang="en-US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요약</a:t>
            </a: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39038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3-3 </a:t>
            </a:r>
            <a:r>
              <a:rPr lang="ko-KR" altLang="en-US" dirty="0" smtClean="0"/>
              <a:t>추상화의 종류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제어 </a:t>
            </a:r>
            <a:r>
              <a:rPr lang="ko-KR" altLang="en-US" dirty="0" smtClean="0">
                <a:solidFill>
                  <a:srgbClr val="004A82"/>
                </a:solidFill>
              </a:rPr>
              <a:t>추상화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control abstraction</a:t>
            </a:r>
            <a:endParaRPr lang="en-US" altLang="ko-KR" dirty="0" smtClean="0">
              <a:solidFill>
                <a:srgbClr val="004A8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1881187"/>
            <a:ext cx="69913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3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단계적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단계적 분해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b="0" dirty="0" smtClean="0"/>
              <a:t>하향식 </a:t>
            </a:r>
            <a:r>
              <a:rPr lang="ko-KR" altLang="en-US" b="0" dirty="0"/>
              <a:t>설계에서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기능을 </a:t>
            </a:r>
            <a:r>
              <a:rPr lang="ko-KR" altLang="en-US" b="0" dirty="0"/>
              <a:t>점점 작은 단위로 나누어 점차적으로 </a:t>
            </a:r>
            <a:r>
              <a:rPr lang="ko-KR" altLang="en-US" b="0" dirty="0" smtClean="0"/>
              <a:t>구체화하는 </a:t>
            </a:r>
            <a:r>
              <a:rPr lang="ko-KR" altLang="en-US" b="0" dirty="0"/>
              <a:t>방법 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257258"/>
            <a:ext cx="5077755" cy="409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5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모듈화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모듈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‘규모가 큰 것을 여러 개로 </a:t>
            </a:r>
            <a:r>
              <a:rPr lang="ko-KR" altLang="en-US" dirty="0" smtClean="0"/>
              <a:t>나눈 조각’</a:t>
            </a:r>
            <a:endParaRPr lang="en-US" altLang="ko-KR" dirty="0" smtClean="0"/>
          </a:p>
          <a:p>
            <a:pPr lvl="1"/>
            <a:r>
              <a:rPr lang="ko-KR" altLang="en-US" dirty="0"/>
              <a:t>‘소프트웨어 구조를 이루는 기본적인 단위</a:t>
            </a:r>
            <a:r>
              <a:rPr lang="ko-KR" altLang="en-US" dirty="0" smtClean="0"/>
              <a:t>’</a:t>
            </a:r>
            <a:endParaRPr lang="en-US" altLang="ko-KR" dirty="0"/>
          </a:p>
          <a:p>
            <a:pPr lvl="1"/>
            <a:r>
              <a:rPr lang="ko-KR" altLang="en-US" dirty="0"/>
              <a:t>‘하나 또는 몇 개의 논리적인 기능을 수행하기 위한 명령어들의 집합</a:t>
            </a:r>
            <a:r>
              <a:rPr lang="ko-KR" altLang="en-US" dirty="0" smtClean="0"/>
              <a:t>’</a:t>
            </a:r>
            <a:endParaRPr lang="en-US" altLang="ko-KR" dirty="0" smtClean="0"/>
          </a:p>
          <a:p>
            <a:pPr lvl="1"/>
            <a:r>
              <a:rPr lang="ko-KR" altLang="en-US" dirty="0"/>
              <a:t>라이브러리 함수</a:t>
            </a:r>
            <a:r>
              <a:rPr lang="en-US" altLang="ko-KR" dirty="0"/>
              <a:t>, </a:t>
            </a:r>
            <a:r>
              <a:rPr lang="ko-KR" altLang="en-US" dirty="0"/>
              <a:t>그래픽 함수</a:t>
            </a:r>
          </a:p>
          <a:p>
            <a:pPr lvl="1"/>
            <a:r>
              <a:rPr lang="ko-KR" altLang="en-US" dirty="0" smtClean="0"/>
              <a:t>라이브러리 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그래픽 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추상화된 </a:t>
            </a:r>
            <a:r>
              <a:rPr lang="ko-KR" altLang="en-US" dirty="0"/>
              <a:t>자료</a:t>
            </a:r>
            <a:r>
              <a:rPr lang="en-US" altLang="ko-KR" dirty="0"/>
              <a:t>, </a:t>
            </a:r>
            <a:r>
              <a:rPr lang="en-US" altLang="ko-KR" dirty="0" smtClean="0"/>
              <a:t>subroutine</a:t>
            </a:r>
            <a:r>
              <a:rPr lang="en-US" altLang="ko-KR" dirty="0"/>
              <a:t>, </a:t>
            </a:r>
            <a:r>
              <a:rPr lang="en-US" altLang="ko-KR" dirty="0" smtClean="0"/>
              <a:t>procedure</a:t>
            </a:r>
            <a:r>
              <a:rPr lang="en-US" altLang="ko-KR" dirty="0"/>
              <a:t>, </a:t>
            </a:r>
            <a:r>
              <a:rPr lang="en-US" altLang="ko-KR" dirty="0" smtClean="0"/>
              <a:t>object, method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   </a:t>
            </a:r>
            <a:r>
              <a:rPr lang="en-US" altLang="ko-KR" dirty="0" smtClean="0"/>
              <a:t>→ </a:t>
            </a:r>
            <a:r>
              <a:rPr lang="ko-KR" altLang="en-US" dirty="0"/>
              <a:t>독립 프로그램도 하나의 </a:t>
            </a:r>
            <a:r>
              <a:rPr lang="ko-KR" altLang="en-US" dirty="0" smtClean="0"/>
              <a:t>모듈로 가능</a:t>
            </a:r>
            <a:r>
              <a:rPr lang="en-US" altLang="ko-KR" dirty="0" smtClean="0"/>
              <a:t>, </a:t>
            </a:r>
            <a:r>
              <a:rPr lang="ko-KR" altLang="en-US" dirty="0"/>
              <a:t>함수들도 하나의 </a:t>
            </a:r>
            <a:r>
              <a:rPr lang="ko-KR" altLang="en-US" dirty="0" smtClean="0"/>
              <a:t>모듈로 가능</a:t>
            </a:r>
            <a:endParaRPr lang="ko-KR" altLang="en-US" b="0" dirty="0" smtClean="0"/>
          </a:p>
          <a:p>
            <a:r>
              <a:rPr lang="ko-KR" altLang="en-US" dirty="0">
                <a:solidFill>
                  <a:srgbClr val="004A82"/>
                </a:solidFill>
              </a:rPr>
              <a:t>모듈의 </a:t>
            </a:r>
            <a:r>
              <a:rPr lang="ko-KR" altLang="en-US" dirty="0" smtClean="0">
                <a:solidFill>
                  <a:srgbClr val="004A82"/>
                </a:solidFill>
              </a:rPr>
              <a:t>특징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다른 </a:t>
            </a:r>
            <a:r>
              <a:rPr lang="ko-KR" altLang="en-US" dirty="0"/>
              <a:t>것들과 구별될 수 있는 독립적인 기능을 갖는 단위이다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유일한 </a:t>
            </a:r>
            <a:r>
              <a:rPr lang="ko-KR" altLang="en-US" dirty="0"/>
              <a:t>이름을 가져야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독립적으로 </a:t>
            </a:r>
            <a:r>
              <a:rPr lang="ko-KR" altLang="en-US" dirty="0"/>
              <a:t>컴파일이 가능하다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모듈에서 </a:t>
            </a:r>
            <a:r>
              <a:rPr lang="ko-KR" altLang="en-US" dirty="0"/>
              <a:t>또 다른 모듈을 호출할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다른 </a:t>
            </a:r>
            <a:r>
              <a:rPr lang="ko-KR" altLang="en-US" dirty="0"/>
              <a:t>프로그램에서도 모듈을 호출할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pc="-150" dirty="0" smtClean="0"/>
              <a:t>Section</a:t>
            </a:r>
            <a:r>
              <a:rPr lang="en-US" altLang="ko-KR" dirty="0" smtClean="0"/>
              <a:t> 03 </a:t>
            </a:r>
            <a:r>
              <a:rPr lang="ko-KR" altLang="en-US" dirty="0"/>
              <a:t>소프트웨어 </a:t>
            </a:r>
            <a:r>
              <a:rPr lang="ko-KR" altLang="en-US" dirty="0" smtClean="0"/>
              <a:t>아키텍처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638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1. </a:t>
            </a:r>
            <a:r>
              <a:rPr lang="ko-KR" altLang="en-US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소프트웨어 아키텍처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" y="962025"/>
            <a:ext cx="81819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8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아키텍처의 특징과 기능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아키텍처의 </a:t>
            </a:r>
            <a:r>
              <a:rPr lang="ko-KR" altLang="en-US" dirty="0" smtClean="0">
                <a:solidFill>
                  <a:srgbClr val="004A82"/>
                </a:solidFill>
              </a:rPr>
              <a:t>정의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구성 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구성 </a:t>
            </a:r>
            <a:r>
              <a:rPr lang="ko-KR" altLang="en-US" dirty="0"/>
              <a:t>요소들 사이의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구성 </a:t>
            </a:r>
            <a:r>
              <a:rPr lang="ko-KR" altLang="en-US" dirty="0"/>
              <a:t>요소들이 외부에 드러내는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구성 </a:t>
            </a:r>
            <a:r>
              <a:rPr lang="ko-KR" altLang="en-US" dirty="0"/>
              <a:t>요소들과 주변 환경 사이의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구성 </a:t>
            </a:r>
            <a:r>
              <a:rPr lang="ko-KR" altLang="en-US" dirty="0"/>
              <a:t>요소들이 제공하는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구성 </a:t>
            </a:r>
            <a:r>
              <a:rPr lang="ko-KR" altLang="en-US" dirty="0"/>
              <a:t>요소들의 협력 및 조립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ko-KR" altLang="en-US" dirty="0" smtClean="0">
                <a:solidFill>
                  <a:srgbClr val="004A82"/>
                </a:solidFill>
              </a:rPr>
              <a:t>소프트웨어 아키텍처</a:t>
            </a:r>
            <a:endParaRPr lang="en-US" altLang="ko-KR" dirty="0">
              <a:solidFill>
                <a:srgbClr val="0000FF"/>
              </a:solidFill>
            </a:endParaRPr>
          </a:p>
          <a:p>
            <a:pPr lvl="1"/>
            <a:r>
              <a:rPr lang="ko-KR" altLang="en-US" dirty="0"/>
              <a:t>개발할 소프트웨어 대한 전체적인 구조를 </a:t>
            </a:r>
            <a:r>
              <a:rPr lang="ko-KR" altLang="en-US" dirty="0" smtClean="0"/>
              <a:t>다룬다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소프트웨어를 이루고 있는 여러 구성 요소</a:t>
            </a:r>
            <a:r>
              <a:rPr lang="en-US" altLang="ko-KR" dirty="0"/>
              <a:t>(</a:t>
            </a:r>
            <a:r>
              <a:rPr lang="ko-KR" altLang="en-US" dirty="0"/>
              <a:t>서브시스템</a:t>
            </a:r>
            <a:r>
              <a:rPr lang="en-US" altLang="ko-KR" dirty="0"/>
              <a:t>, </a:t>
            </a:r>
            <a:r>
              <a:rPr lang="ko-KR" altLang="en-US" dirty="0"/>
              <a:t>컴포넌트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smtClean="0"/>
              <a:t>다룬다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구성 요소들이 인터페이스를 통해서 어떻게 상호작용하는지를 정의해야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/>
              <a:t>세부 내용보다는 중요한 부분만을 </a:t>
            </a:r>
            <a:r>
              <a:rPr lang="ko-KR" altLang="en-US" dirty="0" smtClean="0"/>
              <a:t>다룬다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시스템 설계와 개발 시 적용되는 원칙과 지침이 있어야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861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아키텍처의 특징과 기능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아키텍처의 설계 시 고려 사항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의사소통 도구로 활용할 수 있어야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/>
              <a:t>구현에 대한 제약 사항을 정의해야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품질 속성을 결정해야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재사용할 수 있게 설계해야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>
                <a:solidFill>
                  <a:srgbClr val="004A82"/>
                </a:solidFill>
              </a:rPr>
              <a:t>아키텍처의 설계 시 </a:t>
            </a:r>
            <a:r>
              <a:rPr lang="ko-KR" altLang="en-US" dirty="0" smtClean="0">
                <a:solidFill>
                  <a:srgbClr val="004A82"/>
                </a:solidFill>
              </a:rPr>
              <a:t>기술 </a:t>
            </a:r>
            <a:r>
              <a:rPr lang="ko-KR" altLang="en-US" dirty="0" smtClean="0">
                <a:solidFill>
                  <a:srgbClr val="004A82"/>
                </a:solidFill>
              </a:rPr>
              <a:t>방법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이해하기 </a:t>
            </a:r>
            <a:r>
              <a:rPr lang="ko-KR" altLang="en-US" dirty="0"/>
              <a:t>쉽게 작성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명확하게 </a:t>
            </a:r>
            <a:r>
              <a:rPr lang="ko-KR" altLang="en-US" dirty="0"/>
              <a:t>기술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표준화된 </a:t>
            </a:r>
            <a:r>
              <a:rPr lang="ko-KR" altLang="en-US" dirty="0"/>
              <a:t>형식 사용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문서 </a:t>
            </a:r>
            <a:r>
              <a:rPr lang="ko-KR" altLang="en-US" dirty="0"/>
              <a:t>버전 </a:t>
            </a:r>
            <a:r>
              <a:rPr lang="ko-KR" altLang="en-US" dirty="0" smtClean="0"/>
              <a:t>명시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293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아키텍처의 품질 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품질 요구 사항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시스템이 제공해야 하는 품질 속성의 </a:t>
            </a:r>
            <a:r>
              <a:rPr lang="ko-KR" altLang="en-US" dirty="0" smtClean="0"/>
              <a:t>수준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가능하면 </a:t>
            </a:r>
            <a:r>
              <a:rPr lang="ko-KR" altLang="en-US" dirty="0"/>
              <a:t>정확한 수치로 </a:t>
            </a:r>
            <a:r>
              <a:rPr lang="ko-KR" altLang="en-US" dirty="0" smtClean="0"/>
              <a:t>제시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>
                <a:solidFill>
                  <a:srgbClr val="004A82"/>
                </a:solidFill>
              </a:rPr>
              <a:t>소프트웨어 아키텍처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이해 관계자들의 품질 요구 사항을 반영하여 품질 속성을 결정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3804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3-1 </a:t>
            </a:r>
            <a:r>
              <a:rPr lang="ko-KR" altLang="en-US" dirty="0" smtClean="0"/>
              <a:t>시스템 품질 속성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가용성</a:t>
            </a:r>
            <a:r>
              <a:rPr lang="en-US" altLang="ko-KR" dirty="0" smtClean="0">
                <a:solidFill>
                  <a:srgbClr val="004A82"/>
                </a:solidFill>
              </a:rPr>
              <a:t>(</a:t>
            </a:r>
            <a:r>
              <a:rPr lang="en-US" altLang="ko-KR" baseline="30000" dirty="0">
                <a:solidFill>
                  <a:srgbClr val="004A82"/>
                </a:solidFill>
              </a:rPr>
              <a:t>availability</a:t>
            </a:r>
            <a:r>
              <a:rPr lang="en-US" altLang="ko-KR" dirty="0" smtClean="0">
                <a:solidFill>
                  <a:srgbClr val="004A82"/>
                </a:solidFill>
              </a:rPr>
              <a:t>)</a:t>
            </a:r>
          </a:p>
          <a:p>
            <a:pPr lvl="1"/>
            <a:r>
              <a:rPr lang="ko-KR" altLang="en-US" dirty="0" smtClean="0"/>
              <a:t>시스템이 </a:t>
            </a:r>
            <a:r>
              <a:rPr lang="ko-KR" altLang="en-US" dirty="0"/>
              <a:t>운용될 수 있는 확률로</a:t>
            </a:r>
            <a:r>
              <a:rPr lang="en-US" altLang="ko-KR" dirty="0"/>
              <a:t>, </a:t>
            </a:r>
            <a:r>
              <a:rPr lang="ko-KR" altLang="en-US" dirty="0" smtClean="0"/>
              <a:t>시스템이 </a:t>
            </a:r>
            <a:r>
              <a:rPr lang="ko-KR" altLang="en-US" dirty="0"/>
              <a:t>장애 발생 없이 서비스를 제공할 수 있는 </a:t>
            </a:r>
            <a:r>
              <a:rPr lang="ko-KR" altLang="en-US" dirty="0" smtClean="0"/>
              <a:t>능력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가용성을 높이려면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하드웨어 </a:t>
            </a:r>
            <a:r>
              <a:rPr lang="ko-KR" altLang="en-US" dirty="0"/>
              <a:t>이중화처럼 여분의 구성 요소를 포함하도록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endParaRPr lang="en-US" altLang="ko-KR" dirty="0">
              <a:solidFill>
                <a:srgbClr val="0000FF"/>
              </a:solidFill>
            </a:endParaRPr>
          </a:p>
          <a:p>
            <a:r>
              <a:rPr lang="ko-KR" altLang="en-US" dirty="0">
                <a:solidFill>
                  <a:srgbClr val="004A82"/>
                </a:solidFill>
              </a:rPr>
              <a:t>변경 </a:t>
            </a:r>
            <a:r>
              <a:rPr lang="ko-KR" altLang="en-US" dirty="0" smtClean="0">
                <a:solidFill>
                  <a:srgbClr val="004A82"/>
                </a:solidFill>
              </a:rPr>
              <a:t>용이성</a:t>
            </a:r>
            <a:r>
              <a:rPr lang="en-US" altLang="ko-KR" dirty="0" smtClean="0">
                <a:solidFill>
                  <a:srgbClr val="004A82"/>
                </a:solidFill>
              </a:rPr>
              <a:t>(</a:t>
            </a:r>
            <a:r>
              <a:rPr lang="en-US" altLang="ko-KR" baseline="30000" dirty="0">
                <a:solidFill>
                  <a:srgbClr val="004A82"/>
                </a:solidFill>
              </a:rPr>
              <a:t>modifiability</a:t>
            </a:r>
            <a:r>
              <a:rPr lang="en-US" altLang="ko-KR" dirty="0" smtClean="0">
                <a:solidFill>
                  <a:srgbClr val="004A82"/>
                </a:solidFill>
              </a:rPr>
              <a:t>)</a:t>
            </a:r>
          </a:p>
          <a:p>
            <a:pPr lvl="1"/>
            <a:r>
              <a:rPr lang="ko-KR" altLang="en-US" dirty="0"/>
              <a:t>변경 요구 사항을 받았을 때 쉽게 변경할 수 있는 </a:t>
            </a:r>
            <a:r>
              <a:rPr lang="ko-KR" altLang="en-US" dirty="0" smtClean="0"/>
              <a:t>능력</a:t>
            </a:r>
            <a:endParaRPr lang="en-US" altLang="ko-KR" dirty="0" smtClean="0"/>
          </a:p>
          <a:p>
            <a:pPr lvl="1"/>
            <a:r>
              <a:rPr lang="ko-KR" altLang="en-US" dirty="0"/>
              <a:t>빈번하게 </a:t>
            </a:r>
            <a:r>
              <a:rPr lang="ko-KR" altLang="en-US" dirty="0" smtClean="0"/>
              <a:t>변경할 </a:t>
            </a:r>
            <a:r>
              <a:rPr lang="ko-KR" altLang="en-US" dirty="0"/>
              <a:t>가능성이 높은 소프트웨어는 변경 용이성을 고려하여 아키텍처를 </a:t>
            </a:r>
            <a:r>
              <a:rPr lang="ko-KR" altLang="en-US" dirty="0" smtClean="0"/>
              <a:t>결정</a:t>
            </a:r>
            <a:endParaRPr lang="en-US" altLang="ko-KR" dirty="0" smtClean="0"/>
          </a:p>
          <a:p>
            <a:endParaRPr lang="en-US" altLang="ko-KR" dirty="0">
              <a:solidFill>
                <a:srgbClr val="0000FF"/>
              </a:solidFill>
            </a:endParaRPr>
          </a:p>
          <a:p>
            <a:r>
              <a:rPr lang="ko-KR" altLang="en-US" dirty="0" smtClean="0">
                <a:solidFill>
                  <a:srgbClr val="004A82"/>
                </a:solidFill>
              </a:rPr>
              <a:t>성능</a:t>
            </a:r>
            <a:r>
              <a:rPr lang="en-US" altLang="ko-KR" dirty="0" smtClean="0">
                <a:solidFill>
                  <a:srgbClr val="004A82"/>
                </a:solidFill>
              </a:rPr>
              <a:t>(</a:t>
            </a:r>
            <a:r>
              <a:rPr lang="en-US" altLang="ko-KR" baseline="30000" dirty="0">
                <a:solidFill>
                  <a:srgbClr val="004A82"/>
                </a:solidFill>
              </a:rPr>
              <a:t>performance</a:t>
            </a:r>
            <a:r>
              <a:rPr lang="en-US" altLang="ko-KR" dirty="0" smtClean="0">
                <a:solidFill>
                  <a:srgbClr val="004A82"/>
                </a:solidFill>
              </a:rPr>
              <a:t>)</a:t>
            </a:r>
          </a:p>
          <a:p>
            <a:pPr lvl="1"/>
            <a:r>
              <a:rPr lang="ko-KR" altLang="en-US" dirty="0"/>
              <a:t>사용자 요청과 같은 이벤트가 발생했을 때</a:t>
            </a:r>
            <a:r>
              <a:rPr lang="en-US" altLang="ko-KR" dirty="0"/>
              <a:t>, </a:t>
            </a:r>
            <a:r>
              <a:rPr lang="ko-KR" altLang="en-US" dirty="0"/>
              <a:t>빠르고 적절하게 반응할 수 있는 </a:t>
            </a:r>
            <a:r>
              <a:rPr lang="ko-KR" altLang="en-US" dirty="0" smtClean="0"/>
              <a:t>능력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공유 </a:t>
            </a:r>
            <a:r>
              <a:rPr lang="ko-KR" altLang="en-US" dirty="0"/>
              <a:t>자원을 어떻게 사용하는지</a:t>
            </a:r>
            <a:r>
              <a:rPr lang="en-US" altLang="ko-KR" dirty="0"/>
              <a:t>, </a:t>
            </a:r>
            <a:r>
              <a:rPr lang="ko-KR" altLang="en-US" dirty="0"/>
              <a:t>어떤 알고리즘을 사용해 구현하는지 등의 요소와 </a:t>
            </a:r>
            <a:r>
              <a:rPr lang="ko-KR" altLang="en-US" dirty="0" smtClean="0"/>
              <a:t>밀접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573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3-1 </a:t>
            </a:r>
            <a:r>
              <a:rPr lang="ko-KR" altLang="en-US" dirty="0" smtClean="0"/>
              <a:t>시스템 품질 속성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rgbClr val="004A82"/>
                </a:solidFill>
              </a:rPr>
              <a:t>보안성</a:t>
            </a:r>
            <a:r>
              <a:rPr lang="en-US" altLang="ko-KR" dirty="0" smtClean="0">
                <a:solidFill>
                  <a:srgbClr val="004A82"/>
                </a:solidFill>
              </a:rPr>
              <a:t>(</a:t>
            </a:r>
            <a:r>
              <a:rPr lang="en-US" altLang="ko-KR" baseline="30000" dirty="0">
                <a:solidFill>
                  <a:srgbClr val="004A82"/>
                </a:solidFill>
              </a:rPr>
              <a:t>security</a:t>
            </a:r>
            <a:r>
              <a:rPr lang="en-US" altLang="ko-KR" dirty="0" smtClean="0">
                <a:solidFill>
                  <a:srgbClr val="004A82"/>
                </a:solidFill>
              </a:rPr>
              <a:t>)</a:t>
            </a:r>
          </a:p>
          <a:p>
            <a:pPr lvl="1"/>
            <a:r>
              <a:rPr lang="ko-KR" altLang="en-US" dirty="0"/>
              <a:t>허용되지 않은 접근에 대응할 수 있는 </a:t>
            </a:r>
            <a:r>
              <a:rPr lang="ko-KR" altLang="en-US" dirty="0" smtClean="0"/>
              <a:t>능력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r>
              <a:rPr lang="ko-KR" altLang="en-US" dirty="0" err="1" smtClean="0">
                <a:solidFill>
                  <a:srgbClr val="004A82"/>
                </a:solidFill>
              </a:rPr>
              <a:t>사용성</a:t>
            </a:r>
            <a:r>
              <a:rPr lang="en-US" altLang="ko-KR" dirty="0" smtClean="0">
                <a:solidFill>
                  <a:srgbClr val="004A82"/>
                </a:solidFill>
              </a:rPr>
              <a:t>(</a:t>
            </a:r>
            <a:r>
              <a:rPr lang="en-US" altLang="ko-KR" baseline="30000" dirty="0">
                <a:solidFill>
                  <a:srgbClr val="004A82"/>
                </a:solidFill>
              </a:rPr>
              <a:t>usability</a:t>
            </a:r>
            <a:r>
              <a:rPr lang="en-US" altLang="ko-KR" dirty="0" smtClean="0">
                <a:solidFill>
                  <a:srgbClr val="004A82"/>
                </a:solidFill>
              </a:rPr>
              <a:t>)</a:t>
            </a:r>
          </a:p>
          <a:p>
            <a:pPr lvl="1"/>
            <a:r>
              <a:rPr lang="ko-KR" altLang="en-US" dirty="0"/>
              <a:t>소프트웨어를 사용할 때 혼란스러워하거나 사용하는 순간에 고민하지 않게 </a:t>
            </a:r>
            <a:r>
              <a:rPr lang="ko-KR" altLang="en-US" dirty="0" smtClean="0"/>
              <a:t>하는 편의성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>
                <a:solidFill>
                  <a:srgbClr val="004A82"/>
                </a:solidFill>
              </a:rPr>
              <a:t>테스트 </a:t>
            </a:r>
            <a:r>
              <a:rPr lang="ko-KR" altLang="en-US" dirty="0" smtClean="0">
                <a:solidFill>
                  <a:srgbClr val="004A82"/>
                </a:solidFill>
              </a:rPr>
              <a:t>용이성</a:t>
            </a:r>
            <a:r>
              <a:rPr lang="en-US" altLang="ko-KR" dirty="0" smtClean="0">
                <a:solidFill>
                  <a:srgbClr val="004A82"/>
                </a:solidFill>
              </a:rPr>
              <a:t>(</a:t>
            </a:r>
            <a:r>
              <a:rPr lang="en-US" altLang="ko-KR" baseline="30000" dirty="0">
                <a:solidFill>
                  <a:srgbClr val="004A82"/>
                </a:solidFill>
              </a:rPr>
              <a:t>testability)</a:t>
            </a:r>
          </a:p>
          <a:p>
            <a:pPr lvl="1"/>
            <a:r>
              <a:rPr lang="ko-KR" altLang="en-US" dirty="0"/>
              <a:t>사용자가 요구하는 기능을 만족스럽게 잘 수행하고 있는지를 얼마나 </a:t>
            </a:r>
            <a:r>
              <a:rPr lang="ko-KR" altLang="en-US" dirty="0" smtClean="0"/>
              <a:t>쉽고 철저하게 </a:t>
            </a:r>
            <a:r>
              <a:rPr lang="ko-KR" altLang="en-US" dirty="0"/>
              <a:t>테스트할 수 있는지를 나타낸다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032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소프트웨어 설계 원리를 이해한다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소프트웨어 </a:t>
            </a:r>
            <a:r>
              <a:rPr lang="ko-KR" altLang="en-US" dirty="0"/>
              <a:t>아키텍처를 살펴본다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소프트웨어 </a:t>
            </a:r>
            <a:r>
              <a:rPr lang="ko-KR" altLang="en-US" dirty="0"/>
              <a:t>아키텍처 스타일을 알아본다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소프트웨어 </a:t>
            </a:r>
            <a:r>
              <a:rPr lang="ko-KR" altLang="en-US" dirty="0"/>
              <a:t>디자인 패턴을 살펴본다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1630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3-2 </a:t>
            </a:r>
            <a:r>
              <a:rPr lang="ko-KR" altLang="en-US" dirty="0" smtClean="0"/>
              <a:t>비즈니스 품질 속성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4A82"/>
                </a:solidFill>
              </a:rPr>
              <a:t>시장 </a:t>
            </a:r>
            <a:r>
              <a:rPr lang="ko-KR" altLang="en-US" dirty="0" err="1" smtClean="0">
                <a:solidFill>
                  <a:srgbClr val="004A82"/>
                </a:solidFill>
              </a:rPr>
              <a:t>적시성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time </a:t>
            </a:r>
            <a:r>
              <a:rPr lang="en-US" altLang="ko-KR" baseline="30000" dirty="0">
                <a:solidFill>
                  <a:srgbClr val="004A82"/>
                </a:solidFill>
              </a:rPr>
              <a:t>to 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market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정해진 날짜에 소프트웨어를 출시해 경쟁력을 높일 수 있는 </a:t>
            </a:r>
            <a:r>
              <a:rPr lang="ko-KR" altLang="en-US" dirty="0" smtClean="0"/>
              <a:t>정도</a:t>
            </a:r>
            <a:endParaRPr lang="en-US" altLang="ko-KR" dirty="0" smtClean="0"/>
          </a:p>
          <a:p>
            <a:pPr lvl="1"/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ko-KR" altLang="en-US" dirty="0">
                <a:solidFill>
                  <a:srgbClr val="004A82"/>
                </a:solidFill>
              </a:rPr>
              <a:t>비용과 </a:t>
            </a:r>
            <a:r>
              <a:rPr lang="ko-KR" altLang="en-US" dirty="0" smtClean="0">
                <a:solidFill>
                  <a:srgbClr val="004A82"/>
                </a:solidFill>
              </a:rPr>
              <a:t>이익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cost </a:t>
            </a:r>
            <a:r>
              <a:rPr lang="en-US" altLang="ko-KR" baseline="30000" dirty="0">
                <a:solidFill>
                  <a:srgbClr val="004A82"/>
                </a:solidFill>
              </a:rPr>
              <a:t>and 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benefit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비용을 더 들여 사용하고 효과를 볼 것인지</a:t>
            </a:r>
            <a:r>
              <a:rPr lang="en-US" altLang="ko-KR" dirty="0"/>
              <a:t>, </a:t>
            </a:r>
            <a:r>
              <a:rPr lang="ko-KR" altLang="en-US" dirty="0"/>
              <a:t>아니면 비용을 절약하는 데 </a:t>
            </a:r>
            <a:r>
              <a:rPr lang="ko-KR" altLang="en-US" dirty="0" smtClean="0"/>
              <a:t>중심을 </a:t>
            </a:r>
            <a:r>
              <a:rPr lang="ko-KR" altLang="en-US" dirty="0"/>
              <a:t>둘 것인지를 말한다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아키텍처를 </a:t>
            </a:r>
            <a:r>
              <a:rPr lang="ko-KR" altLang="en-US" dirty="0" smtClean="0"/>
              <a:t>설계 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비용을 </a:t>
            </a:r>
            <a:r>
              <a:rPr lang="ko-KR" altLang="en-US" dirty="0"/>
              <a:t>더 많이 들여 유연한 설계를 할 것인지</a:t>
            </a:r>
            <a:r>
              <a:rPr lang="en-US" altLang="ko-KR" dirty="0"/>
              <a:t>, </a:t>
            </a:r>
            <a:r>
              <a:rPr lang="ko-KR" altLang="en-US" dirty="0"/>
              <a:t>비용을 </a:t>
            </a:r>
            <a:r>
              <a:rPr lang="ko-KR" altLang="en-US" dirty="0" smtClean="0"/>
              <a:t>절감하는데 </a:t>
            </a:r>
            <a:r>
              <a:rPr lang="ko-KR" altLang="en-US" dirty="0"/>
              <a:t>초점을 맞출 것인지 </a:t>
            </a:r>
            <a:r>
              <a:rPr lang="ko-KR" altLang="en-US" dirty="0" smtClean="0"/>
              <a:t>판단해야 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>
                <a:solidFill>
                  <a:srgbClr val="004A82"/>
                </a:solidFill>
              </a:rPr>
              <a:t>예상 시스템 </a:t>
            </a:r>
            <a:r>
              <a:rPr lang="ko-KR" altLang="en-US" dirty="0" smtClean="0">
                <a:solidFill>
                  <a:srgbClr val="004A82"/>
                </a:solidFill>
              </a:rPr>
              <a:t>수명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predicted </a:t>
            </a:r>
            <a:r>
              <a:rPr lang="en-US" altLang="ko-KR" baseline="30000" dirty="0">
                <a:solidFill>
                  <a:srgbClr val="004A82"/>
                </a:solidFill>
              </a:rPr>
              <a:t>lifetime of the 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system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수명이 </a:t>
            </a:r>
            <a:r>
              <a:rPr lang="ko-KR" altLang="en-US" dirty="0"/>
              <a:t>중요한 경우라면 </a:t>
            </a:r>
            <a:r>
              <a:rPr lang="ko-KR" altLang="en-US" dirty="0" smtClean="0"/>
              <a:t>변경 용이성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확장성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이식성을</a:t>
            </a:r>
            <a:r>
              <a:rPr lang="ko-KR" altLang="en-US" dirty="0" smtClean="0"/>
              <a:t> </a:t>
            </a:r>
            <a:r>
              <a:rPr lang="ko-KR" altLang="en-US" dirty="0"/>
              <a:t>더 중요하게 </a:t>
            </a:r>
            <a:r>
              <a:rPr lang="ko-KR" altLang="en-US" dirty="0" smtClean="0"/>
              <a:t>고려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467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3-2 </a:t>
            </a:r>
            <a:r>
              <a:rPr lang="ko-KR" altLang="en-US" dirty="0" smtClean="0"/>
              <a:t>비즈니스 품질 속성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4A82"/>
                </a:solidFill>
              </a:rPr>
              <a:t>목표 </a:t>
            </a:r>
            <a:r>
              <a:rPr lang="ko-KR" altLang="en-US" dirty="0" smtClean="0">
                <a:solidFill>
                  <a:srgbClr val="004A82"/>
                </a:solidFill>
              </a:rPr>
              <a:t>시장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targeted market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패키지 소프트웨어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기능성 및</a:t>
            </a:r>
            <a:r>
              <a:rPr lang="en-US" altLang="ko-KR" dirty="0" smtClean="0"/>
              <a:t> </a:t>
            </a:r>
            <a:r>
              <a:rPr lang="ko-KR" altLang="en-US" dirty="0"/>
              <a:t>다양한 플랫폼에서도 잘 작동되어야 </a:t>
            </a:r>
            <a:r>
              <a:rPr lang="ko-KR" altLang="en-US" dirty="0" smtClean="0"/>
              <a:t>하므로 </a:t>
            </a:r>
            <a:r>
              <a:rPr lang="ko-KR" altLang="en-US" dirty="0" err="1" smtClean="0"/>
              <a:t>이식성을</a:t>
            </a:r>
            <a:r>
              <a:rPr lang="ko-KR" altLang="en-US" dirty="0" smtClean="0"/>
              <a:t> </a:t>
            </a:r>
            <a:r>
              <a:rPr lang="ko-KR" altLang="en-US" dirty="0"/>
              <a:t>충분히 </a:t>
            </a:r>
            <a:r>
              <a:rPr lang="ko-KR" altLang="en-US" dirty="0" smtClean="0"/>
              <a:t>고려한 설계 필요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>
                <a:solidFill>
                  <a:srgbClr val="004A82"/>
                </a:solidFill>
              </a:rPr>
              <a:t>신규 </a:t>
            </a:r>
            <a:r>
              <a:rPr lang="ko-KR" altLang="en-US" dirty="0">
                <a:solidFill>
                  <a:srgbClr val="004A82"/>
                </a:solidFill>
              </a:rPr>
              <a:t>발매 일정 또는 공개 </a:t>
            </a:r>
            <a:r>
              <a:rPr lang="ko-KR" altLang="en-US" dirty="0" smtClean="0">
                <a:solidFill>
                  <a:srgbClr val="004A82"/>
                </a:solidFill>
              </a:rPr>
              <a:t>일정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rollout schedule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현재 버전에서는 기본 기능만 제공하고</a:t>
            </a:r>
            <a:r>
              <a:rPr lang="en-US" altLang="ko-KR" dirty="0"/>
              <a:t>, </a:t>
            </a:r>
            <a:r>
              <a:rPr lang="ko-KR" altLang="en-US" dirty="0"/>
              <a:t>추후에 배포할 차기 버전에서 기능을 추가하여 </a:t>
            </a:r>
            <a:r>
              <a:rPr lang="ko-KR" altLang="en-US" dirty="0" smtClean="0"/>
              <a:t>완성도를 </a:t>
            </a:r>
            <a:r>
              <a:rPr lang="ko-KR" altLang="en-US" dirty="0"/>
              <a:t>높일 예정이라면 </a:t>
            </a:r>
            <a:r>
              <a:rPr lang="ko-KR" altLang="en-US" dirty="0" smtClean="0"/>
              <a:t>유연성</a:t>
            </a:r>
            <a:r>
              <a:rPr lang="en-US" altLang="ko-KR" dirty="0"/>
              <a:t>flexibility</a:t>
            </a:r>
            <a:r>
              <a:rPr lang="ko-KR" altLang="en-US" dirty="0"/>
              <a:t>과 </a:t>
            </a:r>
            <a:r>
              <a:rPr lang="ko-KR" altLang="en-US" dirty="0" err="1"/>
              <a:t>확장성을</a:t>
            </a:r>
            <a:r>
              <a:rPr lang="ko-KR" altLang="en-US" dirty="0"/>
              <a:t> </a:t>
            </a:r>
            <a:r>
              <a:rPr lang="ko-KR" altLang="en-US" dirty="0" smtClean="0"/>
              <a:t>고려한 설계 필요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>
                <a:solidFill>
                  <a:srgbClr val="004A82"/>
                </a:solidFill>
              </a:rPr>
              <a:t>기존 </a:t>
            </a:r>
            <a:r>
              <a:rPr lang="ko-KR" altLang="en-US" dirty="0">
                <a:solidFill>
                  <a:srgbClr val="004A82"/>
                </a:solidFill>
              </a:rPr>
              <a:t>시스템과의 </a:t>
            </a:r>
            <a:r>
              <a:rPr lang="ko-KR" altLang="en-US" dirty="0" smtClean="0">
                <a:solidFill>
                  <a:srgbClr val="004A82"/>
                </a:solidFill>
              </a:rPr>
              <a:t>통합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integration </a:t>
            </a:r>
            <a:r>
              <a:rPr lang="en-US" altLang="ko-KR" baseline="30000" dirty="0">
                <a:solidFill>
                  <a:srgbClr val="004A82"/>
                </a:solidFill>
              </a:rPr>
              <a:t>with legacy 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system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아키텍처 설계 시 기존 시스템과의 통합 방법을 </a:t>
            </a:r>
            <a:r>
              <a:rPr lang="ko-KR" altLang="en-US" dirty="0"/>
              <a:t>충분히 고려한 설계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630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3-3 </a:t>
            </a:r>
            <a:r>
              <a:rPr lang="ko-KR" altLang="en-US" dirty="0" smtClean="0"/>
              <a:t>아키텍처 품질 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4A82"/>
                </a:solidFill>
              </a:rPr>
              <a:t>개념적 </a:t>
            </a:r>
            <a:r>
              <a:rPr lang="ko-KR" altLang="en-US" dirty="0" err="1" smtClean="0">
                <a:solidFill>
                  <a:srgbClr val="004A82"/>
                </a:solidFill>
              </a:rPr>
              <a:t>무결성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conceptual integrity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개념적 무결성은 일관성이라고도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/>
              <a:t>전체 시스템과 시스템 구성 요소가 일관되도록 아키텍처를 </a:t>
            </a:r>
            <a:r>
              <a:rPr lang="ko-KR" altLang="en-US" dirty="0" smtClean="0"/>
              <a:t>결정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>
                <a:solidFill>
                  <a:srgbClr val="004A82"/>
                </a:solidFill>
              </a:rPr>
              <a:t>정확성과 </a:t>
            </a:r>
            <a:r>
              <a:rPr lang="ko-KR" altLang="en-US" dirty="0" smtClean="0">
                <a:solidFill>
                  <a:srgbClr val="004A82"/>
                </a:solidFill>
              </a:rPr>
              <a:t>완전성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correctness </a:t>
            </a:r>
            <a:r>
              <a:rPr lang="en-US" altLang="ko-KR" baseline="30000" dirty="0">
                <a:solidFill>
                  <a:srgbClr val="004A82"/>
                </a:solidFill>
              </a:rPr>
              <a:t>and 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completeness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사용자가 요구하는 기능을 충족시키는 정도로</a:t>
            </a:r>
            <a:r>
              <a:rPr lang="en-US" altLang="ko-KR" dirty="0"/>
              <a:t>, </a:t>
            </a:r>
            <a:r>
              <a:rPr lang="ko-KR" altLang="en-US" dirty="0"/>
              <a:t>요구 분석 명세서와 </a:t>
            </a:r>
            <a:r>
              <a:rPr lang="ko-KR" altLang="en-US" dirty="0" smtClean="0"/>
              <a:t>일치하는 정도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>
                <a:solidFill>
                  <a:srgbClr val="004A82"/>
                </a:solidFill>
              </a:rPr>
              <a:t>개발 용이성</a:t>
            </a:r>
            <a:r>
              <a:rPr lang="en-US" altLang="ko-KR" dirty="0">
                <a:solidFill>
                  <a:srgbClr val="004A82"/>
                </a:solidFill>
              </a:rPr>
              <a:t>(</a:t>
            </a:r>
            <a:r>
              <a:rPr lang="ko-KR" altLang="en-US" dirty="0">
                <a:solidFill>
                  <a:srgbClr val="004A82"/>
                </a:solidFill>
              </a:rPr>
              <a:t>구축 </a:t>
            </a:r>
            <a:r>
              <a:rPr lang="ko-KR" altLang="en-US" dirty="0" smtClean="0">
                <a:solidFill>
                  <a:srgbClr val="004A82"/>
                </a:solidFill>
              </a:rPr>
              <a:t>가능성</a:t>
            </a:r>
            <a:r>
              <a:rPr lang="en-US" altLang="ko-KR" dirty="0" smtClean="0">
                <a:solidFill>
                  <a:srgbClr val="004A82"/>
                </a:solidFill>
              </a:rPr>
              <a:t>, </a:t>
            </a:r>
            <a:r>
              <a:rPr lang="en-US" altLang="ko-KR" baseline="30000" dirty="0" err="1" smtClean="0">
                <a:solidFill>
                  <a:srgbClr val="004A82"/>
                </a:solidFill>
              </a:rPr>
              <a:t>buildability</a:t>
            </a:r>
            <a:r>
              <a:rPr lang="en-US" altLang="ko-KR" dirty="0" smtClean="0">
                <a:solidFill>
                  <a:srgbClr val="004A82"/>
                </a:solidFill>
              </a:rPr>
              <a:t>)</a:t>
            </a:r>
            <a:endParaRPr lang="en-US" altLang="ko-KR" baseline="30000" dirty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전체 시스템을 적절한 모듈로 분할한 후 개발 팀에 알맞게 분배하여 </a:t>
            </a:r>
            <a:r>
              <a:rPr lang="ko-KR" altLang="en-US" dirty="0" smtClean="0"/>
              <a:t>개발함으로써 </a:t>
            </a:r>
            <a:r>
              <a:rPr lang="ko-KR" altLang="en-US" dirty="0"/>
              <a:t>정해진 기간 내에 완성하고</a:t>
            </a:r>
            <a:r>
              <a:rPr lang="en-US" altLang="ko-KR" dirty="0"/>
              <a:t>, </a:t>
            </a:r>
            <a:r>
              <a:rPr lang="ko-KR" altLang="en-US" dirty="0"/>
              <a:t>개발 과정 중에도 쉽게 변경할 수 있는 </a:t>
            </a:r>
            <a:r>
              <a:rPr lang="ko-KR" altLang="en-US" dirty="0" smtClean="0"/>
              <a:t>능력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015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3-4 </a:t>
            </a:r>
            <a:r>
              <a:rPr lang="ko-KR" altLang="en-US" dirty="0" smtClean="0"/>
              <a:t>이해 </a:t>
            </a:r>
            <a:r>
              <a:rPr lang="ko-KR" altLang="en-US" dirty="0" err="1" smtClean="0"/>
              <a:t>관계자별</a:t>
            </a:r>
            <a:r>
              <a:rPr lang="ko-KR" altLang="en-US" dirty="0" smtClean="0"/>
              <a:t> 품질 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4A82"/>
                </a:solidFill>
              </a:rPr>
              <a:t>발주자 관점</a:t>
            </a:r>
          </a:p>
          <a:p>
            <a:pPr lvl="1"/>
            <a:r>
              <a:rPr lang="ko-KR" altLang="en-US" dirty="0" smtClean="0"/>
              <a:t>제품 </a:t>
            </a:r>
            <a:r>
              <a:rPr lang="ko-KR" altLang="en-US" dirty="0"/>
              <a:t>가격</a:t>
            </a:r>
            <a:r>
              <a:rPr lang="en-US" altLang="ko-KR" dirty="0"/>
              <a:t>(</a:t>
            </a:r>
            <a:r>
              <a:rPr lang="ko-KR" altLang="en-US" dirty="0"/>
              <a:t>또는 개발비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중요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응찰 시 가장 </a:t>
            </a:r>
            <a:r>
              <a:rPr lang="ko-KR" altLang="en-US" dirty="0"/>
              <a:t>적게 써낸 </a:t>
            </a:r>
            <a:r>
              <a:rPr lang="ko-KR" altLang="en-US" dirty="0" smtClean="0"/>
              <a:t>업체 선정 확률 높음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>
                <a:solidFill>
                  <a:srgbClr val="004A82"/>
                </a:solidFill>
              </a:rPr>
              <a:t>사용자 관점</a:t>
            </a:r>
          </a:p>
          <a:p>
            <a:pPr lvl="1"/>
            <a:r>
              <a:rPr lang="ko-KR" altLang="en-US" dirty="0" smtClean="0"/>
              <a:t>완벽한 기능뿐만 아니라  </a:t>
            </a:r>
            <a:r>
              <a:rPr lang="ko-KR" altLang="en-US" dirty="0"/>
              <a:t>사용하기 쉽고 빨리 </a:t>
            </a:r>
            <a:r>
              <a:rPr lang="ko-KR" altLang="en-US" dirty="0" smtClean="0"/>
              <a:t>이해할 수 </a:t>
            </a:r>
            <a:r>
              <a:rPr lang="ko-KR" altLang="en-US" dirty="0"/>
              <a:t>있는 아키텍처의 속성을 </a:t>
            </a:r>
            <a:r>
              <a:rPr lang="ko-KR" altLang="en-US" dirty="0" smtClean="0"/>
              <a:t>요구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>
                <a:solidFill>
                  <a:srgbClr val="004A82"/>
                </a:solidFill>
              </a:rPr>
              <a:t>개발자 관점</a:t>
            </a:r>
          </a:p>
          <a:p>
            <a:pPr lvl="1"/>
            <a:r>
              <a:rPr lang="ko-KR" altLang="en-US" dirty="0" smtClean="0"/>
              <a:t>플랫폼이 </a:t>
            </a:r>
            <a:r>
              <a:rPr lang="ko-KR" altLang="en-US" dirty="0"/>
              <a:t>달라져도 새로운 플랫폼에 쉽게 적용할 수 있는 아키텍처의 속성에 </a:t>
            </a:r>
            <a:r>
              <a:rPr lang="ko-KR" altLang="en-US" dirty="0" smtClean="0"/>
              <a:t>관심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변경 요청 시 </a:t>
            </a:r>
            <a:r>
              <a:rPr lang="ko-KR" altLang="en-US" dirty="0"/>
              <a:t>쉽게 변경할 수 </a:t>
            </a:r>
            <a:r>
              <a:rPr lang="ko-KR" altLang="en-US" dirty="0" smtClean="0"/>
              <a:t>있는 설계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901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아키텍처 구축 절차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895656"/>
          </a:xfrm>
        </p:spPr>
        <p:txBody>
          <a:bodyPr>
            <a:normAutofit/>
          </a:bodyPr>
          <a:lstStyle/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r>
              <a:rPr lang="ko-KR" altLang="en-US" dirty="0">
                <a:solidFill>
                  <a:srgbClr val="004A82"/>
                </a:solidFill>
              </a:rPr>
              <a:t>요구 사항 </a:t>
            </a:r>
            <a:r>
              <a:rPr lang="ko-KR" altLang="en-US" dirty="0" smtClean="0">
                <a:solidFill>
                  <a:srgbClr val="004A82"/>
                </a:solidFill>
              </a:rPr>
              <a:t>분석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소프트웨어 개발의 요구 </a:t>
            </a:r>
            <a:r>
              <a:rPr lang="ko-KR" altLang="en-US" dirty="0" smtClean="0"/>
              <a:t>사항 분석 </a:t>
            </a:r>
            <a:r>
              <a:rPr lang="ko-KR" altLang="en-US" dirty="0"/>
              <a:t>단계와 같다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품질 속성과 같은 비기능적인 요구 사항에 더 많은 관심을 </a:t>
            </a:r>
            <a:r>
              <a:rPr lang="ko-KR" altLang="en-US" dirty="0" smtClean="0"/>
              <a:t>둠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     • </a:t>
            </a:r>
            <a:r>
              <a:rPr lang="ko-KR" altLang="en-US" dirty="0"/>
              <a:t>요구 사항 취득</a:t>
            </a:r>
            <a:r>
              <a:rPr lang="en-US" altLang="ko-KR" dirty="0"/>
              <a:t>, </a:t>
            </a:r>
            <a:r>
              <a:rPr lang="ko-KR" altLang="en-US" dirty="0"/>
              <a:t>식별</a:t>
            </a:r>
            <a:r>
              <a:rPr lang="en-US" altLang="ko-KR" dirty="0"/>
              <a:t>, </a:t>
            </a:r>
            <a:r>
              <a:rPr lang="ko-KR" altLang="en-US" dirty="0"/>
              <a:t>명세</a:t>
            </a:r>
            <a:r>
              <a:rPr lang="en-US" altLang="ko-KR" dirty="0"/>
              <a:t>, </a:t>
            </a:r>
            <a:r>
              <a:rPr lang="ko-KR" altLang="en-US" dirty="0"/>
              <a:t>분류</a:t>
            </a:r>
            <a:r>
              <a:rPr lang="en-US" altLang="ko-KR" dirty="0"/>
              <a:t>, </a:t>
            </a:r>
            <a:r>
              <a:rPr lang="ko-KR" altLang="en-US" dirty="0"/>
              <a:t>검증</a:t>
            </a:r>
          </a:p>
          <a:p>
            <a:pPr marL="457200" lvl="1" indent="0">
              <a:buNone/>
            </a:pPr>
            <a:r>
              <a:rPr lang="en-US" altLang="ko-KR" dirty="0" smtClean="0"/>
              <a:t>     • </a:t>
            </a:r>
            <a:r>
              <a:rPr lang="ko-KR" altLang="en-US" dirty="0"/>
              <a:t>기능적</a:t>
            </a:r>
            <a:r>
              <a:rPr lang="en-US" altLang="ko-KR" dirty="0"/>
              <a:t>/</a:t>
            </a:r>
            <a:r>
              <a:rPr lang="ko-KR" altLang="en-US" dirty="0"/>
              <a:t>비기능적 요구 사항 분류 및 명세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710" y="863715"/>
            <a:ext cx="52006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9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아키텍처 구축 절차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895656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아키텍처 분석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ko-KR" altLang="en-US" dirty="0">
                <a:solidFill>
                  <a:srgbClr val="004A82"/>
                </a:solidFill>
              </a:rPr>
              <a:t>아키텍처 </a:t>
            </a:r>
            <a:r>
              <a:rPr lang="ko-KR" altLang="en-US" dirty="0" smtClean="0">
                <a:solidFill>
                  <a:srgbClr val="004A82"/>
                </a:solidFill>
              </a:rPr>
              <a:t>설계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관점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이해 관계자 파악</a:t>
            </a:r>
            <a:r>
              <a:rPr lang="en-US" altLang="ko-KR" dirty="0" smtClean="0"/>
              <a:t>, </a:t>
            </a:r>
            <a:r>
              <a:rPr lang="ko-KR" altLang="en-US" dirty="0"/>
              <a:t>이해 </a:t>
            </a:r>
            <a:r>
              <a:rPr lang="ko-KR" altLang="en-US" dirty="0" err="1"/>
              <a:t>관계자별</a:t>
            </a:r>
            <a:r>
              <a:rPr lang="ko-KR" altLang="en-US" dirty="0"/>
              <a:t> </a:t>
            </a:r>
            <a:r>
              <a:rPr lang="ko-KR" altLang="en-US" dirty="0" smtClean="0"/>
              <a:t>관점 정의</a:t>
            </a:r>
            <a:endParaRPr lang="en-US" altLang="ko-KR" dirty="0" smtClean="0"/>
          </a:p>
          <a:p>
            <a:pPr lvl="1"/>
            <a:r>
              <a:rPr lang="ko-KR" altLang="en-US" dirty="0"/>
              <a:t>아키텍처 스타일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: pipe-filter</a:t>
            </a:r>
            <a:r>
              <a:rPr lang="en-US" altLang="ko-KR" dirty="0"/>
              <a:t>, </a:t>
            </a:r>
            <a:r>
              <a:rPr lang="en-US" altLang="ko-KR" dirty="0" err="1"/>
              <a:t>mvc</a:t>
            </a:r>
            <a:r>
              <a:rPr lang="en-US" altLang="ko-KR" dirty="0"/>
              <a:t>, layer </a:t>
            </a:r>
            <a:r>
              <a:rPr lang="ko-KR" altLang="en-US" dirty="0" smtClean="0"/>
              <a:t>등의 스타일 혼용 적용 가</a:t>
            </a:r>
            <a:endParaRPr lang="en-US" altLang="ko-KR" dirty="0" smtClean="0"/>
          </a:p>
          <a:p>
            <a:pPr lvl="1"/>
            <a:r>
              <a:rPr lang="ko-KR" altLang="en-US" dirty="0"/>
              <a:t>후보 아키텍처 </a:t>
            </a:r>
            <a:r>
              <a:rPr lang="ko-KR" altLang="en-US" dirty="0" smtClean="0"/>
              <a:t>도출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배경도 및 </a:t>
            </a:r>
            <a:r>
              <a:rPr lang="ko-KR" altLang="en-US" dirty="0"/>
              <a:t>각 </a:t>
            </a:r>
            <a:r>
              <a:rPr lang="ko-KR" altLang="en-US" dirty="0" err="1"/>
              <a:t>관점별</a:t>
            </a:r>
            <a:r>
              <a:rPr lang="ko-KR" altLang="en-US" dirty="0"/>
              <a:t> </a:t>
            </a:r>
            <a:r>
              <a:rPr lang="ko-KR" altLang="en-US" dirty="0" smtClean="0"/>
              <a:t>다이어그램 작성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아키텍처 명세서 기술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>
                <a:solidFill>
                  <a:srgbClr val="004A82"/>
                </a:solidFill>
              </a:rPr>
              <a:t>검증 및 승인</a:t>
            </a:r>
            <a:endParaRPr lang="en-US" altLang="ko-KR" dirty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아키텍처 </a:t>
            </a:r>
            <a:r>
              <a:rPr lang="ko-KR" altLang="en-US" dirty="0" smtClean="0"/>
              <a:t>평가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아키텍처 </a:t>
            </a:r>
            <a:r>
              <a:rPr lang="ko-KR" altLang="en-US" dirty="0"/>
              <a:t>요구 사항 </a:t>
            </a:r>
            <a:r>
              <a:rPr lang="ko-KR" altLang="en-US" dirty="0" smtClean="0"/>
              <a:t>만족도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적합성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품질 속성간 </a:t>
            </a:r>
            <a:r>
              <a:rPr lang="ko-KR" altLang="en-US" dirty="0"/>
              <a:t>절충 </a:t>
            </a:r>
            <a:r>
              <a:rPr lang="ko-KR" altLang="en-US" dirty="0" smtClean="0"/>
              <a:t>관</a:t>
            </a:r>
            <a:r>
              <a:rPr lang="ko-KR" altLang="en-US" dirty="0"/>
              <a:t>계 등 평가</a:t>
            </a:r>
            <a:endParaRPr lang="en-US" altLang="ko-KR" dirty="0"/>
          </a:p>
          <a:p>
            <a:pPr lvl="1"/>
            <a:r>
              <a:rPr lang="ko-KR" altLang="en-US" dirty="0" smtClean="0"/>
              <a:t>아키텍처 </a:t>
            </a:r>
            <a:r>
              <a:rPr lang="ko-KR" altLang="en-US" dirty="0"/>
              <a:t>상세화</a:t>
            </a:r>
            <a:r>
              <a:rPr lang="en-US" altLang="ko-KR" dirty="0"/>
              <a:t>(</a:t>
            </a:r>
            <a:r>
              <a:rPr lang="ko-KR" altLang="en-US" dirty="0"/>
              <a:t>반복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설계 방법 도출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설계 패턴 고려</a:t>
            </a:r>
            <a:endParaRPr lang="en-US" altLang="ko-KR" dirty="0" smtClean="0"/>
          </a:p>
          <a:p>
            <a:pPr lvl="1"/>
            <a:r>
              <a:rPr lang="ko-KR" altLang="en-US" dirty="0"/>
              <a:t>아키텍처 </a:t>
            </a:r>
            <a:r>
              <a:rPr lang="ko-KR" altLang="en-US" dirty="0" smtClean="0"/>
              <a:t>승인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이해 </a:t>
            </a:r>
            <a:r>
              <a:rPr lang="ko-KR" altLang="en-US" dirty="0"/>
              <a:t>관계자들이 최종 </a:t>
            </a:r>
            <a:r>
              <a:rPr lang="ko-KR" altLang="en-US" dirty="0" smtClean="0"/>
              <a:t>승인</a:t>
            </a:r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1367136" y="1579898"/>
            <a:ext cx="6371296" cy="360040"/>
            <a:chOff x="386535" y="1538790"/>
            <a:chExt cx="4917453" cy="360040"/>
          </a:xfrm>
        </p:grpSpPr>
        <p:sp>
          <p:nvSpPr>
            <p:cNvPr id="6" name="직사각형 5"/>
            <p:cNvSpPr/>
            <p:nvPr/>
          </p:nvSpPr>
          <p:spPr>
            <a:xfrm>
              <a:off x="2114951" y="1538790"/>
              <a:ext cx="1335645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우선순위 </a:t>
              </a:r>
              <a:r>
                <a:rPr lang="ko-KR" altLang="en-US" dirty="0">
                  <a:solidFill>
                    <a:schemeClr val="tx1"/>
                  </a:solidFill>
                </a:rPr>
                <a:t>결정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86535" y="1538790"/>
              <a:ext cx="1391800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품질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속성 </a:t>
              </a:r>
              <a:r>
                <a:rPr lang="ko-KR" altLang="en-US" dirty="0">
                  <a:solidFill>
                    <a:schemeClr val="tx1"/>
                  </a:solidFill>
                </a:rPr>
                <a:t>식별</a:t>
              </a:r>
            </a:p>
          </p:txBody>
        </p:sp>
        <p:cxnSp>
          <p:nvCxnSpPr>
            <p:cNvPr id="8" name="직선 화살표 연결선 7"/>
            <p:cNvCxnSpPr>
              <a:stCxn id="7" idx="3"/>
            </p:cNvCxnSpPr>
            <p:nvPr/>
          </p:nvCxnSpPr>
          <p:spPr>
            <a:xfrm>
              <a:off x="1778335" y="1718810"/>
              <a:ext cx="32213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3867422" y="1538790"/>
              <a:ext cx="1436566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반영 방법 개발</a:t>
              </a: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450596" y="1713399"/>
              <a:ext cx="4050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21834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아키텍처의 </a:t>
            </a:r>
            <a:r>
              <a:rPr lang="en-US" altLang="ko-KR" dirty="0" smtClean="0"/>
              <a:t>4+1 </a:t>
            </a:r>
            <a:r>
              <a:rPr lang="ko-KR" altLang="en-US" dirty="0" smtClean="0"/>
              <a:t>관점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1133475"/>
            <a:ext cx="79724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7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아키텍처의 </a:t>
            </a:r>
            <a:r>
              <a:rPr lang="en-US" altLang="ko-KR" dirty="0" smtClean="0"/>
              <a:t>4+1 </a:t>
            </a:r>
            <a:r>
              <a:rPr lang="ko-KR" altLang="en-US" dirty="0" smtClean="0"/>
              <a:t>관점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62" y="1214437"/>
            <a:ext cx="67722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아키텍처의 </a:t>
            </a:r>
            <a:r>
              <a:rPr lang="en-US" altLang="ko-KR" dirty="0"/>
              <a:t>4+1 </a:t>
            </a:r>
            <a:r>
              <a:rPr lang="ko-KR" altLang="en-US" dirty="0"/>
              <a:t>관점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895656"/>
          </a:xfrm>
        </p:spPr>
        <p:txBody>
          <a:bodyPr>
            <a:normAutofit/>
          </a:bodyPr>
          <a:lstStyle/>
          <a:p>
            <a:r>
              <a:rPr lang="en-US" altLang="ko-KR" dirty="0" err="1" smtClean="0">
                <a:solidFill>
                  <a:srgbClr val="004A82"/>
                </a:solidFill>
              </a:rPr>
              <a:t>Usecase</a:t>
            </a:r>
            <a:r>
              <a:rPr lang="en-US" altLang="ko-KR" dirty="0" smtClean="0">
                <a:solidFill>
                  <a:srgbClr val="004A82"/>
                </a:solidFill>
              </a:rPr>
              <a:t> view</a:t>
            </a:r>
          </a:p>
          <a:p>
            <a:pPr lvl="1"/>
            <a:r>
              <a:rPr lang="ko-KR" altLang="en-US" dirty="0"/>
              <a:t>시스템이 사용자에게 제공하는 기능에 </a:t>
            </a:r>
            <a:r>
              <a:rPr lang="ko-KR" altLang="en-US" dirty="0" smtClean="0"/>
              <a:t>관심</a:t>
            </a:r>
            <a:endParaRPr lang="en-US" altLang="ko-KR" dirty="0" smtClean="0"/>
          </a:p>
          <a:p>
            <a:pPr lvl="1"/>
            <a:r>
              <a:rPr lang="ko-KR" altLang="en-US" dirty="0"/>
              <a:t>다른 네 가지 </a:t>
            </a:r>
            <a:r>
              <a:rPr lang="ko-KR" altLang="en-US" dirty="0" smtClean="0"/>
              <a:t>관점에 사용되는 </a:t>
            </a:r>
            <a:r>
              <a:rPr lang="ko-KR" altLang="en-US" dirty="0"/>
              <a:t>다이어그램의 </a:t>
            </a:r>
            <a:r>
              <a:rPr lang="ko-KR" altLang="en-US" dirty="0" smtClean="0"/>
              <a:t>근간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  • </a:t>
            </a:r>
            <a:r>
              <a:rPr lang="ko-KR" altLang="en-US" dirty="0"/>
              <a:t>정적 표현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</a:t>
            </a:r>
          </a:p>
          <a:p>
            <a:pPr marL="457200" lvl="1" indent="0">
              <a:buNone/>
            </a:pPr>
            <a:r>
              <a:rPr lang="en-US" altLang="ko-KR" dirty="0" smtClean="0"/>
              <a:t>     • </a:t>
            </a:r>
            <a:r>
              <a:rPr lang="ko-KR" altLang="en-US" dirty="0"/>
              <a:t>동적 표현 </a:t>
            </a:r>
            <a:r>
              <a:rPr lang="en-US" altLang="ko-KR" dirty="0"/>
              <a:t>: </a:t>
            </a:r>
            <a:r>
              <a:rPr lang="ko-KR" altLang="en-US" dirty="0"/>
              <a:t>상태 다이어그램</a:t>
            </a:r>
            <a:r>
              <a:rPr lang="en-US" altLang="ko-KR" dirty="0"/>
              <a:t>, </a:t>
            </a:r>
            <a:r>
              <a:rPr lang="ko-KR" altLang="en-US" dirty="0"/>
              <a:t>순차 다이어그램</a:t>
            </a:r>
            <a:r>
              <a:rPr lang="en-US" altLang="ko-KR" dirty="0"/>
              <a:t>, </a:t>
            </a:r>
            <a:r>
              <a:rPr lang="ko-KR" altLang="en-US" dirty="0"/>
              <a:t>통신 다이어그램</a:t>
            </a:r>
            <a:r>
              <a:rPr lang="en-US" altLang="ko-KR" dirty="0"/>
              <a:t>, </a:t>
            </a:r>
            <a:r>
              <a:rPr lang="ko-KR" altLang="en-US" dirty="0"/>
              <a:t>활동 </a:t>
            </a:r>
            <a:r>
              <a:rPr lang="ko-KR" altLang="en-US" dirty="0" smtClean="0"/>
              <a:t>다이어그램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 smtClean="0">
                <a:solidFill>
                  <a:srgbClr val="004A82"/>
                </a:solidFill>
              </a:rPr>
              <a:t>logical view(design view)</a:t>
            </a:r>
          </a:p>
          <a:p>
            <a:pPr lvl="1"/>
            <a:r>
              <a:rPr lang="ko-KR" altLang="en-US" dirty="0"/>
              <a:t>클래스나 컴포넌트의 종류와 이들의 관계에 초점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  • </a:t>
            </a:r>
            <a:r>
              <a:rPr lang="ko-KR" altLang="en-US" dirty="0" smtClean="0"/>
              <a:t>정적 표현 </a:t>
            </a:r>
            <a:r>
              <a:rPr lang="en-US" altLang="ko-KR" dirty="0" smtClean="0"/>
              <a:t>: </a:t>
            </a:r>
            <a:r>
              <a:rPr lang="ko-KR" altLang="en-US" dirty="0"/>
              <a:t>클래스 다이어그램</a:t>
            </a:r>
            <a:r>
              <a:rPr lang="en-US" altLang="ko-KR" dirty="0"/>
              <a:t>, </a:t>
            </a:r>
            <a:r>
              <a:rPr lang="ko-KR" altLang="en-US" dirty="0"/>
              <a:t>객체 </a:t>
            </a:r>
            <a:r>
              <a:rPr lang="ko-KR" altLang="en-US" dirty="0" smtClean="0"/>
              <a:t>다이어그램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  • </a:t>
            </a:r>
            <a:r>
              <a:rPr lang="ko-KR" altLang="en-US" dirty="0" smtClean="0"/>
              <a:t>동적 표현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상태 다이어그램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순차 다이어그램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통신 다이어그램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활동 다이어그램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62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아키텍처의 </a:t>
            </a:r>
            <a:r>
              <a:rPr lang="en-US" altLang="ko-KR" dirty="0"/>
              <a:t>4+1 </a:t>
            </a:r>
            <a:r>
              <a:rPr lang="ko-KR" altLang="en-US" dirty="0"/>
              <a:t>관점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895656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4A82"/>
                </a:solidFill>
              </a:rPr>
              <a:t>implementation view</a:t>
            </a:r>
          </a:p>
          <a:p>
            <a:pPr lvl="1"/>
            <a:r>
              <a:rPr lang="ko-KR" altLang="en-US" dirty="0" smtClean="0"/>
              <a:t>소프트웨어 </a:t>
            </a:r>
            <a:r>
              <a:rPr lang="ko-KR" altLang="en-US" dirty="0"/>
              <a:t>서브시스템의 </a:t>
            </a:r>
            <a:r>
              <a:rPr lang="ko-KR" altLang="en-US" dirty="0" smtClean="0"/>
              <a:t>모듈이 </a:t>
            </a:r>
            <a:r>
              <a:rPr lang="ko-KR" altLang="en-US" dirty="0"/>
              <a:t>어떻게 구조화되어 있는가에 </a:t>
            </a:r>
            <a:r>
              <a:rPr lang="ko-KR" altLang="en-US" dirty="0" smtClean="0"/>
              <a:t>관심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  • </a:t>
            </a:r>
            <a:r>
              <a:rPr lang="ko-KR" altLang="en-US" dirty="0" smtClean="0"/>
              <a:t>정적 표현 </a:t>
            </a:r>
            <a:r>
              <a:rPr lang="en-US" altLang="ko-KR" dirty="0" smtClean="0"/>
              <a:t>: </a:t>
            </a:r>
            <a:r>
              <a:rPr lang="ko-KR" altLang="en-US" dirty="0"/>
              <a:t>컴포넌트 다이어그램</a:t>
            </a:r>
          </a:p>
          <a:p>
            <a:pPr marL="457200" lvl="1" indent="0">
              <a:buNone/>
            </a:pPr>
            <a:r>
              <a:rPr lang="en-US" altLang="ko-KR" dirty="0" smtClean="0"/>
              <a:t>     • </a:t>
            </a:r>
            <a:r>
              <a:rPr lang="ko-KR" altLang="en-US" dirty="0"/>
              <a:t>동적 표현 </a:t>
            </a:r>
            <a:r>
              <a:rPr lang="en-US" altLang="ko-KR" dirty="0"/>
              <a:t>: </a:t>
            </a:r>
            <a:r>
              <a:rPr lang="ko-KR" altLang="en-US" dirty="0"/>
              <a:t>상태 다이어그램</a:t>
            </a:r>
            <a:r>
              <a:rPr lang="en-US" altLang="ko-KR" dirty="0"/>
              <a:t>, </a:t>
            </a:r>
            <a:r>
              <a:rPr lang="ko-KR" altLang="en-US" dirty="0"/>
              <a:t>순차 다이어그램</a:t>
            </a:r>
            <a:r>
              <a:rPr lang="en-US" altLang="ko-KR" dirty="0"/>
              <a:t>, </a:t>
            </a:r>
            <a:r>
              <a:rPr lang="ko-KR" altLang="en-US" dirty="0"/>
              <a:t>통신 다이어그램</a:t>
            </a:r>
            <a:r>
              <a:rPr lang="en-US" altLang="ko-KR" dirty="0"/>
              <a:t>, </a:t>
            </a:r>
            <a:r>
              <a:rPr lang="ko-KR" altLang="en-US" dirty="0"/>
              <a:t>활동 </a:t>
            </a:r>
            <a:r>
              <a:rPr lang="ko-KR" altLang="en-US" dirty="0" smtClean="0"/>
              <a:t>다이어그램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 smtClean="0">
                <a:solidFill>
                  <a:srgbClr val="004A82"/>
                </a:solidFill>
              </a:rPr>
              <a:t>process view</a:t>
            </a:r>
          </a:p>
          <a:p>
            <a:pPr lvl="1"/>
            <a:r>
              <a:rPr lang="ko-KR" altLang="en-US" dirty="0"/>
              <a:t>실제 구동 환경을 </a:t>
            </a:r>
            <a:r>
              <a:rPr lang="ko-KR" altLang="en-US" dirty="0" smtClean="0"/>
              <a:t>살펴봄으로써 </a:t>
            </a:r>
            <a:r>
              <a:rPr lang="ko-KR" altLang="en-US" dirty="0"/>
              <a:t>논리적 관점과 같이 시스템 내부의 </a:t>
            </a:r>
            <a:r>
              <a:rPr lang="ko-KR" altLang="en-US" dirty="0" smtClean="0"/>
              <a:t>구조</a:t>
            </a:r>
            <a:r>
              <a:rPr lang="ko-KR" altLang="en-US" dirty="0"/>
              <a:t>에</a:t>
            </a:r>
            <a:r>
              <a:rPr lang="ko-KR" altLang="en-US" dirty="0" smtClean="0"/>
              <a:t> 초점</a:t>
            </a:r>
            <a:endParaRPr lang="en-US" altLang="ko-KR" dirty="0" smtClean="0"/>
          </a:p>
          <a:p>
            <a:pPr lvl="1"/>
            <a:r>
              <a:rPr lang="ko-KR" altLang="en-US" dirty="0"/>
              <a:t>시스템의 동시성과 동기화에 관심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  • </a:t>
            </a:r>
            <a:r>
              <a:rPr lang="ko-KR" altLang="en-US" dirty="0" smtClean="0"/>
              <a:t>동적 표현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상태 다이어그램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순차 다이어그램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협동 다이어그램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활동 다이어그램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  • </a:t>
            </a:r>
            <a:r>
              <a:rPr lang="ko-KR" altLang="en-US" dirty="0" smtClean="0"/>
              <a:t>시스템 구성 </a:t>
            </a:r>
            <a:r>
              <a:rPr lang="ko-KR" altLang="en-US" dirty="0"/>
              <a:t>표현 </a:t>
            </a:r>
            <a:r>
              <a:rPr lang="en-US" altLang="ko-KR" dirty="0"/>
              <a:t>: </a:t>
            </a:r>
            <a:r>
              <a:rPr lang="ko-KR" altLang="en-US" dirty="0" smtClean="0"/>
              <a:t>컴포넌트 </a:t>
            </a:r>
            <a:r>
              <a:rPr lang="ko-KR" altLang="en-US" dirty="0"/>
              <a:t>다이어그램</a:t>
            </a:r>
            <a:r>
              <a:rPr lang="en-US" altLang="ko-KR" dirty="0"/>
              <a:t>, </a:t>
            </a:r>
            <a:r>
              <a:rPr lang="ko-KR" altLang="en-US" dirty="0" smtClean="0"/>
              <a:t>배치 다이어그램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30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pc="-150" dirty="0" smtClean="0"/>
              <a:t>Section</a:t>
            </a:r>
            <a:r>
              <a:rPr lang="en-US" altLang="ko-KR" dirty="0" smtClean="0"/>
              <a:t> 01 </a:t>
            </a:r>
            <a:r>
              <a:rPr lang="ko-KR" altLang="en-US" dirty="0" smtClean="0"/>
              <a:t>설계</a:t>
            </a:r>
            <a:r>
              <a:rPr lang="ko-KR" altLang="en-US" dirty="0"/>
              <a:t>의</a:t>
            </a:r>
            <a:r>
              <a:rPr lang="ko-KR" altLang="en-US" dirty="0" smtClean="0"/>
              <a:t> 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389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아키텍처의 </a:t>
            </a:r>
            <a:r>
              <a:rPr lang="en-US" altLang="ko-KR" dirty="0"/>
              <a:t>4+1 </a:t>
            </a:r>
            <a:r>
              <a:rPr lang="ko-KR" altLang="en-US" dirty="0"/>
              <a:t>관점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895656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4A82"/>
                </a:solidFill>
              </a:rPr>
              <a:t>deployment view</a:t>
            </a:r>
          </a:p>
          <a:p>
            <a:pPr lvl="1"/>
            <a:r>
              <a:rPr lang="ko-KR" altLang="en-US" dirty="0"/>
              <a:t>시스템을 구성하는 처리 장치 간의 물리적인 배치에 </a:t>
            </a:r>
            <a:r>
              <a:rPr lang="ko-KR" altLang="en-US" dirty="0" smtClean="0"/>
              <a:t>초점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서브시스템들이 </a:t>
            </a:r>
            <a:r>
              <a:rPr lang="ko-KR" altLang="en-US" dirty="0"/>
              <a:t>물리적인 환경에서 어떻게 연관되어 </a:t>
            </a:r>
            <a:r>
              <a:rPr lang="ko-KR" altLang="en-US" dirty="0" smtClean="0"/>
              <a:t>실행되는지를 나타냄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시스템의 분산 구조와 실행할 때 컴포넌트들의 </a:t>
            </a:r>
            <a:r>
              <a:rPr lang="ko-KR" altLang="en-US" dirty="0" smtClean="0"/>
              <a:t>배치 </a:t>
            </a:r>
            <a:r>
              <a:rPr lang="ko-KR" altLang="en-US" dirty="0"/>
              <a:t>상태를 </a:t>
            </a:r>
            <a:r>
              <a:rPr lang="ko-KR" altLang="en-US" dirty="0" smtClean="0"/>
              <a:t>나타냄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• </a:t>
            </a:r>
            <a:r>
              <a:rPr lang="ko-KR" altLang="en-US" dirty="0" smtClean="0"/>
              <a:t>정적 표현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배치 </a:t>
            </a:r>
            <a:r>
              <a:rPr lang="ko-KR" altLang="en-US" dirty="0"/>
              <a:t>다이어그램</a:t>
            </a:r>
          </a:p>
          <a:p>
            <a:pPr marL="457200" lvl="1" indent="0">
              <a:buNone/>
            </a:pPr>
            <a:r>
              <a:rPr lang="en-US" altLang="ko-KR" dirty="0" smtClean="0"/>
              <a:t>• </a:t>
            </a:r>
            <a:r>
              <a:rPr lang="ko-KR" altLang="en-US" dirty="0"/>
              <a:t>동적 표현 </a:t>
            </a:r>
            <a:r>
              <a:rPr lang="en-US" altLang="ko-KR" dirty="0"/>
              <a:t>: </a:t>
            </a:r>
            <a:r>
              <a:rPr lang="ko-KR" altLang="en-US" dirty="0"/>
              <a:t>상태 다이어그램</a:t>
            </a:r>
            <a:r>
              <a:rPr lang="en-US" altLang="ko-KR" dirty="0"/>
              <a:t>, </a:t>
            </a:r>
            <a:r>
              <a:rPr lang="ko-KR" altLang="en-US" dirty="0"/>
              <a:t>순차 다이어그램</a:t>
            </a:r>
            <a:r>
              <a:rPr lang="en-US" altLang="ko-KR" dirty="0"/>
              <a:t>, </a:t>
            </a:r>
            <a:r>
              <a:rPr lang="ko-KR" altLang="en-US" dirty="0"/>
              <a:t>통신 다이어그램</a:t>
            </a:r>
            <a:r>
              <a:rPr lang="en-US" altLang="ko-KR" dirty="0"/>
              <a:t>, </a:t>
            </a:r>
            <a:r>
              <a:rPr lang="ko-KR" altLang="en-US" dirty="0"/>
              <a:t>활동 </a:t>
            </a:r>
            <a:r>
              <a:rPr lang="ko-KR" altLang="en-US" dirty="0" smtClean="0"/>
              <a:t>다이어그램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28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아키텍처 스타일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895656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음</a:t>
            </a:r>
            <a:r>
              <a:rPr lang="ko-KR" altLang="en-US" dirty="0">
                <a:solidFill>
                  <a:srgbClr val="004A82"/>
                </a:solidFill>
              </a:rPr>
              <a:t>식</a:t>
            </a:r>
            <a:r>
              <a:rPr lang="ko-KR" altLang="en-US" dirty="0" smtClean="0">
                <a:solidFill>
                  <a:srgbClr val="004A82"/>
                </a:solidFill>
              </a:rPr>
              <a:t> 스타일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한식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중식</a:t>
            </a:r>
            <a:endParaRPr lang="en-US" altLang="ko-KR" dirty="0"/>
          </a:p>
          <a:p>
            <a:pPr lvl="1"/>
            <a:r>
              <a:rPr lang="ko-KR" altLang="en-US" dirty="0" smtClean="0"/>
              <a:t>음식 스타일에 따라 재료</a:t>
            </a:r>
            <a:r>
              <a:rPr lang="en-US" altLang="ko-KR" dirty="0" smtClean="0"/>
              <a:t>,</a:t>
            </a:r>
            <a:r>
              <a:rPr lang="ko-KR" altLang="en-US" dirty="0" smtClean="0"/>
              <a:t> 조리 방법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담을 그릇 등 결정</a:t>
            </a:r>
            <a:endParaRPr lang="en-US" altLang="ko-KR" dirty="0" smtClean="0"/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45" y="2483893"/>
            <a:ext cx="6300700" cy="420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3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아키텍처 스타일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6084295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아키텍처 스타일에 따라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규칙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기법 등이 결정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 특성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전체 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 방법을 알 수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>
                <a:solidFill>
                  <a:srgbClr val="004A82"/>
                </a:solidFill>
              </a:rPr>
              <a:t>좋은 소프트웨어 아키텍처 설계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소프트웨어에 적합한 아키텍처 </a:t>
            </a:r>
            <a:r>
              <a:rPr lang="ko-KR" altLang="en-US" dirty="0"/>
              <a:t>스타일을 선택하고 </a:t>
            </a:r>
            <a:r>
              <a:rPr lang="ko-KR" altLang="en-US" dirty="0" smtClean="0"/>
              <a:t>적용하고 통합하는 것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>
                <a:solidFill>
                  <a:srgbClr val="004A82"/>
                </a:solidFill>
              </a:rPr>
              <a:t>아키텍처 스타일을 사용한 설계의 장점</a:t>
            </a:r>
            <a:endParaRPr lang="en-US" altLang="ko-KR" dirty="0">
              <a:solidFill>
                <a:srgbClr val="004A82"/>
              </a:solidFill>
            </a:endParaRPr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개발 기간 단축</a:t>
            </a:r>
            <a:r>
              <a:rPr lang="en-US" altLang="ko-KR" dirty="0"/>
              <a:t>, </a:t>
            </a:r>
            <a:r>
              <a:rPr lang="ko-KR" altLang="en-US" dirty="0"/>
              <a:t>고품질의 소프트웨어 생산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수월한 의사소통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용이한 유지보수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검증된 아키텍처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구축 전 시스템 특성에 대한 시뮬레이션 가능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기존 시스템에 대한 빠른 </a:t>
            </a:r>
            <a:r>
              <a:rPr lang="ko-KR" altLang="en-US" dirty="0" smtClean="0"/>
              <a:t>이해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58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6-1 </a:t>
            </a:r>
            <a:r>
              <a:rPr lang="ko-KR" altLang="en-US" dirty="0" smtClean="0"/>
              <a:t>아키텍처 스타일의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895656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b="0" dirty="0"/>
              <a:t> </a:t>
            </a:r>
            <a:r>
              <a:rPr lang="en-US" altLang="ko-KR" sz="1600" b="0" dirty="0" smtClean="0"/>
              <a:t>     • </a:t>
            </a:r>
            <a:r>
              <a:rPr lang="ko-KR" altLang="en-US" sz="1600" b="0" dirty="0"/>
              <a:t>소프트웨어 시스템의 구조를 체계적으로 구성하기 위해 기본 스키마를 </a:t>
            </a:r>
            <a:r>
              <a:rPr lang="ko-KR" altLang="en-US" sz="1600" b="0" dirty="0" smtClean="0"/>
              <a:t>제시</a:t>
            </a:r>
            <a:endParaRPr lang="en-US" altLang="ko-KR" sz="1600" b="0" dirty="0"/>
          </a:p>
          <a:p>
            <a:pPr marL="93662" indent="0">
              <a:buNone/>
            </a:pPr>
            <a:r>
              <a:rPr lang="en-US" altLang="ko-KR" sz="1600" b="0" dirty="0" smtClean="0"/>
              <a:t>      • </a:t>
            </a:r>
            <a:r>
              <a:rPr lang="ko-KR" altLang="en-US" sz="1600" b="0" dirty="0"/>
              <a:t>미리 정의된 </a:t>
            </a:r>
            <a:r>
              <a:rPr lang="ko-KR" altLang="en-US" sz="1600" b="0" dirty="0" smtClean="0"/>
              <a:t>서브시스템 제공</a:t>
            </a:r>
            <a:endParaRPr lang="en-US" altLang="ko-KR" sz="1600" b="0" dirty="0"/>
          </a:p>
          <a:p>
            <a:pPr marL="93662" indent="0">
              <a:buNone/>
            </a:pPr>
            <a:r>
              <a:rPr lang="en-US" altLang="ko-KR" sz="1600" b="0" dirty="0" smtClean="0"/>
              <a:t>      • </a:t>
            </a:r>
            <a:r>
              <a:rPr lang="ko-KR" altLang="en-US" sz="1600" b="0" dirty="0"/>
              <a:t>각 아키텍처 패턴 간의 </a:t>
            </a:r>
            <a:r>
              <a:rPr lang="ko-KR" altLang="en-US" sz="1600" b="0" dirty="0" smtClean="0"/>
              <a:t>책임 명시</a:t>
            </a:r>
            <a:endParaRPr lang="en-US" altLang="ko-KR" sz="1600" b="0" dirty="0"/>
          </a:p>
          <a:p>
            <a:pPr marL="93662" indent="0">
              <a:buNone/>
            </a:pPr>
            <a:r>
              <a:rPr lang="en-US" altLang="ko-KR" sz="1600" b="0" dirty="0" smtClean="0"/>
              <a:t>      • </a:t>
            </a:r>
            <a:r>
              <a:rPr lang="ko-KR" altLang="en-US" sz="1600" b="0" dirty="0"/>
              <a:t>패턴 간의 관계를 조직화하는 규칙</a:t>
            </a:r>
            <a:r>
              <a:rPr lang="en-US" altLang="ko-KR" sz="1600" b="0" dirty="0"/>
              <a:t>, </a:t>
            </a:r>
            <a:r>
              <a:rPr lang="ko-KR" altLang="en-US" sz="1600" b="0" dirty="0" smtClean="0"/>
              <a:t>가이드라인 제시</a:t>
            </a:r>
            <a:endParaRPr lang="en-US" altLang="ko-KR" sz="1600" b="0" dirty="0"/>
          </a:p>
          <a:p>
            <a:pPr marL="93662" indent="0">
              <a:buNone/>
            </a:pPr>
            <a:r>
              <a:rPr lang="en-US" altLang="ko-KR" sz="1600" b="0" dirty="0" smtClean="0"/>
              <a:t>      • </a:t>
            </a:r>
            <a:r>
              <a:rPr lang="ko-KR" altLang="en-US" sz="1600" b="0" dirty="0"/>
              <a:t>문제를 소프트웨어 모듈 단위로 분해하는 </a:t>
            </a:r>
            <a:r>
              <a:rPr lang="ko-KR" altLang="en-US" sz="1600" b="0" dirty="0" smtClean="0"/>
              <a:t>방법 제시</a:t>
            </a:r>
            <a:endParaRPr lang="en-US" altLang="ko-KR" sz="1600" b="0" dirty="0"/>
          </a:p>
          <a:p>
            <a:pPr marL="93662" indent="0">
              <a:buNone/>
            </a:pPr>
            <a:r>
              <a:rPr lang="en-US" altLang="ko-KR" sz="1600" b="0" dirty="0" smtClean="0"/>
              <a:t>      • </a:t>
            </a:r>
            <a:r>
              <a:rPr lang="ko-KR" altLang="en-US" sz="1600" b="0" dirty="0"/>
              <a:t>분해한 소프트웨어 모듈 단위가 상호작용하는 </a:t>
            </a:r>
            <a:r>
              <a:rPr lang="ko-KR" altLang="en-US" sz="1600" b="0" dirty="0" smtClean="0"/>
              <a:t>방법 제시</a:t>
            </a:r>
            <a:endParaRPr lang="en-US" altLang="ko-KR" sz="1600" b="0" dirty="0"/>
          </a:p>
          <a:p>
            <a:endParaRPr lang="en-US" altLang="ko-KR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4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아키텍처 모델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06" y="1949450"/>
            <a:ext cx="6858000" cy="3543300"/>
          </a:xfrm>
        </p:spPr>
      </p:pic>
    </p:spTree>
    <p:extLst>
      <p:ext uri="{BB962C8B-B14F-4D97-AF65-F5344CB8AC3E}">
        <p14:creationId xmlns:p14="http://schemas.microsoft.com/office/powerpoint/2010/main" val="348593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7-1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중심형</a:t>
            </a:r>
            <a:r>
              <a:rPr lang="ko-KR" altLang="en-US" dirty="0" smtClean="0"/>
              <a:t> 모델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4A82"/>
                </a:solidFill>
              </a:rPr>
              <a:t>repository model</a:t>
            </a:r>
          </a:p>
          <a:p>
            <a:pPr lvl="1"/>
            <a:r>
              <a:rPr lang="ko-KR" altLang="en-US" dirty="0" smtClean="0"/>
              <a:t>특징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주요 </a:t>
            </a:r>
            <a:r>
              <a:rPr lang="ko-KR" altLang="en-US" dirty="0"/>
              <a:t>데이터가 </a:t>
            </a:r>
            <a:r>
              <a:rPr lang="en-US" altLang="ko-KR" dirty="0" smtClean="0"/>
              <a:t>repository</a:t>
            </a:r>
            <a:r>
              <a:rPr lang="ko-KR" altLang="en-US" dirty="0"/>
              <a:t>에서 중앙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구성</a:t>
            </a:r>
            <a:r>
              <a:rPr lang="en-US" altLang="ko-KR" dirty="0" smtClean="0"/>
              <a:t>: repository</a:t>
            </a:r>
            <a:r>
              <a:rPr lang="ko-KR" altLang="en-US" dirty="0" smtClean="0"/>
              <a:t>와 </a:t>
            </a:r>
            <a:r>
              <a:rPr lang="ko-KR" altLang="en-US" dirty="0"/>
              <a:t>여기에 </a:t>
            </a:r>
            <a:r>
              <a:rPr lang="ko-KR" altLang="en-US" dirty="0" smtClean="0"/>
              <a:t>접근하는 서브시스템</a:t>
            </a:r>
            <a:endParaRPr lang="en-US" altLang="ko-KR" dirty="0" smtClean="0"/>
          </a:p>
          <a:p>
            <a:pPr lvl="2"/>
            <a:r>
              <a:rPr lang="en-US" altLang="ko-KR" sz="1600" dirty="0"/>
              <a:t>repository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공동으로 </a:t>
            </a:r>
            <a:r>
              <a:rPr lang="ko-KR" altLang="en-US" sz="1600" dirty="0"/>
              <a:t>활용하는 </a:t>
            </a:r>
            <a:r>
              <a:rPr lang="ko-KR" altLang="en-US" sz="1600" dirty="0" smtClean="0"/>
              <a:t>데이터 보관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서브시스템</a:t>
            </a:r>
            <a:r>
              <a:rPr lang="en-US" altLang="ko-KR" sz="1600" dirty="0" smtClean="0"/>
              <a:t>: repository</a:t>
            </a:r>
            <a:r>
              <a:rPr lang="ko-KR" altLang="en-US" sz="1600" dirty="0" smtClean="0"/>
              <a:t>에 </a:t>
            </a:r>
            <a:r>
              <a:rPr lang="ko-KR" altLang="en-US" sz="1600" dirty="0"/>
              <a:t>접근하여 정보를 저장</a:t>
            </a:r>
            <a:r>
              <a:rPr lang="en-US" altLang="ko-KR" sz="1600" dirty="0"/>
              <a:t>, </a:t>
            </a:r>
            <a:r>
              <a:rPr lang="ko-KR" altLang="en-US" sz="1600" dirty="0"/>
              <a:t>검색</a:t>
            </a:r>
            <a:r>
              <a:rPr lang="en-US" altLang="ko-KR" sz="1600" dirty="0"/>
              <a:t>, </a:t>
            </a:r>
            <a:r>
              <a:rPr lang="ko-KR" altLang="en-US" sz="1600" dirty="0"/>
              <a:t>변경하는 </a:t>
            </a:r>
            <a:r>
              <a:rPr lang="ko-KR" altLang="en-US" sz="1600" dirty="0" smtClean="0"/>
              <a:t>역할</a:t>
            </a:r>
            <a:endParaRPr lang="en-US" altLang="ko-KR" sz="1600" dirty="0" smtClean="0"/>
          </a:p>
          <a:p>
            <a:pPr lvl="1"/>
            <a:r>
              <a:rPr lang="ko-KR" altLang="en-US" dirty="0" smtClean="0"/>
              <a:t>대량의 데이터를 </a:t>
            </a:r>
            <a:r>
              <a:rPr lang="ko-KR" altLang="en-US" dirty="0"/>
              <a:t>공유하는 은행 업무 시스템에 매우 유용한 </a:t>
            </a:r>
            <a:r>
              <a:rPr lang="ko-KR" altLang="en-US" dirty="0" smtClean="0"/>
              <a:t>모델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710" y="3474004"/>
            <a:ext cx="5246568" cy="324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4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7-1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중심형</a:t>
            </a:r>
            <a:r>
              <a:rPr lang="ko-KR" altLang="en-US" dirty="0" smtClean="0"/>
              <a:t> 모델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장점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데이터가 </a:t>
            </a:r>
            <a:r>
              <a:rPr lang="ko-KR" altLang="en-US" dirty="0" smtClean="0"/>
              <a:t>한군데에 </a:t>
            </a:r>
            <a:r>
              <a:rPr lang="ko-KR" altLang="en-US" dirty="0"/>
              <a:t>모여 있기 때문에 데이터를 </a:t>
            </a:r>
            <a:r>
              <a:rPr lang="ko-KR" altLang="en-US" dirty="0" smtClean="0"/>
              <a:t>모순되지 </a:t>
            </a:r>
            <a:r>
              <a:rPr lang="ko-KR" altLang="en-US" dirty="0"/>
              <a:t>않고 일관성 있게 </a:t>
            </a:r>
            <a:r>
              <a:rPr lang="ko-KR" altLang="en-US" dirty="0" smtClean="0"/>
              <a:t>관리 가능</a:t>
            </a:r>
            <a:endParaRPr lang="en-US" altLang="ko-KR" dirty="0" smtClean="0"/>
          </a:p>
          <a:p>
            <a:pPr lvl="1"/>
            <a:r>
              <a:rPr lang="ko-KR" altLang="en-US" dirty="0"/>
              <a:t>새로운 </a:t>
            </a:r>
            <a:r>
              <a:rPr lang="ko-KR" altLang="en-US" dirty="0" smtClean="0"/>
              <a:t>서브시스템의 추가 용이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>
                <a:solidFill>
                  <a:srgbClr val="004A82"/>
                </a:solidFill>
              </a:rPr>
              <a:t>단점</a:t>
            </a:r>
            <a:endParaRPr lang="en-US" altLang="ko-KR" dirty="0">
              <a:solidFill>
                <a:srgbClr val="004A82"/>
              </a:solidFill>
            </a:endParaRPr>
          </a:p>
          <a:p>
            <a:pPr lvl="1"/>
            <a:r>
              <a:rPr lang="en-US" altLang="ko-KR" dirty="0" smtClean="0"/>
              <a:t>repository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병목 현상 </a:t>
            </a:r>
            <a:r>
              <a:rPr lang="ko-KR" altLang="en-US" dirty="0" smtClean="0"/>
              <a:t>발생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서브시스템과 </a:t>
            </a:r>
            <a:r>
              <a:rPr lang="en-US" altLang="ko-KR" dirty="0"/>
              <a:t>repository</a:t>
            </a:r>
            <a:r>
              <a:rPr lang="ko-KR" altLang="en-US" dirty="0" smtClean="0"/>
              <a:t> 사이의 강한 결합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</a:t>
            </a:r>
            <a:r>
              <a:rPr lang="ko-KR" altLang="en-US" b="1" dirty="0" smtClean="0">
                <a:solidFill>
                  <a:srgbClr val="FF0000"/>
                </a:solidFill>
                <a:latin typeface="HY태백B" pitchFamily="18" charset="-127"/>
                <a:ea typeface="HY태백B" pitchFamily="18" charset="-127"/>
              </a:rPr>
              <a:t>∴</a:t>
            </a:r>
            <a:r>
              <a:rPr lang="ko-KR" altLang="en-US" dirty="0" smtClean="0"/>
              <a:t> </a:t>
            </a:r>
            <a:r>
              <a:rPr lang="en-US" altLang="ko-KR" dirty="0" smtClean="0"/>
              <a:t>repository </a:t>
            </a:r>
            <a:r>
              <a:rPr lang="ko-KR" altLang="en-US" dirty="0" smtClean="0"/>
              <a:t>변경 시 </a:t>
            </a:r>
            <a:r>
              <a:rPr lang="ko-KR" altLang="en-US" dirty="0"/>
              <a:t>서브시스템에 영향을 </a:t>
            </a:r>
            <a:r>
              <a:rPr lang="ko-KR" altLang="en-US" dirty="0" smtClean="0"/>
              <a:t>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6577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7-2 client-server </a:t>
            </a:r>
            <a:r>
              <a:rPr lang="ko-KR" altLang="en-US" dirty="0" smtClean="0"/>
              <a:t>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4A82"/>
                </a:solidFill>
              </a:rPr>
              <a:t>Client-server </a:t>
            </a:r>
            <a:r>
              <a:rPr lang="ko-KR" altLang="en-US" dirty="0" smtClean="0">
                <a:solidFill>
                  <a:srgbClr val="004A82"/>
                </a:solidFill>
              </a:rPr>
              <a:t>모델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네트워크를 이용하는 분산 시스템 </a:t>
            </a:r>
            <a:r>
              <a:rPr lang="ko-KR" altLang="en-US" dirty="0" smtClean="0"/>
              <a:t>형태</a:t>
            </a:r>
            <a:endParaRPr lang="en-US" altLang="ko-KR" dirty="0" smtClean="0"/>
          </a:p>
          <a:p>
            <a:pPr lvl="1"/>
            <a:r>
              <a:rPr lang="ko-KR" altLang="en-US" dirty="0"/>
              <a:t>데이터와 처리 </a:t>
            </a:r>
            <a:r>
              <a:rPr lang="ko-KR" altLang="en-US" dirty="0" smtClean="0"/>
              <a:t>기능을 </a:t>
            </a:r>
            <a:r>
              <a:rPr lang="ko-KR" altLang="en-US" dirty="0"/>
              <a:t>클라이언트와 서버에 분할하여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/>
              <a:t>분산 아키텍처에 </a:t>
            </a:r>
            <a:r>
              <a:rPr lang="ko-KR" altLang="en-US" dirty="0" smtClean="0"/>
              <a:t>유용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  •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: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서브시스템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ko-KR" altLang="en-US" dirty="0" smtClean="0"/>
              <a:t>서비스 제공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  • 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서버가 </a:t>
            </a:r>
            <a:r>
              <a:rPr lang="ko-KR" altLang="en-US" dirty="0"/>
              <a:t>제공하는 서비스를 요청</a:t>
            </a:r>
            <a:r>
              <a:rPr lang="en-US" altLang="ko-KR" dirty="0"/>
              <a:t>(</a:t>
            </a:r>
            <a:r>
              <a:rPr lang="ko-KR" altLang="en-US" dirty="0"/>
              <a:t>호출</a:t>
            </a:r>
            <a:r>
              <a:rPr lang="en-US" altLang="ko-KR" dirty="0"/>
              <a:t>)</a:t>
            </a:r>
            <a:r>
              <a:rPr lang="ko-KR" altLang="en-US" dirty="0"/>
              <a:t>하는 서브시스템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609020"/>
            <a:ext cx="5188880" cy="284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7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7-3 </a:t>
            </a:r>
            <a:r>
              <a:rPr lang="ko-KR" altLang="en-US" dirty="0" smtClean="0"/>
              <a:t>계층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4A82"/>
                </a:solidFill>
              </a:rPr>
              <a:t>layering </a:t>
            </a:r>
            <a:r>
              <a:rPr lang="ko-KR" altLang="en-US" dirty="0" smtClean="0">
                <a:solidFill>
                  <a:srgbClr val="004A82"/>
                </a:solidFill>
              </a:rPr>
              <a:t>모델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기능을 몇 개의 계층으로 나누어 </a:t>
            </a:r>
            <a:r>
              <a:rPr lang="ko-KR" altLang="en-US" dirty="0" smtClean="0"/>
              <a:t>배치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하위 </a:t>
            </a:r>
            <a:r>
              <a:rPr lang="ko-KR" altLang="en-US" dirty="0"/>
              <a:t>계층은 서버</a:t>
            </a:r>
            <a:r>
              <a:rPr lang="en-US" altLang="ko-KR" dirty="0"/>
              <a:t>, </a:t>
            </a:r>
            <a:r>
              <a:rPr lang="ko-KR" altLang="en-US" dirty="0"/>
              <a:t>상위 계층은 </a:t>
            </a:r>
            <a:r>
              <a:rPr lang="ko-KR" altLang="en-US" dirty="0" smtClean="0"/>
              <a:t>클라이언트 역할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45" y="2303875"/>
            <a:ext cx="5577661" cy="344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7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7-4 MVC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4A82"/>
                </a:solidFill>
              </a:rPr>
              <a:t>Model/View/Controller </a:t>
            </a:r>
            <a:r>
              <a:rPr lang="ko-KR" altLang="en-US" dirty="0" smtClean="0">
                <a:solidFill>
                  <a:srgbClr val="004A82"/>
                </a:solidFill>
              </a:rPr>
              <a:t>모델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중앙 데이터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ko-KR" altLang="en-US" dirty="0"/>
              <a:t>같은 모델의 서브시스템에 대하여 여러 </a:t>
            </a:r>
            <a:r>
              <a:rPr lang="ko-KR" altLang="en-US" dirty="0" err="1"/>
              <a:t>뷰</a:t>
            </a:r>
            <a:r>
              <a:rPr lang="ko-KR" altLang="en-US" dirty="0"/>
              <a:t> 서브시스템을 필요로 하는 </a:t>
            </a:r>
            <a:r>
              <a:rPr lang="ko-KR" altLang="en-US" dirty="0" smtClean="0"/>
              <a:t>시스템에 적합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 개의 서브시스템으로 분리하는 이유</a:t>
            </a:r>
            <a:r>
              <a:rPr lang="en-US" altLang="ko-KR" dirty="0" smtClean="0"/>
              <a:t>: </a:t>
            </a:r>
            <a:r>
              <a:rPr lang="ko-KR" altLang="en-US" dirty="0"/>
              <a:t>변경에 대한 영향을 덜 </a:t>
            </a:r>
            <a:r>
              <a:rPr lang="ko-KR" altLang="en-US" dirty="0" smtClean="0"/>
              <a:t>미치도록 하기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위해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       즉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부분이 </a:t>
            </a:r>
            <a:r>
              <a:rPr lang="ko-KR" altLang="en-US" dirty="0"/>
              <a:t>자주 변경되더라도 모델 서브시스템에는 영향을 주지 않기 </a:t>
            </a:r>
            <a:r>
              <a:rPr lang="ko-KR" altLang="en-US" dirty="0" smtClean="0"/>
              <a:t>위해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655" y="3113964"/>
            <a:ext cx="6179005" cy="362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3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설계의 이해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655" y="908720"/>
            <a:ext cx="6270278" cy="515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7-4 MVC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4A82"/>
                </a:solidFill>
              </a:rPr>
              <a:t>Model </a:t>
            </a:r>
            <a:r>
              <a:rPr lang="ko-KR" altLang="en-US" dirty="0" smtClean="0">
                <a:solidFill>
                  <a:srgbClr val="004A82"/>
                </a:solidFill>
              </a:rPr>
              <a:t>서브시스템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err="1"/>
              <a:t>뷰</a:t>
            </a:r>
            <a:r>
              <a:rPr lang="en-US" altLang="ko-KR" dirty="0"/>
              <a:t>/</a:t>
            </a:r>
            <a:r>
              <a:rPr lang="ko-KR" altLang="en-US" dirty="0"/>
              <a:t>제어 서브시스템과 독립되어 모든 데이터 상태와 </a:t>
            </a:r>
            <a:r>
              <a:rPr lang="ko-KR" altLang="en-US" dirty="0" err="1"/>
              <a:t>로직을</a:t>
            </a:r>
            <a:r>
              <a:rPr lang="ko-KR" altLang="en-US" dirty="0"/>
              <a:t>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1"/>
            <a:r>
              <a:rPr lang="ko-KR" altLang="en-US" dirty="0"/>
              <a:t>특정 입</a:t>
            </a:r>
            <a:r>
              <a:rPr lang="en-US" altLang="ko-KR" dirty="0"/>
              <a:t>·</a:t>
            </a:r>
            <a:r>
              <a:rPr lang="ko-KR" altLang="en-US" dirty="0"/>
              <a:t>출력 방식에 영향을 받지 </a:t>
            </a:r>
            <a:r>
              <a:rPr lang="ko-KR" altLang="en-US" dirty="0" smtClean="0"/>
              <a:t>않고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무언가의 호출에 응답만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>
                <a:solidFill>
                  <a:srgbClr val="004A82"/>
                </a:solidFill>
              </a:rPr>
              <a:t>View </a:t>
            </a:r>
            <a:r>
              <a:rPr lang="ko-KR" altLang="en-US" dirty="0" smtClean="0">
                <a:solidFill>
                  <a:srgbClr val="004A82"/>
                </a:solidFill>
              </a:rPr>
              <a:t>서브시스템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사용자와 </a:t>
            </a:r>
            <a:r>
              <a:rPr lang="ko-KR" altLang="en-US" dirty="0"/>
              <a:t>직접 대화가 이루어지는 부분으로 </a:t>
            </a:r>
            <a:r>
              <a:rPr lang="ko-KR" altLang="en-US" dirty="0" smtClean="0"/>
              <a:t>데이터를 </a:t>
            </a:r>
            <a:r>
              <a:rPr lang="ko-KR" altLang="en-US" dirty="0"/>
              <a:t>사용자에게 보여주는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>
                <a:solidFill>
                  <a:srgbClr val="004A82"/>
                </a:solidFill>
              </a:rPr>
              <a:t>Controller </a:t>
            </a:r>
            <a:r>
              <a:rPr lang="ko-KR" altLang="en-US" dirty="0" smtClean="0">
                <a:solidFill>
                  <a:srgbClr val="004A82"/>
                </a:solidFill>
              </a:rPr>
              <a:t>서브시스템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err="1" smtClean="0"/>
              <a:t>뷰를</a:t>
            </a:r>
            <a:r>
              <a:rPr lang="ko-KR" altLang="en-US" dirty="0" smtClean="0"/>
              <a:t> </a:t>
            </a:r>
            <a:r>
              <a:rPr lang="ko-KR" altLang="en-US" dirty="0"/>
              <a:t>통한 </a:t>
            </a:r>
            <a:r>
              <a:rPr lang="ko-KR" altLang="en-US" dirty="0" smtClean="0"/>
              <a:t>사용자의 </a:t>
            </a:r>
            <a:r>
              <a:rPr lang="ko-KR" altLang="en-US" dirty="0"/>
              <a:t>요청을 적절한 모델 쪽으로 넘겨주고</a:t>
            </a:r>
            <a:r>
              <a:rPr lang="en-US" altLang="ko-KR" dirty="0"/>
              <a:t>, </a:t>
            </a:r>
            <a:r>
              <a:rPr lang="ko-KR" altLang="en-US" dirty="0"/>
              <a:t>모델로부터 받은 응답을 다시 </a:t>
            </a:r>
            <a:r>
              <a:rPr lang="ko-KR" altLang="en-US" dirty="0" err="1"/>
              <a:t>뷰를</a:t>
            </a:r>
            <a:r>
              <a:rPr lang="ko-KR" altLang="en-US" dirty="0"/>
              <a:t> 통해 </a:t>
            </a:r>
            <a:r>
              <a:rPr lang="ko-KR" altLang="en-US" dirty="0" smtClean="0"/>
              <a:t>사용자에게 돌려주는 역할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083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7-4 MVC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장점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관심의 </a:t>
            </a:r>
            <a:r>
              <a:rPr lang="ko-KR" altLang="en-US" dirty="0" smtClean="0"/>
              <a:t>분리</a:t>
            </a:r>
            <a:endParaRPr lang="en-US" altLang="ko-KR" dirty="0" smtClean="0"/>
          </a:p>
          <a:p>
            <a:pPr lvl="1"/>
            <a:r>
              <a:rPr lang="ko-KR" altLang="en-US" dirty="0"/>
              <a:t>데이터를 화면에 표현</a:t>
            </a:r>
            <a:r>
              <a:rPr lang="en-US" altLang="ko-KR" dirty="0"/>
              <a:t>(</a:t>
            </a:r>
            <a:r>
              <a:rPr lang="ko-KR" altLang="en-US" dirty="0" err="1"/>
              <a:t>뷰</a:t>
            </a:r>
            <a:r>
              <a:rPr lang="en-US" altLang="ko-KR" dirty="0"/>
              <a:t>)</a:t>
            </a:r>
            <a:r>
              <a:rPr lang="ko-KR" altLang="en-US" dirty="0"/>
              <a:t>하는 디자인과 </a:t>
            </a:r>
            <a:r>
              <a:rPr lang="ko-KR" altLang="en-US" dirty="0" err="1"/>
              <a:t>로직</a:t>
            </a:r>
            <a:r>
              <a:rPr lang="en-US" altLang="ko-KR" dirty="0"/>
              <a:t>(</a:t>
            </a:r>
            <a:r>
              <a:rPr lang="ko-KR" altLang="en-US" dirty="0"/>
              <a:t>모델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ko-KR" altLang="en-US" dirty="0"/>
              <a:t>분리함으로써 느슨한 </a:t>
            </a:r>
            <a:r>
              <a:rPr lang="ko-KR" altLang="en-US" dirty="0" smtClean="0"/>
              <a:t>결합 가능</a:t>
            </a:r>
            <a:endParaRPr lang="en-US" altLang="ko-KR" dirty="0" smtClean="0"/>
          </a:p>
          <a:p>
            <a:pPr lvl="1"/>
            <a:r>
              <a:rPr lang="ko-KR" altLang="en-US" dirty="0"/>
              <a:t>구조 변경 요청 시 </a:t>
            </a:r>
            <a:r>
              <a:rPr lang="ko-KR" altLang="en-US" dirty="0" smtClean="0"/>
              <a:t>수정 용이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>
                <a:solidFill>
                  <a:srgbClr val="004A82"/>
                </a:solidFill>
              </a:rPr>
              <a:t>단점</a:t>
            </a:r>
            <a:endParaRPr lang="en-US" altLang="ko-KR" dirty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기본 기능 설계로 인한 클래스 수의 증가로 </a:t>
            </a:r>
            <a:r>
              <a:rPr lang="ko-KR" altLang="en-US" dirty="0" smtClean="0"/>
              <a:t>복잡도 증가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속도가 </a:t>
            </a:r>
            <a:r>
              <a:rPr lang="ko-KR" altLang="en-US" dirty="0"/>
              <a:t>중요한 </a:t>
            </a:r>
            <a:r>
              <a:rPr lang="ko-KR" altLang="en-US" dirty="0" smtClean="0"/>
              <a:t>프로젝트에 부적합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8106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7-5 </a:t>
            </a:r>
            <a:r>
              <a:rPr lang="ko-KR" altLang="en-US" dirty="0" smtClean="0"/>
              <a:t>데이터 흐름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4A82"/>
                </a:solidFill>
              </a:rPr>
              <a:t>Pipe and filter </a:t>
            </a:r>
            <a:r>
              <a:rPr lang="ko-KR" altLang="en-US" dirty="0" smtClean="0">
                <a:solidFill>
                  <a:srgbClr val="004A82"/>
                </a:solidFill>
              </a:rPr>
              <a:t>구조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en-US" altLang="ko-KR" dirty="0" smtClean="0"/>
              <a:t>Filter: </a:t>
            </a:r>
            <a:r>
              <a:rPr lang="en-US" altLang="ko-KR" dirty="0"/>
              <a:t>d</a:t>
            </a:r>
            <a:r>
              <a:rPr lang="en-US" altLang="ko-KR" dirty="0" smtClean="0"/>
              <a:t>ata stream</a:t>
            </a:r>
            <a:r>
              <a:rPr lang="ko-KR" altLang="en-US" dirty="0" smtClean="0"/>
              <a:t>을 </a:t>
            </a:r>
            <a:r>
              <a:rPr lang="ko-KR" altLang="en-US" dirty="0"/>
              <a:t>한 개 이상 </a:t>
            </a:r>
            <a:r>
              <a:rPr lang="ko-KR" altLang="en-US" dirty="0" smtClean="0"/>
              <a:t>입력 받아 </a:t>
            </a:r>
            <a:r>
              <a:rPr lang="ko-KR" altLang="en-US" dirty="0"/>
              <a:t>처리</a:t>
            </a:r>
            <a:r>
              <a:rPr lang="en-US" altLang="ko-KR" dirty="0"/>
              <a:t>(</a:t>
            </a:r>
            <a:r>
              <a:rPr lang="ko-KR" altLang="en-US" dirty="0"/>
              <a:t>변환</a:t>
            </a:r>
            <a:r>
              <a:rPr lang="en-US" altLang="ko-KR" dirty="0"/>
              <a:t>)</a:t>
            </a:r>
            <a:r>
              <a:rPr lang="ko-KR" altLang="en-US" dirty="0"/>
              <a:t>한 후 </a:t>
            </a:r>
            <a:r>
              <a:rPr lang="en-US" altLang="ko-KR" dirty="0"/>
              <a:t>data stream</a:t>
            </a:r>
            <a:r>
              <a:rPr lang="ko-KR" altLang="en-US" dirty="0" smtClean="0"/>
              <a:t> </a:t>
            </a:r>
            <a:r>
              <a:rPr lang="ko-KR" altLang="en-US" dirty="0"/>
              <a:t>하나를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pipe: filter</a:t>
            </a:r>
            <a:r>
              <a:rPr lang="ko-KR" altLang="en-US" dirty="0" smtClean="0"/>
              <a:t>를 </a:t>
            </a:r>
            <a:r>
              <a:rPr lang="ko-KR" altLang="en-US" dirty="0"/>
              <a:t>거쳐 생성된 </a:t>
            </a:r>
            <a:r>
              <a:rPr lang="en-US" altLang="ko-KR" dirty="0"/>
              <a:t>data stream </a:t>
            </a:r>
            <a:r>
              <a:rPr lang="ko-KR" altLang="en-US" dirty="0" smtClean="0"/>
              <a:t>하나를 </a:t>
            </a:r>
            <a:r>
              <a:rPr lang="ko-KR" altLang="en-US" dirty="0"/>
              <a:t>다른 </a:t>
            </a:r>
            <a:r>
              <a:rPr lang="en-US" altLang="ko-KR" dirty="0" smtClean="0"/>
              <a:t>filter</a:t>
            </a:r>
            <a:r>
              <a:rPr lang="ko-KR" altLang="en-US" dirty="0" smtClean="0"/>
              <a:t>의 </a:t>
            </a:r>
            <a:r>
              <a:rPr lang="ko-KR" altLang="en-US" dirty="0"/>
              <a:t>입력에 </a:t>
            </a:r>
            <a:r>
              <a:rPr lang="ko-KR" altLang="en-US" dirty="0" smtClean="0"/>
              <a:t>연결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89" y="2933945"/>
            <a:ext cx="69056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pc="-150" dirty="0" smtClean="0"/>
              <a:t>Section</a:t>
            </a:r>
            <a:r>
              <a:rPr lang="en-US" altLang="ko-KR" dirty="0" smtClean="0"/>
              <a:t> 04 </a:t>
            </a:r>
            <a:r>
              <a:rPr lang="ko-KR" altLang="en-US" dirty="0"/>
              <a:t>디자인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47970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1. </a:t>
            </a:r>
            <a:r>
              <a:rPr lang="ko-KR" altLang="en-US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디자인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디자인 패턴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자주 사용하는 설계 형태를 정형화해서 이를 유형별로 설계 템플릿을 </a:t>
            </a:r>
            <a:r>
              <a:rPr lang="ko-KR" altLang="en-US" dirty="0" smtClean="0"/>
              <a:t>만들어둔 것 </a:t>
            </a:r>
            <a:endParaRPr lang="en-US" altLang="ko-KR" dirty="0" smtClean="0"/>
          </a:p>
          <a:p>
            <a:pPr lvl="1"/>
            <a:r>
              <a:rPr lang="ko-KR" altLang="en-US" dirty="0"/>
              <a:t>많은 개발자들이 </a:t>
            </a:r>
            <a:r>
              <a:rPr lang="ko-KR" altLang="en-US" dirty="0" smtClean="0"/>
              <a:t>경험상 </a:t>
            </a:r>
            <a:r>
              <a:rPr lang="ko-KR" altLang="en-US" dirty="0"/>
              <a:t>체득한 설계 지식을 검증하고 이를 추상화하여 일반화한 템플릿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07" y="2528900"/>
            <a:ext cx="6559885" cy="414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0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디자인 </a:t>
            </a:r>
            <a:r>
              <a:rPr lang="ko-KR" altLang="en-US" dirty="0"/>
              <a:t>패턴 사용의 장</a:t>
            </a:r>
            <a:r>
              <a:rPr lang="en-US" altLang="ko-KR" dirty="0"/>
              <a:t>/</a:t>
            </a:r>
            <a:r>
              <a:rPr lang="ko-KR" altLang="en-US" dirty="0"/>
              <a:t>단점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장점</a:t>
            </a:r>
            <a:endParaRPr lang="en-US" altLang="ko-KR" dirty="0">
              <a:solidFill>
                <a:srgbClr val="004A82"/>
              </a:solidFill>
            </a:endParaRPr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 smtClean="0"/>
              <a:t>개발자</a:t>
            </a:r>
            <a:r>
              <a:rPr lang="en-US" altLang="ko-KR" dirty="0"/>
              <a:t>(</a:t>
            </a:r>
            <a:r>
              <a:rPr lang="ko-KR" altLang="en-US" dirty="0"/>
              <a:t>설계자</a:t>
            </a:r>
            <a:r>
              <a:rPr lang="en-US" altLang="ko-KR" dirty="0"/>
              <a:t>) </a:t>
            </a:r>
            <a:r>
              <a:rPr lang="ko-KR" altLang="en-US" dirty="0"/>
              <a:t>간의 원활한 의사소통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• </a:t>
            </a:r>
            <a:r>
              <a:rPr lang="ko-KR" altLang="en-US" dirty="0"/>
              <a:t>소프트웨어 구조 파악 용이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• </a:t>
            </a:r>
            <a:r>
              <a:rPr lang="ko-KR" altLang="en-US" dirty="0"/>
              <a:t>재사용을 통한 개발 시간 </a:t>
            </a:r>
            <a:r>
              <a:rPr lang="ko-KR" altLang="en-US" dirty="0" smtClean="0"/>
              <a:t>단축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• </a:t>
            </a:r>
            <a:r>
              <a:rPr lang="ko-KR" altLang="en-US" dirty="0"/>
              <a:t>설계 변경 요청에 대한 유연한 대처</a:t>
            </a:r>
            <a:endParaRPr lang="en-US" altLang="ko-KR" dirty="0" smtClean="0"/>
          </a:p>
          <a:p>
            <a:endParaRPr lang="en-US" altLang="ko-KR" dirty="0">
              <a:solidFill>
                <a:srgbClr val="0000FF"/>
              </a:solidFill>
            </a:endParaRPr>
          </a:p>
          <a:p>
            <a:r>
              <a:rPr lang="ko-KR" altLang="en-US" dirty="0" smtClean="0">
                <a:solidFill>
                  <a:srgbClr val="004A82"/>
                </a:solidFill>
              </a:rPr>
              <a:t>단점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marL="457200" lvl="1" indent="0">
              <a:buNone/>
            </a:pPr>
            <a:r>
              <a:rPr lang="en-US" altLang="ko-KR" dirty="0" smtClean="0"/>
              <a:t>• </a:t>
            </a:r>
            <a:r>
              <a:rPr lang="ko-KR" altLang="en-US" dirty="0"/>
              <a:t>객체지향 설계</a:t>
            </a:r>
            <a:r>
              <a:rPr lang="en-US" altLang="ko-KR" dirty="0"/>
              <a:t>/</a:t>
            </a:r>
            <a:r>
              <a:rPr lang="ko-KR" altLang="en-US" dirty="0"/>
              <a:t>구현 </a:t>
            </a:r>
            <a:r>
              <a:rPr lang="ko-KR" altLang="en-US" dirty="0" smtClean="0"/>
              <a:t>위주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• </a:t>
            </a:r>
            <a:r>
              <a:rPr lang="ko-KR" altLang="en-US" dirty="0"/>
              <a:t>초기 투자 비용 부담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1119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Gof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디자인 패턴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81691" y="846897"/>
            <a:ext cx="5580620" cy="5400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초보자가 설계 잘할 수 있는 방법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81691" y="1988840"/>
            <a:ext cx="5580620" cy="5400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전문가의 지식과 노하우 공유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5" idx="2"/>
            <a:endCxn id="6" idx="0"/>
          </p:cNvCxnSpPr>
          <p:nvPr/>
        </p:nvCxnSpPr>
        <p:spPr>
          <a:xfrm>
            <a:off x="4572001" y="1386957"/>
            <a:ext cx="0" cy="6018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06516" y="3383995"/>
            <a:ext cx="3150350" cy="5400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SW</a:t>
            </a:r>
            <a:r>
              <a:rPr lang="ko-KR" altLang="en-US" dirty="0" smtClean="0">
                <a:solidFill>
                  <a:schemeClr val="tx1"/>
                </a:solidFill>
              </a:rPr>
              <a:t>설계 방법론과 지침 공유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52120" y="3407739"/>
            <a:ext cx="3150350" cy="5400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사례 공유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2369" y="4501781"/>
            <a:ext cx="3150350" cy="5400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구체적 문제 </a:t>
            </a:r>
            <a:r>
              <a:rPr lang="ko-KR" altLang="en-US" smtClean="0">
                <a:solidFill>
                  <a:schemeClr val="tx1"/>
                </a:solidFill>
              </a:rPr>
              <a:t>적용의 </a:t>
            </a:r>
            <a:r>
              <a:rPr lang="ko-KR" altLang="en-US">
                <a:solidFill>
                  <a:schemeClr val="tx1"/>
                </a:solidFill>
              </a:rPr>
              <a:t>어</a:t>
            </a:r>
            <a:r>
              <a:rPr lang="ko-KR" altLang="en-US" smtClean="0">
                <a:solidFill>
                  <a:schemeClr val="tx1"/>
                </a:solidFill>
              </a:rPr>
              <a:t>려움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52120" y="4501781"/>
            <a:ext cx="3150350" cy="5400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다른 유형에 적용의 어려움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96826" y="5859270"/>
            <a:ext cx="3150350" cy="5400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GoF</a:t>
            </a:r>
            <a:r>
              <a:rPr lang="ko-KR" altLang="en-US" dirty="0" smtClean="0">
                <a:solidFill>
                  <a:schemeClr val="tx1"/>
                </a:solidFill>
              </a:rPr>
              <a:t>의 디자인 패턴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6" idx="2"/>
            <a:endCxn id="9" idx="0"/>
          </p:cNvCxnSpPr>
          <p:nvPr/>
        </p:nvCxnSpPr>
        <p:spPr>
          <a:xfrm flipH="1">
            <a:off x="1781691" y="2528900"/>
            <a:ext cx="2790310" cy="8550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6" idx="2"/>
            <a:endCxn id="10" idx="0"/>
          </p:cNvCxnSpPr>
          <p:nvPr/>
        </p:nvCxnSpPr>
        <p:spPr>
          <a:xfrm>
            <a:off x="4572001" y="2528900"/>
            <a:ext cx="2655294" cy="8788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9" idx="2"/>
            <a:endCxn id="13" idx="0"/>
          </p:cNvCxnSpPr>
          <p:nvPr/>
        </p:nvCxnSpPr>
        <p:spPr>
          <a:xfrm flipH="1">
            <a:off x="1767544" y="3924055"/>
            <a:ext cx="14147" cy="57772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0" idx="2"/>
            <a:endCxn id="14" idx="0"/>
          </p:cNvCxnSpPr>
          <p:nvPr/>
        </p:nvCxnSpPr>
        <p:spPr>
          <a:xfrm>
            <a:off x="7227295" y="3947799"/>
            <a:ext cx="0" cy="55398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3" idx="2"/>
            <a:endCxn id="15" idx="0"/>
          </p:cNvCxnSpPr>
          <p:nvPr/>
        </p:nvCxnSpPr>
        <p:spPr>
          <a:xfrm>
            <a:off x="1767544" y="5041841"/>
            <a:ext cx="2804457" cy="8174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4" idx="2"/>
            <a:endCxn id="15" idx="0"/>
          </p:cNvCxnSpPr>
          <p:nvPr/>
        </p:nvCxnSpPr>
        <p:spPr>
          <a:xfrm flipH="1">
            <a:off x="4572001" y="5041841"/>
            <a:ext cx="2655294" cy="8174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620336" y="4022267"/>
            <a:ext cx="1008170" cy="381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문제점</a:t>
            </a:r>
            <a:endParaRPr lang="ko-KR" altLang="en-US" dirty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092280" y="4020045"/>
            <a:ext cx="1008170" cy="381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문제점</a:t>
            </a:r>
            <a:endParaRPr lang="ko-KR" altLang="en-US" dirty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662871" y="5364215"/>
            <a:ext cx="1818259" cy="381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해결 방법</a:t>
            </a:r>
            <a:endParaRPr lang="ko-KR" altLang="en-US" dirty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38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디자인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ko-KR" altLang="en-US" b="0" dirty="0"/>
          </a:p>
          <a:p>
            <a:pPr lvl="1"/>
            <a:r>
              <a:rPr lang="ko-KR" altLang="en-US" b="0" dirty="0"/>
              <a:t>여러 가지 문제에 대한 설계 사례를 분석하여 서로 비슷한 문제를 해결하기 </a:t>
            </a:r>
            <a:r>
              <a:rPr lang="ko-KR" altLang="en-US" b="0" dirty="0" smtClean="0"/>
              <a:t>위한 </a:t>
            </a:r>
            <a:r>
              <a:rPr lang="ko-KR" altLang="en-US" b="0" dirty="0"/>
              <a:t>설계들을 분류하고</a:t>
            </a:r>
            <a:r>
              <a:rPr lang="en-US" altLang="ko-KR" b="0" dirty="0"/>
              <a:t>, </a:t>
            </a:r>
            <a:r>
              <a:rPr lang="ko-KR" altLang="en-US" b="0" dirty="0"/>
              <a:t>각 문제 유형별로 가장 적합한 설계를 일반화해 패턴으로 정립한 것을 </a:t>
            </a:r>
            <a:r>
              <a:rPr lang="ko-KR" altLang="en-US" b="0" dirty="0" smtClean="0"/>
              <a:t>의미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소프트웨어 설계에 대한 지식이나 노하우가 문제 </a:t>
            </a:r>
            <a:r>
              <a:rPr lang="ko-KR" altLang="en-US" dirty="0" smtClean="0"/>
              <a:t>유형별로 잘 </a:t>
            </a:r>
            <a:r>
              <a:rPr lang="ko-KR" altLang="en-US" dirty="0"/>
              <a:t>구체화되어 있을 뿐 아니라</a:t>
            </a:r>
            <a:r>
              <a:rPr lang="en-US" altLang="ko-KR" dirty="0"/>
              <a:t>, </a:t>
            </a:r>
            <a:r>
              <a:rPr lang="ko-KR" altLang="en-US" dirty="0"/>
              <a:t>동일한 문제 유형에 대해서는 그 해결 방법에 대한 </a:t>
            </a:r>
            <a:r>
              <a:rPr lang="ko-KR" altLang="en-US" dirty="0" smtClean="0"/>
              <a:t>지식이나 노하우가 </a:t>
            </a:r>
            <a:r>
              <a:rPr lang="ko-KR" altLang="en-US" dirty="0"/>
              <a:t>패턴 형태로 충분히 일반화된 것 </a:t>
            </a:r>
            <a:endParaRPr lang="en-US" altLang="ko-KR" b="0" dirty="0" smtClean="0"/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62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4-1 factory </a:t>
            </a:r>
            <a:r>
              <a:rPr lang="en-US" altLang="ko-KR" dirty="0"/>
              <a:t>method </a:t>
            </a:r>
            <a:r>
              <a:rPr lang="ko-KR" altLang="en-US" dirty="0"/>
              <a:t>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Factory: </a:t>
            </a:r>
            <a:r>
              <a:rPr lang="ko-KR" altLang="en-US" dirty="0" smtClean="0"/>
              <a:t>공장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물건을 만드는 곳</a:t>
            </a:r>
            <a:r>
              <a:rPr lang="en-US" altLang="ko-KR" dirty="0" smtClean="0"/>
              <a:t>(</a:t>
            </a:r>
            <a:r>
              <a:rPr lang="ko-KR" altLang="en-US" dirty="0" smtClean="0"/>
              <a:t>물건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상위 클래스에서 객체를 생성하는 인터페이스를 정의하고</a:t>
            </a:r>
            <a:r>
              <a:rPr lang="en-US" altLang="ko-KR" dirty="0"/>
              <a:t>, </a:t>
            </a:r>
            <a:r>
              <a:rPr lang="ko-KR" altLang="en-US" dirty="0"/>
              <a:t>하위 </a:t>
            </a:r>
            <a:r>
              <a:rPr lang="ko-KR" altLang="en-US" dirty="0" smtClean="0"/>
              <a:t>클래스에서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생성하도록 하는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/>
            <a:r>
              <a:rPr lang="ko-KR" altLang="en-US" dirty="0"/>
              <a:t>객체를 생성하는 시점은 알지만 어떤 객체를 생성해야 할지 알 </a:t>
            </a:r>
            <a:r>
              <a:rPr lang="ko-KR" altLang="en-US" dirty="0" smtClean="0"/>
              <a:t>수 없을 </a:t>
            </a:r>
            <a:r>
              <a:rPr lang="ko-KR" altLang="en-US" dirty="0"/>
              <a:t>때</a:t>
            </a:r>
            <a:r>
              <a:rPr lang="en-US" altLang="ko-KR" dirty="0"/>
              <a:t>, </a:t>
            </a:r>
            <a:r>
              <a:rPr lang="ko-KR" altLang="en-US" dirty="0"/>
              <a:t>객체 생성을 하위 클래스에 위임하여 </a:t>
            </a:r>
            <a:r>
              <a:rPr lang="ko-KR" altLang="en-US" dirty="0" smtClean="0"/>
              <a:t>해결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>
              <a:solidFill>
                <a:srgbClr val="0000F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775" y="3429000"/>
            <a:ext cx="4151688" cy="307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9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4-2 Singleton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Singleton: </a:t>
            </a:r>
            <a:r>
              <a:rPr lang="ko-KR" altLang="en-US" dirty="0" smtClean="0"/>
              <a:t>‘단독 개체’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독신자’라는 뜻 말고도 ‘정확히 하나의 요소만 갖는 집합’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특정 </a:t>
            </a:r>
            <a:r>
              <a:rPr lang="ko-KR" altLang="en-US" dirty="0"/>
              <a:t>클래스의 객체가 오직 </a:t>
            </a:r>
            <a:r>
              <a:rPr lang="ko-KR" altLang="en-US" dirty="0" smtClean="0"/>
              <a:t>한 개만 </a:t>
            </a:r>
            <a:r>
              <a:rPr lang="ko-KR" altLang="en-US" dirty="0"/>
              <a:t>존재하도록 </a:t>
            </a:r>
            <a:r>
              <a:rPr lang="ko-KR" altLang="en-US" dirty="0" smtClean="0"/>
              <a:t>보장</a:t>
            </a:r>
            <a:r>
              <a:rPr lang="en-US" altLang="ko-KR" dirty="0" smtClean="0"/>
              <a:t>, </a:t>
            </a:r>
            <a:r>
              <a:rPr lang="ko-KR" altLang="en-US" dirty="0"/>
              <a:t>즉 클래스의 객체를 하나로 </a:t>
            </a:r>
            <a:r>
              <a:rPr lang="ko-KR" altLang="en-US" dirty="0" smtClean="0"/>
              <a:t>제한</a:t>
            </a:r>
            <a:endParaRPr lang="en-US" altLang="ko-KR" dirty="0" smtClean="0"/>
          </a:p>
          <a:p>
            <a:pPr lvl="1"/>
            <a:r>
              <a:rPr lang="ko-KR" altLang="en-US" dirty="0"/>
              <a:t>동일한 자원이나 데이터를 처리하는 객체가 불필요하게 여러 개 </a:t>
            </a:r>
            <a:r>
              <a:rPr lang="ko-KR" altLang="en-US" dirty="0" smtClean="0"/>
              <a:t>만들어질 </a:t>
            </a:r>
            <a:r>
              <a:rPr lang="ko-KR" altLang="en-US" dirty="0"/>
              <a:t>필요가 없는 경우에 주로 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0" y="3834045"/>
            <a:ext cx="27813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1-1 </a:t>
            </a:r>
            <a:r>
              <a:rPr lang="ko-KR" altLang="en-US" dirty="0" smtClean="0">
                <a:latin typeface="+mj-ea"/>
              </a:rPr>
              <a:t>설계의 예</a:t>
            </a:r>
            <a:r>
              <a:rPr lang="en-US" altLang="ko-KR" dirty="0" smtClean="0">
                <a:latin typeface="+mj-ea"/>
              </a:rPr>
              <a:t>: </a:t>
            </a:r>
            <a:r>
              <a:rPr lang="ko-KR" altLang="en-US" dirty="0" err="1" smtClean="0">
                <a:latin typeface="+mj-ea"/>
              </a:rPr>
              <a:t>옷본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665" y="1043734"/>
            <a:ext cx="6035250" cy="493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1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4-3 </a:t>
            </a:r>
            <a:r>
              <a:rPr lang="en-US" altLang="ko-KR" dirty="0"/>
              <a:t>prototype </a:t>
            </a:r>
            <a:r>
              <a:rPr lang="ko-KR" altLang="en-US" dirty="0"/>
              <a:t>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new Object( </a:t>
            </a:r>
            <a:r>
              <a:rPr lang="en-US" altLang="ko-KR" dirty="0" smtClean="0"/>
              <a:t>)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clone</a:t>
            </a:r>
            <a:r>
              <a:rPr lang="en-US" altLang="ko-KR" dirty="0"/>
              <a:t>( 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ko-KR" altLang="en-US" dirty="0"/>
              <a:t>이용해 기존의 것을 복사하여 일부만 바꿔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/>
              <a:t>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일반적인 </a:t>
            </a:r>
            <a:r>
              <a:rPr lang="en-US" altLang="ko-KR" dirty="0"/>
              <a:t>prototype(</a:t>
            </a:r>
            <a:r>
              <a:rPr lang="ko-KR" altLang="en-US" dirty="0"/>
              <a:t>원형</a:t>
            </a:r>
            <a:r>
              <a:rPr lang="en-US" altLang="ko-KR" dirty="0"/>
              <a:t>)</a:t>
            </a:r>
            <a:r>
              <a:rPr lang="ko-KR" altLang="en-US" dirty="0"/>
              <a:t>을 만들어놓고</a:t>
            </a:r>
            <a:r>
              <a:rPr lang="en-US" altLang="ko-KR" dirty="0"/>
              <a:t>, </a:t>
            </a:r>
            <a:r>
              <a:rPr lang="ko-KR" altLang="en-US" dirty="0" smtClean="0"/>
              <a:t>그것을 </a:t>
            </a:r>
            <a:r>
              <a:rPr lang="ko-KR" altLang="en-US" dirty="0"/>
              <a:t>복사한 후 필요한 부분만 </a:t>
            </a:r>
            <a:r>
              <a:rPr lang="ko-KR" altLang="en-US" dirty="0" smtClean="0"/>
              <a:t>수정하여 사용</a:t>
            </a:r>
            <a:endParaRPr lang="en-US" altLang="ko-KR" dirty="0" smtClean="0"/>
          </a:p>
          <a:p>
            <a:pPr lvl="1"/>
            <a:r>
              <a:rPr lang="ko-KR" altLang="en-US" dirty="0" err="1"/>
              <a:t>인스턴스를</a:t>
            </a:r>
            <a:r>
              <a:rPr lang="ko-KR" altLang="en-US" dirty="0"/>
              <a:t> 복제하여 사용하는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ko-KR" altLang="en-US" dirty="0"/>
              <a:t>생성할 </a:t>
            </a:r>
            <a:r>
              <a:rPr lang="ko-KR" altLang="en-US" dirty="0" smtClean="0"/>
              <a:t>객체의 원형을 </a:t>
            </a:r>
            <a:r>
              <a:rPr lang="ko-KR" altLang="en-US" dirty="0"/>
              <a:t>제공하는 </a:t>
            </a:r>
            <a:r>
              <a:rPr lang="ko-KR" altLang="en-US" dirty="0" err="1"/>
              <a:t>프로토타입</a:t>
            </a:r>
            <a:r>
              <a:rPr lang="ko-KR" altLang="en-US" dirty="0"/>
              <a:t> </a:t>
            </a:r>
            <a:r>
              <a:rPr lang="ko-KR" altLang="en-US" dirty="0" err="1"/>
              <a:t>인스턴스로부터</a:t>
            </a:r>
            <a:r>
              <a:rPr lang="ko-KR" altLang="en-US" dirty="0"/>
              <a:t> 생성할 객체들의 </a:t>
            </a:r>
            <a:r>
              <a:rPr lang="ko-KR" altLang="en-US" dirty="0" smtClean="0"/>
              <a:t>타입 결정</a:t>
            </a:r>
            <a:endParaRPr lang="en-US" altLang="ko-KR" dirty="0" smtClean="0"/>
          </a:p>
          <a:p>
            <a:pPr lvl="1"/>
            <a:r>
              <a:rPr lang="ko-KR" altLang="en-US" dirty="0"/>
              <a:t>객체를 생성할 때 갖추어야 할 기본 형태가 있을 때 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84" y="3338990"/>
            <a:ext cx="68389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4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4-4 Builder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복잡한 </a:t>
            </a:r>
            <a:r>
              <a:rPr lang="ko-KR" altLang="en-US" dirty="0" err="1"/>
              <a:t>인스턴스를</a:t>
            </a:r>
            <a:r>
              <a:rPr lang="ko-KR" altLang="en-US" dirty="0"/>
              <a:t> 조립하여 만드는 구조</a:t>
            </a:r>
            <a:endParaRPr lang="en-US" altLang="ko-KR" dirty="0" smtClean="0"/>
          </a:p>
          <a:p>
            <a:pPr lvl="1"/>
            <a:r>
              <a:rPr lang="ko-KR" altLang="en-US" dirty="0"/>
              <a:t>복합 객체를 </a:t>
            </a:r>
            <a:r>
              <a:rPr lang="ko-KR" altLang="en-US" dirty="0" smtClean="0"/>
              <a:t>생성할 </a:t>
            </a:r>
            <a:r>
              <a:rPr lang="ko-KR" altLang="en-US" dirty="0"/>
              <a:t>때 객체를 생성하는 방법</a:t>
            </a:r>
            <a:r>
              <a:rPr lang="en-US" altLang="ko-KR" dirty="0"/>
              <a:t>(</a:t>
            </a:r>
            <a:r>
              <a:rPr lang="ko-KR" altLang="en-US" dirty="0"/>
              <a:t>과정</a:t>
            </a:r>
            <a:r>
              <a:rPr lang="en-US" altLang="ko-KR" dirty="0"/>
              <a:t>)</a:t>
            </a:r>
            <a:r>
              <a:rPr lang="ko-KR" altLang="en-US" dirty="0"/>
              <a:t>과 객체를 구현</a:t>
            </a:r>
            <a:r>
              <a:rPr lang="en-US" altLang="ko-KR" dirty="0"/>
              <a:t>(</a:t>
            </a:r>
            <a:r>
              <a:rPr lang="ko-KR" altLang="en-US" dirty="0"/>
              <a:t>표현</a:t>
            </a:r>
            <a:r>
              <a:rPr lang="en-US" altLang="ko-KR" dirty="0"/>
              <a:t>)</a:t>
            </a:r>
            <a:r>
              <a:rPr lang="ko-KR" altLang="en-US" dirty="0"/>
              <a:t>하는 방법을 </a:t>
            </a:r>
            <a:r>
              <a:rPr lang="ko-KR" altLang="en-US" dirty="0" smtClean="0"/>
              <a:t>분리</a:t>
            </a:r>
            <a:endParaRPr lang="en-US" altLang="ko-KR" dirty="0" smtClean="0"/>
          </a:p>
          <a:p>
            <a:pPr lvl="1"/>
            <a:r>
              <a:rPr lang="ko-KR" altLang="en-US" dirty="0"/>
              <a:t>동일한 생성 절차에서 서로 다른 표현 결과를 만들 수 있다</a:t>
            </a:r>
            <a:r>
              <a:rPr lang="en-US" altLang="ko-KR" dirty="0"/>
              <a:t>.</a:t>
            </a:r>
            <a:endParaRPr lang="en-US" altLang="ko-KR" dirty="0">
              <a:solidFill>
                <a:srgbClr val="0000FF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017" y="2483895"/>
            <a:ext cx="5749219" cy="40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0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4-5 </a:t>
            </a:r>
            <a:r>
              <a:rPr lang="en-US" altLang="ko-KR" dirty="0"/>
              <a:t>abstract </a:t>
            </a:r>
            <a:r>
              <a:rPr lang="en-US" altLang="ko-KR" dirty="0" smtClean="0"/>
              <a:t>factory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abstract factory: </a:t>
            </a:r>
            <a:r>
              <a:rPr lang="ko-KR" altLang="en-US" dirty="0" smtClean="0"/>
              <a:t>‘추상적인 공장’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5-33]</a:t>
            </a:r>
            <a:r>
              <a:rPr lang="ko-KR" altLang="en-US" dirty="0"/>
              <a:t>과 </a:t>
            </a:r>
            <a:r>
              <a:rPr lang="ko-KR" altLang="en-US" dirty="0" smtClean="0"/>
              <a:t>같이 여러 </a:t>
            </a:r>
            <a:r>
              <a:rPr lang="ko-KR" altLang="en-US" dirty="0"/>
              <a:t>개의 </a:t>
            </a:r>
            <a:r>
              <a:rPr lang="en-US" altLang="ko-KR" dirty="0" smtClean="0"/>
              <a:t>concrete Product</a:t>
            </a:r>
            <a:r>
              <a:rPr lang="ko-KR" altLang="en-US" dirty="0" smtClean="0"/>
              <a:t>를 추상화시킨 것</a:t>
            </a:r>
            <a:endParaRPr lang="en-US" altLang="ko-KR" dirty="0" smtClean="0"/>
          </a:p>
          <a:p>
            <a:pPr lvl="1"/>
            <a:r>
              <a:rPr lang="ko-KR" altLang="en-US" dirty="0"/>
              <a:t>구체적인 구현은 </a:t>
            </a:r>
            <a:r>
              <a:rPr lang="en-US" altLang="ko-KR" dirty="0" err="1"/>
              <a:t>concreteProduct</a:t>
            </a:r>
            <a:r>
              <a:rPr lang="en-US" altLang="ko-KR" dirty="0"/>
              <a:t> </a:t>
            </a:r>
            <a:r>
              <a:rPr lang="ko-KR" altLang="en-US" dirty="0"/>
              <a:t>클래스에서 </a:t>
            </a:r>
            <a:r>
              <a:rPr lang="ko-KR" altLang="en-US" dirty="0" smtClean="0"/>
              <a:t>이루어짐</a:t>
            </a:r>
            <a:endParaRPr lang="en-US" altLang="ko-KR" dirty="0" smtClean="0"/>
          </a:p>
          <a:p>
            <a:pPr lvl="1"/>
            <a:r>
              <a:rPr lang="ko-KR" altLang="en-US" dirty="0"/>
              <a:t>사용자에게 </a:t>
            </a:r>
            <a:r>
              <a:rPr lang="en-US" altLang="ko-KR" dirty="0" smtClean="0"/>
              <a:t>API</a:t>
            </a:r>
            <a:r>
              <a:rPr lang="ko-KR" altLang="en-US" dirty="0"/>
              <a:t>를 제공하고</a:t>
            </a:r>
            <a:r>
              <a:rPr lang="en-US" altLang="ko-KR" dirty="0"/>
              <a:t>, </a:t>
            </a:r>
            <a:r>
              <a:rPr lang="ko-KR" altLang="en-US" dirty="0"/>
              <a:t>인터페이스만 </a:t>
            </a:r>
            <a:r>
              <a:rPr lang="ko-KR" altLang="en-US" dirty="0" smtClean="0"/>
              <a:t>사용해서 </a:t>
            </a:r>
            <a:r>
              <a:rPr lang="ko-KR" altLang="en-US" dirty="0"/>
              <a:t>부품을 조립하여 만든다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즉 </a:t>
            </a:r>
            <a:r>
              <a:rPr lang="ko-KR" altLang="en-US" dirty="0"/>
              <a:t>추상적인 부품을 조합해서 추상적인 제품을 만든다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1" y="3365525"/>
            <a:ext cx="4530095" cy="349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2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4-6 Composite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Composite: </a:t>
            </a:r>
            <a:r>
              <a:rPr lang="ko-KR" altLang="en-US" dirty="0" smtClean="0"/>
              <a:t>‘</a:t>
            </a:r>
            <a:r>
              <a:rPr lang="ko-KR" altLang="en-US" dirty="0"/>
              <a:t>합성의’</a:t>
            </a:r>
            <a:r>
              <a:rPr lang="en-US" altLang="ko-KR" dirty="0"/>
              <a:t>, ‘</a:t>
            </a:r>
            <a:r>
              <a:rPr lang="ko-KR" altLang="en-US" dirty="0"/>
              <a:t>합성물’</a:t>
            </a:r>
            <a:r>
              <a:rPr lang="en-US" altLang="ko-KR" dirty="0"/>
              <a:t>, ‘</a:t>
            </a:r>
            <a:r>
              <a:rPr lang="ko-KR" altLang="en-US" dirty="0"/>
              <a:t>혼합 양식</a:t>
            </a:r>
            <a:r>
              <a:rPr lang="ko-KR" altLang="en-US" dirty="0" smtClean="0"/>
              <a:t>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composite object: </a:t>
            </a:r>
            <a:r>
              <a:rPr lang="ko-KR" altLang="en-US" dirty="0"/>
              <a:t>부분</a:t>
            </a:r>
            <a:r>
              <a:rPr lang="en-US" altLang="ko-KR" dirty="0"/>
              <a:t>-</a:t>
            </a:r>
            <a:r>
              <a:rPr lang="ko-KR" altLang="en-US" dirty="0"/>
              <a:t>전체의 상속 </a:t>
            </a:r>
            <a:r>
              <a:rPr lang="ko-KR" altLang="en-US" dirty="0" smtClean="0"/>
              <a:t>구조로 표현되는 </a:t>
            </a:r>
            <a:r>
              <a:rPr lang="ko-KR" altLang="en-US" dirty="0"/>
              <a:t>조립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사용자가 단일 객체와 복합 객체 모두 동일하게 다루도록 한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재귀적 구조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</a:t>
            </a:r>
            <a:r>
              <a:rPr lang="ko-KR" altLang="en-US" dirty="0"/>
              <a:t>안에 </a:t>
            </a:r>
            <a:r>
              <a:rPr lang="ko-KR" altLang="en-US" dirty="0" smtClean="0"/>
              <a:t>파일 또는 다른 </a:t>
            </a:r>
            <a:r>
              <a:rPr lang="ko-KR" altLang="en-US" dirty="0" err="1"/>
              <a:t>디렉토리</a:t>
            </a:r>
            <a:r>
              <a:rPr lang="en-US" altLang="ko-KR" dirty="0"/>
              <a:t>(</a:t>
            </a:r>
            <a:r>
              <a:rPr lang="ko-KR" altLang="en-US" dirty="0"/>
              <a:t>서브 </a:t>
            </a:r>
            <a:r>
              <a:rPr lang="ko-KR" altLang="en-US" dirty="0" err="1"/>
              <a:t>디렉토리</a:t>
            </a:r>
            <a:r>
              <a:rPr lang="en-US" altLang="ko-KR" dirty="0"/>
              <a:t>)</a:t>
            </a:r>
            <a:r>
              <a:rPr lang="ko-KR" altLang="en-US" dirty="0"/>
              <a:t>가 존재할 수 있는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/>
              <a:t>그릇</a:t>
            </a:r>
            <a:r>
              <a:rPr lang="en-US" altLang="ko-KR" dirty="0"/>
              <a:t>(</a:t>
            </a:r>
            <a:r>
              <a:rPr lang="ko-KR" altLang="en-US" dirty="0" err="1" smtClean="0"/>
              <a:t>디렉토리</a:t>
            </a:r>
            <a:r>
              <a:rPr lang="en-US" altLang="ko-KR" dirty="0"/>
              <a:t>)</a:t>
            </a:r>
            <a:r>
              <a:rPr lang="ko-KR" altLang="en-US" dirty="0"/>
              <a:t>과 내용물</a:t>
            </a:r>
            <a:r>
              <a:rPr lang="en-US" altLang="ko-KR" dirty="0"/>
              <a:t>(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  <a:r>
              <a:rPr lang="ko-KR" altLang="en-US" dirty="0"/>
              <a:t>을 동일시해서 재귀적인 구조를 만들기 위한 설계 패턴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775" y="3429000"/>
            <a:ext cx="4107923" cy="329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3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4-7 </a:t>
            </a:r>
            <a:r>
              <a:rPr lang="en-US" altLang="ko-KR" dirty="0"/>
              <a:t>adapter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004A82"/>
                </a:solidFill>
              </a:rPr>
              <a:t>a</a:t>
            </a:r>
            <a:r>
              <a:rPr lang="en-US" altLang="ko-KR" dirty="0" smtClean="0">
                <a:solidFill>
                  <a:srgbClr val="004A82"/>
                </a:solidFill>
              </a:rPr>
              <a:t>dapter</a:t>
            </a:r>
          </a:p>
          <a:p>
            <a:pPr lvl="1"/>
            <a:r>
              <a:rPr lang="ko-KR" altLang="en-US" dirty="0" smtClean="0"/>
              <a:t>‘</a:t>
            </a:r>
            <a:r>
              <a:rPr lang="ko-KR" altLang="en-US" dirty="0"/>
              <a:t>접속 소켓’</a:t>
            </a:r>
            <a:r>
              <a:rPr lang="en-US" altLang="ko-KR" dirty="0"/>
              <a:t>, ‘</a:t>
            </a:r>
            <a:r>
              <a:rPr lang="ko-KR" altLang="en-US" dirty="0"/>
              <a:t>확장 카드’</a:t>
            </a:r>
            <a:r>
              <a:rPr lang="en-US" altLang="ko-KR" dirty="0"/>
              <a:t>, ‘(</a:t>
            </a:r>
            <a:r>
              <a:rPr lang="ko-KR" altLang="en-US" dirty="0"/>
              <a:t>물건을 다른 것에</a:t>
            </a:r>
            <a:r>
              <a:rPr lang="en-US" altLang="ko-KR" dirty="0"/>
              <a:t>) </a:t>
            </a:r>
            <a:r>
              <a:rPr lang="ko-KR" altLang="en-US" dirty="0"/>
              <a:t>맞추어 붙이다’</a:t>
            </a:r>
            <a:r>
              <a:rPr lang="en-US" altLang="ko-KR" dirty="0"/>
              <a:t>, ‘</a:t>
            </a:r>
            <a:r>
              <a:rPr lang="ko-KR" altLang="en-US" dirty="0"/>
              <a:t>맞추다</a:t>
            </a:r>
            <a:r>
              <a:rPr lang="ko-KR" altLang="en-US" dirty="0" smtClean="0"/>
              <a:t>’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2258870"/>
            <a:ext cx="67437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4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4-7 </a:t>
            </a:r>
            <a:r>
              <a:rPr lang="en-US" altLang="ko-KR" dirty="0"/>
              <a:t>adapter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004A82"/>
                </a:solidFill>
              </a:rPr>
              <a:t>a</a:t>
            </a:r>
            <a:r>
              <a:rPr lang="en-US" altLang="ko-KR" dirty="0" smtClean="0">
                <a:solidFill>
                  <a:srgbClr val="004A82"/>
                </a:solidFill>
              </a:rPr>
              <a:t>dapter </a:t>
            </a:r>
            <a:r>
              <a:rPr lang="ko-KR" altLang="en-US" dirty="0" smtClean="0">
                <a:solidFill>
                  <a:srgbClr val="004A82"/>
                </a:solidFill>
              </a:rPr>
              <a:t>패턴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기존 </a:t>
            </a:r>
            <a:r>
              <a:rPr lang="ko-KR" altLang="en-US" dirty="0"/>
              <a:t>클래스를 재사용할 수 있도록 중간에서 맞춰주는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pPr lvl="1"/>
            <a:r>
              <a:rPr lang="ko-KR" altLang="en-US" dirty="0"/>
              <a:t>호환성이 없는 </a:t>
            </a:r>
            <a:r>
              <a:rPr lang="ko-KR" altLang="en-US" dirty="0" smtClean="0"/>
              <a:t>기존 </a:t>
            </a:r>
            <a:r>
              <a:rPr lang="ko-KR" altLang="en-US" dirty="0"/>
              <a:t>클래스의 인터페이스를 변환해 재사용할 수 있도록 </a:t>
            </a:r>
            <a:r>
              <a:rPr lang="ko-KR" altLang="en-US" dirty="0" smtClean="0"/>
              <a:t>해준다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 smtClean="0"/>
              <a:t>	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• </a:t>
            </a:r>
            <a:r>
              <a:rPr lang="ko-KR" altLang="en-US" dirty="0"/>
              <a:t>클래스 </a:t>
            </a:r>
            <a:r>
              <a:rPr lang="en-US" altLang="ko-KR" dirty="0"/>
              <a:t>adapter </a:t>
            </a:r>
            <a:r>
              <a:rPr lang="ko-KR" altLang="en-US" dirty="0"/>
              <a:t>패턴 </a:t>
            </a:r>
            <a:r>
              <a:rPr lang="en-US" altLang="ko-KR" dirty="0"/>
              <a:t>: </a:t>
            </a:r>
            <a:r>
              <a:rPr lang="ko-KR" altLang="en-US" dirty="0"/>
              <a:t>상속을 이용한 어댑터 패턴</a:t>
            </a:r>
          </a:p>
          <a:p>
            <a:pPr marL="457200" lvl="1" indent="0">
              <a:buNone/>
            </a:pPr>
            <a:r>
              <a:rPr lang="en-US" altLang="ko-KR" dirty="0" smtClean="0"/>
              <a:t>	• 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en-US" altLang="ko-KR" dirty="0"/>
              <a:t>adapter </a:t>
            </a:r>
            <a:r>
              <a:rPr lang="ko-KR" altLang="en-US" dirty="0"/>
              <a:t>패턴 </a:t>
            </a:r>
            <a:r>
              <a:rPr lang="en-US" altLang="ko-KR" dirty="0"/>
              <a:t>: </a:t>
            </a:r>
            <a:r>
              <a:rPr lang="ko-KR" altLang="en-US" dirty="0"/>
              <a:t>위임을 이용한 어댑터 패턴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0" y="3519011"/>
            <a:ext cx="7342681" cy="314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4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4-8 </a:t>
            </a:r>
            <a:r>
              <a:rPr lang="en-US" altLang="ko-KR" dirty="0"/>
              <a:t>bridge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bridge: </a:t>
            </a:r>
            <a:r>
              <a:rPr lang="ko-KR" altLang="en-US" dirty="0" smtClean="0"/>
              <a:t>‘무엇인가를 연결한다’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두 장소를 연결하는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pPr lvl="1"/>
            <a:r>
              <a:rPr lang="ko-KR" altLang="en-US" dirty="0"/>
              <a:t>기능의 클래스 계층과 구현의 클래스 계층을 연결하고</a:t>
            </a:r>
            <a:r>
              <a:rPr lang="en-US" altLang="ko-KR" dirty="0"/>
              <a:t>, </a:t>
            </a:r>
            <a:r>
              <a:rPr lang="ko-KR" altLang="en-US" dirty="0" err="1"/>
              <a:t>구현부에서</a:t>
            </a:r>
            <a:r>
              <a:rPr lang="ko-KR" altLang="en-US" dirty="0"/>
              <a:t> </a:t>
            </a:r>
            <a:r>
              <a:rPr lang="ko-KR" altLang="en-US" dirty="0" smtClean="0"/>
              <a:t>추상계층을 </a:t>
            </a:r>
            <a:r>
              <a:rPr lang="ko-KR" altLang="en-US" dirty="0"/>
              <a:t>분리하여 각자 독립적으로 변형할 수 있게 해준다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구현과 인터페이스</a:t>
            </a:r>
            <a:r>
              <a:rPr lang="en-US" altLang="ko-KR" dirty="0"/>
              <a:t>(</a:t>
            </a:r>
            <a:r>
              <a:rPr lang="ko-KR" altLang="en-US" dirty="0"/>
              <a:t>추상화된 부분</a:t>
            </a:r>
            <a:r>
              <a:rPr lang="en-US" altLang="ko-KR" dirty="0"/>
              <a:t>)</a:t>
            </a:r>
            <a:r>
              <a:rPr lang="ko-KR" altLang="en-US" dirty="0"/>
              <a:t>를 분리할 수 있고</a:t>
            </a:r>
            <a:r>
              <a:rPr lang="en-US" altLang="ko-KR" dirty="0"/>
              <a:t>, </a:t>
            </a:r>
            <a:r>
              <a:rPr lang="ko-KR" altLang="en-US" dirty="0"/>
              <a:t>추상화된 부분과 실제 구현 부분</a:t>
            </a:r>
          </a:p>
          <a:p>
            <a:pPr marL="457200" lvl="1" indent="0">
              <a:buNone/>
            </a:pPr>
            <a:r>
              <a:rPr lang="ko-KR" altLang="en-US" dirty="0" smtClean="0"/>
              <a:t>   을 </a:t>
            </a:r>
            <a:r>
              <a:rPr lang="ko-KR" altLang="en-US" dirty="0"/>
              <a:t>독립적으로 확장할 수 있다</a:t>
            </a:r>
            <a:r>
              <a:rPr lang="en-US" altLang="ko-KR" dirty="0"/>
              <a:t>.	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65" y="3609019"/>
            <a:ext cx="4290986" cy="309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6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4-9 </a:t>
            </a:r>
            <a:r>
              <a:rPr lang="en-US" altLang="ko-KR" dirty="0"/>
              <a:t>decorator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Decoration: </a:t>
            </a:r>
            <a:r>
              <a:rPr lang="ko-KR" altLang="en-US" dirty="0" smtClean="0"/>
              <a:t>‘</a:t>
            </a:r>
            <a:r>
              <a:rPr lang="ko-KR" altLang="en-US" dirty="0"/>
              <a:t>장식</a:t>
            </a:r>
            <a:r>
              <a:rPr lang="en-US" altLang="ko-KR" dirty="0"/>
              <a:t>(</a:t>
            </a:r>
            <a:r>
              <a:rPr lang="ko-KR" altLang="en-US" dirty="0"/>
              <a:t>포장</a:t>
            </a:r>
            <a:r>
              <a:rPr lang="en-US" altLang="ko-KR" dirty="0" smtClean="0"/>
              <a:t>)’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기존에 구현되어 있는 클래스</a:t>
            </a:r>
            <a:r>
              <a:rPr lang="en-US" altLang="ko-KR" dirty="0"/>
              <a:t>(</a:t>
            </a:r>
            <a:r>
              <a:rPr lang="ko-KR" altLang="en-US" dirty="0"/>
              <a:t>둥근 모양의 빵</a:t>
            </a:r>
            <a:r>
              <a:rPr lang="en-US" altLang="ko-KR" dirty="0"/>
              <a:t>)</a:t>
            </a:r>
            <a:r>
              <a:rPr lang="ko-KR" altLang="en-US" dirty="0"/>
              <a:t>에 그때그때 필요한 기능</a:t>
            </a:r>
            <a:r>
              <a:rPr lang="en-US" altLang="ko-KR" dirty="0"/>
              <a:t>(</a:t>
            </a:r>
            <a:r>
              <a:rPr lang="ko-KR" altLang="en-US" dirty="0"/>
              <a:t>초콜릿</a:t>
            </a:r>
            <a:r>
              <a:rPr lang="en-US" altLang="ko-KR" dirty="0"/>
              <a:t>, </a:t>
            </a:r>
            <a:r>
              <a:rPr lang="ko-KR" altLang="en-US" dirty="0"/>
              <a:t>치즈</a:t>
            </a:r>
            <a:r>
              <a:rPr lang="en-US" altLang="ko-KR" dirty="0"/>
              <a:t>,</a:t>
            </a:r>
          </a:p>
          <a:p>
            <a:pPr marL="457200" lvl="1" indent="0">
              <a:buNone/>
            </a:pPr>
            <a:r>
              <a:rPr lang="ko-KR" altLang="en-US" dirty="0"/>
              <a:t>생크림</a:t>
            </a:r>
            <a:r>
              <a:rPr lang="en-US" altLang="ko-KR" dirty="0"/>
              <a:t>)</a:t>
            </a:r>
            <a:r>
              <a:rPr lang="ko-KR" altLang="en-US" dirty="0"/>
              <a:t>을 추가</a:t>
            </a:r>
            <a:r>
              <a:rPr lang="en-US" altLang="ko-KR" dirty="0"/>
              <a:t>(</a:t>
            </a:r>
            <a:r>
              <a:rPr lang="ko-KR" altLang="en-US" dirty="0"/>
              <a:t>장식</a:t>
            </a:r>
            <a:r>
              <a:rPr lang="en-US" altLang="ko-KR" dirty="0"/>
              <a:t>, </a:t>
            </a:r>
            <a:r>
              <a:rPr lang="ko-KR" altLang="en-US" dirty="0"/>
              <a:t>포장</a:t>
            </a:r>
            <a:r>
              <a:rPr lang="en-US" altLang="ko-KR" dirty="0"/>
              <a:t>)</a:t>
            </a:r>
            <a:r>
              <a:rPr lang="ko-KR" altLang="en-US" dirty="0"/>
              <a:t>해나가는 설계 </a:t>
            </a:r>
            <a:r>
              <a:rPr lang="ko-KR" altLang="en-US" dirty="0" smtClean="0"/>
              <a:t>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기능확장이 </a:t>
            </a:r>
            <a:r>
              <a:rPr lang="ko-KR" altLang="en-US" dirty="0"/>
              <a:t>필요할 때 상속의 대안으로 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035" y="2078850"/>
            <a:ext cx="4179701" cy="25202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0" y="3206349"/>
            <a:ext cx="4815535" cy="356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9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4-10 </a:t>
            </a:r>
            <a:r>
              <a:rPr lang="en-US" altLang="ko-KR" dirty="0"/>
              <a:t>facade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Façade: </a:t>
            </a:r>
            <a:r>
              <a:rPr lang="ko-KR" altLang="en-US" dirty="0" smtClean="0"/>
              <a:t>‘</a:t>
            </a:r>
            <a:r>
              <a:rPr lang="ko-KR" altLang="en-US" dirty="0"/>
              <a:t>건물의 앞쪽 정면</a:t>
            </a:r>
            <a:r>
              <a:rPr lang="en-US" altLang="ko-KR" dirty="0"/>
              <a:t>(</a:t>
            </a:r>
            <a:r>
              <a:rPr lang="ko-KR" altLang="en-US" dirty="0"/>
              <a:t>전면</a:t>
            </a:r>
            <a:r>
              <a:rPr lang="en-US" altLang="ko-KR" dirty="0" smtClean="0"/>
              <a:t>)’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몇 개의 클라이언트 클래스와 </a:t>
            </a:r>
            <a:r>
              <a:rPr lang="ko-KR" altLang="en-US" dirty="0" smtClean="0"/>
              <a:t>서브시스템의 </a:t>
            </a:r>
            <a:r>
              <a:rPr lang="ko-KR" altLang="en-US" dirty="0"/>
              <a:t>클라이언트 사이에 </a:t>
            </a:r>
            <a:r>
              <a:rPr lang="en-US" altLang="ko-KR" dirty="0"/>
              <a:t>facade</a:t>
            </a:r>
            <a:r>
              <a:rPr lang="ko-KR" altLang="en-US" dirty="0"/>
              <a:t>라는 객체를 세워놓음으로써 복잡한 관계를 정리</a:t>
            </a:r>
            <a:r>
              <a:rPr lang="en-US" altLang="ko-KR" dirty="0"/>
              <a:t>(</a:t>
            </a:r>
            <a:r>
              <a:rPr lang="ko-KR" altLang="en-US" dirty="0"/>
              <a:t>구조화</a:t>
            </a:r>
            <a:r>
              <a:rPr lang="en-US" altLang="ko-KR" dirty="0"/>
              <a:t>)</a:t>
            </a:r>
            <a:r>
              <a:rPr lang="ko-KR" altLang="en-US" dirty="0" smtClean="0"/>
              <a:t>한 것</a:t>
            </a:r>
            <a:endParaRPr lang="en-US" altLang="ko-KR" dirty="0" smtClean="0"/>
          </a:p>
          <a:p>
            <a:pPr lvl="1"/>
            <a:r>
              <a:rPr lang="ko-KR" altLang="en-US" dirty="0"/>
              <a:t>모든 관계가 전면에 세워진 </a:t>
            </a:r>
            <a:r>
              <a:rPr lang="en-US" altLang="ko-KR" dirty="0"/>
              <a:t>facade </a:t>
            </a:r>
            <a:r>
              <a:rPr lang="ko-KR" altLang="en-US" dirty="0"/>
              <a:t>객체를 통해서만 이루어질 수 있게 단순한 </a:t>
            </a:r>
            <a:r>
              <a:rPr lang="ko-KR" altLang="en-US" dirty="0" smtClean="0"/>
              <a:t>인터페이스를 </a:t>
            </a:r>
            <a:r>
              <a:rPr lang="ko-KR" altLang="en-US" dirty="0"/>
              <a:t>제공</a:t>
            </a:r>
            <a:r>
              <a:rPr lang="en-US" altLang="ko-KR" dirty="0"/>
              <a:t>(</a:t>
            </a:r>
            <a:r>
              <a:rPr lang="ko-KR" altLang="en-US" dirty="0"/>
              <a:t>단순한 창구 역할</a:t>
            </a:r>
            <a:r>
              <a:rPr lang="en-US" altLang="ko-KR" dirty="0"/>
              <a:t>)</a:t>
            </a:r>
            <a:r>
              <a:rPr lang="ko-KR" altLang="en-US" dirty="0"/>
              <a:t>하는 것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477" y="3246762"/>
            <a:ext cx="6387376" cy="345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4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4-11 Flyweight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Flyweight: </a:t>
            </a:r>
            <a:r>
              <a:rPr lang="ko-KR" altLang="en-US" dirty="0" smtClean="0"/>
              <a:t>‘</a:t>
            </a:r>
            <a:r>
              <a:rPr lang="en-US" altLang="ko-KR" dirty="0"/>
              <a:t>(</a:t>
            </a:r>
            <a:r>
              <a:rPr lang="ko-KR" altLang="en-US" dirty="0"/>
              <a:t>권투</a:t>
            </a:r>
            <a:r>
              <a:rPr lang="en-US" altLang="ko-KR" dirty="0"/>
              <a:t>·</a:t>
            </a:r>
            <a:r>
              <a:rPr lang="ko-KR" altLang="en-US" dirty="0"/>
              <a:t>레슬링 등의</a:t>
            </a:r>
            <a:r>
              <a:rPr lang="en-US" altLang="ko-KR" dirty="0"/>
              <a:t>) </a:t>
            </a:r>
            <a:r>
              <a:rPr lang="ko-KR" altLang="en-US" dirty="0"/>
              <a:t>플라이급 선수</a:t>
            </a:r>
            <a:r>
              <a:rPr lang="en-US" altLang="ko-KR" dirty="0"/>
              <a:t>(</a:t>
            </a:r>
            <a:r>
              <a:rPr lang="ko-KR" altLang="en-US" dirty="0"/>
              <a:t>보통 체중 </a:t>
            </a:r>
            <a:r>
              <a:rPr lang="en-US" altLang="ko-KR" dirty="0"/>
              <a:t>48~51kg </a:t>
            </a:r>
            <a:r>
              <a:rPr lang="ko-KR" altLang="en-US" dirty="0"/>
              <a:t>사이</a:t>
            </a:r>
            <a:r>
              <a:rPr lang="en-US" altLang="ko-KR" dirty="0" smtClean="0"/>
              <a:t>)’, </a:t>
            </a:r>
            <a:r>
              <a:rPr lang="ko-KR" altLang="en-US" dirty="0" smtClean="0"/>
              <a:t>즉 가벼운 것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메모리를 가볍게 해준다고 짐작할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메모리 사용량을 줄이기 위한 방법으로</a:t>
            </a:r>
            <a:r>
              <a:rPr lang="en-US" altLang="ko-KR" dirty="0"/>
              <a:t>,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필요한 </a:t>
            </a:r>
            <a:r>
              <a:rPr lang="ko-KR" altLang="en-US" dirty="0"/>
              <a:t>대로 다 만들어 쓰지 말고</a:t>
            </a:r>
            <a:r>
              <a:rPr lang="en-US" altLang="ko-KR" dirty="0"/>
              <a:t>, </a:t>
            </a:r>
            <a:r>
              <a:rPr lang="ko-KR" altLang="en-US" dirty="0"/>
              <a:t>동일한 것은 가능하면 공유해서 객체 생성을 줄이자는 것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15" y="3068960"/>
            <a:ext cx="6847833" cy="348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1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1-2 </a:t>
            </a:r>
            <a:r>
              <a:rPr lang="ko-KR" altLang="en-US" dirty="0" smtClean="0">
                <a:latin typeface="+mj-ea"/>
                <a:ea typeface="+mj-ea"/>
              </a:rPr>
              <a:t>건축 설계 과정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0" y="1358770"/>
            <a:ext cx="6773030" cy="440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0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4-12 Proxy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Proxy: </a:t>
            </a:r>
            <a:r>
              <a:rPr lang="ko-KR" altLang="en-US" dirty="0" smtClean="0"/>
              <a:t>‘</a:t>
            </a:r>
            <a:r>
              <a:rPr lang="ko-KR" altLang="en-US" dirty="0"/>
              <a:t>대리인</a:t>
            </a:r>
            <a:r>
              <a:rPr lang="ko-KR" altLang="en-US" dirty="0" smtClean="0"/>
              <a:t>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ko-KR" altLang="en-US" dirty="0"/>
              <a:t>뭔가를 대신해서 처리하는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그림과 </a:t>
            </a:r>
            <a:r>
              <a:rPr lang="ko-KR" altLang="en-US" dirty="0" smtClean="0"/>
              <a:t>텍스트가 섞여있는 경우 텍스트가 먼저 나오고 나중에 그림이 나올 수 있도록 하기 위해 텍스트 </a:t>
            </a:r>
            <a:r>
              <a:rPr lang="ko-KR" altLang="en-US" dirty="0"/>
              <a:t>처리용 프로세스</a:t>
            </a:r>
            <a:r>
              <a:rPr lang="en-US" altLang="ko-KR" dirty="0"/>
              <a:t>, </a:t>
            </a:r>
            <a:r>
              <a:rPr lang="ko-KR" altLang="en-US" dirty="0"/>
              <a:t>그림 처리용 프로세스를 </a:t>
            </a:r>
            <a:r>
              <a:rPr lang="ko-KR" altLang="en-US" dirty="0" smtClean="0"/>
              <a:t>별도로 </a:t>
            </a:r>
            <a:r>
              <a:rPr lang="ko-KR" altLang="en-US" dirty="0"/>
              <a:t>두고 </a:t>
            </a:r>
            <a:r>
              <a:rPr lang="ko-KR" altLang="en-US" dirty="0" smtClean="0"/>
              <a:t>운영하는 것 같은 설계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96" y="3113965"/>
            <a:ext cx="62198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2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4-13 </a:t>
            </a:r>
            <a:r>
              <a:rPr lang="en-US" altLang="ko-KR" dirty="0"/>
              <a:t>iterator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Iterate: </a:t>
            </a:r>
            <a:r>
              <a:rPr lang="ko-KR" altLang="en-US" dirty="0" smtClean="0"/>
              <a:t>‘</a:t>
            </a:r>
            <a:r>
              <a:rPr lang="ko-KR" altLang="en-US" dirty="0"/>
              <a:t>반복하다</a:t>
            </a:r>
            <a:r>
              <a:rPr lang="ko-KR" altLang="en-US" dirty="0" smtClean="0"/>
              <a:t>’</a:t>
            </a:r>
            <a:r>
              <a:rPr lang="en-US" altLang="ko-KR" dirty="0" smtClean="0"/>
              <a:t>, iterator:</a:t>
            </a:r>
            <a:r>
              <a:rPr lang="ko-KR" altLang="en-US" dirty="0" smtClean="0"/>
              <a:t> </a:t>
            </a:r>
            <a:r>
              <a:rPr lang="ko-KR" altLang="en-US" dirty="0"/>
              <a:t>‘반복자</a:t>
            </a:r>
            <a:r>
              <a:rPr lang="ko-KR" altLang="en-US" dirty="0" smtClean="0"/>
              <a:t>’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반복이 필요한 자료구조를 모두 동일한 인터페이스를 통해 접근할 수 </a:t>
            </a:r>
            <a:r>
              <a:rPr lang="ko-KR" altLang="en-US" dirty="0" smtClean="0"/>
              <a:t>있도록 아래 그림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</a:t>
            </a:r>
            <a:r>
              <a:rPr lang="en-US" altLang="ko-KR" dirty="0"/>
              <a:t>iterator </a:t>
            </a:r>
            <a:r>
              <a:rPr lang="ko-KR" altLang="en-US" dirty="0"/>
              <a:t>객체 속에 넣은 다음</a:t>
            </a:r>
            <a:r>
              <a:rPr lang="en-US" altLang="ko-KR" dirty="0"/>
              <a:t>, iterator </a:t>
            </a:r>
            <a:r>
              <a:rPr lang="ko-KR" altLang="en-US" dirty="0"/>
              <a:t>객체의 </a:t>
            </a:r>
            <a:r>
              <a:rPr lang="ko-KR" altLang="en-US" dirty="0" err="1"/>
              <a:t>메서드를</a:t>
            </a:r>
            <a:r>
              <a:rPr lang="ko-KR" altLang="en-US" dirty="0"/>
              <a:t> 이용해 </a:t>
            </a:r>
            <a:r>
              <a:rPr lang="ko-KR" altLang="en-US" dirty="0" smtClean="0"/>
              <a:t>자료구조를 활용할 </a:t>
            </a:r>
            <a:r>
              <a:rPr lang="ko-KR" altLang="en-US" dirty="0"/>
              <a:t>수 있도록 해준다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데이터들의 집합체를 </a:t>
            </a:r>
            <a:r>
              <a:rPr lang="ko-KR" altLang="en-US" dirty="0"/>
              <a:t>모두 동일한 인터페이스를 사용하여 </a:t>
            </a:r>
            <a:r>
              <a:rPr lang="ko-KR" altLang="en-US" dirty="0" smtClean="0"/>
              <a:t>조작함으로써 </a:t>
            </a:r>
            <a:r>
              <a:rPr lang="ko-KR" altLang="en-US" dirty="0"/>
              <a:t>데이터들의 집합체를 </a:t>
            </a:r>
            <a:r>
              <a:rPr lang="ko-KR" altLang="en-US" dirty="0" smtClean="0"/>
              <a:t>쉽게 </a:t>
            </a:r>
            <a:r>
              <a:rPr lang="ko-KR" altLang="en-US" dirty="0"/>
              <a:t>사용할 수 </a:t>
            </a:r>
            <a:r>
              <a:rPr lang="ko-KR" altLang="en-US" dirty="0" smtClean="0"/>
              <a:t>있게 해준다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933945"/>
            <a:ext cx="73152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4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4-13 </a:t>
            </a:r>
            <a:r>
              <a:rPr lang="en-US" altLang="ko-KR" dirty="0"/>
              <a:t>iterator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5" y="1404937"/>
            <a:ext cx="54292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4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4-14 Observer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Observer: </a:t>
            </a:r>
            <a:r>
              <a:rPr lang="ko-KR" altLang="en-US" dirty="0" smtClean="0"/>
              <a:t> </a:t>
            </a:r>
            <a:r>
              <a:rPr lang="ko-KR" altLang="en-US" dirty="0"/>
              <a:t>‘관찰하는 사람’</a:t>
            </a:r>
            <a:r>
              <a:rPr lang="en-US" altLang="ko-KR" dirty="0"/>
              <a:t>, ‘</a:t>
            </a:r>
            <a:r>
              <a:rPr lang="ko-KR" altLang="en-US" dirty="0"/>
              <a:t>관찰자</a:t>
            </a:r>
            <a:r>
              <a:rPr lang="ko-KR" altLang="en-US" dirty="0" smtClean="0"/>
              <a:t>’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위 그림의 예처럼 </a:t>
            </a:r>
            <a:r>
              <a:rPr lang="ko-KR" altLang="en-US" dirty="0"/>
              <a:t>어떤 클래스에 변화가 일어났을 때</a:t>
            </a:r>
            <a:r>
              <a:rPr lang="en-US" altLang="ko-KR" dirty="0"/>
              <a:t>, </a:t>
            </a:r>
            <a:r>
              <a:rPr lang="ko-KR" altLang="en-US" dirty="0"/>
              <a:t>이를 감지하여 다른 클래스에 통보해주는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18" y="1403775"/>
            <a:ext cx="5628063" cy="341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5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4-14 Observer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" y="1681162"/>
            <a:ext cx="71151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4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4-15 </a:t>
            </a:r>
            <a:r>
              <a:rPr lang="en-US" altLang="ko-KR" dirty="0"/>
              <a:t>strategy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Strategy: </a:t>
            </a:r>
            <a:r>
              <a:rPr lang="ko-KR" altLang="en-US" dirty="0" smtClean="0"/>
              <a:t>‘</a:t>
            </a:r>
            <a:r>
              <a:rPr lang="ko-KR" altLang="en-US" dirty="0"/>
              <a:t>전략’</a:t>
            </a:r>
            <a:r>
              <a:rPr lang="en-US" altLang="ko-KR" dirty="0"/>
              <a:t>, ‘</a:t>
            </a:r>
            <a:r>
              <a:rPr lang="ko-KR" altLang="en-US" dirty="0"/>
              <a:t>전술</a:t>
            </a:r>
            <a:r>
              <a:rPr lang="ko-KR" altLang="en-US" dirty="0" smtClean="0"/>
              <a:t>’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lvl="1"/>
            <a:r>
              <a:rPr lang="ko-KR" altLang="en-US" dirty="0"/>
              <a:t>소프트웨어 개발에서 전략이나 전술은 알고리즘으로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위 </a:t>
            </a:r>
            <a:r>
              <a:rPr lang="ko-KR" altLang="en-US" dirty="0" smtClean="0"/>
              <a:t>그림처럼 </a:t>
            </a:r>
            <a:r>
              <a:rPr lang="ko-KR" altLang="en-US" dirty="0"/>
              <a:t>알고리즘 군을 정의하고</a:t>
            </a:r>
            <a:r>
              <a:rPr lang="en-US" altLang="ko-KR" dirty="0"/>
              <a:t>(</a:t>
            </a:r>
            <a:r>
              <a:rPr lang="en-US" altLang="ko-KR" dirty="0" err="1"/>
              <a:t>strategySort</a:t>
            </a:r>
            <a:r>
              <a:rPr lang="en-US" altLang="ko-KR" dirty="0"/>
              <a:t> </a:t>
            </a:r>
            <a:r>
              <a:rPr lang="ko-KR" altLang="en-US" dirty="0" smtClean="0"/>
              <a:t>추상클래스</a:t>
            </a:r>
            <a:r>
              <a:rPr lang="en-US" altLang="ko-KR" dirty="0"/>
              <a:t>) </a:t>
            </a:r>
            <a:r>
              <a:rPr lang="ko-KR" altLang="en-US" dirty="0"/>
              <a:t>같은 알고리즘</a:t>
            </a:r>
            <a:r>
              <a:rPr lang="en-US" altLang="ko-KR" dirty="0"/>
              <a:t>(</a:t>
            </a:r>
            <a:r>
              <a:rPr lang="ko-KR" altLang="en-US" dirty="0"/>
              <a:t>버블 정렬</a:t>
            </a:r>
            <a:r>
              <a:rPr lang="en-US" altLang="ko-KR" dirty="0"/>
              <a:t>, </a:t>
            </a:r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  <a:r>
              <a:rPr lang="en-US" altLang="ko-KR" dirty="0"/>
              <a:t>, </a:t>
            </a:r>
            <a:r>
              <a:rPr lang="ko-KR" altLang="en-US" dirty="0"/>
              <a:t>선택 정렬 등</a:t>
            </a:r>
            <a:r>
              <a:rPr lang="en-US" altLang="ko-KR" dirty="0"/>
              <a:t>)</a:t>
            </a:r>
            <a:r>
              <a:rPr lang="ko-KR" altLang="en-US" dirty="0"/>
              <a:t>을 각각 하나의 클래스로 </a:t>
            </a:r>
            <a:r>
              <a:rPr lang="ko-KR" altLang="en-US" dirty="0" smtClean="0"/>
              <a:t>캡슐화한</a:t>
            </a:r>
            <a:r>
              <a:rPr lang="en-US" altLang="ko-KR" dirty="0" smtClean="0"/>
              <a:t>(</a:t>
            </a:r>
            <a:r>
              <a:rPr lang="en-US" altLang="ko-KR" dirty="0" err="1"/>
              <a:t>quickSort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en-US" altLang="ko-KR" dirty="0" err="1"/>
              <a:t>selectSort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en-US" altLang="ko-KR" dirty="0" err="1"/>
              <a:t>bubbleSort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) </a:t>
            </a:r>
            <a:r>
              <a:rPr lang="ko-KR" altLang="en-US" dirty="0"/>
              <a:t>다음</a:t>
            </a:r>
            <a:r>
              <a:rPr lang="en-US" altLang="ko-KR" dirty="0"/>
              <a:t>, </a:t>
            </a:r>
            <a:r>
              <a:rPr lang="ko-KR" altLang="en-US" dirty="0"/>
              <a:t>필요할 때 서로 </a:t>
            </a:r>
            <a:r>
              <a:rPr lang="ko-KR" altLang="en-US" dirty="0" err="1" smtClean="0"/>
              <a:t>교환해서사용할</a:t>
            </a:r>
            <a:r>
              <a:rPr lang="ko-KR" altLang="en-US" dirty="0" smtClean="0"/>
              <a:t> </a:t>
            </a:r>
            <a:r>
              <a:rPr lang="ko-KR" altLang="en-US" dirty="0"/>
              <a:t>수 있게 해준다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735" y="1898830"/>
            <a:ext cx="4879163" cy="273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39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4-15 </a:t>
            </a:r>
            <a:r>
              <a:rPr lang="en-US" altLang="ko-KR" dirty="0"/>
              <a:t>strategy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4A82"/>
                </a:solidFill>
              </a:rPr>
              <a:t>Strategy </a:t>
            </a:r>
            <a:r>
              <a:rPr lang="ko-KR" altLang="en-US" dirty="0" smtClean="0">
                <a:solidFill>
                  <a:srgbClr val="004A82"/>
                </a:solidFill>
              </a:rPr>
              <a:t>패턴 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클라이언트와 무관하게 독립적으로 </a:t>
            </a:r>
            <a:r>
              <a:rPr lang="ko-KR" altLang="en-US" dirty="0" smtClean="0"/>
              <a:t>알고리즘 변경 가능</a:t>
            </a:r>
            <a:r>
              <a:rPr lang="en-US" altLang="ko-KR" dirty="0" smtClean="0"/>
              <a:t>(</a:t>
            </a:r>
            <a:r>
              <a:rPr lang="en-US" altLang="ko-KR" dirty="0" err="1"/>
              <a:t>quickSort</a:t>
            </a:r>
            <a:r>
              <a:rPr lang="en-US" altLang="ko-KR" dirty="0"/>
              <a:t> →</a:t>
            </a:r>
            <a:r>
              <a:rPr lang="en-US" altLang="ko-KR" dirty="0" err="1"/>
              <a:t>bubbleSort</a:t>
            </a:r>
            <a:r>
              <a:rPr lang="en-US" altLang="ko-KR" dirty="0"/>
              <a:t>), </a:t>
            </a:r>
            <a:r>
              <a:rPr lang="ko-KR" altLang="en-US" dirty="0"/>
              <a:t>클라이언트는 독립적으로 원하는 </a:t>
            </a:r>
            <a:r>
              <a:rPr lang="ko-KR" altLang="en-US" dirty="0" smtClean="0"/>
              <a:t>알고리즘 사용 가능</a:t>
            </a:r>
            <a:endParaRPr lang="en-US" altLang="ko-KR" dirty="0" smtClean="0"/>
          </a:p>
          <a:p>
            <a:pPr lvl="1"/>
            <a:r>
              <a:rPr lang="ko-KR" altLang="en-US" dirty="0"/>
              <a:t>클라이언트에게 알고리즘이 사용하는 데이터나 그 구조를 숨겨주는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알고리즘을 </a:t>
            </a:r>
            <a:r>
              <a:rPr lang="ko-KR" altLang="en-US" dirty="0"/>
              <a:t>사용하는 곳과</a:t>
            </a:r>
            <a:r>
              <a:rPr lang="en-US" altLang="ko-KR" dirty="0"/>
              <a:t>, </a:t>
            </a:r>
            <a:r>
              <a:rPr lang="ko-KR" altLang="en-US" dirty="0"/>
              <a:t>알고리즘을 제공하는 곳을 분리시킨 </a:t>
            </a:r>
            <a:r>
              <a:rPr lang="ko-KR" altLang="en-US" dirty="0" err="1" smtClean="0"/>
              <a:t>구조로알고리즘을</a:t>
            </a:r>
            <a:r>
              <a:rPr lang="ko-KR" altLang="en-US" dirty="0" smtClean="0"/>
              <a:t> </a:t>
            </a:r>
            <a:r>
              <a:rPr lang="ko-KR" altLang="en-US" dirty="0"/>
              <a:t>동적으로 </a:t>
            </a:r>
            <a:r>
              <a:rPr lang="ko-KR" altLang="en-US" dirty="0" smtClean="0"/>
              <a:t>교체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6253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4-16 </a:t>
            </a:r>
            <a:r>
              <a:rPr lang="en-US" altLang="ko-KR" dirty="0"/>
              <a:t>template method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Template: </a:t>
            </a:r>
            <a:r>
              <a:rPr lang="ko-KR" altLang="en-US" dirty="0" smtClean="0"/>
              <a:t>하나의 </a:t>
            </a:r>
            <a:r>
              <a:rPr lang="ko-KR" altLang="en-US" dirty="0"/>
              <a:t>‘틀</a:t>
            </a:r>
            <a:r>
              <a:rPr lang="ko-KR" altLang="en-US" dirty="0" smtClean="0"/>
              <a:t>’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이런 </a:t>
            </a:r>
            <a:r>
              <a:rPr lang="ko-KR" altLang="en-US" dirty="0" smtClean="0"/>
              <a:t>틀 기능을 </a:t>
            </a:r>
            <a:r>
              <a:rPr lang="ko-KR" altLang="en-US" dirty="0"/>
              <a:t>구현할 </a:t>
            </a:r>
            <a:r>
              <a:rPr lang="ko-KR" altLang="en-US" dirty="0" smtClean="0"/>
              <a:t>때 </a:t>
            </a:r>
            <a:r>
              <a:rPr lang="en-US" altLang="ko-KR" dirty="0"/>
              <a:t>template method </a:t>
            </a:r>
            <a:r>
              <a:rPr lang="ko-KR" altLang="en-US" dirty="0"/>
              <a:t>패턴을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1"/>
            <a:r>
              <a:rPr lang="ko-KR" altLang="en-US" dirty="0"/>
              <a:t>상위 클래스에서는 추상적으로 표현하고 그 구체적인 </a:t>
            </a:r>
            <a:r>
              <a:rPr lang="ko-KR" altLang="en-US" dirty="0" smtClean="0"/>
              <a:t>내용은 하위 </a:t>
            </a:r>
            <a:r>
              <a:rPr lang="ko-KR" altLang="en-US" dirty="0"/>
              <a:t>클래스에서 결정되는 디자인 </a:t>
            </a:r>
            <a:r>
              <a:rPr lang="ko-KR" altLang="en-US" dirty="0" smtClean="0"/>
              <a:t>패턴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75" y="3411888"/>
            <a:ext cx="59436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3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4-17 Visitor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Visitor: </a:t>
            </a:r>
            <a:r>
              <a:rPr lang="ko-KR" altLang="en-US" dirty="0" smtClean="0"/>
              <a:t>‘</a:t>
            </a:r>
            <a:r>
              <a:rPr lang="ko-KR" altLang="en-US" dirty="0"/>
              <a:t>방문자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위 그림처럼 </a:t>
            </a:r>
            <a:r>
              <a:rPr lang="ko-KR" altLang="en-US" dirty="0"/>
              <a:t>각 클래스의 데이터 구조로부터 처리 </a:t>
            </a:r>
            <a:r>
              <a:rPr lang="ko-KR" altLang="en-US" dirty="0" smtClean="0"/>
              <a:t>기능을 </a:t>
            </a:r>
            <a:r>
              <a:rPr lang="ko-KR" altLang="en-US" dirty="0"/>
              <a:t>분리하여 별도의 </a:t>
            </a:r>
            <a:r>
              <a:rPr lang="en-US" altLang="ko-KR" dirty="0"/>
              <a:t>visitor </a:t>
            </a:r>
            <a:r>
              <a:rPr lang="ko-KR" altLang="en-US" dirty="0"/>
              <a:t>클래스로 만들어놓고 해당 클래스의 </a:t>
            </a:r>
            <a:r>
              <a:rPr lang="ko-KR" altLang="en-US" dirty="0" err="1"/>
              <a:t>메서드</a:t>
            </a:r>
            <a:r>
              <a:rPr lang="en-US" altLang="ko-KR" dirty="0"/>
              <a:t>(</a:t>
            </a:r>
            <a:r>
              <a:rPr lang="en-US" altLang="ko-KR" dirty="0" err="1"/>
              <a:t>visitElement</a:t>
            </a:r>
            <a:r>
              <a:rPr lang="en-US" altLang="ko-KR" dirty="0"/>
              <a:t> </a:t>
            </a:r>
            <a:r>
              <a:rPr lang="en-US" altLang="ko-KR" dirty="0" smtClean="0"/>
              <a:t>A, </a:t>
            </a:r>
            <a:r>
              <a:rPr lang="en-US" altLang="ko-KR" dirty="0" err="1" smtClean="0"/>
              <a:t>visitElement</a:t>
            </a:r>
            <a:r>
              <a:rPr lang="en-US" altLang="ko-KR" dirty="0" smtClean="0"/>
              <a:t> </a:t>
            </a:r>
            <a:r>
              <a:rPr lang="en-US" altLang="ko-KR" dirty="0"/>
              <a:t>B)</a:t>
            </a:r>
            <a:r>
              <a:rPr lang="ko-KR" altLang="en-US" dirty="0"/>
              <a:t>가 각 클래스를 돌아다니며 특정 작업을 수행하도록 하는 것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770" y="1252538"/>
            <a:ext cx="4148358" cy="317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8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4-17 Visitor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4A82"/>
                </a:solidFill>
              </a:rPr>
              <a:t>Visitor </a:t>
            </a:r>
            <a:r>
              <a:rPr lang="ko-KR" altLang="en-US" dirty="0" smtClean="0">
                <a:solidFill>
                  <a:srgbClr val="004A82"/>
                </a:solidFill>
              </a:rPr>
              <a:t>패턴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객체의 구조와 기능을 </a:t>
            </a:r>
            <a:r>
              <a:rPr lang="ko-KR" altLang="en-US" dirty="0" smtClean="0"/>
              <a:t>분리</a:t>
            </a:r>
            <a:endParaRPr lang="en-US" altLang="ko-KR" dirty="0" smtClean="0"/>
          </a:p>
          <a:p>
            <a:pPr lvl="1"/>
            <a:r>
              <a:rPr lang="ko-KR" altLang="en-US" dirty="0"/>
              <a:t>객체의 구조는 변경하지 </a:t>
            </a:r>
            <a:r>
              <a:rPr lang="ko-KR" altLang="en-US" dirty="0" smtClean="0"/>
              <a:t>않으면서 </a:t>
            </a:r>
            <a:r>
              <a:rPr lang="ko-KR" altLang="en-US" dirty="0"/>
              <a:t>기능만 따로 추가하거나 확장할 때 많이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클래스의 </a:t>
            </a:r>
            <a:r>
              <a:rPr lang="ko-KR" altLang="en-US" dirty="0"/>
              <a:t>데이터 구조 변경 없이 </a:t>
            </a:r>
            <a:r>
              <a:rPr lang="ko-KR" altLang="en-US" dirty="0" smtClean="0"/>
              <a:t>기존 </a:t>
            </a:r>
            <a:r>
              <a:rPr lang="ko-KR" altLang="en-US" dirty="0"/>
              <a:t>작업</a:t>
            </a:r>
            <a:r>
              <a:rPr lang="en-US" altLang="ko-KR" dirty="0"/>
              <a:t>(</a:t>
            </a:r>
            <a:r>
              <a:rPr lang="ko-KR" altLang="en-US" dirty="0"/>
              <a:t>기능</a:t>
            </a:r>
            <a:r>
              <a:rPr lang="en-US" altLang="ko-KR" dirty="0"/>
              <a:t>) </a:t>
            </a:r>
            <a:r>
              <a:rPr lang="ko-KR" altLang="en-US" dirty="0"/>
              <a:t>외에 다른 작업을 추가하기가 </a:t>
            </a:r>
            <a:r>
              <a:rPr lang="ko-KR" altLang="en-US" dirty="0" smtClean="0"/>
              <a:t>수월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2837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소프트웨어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분석 단계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사용자의 요구 사항을 토대로 요구 분석 </a:t>
            </a:r>
            <a:r>
              <a:rPr lang="ko-KR" altLang="en-US" dirty="0" smtClean="0"/>
              <a:t>명세서 작성</a:t>
            </a:r>
            <a:endParaRPr lang="en-US" altLang="ko-KR" dirty="0" smtClean="0"/>
          </a:p>
          <a:p>
            <a:pPr lvl="1"/>
            <a:r>
              <a:rPr lang="ko-KR" altLang="en-US" dirty="0"/>
              <a:t>개념적이고 </a:t>
            </a:r>
            <a:r>
              <a:rPr lang="ko-KR" altLang="en-US" dirty="0" smtClean="0"/>
              <a:t>추상적</a:t>
            </a:r>
            <a:r>
              <a:rPr lang="en-US" altLang="ko-KR" dirty="0" smtClean="0"/>
              <a:t>, what</a:t>
            </a:r>
            <a:r>
              <a:rPr lang="en-US" altLang="ko-KR" dirty="0"/>
              <a:t>(</a:t>
            </a:r>
            <a:r>
              <a:rPr lang="ko-KR" altLang="en-US" dirty="0"/>
              <a:t>무엇</a:t>
            </a:r>
            <a:r>
              <a:rPr lang="en-US" altLang="ko-KR" dirty="0"/>
              <a:t>) </a:t>
            </a:r>
            <a:r>
              <a:rPr lang="ko-KR" altLang="en-US" dirty="0"/>
              <a:t>관점</a:t>
            </a:r>
            <a:endParaRPr lang="en-US" altLang="ko-KR" dirty="0" smtClean="0"/>
          </a:p>
          <a:p>
            <a:pPr lvl="1"/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ko-KR" altLang="en-US" dirty="0" smtClean="0">
                <a:solidFill>
                  <a:srgbClr val="004A82"/>
                </a:solidFill>
              </a:rPr>
              <a:t>설계 단계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분석 단계에서 파악한 비기능적 요구 사항과 제약 </a:t>
            </a:r>
            <a:r>
              <a:rPr lang="ko-KR" altLang="en-US" dirty="0" smtClean="0"/>
              <a:t>사항 고려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운영체제</a:t>
            </a:r>
            <a:r>
              <a:rPr lang="en-US" altLang="ko-KR" dirty="0"/>
              <a:t>·</a:t>
            </a:r>
            <a:r>
              <a:rPr lang="ko-KR" altLang="en-US" dirty="0" err="1"/>
              <a:t>미들웨어</a:t>
            </a:r>
            <a:r>
              <a:rPr lang="en-US" altLang="ko-KR" dirty="0"/>
              <a:t>·</a:t>
            </a:r>
            <a:r>
              <a:rPr lang="ko-KR" altLang="en-US" dirty="0"/>
              <a:t>프레임워크 등의 </a:t>
            </a:r>
            <a:r>
              <a:rPr lang="ko-KR" altLang="en-US" dirty="0" smtClean="0"/>
              <a:t>플랫폼 결정</a:t>
            </a:r>
            <a:r>
              <a:rPr lang="en-US" altLang="ko-KR" dirty="0" smtClean="0"/>
              <a:t>, how</a:t>
            </a:r>
            <a:r>
              <a:rPr lang="en-US" altLang="ko-KR" dirty="0"/>
              <a:t>(</a:t>
            </a:r>
            <a:r>
              <a:rPr lang="ko-KR" altLang="en-US" dirty="0"/>
              <a:t>어떻게</a:t>
            </a:r>
            <a:r>
              <a:rPr lang="en-US" altLang="ko-KR" dirty="0"/>
              <a:t>) </a:t>
            </a:r>
            <a:r>
              <a:rPr lang="ko-KR" altLang="en-US" dirty="0" smtClean="0"/>
              <a:t>관점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>
                <a:solidFill>
                  <a:srgbClr val="004A82"/>
                </a:solidFill>
              </a:rPr>
              <a:t>설계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요구 분석 명세서를 기반으로 어떻게 </a:t>
            </a:r>
            <a:r>
              <a:rPr lang="ko-KR" altLang="en-US" dirty="0" smtClean="0"/>
              <a:t>구축할 </a:t>
            </a:r>
            <a:r>
              <a:rPr lang="ko-KR" altLang="en-US" dirty="0"/>
              <a:t>것인가를 결정하는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설계자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다양한 </a:t>
            </a:r>
            <a:r>
              <a:rPr lang="ko-KR" altLang="en-US" dirty="0"/>
              <a:t>제약 조건을 </a:t>
            </a:r>
            <a:r>
              <a:rPr lang="ko-KR" altLang="en-US" dirty="0" smtClean="0"/>
              <a:t>만족시킬 수 </a:t>
            </a:r>
            <a:r>
              <a:rPr lang="ko-KR" altLang="en-US" dirty="0"/>
              <a:t>있는 최적의 </a:t>
            </a:r>
            <a:r>
              <a:rPr lang="ko-KR" altLang="en-US" dirty="0" err="1"/>
              <a:t>설계안을</a:t>
            </a:r>
            <a:r>
              <a:rPr lang="ko-KR" altLang="en-US" dirty="0"/>
              <a:t> 만드는 것이 </a:t>
            </a:r>
            <a:r>
              <a:rPr lang="ko-KR" altLang="en-US" dirty="0" smtClean="0"/>
              <a:t>중요</a:t>
            </a:r>
            <a:endParaRPr lang="en-US" altLang="ko-KR" dirty="0" smtClean="0"/>
          </a:p>
          <a:p>
            <a:pPr lvl="1"/>
            <a:r>
              <a:rPr lang="ko-KR" altLang="en-US" dirty="0"/>
              <a:t>설계를 평가할 수 있는 기준도 </a:t>
            </a:r>
            <a:r>
              <a:rPr lang="ko-KR" altLang="en-US" dirty="0" smtClean="0"/>
              <a:t>정량적으로 명시</a:t>
            </a:r>
            <a:endParaRPr lang="en-US" altLang="ko-KR" dirty="0" smtClean="0"/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84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4-18 </a:t>
            </a:r>
            <a:r>
              <a:rPr lang="en-US" altLang="ko-KR" dirty="0"/>
              <a:t>chine of responsibility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004A82"/>
                </a:solidFill>
              </a:rPr>
              <a:t>chine of </a:t>
            </a:r>
            <a:r>
              <a:rPr lang="en-US" altLang="ko-KR" dirty="0" smtClean="0">
                <a:solidFill>
                  <a:srgbClr val="004A82"/>
                </a:solidFill>
              </a:rPr>
              <a:t>responsibility</a:t>
            </a:r>
          </a:p>
          <a:p>
            <a:pPr lvl="1"/>
            <a:r>
              <a:rPr lang="ko-KR" altLang="en-US" dirty="0"/>
              <a:t>책임들이 연결되어 있어 내가 책임을 못 질 것 같으면 다음 </a:t>
            </a:r>
            <a:r>
              <a:rPr lang="ko-KR" altLang="en-US" dirty="0" smtClean="0"/>
              <a:t>책임자에게 </a:t>
            </a:r>
            <a:r>
              <a:rPr lang="ko-KR" altLang="en-US" dirty="0"/>
              <a:t>자동으로 넘어가는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소프트웨어 개발에서도 이렇게 자동으로 연결되는 구조로 프로그램을 만들면 매우 </a:t>
            </a:r>
            <a:r>
              <a:rPr lang="ko-KR" altLang="en-US" dirty="0" smtClean="0"/>
              <a:t>유용한데 이 </a:t>
            </a:r>
            <a:r>
              <a:rPr lang="ko-KR" altLang="en-US" dirty="0"/>
              <a:t>개념을 적용할 수 있는 것이 바로 </a:t>
            </a:r>
            <a:r>
              <a:rPr lang="en-US" altLang="ko-KR" dirty="0"/>
              <a:t>chine of responsibility </a:t>
            </a:r>
            <a:r>
              <a:rPr lang="ko-KR" altLang="en-US" dirty="0"/>
              <a:t>패턴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45" y="2528899"/>
            <a:ext cx="6456161" cy="26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7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4-18 </a:t>
            </a:r>
            <a:r>
              <a:rPr lang="en-US" altLang="ko-KR" dirty="0"/>
              <a:t>chine of responsibility </a:t>
            </a:r>
            <a:r>
              <a:rPr lang="ko-KR" altLang="en-US" dirty="0"/>
              <a:t>패턴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004A82"/>
                </a:solidFill>
              </a:rPr>
              <a:t>chine of </a:t>
            </a:r>
            <a:r>
              <a:rPr lang="en-US" altLang="ko-KR" dirty="0" smtClean="0">
                <a:solidFill>
                  <a:srgbClr val="004A82"/>
                </a:solidFill>
              </a:rPr>
              <a:t>responsibility </a:t>
            </a:r>
            <a:r>
              <a:rPr lang="ko-KR" altLang="en-US" dirty="0" smtClean="0">
                <a:solidFill>
                  <a:srgbClr val="004A82"/>
                </a:solidFill>
              </a:rPr>
              <a:t>패턴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7" y="1676400"/>
            <a:ext cx="59150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5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4-19 </a:t>
            </a:r>
            <a:r>
              <a:rPr lang="en-US" altLang="ko-KR" dirty="0"/>
              <a:t>command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Command: </a:t>
            </a:r>
            <a:r>
              <a:rPr lang="ko-KR" altLang="en-US" dirty="0" smtClean="0"/>
              <a:t>‘</a:t>
            </a:r>
            <a:r>
              <a:rPr lang="ko-KR" altLang="en-US" dirty="0"/>
              <a:t>명령어</a:t>
            </a:r>
            <a:r>
              <a:rPr lang="ko-KR" altLang="en-US" dirty="0" smtClean="0"/>
              <a:t>’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/>
              <a:t>문서편집기의 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(copy), </a:t>
            </a:r>
            <a:r>
              <a:rPr lang="ko-KR" altLang="en-US" dirty="0" err="1" smtClean="0"/>
              <a:t>붙여넣기</a:t>
            </a:r>
            <a:r>
              <a:rPr lang="en-US" altLang="ko-KR" dirty="0" smtClean="0"/>
              <a:t>(paste), </a:t>
            </a:r>
            <a:r>
              <a:rPr lang="ko-KR" altLang="en-US" dirty="0" smtClean="0"/>
              <a:t>잘라내기</a:t>
            </a:r>
            <a:r>
              <a:rPr lang="en-US" altLang="ko-KR" dirty="0" smtClean="0"/>
              <a:t>(cut) </a:t>
            </a:r>
            <a:r>
              <a:rPr lang="ko-KR" altLang="en-US" dirty="0"/>
              <a:t>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위의 </a:t>
            </a:r>
            <a:r>
              <a:rPr lang="ko-KR" altLang="en-US" dirty="0"/>
              <a:t>명령어를 각각 구현하는 것보다는 </a:t>
            </a:r>
            <a:r>
              <a:rPr lang="ko-KR" altLang="en-US" dirty="0" smtClean="0"/>
              <a:t>위 그림처럼 </a:t>
            </a:r>
            <a:r>
              <a:rPr lang="ko-KR" altLang="en-US" dirty="0"/>
              <a:t>하나의 </a:t>
            </a:r>
            <a:r>
              <a:rPr lang="ko-KR" altLang="en-US" dirty="0" smtClean="0"/>
              <a:t>추상 </a:t>
            </a:r>
            <a:r>
              <a:rPr lang="ko-KR" altLang="en-US" dirty="0"/>
              <a:t>클래스에 </a:t>
            </a:r>
            <a:r>
              <a:rPr lang="en-US" altLang="ko-KR" dirty="0"/>
              <a:t>execute( ) </a:t>
            </a:r>
            <a:r>
              <a:rPr lang="ko-KR" altLang="en-US" dirty="0" err="1"/>
              <a:t>메서드를</a:t>
            </a:r>
            <a:r>
              <a:rPr lang="ko-KR" altLang="en-US" dirty="0"/>
              <a:t> 하나 만들고 각 명령이 들어오면 그에 맞는 서브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</a:t>
            </a:r>
            <a:r>
              <a:rPr lang="en-US" altLang="ko-KR" dirty="0" err="1"/>
              <a:t>copy_command</a:t>
            </a:r>
            <a:r>
              <a:rPr lang="en-US" altLang="ko-KR" dirty="0"/>
              <a:t>)</a:t>
            </a:r>
            <a:r>
              <a:rPr lang="ko-KR" altLang="en-US" dirty="0"/>
              <a:t>가 선택되어 실행하는 것이 효율적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537" y="1895475"/>
            <a:ext cx="58769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4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4-19 </a:t>
            </a:r>
            <a:r>
              <a:rPr lang="en-US" altLang="ko-KR" dirty="0"/>
              <a:t>command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4A82"/>
                </a:solidFill>
              </a:rPr>
              <a:t>Command </a:t>
            </a:r>
            <a:r>
              <a:rPr lang="ko-KR" altLang="en-US" dirty="0" smtClean="0">
                <a:solidFill>
                  <a:srgbClr val="004A82"/>
                </a:solidFill>
              </a:rPr>
              <a:t>패턴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단순히 명령어를 추상 </a:t>
            </a:r>
            <a:r>
              <a:rPr lang="ko-KR" altLang="en-US" dirty="0" smtClean="0"/>
              <a:t>클래스와 </a:t>
            </a:r>
            <a:r>
              <a:rPr lang="ko-KR" altLang="en-US" dirty="0"/>
              <a:t>구체 </a:t>
            </a:r>
            <a:r>
              <a:rPr lang="ko-KR" altLang="en-US" dirty="0" smtClean="0"/>
              <a:t>클래스로 </a:t>
            </a:r>
            <a:r>
              <a:rPr lang="ko-KR" altLang="en-US" dirty="0"/>
              <a:t>분리하여 단순화한 것으로 끝나지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명령어에 </a:t>
            </a:r>
            <a:r>
              <a:rPr lang="ko-KR" altLang="en-US" dirty="0"/>
              <a:t>따른 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(undo) </a:t>
            </a:r>
            <a:r>
              <a:rPr lang="ko-KR" altLang="en-US" dirty="0" smtClean="0"/>
              <a:t>기능까지 포함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r>
              <a:rPr lang="ko-KR" altLang="en-US" sz="1500" dirty="0" smtClean="0"/>
              <a:t>이유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사용자 </a:t>
            </a:r>
            <a:r>
              <a:rPr lang="ko-KR" altLang="en-US" sz="1500" dirty="0"/>
              <a:t>입장에서는 해당 명령어를 </a:t>
            </a:r>
            <a:r>
              <a:rPr lang="ko-KR" altLang="en-US" sz="1500" dirty="0" smtClean="0"/>
              <a:t>실행했다가 취소</a:t>
            </a:r>
            <a:r>
              <a:rPr lang="en-US" altLang="ko-KR" sz="1500" dirty="0" smtClean="0"/>
              <a:t>(undo)</a:t>
            </a:r>
            <a:r>
              <a:rPr lang="ko-KR" altLang="en-US" sz="1500" dirty="0" smtClean="0"/>
              <a:t>하기도 </a:t>
            </a:r>
            <a:r>
              <a:rPr lang="ko-KR" altLang="en-US" sz="1500" dirty="0"/>
              <a:t>하기 </a:t>
            </a:r>
            <a:r>
              <a:rPr lang="ko-KR" altLang="en-US" sz="1500" dirty="0" smtClean="0"/>
              <a:t>때문</a:t>
            </a:r>
            <a:endParaRPr lang="en-US" altLang="ko-KR" sz="1500" dirty="0" smtClean="0"/>
          </a:p>
          <a:p>
            <a:pPr lvl="2"/>
            <a:endParaRPr lang="en-US" altLang="ko-KR" sz="1500" dirty="0" smtClean="0"/>
          </a:p>
          <a:p>
            <a:pPr lvl="1"/>
            <a:r>
              <a:rPr lang="ko-KR" altLang="en-US" dirty="0" smtClean="0"/>
              <a:t>이렇게 </a:t>
            </a:r>
            <a:r>
              <a:rPr lang="ko-KR" altLang="en-US" dirty="0"/>
              <a:t>프로그램의 명령어를 구현할 </a:t>
            </a:r>
            <a:r>
              <a:rPr lang="ko-KR" altLang="en-US" dirty="0" smtClean="0"/>
              <a:t>때 </a:t>
            </a:r>
            <a:r>
              <a:rPr lang="en-US" altLang="ko-KR" dirty="0"/>
              <a:t>command </a:t>
            </a:r>
            <a:r>
              <a:rPr lang="ko-KR" altLang="en-US" dirty="0" smtClean="0"/>
              <a:t>패턴을 활용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  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937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4-20 </a:t>
            </a:r>
            <a:r>
              <a:rPr lang="en-US" altLang="ko-KR" dirty="0"/>
              <a:t>mediator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Mediator: </a:t>
            </a:r>
            <a:r>
              <a:rPr lang="ko-KR" altLang="en-US" dirty="0" smtClean="0"/>
              <a:t>‘</a:t>
            </a:r>
            <a:r>
              <a:rPr lang="ko-KR" altLang="en-US" dirty="0"/>
              <a:t>중재자’</a:t>
            </a:r>
            <a:r>
              <a:rPr lang="en-US" altLang="ko-KR" dirty="0"/>
              <a:t>, ‘</a:t>
            </a:r>
            <a:r>
              <a:rPr lang="ko-KR" altLang="en-US" dirty="0" err="1"/>
              <a:t>조정자</a:t>
            </a:r>
            <a:r>
              <a:rPr lang="ko-KR" altLang="en-US" dirty="0"/>
              <a:t>’</a:t>
            </a:r>
            <a:r>
              <a:rPr lang="en-US" altLang="ko-KR" dirty="0"/>
              <a:t>, ‘</a:t>
            </a:r>
            <a:r>
              <a:rPr lang="ko-KR" altLang="en-US" dirty="0"/>
              <a:t>중개인</a:t>
            </a:r>
            <a:r>
              <a:rPr lang="ko-KR" altLang="en-US" dirty="0" smtClean="0"/>
              <a:t>’</a:t>
            </a:r>
            <a:endParaRPr lang="en-US" altLang="ko-KR" dirty="0" smtClean="0"/>
          </a:p>
          <a:p>
            <a:pPr lvl="2"/>
            <a:endParaRPr lang="en-US" altLang="ko-KR" sz="1500" dirty="0" smtClean="0"/>
          </a:p>
          <a:p>
            <a:pPr lvl="1"/>
            <a:r>
              <a:rPr lang="ko-KR" altLang="en-US" dirty="0"/>
              <a:t>부동산 중개사</a:t>
            </a:r>
            <a:r>
              <a:rPr lang="en-US" altLang="ko-KR" dirty="0"/>
              <a:t>, </a:t>
            </a:r>
            <a:r>
              <a:rPr lang="ko-KR" altLang="en-US" dirty="0"/>
              <a:t>비행기의 이착륙을 통제하는 관제탑</a:t>
            </a:r>
            <a:r>
              <a:rPr lang="en-US" altLang="ko-KR" dirty="0"/>
              <a:t>, </a:t>
            </a:r>
            <a:r>
              <a:rPr lang="ko-KR" altLang="en-US" dirty="0" smtClean="0"/>
              <a:t>중고물건을 </a:t>
            </a:r>
            <a:r>
              <a:rPr lang="ko-KR" altLang="en-US" dirty="0"/>
              <a:t>사고파는 사이트처럼 중간에서 연결하고 통제하는 역할</a:t>
            </a:r>
            <a:r>
              <a:rPr lang="en-US" altLang="ko-KR" dirty="0" smtClean="0"/>
              <a:t>  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28900"/>
            <a:ext cx="60960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40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4-20 </a:t>
            </a:r>
            <a:r>
              <a:rPr lang="en-US" altLang="ko-KR" dirty="0"/>
              <a:t>mediator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400175"/>
            <a:ext cx="76962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1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4-21 </a:t>
            </a:r>
            <a:r>
              <a:rPr lang="en-US" altLang="ko-KR" dirty="0"/>
              <a:t>state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State: </a:t>
            </a:r>
            <a:r>
              <a:rPr lang="ko-KR" altLang="en-US" dirty="0" smtClean="0"/>
              <a:t>‘</a:t>
            </a:r>
            <a:r>
              <a:rPr lang="ko-KR" altLang="en-US" dirty="0"/>
              <a:t>상태</a:t>
            </a:r>
            <a:r>
              <a:rPr lang="ko-KR" altLang="en-US" dirty="0" smtClean="0"/>
              <a:t>’</a:t>
            </a:r>
            <a:endParaRPr lang="en-US" altLang="ko-KR" dirty="0" smtClean="0"/>
          </a:p>
          <a:p>
            <a:pPr lvl="1"/>
            <a:endParaRPr lang="en-US" altLang="ko-KR" sz="1500" dirty="0"/>
          </a:p>
          <a:p>
            <a:pPr lvl="1"/>
            <a:r>
              <a:rPr lang="ko-KR" altLang="en-US" sz="1500" dirty="0"/>
              <a:t>동일한 동작을 객체 상태에 따라 다르게 처리해야 할 때 </a:t>
            </a:r>
            <a:r>
              <a:rPr lang="ko-KR" altLang="en-US" sz="1500" dirty="0" smtClean="0"/>
              <a:t>사용</a:t>
            </a:r>
            <a:endParaRPr lang="en-US" altLang="ko-KR" sz="1500" dirty="0" smtClean="0"/>
          </a:p>
          <a:p>
            <a:pPr lvl="1"/>
            <a:r>
              <a:rPr lang="ko-KR" altLang="en-US" sz="1500" dirty="0" smtClean="0"/>
              <a:t>아래 그림처럼 </a:t>
            </a:r>
            <a:r>
              <a:rPr lang="ko-KR" altLang="en-US" sz="1500" dirty="0"/>
              <a:t>객체 상태를 캡슐화하여 </a:t>
            </a:r>
            <a:r>
              <a:rPr lang="ko-KR" altLang="en-US" sz="1500" dirty="0" smtClean="0"/>
              <a:t>클래스화함으로써 </a:t>
            </a:r>
            <a:r>
              <a:rPr lang="ko-KR" altLang="en-US" sz="1500" dirty="0"/>
              <a:t>그것을 참조하게 하는 방식으로 상태에 따라 다르게 처리</a:t>
            </a:r>
            <a:r>
              <a:rPr lang="en-US" altLang="ko-KR" sz="1500" dirty="0"/>
              <a:t>(</a:t>
            </a:r>
            <a:r>
              <a:rPr lang="en-US" altLang="ko-KR" sz="1500" dirty="0" err="1"/>
              <a:t>upState</a:t>
            </a:r>
            <a:r>
              <a:rPr lang="en-US" altLang="ko-KR" sz="1500" dirty="0"/>
              <a:t>, </a:t>
            </a:r>
            <a:r>
              <a:rPr lang="en-US" altLang="ko-KR" sz="1500" dirty="0" err="1" smtClean="0"/>
              <a:t>stopState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downState</a:t>
            </a:r>
            <a:r>
              <a:rPr lang="en-US" altLang="ko-KR" sz="1500" dirty="0"/>
              <a:t>)</a:t>
            </a:r>
            <a:r>
              <a:rPr lang="ko-KR" altLang="en-US" sz="1500" dirty="0"/>
              <a:t>할 수 있도록 한 </a:t>
            </a:r>
            <a:r>
              <a:rPr lang="ko-KR" altLang="en-US" sz="1500" dirty="0" smtClean="0"/>
              <a:t>것</a:t>
            </a:r>
            <a:endParaRPr lang="en-US" altLang="ko-KR" sz="1500" dirty="0" smtClean="0"/>
          </a:p>
          <a:p>
            <a:pPr lvl="1"/>
            <a:r>
              <a:rPr lang="ko-KR" altLang="en-US" sz="1500" dirty="0" smtClean="0"/>
              <a:t>변경 </a:t>
            </a:r>
            <a:r>
              <a:rPr lang="ko-KR" altLang="en-US" sz="1500" dirty="0"/>
              <a:t>시</a:t>
            </a:r>
            <a:r>
              <a:rPr lang="en-US" altLang="ko-KR" sz="1500" dirty="0"/>
              <a:t>(</a:t>
            </a:r>
            <a:r>
              <a:rPr lang="ko-KR" altLang="en-US" sz="1500" dirty="0"/>
              <a:t>신규 상태 추가</a:t>
            </a:r>
            <a:r>
              <a:rPr lang="en-US" altLang="ko-KR" sz="1500" dirty="0"/>
              <a:t>) </a:t>
            </a:r>
            <a:r>
              <a:rPr lang="ko-KR" altLang="en-US" sz="1500" dirty="0"/>
              <a:t>원시 코드의 수정을 </a:t>
            </a:r>
            <a:r>
              <a:rPr lang="ko-KR" altLang="en-US" sz="1500" dirty="0" smtClean="0"/>
              <a:t>최소화할 </a:t>
            </a:r>
            <a:r>
              <a:rPr lang="ko-KR" altLang="en-US" sz="1500" dirty="0"/>
              <a:t>수 있고</a:t>
            </a:r>
            <a:r>
              <a:rPr lang="en-US" altLang="ko-KR" sz="1500" dirty="0"/>
              <a:t>, </a:t>
            </a:r>
            <a:r>
              <a:rPr lang="ko-KR" altLang="en-US" sz="1500" dirty="0"/>
              <a:t>유지보수를 쉽게 할 수 있다</a:t>
            </a:r>
            <a:r>
              <a:rPr lang="en-US" altLang="ko-KR" sz="1500" dirty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41" y="3158970"/>
            <a:ext cx="62198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0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4-22 </a:t>
            </a:r>
            <a:r>
              <a:rPr lang="en-US" altLang="ko-KR" dirty="0"/>
              <a:t>memento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Memento: </a:t>
            </a:r>
            <a:r>
              <a:rPr lang="ko-KR" altLang="en-US" dirty="0" smtClean="0"/>
              <a:t>‘</a:t>
            </a:r>
            <a:r>
              <a:rPr lang="en-US" altLang="ko-KR" dirty="0"/>
              <a:t>(</a:t>
            </a:r>
            <a:r>
              <a:rPr lang="ko-KR" altLang="en-US" dirty="0"/>
              <a:t>사람</a:t>
            </a:r>
            <a:r>
              <a:rPr lang="en-US" altLang="ko-KR" dirty="0"/>
              <a:t>, </a:t>
            </a:r>
            <a:r>
              <a:rPr lang="ko-KR" altLang="en-US" dirty="0"/>
              <a:t>장소를 기억하기 위한</a:t>
            </a:r>
            <a:r>
              <a:rPr lang="en-US" altLang="ko-KR" dirty="0"/>
              <a:t>) </a:t>
            </a:r>
            <a:r>
              <a:rPr lang="ko-KR" altLang="en-US" dirty="0"/>
              <a:t>기념품</a:t>
            </a:r>
            <a:r>
              <a:rPr lang="ko-KR" altLang="en-US" dirty="0" smtClean="0"/>
              <a:t>’</a:t>
            </a:r>
            <a:endParaRPr lang="en-US" altLang="ko-KR" dirty="0" smtClean="0"/>
          </a:p>
          <a:p>
            <a:pPr lvl="1"/>
            <a:endParaRPr lang="en-US" altLang="ko-KR" sz="1500" dirty="0" smtClean="0"/>
          </a:p>
          <a:p>
            <a:pPr lvl="1"/>
            <a:r>
              <a:rPr lang="en-US" altLang="ko-KR" sz="1500" dirty="0"/>
              <a:t>undo </a:t>
            </a:r>
            <a:r>
              <a:rPr lang="ko-KR" altLang="en-US" sz="1500" dirty="0"/>
              <a:t>기능을 개발할 때 </a:t>
            </a:r>
            <a:r>
              <a:rPr lang="ko-KR" altLang="en-US" sz="1500" dirty="0" smtClean="0"/>
              <a:t>유용</a:t>
            </a:r>
            <a:endParaRPr lang="en-US" altLang="ko-KR" sz="1500" dirty="0" smtClean="0"/>
          </a:p>
          <a:p>
            <a:pPr lvl="1"/>
            <a:r>
              <a:rPr lang="ko-KR" altLang="en-US" sz="1500" dirty="0"/>
              <a:t>클래스 설계 관점에서 객체의 정보를 </a:t>
            </a:r>
            <a:r>
              <a:rPr lang="ko-KR" altLang="en-US" sz="1500" dirty="0" smtClean="0"/>
              <a:t>저장할 필요가 </a:t>
            </a:r>
            <a:r>
              <a:rPr lang="ko-KR" altLang="en-US" sz="1500" dirty="0"/>
              <a:t>있을 때 </a:t>
            </a:r>
            <a:r>
              <a:rPr lang="ko-KR" altLang="en-US" sz="1500" dirty="0" smtClean="0"/>
              <a:t>적용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270" y="2663915"/>
            <a:ext cx="51530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2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4-23 </a:t>
            </a:r>
            <a:r>
              <a:rPr lang="en-US" altLang="ko-KR" dirty="0"/>
              <a:t>interpreter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Interpreter: </a:t>
            </a:r>
            <a:r>
              <a:rPr lang="ko-KR" altLang="en-US" dirty="0" smtClean="0"/>
              <a:t>‘</a:t>
            </a:r>
            <a:r>
              <a:rPr lang="ko-KR" altLang="en-US" dirty="0"/>
              <a:t>통역자’</a:t>
            </a:r>
            <a:endParaRPr lang="en-US" altLang="ko-KR" sz="1500" dirty="0" smtClean="0"/>
          </a:p>
          <a:p>
            <a:pPr lvl="1"/>
            <a:endParaRPr lang="en-US" altLang="ko-KR" sz="1500" dirty="0" smtClean="0"/>
          </a:p>
          <a:p>
            <a:pPr lvl="1"/>
            <a:r>
              <a:rPr lang="ko-KR" altLang="en-US" sz="1400" dirty="0" smtClean="0"/>
              <a:t>단어의 의미처럼 </a:t>
            </a:r>
            <a:r>
              <a:rPr lang="ko-KR" altLang="en-US" sz="1400" dirty="0"/>
              <a:t>무언가를 번역하는 데 </a:t>
            </a:r>
            <a:r>
              <a:rPr lang="ko-KR" altLang="en-US" sz="1400" dirty="0" smtClean="0"/>
              <a:t>사용</a:t>
            </a:r>
            <a:endParaRPr lang="en-US" altLang="ko-KR" sz="1400" dirty="0" smtClean="0"/>
          </a:p>
          <a:p>
            <a:pPr lvl="1"/>
            <a:r>
              <a:rPr lang="ko-KR" altLang="en-US" dirty="0"/>
              <a:t>간단한 언어의 문법을 정의하고 해석하는 데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/>
              <a:t>문법 규칙을 클래스화한 구조를 </a:t>
            </a:r>
            <a:r>
              <a:rPr lang="ko-KR" altLang="en-US" dirty="0" smtClean="0"/>
              <a:t>갖는</a:t>
            </a:r>
            <a:r>
              <a:rPr lang="en-US" altLang="ko-KR" dirty="0" smtClean="0"/>
              <a:t>SQL </a:t>
            </a:r>
            <a:r>
              <a:rPr lang="ko-KR" altLang="en-US" dirty="0"/>
              <a:t>언어나 통신 프로토콜 같은 것을 개발할 때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0" y="2876937"/>
            <a:ext cx="67246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0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168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좋은 설계의 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요구 분석 명세서의 내용을 설계서에 모두 포함해야 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유지보수가 용이하도록 추적이 가능해야 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변화에 쉽게 적응할 수 있어야 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시스템 변경으로 인한 영향이 최소화되도록 국지적이어야 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설계서는 읽기 쉽고</a:t>
            </a:r>
            <a:r>
              <a:rPr lang="en-US" altLang="ko-KR" dirty="0"/>
              <a:t>, </a:t>
            </a:r>
            <a:r>
              <a:rPr lang="ko-KR" altLang="en-US" dirty="0"/>
              <a:t>이해하기 쉽게 작성해야 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6321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2489</TotalTime>
  <Words>3582</Words>
  <Application>Microsoft Office PowerPoint</Application>
  <PresentationFormat>화면 슬라이드 쇼(4:3)</PresentationFormat>
  <Paragraphs>794</Paragraphs>
  <Slides>89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89</vt:i4>
      </vt:variant>
    </vt:vector>
  </HeadingPairs>
  <TitlesOfParts>
    <vt:vector size="99" baseType="lpstr">
      <vt:lpstr>HY강B</vt:lpstr>
      <vt:lpstr>HY견고딕</vt:lpstr>
      <vt:lpstr>HY견명조</vt:lpstr>
      <vt:lpstr>HY태백B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Section 01 설계의 이해</vt:lpstr>
      <vt:lpstr>1. 설계의 이해</vt:lpstr>
      <vt:lpstr>1-1 설계의 예: 옷본</vt:lpstr>
      <vt:lpstr>1-2 건축 설계 과정</vt:lpstr>
      <vt:lpstr>2. 소프트웨어 설계</vt:lpstr>
      <vt:lpstr>3. 좋은 설계의 조건</vt:lpstr>
      <vt:lpstr>4. 설계의 종류(1)</vt:lpstr>
      <vt:lpstr>4. 설계의 종류(2)</vt:lpstr>
      <vt:lpstr>Section 02 설계의 원리</vt:lpstr>
      <vt:lpstr>1. 설계의 원리</vt:lpstr>
      <vt:lpstr>2. 분할과 정복의 원리</vt:lpstr>
      <vt:lpstr>3. 추상화의 원리</vt:lpstr>
      <vt:lpstr>3-1 도형의 추상화</vt:lpstr>
      <vt:lpstr>3-2 객체지향 설계에서의 추상화</vt:lpstr>
      <vt:lpstr>3-3 추상화의 종류(1)</vt:lpstr>
      <vt:lpstr>3-3 추상화의 종류(2)</vt:lpstr>
      <vt:lpstr>3-3 추상화의 종류(3)</vt:lpstr>
      <vt:lpstr>4. 단계적 분해</vt:lpstr>
      <vt:lpstr>5. 모듈화</vt:lpstr>
      <vt:lpstr>Section 03 소프트웨어 아키텍처</vt:lpstr>
      <vt:lpstr>1. 소프트웨어 아키텍처</vt:lpstr>
      <vt:lpstr>2. 아키텍처의 특징과 기능(1)</vt:lpstr>
      <vt:lpstr>2. 아키텍처의 특징과 기능(2)</vt:lpstr>
      <vt:lpstr>3. 아키텍처의 품질 속성</vt:lpstr>
      <vt:lpstr>3-1 시스템 품질 속성(1)</vt:lpstr>
      <vt:lpstr>3-1 시스템 품질 속성(2)</vt:lpstr>
      <vt:lpstr>3-2 비즈니스 품질 속성(1)</vt:lpstr>
      <vt:lpstr>3-2 비즈니스 품질 속성(2)</vt:lpstr>
      <vt:lpstr>3-3 아키텍처 품질 속성</vt:lpstr>
      <vt:lpstr>3-4 이해 관계자별 품질 속성</vt:lpstr>
      <vt:lpstr>4. 아키텍처 구축 절차(1)</vt:lpstr>
      <vt:lpstr>4. 아키텍처 구축 절차(2)</vt:lpstr>
      <vt:lpstr>5. 아키텍처의 4+1 관점(1)</vt:lpstr>
      <vt:lpstr>5. 아키텍처의 4+1 관점(2)</vt:lpstr>
      <vt:lpstr>5. 아키텍처의 4+1 관점(3)</vt:lpstr>
      <vt:lpstr>5. 아키텍처의 4+1 관점(4)</vt:lpstr>
      <vt:lpstr>5. 아키텍처의 4+1 관점(5)</vt:lpstr>
      <vt:lpstr>6. 아키텍처 스타일(1)</vt:lpstr>
      <vt:lpstr>6. 아키텍처 스타일(2)</vt:lpstr>
      <vt:lpstr>6-1 아키텍처 스타일의 기능</vt:lpstr>
      <vt:lpstr>7. 아키텍처 모델</vt:lpstr>
      <vt:lpstr>7-1 데이터 중심형 모델(1)</vt:lpstr>
      <vt:lpstr>7-1 데이터 중심형 모델(2)</vt:lpstr>
      <vt:lpstr>7-2 client-server 모델</vt:lpstr>
      <vt:lpstr>7-3 계층 모델</vt:lpstr>
      <vt:lpstr>7-4 MVC 모델(1)</vt:lpstr>
      <vt:lpstr>7-4 MVC 모델(2)</vt:lpstr>
      <vt:lpstr>7-4 MVC 모델(3)</vt:lpstr>
      <vt:lpstr>7-5 데이터 흐름 모델</vt:lpstr>
      <vt:lpstr>Section 04 디자인 패턴</vt:lpstr>
      <vt:lpstr>1. 디자인 패턴</vt:lpstr>
      <vt:lpstr>2. 디자인 패턴 사용의 장/단점</vt:lpstr>
      <vt:lpstr>3. Gof 디자인 패턴</vt:lpstr>
      <vt:lpstr>4. 디자인 패턴</vt:lpstr>
      <vt:lpstr>4-1 factory method 패턴</vt:lpstr>
      <vt:lpstr>4-2 Singleton 패턴</vt:lpstr>
      <vt:lpstr>4-3 prototype 패턴</vt:lpstr>
      <vt:lpstr>4-4 Builder 패턴</vt:lpstr>
      <vt:lpstr>4-5 abstract factory 패턴</vt:lpstr>
      <vt:lpstr>4-6 Composite 패턴</vt:lpstr>
      <vt:lpstr>4-7 adapter 패턴(1)</vt:lpstr>
      <vt:lpstr>4-7 adapter 패턴(2)</vt:lpstr>
      <vt:lpstr>4-8 bridge 패턴</vt:lpstr>
      <vt:lpstr>4-9 decorator 패턴</vt:lpstr>
      <vt:lpstr>4-10 facade 패턴</vt:lpstr>
      <vt:lpstr>4-11 Flyweight 패턴</vt:lpstr>
      <vt:lpstr>4-12 Proxy 패턴</vt:lpstr>
      <vt:lpstr>4-13 iterator 패턴(1)</vt:lpstr>
      <vt:lpstr>4-13 iterator 패턴(2)</vt:lpstr>
      <vt:lpstr>4-14 Observer 패턴(1)</vt:lpstr>
      <vt:lpstr>4-14 Observer 패턴(2)</vt:lpstr>
      <vt:lpstr>4-15 strategy 패턴(1)</vt:lpstr>
      <vt:lpstr>4-15 strategy 패턴(2)</vt:lpstr>
      <vt:lpstr>4-16 template method 패턴</vt:lpstr>
      <vt:lpstr>4-17 Visitor 패턴(1)</vt:lpstr>
      <vt:lpstr>4-17 Visitor 패턴(2)</vt:lpstr>
      <vt:lpstr>4-18 chine of responsibility 패턴(1)</vt:lpstr>
      <vt:lpstr>4-18 chine of responsibility 패턴(2)</vt:lpstr>
      <vt:lpstr>4-19 command 패턴(1)</vt:lpstr>
      <vt:lpstr>4-19 command 패턴(2)</vt:lpstr>
      <vt:lpstr>4-20 mediator 패턴(1)</vt:lpstr>
      <vt:lpstr>4-20 mediator 패턴(2)</vt:lpstr>
      <vt:lpstr>4-21 state 패턴</vt:lpstr>
      <vt:lpstr>4-22 memento 패턴</vt:lpstr>
      <vt:lpstr>4-23 interpreter 패턴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amiga</cp:lastModifiedBy>
  <cp:revision>231</cp:revision>
  <dcterms:created xsi:type="dcterms:W3CDTF">2012-07-23T02:34:37Z</dcterms:created>
  <dcterms:modified xsi:type="dcterms:W3CDTF">2016-02-04T01:54:37Z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