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2"/>
  </p:notesMasterIdLst>
  <p:handoutMasterIdLst>
    <p:handoutMasterId r:id="rId73"/>
  </p:handoutMasterIdLst>
  <p:sldIdLst>
    <p:sldId id="424" r:id="rId2"/>
    <p:sldId id="361" r:id="rId3"/>
    <p:sldId id="425" r:id="rId4"/>
    <p:sldId id="359" r:id="rId5"/>
    <p:sldId id="327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5" r:id="rId19"/>
    <p:sldId id="374" r:id="rId20"/>
    <p:sldId id="376" r:id="rId21"/>
    <p:sldId id="377" r:id="rId22"/>
    <p:sldId id="378" r:id="rId23"/>
    <p:sldId id="379" r:id="rId24"/>
    <p:sldId id="380" r:id="rId25"/>
    <p:sldId id="381" r:id="rId26"/>
    <p:sldId id="360" r:id="rId27"/>
    <p:sldId id="357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03" r:id="rId50"/>
    <p:sldId id="404" r:id="rId51"/>
    <p:sldId id="405" r:id="rId52"/>
    <p:sldId id="406" r:id="rId53"/>
    <p:sldId id="407" r:id="rId54"/>
    <p:sldId id="408" r:id="rId55"/>
    <p:sldId id="409" r:id="rId56"/>
    <p:sldId id="410" r:id="rId57"/>
    <p:sldId id="411" r:id="rId58"/>
    <p:sldId id="412" r:id="rId59"/>
    <p:sldId id="413" r:id="rId60"/>
    <p:sldId id="414" r:id="rId61"/>
    <p:sldId id="415" r:id="rId62"/>
    <p:sldId id="416" r:id="rId63"/>
    <p:sldId id="417" r:id="rId64"/>
    <p:sldId id="418" r:id="rId65"/>
    <p:sldId id="419" r:id="rId66"/>
    <p:sldId id="420" r:id="rId67"/>
    <p:sldId id="421" r:id="rId68"/>
    <p:sldId id="422" r:id="rId69"/>
    <p:sldId id="423" r:id="rId70"/>
    <p:sldId id="258" r:id="rId7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82"/>
    <a:srgbClr val="0000FF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06" d="100"/>
          <a:sy n="106" d="100"/>
        </p:scale>
        <p:origin x="17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2016-02-04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IT</a:t>
            </a:r>
            <a:r>
              <a:rPr kumimoji="0" lang="en-US" altLang="ko-KR" sz="1600" b="1" kern="12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CookBook, </a:t>
            </a:r>
            <a:r>
              <a:rPr kumimoji="0" lang="ko-KR" altLang="en-US" sz="1600" b="1" kern="12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쉽게 배우는 소프트웨어 공학</a:t>
            </a:r>
            <a:endParaRPr kumimoji="0" lang="en-US" altLang="ko-KR" sz="1600" b="1" kern="1200" baseline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</a:t>
            </a:r>
            <a:r>
              <a:rPr kumimoji="0" lang="ko-KR" altLang="en-US" sz="1400" kern="1200" spc="-100" baseline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저작권은 </a:t>
            </a:r>
            <a:r>
              <a:rPr kumimoji="0" lang="ko-KR" altLang="en-US" sz="1400" b="1" kern="1200" spc="-100" baseline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김치수</a:t>
            </a:r>
            <a:r>
              <a:rPr kumimoji="0" lang="ko-KR" altLang="en-US" sz="1400" b="0" kern="1200" spc="-100" baseline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와</a:t>
            </a:r>
            <a:r>
              <a:rPr kumimoji="0" lang="ko-KR" altLang="en-US" sz="1400" kern="1200" spc="-100" baseline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b="1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에 있습니다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이 자료는 강의 보조자료로 제공되는 것으로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학생들에게 배포되어서는 안 됩니다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 </a:t>
            </a:r>
            <a:endParaRPr kumimoji="0" lang="ko-KR" altLang="en-US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0177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/>
          <a:srcRect l="29259" t="-947" r="640" b="31833"/>
          <a:stretch/>
        </p:blipFill>
        <p:spPr>
          <a:xfrm>
            <a:off x="546220" y="2758940"/>
            <a:ext cx="2396712" cy="2916000"/>
          </a:xfrm>
          <a:prstGeom prst="rect">
            <a:avLst/>
          </a:prstGeom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"/>
          <a:srcRect l="6301" t="78582" r="11914" b="11004"/>
          <a:stretch/>
        </p:blipFill>
        <p:spPr>
          <a:xfrm>
            <a:off x="386535" y="6042675"/>
            <a:ext cx="2556000" cy="401660"/>
          </a:xfrm>
          <a:prstGeom prst="rect">
            <a:avLst/>
          </a:prstGeom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/>
          <a:srcRect l="6061" t="70061" r="58888" b="21418"/>
          <a:stretch/>
        </p:blipFill>
        <p:spPr>
          <a:xfrm>
            <a:off x="400005" y="5560518"/>
            <a:ext cx="1350150" cy="4050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738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386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6535" y="3121146"/>
            <a:ext cx="900100" cy="1110762"/>
          </a:xfrm>
          <a:prstGeom prst="rect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5366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6" r:id="rId3"/>
    <p:sldLayoutId id="2147483693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응집도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응집도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cohesion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모듈 내부에 존재하는 구성 요소들 사이의 밀접한 </a:t>
            </a:r>
            <a:r>
              <a:rPr lang="ko-KR" altLang="en-US" dirty="0" smtClean="0"/>
              <a:t>정도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/>
              <a:t>모듈 안에서 구성 요소들 간에 똘똘 뭉쳐 있는 정도로 평가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1" y="3203975"/>
            <a:ext cx="81248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9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2-1 </a:t>
            </a:r>
            <a:r>
              <a:rPr lang="ko-KR" altLang="en-US" sz="2500" dirty="0" smtClean="0"/>
              <a:t>기능적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응집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기능적 </a:t>
            </a:r>
            <a:r>
              <a:rPr lang="ko-KR" altLang="en-US" dirty="0" smtClean="0">
                <a:solidFill>
                  <a:srgbClr val="004A82"/>
                </a:solidFill>
              </a:rPr>
              <a:t>응집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functional cohesion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함수적 </a:t>
            </a:r>
            <a:r>
              <a:rPr lang="ko-KR" altLang="en-US" dirty="0" smtClean="0"/>
              <a:t>응집</a:t>
            </a:r>
            <a:endParaRPr lang="en-US" altLang="ko-KR" dirty="0" smtClean="0"/>
          </a:p>
          <a:p>
            <a:pPr lvl="1"/>
            <a:r>
              <a:rPr lang="ko-KR" altLang="en-US" dirty="0"/>
              <a:t>응집도가 가장 높은 경우이며 </a:t>
            </a:r>
            <a:r>
              <a:rPr lang="ko-KR" altLang="en-US" dirty="0" smtClean="0"/>
              <a:t>단일 기능의 </a:t>
            </a:r>
            <a:r>
              <a:rPr lang="ko-KR" altLang="en-US" dirty="0"/>
              <a:t>요소로 하나의 모듈을 구성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25" y="2618910"/>
            <a:ext cx="42767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2-2 </a:t>
            </a:r>
            <a:r>
              <a:rPr lang="ko-KR" altLang="en-US" sz="2500" dirty="0" smtClean="0"/>
              <a:t>순차적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응집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순차적 </a:t>
            </a:r>
            <a:r>
              <a:rPr lang="ko-KR" altLang="en-US" dirty="0" smtClean="0">
                <a:solidFill>
                  <a:srgbClr val="004A82"/>
                </a:solidFill>
              </a:rPr>
              <a:t>응집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sequential cohesion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6-4]</a:t>
            </a:r>
            <a:r>
              <a:rPr lang="ko-KR" altLang="en-US" dirty="0"/>
              <a:t>처럼 </a:t>
            </a:r>
            <a:r>
              <a:rPr lang="en-US" altLang="ko-KR" dirty="0"/>
              <a:t>A </a:t>
            </a:r>
            <a:r>
              <a:rPr lang="ko-KR" altLang="en-US" dirty="0"/>
              <a:t>요소의 출력을 </a:t>
            </a:r>
            <a:r>
              <a:rPr lang="en-US" altLang="ko-KR" dirty="0"/>
              <a:t>B </a:t>
            </a:r>
            <a:r>
              <a:rPr lang="ko-KR" altLang="en-US" dirty="0"/>
              <a:t>요소의 입력으로 </a:t>
            </a:r>
            <a:r>
              <a:rPr lang="ko-KR" altLang="en-US" dirty="0" smtClean="0"/>
              <a:t>사용하므로 </a:t>
            </a:r>
            <a:r>
              <a:rPr lang="ko-KR" altLang="en-US" dirty="0"/>
              <a:t>두 요소가 하나의 모듈을 구성한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두 요소가 아주 밀접하므로 하나의 모듈로 묶을 만한 충분한 이유가 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5" y="2888940"/>
            <a:ext cx="42291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2-3 </a:t>
            </a:r>
            <a:r>
              <a:rPr lang="ko-KR" altLang="en-US" sz="2500" dirty="0" smtClean="0"/>
              <a:t>교환적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응집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교환적 </a:t>
            </a:r>
            <a:r>
              <a:rPr lang="ko-KR" altLang="en-US" dirty="0" smtClean="0">
                <a:solidFill>
                  <a:srgbClr val="004A82"/>
                </a:solidFill>
              </a:rPr>
              <a:t>응집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communication cohesion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정보적 </a:t>
            </a:r>
            <a:r>
              <a:rPr lang="ko-KR" altLang="en-US" dirty="0" smtClean="0"/>
              <a:t>응집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6-5]</a:t>
            </a:r>
            <a:r>
              <a:rPr lang="ko-KR" altLang="en-US" dirty="0"/>
              <a:t>처럼 같은 </a:t>
            </a:r>
            <a:r>
              <a:rPr lang="ko-KR" altLang="en-US" dirty="0" smtClean="0"/>
              <a:t>입력을 사용하는 </a:t>
            </a:r>
            <a:r>
              <a:rPr lang="ko-KR" altLang="en-US" dirty="0"/>
              <a:t>구성 요소들을 하나의 모듈로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/>
              <a:t>구성 요소들이 동일한 출력을 </a:t>
            </a:r>
            <a:r>
              <a:rPr lang="ko-KR" altLang="en-US" dirty="0" smtClean="0"/>
              <a:t>만들어낼 때도 </a:t>
            </a:r>
            <a:r>
              <a:rPr lang="ko-KR" altLang="en-US" dirty="0"/>
              <a:t>교환적 </a:t>
            </a:r>
            <a:r>
              <a:rPr lang="ko-KR" altLang="en-US" dirty="0" smtClean="0"/>
              <a:t>응집</a:t>
            </a:r>
            <a:endParaRPr lang="en-US" altLang="ko-KR" dirty="0" smtClean="0"/>
          </a:p>
          <a:p>
            <a:pPr lvl="1"/>
            <a:r>
              <a:rPr lang="ko-KR" altLang="en-US" dirty="0"/>
              <a:t>요소들 간의 순서는 중요하지 않다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2978950"/>
            <a:ext cx="5105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2-4 </a:t>
            </a:r>
            <a:r>
              <a:rPr lang="ko-KR" altLang="en-US" sz="2500" dirty="0" smtClean="0"/>
              <a:t>절차적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응집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절차적 </a:t>
            </a:r>
            <a:r>
              <a:rPr lang="ko-KR" altLang="en-US" dirty="0" smtClean="0">
                <a:solidFill>
                  <a:srgbClr val="004A82"/>
                </a:solidFill>
              </a:rPr>
              <a:t>응집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procedural cohesion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6-6]</a:t>
            </a:r>
            <a:r>
              <a:rPr lang="ko-KR" altLang="en-US" dirty="0"/>
              <a:t>처럼 순서가 정해진 몇 개의 구성 요소를 하나의 </a:t>
            </a:r>
            <a:r>
              <a:rPr lang="ko-KR" altLang="en-US" dirty="0" smtClean="0"/>
              <a:t>모듈로 구성</a:t>
            </a:r>
            <a:endParaRPr lang="en-US" altLang="ko-KR" dirty="0" smtClean="0"/>
          </a:p>
          <a:p>
            <a:pPr lvl="1"/>
            <a:r>
              <a:rPr lang="ko-KR" altLang="en-US" dirty="0"/>
              <a:t>순차적 응집과 다른 </a:t>
            </a:r>
            <a:r>
              <a:rPr lang="ko-KR" altLang="en-US" dirty="0" smtClean="0"/>
              <a:t>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</a:t>
            </a:r>
            <a:r>
              <a:rPr lang="ko-KR" altLang="en-US" dirty="0"/>
              <a:t>구성 요소의 출력이 다음 구성 </a:t>
            </a:r>
            <a:r>
              <a:rPr lang="ko-KR" altLang="en-US" dirty="0" smtClean="0"/>
              <a:t>요소의 입력으로 </a:t>
            </a:r>
            <a:r>
              <a:rPr lang="ko-KR" altLang="en-US" dirty="0"/>
              <a:t>사용되지 않고</a:t>
            </a:r>
            <a:r>
              <a:rPr lang="en-US" altLang="ko-KR" dirty="0"/>
              <a:t>, </a:t>
            </a:r>
            <a:r>
              <a:rPr lang="ko-KR" altLang="en-US" dirty="0"/>
              <a:t>순서에 따라 수행만 된다는 것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76" y="3293985"/>
            <a:ext cx="58483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2-5 </a:t>
            </a:r>
            <a:r>
              <a:rPr lang="ko-KR" altLang="en-US" sz="2500" dirty="0" smtClean="0"/>
              <a:t>시간적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응집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시간적 </a:t>
            </a:r>
            <a:r>
              <a:rPr lang="ko-KR" altLang="en-US" dirty="0" smtClean="0">
                <a:solidFill>
                  <a:srgbClr val="004A82"/>
                </a:solidFill>
              </a:rPr>
              <a:t>응집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temporal cohesion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모듈 내 구성 요소들의 </a:t>
            </a:r>
            <a:r>
              <a:rPr lang="ko-KR" altLang="en-US" dirty="0" smtClean="0"/>
              <a:t>기능도 다르고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한 </a:t>
            </a:r>
            <a:r>
              <a:rPr lang="ko-KR" altLang="en-US" dirty="0"/>
              <a:t>요소의 출력을 입력으로 사용하는 것도 </a:t>
            </a:r>
            <a:r>
              <a:rPr lang="ko-KR" altLang="en-US" dirty="0" smtClean="0"/>
              <a:t>아니고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요소들 간에 순서도 정해져 있지 </a:t>
            </a:r>
            <a:r>
              <a:rPr lang="ko-KR" altLang="en-US" dirty="0" smtClean="0"/>
              <a:t>않다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But!</a:t>
            </a:r>
            <a:endParaRPr lang="en-US" altLang="ko-KR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dirty="0" smtClean="0"/>
              <a:t>그 구성 </a:t>
            </a:r>
            <a:r>
              <a:rPr lang="ko-KR" altLang="en-US" dirty="0"/>
              <a:t>요소들이 같은 시간대에 함께 실행된다는 이유로 하나의 모듈로 구성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05" y="3203974"/>
            <a:ext cx="52959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2-6 </a:t>
            </a:r>
            <a:r>
              <a:rPr lang="ko-KR" altLang="en-US" sz="2500" dirty="0" smtClean="0"/>
              <a:t>논리적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응집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논리적 </a:t>
            </a:r>
            <a:r>
              <a:rPr lang="ko-KR" altLang="en-US" dirty="0" smtClean="0">
                <a:solidFill>
                  <a:srgbClr val="004A82"/>
                </a:solidFill>
              </a:rPr>
              <a:t>응집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logical cohesion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모듈 간 순서와 무관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</a:t>
            </a:r>
            <a:r>
              <a:rPr lang="ko-KR" altLang="en-US" dirty="0"/>
              <a:t>모듈의 출력을 다른 모듈의 입력으로 </a:t>
            </a:r>
            <a:r>
              <a:rPr lang="ko-KR" altLang="en-US" dirty="0" smtClean="0"/>
              <a:t>사용하는 것도 아님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But!</a:t>
            </a:r>
            <a:endParaRPr lang="en-US" altLang="ko-KR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dirty="0"/>
              <a:t>요소들 </a:t>
            </a:r>
            <a:r>
              <a:rPr lang="ko-KR" altLang="en-US" dirty="0" smtClean="0"/>
              <a:t>간에 공통점이 </a:t>
            </a:r>
            <a:r>
              <a:rPr lang="ko-KR" altLang="en-US" dirty="0"/>
              <a:t>있거나 관련된 임무가 존재하거나 기능이 비슷하다는 이유로 하나의 모듈로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sz="1400" dirty="0" smtClean="0"/>
              <a:t>		• </a:t>
            </a:r>
            <a:r>
              <a:rPr lang="ko-KR" altLang="en-US" sz="1400" dirty="0"/>
              <a:t>비슷한 기능</a:t>
            </a:r>
            <a:r>
              <a:rPr lang="en-US" altLang="ko-KR" sz="1400" dirty="0"/>
              <a:t>(</a:t>
            </a:r>
            <a:r>
              <a:rPr lang="ko-KR" altLang="en-US" sz="1400" dirty="0"/>
              <a:t>입출력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 ),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 )</a:t>
            </a:r>
            <a:r>
              <a:rPr lang="ko-KR" altLang="en-US" sz="1400" dirty="0"/>
              <a:t>를 결합시킨 입출력 모듈</a:t>
            </a:r>
          </a:p>
          <a:p>
            <a:pPr marL="457200" lvl="1" indent="0">
              <a:buNone/>
            </a:pPr>
            <a:r>
              <a:rPr lang="en-US" altLang="ko-KR" sz="1400" dirty="0" smtClean="0"/>
              <a:t>		• </a:t>
            </a:r>
            <a:r>
              <a:rPr lang="ko-KR" altLang="en-US" sz="1400" dirty="0"/>
              <a:t>공통점</a:t>
            </a:r>
            <a:r>
              <a:rPr lang="en-US" altLang="ko-KR" sz="1400" dirty="0"/>
              <a:t>(</a:t>
            </a:r>
            <a:r>
              <a:rPr lang="ko-KR" altLang="en-US" sz="1400" dirty="0"/>
              <a:t>덧셈</a:t>
            </a:r>
            <a:r>
              <a:rPr lang="en-US" altLang="ko-KR" sz="1400" dirty="0"/>
              <a:t>) : </a:t>
            </a:r>
            <a:r>
              <a:rPr lang="ko-KR" altLang="en-US" sz="1400" dirty="0"/>
              <a:t>정수의 덧셈과 행렬의 덧셈을 결합시킨 덧셈 모듈</a:t>
            </a:r>
          </a:p>
          <a:p>
            <a:pPr marL="457200" lvl="1" indent="0">
              <a:buNone/>
            </a:pPr>
            <a:r>
              <a:rPr lang="en-US" altLang="ko-KR" sz="1400" dirty="0" smtClean="0"/>
              <a:t>		• </a:t>
            </a:r>
            <a:r>
              <a:rPr lang="ko-KR" altLang="en-US" sz="1400" dirty="0"/>
              <a:t>공통점</a:t>
            </a:r>
            <a:r>
              <a:rPr lang="en-US" altLang="ko-KR" sz="1400" dirty="0"/>
              <a:t>(</a:t>
            </a:r>
            <a:r>
              <a:rPr lang="ko-KR" altLang="en-US" sz="1400" dirty="0"/>
              <a:t>출력</a:t>
            </a:r>
            <a:r>
              <a:rPr lang="en-US" altLang="ko-KR" sz="1400" dirty="0"/>
              <a:t>) : </a:t>
            </a:r>
            <a:r>
              <a:rPr lang="ko-KR" altLang="en-US" sz="1400" dirty="0"/>
              <a:t>단말기 출력 기능과 파일 출력 기능을 결합시킨 출력 모듈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10" y="2978950"/>
            <a:ext cx="3457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2-7 </a:t>
            </a:r>
            <a:r>
              <a:rPr lang="ko-KR" altLang="en-US" sz="2500" dirty="0" smtClean="0"/>
              <a:t>우연적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응집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우연적 </a:t>
            </a:r>
            <a:r>
              <a:rPr lang="ko-KR" altLang="en-US" dirty="0" smtClean="0">
                <a:solidFill>
                  <a:srgbClr val="004A82"/>
                </a:solidFill>
              </a:rPr>
              <a:t>응집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coincidental cohesion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구성 요소들이 말 그대로 우연히 모여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/>
              <a:t>특별한 </a:t>
            </a:r>
            <a:r>
              <a:rPr lang="ko-KR" altLang="en-US" dirty="0" smtClean="0"/>
              <a:t>이유 없이</a:t>
            </a:r>
            <a:r>
              <a:rPr lang="en-US" altLang="ko-KR" dirty="0"/>
              <a:t>, </a:t>
            </a:r>
            <a:r>
              <a:rPr lang="ko-KR" altLang="en-US" dirty="0"/>
              <a:t>크기가 커 몇 개의 모듈로 나누는 과정에서 우연히 같이 묶인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sz="1400" dirty="0" smtClean="0"/>
              <a:t>		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85" y="2618910"/>
            <a:ext cx="52959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결합도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좋은 관계와 나쁜 관계</a:t>
            </a:r>
            <a:endParaRPr lang="en-US" altLang="ko-KR" dirty="0">
              <a:solidFill>
                <a:srgbClr val="004A8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0" y="1448780"/>
            <a:ext cx="81248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결합도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결합도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coupling</a:t>
            </a:r>
            <a:endParaRPr lang="en-US" altLang="ko-KR" baseline="30000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모듈과 모듈 사이의 관계에서 관련 </a:t>
            </a:r>
            <a:r>
              <a:rPr lang="ko-KR" altLang="en-US" dirty="0" smtClean="0"/>
              <a:t>정도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/>
              <a:t>모듈 안에서 구성 요소들 간에 똘똘 뭉쳐 있는 정도로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1"/>
            <a:r>
              <a:rPr lang="ko-KR" altLang="en-US" dirty="0"/>
              <a:t>좋은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: loosely coupled</a:t>
            </a:r>
          </a:p>
          <a:p>
            <a:pPr marL="457200" lvl="1" indent="0">
              <a:buNone/>
            </a:pPr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∵</a:t>
            </a:r>
            <a:r>
              <a:rPr lang="en-US" altLang="ko-KR" dirty="0" smtClean="0"/>
              <a:t> </a:t>
            </a:r>
            <a:r>
              <a:rPr lang="ko-KR" altLang="en-US" dirty="0"/>
              <a:t>상호 의존성이 줄어 모듈의 독립성이 높아지고</a:t>
            </a:r>
            <a:r>
              <a:rPr lang="en-US" altLang="ko-KR" dirty="0"/>
              <a:t>, </a:t>
            </a:r>
            <a:r>
              <a:rPr lang="ko-KR" altLang="en-US" dirty="0" smtClean="0"/>
              <a:t>모듈 </a:t>
            </a:r>
            <a:r>
              <a:rPr lang="ko-KR" altLang="en-US" dirty="0"/>
              <a:t>간에 영향이 </a:t>
            </a:r>
            <a:r>
              <a:rPr lang="ko-KR" altLang="en-US" dirty="0" smtClean="0"/>
              <a:t>적기 때문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35" y="3433761"/>
            <a:ext cx="65913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4" y="1088740"/>
            <a:ext cx="592004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06 </a:t>
            </a:r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하위 설계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23954" y="2753925"/>
            <a:ext cx="542048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모듈 설계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 lvl="0"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소프트웨어 개발 방법과 설계</a:t>
            </a:r>
            <a:endParaRPr lang="ko-KR" altLang="en-US" b="1" spc="-100" dirty="0">
              <a:latin typeface="+mn-ea"/>
            </a:endParaRPr>
          </a:p>
          <a:p>
            <a:pPr lvl="0"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객체지향의 주요 개념과 특징</a:t>
            </a:r>
            <a:endParaRPr lang="en-US" altLang="ko-KR" b="1" spc="-150" dirty="0" smtClean="0">
              <a:latin typeface="+mn-ea"/>
            </a:endParaRPr>
          </a:p>
          <a:p>
            <a:pPr lvl="0"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04</a:t>
            </a:r>
            <a:r>
              <a:rPr lang="en-US" altLang="ko-KR" sz="2000" b="1" spc="-150" dirty="0" smtClean="0"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클래스간의 관계와 설계 원칙</a:t>
            </a:r>
            <a:endParaRPr lang="en-US" altLang="ko-KR" b="1" spc="-150" dirty="0" smtClean="0"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9457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/>
              <a:t>3</a:t>
            </a:r>
            <a:r>
              <a:rPr lang="en-US" altLang="ko-KR" sz="2500" dirty="0" smtClean="0"/>
              <a:t>-1 </a:t>
            </a:r>
            <a:r>
              <a:rPr lang="ko-KR" altLang="en-US" sz="2500" dirty="0" smtClean="0"/>
              <a:t>데이터 결합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데이터 </a:t>
            </a:r>
            <a:r>
              <a:rPr lang="ko-KR" altLang="en-US" dirty="0" smtClean="0">
                <a:solidFill>
                  <a:srgbClr val="004A82"/>
                </a:solidFill>
              </a:rPr>
              <a:t>결합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data coupling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가장 좋은 모듈 간 </a:t>
            </a:r>
            <a:r>
              <a:rPr lang="ko-KR" altLang="en-US" dirty="0" smtClean="0"/>
              <a:t>결합</a:t>
            </a:r>
            <a:endParaRPr lang="en-US" altLang="ko-KR" dirty="0" smtClean="0"/>
          </a:p>
          <a:p>
            <a:pPr lvl="1"/>
            <a:r>
              <a:rPr lang="ko-KR" altLang="en-US" dirty="0"/>
              <a:t>모듈들이 매개변수를 통해 데이터만 주고받음으로써 서로 간섭을 </a:t>
            </a:r>
            <a:r>
              <a:rPr lang="ko-KR" altLang="en-US" dirty="0" smtClean="0"/>
              <a:t>최소화하는 관계</a:t>
            </a:r>
            <a:endParaRPr lang="ko-KR" altLang="en-US" dirty="0"/>
          </a:p>
          <a:p>
            <a:pPr lvl="1"/>
            <a:r>
              <a:rPr lang="ko-KR" altLang="en-US" dirty="0" smtClean="0"/>
              <a:t>모듈 </a:t>
            </a:r>
            <a:r>
              <a:rPr lang="ko-KR" altLang="en-US" dirty="0"/>
              <a:t>간의 </a:t>
            </a:r>
            <a:r>
              <a:rPr lang="ko-KR" altLang="en-US" dirty="0" smtClean="0"/>
              <a:t>독립성 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관계가 </a:t>
            </a:r>
            <a:r>
              <a:rPr lang="ko-KR" altLang="en-US" dirty="0"/>
              <a:t>단순해 하나의 모듈을 변경했을 때 다른 </a:t>
            </a:r>
            <a:r>
              <a:rPr lang="ko-KR" altLang="en-US" dirty="0" smtClean="0"/>
              <a:t>모듈에 </a:t>
            </a:r>
            <a:r>
              <a:rPr lang="ko-KR" altLang="en-US" dirty="0"/>
              <a:t>미치는 영향이 아주 </a:t>
            </a:r>
            <a:r>
              <a:rPr lang="ko-KR" altLang="en-US" dirty="0" smtClean="0"/>
              <a:t>적음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5" y="3293985"/>
            <a:ext cx="6319568" cy="33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3-2 </a:t>
            </a:r>
            <a:r>
              <a:rPr lang="ko-KR" altLang="en-US" sz="2500" dirty="0" smtClean="0"/>
              <a:t>스탬프 결합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스탬프 </a:t>
            </a:r>
            <a:r>
              <a:rPr lang="ko-KR" altLang="en-US" dirty="0" smtClean="0">
                <a:solidFill>
                  <a:srgbClr val="004A82"/>
                </a:solidFill>
              </a:rPr>
              <a:t>결합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stamp coupling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모듈 사이에서 정보를 교환할 때 필요한 데이터만 주고받을 </a:t>
            </a:r>
            <a:r>
              <a:rPr lang="ko-KR" altLang="en-US" dirty="0" smtClean="0"/>
              <a:t>수 없고 </a:t>
            </a:r>
            <a:r>
              <a:rPr lang="ko-KR" altLang="en-US" dirty="0"/>
              <a:t>스탬프처럼 필요 없는 데이터까지 전체를 주고받아야 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레코드나 배열 같은 데이터 구조</a:t>
            </a:r>
            <a:r>
              <a:rPr lang="en-US" altLang="ko-KR" dirty="0"/>
              <a:t>, C </a:t>
            </a:r>
            <a:r>
              <a:rPr lang="ko-KR" altLang="en-US" dirty="0"/>
              <a:t>언어의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628800"/>
            <a:ext cx="3000710" cy="2095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05" y="1628800"/>
            <a:ext cx="3645405" cy="185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3-3 </a:t>
            </a:r>
            <a:r>
              <a:rPr lang="ko-KR" altLang="en-US" sz="2500" dirty="0" smtClean="0"/>
              <a:t>제어 결합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제어 </a:t>
            </a:r>
            <a:r>
              <a:rPr lang="ko-KR" altLang="en-US" dirty="0" smtClean="0">
                <a:solidFill>
                  <a:srgbClr val="004A82"/>
                </a:solidFill>
              </a:rPr>
              <a:t>결합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control coupling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제어 </a:t>
            </a:r>
            <a:r>
              <a:rPr lang="ko-KR" altLang="en-US" dirty="0" smtClean="0"/>
              <a:t>플래그</a:t>
            </a:r>
            <a:r>
              <a:rPr lang="en-US" altLang="ko-KR" baseline="30000" dirty="0" smtClean="0"/>
              <a:t>flag</a:t>
            </a:r>
            <a:r>
              <a:rPr lang="ko-KR" altLang="en-US" dirty="0" smtClean="0"/>
              <a:t>를 </a:t>
            </a:r>
            <a:r>
              <a:rPr lang="ko-KR" altLang="en-US" dirty="0"/>
              <a:t>매개변수로 </a:t>
            </a:r>
            <a:r>
              <a:rPr lang="ko-KR" altLang="en-US" dirty="0" smtClean="0"/>
              <a:t>사용하여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간섭하는 관계</a:t>
            </a:r>
            <a:endParaRPr lang="en-US" altLang="ko-KR" dirty="0" smtClean="0"/>
          </a:p>
          <a:p>
            <a:pPr lvl="1"/>
            <a:r>
              <a:rPr lang="ko-KR" altLang="en-US" dirty="0"/>
              <a:t>호출하는 모듈이 호출되는 모듈의 내부 구조를 잘 알고 논리적 흐름을 변경하는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/>
            <a:r>
              <a:rPr lang="ko-KR" altLang="en-US" dirty="0"/>
              <a:t>정보은닉을 크게 위배하는 결합으로</a:t>
            </a:r>
            <a:r>
              <a:rPr lang="en-US" altLang="ko-KR" dirty="0"/>
              <a:t>, </a:t>
            </a:r>
            <a:r>
              <a:rPr lang="ko-KR" altLang="en-US" dirty="0"/>
              <a:t>다른 모듈의 내부에 관여하여 관계가 </a:t>
            </a:r>
            <a:r>
              <a:rPr lang="ko-KR" altLang="en-US" dirty="0" smtClean="0"/>
              <a:t>복잡해진다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358769"/>
            <a:ext cx="3695700" cy="26527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1358769"/>
            <a:ext cx="39719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3-4 </a:t>
            </a:r>
            <a:r>
              <a:rPr lang="ko-KR" altLang="en-US" sz="2500" dirty="0" smtClean="0"/>
              <a:t>공통 결합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공통 </a:t>
            </a:r>
            <a:r>
              <a:rPr lang="ko-KR" altLang="en-US" dirty="0" smtClean="0">
                <a:solidFill>
                  <a:srgbClr val="004A82"/>
                </a:solidFill>
              </a:rPr>
              <a:t>결합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common coupling</a:t>
            </a:r>
            <a:endParaRPr lang="en-US" altLang="ko-KR" dirty="0">
              <a:solidFill>
                <a:srgbClr val="004A82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모듈들이 공통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전역변수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같이 </a:t>
            </a:r>
            <a:r>
              <a:rPr lang="ko-KR" altLang="en-US" dirty="0" smtClean="0"/>
              <a:t>사용하여 발생하는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 </a:t>
            </a:r>
            <a:r>
              <a:rPr lang="ko-KR" altLang="en-US" dirty="0"/>
              <a:t>값이 변하면 모든 모듈이 함께 영향을 받는다는 </a:t>
            </a:r>
            <a:r>
              <a:rPr lang="ko-KR" altLang="en-US" dirty="0" smtClean="0"/>
              <a:t>것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9" y="1346494"/>
            <a:ext cx="4742532" cy="32076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938" y="1374309"/>
            <a:ext cx="3600400" cy="307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3-5 </a:t>
            </a:r>
            <a:r>
              <a:rPr lang="ko-KR" altLang="en-US" sz="2500" dirty="0" smtClean="0"/>
              <a:t>내용 결합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내용 </a:t>
            </a:r>
            <a:r>
              <a:rPr lang="ko-KR" altLang="en-US" dirty="0" smtClean="0">
                <a:solidFill>
                  <a:srgbClr val="004A82"/>
                </a:solidFill>
              </a:rPr>
              <a:t>결합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content coupling</a:t>
            </a:r>
            <a:endParaRPr lang="en-US" altLang="ko-KR" dirty="0">
              <a:solidFill>
                <a:srgbClr val="004A82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모듈 간에 인터페이스를 사용하지 않고 직접 왔다 갔다 하는 </a:t>
            </a:r>
            <a:r>
              <a:rPr lang="ko-KR" altLang="en-US" dirty="0" smtClean="0"/>
              <a:t>경우의 </a:t>
            </a:r>
            <a:r>
              <a:rPr lang="ko-KR" altLang="en-US" dirty="0"/>
              <a:t>관계</a:t>
            </a:r>
            <a:endParaRPr lang="en-US" altLang="ko-KR" dirty="0" smtClean="0"/>
          </a:p>
          <a:p>
            <a:pPr lvl="1"/>
            <a:r>
              <a:rPr lang="ko-KR" altLang="en-US" dirty="0"/>
              <a:t>상대 모듈의 데이터를 직접 변경할 수 있어 서로 간섭을 가장 많이 하는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/>
            <a:r>
              <a:rPr lang="en-US" altLang="ko-KR" dirty="0"/>
              <a:t>C </a:t>
            </a:r>
            <a:r>
              <a:rPr lang="ko-KR" altLang="en-US" dirty="0" smtClean="0"/>
              <a:t>언어의 </a:t>
            </a:r>
            <a:r>
              <a:rPr lang="en-US" altLang="ko-KR" dirty="0" err="1" smtClean="0"/>
              <a:t>goto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424203"/>
            <a:ext cx="3596310" cy="30244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30" y="1583795"/>
            <a:ext cx="42005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3-6 </a:t>
            </a:r>
            <a:r>
              <a:rPr lang="ko-KR" altLang="en-US" sz="2500" dirty="0"/>
              <a:t>모듈 간의 좋은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바람직한 설계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모듈 간에는 꼭 필요한 데이터만 </a:t>
            </a:r>
            <a:r>
              <a:rPr lang="ko-KR" altLang="en-US" dirty="0" smtClean="0"/>
              <a:t>주고받도록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적은 </a:t>
            </a:r>
            <a:r>
              <a:rPr lang="ko-KR" altLang="en-US" dirty="0"/>
              <a:t>인터페이스의 </a:t>
            </a:r>
            <a:r>
              <a:rPr lang="ko-KR" altLang="en-US" dirty="0" smtClean="0"/>
              <a:t>수를 통한 약한 결합 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매개변수로 </a:t>
            </a:r>
            <a:r>
              <a:rPr lang="ko-KR" altLang="en-US" dirty="0"/>
              <a:t>제어 </a:t>
            </a:r>
            <a:r>
              <a:rPr lang="ko-KR" altLang="en-US" dirty="0" smtClean="0"/>
              <a:t>플래그보다 </a:t>
            </a:r>
            <a:r>
              <a:rPr lang="ko-KR" altLang="en-US" dirty="0"/>
              <a:t>데이터를 </a:t>
            </a:r>
            <a:r>
              <a:rPr lang="ko-KR" altLang="en-US" dirty="0" smtClean="0"/>
              <a:t>사용        유지보수 용이성 향상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           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797025" y="2348880"/>
            <a:ext cx="3600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826695" y="3789040"/>
            <a:ext cx="5625625" cy="1530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낮은 결합도</a:t>
            </a:r>
            <a:r>
              <a:rPr lang="en-US" altLang="ko-KR" sz="28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  <a:p>
            <a:pPr marL="0" lvl="1" algn="ctr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높은 응집도</a:t>
            </a:r>
            <a:r>
              <a:rPr lang="en-US" altLang="ko-KR" sz="28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2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 dirty="0" smtClean="0"/>
              <a:t>Section</a:t>
            </a:r>
            <a:r>
              <a:rPr lang="en-US" altLang="ko-KR" dirty="0" smtClean="0"/>
              <a:t> 02 </a:t>
            </a:r>
            <a:r>
              <a:rPr lang="ko-KR" altLang="en-US" dirty="0" smtClean="0"/>
              <a:t>소프트웨어 개발 방법과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0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방법론이 만들어지는 과정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1947862"/>
            <a:ext cx="49911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 지향 방법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4A82"/>
                </a:solidFill>
              </a:rPr>
              <a:t>procedural </a:t>
            </a:r>
            <a:r>
              <a:rPr lang="en-US" altLang="ko-KR" dirty="0" err="1" smtClean="0">
                <a:solidFill>
                  <a:srgbClr val="004A82"/>
                </a:solidFill>
              </a:rPr>
              <a:t>approach</a:t>
            </a:r>
            <a:r>
              <a:rPr lang="en-US" altLang="ko-KR" baseline="30000" dirty="0" err="1" smtClean="0">
                <a:solidFill>
                  <a:srgbClr val="004A82"/>
                </a:solidFill>
              </a:rPr>
              <a:t>process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 </a:t>
            </a:r>
            <a:r>
              <a:rPr lang="en-US" altLang="ko-KR" baseline="30000" dirty="0">
                <a:solidFill>
                  <a:srgbClr val="004A82"/>
                </a:solidFill>
              </a:rPr>
              <a:t>oriented 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approach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처리순서를 </a:t>
            </a:r>
            <a:r>
              <a:rPr lang="ko-KR" altLang="en-US" dirty="0"/>
              <a:t>구조화하는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/>
              <a:t>대표적인 모델 </a:t>
            </a:r>
            <a:r>
              <a:rPr lang="ko-KR" altLang="en-US" dirty="0" smtClean="0"/>
              <a:t>기법</a:t>
            </a:r>
            <a:r>
              <a:rPr lang="en-US" altLang="ko-KR" dirty="0" smtClean="0"/>
              <a:t>: DFD(Data </a:t>
            </a:r>
            <a:r>
              <a:rPr lang="en-US" altLang="ko-KR" dirty="0"/>
              <a:t>Flow </a:t>
            </a:r>
            <a:r>
              <a:rPr lang="en-US" altLang="ko-KR" dirty="0" smtClean="0"/>
              <a:t>Diagram)            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15" y="2078850"/>
            <a:ext cx="3375375" cy="47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 지향 방법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프로세스 지향 방법의 구성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기능이 </a:t>
            </a:r>
            <a:r>
              <a:rPr lang="ko-KR" altLang="en-US" dirty="0"/>
              <a:t>중심</a:t>
            </a:r>
            <a:r>
              <a:rPr lang="en-US" altLang="ko-KR" dirty="0"/>
              <a:t>(</a:t>
            </a:r>
            <a:r>
              <a:rPr lang="ko-KR" altLang="en-US" dirty="0"/>
              <a:t>우선</a:t>
            </a:r>
            <a:r>
              <a:rPr lang="en-US" altLang="ko-KR" dirty="0"/>
              <a:t>)</a:t>
            </a:r>
            <a:r>
              <a:rPr lang="ko-KR" altLang="en-US" dirty="0"/>
              <a:t>이 되고 그 기능을 수행하는 데 필요한 </a:t>
            </a:r>
            <a:r>
              <a:rPr lang="ko-KR" altLang="en-US" dirty="0" smtClean="0"/>
              <a:t>데이터가 </a:t>
            </a:r>
            <a:r>
              <a:rPr lang="ko-KR" altLang="en-US" dirty="0"/>
              <a:t>참조되는 형태로 </a:t>
            </a:r>
            <a:r>
              <a:rPr lang="ko-KR" altLang="en-US" dirty="0" smtClean="0"/>
              <a:t>구성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35" y="2078850"/>
            <a:ext cx="6663976" cy="42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하위 설계 중 모듈 설계에 대해 살펴본다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모듈의 </a:t>
            </a:r>
            <a:r>
              <a:rPr lang="ko-KR" altLang="en-US" dirty="0"/>
              <a:t>독립성을 측정하는 </a:t>
            </a:r>
            <a:r>
              <a:rPr lang="ko-KR" altLang="en-US" dirty="0" err="1"/>
              <a:t>응집도과</a:t>
            </a:r>
            <a:r>
              <a:rPr lang="ko-KR" altLang="en-US" dirty="0"/>
              <a:t> </a:t>
            </a:r>
            <a:r>
              <a:rPr lang="ko-KR" altLang="en-US" dirty="0" err="1"/>
              <a:t>결합도에</a:t>
            </a:r>
            <a:r>
              <a:rPr lang="ko-KR" altLang="en-US" dirty="0"/>
              <a:t> 대해 알아본다</a:t>
            </a:r>
            <a:r>
              <a:rPr lang="en-US" altLang="ko-KR" dirty="0"/>
              <a:t>.</a:t>
            </a:r>
          </a:p>
          <a:p>
            <a:r>
              <a:rPr lang="ko-KR" altLang="en-US" spc="-150" dirty="0" smtClean="0"/>
              <a:t>프로세스</a:t>
            </a:r>
            <a:r>
              <a:rPr lang="en-US" altLang="ko-KR" spc="-150" dirty="0"/>
              <a:t>, </a:t>
            </a:r>
            <a:r>
              <a:rPr lang="ko-KR" altLang="en-US" spc="-150" dirty="0"/>
              <a:t>데이터</a:t>
            </a:r>
            <a:r>
              <a:rPr lang="en-US" altLang="ko-KR" spc="-150" dirty="0"/>
              <a:t>, </a:t>
            </a:r>
            <a:r>
              <a:rPr lang="ko-KR" altLang="en-US" spc="-150" dirty="0"/>
              <a:t>객체지향 방법의 특성을 비교하여 살펴본다</a:t>
            </a:r>
            <a:r>
              <a:rPr lang="en-US" altLang="ko-KR" spc="-150" dirty="0"/>
              <a:t>.</a:t>
            </a:r>
          </a:p>
          <a:p>
            <a:r>
              <a:rPr lang="ko-KR" altLang="en-US" dirty="0" smtClean="0"/>
              <a:t>객체지향의 </a:t>
            </a:r>
            <a:r>
              <a:rPr lang="ko-KR" altLang="en-US" dirty="0"/>
              <a:t>기본 개념과 원리에 대해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클래스 </a:t>
            </a:r>
            <a:r>
              <a:rPr lang="ko-KR" altLang="en-US" dirty="0"/>
              <a:t>간의 관계와 설계 원칙에 대해 알아본다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844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 지향 방법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프로세스 지향 방법의 특징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프로세스와 </a:t>
            </a:r>
            <a:r>
              <a:rPr lang="ko-KR" altLang="en-US" dirty="0" smtClean="0"/>
              <a:t>데이터의 분리</a:t>
            </a:r>
            <a:endParaRPr lang="en-US" altLang="ko-KR" dirty="0" smtClean="0"/>
          </a:p>
          <a:p>
            <a:pPr lvl="1"/>
            <a:r>
              <a:rPr lang="ko-KR" altLang="en-US" dirty="0" err="1"/>
              <a:t>실세계를</a:t>
            </a:r>
            <a:r>
              <a:rPr lang="ko-KR" altLang="en-US" dirty="0"/>
              <a:t> 컴퓨터 처리 방식으로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r>
              <a:rPr lang="ko-KR" altLang="en-US" dirty="0"/>
              <a:t>함수 중심</a:t>
            </a:r>
            <a:r>
              <a:rPr lang="en-US" altLang="ko-KR" dirty="0"/>
              <a:t>(</a:t>
            </a:r>
            <a:r>
              <a:rPr lang="ko-KR" altLang="en-US" dirty="0"/>
              <a:t>우선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smtClean="0"/>
              <a:t>모듈 구성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801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 지향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데이터 지향 </a:t>
            </a:r>
            <a:r>
              <a:rPr lang="ko-KR" altLang="en-US" dirty="0" smtClean="0">
                <a:solidFill>
                  <a:srgbClr val="004A82"/>
                </a:solidFill>
              </a:rPr>
              <a:t>방법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data </a:t>
            </a:r>
            <a:r>
              <a:rPr lang="en-US" altLang="ko-KR" baseline="30000" dirty="0">
                <a:solidFill>
                  <a:srgbClr val="004A82"/>
                </a:solidFill>
              </a:rPr>
              <a:t>oriented 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approach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시</a:t>
            </a:r>
            <a:r>
              <a:rPr lang="ko-KR" altLang="en-US" dirty="0" smtClean="0"/>
              <a:t>스템이 </a:t>
            </a:r>
            <a:r>
              <a:rPr lang="ko-KR" altLang="en-US" dirty="0"/>
              <a:t>취급하는 데이터에 </a:t>
            </a:r>
            <a:r>
              <a:rPr lang="ko-KR" altLang="en-US" dirty="0" smtClean="0"/>
              <a:t>관심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데이터가 중심</a:t>
            </a:r>
            <a:r>
              <a:rPr lang="en-US" altLang="ko-KR" dirty="0"/>
              <a:t>(</a:t>
            </a:r>
            <a:r>
              <a:rPr lang="ko-KR" altLang="en-US" dirty="0"/>
              <a:t>우선</a:t>
            </a:r>
            <a:r>
              <a:rPr lang="en-US" altLang="ko-KR" dirty="0"/>
              <a:t>)</a:t>
            </a:r>
            <a:r>
              <a:rPr lang="ko-KR" altLang="en-US" dirty="0"/>
              <a:t>이 되어 데이터를 </a:t>
            </a:r>
            <a:r>
              <a:rPr lang="ko-KR" altLang="en-US" dirty="0" smtClean="0"/>
              <a:t>구조화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대표적 소프트웨어 </a:t>
            </a:r>
            <a:r>
              <a:rPr lang="ko-KR" altLang="en-US" dirty="0"/>
              <a:t>개발 </a:t>
            </a:r>
            <a:r>
              <a:rPr lang="ko-KR" altLang="en-US" dirty="0" smtClean="0"/>
              <a:t>방법론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정보공학 방법론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 </a:t>
            </a:r>
            <a:r>
              <a:rPr lang="ko-KR" altLang="en-US" dirty="0"/>
              <a:t>설계를 </a:t>
            </a:r>
            <a:r>
              <a:rPr lang="ko-KR" altLang="en-US" dirty="0" smtClean="0"/>
              <a:t>위한 대표적 </a:t>
            </a:r>
            <a:r>
              <a:rPr lang="ko-KR" altLang="en-US" dirty="0"/>
              <a:t>모델 </a:t>
            </a:r>
            <a:r>
              <a:rPr lang="ko-KR" altLang="en-US" dirty="0" smtClean="0"/>
              <a:t>표기법</a:t>
            </a:r>
            <a:r>
              <a:rPr lang="en-US" altLang="ko-KR" dirty="0" smtClean="0"/>
              <a:t>: </a:t>
            </a:r>
            <a:r>
              <a:rPr lang="en-US" altLang="ko-KR" dirty="0" smtClean="0"/>
              <a:t>E-</a:t>
            </a:r>
            <a:r>
              <a:rPr lang="en-US" altLang="ko-KR" dirty="0" err="1" smtClean="0"/>
              <a:t>R</a:t>
            </a:r>
            <a:r>
              <a:rPr lang="en-US" altLang="ko-KR" baseline="30000" dirty="0" err="1" smtClean="0"/>
              <a:t>Entity</a:t>
            </a:r>
            <a:r>
              <a:rPr lang="en-US" altLang="ko-KR" baseline="30000" dirty="0" smtClean="0"/>
              <a:t>-Relationship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75" y="2888940"/>
            <a:ext cx="5830237" cy="37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/>
              <a:t>프로세스 지향 방법과 데이터 지향 방법의 문제점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변경이 미치는 영향이 </a:t>
            </a:r>
            <a:r>
              <a:rPr lang="ko-KR" altLang="en-US" dirty="0" smtClean="0">
                <a:solidFill>
                  <a:srgbClr val="004A82"/>
                </a:solidFill>
              </a:rPr>
              <a:t>큼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프로세스와 데이터를 각각 별개의 것으로 </a:t>
            </a:r>
            <a:r>
              <a:rPr lang="ko-KR" altLang="en-US" dirty="0" smtClean="0"/>
              <a:t>파악하기 때문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프로그램의 복잡도 증가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함수와 </a:t>
            </a:r>
            <a:r>
              <a:rPr lang="ko-KR" altLang="en-US" dirty="0" smtClean="0"/>
              <a:t>데이터가 분리되어 있기 때문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프로그램 </a:t>
            </a:r>
            <a:r>
              <a:rPr lang="ko-KR" altLang="en-US" dirty="0">
                <a:solidFill>
                  <a:srgbClr val="004A82"/>
                </a:solidFill>
              </a:rPr>
              <a:t>변경 시 프로그램 </a:t>
            </a:r>
            <a:r>
              <a:rPr lang="ko-KR" altLang="en-US" dirty="0" smtClean="0">
                <a:solidFill>
                  <a:srgbClr val="004A82"/>
                </a:solidFill>
              </a:rPr>
              <a:t>구조 파악 필요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프로그래머는 </a:t>
            </a:r>
            <a:r>
              <a:rPr lang="ko-KR" altLang="en-US" dirty="0"/>
              <a:t>프로그램의 </a:t>
            </a:r>
            <a:r>
              <a:rPr lang="ko-KR" altLang="en-US" dirty="0" smtClean="0"/>
              <a:t>구조와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영향을 미치는 곳도 파악해야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재사용의 어려움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프로세스와 </a:t>
            </a:r>
            <a:r>
              <a:rPr lang="ko-KR" altLang="en-US" dirty="0"/>
              <a:t>데이터가 분리된 </a:t>
            </a:r>
            <a:r>
              <a:rPr lang="ko-KR" altLang="en-US" dirty="0" smtClean="0"/>
              <a:t>구조 때문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2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객체 </a:t>
            </a:r>
            <a:r>
              <a:rPr lang="ko-KR" altLang="en-US" dirty="0"/>
              <a:t>지향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객체지향 </a:t>
            </a:r>
            <a:r>
              <a:rPr lang="ko-KR" altLang="en-US" dirty="0" smtClean="0">
                <a:solidFill>
                  <a:srgbClr val="004A82"/>
                </a:solidFill>
              </a:rPr>
              <a:t>방법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object-oriented approach</a:t>
            </a:r>
            <a:endParaRPr lang="en-US" altLang="ko-KR" baseline="30000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프로세스 지향 방법과 데이터 지향 방법의 문제점을 </a:t>
            </a:r>
            <a:r>
              <a:rPr lang="ko-KR" altLang="en-US" dirty="0" smtClean="0"/>
              <a:t>해결하기 </a:t>
            </a:r>
            <a:r>
              <a:rPr lang="ko-KR" altLang="en-US" dirty="0"/>
              <a:t>위해 </a:t>
            </a:r>
            <a:r>
              <a:rPr lang="ko-KR" altLang="en-US" dirty="0" smtClean="0"/>
              <a:t>고안</a:t>
            </a:r>
            <a:endParaRPr lang="en-US" altLang="ko-KR" dirty="0" smtClean="0"/>
          </a:p>
          <a:p>
            <a:pPr lvl="1"/>
            <a:r>
              <a:rPr lang="ko-KR" altLang="en-US" dirty="0"/>
              <a:t>기능이나 데이터 대신 객체가 중심이 되어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를 가장 먼저 찾고 그 데이터를 조작하는 </a:t>
            </a:r>
            <a:r>
              <a:rPr lang="ko-KR" altLang="en-US" dirty="0" err="1"/>
              <a:t>메서드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를 찾아 그 둘을 </a:t>
            </a:r>
            <a:r>
              <a:rPr lang="ko-KR" altLang="en-US" dirty="0" smtClean="0"/>
              <a:t>객체라는 </a:t>
            </a:r>
            <a:r>
              <a:rPr lang="ko-KR" altLang="en-US" dirty="0"/>
              <a:t>이름으로 묶어 그 객체를 중심으로 모듈을 </a:t>
            </a:r>
            <a:r>
              <a:rPr lang="ko-KR" altLang="en-US" dirty="0" smtClean="0"/>
              <a:t>구성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55" y="2947029"/>
            <a:ext cx="4512261" cy="359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2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객체 </a:t>
            </a:r>
            <a:r>
              <a:rPr lang="ko-KR" altLang="en-US" dirty="0"/>
              <a:t>지향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객체지향 </a:t>
            </a:r>
            <a:r>
              <a:rPr lang="ko-KR" altLang="en-US" dirty="0" smtClean="0">
                <a:solidFill>
                  <a:srgbClr val="004A82"/>
                </a:solidFill>
              </a:rPr>
              <a:t>방법의 특징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 err="1"/>
              <a:t>실세계를</a:t>
            </a:r>
            <a:r>
              <a:rPr lang="ko-KR" altLang="en-US" dirty="0"/>
              <a:t> 사람이 생각하는 방식으로 </a:t>
            </a:r>
            <a:r>
              <a:rPr lang="ko-KR" altLang="en-US" dirty="0" smtClean="0"/>
              <a:t>표현한다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/>
              <a:t>임의로 데이터에 접근할 </a:t>
            </a:r>
            <a:r>
              <a:rPr lang="ko-KR" altLang="en-US" dirty="0" smtClean="0"/>
              <a:t>수 없다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/>
              <a:t>시스템은 객체들의 </a:t>
            </a:r>
            <a:r>
              <a:rPr lang="ko-KR" altLang="en-US" dirty="0" smtClean="0"/>
              <a:t>모임이다</a:t>
            </a:r>
            <a:r>
              <a:rPr lang="en-US" altLang="ko-KR" dirty="0" smtClean="0"/>
              <a:t> </a:t>
            </a:r>
          </a:p>
          <a:p>
            <a:pPr marL="457200" lvl="1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/>
              <a:t>요구 사항 변경에 유연하게 대처할 수 있다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/>
              <a:t>확장성과 </a:t>
            </a:r>
            <a:r>
              <a:rPr lang="ko-KR" altLang="en-US" dirty="0" err="1" smtClean="0"/>
              <a:t>재사용성이</a:t>
            </a:r>
            <a:r>
              <a:rPr lang="ko-KR" altLang="en-US" dirty="0" smtClean="0"/>
              <a:t> 높아진다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/>
              <a:t>추상화를 통해 생산성과 품질이 </a:t>
            </a:r>
            <a:r>
              <a:rPr lang="ko-KR" altLang="en-US" dirty="0" smtClean="0"/>
              <a:t>높아진다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 dirty="0" smtClean="0"/>
              <a:t>Section</a:t>
            </a:r>
            <a:r>
              <a:rPr lang="en-US" altLang="ko-KR" dirty="0" smtClean="0"/>
              <a:t> 03 </a:t>
            </a:r>
            <a:r>
              <a:rPr lang="ko-KR" altLang="en-US" dirty="0" smtClean="0"/>
              <a:t>객체지향의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주요 </a:t>
            </a:r>
            <a:r>
              <a:rPr lang="ko-KR" altLang="en-US" dirty="0" smtClean="0"/>
              <a:t>개념과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6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371725"/>
            <a:ext cx="38862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객체</a:t>
            </a:r>
            <a:r>
              <a:rPr lang="en-US" altLang="ko-KR" dirty="0" smtClean="0">
                <a:solidFill>
                  <a:srgbClr val="004A82"/>
                </a:solidFill>
              </a:rPr>
              <a:t>(</a:t>
            </a:r>
            <a:r>
              <a:rPr lang="en-US" altLang="ko-KR" baseline="30000" dirty="0">
                <a:solidFill>
                  <a:srgbClr val="004A82"/>
                </a:solidFill>
              </a:rPr>
              <a:t>object</a:t>
            </a:r>
            <a:r>
              <a:rPr lang="en-US" altLang="ko-KR" dirty="0" smtClean="0">
                <a:solidFill>
                  <a:srgbClr val="004A82"/>
                </a:solidFill>
              </a:rPr>
              <a:t>)</a:t>
            </a:r>
          </a:p>
          <a:p>
            <a:pPr lvl="1"/>
            <a:r>
              <a:rPr lang="ko-KR" altLang="en-US" dirty="0" err="1"/>
              <a:t>실세계에</a:t>
            </a:r>
            <a:r>
              <a:rPr lang="ko-KR" altLang="en-US" dirty="0"/>
              <a:t> 존재하거나 생각할 수 있는 </a:t>
            </a:r>
            <a:r>
              <a:rPr lang="ko-KR" altLang="en-US" dirty="0" smtClean="0"/>
              <a:t>것들</a:t>
            </a:r>
            <a:endParaRPr lang="en-US" altLang="ko-KR" dirty="0" smtClean="0"/>
          </a:p>
          <a:p>
            <a:pPr lvl="1"/>
            <a:r>
              <a:rPr lang="ko-KR" altLang="en-US" dirty="0"/>
              <a:t>사전에 나와 있는 명사뿐 아니라 동사의 명사형까지도 모두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/>
              <a:t>인간이 생각하고 표현할 수 있는 </a:t>
            </a:r>
            <a:r>
              <a:rPr lang="ko-KR" altLang="en-US" dirty="0" smtClean="0"/>
              <a:t>모든 것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17" y="3158970"/>
            <a:ext cx="6658183" cy="28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관점에 따른 객체의 이해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모델링 </a:t>
            </a:r>
            <a:r>
              <a:rPr lang="ko-KR" altLang="en-US" dirty="0"/>
              <a:t>관점 </a:t>
            </a:r>
            <a:r>
              <a:rPr lang="en-US" altLang="ko-KR" dirty="0"/>
              <a:t>: </a:t>
            </a:r>
            <a:r>
              <a:rPr lang="ko-KR" altLang="en-US" dirty="0"/>
              <a:t>객체는 명확한 의미를 담고 있는 대상 또는 </a:t>
            </a:r>
            <a:r>
              <a:rPr lang="ko-KR" altLang="en-US" dirty="0" smtClean="0"/>
              <a:t>개념</a:t>
            </a:r>
            <a:endParaRPr lang="en-US" altLang="ko-KR" dirty="0"/>
          </a:p>
          <a:p>
            <a:pPr lvl="1"/>
            <a:r>
              <a:rPr lang="ko-KR" altLang="en-US" dirty="0" smtClean="0"/>
              <a:t>프로그래머 </a:t>
            </a:r>
            <a:r>
              <a:rPr lang="ko-KR" altLang="en-US" dirty="0"/>
              <a:t>관점 </a:t>
            </a:r>
            <a:r>
              <a:rPr lang="en-US" altLang="ko-KR" dirty="0"/>
              <a:t>: </a:t>
            </a:r>
            <a:r>
              <a:rPr lang="ko-KR" altLang="en-US" dirty="0"/>
              <a:t>객체는 클래스에서 생성된 </a:t>
            </a:r>
            <a:r>
              <a:rPr lang="ko-KR" altLang="en-US" dirty="0" smtClean="0"/>
              <a:t>변수</a:t>
            </a:r>
            <a:endParaRPr lang="en-US" altLang="ko-KR" dirty="0"/>
          </a:p>
          <a:p>
            <a:pPr lvl="1"/>
            <a:r>
              <a:rPr lang="ko-KR" altLang="en-US" dirty="0" smtClean="0"/>
              <a:t>소프트웨어 </a:t>
            </a:r>
            <a:r>
              <a:rPr lang="ko-KR" altLang="en-US" dirty="0"/>
              <a:t>개발 관점 </a:t>
            </a:r>
            <a:r>
              <a:rPr lang="en-US" altLang="ko-KR" dirty="0"/>
              <a:t>: </a:t>
            </a:r>
            <a:r>
              <a:rPr lang="ko-KR" altLang="en-US" dirty="0"/>
              <a:t>객체는 </a:t>
            </a:r>
            <a:r>
              <a:rPr lang="ko-KR" altLang="en-US" dirty="0" smtClean="0"/>
              <a:t>‘데이터</a:t>
            </a:r>
            <a:r>
              <a:rPr lang="en-US" altLang="ko-KR" dirty="0"/>
              <a:t>+</a:t>
            </a:r>
            <a:r>
              <a:rPr lang="ko-KR" altLang="en-US" dirty="0" err="1"/>
              <a:t>메서드</a:t>
            </a:r>
            <a:r>
              <a:rPr lang="ko-KR" altLang="en-US" dirty="0"/>
              <a:t>’ 형태의 소프트웨어 </a:t>
            </a:r>
            <a:r>
              <a:rPr lang="ko-KR" altLang="en-US" dirty="0" smtClean="0"/>
              <a:t>모듈</a:t>
            </a:r>
            <a:endParaRPr lang="en-US" altLang="ko-KR" dirty="0"/>
          </a:p>
          <a:p>
            <a:pPr lvl="1"/>
            <a:r>
              <a:rPr lang="ko-KR" altLang="en-US" dirty="0" smtClean="0"/>
              <a:t>객체지향 </a:t>
            </a:r>
            <a:r>
              <a:rPr lang="ko-KR" altLang="en-US" dirty="0"/>
              <a:t>프로그래밍 관점 </a:t>
            </a:r>
            <a:r>
              <a:rPr lang="en-US" altLang="ko-KR" dirty="0"/>
              <a:t>: </a:t>
            </a:r>
            <a:r>
              <a:rPr lang="ko-KR" altLang="en-US" dirty="0" smtClean="0"/>
              <a:t>객체는 </a:t>
            </a:r>
            <a:r>
              <a:rPr lang="ko-KR" altLang="en-US" dirty="0" smtClean="0"/>
              <a:t>속성</a:t>
            </a:r>
            <a:r>
              <a:rPr lang="en-US" altLang="ko-KR" baseline="30000" dirty="0" smtClean="0"/>
              <a:t>attribute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메서드</a:t>
            </a:r>
            <a:r>
              <a:rPr lang="en-US" altLang="ko-KR" baseline="30000" dirty="0" smtClean="0"/>
              <a:t>method</a:t>
            </a:r>
            <a:r>
              <a:rPr lang="en-US" altLang="ko-KR" dirty="0" smtClean="0"/>
              <a:t> </a:t>
            </a:r>
            <a:r>
              <a:rPr lang="ko-KR" altLang="en-US" dirty="0"/>
              <a:t>용어로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개발 관점에서의 객체의 특성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err="1" smtClean="0"/>
              <a:t>식별자</a:t>
            </a:r>
            <a:r>
              <a:rPr lang="en-US" altLang="ko-KR" baseline="30000" dirty="0" smtClean="0"/>
              <a:t>identity</a:t>
            </a:r>
            <a:r>
              <a:rPr lang="en-US" altLang="ko-KR" dirty="0" smtClean="0"/>
              <a:t> </a:t>
            </a:r>
            <a:r>
              <a:rPr lang="ko-KR" altLang="en-US" dirty="0"/>
              <a:t>존재 </a:t>
            </a:r>
            <a:r>
              <a:rPr lang="en-US" altLang="ko-KR" dirty="0"/>
              <a:t>: </a:t>
            </a:r>
            <a:r>
              <a:rPr lang="ko-KR" altLang="en-US" dirty="0"/>
              <a:t>객체를 구별하는 유일한 </a:t>
            </a:r>
            <a:r>
              <a:rPr lang="ko-KR" altLang="en-US" dirty="0" err="1"/>
              <a:t>식별자를</a:t>
            </a:r>
            <a:r>
              <a:rPr lang="ko-KR" altLang="en-US" dirty="0"/>
              <a:t> 갖는다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상태</a:t>
            </a:r>
            <a:r>
              <a:rPr lang="en-US" altLang="ko-KR" baseline="30000" dirty="0" smtClean="0"/>
              <a:t>state</a:t>
            </a:r>
            <a:r>
              <a:rPr lang="en-US" altLang="ko-KR" dirty="0" smtClean="0"/>
              <a:t> </a:t>
            </a:r>
            <a:r>
              <a:rPr lang="ko-KR" altLang="en-US" dirty="0"/>
              <a:t>존재 </a:t>
            </a:r>
            <a:r>
              <a:rPr lang="en-US" altLang="ko-KR" dirty="0"/>
              <a:t>: </a:t>
            </a:r>
            <a:r>
              <a:rPr lang="ko-KR" altLang="en-US" dirty="0"/>
              <a:t>자료구조에 해당하는 상태를 갖는다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/>
              <a:t>존재 </a:t>
            </a:r>
            <a:r>
              <a:rPr lang="en-US" altLang="ko-KR" dirty="0"/>
              <a:t>: </a:t>
            </a:r>
            <a:r>
              <a:rPr lang="ko-KR" altLang="en-US" dirty="0"/>
              <a:t>연산을 수행할 수 있는 행위에 해당하는</a:t>
            </a:r>
            <a:r>
              <a:rPr lang="en-US" altLang="ko-KR" dirty="0"/>
              <a:t>, </a:t>
            </a:r>
            <a:r>
              <a:rPr lang="ko-KR" altLang="en-US" dirty="0"/>
              <a:t>잘 정의된 </a:t>
            </a:r>
            <a:r>
              <a:rPr lang="ko-KR" altLang="en-US" dirty="0" err="1"/>
              <a:t>메서드를</a:t>
            </a:r>
            <a:r>
              <a:rPr lang="ko-KR" altLang="en-US" dirty="0"/>
              <a:t> 갖는다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클래스로 </a:t>
            </a:r>
            <a:r>
              <a:rPr lang="ko-KR" altLang="en-US" dirty="0"/>
              <a:t>선언 및 사용 </a:t>
            </a:r>
            <a:r>
              <a:rPr lang="en-US" altLang="ko-KR" dirty="0"/>
              <a:t>: </a:t>
            </a:r>
            <a:r>
              <a:rPr lang="ko-KR" altLang="en-US" dirty="0" smtClean="0"/>
              <a:t>객체는 </a:t>
            </a:r>
            <a:r>
              <a:rPr lang="ko-KR" altLang="en-US" dirty="0"/>
              <a:t>비슷한 객체의 구조와 행위가 </a:t>
            </a:r>
            <a:r>
              <a:rPr lang="ko-KR" altLang="en-US" dirty="0" smtClean="0"/>
              <a:t>클래스로 선언되어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795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클래스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클래스</a:t>
            </a:r>
            <a:r>
              <a:rPr lang="en-US" altLang="ko-KR" baseline="30000" dirty="0" smtClean="0"/>
              <a:t>class</a:t>
            </a:r>
            <a:r>
              <a:rPr lang="ko-KR" altLang="en-US" dirty="0" smtClean="0"/>
              <a:t>는 </a:t>
            </a:r>
            <a:r>
              <a:rPr lang="ko-KR" altLang="en-US" dirty="0"/>
              <a:t>공통되는 </a:t>
            </a:r>
            <a:r>
              <a:rPr lang="ko-KR" altLang="en-US" dirty="0" smtClean="0"/>
              <a:t>것들을 묶어서 </a:t>
            </a:r>
            <a:r>
              <a:rPr lang="ko-KR" altLang="en-US" dirty="0"/>
              <a:t>대표적인 이름을 붙인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클래스가 </a:t>
            </a:r>
            <a:r>
              <a:rPr lang="ko-KR" altLang="en-US" dirty="0"/>
              <a:t>개념적이라면</a:t>
            </a:r>
            <a:r>
              <a:rPr lang="en-US" altLang="ko-KR" dirty="0"/>
              <a:t>, </a:t>
            </a:r>
            <a:r>
              <a:rPr lang="ko-KR" altLang="en-US" dirty="0"/>
              <a:t>객체는 </a:t>
            </a:r>
            <a:r>
              <a:rPr lang="ko-KR" altLang="en-US" dirty="0" smtClean="0"/>
              <a:t>구체적</a:t>
            </a:r>
            <a:endParaRPr lang="en-US" altLang="ko-KR" dirty="0" smtClean="0"/>
          </a:p>
          <a:p>
            <a:pPr lvl="1"/>
            <a:r>
              <a:rPr lang="ko-KR" altLang="en-US" dirty="0"/>
              <a:t>데이터뿐 아니라 이 데이터에서 수행되는 </a:t>
            </a:r>
            <a:r>
              <a:rPr lang="ko-KR" altLang="en-US" dirty="0" err="1" smtClean="0"/>
              <a:t>메서드까지</a:t>
            </a:r>
            <a:r>
              <a:rPr lang="ko-KR" altLang="en-US" dirty="0" smtClean="0"/>
              <a:t> 포함해서 </a:t>
            </a:r>
            <a:r>
              <a:rPr lang="ko-KR" altLang="en-US" dirty="0"/>
              <a:t>묶어놓은 것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84" y="2573905"/>
            <a:ext cx="8096250" cy="1343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75" y="3654082"/>
            <a:ext cx="2205245" cy="31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 dirty="0" smtClean="0"/>
              <a:t>Section</a:t>
            </a:r>
            <a:r>
              <a:rPr lang="en-US" altLang="ko-KR" dirty="0" smtClean="0"/>
              <a:t> 01 </a:t>
            </a:r>
            <a:r>
              <a:rPr lang="ko-KR" altLang="en-US" dirty="0" smtClean="0"/>
              <a:t>모듈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5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구조체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서로 연관된 자료들만 </a:t>
            </a:r>
            <a:r>
              <a:rPr lang="ko-KR" altLang="en-US" dirty="0" smtClean="0"/>
              <a:t>모아놓은 것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25" y="1808820"/>
            <a:ext cx="3209925" cy="21621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96825" y="4059070"/>
            <a:ext cx="5341025" cy="1890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[</a:t>
            </a:r>
            <a:r>
              <a:rPr lang="ko-KR" altLang="en-US" b="1" dirty="0" smtClean="0">
                <a:solidFill>
                  <a:srgbClr val="0000FF"/>
                </a:solidFill>
              </a:rPr>
              <a:t>구조체의 구성</a:t>
            </a:r>
            <a:r>
              <a:rPr lang="en-US" altLang="ko-KR" b="1" dirty="0" smtClean="0">
                <a:solidFill>
                  <a:srgbClr val="0000FF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• </a:t>
            </a:r>
            <a:r>
              <a:rPr lang="en-US" altLang="ko-KR" sz="1600" dirty="0" err="1">
                <a:solidFill>
                  <a:schemeClr val="tx1"/>
                </a:solidFill>
              </a:rPr>
              <a:t>struct</a:t>
            </a:r>
            <a:r>
              <a:rPr lang="en-US" altLang="ko-KR" sz="1600" dirty="0">
                <a:solidFill>
                  <a:schemeClr val="tx1"/>
                </a:solidFill>
              </a:rPr>
              <a:t> : </a:t>
            </a:r>
            <a:r>
              <a:rPr lang="ko-KR" altLang="en-US" sz="1600" dirty="0">
                <a:solidFill>
                  <a:schemeClr val="tx1"/>
                </a:solidFill>
              </a:rPr>
              <a:t>구조체를 나타내는 </a:t>
            </a:r>
            <a:r>
              <a:rPr lang="ko-KR" altLang="en-US" sz="1600" dirty="0" err="1">
                <a:solidFill>
                  <a:schemeClr val="tx1"/>
                </a:solidFill>
              </a:rPr>
              <a:t>예약어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• student : </a:t>
            </a:r>
            <a:r>
              <a:rPr lang="ko-KR" altLang="en-US" sz="1600" dirty="0">
                <a:solidFill>
                  <a:schemeClr val="tx1"/>
                </a:solidFill>
              </a:rPr>
              <a:t>구조체 </a:t>
            </a:r>
            <a:r>
              <a:rPr lang="ko-KR" altLang="en-US" sz="1600" dirty="0" err="1">
                <a:solidFill>
                  <a:schemeClr val="tx1"/>
                </a:solidFill>
              </a:rPr>
              <a:t>태그명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• </a:t>
            </a:r>
            <a:r>
              <a:rPr lang="ko-KR" altLang="en-US" sz="1600" dirty="0">
                <a:solidFill>
                  <a:schemeClr val="tx1"/>
                </a:solidFill>
              </a:rPr>
              <a:t>구조체 멤버 </a:t>
            </a:r>
            <a:r>
              <a:rPr lang="en-US" altLang="ko-KR" sz="1600" dirty="0">
                <a:solidFill>
                  <a:schemeClr val="tx1"/>
                </a:solidFill>
              </a:rPr>
              <a:t>: name, </a:t>
            </a:r>
            <a:r>
              <a:rPr lang="en-US" altLang="ko-KR" sz="1600" dirty="0" err="1">
                <a:solidFill>
                  <a:schemeClr val="tx1"/>
                </a:solidFill>
              </a:rPr>
              <a:t>korean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english</a:t>
            </a:r>
            <a:r>
              <a:rPr lang="en-US" altLang="ko-KR" sz="1600" dirty="0">
                <a:solidFill>
                  <a:schemeClr val="tx1"/>
                </a:solidFill>
              </a:rPr>
              <a:t>, math, </a:t>
            </a:r>
            <a:r>
              <a:rPr lang="en-US" altLang="ko-KR" sz="1600" dirty="0" smtClean="0">
                <a:solidFill>
                  <a:schemeClr val="tx1"/>
                </a:solidFill>
              </a:rPr>
              <a:t>average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004A82"/>
                </a:solidFill>
              </a:rPr>
              <a:t>인스턴스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instance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같은 클래스에 속하는 개개의 객체로</a:t>
            </a:r>
            <a:r>
              <a:rPr lang="en-US" altLang="ko-KR" dirty="0"/>
              <a:t>, </a:t>
            </a:r>
            <a:r>
              <a:rPr lang="ko-KR" altLang="en-US" dirty="0"/>
              <a:t>하나의 클래스에서 생성된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클래스가 </a:t>
            </a:r>
            <a:r>
              <a:rPr lang="ko-KR" altLang="en-US" dirty="0"/>
              <a:t>구체화되어</a:t>
            </a:r>
            <a:r>
              <a:rPr lang="en-US" altLang="ko-KR" dirty="0"/>
              <a:t>, </a:t>
            </a:r>
            <a:r>
              <a:rPr lang="ko-KR" altLang="en-US" dirty="0"/>
              <a:t>클래스에서 정의된 속성과 성질을 가진 실제적인 객체로 </a:t>
            </a:r>
            <a:r>
              <a:rPr lang="ko-KR" altLang="en-US" dirty="0" smtClean="0"/>
              <a:t>표현된 것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인스턴스화</a:t>
            </a:r>
            <a:r>
              <a:rPr lang="en-US" altLang="ko-KR" baseline="30000" dirty="0" smtClean="0"/>
              <a:t>instantiation </a:t>
            </a:r>
            <a:r>
              <a:rPr lang="en-US" altLang="ko-KR" dirty="0" smtClean="0"/>
              <a:t>: </a:t>
            </a:r>
            <a:r>
              <a:rPr lang="ko-KR" altLang="en-US" dirty="0"/>
              <a:t>추상적인 개념인 클래스에서 실제 객체를 생성하는 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25" y="3113965"/>
            <a:ext cx="54006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5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캡슐화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캡슐화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encapsulation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사용자들에게 해당 객체의 기능</a:t>
            </a:r>
            <a:r>
              <a:rPr lang="en-US" altLang="ko-KR" dirty="0"/>
              <a:t>(</a:t>
            </a:r>
            <a:r>
              <a:rPr lang="ko-KR" altLang="en-US" dirty="0"/>
              <a:t>서비스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ko-KR" altLang="en-US" dirty="0" smtClean="0"/>
              <a:t>사용법만 </a:t>
            </a:r>
            <a:r>
              <a:rPr lang="ko-KR" altLang="en-US" dirty="0"/>
              <a:t>제공하고 내부는 감추어</a:t>
            </a:r>
            <a:r>
              <a:rPr lang="en-US" altLang="ko-KR" dirty="0"/>
              <a:t>(</a:t>
            </a:r>
            <a:r>
              <a:rPr lang="ko-KR" altLang="en-US" dirty="0"/>
              <a:t>변경할 수 없게 함</a:t>
            </a:r>
            <a:r>
              <a:rPr lang="en-US" altLang="ko-KR" dirty="0"/>
              <a:t>) </a:t>
            </a:r>
            <a:r>
              <a:rPr lang="ko-KR" altLang="en-US" dirty="0"/>
              <a:t>쉽게 사용할 수 있게 하는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/>
              <a:t>객체 내부에 서로 관련된 데이터와 그 데이터를 </a:t>
            </a:r>
            <a:r>
              <a:rPr lang="ko-KR" altLang="en-US" dirty="0" smtClean="0"/>
              <a:t>조작할 수 </a:t>
            </a:r>
            <a:r>
              <a:rPr lang="ko-KR" altLang="en-US" dirty="0"/>
              <a:t>있는 </a:t>
            </a:r>
            <a:r>
              <a:rPr lang="ko-KR" altLang="en-US" dirty="0" err="1"/>
              <a:t>메서드를</a:t>
            </a:r>
            <a:r>
              <a:rPr lang="ko-KR" altLang="en-US" dirty="0"/>
              <a:t> 같이 포장하는 방식으로 그 안에 포함된 </a:t>
            </a:r>
            <a:r>
              <a:rPr lang="ko-KR" altLang="en-US" dirty="0" err="1"/>
              <a:t>메서드만</a:t>
            </a:r>
            <a:r>
              <a:rPr lang="ko-KR" altLang="en-US" dirty="0"/>
              <a:t> 사용하여 데이터 </a:t>
            </a:r>
            <a:r>
              <a:rPr lang="ko-KR" altLang="en-US" dirty="0" smtClean="0"/>
              <a:t>값을 변경할 </a:t>
            </a:r>
            <a:r>
              <a:rPr lang="ko-KR" altLang="en-US" dirty="0"/>
              <a:t>수 있는 구조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14" y="3293985"/>
            <a:ext cx="6963081" cy="28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캡슐화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캡슐화의 장점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데이터 </a:t>
            </a:r>
            <a:r>
              <a:rPr lang="ko-KR" altLang="en-US" dirty="0" smtClean="0"/>
              <a:t>보호</a:t>
            </a:r>
            <a:endParaRPr lang="en-US" altLang="ko-KR" dirty="0" smtClean="0"/>
          </a:p>
          <a:p>
            <a:pPr lvl="1"/>
            <a:r>
              <a:rPr lang="ko-KR" altLang="en-US" dirty="0"/>
              <a:t>추상화 </a:t>
            </a:r>
            <a:r>
              <a:rPr lang="ko-KR" altLang="en-US" dirty="0" smtClean="0"/>
              <a:t>용이</a:t>
            </a:r>
            <a:endParaRPr lang="en-US" altLang="ko-KR" dirty="0" smtClean="0"/>
          </a:p>
          <a:p>
            <a:pPr lvl="1"/>
            <a:r>
              <a:rPr lang="ko-KR" altLang="en-US" dirty="0"/>
              <a:t>제공자와 이용자를 명확히 </a:t>
            </a:r>
            <a:r>
              <a:rPr lang="ko-KR" altLang="en-US" dirty="0" smtClean="0"/>
              <a:t>분리</a:t>
            </a:r>
            <a:endParaRPr lang="en-US" altLang="ko-KR" dirty="0" smtClean="0"/>
          </a:p>
          <a:p>
            <a:pPr lvl="1"/>
            <a:r>
              <a:rPr lang="ko-KR" altLang="en-US" dirty="0"/>
              <a:t>이용자에게 편리성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/>
              <a:t>사용법이 </a:t>
            </a:r>
            <a:r>
              <a:rPr lang="ko-KR" altLang="en-US" dirty="0" smtClean="0"/>
              <a:t>쉬움</a:t>
            </a:r>
            <a:endParaRPr lang="en-US" altLang="ko-KR" dirty="0" smtClean="0"/>
          </a:p>
          <a:p>
            <a:pPr lvl="1"/>
            <a:r>
              <a:rPr lang="ko-KR" altLang="en-US" dirty="0"/>
              <a:t>변화에 대한 국지적 </a:t>
            </a:r>
            <a:r>
              <a:rPr lang="ko-KR" altLang="en-US" dirty="0" smtClean="0"/>
              <a:t>영향</a:t>
            </a:r>
            <a:endParaRPr lang="en-US" altLang="ko-KR" dirty="0" smtClean="0"/>
          </a:p>
          <a:p>
            <a:pPr lvl="1"/>
            <a:r>
              <a:rPr lang="ko-KR" altLang="en-US" dirty="0"/>
              <a:t>객체 간의 독립성 </a:t>
            </a:r>
            <a:r>
              <a:rPr lang="ko-KR" altLang="en-US" dirty="0" smtClean="0"/>
              <a:t>보장</a:t>
            </a:r>
            <a:endParaRPr lang="en-US" altLang="ko-KR" dirty="0" smtClean="0"/>
          </a:p>
          <a:p>
            <a:pPr lvl="1"/>
            <a:r>
              <a:rPr lang="ko-KR" altLang="en-US" dirty="0"/>
              <a:t>변경 용이성과 </a:t>
            </a:r>
            <a:r>
              <a:rPr lang="ko-KR" altLang="en-US" dirty="0" err="1"/>
              <a:t>재사용성</a:t>
            </a:r>
            <a:r>
              <a:rPr lang="ko-KR" altLang="en-US" dirty="0"/>
              <a:t> 증대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31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정보은닉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938212"/>
            <a:ext cx="70294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정보은닉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정보은닉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information hiding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외부</a:t>
            </a:r>
            <a:r>
              <a:rPr lang="en-US" altLang="ko-KR" dirty="0"/>
              <a:t>(</a:t>
            </a:r>
            <a:r>
              <a:rPr lang="ko-KR" altLang="en-US" dirty="0"/>
              <a:t>다른 객체</a:t>
            </a:r>
            <a:r>
              <a:rPr lang="en-US" altLang="ko-KR" dirty="0"/>
              <a:t>)</a:t>
            </a:r>
            <a:r>
              <a:rPr lang="ko-KR" altLang="en-US" dirty="0"/>
              <a:t>에서 객체의 내부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를 들여다볼 수 없다는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/>
              <a:t>다른 객체가 한 객체 내의 데이터 값을 직접 참조하거나 접근할 수 </a:t>
            </a:r>
            <a:r>
              <a:rPr lang="ko-KR" altLang="en-US" dirty="0" smtClean="0"/>
              <a:t>없는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인터페이스와 구현의 명확한 분리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모듈의 내부 항목에 관한 정보는 감추고</a:t>
            </a:r>
            <a:r>
              <a:rPr lang="en-US" altLang="ko-KR" dirty="0"/>
              <a:t>, </a:t>
            </a:r>
            <a:r>
              <a:rPr lang="ko-KR" altLang="en-US" dirty="0"/>
              <a:t>인터페이스를 </a:t>
            </a:r>
            <a:r>
              <a:rPr lang="ko-KR" altLang="en-US" dirty="0" smtClean="0"/>
              <a:t>통해서만 메시지를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/>
              <a:t>모듈을 변경하지 </a:t>
            </a:r>
            <a:r>
              <a:rPr lang="ko-KR" altLang="en-US" dirty="0" smtClean="0"/>
              <a:t>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 안의 자료구조와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</a:t>
            </a:r>
            <a:r>
              <a:rPr lang="ko-KR" altLang="en-US" dirty="0"/>
              <a:t>사용된 알고리즘은 외부에서 그 값을 직접 </a:t>
            </a:r>
            <a:r>
              <a:rPr lang="ko-KR" altLang="en-US" dirty="0" smtClean="0"/>
              <a:t>변경 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공개 </a:t>
            </a:r>
            <a:r>
              <a:rPr lang="ko-KR" altLang="en-US" dirty="0"/>
              <a:t>인터페이스로 </a:t>
            </a:r>
            <a:r>
              <a:rPr lang="ko-KR" altLang="en-US" dirty="0" smtClean="0"/>
              <a:t>정의 된 </a:t>
            </a:r>
            <a:r>
              <a:rPr lang="ko-KR" altLang="en-US" dirty="0" err="1"/>
              <a:t>메서드를</a:t>
            </a:r>
            <a:r>
              <a:rPr lang="ko-KR" altLang="en-US" dirty="0"/>
              <a:t> 통해서만 </a:t>
            </a:r>
            <a:r>
              <a:rPr lang="ko-KR" altLang="en-US" dirty="0" smtClean="0"/>
              <a:t>접근 가능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51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정보은닉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정보은닉의 표기 방법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0" y="1448780"/>
            <a:ext cx="6162675" cy="2000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2" y="3609019"/>
            <a:ext cx="21526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정보은닉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정보은닉의 특징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블랙박스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r>
              <a:rPr lang="ko-KR" altLang="en-US" dirty="0"/>
              <a:t>인터페이스를 통한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pPr lvl="1"/>
            <a:r>
              <a:rPr lang="ko-KR" altLang="en-US" dirty="0"/>
              <a:t>자료구조 변경이 </a:t>
            </a:r>
            <a:r>
              <a:rPr lang="ko-KR" altLang="en-US" dirty="0" smtClean="0"/>
              <a:t>용이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정보은닉 개념 사용의 장점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독립성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lvl="1"/>
            <a:r>
              <a:rPr lang="ko-KR" altLang="en-US" dirty="0"/>
              <a:t>수정 </a:t>
            </a:r>
            <a:r>
              <a:rPr lang="ko-KR" altLang="en-US" dirty="0" smtClean="0"/>
              <a:t>용이</a:t>
            </a:r>
            <a:endParaRPr lang="en-US" altLang="ko-KR" dirty="0" smtClean="0"/>
          </a:p>
          <a:p>
            <a:pPr lvl="1"/>
            <a:r>
              <a:rPr lang="ko-KR" altLang="en-US" dirty="0"/>
              <a:t>이해도 </a:t>
            </a:r>
            <a:r>
              <a:rPr lang="ko-KR" altLang="en-US" dirty="0" smtClean="0"/>
              <a:t>증진</a:t>
            </a:r>
            <a:endParaRPr lang="en-US" altLang="ko-KR" dirty="0" smtClean="0"/>
          </a:p>
          <a:p>
            <a:pPr lvl="1"/>
            <a:r>
              <a:rPr lang="ko-KR" altLang="en-US" dirty="0" err="1"/>
              <a:t>확장성</a:t>
            </a:r>
            <a:r>
              <a:rPr lang="ko-KR" altLang="en-US" dirty="0"/>
              <a:t> 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상속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inheritance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뭔가를 </a:t>
            </a:r>
            <a:r>
              <a:rPr lang="ko-KR" altLang="en-US" dirty="0" smtClean="0"/>
              <a:t>물려받는다는 의미</a:t>
            </a:r>
            <a:endParaRPr lang="en-US" altLang="ko-KR" dirty="0" smtClean="0"/>
          </a:p>
          <a:p>
            <a:pPr lvl="1"/>
            <a:r>
              <a:rPr lang="ko-KR" altLang="en-US" dirty="0"/>
              <a:t>상위 </a:t>
            </a:r>
            <a:r>
              <a:rPr lang="ko-KR" altLang="en-US" dirty="0" smtClean="0"/>
              <a:t>클래스</a:t>
            </a:r>
            <a:r>
              <a:rPr lang="en-US" altLang="ko-KR" baseline="30000" dirty="0" smtClean="0"/>
              <a:t>super class</a:t>
            </a:r>
            <a:r>
              <a:rPr lang="ko-KR" altLang="en-US" dirty="0" smtClean="0"/>
              <a:t>의 </a:t>
            </a:r>
            <a:r>
              <a:rPr lang="ko-KR" altLang="en-US" dirty="0"/>
              <a:t>모든 것을 하위 </a:t>
            </a:r>
            <a:r>
              <a:rPr lang="ko-KR" altLang="en-US" dirty="0" smtClean="0"/>
              <a:t>클래스</a:t>
            </a:r>
            <a:r>
              <a:rPr lang="en-US" altLang="ko-KR" baseline="30000" dirty="0" smtClean="0"/>
              <a:t>sub class</a:t>
            </a:r>
            <a:r>
              <a:rPr lang="ko-KR" altLang="en-US" dirty="0" smtClean="0"/>
              <a:t>가 </a:t>
            </a:r>
            <a:r>
              <a:rPr lang="ko-KR" altLang="en-US" dirty="0"/>
              <a:t>물려받아 내 것처럼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533" y="2548045"/>
            <a:ext cx="3249556" cy="403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상속의 장점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이해 </a:t>
            </a:r>
            <a:r>
              <a:rPr lang="ko-KR" altLang="en-US" dirty="0" smtClean="0"/>
              <a:t>용이</a:t>
            </a:r>
            <a:endParaRPr lang="en-US" altLang="ko-KR" dirty="0" smtClean="0"/>
          </a:p>
          <a:p>
            <a:pPr lvl="1"/>
            <a:r>
              <a:rPr lang="ko-KR" altLang="en-US" dirty="0" err="1"/>
              <a:t>재사용성</a:t>
            </a:r>
            <a:r>
              <a:rPr lang="ko-KR" altLang="en-US" dirty="0"/>
              <a:t> </a:t>
            </a:r>
            <a:r>
              <a:rPr lang="ko-KR" altLang="en-US" dirty="0" smtClean="0"/>
              <a:t>증대</a:t>
            </a:r>
            <a:endParaRPr lang="en-US" altLang="ko-KR" dirty="0" smtClean="0"/>
          </a:p>
          <a:p>
            <a:pPr lvl="1"/>
            <a:r>
              <a:rPr lang="ko-KR" altLang="en-US" dirty="0"/>
              <a:t>확장 </a:t>
            </a:r>
            <a:r>
              <a:rPr lang="ko-KR" altLang="en-US" dirty="0" smtClean="0"/>
              <a:t>용이</a:t>
            </a:r>
            <a:endParaRPr lang="en-US" altLang="ko-KR" dirty="0" smtClean="0"/>
          </a:p>
          <a:p>
            <a:pPr lvl="1"/>
            <a:r>
              <a:rPr lang="ko-KR" altLang="en-US" dirty="0"/>
              <a:t>유지보수 </a:t>
            </a:r>
            <a:r>
              <a:rPr lang="ko-KR" altLang="en-US" dirty="0" smtClean="0"/>
              <a:t>용이</a:t>
            </a:r>
            <a:endParaRPr lang="en-US" altLang="ko-KR" dirty="0" smtClean="0"/>
          </a:p>
          <a:p>
            <a:pPr lvl="1"/>
            <a:r>
              <a:rPr lang="ko-KR" altLang="en-US" dirty="0"/>
              <a:t>추상화 가능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55" y="3428998"/>
            <a:ext cx="70294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2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모듈과 </a:t>
            </a:r>
            <a:r>
              <a:rPr lang="ko-KR" altLang="en-US" dirty="0"/>
              <a:t>모듈화의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요구 분석 단계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en-US" altLang="ko-KR" dirty="0" smtClean="0"/>
              <a:t>DFD(</a:t>
            </a:r>
            <a:r>
              <a:rPr lang="ko-KR" altLang="en-US" dirty="0"/>
              <a:t>구조적 방법</a:t>
            </a:r>
            <a:r>
              <a:rPr lang="en-US" altLang="ko-KR" dirty="0" smtClean="0"/>
              <a:t>), ERD(</a:t>
            </a:r>
            <a:r>
              <a:rPr lang="ko-KR" altLang="en-US" dirty="0" smtClean="0"/>
              <a:t>정보공학 방법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diagram(</a:t>
            </a:r>
            <a:r>
              <a:rPr lang="ko-KR" altLang="en-US" dirty="0" smtClean="0"/>
              <a:t>객체지향 방법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ko-KR" altLang="en-US" dirty="0" smtClean="0"/>
              <a:t>      요구 분석 명세서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상위 설계</a:t>
            </a:r>
            <a:r>
              <a:rPr lang="en-US" altLang="ko-KR" dirty="0" smtClean="0">
                <a:solidFill>
                  <a:srgbClr val="004A82"/>
                </a:solidFill>
              </a:rPr>
              <a:t>(</a:t>
            </a:r>
            <a:r>
              <a:rPr lang="ko-KR" altLang="en-US" dirty="0" smtClean="0">
                <a:solidFill>
                  <a:srgbClr val="004A82"/>
                </a:solidFill>
              </a:rPr>
              <a:t>아키텍처 설계</a:t>
            </a:r>
            <a:r>
              <a:rPr lang="en-US" altLang="ko-KR" dirty="0">
                <a:solidFill>
                  <a:srgbClr val="004A82"/>
                </a:solidFill>
              </a:rPr>
              <a:t>)</a:t>
            </a:r>
          </a:p>
          <a:p>
            <a:pPr lvl="1"/>
            <a:r>
              <a:rPr lang="ko-KR" altLang="en-US" dirty="0"/>
              <a:t>전체 구조를 파악하여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하위 </a:t>
            </a:r>
            <a:r>
              <a:rPr lang="ko-KR" altLang="en-US" dirty="0">
                <a:solidFill>
                  <a:srgbClr val="004A82"/>
                </a:solidFill>
              </a:rPr>
              <a:t>설계</a:t>
            </a:r>
            <a:r>
              <a:rPr lang="en-US" altLang="ko-KR" dirty="0">
                <a:solidFill>
                  <a:srgbClr val="004A82"/>
                </a:solidFill>
              </a:rPr>
              <a:t>(</a:t>
            </a:r>
            <a:r>
              <a:rPr lang="ko-KR" altLang="en-US" dirty="0">
                <a:solidFill>
                  <a:srgbClr val="004A82"/>
                </a:solidFill>
              </a:rPr>
              <a:t>아키텍처 설계</a:t>
            </a:r>
            <a:r>
              <a:rPr lang="en-US" altLang="ko-KR" dirty="0">
                <a:solidFill>
                  <a:srgbClr val="004A82"/>
                </a:solidFill>
              </a:rPr>
              <a:t>)</a:t>
            </a:r>
          </a:p>
          <a:p>
            <a:pPr lvl="1"/>
            <a:r>
              <a:rPr lang="ko-KR" altLang="en-US" dirty="0"/>
              <a:t>상세한 내용을 다루는 모듈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01570" y="1915072"/>
            <a:ext cx="31503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004A82"/>
                </a:solidFill>
              </a:rPr>
              <a:t>다형성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polymorphism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‘여러 개의 형태를 갖는다’라는 의미의 그리스어에서 </a:t>
            </a:r>
            <a:r>
              <a:rPr lang="ko-KR" altLang="en-US" dirty="0" smtClean="0"/>
              <a:t>유래</a:t>
            </a:r>
            <a:endParaRPr lang="en-US" altLang="ko-KR" dirty="0" smtClean="0"/>
          </a:p>
          <a:p>
            <a:pPr lvl="1"/>
            <a:r>
              <a:rPr lang="en-US" altLang="ko-KR" dirty="0"/>
              <a:t>poly(</a:t>
            </a:r>
            <a:r>
              <a:rPr lang="ko-KR" altLang="en-US" dirty="0"/>
              <a:t>하나 이상</a:t>
            </a:r>
            <a:r>
              <a:rPr lang="en-US" altLang="ko-KR" dirty="0"/>
              <a:t>), morph(</a:t>
            </a:r>
            <a:r>
              <a:rPr lang="ko-KR" altLang="en-US" dirty="0"/>
              <a:t>형태</a:t>
            </a:r>
            <a:r>
              <a:rPr lang="en-US" altLang="ko-KR" dirty="0"/>
              <a:t>)</a:t>
            </a:r>
            <a:r>
              <a:rPr lang="ko-KR" altLang="en-US" dirty="0"/>
              <a:t>가 합성된 단어로 ‘하나 </a:t>
            </a:r>
            <a:r>
              <a:rPr lang="ko-KR" altLang="en-US" dirty="0" smtClean="0"/>
              <a:t>이상의 형태</a:t>
            </a:r>
            <a:r>
              <a:rPr lang="ko-KR" altLang="en-US" dirty="0"/>
              <a:t>’를 </a:t>
            </a:r>
            <a:r>
              <a:rPr lang="ko-KR" altLang="en-US" dirty="0" smtClean="0"/>
              <a:t>뜻함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>
                <a:solidFill>
                  <a:srgbClr val="004A82"/>
                </a:solidFill>
              </a:rPr>
              <a:t>다형성</a:t>
            </a:r>
            <a:r>
              <a:rPr lang="ko-KR" altLang="en-US" dirty="0">
                <a:solidFill>
                  <a:srgbClr val="004A82"/>
                </a:solidFill>
              </a:rPr>
              <a:t> 예 </a:t>
            </a:r>
            <a:r>
              <a:rPr lang="en-US" altLang="ko-KR" dirty="0" smtClean="0">
                <a:solidFill>
                  <a:srgbClr val="004A82"/>
                </a:solidFill>
              </a:rPr>
              <a:t>1</a:t>
            </a:r>
          </a:p>
          <a:p>
            <a:pPr lvl="1"/>
            <a:r>
              <a:rPr lang="ko-KR" altLang="en-US" dirty="0"/>
              <a:t>다음 그림에서 </a:t>
            </a:r>
            <a:r>
              <a:rPr lang="ko-KR" altLang="en-US" dirty="0" smtClean="0"/>
              <a:t>공통점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타다’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20" y="3969060"/>
            <a:ext cx="78771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004A82"/>
                </a:solidFill>
              </a:rPr>
              <a:t>다형성</a:t>
            </a:r>
            <a:r>
              <a:rPr lang="ko-KR" altLang="en-US" dirty="0" smtClean="0">
                <a:solidFill>
                  <a:srgbClr val="004A82"/>
                </a:solidFill>
              </a:rPr>
              <a:t> </a:t>
            </a:r>
            <a:r>
              <a:rPr lang="ko-KR" altLang="en-US" dirty="0">
                <a:solidFill>
                  <a:srgbClr val="004A82"/>
                </a:solidFill>
              </a:rPr>
              <a:t>예 </a:t>
            </a:r>
            <a:r>
              <a:rPr lang="en-US" altLang="ko-KR" dirty="0" smtClean="0">
                <a:solidFill>
                  <a:srgbClr val="004A82"/>
                </a:solidFill>
              </a:rPr>
              <a:t>2</a:t>
            </a:r>
          </a:p>
          <a:p>
            <a:pPr lvl="1"/>
            <a:r>
              <a:rPr lang="en-US" altLang="ko-KR" b="0" dirty="0"/>
              <a:t>C </a:t>
            </a:r>
            <a:r>
              <a:rPr lang="ko-KR" altLang="en-US" b="0" dirty="0"/>
              <a:t>언어에서 </a:t>
            </a:r>
            <a:r>
              <a:rPr lang="en-US" altLang="ko-KR" b="0" dirty="0" smtClean="0"/>
              <a:t>+ </a:t>
            </a:r>
            <a:r>
              <a:rPr lang="ko-KR" altLang="en-US" b="0" dirty="0"/>
              <a:t>기호는 다음 두 가지 용도로 사용된다</a:t>
            </a:r>
            <a:r>
              <a:rPr lang="en-US" altLang="ko-KR" b="0" dirty="0"/>
              <a:t>.</a:t>
            </a:r>
          </a:p>
          <a:p>
            <a:pPr marL="457200" lvl="1" indent="0">
              <a:buNone/>
            </a:pPr>
            <a:r>
              <a:rPr lang="en-US" altLang="ko-KR" b="0" dirty="0" smtClean="0"/>
              <a:t>	• </a:t>
            </a:r>
            <a:r>
              <a:rPr lang="ko-KR" altLang="en-US" b="0" dirty="0" smtClean="0"/>
              <a:t>연산자</a:t>
            </a:r>
            <a:r>
              <a:rPr lang="en-US" altLang="ko-KR" b="0" baseline="30000" dirty="0" smtClean="0"/>
              <a:t>operator </a:t>
            </a:r>
            <a:r>
              <a:rPr lang="en-US" altLang="ko-KR" b="0" dirty="0" smtClean="0"/>
              <a:t>: </a:t>
            </a:r>
            <a:r>
              <a:rPr lang="ko-KR" altLang="en-US" b="0" dirty="0"/>
              <a:t>두 수를 더하는 연산자로</a:t>
            </a:r>
            <a:r>
              <a:rPr lang="en-US" altLang="ko-KR" b="0" dirty="0"/>
              <a:t>, </a:t>
            </a:r>
            <a:r>
              <a:rPr lang="en-US" altLang="ko-KR" b="0" dirty="0" smtClean="0"/>
              <a:t>‘3+5’ </a:t>
            </a:r>
            <a:r>
              <a:rPr lang="ko-KR" altLang="en-US" b="0" dirty="0"/>
              <a:t>형태로 </a:t>
            </a:r>
            <a:r>
              <a:rPr lang="ko-KR" altLang="en-US" b="0" dirty="0" smtClean="0"/>
              <a:t>사용</a:t>
            </a:r>
            <a:endParaRPr lang="en-US" altLang="ko-KR" b="0" dirty="0"/>
          </a:p>
          <a:p>
            <a:pPr marL="457200" lvl="1" indent="0">
              <a:buNone/>
            </a:pPr>
            <a:r>
              <a:rPr lang="en-US" altLang="ko-KR" b="0" dirty="0" smtClean="0"/>
              <a:t>	• </a:t>
            </a:r>
            <a:r>
              <a:rPr lang="ko-KR" altLang="en-US" b="0" dirty="0" err="1" smtClean="0"/>
              <a:t>연결자</a:t>
            </a:r>
            <a:r>
              <a:rPr lang="en-US" altLang="ko-KR" baseline="30000" dirty="0" smtClean="0"/>
              <a:t>concatenation </a:t>
            </a:r>
            <a:r>
              <a:rPr lang="en-US" altLang="ko-KR" b="0" dirty="0" smtClean="0"/>
              <a:t>: </a:t>
            </a:r>
            <a:r>
              <a:rPr lang="ko-KR" altLang="en-US" b="0" dirty="0"/>
              <a:t>문자열을 연결하는 역할을 하며 </a:t>
            </a:r>
            <a:r>
              <a:rPr lang="en-US" altLang="ko-KR" b="0" dirty="0" smtClean="0"/>
              <a:t>‘</a:t>
            </a:r>
            <a:r>
              <a:rPr lang="en-US" altLang="ko-KR" b="0" dirty="0" err="1" smtClean="0"/>
              <a:t>go+stop</a:t>
            </a:r>
            <a:r>
              <a:rPr lang="en-US" altLang="ko-KR" b="0" dirty="0"/>
              <a:t>’ </a:t>
            </a:r>
            <a:r>
              <a:rPr lang="ko-KR" altLang="en-US" b="0" dirty="0"/>
              <a:t>형태로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>
                <a:solidFill>
                  <a:srgbClr val="004A82"/>
                </a:solidFill>
              </a:rPr>
              <a:t>다형성</a:t>
            </a:r>
            <a:r>
              <a:rPr lang="ko-KR" altLang="en-US" dirty="0">
                <a:solidFill>
                  <a:srgbClr val="004A82"/>
                </a:solidFill>
              </a:rPr>
              <a:t> 예 </a:t>
            </a:r>
            <a:r>
              <a:rPr lang="en-US" altLang="ko-KR" dirty="0" smtClean="0">
                <a:solidFill>
                  <a:srgbClr val="004A82"/>
                </a:solidFill>
              </a:rPr>
              <a:t>3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‘삼각형 면적을 계산한다’</a:t>
            </a:r>
            <a:r>
              <a:rPr lang="en-US" altLang="ko-KR" dirty="0"/>
              <a:t>, ‘</a:t>
            </a:r>
            <a:r>
              <a:rPr lang="ko-KR" altLang="en-US" dirty="0"/>
              <a:t>사각형 면적을 계산한다’</a:t>
            </a:r>
            <a:r>
              <a:rPr lang="en-US" altLang="ko-KR" dirty="0"/>
              <a:t>, ‘</a:t>
            </a:r>
            <a:r>
              <a:rPr lang="ko-KR" altLang="en-US" dirty="0"/>
              <a:t>원 면적을 계산한다’의 </a:t>
            </a:r>
            <a:r>
              <a:rPr lang="ko-KR" altLang="en-US" dirty="0" smtClean="0"/>
              <a:t>공통점</a:t>
            </a:r>
            <a:r>
              <a:rPr lang="en-US" altLang="ko-KR" dirty="0" smtClean="0"/>
              <a:t>?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면적을 </a:t>
            </a:r>
            <a:r>
              <a:rPr lang="ko-KR" altLang="en-US" dirty="0"/>
              <a:t>계산한다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b="0" dirty="0"/>
          </a:p>
          <a:p>
            <a:r>
              <a:rPr lang="ko-KR" altLang="en-US" dirty="0" err="1">
                <a:solidFill>
                  <a:srgbClr val="004A82"/>
                </a:solidFill>
              </a:rPr>
              <a:t>다형성</a:t>
            </a:r>
            <a:r>
              <a:rPr lang="ko-KR" altLang="en-US" dirty="0">
                <a:solidFill>
                  <a:srgbClr val="004A82"/>
                </a:solidFill>
              </a:rPr>
              <a:t> 예 </a:t>
            </a:r>
            <a:r>
              <a:rPr lang="en-US" altLang="ko-KR" dirty="0" smtClean="0">
                <a:solidFill>
                  <a:srgbClr val="004A82"/>
                </a:solidFill>
              </a:rPr>
              <a:t>4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‘창문을 열다’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지갑을 열다’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파일을 열다’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은행 계좌를 열다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공통점</a:t>
            </a:r>
            <a:r>
              <a:rPr lang="en-US" altLang="ko-KR" dirty="0" smtClean="0"/>
              <a:t>: </a:t>
            </a:r>
            <a:r>
              <a:rPr lang="ko-KR" altLang="en-US" dirty="0"/>
              <a:t>‘</a:t>
            </a:r>
            <a:r>
              <a:rPr lang="ko-KR" altLang="en-US" dirty="0" smtClean="0"/>
              <a:t>열다</a:t>
            </a:r>
            <a:r>
              <a:rPr lang="en-US" altLang="ko-KR" dirty="0" smtClean="0"/>
              <a:t>’ </a:t>
            </a:r>
          </a:p>
          <a:p>
            <a:pPr marL="457200" lvl="1" indent="0">
              <a:buNone/>
            </a:pPr>
            <a:endParaRPr lang="ko-KR" altLang="en-US" b="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36585" y="4104075"/>
            <a:ext cx="31503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1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004A82"/>
                </a:solidFill>
              </a:rPr>
              <a:t>다형성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같은 이름의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객체에 따라 다르게 동작하고</a:t>
            </a:r>
            <a:r>
              <a:rPr lang="en-US" altLang="ko-KR" dirty="0" smtClean="0"/>
              <a:t>, </a:t>
            </a:r>
            <a:r>
              <a:rPr lang="ko-KR" altLang="en-US" dirty="0"/>
              <a:t>서로 다른 구현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r>
              <a:rPr lang="ko-KR" altLang="en-US" dirty="0"/>
              <a:t>을 제공</a:t>
            </a:r>
            <a:endParaRPr lang="en-US" altLang="ko-KR" dirty="0" smtClean="0"/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 err="1" smtClean="0">
                <a:solidFill>
                  <a:srgbClr val="004A82"/>
                </a:solidFill>
              </a:rPr>
              <a:t>다형성</a:t>
            </a:r>
            <a:r>
              <a:rPr lang="ko-KR" altLang="en-US" dirty="0" smtClean="0">
                <a:solidFill>
                  <a:srgbClr val="004A82"/>
                </a:solidFill>
              </a:rPr>
              <a:t> 사용의 장점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쉬운 변경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확장 및 유지보수의 용이</a:t>
            </a:r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1763815"/>
            <a:ext cx="4769380" cy="18331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07" y="4743890"/>
            <a:ext cx="773624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7-1 </a:t>
            </a:r>
            <a:r>
              <a:rPr lang="ko-KR" altLang="en-US" sz="2500" dirty="0" err="1" smtClean="0"/>
              <a:t>메서드</a:t>
            </a:r>
            <a:r>
              <a:rPr lang="ko-KR" altLang="en-US" sz="2500" dirty="0" smtClean="0"/>
              <a:t> 오버로딩</a:t>
            </a:r>
            <a:r>
              <a:rPr lang="en-US" altLang="ko-KR" sz="2500" dirty="0" smtClean="0"/>
              <a:t>(1)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004A82"/>
                </a:solidFill>
              </a:rPr>
              <a:t>메서드</a:t>
            </a:r>
            <a:r>
              <a:rPr lang="ko-KR" altLang="en-US" dirty="0">
                <a:solidFill>
                  <a:srgbClr val="004A82"/>
                </a:solidFill>
              </a:rPr>
              <a:t> </a:t>
            </a:r>
            <a:r>
              <a:rPr lang="ko-KR" altLang="en-US" dirty="0" smtClean="0">
                <a:solidFill>
                  <a:srgbClr val="004A82"/>
                </a:solidFill>
              </a:rPr>
              <a:t>오버로딩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overloading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한 클래스에 이름이 동일한 </a:t>
            </a:r>
            <a:r>
              <a:rPr lang="ko-KR" altLang="en-US" dirty="0" err="1"/>
              <a:t>메서드가</a:t>
            </a:r>
            <a:r>
              <a:rPr lang="ko-KR" altLang="en-US" dirty="0"/>
              <a:t> 중복 정의되어 있는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메서드명이</a:t>
            </a:r>
            <a:r>
              <a:rPr lang="ko-KR" altLang="en-US" dirty="0" smtClean="0"/>
              <a:t> 같은데 어떻게 구별할까</a:t>
            </a:r>
            <a:r>
              <a:rPr lang="en-US" altLang="ko-KR" dirty="0" smtClean="0"/>
              <a:t>?          </a:t>
            </a:r>
          </a:p>
          <a:p>
            <a:pPr marL="457200" lvl="1" indent="0">
              <a:buNone/>
            </a:pPr>
            <a:r>
              <a:rPr lang="ko-KR" altLang="en-US" dirty="0" smtClean="0"/>
              <a:t>          매개변수 </a:t>
            </a:r>
            <a:r>
              <a:rPr lang="ko-KR" altLang="en-US" dirty="0"/>
              <a:t>타입이나 </a:t>
            </a:r>
            <a:r>
              <a:rPr lang="ko-KR" altLang="en-US" dirty="0" smtClean="0"/>
              <a:t>개수</a:t>
            </a:r>
            <a:r>
              <a:rPr lang="en-US" altLang="ko-KR" baseline="30000" dirty="0" smtClean="0"/>
              <a:t>signature</a:t>
            </a:r>
            <a:r>
              <a:rPr lang="ko-KR" altLang="en-US" dirty="0" smtClean="0"/>
              <a:t>로 </a:t>
            </a:r>
            <a:r>
              <a:rPr lang="ko-KR" altLang="en-US" dirty="0"/>
              <a:t>구별</a:t>
            </a:r>
            <a:endParaRPr lang="en-US" altLang="ko-KR" dirty="0" smtClean="0"/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65" y="3113965"/>
            <a:ext cx="2390775" cy="20002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36585" y="2348880"/>
            <a:ext cx="4500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7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7-1 </a:t>
            </a:r>
            <a:r>
              <a:rPr lang="ko-KR" altLang="en-US" sz="2500" dirty="0" err="1" smtClean="0"/>
              <a:t>메서드</a:t>
            </a:r>
            <a:r>
              <a:rPr lang="ko-KR" altLang="en-US" sz="2500" dirty="0" smtClean="0"/>
              <a:t> 오버로딩</a:t>
            </a:r>
            <a:r>
              <a:rPr lang="en-US" altLang="ko-KR" sz="2500" dirty="0" smtClean="0"/>
              <a:t>(2)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연산자 오버로딩</a:t>
            </a:r>
            <a:r>
              <a:rPr lang="en-US" altLang="ko-KR" dirty="0">
                <a:solidFill>
                  <a:srgbClr val="004A82"/>
                </a:solidFill>
              </a:rPr>
              <a:t>	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연산자 하나를 다른 </a:t>
            </a:r>
            <a:r>
              <a:rPr lang="ko-KR" altLang="en-US" dirty="0" smtClean="0"/>
              <a:t>용도로 </a:t>
            </a:r>
            <a:r>
              <a:rPr lang="ko-KR" altLang="en-US" dirty="0"/>
              <a:t>다시 중복 정의하여 사용하는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예</a:t>
            </a:r>
            <a:r>
              <a:rPr lang="en-US" altLang="ko-KR" dirty="0"/>
              <a:t>) ‘3+5’, ‘</a:t>
            </a:r>
            <a:r>
              <a:rPr lang="en-US" altLang="ko-KR" dirty="0" err="1" smtClean="0"/>
              <a:t>go+stop</a:t>
            </a:r>
            <a:r>
              <a:rPr lang="en-US" altLang="ko-KR" dirty="0"/>
              <a:t>’</a:t>
            </a: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상속 구조에서의 </a:t>
            </a:r>
            <a:r>
              <a:rPr lang="ko-KR" altLang="en-US" dirty="0" err="1" smtClean="0">
                <a:solidFill>
                  <a:srgbClr val="004A82"/>
                </a:solidFill>
              </a:rPr>
              <a:t>메서드</a:t>
            </a:r>
            <a:r>
              <a:rPr lang="ko-KR" altLang="en-US" dirty="0" smtClean="0">
                <a:solidFill>
                  <a:srgbClr val="004A82"/>
                </a:solidFill>
              </a:rPr>
              <a:t> 오버로딩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상속 구조에서는 </a:t>
            </a:r>
            <a:r>
              <a:rPr lang="ko-KR" altLang="en-US" dirty="0" err="1" smtClean="0"/>
              <a:t>메서드명뿐아니라</a:t>
            </a:r>
            <a:r>
              <a:rPr lang="ko-KR" altLang="en-US" dirty="0" smtClean="0"/>
              <a:t> 매개변수의 </a:t>
            </a:r>
            <a:r>
              <a:rPr lang="ko-KR" altLang="en-US" dirty="0"/>
              <a:t>타입과 개수까지 같다</a:t>
            </a:r>
            <a:r>
              <a:rPr lang="en-US" altLang="ko-KR" dirty="0"/>
              <a:t>. </a:t>
            </a:r>
            <a:r>
              <a:rPr lang="ko-KR" altLang="en-US" dirty="0" smtClean="0"/>
              <a:t>구별 </a:t>
            </a:r>
            <a:r>
              <a:rPr lang="ko-KR" altLang="en-US" dirty="0"/>
              <a:t>방법</a:t>
            </a:r>
            <a:r>
              <a:rPr lang="en-US" altLang="ko-KR" dirty="0"/>
              <a:t>?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   상위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, </a:t>
            </a:r>
            <a:r>
              <a:rPr lang="ko-KR" altLang="en-US" dirty="0"/>
              <a:t>추상 </a:t>
            </a:r>
            <a:r>
              <a:rPr lang="ko-KR" altLang="en-US" dirty="0" smtClean="0"/>
              <a:t>클래스내의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추상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36585" y="3789040"/>
            <a:ext cx="4500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9" y="4239090"/>
            <a:ext cx="6256098" cy="223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7-2 </a:t>
            </a:r>
            <a:r>
              <a:rPr lang="ko-KR" altLang="en-US" sz="2500" dirty="0" err="1" smtClean="0"/>
              <a:t>메서드</a:t>
            </a:r>
            <a:r>
              <a:rPr lang="ko-KR" altLang="en-US" sz="2500" dirty="0" smtClean="0"/>
              <a:t> </a:t>
            </a:r>
            <a:r>
              <a:rPr lang="ko-KR" altLang="en-US" sz="2500" dirty="0" err="1" smtClean="0"/>
              <a:t>오버라이딩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004A82"/>
                </a:solidFill>
              </a:rPr>
              <a:t>메서드</a:t>
            </a:r>
            <a:r>
              <a:rPr lang="ko-KR" altLang="en-US" dirty="0">
                <a:solidFill>
                  <a:srgbClr val="004A82"/>
                </a:solidFill>
              </a:rPr>
              <a:t> </a:t>
            </a:r>
            <a:r>
              <a:rPr lang="ko-KR" altLang="en-US" dirty="0" err="1" smtClean="0">
                <a:solidFill>
                  <a:srgbClr val="004A82"/>
                </a:solidFill>
              </a:rPr>
              <a:t>오버라이딩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overriding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smtClean="0"/>
              <a:t>오버로딩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추상 </a:t>
            </a:r>
            <a:r>
              <a:rPr lang="ko-KR" altLang="en-US" dirty="0"/>
              <a:t>클래스와 추상 </a:t>
            </a:r>
            <a:r>
              <a:rPr lang="ko-KR" altLang="en-US" dirty="0" err="1"/>
              <a:t>메서드만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추상 </a:t>
            </a:r>
            <a:r>
              <a:rPr lang="ko-KR" altLang="en-US" dirty="0"/>
              <a:t>클래스와 일반 클래스를 모두 다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상위 클래스에서 정의한 일반 </a:t>
            </a:r>
            <a:r>
              <a:rPr lang="ko-KR" altLang="en-US" dirty="0" err="1"/>
              <a:t>메서드의</a:t>
            </a:r>
            <a:r>
              <a:rPr lang="ko-KR" altLang="en-US" dirty="0"/>
              <a:t> 구현을 하위 클래스에서 모두 무시하고 다시 재정의해서 사용 가능         상위 클래스의 </a:t>
            </a:r>
            <a:r>
              <a:rPr lang="ko-KR" altLang="en-US" dirty="0" err="1"/>
              <a:t>메서드는</a:t>
            </a:r>
            <a:r>
              <a:rPr lang="ko-KR" altLang="en-US" dirty="0"/>
              <a:t> 은닉</a:t>
            </a:r>
            <a:r>
              <a:rPr lang="en-US" altLang="ko-KR" dirty="0"/>
              <a:t>(</a:t>
            </a:r>
            <a:r>
              <a:rPr lang="ko-KR" altLang="en-US" dirty="0"/>
              <a:t>무시</a:t>
            </a:r>
            <a:r>
              <a:rPr lang="en-US" altLang="ko-KR" dirty="0"/>
              <a:t>)</a:t>
            </a:r>
            <a:r>
              <a:rPr lang="ko-KR" altLang="en-US" dirty="0" smtClean="0"/>
              <a:t>되고</a:t>
            </a:r>
            <a:r>
              <a:rPr lang="en-US" altLang="ko-KR" dirty="0"/>
              <a:t>, </a:t>
            </a:r>
            <a:r>
              <a:rPr lang="ko-KR" altLang="en-US" dirty="0"/>
              <a:t>하위 클래스의 </a:t>
            </a:r>
            <a:r>
              <a:rPr lang="ko-KR" altLang="en-US" dirty="0" err="1"/>
              <a:t>메서드가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56765" y="2708920"/>
            <a:ext cx="4500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90" y="3293985"/>
            <a:ext cx="5692350" cy="283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 dirty="0" smtClean="0"/>
              <a:t>Section</a:t>
            </a:r>
            <a:r>
              <a:rPr lang="en-US" altLang="ko-KR" dirty="0" smtClean="0"/>
              <a:t> 04 </a:t>
            </a:r>
            <a:r>
              <a:rPr lang="ko-KR" altLang="en-US" dirty="0" smtClean="0"/>
              <a:t>클래스 간의 관계와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원칙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4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연관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연관 </a:t>
            </a:r>
            <a:r>
              <a:rPr lang="ko-KR" altLang="en-US" dirty="0" smtClean="0">
                <a:solidFill>
                  <a:srgbClr val="004A82"/>
                </a:solidFill>
              </a:rPr>
              <a:t>관계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association relationship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/>
              <a:t>서로 알고 지내는 </a:t>
            </a:r>
            <a:r>
              <a:rPr lang="ko-KR" altLang="en-US" dirty="0" smtClean="0"/>
              <a:t>관계로</a:t>
            </a:r>
            <a:r>
              <a:rPr lang="en-US" altLang="ko-KR" dirty="0"/>
              <a:t>, </a:t>
            </a:r>
            <a:r>
              <a:rPr lang="ko-KR" altLang="en-US" dirty="0"/>
              <a:t>하나의 클래스가 또 다른 </a:t>
            </a:r>
            <a:r>
              <a:rPr lang="ko-KR" altLang="en-US" dirty="0" smtClean="0"/>
              <a:t>클래스를 </a:t>
            </a:r>
            <a:r>
              <a:rPr lang="ko-KR" altLang="en-US" dirty="0"/>
              <a:t>인지하고 있음을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/>
              <a:t>두 클래스는 서로 메시지를 주고받으며 </a:t>
            </a:r>
            <a:r>
              <a:rPr lang="ko-KR" altLang="en-US" dirty="0" smtClean="0"/>
              <a:t>이용하는 관계</a:t>
            </a:r>
            <a:endParaRPr lang="en-US" altLang="ko-KR" dirty="0" smtClean="0"/>
          </a:p>
          <a:p>
            <a:pPr lvl="1"/>
            <a:r>
              <a:rPr lang="ko-KR" altLang="en-US" dirty="0"/>
              <a:t>연관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</a:t>
            </a:r>
            <a:r>
              <a:rPr lang="ko-KR" altLang="en-US" dirty="0"/>
              <a:t>사이에서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(link): </a:t>
            </a:r>
            <a:r>
              <a:rPr lang="ko-KR" altLang="en-US" dirty="0" smtClean="0"/>
              <a:t>객체 </a:t>
            </a:r>
            <a:r>
              <a:rPr lang="ko-KR" altLang="en-US" dirty="0"/>
              <a:t>사이에서의 이용 관계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08" y="3068960"/>
            <a:ext cx="56292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8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일반화</a:t>
            </a:r>
            <a:r>
              <a:rPr lang="en-US" altLang="ko-KR" dirty="0" smtClean="0"/>
              <a:t>-</a:t>
            </a:r>
            <a:r>
              <a:rPr lang="ko-KR" altLang="en-US" dirty="0" smtClean="0"/>
              <a:t>특수화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일반화</a:t>
            </a:r>
            <a:r>
              <a:rPr lang="en-US" altLang="ko-KR" dirty="0">
                <a:solidFill>
                  <a:srgbClr val="004A82"/>
                </a:solidFill>
              </a:rPr>
              <a:t>-</a:t>
            </a:r>
            <a:r>
              <a:rPr lang="ko-KR" altLang="en-US" dirty="0">
                <a:solidFill>
                  <a:srgbClr val="004A82"/>
                </a:solidFill>
              </a:rPr>
              <a:t>특수화 </a:t>
            </a:r>
            <a:r>
              <a:rPr lang="ko-KR" altLang="en-US" dirty="0" smtClean="0">
                <a:solidFill>
                  <a:srgbClr val="004A82"/>
                </a:solidFill>
              </a:rPr>
              <a:t>관계</a:t>
            </a:r>
            <a:r>
              <a:rPr lang="en-US" altLang="ko-KR" dirty="0" smtClean="0">
                <a:solidFill>
                  <a:srgbClr val="004A82"/>
                </a:solidFill>
              </a:rPr>
              <a:t>(IS-A, </a:t>
            </a:r>
            <a:r>
              <a:rPr lang="en-US" altLang="ko-KR" baseline="30000" dirty="0">
                <a:solidFill>
                  <a:srgbClr val="004A82"/>
                </a:solidFill>
              </a:rPr>
              <a:t>generalization-specialization relationship</a:t>
            </a:r>
            <a:r>
              <a:rPr lang="en-US" altLang="ko-KR" dirty="0" smtClean="0">
                <a:solidFill>
                  <a:srgbClr val="004A82"/>
                </a:solidFill>
              </a:rPr>
              <a:t>)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두 </a:t>
            </a:r>
            <a:r>
              <a:rPr lang="ko-KR" altLang="en-US" dirty="0" smtClean="0"/>
              <a:t>클래스 </a:t>
            </a:r>
            <a:r>
              <a:rPr lang="ko-KR" altLang="en-US" dirty="0"/>
              <a:t>간의 상속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/>
            <a:r>
              <a:rPr lang="ko-KR" altLang="en-US" dirty="0"/>
              <a:t>하위 클래스는 상위 클래스의 각 속성과 </a:t>
            </a:r>
            <a:r>
              <a:rPr lang="ko-KR" altLang="en-US" dirty="0" err="1"/>
              <a:t>메서드를</a:t>
            </a:r>
            <a:r>
              <a:rPr lang="ko-KR" altLang="en-US" dirty="0"/>
              <a:t> </a:t>
            </a:r>
            <a:r>
              <a:rPr lang="ko-KR" altLang="en-US" dirty="0" smtClean="0"/>
              <a:t>모두 </a:t>
            </a:r>
            <a:r>
              <a:rPr lang="ko-KR" altLang="en-US" dirty="0"/>
              <a:t>상속받아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클래스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원래 </a:t>
            </a:r>
            <a:r>
              <a:rPr lang="ko-KR" altLang="en-US" dirty="0"/>
              <a:t>가지고 있던 </a:t>
            </a:r>
            <a:r>
              <a:rPr lang="ko-KR" altLang="en-US" dirty="0" smtClean="0"/>
              <a:t>속성과 연산</a:t>
            </a:r>
            <a:r>
              <a:rPr lang="en-US" altLang="ko-KR" dirty="0" smtClean="0"/>
              <a:t>+</a:t>
            </a:r>
            <a:r>
              <a:rPr lang="ko-KR" altLang="en-US" dirty="0" smtClean="0"/>
              <a:t>물려받은 </a:t>
            </a:r>
            <a:r>
              <a:rPr lang="ko-KR" altLang="en-US" dirty="0"/>
              <a:t>속성과 연산까지 모두 사용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3023955"/>
            <a:ext cx="69532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집</a:t>
            </a:r>
            <a:r>
              <a:rPr lang="ko-KR" altLang="en-US" dirty="0"/>
              <a:t>합</a:t>
            </a:r>
            <a:r>
              <a:rPr lang="ko-KR" altLang="en-US" dirty="0" smtClean="0"/>
              <a:t>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집합 </a:t>
            </a:r>
            <a:r>
              <a:rPr lang="ko-KR" altLang="en-US" dirty="0" smtClean="0">
                <a:solidFill>
                  <a:srgbClr val="004A82"/>
                </a:solidFill>
              </a:rPr>
              <a:t>관계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aggregation relationship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연관 관계를 더 구체적으로 나타낸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/>
              <a:t>거대한 객체 </a:t>
            </a:r>
            <a:r>
              <a:rPr lang="ko-KR" altLang="en-US" dirty="0" smtClean="0"/>
              <a:t>하나를 </a:t>
            </a:r>
            <a:r>
              <a:rPr lang="ko-KR" altLang="en-US" dirty="0"/>
              <a:t>소규모 객체 여러 개로 구성할 때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1"/>
            <a:r>
              <a:rPr lang="ko-KR" altLang="en-US" dirty="0"/>
              <a:t>전체와 부분 </a:t>
            </a:r>
            <a:r>
              <a:rPr lang="ko-KR" altLang="en-US" dirty="0" smtClean="0"/>
              <a:t>관계 성립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집합 관계에 </a:t>
            </a:r>
            <a:r>
              <a:rPr lang="ko-KR" altLang="en-US" dirty="0"/>
              <a:t>속한 부분 객체는 다른 곳에서도 </a:t>
            </a:r>
            <a:r>
              <a:rPr lang="ko-KR" altLang="en-US" dirty="0" smtClean="0"/>
              <a:t>공유 가능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23" y="3383995"/>
            <a:ext cx="53435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모듈과 모듈화의 이해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모듈화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소프트웨어 개발에서 큰 문제를 작은 </a:t>
            </a:r>
            <a:r>
              <a:rPr lang="ko-KR" altLang="en-US" dirty="0"/>
              <a:t>단위로 </a:t>
            </a:r>
            <a:r>
              <a:rPr lang="ko-KR" altLang="en-US" dirty="0" smtClean="0"/>
              <a:t>나누는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4A82"/>
                </a:solidFill>
              </a:rPr>
              <a:t>모듈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‘규모가 큰 것을 여러 개로 나눈 </a:t>
            </a:r>
            <a:r>
              <a:rPr lang="ko-KR" altLang="en-US" dirty="0" smtClean="0"/>
              <a:t>조각</a:t>
            </a:r>
            <a:r>
              <a:rPr lang="en-US" altLang="ko-KR" dirty="0" smtClean="0"/>
              <a:t>’</a:t>
            </a:r>
          </a:p>
          <a:p>
            <a:pPr lvl="1"/>
            <a:r>
              <a:rPr lang="ko-KR" altLang="en-US" dirty="0"/>
              <a:t>‘소프트웨어 </a:t>
            </a:r>
            <a:r>
              <a:rPr lang="ko-KR" altLang="en-US" dirty="0" smtClean="0"/>
              <a:t>구조를 </a:t>
            </a:r>
            <a:r>
              <a:rPr lang="ko-KR" altLang="en-US" dirty="0"/>
              <a:t>이루는 기본적인 단위</a:t>
            </a:r>
            <a:r>
              <a:rPr lang="ko-KR" altLang="en-US" dirty="0" smtClean="0"/>
              <a:t>’</a:t>
            </a:r>
            <a:endParaRPr lang="en-US" altLang="ko-KR" dirty="0"/>
          </a:p>
          <a:p>
            <a:pPr lvl="1"/>
            <a:r>
              <a:rPr lang="ko-KR" altLang="en-US" dirty="0"/>
              <a:t>‘하나 또는 몇 개의 </a:t>
            </a:r>
            <a:r>
              <a:rPr lang="ko-KR" altLang="en-US" dirty="0" smtClean="0"/>
              <a:t>논리적인 기능을 </a:t>
            </a:r>
            <a:r>
              <a:rPr lang="ko-KR" altLang="en-US" dirty="0"/>
              <a:t>수행하기 위한 명령어들의 </a:t>
            </a:r>
            <a:r>
              <a:rPr lang="ko-KR" altLang="en-US" dirty="0" smtClean="0"/>
              <a:t>집합</a:t>
            </a:r>
            <a:r>
              <a:rPr lang="en-US" altLang="ko-KR" dirty="0" smtClean="0"/>
              <a:t>’</a:t>
            </a:r>
          </a:p>
          <a:p>
            <a:pPr lvl="1"/>
            <a:r>
              <a:rPr lang="ko-KR" altLang="en-US" dirty="0"/>
              <a:t>독립 프로그램도 </a:t>
            </a:r>
            <a:r>
              <a:rPr lang="ko-KR" altLang="en-US" dirty="0" smtClean="0"/>
              <a:t>하나의 모듈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/>
              <a:t>(</a:t>
            </a:r>
            <a:r>
              <a:rPr lang="ko-KR" altLang="en-US" dirty="0" err="1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들도 하나의 </a:t>
            </a:r>
            <a:r>
              <a:rPr lang="ko-KR" altLang="en-US" dirty="0" smtClean="0"/>
              <a:t>모듈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12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포함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포함 </a:t>
            </a:r>
            <a:r>
              <a:rPr lang="ko-KR" altLang="en-US" dirty="0" smtClean="0">
                <a:solidFill>
                  <a:srgbClr val="004A82"/>
                </a:solidFill>
              </a:rPr>
              <a:t>관계</a:t>
            </a:r>
            <a:r>
              <a:rPr lang="en-US" altLang="ko-KR" baseline="30000" dirty="0" smtClean="0">
                <a:solidFill>
                  <a:srgbClr val="004A82"/>
                </a:solidFill>
              </a:rPr>
              <a:t>composition relationship</a:t>
            </a:r>
            <a:endParaRPr lang="en-US" altLang="ko-KR" dirty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전체 객체에 완전히 전속되어 독립된 객체로 존재할 수 없는 부분 </a:t>
            </a:r>
            <a:r>
              <a:rPr lang="ko-KR" altLang="en-US" dirty="0" smtClean="0"/>
              <a:t>객체가 존재하는 관계</a:t>
            </a:r>
            <a:endParaRPr lang="en-US" altLang="ko-KR" dirty="0" smtClean="0"/>
          </a:p>
          <a:p>
            <a:pPr lvl="1"/>
            <a:r>
              <a:rPr lang="ko-KR" altLang="en-US" dirty="0"/>
              <a:t>포함 관계의 부분 객체들은 전체 객체가 없어지면 같이 </a:t>
            </a:r>
            <a:r>
              <a:rPr lang="ko-KR" altLang="en-US" dirty="0" smtClean="0"/>
              <a:t>없어짐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잉크가 떨어진 </a:t>
            </a:r>
            <a:r>
              <a:rPr lang="ko-KR" altLang="en-US" dirty="0" smtClean="0"/>
              <a:t>볼펜의 </a:t>
            </a:r>
            <a:r>
              <a:rPr lang="ko-KR" altLang="en-US" dirty="0" err="1" smtClean="0"/>
              <a:t>볼펜심만</a:t>
            </a:r>
            <a:r>
              <a:rPr lang="ko-KR" altLang="en-US" dirty="0" smtClean="0"/>
              <a:t> </a:t>
            </a:r>
            <a:r>
              <a:rPr lang="ko-KR" altLang="en-US" dirty="0"/>
              <a:t>따로 갈지 못해 통째로 버려야 하는 경우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3068960"/>
            <a:ext cx="53435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클래스 설계 원칙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985665"/>
          </a:xfrm>
        </p:spPr>
        <p:txBody>
          <a:bodyPr>
            <a:normAutofit lnSpcReduction="10000"/>
          </a:bodyPr>
          <a:lstStyle/>
          <a:p>
            <a:pPr marL="93662" indent="0">
              <a:buNone/>
            </a:pPr>
            <a:r>
              <a:rPr lang="ko-KR" altLang="en-US" sz="1800" dirty="0" smtClean="0">
                <a:solidFill>
                  <a:srgbClr val="004A82"/>
                </a:solidFill>
              </a:rPr>
              <a:t>① 단일 </a:t>
            </a:r>
            <a:r>
              <a:rPr lang="ko-KR" altLang="en-US" sz="1800" dirty="0">
                <a:solidFill>
                  <a:srgbClr val="004A82"/>
                </a:solidFill>
              </a:rPr>
              <a:t>책임 </a:t>
            </a:r>
            <a:r>
              <a:rPr lang="ko-KR" altLang="en-US" sz="1800" dirty="0" smtClean="0">
                <a:solidFill>
                  <a:srgbClr val="004A82"/>
                </a:solidFill>
              </a:rPr>
              <a:t>원칙</a:t>
            </a:r>
            <a:r>
              <a:rPr lang="en-US" altLang="ko-KR" sz="1800" dirty="0" smtClean="0">
                <a:solidFill>
                  <a:srgbClr val="004A82"/>
                </a:solidFill>
              </a:rPr>
              <a:t>(SRP</a:t>
            </a:r>
            <a:r>
              <a:rPr lang="en-US" altLang="ko-KR" sz="1800" dirty="0">
                <a:solidFill>
                  <a:srgbClr val="004A82"/>
                </a:solidFill>
              </a:rPr>
              <a:t>: </a:t>
            </a:r>
            <a:r>
              <a:rPr lang="en-US" altLang="ko-KR" baseline="30000" dirty="0">
                <a:solidFill>
                  <a:srgbClr val="004A82"/>
                </a:solidFill>
              </a:rPr>
              <a:t>Single-Responsibility </a:t>
            </a:r>
            <a:r>
              <a:rPr lang="en-US" altLang="ko-KR" baseline="30000" dirty="0">
                <a:solidFill>
                  <a:srgbClr val="004A82"/>
                </a:solidFill>
              </a:rPr>
              <a:t>Principle</a:t>
            </a:r>
            <a:r>
              <a:rPr lang="en-US" altLang="ko-KR" sz="1800" dirty="0" smtClean="0">
                <a:solidFill>
                  <a:srgbClr val="004A82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ko-KR" altLang="en-US" b="0" dirty="0" smtClean="0"/>
              <a:t>클래스를 </a:t>
            </a:r>
            <a:r>
              <a:rPr lang="ko-KR" altLang="en-US" b="0" dirty="0"/>
              <a:t>변경해야 하는 이유는 오직 하나여야 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marL="93662" indent="0">
              <a:buNone/>
            </a:pPr>
            <a:r>
              <a:rPr lang="ko-KR" altLang="en-US" sz="1800" dirty="0" smtClean="0">
                <a:solidFill>
                  <a:srgbClr val="004A82"/>
                </a:solidFill>
              </a:rPr>
              <a:t>② 개방 </a:t>
            </a:r>
            <a:r>
              <a:rPr lang="ko-KR" altLang="en-US" sz="1800" dirty="0">
                <a:solidFill>
                  <a:srgbClr val="004A82"/>
                </a:solidFill>
              </a:rPr>
              <a:t>폐쇄의 </a:t>
            </a:r>
            <a:r>
              <a:rPr lang="ko-KR" altLang="en-US" sz="1800" dirty="0" smtClean="0">
                <a:solidFill>
                  <a:srgbClr val="004A82"/>
                </a:solidFill>
              </a:rPr>
              <a:t>원칙</a:t>
            </a:r>
            <a:r>
              <a:rPr lang="en-US" altLang="ko-KR" sz="1800" dirty="0" smtClean="0">
                <a:solidFill>
                  <a:srgbClr val="004A82"/>
                </a:solidFill>
              </a:rPr>
              <a:t>(OCP</a:t>
            </a:r>
            <a:r>
              <a:rPr lang="en-US" altLang="ko-KR" sz="1800" dirty="0">
                <a:solidFill>
                  <a:srgbClr val="004A82"/>
                </a:solidFill>
              </a:rPr>
              <a:t>: </a:t>
            </a:r>
            <a:r>
              <a:rPr lang="en-US" altLang="ko-KR" baseline="30000" dirty="0">
                <a:solidFill>
                  <a:srgbClr val="004A82"/>
                </a:solidFill>
              </a:rPr>
              <a:t>Open-Closed </a:t>
            </a:r>
            <a:r>
              <a:rPr lang="en-US" altLang="ko-KR" baseline="30000" dirty="0">
                <a:solidFill>
                  <a:srgbClr val="004A82"/>
                </a:solidFill>
              </a:rPr>
              <a:t>Principle</a:t>
            </a:r>
            <a:r>
              <a:rPr lang="en-US" altLang="ko-KR" sz="1800" dirty="0" smtClean="0">
                <a:solidFill>
                  <a:srgbClr val="004A82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ko-KR" altLang="en-US" b="0" dirty="0" smtClean="0"/>
              <a:t>확장</a:t>
            </a:r>
            <a:r>
              <a:rPr lang="en-US" altLang="ko-KR" b="0" dirty="0"/>
              <a:t>(</a:t>
            </a:r>
            <a:r>
              <a:rPr lang="ko-KR" altLang="en-US" b="0" dirty="0"/>
              <a:t>상속</a:t>
            </a:r>
            <a:r>
              <a:rPr lang="en-US" altLang="ko-KR" b="0" dirty="0"/>
              <a:t>)</a:t>
            </a:r>
            <a:r>
              <a:rPr lang="ko-KR" altLang="en-US" b="0" dirty="0"/>
              <a:t>에는 열려 있어야 하고 변경에는 닫혀 </a:t>
            </a:r>
            <a:r>
              <a:rPr lang="ko-KR" altLang="en-US" b="0" dirty="0" smtClean="0"/>
              <a:t>있어야 </a:t>
            </a:r>
            <a:r>
              <a:rPr lang="ko-KR" altLang="en-US" b="0" dirty="0"/>
              <a:t>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marL="93662" indent="0">
              <a:buNone/>
            </a:pPr>
            <a:r>
              <a:rPr lang="ko-KR" altLang="en-US" sz="1800" dirty="0" smtClean="0">
                <a:solidFill>
                  <a:srgbClr val="004A82"/>
                </a:solidFill>
              </a:rPr>
              <a:t>③ </a:t>
            </a:r>
            <a:r>
              <a:rPr lang="ko-KR" altLang="en-US" sz="1800" dirty="0" err="1" smtClean="0">
                <a:solidFill>
                  <a:srgbClr val="004A82"/>
                </a:solidFill>
              </a:rPr>
              <a:t>리스코프</a:t>
            </a:r>
            <a:r>
              <a:rPr lang="ko-KR" altLang="en-US" sz="1800" dirty="0" smtClean="0">
                <a:solidFill>
                  <a:srgbClr val="004A82"/>
                </a:solidFill>
              </a:rPr>
              <a:t> </a:t>
            </a:r>
            <a:r>
              <a:rPr lang="ko-KR" altLang="en-US" sz="1800" dirty="0">
                <a:solidFill>
                  <a:srgbClr val="004A82"/>
                </a:solidFill>
              </a:rPr>
              <a:t>교체의 </a:t>
            </a:r>
            <a:r>
              <a:rPr lang="ko-KR" altLang="en-US" sz="1800" dirty="0" smtClean="0">
                <a:solidFill>
                  <a:srgbClr val="004A82"/>
                </a:solidFill>
              </a:rPr>
              <a:t>원칙</a:t>
            </a:r>
            <a:r>
              <a:rPr lang="en-US" altLang="ko-KR" sz="1800" dirty="0" smtClean="0">
                <a:solidFill>
                  <a:srgbClr val="004A82"/>
                </a:solidFill>
              </a:rPr>
              <a:t>(LSP</a:t>
            </a:r>
            <a:r>
              <a:rPr lang="en-US" altLang="ko-KR" sz="1800" dirty="0">
                <a:solidFill>
                  <a:srgbClr val="004A82"/>
                </a:solidFill>
              </a:rPr>
              <a:t>: </a:t>
            </a:r>
            <a:r>
              <a:rPr lang="en-US" altLang="ko-KR" baseline="30000" dirty="0" err="1">
                <a:solidFill>
                  <a:srgbClr val="004A82"/>
                </a:solidFill>
              </a:rPr>
              <a:t>Liskov</a:t>
            </a:r>
            <a:r>
              <a:rPr lang="en-US" altLang="ko-KR" baseline="30000" dirty="0">
                <a:solidFill>
                  <a:srgbClr val="004A82"/>
                </a:solidFill>
              </a:rPr>
              <a:t> Substitution </a:t>
            </a:r>
            <a:r>
              <a:rPr lang="en-US" altLang="ko-KR" baseline="30000" dirty="0">
                <a:solidFill>
                  <a:srgbClr val="004A82"/>
                </a:solidFill>
              </a:rPr>
              <a:t>Principle</a:t>
            </a:r>
            <a:r>
              <a:rPr lang="en-US" altLang="ko-KR" sz="1800" dirty="0" smtClean="0">
                <a:solidFill>
                  <a:srgbClr val="004A82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ko-KR" altLang="en-US" b="0" dirty="0" smtClean="0"/>
              <a:t>기반 </a:t>
            </a:r>
            <a:r>
              <a:rPr lang="ko-KR" altLang="en-US" b="0" dirty="0"/>
              <a:t>클래스는 파생 클래스로 대체할 수 </a:t>
            </a:r>
            <a:r>
              <a:rPr lang="ko-KR" altLang="en-US" b="0" dirty="0" smtClean="0"/>
              <a:t>있어야 </a:t>
            </a:r>
            <a:r>
              <a:rPr lang="ko-KR" altLang="en-US" b="0" dirty="0"/>
              <a:t>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/>
            <a:endParaRPr lang="en-US" altLang="ko-KR" b="0" dirty="0"/>
          </a:p>
          <a:p>
            <a:pPr marL="93662" indent="0">
              <a:buNone/>
            </a:pPr>
            <a:r>
              <a:rPr lang="ko-KR" altLang="en-US" sz="1800" dirty="0" smtClean="0">
                <a:solidFill>
                  <a:srgbClr val="004A82"/>
                </a:solidFill>
              </a:rPr>
              <a:t>④ 의존 </a:t>
            </a:r>
            <a:r>
              <a:rPr lang="ko-KR" altLang="en-US" sz="1800" dirty="0">
                <a:solidFill>
                  <a:srgbClr val="004A82"/>
                </a:solidFill>
              </a:rPr>
              <a:t>관계 역전의 </a:t>
            </a:r>
            <a:r>
              <a:rPr lang="ko-KR" altLang="en-US" sz="1800" dirty="0" smtClean="0">
                <a:solidFill>
                  <a:srgbClr val="004A82"/>
                </a:solidFill>
              </a:rPr>
              <a:t>원칙</a:t>
            </a:r>
            <a:r>
              <a:rPr lang="en-US" altLang="ko-KR" sz="1800" dirty="0" smtClean="0">
                <a:solidFill>
                  <a:srgbClr val="004A82"/>
                </a:solidFill>
              </a:rPr>
              <a:t>(DIP</a:t>
            </a:r>
            <a:r>
              <a:rPr lang="en-US" altLang="ko-KR" sz="1800" dirty="0">
                <a:solidFill>
                  <a:srgbClr val="004A82"/>
                </a:solidFill>
              </a:rPr>
              <a:t>: </a:t>
            </a:r>
            <a:r>
              <a:rPr lang="en-US" altLang="ko-KR" baseline="30000" dirty="0">
                <a:solidFill>
                  <a:srgbClr val="004A82"/>
                </a:solidFill>
              </a:rPr>
              <a:t>Dependency Inversion </a:t>
            </a:r>
            <a:r>
              <a:rPr lang="en-US" altLang="ko-KR" baseline="30000" dirty="0">
                <a:solidFill>
                  <a:srgbClr val="004A82"/>
                </a:solidFill>
              </a:rPr>
              <a:t>Principle</a:t>
            </a:r>
            <a:r>
              <a:rPr lang="en-US" altLang="ko-KR" sz="1800" dirty="0" smtClean="0">
                <a:solidFill>
                  <a:srgbClr val="004A82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ko-KR" altLang="en-US" b="0" dirty="0" smtClean="0"/>
              <a:t>클라이언트는 </a:t>
            </a:r>
            <a:r>
              <a:rPr lang="ko-KR" altLang="en-US" b="0" dirty="0"/>
              <a:t>구체 클래스가 아닌 추상 클래스</a:t>
            </a:r>
            <a:r>
              <a:rPr lang="en-US" altLang="ko-KR" b="0" dirty="0"/>
              <a:t>(</a:t>
            </a:r>
            <a:r>
              <a:rPr lang="ko-KR" altLang="en-US" b="0" dirty="0"/>
              <a:t>인터페이스</a:t>
            </a:r>
            <a:r>
              <a:rPr lang="en-US" altLang="ko-KR" b="0" dirty="0"/>
              <a:t>)</a:t>
            </a:r>
            <a:r>
              <a:rPr lang="ko-KR" altLang="en-US" b="0" dirty="0"/>
              <a:t>에 의존해야 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/>
            <a:endParaRPr lang="en-US" altLang="ko-KR" b="0" dirty="0"/>
          </a:p>
          <a:p>
            <a:pPr marL="93662" indent="0">
              <a:buNone/>
            </a:pPr>
            <a:r>
              <a:rPr lang="ko-KR" altLang="en-US" sz="1800" dirty="0" smtClean="0">
                <a:solidFill>
                  <a:srgbClr val="004A82"/>
                </a:solidFill>
              </a:rPr>
              <a:t>⑤ 인터페이스 </a:t>
            </a:r>
            <a:r>
              <a:rPr lang="ko-KR" altLang="en-US" sz="1800" dirty="0">
                <a:solidFill>
                  <a:srgbClr val="004A82"/>
                </a:solidFill>
              </a:rPr>
              <a:t>분리의 </a:t>
            </a:r>
            <a:r>
              <a:rPr lang="ko-KR" altLang="en-US" sz="1800" dirty="0" smtClean="0">
                <a:solidFill>
                  <a:srgbClr val="004A82"/>
                </a:solidFill>
              </a:rPr>
              <a:t>원칙</a:t>
            </a:r>
            <a:r>
              <a:rPr lang="en-US" altLang="ko-KR" sz="1800" dirty="0" smtClean="0">
                <a:solidFill>
                  <a:srgbClr val="004A82"/>
                </a:solidFill>
              </a:rPr>
              <a:t>(ISP</a:t>
            </a:r>
            <a:r>
              <a:rPr lang="en-US" altLang="ko-KR" sz="1800" dirty="0">
                <a:solidFill>
                  <a:srgbClr val="004A82"/>
                </a:solidFill>
              </a:rPr>
              <a:t>: </a:t>
            </a:r>
            <a:r>
              <a:rPr lang="en-US" altLang="ko-KR" baseline="30000" dirty="0">
                <a:solidFill>
                  <a:srgbClr val="004A82"/>
                </a:solidFill>
              </a:rPr>
              <a:t>Interface Segregation </a:t>
            </a:r>
            <a:r>
              <a:rPr lang="en-US" altLang="ko-KR" baseline="30000" dirty="0">
                <a:solidFill>
                  <a:srgbClr val="004A82"/>
                </a:solidFill>
              </a:rPr>
              <a:t>Principle</a:t>
            </a:r>
            <a:r>
              <a:rPr lang="en-US" altLang="ko-KR" sz="1800" dirty="0" smtClean="0">
                <a:solidFill>
                  <a:srgbClr val="004A82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ko-KR" altLang="en-US" b="0" dirty="0" smtClean="0"/>
              <a:t>하나의 </a:t>
            </a:r>
            <a:r>
              <a:rPr lang="ko-KR" altLang="en-US" b="0" dirty="0"/>
              <a:t>일반적인 인터페이스보다는 구 체적인 여러 개의 인터페이스가 낫다</a:t>
            </a:r>
            <a:r>
              <a:rPr lang="en-US" altLang="ko-KR" b="0" dirty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02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5-1 </a:t>
            </a:r>
            <a:r>
              <a:rPr lang="ko-KR" altLang="en-US" sz="2500" dirty="0" smtClean="0"/>
              <a:t>단일 책임 원칙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4A82"/>
                </a:solidFill>
              </a:rPr>
              <a:t>클래스를 변경해야 하는 이유는 단 하나여야 </a:t>
            </a:r>
            <a:r>
              <a:rPr lang="ko-KR" altLang="en-US" sz="1800" dirty="0" smtClean="0">
                <a:solidFill>
                  <a:srgbClr val="004A82"/>
                </a:solidFill>
              </a:rPr>
              <a:t>한다</a:t>
            </a:r>
            <a:endParaRPr lang="en-US" altLang="ko-KR" sz="1800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좋은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모듈의 </a:t>
            </a:r>
            <a:r>
              <a:rPr lang="ko-KR" altLang="en-US" dirty="0" err="1"/>
              <a:t>응집도를</a:t>
            </a:r>
            <a:r>
              <a:rPr lang="ko-KR" altLang="en-US" dirty="0"/>
              <a:t> 높이고</a:t>
            </a:r>
            <a:r>
              <a:rPr lang="en-US" altLang="ko-KR" dirty="0"/>
              <a:t>, </a:t>
            </a:r>
            <a:r>
              <a:rPr lang="ko-KR" altLang="en-US" dirty="0" err="1"/>
              <a:t>결합도를</a:t>
            </a:r>
            <a:r>
              <a:rPr lang="ko-KR" altLang="en-US" dirty="0"/>
              <a:t> 낮추는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/>
            <a:r>
              <a:rPr lang="ko-KR" altLang="en-US" dirty="0"/>
              <a:t>단일 책임 </a:t>
            </a:r>
            <a:r>
              <a:rPr lang="ko-KR" altLang="en-US" dirty="0" smtClean="0"/>
              <a:t>원칙</a:t>
            </a:r>
            <a:r>
              <a:rPr lang="en-US" altLang="ko-KR" dirty="0" smtClean="0"/>
              <a:t>: </a:t>
            </a:r>
            <a:r>
              <a:rPr lang="ko-KR" altLang="en-US" dirty="0" smtClean="0"/>
              <a:t>‘</a:t>
            </a:r>
            <a:r>
              <a:rPr lang="ko-KR" altLang="en-US" dirty="0"/>
              <a:t>클래스는 한 가지 책임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  <a:r>
              <a:rPr lang="ko-KR" altLang="en-US" dirty="0"/>
              <a:t>만 갖도록 설계하자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1"/>
            <a:r>
              <a:rPr lang="ko-KR" altLang="en-US" dirty="0"/>
              <a:t>만일 클래스에 두 개의 책임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ko-KR" altLang="en-US" dirty="0" smtClean="0"/>
              <a:t>존재한다면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</a:t>
            </a:r>
            <a:r>
              <a:rPr lang="ko-KR" altLang="en-US" dirty="0"/>
              <a:t>개의 클래스로 분리하여 </a:t>
            </a:r>
            <a:r>
              <a:rPr lang="ko-KR" altLang="en-US" dirty="0" smtClean="0"/>
              <a:t>변경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933945"/>
            <a:ext cx="6436840" cy="295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4998" y="751538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4A82"/>
                </a:solidFill>
              </a:rPr>
              <a:t>확장</a:t>
            </a:r>
            <a:r>
              <a:rPr lang="en-US" altLang="ko-KR" sz="1800" dirty="0">
                <a:solidFill>
                  <a:srgbClr val="004A82"/>
                </a:solidFill>
              </a:rPr>
              <a:t>(</a:t>
            </a:r>
            <a:r>
              <a:rPr lang="ko-KR" altLang="en-US" sz="1800" dirty="0">
                <a:solidFill>
                  <a:srgbClr val="004A82"/>
                </a:solidFill>
              </a:rPr>
              <a:t>상속</a:t>
            </a:r>
            <a:r>
              <a:rPr lang="en-US" altLang="ko-KR" sz="1800" dirty="0">
                <a:solidFill>
                  <a:srgbClr val="004A82"/>
                </a:solidFill>
              </a:rPr>
              <a:t>)</a:t>
            </a:r>
            <a:r>
              <a:rPr lang="ko-KR" altLang="en-US" sz="1800" dirty="0">
                <a:solidFill>
                  <a:srgbClr val="004A82"/>
                </a:solidFill>
              </a:rPr>
              <a:t>에는 열려 있어야 하고 변경에는 닫혀 있어야 </a:t>
            </a:r>
            <a:r>
              <a:rPr lang="ko-KR" altLang="en-US" sz="1800" dirty="0" smtClean="0">
                <a:solidFill>
                  <a:srgbClr val="004A82"/>
                </a:solidFill>
              </a:rPr>
              <a:t>한다</a:t>
            </a:r>
            <a:endParaRPr lang="en-US" altLang="ko-KR" sz="1800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개방 폐쇄의 원칙을 지키지 않고 설계하면 어떻게 될까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    </a:t>
            </a:r>
            <a:r>
              <a:rPr lang="ko-KR" altLang="en-US" dirty="0" smtClean="0"/>
              <a:t>이는 </a:t>
            </a:r>
            <a:r>
              <a:rPr lang="ko-KR" altLang="en-US" dirty="0"/>
              <a:t>하위 클래스의 특정 기능을 </a:t>
            </a:r>
            <a:r>
              <a:rPr lang="ko-KR" altLang="en-US" dirty="0" smtClean="0"/>
              <a:t>상위 </a:t>
            </a:r>
            <a:r>
              <a:rPr lang="ko-KR" altLang="en-US" dirty="0"/>
              <a:t>클래스에서 미리 구현하는 것과 같다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         </a:t>
            </a:r>
            <a:r>
              <a:rPr lang="ko-KR" altLang="en-US" dirty="0" smtClean="0"/>
              <a:t>이 </a:t>
            </a:r>
            <a:r>
              <a:rPr lang="ko-KR" altLang="en-US" dirty="0"/>
              <a:t>기능이 필요 없는 다른 하위 클래스에서 강제로 상속받아야 하는 경우가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1">
              <a:buClr>
                <a:srgbClr val="4BACC6">
                  <a:lumMod val="50000"/>
                </a:srgb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b="1" dirty="0" smtClean="0">
                <a:solidFill>
                  <a:prstClr val="black"/>
                </a:solidFill>
              </a:rPr>
              <a:t>‘변경에는 닫혀 있어야 한다</a:t>
            </a:r>
            <a:r>
              <a:rPr lang="en-US" altLang="ko-KR" b="1" dirty="0" smtClean="0">
                <a:solidFill>
                  <a:prstClr val="black"/>
                </a:solidFill>
              </a:rPr>
              <a:t>’? </a:t>
            </a:r>
          </a:p>
          <a:p>
            <a:pPr marL="457200" lvl="1" indent="0">
              <a:buClr>
                <a:srgbClr val="4BACC6">
                  <a:lumMod val="50000"/>
                </a:srgbClr>
              </a:buClr>
              <a:buNone/>
            </a:pPr>
            <a:r>
              <a:rPr lang="ko-KR" altLang="en-US" dirty="0" smtClean="0">
                <a:solidFill>
                  <a:prstClr val="black"/>
                </a:solidFill>
              </a:rPr>
              <a:t>         특정 </a:t>
            </a:r>
            <a:r>
              <a:rPr lang="ko-KR" altLang="en-US" dirty="0">
                <a:solidFill>
                  <a:prstClr val="black"/>
                </a:solidFill>
              </a:rPr>
              <a:t>하위 </a:t>
            </a:r>
            <a:r>
              <a:rPr lang="ko-KR" altLang="en-US" dirty="0" smtClean="0">
                <a:solidFill>
                  <a:prstClr val="black"/>
                </a:solidFill>
              </a:rPr>
              <a:t>클래스가 </a:t>
            </a:r>
            <a:r>
              <a:rPr lang="ko-KR" altLang="en-US" dirty="0">
                <a:solidFill>
                  <a:prstClr val="black"/>
                </a:solidFill>
              </a:rPr>
              <a:t>상위 클래스에 있는 공통의 기본 기능을 </a:t>
            </a:r>
            <a:r>
              <a:rPr lang="ko-KR" altLang="en-US" dirty="0" smtClean="0">
                <a:solidFill>
                  <a:prstClr val="black"/>
                </a:solidFill>
              </a:rPr>
              <a:t>변경 및 간섭 금지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Clr>
                <a:srgbClr val="4BACC6">
                  <a:lumMod val="50000"/>
                </a:srgbClr>
              </a:buClr>
              <a:buNone/>
            </a:pPr>
            <a:r>
              <a:rPr lang="ko-KR" altLang="en-US" dirty="0" smtClean="0"/>
              <a:t>         ‘</a:t>
            </a:r>
            <a:r>
              <a:rPr lang="ko-KR" altLang="en-US" dirty="0"/>
              <a:t>자유로운 상속을 통한 확장과 </a:t>
            </a:r>
            <a:r>
              <a:rPr lang="ko-KR" altLang="en-US" dirty="0" err="1"/>
              <a:t>재사용성</a:t>
            </a:r>
            <a:r>
              <a:rPr lang="ko-KR" altLang="en-US" dirty="0"/>
              <a:t>’을 </a:t>
            </a:r>
            <a:r>
              <a:rPr lang="ko-KR" altLang="en-US" dirty="0" smtClean="0"/>
              <a:t>추구하기 위한 </a:t>
            </a:r>
            <a:r>
              <a:rPr lang="ko-KR" altLang="en-US" dirty="0"/>
              <a:t>원칙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4646366" y="2687529"/>
            <a:ext cx="2340260" cy="31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4A82"/>
                </a:solidFill>
                <a:latin typeface="+mn-ea"/>
              </a:rPr>
              <a:t>자유롭게 상속하려면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5-2 </a:t>
            </a:r>
            <a:r>
              <a:rPr lang="ko-KR" altLang="en-US" sz="2500" dirty="0"/>
              <a:t>개방 폐쇄의 </a:t>
            </a:r>
            <a:r>
              <a:rPr lang="ko-KR" altLang="en-US" sz="2500" dirty="0" smtClean="0"/>
              <a:t>원칙</a:t>
            </a:r>
            <a:r>
              <a:rPr lang="en-US" altLang="ko-KR" sz="2500" dirty="0" smtClean="0"/>
              <a:t>(1)</a:t>
            </a:r>
            <a:endParaRPr lang="ko-KR" altLang="en-US" sz="25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81590" y="1898830"/>
            <a:ext cx="31503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881590" y="2303875"/>
            <a:ext cx="31503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아래쪽 화살표 7"/>
          <p:cNvSpPr/>
          <p:nvPr/>
        </p:nvSpPr>
        <p:spPr>
          <a:xfrm>
            <a:off x="4378768" y="2585156"/>
            <a:ext cx="270030" cy="54006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06470" y="3338990"/>
            <a:ext cx="3915435" cy="4950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dirty="0" smtClean="0">
                <a:solidFill>
                  <a:prstClr val="black"/>
                </a:solidFill>
              </a:rPr>
              <a:t>추상 클래스와 </a:t>
            </a:r>
            <a:r>
              <a:rPr lang="ko-KR" altLang="en-US" dirty="0">
                <a:solidFill>
                  <a:prstClr val="black"/>
                </a:solidFill>
              </a:rPr>
              <a:t>구체 클래스를 </a:t>
            </a:r>
            <a:r>
              <a:rPr lang="ko-KR" altLang="en-US" dirty="0" smtClean="0">
                <a:solidFill>
                  <a:prstClr val="black"/>
                </a:solidFill>
              </a:rPr>
              <a:t>분리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76472" y="4779150"/>
            <a:ext cx="31503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881590" y="5184195"/>
            <a:ext cx="31503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5-2 </a:t>
            </a:r>
            <a:r>
              <a:rPr lang="ko-KR" altLang="en-US" sz="2500" dirty="0"/>
              <a:t>개방 폐쇄의 </a:t>
            </a:r>
            <a:r>
              <a:rPr lang="ko-KR" altLang="en-US" sz="2500" dirty="0" smtClean="0"/>
              <a:t>원칙</a:t>
            </a:r>
            <a:r>
              <a:rPr lang="en-US" altLang="ko-KR" sz="2500" dirty="0" smtClean="0"/>
              <a:t>(2)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16505" y="908720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4A82"/>
                </a:solidFill>
              </a:rPr>
              <a:t>확장</a:t>
            </a:r>
            <a:r>
              <a:rPr lang="en-US" altLang="ko-KR" sz="1800" dirty="0">
                <a:solidFill>
                  <a:srgbClr val="004A82"/>
                </a:solidFill>
              </a:rPr>
              <a:t>(</a:t>
            </a:r>
            <a:r>
              <a:rPr lang="ko-KR" altLang="en-US" sz="1800" dirty="0">
                <a:solidFill>
                  <a:srgbClr val="004A82"/>
                </a:solidFill>
              </a:rPr>
              <a:t>상속</a:t>
            </a:r>
            <a:r>
              <a:rPr lang="en-US" altLang="ko-KR" sz="1800" dirty="0">
                <a:solidFill>
                  <a:srgbClr val="004A82"/>
                </a:solidFill>
              </a:rPr>
              <a:t>)</a:t>
            </a:r>
            <a:r>
              <a:rPr lang="ko-KR" altLang="en-US" sz="1800" dirty="0">
                <a:solidFill>
                  <a:srgbClr val="004A82"/>
                </a:solidFill>
              </a:rPr>
              <a:t>에는 열려 있어야 하고 변경에는 닫혀 있어야 </a:t>
            </a:r>
            <a:r>
              <a:rPr lang="ko-KR" altLang="en-US" sz="1800" dirty="0" smtClean="0">
                <a:solidFill>
                  <a:srgbClr val="004A82"/>
                </a:solidFill>
              </a:rPr>
              <a:t>한다</a:t>
            </a:r>
            <a:endParaRPr lang="en-US" altLang="ko-KR" sz="1800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개방 폐쇄의 </a:t>
            </a:r>
            <a:r>
              <a:rPr lang="ko-KR" altLang="en-US" dirty="0" smtClean="0"/>
              <a:t>원칙</a:t>
            </a:r>
            <a:r>
              <a:rPr lang="en-US" altLang="ko-KR" dirty="0" smtClean="0"/>
              <a:t>: </a:t>
            </a:r>
            <a:r>
              <a:rPr lang="ko-KR" altLang="en-US" dirty="0" smtClean="0"/>
              <a:t>‘</a:t>
            </a:r>
            <a:r>
              <a:rPr lang="ko-KR" altLang="en-US" dirty="0"/>
              <a:t>클래스를 확장은 쉽게</a:t>
            </a:r>
            <a:r>
              <a:rPr lang="en-US" altLang="ko-KR" dirty="0"/>
              <a:t>, </a:t>
            </a:r>
            <a:r>
              <a:rPr lang="ko-KR" altLang="en-US" dirty="0"/>
              <a:t>변경은 어렵게 설계하자’는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‘개방</a:t>
            </a:r>
            <a:r>
              <a:rPr lang="en-US" altLang="ko-KR" dirty="0"/>
              <a:t>-</a:t>
            </a:r>
            <a:r>
              <a:rPr lang="ko-KR" altLang="en-US" dirty="0" smtClean="0"/>
              <a:t>확장은 </a:t>
            </a:r>
            <a:r>
              <a:rPr lang="ko-KR" altLang="en-US" dirty="0"/>
              <a:t>쉽게</a:t>
            </a:r>
            <a:r>
              <a:rPr lang="ko-KR" altLang="en-US" dirty="0" smtClean="0"/>
              <a:t>’</a:t>
            </a:r>
            <a:r>
              <a:rPr lang="en-US" altLang="ko-KR" dirty="0" smtClean="0"/>
              <a:t>: </a:t>
            </a:r>
            <a:r>
              <a:rPr lang="ko-KR" altLang="en-US" dirty="0" smtClean="0"/>
              <a:t>휴대폰</a:t>
            </a:r>
            <a:r>
              <a:rPr lang="en-US" altLang="ko-KR" dirty="0"/>
              <a:t>, ‘</a:t>
            </a:r>
            <a:r>
              <a:rPr lang="ko-KR" altLang="en-US" dirty="0"/>
              <a:t>폐쇄</a:t>
            </a:r>
            <a:r>
              <a:rPr lang="en-US" altLang="ko-KR" dirty="0"/>
              <a:t>-</a:t>
            </a:r>
            <a:r>
              <a:rPr lang="ko-KR" altLang="en-US" dirty="0"/>
              <a:t>변경은 어렵게</a:t>
            </a:r>
            <a:r>
              <a:rPr lang="ko-KR" altLang="en-US" dirty="0" smtClean="0"/>
              <a:t>’</a:t>
            </a:r>
            <a:r>
              <a:rPr lang="en-US" altLang="ko-KR" dirty="0" smtClean="0"/>
              <a:t>: </a:t>
            </a:r>
            <a:r>
              <a:rPr lang="ko-KR" altLang="en-US" dirty="0" smtClean="0"/>
              <a:t>휴대폰 충전기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         휴대폰 </a:t>
            </a:r>
            <a:r>
              <a:rPr lang="ko-KR" altLang="en-US" dirty="0"/>
              <a:t>기종은 </a:t>
            </a:r>
            <a:r>
              <a:rPr lang="ko-KR" altLang="en-US" dirty="0" smtClean="0"/>
              <a:t>바뀌어도 충전기 </a:t>
            </a:r>
            <a:r>
              <a:rPr lang="ko-KR" altLang="en-US" dirty="0" err="1"/>
              <a:t>인테페이스만</a:t>
            </a:r>
            <a:r>
              <a:rPr lang="ko-KR" altLang="en-US" dirty="0"/>
              <a:t> </a:t>
            </a:r>
            <a:r>
              <a:rPr lang="ko-KR" altLang="en-US" dirty="0" smtClean="0"/>
              <a:t>같으면 충전기 계속 사용 가능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611560" y="3023955"/>
            <a:ext cx="7850433" cy="495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ko-KR" altLang="en-US" sz="1600" dirty="0">
                <a:solidFill>
                  <a:prstClr val="black"/>
                </a:solidFill>
              </a:rPr>
              <a:t>인터페이스는 자주 바뀌면 안 되고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ko-KR" altLang="en-US" sz="1600" dirty="0">
                <a:solidFill>
                  <a:prstClr val="black"/>
                </a:solidFill>
              </a:rPr>
              <a:t>폐쇄</a:t>
            </a:r>
            <a:r>
              <a:rPr lang="en-US" altLang="ko-KR" sz="1600" dirty="0" smtClean="0">
                <a:solidFill>
                  <a:prstClr val="black"/>
                </a:solidFill>
              </a:rPr>
              <a:t>), </a:t>
            </a:r>
            <a:r>
              <a:rPr lang="ko-KR" altLang="en-US" sz="1600" dirty="0">
                <a:solidFill>
                  <a:prstClr val="black"/>
                </a:solidFill>
              </a:rPr>
              <a:t>그 안은 얼마든지 확장할 수 있는 구조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386444" y="2438890"/>
            <a:ext cx="31503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아래쪽 화살표 10"/>
          <p:cNvSpPr/>
          <p:nvPr/>
        </p:nvSpPr>
        <p:spPr>
          <a:xfrm>
            <a:off x="4401761" y="3609020"/>
            <a:ext cx="270030" cy="72008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17006" y="3834045"/>
            <a:ext cx="1440159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가능한 방법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?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941930" y="4419110"/>
            <a:ext cx="1260140" cy="9001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00FF"/>
                </a:solidFill>
                <a:latin typeface="+mn-ea"/>
              </a:rPr>
              <a:t>상속</a:t>
            </a:r>
            <a:endParaRPr lang="ko-KR" altLang="en-US" sz="24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72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5-2 </a:t>
            </a:r>
            <a:r>
              <a:rPr lang="ko-KR" altLang="en-US" sz="2500" dirty="0"/>
              <a:t>개방 폐쇄의 </a:t>
            </a:r>
            <a:r>
              <a:rPr lang="ko-KR" altLang="en-US" sz="2500" dirty="0" smtClean="0"/>
              <a:t>원칙</a:t>
            </a:r>
            <a:r>
              <a:rPr lang="en-US" altLang="ko-KR" sz="2500" dirty="0" smtClean="0"/>
              <a:t>(3)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16505" y="908720"/>
            <a:ext cx="8963994" cy="585065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endParaRPr lang="en-US" altLang="ko-KR" sz="1800" dirty="0" smtClean="0">
              <a:solidFill>
                <a:srgbClr val="0000FF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b="0" dirty="0"/>
          </a:p>
          <a:p>
            <a:endParaRPr lang="en-US" altLang="ko-KR" sz="2200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4A82"/>
                </a:solidFill>
              </a:rPr>
              <a:t>개방 </a:t>
            </a:r>
            <a:r>
              <a:rPr lang="ko-KR" altLang="en-US" dirty="0">
                <a:solidFill>
                  <a:srgbClr val="004A82"/>
                </a:solidFill>
              </a:rPr>
              <a:t>폐쇄의 원칙 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변경이 </a:t>
            </a:r>
            <a:r>
              <a:rPr lang="ko-KR" altLang="en-US" dirty="0"/>
              <a:t>필요한 경우 기존 </a:t>
            </a:r>
            <a:r>
              <a:rPr lang="ko-KR" altLang="en-US" dirty="0" smtClean="0"/>
              <a:t>코드 변경 없이 </a:t>
            </a:r>
            <a:r>
              <a:rPr lang="ko-KR" altLang="en-US" dirty="0"/>
              <a:t>상속과 </a:t>
            </a:r>
            <a:r>
              <a:rPr lang="ko-KR" altLang="en-US" dirty="0" smtClean="0"/>
              <a:t>확장을 </a:t>
            </a:r>
            <a:r>
              <a:rPr lang="ko-KR" altLang="en-US" dirty="0"/>
              <a:t>통해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변경 시 영향 축소를 위해 </a:t>
            </a:r>
            <a:r>
              <a:rPr lang="ko-KR" altLang="en-US" dirty="0"/>
              <a:t>중간에 추상 클래스</a:t>
            </a:r>
            <a:r>
              <a:rPr lang="en-US" altLang="ko-KR" dirty="0"/>
              <a:t>-</a:t>
            </a:r>
            <a:r>
              <a:rPr lang="ko-KR" altLang="en-US" dirty="0"/>
              <a:t>인터페이스 같은 완충 장치를 두는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  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70" y="548680"/>
            <a:ext cx="5400600" cy="504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5-3 </a:t>
            </a:r>
            <a:r>
              <a:rPr lang="ko-KR" altLang="en-US" sz="2500" dirty="0" err="1"/>
              <a:t>리스코프</a:t>
            </a:r>
            <a:r>
              <a:rPr lang="ko-KR" altLang="en-US" sz="2500" dirty="0"/>
              <a:t> </a:t>
            </a:r>
            <a:r>
              <a:rPr lang="ko-KR" altLang="en-US" sz="2500" dirty="0" smtClean="0"/>
              <a:t>교체의 원칙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16505" y="908720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4A82"/>
                </a:solidFill>
              </a:rPr>
              <a:t>기반 클래스는 파생 클래스로 대체할 수 있어야 </a:t>
            </a:r>
            <a:r>
              <a:rPr lang="ko-KR" altLang="en-US" dirty="0" smtClean="0">
                <a:solidFill>
                  <a:srgbClr val="004A82"/>
                </a:solidFill>
              </a:rPr>
              <a:t>한다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기반 클래스가 들어갈 자리에 파생 클래스를 넣어도 문제없이 잘 작동함을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문서편집기</a:t>
            </a:r>
            <a:r>
              <a:rPr lang="en-US" altLang="ko-KR" dirty="0" smtClean="0"/>
              <a:t>: </a:t>
            </a:r>
            <a:r>
              <a:rPr lang="ko-KR" altLang="en-US" dirty="0" err="1"/>
              <a:t>구버전에서</a:t>
            </a:r>
            <a:r>
              <a:rPr lang="ko-KR" altLang="en-US" dirty="0"/>
              <a:t> 작업한 내용을 </a:t>
            </a:r>
            <a:r>
              <a:rPr lang="ko-KR" altLang="en-US" dirty="0" err="1" smtClean="0"/>
              <a:t>신버전에서도</a:t>
            </a:r>
            <a:r>
              <a:rPr lang="ko-KR" altLang="en-US" dirty="0" smtClean="0"/>
              <a:t> </a:t>
            </a:r>
            <a:r>
              <a:rPr lang="ko-KR" altLang="en-US" dirty="0"/>
              <a:t>계속 사용할 수 있도록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       </a:t>
            </a:r>
            <a:endParaRPr lang="en-US" altLang="ko-KR" dirty="0" smtClean="0"/>
          </a:p>
          <a:p>
            <a:pPr lvl="1"/>
            <a:r>
              <a:rPr lang="ko-KR" altLang="en-US" dirty="0"/>
              <a:t> 서브 타입</a:t>
            </a:r>
            <a:r>
              <a:rPr lang="en-US" altLang="ko-KR" dirty="0"/>
              <a:t>(</a:t>
            </a:r>
            <a:r>
              <a:rPr lang="ko-KR" altLang="en-US" dirty="0"/>
              <a:t>상속받은 하위 클래스</a:t>
            </a:r>
            <a:r>
              <a:rPr lang="en-US" altLang="ko-KR" dirty="0"/>
              <a:t>-</a:t>
            </a:r>
            <a:r>
              <a:rPr lang="ko-KR" altLang="en-US" dirty="0" err="1"/>
              <a:t>신버전</a:t>
            </a:r>
            <a:r>
              <a:rPr lang="en-US" altLang="ko-KR" dirty="0"/>
              <a:t>)</a:t>
            </a:r>
            <a:r>
              <a:rPr lang="ko-KR" altLang="en-US" dirty="0"/>
              <a:t>은 어디에서나 자신의 </a:t>
            </a:r>
            <a:r>
              <a:rPr lang="ko-KR" altLang="en-US" dirty="0" smtClean="0"/>
              <a:t>기반타입</a:t>
            </a:r>
            <a:r>
              <a:rPr lang="en-US" altLang="ko-KR" dirty="0"/>
              <a:t>(</a:t>
            </a:r>
            <a:r>
              <a:rPr lang="ko-KR" altLang="en-US" dirty="0"/>
              <a:t>상위 클래스</a:t>
            </a:r>
            <a:r>
              <a:rPr lang="en-US" altLang="ko-KR" dirty="0"/>
              <a:t>-</a:t>
            </a:r>
            <a:r>
              <a:rPr lang="ko-KR" altLang="en-US" dirty="0" err="1"/>
              <a:t>구버전</a:t>
            </a:r>
            <a:r>
              <a:rPr lang="en-US" altLang="ko-KR" dirty="0"/>
              <a:t>)</a:t>
            </a:r>
            <a:r>
              <a:rPr lang="ko-KR" altLang="en-US" dirty="0"/>
              <a:t>으로 교체할 수 있어야 함을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>
                <a:solidFill>
                  <a:srgbClr val="004A82"/>
                </a:solidFill>
              </a:rPr>
              <a:t>클래스 설계에서 이 원칙이 중요한 </a:t>
            </a:r>
            <a:r>
              <a:rPr lang="ko-KR" altLang="en-US" dirty="0" smtClean="0">
                <a:solidFill>
                  <a:srgbClr val="004A82"/>
                </a:solidFill>
              </a:rPr>
              <a:t>이유</a:t>
            </a:r>
            <a:r>
              <a:rPr lang="en-US" altLang="ko-KR" dirty="0" smtClean="0">
                <a:solidFill>
                  <a:srgbClr val="004A82"/>
                </a:solidFill>
              </a:rPr>
              <a:t>?</a:t>
            </a:r>
          </a:p>
          <a:p>
            <a:pPr lvl="1"/>
            <a:r>
              <a:rPr lang="ko-KR" altLang="en-US" dirty="0"/>
              <a:t>파생 클래스</a:t>
            </a:r>
            <a:r>
              <a:rPr lang="en-US" altLang="ko-KR" dirty="0"/>
              <a:t>(</a:t>
            </a:r>
            <a:r>
              <a:rPr lang="ko-KR" altLang="en-US" dirty="0" err="1"/>
              <a:t>신버전</a:t>
            </a:r>
            <a:r>
              <a:rPr lang="en-US" altLang="ko-KR" dirty="0"/>
              <a:t>)</a:t>
            </a:r>
            <a:r>
              <a:rPr lang="ko-KR" altLang="en-US" dirty="0"/>
              <a:t>에서 기반 클래스의 모든 </a:t>
            </a:r>
            <a:r>
              <a:rPr lang="ko-KR" altLang="en-US" dirty="0" err="1" smtClean="0"/>
              <a:t>메서드</a:t>
            </a:r>
            <a:r>
              <a:rPr lang="en-US" altLang="ko-KR" dirty="0"/>
              <a:t>(</a:t>
            </a:r>
            <a:r>
              <a:rPr lang="ko-KR" altLang="en-US" dirty="0" err="1"/>
              <a:t>구버전</a:t>
            </a:r>
            <a:r>
              <a:rPr lang="en-US" altLang="ko-KR" dirty="0"/>
              <a:t>)</a:t>
            </a:r>
            <a:r>
              <a:rPr lang="ko-KR" altLang="en-US" dirty="0"/>
              <a:t>를 지원하지 않으면 상속의 기본인 </a:t>
            </a:r>
            <a:r>
              <a:rPr lang="en-US" altLang="ko-KR" dirty="0"/>
              <a:t>IS-A </a:t>
            </a:r>
            <a:r>
              <a:rPr lang="ko-KR" altLang="en-US" dirty="0"/>
              <a:t>관계가 성립이 안 되기 때문</a:t>
            </a:r>
            <a:r>
              <a:rPr lang="en-US" altLang="ko-KR" dirty="0" smtClean="0"/>
              <a:t> 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14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5-4 </a:t>
            </a:r>
            <a:r>
              <a:rPr lang="ko-KR" altLang="en-US" sz="2500" dirty="0"/>
              <a:t>의존 관계 </a:t>
            </a:r>
            <a:r>
              <a:rPr lang="ko-KR" altLang="en-US" sz="2500" dirty="0" smtClean="0"/>
              <a:t>역전의 원칙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16505" y="908720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4A82"/>
                </a:solidFill>
              </a:rPr>
              <a:t>클라이언트는 구체 클래스가 아닌 추상 </a:t>
            </a:r>
            <a:r>
              <a:rPr lang="ko-KR" altLang="en-US" sz="1800" dirty="0" smtClean="0">
                <a:solidFill>
                  <a:srgbClr val="004A82"/>
                </a:solidFill>
              </a:rPr>
              <a:t>클래스</a:t>
            </a:r>
            <a:r>
              <a:rPr lang="en-US" altLang="ko-KR" sz="1800" dirty="0" smtClean="0">
                <a:solidFill>
                  <a:srgbClr val="004A82"/>
                </a:solidFill>
              </a:rPr>
              <a:t>(</a:t>
            </a:r>
            <a:r>
              <a:rPr lang="ko-KR" altLang="en-US" sz="1800" dirty="0">
                <a:solidFill>
                  <a:srgbClr val="004A82"/>
                </a:solidFill>
              </a:rPr>
              <a:t>인터페이스</a:t>
            </a:r>
            <a:r>
              <a:rPr lang="en-US" altLang="ko-KR" sz="1800" dirty="0">
                <a:solidFill>
                  <a:srgbClr val="004A82"/>
                </a:solidFill>
              </a:rPr>
              <a:t>)</a:t>
            </a:r>
            <a:r>
              <a:rPr lang="ko-KR" altLang="en-US" sz="1800" dirty="0">
                <a:solidFill>
                  <a:srgbClr val="004A82"/>
                </a:solidFill>
              </a:rPr>
              <a:t>에 의존해야 </a:t>
            </a:r>
            <a:r>
              <a:rPr lang="ko-KR" altLang="en-US" sz="1800" dirty="0" smtClean="0">
                <a:solidFill>
                  <a:srgbClr val="004A82"/>
                </a:solidFill>
              </a:rPr>
              <a:t>한다</a:t>
            </a:r>
            <a:endParaRPr lang="en-US" altLang="ko-KR" sz="1800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 smtClean="0"/>
              <a:t>상속개념을 적용할 때 구체 클래스에서 상속을 받는 구조로 설계하지 말라는 것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아래쪽 화살표 3"/>
          <p:cNvSpPr/>
          <p:nvPr/>
        </p:nvSpPr>
        <p:spPr>
          <a:xfrm>
            <a:off x="4436985" y="1798349"/>
            <a:ext cx="270030" cy="46052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09556" y="1891729"/>
            <a:ext cx="67507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이유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?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670" y="2393885"/>
            <a:ext cx="5940659" cy="4950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sz="1600" dirty="0">
                <a:solidFill>
                  <a:prstClr val="black"/>
                </a:solidFill>
              </a:rPr>
              <a:t>구체 클래스는 추상 클래스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ko-KR" altLang="en-US" sz="1600" dirty="0">
                <a:solidFill>
                  <a:prstClr val="black"/>
                </a:solidFill>
              </a:rPr>
              <a:t>인터페이스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  <a:r>
              <a:rPr lang="ko-KR" altLang="en-US" sz="1600" dirty="0">
                <a:solidFill>
                  <a:prstClr val="black"/>
                </a:solidFill>
              </a:rPr>
              <a:t>보다 변하기 쉽기 때문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84" y="2932738"/>
            <a:ext cx="6786431" cy="374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5-5 </a:t>
            </a:r>
            <a:r>
              <a:rPr lang="ko-KR" altLang="en-US" sz="2500" dirty="0"/>
              <a:t>인터페이스 </a:t>
            </a:r>
            <a:r>
              <a:rPr lang="ko-KR" altLang="en-US" sz="2500" dirty="0" smtClean="0"/>
              <a:t>분리의 원칙</a:t>
            </a:r>
            <a:r>
              <a:rPr lang="en-US" altLang="ko-KR" sz="2500" dirty="0" smtClean="0"/>
              <a:t>(1)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16505" y="908720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4A82"/>
                </a:solidFill>
              </a:rPr>
              <a:t>하나의 일반적인 인터페이스보다는 </a:t>
            </a:r>
            <a:r>
              <a:rPr lang="ko-KR" altLang="en-US" sz="1800" dirty="0" smtClean="0">
                <a:solidFill>
                  <a:srgbClr val="004A82"/>
                </a:solidFill>
              </a:rPr>
              <a:t>구체적인 여러 </a:t>
            </a:r>
            <a:r>
              <a:rPr lang="ko-KR" altLang="en-US" sz="1800" dirty="0">
                <a:solidFill>
                  <a:srgbClr val="004A82"/>
                </a:solidFill>
              </a:rPr>
              <a:t>개의 인터페이스가 </a:t>
            </a:r>
            <a:r>
              <a:rPr lang="ko-KR" altLang="en-US" sz="1800" dirty="0" smtClean="0">
                <a:solidFill>
                  <a:srgbClr val="004A82"/>
                </a:solidFill>
              </a:rPr>
              <a:t>낫다</a:t>
            </a:r>
            <a:endParaRPr lang="en-US" altLang="ko-KR" sz="1800" dirty="0" smtClean="0">
              <a:solidFill>
                <a:srgbClr val="004A82"/>
              </a:solidFill>
            </a:endParaRPr>
          </a:p>
          <a:p>
            <a:pPr lvl="1"/>
            <a:r>
              <a:rPr lang="ko-KR" altLang="en-US" dirty="0"/>
              <a:t>‘클라이언트는 자신이 사용하지 않는 </a:t>
            </a:r>
            <a:r>
              <a:rPr lang="ko-KR" altLang="en-US" dirty="0" err="1"/>
              <a:t>메서드와</a:t>
            </a:r>
            <a:r>
              <a:rPr lang="ko-KR" altLang="en-US" dirty="0"/>
              <a:t> 의존 </a:t>
            </a:r>
            <a:r>
              <a:rPr lang="ko-KR" altLang="en-US" dirty="0" smtClean="0"/>
              <a:t>관계를 </a:t>
            </a:r>
            <a:r>
              <a:rPr lang="ko-KR" altLang="en-US" dirty="0"/>
              <a:t>맺으면 안 된다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sz="1800" dirty="0" smtClean="0">
                <a:solidFill>
                  <a:srgbClr val="004A82"/>
                </a:solidFill>
              </a:rPr>
              <a:t>인터페이스를 분리하면</a:t>
            </a:r>
            <a:r>
              <a:rPr lang="en-US" altLang="ko-KR" sz="1800" dirty="0" smtClean="0">
                <a:solidFill>
                  <a:srgbClr val="004A82"/>
                </a:solidFill>
              </a:rPr>
              <a:t>?</a:t>
            </a:r>
            <a:endParaRPr lang="en-US" altLang="ko-KR" sz="1800" dirty="0">
              <a:solidFill>
                <a:srgbClr val="004A82"/>
              </a:solidFill>
            </a:endParaRPr>
          </a:p>
          <a:p>
            <a:pPr marL="457200" lvl="1" indent="0">
              <a:buNone/>
            </a:pPr>
            <a:r>
              <a:rPr lang="ko-KR" altLang="en-US" dirty="0" smtClean="0"/>
              <a:t>          시스템 확장 시 </a:t>
            </a:r>
            <a:r>
              <a:rPr lang="ko-KR" altLang="en-US" dirty="0"/>
              <a:t>변화의 폭을 필요한 기능에 대한 변경이나 </a:t>
            </a:r>
            <a:r>
              <a:rPr lang="ko-KR" altLang="en-US" dirty="0" smtClean="0"/>
              <a:t>확장으로 제한 가능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  많은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인한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높은 결합도의 문제 해결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609709" y="2623789"/>
            <a:ext cx="4005445" cy="4950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sz="1600" dirty="0">
                <a:solidFill>
                  <a:prstClr val="black"/>
                </a:solidFill>
              </a:rPr>
              <a:t>각 클라이언트에 맞는 인터페이스만 분리</a:t>
            </a:r>
            <a:endParaRPr lang="ko-KR" altLang="en-US" sz="1600" dirty="0"/>
          </a:p>
        </p:txBody>
      </p:sp>
      <p:sp>
        <p:nvSpPr>
          <p:cNvPr id="8" name="아래쪽 화살표 7"/>
          <p:cNvSpPr/>
          <p:nvPr/>
        </p:nvSpPr>
        <p:spPr>
          <a:xfrm>
            <a:off x="4436985" y="1798349"/>
            <a:ext cx="270030" cy="68554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39472" y="2006107"/>
            <a:ext cx="2104092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클래스 분리 아님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971600" y="4554125"/>
            <a:ext cx="31503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971600" y="5004175"/>
            <a:ext cx="31503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71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5-5 </a:t>
            </a:r>
            <a:r>
              <a:rPr lang="ko-KR" altLang="en-US" sz="2500" dirty="0"/>
              <a:t>인터페이스 </a:t>
            </a:r>
            <a:r>
              <a:rPr lang="ko-KR" altLang="en-US" sz="2500" dirty="0" smtClean="0"/>
              <a:t>분리의 원칙</a:t>
            </a:r>
            <a:r>
              <a:rPr lang="en-US" altLang="ko-KR" sz="2500" dirty="0" smtClean="0"/>
              <a:t>(2)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16505" y="908720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4A82"/>
                </a:solidFill>
              </a:rPr>
              <a:t>하나의 일반적인 인터페이스보다는 </a:t>
            </a:r>
            <a:r>
              <a:rPr lang="ko-KR" altLang="en-US" sz="1800" dirty="0" smtClean="0">
                <a:solidFill>
                  <a:srgbClr val="004A82"/>
                </a:solidFill>
              </a:rPr>
              <a:t>구체적인 여러 </a:t>
            </a:r>
            <a:r>
              <a:rPr lang="ko-KR" altLang="en-US" sz="1800" dirty="0">
                <a:solidFill>
                  <a:srgbClr val="004A82"/>
                </a:solidFill>
              </a:rPr>
              <a:t>개의 인터페이스가 </a:t>
            </a:r>
            <a:r>
              <a:rPr lang="ko-KR" altLang="en-US" sz="1800" dirty="0" smtClean="0">
                <a:solidFill>
                  <a:srgbClr val="004A82"/>
                </a:solidFill>
              </a:rPr>
              <a:t>낫다</a:t>
            </a:r>
            <a:endParaRPr lang="en-US" altLang="ko-KR" sz="1800" dirty="0" smtClean="0">
              <a:solidFill>
                <a:srgbClr val="004A8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76" y="1493785"/>
            <a:ext cx="80962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모듈과 모듈화의 이해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모듈화의 특징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다른 것들과 구별될 수 있는 독립적인 기능을 갖는 </a:t>
            </a:r>
            <a:r>
              <a:rPr lang="ko-KR" altLang="en-US" dirty="0" smtClean="0"/>
              <a:t>단위이다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유일한 이름이 있어야 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독립적으로 컴파일이 가능하다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모듈에서 또 다른 모듈을 호출할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다른 프로그램에서도 모듈을 호출할 수 있다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모듈화의 형태</a:t>
            </a:r>
            <a:endParaRPr lang="en-US" altLang="ko-KR" dirty="0">
              <a:solidFill>
                <a:srgbClr val="004A82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용도가 비슷한 것끼리 묶어놓은 라이브러리 함수</a:t>
            </a:r>
            <a:r>
              <a:rPr lang="en-US" altLang="ko-KR" dirty="0"/>
              <a:t>, </a:t>
            </a:r>
            <a:r>
              <a:rPr lang="ko-KR" altLang="en-US" dirty="0"/>
              <a:t>그래픽 함수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추상화된 자료</a:t>
            </a:r>
            <a:r>
              <a:rPr lang="en-US" altLang="ko-KR" dirty="0"/>
              <a:t>, </a:t>
            </a:r>
            <a:r>
              <a:rPr lang="en-US" altLang="ko-KR" dirty="0" smtClean="0"/>
              <a:t>subroutine</a:t>
            </a:r>
            <a:r>
              <a:rPr lang="en-US" altLang="ko-KR" dirty="0"/>
              <a:t>, </a:t>
            </a:r>
            <a:r>
              <a:rPr lang="en-US" altLang="ko-KR" dirty="0" smtClean="0"/>
              <a:t>procedure</a:t>
            </a:r>
            <a:r>
              <a:rPr lang="en-US" altLang="ko-KR" dirty="0"/>
              <a:t>, </a:t>
            </a:r>
            <a:r>
              <a:rPr lang="en-US" altLang="ko-KR" dirty="0" smtClean="0"/>
              <a:t>object</a:t>
            </a:r>
            <a:r>
              <a:rPr lang="en-US" altLang="ko-KR" dirty="0"/>
              <a:t>, </a:t>
            </a:r>
            <a:r>
              <a:rPr lang="en-US" altLang="ko-KR" dirty="0" smtClean="0"/>
              <a:t>method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818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모듈과 모듈화의 이해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4A82"/>
                </a:solidFill>
              </a:rPr>
              <a:t>좋은 모듈 설계를 위한 원칙</a:t>
            </a:r>
            <a:endParaRPr lang="en-US" altLang="ko-KR" dirty="0" smtClean="0">
              <a:solidFill>
                <a:srgbClr val="004A82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모듈 간의 </a:t>
            </a:r>
            <a:r>
              <a:rPr lang="ko-KR" altLang="en-US" dirty="0" smtClean="0"/>
              <a:t>결합</a:t>
            </a:r>
            <a:r>
              <a:rPr lang="en-US" altLang="ko-KR" baseline="30000" dirty="0" smtClean="0"/>
              <a:t>coupling</a:t>
            </a:r>
            <a:r>
              <a:rPr lang="ko-KR" altLang="en-US" dirty="0" smtClean="0"/>
              <a:t>은 느슨하게</a:t>
            </a:r>
            <a:r>
              <a:rPr lang="en-US" altLang="ko-KR" baseline="30000" dirty="0" smtClean="0"/>
              <a:t>loosely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모듈 내 구성 요소들 간의 </a:t>
            </a:r>
            <a:r>
              <a:rPr lang="ko-KR" altLang="en-US" dirty="0" smtClean="0"/>
              <a:t>응집</a:t>
            </a:r>
            <a:r>
              <a:rPr lang="en-US" altLang="ko-KR" baseline="30000" dirty="0" smtClean="0"/>
              <a:t>cohesion</a:t>
            </a:r>
            <a:r>
              <a:rPr lang="ko-KR" altLang="en-US" dirty="0" smtClean="0"/>
              <a:t>은 강하게</a:t>
            </a:r>
            <a:r>
              <a:rPr lang="en-US" altLang="ko-KR" baseline="30000" dirty="0" smtClean="0"/>
              <a:t>strongly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smtClean="0">
                <a:solidFill>
                  <a:srgbClr val="004A82"/>
                </a:solidFill>
              </a:rPr>
              <a:t>모듈화의 장점</a:t>
            </a:r>
            <a:endParaRPr lang="en-US" altLang="ko-KR" dirty="0">
              <a:solidFill>
                <a:srgbClr val="004A82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분할과 </a:t>
            </a:r>
            <a:r>
              <a:rPr lang="ko-KR" altLang="en-US" dirty="0" smtClean="0"/>
              <a:t>정복</a:t>
            </a:r>
            <a:r>
              <a:rPr lang="en-US" altLang="ko-KR" baseline="30000" dirty="0" smtClean="0"/>
              <a:t>divide </a:t>
            </a:r>
            <a:r>
              <a:rPr lang="en-US" altLang="ko-KR" baseline="30000" dirty="0"/>
              <a:t>and </a:t>
            </a:r>
            <a:r>
              <a:rPr lang="en-US" altLang="ko-KR" baseline="30000" dirty="0" smtClean="0"/>
              <a:t>conquer</a:t>
            </a:r>
            <a:r>
              <a:rPr lang="ko-KR" altLang="en-US" dirty="0" smtClean="0"/>
              <a:t>의 </a:t>
            </a:r>
            <a:r>
              <a:rPr lang="ko-KR" altLang="en-US" dirty="0"/>
              <a:t>원리가 적용되어 </a:t>
            </a:r>
            <a:r>
              <a:rPr lang="ko-KR" altLang="en-US" dirty="0" smtClean="0"/>
              <a:t>복잡도 감소한다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문제를 이해하기 쉽게 만든다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변경하기 쉽고</a:t>
            </a:r>
            <a:r>
              <a:rPr lang="en-US" altLang="ko-KR" dirty="0"/>
              <a:t>, </a:t>
            </a:r>
            <a:r>
              <a:rPr lang="ko-KR" altLang="en-US" dirty="0"/>
              <a:t>변경으로 인한 영향이 적다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유지보수가 용이하다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프로그램을 효율적으로 관리할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오류로 인한 파급효과를 최소화할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설계 및 코드를 재사용할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30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1-1 </a:t>
            </a:r>
            <a:r>
              <a:rPr lang="ko-KR" altLang="en-US" sz="2400" dirty="0" smtClean="0"/>
              <a:t>모듈화와 소프트웨어 개발 비용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70" y="1038599"/>
            <a:ext cx="59817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</TotalTime>
  <Words>2635</Words>
  <Application>Microsoft Office PowerPoint</Application>
  <PresentationFormat>화면 슬라이드 쇼(4:3)</PresentationFormat>
  <Paragraphs>503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8" baseType="lpstr">
      <vt:lpstr>HY견고딕</vt:lpstr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모듈 설계</vt:lpstr>
      <vt:lpstr>1. 모듈과 모듈화의 이해(1)</vt:lpstr>
      <vt:lpstr>1. 모듈과 모듈화의 이해(2)</vt:lpstr>
      <vt:lpstr>1. 모듈과 모듈화의 이해(3)</vt:lpstr>
      <vt:lpstr>1. 모듈과 모듈화의 이해(4)</vt:lpstr>
      <vt:lpstr>1-1 모듈화와 소프트웨어 개발 비용</vt:lpstr>
      <vt:lpstr>2. 응집도</vt:lpstr>
      <vt:lpstr>2-1 기능적 응집</vt:lpstr>
      <vt:lpstr>2-2 순차적 응집</vt:lpstr>
      <vt:lpstr>2-3 교환적 응집</vt:lpstr>
      <vt:lpstr>2-4 절차적 응집</vt:lpstr>
      <vt:lpstr>2-5 시간적 응집</vt:lpstr>
      <vt:lpstr>2-6 논리적 응집</vt:lpstr>
      <vt:lpstr>2-7 우연적 응집</vt:lpstr>
      <vt:lpstr>3. 결합도(1)</vt:lpstr>
      <vt:lpstr>3. 결합도(2)</vt:lpstr>
      <vt:lpstr>3-1 데이터 결합</vt:lpstr>
      <vt:lpstr>3-2 스탬프 결합</vt:lpstr>
      <vt:lpstr>3-3 제어 결합</vt:lpstr>
      <vt:lpstr>3-4 공통 결합</vt:lpstr>
      <vt:lpstr>3-5 내용 결합</vt:lpstr>
      <vt:lpstr>3-6 모듈 간의 좋은 관계</vt:lpstr>
      <vt:lpstr>Section 02 소프트웨어 개발 방법과 설계</vt:lpstr>
      <vt:lpstr>1. 방법론이 만들어지는 과정</vt:lpstr>
      <vt:lpstr>2. 프로세스 지향 방법(1)</vt:lpstr>
      <vt:lpstr>2. 프로세스 지향 방법(2)</vt:lpstr>
      <vt:lpstr>2. 프로세스 지향 방법(3)</vt:lpstr>
      <vt:lpstr>3. 데이터 지향 방법</vt:lpstr>
      <vt:lpstr>4. 프로세스 지향 방법과 데이터 지향 방법의 문제점</vt:lpstr>
      <vt:lpstr>5. 객체 지향 방법(1)</vt:lpstr>
      <vt:lpstr>5. 객체 지향 방법(2)</vt:lpstr>
      <vt:lpstr>Section 03 객체지향의  주요 개념과 특징</vt:lpstr>
      <vt:lpstr>1. 객체(1)</vt:lpstr>
      <vt:lpstr>1. 객체(2)</vt:lpstr>
      <vt:lpstr>1. 객체(3)</vt:lpstr>
      <vt:lpstr>2. 클래스(1)</vt:lpstr>
      <vt:lpstr>2. 클래스(2)</vt:lpstr>
      <vt:lpstr>3. 인스턴스</vt:lpstr>
      <vt:lpstr>4. 캡슐화(1)</vt:lpstr>
      <vt:lpstr>4. 캡슐화(2)</vt:lpstr>
      <vt:lpstr>5. 정보은닉(1)</vt:lpstr>
      <vt:lpstr>5. 정보은닉(2)</vt:lpstr>
      <vt:lpstr>5. 정보은닉(3)</vt:lpstr>
      <vt:lpstr>5. 정보은닉(4)</vt:lpstr>
      <vt:lpstr>6. 상속(1)</vt:lpstr>
      <vt:lpstr>6. 상속(2)</vt:lpstr>
      <vt:lpstr>7. 다형성(1)</vt:lpstr>
      <vt:lpstr>7. 다형성(2)</vt:lpstr>
      <vt:lpstr>7. 다형성(3)</vt:lpstr>
      <vt:lpstr>7-1 메서드 오버로딩(1)</vt:lpstr>
      <vt:lpstr>7-1 메서드 오버로딩(2)</vt:lpstr>
      <vt:lpstr>7-2 메서드 오버라이딩</vt:lpstr>
      <vt:lpstr>Section 04 클래스 간의 관계와    설계 원칙</vt:lpstr>
      <vt:lpstr>1. 연관 관계</vt:lpstr>
      <vt:lpstr>2. 일반화-특수화 관계</vt:lpstr>
      <vt:lpstr>3. 집합 관계</vt:lpstr>
      <vt:lpstr>4. 포함 관계</vt:lpstr>
      <vt:lpstr>5. 클래스 설계 원칙</vt:lpstr>
      <vt:lpstr>5-1 단일 책임 원칙</vt:lpstr>
      <vt:lpstr>5-2 개방 폐쇄의 원칙(1)</vt:lpstr>
      <vt:lpstr>5-2 개방 폐쇄의 원칙(2)</vt:lpstr>
      <vt:lpstr>5-2 개방 폐쇄의 원칙(3)</vt:lpstr>
      <vt:lpstr>5-3 리스코프 교체의 원칙</vt:lpstr>
      <vt:lpstr>5-4 의존 관계 역전의 원칙</vt:lpstr>
      <vt:lpstr>5-5 인터페이스 분리의 원칙(1)</vt:lpstr>
      <vt:lpstr>5-5 인터페이스 분리의 원칙(2)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amiga</cp:lastModifiedBy>
  <cp:revision>194</cp:revision>
  <dcterms:created xsi:type="dcterms:W3CDTF">2012-07-23T02:34:37Z</dcterms:created>
  <dcterms:modified xsi:type="dcterms:W3CDTF">2016-02-04T02:10:08Z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