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73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2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88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16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1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78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68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66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93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19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9E2A-B72E-417B-8103-E54BC2D847CE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0192-5DE8-4555-ACE9-AA1A1B60E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49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(Use Case Diagram)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r>
              <a:rPr lang="ko-KR" altLang="en-US" dirty="0"/>
              <a:t>양현일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F49AF1-9F79-499B-96AE-D42A862A3593}"/>
              </a:ext>
            </a:extLst>
          </p:cNvPr>
          <p:cNvSpPr txBox="1"/>
          <p:nvPr/>
        </p:nvSpPr>
        <p:spPr>
          <a:xfrm>
            <a:off x="8270079" y="1164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/>
              <a:t> </a:t>
            </a:r>
            <a:r>
              <a:rPr lang="en-US" altLang="ko-KR" smtClean="0"/>
              <a:t>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492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 </a:t>
            </a:r>
            <a:r>
              <a:rPr lang="en-US" altLang="ko-KR" dirty="0"/>
              <a:t>: Generalization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lt"/>
              </a:rPr>
              <a:t>4)</a:t>
            </a:r>
            <a:r>
              <a:rPr lang="ko-KR" altLang="en-US" sz="1600" b="1" dirty="0">
                <a:latin typeface="+mj-lt"/>
              </a:rPr>
              <a:t>일반화</a:t>
            </a:r>
            <a:r>
              <a:rPr lang="en-US" altLang="ko-KR" sz="1600" b="1" dirty="0">
                <a:latin typeface="+mj-lt"/>
              </a:rPr>
              <a:t>(Generalization) : </a:t>
            </a:r>
            <a:r>
              <a:rPr lang="ko-KR" altLang="en-US" sz="1600" dirty="0">
                <a:latin typeface="+mj-lt"/>
              </a:rPr>
              <a:t>기능의 상속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행위자</a:t>
            </a:r>
            <a:r>
              <a:rPr lang="en-US" altLang="ko-KR" sz="1300" dirty="0"/>
              <a:t>(Actor)</a:t>
            </a:r>
            <a:r>
              <a:rPr lang="ko-KR" altLang="en-US" sz="1300" dirty="0"/>
              <a:t>와 행위자</a:t>
            </a:r>
            <a:r>
              <a:rPr lang="en-US" altLang="ko-KR" sz="1300" dirty="0"/>
              <a:t>(Actor), </a:t>
            </a:r>
            <a:r>
              <a:rPr lang="ko-KR" altLang="en-US" sz="1300" dirty="0" err="1"/>
              <a:t>유스케이스와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유스케이스</a:t>
            </a:r>
            <a:r>
              <a:rPr lang="ko-KR" altLang="en-US" sz="1300" dirty="0"/>
              <a:t> 사이의 정의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두 개체가 일반화 관계에 </a:t>
            </a:r>
            <a:r>
              <a:rPr lang="ko-KR" altLang="en-US" sz="1300" dirty="0" err="1"/>
              <a:t>있음음</a:t>
            </a:r>
            <a:r>
              <a:rPr lang="ko-KR" altLang="en-US" sz="1300" dirty="0"/>
              <a:t> 의미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보다 보편적인 것과 보다 구체적인 것 사이의 관계 </a:t>
            </a:r>
            <a:r>
              <a:rPr lang="en-US" altLang="ko-KR" sz="1300" dirty="0"/>
              <a:t>(is-a </a:t>
            </a:r>
            <a:r>
              <a:rPr lang="ko-KR" altLang="en-US" sz="1300" dirty="0"/>
              <a:t>관계</a:t>
            </a:r>
            <a:r>
              <a:rPr lang="en-US" altLang="ko-KR" sz="13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상속의 특성을 지님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200525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835696" y="3573016"/>
            <a:ext cx="1440160" cy="288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888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 </a:t>
            </a:r>
            <a:r>
              <a:rPr lang="en-US" altLang="ko-KR" dirty="0"/>
              <a:t>: Include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>
                <a:latin typeface="+mj-lt"/>
              </a:rPr>
              <a:t>5) </a:t>
            </a:r>
            <a:r>
              <a:rPr lang="ko-KR" altLang="en-US" sz="1600" b="1" dirty="0">
                <a:latin typeface="+mj-lt"/>
              </a:rPr>
              <a:t>포함</a:t>
            </a:r>
            <a:r>
              <a:rPr lang="en-US" altLang="ko-KR" sz="1600" b="1" dirty="0">
                <a:latin typeface="+mj-lt"/>
              </a:rPr>
              <a:t>(Include) : </a:t>
            </a:r>
            <a:r>
              <a:rPr lang="ko-KR" altLang="en-US" sz="1600" dirty="0">
                <a:latin typeface="+mj-lt"/>
              </a:rPr>
              <a:t>하나의 </a:t>
            </a:r>
            <a:r>
              <a:rPr lang="ko-KR" altLang="en-US" sz="1600" dirty="0" err="1">
                <a:latin typeface="+mj-lt"/>
              </a:rPr>
              <a:t>유스케이스가</a:t>
            </a:r>
            <a:r>
              <a:rPr lang="ko-KR" altLang="en-US" sz="1600" dirty="0">
                <a:latin typeface="+mj-lt"/>
              </a:rPr>
              <a:t> 다른 </a:t>
            </a:r>
            <a:r>
              <a:rPr lang="ko-KR" altLang="en-US" sz="1600" dirty="0" err="1">
                <a:latin typeface="+mj-lt"/>
              </a:rPr>
              <a:t>유스케이스를</a:t>
            </a:r>
            <a:r>
              <a:rPr lang="ko-KR" altLang="en-US" sz="1600" dirty="0">
                <a:latin typeface="+mj-lt"/>
              </a:rPr>
              <a:t> 항상 포함한다는 의미</a:t>
            </a:r>
            <a:endParaRPr lang="en-US" altLang="ko-KR" sz="1600" dirty="0"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 err="1"/>
              <a:t>유스케이스와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유스케이스</a:t>
            </a:r>
            <a:r>
              <a:rPr lang="ko-KR" altLang="en-US" sz="1300" dirty="0"/>
              <a:t> 사이에 정의되는 관계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한 </a:t>
            </a:r>
            <a:r>
              <a:rPr lang="ko-KR" altLang="en-US" sz="1300" dirty="0" err="1"/>
              <a:t>유스케이스가</a:t>
            </a:r>
            <a:r>
              <a:rPr lang="ko-KR" altLang="en-US" sz="1300" dirty="0"/>
              <a:t> 다른 </a:t>
            </a:r>
            <a:r>
              <a:rPr lang="ko-KR" altLang="en-US" sz="1300" dirty="0" err="1"/>
              <a:t>유스케이스의</a:t>
            </a:r>
            <a:r>
              <a:rPr lang="ko-KR" altLang="en-US" sz="1300" dirty="0"/>
              <a:t> 서비스 수행을 요청하는 관계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한 </a:t>
            </a:r>
            <a:r>
              <a:rPr lang="ko-KR" altLang="en-US" sz="1300" dirty="0" err="1"/>
              <a:t>유스케이스가</a:t>
            </a:r>
            <a:r>
              <a:rPr lang="ko-KR" altLang="en-US" sz="1300" dirty="0"/>
              <a:t> 자신의 서비스 수행 도중에 다른 </a:t>
            </a:r>
            <a:r>
              <a:rPr lang="ko-KR" altLang="en-US" sz="1300" dirty="0" err="1"/>
              <a:t>유스케이스의</a:t>
            </a:r>
            <a:r>
              <a:rPr lang="ko-KR" altLang="en-US" sz="1300" dirty="0"/>
              <a:t> 서비스 사용이 필요할 </a:t>
            </a:r>
            <a:r>
              <a:rPr lang="ko-KR" altLang="en-US" sz="1300" dirty="0" err="1"/>
              <a:t>떄</a:t>
            </a:r>
            <a:r>
              <a:rPr lang="ko-KR" altLang="en-US" sz="1300" dirty="0"/>
              <a:t> 정의 </a:t>
            </a:r>
            <a:r>
              <a:rPr lang="en-US" altLang="ko-KR" sz="1300" dirty="0"/>
              <a:t>(</a:t>
            </a:r>
            <a:r>
              <a:rPr lang="ko-KR" altLang="en-US" sz="1300" dirty="0"/>
              <a:t>서비스는 반드시 사용이 되어야 함</a:t>
            </a:r>
            <a:r>
              <a:rPr lang="en-US" altLang="ko-KR" sz="13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포함되는 </a:t>
            </a:r>
            <a:r>
              <a:rPr lang="ko-KR" altLang="en-US" sz="1300" dirty="0" err="1"/>
              <a:t>유스케이스는</a:t>
            </a:r>
            <a:r>
              <a:rPr lang="ko-KR" altLang="en-US" sz="1300" dirty="0"/>
              <a:t> 공통 서비스를 가진 존재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375" y="3971924"/>
            <a:ext cx="4200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139952" y="3971924"/>
            <a:ext cx="3096344" cy="1905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0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 </a:t>
            </a:r>
            <a:r>
              <a:rPr lang="en-US" altLang="ko-KR" dirty="0"/>
              <a:t>: Extend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1600" b="1" dirty="0">
                <a:latin typeface="+mj-lt"/>
              </a:rPr>
              <a:t>6)</a:t>
            </a:r>
            <a:r>
              <a:rPr lang="ko-KR" altLang="en-US" sz="1600" b="1" dirty="0">
                <a:latin typeface="+mj-lt"/>
              </a:rPr>
              <a:t>확장</a:t>
            </a:r>
            <a:r>
              <a:rPr lang="en-US" altLang="ko-KR" sz="1600" b="1" dirty="0">
                <a:latin typeface="+mj-lt"/>
              </a:rPr>
              <a:t>(Extend): </a:t>
            </a:r>
            <a:r>
              <a:rPr lang="ko-KR" altLang="en-US" sz="1600" dirty="0">
                <a:latin typeface="+mj-lt"/>
              </a:rPr>
              <a:t>하나의 </a:t>
            </a:r>
            <a:r>
              <a:rPr lang="ko-KR" altLang="en-US" sz="1600" dirty="0" err="1">
                <a:latin typeface="+mj-lt"/>
              </a:rPr>
              <a:t>유스케이스가</a:t>
            </a:r>
            <a:r>
              <a:rPr lang="ko-KR" altLang="en-US" sz="1600" dirty="0">
                <a:latin typeface="+mj-lt"/>
              </a:rPr>
              <a:t> 다른 </a:t>
            </a:r>
            <a:r>
              <a:rPr lang="ko-KR" altLang="en-US" sz="1600" dirty="0" err="1">
                <a:latin typeface="+mj-lt"/>
              </a:rPr>
              <a:t>유스케이스로</a:t>
            </a:r>
            <a:r>
              <a:rPr lang="ko-KR" altLang="en-US" sz="1600" dirty="0">
                <a:latin typeface="+mj-lt"/>
              </a:rPr>
              <a:t> 기능이 확장될 수 있다는 의미</a:t>
            </a:r>
            <a:endParaRPr lang="en-US" altLang="ko-KR" sz="1600" dirty="0">
              <a:latin typeface="+mj-lt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 err="1"/>
              <a:t>유스케이스와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유스케이스</a:t>
            </a:r>
            <a:r>
              <a:rPr lang="ko-KR" altLang="en-US" sz="1300" dirty="0"/>
              <a:t> 사이에 정의되는 관계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포함관계와 동일하게 서비스 수행을 요청하는 관계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포함관계와 달리 서비스가 수행되지 않을 수 있음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300" dirty="0"/>
              <a:t> </a:t>
            </a:r>
            <a:r>
              <a:rPr lang="en-US" altLang="ko-KR" sz="1300" dirty="0"/>
              <a:t>(</a:t>
            </a:r>
            <a:r>
              <a:rPr lang="ko-KR" altLang="en-US" sz="1300" dirty="0"/>
              <a:t>선택적 </a:t>
            </a:r>
            <a:r>
              <a:rPr lang="ko-KR" altLang="en-US" sz="1300" dirty="0" err="1"/>
              <a:t>유스케이스</a:t>
            </a:r>
            <a:r>
              <a:rPr lang="ko-KR" altLang="en-US" sz="1300" dirty="0"/>
              <a:t> 관계이다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필수적이지않고</a:t>
            </a:r>
            <a:r>
              <a:rPr lang="ko-KR" altLang="en-US" sz="1300" dirty="0"/>
              <a:t> 옵션이라고 </a:t>
            </a:r>
            <a:r>
              <a:rPr lang="ko-KR" altLang="en-US" sz="1300" dirty="0" err="1"/>
              <a:t>할수</a:t>
            </a:r>
            <a:r>
              <a:rPr lang="ko-KR" altLang="en-US" sz="1300" dirty="0"/>
              <a:t> 있다</a:t>
            </a:r>
            <a:r>
              <a:rPr lang="en-US" altLang="ko-KR" sz="1300" dirty="0"/>
              <a:t>.)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수행 요청 조건을 확장한 </a:t>
            </a:r>
            <a:r>
              <a:rPr lang="en-US" altLang="ko-KR" sz="1300" dirty="0" err="1"/>
              <a:t>Extention</a:t>
            </a:r>
            <a:r>
              <a:rPr lang="en-US" altLang="ko-KR" sz="1300" dirty="0"/>
              <a:t> Point</a:t>
            </a:r>
            <a:r>
              <a:rPr lang="ko-KR" altLang="en-US" sz="1300" dirty="0"/>
              <a:t>이라고 함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표시방법은 포함</a:t>
            </a:r>
            <a:r>
              <a:rPr lang="en-US" altLang="ko-KR" sz="1300" dirty="0"/>
              <a:t>(include)</a:t>
            </a:r>
            <a:r>
              <a:rPr lang="ko-KR" altLang="en-US" sz="1300" dirty="0"/>
              <a:t>와 반대이다</a:t>
            </a:r>
            <a:r>
              <a:rPr lang="en-US" altLang="ko-KR" sz="1300" dirty="0"/>
              <a:t>. (</a:t>
            </a:r>
            <a:r>
              <a:rPr lang="ko-KR" altLang="en-US" sz="1300" dirty="0"/>
              <a:t>상속이 아니다</a:t>
            </a:r>
            <a:r>
              <a:rPr lang="en-US" altLang="ko-KR" sz="1300" dirty="0"/>
              <a:t>!)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38290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427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err="1"/>
              <a:t>작성단게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① 행위자</a:t>
            </a:r>
            <a:r>
              <a:rPr lang="en-US" altLang="ko-KR" b="1" dirty="0"/>
              <a:t>(Actor) </a:t>
            </a:r>
            <a:r>
              <a:rPr lang="ko-KR" altLang="en-US" b="1" dirty="0"/>
              <a:t>식별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모든사용자</a:t>
            </a:r>
            <a:r>
              <a:rPr lang="ko-KR" altLang="en-US" dirty="0"/>
              <a:t> 역할 식별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상호작용하는 타 시스템 식별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정보를 주고받는 하드웨어 및 지능형 장치 식별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0" indent="0">
              <a:buNone/>
            </a:pPr>
            <a:r>
              <a:rPr lang="ko-KR" altLang="en-US" b="1" dirty="0"/>
              <a:t>②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식별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요구하는 서비스 식별</a:t>
            </a:r>
          </a:p>
          <a:p>
            <a:pPr marL="0" indent="0">
              <a:buNone/>
            </a:pPr>
            <a:r>
              <a:rPr lang="en-US" altLang="ko-KR" dirty="0"/>
              <a:t>- 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시스템과 상호작용하는 행위를 식별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0" indent="0">
              <a:buNone/>
            </a:pPr>
            <a:r>
              <a:rPr lang="ko-KR" altLang="en-US" b="1" dirty="0"/>
              <a:t>③ 관계정의</a:t>
            </a:r>
          </a:p>
          <a:p>
            <a:pPr marL="0" indent="0">
              <a:buNone/>
            </a:pPr>
            <a:r>
              <a:rPr lang="en-US" altLang="ko-KR" dirty="0"/>
              <a:t>- 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 행위자</a:t>
            </a:r>
            <a:r>
              <a:rPr lang="en-US" altLang="ko-KR" dirty="0"/>
              <a:t>(Actor) </a:t>
            </a:r>
            <a:r>
              <a:rPr lang="ko-KR" altLang="en-US" dirty="0"/>
              <a:t>관계분석 정의</a:t>
            </a:r>
          </a:p>
          <a:p>
            <a:pPr marL="0" indent="0">
              <a:buNone/>
            </a:pPr>
            <a:r>
              <a:rPr lang="en-US" altLang="ko-KR" dirty="0"/>
              <a:t>- 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관계분석 정의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관계분석 정의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0" indent="0">
              <a:buNone/>
            </a:pPr>
            <a:r>
              <a:rPr lang="ko-KR" altLang="en-US" b="1" dirty="0"/>
              <a:t>④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구조화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두 개 이상의 </a:t>
            </a:r>
            <a:r>
              <a:rPr lang="ko-KR" altLang="en-US" dirty="0" err="1"/>
              <a:t>유스케이스에</a:t>
            </a:r>
            <a:r>
              <a:rPr lang="ko-KR" altLang="en-US" dirty="0"/>
              <a:t> 존재하는 공통서비스 추출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추출된 서비스를 </a:t>
            </a:r>
            <a:r>
              <a:rPr lang="ko-KR" altLang="en-US" dirty="0" err="1"/>
              <a:t>유스케이스</a:t>
            </a:r>
            <a:r>
              <a:rPr lang="ko-KR" altLang="en-US" dirty="0"/>
              <a:t> 정의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조건에 따른 서비스 수행부분 분석하여 추출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추출된 서비스를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xmlns="" val="164222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84784"/>
            <a:ext cx="47625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752" y="4869160"/>
            <a:ext cx="903649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위의 예에서 행위자는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 err="1">
                <a:solidFill>
                  <a:srgbClr val="666666"/>
                </a:solidFill>
                <a:effectLst/>
                <a:latin typeface="Dotum"/>
              </a:rPr>
              <a:t>인터넷뱅킹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 사용자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이고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라는 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유스케이스와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 연관 관계를 갖고 있다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300" b="0" i="0" dirty="0">
              <a:solidFill>
                <a:srgbClr val="666666"/>
              </a:solidFill>
              <a:effectLst/>
              <a:latin typeface="Dotum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를 수행할 경우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출금 계좌의 잔고를 확인하고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이체 한도를 조회하는 기능을 먼저 수행하게 되므로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,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잔고 조회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유스케이스와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한도 조회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유스케이스는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유스케이스의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 포함 관계 대상이 된다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300" b="0" i="0" dirty="0">
              <a:solidFill>
                <a:srgbClr val="666666"/>
              </a:solidFill>
              <a:effectLst/>
              <a:latin typeface="Dotum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유스케이스로부터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추가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 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유스케이스를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 실행할 수도 있으므로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,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와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추가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는 확장 관계가 된다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300" b="0" i="0" dirty="0">
              <a:solidFill>
                <a:srgbClr val="666666"/>
              </a:solidFill>
              <a:effectLst/>
              <a:latin typeface="Dotum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자동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는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[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Dotum"/>
              </a:rPr>
              <a:t>즉시 이체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Dotum"/>
              </a:rPr>
              <a:t>]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의 구체적인 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Dotum"/>
              </a:rPr>
              <a:t>유스케이스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Dotum"/>
              </a:rPr>
              <a:t> 개념이므로 일반화 및 상속 관계를 표현할 수 있다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Dot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70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445" y="1340768"/>
            <a:ext cx="68008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924" y="4039840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잘못 작성된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869160"/>
            <a:ext cx="9144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/>
              <a:t>- </a:t>
            </a:r>
            <a:r>
              <a:rPr lang="ko-KR" altLang="en-US" sz="1300" b="1" dirty="0"/>
              <a:t>그림 </a:t>
            </a:r>
            <a:r>
              <a:rPr lang="en-US" altLang="ko-KR" sz="1300" b="1" dirty="0"/>
              <a:t>A</a:t>
            </a:r>
            <a:r>
              <a:rPr lang="ko-KR" altLang="en-US" sz="1300" b="1" dirty="0"/>
              <a:t>는 </a:t>
            </a:r>
            <a:r>
              <a:rPr lang="ko-KR" altLang="en-US" sz="1300" b="1" dirty="0" err="1"/>
              <a:t>유스케이스다이어그램을</a:t>
            </a:r>
            <a:r>
              <a:rPr lang="ko-KR" altLang="en-US" sz="1300" b="1" dirty="0"/>
              <a:t> 흐름도처럼 그린 경우이다</a:t>
            </a:r>
            <a:r>
              <a:rPr lang="en-US" altLang="ko-KR" sz="1300" b="1" dirty="0"/>
              <a:t>.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 err="1"/>
              <a:t>유스케이스</a:t>
            </a:r>
            <a:r>
              <a:rPr lang="ko-KR" altLang="en-US" sz="1300" dirty="0"/>
              <a:t> 다이어그램을 작성할 때 흐름도를 작성하는 것 처럼 그려서는 </a:t>
            </a:r>
            <a:r>
              <a:rPr lang="ko-KR" altLang="en-US" sz="1300" dirty="0" err="1"/>
              <a:t>안된다</a:t>
            </a:r>
            <a:r>
              <a:rPr lang="en-US" altLang="ko-KR" sz="1300" dirty="0"/>
              <a:t>.  </a:t>
            </a:r>
            <a:r>
              <a:rPr lang="ko-KR" altLang="en-US" sz="1300" dirty="0" err="1"/>
              <a:t>유스케이스간의</a:t>
            </a:r>
            <a:r>
              <a:rPr lang="ko-KR" altLang="en-US" sz="1300" dirty="0"/>
              <a:t> 관계는 포함</a:t>
            </a:r>
            <a:r>
              <a:rPr lang="en-US" altLang="ko-KR" sz="1300" dirty="0"/>
              <a:t>, </a:t>
            </a:r>
            <a:r>
              <a:rPr lang="ko-KR" altLang="en-US" sz="1300" dirty="0"/>
              <a:t>확장</a:t>
            </a:r>
            <a:r>
              <a:rPr lang="en-US" altLang="ko-KR" sz="1300" dirty="0"/>
              <a:t>, </a:t>
            </a:r>
            <a:r>
              <a:rPr lang="ko-KR" altLang="en-US" sz="1300" dirty="0"/>
              <a:t>일반화 관계만이 존재하고 실행순서 관계는 나타내지 않는다는 점을 명확히 알아야 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- </a:t>
            </a:r>
            <a:r>
              <a:rPr lang="ko-KR" altLang="en-US" sz="1300" b="1" dirty="0"/>
              <a:t>그림</a:t>
            </a:r>
            <a:r>
              <a:rPr lang="en-US" altLang="ko-KR" sz="1300" b="1" dirty="0"/>
              <a:t>B</a:t>
            </a:r>
            <a:r>
              <a:rPr lang="ko-KR" altLang="en-US" sz="1300" b="1" dirty="0"/>
              <a:t>는 포함관계를 과도하게 사용하는 경우이다</a:t>
            </a:r>
            <a:r>
              <a:rPr lang="en-US" altLang="ko-KR" sz="1300" b="1" dirty="0"/>
              <a:t>.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의도는 물품 구매가 로그인 단계와 물품조회 단계를 포함하기 </a:t>
            </a:r>
            <a:r>
              <a:rPr lang="ko-KR" altLang="en-US" sz="1300" dirty="0" err="1"/>
              <a:t>떄문에</a:t>
            </a:r>
            <a:r>
              <a:rPr lang="ko-KR" altLang="en-US" sz="1300" dirty="0"/>
              <a:t> 포함관계로 연결하였으나 일반적으로 포함 관계는 </a:t>
            </a:r>
            <a:r>
              <a:rPr lang="ko-KR" altLang="en-US" sz="1300" dirty="0" err="1"/>
              <a:t>여러개의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유스케이스가</a:t>
            </a:r>
            <a:r>
              <a:rPr lang="ko-KR" altLang="en-US" sz="1300" dirty="0"/>
              <a:t> 서로 공통적인 부분을 </a:t>
            </a:r>
            <a:r>
              <a:rPr lang="ko-KR" altLang="en-US" sz="1300" dirty="0" err="1"/>
              <a:t>갖고있는</a:t>
            </a:r>
            <a:r>
              <a:rPr lang="ko-KR" altLang="en-US" sz="1300" dirty="0"/>
              <a:t> 경우에 중복된 부분을 </a:t>
            </a:r>
            <a:r>
              <a:rPr lang="ko-KR" altLang="en-US" sz="1300" dirty="0" err="1"/>
              <a:t>유스케이스로</a:t>
            </a:r>
            <a:r>
              <a:rPr lang="ko-KR" altLang="en-US" sz="1300" dirty="0"/>
              <a:t> 분리하여 표현하고자 할 때 사용된다</a:t>
            </a:r>
            <a:r>
              <a:rPr lang="en-US" altLang="ko-KR" sz="1300" dirty="0"/>
              <a:t>. </a:t>
            </a:r>
            <a:r>
              <a:rPr lang="ko-KR" altLang="en-US" sz="1300" dirty="0"/>
              <a:t>예제처럼 물품 조회가 다른 물품 구매를 제외한 다른 </a:t>
            </a:r>
            <a:r>
              <a:rPr lang="ko-KR" altLang="en-US" sz="1300" dirty="0" err="1"/>
              <a:t>유스케이스에서</a:t>
            </a:r>
            <a:r>
              <a:rPr lang="ko-KR" altLang="en-US" sz="1300" dirty="0"/>
              <a:t> 전혀 사용되지 않는다면 이를 포함관계로 할 필요가 없다</a:t>
            </a:r>
            <a:r>
              <a:rPr lang="en-US" altLang="ko-KR" sz="1300" dirty="0"/>
              <a:t>. 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86632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6624" y="1484784"/>
            <a:ext cx="53816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6624" y="3670508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올바르게 수정된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85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인터넷 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유스케이스</a:t>
            </a:r>
            <a:r>
              <a:rPr lang="ko-KR" altLang="en-US" dirty="0"/>
              <a:t> 다이어그램 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37113"/>
            <a:ext cx="850485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029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3168352" cy="401845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시나리오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188640"/>
            <a:ext cx="5040560" cy="6504808"/>
          </a:xfrm>
        </p:spPr>
      </p:pic>
    </p:spTree>
    <p:extLst>
      <p:ext uri="{BB962C8B-B14F-4D97-AF65-F5344CB8AC3E}">
        <p14:creationId xmlns:p14="http://schemas.microsoft.com/office/powerpoint/2010/main" xmlns="" val="4437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3600" dirty="0" smtClean="0"/>
              <a:t>(</a:t>
            </a:r>
            <a:r>
              <a:rPr lang="en-US" sz="3600" dirty="0" smtClean="0"/>
              <a:t>Unified </a:t>
            </a:r>
            <a:r>
              <a:rPr lang="en-US" sz="3600" dirty="0" smtClean="0"/>
              <a:t>Modeling </a:t>
            </a:r>
            <a:r>
              <a:rPr lang="en-US" sz="3600" dirty="0" smtClean="0"/>
              <a:t>Language)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소프트웨어를 설계하고</a:t>
            </a:r>
            <a:r>
              <a:rPr lang="en-US" altLang="ko-KR" dirty="0"/>
              <a:t>, </a:t>
            </a:r>
            <a:r>
              <a:rPr lang="ko-KR" altLang="en-US" dirty="0"/>
              <a:t>스케치하고</a:t>
            </a:r>
            <a:r>
              <a:rPr lang="en-US" altLang="ko-KR" dirty="0"/>
              <a:t>, </a:t>
            </a:r>
            <a:r>
              <a:rPr lang="ko-KR" altLang="en-US" dirty="0"/>
              <a:t>청사진을 만들기 위한 모델링 언어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특징</a:t>
            </a:r>
            <a:endParaRPr lang="en-US" altLang="ko-KR" dirty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000" u="sng" dirty="0"/>
              <a:t>가시화 언어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소프트웨어의 개념모델을 가시적인 그래픽 형태로 작성하여</a:t>
            </a:r>
            <a:r>
              <a:rPr lang="en-US" altLang="ko-KR" sz="2000" dirty="0"/>
              <a:t>, </a:t>
            </a:r>
            <a:r>
              <a:rPr lang="ko-KR" altLang="en-US" sz="2000" dirty="0"/>
              <a:t>참여자들의 오류 없고 원활한 의사소통이 이루어지게 하는 언어</a:t>
            </a:r>
            <a:endParaRPr lang="en-US" altLang="ko-KR" sz="2000" dirty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000" u="sng" dirty="0"/>
              <a:t>명세화 언어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 개발과정인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설계</a:t>
            </a:r>
            <a:r>
              <a:rPr lang="en-US" altLang="ko-KR" sz="2000" dirty="0"/>
              <a:t>, </a:t>
            </a:r>
            <a:r>
              <a:rPr lang="ko-KR" altLang="en-US" sz="2000" dirty="0"/>
              <a:t>구현 단계의 각 과정에서 필요한 모델을 정확하고 완전하게 명세할 수 있게 하는 언어</a:t>
            </a:r>
            <a:endParaRPr lang="en-US" altLang="ko-KR" sz="2000" dirty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000" u="sng" dirty="0"/>
              <a:t>구축언어</a:t>
            </a:r>
            <a:r>
              <a:rPr lang="en-US" altLang="ko-KR" sz="2000" dirty="0"/>
              <a:t>:  </a:t>
            </a:r>
            <a:r>
              <a:rPr lang="ko-KR" altLang="en-US" sz="2000" dirty="0"/>
              <a:t>다양한 객체지향 프로그래밍 언어로 변환 가능하여</a:t>
            </a:r>
            <a:r>
              <a:rPr lang="en-US" altLang="ko-KR" sz="2000" dirty="0"/>
              <a:t>, UML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명세된</a:t>
            </a:r>
            <a:r>
              <a:rPr lang="ko-KR" altLang="en-US" sz="2000" dirty="0"/>
              <a:t> 설계 모델은 구축하려는 프로그램 코드로 </a:t>
            </a:r>
            <a:r>
              <a:rPr lang="ko-KR" altLang="en-US" sz="2000" dirty="0" err="1"/>
              <a:t>순변환하여</a:t>
            </a:r>
            <a:r>
              <a:rPr lang="ko-KR" altLang="en-US" sz="2000" dirty="0"/>
              <a:t> 구축에 사용가능하고</a:t>
            </a:r>
            <a:r>
              <a:rPr lang="en-US" altLang="ko-KR" sz="2000" dirty="0"/>
              <a:t>, </a:t>
            </a:r>
            <a:r>
              <a:rPr lang="ko-KR" altLang="en-US" sz="2000" dirty="0"/>
              <a:t>기 구축된 코드를 </a:t>
            </a:r>
            <a:r>
              <a:rPr lang="en-US" altLang="ko-KR" sz="2000" dirty="0"/>
              <a:t>UML</a:t>
            </a:r>
            <a:r>
              <a:rPr lang="ko-KR" altLang="en-US" sz="2000" dirty="0"/>
              <a:t>모델로 역 변환하여 분석도 가능함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000" u="sng" dirty="0"/>
              <a:t>문서화 언어</a:t>
            </a:r>
            <a:r>
              <a:rPr lang="en-US" altLang="ko-KR" sz="2000" dirty="0"/>
              <a:t>: </a:t>
            </a:r>
            <a:r>
              <a:rPr lang="ko-KR" altLang="en-US" sz="2000" dirty="0"/>
              <a:t>여러 개발자들 간의 통제</a:t>
            </a:r>
            <a:r>
              <a:rPr lang="en-US" altLang="ko-KR" sz="2000" dirty="0"/>
              <a:t>, </a:t>
            </a:r>
            <a:r>
              <a:rPr lang="ko-KR" altLang="en-US" sz="2000" dirty="0"/>
              <a:t>평가</a:t>
            </a:r>
            <a:r>
              <a:rPr lang="en-US" altLang="ko-KR" sz="2000" dirty="0"/>
              <a:t> </a:t>
            </a:r>
            <a:r>
              <a:rPr lang="ko-KR" altLang="en-US" sz="2000" dirty="0"/>
              <a:t>및 의사소통에 필요한 문서화를 할 수 있는 언어</a:t>
            </a:r>
          </a:p>
        </p:txBody>
      </p:sp>
    </p:spTree>
    <p:extLst>
      <p:ext uri="{BB962C8B-B14F-4D97-AF65-F5344CB8AC3E}">
        <p14:creationId xmlns:p14="http://schemas.microsoft.com/office/powerpoint/2010/main" xmlns="" val="12018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구성요소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4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UML 3</a:t>
            </a:r>
            <a:r>
              <a:rPr lang="ko-KR" altLang="en-US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가지 구성요소 </a:t>
            </a:r>
            <a:endParaRPr lang="en-US" altLang="ko-KR" sz="4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itchFamily="34" charset="0"/>
              <a:buAutoNum type="arabicPeriod"/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사물</a:t>
            </a:r>
            <a:r>
              <a:rPr lang="en-US" altLang="ko-KR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(Thing): 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모델의 구성 기본 요소로서 모델을 구성하는 추상적 개념이나 물리적 개체를 나타냄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itchFamily="34" charset="0"/>
              <a:buAutoNum type="arabicPeriod"/>
              <a:defRPr/>
            </a:pPr>
            <a:endParaRPr lang="en-US" altLang="ko-KR" sz="4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itchFamily="34" charset="0"/>
              <a:buAutoNum type="arabicPeriod"/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(Relationship):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사물간의 의미 있는 관계를 표현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itchFamily="34" charset="0"/>
              <a:buAutoNum type="arabicPeriod"/>
              <a:defRPr/>
            </a:pP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itchFamily="34" charset="0"/>
              <a:buAutoNum type="arabicPeriod"/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다이어그램</a:t>
            </a:r>
            <a:r>
              <a:rPr lang="en-US" altLang="ko-KR" sz="4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(Diagram):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관련이 있는 사물들의 상호관계를 도형형태로 표현한 것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72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종류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요구 모델링에 사용되는 다이어그램</a:t>
            </a:r>
            <a:endParaRPr lang="en-US" altLang="ko-KR" sz="37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b="1" i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r>
              <a:rPr lang="en-US" altLang="ko-KR" b="1" i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i="1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Usecase</a:t>
            </a:r>
            <a:r>
              <a:rPr lang="en-US" altLang="ko-KR" b="1" i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요구사항들 가운데서 기능적인 요구사항을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유스케이스란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단위로 표현하고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액터와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이들 사이의 관계를 표현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정적 다이어그램 </a:t>
            </a:r>
            <a:r>
              <a:rPr lang="en-US" altLang="ko-KR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 모델링에 사용되는 다이어그램</a:t>
            </a:r>
            <a:endParaRPr lang="en-US" altLang="ko-KR" sz="37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클래스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(Class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시스템을 구성하는 클래스와 인터페이스 사이의 유지하는 지속적인 정적인 관계를 나타낸 다이어그램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객체지향 시스템 모델링에서 가장 많이 사용되는 다이어그램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시스템의 논리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모델링할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때에도 사용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컴포넌트 다이어그램과 배치 다이어그램의 기초가 됨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역공학을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통해 시스템을 구축하고 분석하는 데도 사용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객체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(Object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클래스 다이어그램에 포함된 사물의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모델링하는데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특정 시점의 객체와 객체 사이의 관계로 표현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시스템의 정적 디자인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뷰나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정적 프로세스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모델링할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컴포넌트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(Component diagram)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소프트웨어의 물리적 단위의 구성과 의존 관계를 표현한 다이어그램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실제 구현된 모듈이 컴포넌트들간의 관계를 표현해 주는 모델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4+1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뷰에서는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배치 다이어그램과 함께 구현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표현하는 장치로 분류됨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배치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(Deployment diagram)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노드에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존재하는 컴포넌트의 물리적 구성을 표현한 다이어그램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컴퓨터와 부가장치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연결상태 등의 하드웨어적인 내용과 설치된 소프트웨어를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76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종류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동적 다이어그램 </a:t>
            </a:r>
            <a:r>
              <a:rPr lang="en-US" altLang="ko-KR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7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행위 모델링에 사용되는 다이어그램</a:t>
            </a:r>
            <a:endParaRPr lang="en-US" altLang="ko-KR" sz="37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시퀀스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(Sequence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외부 이벤트를 처리하기 위해 시스템 내부 객체 간에 주고 받는 동적 메시지를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시간의 흐름에 따라 표현한 다이어그램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객체와 객체 간의 관계와 객체들간의 주고 받는 메시지 교환을 나타냄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콜레보레이션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다이어그램과 유사하지만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시퀀스 다이어그램은 객체들 사이의 주고 받는 메시지의 순서를 강조한 다이어그램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콜레보레이션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(Collaboration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시퀀스 다이어그램과 마찬가지의 객체들 사이의 메시지 교환의 순서를 표현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객체와 객체들 사이의 관계표현에 더 효과적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(Activity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내부의 활동 흐름을 표현한 다이어그램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차트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(Flowchart)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와 비슷하여 제어흐름을 표현하는 적합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차트와 차이점은 행위에 따라 변화하는 객체의 상태를 표현할 수 있다는 것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스테이트차트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i="1" u="sng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Statechart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사건에 따라 순차적으로 발생하는 한 객체의 상태변화를 표현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☞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패키지 다이어그램</a:t>
            </a:r>
            <a:r>
              <a:rPr lang="en-US" altLang="ko-KR" b="1" i="1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(Package diagram)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패키지란 일종의 관련된 모델링 요소들을 묶는 장치</a:t>
            </a:r>
            <a:endParaRPr lang="en-US" altLang="ko-KR" b="1" i="1" u="sng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·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패키지 용도가 단지 클래스들만을 그룹화하는 장치뿐만 아니라 </a:t>
            </a:r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컴포넌트 등과 같이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관련 있는 모델링 요소들을 그룹화하는 장치로 확대되어 사용되고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14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(Use Case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정의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행위자</a:t>
            </a:r>
            <a:r>
              <a:rPr lang="en-US" altLang="ko-KR" sz="1200" dirty="0"/>
              <a:t>(Actor) </a:t>
            </a:r>
            <a:r>
              <a:rPr lang="ko-KR" altLang="en-US" sz="1200" dirty="0"/>
              <a:t>중심의 시스템 구상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소프트웨어 시스템의 기능적 요구사항에 대한 베이스라인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사용자의 시각에서 소프트웨어 시스템의 범위와 기능을 정의한 모델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행위자</a:t>
            </a:r>
            <a:r>
              <a:rPr lang="en-US" altLang="ko-KR" sz="1200" dirty="0"/>
              <a:t>(Actor)</a:t>
            </a:r>
            <a:r>
              <a:rPr lang="ko-KR" altLang="en-US" sz="1200" dirty="0"/>
              <a:t>가 어떤 기능 사용할 수 있는지 보여줌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작성시기</a:t>
            </a:r>
            <a:r>
              <a:rPr lang="en-US" altLang="ko-KR" sz="1200" b="1" dirty="0"/>
              <a:t>]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소프트웨어 프로젝트의 개발범위를 정의하는 단계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소프트웨어에 대한 요구사항을 정의하는 단계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소프트웨어의 세부기능을 분석하는 단계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소프트웨어가 아닌 업무영역을 이해하고 분석하는 단계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구성요소</a:t>
            </a:r>
            <a:r>
              <a:rPr lang="en-US" altLang="ko-KR" sz="1200" b="1" dirty="0"/>
              <a:t>]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요소</a:t>
            </a:r>
            <a:r>
              <a:rPr lang="en-US" altLang="ko-KR" sz="1200" dirty="0"/>
              <a:t>: </a:t>
            </a:r>
            <a:r>
              <a:rPr lang="ko-KR" altLang="en-US" sz="1200" dirty="0"/>
              <a:t>행위자</a:t>
            </a:r>
            <a:r>
              <a:rPr lang="en-US" altLang="ko-KR" sz="1200" dirty="0"/>
              <a:t>(Actor), </a:t>
            </a:r>
            <a:r>
              <a:rPr lang="ko-KR" altLang="en-US" sz="1200" dirty="0" err="1"/>
              <a:t>유스케이스</a:t>
            </a:r>
            <a:r>
              <a:rPr lang="en-US" altLang="ko-KR" sz="1200" dirty="0"/>
              <a:t>(Use Case)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200" dirty="0"/>
              <a:t>관계</a:t>
            </a:r>
            <a:r>
              <a:rPr lang="en-US" altLang="ko-KR" sz="1200" dirty="0"/>
              <a:t>: </a:t>
            </a:r>
            <a:r>
              <a:rPr lang="ko-KR" altLang="en-US" sz="1200" dirty="0"/>
              <a:t>커뮤니케이션</a:t>
            </a:r>
            <a:r>
              <a:rPr lang="en-US" altLang="ko-KR" sz="1200" dirty="0"/>
              <a:t>(Communications), </a:t>
            </a:r>
            <a:r>
              <a:rPr lang="ko-KR" altLang="en-US" sz="1200" dirty="0"/>
              <a:t>포함</a:t>
            </a:r>
            <a:r>
              <a:rPr lang="en-US" altLang="ko-KR" sz="1200" dirty="0"/>
              <a:t>(Include), </a:t>
            </a:r>
            <a:r>
              <a:rPr lang="ko-KR" altLang="en-US" sz="1200" dirty="0"/>
              <a:t>확장</a:t>
            </a:r>
            <a:r>
              <a:rPr lang="en-US" altLang="ko-KR" sz="1200" dirty="0"/>
              <a:t>(Extend, </a:t>
            </a:r>
            <a:r>
              <a:rPr lang="ko-KR" altLang="en-US" sz="1200" dirty="0"/>
              <a:t>일반화</a:t>
            </a:r>
            <a:r>
              <a:rPr lang="en-US" altLang="ko-KR" sz="1200" dirty="0"/>
              <a:t>(Generalization)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52329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구성요소 </a:t>
            </a:r>
            <a:r>
              <a:rPr lang="en-US" altLang="ko-KR" dirty="0"/>
              <a:t>: 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4000" b="1" dirty="0">
                <a:latin typeface="+mj-lt"/>
              </a:rPr>
              <a:t>1) </a:t>
            </a:r>
            <a:r>
              <a:rPr lang="ko-KR" altLang="en-US" sz="4000" b="1" dirty="0">
                <a:latin typeface="+mj-lt"/>
              </a:rPr>
              <a:t>행위자</a:t>
            </a:r>
            <a:r>
              <a:rPr lang="en-US" altLang="ko-KR" sz="4000" b="1" dirty="0">
                <a:latin typeface="+mj-lt"/>
              </a:rPr>
              <a:t>(Actor)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시스템이 외부에 존재하면서 시스템과 교류 혹은 상호작용 하는 것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시스템이 서비스를 해주기를 요청하는 존재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시스템에게 정보를 제공하는 대상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b="1" dirty="0"/>
              <a:t>(1)</a:t>
            </a:r>
            <a:r>
              <a:rPr lang="ko-KR" altLang="en-US" b="1" dirty="0"/>
              <a:t>사용자 </a:t>
            </a:r>
            <a:r>
              <a:rPr lang="ko-KR" altLang="en-US" b="1" dirty="0" err="1"/>
              <a:t>액터</a:t>
            </a:r>
            <a:endParaRPr lang="ko-KR" altLang="en-US" b="1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기능을 요구하는 대상이나 </a:t>
            </a:r>
            <a:r>
              <a:rPr lang="ko-KR" altLang="en-US" dirty="0" err="1"/>
              <a:t>시스테므이</a:t>
            </a:r>
            <a:r>
              <a:rPr lang="ko-KR" altLang="en-US" dirty="0"/>
              <a:t> 수행결과를 </a:t>
            </a:r>
            <a:r>
              <a:rPr lang="ko-KR" altLang="en-US" dirty="0" err="1"/>
              <a:t>통보받는</a:t>
            </a:r>
            <a:r>
              <a:rPr lang="ko-KR" altLang="en-US" dirty="0"/>
              <a:t> 사용자 혹은 기능을 사용하게 될 대상으로 시스템이 </a:t>
            </a:r>
            <a:r>
              <a:rPr lang="ko-KR" altLang="en-US" dirty="0" err="1"/>
              <a:t>제공해야하는</a:t>
            </a:r>
            <a:r>
              <a:rPr lang="ko-KR" altLang="en-US" dirty="0"/>
              <a:t> 기능인 </a:t>
            </a:r>
            <a:r>
              <a:rPr lang="ko-KR" altLang="en-US" dirty="0" err="1"/>
              <a:t>유스케이스의</a:t>
            </a:r>
            <a:r>
              <a:rPr lang="ko-KR" altLang="en-US" dirty="0"/>
              <a:t> 권한을 가지는 대상</a:t>
            </a:r>
            <a:r>
              <a:rPr lang="en-US" altLang="ko-KR" dirty="0"/>
              <a:t>, </a:t>
            </a:r>
            <a:r>
              <a:rPr lang="ko-KR" altLang="en-US" dirty="0" err="1"/>
              <a:t>역활이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학생이 도서를 구매한다</a:t>
            </a:r>
            <a:r>
              <a:rPr lang="en-US" altLang="ko-KR" dirty="0"/>
              <a:t>.                |</a:t>
            </a:r>
            <a:r>
              <a:rPr lang="ko-KR" altLang="en-US" dirty="0"/>
              <a:t>학생</a:t>
            </a:r>
            <a:r>
              <a:rPr lang="en-US" altLang="ko-KR" dirty="0"/>
              <a:t>(Actor)| -&gt; |</a:t>
            </a:r>
            <a:r>
              <a:rPr lang="ko-KR" altLang="en-US" dirty="0"/>
              <a:t>도서구매</a:t>
            </a:r>
            <a:r>
              <a:rPr lang="en-US" altLang="ko-KR" dirty="0"/>
              <a:t>(Use Case)|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b="1" dirty="0"/>
              <a:t>(2)</a:t>
            </a:r>
            <a:r>
              <a:rPr lang="ko-KR" altLang="en-US" b="1" dirty="0"/>
              <a:t>시스템 </a:t>
            </a:r>
            <a:r>
              <a:rPr lang="ko-KR" altLang="en-US" b="1" dirty="0" err="1"/>
              <a:t>액터</a:t>
            </a:r>
            <a:endParaRPr lang="ko-KR" altLang="en-US" b="1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사용자 </a:t>
            </a:r>
            <a:r>
              <a:rPr lang="ko-KR" altLang="en-US" dirty="0" err="1"/>
              <a:t>액터가</a:t>
            </a:r>
            <a:r>
              <a:rPr lang="ko-KR" altLang="en-US" dirty="0"/>
              <a:t> 사용한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처리해주는 외부의 시스템으로 시스템의 기능 수행을 위해서 연동이 되는 또 </a:t>
            </a:r>
            <a:r>
              <a:rPr lang="ko-KR" altLang="en-US" dirty="0" err="1"/>
              <a:t>다른시스템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ex)  </a:t>
            </a:r>
            <a:r>
              <a:rPr lang="ko-KR" altLang="en-US" dirty="0"/>
              <a:t>학생이 구매한 도서를 처리해주는    </a:t>
            </a:r>
            <a:r>
              <a:rPr lang="en-US" altLang="ko-KR" dirty="0"/>
              <a:t>|</a:t>
            </a:r>
            <a:r>
              <a:rPr lang="ko-KR" altLang="en-US" dirty="0"/>
              <a:t>도서구매</a:t>
            </a:r>
            <a:r>
              <a:rPr lang="en-US" altLang="ko-KR" dirty="0"/>
              <a:t>(Use Case)|--&gt;  |</a:t>
            </a:r>
            <a:r>
              <a:rPr lang="ko-KR" altLang="en-US" dirty="0"/>
              <a:t>도서주문시스템</a:t>
            </a:r>
            <a:r>
              <a:rPr lang="en-US" altLang="ko-KR" dirty="0"/>
              <a:t>(Actor)| 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173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구성요소 </a:t>
            </a:r>
            <a:r>
              <a:rPr lang="en-US" altLang="ko-KR" dirty="0"/>
              <a:t>: Use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4000" b="1" dirty="0">
                <a:latin typeface="+mj-lt"/>
              </a:rPr>
              <a:t>2) </a:t>
            </a:r>
            <a:r>
              <a:rPr lang="ko-KR" altLang="en-US" sz="4000" b="1" dirty="0" err="1">
                <a:latin typeface="+mj-lt"/>
              </a:rPr>
              <a:t>유스케이스</a:t>
            </a:r>
            <a:r>
              <a:rPr lang="en-US" altLang="ko-KR" sz="4000" b="1" dirty="0">
                <a:latin typeface="+mj-lt"/>
              </a:rPr>
              <a:t>(Use Case)</a:t>
            </a:r>
            <a:endParaRPr lang="en-US" altLang="ko-KR" sz="4000" dirty="0"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 err="1"/>
              <a:t>유스케이스</a:t>
            </a:r>
            <a:r>
              <a:rPr lang="en-US" altLang="ko-KR" dirty="0"/>
              <a:t>(Use Case)</a:t>
            </a:r>
            <a:r>
              <a:rPr lang="ko-KR" altLang="en-US" dirty="0"/>
              <a:t>는 사용자 입장에서 바라본 시스템의 특성을 설명한 구조로서</a:t>
            </a:r>
            <a:r>
              <a:rPr lang="en-US" altLang="ko-KR" dirty="0"/>
              <a:t>, </a:t>
            </a:r>
            <a:r>
              <a:rPr lang="ko-KR" altLang="en-US" dirty="0"/>
              <a:t>행위자</a:t>
            </a:r>
            <a:r>
              <a:rPr lang="en-US" altLang="ko-KR" dirty="0"/>
              <a:t>(actor)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시간의 흐름</a:t>
            </a:r>
            <a:r>
              <a:rPr lang="en-US" altLang="ko-KR" dirty="0"/>
              <a:t>, </a:t>
            </a:r>
            <a:r>
              <a:rPr lang="ko-KR" altLang="en-US" dirty="0"/>
              <a:t>또는 다른 시스템에 의해 개시되는 시나리오 집합의 형태를 갖추고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시스템이 제공하는 서비스 혹은 기능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시스템이 행위자</a:t>
            </a:r>
            <a:r>
              <a:rPr lang="en-US" altLang="ko-KR" dirty="0"/>
              <a:t>(Actor)</a:t>
            </a:r>
            <a:r>
              <a:rPr lang="ko-KR" altLang="en-US" dirty="0"/>
              <a:t>에게 제공하는 사용자 관점의 기능단위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의 요청에 반응하여 원하는 처리를 수정하거나 정보를 제공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한 번 이상의 상호작용을 통한 </a:t>
            </a:r>
            <a:r>
              <a:rPr lang="ko-KR" altLang="en-US" dirty="0" err="1"/>
              <a:t>의미있는</a:t>
            </a:r>
            <a:r>
              <a:rPr lang="ko-KR" altLang="en-US" dirty="0"/>
              <a:t> 묶음의 시스템 행위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ko-KR" altLang="en-US" dirty="0" err="1"/>
              <a:t>자기완결형의</a:t>
            </a:r>
            <a:r>
              <a:rPr lang="ko-KR" altLang="en-US" dirty="0"/>
              <a:t> 서비스 단위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사용자관점에서의 정의가 필요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u="sng" dirty="0"/>
              <a:t>행위자</a:t>
            </a:r>
            <a:r>
              <a:rPr lang="en-US" altLang="ko-KR" u="sng" dirty="0"/>
              <a:t>(Actor)</a:t>
            </a:r>
            <a:r>
              <a:rPr lang="ko-KR" altLang="en-US" u="sng" dirty="0"/>
              <a:t>와 </a:t>
            </a:r>
            <a:r>
              <a:rPr lang="ko-KR" altLang="en-US" u="sng" dirty="0" err="1"/>
              <a:t>유스케이스</a:t>
            </a:r>
            <a:r>
              <a:rPr lang="en-US" altLang="ko-KR" u="sng" dirty="0"/>
              <a:t>(Use Case)</a:t>
            </a:r>
            <a:r>
              <a:rPr lang="ko-KR" altLang="en-US" u="sng" dirty="0"/>
              <a:t>간의 관계를 연관</a:t>
            </a:r>
            <a:r>
              <a:rPr lang="en-US" altLang="ko-KR" u="sng" dirty="0"/>
              <a:t>(Association)</a:t>
            </a:r>
            <a:r>
              <a:rPr lang="ko-KR" altLang="en-US" u="sng" dirty="0"/>
              <a:t>이라고 한다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422778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 </a:t>
            </a:r>
            <a:r>
              <a:rPr lang="en-US" altLang="ko-KR" dirty="0"/>
              <a:t>: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>
                <a:latin typeface="+mj-lt"/>
              </a:rPr>
              <a:t>3) </a:t>
            </a:r>
            <a:r>
              <a:rPr lang="ko-KR" altLang="en-US" sz="1600" b="1" dirty="0">
                <a:latin typeface="+mj-lt"/>
              </a:rPr>
              <a:t>커뮤니케이션 </a:t>
            </a:r>
            <a:r>
              <a:rPr lang="en-US" altLang="ko-KR" sz="1600" b="1" dirty="0">
                <a:latin typeface="+mj-lt"/>
              </a:rPr>
              <a:t>(Communication)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행위자</a:t>
            </a:r>
            <a:r>
              <a:rPr lang="en-US" altLang="ko-KR" sz="1300" dirty="0"/>
              <a:t>(Actor)</a:t>
            </a:r>
            <a:r>
              <a:rPr lang="ko-KR" altLang="en-US" sz="1300" dirty="0"/>
              <a:t>와 </a:t>
            </a:r>
            <a:r>
              <a:rPr lang="ko-KR" altLang="en-US" sz="1300" dirty="0" err="1"/>
              <a:t>유스케이스</a:t>
            </a:r>
            <a:r>
              <a:rPr lang="ko-KR" altLang="en-US" sz="1300" dirty="0"/>
              <a:t> 사이에 정의되는 세계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일반 상호작용 관계가 존재하는 것을 의미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행위자</a:t>
            </a:r>
            <a:r>
              <a:rPr lang="en-US" altLang="ko-KR" sz="1300" dirty="0"/>
              <a:t>(Actor)</a:t>
            </a:r>
            <a:r>
              <a:rPr lang="ko-KR" altLang="en-US" sz="1300" dirty="0"/>
              <a:t>는 정보를 </a:t>
            </a:r>
            <a:r>
              <a:rPr lang="ko-KR" altLang="en-US" sz="1300" dirty="0" err="1"/>
              <a:t>통보받거나</a:t>
            </a:r>
            <a:r>
              <a:rPr lang="ko-KR" altLang="en-US" sz="1300" dirty="0"/>
              <a:t> 요구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00" dirty="0"/>
              <a:t>- </a:t>
            </a:r>
            <a:r>
              <a:rPr lang="ko-KR" altLang="en-US" sz="1300" dirty="0" err="1"/>
              <a:t>유스케이스는</a:t>
            </a:r>
            <a:r>
              <a:rPr lang="ko-KR" altLang="en-US" sz="1300" dirty="0"/>
              <a:t> 정보를 제공</a:t>
            </a: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300" dirty="0"/>
              <a:t>상호 교류 </a:t>
            </a:r>
            <a:r>
              <a:rPr lang="ko-KR" altLang="en-US" sz="1300" dirty="0" err="1"/>
              <a:t>관계시</a:t>
            </a:r>
            <a:r>
              <a:rPr lang="ko-KR" altLang="en-US" sz="1300" dirty="0"/>
              <a:t> 연결된다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커뮤니케이션을 받는 쪽에 화살표</a:t>
            </a:r>
            <a:r>
              <a:rPr lang="en-US" altLang="ko-KR" sz="13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33837"/>
            <a:ext cx="39338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958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896</Words>
  <Application>Microsoft Office PowerPoint</Application>
  <PresentationFormat>화면 슬라이드 쇼(4:3)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유스케이스 다이어그램 (Use Case Diagram)</vt:lpstr>
      <vt:lpstr>UML 이란? (Unified Modeling Language)</vt:lpstr>
      <vt:lpstr>UML의 3가지 구성요소</vt:lpstr>
      <vt:lpstr>UML 다이어그램 종류 1</vt:lpstr>
      <vt:lpstr>UML 다이어그램 종류 2</vt:lpstr>
      <vt:lpstr>유스케이스 다이어그램 (Use Case Diagram)</vt:lpstr>
      <vt:lpstr>유스케이스 다이어그램  구성요소 : Actor</vt:lpstr>
      <vt:lpstr>유스케이스 다이어그램  구성요소 : Use Case</vt:lpstr>
      <vt:lpstr>유스케이스 다이어그램  관계 : Communication</vt:lpstr>
      <vt:lpstr>유스케이스 다이어그램  관계 : Generalization</vt:lpstr>
      <vt:lpstr>유스케이스 다이어그램  관계 : Include</vt:lpstr>
      <vt:lpstr>유스케이스 다이어그램  관계 : Extend</vt:lpstr>
      <vt:lpstr>유스케이스 작성단게</vt:lpstr>
      <vt:lpstr>유스케이스 예&gt;</vt:lpstr>
      <vt:lpstr>주의사항</vt:lpstr>
      <vt:lpstr>수정</vt:lpstr>
      <vt:lpstr>인터넷 쇼핑몰 유스케이스 다이어그램 예</vt:lpstr>
      <vt:lpstr>유스케이스 시나리오 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mit-30</dc:creator>
  <cp:lastModifiedBy>MIT0</cp:lastModifiedBy>
  <cp:revision>28</cp:revision>
  <dcterms:created xsi:type="dcterms:W3CDTF">2018-09-18T03:39:15Z</dcterms:created>
  <dcterms:modified xsi:type="dcterms:W3CDTF">2021-01-12T00:27:53Z</dcterms:modified>
</cp:coreProperties>
</file>