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325" r:id="rId2"/>
    <p:sldId id="395" r:id="rId3"/>
    <p:sldId id="396" r:id="rId4"/>
    <p:sldId id="327" r:id="rId5"/>
    <p:sldId id="328" r:id="rId6"/>
    <p:sldId id="398" r:id="rId7"/>
    <p:sldId id="342" r:id="rId8"/>
    <p:sldId id="333" r:id="rId9"/>
    <p:sldId id="352" r:id="rId10"/>
    <p:sldId id="356" r:id="rId11"/>
    <p:sldId id="359" r:id="rId12"/>
    <p:sldId id="360" r:id="rId13"/>
    <p:sldId id="361" r:id="rId14"/>
    <p:sldId id="362" r:id="rId15"/>
    <p:sldId id="363" r:id="rId16"/>
    <p:sldId id="364" r:id="rId17"/>
    <p:sldId id="399" r:id="rId18"/>
    <p:sldId id="365" r:id="rId19"/>
    <p:sldId id="366" r:id="rId20"/>
    <p:sldId id="367" r:id="rId21"/>
    <p:sldId id="368" r:id="rId22"/>
    <p:sldId id="394" r:id="rId23"/>
    <p:sldId id="369" r:id="rId24"/>
    <p:sldId id="370" r:id="rId25"/>
    <p:sldId id="372" r:id="rId26"/>
    <p:sldId id="373" r:id="rId27"/>
    <p:sldId id="400" r:id="rId28"/>
    <p:sldId id="374" r:id="rId29"/>
    <p:sldId id="375" r:id="rId30"/>
    <p:sldId id="376" r:id="rId31"/>
    <p:sldId id="377" r:id="rId32"/>
    <p:sldId id="378" r:id="rId33"/>
    <p:sldId id="383" r:id="rId34"/>
    <p:sldId id="379" r:id="rId35"/>
    <p:sldId id="380" r:id="rId36"/>
    <p:sldId id="381" r:id="rId37"/>
    <p:sldId id="382" r:id="rId38"/>
    <p:sldId id="401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25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00FF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2" d="100"/>
          <a:sy n="112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5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CookBook, </a:t>
            </a:r>
            <a:r>
              <a:rPr kumimoji="0" lang="ko-KR" altLang="en-US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쉽게 배우는 소프트웨어 공학</a:t>
            </a:r>
            <a:endParaRPr kumimoji="0" lang="en-US" altLang="ko-KR" sz="1600" b="1" kern="1200" baseline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저작권은 </a:t>
            </a:r>
            <a:r>
              <a:rPr kumimoji="0" lang="ko-KR" altLang="en-US" sz="1400" b="1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김치수</a:t>
            </a:r>
            <a:r>
              <a:rPr kumimoji="0" lang="ko-KR" altLang="en-US" sz="1400" b="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80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91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1992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0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23954" y="1088740"/>
            <a:ext cx="59200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요구 분석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3954" y="2618910"/>
            <a:ext cx="54204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사항과 요구 분석 명세서의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분석의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분석 절차와 요구 사항 종류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사항의 표현  </a:t>
            </a:r>
            <a:endParaRPr lang="en-US" altLang="ko-KR" b="1" spc="-15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사항의 문서화</a:t>
            </a:r>
            <a:endParaRPr lang="en-US" altLang="ko-KR" b="1" spc="-15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4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분석의 어려움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문제 영역에 대한 이해력 부족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988840"/>
            <a:ext cx="6293970" cy="40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분석의 어려움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의사 소통의 문제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견본이 </a:t>
            </a:r>
            <a:r>
              <a:rPr lang="ko-KR" altLang="en-US" dirty="0" smtClean="0"/>
              <a:t>없어 요구 사항 설명이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요구 사항에 대한 설명 방법을 잘 모름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buFont typeface="Symbol"/>
              <a:buChar char="Þ"/>
            </a:pPr>
            <a:r>
              <a:rPr lang="ko-KR" altLang="en-US" dirty="0" smtClean="0"/>
              <a:t> 사용자 </a:t>
            </a:r>
            <a:r>
              <a:rPr lang="ko-KR" altLang="en-US" dirty="0"/>
              <a:t>의사 전달 </a:t>
            </a:r>
            <a:r>
              <a:rPr lang="ko-KR" altLang="en-US" dirty="0" smtClean="0"/>
              <a:t>능력이 </a:t>
            </a:r>
            <a:r>
              <a:rPr lang="ko-KR" altLang="en-US" dirty="0"/>
              <a:t>요구 </a:t>
            </a:r>
            <a:r>
              <a:rPr lang="ko-KR" altLang="en-US" dirty="0" smtClean="0"/>
              <a:t>사항 전달 내용에 영향을 미침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en-US" altLang="ko-KR" dirty="0" smtClean="0"/>
              <a:t> </a:t>
            </a:r>
            <a:r>
              <a:rPr lang="ko-KR" altLang="en-US" dirty="0"/>
              <a:t>일관성이 </a:t>
            </a:r>
            <a:r>
              <a:rPr lang="ko-KR" altLang="en-US" dirty="0" smtClean="0"/>
              <a:t>없거나 </a:t>
            </a:r>
            <a:r>
              <a:rPr lang="ko-KR" altLang="en-US" dirty="0"/>
              <a:t>불안전한 요구 분석 명세서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-2819" r="6677" b="5300"/>
          <a:stretch/>
        </p:blipFill>
        <p:spPr bwMode="auto">
          <a:xfrm>
            <a:off x="2681790" y="3474005"/>
            <a:ext cx="3240360" cy="310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4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분석의 어려움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계속 변하는 요구 사항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초기의 요구 사항은 단순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에 대해 이해의 폭이 넓어짐에 따라 새로운 요구 사항 발생 및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지식의 증가로 인한 요구 사항 변경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변경 요구에 대한 대처 방안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변경 사항에 대한 </a:t>
            </a:r>
            <a:r>
              <a:rPr lang="ko-KR" altLang="en-US" dirty="0" err="1" smtClean="0"/>
              <a:t>날짜별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기간별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변경이 미치는 영향에 대해 사전 분석 필요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아래쪽 화살표 3"/>
          <p:cNvSpPr/>
          <p:nvPr/>
        </p:nvSpPr>
        <p:spPr>
          <a:xfrm>
            <a:off x="4301970" y="2595228"/>
            <a:ext cx="540060" cy="8100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6695" y="3609020"/>
            <a:ext cx="5490610" cy="540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요구 사항간의 충돌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일관성 결여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및 불일치 발생 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5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분석의 어려움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애매모호한 요구 사항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해석을 달리할 수 있는 애매한 표현의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일관성 없는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부서간의 상충된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경영진과 실무자간의 상반된 요구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분석가의 역할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수집된 요구들을 반영하기 전에 </a:t>
            </a:r>
            <a:r>
              <a:rPr lang="ko-KR" altLang="en-US" dirty="0"/>
              <a:t>이해 당사자들 간의 주장을 조율할 수 </a:t>
            </a:r>
            <a:r>
              <a:rPr lang="ko-KR" altLang="en-US" dirty="0" smtClean="0"/>
              <a:t>있어야 함</a:t>
            </a:r>
            <a:endParaRPr lang="en-US" altLang="ko-KR" dirty="0" smtClean="0"/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사용자와 개발자의 마찰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최적의 분석명세서에 대한 사용자의 다른 해석으로 인한 </a:t>
            </a:r>
            <a:r>
              <a:rPr lang="ko-KR" altLang="en-US" dirty="0" smtClean="0"/>
              <a:t>마찰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분석가에게 필요한 능력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분석가의 주 업무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사용자의 요구를 정확하고 완전하게 획득하는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/>
              <a:t>다양한 </a:t>
            </a:r>
            <a:r>
              <a:rPr lang="ko-KR" altLang="en-US" dirty="0" smtClean="0"/>
              <a:t>참여자를 </a:t>
            </a:r>
            <a:r>
              <a:rPr lang="ko-KR" altLang="en-US" dirty="0"/>
              <a:t>만족시킬 수 있는 공통의 목표를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의사 소통과 협상 능력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상반된 의견        조율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무리한 요구        우선 순위 결정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실현 가능한 요구 판별 능력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추상적 요구        논리적 분할을 통한 해결 방안 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개발 업무 영역에 대한 지식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업무 담당자와 원할 한 대화 가능</a:t>
            </a:r>
            <a:endParaRPr lang="en-US" altLang="ko-KR" dirty="0"/>
          </a:p>
          <a:p>
            <a:pPr lvl="1"/>
            <a:r>
              <a:rPr lang="ko-KR" altLang="en-US" dirty="0" smtClean="0"/>
              <a:t>주도적으로 추진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916705" y="329398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947156" y="369903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947155" y="410407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분석가에게 필요한 능력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개발 관련 기술에 대한 지식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사용자의 </a:t>
            </a:r>
            <a:r>
              <a:rPr lang="ko-KR" altLang="en-US" dirty="0" smtClean="0"/>
              <a:t>요구가 기술적으로 구현 가능한지 판단 능력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이해 관계자들의 상반된 요구에 대한 중재 능력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경영자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투자 대비 효과에 관심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발주자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개발비가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기간 엄수할 수 있는 업체에 관심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업무의 효율적 처리와 편리성 등에 관심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/>
              <a:t>경영자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상반된 요구에 대해 중재 및 조율 능력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41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사항 수집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자료 수집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문서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 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흐름도 등</a:t>
            </a:r>
            <a:r>
              <a:rPr lang="en-US" altLang="ko-KR" dirty="0" smtClean="0"/>
              <a:t>)        </a:t>
            </a:r>
            <a:r>
              <a:rPr lang="ko-KR" altLang="en-US" dirty="0" smtClean="0"/>
              <a:t>전반적인 업무 흐름 파악 및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현행 시스템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입력화면 및 출력물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/>
              <a:t>현행 요구 사항 파악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인터뷰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설문 조사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설문을 통한 또 한 번의 요구사항 추출</a:t>
            </a:r>
            <a:endParaRPr lang="en-US" altLang="ko-KR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436985" y="153879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86536" y="3949829"/>
            <a:ext cx="5985664" cy="376028"/>
            <a:chOff x="157796" y="1538790"/>
            <a:chExt cx="5070410" cy="376028"/>
          </a:xfrm>
        </p:grpSpPr>
        <p:sp>
          <p:nvSpPr>
            <p:cNvPr id="6" name="직사각형 5"/>
            <p:cNvSpPr/>
            <p:nvPr/>
          </p:nvSpPr>
          <p:spPr>
            <a:xfrm>
              <a:off x="2254581" y="1538790"/>
              <a:ext cx="80059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인터뷰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7796" y="1538790"/>
              <a:ext cx="1677428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수집된 자료 분석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3"/>
              <a:endCxn id="6" idx="1"/>
            </p:cNvCxnSpPr>
            <p:nvPr/>
          </p:nvCxnSpPr>
          <p:spPr>
            <a:xfrm>
              <a:off x="1835224" y="1718810"/>
              <a:ext cx="4193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460216" y="1554778"/>
              <a:ext cx="176799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요구 삭제 및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55172" y="1718810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867255" y="3934101"/>
            <a:ext cx="208712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수정된 요구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389096" y="4129849"/>
            <a:ext cx="4781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70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요구 분석 절차와 요구 사항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4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분석 절차와 요구 사항 종류</a:t>
            </a:r>
            <a:endParaRPr lang="ko-KR" altLang="en-US" dirty="0">
              <a:solidFill>
                <a:srgbClr val="004A8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1500" y="818710"/>
            <a:ext cx="8963994" cy="566995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요구 분석 절차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b="1" dirty="0" smtClean="0"/>
              <a:t>①</a:t>
            </a:r>
            <a:r>
              <a:rPr lang="ko-KR" altLang="en-US" dirty="0" smtClean="0"/>
              <a:t> 자료 수집</a:t>
            </a:r>
            <a:r>
              <a:rPr lang="en-US" altLang="ko-KR" dirty="0" smtClean="0"/>
              <a:t>: </a:t>
            </a:r>
            <a:r>
              <a:rPr lang="ko-KR" altLang="en-US" dirty="0"/>
              <a:t>현행 </a:t>
            </a:r>
            <a:r>
              <a:rPr lang="ko-KR" altLang="en-US" dirty="0" smtClean="0"/>
              <a:t>시스템 파악</a:t>
            </a:r>
            <a:r>
              <a:rPr lang="en-US" altLang="ko-KR" dirty="0" smtClean="0"/>
              <a:t>, </a:t>
            </a:r>
            <a:r>
              <a:rPr lang="ko-KR" altLang="en-US" dirty="0"/>
              <a:t>실무 담당자와 인터뷰</a:t>
            </a:r>
            <a:r>
              <a:rPr lang="en-US" altLang="ko-KR" dirty="0"/>
              <a:t>, </a:t>
            </a:r>
            <a:r>
              <a:rPr lang="ko-KR" altLang="en-US" dirty="0"/>
              <a:t>현재 사용하는 서류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b="1" dirty="0" smtClean="0"/>
              <a:t>②</a:t>
            </a:r>
            <a:r>
              <a:rPr lang="ko-KR" altLang="en-US" dirty="0" smtClean="0"/>
              <a:t> 요구 </a:t>
            </a:r>
            <a:r>
              <a:rPr lang="ko-KR" altLang="en-US" dirty="0"/>
              <a:t>사항 도출 </a:t>
            </a:r>
            <a:r>
              <a:rPr lang="en-US" altLang="ko-KR" dirty="0"/>
              <a:t>: </a:t>
            </a:r>
            <a:r>
              <a:rPr lang="ko-KR" altLang="en-US" dirty="0"/>
              <a:t>수집한 </a:t>
            </a:r>
            <a:r>
              <a:rPr lang="ko-KR" altLang="en-US" dirty="0" smtClean="0"/>
              <a:t>자료 정리 및 분류       개발에 </a:t>
            </a:r>
            <a:r>
              <a:rPr lang="ko-KR" altLang="en-US" dirty="0"/>
              <a:t>반영할 요구 </a:t>
            </a:r>
            <a:r>
              <a:rPr lang="ko-KR" altLang="en-US" dirty="0" smtClean="0"/>
              <a:t>사항 도출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b="1" dirty="0" smtClean="0"/>
              <a:t>③</a:t>
            </a:r>
            <a:r>
              <a:rPr lang="ko-KR" altLang="en-US" dirty="0" smtClean="0"/>
              <a:t> 문서화 </a:t>
            </a:r>
            <a:r>
              <a:rPr lang="en-US" altLang="ko-KR" dirty="0"/>
              <a:t>: </a:t>
            </a:r>
            <a:r>
              <a:rPr lang="ko-KR" altLang="en-US" dirty="0" smtClean="0"/>
              <a:t>요구 </a:t>
            </a:r>
            <a:r>
              <a:rPr lang="ko-KR" altLang="en-US" dirty="0"/>
              <a:t>분석 </a:t>
            </a:r>
            <a:r>
              <a:rPr lang="ko-KR" altLang="en-US" dirty="0" smtClean="0"/>
              <a:t>명세서 작성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b="1" dirty="0" smtClean="0"/>
              <a:t>④</a:t>
            </a:r>
            <a:r>
              <a:rPr lang="ko-KR" altLang="en-US" dirty="0" smtClean="0"/>
              <a:t> 검증 </a:t>
            </a:r>
            <a:r>
              <a:rPr lang="en-US" altLang="ko-KR" dirty="0"/>
              <a:t>: </a:t>
            </a:r>
            <a:r>
              <a:rPr lang="ko-KR" altLang="en-US" dirty="0"/>
              <a:t>요구 분석 </a:t>
            </a:r>
            <a:r>
              <a:rPr lang="ko-KR" altLang="en-US" dirty="0" smtClean="0"/>
              <a:t>명세서 검토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모순 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빠뜨린 사항 등 점검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06" y="1718810"/>
            <a:ext cx="6486525" cy="14001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42030" y="4048164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578442" y="4879449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요구 사항 분류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1914525"/>
            <a:ext cx="8410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요구 분석의 필요성과 어려운 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요구 </a:t>
            </a:r>
            <a:r>
              <a:rPr lang="ko-KR" altLang="en-US" dirty="0"/>
              <a:t>사항을 표현하는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요구 </a:t>
            </a:r>
            <a:r>
              <a:rPr lang="ko-KR" altLang="en-US" dirty="0"/>
              <a:t>분석 명세서를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5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비기능적 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비기능적 </a:t>
            </a:r>
            <a:r>
              <a:rPr lang="ko-KR" altLang="en-US" dirty="0">
                <a:solidFill>
                  <a:srgbClr val="004A82"/>
                </a:solidFill>
              </a:rPr>
              <a:t>요구 사항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수행 </a:t>
            </a:r>
            <a:r>
              <a:rPr lang="ko-KR" altLang="en-US" dirty="0" smtClean="0"/>
              <a:t>가능한 환경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제약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제약 사항의 예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자바 언어를 사용해 개발하고</a:t>
            </a:r>
            <a:r>
              <a:rPr lang="en-US" altLang="ko-KR" dirty="0"/>
              <a:t>, CBD </a:t>
            </a:r>
            <a:r>
              <a:rPr lang="ko-KR" altLang="en-US" dirty="0"/>
              <a:t>개발 방법론을 적용해야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레드햇</a:t>
            </a:r>
            <a:r>
              <a:rPr lang="ko-KR" altLang="en-US" dirty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엔터프라이즈 버전에서 실행해야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웹로직</a:t>
            </a:r>
            <a:r>
              <a:rPr lang="ko-KR" altLang="en-US" dirty="0"/>
              <a:t> </a:t>
            </a:r>
            <a:r>
              <a:rPr lang="ko-KR" altLang="en-US" dirty="0" smtClean="0"/>
              <a:t>서버</a:t>
            </a:r>
            <a:r>
              <a:rPr lang="en-US" altLang="ko-KR" baseline="30000" dirty="0" err="1" smtClean="0"/>
              <a:t>WebLogic</a:t>
            </a:r>
            <a:r>
              <a:rPr lang="en-US" altLang="ko-KR" baseline="30000" dirty="0" smtClean="0"/>
              <a:t> Server</a:t>
            </a:r>
            <a:r>
              <a:rPr lang="ko-KR" altLang="en-US" dirty="0" smtClean="0"/>
              <a:t>를 </a:t>
            </a:r>
            <a:r>
              <a:rPr lang="ko-KR" altLang="en-US" dirty="0" err="1"/>
              <a:t>미들웨어로</a:t>
            </a:r>
            <a:r>
              <a:rPr lang="ko-KR" altLang="en-US" dirty="0"/>
              <a:t> 사용해야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윈도우즈</a:t>
            </a:r>
            <a:r>
              <a:rPr lang="ko-KR" altLang="en-US" dirty="0"/>
              <a:t> 운영체제와 </a:t>
            </a:r>
            <a:r>
              <a:rPr lang="ko-KR" altLang="en-US" dirty="0" err="1"/>
              <a:t>리눅스</a:t>
            </a:r>
            <a:r>
              <a:rPr lang="ko-KR" altLang="en-US" dirty="0"/>
              <a:t> 운영체제에서 모두 실행할 수 있어야 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품질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보안성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603067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신뢰성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reliability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sz="1700" dirty="0" smtClean="0"/>
              <a:t>신뢰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소프트웨어를 </a:t>
            </a:r>
            <a:r>
              <a:rPr lang="ko-KR" altLang="en-US" sz="1700" dirty="0"/>
              <a:t>믿고 사용할 수 있는 </a:t>
            </a:r>
            <a:r>
              <a:rPr lang="ko-KR" altLang="en-US" sz="1700" dirty="0" smtClean="0"/>
              <a:t>것</a:t>
            </a:r>
            <a:endParaRPr lang="en-US" altLang="ko-KR" sz="1700" dirty="0" smtClean="0"/>
          </a:p>
          <a:p>
            <a:pPr marL="457200" lvl="1" indent="0">
              <a:buNone/>
            </a:pPr>
            <a:r>
              <a:rPr lang="ko-KR" altLang="en-US" sz="1700" dirty="0" smtClean="0"/>
              <a:t>         사용자가 </a:t>
            </a:r>
            <a:r>
              <a:rPr lang="ko-KR" altLang="en-US" sz="1700" dirty="0"/>
              <a:t>주어진 시간과 </a:t>
            </a:r>
            <a:r>
              <a:rPr lang="ko-KR" altLang="en-US" sz="1700" dirty="0" smtClean="0"/>
              <a:t>환경에서 고장 </a:t>
            </a:r>
            <a:r>
              <a:rPr lang="ko-KR" altLang="en-US" sz="1700" dirty="0"/>
              <a:t>없이 </a:t>
            </a:r>
            <a:r>
              <a:rPr lang="ko-KR" altLang="en-US" sz="1700" dirty="0" smtClean="0"/>
              <a:t>사용할 수 </a:t>
            </a:r>
            <a:r>
              <a:rPr lang="ko-KR" altLang="en-US" sz="1700" dirty="0"/>
              <a:t>있어야 한다는 </a:t>
            </a:r>
            <a:r>
              <a:rPr lang="ko-KR" altLang="en-US" sz="1700" dirty="0" smtClean="0"/>
              <a:t>것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신뢰도</a:t>
            </a:r>
            <a:r>
              <a:rPr lang="en-US" altLang="ko-KR" sz="1700" dirty="0" smtClean="0"/>
              <a:t>: </a:t>
            </a:r>
            <a:r>
              <a:rPr lang="ko-KR" altLang="en-US" sz="1700" dirty="0"/>
              <a:t>장애 없이 동작하는 시간의 </a:t>
            </a:r>
            <a:r>
              <a:rPr lang="ko-KR" altLang="en-US" sz="1700" dirty="0" smtClean="0"/>
              <a:t>비율</a:t>
            </a: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            (</a:t>
            </a:r>
            <a:r>
              <a:rPr lang="ko-KR" altLang="en-US" sz="1700" dirty="0" smtClean="0"/>
              <a:t>예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신뢰도 </a:t>
            </a:r>
            <a:r>
              <a:rPr lang="en-US" altLang="ko-KR" sz="1700" dirty="0"/>
              <a:t>98%(0.98): 100</a:t>
            </a:r>
            <a:r>
              <a:rPr lang="ko-KR" altLang="en-US" sz="1700" dirty="0"/>
              <a:t>번 수행했을 때 오류 없이 동작하는 회수가 </a:t>
            </a:r>
            <a:r>
              <a:rPr lang="en-US" altLang="ko-KR" sz="1700" dirty="0" smtClean="0"/>
              <a:t>98</a:t>
            </a:r>
            <a:r>
              <a:rPr lang="ko-KR" altLang="en-US" sz="1700" dirty="0" smtClean="0"/>
              <a:t>번</a:t>
            </a:r>
            <a:endParaRPr lang="en-US" altLang="ko-KR" sz="1700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신뢰도 측정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고장 간 평균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(MTBF)</a:t>
            </a:r>
            <a:r>
              <a:rPr lang="ko-KR" altLang="en-US" dirty="0" smtClean="0"/>
              <a:t>과 </a:t>
            </a:r>
            <a:r>
              <a:rPr lang="ko-KR" altLang="en-US" dirty="0"/>
              <a:t>이용 가능성</a:t>
            </a:r>
            <a:r>
              <a:rPr lang="en-US" altLang="ko-KR" dirty="0"/>
              <a:t>(</a:t>
            </a:r>
            <a:r>
              <a:rPr lang="ko-KR" altLang="en-US" dirty="0"/>
              <a:t>가용성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척도로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MTBF = MTTF + MTTR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     • MTBF</a:t>
            </a:r>
            <a:r>
              <a:rPr lang="ko-KR" altLang="en-US" baseline="30000" dirty="0" smtClean="0"/>
              <a:t>고장 </a:t>
            </a:r>
            <a:r>
              <a:rPr lang="ko-KR" altLang="en-US" baseline="30000" dirty="0"/>
              <a:t>간 평균 시간</a:t>
            </a:r>
            <a:r>
              <a:rPr lang="en-US" altLang="ko-KR" baseline="30000" dirty="0"/>
              <a:t>, Mean Time Between </a:t>
            </a:r>
            <a:r>
              <a:rPr lang="en-US" altLang="ko-KR" baseline="30000" dirty="0" smtClean="0"/>
              <a:t>Failure </a:t>
            </a:r>
            <a:r>
              <a:rPr lang="en-US" altLang="ko-KR" dirty="0" smtClean="0"/>
              <a:t>: </a:t>
            </a:r>
            <a:r>
              <a:rPr lang="ko-KR" altLang="en-US" dirty="0"/>
              <a:t>고장에서 다음 고장까지의 평균 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• MTTF</a:t>
            </a:r>
            <a:r>
              <a:rPr lang="ko-KR" altLang="en-US" baseline="30000" dirty="0" smtClean="0"/>
              <a:t>평균 </a:t>
            </a:r>
            <a:r>
              <a:rPr lang="ko-KR" altLang="en-US" baseline="30000" dirty="0"/>
              <a:t>실패 시간</a:t>
            </a:r>
            <a:r>
              <a:rPr lang="en-US" altLang="ko-KR" baseline="30000" dirty="0"/>
              <a:t>, Mean Time To </a:t>
            </a:r>
            <a:r>
              <a:rPr lang="en-US" altLang="ko-KR" baseline="30000" dirty="0" smtClean="0"/>
              <a:t>Failure </a:t>
            </a:r>
            <a:r>
              <a:rPr lang="en-US" altLang="ko-KR" dirty="0" smtClean="0"/>
              <a:t>: </a:t>
            </a:r>
            <a:r>
              <a:rPr lang="ko-KR" altLang="en-US" dirty="0"/>
              <a:t>수리한 후 다음 고장까지의 평균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• MTTR</a:t>
            </a:r>
            <a:r>
              <a:rPr lang="ko-KR" altLang="en-US" baseline="30000" dirty="0" smtClean="0"/>
              <a:t>평균 </a:t>
            </a:r>
            <a:r>
              <a:rPr lang="ko-KR" altLang="en-US" baseline="30000" dirty="0"/>
              <a:t>수리 시간</a:t>
            </a:r>
            <a:r>
              <a:rPr lang="en-US" altLang="ko-KR" baseline="30000" dirty="0"/>
              <a:t>, Mean Time To </a:t>
            </a:r>
            <a:r>
              <a:rPr lang="en-US" altLang="ko-KR" baseline="30000" dirty="0" smtClean="0"/>
              <a:t>Repair </a:t>
            </a:r>
            <a:r>
              <a:rPr lang="en-US" altLang="ko-KR" dirty="0" smtClean="0"/>
              <a:t>: </a:t>
            </a:r>
            <a:r>
              <a:rPr lang="ko-KR" altLang="en-US" dirty="0"/>
              <a:t>고장 발생 시점에서 수리 시까지의 평균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이용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가능성</a:t>
            </a:r>
            <a:r>
              <a:rPr lang="en-US" altLang="ko-KR" b="1" baseline="30000" dirty="0" smtClean="0">
                <a:solidFill>
                  <a:schemeClr val="accent6">
                    <a:lumMod val="50000"/>
                  </a:schemeClr>
                </a:solidFill>
              </a:rPr>
              <a:t>availability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= MTTF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/(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MTTF+MTTR)X100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이용 가능성</a:t>
            </a:r>
            <a:r>
              <a:rPr lang="en-US" altLang="ko-KR" dirty="0"/>
              <a:t>(</a:t>
            </a:r>
            <a:r>
              <a:rPr lang="ko-KR" altLang="en-US" dirty="0"/>
              <a:t>가용성</a:t>
            </a:r>
            <a:r>
              <a:rPr lang="en-US" altLang="ko-KR" dirty="0" smtClean="0"/>
              <a:t>): </a:t>
            </a:r>
            <a:r>
              <a:rPr lang="ko-KR" altLang="en-US" dirty="0"/>
              <a:t>주어진 시점에서 프로그램이 요구에 따라 작동되고 있을 </a:t>
            </a:r>
            <a:r>
              <a:rPr lang="ko-KR" altLang="en-US" dirty="0" smtClean="0"/>
              <a:t>가능성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성능</a:t>
            </a:r>
            <a:r>
              <a:rPr lang="en-US" altLang="ko-KR" sz="1900" baseline="30000" dirty="0" smtClean="0">
                <a:solidFill>
                  <a:srgbClr val="004A82"/>
                </a:solidFill>
              </a:rPr>
              <a:t>performance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사용자가 시스템에 어떤 요구를 했을 때 해당 기능을 정상적으로 </a:t>
            </a:r>
            <a:r>
              <a:rPr lang="ko-KR" altLang="en-US" dirty="0" smtClean="0"/>
              <a:t>수행하는 것은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사용자가 원하는 조건</a:t>
            </a:r>
            <a:r>
              <a:rPr lang="en-US" altLang="ko-KR" dirty="0"/>
              <a:t>(</a:t>
            </a:r>
            <a:r>
              <a:rPr lang="ko-KR" altLang="en-US" dirty="0"/>
              <a:t>응답 시간</a:t>
            </a:r>
            <a:r>
              <a:rPr lang="en-US" altLang="ko-KR" dirty="0"/>
              <a:t>, </a:t>
            </a:r>
            <a:r>
              <a:rPr lang="ko-KR" altLang="en-US" dirty="0"/>
              <a:t>데이터의 처리량 등</a:t>
            </a:r>
            <a:r>
              <a:rPr lang="en-US" altLang="ko-KR" dirty="0"/>
              <a:t>)</a:t>
            </a:r>
            <a:r>
              <a:rPr lang="ko-KR" altLang="en-US" dirty="0"/>
              <a:t>을 만족시키는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1) </a:t>
            </a:r>
            <a:r>
              <a:rPr lang="ko-KR" altLang="en-US" dirty="0"/>
              <a:t>대학 종합정보시스템은 수강 신청 시 동시 </a:t>
            </a:r>
            <a:r>
              <a:rPr lang="ko-KR" altLang="en-US" dirty="0" err="1"/>
              <a:t>접속자</a:t>
            </a:r>
            <a:r>
              <a:rPr lang="ko-KR" altLang="en-US" dirty="0"/>
              <a:t> 수 </a:t>
            </a:r>
            <a:r>
              <a:rPr lang="en-US" altLang="ko-KR" dirty="0"/>
              <a:t>10,000</a:t>
            </a:r>
            <a:r>
              <a:rPr lang="ko-KR" altLang="en-US" dirty="0"/>
              <a:t>명은 가능해야 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2) </a:t>
            </a:r>
            <a:r>
              <a:rPr lang="ko-KR" altLang="en-US" dirty="0"/>
              <a:t>도서 관리 시스템에서 사용자가 책을 검색한 결과를 </a:t>
            </a:r>
            <a:r>
              <a:rPr lang="en-US" altLang="ko-KR" dirty="0"/>
              <a:t>2</a:t>
            </a:r>
            <a:r>
              <a:rPr lang="ko-KR" altLang="en-US" dirty="0"/>
              <a:t>초 이내로 보여주어야 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보안성</a:t>
            </a:r>
            <a:r>
              <a:rPr lang="en-US" altLang="ko-KR" sz="1900" baseline="30000" dirty="0" smtClean="0">
                <a:solidFill>
                  <a:srgbClr val="004A82"/>
                </a:solidFill>
              </a:rPr>
              <a:t>security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인증을 받지 않은 사람이 시스템에 접근하는 것을 처음부터 막아 시스템과 </a:t>
            </a:r>
            <a:r>
              <a:rPr lang="ko-KR" altLang="en-US" dirty="0" smtClean="0"/>
              <a:t>데이터를 보호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안전성</a:t>
            </a:r>
            <a:r>
              <a:rPr lang="en-US" altLang="ko-KR" sz="1900" baseline="30000" dirty="0" smtClean="0">
                <a:solidFill>
                  <a:srgbClr val="004A82"/>
                </a:solidFill>
              </a:rPr>
              <a:t>safety</a:t>
            </a:r>
            <a:endParaRPr lang="en-US" altLang="ko-KR" sz="1900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작동하는 </a:t>
            </a:r>
            <a:r>
              <a:rPr lang="ko-KR" altLang="en-US" dirty="0"/>
              <a:t>모든 시스템이 소프트웨어 오류로 인해 인명 피해가 발생하지 </a:t>
            </a:r>
            <a:r>
              <a:rPr lang="ko-KR" altLang="en-US" dirty="0" smtClean="0"/>
              <a:t>않도록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공장의 </a:t>
            </a:r>
            <a:r>
              <a:rPr lang="ko-KR" altLang="en-US" dirty="0"/>
              <a:t>생산 라인에 사람 손이나 물체가 인식되면 절단 작업이 중단되어야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전동차 출발 </a:t>
            </a:r>
            <a:r>
              <a:rPr lang="ko-KR" altLang="en-US" dirty="0"/>
              <a:t>시 문에 가방 같은 물체가 끼면 출발을 멈춰야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0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603067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사용성</a:t>
            </a:r>
            <a:r>
              <a:rPr lang="en-US" altLang="ko-KR" sz="1900" baseline="30000" dirty="0" smtClean="0">
                <a:solidFill>
                  <a:srgbClr val="004A82"/>
                </a:solidFill>
              </a:rPr>
              <a:t>usability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소프트웨어를 사용할 때 혼란스러워하거나 사용하는 순간에 고민하지 </a:t>
            </a:r>
            <a:r>
              <a:rPr lang="ko-KR" altLang="en-US" dirty="0" smtClean="0"/>
              <a:t>않게 하는 편의성</a:t>
            </a:r>
            <a:endParaRPr lang="en-US" altLang="ko-KR" dirty="0"/>
          </a:p>
          <a:p>
            <a:pPr lvl="1"/>
            <a:r>
              <a:rPr lang="ko-KR" altLang="en-US" dirty="0"/>
              <a:t>의미가 같은 단어 두 개를 혼용하여 </a:t>
            </a:r>
            <a:r>
              <a:rPr lang="ko-KR" altLang="en-US" dirty="0" smtClean="0"/>
              <a:t>사용자를 혼란스럽게 하는 경우</a:t>
            </a:r>
            <a:endParaRPr lang="en-US" altLang="ko-KR" dirty="0" smtClean="0"/>
          </a:p>
          <a:p>
            <a:pPr lvl="1"/>
            <a:r>
              <a:rPr lang="ko-KR" altLang="en-US" dirty="0"/>
              <a:t>주민번호를 입력할 때 ‘</a:t>
            </a:r>
            <a:r>
              <a:rPr lang="en-US" altLang="ko-KR" dirty="0"/>
              <a:t>-’</a:t>
            </a:r>
            <a:r>
              <a:rPr lang="ko-KR" altLang="en-US" dirty="0"/>
              <a:t>를 넣어야 할지 </a:t>
            </a:r>
            <a:r>
              <a:rPr lang="ko-KR" altLang="en-US" dirty="0" smtClean="0"/>
              <a:t>말아야 </a:t>
            </a:r>
            <a:r>
              <a:rPr lang="ko-KR" altLang="en-US" dirty="0"/>
              <a:t>할지 명확하게 제시해주지 </a:t>
            </a:r>
            <a:r>
              <a:rPr lang="ko-KR" altLang="en-US" dirty="0" smtClean="0"/>
              <a:t>못하는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8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사용자 요구 사항과 시스템 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사용자를 </a:t>
            </a:r>
            <a:r>
              <a:rPr lang="ko-KR" altLang="en-US" dirty="0">
                <a:solidFill>
                  <a:srgbClr val="004A82"/>
                </a:solidFill>
              </a:rPr>
              <a:t>위한 </a:t>
            </a:r>
            <a:r>
              <a:rPr lang="ko-KR" altLang="en-US" dirty="0" smtClean="0">
                <a:solidFill>
                  <a:srgbClr val="004A82"/>
                </a:solidFill>
              </a:rPr>
              <a:t>도면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err="1"/>
              <a:t>건축주와</a:t>
            </a:r>
            <a:r>
              <a:rPr lang="ko-KR" altLang="en-US" dirty="0"/>
              <a:t> 일반인에게 설계 의도를 정확히 전달할 목적으로 </a:t>
            </a:r>
            <a:r>
              <a:rPr lang="ko-KR" altLang="en-US" dirty="0" smtClean="0"/>
              <a:t>작성된 도면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알고 </a:t>
            </a:r>
            <a:r>
              <a:rPr lang="ko-KR" altLang="en-US" dirty="0" smtClean="0"/>
              <a:t>싶어하는 </a:t>
            </a:r>
            <a:r>
              <a:rPr lang="ko-KR" altLang="en-US" dirty="0"/>
              <a:t>내용을 중심으로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/>
              <a:t>사용자 요구 분석 명세서 </a:t>
            </a:r>
            <a:r>
              <a:rPr lang="ko-KR" altLang="en-US" dirty="0" smtClean="0"/>
              <a:t>또는 요구 </a:t>
            </a:r>
            <a:r>
              <a:rPr lang="ko-KR" altLang="en-US" dirty="0"/>
              <a:t>사항 </a:t>
            </a:r>
            <a:r>
              <a:rPr lang="ko-KR" altLang="en-US" dirty="0" smtClean="0"/>
              <a:t>정의서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시공자를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>
                <a:solidFill>
                  <a:srgbClr val="004A82"/>
                </a:solidFill>
              </a:rPr>
              <a:t>위한 도면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전기 배선 기술자가 전기선을 포설하기 위해 필요한 </a:t>
            </a:r>
            <a:r>
              <a:rPr lang="ko-KR" altLang="en-US" dirty="0" smtClean="0"/>
              <a:t>도면</a:t>
            </a:r>
            <a:endParaRPr lang="en-US" altLang="ko-KR" dirty="0" smtClean="0"/>
          </a:p>
          <a:p>
            <a:pPr lvl="1"/>
            <a:r>
              <a:rPr lang="ko-KR" altLang="en-US" dirty="0"/>
              <a:t>각 분야의 기술자가 작업하는 데 </a:t>
            </a:r>
            <a:r>
              <a:rPr lang="ko-KR" altLang="en-US" dirty="0" smtClean="0"/>
              <a:t>필요한 도면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 설계도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사용자용 기본 </a:t>
            </a:r>
            <a:r>
              <a:rPr lang="ko-KR" altLang="en-US" dirty="0"/>
              <a:t>설계도를 바탕으로 </a:t>
            </a:r>
            <a:r>
              <a:rPr lang="ko-KR" altLang="en-US" dirty="0" smtClean="0"/>
              <a:t>실제로 </a:t>
            </a:r>
            <a:r>
              <a:rPr lang="ko-KR" altLang="en-US" dirty="0"/>
              <a:t>집을 짓는 </a:t>
            </a:r>
            <a:r>
              <a:rPr lang="ko-KR" altLang="en-US" dirty="0" smtClean="0"/>
              <a:t>데 필요해 </a:t>
            </a:r>
            <a:r>
              <a:rPr lang="ko-KR" altLang="en-US" dirty="0"/>
              <a:t>작성한 </a:t>
            </a:r>
            <a:r>
              <a:rPr lang="ko-KR" altLang="en-US" dirty="0" smtClean="0"/>
              <a:t>도면</a:t>
            </a:r>
            <a:endParaRPr lang="en-US" altLang="ko-KR" dirty="0" smtClean="0"/>
          </a:p>
          <a:p>
            <a:pPr lvl="1"/>
            <a:r>
              <a:rPr lang="ko-KR" altLang="en-US" dirty="0"/>
              <a:t>시스템 요구 분석 </a:t>
            </a:r>
            <a:r>
              <a:rPr lang="ko-KR" altLang="en-US" dirty="0" smtClean="0"/>
              <a:t>명세서에 해당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9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 </a:t>
            </a:r>
            <a:r>
              <a:rPr lang="ko-KR" altLang="en-US" dirty="0" smtClean="0"/>
              <a:t>사용자 </a:t>
            </a:r>
            <a:r>
              <a:rPr lang="ko-KR" altLang="en-US" dirty="0"/>
              <a:t>요구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사용자 요구 분석 명세서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사용자 요구 사항을 정리하여 작성한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건축의 </a:t>
            </a:r>
            <a:r>
              <a:rPr lang="ko-KR" altLang="en-US" dirty="0"/>
              <a:t>사용자를 위한 </a:t>
            </a:r>
            <a:r>
              <a:rPr lang="ko-KR" altLang="en-US" dirty="0" smtClean="0"/>
              <a:t>도면과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사용자와 대화 시 거부감을 </a:t>
            </a:r>
            <a:r>
              <a:rPr lang="ko-KR" altLang="en-US" dirty="0"/>
              <a:t>줄이고 충분히 이해할 수 있도록 </a:t>
            </a:r>
            <a:r>
              <a:rPr lang="ko-KR" altLang="en-US" dirty="0" smtClean="0"/>
              <a:t>쉽게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이해할 수 있도록 전문 용어보다는 </a:t>
            </a:r>
            <a:r>
              <a:rPr lang="ko-KR" altLang="en-US" dirty="0" smtClean="0"/>
              <a:t>쉬운 용어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다이어그램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</a:t>
            </a:r>
            <a:r>
              <a:rPr lang="ko-KR" altLang="en-US" dirty="0"/>
              <a:t>분석가가 서로 충분한 </a:t>
            </a:r>
            <a:r>
              <a:rPr lang="ko-KR" altLang="en-US" dirty="0" smtClean="0"/>
              <a:t>대화를 </a:t>
            </a:r>
            <a:r>
              <a:rPr lang="ko-KR" altLang="en-US" dirty="0"/>
              <a:t>나누며 함께 </a:t>
            </a:r>
            <a:r>
              <a:rPr lang="ko-KR" altLang="en-US" dirty="0" smtClean="0"/>
              <a:t>작성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4A82"/>
                </a:solidFill>
              </a:rPr>
              <a:t>사용자 요구 분석 </a:t>
            </a:r>
            <a:r>
              <a:rPr lang="ko-KR" altLang="en-US" dirty="0" smtClean="0">
                <a:solidFill>
                  <a:srgbClr val="004A82"/>
                </a:solidFill>
              </a:rPr>
              <a:t>명세서 작성 방법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유사한 프로젝트 경험을 가진 분석가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r>
              <a:rPr lang="ko-KR" altLang="en-US" dirty="0"/>
              <a:t>표준 양식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수집한 요구 사항에 대한 근거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 </a:t>
            </a:r>
            <a:r>
              <a:rPr lang="ko-KR" altLang="en-US" dirty="0"/>
              <a:t>마련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 </a:t>
            </a:r>
            <a:r>
              <a:rPr lang="ko-KR" altLang="en-US" dirty="0" smtClean="0"/>
              <a:t>시스템 </a:t>
            </a:r>
            <a:r>
              <a:rPr lang="ko-KR" altLang="en-US" dirty="0"/>
              <a:t>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시스템 분석 명세서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시스템 요구 </a:t>
            </a:r>
            <a:r>
              <a:rPr lang="ko-KR" altLang="en-US" dirty="0" smtClean="0"/>
              <a:t>사항을 설계하는데 </a:t>
            </a:r>
            <a:r>
              <a:rPr lang="ko-KR" altLang="en-US" dirty="0"/>
              <a:t>도움이 되도록 기술적 용어나 </a:t>
            </a:r>
            <a:r>
              <a:rPr lang="ko-KR" altLang="en-US" dirty="0" smtClean="0"/>
              <a:t>전문적 표현 사용하여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건축에서 </a:t>
            </a:r>
            <a:r>
              <a:rPr lang="ko-KR" altLang="en-US" dirty="0" err="1" smtClean="0"/>
              <a:t>시공자를</a:t>
            </a:r>
            <a:r>
              <a:rPr lang="ko-KR" altLang="en-US" dirty="0" smtClean="0"/>
              <a:t> 위한 도면과 유사 </a:t>
            </a:r>
            <a:endParaRPr lang="en-US" altLang="ko-KR" dirty="0" smtClean="0"/>
          </a:p>
          <a:p>
            <a:pPr lvl="1"/>
            <a:r>
              <a:rPr lang="ko-KR" altLang="en-US" dirty="0"/>
              <a:t>설계를 위해 사용되므로 완전하고 일관성 있게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사용 도구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ko-KR" altLang="en-US" dirty="0"/>
              <a:t>구조적 </a:t>
            </a:r>
            <a:r>
              <a:rPr lang="ko-KR" altLang="en-US" dirty="0" smtClean="0"/>
              <a:t>방법론의 </a:t>
            </a:r>
            <a:r>
              <a:rPr lang="ko-KR" altLang="en-US" dirty="0"/>
              <a:t>구조적 </a:t>
            </a:r>
            <a:r>
              <a:rPr lang="ko-KR" altLang="en-US" dirty="0" smtClean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객체지향 방법론의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ko-KR" altLang="en-US" dirty="0"/>
              <a:t>검증에 강한 </a:t>
            </a:r>
            <a:r>
              <a:rPr lang="en-US" altLang="ko-KR" dirty="0"/>
              <a:t>Z </a:t>
            </a:r>
            <a:r>
              <a:rPr lang="ko-KR" altLang="en-US" dirty="0"/>
              <a:t>명세와 같은 </a:t>
            </a:r>
            <a:r>
              <a:rPr lang="ko-KR" altLang="en-US" dirty="0" smtClean="0"/>
              <a:t>정형화된 </a:t>
            </a:r>
            <a:r>
              <a:rPr lang="ko-KR" altLang="en-US" dirty="0"/>
              <a:t>수학적 명세 언어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8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요구 </a:t>
            </a:r>
            <a:r>
              <a:rPr lang="ko-KR" altLang="en-US" dirty="0" smtClean="0"/>
              <a:t>사항의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사항의 표현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1500" y="818710"/>
            <a:ext cx="8963994" cy="566995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표현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음악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미술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조각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아이들의 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모델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</a:t>
            </a:r>
            <a:r>
              <a:rPr lang="ko-KR" altLang="en-US" dirty="0"/>
              <a:t>복잡한 대상의 핵심 특징만 선별하여 일정한 관점으로 </a:t>
            </a:r>
            <a:r>
              <a:rPr lang="ko-KR" altLang="en-US" dirty="0" smtClean="0"/>
              <a:t>단순화시켜 </a:t>
            </a:r>
            <a:r>
              <a:rPr lang="ko-KR" altLang="en-US" dirty="0"/>
              <a:t>기호나 그림 등을 사용해 체계적으로 표현한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공식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하우스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플라스틱 자동차나 로봇</a:t>
            </a:r>
            <a:r>
              <a:rPr lang="en-US" altLang="ko-KR" dirty="0" smtClean="0"/>
              <a:t>, DNA</a:t>
            </a:r>
            <a:r>
              <a:rPr lang="ko-KR" altLang="en-US" dirty="0" smtClean="0"/>
              <a:t>분자 모델 등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모델의 필요성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모델을 통해 실제 모습을 생각하고 </a:t>
            </a:r>
            <a:r>
              <a:rPr lang="ko-KR" altLang="en-US" dirty="0" smtClean="0"/>
              <a:t>확인해볼 수 </a:t>
            </a:r>
            <a:r>
              <a:rPr lang="ko-KR" altLang="en-US" dirty="0"/>
              <a:t>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모델하우스, 장난감 자동차</a:t>
            </a:r>
            <a:r>
              <a:rPr lang="en-US" altLang="ko-KR" dirty="0"/>
              <a:t>, DNA </a:t>
            </a:r>
            <a:r>
              <a:rPr lang="ko-KR" altLang="en-US" dirty="0"/>
              <a:t>분자 모델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81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건축의 모델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하나의 사물을 여러 관점에서 바라보는 건축의 </a:t>
            </a:r>
            <a:r>
              <a:rPr lang="ko-KR" altLang="en-US" dirty="0" smtClean="0"/>
              <a:t>도면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조감도</a:t>
            </a:r>
            <a:r>
              <a:rPr lang="en-US" altLang="ko-KR" dirty="0" smtClean="0"/>
              <a:t>: </a:t>
            </a:r>
            <a:r>
              <a:rPr lang="ko-KR" altLang="en-US" dirty="0"/>
              <a:t>건물 위에서 </a:t>
            </a:r>
            <a:r>
              <a:rPr lang="ko-KR" altLang="en-US" dirty="0" smtClean="0"/>
              <a:t>바라본 모습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평면도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건물을 수평으로 절단했을 때 바라본 모습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배치도</a:t>
            </a:r>
            <a:r>
              <a:rPr lang="en-US" altLang="ko-KR" dirty="0" smtClean="0"/>
              <a:t>: </a:t>
            </a:r>
            <a:r>
              <a:rPr lang="ko-KR" altLang="en-US" dirty="0"/>
              <a:t>건물과 부지의 위치 관계를 </a:t>
            </a:r>
            <a:r>
              <a:rPr lang="ko-KR" altLang="en-US" dirty="0" smtClean="0"/>
              <a:t>나타낸 모습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배선도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공사를 위해 전기선의 연결 관계를 나타낸 모습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개발에서의 모델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</a:p>
          <a:p>
            <a:pPr lvl="1"/>
            <a:r>
              <a:rPr lang="ko-KR" altLang="en-US" dirty="0"/>
              <a:t>여러 설계 </a:t>
            </a:r>
            <a:r>
              <a:rPr lang="ko-KR" altLang="en-US" dirty="0" smtClean="0"/>
              <a:t>도면을 </a:t>
            </a:r>
            <a:r>
              <a:rPr lang="ko-KR" altLang="en-US" dirty="0"/>
              <a:t>보고 건물을 시공하는 것처럼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 개발 시에도 </a:t>
            </a:r>
            <a:r>
              <a:rPr lang="ko-KR" altLang="en-US" dirty="0"/>
              <a:t>여러 관점의 </a:t>
            </a:r>
            <a:r>
              <a:rPr lang="ko-KR" altLang="en-US" dirty="0" smtClean="0"/>
              <a:t>모델 사용</a:t>
            </a:r>
            <a:endParaRPr lang="en-US" altLang="ko-KR" dirty="0" smtClean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다양한 다이어그램을 통해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범위나 </a:t>
            </a:r>
            <a:r>
              <a:rPr lang="ko-KR" altLang="en-US" dirty="0" smtClean="0"/>
              <a:t>개략적인 </a:t>
            </a:r>
            <a:r>
              <a:rPr lang="ko-KR" altLang="en-US" dirty="0"/>
              <a:t>구조와 기능을 이해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15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6655" y="3311297"/>
            <a:ext cx="7560840" cy="685800"/>
          </a:xfrm>
        </p:spPr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dirty="0" smtClean="0"/>
              <a:t>  Section </a:t>
            </a:r>
            <a:r>
              <a:rPr lang="en-US" altLang="ko-KR" dirty="0"/>
              <a:t>01 </a:t>
            </a:r>
            <a:r>
              <a:rPr lang="ko-KR" altLang="en-US" dirty="0"/>
              <a:t>요구 사항과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smtClean="0"/>
              <a:t>요구 </a:t>
            </a:r>
            <a:r>
              <a:rPr lang="ko-KR" altLang="en-US" dirty="0"/>
              <a:t>분석 명세서의 이해</a:t>
            </a:r>
          </a:p>
        </p:txBody>
      </p:sp>
    </p:spTree>
    <p:extLst>
      <p:ext uri="{BB962C8B-B14F-4D97-AF65-F5344CB8AC3E}">
        <p14:creationId xmlns:p14="http://schemas.microsoft.com/office/powerpoint/2010/main" val="38527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SW</a:t>
            </a:r>
            <a:r>
              <a:rPr lang="ko-KR" altLang="en-US" dirty="0" smtClean="0"/>
              <a:t>에서 모델 사용의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장점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개발될 소프트웨어에 대한 이해도 향상</a:t>
            </a:r>
            <a:r>
              <a:rPr lang="en-US" altLang="ko-KR" dirty="0"/>
              <a:t>, </a:t>
            </a:r>
            <a:r>
              <a:rPr lang="ko-KR" altLang="en-US" dirty="0"/>
              <a:t>이해 당사자 간의 의사소통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단점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ko-KR" altLang="en-US" dirty="0"/>
              <a:t>과도한 문서 작업으로 인한 일정 지연 </a:t>
            </a:r>
            <a:r>
              <a:rPr lang="ko-KR" altLang="en-US" dirty="0" smtClean="0"/>
              <a:t>가능성</a:t>
            </a:r>
            <a:endParaRPr lang="en-US" altLang="ko-KR" dirty="0" smtClean="0"/>
          </a:p>
          <a:p>
            <a:pPr lvl="1"/>
            <a:r>
              <a:rPr lang="ko-KR" altLang="en-US" dirty="0"/>
              <a:t>형식적인 산출물로 전락할 가능성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07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모델링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모델을 제작하는 과정 또는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/>
              <a:t>현실 세계를 </a:t>
            </a:r>
            <a:r>
              <a:rPr lang="ko-KR" altLang="en-US" dirty="0" smtClean="0"/>
              <a:t>단순화하여 </a:t>
            </a:r>
            <a:r>
              <a:rPr lang="ko-KR" altLang="en-US" dirty="0"/>
              <a:t>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1) </a:t>
            </a:r>
            <a:r>
              <a:rPr lang="ko-KR" altLang="en-US" dirty="0"/>
              <a:t>연필로 종이에 간단한 콘티를 </a:t>
            </a:r>
            <a:r>
              <a:rPr lang="ko-KR" altLang="en-US" dirty="0" smtClean="0"/>
              <a:t>작성하는 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스토리보드같이 </a:t>
            </a:r>
            <a:r>
              <a:rPr lang="ko-KR" altLang="en-US" dirty="0"/>
              <a:t>자기가 표현하고 싶은 </a:t>
            </a:r>
            <a:r>
              <a:rPr lang="ko-KR" altLang="en-US" dirty="0" smtClean="0"/>
              <a:t>것을 문장으로 </a:t>
            </a:r>
            <a:r>
              <a:rPr lang="ko-KR" altLang="en-US" dirty="0"/>
              <a:t>서술하는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오선지에 </a:t>
            </a:r>
            <a:r>
              <a:rPr lang="ko-KR" altLang="en-US" dirty="0"/>
              <a:t>음표를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개발에서의 모델링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다이어그램을 이용하여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요구 사항 표현 시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자연어 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형식 언어의 형식적 표기법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69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모델링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모델링 언어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애매모호한 표현 등의 </a:t>
            </a:r>
            <a:r>
              <a:rPr lang="ko-KR" altLang="en-US" dirty="0" smtClean="0"/>
              <a:t>문제점 해결하기 위해 모델링을 </a:t>
            </a:r>
            <a:r>
              <a:rPr lang="ko-KR" altLang="en-US" dirty="0"/>
              <a:t>할 때 사용하는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도구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악보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기호</a:t>
            </a:r>
            <a:r>
              <a:rPr lang="en-US" altLang="ko-KR" dirty="0" smtClean="0"/>
              <a:t>, UML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, Z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개발 방법론에 따른 모델링 언어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</a:p>
          <a:p>
            <a:pPr lvl="1"/>
            <a:r>
              <a:rPr lang="ko-KR" altLang="en-US" dirty="0" smtClean="0"/>
              <a:t>구조적 방법론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DFD</a:t>
            </a:r>
            <a:r>
              <a:rPr lang="en-US" altLang="ko-KR" baseline="30000" dirty="0" err="1" smtClean="0"/>
              <a:t>Data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Flow </a:t>
            </a:r>
            <a:r>
              <a:rPr lang="en-US" altLang="ko-KR" baseline="30000" dirty="0" smtClean="0"/>
              <a:t>Diagram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DD</a:t>
            </a:r>
            <a:r>
              <a:rPr lang="en-US" altLang="ko-KR" baseline="30000" dirty="0" err="1" smtClean="0"/>
              <a:t>Data</a:t>
            </a:r>
            <a:r>
              <a:rPr lang="en-US" altLang="ko-KR" baseline="30000" dirty="0" smtClean="0"/>
              <a:t> Dictionary</a:t>
            </a:r>
            <a:r>
              <a:rPr lang="en-US" altLang="ko-KR" dirty="0"/>
              <a:t> , </a:t>
            </a:r>
            <a:r>
              <a:rPr lang="ko-KR" altLang="en-US" dirty="0" smtClean="0"/>
              <a:t>프로세스 명세</a:t>
            </a:r>
            <a:endParaRPr lang="en-US" altLang="ko-KR" dirty="0" smtClean="0"/>
          </a:p>
          <a:p>
            <a:pPr lvl="1"/>
            <a:r>
              <a:rPr lang="ko-KR" altLang="en-US" dirty="0"/>
              <a:t>정보공학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설계 시 표현은 </a:t>
            </a:r>
            <a:r>
              <a:rPr lang="en-US" altLang="ko-KR" dirty="0" err="1" smtClean="0"/>
              <a:t>ERD</a:t>
            </a:r>
            <a:r>
              <a:rPr lang="en-US" altLang="ko-KR" baseline="30000" dirty="0" err="1" smtClean="0"/>
              <a:t>Entity</a:t>
            </a:r>
            <a:r>
              <a:rPr lang="en-US" altLang="ko-KR" baseline="30000" dirty="0" smtClean="0"/>
              <a:t>-Relationship Diagram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방법론</a:t>
            </a:r>
            <a:r>
              <a:rPr lang="en-US" altLang="ko-KR" dirty="0"/>
              <a:t>: UML </a:t>
            </a:r>
            <a:r>
              <a:rPr lang="ko-KR" altLang="en-US" dirty="0" smtClean="0"/>
              <a:t>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 DFD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Terminator: </a:t>
            </a:r>
            <a:r>
              <a:rPr lang="ko-KR" altLang="en-US" dirty="0" err="1" smtClean="0"/>
              <a:t>출원지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목적지를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flow: </a:t>
            </a:r>
            <a:r>
              <a:rPr lang="ko-KR" altLang="en-US" dirty="0" smtClean="0"/>
              <a:t>자료의 흐름을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store: </a:t>
            </a:r>
            <a:r>
              <a:rPr lang="ko-KR" altLang="en-US" dirty="0" smtClean="0"/>
              <a:t>자료가 저장되는 곳을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Process: </a:t>
            </a:r>
            <a:r>
              <a:rPr lang="ko-KR" altLang="en-US" dirty="0" smtClean="0"/>
              <a:t>자료를 입력 받아 처리하는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성적 계산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728698"/>
            <a:ext cx="552994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 ERD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ER </a:t>
            </a:r>
            <a:r>
              <a:rPr lang="ko-KR" altLang="en-US" dirty="0" smtClean="0">
                <a:solidFill>
                  <a:srgbClr val="004A82"/>
                </a:solidFill>
              </a:rPr>
              <a:t>다이어그램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데이터베이스에 </a:t>
            </a:r>
            <a:r>
              <a:rPr lang="ko-KR" altLang="en-US" dirty="0"/>
              <a:t>저장할 데이터를 </a:t>
            </a:r>
            <a:r>
              <a:rPr lang="ko-KR" altLang="en-US" dirty="0" smtClean="0"/>
              <a:t>개체</a:t>
            </a:r>
            <a:r>
              <a:rPr lang="en-US" altLang="ko-KR" baseline="30000" dirty="0" smtClean="0"/>
              <a:t>entity</a:t>
            </a:r>
            <a:r>
              <a:rPr lang="ko-KR" altLang="en-US" dirty="0" smtClean="0"/>
              <a:t>와 관계</a:t>
            </a:r>
            <a:r>
              <a:rPr lang="en-US" altLang="ko-KR" baseline="30000" dirty="0"/>
              <a:t>relationship</a:t>
            </a:r>
            <a:r>
              <a:rPr lang="ko-KR" altLang="en-US" dirty="0"/>
              <a:t>를 중심으로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28900"/>
            <a:ext cx="5149438" cy="34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4-3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885825"/>
            <a:ext cx="80295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4-3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유스케이스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사용자의 요구를 나타내는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 </a:t>
            </a:r>
            <a:r>
              <a:rPr lang="ko-KR" altLang="en-US" dirty="0" err="1" smtClean="0"/>
              <a:t>코딩할</a:t>
            </a:r>
            <a:r>
              <a:rPr lang="ko-KR" altLang="en-US" dirty="0" smtClean="0"/>
              <a:t> </a:t>
            </a:r>
            <a:r>
              <a:rPr lang="ko-KR" altLang="en-US" dirty="0"/>
              <a:t>수 있을 만큼의 가장 </a:t>
            </a:r>
            <a:r>
              <a:rPr lang="ko-KR" altLang="en-US" dirty="0" smtClean="0"/>
              <a:t>작은 </a:t>
            </a:r>
            <a:r>
              <a:rPr lang="ko-KR" altLang="en-US" dirty="0"/>
              <a:t>단위의 기능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10" y="2393885"/>
            <a:ext cx="4210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4-3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사용자 </a:t>
            </a:r>
            <a:r>
              <a:rPr lang="ko-KR" altLang="en-US" dirty="0" err="1" smtClean="0">
                <a:solidFill>
                  <a:srgbClr val="004A82"/>
                </a:solidFill>
              </a:rPr>
              <a:t>액터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시스템을 사용하는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시스템 </a:t>
            </a:r>
            <a:r>
              <a:rPr lang="ko-KR" altLang="en-US" dirty="0" err="1">
                <a:solidFill>
                  <a:srgbClr val="004A82"/>
                </a:solidFill>
              </a:rPr>
              <a:t>액터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본 </a:t>
            </a:r>
            <a:r>
              <a:rPr lang="ko-KR" altLang="en-US" dirty="0" smtClean="0"/>
              <a:t>시스템과 </a:t>
            </a:r>
            <a:r>
              <a:rPr lang="ko-KR" altLang="en-US" dirty="0"/>
              <a:t>데이터를 주고받는 등 서로 </a:t>
            </a:r>
            <a:r>
              <a:rPr lang="ko-KR" altLang="en-US" dirty="0" smtClean="0"/>
              <a:t>연동되는 </a:t>
            </a:r>
            <a:r>
              <a:rPr lang="ko-KR" altLang="en-US" dirty="0"/>
              <a:t>또 다른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/>
              <a:t>해당 프로젝트의 개발 범위에 속하지 않고 이미 </a:t>
            </a:r>
            <a:r>
              <a:rPr lang="ko-KR" altLang="en-US" dirty="0" smtClean="0"/>
              <a:t>다른 프로젝트에서 개발된 시스템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대학 종합정보시스템에서 등록납부 </a:t>
            </a:r>
            <a:r>
              <a:rPr lang="ko-KR" altLang="en-US" dirty="0"/>
              <a:t>현황 자료를 </a:t>
            </a:r>
            <a:r>
              <a:rPr lang="ko-KR" altLang="en-US" dirty="0" smtClean="0"/>
              <a:t>받아오는 은행 시스템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입학생들의 </a:t>
            </a:r>
            <a:r>
              <a:rPr lang="ko-KR" altLang="en-US" dirty="0"/>
              <a:t>기초 자료를 </a:t>
            </a:r>
            <a:r>
              <a:rPr lang="ko-KR" altLang="en-US" dirty="0" smtClean="0"/>
              <a:t>교육부로부터 받아오는 교육부시스템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779511"/>
            <a:ext cx="3325282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05 </a:t>
            </a:r>
            <a:r>
              <a:rPr lang="ko-KR" altLang="en-US" dirty="0" smtClean="0"/>
              <a:t>요구 사항의 문서화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사항의 문서화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1500" y="818710"/>
            <a:ext cx="8963994" cy="566995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요구 분석 명세서의 정의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요구 분석 과정의 최종 산출물로 사용자와 개발자를 연결시키는 중요한 문서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설계 및 구현에서 참조할 사항</a:t>
            </a:r>
            <a:r>
              <a:rPr lang="en-US" altLang="ko-KR" dirty="0"/>
              <a:t>, </a:t>
            </a:r>
            <a:r>
              <a:rPr lang="ko-KR" altLang="en-US" dirty="0"/>
              <a:t>전반적으로 알아야 할 사항을 포함하는 문서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사용자와 개발자 간의 </a:t>
            </a:r>
            <a:r>
              <a:rPr lang="ko-KR" altLang="en-US" dirty="0" smtClean="0"/>
              <a:t>계약서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6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50" y="3383995"/>
            <a:ext cx="5624239" cy="34515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 사항과 요구 분석 명세서의 이해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SW</a:t>
            </a:r>
            <a:r>
              <a:rPr lang="ko-KR" altLang="en-US" dirty="0" smtClean="0">
                <a:solidFill>
                  <a:srgbClr val="004A82"/>
                </a:solidFill>
              </a:rPr>
              <a:t>개발의 목적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개발된 </a:t>
            </a:r>
            <a:r>
              <a:rPr lang="ko-KR" altLang="en-US" dirty="0" smtClean="0"/>
              <a:t>소프트웨어의 고객 만족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고객 만족을 위한 특성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err="1" smtClean="0"/>
              <a:t>적시성</a:t>
            </a:r>
            <a:r>
              <a:rPr lang="en-US" altLang="ko-KR" baseline="30000" dirty="0" smtClean="0"/>
              <a:t>time </a:t>
            </a:r>
            <a:r>
              <a:rPr lang="en-US" altLang="ko-KR" baseline="30000" dirty="0"/>
              <a:t>to </a:t>
            </a:r>
            <a:r>
              <a:rPr lang="en-US" altLang="ko-KR" baseline="30000" dirty="0" smtClean="0"/>
              <a:t>market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빠른 출시를 통한 시장의 점유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smtClean="0"/>
              <a:t>유연성</a:t>
            </a:r>
            <a:r>
              <a:rPr lang="en-US" altLang="ko-KR" baseline="30000" dirty="0" smtClean="0"/>
              <a:t>flexibility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다양한 환경에서의 적응성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smtClean="0"/>
              <a:t>통합</a:t>
            </a:r>
            <a:r>
              <a:rPr lang="en-US" altLang="ko-KR" baseline="30000" dirty="0" smtClean="0"/>
              <a:t>integration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기존 시스템과의 쉬운 통합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고객 만족의 개발 조건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고품질의 제품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기간내의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예산내의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이해당사자 관점의 요구 분석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8566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사용자 </a:t>
            </a:r>
            <a:r>
              <a:rPr lang="ko-KR" altLang="en-US" dirty="0" smtClean="0">
                <a:solidFill>
                  <a:srgbClr val="004A82"/>
                </a:solidFill>
              </a:rPr>
              <a:t>입장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사용자와 의사 소통하는 도구로 사용되면서 동시에 계약서로도 사용</a:t>
            </a:r>
            <a:endParaRPr lang="en-US" altLang="ko-KR" dirty="0"/>
          </a:p>
          <a:p>
            <a:pPr lvl="1"/>
            <a:r>
              <a:rPr lang="ko-KR" altLang="en-US" dirty="0"/>
              <a:t>개발이 완료 시 이 문서의 내용이 판단 기준으로 사용</a:t>
            </a:r>
            <a:endParaRPr lang="en-US" altLang="ko-KR" dirty="0"/>
          </a:p>
          <a:p>
            <a:pPr lvl="1"/>
            <a:r>
              <a:rPr lang="ko-KR" altLang="en-US" dirty="0" smtClean="0"/>
              <a:t>개발된 </a:t>
            </a:r>
            <a:r>
              <a:rPr lang="ko-KR" altLang="en-US" dirty="0"/>
              <a:t>소프트웨어의 수용 여부를 결정하는 데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개발자 입장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요구 분석 명세서를 읽고 어떤 시스템이 개발될 것인지 </a:t>
            </a:r>
            <a:r>
              <a:rPr lang="ko-KR" altLang="en-US" dirty="0" smtClean="0"/>
              <a:t>이해하는데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/>
              <a:t>분석 명세서에 기술된 기능적</a:t>
            </a:r>
            <a:r>
              <a:rPr lang="en-US" altLang="ko-KR" dirty="0"/>
              <a:t>/</a:t>
            </a:r>
            <a:r>
              <a:rPr lang="ko-KR" altLang="en-US" dirty="0"/>
              <a:t>비기능적 요구 사항을 기반으로 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 smtClean="0"/>
              <a:t>코딩</a:t>
            </a:r>
            <a:endParaRPr lang="en-US" altLang="ko-KR" dirty="0"/>
          </a:p>
          <a:p>
            <a:pPr lvl="1"/>
            <a:r>
              <a:rPr lang="ko-KR" altLang="en-US" dirty="0"/>
              <a:t>개발이 </a:t>
            </a:r>
            <a:r>
              <a:rPr lang="ko-KR" altLang="en-US" dirty="0" smtClean="0"/>
              <a:t>완료 후 요구 </a:t>
            </a:r>
            <a:r>
              <a:rPr lang="ko-KR" altLang="en-US" dirty="0"/>
              <a:t>분석 </a:t>
            </a:r>
            <a:r>
              <a:rPr lang="ko-KR" altLang="en-US" dirty="0" smtClean="0"/>
              <a:t>명세서 대로 </a:t>
            </a:r>
            <a:r>
              <a:rPr lang="ko-KR" altLang="en-US" dirty="0"/>
              <a:t>구현되었는지 </a:t>
            </a:r>
            <a:r>
              <a:rPr lang="ko-KR" altLang="en-US" dirty="0" smtClean="0"/>
              <a:t>점검 항목으로 사용</a:t>
            </a:r>
            <a:endParaRPr lang="en-US" altLang="ko-KR" dirty="0" smtClean="0"/>
          </a:p>
          <a:p>
            <a:pPr lvl="1"/>
            <a:r>
              <a:rPr lang="ko-KR" altLang="en-US" dirty="0"/>
              <a:t>사용자 지침서 초안 </a:t>
            </a:r>
            <a:r>
              <a:rPr lang="ko-KR" altLang="en-US" dirty="0" smtClean="0"/>
              <a:t>작성용으로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테스터 입장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테스트 케이스 생성 및 오류에 대한 판단과 동작에 대한 기준으로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47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 명세서 작성 시 주의 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8566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사용자가 읽기 쉽고</a:t>
            </a:r>
            <a:r>
              <a:rPr lang="en-US" altLang="ko-KR" dirty="0">
                <a:solidFill>
                  <a:srgbClr val="004A82"/>
                </a:solidFill>
              </a:rPr>
              <a:t>, </a:t>
            </a:r>
            <a:r>
              <a:rPr lang="ko-KR" altLang="en-US" dirty="0">
                <a:solidFill>
                  <a:srgbClr val="004A82"/>
                </a:solidFill>
              </a:rPr>
              <a:t>이해할 수 있도록 </a:t>
            </a:r>
            <a:r>
              <a:rPr lang="ko-KR" altLang="en-US" dirty="0" smtClean="0">
                <a:solidFill>
                  <a:srgbClr val="004A82"/>
                </a:solidFill>
              </a:rPr>
              <a:t>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개발자가 설계와 코딩에 효과적으로 사용할 수 있도록 </a:t>
            </a:r>
            <a:r>
              <a:rPr lang="ko-KR" altLang="en-US" dirty="0" smtClean="0">
                <a:solidFill>
                  <a:srgbClr val="004A82"/>
                </a:solidFill>
              </a:rPr>
              <a:t>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비기능적 요구를 명확히 작성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1493785"/>
            <a:ext cx="4031848" cy="25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분석 명세서 작성 시 주의 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8566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테스트 기준 용도로 사용할 수 있도록 정량적으로 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품질에 대한 우선순위를 </a:t>
            </a:r>
            <a:r>
              <a:rPr lang="ko-KR" altLang="en-US" dirty="0" smtClean="0">
                <a:solidFill>
                  <a:srgbClr val="004A82"/>
                </a:solidFill>
              </a:rPr>
              <a:t>명시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상충 관계</a:t>
            </a:r>
            <a:r>
              <a:rPr lang="en-US" altLang="ko-KR" baseline="30000" dirty="0" smtClean="0"/>
              <a:t>trade-off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품질 우선 순위를 정할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58"/>
            <a:ext cx="5822713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잘 만든 요구 분석 명세서의 특성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완전성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completeness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‘완전하다’는 말은 빠진 부분 없이 모두 있다는 의미이다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기능적 요구사항뿐 아니라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사항 등 누락되지 않고 모두 서술되어야 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BUT!</a:t>
            </a:r>
          </a:p>
          <a:p>
            <a:pPr lvl="1"/>
            <a:r>
              <a:rPr lang="ko-KR" altLang="en-US" dirty="0"/>
              <a:t>가끔씩 빠트리는 요구 </a:t>
            </a:r>
            <a:r>
              <a:rPr lang="ko-KR" altLang="en-US" dirty="0" smtClean="0"/>
              <a:t>사항</a:t>
            </a:r>
            <a:r>
              <a:rPr lang="en-US" altLang="ko-KR" dirty="0"/>
              <a:t> </a:t>
            </a:r>
            <a:r>
              <a:rPr lang="ko-KR" altLang="en-US" dirty="0" smtClean="0"/>
              <a:t>존재    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 → </a:t>
            </a:r>
            <a:r>
              <a:rPr lang="ko-KR" altLang="en-US" dirty="0" smtClean="0"/>
              <a:t>일반적이고 </a:t>
            </a:r>
            <a:r>
              <a:rPr lang="ko-KR" altLang="en-US" dirty="0"/>
              <a:t>정상적인 요구 사항이 </a:t>
            </a:r>
            <a:r>
              <a:rPr lang="ko-KR" altLang="en-US" dirty="0" smtClean="0"/>
              <a:t>아닌 </a:t>
            </a:r>
            <a:r>
              <a:rPr lang="ko-KR" altLang="en-US" dirty="0"/>
              <a:t>예외처리처럼 아주 드물게 발생하는 요구 </a:t>
            </a:r>
            <a:r>
              <a:rPr lang="ko-KR" altLang="en-US" dirty="0" smtClean="0"/>
              <a:t>사항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명확성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unambiguity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요구 분석 명세서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계약서와 같은 효력 발생        문제 발생 시 근거 자료로 활용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ko-KR" sz="2000" b="1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∴</a:t>
            </a:r>
            <a:r>
              <a:rPr lang="en-US" altLang="ko-KR" dirty="0" smtClean="0"/>
              <a:t> </a:t>
            </a:r>
            <a:r>
              <a:rPr lang="ko-KR" altLang="en-US" dirty="0"/>
              <a:t>애매모호하지 않은 명확한 </a:t>
            </a:r>
            <a:r>
              <a:rPr lang="ko-KR" altLang="en-US" dirty="0" smtClean="0"/>
              <a:t>표현으로 작성        관점에 </a:t>
            </a:r>
            <a:r>
              <a:rPr lang="ko-KR" altLang="en-US" dirty="0"/>
              <a:t>따라 다른 </a:t>
            </a:r>
            <a:r>
              <a:rPr lang="ko-KR" altLang="en-US" dirty="0" smtClean="0"/>
              <a:t>해석 불가하도록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67009" y="459913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767009" y="5123674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잘 만든 요구 분석 명세서의 특성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일관성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consistency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ko-KR" altLang="en-US" dirty="0" err="1" smtClean="0">
                <a:solidFill>
                  <a:srgbClr val="004A82"/>
                </a:solidFill>
              </a:rPr>
              <a:t>무모순성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일관성 없는  명세서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</a:t>
            </a:r>
            <a:r>
              <a:rPr lang="ko-KR" altLang="en-US" dirty="0"/>
              <a:t>상반된 </a:t>
            </a:r>
            <a:r>
              <a:rPr lang="ko-KR" altLang="en-US" dirty="0" smtClean="0"/>
              <a:t>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불일치한 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중복된 </a:t>
            </a:r>
            <a:r>
              <a:rPr lang="ko-KR" altLang="en-US" dirty="0"/>
              <a:t>요구가 </a:t>
            </a:r>
            <a:r>
              <a:rPr lang="ko-KR" altLang="en-US" dirty="0" smtClean="0"/>
              <a:t>존재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변경 </a:t>
            </a:r>
            <a:r>
              <a:rPr lang="ko-KR" altLang="en-US" dirty="0" smtClean="0">
                <a:solidFill>
                  <a:srgbClr val="004A82"/>
                </a:solidFill>
              </a:rPr>
              <a:t>용이성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modifiability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변경하기 </a:t>
            </a:r>
            <a:r>
              <a:rPr lang="ko-KR" altLang="en-US" dirty="0"/>
              <a:t>쉽게 요구 분석 명세서를 </a:t>
            </a:r>
            <a:r>
              <a:rPr lang="ko-KR" altLang="en-US" dirty="0" smtClean="0"/>
              <a:t>작성하는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 </a:t>
            </a:r>
            <a:r>
              <a:rPr lang="ko-KR" altLang="en-US" dirty="0"/>
              <a:t>사항이 서로 의존적이지 않고 독립적으로 </a:t>
            </a:r>
            <a:r>
              <a:rPr lang="ko-KR" altLang="en-US" dirty="0" smtClean="0"/>
              <a:t>서술되어야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검증 </a:t>
            </a:r>
            <a:r>
              <a:rPr lang="ko-KR" altLang="en-US" dirty="0" smtClean="0">
                <a:solidFill>
                  <a:srgbClr val="004A82"/>
                </a:solidFill>
              </a:rPr>
              <a:t>가능성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verifiability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</a:t>
            </a:r>
            <a:r>
              <a:rPr lang="ko-KR" altLang="en-US" dirty="0"/>
              <a:t>요구 사항을 </a:t>
            </a:r>
            <a:r>
              <a:rPr lang="ko-KR" altLang="en-US" dirty="0" smtClean="0"/>
              <a:t>만족하는지에 </a:t>
            </a:r>
            <a:r>
              <a:rPr lang="ko-KR" altLang="en-US" dirty="0"/>
              <a:t>대해 체계적으로 검사할 수 있게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잘못된 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</a:t>
            </a:r>
            <a:r>
              <a:rPr lang="ko-KR" altLang="en-US" dirty="0"/>
              <a:t>학생이 동시에 수강 신청을 해도 문제가 없어야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잘된 예</a:t>
            </a:r>
            <a:r>
              <a:rPr lang="en-US" altLang="ko-KR" dirty="0" smtClean="0"/>
              <a:t>: 10,000</a:t>
            </a:r>
            <a:r>
              <a:rPr lang="ko-KR" altLang="en-US" dirty="0"/>
              <a:t>명의 학생이 동시에 수강 신청을 해도 문제가 </a:t>
            </a:r>
            <a:r>
              <a:rPr lang="ko-KR" altLang="en-US" dirty="0" smtClean="0"/>
              <a:t>없어야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잘 만든 요구 분석 명세서의 특성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추적 가능성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traceability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추적이 가능하도록 요구 분석 명세서를 작성하는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63813"/>
            <a:ext cx="5805645" cy="49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명세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비정형 명세 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자연어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다이어그램 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특별한 기술이 필요 없어 작성하기 쉽다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쉬운 이해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용이한 의사 전달      사용자의 적극적 참여 유도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자연어 사용       애매모호한 표현        다른 해석 가능       일관성 떨어짐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정형 명세 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Z </a:t>
            </a:r>
            <a:r>
              <a:rPr lang="ko-KR" altLang="en-US" dirty="0" smtClean="0"/>
              <a:t>정형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명세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 원리와 기법 사용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정확하고 간결한 표현       증명 기술을 이용한 일관성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완전성 검증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정형화된 형태의 명세       테스트케이스 생성 용이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수학적 표기법 공부        표기법을 이용한 정확한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56765" y="234888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514364" y="234888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16886" y="275392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97225" y="275392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59287" y="275392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536885" y="495917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36884" y="450912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73305" y="536421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 사항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400" dirty="0" smtClean="0">
                <a:solidFill>
                  <a:srgbClr val="004A82"/>
                </a:solidFill>
              </a:rPr>
              <a:t>요구 사항 검증</a:t>
            </a:r>
            <a:endParaRPr lang="en-US" altLang="ko-KR" sz="24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sz="1900" dirty="0" smtClean="0"/>
              <a:t>정리한 </a:t>
            </a:r>
            <a:r>
              <a:rPr lang="ko-KR" altLang="en-US" sz="1900" dirty="0"/>
              <a:t>사용자의 요구 분석 명세서가 </a:t>
            </a:r>
            <a:r>
              <a:rPr lang="ko-KR" altLang="en-US" sz="1900" dirty="0" smtClean="0"/>
              <a:t>정확하고 완전하게 </a:t>
            </a:r>
            <a:r>
              <a:rPr lang="ko-KR" altLang="en-US" sz="1900" dirty="0"/>
              <a:t>서술되었는지 검토하는 </a:t>
            </a:r>
            <a:r>
              <a:rPr lang="ko-KR" altLang="en-US" sz="1900" dirty="0" smtClean="0"/>
              <a:t>활동</a:t>
            </a:r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2"/>
            <a:r>
              <a:rPr lang="ko-KR" altLang="en-US" sz="1900" b="0" dirty="0" smtClean="0"/>
              <a:t>완전성</a:t>
            </a:r>
            <a:r>
              <a:rPr lang="en-US" altLang="ko-KR" sz="1900" b="0" baseline="30000" dirty="0" smtClean="0"/>
              <a:t>completeness </a:t>
            </a:r>
            <a:r>
              <a:rPr lang="en-US" altLang="ko-KR" sz="1900" b="0" dirty="0" smtClean="0"/>
              <a:t>: </a:t>
            </a:r>
            <a:r>
              <a:rPr lang="ko-KR" altLang="en-US" sz="1900" b="0" dirty="0" smtClean="0"/>
              <a:t>모든 </a:t>
            </a:r>
            <a:r>
              <a:rPr lang="ko-KR" altLang="en-US" sz="1900" b="0" dirty="0"/>
              <a:t>요구 사항이 누락되지 않고 완전하게 반영되고 있는가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일관성</a:t>
            </a:r>
            <a:r>
              <a:rPr lang="en-US" altLang="ko-KR" sz="1900" baseline="30000" dirty="0" smtClean="0"/>
              <a:t>consistency </a:t>
            </a:r>
            <a:r>
              <a:rPr lang="en-US" altLang="ko-KR" sz="1900" dirty="0"/>
              <a:t>: </a:t>
            </a:r>
            <a:r>
              <a:rPr lang="ko-KR" altLang="en-US" sz="1900" b="0" dirty="0" smtClean="0"/>
              <a:t>요구 사항 </a:t>
            </a:r>
            <a:r>
              <a:rPr lang="ko-KR" altLang="en-US" sz="1900" b="0" dirty="0"/>
              <a:t>간에 모순되거나 </a:t>
            </a:r>
            <a:r>
              <a:rPr lang="ko-KR" altLang="en-US" sz="1900" b="0" dirty="0" smtClean="0"/>
              <a:t>충돌되지 않고 일관성을 유지하는가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명확성</a:t>
            </a:r>
            <a:r>
              <a:rPr lang="en-US" altLang="ko-KR" sz="1900" baseline="30000" dirty="0" smtClean="0"/>
              <a:t>unambiguity </a:t>
            </a:r>
            <a:r>
              <a:rPr lang="en-US" altLang="ko-KR" sz="1900" b="0" dirty="0" smtClean="0"/>
              <a:t>: </a:t>
            </a:r>
            <a:r>
              <a:rPr lang="ko-KR" altLang="en-US" sz="1900" b="0" dirty="0" smtClean="0"/>
              <a:t>표현이 애매모호하지 </a:t>
            </a:r>
            <a:r>
              <a:rPr lang="ko-KR" altLang="en-US" sz="1900" b="0" dirty="0"/>
              <a:t>않고 </a:t>
            </a:r>
            <a:r>
              <a:rPr lang="ko-KR" altLang="en-US" sz="1900" b="0" dirty="0" smtClean="0"/>
              <a:t>참여자가 </a:t>
            </a:r>
            <a:r>
              <a:rPr lang="ko-KR" altLang="en-US" sz="1900" b="0" dirty="0"/>
              <a:t>명확히 </a:t>
            </a:r>
            <a:r>
              <a:rPr lang="ko-KR" altLang="en-US" sz="1900" b="0" dirty="0" smtClean="0"/>
              <a:t>이해할 수 </a:t>
            </a:r>
            <a:r>
              <a:rPr lang="ko-KR" altLang="en-US" sz="1900" b="0" dirty="0"/>
              <a:t>있는가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기능성</a:t>
            </a:r>
            <a:r>
              <a:rPr lang="en-US" altLang="ko-KR" sz="1900" baseline="30000" dirty="0" smtClean="0"/>
              <a:t>functionality </a:t>
            </a:r>
            <a:r>
              <a:rPr lang="en-US" altLang="ko-KR" sz="1900" b="0" dirty="0" smtClean="0"/>
              <a:t>: </a:t>
            </a:r>
            <a:r>
              <a:rPr lang="ko-KR" altLang="en-US" sz="1900" b="0" dirty="0" smtClean="0"/>
              <a:t>‘</a:t>
            </a:r>
            <a:r>
              <a:rPr lang="ko-KR" altLang="en-US" sz="1900" b="0" dirty="0"/>
              <a:t>어떻게’보다 ‘무엇을’에 관점을 두고 서술되었는가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검증 가능성</a:t>
            </a:r>
            <a:r>
              <a:rPr lang="en-US" altLang="ko-KR" sz="1900" baseline="30000" dirty="0" smtClean="0"/>
              <a:t>verifiability </a:t>
            </a:r>
            <a:r>
              <a:rPr lang="en-US" altLang="ko-KR" sz="1900" b="0" dirty="0" smtClean="0"/>
              <a:t>: </a:t>
            </a:r>
            <a:r>
              <a:rPr lang="ko-KR" altLang="en-US" sz="1900" b="0" dirty="0" smtClean="0"/>
              <a:t>사용자가 </a:t>
            </a:r>
            <a:r>
              <a:rPr lang="ko-KR" altLang="en-US" sz="1900" b="0" dirty="0"/>
              <a:t>요구하는 내용과 일치하는지를 검증할 수 있는가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추적 가능성</a:t>
            </a:r>
            <a:r>
              <a:rPr lang="en-US" altLang="ko-KR" sz="1900" baseline="30000" dirty="0" smtClean="0"/>
              <a:t>traceability </a:t>
            </a:r>
            <a:r>
              <a:rPr lang="en-US" altLang="ko-KR" sz="1900" dirty="0"/>
              <a:t>:</a:t>
            </a:r>
            <a:r>
              <a:rPr lang="en-US" altLang="ko-KR" sz="1900" baseline="30000" dirty="0" smtClean="0"/>
              <a:t> </a:t>
            </a:r>
            <a:r>
              <a:rPr lang="ko-KR" altLang="en-US" sz="1900" b="0" dirty="0" smtClean="0"/>
              <a:t>사용자 </a:t>
            </a:r>
            <a:r>
              <a:rPr lang="ko-KR" altLang="en-US" sz="1900" b="0" dirty="0"/>
              <a:t>요구 분석 명세서와 설계 </a:t>
            </a:r>
            <a:r>
              <a:rPr lang="ko-KR" altLang="en-US" sz="1900" b="0" dirty="0" err="1"/>
              <a:t>사양서를</a:t>
            </a:r>
            <a:r>
              <a:rPr lang="ko-KR" altLang="en-US" sz="1900" b="0" dirty="0"/>
              <a:t> 추적할 수 있는가</a:t>
            </a:r>
            <a:r>
              <a:rPr lang="en-US" altLang="ko-KR" sz="1900" b="0" dirty="0" smtClean="0"/>
              <a:t>?</a:t>
            </a:r>
          </a:p>
          <a:p>
            <a:pPr lvl="2"/>
            <a:r>
              <a:rPr lang="ko-KR" altLang="en-US" sz="1900" b="0" dirty="0" smtClean="0"/>
              <a:t>변경 용이성</a:t>
            </a:r>
            <a:r>
              <a:rPr lang="en-US" altLang="ko-KR" sz="1900" baseline="30000" dirty="0" smtClean="0"/>
              <a:t>easily changeable </a:t>
            </a:r>
            <a:r>
              <a:rPr lang="en-US" altLang="ko-KR" sz="1900" b="0" dirty="0" smtClean="0"/>
              <a:t>: </a:t>
            </a:r>
            <a:r>
              <a:rPr lang="ko-KR" altLang="en-US" sz="1900" b="0" dirty="0" smtClean="0"/>
              <a:t>변경 시 </a:t>
            </a:r>
            <a:r>
              <a:rPr lang="ko-KR" altLang="en-US" sz="1900" b="0" dirty="0"/>
              <a:t>쉽게 찾아 변경할 </a:t>
            </a:r>
            <a:r>
              <a:rPr lang="ko-KR" altLang="en-US" sz="1900" b="0" dirty="0" smtClean="0"/>
              <a:t>수 있도록 </a:t>
            </a:r>
            <a:r>
              <a:rPr lang="ko-KR" altLang="en-US" sz="1900" b="0" dirty="0"/>
              <a:t>작성되었는가</a:t>
            </a:r>
            <a:r>
              <a:rPr lang="en-US" altLang="ko-KR" sz="19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9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/>
              <a:t>6. IEEE Std. </a:t>
            </a:r>
            <a:r>
              <a:rPr lang="en-US" altLang="ko-KR" dirty="0" smtClean="0"/>
              <a:t>830-1998</a:t>
            </a:r>
            <a:r>
              <a:rPr lang="ko-KR" altLang="en-US" dirty="0" smtClean="0"/>
              <a:t>에서 권고하는 요구 분석 명세서의 항목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548680"/>
            <a:ext cx="5794574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83" y="3739843"/>
            <a:ext cx="6257517" cy="31139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 사항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/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 분석 명세서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요구 사항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requirement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이용자가 어떤 문제를 풀거나 목표를 달성하기 위해 필요한 조건이나 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사용자와 개발자 간에 합의한 개발 범위에서 시스템이 제공해야 하는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(SW</a:t>
            </a:r>
            <a:r>
              <a:rPr lang="ko-KR" altLang="en-US" dirty="0" smtClean="0"/>
              <a:t>개발 의미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요구 분석 명세서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개발 초기에 사용자의 요구 사항</a:t>
            </a:r>
            <a:r>
              <a:rPr lang="en-US" altLang="ko-KR" dirty="0"/>
              <a:t>(</a:t>
            </a:r>
            <a:r>
              <a:rPr lang="ko-KR" altLang="en-US" dirty="0" err="1"/>
              <a:t>비기능</a:t>
            </a:r>
            <a:r>
              <a:rPr lang="ko-KR" altLang="en-US" dirty="0"/>
              <a:t> 요구 사항 포함</a:t>
            </a:r>
            <a:r>
              <a:rPr lang="en-US" altLang="ko-KR" dirty="0"/>
              <a:t>)</a:t>
            </a:r>
            <a:r>
              <a:rPr lang="ko-KR" altLang="en-US" dirty="0"/>
              <a:t>을 추출하여 정리한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</a:t>
            </a:r>
            <a:r>
              <a:rPr lang="ko-KR" altLang="en-US" dirty="0" smtClean="0"/>
              <a:t>에만 초점</a:t>
            </a:r>
            <a:r>
              <a:rPr lang="en-US" altLang="ko-KR" dirty="0" smtClean="0"/>
              <a:t>, how</a:t>
            </a:r>
            <a:r>
              <a:rPr lang="ko-KR" altLang="en-US" dirty="0" smtClean="0"/>
              <a:t>는 고려치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요구 </a:t>
            </a:r>
            <a:r>
              <a:rPr lang="ko-KR" altLang="en-US" dirty="0" smtClean="0"/>
              <a:t>분석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24726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 분석의 이해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5094185"/>
            <a:ext cx="517557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건축 설계 과정을 통한 요구 분석 개념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r="7192"/>
          <a:stretch/>
        </p:blipFill>
        <p:spPr>
          <a:xfrm>
            <a:off x="4842030" y="1430100"/>
            <a:ext cx="3715971" cy="28576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9302" r="6535" b="7449"/>
          <a:stretch/>
        </p:blipFill>
        <p:spPr bwMode="auto">
          <a:xfrm>
            <a:off x="394391" y="1070062"/>
            <a:ext cx="4447639" cy="35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0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요구 분석 과정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요구 </a:t>
            </a:r>
            <a:r>
              <a:rPr lang="ko-KR" altLang="en-US" dirty="0" smtClean="0">
                <a:solidFill>
                  <a:srgbClr val="004A82"/>
                </a:solidFill>
              </a:rPr>
              <a:t>분석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요구 </a:t>
            </a:r>
            <a:r>
              <a:rPr lang="ko-KR" altLang="en-US" dirty="0" smtClean="0"/>
              <a:t>사항 정의를 위해 </a:t>
            </a:r>
            <a:r>
              <a:rPr lang="ko-KR" altLang="en-US" dirty="0"/>
              <a:t>사용자의 요구 사항을 </a:t>
            </a:r>
            <a:r>
              <a:rPr lang="ko-KR" altLang="en-US" dirty="0" smtClean="0"/>
              <a:t>조사하고 </a:t>
            </a:r>
            <a:r>
              <a:rPr lang="ko-KR" altLang="en-US" dirty="0"/>
              <a:t>확인하는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개발 생명주기의 첫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</a:t>
            </a:r>
            <a:r>
              <a:rPr lang="ko-KR" altLang="en-US" dirty="0" smtClean="0"/>
              <a:t>개발 성패의 열쇠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6535" y="1802779"/>
            <a:ext cx="5400600" cy="360040"/>
            <a:chOff x="386535" y="1538790"/>
            <a:chExt cx="5400600" cy="360040"/>
          </a:xfrm>
        </p:grpSpPr>
        <p:sp>
          <p:nvSpPr>
            <p:cNvPr id="5" name="직사각형 4"/>
            <p:cNvSpPr/>
            <p:nvPr/>
          </p:nvSpPr>
          <p:spPr>
            <a:xfrm>
              <a:off x="2861810" y="1538790"/>
              <a:ext cx="162018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SW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목표 수립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6535" y="1538790"/>
              <a:ext cx="207023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사용자 요구 파악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3"/>
              <a:endCxn id="5" idx="1"/>
            </p:cNvCxnSpPr>
            <p:nvPr/>
          </p:nvCxnSpPr>
          <p:spPr>
            <a:xfrm>
              <a:off x="2456765" y="1718810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892116" y="1538790"/>
              <a:ext cx="89501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모델</a:t>
              </a:r>
              <a:r>
                <a:rPr lang="ko-KR" altLang="en-US" dirty="0">
                  <a:solidFill>
                    <a:schemeClr val="tx1"/>
                  </a:solidFill>
                </a:rPr>
                <a:t>링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481990" y="1699579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6226333" y="1802779"/>
            <a:ext cx="2351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요구 분석 명세서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787135" y="1982799"/>
            <a:ext cx="40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1237365" y="5499230"/>
            <a:ext cx="6671592" cy="360040"/>
            <a:chOff x="386535" y="1538790"/>
            <a:chExt cx="6671592" cy="360040"/>
          </a:xfrm>
        </p:grpSpPr>
        <p:sp>
          <p:nvSpPr>
            <p:cNvPr id="17" name="직사각형 16"/>
            <p:cNvSpPr/>
            <p:nvPr/>
          </p:nvSpPr>
          <p:spPr>
            <a:xfrm>
              <a:off x="2422612" y="1538790"/>
              <a:ext cx="2059378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사용자 요구 파악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6535" y="1538790"/>
              <a:ext cx="1631032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현 상태 파악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3"/>
              <a:endCxn id="17" idx="1"/>
            </p:cNvCxnSpPr>
            <p:nvPr/>
          </p:nvCxnSpPr>
          <p:spPr>
            <a:xfrm>
              <a:off x="2017567" y="1718810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892116" y="1538790"/>
              <a:ext cx="216601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사용자 요구 결정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481990" y="1699579"/>
              <a:ext cx="405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67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 smtClean="0"/>
              <a:t>요구 분석 관련자의 역할과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 err="1"/>
              <a:t>발주사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: A </a:t>
            </a:r>
            <a:r>
              <a:rPr lang="ko-KR" altLang="en-US" sz="1600" b="0" dirty="0"/>
              <a:t>대학에서 종합정보시스템을 외주로 개발하려고 하면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대학이 고객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즉 </a:t>
            </a:r>
            <a:r>
              <a:rPr lang="ko-KR" altLang="en-US" sz="1600" b="0" dirty="0" err="1" smtClean="0"/>
              <a:t>발주사</a:t>
            </a:r>
            <a:endParaRPr lang="en-US" altLang="ko-KR" sz="1600" b="0" dirty="0" smtClean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/>
              <a:t>경영자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총 책임자</a:t>
            </a:r>
            <a:r>
              <a:rPr lang="en-US" altLang="ko-KR" sz="1600" b="0" dirty="0"/>
              <a:t>) : A </a:t>
            </a:r>
            <a:r>
              <a:rPr lang="ko-KR" altLang="en-US" sz="1600" b="0" dirty="0"/>
              <a:t>대학 종합정보시스템 개발을 결정한 최고 </a:t>
            </a:r>
            <a:r>
              <a:rPr lang="ko-KR" altLang="en-US" sz="1600" b="0" dirty="0" smtClean="0"/>
              <a:t>책임자</a:t>
            </a:r>
            <a:r>
              <a:rPr lang="en-US" altLang="ko-KR" sz="1600" b="0" dirty="0" smtClean="0"/>
              <a:t>, </a:t>
            </a:r>
            <a:r>
              <a:rPr lang="ko-KR" altLang="en-US" sz="1600" b="0" dirty="0"/>
              <a:t>즉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대학 </a:t>
            </a:r>
            <a:r>
              <a:rPr lang="ko-KR" altLang="en-US" sz="1600" b="0" dirty="0" smtClean="0"/>
              <a:t>총장</a:t>
            </a:r>
            <a:endParaRPr lang="en-US" altLang="ko-KR" sz="1600" b="0" dirty="0" smtClean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/>
              <a:t>발주 담당자 </a:t>
            </a:r>
            <a:r>
              <a:rPr lang="en-US" altLang="ko-KR" sz="1600" b="0" dirty="0"/>
              <a:t>: A </a:t>
            </a:r>
            <a:r>
              <a:rPr lang="ko-KR" altLang="en-US" sz="1600" b="0" dirty="0"/>
              <a:t>대학 종합정보시스템 </a:t>
            </a:r>
            <a:r>
              <a:rPr lang="ko-KR" altLang="en-US" sz="1600" b="0" dirty="0" smtClean="0"/>
              <a:t>개발 외주를 위해 </a:t>
            </a:r>
            <a:r>
              <a:rPr lang="ko-KR" altLang="en-US" sz="1600" b="0" dirty="0"/>
              <a:t>모든 절차를 준비하는 </a:t>
            </a:r>
            <a:r>
              <a:rPr lang="ko-KR" altLang="en-US" sz="1600" b="0" dirty="0" smtClean="0"/>
              <a:t>담당자</a:t>
            </a:r>
            <a:endParaRPr lang="en-US" altLang="ko-KR" sz="1600" b="0" dirty="0" smtClean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/>
              <a:t>사용자 </a:t>
            </a:r>
            <a:r>
              <a:rPr lang="en-US" altLang="ko-KR" sz="1600" b="0" dirty="0"/>
              <a:t>: </a:t>
            </a:r>
            <a:r>
              <a:rPr lang="ko-KR" altLang="en-US" sz="1600" b="0" dirty="0" smtClean="0"/>
              <a:t>개발된 시스템을 업무에 </a:t>
            </a:r>
            <a:r>
              <a:rPr lang="ko-KR" altLang="en-US" sz="1600" b="0" dirty="0"/>
              <a:t>실제 사용하는 </a:t>
            </a:r>
            <a:r>
              <a:rPr lang="ko-KR" altLang="en-US" sz="1600" b="0" dirty="0" smtClean="0"/>
              <a:t>사람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예 </a:t>
            </a:r>
            <a:r>
              <a:rPr lang="ko-KR" altLang="en-US" sz="1600" b="0" dirty="0"/>
              <a:t>학사 담당자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수강 담당자 </a:t>
            </a:r>
            <a:r>
              <a:rPr lang="ko-KR" altLang="en-US" sz="1600" b="0" dirty="0" smtClean="0"/>
              <a:t>등</a:t>
            </a:r>
            <a:endParaRPr lang="en-US" altLang="ko-KR" sz="1600" b="0" dirty="0" smtClean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 err="1"/>
              <a:t>수주사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: A </a:t>
            </a:r>
            <a:r>
              <a:rPr lang="ko-KR" altLang="en-US" sz="1600" b="0" dirty="0"/>
              <a:t>대학교 종합정보시스템을 </a:t>
            </a:r>
            <a:r>
              <a:rPr lang="ko-KR" altLang="en-US" sz="1600" b="0" dirty="0" smtClean="0"/>
              <a:t>개발하기로 결정된 업체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즉 </a:t>
            </a:r>
            <a:r>
              <a:rPr lang="en-US" altLang="ko-KR" sz="1600" b="0" dirty="0" smtClean="0"/>
              <a:t>B</a:t>
            </a:r>
            <a:r>
              <a:rPr lang="ko-KR" altLang="en-US" sz="1600" b="0" dirty="0" smtClean="0"/>
              <a:t>사</a:t>
            </a:r>
            <a:r>
              <a:rPr lang="en-US" altLang="ko-KR" sz="1600" b="0" dirty="0" smtClean="0"/>
              <a:t> </a:t>
            </a:r>
            <a:endParaRPr lang="en-US" altLang="ko-KR" sz="1600" b="0" dirty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/>
              <a:t>• </a:t>
            </a:r>
            <a:r>
              <a:rPr lang="ko-KR" altLang="en-US" sz="1600" b="0" dirty="0" smtClean="0"/>
              <a:t>분석가 </a:t>
            </a:r>
            <a:r>
              <a:rPr lang="en-US" altLang="ko-KR" sz="1600" b="0" dirty="0" smtClean="0"/>
              <a:t>: A </a:t>
            </a:r>
            <a:r>
              <a:rPr lang="ko-KR" altLang="en-US" sz="1600" b="0" dirty="0" smtClean="0"/>
              <a:t>대학의 요구 사항 파악 및 추출하여 정리하는 것까지 담당</a:t>
            </a:r>
            <a:endParaRPr lang="en-US" altLang="ko-KR" sz="1600" b="0" dirty="0" smtClean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 smtClean="0"/>
              <a:t>• </a:t>
            </a:r>
            <a:r>
              <a:rPr lang="ko-KR" altLang="en-US" sz="1600" b="0" dirty="0"/>
              <a:t>설계자 </a:t>
            </a:r>
            <a:r>
              <a:rPr lang="en-US" altLang="ko-KR" sz="1600" b="0" dirty="0"/>
              <a:t>: </a:t>
            </a:r>
            <a:r>
              <a:rPr lang="ko-KR" altLang="en-US" sz="1600" b="0" dirty="0" smtClean="0"/>
              <a:t>요구 </a:t>
            </a:r>
            <a:r>
              <a:rPr lang="ko-KR" altLang="en-US" sz="1600" b="0" dirty="0"/>
              <a:t>분석 명세서를 바탕으로 </a:t>
            </a:r>
            <a:r>
              <a:rPr lang="ko-KR" altLang="en-US" sz="1600" b="0" dirty="0" smtClean="0"/>
              <a:t>아키텍처 </a:t>
            </a:r>
            <a:r>
              <a:rPr lang="ko-KR" altLang="en-US" sz="1600" b="0" dirty="0"/>
              <a:t>설계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모듈 설계</a:t>
            </a:r>
            <a:r>
              <a:rPr lang="en-US" altLang="ko-KR" sz="1600" b="0" dirty="0"/>
              <a:t>, DB </a:t>
            </a:r>
            <a:r>
              <a:rPr lang="ko-KR" altLang="en-US" sz="1600" b="0" dirty="0"/>
              <a:t>설계</a:t>
            </a:r>
            <a:r>
              <a:rPr lang="en-US" altLang="ko-KR" sz="1600" b="0" dirty="0"/>
              <a:t>, </a:t>
            </a:r>
            <a:r>
              <a:rPr lang="en-US" altLang="ko-KR" sz="1600" b="0" dirty="0" smtClean="0"/>
              <a:t>UI </a:t>
            </a:r>
            <a:r>
              <a:rPr lang="ko-KR" altLang="en-US" sz="1600" b="0" dirty="0" smtClean="0"/>
              <a:t>설계 </a:t>
            </a:r>
            <a:r>
              <a:rPr lang="ko-KR" altLang="en-US" sz="1600" b="0" dirty="0"/>
              <a:t>등을 </a:t>
            </a:r>
            <a:r>
              <a:rPr lang="ko-KR" altLang="en-US" sz="1600" b="0" dirty="0" smtClean="0"/>
              <a:t>담당</a:t>
            </a:r>
            <a:r>
              <a:rPr lang="en-US" altLang="ko-KR" sz="1600" b="0" dirty="0" smtClean="0"/>
              <a:t> </a:t>
            </a:r>
            <a:endParaRPr lang="en-US" altLang="ko-KR" sz="1600" b="0" dirty="0"/>
          </a:p>
          <a:p>
            <a:pPr marL="93662" indent="0">
              <a:lnSpc>
                <a:spcPct val="200000"/>
              </a:lnSpc>
              <a:buNone/>
            </a:pPr>
            <a:r>
              <a:rPr lang="en-US" altLang="ko-KR" sz="1600" b="0" dirty="0"/>
              <a:t>• </a:t>
            </a:r>
            <a:r>
              <a:rPr lang="ko-KR" altLang="en-US" sz="1600" b="0" dirty="0"/>
              <a:t>개발자 </a:t>
            </a:r>
            <a:r>
              <a:rPr lang="en-US" altLang="ko-KR" sz="1600" b="0" dirty="0"/>
              <a:t>: </a:t>
            </a:r>
            <a:r>
              <a:rPr lang="ko-KR" altLang="en-US" sz="1600" b="0" dirty="0" smtClean="0"/>
              <a:t>프로그램뿐만 아니라 분석가</a:t>
            </a:r>
            <a:r>
              <a:rPr lang="en-US" altLang="ko-KR" sz="1600" b="0" dirty="0"/>
              <a:t>, </a:t>
            </a:r>
            <a:r>
              <a:rPr lang="ko-KR" altLang="en-US" sz="1600" b="0" dirty="0" smtClean="0"/>
              <a:t>설계자 등을 말하며</a:t>
            </a:r>
            <a:r>
              <a:rPr lang="en-US" altLang="ko-KR" sz="1600" b="0" dirty="0" smtClean="0"/>
              <a:t>, </a:t>
            </a:r>
            <a:r>
              <a:rPr lang="ko-KR" altLang="en-US" sz="1600" b="0" dirty="0"/>
              <a:t>좁은 의미로는 </a:t>
            </a:r>
            <a:r>
              <a:rPr lang="ko-KR" altLang="en-US" sz="1600" b="0" dirty="0" smtClean="0"/>
              <a:t>프로그래머만 해당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08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2547</Words>
  <Application>Microsoft Office PowerPoint</Application>
  <PresentationFormat>화면 슬라이드 쇼(4:3)</PresentationFormat>
  <Paragraphs>449</Paragraphs>
  <Slides>49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HY견고딕</vt:lpstr>
      <vt:lpstr>HY견명조</vt:lpstr>
      <vt:lpstr>HY태백B</vt:lpstr>
      <vt:lpstr>HY헤드라인M</vt:lpstr>
      <vt:lpstr>맑은 고딕</vt:lpstr>
      <vt:lpstr>Arial</vt:lpstr>
      <vt:lpstr>Symbol</vt:lpstr>
      <vt:lpstr>Verdana</vt:lpstr>
      <vt:lpstr>Wingdings</vt:lpstr>
      <vt:lpstr>Office 테마</vt:lpstr>
      <vt:lpstr>PowerPoint 프레젠테이션</vt:lpstr>
      <vt:lpstr>PowerPoint 프레젠테이션</vt:lpstr>
      <vt:lpstr>  Section 01 요구 사항과              요구 분석 명세서의 이해</vt:lpstr>
      <vt:lpstr>1. 요구 사항과 요구 분석 명세서의 이해</vt:lpstr>
      <vt:lpstr>2. 요구 사항/요구 분석 명세서</vt:lpstr>
      <vt:lpstr>Section 02 요구 분석의 이해</vt:lpstr>
      <vt:lpstr>1. 요구 분석의 이해</vt:lpstr>
      <vt:lpstr>2. 요구 분석</vt:lpstr>
      <vt:lpstr>2-1 요구 분석 관련자의 역할과 의미</vt:lpstr>
      <vt:lpstr>3. 요구 분석의 어려움(1)</vt:lpstr>
      <vt:lpstr>3. 요구 분석의 어려움(2)</vt:lpstr>
      <vt:lpstr>3. 요구 분석의 어려움(3)</vt:lpstr>
      <vt:lpstr>3. 요구 분석의 어려움(4)</vt:lpstr>
      <vt:lpstr>4. 분석가에게 필요한 능력(1)</vt:lpstr>
      <vt:lpstr>4. 분석가에게 필요한 능력(2)</vt:lpstr>
      <vt:lpstr>5. 요구 사항 수집 방법</vt:lpstr>
      <vt:lpstr>Section 03 요구 분석 절차와 요구 사항 종류</vt:lpstr>
      <vt:lpstr>1. 요구 분석 절차와 요구 사항 종류</vt:lpstr>
      <vt:lpstr>2. 요구 사항 분류</vt:lpstr>
      <vt:lpstr>3. 비기능적 요구 사항</vt:lpstr>
      <vt:lpstr>4. 품질(1)</vt:lpstr>
      <vt:lpstr>4. 품질(2)</vt:lpstr>
      <vt:lpstr>4. 품질(3)</vt:lpstr>
      <vt:lpstr>5. 사용자 요구 사항과 시스템 요구 사항</vt:lpstr>
      <vt:lpstr>5-1 사용자 요구 사항</vt:lpstr>
      <vt:lpstr>5-2 시스템 요구 사항</vt:lpstr>
      <vt:lpstr>Section 04 요구 사항의 표현</vt:lpstr>
      <vt:lpstr>1. 요구 사항의 표현</vt:lpstr>
      <vt:lpstr>2. 모델</vt:lpstr>
      <vt:lpstr>2-1 SW에서 모델 사용의 장단점</vt:lpstr>
      <vt:lpstr>3. 모델링</vt:lpstr>
      <vt:lpstr>4. 모델링 언어</vt:lpstr>
      <vt:lpstr>4-1 DFD</vt:lpstr>
      <vt:lpstr>4-2 ERD</vt:lpstr>
      <vt:lpstr>4-3 유스케이스 다이어그램(1)</vt:lpstr>
      <vt:lpstr>4-3 유스케이스 다이어그램(2)</vt:lpstr>
      <vt:lpstr>4-3 유스케이스 다이어그램(3)</vt:lpstr>
      <vt:lpstr>Section 05 요구 사항의 문서화</vt:lpstr>
      <vt:lpstr>1. 요구 사항의 문서화</vt:lpstr>
      <vt:lpstr>1-1 이해당사자 관점의 요구 분석 명세서</vt:lpstr>
      <vt:lpstr>2. 요구 분석 명세서 작성 시 주의 사항(1)</vt:lpstr>
      <vt:lpstr>2. 요구 분석 명세서 작성 시 주의 사항(2)</vt:lpstr>
      <vt:lpstr>3. 잘 만든 요구 분석 명세서의 특성(1)</vt:lpstr>
      <vt:lpstr>3. 잘 만든 요구 분석 명세서의 특성(2)</vt:lpstr>
      <vt:lpstr>3. 잘 만든 요구 분석 명세서의 특성(3)</vt:lpstr>
      <vt:lpstr>4. 요구 명세 기법</vt:lpstr>
      <vt:lpstr>5. 요구 사항 검증</vt:lpstr>
      <vt:lpstr>6. IEEE Std. 830-1998에서 권고하는 요구 분석 명세서의 항목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Admin</cp:lastModifiedBy>
  <cp:revision>213</cp:revision>
  <dcterms:created xsi:type="dcterms:W3CDTF">2012-07-23T02:34:37Z</dcterms:created>
  <dcterms:modified xsi:type="dcterms:W3CDTF">2021-05-18T09:42:59Z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