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08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2A6E-DAE9-4A2B-8EBB-64A22FBBC63C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2354-0679-40DB-9E9C-458128B0A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12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2A6E-DAE9-4A2B-8EBB-64A22FBBC63C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2354-0679-40DB-9E9C-458128B0A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25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2A6E-DAE9-4A2B-8EBB-64A22FBBC63C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2354-0679-40DB-9E9C-458128B0A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2A6E-DAE9-4A2B-8EBB-64A22FBBC63C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2354-0679-40DB-9E9C-458128B0A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51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2A6E-DAE9-4A2B-8EBB-64A22FBBC63C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2354-0679-40DB-9E9C-458128B0A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2A6E-DAE9-4A2B-8EBB-64A22FBBC63C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2354-0679-40DB-9E9C-458128B0A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7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2A6E-DAE9-4A2B-8EBB-64A22FBBC63C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2354-0679-40DB-9E9C-458128B0A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50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2A6E-DAE9-4A2B-8EBB-64A22FBBC63C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2354-0679-40DB-9E9C-458128B0A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7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2A6E-DAE9-4A2B-8EBB-64A22FBBC63C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2354-0679-40DB-9E9C-458128B0A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2A6E-DAE9-4A2B-8EBB-64A22FBBC63C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2354-0679-40DB-9E9C-458128B0A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4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2A6E-DAE9-4A2B-8EBB-64A22FBBC63C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2354-0679-40DB-9E9C-458128B0A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D2A6E-DAE9-4A2B-8EBB-64A22FBBC63C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D2354-0679-40DB-9E9C-458128B0A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10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A%B3%B5%EB%B0%B1_%EB%AC%B8%EC%9E%90" TargetMode="External"/><Relationship Id="rId3" Type="http://schemas.openxmlformats.org/officeDocument/2006/relationships/hyperlink" Target="https://ko.wikipedia.org/wiki/%EC%A0%9C%EC%96%B4_%EB%AC%B8%EC%9E%90" TargetMode="External"/><Relationship Id="rId7" Type="http://schemas.openxmlformats.org/officeDocument/2006/relationships/hyperlink" Target="https://ko.wikipedia.org/w/index.php?title=%5Cf&amp;action=edit&amp;redlink=1" TargetMode="External"/><Relationship Id="rId2" Type="http://schemas.openxmlformats.org/officeDocument/2006/relationships/hyperlink" Target="https://ko.wikipedia.org/wiki/%5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5Cv" TargetMode="External"/><Relationship Id="rId5" Type="http://schemas.openxmlformats.org/officeDocument/2006/relationships/hyperlink" Target="https://ko.wikipedia.org/wiki/%5Cn" TargetMode="External"/><Relationship Id="rId4" Type="http://schemas.openxmlformats.org/officeDocument/2006/relationships/hyperlink" Target="https://ko.wikipedia.org/wiki/%5C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8C458DD-5E17-4949-9487-CCC549554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정규식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(Regula Expression)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85800" y="4510601"/>
            <a:ext cx="8044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정규식은 </a:t>
            </a:r>
            <a:r>
              <a:rPr lang="ko-KR" altLang="en-US"/>
              <a:t>문자열에 </a:t>
            </a:r>
            <a:r>
              <a:rPr lang="ko-KR" altLang="en-US" smtClean="0"/>
              <a:t>나타나는 </a:t>
            </a:r>
            <a:r>
              <a:rPr lang="ko-KR" altLang="en-US" dirty="0"/>
              <a:t>특정 문자 조합과 대응시키기 위해 사용되는 </a:t>
            </a:r>
            <a:r>
              <a:rPr lang="ko-KR" altLang="en-US" dirty="0" smtClean="0"/>
              <a:t>패턴</a:t>
            </a:r>
            <a:r>
              <a:rPr lang="en-US" altLang="ko-KR" dirty="0"/>
              <a:t>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6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정규표현식</a:t>
            </a:r>
            <a:r>
              <a:rPr lang="ko-KR" altLang="en-US" dirty="0" smtClean="0"/>
              <a:t>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pic>
        <p:nvPicPr>
          <p:cNvPr id="1026" name="Picture 2" descr="C:\Users\mit-22\Pictures\POSIX REGEX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69055"/>
            <a:ext cx="7886700" cy="406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48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클래스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787751"/>
              </p:ext>
            </p:extLst>
          </p:nvPr>
        </p:nvGraphicFramePr>
        <p:xfrm>
          <a:off x="696686" y="1520825"/>
          <a:ext cx="7805058" cy="4874742"/>
        </p:xfrm>
        <a:graphic>
          <a:graphicData uri="http://schemas.openxmlformats.org/drawingml/2006/table">
            <a:tbl>
              <a:tblPr/>
              <a:tblGrid>
                <a:gridCol w="903514"/>
                <a:gridCol w="729343"/>
                <a:gridCol w="892628"/>
                <a:gridCol w="1872343"/>
                <a:gridCol w="1632857"/>
                <a:gridCol w="1774373"/>
              </a:tblGrid>
              <a:tr h="14504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</a:rPr>
                        <a:t>POSIX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비표준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펄</a:t>
                      </a:r>
                      <a:r>
                        <a:rPr lang="en-US" altLang="ko-KR" sz="700">
                          <a:effectLst/>
                        </a:rPr>
                        <a:t>/</a:t>
                      </a:r>
                      <a:r>
                        <a:rPr lang="en-US" sz="700">
                          <a:effectLst/>
                        </a:rPr>
                        <a:t>Tcl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Vim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ASCII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설명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145045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[:</a:t>
                      </a:r>
                      <a:r>
                        <a:rPr lang="en-US" sz="1200" dirty="0" err="1">
                          <a:effectLst/>
                        </a:rPr>
                        <a:t>alnum</a:t>
                      </a:r>
                      <a:r>
                        <a:rPr lang="en-US" sz="1200" dirty="0">
                          <a:effectLst/>
                        </a:rPr>
                        <a:t>:]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[A-Za-z0-9]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effectLst/>
                        </a:rPr>
                        <a:t>영숫자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53828">
                <a:tc>
                  <a:txBody>
                    <a:bodyPr/>
                    <a:lstStyle/>
                    <a:p>
                      <a:endParaRPr lang="ko-KR" altLang="en-US" sz="1200" dirty="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[:word:]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\w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\w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[A-Za-z0-9_]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effectLst/>
                        </a:rPr>
                        <a:t>영숫자 </a:t>
                      </a:r>
                      <a:r>
                        <a:rPr lang="en-US" altLang="ko-KR" sz="1200">
                          <a:effectLst/>
                        </a:rPr>
                        <a:t>+ "_"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53828">
                <a:tc>
                  <a:txBody>
                    <a:bodyPr/>
                    <a:lstStyle/>
                    <a:p>
                      <a:endParaRPr lang="ko-KR" altLang="en-US" sz="120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\W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\W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[^A-Za-z0-9_]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effectLst/>
                        </a:rPr>
                        <a:t>낱말이 아닌 문자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5382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[:alpha:]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\a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[A-Za-z]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effectLst/>
                        </a:rPr>
                        <a:t>알파벳 문자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4504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[:blank:]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\s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[ </a:t>
                      </a:r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2" tooltip="\t"/>
                        </a:rPr>
                        <a:t>\t</a:t>
                      </a:r>
                      <a:r>
                        <a:rPr lang="en-US" sz="1200">
                          <a:effectLst/>
                        </a:rPr>
                        <a:t>]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effectLst/>
                        </a:rPr>
                        <a:t>공백과 탭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endParaRPr lang="ko-KR" altLang="en-US" sz="120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\b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\&lt; \&gt;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(?&lt;=\W)(?=\w)|(?&lt;=\w)(?=\W)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effectLst/>
                        </a:rPr>
                        <a:t>낱말 경계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5382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[:cntrl:]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[\x00-\x1F\x7F]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u="none" strike="noStrike">
                          <a:solidFill>
                            <a:srgbClr val="0B0080"/>
                          </a:solidFill>
                          <a:effectLst/>
                          <a:hlinkClick r:id="rId3" tooltip="제어 문자"/>
                        </a:rPr>
                        <a:t>제어 문자</a:t>
                      </a:r>
                      <a:endParaRPr lang="ko-KR" altLang="en-US" sz="120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45045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[:digit:]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\d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\d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[0-9]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effectLst/>
                        </a:rPr>
                        <a:t>숫자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53828">
                <a:tc>
                  <a:txBody>
                    <a:bodyPr/>
                    <a:lstStyle/>
                    <a:p>
                      <a:endParaRPr lang="ko-KR" altLang="en-US" sz="120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\D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\D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[^0-9]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effectLst/>
                        </a:rPr>
                        <a:t>숫자가 아닌 문자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5382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[:graph:]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[\x21-\x7E]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effectLst/>
                        </a:rPr>
                        <a:t>보이는 문자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4504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[:lower:]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\l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[a-z]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effectLst/>
                        </a:rPr>
                        <a:t>소문자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[:print:]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\p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[\x20-\x7E]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effectLst/>
                        </a:rPr>
                        <a:t>보이는 문자 및 공백 문자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[:punct:]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effectLst/>
                        </a:rPr>
                        <a:t>[][!"#$%&amp;'()*+,./:;&lt;=&gt;?@\^_`{|}~-]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구두점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[:space:]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\s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\_s (</a:t>
                      </a:r>
                      <a:r>
                        <a:rPr lang="ko-KR" altLang="en-US" sz="1200">
                          <a:effectLst/>
                        </a:rPr>
                        <a:t>단순히 줄 끝에 추가</a:t>
                      </a:r>
                      <a:r>
                        <a:rPr lang="en-US" altLang="ko-KR" sz="1200">
                          <a:effectLst/>
                        </a:rPr>
                        <a:t>)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[ </a:t>
                      </a:r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2" tooltip="\t"/>
                        </a:rPr>
                        <a:t>\t</a:t>
                      </a:r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4" tooltip="\r"/>
                        </a:rPr>
                        <a:t>\r</a:t>
                      </a:r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5" tooltip="\n"/>
                        </a:rPr>
                        <a:t>\n</a:t>
                      </a:r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6" tooltip="\v"/>
                        </a:rPr>
                        <a:t>\v</a:t>
                      </a:r>
                      <a:r>
                        <a:rPr lang="en-US" sz="1200" u="none" strike="noStrike">
                          <a:solidFill>
                            <a:srgbClr val="A55858"/>
                          </a:solidFill>
                          <a:effectLst/>
                          <a:hlinkClick r:id="rId7" tooltip="\f (없는 문서)"/>
                        </a:rPr>
                        <a:t>\f</a:t>
                      </a:r>
                      <a:r>
                        <a:rPr lang="en-US" sz="1200">
                          <a:effectLst/>
                        </a:rPr>
                        <a:t>]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8" tooltip="공백 문자"/>
                        </a:rPr>
                        <a:t>공백 문자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endParaRPr lang="ko-KR" altLang="en-US" sz="120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\S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[^ \t\r\n\v\f]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공백이 아닌 모든 문자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4504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[:upper:]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\u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[A-Z]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대문자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4504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[:xdigit:]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>
                        <a:effectLst/>
                      </a:endParaRP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\x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[A-Fa-f0-9]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effectLst/>
                        </a:rPr>
                        <a:t>16</a:t>
                      </a:r>
                      <a:r>
                        <a:rPr lang="ko-KR" altLang="en-US" sz="1200" dirty="0">
                          <a:effectLst/>
                        </a:rPr>
                        <a:t>진수</a:t>
                      </a:r>
                    </a:p>
                  </a:txBody>
                  <a:tcPr marL="36261" marR="36261" marT="18131" marB="1813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41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DD4F3A-098C-40E3-A9F8-224BDD22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Hex color code (#00AABC, #EFEFEF) </a:t>
            </a:r>
            <a:endParaRPr lang="ko-KR" altLang="en-US" sz="4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="" xmlns:a16="http://schemas.microsoft.com/office/drawing/2014/main" id="{C9B1E8A1-7536-4A59-80C7-D271485E7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08225"/>
            <a:ext cx="7886700" cy="33861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3914" y="6357257"/>
            <a:ext cx="5194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자바 스크립트에서 정규식 </a:t>
            </a:r>
            <a:r>
              <a:rPr lang="ko-KR" altLang="en-US" sz="1200" dirty="0" err="1" smtClean="0"/>
              <a:t>리터럴은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슬래쉬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“/”</a:t>
            </a:r>
            <a:r>
              <a:rPr lang="ko-KR" altLang="en-US" sz="1200" dirty="0" smtClean="0"/>
              <a:t>로 감싸는 패턴을 사용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0131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10ACFAB-8FAD-4535-B3B3-C8E2CF1A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전화번호 </a:t>
            </a:r>
            <a:r>
              <a:rPr lang="en-US" altLang="ko-KR" dirty="0"/>
              <a:t>(02-123-4567)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="" xmlns:a16="http://schemas.microsoft.com/office/drawing/2014/main" id="{9404C330-B264-4C4D-A99C-4F8A8ACF2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55514"/>
            <a:ext cx="7886700" cy="269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8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410880-F593-49FA-B315-73CF1618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이메일 주소 </a:t>
            </a:r>
            <a:r>
              <a:rPr lang="en-US" altLang="ko-KR" sz="4000" dirty="0"/>
              <a:t>(yang-08@gmail.com)</a:t>
            </a:r>
            <a:endParaRPr lang="ko-KR" altLang="en-US" sz="4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="" xmlns:a16="http://schemas.microsoft.com/office/drawing/2014/main" id="{47DA9C8C-8512-488C-8FEE-D7902E694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19435"/>
            <a:ext cx="7886700" cy="376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1A76599-584B-4CF1-A1B1-0E3E8B51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그림 파일명 </a:t>
            </a:r>
            <a:r>
              <a:rPr lang="en-US" altLang="ko-KR" dirty="0"/>
              <a:t>(flower.png)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="" xmlns:a16="http://schemas.microsoft.com/office/drawing/2014/main" id="{D25E6C80-17D8-4958-8FC5-902269CAD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55841"/>
            <a:ext cx="7886700" cy="369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1B0C5F7-79E5-4553-A729-C85E4CCF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 – </a:t>
            </a:r>
            <a:r>
              <a:rPr lang="ko-KR" altLang="en-US" dirty="0" err="1"/>
              <a:t>정규식</a:t>
            </a:r>
            <a:r>
              <a:rPr lang="ko-KR" altLang="en-US" dirty="0"/>
              <a:t> 도식화 사이트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="" xmlns:a16="http://schemas.microsoft.com/office/drawing/2014/main" id="{BA9979BF-C00D-475B-B98F-6504210D6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225" y="1825625"/>
            <a:ext cx="5967549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80259C4-CEFD-4260-B6F3-94FEAA1E0B16}"/>
              </a:ext>
            </a:extLst>
          </p:cNvPr>
          <p:cNvSpPr/>
          <p:nvPr/>
        </p:nvSpPr>
        <p:spPr>
          <a:xfrm>
            <a:off x="5741358" y="1321357"/>
            <a:ext cx="31138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https://regexper.com/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9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237</Words>
  <Application>Microsoft Office PowerPoint</Application>
  <PresentationFormat>화면 슬라이드 쇼(4:3)</PresentationFormat>
  <Paragraphs>83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정규식 (Regula Expression)</vt:lpstr>
      <vt:lpstr>정규표현식 패턴</vt:lpstr>
      <vt:lpstr>문자 클래스</vt:lpstr>
      <vt:lpstr>Hex color code (#00AABC, #EFEFEF) </vt:lpstr>
      <vt:lpstr>전화번호 (02-123-4567)</vt:lpstr>
      <vt:lpstr>이메일 주소 (yang-08@gmail.com)</vt:lpstr>
      <vt:lpstr>그림 파일명 (flower.png)</vt:lpstr>
      <vt:lpstr>Tip – 정규식 도식화 사이트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ㅈ</dc:title>
  <dc:creator>YHI</dc:creator>
  <cp:lastModifiedBy>Yang Hyunil</cp:lastModifiedBy>
  <cp:revision>8</cp:revision>
  <dcterms:created xsi:type="dcterms:W3CDTF">2018-11-13T12:24:49Z</dcterms:created>
  <dcterms:modified xsi:type="dcterms:W3CDTF">2019-09-20T00:50:42Z</dcterms:modified>
</cp:coreProperties>
</file>