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>
        <p:scale>
          <a:sx n="60" d="100"/>
          <a:sy n="60" d="100"/>
        </p:scale>
        <p:origin x="-96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24A096-E04C-4BDD-981F-80CE5A62D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6D66C5F-BE8C-4BBD-9B8D-70F757AEC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681125-F976-40E9-A248-15A90BD3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6587-C19F-4D37-9D0D-7B7798F1A85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284F1B1-EB27-4F02-980E-E04A6D96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CE94043-5198-4772-B6FA-EE0B87B3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7F0-6D96-4296-A170-B9C83DDE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5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2E4EE3-D663-4866-98DF-3B376075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2AD277F-089F-43CA-9B4D-744F5CBA5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A8F5A36-9477-4341-85B4-BDC946D8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6587-C19F-4D37-9D0D-7B7798F1A85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A0F62-8684-47BB-B095-4C0DAF7C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4D0A6DD-3792-4ED1-A512-AE8B5DBE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7F0-6D96-4296-A170-B9C83DDE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A06B80F-460D-40CF-A049-8CBAB6EB2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FDB8575-B7A9-4581-92F9-4B421CEE5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8E6E711-FA45-4397-823C-534778E6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6587-C19F-4D37-9D0D-7B7798F1A85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5FA0C34-1BC0-40E7-9E81-D044422F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0C393AA-13D5-4C94-AF1C-C00541E8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7F0-6D96-4296-A170-B9C83DDE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28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6D095B-0A3C-4D9F-83DF-D0F7D1D1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73551DE-F0C1-43DA-BDF9-034A1F91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F41A0EE-9EC5-4B2B-B10C-6A5BF59E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6587-C19F-4D37-9D0D-7B7798F1A85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7A585D-7270-41B8-A9E9-7F9EDF50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35C753C-54D3-4889-950C-62EDF326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7F0-6D96-4296-A170-B9C83DDE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4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3C5BE4-7DB1-4F8A-BBF3-13E99193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440A7C5-52F7-4775-B528-081EE1070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489D8D-18B8-43CC-B8B5-749C021D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6587-C19F-4D37-9D0D-7B7798F1A85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C67D9E-8994-4E4E-AA2D-F1FA650E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0161B6B-53E0-48CA-BF1C-1E9BC7C3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7F0-6D96-4296-A170-B9C83DDE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1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A6C45C-0D9F-4313-8373-267F5177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1CAD22B-B49C-496C-A65F-EFB790A3B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F8B7EBC-F93D-4738-8F23-D7D684ED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2471389-66C8-4B71-8805-F9FB9A75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6587-C19F-4D37-9D0D-7B7798F1A85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AFC6EB-33AC-4447-9075-7F12815B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7566FA7-5416-4084-9A32-F6B349F6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7F0-6D96-4296-A170-B9C83DDE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0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6DE1F84-77DF-494F-9AA8-D403DB0C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B64BEDC-3EA9-4773-BDC3-4CF2017A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3B2AFB9-5771-4167-8F63-A7E76BADE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54606F0-6B8A-4415-A369-7FF9EA3A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B49E098D-4531-4CAD-BC31-517C92302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EA79F5B-9293-4D84-B041-2380CDF1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6587-C19F-4D37-9D0D-7B7798F1A85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3F8E513E-6F9D-472D-9520-0CF4D247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CAB21F2-49EA-4B4B-B82C-8E782256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7F0-6D96-4296-A170-B9C83DDE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97BA1C-615C-48E4-9C7E-3A149A1B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6E0B7A0-49E7-4B35-944E-46DB207A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6587-C19F-4D37-9D0D-7B7798F1A85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5955348-644B-4A14-9368-37D1379A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7C91443-2B2B-4B44-ADD6-46B6941B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7F0-6D96-4296-A170-B9C83DDE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81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D6C0529-B827-4274-8523-A6874318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6587-C19F-4D37-9D0D-7B7798F1A85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429A21E-9693-4B7F-AC6F-C1A4AE8B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43B5F19-2720-4FDB-915D-B7C59A7B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7F0-6D96-4296-A170-B9C83DDE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6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DB96AC-1587-4C44-BEFB-47C34102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3F16775-5969-40E0-9020-B2FDC551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27549AD-B302-42F2-8E90-7996A5042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79B665D-DAD0-4B9C-A870-A9F3A120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6587-C19F-4D37-9D0D-7B7798F1A85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94ACE82-9473-4517-B9CD-E0B7C0EA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CD144DA-7DB1-47BB-9543-14BFA4F4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7F0-6D96-4296-A170-B9C83DDE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4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C99139E-C8A7-4DFF-B44C-2925A1D1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0A3C514-7F18-46FB-A786-AE0E72F8F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5D281C8-9DB4-404D-882C-F8AC3EF95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B8805BD-3E0E-4981-B67E-97678695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6587-C19F-4D37-9D0D-7B7798F1A85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B8F8443-D9E3-4E6C-A238-2DAAE405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8B81FBE-B02A-4FA5-97A8-596AB8A0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97F0-6D96-4296-A170-B9C83DDE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8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E584084-0549-4D8B-A457-4CAFD009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16B8B61-867A-4673-ABB3-3874F3084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4FCF743-A97A-4450-ADF2-BBFF4E2E6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F6587-C19F-4D37-9D0D-7B7798F1A854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1ECE35-0A90-4F98-8E05-C232294B5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7A019CC-D82D-479F-9377-42FC96D95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97F0-6D96-4296-A170-B9C83DDE0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ex01?name=AAA&amp;age=1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/ex01?name=AAA&amp;age=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DDAB61-E9ED-4206-8D95-91E955111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Part 2 </a:t>
            </a:r>
            <a:r>
              <a:rPr lang="ko-KR" altLang="en-US" dirty="0"/>
              <a:t>스프링 </a:t>
            </a:r>
            <a:r>
              <a:rPr lang="en-US" altLang="ko-KR" dirty="0"/>
              <a:t>MVC </a:t>
            </a:r>
            <a:r>
              <a:rPr lang="ko-KR" altLang="en-US" dirty="0"/>
              <a:t>설정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7979BA0-96D5-4AFB-9C4D-FA30CDD54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 smtClean="0"/>
              <a:t>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smtClean="0"/>
              <a:t>2</a:t>
            </a:r>
            <a:r>
              <a:rPr lang="ko-KR" altLang="en-US" smtClean="0"/>
              <a:t>일 </a:t>
            </a:r>
            <a:r>
              <a:rPr lang="en-US" altLang="ko-KR" dirty="0"/>
              <a:t>(</a:t>
            </a:r>
            <a:r>
              <a:rPr lang="en-US" altLang="ko-KR" dirty="0" err="1"/>
              <a:t>ver</a:t>
            </a:r>
            <a:r>
              <a:rPr lang="en-US" altLang="ko-KR" dirty="0"/>
              <a:t> </a:t>
            </a:r>
            <a:r>
              <a:rPr lang="en-US" altLang="ko-KR" dirty="0" smtClean="0"/>
              <a:t>1.3)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양현일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08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Controller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자동 수집 및 자동 형 변환 전달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http://127.0.0.1/ex01?name=AAA&amp;age=10</a:t>
            </a:r>
            <a:r>
              <a:rPr lang="en-US" altLang="ko-KR" dirty="0" smtClean="0"/>
              <a:t>&amp;page=5 </a:t>
            </a:r>
            <a:r>
              <a:rPr lang="ko-KR" altLang="en-US" dirty="0" err="1" smtClean="0"/>
              <a:t>호출시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en-US" altLang="ko-KR" dirty="0" smtClean="0"/>
              <a:t>(“exo1”)</a:t>
            </a:r>
          </a:p>
          <a:p>
            <a:pPr marL="0" indent="0">
              <a:buNone/>
            </a:pPr>
            <a:r>
              <a:rPr lang="en-US" altLang="ko-KR" dirty="0" smtClean="0"/>
              <a:t>Public String ex01(</a:t>
            </a:r>
            <a:r>
              <a:rPr lang="en-US" altLang="ko-KR" dirty="0" err="1" smtClean="0"/>
              <a:t>SampleDTO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dto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page){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dto.getName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dto.getAge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(age);</a:t>
            </a:r>
          </a:p>
          <a:p>
            <a:pPr marL="0" indent="0">
              <a:buNone/>
            </a:pPr>
            <a:r>
              <a:rPr lang="en-US" altLang="ko-KR" dirty="0" smtClean="0"/>
              <a:t>	return “ex01”;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Java Beans </a:t>
            </a:r>
            <a:r>
              <a:rPr lang="ko-KR" altLang="en-US" dirty="0" smtClean="0"/>
              <a:t>규칙에 맞는 객체는 다시 화면으로 전달됨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err="1" smtClean="0"/>
              <a:t>dto</a:t>
            </a:r>
            <a:r>
              <a:rPr lang="ko-KR" altLang="en-US" dirty="0" smtClean="0"/>
              <a:t>객체는 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전달 시 이름은 첫 글자가 소문자인 클래스 이름으로</a:t>
            </a:r>
            <a:r>
              <a:rPr lang="en-US" altLang="ko-KR" dirty="0" smtClean="0"/>
              <a:t>), page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전달안됨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90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B6A168-A441-4DBE-BADA-543AC4E3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Controller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31771B4-9B17-4D64-B61F-ADF4EEA9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485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/>
              <a:t>객체 타입 리턴</a:t>
            </a:r>
            <a:r>
              <a:rPr lang="en-US" altLang="ko-KR" dirty="0"/>
              <a:t>(JSON </a:t>
            </a:r>
            <a:r>
              <a:rPr lang="ko-KR" altLang="en-US" dirty="0"/>
              <a:t>데이터를 생성하는 경우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pom.xml</a:t>
            </a:r>
            <a:r>
              <a:rPr lang="ko-KR" altLang="en-US" dirty="0"/>
              <a:t>에 </a:t>
            </a:r>
            <a:r>
              <a:rPr lang="en-US" altLang="ko-KR" dirty="0"/>
              <a:t>Jackson-</a:t>
            </a:r>
            <a:r>
              <a:rPr lang="en-US" altLang="ko-KR" dirty="0" err="1"/>
              <a:t>databind</a:t>
            </a:r>
            <a:r>
              <a:rPr lang="en-US" altLang="ko-KR" dirty="0"/>
              <a:t> </a:t>
            </a:r>
            <a:r>
              <a:rPr lang="ko-KR" altLang="en-US" dirty="0" err="1"/>
              <a:t>라이브러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("test4")</a:t>
            </a:r>
          </a:p>
          <a:p>
            <a:pPr marL="0" indent="0">
              <a:buNone/>
            </a:pPr>
            <a:r>
              <a:rPr lang="en-US" altLang="ko-KR" dirty="0"/>
              <a:t>public @</a:t>
            </a:r>
            <a:r>
              <a:rPr lang="en-US" altLang="ko-KR" dirty="0" err="1"/>
              <a:t>ResponseBody</a:t>
            </a:r>
            <a:r>
              <a:rPr lang="en-US" altLang="ko-KR" dirty="0"/>
              <a:t> </a:t>
            </a:r>
            <a:r>
              <a:rPr lang="en-US" altLang="ko-KR" dirty="0" err="1"/>
              <a:t>SampleDTO</a:t>
            </a:r>
            <a:r>
              <a:rPr lang="en-US" altLang="ko-KR" dirty="0"/>
              <a:t> </a:t>
            </a:r>
            <a:r>
              <a:rPr lang="en-US" altLang="ko-KR" dirty="0" err="1"/>
              <a:t>doJSON</a:t>
            </a:r>
            <a:r>
              <a:rPr lang="en-US" altLang="ko-KR" dirty="0"/>
              <a:t>(){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SampleDTO</a:t>
            </a:r>
            <a:r>
              <a:rPr lang="en-US" altLang="ko-KR" dirty="0"/>
              <a:t> </a:t>
            </a:r>
            <a:r>
              <a:rPr lang="en-US" altLang="ko-KR" dirty="0" err="1"/>
              <a:t>dto</a:t>
            </a:r>
            <a:r>
              <a:rPr lang="en-US" altLang="ko-KR" dirty="0"/>
              <a:t> = new </a:t>
            </a:r>
            <a:r>
              <a:rPr lang="en-US" altLang="ko-KR" dirty="0" err="1"/>
              <a:t>SampleDTO</a:t>
            </a:r>
            <a:r>
              <a:rPr lang="en-US" altLang="ko-KR" dirty="0"/>
              <a:t>(10,"</a:t>
            </a:r>
            <a:r>
              <a:rPr lang="ko-KR" altLang="en-US" dirty="0"/>
              <a:t>홍길동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return</a:t>
            </a:r>
            <a:r>
              <a:rPr lang="ko-KR" altLang="en-US" dirty="0"/>
              <a:t> </a:t>
            </a:r>
            <a:r>
              <a:rPr lang="en-US" altLang="ko-KR" dirty="0" err="1"/>
              <a:t>dto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자동으로 브라우저에 </a:t>
            </a:r>
            <a:r>
              <a:rPr lang="en-US" altLang="ko-KR" dirty="0"/>
              <a:t>JSON </a:t>
            </a:r>
            <a:r>
              <a:rPr lang="ko-KR" altLang="en-US" dirty="0"/>
              <a:t>타입으로 객체를 변환해서 전달</a:t>
            </a:r>
            <a:endParaRPr lang="en-US" altLang="ko-KR" dirty="0"/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JSON</a:t>
            </a:r>
            <a:r>
              <a:rPr lang="ko-KR" altLang="en-US" sz="2100" dirty="0"/>
              <a:t>이란</a:t>
            </a:r>
            <a:r>
              <a:rPr lang="en-US" altLang="ko-KR" sz="2100" dirty="0"/>
              <a:t>?</a:t>
            </a:r>
          </a:p>
          <a:p>
            <a:pPr marL="0" indent="0">
              <a:buNone/>
            </a:pPr>
            <a:r>
              <a:rPr lang="en-US" altLang="ko-KR" sz="2100" dirty="0"/>
              <a:t>1. Java </a:t>
            </a:r>
            <a:r>
              <a:rPr lang="en-US" altLang="ko-KR" sz="2100" dirty="0" err="1"/>
              <a:t>Srcipt</a:t>
            </a:r>
            <a:r>
              <a:rPr lang="ko-KR" altLang="en-US" sz="2100" dirty="0"/>
              <a:t>를 위한 것이고 객체 형식으로 자료를 표현한 것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2. Data Format</a:t>
            </a:r>
            <a:r>
              <a:rPr lang="ko-KR" altLang="en-US" sz="2100" dirty="0"/>
              <a:t>이고 </a:t>
            </a:r>
            <a:r>
              <a:rPr lang="en-US" altLang="ko-KR" sz="2100" dirty="0"/>
              <a:t>Data</a:t>
            </a:r>
            <a:r>
              <a:rPr lang="ko-KR" altLang="en-US" sz="2100" dirty="0"/>
              <a:t>를 표시하는 방법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3. XML</a:t>
            </a:r>
            <a:r>
              <a:rPr lang="ko-KR" altLang="en-US" sz="2100" dirty="0"/>
              <a:t>보다 간단하며 </a:t>
            </a:r>
            <a:r>
              <a:rPr lang="en-US" altLang="ko-KR" sz="2100" dirty="0"/>
              <a:t>Parsing</a:t>
            </a:r>
            <a:r>
              <a:rPr lang="ko-KR" altLang="en-US" sz="2100" dirty="0"/>
              <a:t>이 빠르다</a:t>
            </a:r>
            <a:r>
              <a:rPr lang="en-US" altLang="ko-KR" sz="2100" dirty="0"/>
              <a:t>. </a:t>
            </a:r>
            <a:r>
              <a:rPr lang="ko-KR" altLang="en-US" sz="2100" dirty="0"/>
              <a:t>클라이언트 사이트 모바일 용으로 많이 사용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4. Data</a:t>
            </a:r>
            <a:r>
              <a:rPr lang="ko-KR" altLang="en-US" sz="2100" dirty="0"/>
              <a:t>를 받아서 객체나 변수로 할당해서 사용한다</a:t>
            </a:r>
            <a:r>
              <a:rPr lang="en-US" altLang="ko-KR" sz="2100" dirty="0"/>
              <a:t>.</a:t>
            </a:r>
          </a:p>
          <a:p>
            <a:pPr marL="0" indent="0">
              <a:buNone/>
            </a:pPr>
            <a:r>
              <a:rPr lang="en-US" altLang="ko-KR" sz="2100" dirty="0"/>
              <a:t>5. Ajax</a:t>
            </a:r>
            <a:r>
              <a:rPr lang="ko-KR" altLang="en-US" sz="2100" dirty="0"/>
              <a:t>를 이용해서 </a:t>
            </a:r>
            <a:r>
              <a:rPr lang="en-US" altLang="ko-KR" sz="2100" dirty="0"/>
              <a:t>Data</a:t>
            </a:r>
            <a:r>
              <a:rPr lang="ko-KR" altLang="en-US" sz="2100" dirty="0"/>
              <a:t>를 주고 </a:t>
            </a:r>
            <a:r>
              <a:rPr lang="ko-KR" altLang="en-US" sz="2100" dirty="0" err="1"/>
              <a:t>받을때</a:t>
            </a:r>
            <a:r>
              <a:rPr lang="ko-KR" altLang="en-US" sz="2100" dirty="0"/>
              <a:t> </a:t>
            </a:r>
            <a:r>
              <a:rPr lang="en-US" altLang="ko-KR" sz="2100" dirty="0"/>
              <a:t>Data Format</a:t>
            </a:r>
            <a:r>
              <a:rPr lang="ko-KR" altLang="en-US" sz="2100" dirty="0"/>
              <a:t>으로 사용한다</a:t>
            </a:r>
            <a:r>
              <a:rPr lang="en-US" altLang="ko-KR" sz="21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9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Controller Exception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ControllerAdvice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ea typeface="D2Coding" pitchFamily="49" charset="-127"/>
              </a:rPr>
              <a:t>@</a:t>
            </a:r>
            <a:r>
              <a:rPr lang="en-US" altLang="ko-KR" sz="1800" dirty="0" err="1">
                <a:ea typeface="D2Coding" pitchFamily="49" charset="-127"/>
              </a:rPr>
              <a:t>ControllerAdvice</a:t>
            </a:r>
            <a:endParaRPr lang="en-US" altLang="ko-KR" sz="1800" dirty="0">
              <a:ea typeface="D2Coding" pitchFamily="49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ea typeface="D2Coding" pitchFamily="49" charset="-127"/>
              </a:rPr>
              <a:t>@Log4j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ea typeface="D2Coding" pitchFamily="49" charset="-127"/>
              </a:rPr>
              <a:t>public class </a:t>
            </a:r>
            <a:r>
              <a:rPr lang="en-US" altLang="ko-KR" sz="1800" dirty="0" err="1">
                <a:ea typeface="D2Coding" pitchFamily="49" charset="-127"/>
              </a:rPr>
              <a:t>CommonExceptionAdvice</a:t>
            </a:r>
            <a:r>
              <a:rPr lang="en-US" altLang="ko-KR" sz="1800" dirty="0">
                <a:ea typeface="D2Coding" pitchFamily="49" charset="-127"/>
              </a:rPr>
              <a:t>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smtClean="0">
                <a:ea typeface="D2Coding" pitchFamily="49" charset="-127"/>
              </a:rPr>
              <a:t>@</a:t>
            </a:r>
            <a:r>
              <a:rPr lang="en-US" altLang="ko-KR" sz="1800" dirty="0" err="1">
                <a:ea typeface="D2Coding" pitchFamily="49" charset="-127"/>
              </a:rPr>
              <a:t>ExceptionHandler</a:t>
            </a:r>
            <a:r>
              <a:rPr lang="en-US" altLang="ko-KR" sz="1800" dirty="0">
                <a:ea typeface="D2Coding" pitchFamily="49" charset="-127"/>
              </a:rPr>
              <a:t>(</a:t>
            </a:r>
            <a:r>
              <a:rPr lang="en-US" altLang="ko-KR" sz="1800" dirty="0" err="1">
                <a:ea typeface="D2Coding" pitchFamily="49" charset="-127"/>
              </a:rPr>
              <a:t>Exception.class</a:t>
            </a:r>
            <a:r>
              <a:rPr lang="en-US" altLang="ko-KR" sz="1800" dirty="0">
                <a:ea typeface="D2Coding" pitchFamily="49" charset="-127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ea typeface="D2Coding" pitchFamily="49" charset="-127"/>
              </a:rPr>
              <a:t>public String except(Exception ex, Model model)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i="1" dirty="0" err="1">
                <a:ea typeface="D2Coding" pitchFamily="49" charset="-127"/>
              </a:rPr>
              <a:t>log.error</a:t>
            </a:r>
            <a:r>
              <a:rPr lang="en-US" altLang="ko-KR" sz="1800" i="1" dirty="0">
                <a:ea typeface="D2Coding" pitchFamily="49" charset="-127"/>
              </a:rPr>
              <a:t>("</a:t>
            </a:r>
            <a:r>
              <a:rPr lang="ko-KR" altLang="en-US" sz="1800" i="1" dirty="0">
                <a:ea typeface="D2Coding" pitchFamily="49" charset="-127"/>
              </a:rPr>
              <a:t>예외발생</a:t>
            </a:r>
            <a:r>
              <a:rPr lang="en-US" altLang="ko-KR" sz="1800" i="1" dirty="0">
                <a:ea typeface="D2Coding" pitchFamily="49" charset="-127"/>
              </a:rPr>
              <a:t>"</a:t>
            </a:r>
            <a:r>
              <a:rPr lang="ko-KR" altLang="en-US" sz="1800" i="1" dirty="0">
                <a:ea typeface="D2Coding" pitchFamily="49" charset="-127"/>
              </a:rPr>
              <a:t> </a:t>
            </a:r>
            <a:r>
              <a:rPr lang="en-US" altLang="ko-KR" sz="1800" i="1" dirty="0">
                <a:ea typeface="D2Coding" pitchFamily="49" charset="-127"/>
              </a:rPr>
              <a:t>+ </a:t>
            </a:r>
            <a:r>
              <a:rPr lang="en-US" altLang="ko-KR" sz="1800" i="1" dirty="0" err="1">
                <a:ea typeface="D2Coding" pitchFamily="49" charset="-127"/>
              </a:rPr>
              <a:t>ex.getMessage</a:t>
            </a:r>
            <a:r>
              <a:rPr lang="en-US" altLang="ko-KR" sz="1800" i="1" dirty="0">
                <a:ea typeface="D2Coding" pitchFamily="49" charset="-127"/>
              </a:rPr>
              <a:t>());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 err="1">
                <a:ea typeface="D2Coding" pitchFamily="49" charset="-127"/>
              </a:rPr>
              <a:t>model.addAttribute</a:t>
            </a:r>
            <a:r>
              <a:rPr lang="en-US" altLang="ko-KR" sz="1800" dirty="0">
                <a:ea typeface="D2Coding" pitchFamily="49" charset="-127"/>
              </a:rPr>
              <a:t>("</a:t>
            </a:r>
            <a:r>
              <a:rPr lang="en-US" altLang="ko-KR" sz="1800" dirty="0" err="1">
                <a:ea typeface="D2Coding" pitchFamily="49" charset="-127"/>
              </a:rPr>
              <a:t>exception",ex</a:t>
            </a:r>
            <a:r>
              <a:rPr lang="en-US" altLang="ko-KR" sz="1800" dirty="0">
                <a:ea typeface="D2Coding" pitchFamily="49" charset="-127"/>
              </a:rPr>
              <a:t>);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dirty="0">
                <a:ea typeface="D2Coding" pitchFamily="49" charset="-127"/>
              </a:rPr>
              <a:t>return "</a:t>
            </a:r>
            <a:r>
              <a:rPr lang="en-US" altLang="ko-KR" sz="1800" dirty="0" err="1">
                <a:ea typeface="D2Coding" pitchFamily="49" charset="-127"/>
              </a:rPr>
              <a:t>error_page</a:t>
            </a:r>
            <a:r>
              <a:rPr lang="en-US" altLang="ko-KR" sz="1800" dirty="0">
                <a:ea typeface="D2Coding" pitchFamily="49" charset="-127"/>
              </a:rPr>
              <a:t>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ea typeface="D2Coding" pitchFamily="49" charset="-127"/>
              </a:rPr>
              <a:t>}</a:t>
            </a:r>
            <a:endParaRPr lang="ko-KR" altLang="en-US" sz="1800" dirty="0">
              <a:ea typeface="D2Coding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6487" y="5175547"/>
            <a:ext cx="5799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Servlet-context.xml </a:t>
            </a:r>
            <a:r>
              <a:rPr lang="ko-KR" altLang="en-US" sz="1200" dirty="0" smtClean="0"/>
              <a:t>에 스프링에 인식 시킬 수 있도록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인식 시 아이콘에 </a:t>
            </a:r>
            <a:r>
              <a:rPr lang="en-US" altLang="ko-KR" sz="1200" dirty="0" smtClean="0"/>
              <a:t>S</a:t>
            </a:r>
            <a:r>
              <a:rPr lang="ko-KR" altLang="en-US" sz="1200" dirty="0" smtClean="0"/>
              <a:t>표시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context:component-scan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base-package</a:t>
            </a:r>
            <a:r>
              <a:rPr lang="en-US" altLang="ko-KR" sz="1200" dirty="0"/>
              <a:t>=</a:t>
            </a:r>
            <a:r>
              <a:rPr lang="en-US" altLang="ko-KR" sz="1200" i="1" dirty="0"/>
              <a:t>"</a:t>
            </a:r>
            <a:r>
              <a:rPr lang="en-US" altLang="ko-KR" sz="1200" i="1" dirty="0" err="1"/>
              <a:t>org.zerock.exception</a:t>
            </a:r>
            <a:r>
              <a:rPr lang="en-US" altLang="ko-KR" sz="1200" i="1" dirty="0"/>
              <a:t>" </a:t>
            </a:r>
            <a:r>
              <a:rPr lang="en-US" altLang="ko-KR" sz="1200" i="1" dirty="0" smtClean="0"/>
              <a:t>/&gt; </a:t>
            </a:r>
            <a:r>
              <a:rPr lang="ko-KR" altLang="en-US" sz="1200" i="1" dirty="0" smtClean="0"/>
              <a:t>추가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182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en-US" altLang="ko-KR" dirty="0" smtClean="0"/>
              <a:t>404 </a:t>
            </a:r>
            <a:r>
              <a:rPr lang="ko-KR" altLang="en-US" dirty="0" smtClean="0"/>
              <a:t>에러 페이지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web.xml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2. 404</a:t>
            </a:r>
            <a:r>
              <a:rPr lang="ko-KR" altLang="en-US" dirty="0" smtClean="0"/>
              <a:t>에러 처리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67" y="2254795"/>
            <a:ext cx="5453964" cy="199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67" y="5011608"/>
            <a:ext cx="42481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342767" y="3377514"/>
            <a:ext cx="4794421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8892" y="3682314"/>
            <a:ext cx="9303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FF0000"/>
                </a:solidFill>
              </a:rPr>
              <a:t>&lt;- </a:t>
            </a:r>
            <a:r>
              <a:rPr lang="ko-KR" altLang="en-US" sz="1500" dirty="0" smtClean="0">
                <a:solidFill>
                  <a:srgbClr val="FF0000"/>
                </a:solidFill>
              </a:rPr>
              <a:t>추가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4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CAAD3CD-998A-4235-880D-4E356C24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Model2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262E821E-3B59-47F3-8565-56A90C104451}"/>
              </a:ext>
            </a:extLst>
          </p:cNvPr>
          <p:cNvSpPr/>
          <p:nvPr/>
        </p:nvSpPr>
        <p:spPr>
          <a:xfrm>
            <a:off x="890046" y="1998482"/>
            <a:ext cx="1179136" cy="34030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18382603-F770-4038-AA3B-53A0E740072B}"/>
              </a:ext>
            </a:extLst>
          </p:cNvPr>
          <p:cNvSpPr/>
          <p:nvPr/>
        </p:nvSpPr>
        <p:spPr>
          <a:xfrm>
            <a:off x="3789574" y="2102177"/>
            <a:ext cx="2234154" cy="92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BD67AB57-C8AF-4582-B954-58F993ED009A}"/>
              </a:ext>
            </a:extLst>
          </p:cNvPr>
          <p:cNvSpPr/>
          <p:nvPr/>
        </p:nvSpPr>
        <p:spPr>
          <a:xfrm>
            <a:off x="7447175" y="2083323"/>
            <a:ext cx="2234154" cy="92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4A94F1DB-90CE-4BF3-84D3-E461817CD56C}"/>
              </a:ext>
            </a:extLst>
          </p:cNvPr>
          <p:cNvSpPr/>
          <p:nvPr/>
        </p:nvSpPr>
        <p:spPr>
          <a:xfrm>
            <a:off x="3861846" y="4298622"/>
            <a:ext cx="2234154" cy="92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EC10834E-B76A-4A6A-9EAB-AD1EEBF26A8D}"/>
              </a:ext>
            </a:extLst>
          </p:cNvPr>
          <p:cNvCxnSpPr/>
          <p:nvPr/>
        </p:nvCxnSpPr>
        <p:spPr>
          <a:xfrm>
            <a:off x="2194560" y="2586950"/>
            <a:ext cx="1417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D1449FC-DE56-4D44-843C-3EF05A84C2FD}"/>
              </a:ext>
            </a:extLst>
          </p:cNvPr>
          <p:cNvSpPr txBox="1"/>
          <p:nvPr/>
        </p:nvSpPr>
        <p:spPr>
          <a:xfrm>
            <a:off x="2521079" y="2217619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162EB5E-1386-4986-8AE3-0F4B51FEDA00}"/>
              </a:ext>
            </a:extLst>
          </p:cNvPr>
          <p:cNvCxnSpPr>
            <a:cxnSpLocks/>
          </p:cNvCxnSpPr>
          <p:nvPr/>
        </p:nvCxnSpPr>
        <p:spPr>
          <a:xfrm>
            <a:off x="4978923" y="3114144"/>
            <a:ext cx="0" cy="116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DA948266-DF0A-43A1-B938-8D6FD7F9D1C2}"/>
              </a:ext>
            </a:extLst>
          </p:cNvPr>
          <p:cNvCxnSpPr/>
          <p:nvPr/>
        </p:nvCxnSpPr>
        <p:spPr>
          <a:xfrm flipH="1">
            <a:off x="2194560" y="4760535"/>
            <a:ext cx="159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C190C69-DAAE-4C38-9BA6-B0D4C18F7C8E}"/>
              </a:ext>
            </a:extLst>
          </p:cNvPr>
          <p:cNvSpPr txBox="1"/>
          <p:nvPr/>
        </p:nvSpPr>
        <p:spPr>
          <a:xfrm>
            <a:off x="2521079" y="4391203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응답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="" xmlns:a16="http://schemas.microsoft.com/office/drawing/2014/main" id="{DFDFB17F-B0A5-4324-913D-FAB9D2535AAB}"/>
              </a:ext>
            </a:extLst>
          </p:cNvPr>
          <p:cNvCxnSpPr/>
          <p:nvPr/>
        </p:nvCxnSpPr>
        <p:spPr>
          <a:xfrm>
            <a:off x="6096000" y="2308860"/>
            <a:ext cx="1242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B9EDC1C-07B8-4F5C-980C-9FD7B75E378C}"/>
              </a:ext>
            </a:extLst>
          </p:cNvPr>
          <p:cNvCxnSpPr/>
          <p:nvPr/>
        </p:nvCxnSpPr>
        <p:spPr>
          <a:xfrm flipH="1">
            <a:off x="6096000" y="2697480"/>
            <a:ext cx="1242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F575CB2-A8A9-4BD1-A38E-9F8EF41454ED}"/>
              </a:ext>
            </a:extLst>
          </p:cNvPr>
          <p:cNvSpPr txBox="1"/>
          <p:nvPr/>
        </p:nvSpPr>
        <p:spPr>
          <a:xfrm>
            <a:off x="5403327" y="5216893"/>
            <a:ext cx="69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(JSP)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0D400C4-1855-4015-8CFD-ADDCE69C237C}"/>
              </a:ext>
            </a:extLst>
          </p:cNvPr>
          <p:cNvSpPr txBox="1"/>
          <p:nvPr/>
        </p:nvSpPr>
        <p:spPr>
          <a:xfrm>
            <a:off x="5078357" y="3059668"/>
            <a:ext cx="101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(Servlet)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CF4F07F-141F-4BC7-9DD3-C2BCD16B594D}"/>
              </a:ext>
            </a:extLst>
          </p:cNvPr>
          <p:cNvSpPr txBox="1"/>
          <p:nvPr/>
        </p:nvSpPr>
        <p:spPr>
          <a:xfrm>
            <a:off x="8949927" y="3040945"/>
            <a:ext cx="73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(java)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1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B32110-B7C7-4D43-A054-87E3E01D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5AB71729-2478-4464-9A59-FF9688838401}"/>
              </a:ext>
            </a:extLst>
          </p:cNvPr>
          <p:cNvSpPr/>
          <p:nvPr/>
        </p:nvSpPr>
        <p:spPr>
          <a:xfrm>
            <a:off x="647581" y="2026173"/>
            <a:ext cx="1179136" cy="34030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D6130B6-5B17-4ED2-9134-F771377CBB05}"/>
              </a:ext>
            </a:extLst>
          </p:cNvPr>
          <p:cNvSpPr/>
          <p:nvPr/>
        </p:nvSpPr>
        <p:spPr>
          <a:xfrm>
            <a:off x="5652664" y="2045027"/>
            <a:ext cx="2234154" cy="92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390D7AE-5282-4997-99E9-6F0E46C375DC}"/>
              </a:ext>
            </a:extLst>
          </p:cNvPr>
          <p:cNvSpPr/>
          <p:nvPr/>
        </p:nvSpPr>
        <p:spPr>
          <a:xfrm>
            <a:off x="9310265" y="2026173"/>
            <a:ext cx="2234154" cy="92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3660885-EAE8-4903-AC69-10560DE20D4C}"/>
              </a:ext>
            </a:extLst>
          </p:cNvPr>
          <p:cNvSpPr/>
          <p:nvPr/>
        </p:nvSpPr>
        <p:spPr>
          <a:xfrm>
            <a:off x="3024450" y="4882495"/>
            <a:ext cx="2234154" cy="923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118CB5B9-00E3-4816-8B97-4C2882C8314B}"/>
              </a:ext>
            </a:extLst>
          </p:cNvPr>
          <p:cNvCxnSpPr>
            <a:cxnSpLocks/>
          </p:cNvCxnSpPr>
          <p:nvPr/>
        </p:nvCxnSpPr>
        <p:spPr>
          <a:xfrm flipV="1">
            <a:off x="1965960" y="2535039"/>
            <a:ext cx="1179136" cy="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C98874A-C7E8-4333-86BD-F403890D7EAB}"/>
              </a:ext>
            </a:extLst>
          </p:cNvPr>
          <p:cNvSpPr txBox="1"/>
          <p:nvPr/>
        </p:nvSpPr>
        <p:spPr>
          <a:xfrm>
            <a:off x="2052900" y="2165707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요청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F0969794-6EA1-41D1-8345-B1760379CE37}"/>
              </a:ext>
            </a:extLst>
          </p:cNvPr>
          <p:cNvCxnSpPr>
            <a:cxnSpLocks/>
          </p:cNvCxnSpPr>
          <p:nvPr/>
        </p:nvCxnSpPr>
        <p:spPr>
          <a:xfrm flipH="1">
            <a:off x="4663030" y="2844597"/>
            <a:ext cx="7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FC1F2A25-FD00-4E15-A441-071C99B6D167}"/>
              </a:ext>
            </a:extLst>
          </p:cNvPr>
          <p:cNvCxnSpPr>
            <a:cxnSpLocks/>
          </p:cNvCxnSpPr>
          <p:nvPr/>
        </p:nvCxnSpPr>
        <p:spPr>
          <a:xfrm flipH="1">
            <a:off x="1965960" y="5159743"/>
            <a:ext cx="76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A807365-8B31-4B8F-A915-84E06B9ADD51}"/>
              </a:ext>
            </a:extLst>
          </p:cNvPr>
          <p:cNvSpPr txBox="1"/>
          <p:nvPr/>
        </p:nvSpPr>
        <p:spPr>
          <a:xfrm>
            <a:off x="2069753" y="4744781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응답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DF0B79EA-AFA0-4024-9623-6D542A084622}"/>
              </a:ext>
            </a:extLst>
          </p:cNvPr>
          <p:cNvCxnSpPr/>
          <p:nvPr/>
        </p:nvCxnSpPr>
        <p:spPr>
          <a:xfrm>
            <a:off x="7959090" y="2251710"/>
            <a:ext cx="1242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5D8DD188-529C-44CB-8CC8-B1FE0EDA39FC}"/>
              </a:ext>
            </a:extLst>
          </p:cNvPr>
          <p:cNvCxnSpPr/>
          <p:nvPr/>
        </p:nvCxnSpPr>
        <p:spPr>
          <a:xfrm flipH="1">
            <a:off x="7959090" y="2640330"/>
            <a:ext cx="1242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7A1456B-0ECE-4E0F-A0AA-1FF2530A1B23}"/>
              </a:ext>
            </a:extLst>
          </p:cNvPr>
          <p:cNvSpPr txBox="1"/>
          <p:nvPr/>
        </p:nvSpPr>
        <p:spPr>
          <a:xfrm>
            <a:off x="4663029" y="5759370"/>
            <a:ext cx="65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(JSP)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A2D7AA3-8E02-4C07-AE9F-8ABD9C00DD96}"/>
              </a:ext>
            </a:extLst>
          </p:cNvPr>
          <p:cNvSpPr txBox="1"/>
          <p:nvPr/>
        </p:nvSpPr>
        <p:spPr>
          <a:xfrm>
            <a:off x="5586186" y="3002518"/>
            <a:ext cx="250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스프링 제공방법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E3FA5C8-C964-446D-A47C-77165F3B085F}"/>
              </a:ext>
            </a:extLst>
          </p:cNvPr>
          <p:cNvSpPr txBox="1"/>
          <p:nvPr/>
        </p:nvSpPr>
        <p:spPr>
          <a:xfrm>
            <a:off x="10813017" y="2983795"/>
            <a:ext cx="73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3AF30F8E-1BDE-461A-9D35-E008CF985ACE}"/>
              </a:ext>
            </a:extLst>
          </p:cNvPr>
          <p:cNvSpPr/>
          <p:nvPr/>
        </p:nvSpPr>
        <p:spPr>
          <a:xfrm>
            <a:off x="3367431" y="2045027"/>
            <a:ext cx="1179136" cy="21935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스프링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54EF927C-877F-4679-A8F5-7FC672B6F15D}"/>
              </a:ext>
            </a:extLst>
          </p:cNvPr>
          <p:cNvCxnSpPr>
            <a:cxnSpLocks/>
          </p:cNvCxnSpPr>
          <p:nvPr/>
        </p:nvCxnSpPr>
        <p:spPr>
          <a:xfrm>
            <a:off x="4663029" y="2488086"/>
            <a:ext cx="789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98FF073B-C25E-4819-90BA-B7FF58A7502F}"/>
              </a:ext>
            </a:extLst>
          </p:cNvPr>
          <p:cNvCxnSpPr/>
          <p:nvPr/>
        </p:nvCxnSpPr>
        <p:spPr>
          <a:xfrm>
            <a:off x="3956999" y="4389120"/>
            <a:ext cx="0" cy="35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222332-F043-4BD3-BCFB-ECDDC654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</a:t>
            </a:r>
            <a:r>
              <a:rPr lang="ko-KR" altLang="en-US" dirty="0"/>
              <a:t>프로젝트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45DED9A-CBC5-48A2-9B4A-3515A2C1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1800" dirty="0"/>
              <a:t>Spring MVC Project </a:t>
            </a:r>
            <a:r>
              <a:rPr lang="ko-KR" altLang="en-US" sz="1800" dirty="0"/>
              <a:t>선택</a:t>
            </a:r>
            <a:endParaRPr lang="en-US" altLang="ko-KR" sz="1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1800" dirty="0"/>
              <a:t>pom.xml</a:t>
            </a:r>
            <a:r>
              <a:rPr lang="ko-KR" altLang="en-US" sz="1800" dirty="0"/>
              <a:t> 수정</a:t>
            </a:r>
            <a:r>
              <a:rPr lang="en-US" altLang="ko-KR" sz="1800" dirty="0"/>
              <a:t>(</a:t>
            </a:r>
            <a:r>
              <a:rPr lang="ko-KR" altLang="en-US" sz="1800" dirty="0"/>
              <a:t>스프링 프레임워크 버전 수정 </a:t>
            </a:r>
            <a:r>
              <a:rPr lang="en-US" altLang="ko-KR" sz="1800" dirty="0"/>
              <a:t>5.0.7 , </a:t>
            </a:r>
            <a:r>
              <a:rPr lang="ko-KR" altLang="en-US" sz="1800" dirty="0"/>
              <a:t>필요시 </a:t>
            </a:r>
            <a:r>
              <a:rPr lang="en-US" altLang="ko-KR" sz="1800" dirty="0"/>
              <a:t>Lombok </a:t>
            </a:r>
            <a:r>
              <a:rPr lang="ko-KR" altLang="en-US" sz="1800" dirty="0"/>
              <a:t>라이브러리 추가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서블릿</a:t>
            </a:r>
            <a:r>
              <a:rPr lang="ko-KR" altLang="en-US" sz="1800" dirty="0"/>
              <a:t> 버전 수정 </a:t>
            </a:r>
            <a:r>
              <a:rPr lang="en-US" altLang="ko-KR" sz="1800" dirty="0"/>
              <a:t>3.1.0, Maven </a:t>
            </a:r>
            <a:r>
              <a:rPr lang="ko-KR" altLang="en-US" sz="1800" dirty="0"/>
              <a:t>컴파일 옵션 수정 </a:t>
            </a:r>
            <a:r>
              <a:rPr lang="en-US" altLang="ko-KR" sz="1800" dirty="0"/>
              <a:t>1.8)</a:t>
            </a:r>
            <a:r>
              <a:rPr lang="ko-KR" altLang="en-US" sz="1800" dirty="0"/>
              <a:t> </a:t>
            </a:r>
            <a:r>
              <a:rPr lang="en-US" altLang="ko-KR" sz="1200" dirty="0"/>
              <a:t>tip&gt; 1.</a:t>
            </a:r>
            <a:r>
              <a:rPr lang="ko-KR" altLang="en-US" sz="1200" dirty="0"/>
              <a:t>문제발생시 </a:t>
            </a:r>
            <a:r>
              <a:rPr lang="en-US" altLang="ko-KR" sz="1200" dirty="0"/>
              <a:t>maven </a:t>
            </a:r>
            <a:r>
              <a:rPr lang="ko-KR" altLang="en-US" sz="1200" dirty="0" err="1"/>
              <a:t>매뉴의</a:t>
            </a:r>
            <a:r>
              <a:rPr lang="ko-KR" altLang="en-US" sz="1200" dirty="0"/>
              <a:t> </a:t>
            </a:r>
            <a:r>
              <a:rPr lang="en-US" altLang="ko-KR" sz="1200" dirty="0"/>
              <a:t>update project</a:t>
            </a:r>
            <a:r>
              <a:rPr lang="ko-KR" altLang="en-US" sz="1200" dirty="0"/>
              <a:t>를 실행해 볼 것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 2.pom.xml </a:t>
            </a:r>
            <a:r>
              <a:rPr lang="ko-KR" altLang="en-US" sz="1200" dirty="0" err="1"/>
              <a:t>엣</a:t>
            </a:r>
            <a:r>
              <a:rPr lang="ko-KR" altLang="en-US" sz="1200" dirty="0"/>
              <a:t> 작성되는 내용이 </a:t>
            </a:r>
            <a:r>
              <a:rPr lang="ko-KR" altLang="en-US" sz="1200" dirty="0" err="1"/>
              <a:t>내용이</a:t>
            </a:r>
            <a:r>
              <a:rPr lang="ko-KR" altLang="en-US" sz="1200" dirty="0"/>
              <a:t> 버전에 따라 다를 수 있음으로 버전 </a:t>
            </a:r>
            <a:r>
              <a:rPr lang="ko-KR" altLang="en-US" sz="1200" dirty="0" err="1"/>
              <a:t>변경시</a:t>
            </a:r>
            <a:r>
              <a:rPr lang="ko-KR" altLang="en-US" sz="1200" dirty="0"/>
              <a:t> 단순히 숫자만 변경하지 말고  </a:t>
            </a:r>
            <a:r>
              <a:rPr lang="en-US" altLang="ko-KR" sz="1200" dirty="0"/>
              <a:t>pom.xml </a:t>
            </a:r>
            <a:r>
              <a:rPr lang="ko-KR" altLang="en-US" sz="1200" dirty="0"/>
              <a:t>쓸 내용 검색을 통해 확인할 것</a:t>
            </a:r>
            <a:r>
              <a:rPr lang="en-US" altLang="ko-KR" sz="12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1800" dirty="0"/>
              <a:t>Run</a:t>
            </a:r>
            <a:r>
              <a:rPr lang="ko-KR" altLang="en-US" sz="1800" dirty="0"/>
              <a:t>을 통해 이상 없는지 확인</a:t>
            </a:r>
            <a:endParaRPr lang="en-US" altLang="ko-KR" sz="1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1800" dirty="0"/>
              <a:t>필요해 따라 서버의 프로젝트 경로 변경 </a:t>
            </a:r>
            <a:r>
              <a:rPr lang="en-US" altLang="ko-KR" sz="1800" dirty="0"/>
              <a:t>(</a:t>
            </a:r>
            <a:r>
              <a:rPr lang="ko-KR" altLang="en-US" sz="1800" dirty="0"/>
              <a:t>서버 더블클릭 </a:t>
            </a:r>
            <a:r>
              <a:rPr lang="en-US" altLang="ko-KR" sz="1800" dirty="0"/>
              <a:t>-&gt; </a:t>
            </a:r>
            <a:r>
              <a:rPr lang="ko-KR" altLang="en-US" sz="1800" dirty="0"/>
              <a:t>하단의 </a:t>
            </a:r>
            <a:r>
              <a:rPr lang="en-US" altLang="ko-KR" sz="1800" dirty="0"/>
              <a:t>Modules </a:t>
            </a:r>
            <a:r>
              <a:rPr lang="ko-KR" altLang="en-US" sz="1800" dirty="0"/>
              <a:t>선택 </a:t>
            </a:r>
            <a:r>
              <a:rPr lang="en-US" altLang="ko-KR" sz="1800" dirty="0"/>
              <a:t>-&gt; path</a:t>
            </a:r>
            <a:r>
              <a:rPr lang="ko-KR" altLang="en-US" sz="1800" dirty="0"/>
              <a:t> 선택 </a:t>
            </a:r>
            <a:r>
              <a:rPr lang="en-US" altLang="ko-KR" sz="1800" dirty="0"/>
              <a:t>-&gt;edit… </a:t>
            </a:r>
            <a:r>
              <a:rPr lang="ko-KR" altLang="en-US" sz="1800" dirty="0"/>
              <a:t>클릭하여 경로 변경 </a:t>
            </a:r>
            <a:r>
              <a:rPr lang="en-US" altLang="ko-KR" sz="1800" dirty="0"/>
              <a:t>-&gt; </a:t>
            </a:r>
            <a:r>
              <a:rPr lang="ko-KR" altLang="en-US" sz="1800" dirty="0"/>
              <a:t>저장 </a:t>
            </a:r>
            <a:r>
              <a:rPr lang="en-US" altLang="ko-KR" sz="1200" dirty="0"/>
              <a:t>tip&gt; </a:t>
            </a:r>
            <a:r>
              <a:rPr lang="ko-KR" altLang="en-US" sz="1200" dirty="0" err="1"/>
              <a:t>변경시</a:t>
            </a:r>
            <a:r>
              <a:rPr lang="ko-KR" altLang="en-US" sz="1200" dirty="0"/>
              <a:t> 꼭 서버 정지하고 변경할 것</a:t>
            </a:r>
            <a:r>
              <a:rPr lang="en-US" altLang="ko-KR" sz="1200" dirty="0"/>
              <a:t>, </a:t>
            </a:r>
            <a:r>
              <a:rPr lang="ko-KR" altLang="en-US" sz="1200" dirty="0"/>
              <a:t>동작 중 변경하면 반영 안됨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813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</a:t>
            </a:r>
            <a:r>
              <a:rPr lang="en-US" altLang="ko-KR" dirty="0" smtClean="0"/>
              <a:t>Controller 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스프링 </a:t>
            </a:r>
            <a:r>
              <a:rPr lang="en-US" altLang="ko-KR" dirty="0" smtClean="0"/>
              <a:t>MVC</a:t>
            </a:r>
            <a:r>
              <a:rPr lang="ko-KR" altLang="en-US" dirty="0" smtClean="0"/>
              <a:t>는 </a:t>
            </a:r>
            <a:r>
              <a:rPr lang="ko-KR" altLang="en-US" dirty="0" err="1" smtClean="0">
                <a:solidFill>
                  <a:srgbClr val="FF0000"/>
                </a:solidFill>
              </a:rPr>
              <a:t>어노테이션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중심으로 구성됨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컨트롤러 클래스일 경우 </a:t>
            </a:r>
            <a:r>
              <a:rPr lang="ko-KR" altLang="en-US" dirty="0" err="1" smtClean="0"/>
              <a:t>선언부에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@Controller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스프링 </a:t>
            </a:r>
            <a:r>
              <a:rPr lang="en-US" altLang="ko-KR" dirty="0" smtClean="0"/>
              <a:t>MVC Controller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200" dirty="0" smtClean="0"/>
              <a:t> </a:t>
            </a:r>
            <a:r>
              <a:rPr lang="en-US" altLang="ko-KR" sz="2200" dirty="0" err="1" smtClean="0"/>
              <a:t>HttpServletRequest</a:t>
            </a:r>
            <a:r>
              <a:rPr lang="en-US" altLang="ko-KR" sz="2200" dirty="0" smtClean="0"/>
              <a:t>. </a:t>
            </a:r>
            <a:r>
              <a:rPr lang="en-US" altLang="ko-KR" sz="2200" dirty="0" err="1" smtClean="0"/>
              <a:t>HttpSErvletResponse</a:t>
            </a:r>
            <a:r>
              <a:rPr lang="ko-KR" altLang="en-US" sz="2200" dirty="0" smtClean="0"/>
              <a:t>를 거의 사용할 </a:t>
            </a:r>
            <a:r>
              <a:rPr lang="ko-KR" altLang="en-US" sz="2200" dirty="0" err="1" smtClean="0"/>
              <a:t>필요없이</a:t>
            </a:r>
            <a:r>
              <a:rPr lang="ko-KR" altLang="en-US" sz="2200" dirty="0" smtClean="0"/>
              <a:t> 필요한 기능 구현</a:t>
            </a:r>
            <a:endParaRPr lang="en-US" altLang="ko-KR" sz="22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200" dirty="0" smtClean="0"/>
              <a:t>다양한 타입의 </a:t>
            </a:r>
            <a:r>
              <a:rPr lang="ko-KR" altLang="en-US" sz="2200" dirty="0" err="1" smtClean="0"/>
              <a:t>파라미터</a:t>
            </a:r>
            <a:r>
              <a:rPr lang="ko-KR" altLang="en-US" sz="2200" dirty="0" smtClean="0"/>
              <a:t> 처리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다양한 타입의 리턴 타입 사용가능</a:t>
            </a:r>
            <a:endParaRPr lang="en-US" altLang="ko-KR" sz="22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200" dirty="0" smtClean="0"/>
              <a:t>GET</a:t>
            </a:r>
            <a:r>
              <a:rPr lang="ko-KR" altLang="en-US" sz="2200" dirty="0" smtClean="0"/>
              <a:t>방식</a:t>
            </a:r>
            <a:r>
              <a:rPr lang="en-US" altLang="ko-KR" sz="2200" dirty="0" smtClean="0"/>
              <a:t>, POST </a:t>
            </a:r>
            <a:r>
              <a:rPr lang="ko-KR" altLang="en-US" sz="2200" dirty="0" err="1" smtClean="0"/>
              <a:t>방식등</a:t>
            </a:r>
            <a:r>
              <a:rPr lang="ko-KR" altLang="en-US" sz="2200" dirty="0" smtClean="0"/>
              <a:t> 전송 방식에 대한 처리를 </a:t>
            </a:r>
            <a:r>
              <a:rPr lang="ko-KR" altLang="en-US" sz="2200" dirty="0" err="1" smtClean="0"/>
              <a:t>어노테이션으로</a:t>
            </a:r>
            <a:r>
              <a:rPr lang="ko-KR" altLang="en-US" sz="2200" dirty="0" smtClean="0"/>
              <a:t> 처리 가능</a:t>
            </a:r>
            <a:endParaRPr lang="en-US" altLang="ko-KR" sz="2200" dirty="0" smtClean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200" dirty="0" smtClean="0"/>
              <a:t>상속</a:t>
            </a:r>
            <a:r>
              <a:rPr lang="en-US" altLang="ko-KR" sz="2200" dirty="0" smtClean="0"/>
              <a:t>/</a:t>
            </a:r>
            <a:r>
              <a:rPr lang="ko-KR" altLang="en-US" sz="2200" dirty="0" smtClean="0"/>
              <a:t>인터페이스 방식 대신에 </a:t>
            </a:r>
            <a:r>
              <a:rPr lang="ko-KR" altLang="en-US" sz="2200" dirty="0" err="1" smtClean="0"/>
              <a:t>어노테이션만으로</a:t>
            </a:r>
            <a:r>
              <a:rPr lang="ko-KR" altLang="en-US" sz="2200" dirty="0" smtClean="0"/>
              <a:t> 필요한 설정가능 </a:t>
            </a:r>
            <a:endParaRPr lang="en-US" altLang="ko-KR" sz="22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8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AB702ED-9190-4DE2-9383-4CBB97E4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Controller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D7B4037-726D-495B-8B22-E0FD963E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void </a:t>
            </a:r>
            <a:r>
              <a:rPr lang="ko-KR" altLang="en-US" dirty="0"/>
              <a:t>리턴 타입의 경우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solidFill>
                  <a:schemeClr val="accent1"/>
                </a:solidFill>
              </a:rPr>
              <a:t>@</a:t>
            </a:r>
            <a:r>
              <a:rPr lang="en-US" altLang="ko-KR" dirty="0" err="1" smtClean="0">
                <a:solidFill>
                  <a:schemeClr val="accent1"/>
                </a:solidFill>
              </a:rPr>
              <a:t>RequestMapping</a:t>
            </a:r>
            <a:r>
              <a:rPr lang="en-US" altLang="ko-KR" dirty="0">
                <a:solidFill>
                  <a:schemeClr val="accent1"/>
                </a:solidFill>
              </a:rPr>
              <a:t>("/ex05")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accent1"/>
                </a:solidFill>
              </a:rPr>
              <a:t>public void ex05(){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-&gt;</a:t>
            </a:r>
            <a:r>
              <a:rPr lang="ko-KR" altLang="en-US" dirty="0" err="1"/>
              <a:t>파리미터</a:t>
            </a:r>
            <a:r>
              <a:rPr lang="ko-KR" altLang="en-US" dirty="0"/>
              <a:t> 이름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파일이 요청된다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WEB-INF/views/ex05.jsp</a:t>
            </a:r>
            <a:r>
              <a:rPr lang="ko-KR" altLang="en-US" dirty="0"/>
              <a:t>가 열린다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2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7AFB0F-94E5-4817-BA81-73CBE16D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Controller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B738958-C5CF-43D7-AE71-AC82856C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String</a:t>
            </a:r>
            <a:r>
              <a:rPr lang="ko-KR" altLang="en-US" dirty="0"/>
              <a:t>이 리턴 타입인 경우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("test2")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public String test2{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	return</a:t>
            </a:r>
            <a:r>
              <a:rPr lang="ko-KR" altLang="en-US" dirty="0"/>
              <a:t> </a:t>
            </a:r>
            <a:r>
              <a:rPr lang="en-US" altLang="ko-KR" dirty="0"/>
              <a:t>"result";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-&gt;</a:t>
            </a:r>
            <a:r>
              <a:rPr lang="ko-KR" altLang="en-US" dirty="0"/>
              <a:t>문자열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ko-KR" altLang="en-US" dirty="0"/>
              <a:t>가 요청된다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WEB-INF/views/</a:t>
            </a:r>
            <a:r>
              <a:rPr lang="en-US" altLang="ko-KR" dirty="0" err="1"/>
              <a:t>result.jsp</a:t>
            </a:r>
            <a:r>
              <a:rPr lang="ko-KR" altLang="en-US" dirty="0"/>
              <a:t>가 열린다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/>
              <a:t>리다이렉트</a:t>
            </a:r>
            <a:r>
              <a:rPr lang="ko-KR" altLang="en-US" dirty="0"/>
              <a:t> 경우는 </a:t>
            </a:r>
            <a:r>
              <a:rPr lang="en-US" altLang="ko-KR" dirty="0"/>
              <a:t>redirect: </a:t>
            </a:r>
            <a:r>
              <a:rPr lang="ko-KR" altLang="en-US" dirty="0"/>
              <a:t>붙여준다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return "redirect:/result";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이러면 </a:t>
            </a:r>
            <a:r>
              <a:rPr lang="en-US" altLang="ko-KR" dirty="0" smtClean="0"/>
              <a:t>result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가 요청된다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페이지 보고 싶으면 </a:t>
            </a:r>
            <a:r>
              <a:rPr lang="en-US" altLang="ko-KR" dirty="0" smtClean="0"/>
              <a:t>result </a:t>
            </a:r>
            <a:r>
              <a:rPr lang="ko-KR" altLang="en-US" dirty="0" smtClean="0"/>
              <a:t>처리하는 컨트롤러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87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AFE2AF-2FB5-4B97-9B10-2815EA70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Controller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093E8D9-98BC-4A01-9EC7-4355EA33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만들어진 결과 데이터를 전달해야 하는 경우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r>
              <a:rPr lang="en-US" altLang="ko-KR" dirty="0"/>
              <a:t>("test3")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public String test3(Model model){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ProductVO</a:t>
            </a:r>
            <a:r>
              <a:rPr lang="en-US" altLang="ko-KR" dirty="0"/>
              <a:t> product = new </a:t>
            </a:r>
            <a:r>
              <a:rPr lang="en-US" altLang="ko-KR" dirty="0" err="1"/>
              <a:t>ProductVO</a:t>
            </a:r>
            <a:r>
              <a:rPr lang="en-US" altLang="ko-KR" dirty="0"/>
              <a:t>("sample p",100);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model.addAttribute</a:t>
            </a:r>
            <a:r>
              <a:rPr lang="en-US" altLang="ko-KR" dirty="0"/>
              <a:t>(product);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	return "</a:t>
            </a:r>
            <a:r>
              <a:rPr lang="en-US" altLang="ko-KR" dirty="0" err="1"/>
              <a:t>productDetail</a:t>
            </a:r>
            <a:r>
              <a:rPr lang="en-US" altLang="ko-KR" dirty="0"/>
              <a:t>";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-&gt;</a:t>
            </a:r>
            <a:r>
              <a:rPr lang="ko-KR" altLang="en-US" dirty="0"/>
              <a:t>스프링 </a:t>
            </a:r>
            <a:r>
              <a:rPr lang="en-US" altLang="ko-KR" dirty="0"/>
              <a:t>MVC</a:t>
            </a:r>
            <a:r>
              <a:rPr lang="ko-KR" altLang="en-US" dirty="0"/>
              <a:t>의 모델객체를 사용해서 간편하게 처리</a:t>
            </a:r>
            <a:r>
              <a:rPr lang="en-US" altLang="ko-KR" dirty="0"/>
              <a:t>, </a:t>
            </a:r>
            <a:r>
              <a:rPr lang="en-US" altLang="ko-KR" dirty="0" err="1"/>
              <a:t>addAttribute</a:t>
            </a:r>
            <a:r>
              <a:rPr lang="en-US" altLang="ko-KR" dirty="0"/>
              <a:t>("</a:t>
            </a:r>
            <a:r>
              <a:rPr lang="ko-KR" altLang="en-US" dirty="0"/>
              <a:t>이름</a:t>
            </a:r>
            <a:r>
              <a:rPr lang="en-US" altLang="ko-KR" dirty="0"/>
              <a:t>",</a:t>
            </a:r>
            <a:r>
              <a:rPr lang="ko-KR" altLang="en-US" dirty="0"/>
              <a:t>객체</a:t>
            </a:r>
            <a:r>
              <a:rPr lang="en-US" altLang="ko-KR" dirty="0"/>
              <a:t>), </a:t>
            </a:r>
            <a:r>
              <a:rPr lang="ko-KR" altLang="en-US" dirty="0"/>
              <a:t>만일 이름생략시 객체의 클래스명 </a:t>
            </a:r>
            <a:r>
              <a:rPr lang="ko-KR" altLang="en-US" dirty="0" err="1"/>
              <a:t>앞글자를</a:t>
            </a:r>
            <a:r>
              <a:rPr lang="ko-KR" altLang="en-US" dirty="0"/>
              <a:t> 소문자로 처리한 클래스명을 이름으로 처리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30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Controller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자동 수집 및 자동 형 변환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http://127.0.0.1/ex01?name=AAA&amp;age=10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호출시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GetMapping</a:t>
            </a:r>
            <a:r>
              <a:rPr lang="en-US" altLang="ko-KR" dirty="0" smtClean="0"/>
              <a:t>(“exo1”)</a:t>
            </a:r>
          </a:p>
          <a:p>
            <a:pPr marL="0" indent="0">
              <a:buNone/>
            </a:pPr>
            <a:r>
              <a:rPr lang="en-US" altLang="ko-KR" dirty="0" smtClean="0"/>
              <a:t>Public String ex01(</a:t>
            </a:r>
            <a:r>
              <a:rPr lang="en-US" altLang="ko-KR" dirty="0" err="1" smtClean="0"/>
              <a:t>SampleDTO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dto</a:t>
            </a:r>
            <a:r>
              <a:rPr lang="en-US" altLang="ko-KR" dirty="0" smtClean="0"/>
              <a:t>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dto.getName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dto.getAge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	return “ex01”;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8229" y="3450772"/>
            <a:ext cx="367937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 err="1" smtClean="0"/>
              <a:t>SampleDTO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pirvate</a:t>
            </a:r>
            <a:r>
              <a:rPr lang="en-US" altLang="ko-KR" dirty="0" smtClean="0"/>
              <a:t> String name;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private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age;</a:t>
            </a:r>
          </a:p>
          <a:p>
            <a:r>
              <a:rPr lang="en-US" altLang="ko-KR" dirty="0" err="1" smtClean="0"/>
              <a:t>Getter,Setter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생략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1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473</Words>
  <Application>Microsoft Office PowerPoint</Application>
  <PresentationFormat>사용자 지정</PresentationFormat>
  <Paragraphs>141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Part 2 스프링 MVC 설정</vt:lpstr>
      <vt:lpstr>MVC Model2</vt:lpstr>
      <vt:lpstr>스프링 MVC</vt:lpstr>
      <vt:lpstr>스프링 MVC 프로젝트 시작</vt:lpstr>
      <vt:lpstr>스프링 MVC Controller 0</vt:lpstr>
      <vt:lpstr>스프링 MVC Controller 1</vt:lpstr>
      <vt:lpstr>스프링 MVC Controller 2</vt:lpstr>
      <vt:lpstr>스프링 MVC Controller 3</vt:lpstr>
      <vt:lpstr>스프링 MVC Controller 4</vt:lpstr>
      <vt:lpstr>스프링 MVC Controller 5</vt:lpstr>
      <vt:lpstr>스프링 MVC Controller 6</vt:lpstr>
      <vt:lpstr>커스텀 Controller Exception 처리</vt:lpstr>
      <vt:lpstr>커스텀 404 에러 페이지 처리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 스프링 MVC 설정</dc:title>
  <dc:creator>YHI</dc:creator>
  <cp:lastModifiedBy>Windows 사용자</cp:lastModifiedBy>
  <cp:revision>32</cp:revision>
  <dcterms:created xsi:type="dcterms:W3CDTF">2020-03-17T14:11:01Z</dcterms:created>
  <dcterms:modified xsi:type="dcterms:W3CDTF">2021-07-02T02:07:42Z</dcterms:modified>
</cp:coreProperties>
</file>