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032" r:id="rId4"/>
    <p:sldMasterId id="2147488930" r:id="rId5"/>
    <p:sldMasterId id="2147488938" r:id="rId6"/>
  </p:sldMasterIdLst>
  <p:notesMasterIdLst>
    <p:notesMasterId r:id="rId20"/>
  </p:notesMasterIdLst>
  <p:handoutMasterIdLst>
    <p:handoutMasterId r:id="rId21"/>
  </p:handoutMasterIdLst>
  <p:sldIdLst>
    <p:sldId id="2983" r:id="rId7"/>
    <p:sldId id="3774" r:id="rId8"/>
    <p:sldId id="3784" r:id="rId9"/>
    <p:sldId id="3786" r:id="rId10"/>
    <p:sldId id="3778" r:id="rId11"/>
    <p:sldId id="3783" r:id="rId12"/>
    <p:sldId id="3782" r:id="rId13"/>
    <p:sldId id="3775" r:id="rId14"/>
    <p:sldId id="3776" r:id="rId15"/>
    <p:sldId id="3759" r:id="rId16"/>
    <p:sldId id="3760" r:id="rId17"/>
    <p:sldId id="3761" r:id="rId18"/>
    <p:sldId id="3777" r:id="rId19"/>
  </p:sldIdLst>
  <p:sldSz cx="12192000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accent2"/>
        </a:solidFill>
        <a:latin typeface="Comic Sans MS" pitchFamily="66" charset="0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70BE87A-FEEC-41C2-BF58-D97204338EC5}">
          <p14:sldIdLst>
            <p14:sldId id="2983"/>
          </p14:sldIdLst>
        </p14:section>
        <p14:section name="Current Progress" id="{09DF93F7-7374-4808-BE4C-5D9D50255C97}">
          <p14:sldIdLst>
            <p14:sldId id="3774"/>
            <p14:sldId id="3784"/>
            <p14:sldId id="3786"/>
            <p14:sldId id="3778"/>
            <p14:sldId id="3783"/>
            <p14:sldId id="3782"/>
          </p14:sldIdLst>
        </p14:section>
        <p14:section name="Future Works(Results)" id="{8BACC358-A6DE-49A4-8609-063A6D9FB7D1}">
          <p14:sldIdLst>
            <p14:sldId id="3775"/>
            <p14:sldId id="3776"/>
            <p14:sldId id="3759"/>
            <p14:sldId id="3760"/>
            <p14:sldId id="3761"/>
            <p14:sldId id="37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B4E0"/>
    <a:srgbClr val="AF7574"/>
    <a:srgbClr val="01102E"/>
    <a:srgbClr val="3333FF"/>
    <a:srgbClr val="0099FF"/>
    <a:srgbClr val="FFFFCC"/>
    <a:srgbClr val="FFFF99"/>
    <a:srgbClr val="F7D5F5"/>
    <a:srgbClr val="FF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95F54-7CE7-5458-3EC9-1F1FDC377DDA}" v="1069" dt="2024-05-20T15:44:25.836"/>
    <p1510:client id="{61C404FA-71A2-F726-47A0-53FED7B8640E}" v="32" dt="2024-05-21T08:01:16.950"/>
    <p1510:client id="{781F3A80-43DF-29ED-6E70-3158FFAE0361}" v="5" dt="2024-05-21T04:25:45.102"/>
    <p1510:client id="{DAD266C9-E459-F24C-2377-AD1C882812F7}" v="13" dt="2024-05-20T07:10:19.379"/>
    <p1510:client id="{F2F0260E-BF06-38EC-F652-59FE4521FE53}" v="1279" dt="2024-05-20T15:59:03.555"/>
  </p1510:revLst>
</p1510:revInfo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468" y="1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0"/>
            <a:ext cx="2946576" cy="49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417"/>
            <a:ext cx="2946576" cy="49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431417"/>
            <a:ext cx="2946576" cy="49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547A29F-1536-4F00-BDB8-786188BCE7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02208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17:07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24575,'3'-1'0,"-1"-1"0,0 1 0,1 0 0,-1 1 0,1-1 0,-1 0 0,1 1 0,2-1 0,-2 0 0,45-7 0,1 2 0,0 3 0,65 2 0,-69 1 0,-35 0 0,0 0 0,0 1 0,19 4 0,-28-5 0,-1 0 0,0 0 0,0 0 0,0 0 0,1 0 0,-1 0 0,0 0 0,0 0 0,0 1 0,1-1 0,-1 0 0,0 0 0,0 0 0,0 0 0,0 0 0,1 0 0,-1 1 0,0-1 0,0 0 0,0 0 0,0 0 0,0 1 0,0-1 0,1 0 0,-1 0 0,0 0 0,0 1 0,0-1 0,0 0 0,0 0 0,0 0 0,0 1 0,0-1 0,0 0 0,0 0 0,0 1 0,0-1 0,0 0 0,0 0 0,0 0 0,0 1 0,0-1 0,-1 0 0,1 0 0,0 0 0,0 1 0,0-1 0,0 0 0,0 0 0,0 0 0,0 0 0,-1 1 0,1-1 0,0 0 0,0 0 0,0 0 0,-1 0 0,1 0 0,0 0 0,0 0 0,0 1 0,-1-1 0,1 0 0,0 0 0,0 0 0,0 0 0,-1 0 0,-15 8 0,-14 1 0,0 0 0,-1-2 0,0-1 0,0-2 0,0-1 0,-59-2 0,88-1 0,-1 0 0,1 0 0,0-1 0,0 1 0,-1-1 0,1 1 0,0-1 0,0 0 0,0 0 0,0 0 0,0 0 0,-2-2 0,19-5 0,17-1 0,1 1 0,0 1 0,0 2 0,62-2 0,21-2 0,-92 7 0,-19 1 0,0 0 0,0 1 0,0 0 0,0 0 0,8 1 0,-11-1 0,-1 0 0,0 1 0,0-1 0,0 1 0,0-1 0,1 1 0,-1 0 0,0-1 0,0 1 0,0 0 0,0 0 0,0-1 0,-1 1 0,1 0 0,0 0 0,0 0 0,0 0 0,-1 0 0,1 0 0,0 0 0,-1 1 0,1-1 0,-1 0 0,0 0 0,1 0 0,-1 3 0,0-3 0,1 0 0,-1 0 0,0 0 0,0-1 0,0 1 0,0 0 0,0 0 0,0 0 0,0 0 0,-1 0 0,1 0 0,0-1 0,0 1 0,-1 0 0,1 0 0,-1 0 0,1-1 0,0 1 0,-1 0 0,1 0 0,-1-1 0,0 1 0,1 0 0,-1-1 0,0 1 0,1-1 0,-1 1 0,0-1 0,0 1 0,1-1 0,-1 1 0,0-1 0,0 0 0,0 1 0,1-1 0,-1 0 0,0 0 0,0 0 0,0 0 0,0 0 0,0 0 0,0 0 0,0 0 0,1 0 0,-2 0 0,-9-1 0,0 1 0,0-2 0,-13-2 0,3 0 0,-46 3 0,130-10 0,-38 6 0,0 1 0,0 1 0,0 1 0,28 1 0,-53 2 9,1-1 0,-1 0 0,1 0 0,-1 0 0,1 0 0,-1 1 0,0-1 0,1 0-1,-1 0 1,1 1 0,-1-1 0,0 0 0,1 1 0,-1-1 0,1 0 0,-1 1 0,0-1 0,0 1 0,1-1-1,-1 0 1,0 1 0,0-1 0,0 1 0,1-1 0,-1 1 0,0-1 0,0 1 0,0-1 0,0 1-1,0-1 1,0 1 0,0-1 0,0 1 0,0 0 0,-3 21-573,2-15-549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18:28.9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11 162 24575,'-9'-93'0,"8"73"213,1 14-476,-1 0 0,1 0 0,0-1 0,1 1 0,2-12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18:38.5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 24575,'56'1'0,"60"-3"0,-103 0-1365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2T06:18:48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576" cy="49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99" y="0"/>
            <a:ext cx="2946576" cy="49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4538"/>
            <a:ext cx="6619875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524" y="4714121"/>
            <a:ext cx="4988628" cy="4464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417"/>
            <a:ext cx="2946576" cy="49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9" y="9431417"/>
            <a:ext cx="2946576" cy="49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5" tIns="45853" rIns="91705" bIns="4585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6BE82BE-E446-4A68-870F-2ACD224977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01437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굴림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663" y="744538"/>
            <a:ext cx="6615112" cy="3722687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524" y="4712535"/>
            <a:ext cx="4988628" cy="446651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268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43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60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7"/>
          <p:cNvGraphicFramePr>
            <a:graphicFrameLocks noChangeAspect="1"/>
          </p:cNvGraphicFramePr>
          <p:nvPr userDrawn="1"/>
        </p:nvGraphicFramePr>
        <p:xfrm>
          <a:off x="0" y="2349500"/>
          <a:ext cx="12192000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0692063" imgH="4330159" progId="">
                  <p:embed/>
                </p:oleObj>
              </mc:Choice>
              <mc:Fallback>
                <p:oleObj name="Image" r:id="rId2" imgW="10692063" imgH="4330159" progId="">
                  <p:embed/>
                  <p:pic>
                    <p:nvPicPr>
                      <p:cNvPr id="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9500"/>
                        <a:ext cx="12192000" cy="370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50000">
                                  <a:schemeClr val="accent1"/>
                                </a:gs>
                                <a:gs pos="100000">
                                  <a:schemeClr val="bg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7715" y="857233"/>
            <a:ext cx="10363200" cy="1470025"/>
          </a:xfrm>
        </p:spPr>
        <p:txBody>
          <a:bodyPr/>
          <a:lstStyle>
            <a:lvl1pPr algn="r">
              <a:defRPr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76475" y="2571744"/>
            <a:ext cx="6667547" cy="92869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8535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7"/>
          <p:cNvGraphicFramePr>
            <a:graphicFrameLocks noChangeAspect="1"/>
          </p:cNvGraphicFramePr>
          <p:nvPr userDrawn="1"/>
        </p:nvGraphicFramePr>
        <p:xfrm>
          <a:off x="0" y="2349500"/>
          <a:ext cx="12192000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0692063" imgH="4330159" progId="">
                  <p:embed/>
                </p:oleObj>
              </mc:Choice>
              <mc:Fallback>
                <p:oleObj name="Image" r:id="rId2" imgW="10692063" imgH="4330159" progId="">
                  <p:embed/>
                  <p:pic>
                    <p:nvPicPr>
                      <p:cNvPr id="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9500"/>
                        <a:ext cx="12192000" cy="370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50000">
                                  <a:schemeClr val="accent1"/>
                                </a:gs>
                                <a:gs pos="100000">
                                  <a:schemeClr val="bg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7715" y="857233"/>
            <a:ext cx="10363200" cy="1470025"/>
          </a:xfrm>
        </p:spPr>
        <p:txBody>
          <a:bodyPr/>
          <a:lstStyle>
            <a:lvl1pPr algn="r">
              <a:defRPr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76475" y="2571744"/>
            <a:ext cx="6667547" cy="92869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9508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8608" y="6609382"/>
            <a:ext cx="623392" cy="2760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898989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883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472597" y="6609382"/>
            <a:ext cx="719403" cy="2760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85BA9F-4685-4D72-969E-5BD0344B163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6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8608" y="6609382"/>
            <a:ext cx="623392" cy="2760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898989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10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1472597" y="6609382"/>
            <a:ext cx="719403" cy="2760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85BA9F-4685-4D72-969E-5BD0344B16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3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7"/>
          <p:cNvGraphicFramePr>
            <a:graphicFrameLocks noChangeAspect="1"/>
          </p:cNvGraphicFramePr>
          <p:nvPr userDrawn="1"/>
        </p:nvGraphicFramePr>
        <p:xfrm>
          <a:off x="0" y="2349500"/>
          <a:ext cx="12192000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0692063" imgH="4330159" progId="">
                  <p:embed/>
                </p:oleObj>
              </mc:Choice>
              <mc:Fallback>
                <p:oleObj name="Image" r:id="rId2" imgW="10692063" imgH="4330159" progId="">
                  <p:embed/>
                  <p:pic>
                    <p:nvPicPr>
                      <p:cNvPr id="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9500"/>
                        <a:ext cx="12192000" cy="370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50000">
                                  <a:schemeClr val="accent1"/>
                                </a:gs>
                                <a:gs pos="100000">
                                  <a:schemeClr val="bg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7715" y="857233"/>
            <a:ext cx="10363200" cy="1470025"/>
          </a:xfrm>
        </p:spPr>
        <p:txBody>
          <a:bodyPr/>
          <a:lstStyle>
            <a:lvl1pPr algn="r">
              <a:defRPr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76475" y="2571744"/>
            <a:ext cx="6667547" cy="92869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9C8347-07CE-4506-82C3-2FEE3A006C5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9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A54F9FD-99C7-49C9-90D2-943B9F53534B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5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E85BA9F-4685-4D72-969E-5BD0344B163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08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>
            <a:off x="-12699" y="157163"/>
            <a:ext cx="12204700" cy="609600"/>
          </a:xfrm>
          <a:custGeom>
            <a:avLst/>
            <a:gdLst>
              <a:gd name="connsiteX0" fmla="*/ 17929 w 9152964"/>
              <a:gd name="connsiteY0" fmla="*/ 0 h 609600"/>
              <a:gd name="connsiteX1" fmla="*/ 9152964 w 9152964"/>
              <a:gd name="connsiteY1" fmla="*/ 0 h 609600"/>
              <a:gd name="connsiteX2" fmla="*/ 9152964 w 9152964"/>
              <a:gd name="connsiteY2" fmla="*/ 502024 h 609600"/>
              <a:gd name="connsiteX3" fmla="*/ 4580964 w 9152964"/>
              <a:gd name="connsiteY3" fmla="*/ 609600 h 609600"/>
              <a:gd name="connsiteX4" fmla="*/ 0 w 9152964"/>
              <a:gd name="connsiteY4" fmla="*/ 510988 h 609600"/>
              <a:gd name="connsiteX5" fmla="*/ 17929 w 9152964"/>
              <a:gd name="connsiteY5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964" h="609600">
                <a:moveTo>
                  <a:pt x="17929" y="0"/>
                </a:moveTo>
                <a:lnTo>
                  <a:pt x="9152964" y="0"/>
                </a:lnTo>
                <a:lnTo>
                  <a:pt x="9152964" y="502024"/>
                </a:lnTo>
                <a:lnTo>
                  <a:pt x="4580964" y="609600"/>
                </a:lnTo>
                <a:lnTo>
                  <a:pt x="0" y="510988"/>
                </a:lnTo>
                <a:lnTo>
                  <a:pt x="17929" y="0"/>
                </a:lnTo>
                <a:close/>
              </a:path>
            </a:pathLst>
          </a:custGeom>
          <a:gradFill>
            <a:gsLst>
              <a:gs pos="5000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3" name="자유형 2"/>
          <p:cNvSpPr>
            <a:spLocks/>
          </p:cNvSpPr>
          <p:nvPr userDrawn="1"/>
        </p:nvSpPr>
        <p:spPr bwMode="auto">
          <a:xfrm>
            <a:off x="-12699" y="100013"/>
            <a:ext cx="12204700" cy="609600"/>
          </a:xfrm>
          <a:custGeom>
            <a:avLst/>
            <a:gdLst>
              <a:gd name="T0" fmla="*/ 17930 w 9152964"/>
              <a:gd name="T1" fmla="*/ 0 h 609600"/>
              <a:gd name="T2" fmla="*/ 9153525 w 9152964"/>
              <a:gd name="T3" fmla="*/ 0 h 609600"/>
              <a:gd name="T4" fmla="*/ 9153525 w 9152964"/>
              <a:gd name="T5" fmla="*/ 502024 h 609600"/>
              <a:gd name="T6" fmla="*/ 4581245 w 9152964"/>
              <a:gd name="T7" fmla="*/ 609600 h 609600"/>
              <a:gd name="T8" fmla="*/ 0 w 9152964"/>
              <a:gd name="T9" fmla="*/ 510988 h 609600"/>
              <a:gd name="T10" fmla="*/ 17930 w 9152964"/>
              <a:gd name="T11" fmla="*/ 0 h 609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52964" h="609600">
                <a:moveTo>
                  <a:pt x="17929" y="0"/>
                </a:moveTo>
                <a:lnTo>
                  <a:pt x="9152964" y="0"/>
                </a:lnTo>
                <a:lnTo>
                  <a:pt x="9152964" y="502024"/>
                </a:lnTo>
                <a:lnTo>
                  <a:pt x="4580964" y="609600"/>
                </a:lnTo>
                <a:lnTo>
                  <a:pt x="0" y="510988"/>
                </a:lnTo>
                <a:lnTo>
                  <a:pt x="17929" y="0"/>
                </a:lnTo>
                <a:close/>
              </a:path>
            </a:pathLst>
          </a:custGeom>
          <a:gradFill rotWithShape="0">
            <a:gsLst>
              <a:gs pos="0">
                <a:srgbClr val="B4B4B8"/>
              </a:gs>
              <a:gs pos="50000">
                <a:srgbClr val="D9D9DB"/>
              </a:gs>
              <a:gs pos="100000">
                <a:srgbClr val="B4B4B8"/>
              </a:gs>
              <a:gs pos="100000">
                <a:srgbClr val="E7E7E8"/>
              </a:gs>
            </a:gsLst>
            <a:lin ang="2160000"/>
          </a:gradFill>
          <a:ln>
            <a:noFill/>
          </a:ln>
          <a:effectLst>
            <a:outerShdw blurRad="50800" dist="38100" dir="5400000" algn="t" rotWithShape="0">
              <a:srgbClr val="000000">
                <a:alpha val="20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ko-KR" altLang="en-US" sz="2400">
              <a:solidFill>
                <a:srgbClr val="A7B789"/>
              </a:solidFill>
            </a:endParaRPr>
          </a:p>
        </p:txBody>
      </p:sp>
      <p:sp>
        <p:nvSpPr>
          <p:cNvPr id="4" name="자유형 3"/>
          <p:cNvSpPr>
            <a:spLocks/>
          </p:cNvSpPr>
          <p:nvPr userDrawn="1"/>
        </p:nvSpPr>
        <p:spPr bwMode="auto">
          <a:xfrm>
            <a:off x="-12699" y="0"/>
            <a:ext cx="12204700" cy="609600"/>
          </a:xfrm>
          <a:custGeom>
            <a:avLst/>
            <a:gdLst>
              <a:gd name="T0" fmla="*/ 17930 w 9152964"/>
              <a:gd name="T1" fmla="*/ 0 h 609600"/>
              <a:gd name="T2" fmla="*/ 9153525 w 9152964"/>
              <a:gd name="T3" fmla="*/ 0 h 609600"/>
              <a:gd name="T4" fmla="*/ 9153525 w 9152964"/>
              <a:gd name="T5" fmla="*/ 502024 h 609600"/>
              <a:gd name="T6" fmla="*/ 4581245 w 9152964"/>
              <a:gd name="T7" fmla="*/ 609600 h 609600"/>
              <a:gd name="T8" fmla="*/ 0 w 9152964"/>
              <a:gd name="T9" fmla="*/ 510988 h 609600"/>
              <a:gd name="T10" fmla="*/ 17930 w 9152964"/>
              <a:gd name="T11" fmla="*/ 0 h 609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52964" h="609600">
                <a:moveTo>
                  <a:pt x="17929" y="0"/>
                </a:moveTo>
                <a:lnTo>
                  <a:pt x="9152964" y="0"/>
                </a:lnTo>
                <a:lnTo>
                  <a:pt x="9152964" y="502024"/>
                </a:lnTo>
                <a:lnTo>
                  <a:pt x="4580964" y="609600"/>
                </a:lnTo>
                <a:lnTo>
                  <a:pt x="0" y="510988"/>
                </a:lnTo>
                <a:lnTo>
                  <a:pt x="17929" y="0"/>
                </a:lnTo>
                <a:close/>
              </a:path>
            </a:pathLst>
          </a:custGeom>
          <a:gradFill rotWithShape="0">
            <a:gsLst>
              <a:gs pos="0">
                <a:srgbClr val="B4B4B8"/>
              </a:gs>
              <a:gs pos="50000">
                <a:srgbClr val="8E8E94"/>
              </a:gs>
              <a:gs pos="100000">
                <a:srgbClr val="B4B4B8"/>
              </a:gs>
              <a:gs pos="100000">
                <a:srgbClr val="E7E7E8"/>
              </a:gs>
            </a:gsLst>
            <a:lin ang="2160000"/>
          </a:gradFill>
          <a:ln>
            <a:noFill/>
          </a:ln>
          <a:effectLst>
            <a:outerShdw blurRad="50800" dist="38100" dir="5400000" algn="t" rotWithShape="0">
              <a:srgbClr val="353537">
                <a:alpha val="56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ko-KR" altLang="en-US" sz="2400">
              <a:solidFill>
                <a:srgbClr val="A7B789"/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4667251" y="6497639"/>
            <a:ext cx="2844800" cy="365125"/>
          </a:xfrm>
        </p:spPr>
        <p:txBody>
          <a:bodyPr/>
          <a:lstStyle>
            <a:lvl1pPr>
              <a:defRPr sz="10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664D363A-2C64-496D-950A-97DFC5E0EAF2}" type="slidenum">
              <a:rPr lang="ko-KR" altLang="en-US"/>
              <a:pPr>
                <a:defRPr/>
              </a:pPr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14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>
            <a:off x="-12699" y="157163"/>
            <a:ext cx="12204700" cy="609600"/>
          </a:xfrm>
          <a:custGeom>
            <a:avLst/>
            <a:gdLst>
              <a:gd name="connsiteX0" fmla="*/ 17929 w 9152964"/>
              <a:gd name="connsiteY0" fmla="*/ 0 h 609600"/>
              <a:gd name="connsiteX1" fmla="*/ 9152964 w 9152964"/>
              <a:gd name="connsiteY1" fmla="*/ 0 h 609600"/>
              <a:gd name="connsiteX2" fmla="*/ 9152964 w 9152964"/>
              <a:gd name="connsiteY2" fmla="*/ 502024 h 609600"/>
              <a:gd name="connsiteX3" fmla="*/ 4580964 w 9152964"/>
              <a:gd name="connsiteY3" fmla="*/ 609600 h 609600"/>
              <a:gd name="connsiteX4" fmla="*/ 0 w 9152964"/>
              <a:gd name="connsiteY4" fmla="*/ 510988 h 609600"/>
              <a:gd name="connsiteX5" fmla="*/ 17929 w 9152964"/>
              <a:gd name="connsiteY5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964" h="609600">
                <a:moveTo>
                  <a:pt x="17929" y="0"/>
                </a:moveTo>
                <a:lnTo>
                  <a:pt x="9152964" y="0"/>
                </a:lnTo>
                <a:lnTo>
                  <a:pt x="9152964" y="502024"/>
                </a:lnTo>
                <a:lnTo>
                  <a:pt x="4580964" y="609600"/>
                </a:lnTo>
                <a:lnTo>
                  <a:pt x="0" y="510988"/>
                </a:lnTo>
                <a:lnTo>
                  <a:pt x="17929" y="0"/>
                </a:lnTo>
                <a:close/>
              </a:path>
            </a:pathLst>
          </a:custGeom>
          <a:gradFill>
            <a:gsLst>
              <a:gs pos="50000">
                <a:schemeClr val="tx2">
                  <a:lumMod val="20000"/>
                  <a:lumOff val="80000"/>
                </a:schemeClr>
              </a:gs>
              <a:gs pos="100000">
                <a:schemeClr val="bg1"/>
              </a:gs>
              <a:gs pos="0">
                <a:schemeClr val="bg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3" name="자유형 2"/>
          <p:cNvSpPr/>
          <p:nvPr userDrawn="1"/>
        </p:nvSpPr>
        <p:spPr>
          <a:xfrm>
            <a:off x="-12699" y="100013"/>
            <a:ext cx="12204700" cy="609600"/>
          </a:xfrm>
          <a:custGeom>
            <a:avLst/>
            <a:gdLst>
              <a:gd name="connsiteX0" fmla="*/ 17929 w 9152964"/>
              <a:gd name="connsiteY0" fmla="*/ 0 h 609600"/>
              <a:gd name="connsiteX1" fmla="*/ 9152964 w 9152964"/>
              <a:gd name="connsiteY1" fmla="*/ 0 h 609600"/>
              <a:gd name="connsiteX2" fmla="*/ 9152964 w 9152964"/>
              <a:gd name="connsiteY2" fmla="*/ 502024 h 609600"/>
              <a:gd name="connsiteX3" fmla="*/ 4580964 w 9152964"/>
              <a:gd name="connsiteY3" fmla="*/ 609600 h 609600"/>
              <a:gd name="connsiteX4" fmla="*/ 0 w 9152964"/>
              <a:gd name="connsiteY4" fmla="*/ 510988 h 609600"/>
              <a:gd name="connsiteX5" fmla="*/ 17929 w 9152964"/>
              <a:gd name="connsiteY5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964" h="609600">
                <a:moveTo>
                  <a:pt x="17929" y="0"/>
                </a:moveTo>
                <a:lnTo>
                  <a:pt x="9152964" y="0"/>
                </a:lnTo>
                <a:lnTo>
                  <a:pt x="9152964" y="502024"/>
                </a:lnTo>
                <a:lnTo>
                  <a:pt x="4580964" y="609600"/>
                </a:lnTo>
                <a:lnTo>
                  <a:pt x="0" y="510988"/>
                </a:lnTo>
                <a:lnTo>
                  <a:pt x="17929" y="0"/>
                </a:lnTo>
                <a:close/>
              </a:path>
            </a:pathLst>
          </a:custGeom>
          <a:gradFill>
            <a:gsLst>
              <a:gs pos="5000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  <a:gs pos="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16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4" name="자유형 3"/>
          <p:cNvSpPr/>
          <p:nvPr userDrawn="1"/>
        </p:nvSpPr>
        <p:spPr>
          <a:xfrm>
            <a:off x="-12699" y="0"/>
            <a:ext cx="12204700" cy="609600"/>
          </a:xfrm>
          <a:custGeom>
            <a:avLst/>
            <a:gdLst>
              <a:gd name="connsiteX0" fmla="*/ 17929 w 9152964"/>
              <a:gd name="connsiteY0" fmla="*/ 0 h 609600"/>
              <a:gd name="connsiteX1" fmla="*/ 9152964 w 9152964"/>
              <a:gd name="connsiteY1" fmla="*/ 0 h 609600"/>
              <a:gd name="connsiteX2" fmla="*/ 9152964 w 9152964"/>
              <a:gd name="connsiteY2" fmla="*/ 502024 h 609600"/>
              <a:gd name="connsiteX3" fmla="*/ 4580964 w 9152964"/>
              <a:gd name="connsiteY3" fmla="*/ 609600 h 609600"/>
              <a:gd name="connsiteX4" fmla="*/ 0 w 9152964"/>
              <a:gd name="connsiteY4" fmla="*/ 510988 h 609600"/>
              <a:gd name="connsiteX5" fmla="*/ 17929 w 9152964"/>
              <a:gd name="connsiteY5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2964" h="609600">
                <a:moveTo>
                  <a:pt x="17929" y="0"/>
                </a:moveTo>
                <a:lnTo>
                  <a:pt x="9152964" y="0"/>
                </a:lnTo>
                <a:lnTo>
                  <a:pt x="9152964" y="502024"/>
                </a:lnTo>
                <a:lnTo>
                  <a:pt x="4580964" y="609600"/>
                </a:lnTo>
                <a:lnTo>
                  <a:pt x="0" y="510988"/>
                </a:lnTo>
                <a:lnTo>
                  <a:pt x="17929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160000" scaled="0"/>
          </a:gradFill>
          <a:ln>
            <a:noFill/>
          </a:ln>
          <a:effectLst>
            <a:outerShdw blurRad="50800" dist="38100" dir="5400000" algn="t" rotWithShape="0">
              <a:schemeClr val="tx2">
                <a:lumMod val="75000"/>
                <a:alpha val="5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5" name="슬라이드 번호 개체 틀 5"/>
          <p:cNvSpPr txBox="1">
            <a:spLocks/>
          </p:cNvSpPr>
          <p:nvPr userDrawn="1"/>
        </p:nvSpPr>
        <p:spPr>
          <a:xfrm>
            <a:off x="4667251" y="6497639"/>
            <a:ext cx="2844800" cy="36512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000000">
                    <a:tint val="75000"/>
                  </a:srgbClr>
                </a:solidFill>
              </a:rPr>
              <a:t>- </a:t>
            </a:r>
            <a:fld id="{5C4E9F26-5BCF-4D92-A1DC-0A1E6260CBDE}" type="slidenum">
              <a:rPr lang="ko-KR" altLang="en-US" sz="1000" smtClean="0">
                <a:solidFill>
                  <a:srgbClr val="000000">
                    <a:tint val="75000"/>
                  </a:srgbClr>
                </a:solidFill>
              </a:rPr>
              <a:pPr>
                <a:defRPr/>
              </a:pPr>
              <a:t>‹#›</a:t>
            </a:fld>
            <a:r>
              <a:rPr lang="ko-KR" altLang="en-US" sz="1000">
                <a:solidFill>
                  <a:srgbClr val="000000">
                    <a:tint val="75000"/>
                  </a:srgbClr>
                </a:solidFill>
              </a:rPr>
              <a:t> </a:t>
            </a:r>
            <a:r>
              <a:rPr lang="en-US" altLang="ko-KR" sz="1000">
                <a:solidFill>
                  <a:srgbClr val="000000">
                    <a:tint val="75000"/>
                  </a:srgbClr>
                </a:solidFill>
              </a:rPr>
              <a:t>-</a:t>
            </a:r>
            <a:endParaRPr lang="ko-KR" altLang="en-US" sz="100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fld id="{49676DD3-758F-46E2-B708-98DA225765D4}" type="datetimeFigureOut">
              <a:rPr lang="ko-KR" altLang="en-US">
                <a:solidFill>
                  <a:srgbClr val="A7B789"/>
                </a:solidFill>
              </a:rPr>
              <a:pPr>
                <a:defRPr/>
              </a:pPr>
              <a:t>2024-06-02</a:t>
            </a:fld>
            <a:endParaRPr lang="ko-KR" altLang="en-US">
              <a:solidFill>
                <a:srgbClr val="A7B789"/>
              </a:solidFill>
            </a:endParaRP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>
              <a:solidFill>
                <a:srgbClr val="A7B789"/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35CBB-0786-40B4-928C-94DD7A88CD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4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>
          <a:xfrm>
            <a:off x="1077514" y="1242022"/>
            <a:ext cx="10504887" cy="479386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fr-FR"/>
              <a:t>Cliquez et modifiez le titre</a:t>
            </a:r>
            <a:endParaRPr lang="en-GB"/>
          </a:p>
        </p:txBody>
      </p:sp>
      <p:sp>
        <p:nvSpPr>
          <p:cNvPr id="10" name="Espace réservé du texte 2"/>
          <p:cNvSpPr>
            <a:spLocks noGrp="1"/>
          </p:cNvSpPr>
          <p:nvPr>
            <p:ph idx="1"/>
          </p:nvPr>
        </p:nvSpPr>
        <p:spPr>
          <a:xfrm>
            <a:off x="609600" y="2004785"/>
            <a:ext cx="10972800" cy="423683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09600" y="650398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D1493425-53C6-45EB-AE49-9C9A55F7DABA}" type="datetimeFigureOut">
              <a:rPr lang="fr-FR">
                <a:solidFill>
                  <a:srgbClr val="FFFFFF"/>
                </a:solidFill>
              </a:rPr>
              <a:pPr>
                <a:defRPr/>
              </a:pPr>
              <a:t>02/06/2024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737600" y="6503989"/>
            <a:ext cx="2844800" cy="365125"/>
          </a:xfrm>
        </p:spPr>
        <p:txBody>
          <a:bodyPr rtlCol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>
                <a:solidFill>
                  <a:srgbClr val="FFFFFF"/>
                </a:solidFill>
              </a:rPr>
              <a:t>Grant agreement #611165</a:t>
            </a:r>
          </a:p>
        </p:txBody>
      </p:sp>
    </p:spTree>
    <p:extLst>
      <p:ext uri="{BB962C8B-B14F-4D97-AF65-F5344CB8AC3E}">
        <p14:creationId xmlns:p14="http://schemas.microsoft.com/office/powerpoint/2010/main" val="150548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ist.ac.kr/" TargetMode="External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8608" y="6582067"/>
            <a:ext cx="623392" cy="2760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50" b="1">
                <a:solidFill>
                  <a:srgbClr val="898989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6" name="Picture 7" descr="EMB4df9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6510983"/>
            <a:ext cx="480053" cy="3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910" r:id="rId1"/>
    <p:sldLayoutId id="2147488911" r:id="rId2"/>
    <p:sldLayoutId id="2147488912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8" name="Picture 15" descr="gist_en_extened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4" y="6308725"/>
            <a:ext cx="673100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231034" y="6453337"/>
            <a:ext cx="96096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673D5B7D-3ECE-475F-8169-8F7696AEAD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1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931" r:id="rId1"/>
    <p:sldLayoutId id="2147488932" r:id="rId2"/>
    <p:sldLayoutId id="2147488933" r:id="rId3"/>
    <p:sldLayoutId id="2147488934" r:id="rId4"/>
    <p:sldLayoutId id="2147488936" r:id="rId5"/>
    <p:sldLayoutId id="214748893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8608" y="6582067"/>
            <a:ext cx="623392" cy="2760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50" b="1">
                <a:solidFill>
                  <a:srgbClr val="898989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6" name="Picture 7" descr="EMB4df9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6510983"/>
            <a:ext cx="480053" cy="3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20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939" r:id="rId1"/>
    <p:sldLayoutId id="2147488940" r:id="rId2"/>
    <p:sldLayoutId id="2147488941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9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1" y="549275"/>
            <a:ext cx="9144000" cy="1778000"/>
          </a:xfrm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4000" b="1" err="1">
                <a:latin typeface="나눔스퀘어 Bold"/>
                <a:ea typeface="나눔스퀘어 Bold"/>
                <a:cs typeface="Times New Roman"/>
              </a:rPr>
              <a:t>실시간</a:t>
            </a:r>
            <a:r>
              <a:rPr lang="en-US" altLang="ko-KR" sz="4000" b="1">
                <a:latin typeface="나눔스퀘어 Bold"/>
                <a:ea typeface="나눔스퀘어 Bold"/>
                <a:cs typeface="Times New Roman"/>
              </a:rPr>
              <a:t> </a:t>
            </a:r>
            <a:r>
              <a:rPr lang="en-US" altLang="ko-KR" sz="4000" b="1" err="1">
                <a:latin typeface="나눔스퀘어 Bold"/>
                <a:ea typeface="나눔스퀘어 Bold"/>
                <a:cs typeface="Times New Roman"/>
              </a:rPr>
              <a:t>자세교정</a:t>
            </a:r>
            <a:r>
              <a:rPr lang="en-US" altLang="ko-KR" sz="4000" b="1">
                <a:latin typeface="나눔스퀘어 Bold"/>
                <a:ea typeface="나눔스퀘어 Bold"/>
                <a:cs typeface="Times New Roman"/>
              </a:rPr>
              <a:t> </a:t>
            </a:r>
            <a:r>
              <a:rPr lang="en-US" altLang="ko-KR" sz="4000" b="1" err="1">
                <a:latin typeface="나눔스퀘어 Bold"/>
                <a:ea typeface="나눔스퀘어 Bold"/>
                <a:cs typeface="Times New Roman"/>
              </a:rPr>
              <a:t>프로그램</a:t>
            </a:r>
            <a:endParaRPr lang="en-US" altLang="ko-KR" sz="4000" b="1">
              <a:latin typeface="나눔스퀘어 Bold"/>
              <a:ea typeface="나눔스퀘어 Bold"/>
              <a:cs typeface="Times New Roman"/>
            </a:endParaRPr>
          </a:p>
        </p:txBody>
      </p:sp>
      <p:sp>
        <p:nvSpPr>
          <p:cNvPr id="9219" name="부제목 38"/>
          <p:cNvSpPr>
            <a:spLocks noGrp="1"/>
          </p:cNvSpPr>
          <p:nvPr>
            <p:ph type="subTitle" idx="1"/>
          </p:nvPr>
        </p:nvSpPr>
        <p:spPr>
          <a:xfrm>
            <a:off x="3381376" y="2571750"/>
            <a:ext cx="5000625" cy="928688"/>
          </a:xfrm>
        </p:spPr>
        <p:txBody>
          <a:bodyPr/>
          <a:lstStyle/>
          <a:p>
            <a:pPr eaLnBrk="1" hangingPunct="1"/>
            <a:endParaRPr lang="ko-KR" altLang="en-US"/>
          </a:p>
        </p:txBody>
      </p:sp>
      <p:graphicFrame>
        <p:nvGraphicFramePr>
          <p:cNvPr id="922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576830"/>
              </p:ext>
            </p:extLst>
          </p:nvPr>
        </p:nvGraphicFramePr>
        <p:xfrm>
          <a:off x="0" y="2349500"/>
          <a:ext cx="12192000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0692063" imgH="4330159" progId="">
                  <p:embed/>
                </p:oleObj>
              </mc:Choice>
              <mc:Fallback>
                <p:oleObj name="Image" r:id="rId3" imgW="10692063" imgH="4330159" progId="">
                  <p:embed/>
                  <p:pic>
                    <p:nvPicPr>
                      <p:cNvPr id="922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49500"/>
                        <a:ext cx="12192000" cy="370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4438" name="Text Box 6"/>
          <p:cNvSpPr txBox="1">
            <a:spLocks noChangeArrowheads="1"/>
          </p:cNvSpPr>
          <p:nvPr/>
        </p:nvSpPr>
        <p:spPr bwMode="auto">
          <a:xfrm>
            <a:off x="479376" y="2582050"/>
            <a:ext cx="11017223" cy="584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721010"/>
            </a:outerShdw>
          </a:effec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1pPr>
            <a:lvl2pPr marL="742950" indent="-285750" eaLnBrk="0" hangingPunct="0"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2pPr>
            <a:lvl3pPr marL="1143000" indent="-228600" eaLnBrk="0" hangingPunct="0"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3pPr>
            <a:lvl4pPr marL="1600200" indent="-228600" eaLnBrk="0" hangingPunct="0"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4pPr>
            <a:lvl5pPr marL="2057400" indent="-228600" eaLnBrk="0" hangingPunct="0"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Comic Sans MS" charset="0"/>
                <a:ea typeface="굴림" charset="0"/>
                <a:cs typeface="굴림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ko-KR" sz="320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Y견고딕" charset="0"/>
                <a:ea typeface="HY견고딕" charset="0"/>
                <a:cs typeface="HY견고딕" charset="0"/>
              </a:rPr>
              <a:t>[AIGS] Creative &amp; Self-motivating Project</a:t>
            </a:r>
          </a:p>
        </p:txBody>
      </p:sp>
      <p:sp>
        <p:nvSpPr>
          <p:cNvPr id="9222" name="Line 17"/>
          <p:cNvSpPr>
            <a:spLocks noChangeShapeType="1"/>
          </p:cNvSpPr>
          <p:nvPr/>
        </p:nvSpPr>
        <p:spPr bwMode="auto">
          <a:xfrm>
            <a:off x="-24680" y="476250"/>
            <a:ext cx="1221668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73025" tIns="36512" rIns="73025" bIns="36512"/>
          <a:lstStyle/>
          <a:p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4452" name="Rectangle 20"/>
          <p:cNvSpPr>
            <a:spLocks noChangeArrowheads="1"/>
          </p:cNvSpPr>
          <p:nvPr/>
        </p:nvSpPr>
        <p:spPr bwMode="auto">
          <a:xfrm>
            <a:off x="0" y="0"/>
            <a:ext cx="12192000" cy="465138"/>
          </a:xfrm>
          <a:prstGeom prst="rect">
            <a:avLst/>
          </a:prstGeom>
          <a:solidFill>
            <a:srgbClr val="00ACE5"/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73025" tIns="36512" rIns="73025" bIns="36512" anchor="ctr"/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      </a:t>
            </a:r>
            <a:endParaRPr lang="ko-KR" altLang="en-US" sz="20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24" name="Rectangle 29"/>
          <p:cNvSpPr>
            <a:spLocks noChangeArrowheads="1"/>
          </p:cNvSpPr>
          <p:nvPr/>
        </p:nvSpPr>
        <p:spPr bwMode="auto">
          <a:xfrm>
            <a:off x="1558926" y="3648968"/>
            <a:ext cx="6589713" cy="237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ko-KR" b="1">
                <a:latin typeface="Arial"/>
                <a:ea typeface="굴림"/>
                <a:cs typeface="Arial"/>
              </a:rPr>
              <a:t>Team Code: I </a:t>
            </a:r>
            <a:br>
              <a:rPr lang="en-US" altLang="ko-KR" sz="2400" b="1">
                <a:latin typeface="Arial" charset="0"/>
                <a:ea typeface="굴림" pitchFamily="50" charset="-127"/>
                <a:cs typeface="Arial" charset="0"/>
              </a:rPr>
            </a:br>
            <a:r>
              <a:rPr lang="en-US" altLang="ko-KR" sz="1800" b="1">
                <a:latin typeface="Arial"/>
                <a:ea typeface="굴림"/>
                <a:cs typeface="Arial"/>
              </a:rPr>
              <a:t>(20234075 – yewon.shin@gm.gist.ac.kr &amp; Yewon Shin) </a:t>
            </a:r>
            <a:endParaRPr lang="en-US" altLang="ko-KR" sz="1800" b="1">
              <a:latin typeface="Arial" charset="0"/>
              <a:ea typeface="굴림" pitchFamily="50" charset="-127"/>
              <a:cs typeface="Arial" charset="0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ko-KR" sz="1800" b="1">
                <a:latin typeface="Arial"/>
                <a:ea typeface="굴림"/>
                <a:cs typeface="Arial"/>
              </a:rPr>
              <a:t>(</a:t>
            </a:r>
            <a:r>
              <a:rPr lang="en-US" sz="1800" b="1">
                <a:latin typeface="Arial"/>
                <a:ea typeface="굴림"/>
                <a:cs typeface="Arial"/>
              </a:rPr>
              <a:t>20231181</a:t>
            </a:r>
            <a:r>
              <a:rPr lang="en-US" altLang="ko-KR" sz="1800" b="1">
                <a:latin typeface="Arial"/>
                <a:ea typeface="굴림"/>
                <a:cs typeface="Arial"/>
              </a:rPr>
              <a:t> – 20231181@gm.gist.ac.kr &amp; </a:t>
            </a:r>
            <a:r>
              <a:rPr lang="en-US" altLang="ko-KR" sz="1800" b="1" err="1">
                <a:latin typeface="Arial"/>
                <a:ea typeface="굴림"/>
                <a:cs typeface="Arial"/>
              </a:rPr>
              <a:t>Eunsol</a:t>
            </a:r>
            <a:r>
              <a:rPr lang="en-US" altLang="ko-KR" sz="1800" b="1">
                <a:latin typeface="Arial"/>
                <a:ea typeface="굴림"/>
                <a:cs typeface="Arial"/>
              </a:rPr>
              <a:t> Park)</a:t>
            </a:r>
          </a:p>
          <a:p>
            <a:pPr algn="ctr" eaLnBrk="1" hangingPunct="1">
              <a:spcBef>
                <a:spcPct val="0"/>
              </a:spcBef>
              <a:buNone/>
            </a:pPr>
            <a:endParaRPr lang="en-US" altLang="ko-KR" sz="2000" b="1">
              <a:latin typeface="Arial" charset="0"/>
              <a:ea typeface="굴림" pitchFamily="50" charset="-127"/>
              <a:cs typeface="Arial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latin typeface="Arial"/>
                <a:ea typeface="굴림"/>
                <a:cs typeface="Arial"/>
              </a:rPr>
              <a:t>AI Graduate School, GIST</a:t>
            </a:r>
            <a:endParaRPr lang="en-US" altLang="ko-KR" sz="2400" b="1">
              <a:latin typeface="Arial"/>
              <a:ea typeface="굴림"/>
              <a:cs typeface="Arial"/>
            </a:endParaRPr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0" y="0"/>
            <a:ext cx="12192000" cy="47625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lnSpc>
                <a:spcPct val="110000"/>
              </a:lnSpc>
              <a:buClr>
                <a:srgbClr val="E4005C"/>
              </a:buClr>
              <a:buFont typeface="Wingdings" pitchFamily="2" charset="2"/>
              <a:buNone/>
              <a:defRPr/>
            </a:pPr>
            <a:r>
              <a:rPr lang="en-US" altLang="ko-KR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Date: Spring 2024                                                                                                                     Place: </a:t>
            </a:r>
            <a:r>
              <a:rPr lang="en-US" altLang="ko-KR" sz="160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Gwangju</a:t>
            </a:r>
            <a:r>
              <a:rPr lang="en-US" altLang="ko-KR" sz="16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, Korea</a:t>
            </a:r>
            <a:endParaRPr lang="ko-KR" altLang="en-US" sz="160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0416" y="4118246"/>
            <a:ext cx="1865405" cy="16661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5" b="22686"/>
          <a:stretch/>
        </p:blipFill>
        <p:spPr>
          <a:xfrm>
            <a:off x="4943872" y="6216774"/>
            <a:ext cx="2437719" cy="53056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376" y="663917"/>
            <a:ext cx="1127486" cy="1355035"/>
          </a:xfrm>
          <a:prstGeom prst="rect">
            <a:avLst/>
          </a:prstGeom>
        </p:spPr>
      </p:pic>
      <p:pic>
        <p:nvPicPr>
          <p:cNvPr id="14" name="Google Shape;101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488488" y="1005522"/>
            <a:ext cx="1296144" cy="1120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695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724279"/>
          </a:xfrm>
        </p:spPr>
        <p:txBody>
          <a:bodyPr/>
          <a:lstStyle/>
          <a:p>
            <a:r>
              <a:rPr lang="en-US" altLang="ko-KR" sz="4000"/>
              <a:t>4A. Project Result: </a:t>
            </a:r>
            <a:r>
              <a:rPr lang="en-US" altLang="ko-KR" sz="4000">
                <a:solidFill>
                  <a:srgbClr val="3333FF"/>
                </a:solidFill>
              </a:rPr>
              <a:t>Achieved </a:t>
            </a:r>
            <a:r>
              <a:rPr lang="en-US" altLang="ko-KR" sz="4000"/>
              <a:t>Project Outcomes</a:t>
            </a:r>
            <a:endParaRPr lang="ko-KR" altLang="en-US" sz="4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51384" y="965068"/>
            <a:ext cx="10945216" cy="23205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맑은 고딕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kumimoji="0" lang="en-US" altLang="ko-KR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8" y="690891"/>
            <a:ext cx="70567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+mn-lt"/>
              </a:rPr>
              <a:t>(Recap) Scenarios for Demonstration / Evaluation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15380" y="3356992"/>
          <a:ext cx="11017224" cy="3332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252">
                  <a:extLst>
                    <a:ext uri="{9D8B030D-6E8A-4147-A177-3AD203B41FA5}">
                      <a16:colId xmlns:a16="http://schemas.microsoft.com/office/drawing/2014/main" val="4252417975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4034112835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504476469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1346098991"/>
                    </a:ext>
                  </a:extLst>
                </a:gridCol>
              </a:tblGrid>
              <a:tr h="34600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/>
                        <a:t>Planned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Achieved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134420"/>
                  </a:ext>
                </a:extLst>
              </a:tr>
              <a:tr h="1356952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#1:</a:t>
                      </a:r>
                      <a:r>
                        <a:rPr lang="en-US" baseline="0"/>
                        <a:t> 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093762"/>
                  </a:ext>
                </a:extLst>
              </a:tr>
              <a:tr h="160941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#2: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251473"/>
                  </a:ext>
                </a:extLst>
              </a:tr>
            </a:tbl>
          </a:graphicData>
        </a:graphic>
      </p:graphicFrame>
      <p:pic>
        <p:nvPicPr>
          <p:cNvPr id="8" name="Google Shape;101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80376" y="1628800"/>
            <a:ext cx="1427593" cy="1296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9156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842343"/>
          </a:xfrm>
        </p:spPr>
        <p:txBody>
          <a:bodyPr/>
          <a:lstStyle/>
          <a:p>
            <a:r>
              <a:rPr lang="en-US" altLang="ko-KR" sz="4000"/>
              <a:t>4B. Project Review: Self-check Details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1196752"/>
            <a:ext cx="11305256" cy="4853136"/>
          </a:xfrm>
        </p:spPr>
        <p:txBody>
          <a:bodyPr/>
          <a:lstStyle/>
          <a:p>
            <a:r>
              <a:rPr lang="en-US" altLang="ko-KR"/>
              <a:t>Changed Items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Remaining Items and Future Plan</a:t>
            </a:r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63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652271"/>
          </a:xfrm>
        </p:spPr>
        <p:txBody>
          <a:bodyPr/>
          <a:lstStyle/>
          <a:p>
            <a:r>
              <a:rPr lang="en-US" altLang="ko-KR" sz="4000"/>
              <a:t>4B. Project Review: Ecosystem &amp; Pointers</a:t>
            </a:r>
            <a:endParaRPr lang="ko-KR" altLang="en-US" sz="4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91344" y="836712"/>
          <a:ext cx="11665295" cy="122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042">
                  <a:extLst>
                    <a:ext uri="{9D8B030D-6E8A-4147-A177-3AD203B41FA5}">
                      <a16:colId xmlns:a16="http://schemas.microsoft.com/office/drawing/2014/main" val="1084847071"/>
                    </a:ext>
                  </a:extLst>
                </a:gridCol>
                <a:gridCol w="3060076">
                  <a:extLst>
                    <a:ext uri="{9D8B030D-6E8A-4147-A177-3AD203B41FA5}">
                      <a16:colId xmlns:a16="http://schemas.microsoft.com/office/drawing/2014/main" val="486749570"/>
                    </a:ext>
                  </a:extLst>
                </a:gridCol>
                <a:gridCol w="3420644">
                  <a:extLst>
                    <a:ext uri="{9D8B030D-6E8A-4147-A177-3AD203B41FA5}">
                      <a16:colId xmlns:a16="http://schemas.microsoft.com/office/drawing/2014/main" val="2173570788"/>
                    </a:ext>
                  </a:extLst>
                </a:gridCol>
                <a:gridCol w="3578533">
                  <a:extLst>
                    <a:ext uri="{9D8B030D-6E8A-4147-A177-3AD203B41FA5}">
                      <a16:colId xmlns:a16="http://schemas.microsoft.com/office/drawing/2014/main" val="2374863625"/>
                    </a:ext>
                  </a:extLst>
                </a:gridCol>
              </a:tblGrid>
              <a:tr h="216024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X+AI</a:t>
                      </a:r>
                    </a:p>
                    <a:p>
                      <a:pPr algn="ctr"/>
                      <a:r>
                        <a:rPr lang="en-US"/>
                        <a:t>Ecosystem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Shared Infra.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Common SW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Data Sharing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5845"/>
                  </a:ext>
                </a:extLst>
              </a:tr>
              <a:tr h="855875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1093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91344" y="2393399"/>
          <a:ext cx="11665295" cy="185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042">
                  <a:extLst>
                    <a:ext uri="{9D8B030D-6E8A-4147-A177-3AD203B41FA5}">
                      <a16:colId xmlns:a16="http://schemas.microsoft.com/office/drawing/2014/main" val="1084847071"/>
                    </a:ext>
                  </a:extLst>
                </a:gridCol>
                <a:gridCol w="3060076">
                  <a:extLst>
                    <a:ext uri="{9D8B030D-6E8A-4147-A177-3AD203B41FA5}">
                      <a16:colId xmlns:a16="http://schemas.microsoft.com/office/drawing/2014/main" val="486749570"/>
                    </a:ext>
                  </a:extLst>
                </a:gridCol>
                <a:gridCol w="3420644">
                  <a:extLst>
                    <a:ext uri="{9D8B030D-6E8A-4147-A177-3AD203B41FA5}">
                      <a16:colId xmlns:a16="http://schemas.microsoft.com/office/drawing/2014/main" val="2173570788"/>
                    </a:ext>
                  </a:extLst>
                </a:gridCol>
                <a:gridCol w="3578533">
                  <a:extLst>
                    <a:ext uri="{9D8B030D-6E8A-4147-A177-3AD203B41FA5}">
                      <a16:colId xmlns:a16="http://schemas.microsoft.com/office/drawing/2014/main" val="2374863625"/>
                    </a:ext>
                  </a:extLst>
                </a:gridCol>
              </a:tblGrid>
              <a:tr h="315521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Software</a:t>
                      </a:r>
                    </a:p>
                    <a:p>
                      <a:pPr algn="ctr"/>
                      <a:r>
                        <a:rPr lang="en-US"/>
                        <a:t>Pointers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Developed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Recycled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Integrated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5845"/>
                  </a:ext>
                </a:extLst>
              </a:tr>
              <a:tr h="1489281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1093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91344" y="4581128"/>
          <a:ext cx="11665295" cy="193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042">
                  <a:extLst>
                    <a:ext uri="{9D8B030D-6E8A-4147-A177-3AD203B41FA5}">
                      <a16:colId xmlns:a16="http://schemas.microsoft.com/office/drawing/2014/main" val="1084847071"/>
                    </a:ext>
                  </a:extLst>
                </a:gridCol>
                <a:gridCol w="3060076">
                  <a:extLst>
                    <a:ext uri="{9D8B030D-6E8A-4147-A177-3AD203B41FA5}">
                      <a16:colId xmlns:a16="http://schemas.microsoft.com/office/drawing/2014/main" val="486749570"/>
                    </a:ext>
                  </a:extLst>
                </a:gridCol>
                <a:gridCol w="3420644">
                  <a:extLst>
                    <a:ext uri="{9D8B030D-6E8A-4147-A177-3AD203B41FA5}">
                      <a16:colId xmlns:a16="http://schemas.microsoft.com/office/drawing/2014/main" val="2173570788"/>
                    </a:ext>
                  </a:extLst>
                </a:gridCol>
                <a:gridCol w="3578533">
                  <a:extLst>
                    <a:ext uri="{9D8B030D-6E8A-4147-A177-3AD203B41FA5}">
                      <a16:colId xmlns:a16="http://schemas.microsoft.com/office/drawing/2014/main" val="2374863625"/>
                    </a:ext>
                  </a:extLst>
                </a:gridCol>
              </a:tblGrid>
              <a:tr h="288032">
                <a:tc rowSpan="2">
                  <a:txBody>
                    <a:bodyPr/>
                    <a:lstStyle/>
                    <a:p>
                      <a:pPr algn="ctr"/>
                      <a:r>
                        <a:rPr lang="en-US" err="1"/>
                        <a:t>DataSets</a:t>
                      </a:r>
                      <a:endParaRPr lang="en-US"/>
                    </a:p>
                    <a:p>
                      <a:pPr algn="ctr"/>
                      <a:r>
                        <a:rPr lang="en-US"/>
                        <a:t>Pointers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Self-created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Open / 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Enhanced from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5845"/>
                  </a:ext>
                </a:extLst>
              </a:tr>
              <a:tr h="1572337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1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54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652271"/>
          </a:xfrm>
        </p:spPr>
        <p:txBody>
          <a:bodyPr/>
          <a:lstStyle/>
          <a:p>
            <a:r>
              <a:rPr lang="en-US" altLang="ko-KR" sz="4000"/>
              <a:t>4C. Project Service Demo: Files </a:t>
            </a:r>
            <a:r>
              <a:rPr lang="en-US" altLang="ko-KR" sz="2800">
                <a:solidFill>
                  <a:srgbClr val="FF0000"/>
                </a:solidFill>
              </a:rPr>
              <a:t>OR</a:t>
            </a:r>
            <a:r>
              <a:rPr lang="en-US" altLang="ko-KR" sz="4000"/>
              <a:t> Video</a:t>
            </a:r>
            <a:endParaRPr lang="ko-KR" altLang="en-US" sz="4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63352" y="1052736"/>
          <a:ext cx="11665295" cy="185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042">
                  <a:extLst>
                    <a:ext uri="{9D8B030D-6E8A-4147-A177-3AD203B41FA5}">
                      <a16:colId xmlns:a16="http://schemas.microsoft.com/office/drawing/2014/main" val="1084847071"/>
                    </a:ext>
                  </a:extLst>
                </a:gridCol>
                <a:gridCol w="3060076">
                  <a:extLst>
                    <a:ext uri="{9D8B030D-6E8A-4147-A177-3AD203B41FA5}">
                      <a16:colId xmlns:a16="http://schemas.microsoft.com/office/drawing/2014/main" val="486749570"/>
                    </a:ext>
                  </a:extLst>
                </a:gridCol>
                <a:gridCol w="3420644">
                  <a:extLst>
                    <a:ext uri="{9D8B030D-6E8A-4147-A177-3AD203B41FA5}">
                      <a16:colId xmlns:a16="http://schemas.microsoft.com/office/drawing/2014/main" val="2173570788"/>
                    </a:ext>
                  </a:extLst>
                </a:gridCol>
                <a:gridCol w="3578533">
                  <a:extLst>
                    <a:ext uri="{9D8B030D-6E8A-4147-A177-3AD203B41FA5}">
                      <a16:colId xmlns:a16="http://schemas.microsoft.com/office/drawing/2014/main" val="2374863625"/>
                    </a:ext>
                  </a:extLst>
                </a:gridCol>
              </a:tblGrid>
              <a:tr h="315521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Demo.</a:t>
                      </a:r>
                    </a:p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 sz="2800">
                          <a:solidFill>
                            <a:srgbClr val="FFFF00"/>
                          </a:solidFill>
                        </a:rPr>
                        <a:t>Source</a:t>
                      </a:r>
                    </a:p>
                    <a:p>
                      <a:pPr algn="ctr"/>
                      <a:r>
                        <a:rPr lang="en-US" sz="2800">
                          <a:solidFill>
                            <a:srgbClr val="FFFF00"/>
                          </a:solidFill>
                        </a:rPr>
                        <a:t>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Software Folder /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DataSet</a:t>
                      </a:r>
                      <a:r>
                        <a:rPr lang="en-US"/>
                        <a:t> Folder /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Demo</a:t>
                      </a:r>
                      <a:r>
                        <a:rPr lang="en-US" baseline="0"/>
                        <a:t> Guide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5845"/>
                  </a:ext>
                </a:extLst>
              </a:tr>
              <a:tr h="1489281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1093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91344" y="4515239"/>
          <a:ext cx="11665295" cy="193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042">
                  <a:extLst>
                    <a:ext uri="{9D8B030D-6E8A-4147-A177-3AD203B41FA5}">
                      <a16:colId xmlns:a16="http://schemas.microsoft.com/office/drawing/2014/main" val="1084847071"/>
                    </a:ext>
                  </a:extLst>
                </a:gridCol>
                <a:gridCol w="3060076">
                  <a:extLst>
                    <a:ext uri="{9D8B030D-6E8A-4147-A177-3AD203B41FA5}">
                      <a16:colId xmlns:a16="http://schemas.microsoft.com/office/drawing/2014/main" val="486749570"/>
                    </a:ext>
                  </a:extLst>
                </a:gridCol>
                <a:gridCol w="3420644">
                  <a:extLst>
                    <a:ext uri="{9D8B030D-6E8A-4147-A177-3AD203B41FA5}">
                      <a16:colId xmlns:a16="http://schemas.microsoft.com/office/drawing/2014/main" val="2173570788"/>
                    </a:ext>
                  </a:extLst>
                </a:gridCol>
                <a:gridCol w="3578533">
                  <a:extLst>
                    <a:ext uri="{9D8B030D-6E8A-4147-A177-3AD203B41FA5}">
                      <a16:colId xmlns:a16="http://schemas.microsoft.com/office/drawing/2014/main" val="2374863625"/>
                    </a:ext>
                  </a:extLst>
                </a:gridCol>
              </a:tblGrid>
              <a:tr h="288032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Demo.</a:t>
                      </a:r>
                    </a:p>
                    <a:p>
                      <a:pPr algn="ctr"/>
                      <a:endParaRPr lang="en-US"/>
                    </a:p>
                    <a:p>
                      <a:pPr algn="ctr"/>
                      <a:r>
                        <a:rPr lang="en-US" sz="3200">
                          <a:solidFill>
                            <a:srgbClr val="FFFF00"/>
                          </a:solidFill>
                        </a:rPr>
                        <a:t>Video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Software 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DataSet</a:t>
                      </a:r>
                      <a:r>
                        <a:rPr lang="en-US"/>
                        <a:t> 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Demo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95845"/>
                  </a:ext>
                </a:extLst>
              </a:tr>
              <a:tr h="1572337">
                <a:tc v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10934"/>
                  </a:ext>
                </a:extLst>
              </a:tr>
            </a:tbl>
          </a:graphicData>
        </a:graphic>
      </p:graphicFrame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09599" y="3204392"/>
            <a:ext cx="10972800" cy="1080120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i="1">
                <a:solidFill>
                  <a:srgbClr val="FF0000"/>
                </a:solidFill>
              </a:rPr>
              <a:t>Select ONE</a:t>
            </a:r>
          </a:p>
        </p:txBody>
      </p:sp>
    </p:spTree>
    <p:extLst>
      <p:ext uri="{BB962C8B-B14F-4D97-AF65-F5344CB8AC3E}">
        <p14:creationId xmlns:p14="http://schemas.microsoft.com/office/powerpoint/2010/main" val="217226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842343"/>
          </a:xfrm>
        </p:spPr>
        <p:txBody>
          <a:bodyPr/>
          <a:lstStyle/>
          <a:p>
            <a:r>
              <a:rPr lang="en-US" altLang="ko-KR" sz="4000" dirty="0"/>
              <a:t>3C. Project Progress: Verification &amp; Demo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266019"/>
            <a:ext cx="11521280" cy="5187317"/>
          </a:xfrm>
        </p:spPr>
        <p:txBody>
          <a:bodyPr/>
          <a:lstStyle/>
          <a:p>
            <a:r>
              <a:rPr lang="en-US" altLang="ko-KR" sz="2800" dirty="0"/>
              <a:t>Face &amp; Pose detection/Tracking landmark settings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1026" name="Picture 2" descr="GitHub - anujjain22/Holistic-detection-with-python: In this Project Holistic  Detection, it detect Left and Right Hand, Face Mesh, and Pose Detection  using Libraries Opencv and Mediapipe in Python.">
            <a:extLst>
              <a:ext uri="{FF2B5EF4-FFF2-40B4-BE49-F238E27FC236}">
                <a16:creationId xmlns:a16="http://schemas.microsoft.com/office/drawing/2014/main" id="{ADF66F61-BBED-C24D-9DB8-F9B689653D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9" r="13116"/>
          <a:stretch/>
        </p:blipFill>
        <p:spPr bwMode="auto">
          <a:xfrm>
            <a:off x="1402080" y="2229818"/>
            <a:ext cx="3896360" cy="35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1F89164D-C368-FF39-77EC-44AE71E2FA0B}"/>
              </a:ext>
            </a:extLst>
          </p:cNvPr>
          <p:cNvSpPr/>
          <p:nvPr/>
        </p:nvSpPr>
        <p:spPr>
          <a:xfrm rot="13260000">
            <a:off x="5874955" y="3579266"/>
            <a:ext cx="809541" cy="940013"/>
          </a:xfrm>
          <a:prstGeom prst="rtTriangle">
            <a:avLst/>
          </a:prstGeom>
          <a:solidFill>
            <a:srgbClr val="0110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2EBE761-EA5B-A3C9-4A81-B2A29256023C}"/>
              </a:ext>
            </a:extLst>
          </p:cNvPr>
          <p:cNvGrpSpPr/>
          <p:nvPr/>
        </p:nvGrpSpPr>
        <p:grpSpPr>
          <a:xfrm>
            <a:off x="7714832" y="2229818"/>
            <a:ext cx="2822904" cy="3585088"/>
            <a:chOff x="7714832" y="2246752"/>
            <a:chExt cx="2822904" cy="3585088"/>
          </a:xfrm>
        </p:grpSpPr>
        <p:pic>
          <p:nvPicPr>
            <p:cNvPr id="1028" name="Picture 4" descr="Human Photos, Download The BEST Free Human Stock Photos &amp; HD Images">
              <a:extLst>
                <a:ext uri="{FF2B5EF4-FFF2-40B4-BE49-F238E27FC236}">
                  <a16:creationId xmlns:a16="http://schemas.microsoft.com/office/drawing/2014/main" id="{2F153C1E-BAA0-1C4D-6030-7263614C77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3"/>
            <a:stretch/>
          </p:blipFill>
          <p:spPr bwMode="auto">
            <a:xfrm>
              <a:off x="7714832" y="2246752"/>
              <a:ext cx="2822904" cy="3585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E206B11-A270-88BF-6903-420EAB529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7600" y="3206750"/>
              <a:ext cx="463550" cy="3175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D09CDE8-618B-FD27-EF2F-9758E9DD24BA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 flipV="1">
              <a:off x="8326973" y="4555067"/>
              <a:ext cx="1697560" cy="11447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0A4165D-55D1-9070-F2A5-C552B036562B}"/>
                </a:ext>
              </a:extLst>
            </p:cNvPr>
            <p:cNvSpPr/>
            <p:nvPr/>
          </p:nvSpPr>
          <p:spPr>
            <a:xfrm>
              <a:off x="9969494" y="4506384"/>
              <a:ext cx="95255" cy="97367"/>
            </a:xfrm>
            <a:prstGeom prst="ellipse">
              <a:avLst/>
            </a:prstGeom>
            <a:solidFill>
              <a:srgbClr val="07B4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399F443-9FD7-B108-4A74-FE48D0A65BE3}"/>
                </a:ext>
              </a:extLst>
            </p:cNvPr>
            <p:cNvSpPr/>
            <p:nvPr/>
          </p:nvSpPr>
          <p:spPr>
            <a:xfrm>
              <a:off x="8231718" y="4620861"/>
              <a:ext cx="95255" cy="97367"/>
            </a:xfrm>
            <a:prstGeom prst="ellipse">
              <a:avLst/>
            </a:prstGeom>
            <a:solidFill>
              <a:srgbClr val="07B4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5E27AAF-D7B6-2D44-611D-B892DC27156C}"/>
                </a:ext>
              </a:extLst>
            </p:cNvPr>
            <p:cNvSpPr/>
            <p:nvPr/>
          </p:nvSpPr>
          <p:spPr>
            <a:xfrm>
              <a:off x="8705847" y="3221566"/>
              <a:ext cx="48686" cy="508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23F4D54-1F4A-0715-88F4-3DE211C6DD07}"/>
                </a:ext>
              </a:extLst>
            </p:cNvPr>
            <p:cNvSpPr/>
            <p:nvPr/>
          </p:nvSpPr>
          <p:spPr>
            <a:xfrm>
              <a:off x="9184217" y="3185584"/>
              <a:ext cx="48686" cy="508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B6F3581-85C0-1A41-3628-6F82EDBF82F2}"/>
                </a:ext>
              </a:extLst>
            </p:cNvPr>
            <p:cNvSpPr/>
            <p:nvPr/>
          </p:nvSpPr>
          <p:spPr>
            <a:xfrm>
              <a:off x="8969375" y="3998472"/>
              <a:ext cx="48686" cy="508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102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842343"/>
          </a:xfrm>
        </p:spPr>
        <p:txBody>
          <a:bodyPr/>
          <a:lstStyle/>
          <a:p>
            <a:r>
              <a:rPr lang="en-US" altLang="ko-KR" sz="4000" dirty="0"/>
              <a:t>3C. Project Progress: Verification &amp; Demo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266019"/>
            <a:ext cx="11521280" cy="5187317"/>
          </a:xfrm>
        </p:spPr>
        <p:txBody>
          <a:bodyPr/>
          <a:lstStyle/>
          <a:p>
            <a:r>
              <a:rPr lang="en-US" altLang="ko-KR" sz="2800" dirty="0"/>
              <a:t>Face &amp; Pose detection/Tracking landmark settings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1F89164D-C368-FF39-77EC-44AE71E2FA0B}"/>
              </a:ext>
            </a:extLst>
          </p:cNvPr>
          <p:cNvSpPr/>
          <p:nvPr/>
        </p:nvSpPr>
        <p:spPr>
          <a:xfrm rot="13260000">
            <a:off x="5396654" y="3500710"/>
            <a:ext cx="809541" cy="940013"/>
          </a:xfrm>
          <a:prstGeom prst="rtTriangle">
            <a:avLst/>
          </a:prstGeom>
          <a:solidFill>
            <a:srgbClr val="0110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C9380F5-9473-74AE-7DBC-26FFF1A40688}"/>
              </a:ext>
            </a:extLst>
          </p:cNvPr>
          <p:cNvGrpSpPr/>
          <p:nvPr/>
        </p:nvGrpSpPr>
        <p:grpSpPr>
          <a:xfrm>
            <a:off x="7542112" y="2178172"/>
            <a:ext cx="2822904" cy="3585088"/>
            <a:chOff x="7542112" y="2104512"/>
            <a:chExt cx="2822904" cy="3585088"/>
          </a:xfrm>
        </p:grpSpPr>
        <p:pic>
          <p:nvPicPr>
            <p:cNvPr id="1028" name="Picture 4" descr="Human Photos, Download The BEST Free Human Stock Photos &amp; HD Images">
              <a:extLst>
                <a:ext uri="{FF2B5EF4-FFF2-40B4-BE49-F238E27FC236}">
                  <a16:creationId xmlns:a16="http://schemas.microsoft.com/office/drawing/2014/main" id="{2F153C1E-BAA0-1C4D-6030-7263614C77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3"/>
            <a:stretch/>
          </p:blipFill>
          <p:spPr bwMode="auto">
            <a:xfrm>
              <a:off x="7542112" y="2104512"/>
              <a:ext cx="2822904" cy="3585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E206B11-A270-88BF-6903-420EAB529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4880" y="3064510"/>
              <a:ext cx="463550" cy="3175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D09CDE8-618B-FD27-EF2F-9758E9DD24BA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 flipV="1">
              <a:off x="8134669" y="4412827"/>
              <a:ext cx="1717144" cy="9736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0A4165D-55D1-9070-F2A5-C552B036562B}"/>
                </a:ext>
              </a:extLst>
            </p:cNvPr>
            <p:cNvSpPr/>
            <p:nvPr/>
          </p:nvSpPr>
          <p:spPr>
            <a:xfrm>
              <a:off x="9796774" y="4364144"/>
              <a:ext cx="95255" cy="97367"/>
            </a:xfrm>
            <a:prstGeom prst="ellipse">
              <a:avLst/>
            </a:prstGeom>
            <a:solidFill>
              <a:srgbClr val="07B4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399F443-9FD7-B108-4A74-FE48D0A65BE3}"/>
                </a:ext>
              </a:extLst>
            </p:cNvPr>
            <p:cNvSpPr/>
            <p:nvPr/>
          </p:nvSpPr>
          <p:spPr>
            <a:xfrm>
              <a:off x="8039414" y="4461510"/>
              <a:ext cx="95255" cy="97367"/>
            </a:xfrm>
            <a:prstGeom prst="ellipse">
              <a:avLst/>
            </a:prstGeom>
            <a:solidFill>
              <a:srgbClr val="07B4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5E27AAF-D7B6-2D44-611D-B892DC27156C}"/>
                </a:ext>
              </a:extLst>
            </p:cNvPr>
            <p:cNvSpPr/>
            <p:nvPr/>
          </p:nvSpPr>
          <p:spPr>
            <a:xfrm>
              <a:off x="8533127" y="3079326"/>
              <a:ext cx="48686" cy="508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23F4D54-1F4A-0715-88F4-3DE211C6DD07}"/>
                </a:ext>
              </a:extLst>
            </p:cNvPr>
            <p:cNvSpPr/>
            <p:nvPr/>
          </p:nvSpPr>
          <p:spPr>
            <a:xfrm>
              <a:off x="9011497" y="3043344"/>
              <a:ext cx="48686" cy="508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B6F3581-85C0-1A41-3628-6F82EDBF82F2}"/>
                </a:ext>
              </a:extLst>
            </p:cNvPr>
            <p:cNvSpPr/>
            <p:nvPr/>
          </p:nvSpPr>
          <p:spPr>
            <a:xfrm>
              <a:off x="8796655" y="3856232"/>
              <a:ext cx="48686" cy="508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1948182-F4EF-4DC7-09D1-96D37C9D171B}"/>
                </a:ext>
              </a:extLst>
            </p:cNvPr>
            <p:cNvCxnSpPr>
              <a:cxnSpLocks/>
              <a:stCxn id="23" idx="5"/>
            </p:cNvCxnSpPr>
            <p:nvPr/>
          </p:nvCxnSpPr>
          <p:spPr>
            <a:xfrm>
              <a:off x="8838211" y="3899593"/>
              <a:ext cx="115353" cy="53863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D6E4F00-38F6-037E-97BF-D978882E868D}"/>
                </a:ext>
              </a:extLst>
            </p:cNvPr>
            <p:cNvCxnSpPr>
              <a:cxnSpLocks/>
              <a:stCxn id="20" idx="5"/>
            </p:cNvCxnSpPr>
            <p:nvPr/>
          </p:nvCxnSpPr>
          <p:spPr>
            <a:xfrm>
              <a:off x="8120719" y="4544618"/>
              <a:ext cx="1727389" cy="142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2B91996-A4A0-F835-5B7A-293DDBAF20CF}"/>
              </a:ext>
            </a:extLst>
          </p:cNvPr>
          <p:cNvGrpSpPr/>
          <p:nvPr/>
        </p:nvGrpSpPr>
        <p:grpSpPr>
          <a:xfrm>
            <a:off x="1491832" y="2178172"/>
            <a:ext cx="2822904" cy="3585088"/>
            <a:chOff x="1491832" y="2160392"/>
            <a:chExt cx="2822904" cy="3585088"/>
          </a:xfrm>
        </p:grpSpPr>
        <p:pic>
          <p:nvPicPr>
            <p:cNvPr id="16" name="Picture 4" descr="Human Photos, Download The BEST Free Human Stock Photos &amp; HD Images">
              <a:extLst>
                <a:ext uri="{FF2B5EF4-FFF2-40B4-BE49-F238E27FC236}">
                  <a16:creationId xmlns:a16="http://schemas.microsoft.com/office/drawing/2014/main" id="{824B1CDD-45F0-3623-CFAA-CC033756BC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3"/>
            <a:stretch/>
          </p:blipFill>
          <p:spPr bwMode="auto">
            <a:xfrm>
              <a:off x="1491832" y="2160392"/>
              <a:ext cx="2822904" cy="3585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59AE208-8751-B58E-047D-69A67CF44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4600" y="3120390"/>
              <a:ext cx="463550" cy="3175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8B2E14A-2F02-72F1-1823-03AE78CF182F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2103973" y="4468707"/>
              <a:ext cx="1697560" cy="11447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43390FE-8EF1-D0EA-54F0-7FB23D6A22F5}"/>
                </a:ext>
              </a:extLst>
            </p:cNvPr>
            <p:cNvSpPr/>
            <p:nvPr/>
          </p:nvSpPr>
          <p:spPr>
            <a:xfrm>
              <a:off x="3746494" y="4420024"/>
              <a:ext cx="95255" cy="97367"/>
            </a:xfrm>
            <a:prstGeom prst="ellipse">
              <a:avLst/>
            </a:prstGeom>
            <a:solidFill>
              <a:srgbClr val="07B4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70897E1-C172-D6D7-CCED-E16AED3E05D7}"/>
                </a:ext>
              </a:extLst>
            </p:cNvPr>
            <p:cNvSpPr/>
            <p:nvPr/>
          </p:nvSpPr>
          <p:spPr>
            <a:xfrm>
              <a:off x="2008718" y="4534501"/>
              <a:ext cx="95255" cy="97367"/>
            </a:xfrm>
            <a:prstGeom prst="ellipse">
              <a:avLst/>
            </a:prstGeom>
            <a:solidFill>
              <a:srgbClr val="07B4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140C731-493A-0B3E-C8BF-C34EB7D09BBE}"/>
                </a:ext>
              </a:extLst>
            </p:cNvPr>
            <p:cNvSpPr/>
            <p:nvPr/>
          </p:nvSpPr>
          <p:spPr>
            <a:xfrm>
              <a:off x="2482847" y="3135206"/>
              <a:ext cx="48686" cy="508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D5CDC5D-4F36-0FC5-7D83-973E7C010853}"/>
                </a:ext>
              </a:extLst>
            </p:cNvPr>
            <p:cNvSpPr/>
            <p:nvPr/>
          </p:nvSpPr>
          <p:spPr>
            <a:xfrm>
              <a:off x="2961217" y="3099224"/>
              <a:ext cx="48686" cy="508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3811BB5-145C-FB4F-EAD6-BC76E3FC3F5D}"/>
                </a:ext>
              </a:extLst>
            </p:cNvPr>
            <p:cNvSpPr/>
            <p:nvPr/>
          </p:nvSpPr>
          <p:spPr>
            <a:xfrm>
              <a:off x="2746375" y="3912112"/>
              <a:ext cx="48686" cy="508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83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842343"/>
          </a:xfrm>
        </p:spPr>
        <p:txBody>
          <a:bodyPr/>
          <a:lstStyle/>
          <a:p>
            <a:r>
              <a:rPr lang="en-US" altLang="ko-KR" sz="4000" dirty="0"/>
              <a:t>3C. Project Progress: Verification &amp; Demo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266019"/>
            <a:ext cx="11521280" cy="5187317"/>
          </a:xfrm>
        </p:spPr>
        <p:txBody>
          <a:bodyPr/>
          <a:lstStyle/>
          <a:p>
            <a:r>
              <a:rPr lang="en-US" altLang="ko-KR" sz="2800" dirty="0"/>
              <a:t>Face &amp; Pose detection/Tracking landmark settings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2B91996-A4A0-F835-5B7A-293DDBAF20CF}"/>
              </a:ext>
            </a:extLst>
          </p:cNvPr>
          <p:cNvGrpSpPr/>
          <p:nvPr/>
        </p:nvGrpSpPr>
        <p:grpSpPr>
          <a:xfrm>
            <a:off x="1491832" y="2178172"/>
            <a:ext cx="2822904" cy="3585088"/>
            <a:chOff x="1491832" y="2160392"/>
            <a:chExt cx="2822904" cy="3585088"/>
          </a:xfrm>
        </p:grpSpPr>
        <p:pic>
          <p:nvPicPr>
            <p:cNvPr id="16" name="Picture 4" descr="Human Photos, Download The BEST Free Human Stock Photos &amp; HD Images">
              <a:extLst>
                <a:ext uri="{FF2B5EF4-FFF2-40B4-BE49-F238E27FC236}">
                  <a16:creationId xmlns:a16="http://schemas.microsoft.com/office/drawing/2014/main" id="{824B1CDD-45F0-3623-CFAA-CC033756BC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3"/>
            <a:stretch/>
          </p:blipFill>
          <p:spPr bwMode="auto">
            <a:xfrm>
              <a:off x="1491832" y="2160392"/>
              <a:ext cx="2822904" cy="3585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59AE208-8751-B58E-047D-69A67CF44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4600" y="3120390"/>
              <a:ext cx="463550" cy="3175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8B2E14A-2F02-72F1-1823-03AE78CF182F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2103973" y="4468707"/>
              <a:ext cx="1697560" cy="11447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43390FE-8EF1-D0EA-54F0-7FB23D6A22F5}"/>
                </a:ext>
              </a:extLst>
            </p:cNvPr>
            <p:cNvSpPr/>
            <p:nvPr/>
          </p:nvSpPr>
          <p:spPr>
            <a:xfrm>
              <a:off x="3746494" y="4420024"/>
              <a:ext cx="95255" cy="97367"/>
            </a:xfrm>
            <a:prstGeom prst="ellipse">
              <a:avLst/>
            </a:prstGeom>
            <a:solidFill>
              <a:srgbClr val="07B4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70897E1-C172-D6D7-CCED-E16AED3E05D7}"/>
                </a:ext>
              </a:extLst>
            </p:cNvPr>
            <p:cNvSpPr/>
            <p:nvPr/>
          </p:nvSpPr>
          <p:spPr>
            <a:xfrm>
              <a:off x="2008718" y="4534501"/>
              <a:ext cx="95255" cy="97367"/>
            </a:xfrm>
            <a:prstGeom prst="ellipse">
              <a:avLst/>
            </a:prstGeom>
            <a:solidFill>
              <a:srgbClr val="07B4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F140C731-493A-0B3E-C8BF-C34EB7D09BBE}"/>
                </a:ext>
              </a:extLst>
            </p:cNvPr>
            <p:cNvSpPr/>
            <p:nvPr/>
          </p:nvSpPr>
          <p:spPr>
            <a:xfrm>
              <a:off x="2482847" y="3135206"/>
              <a:ext cx="48686" cy="508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D5CDC5D-4F36-0FC5-7D83-973E7C010853}"/>
                </a:ext>
              </a:extLst>
            </p:cNvPr>
            <p:cNvSpPr/>
            <p:nvPr/>
          </p:nvSpPr>
          <p:spPr>
            <a:xfrm>
              <a:off x="2961217" y="3099224"/>
              <a:ext cx="48686" cy="508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3811BB5-145C-FB4F-EAD6-BC76E3FC3F5D}"/>
                </a:ext>
              </a:extLst>
            </p:cNvPr>
            <p:cNvSpPr/>
            <p:nvPr/>
          </p:nvSpPr>
          <p:spPr>
            <a:xfrm>
              <a:off x="2746375" y="3912112"/>
              <a:ext cx="48686" cy="508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C9380F5-9473-74AE-7DBC-26FFF1A40688}"/>
              </a:ext>
            </a:extLst>
          </p:cNvPr>
          <p:cNvGrpSpPr/>
          <p:nvPr/>
        </p:nvGrpSpPr>
        <p:grpSpPr>
          <a:xfrm>
            <a:off x="1491832" y="2188148"/>
            <a:ext cx="2822904" cy="3585088"/>
            <a:chOff x="7542112" y="2104512"/>
            <a:chExt cx="2822904" cy="3585088"/>
          </a:xfrm>
        </p:grpSpPr>
        <p:pic>
          <p:nvPicPr>
            <p:cNvPr id="1028" name="Picture 4" descr="Human Photos, Download The BEST Free Human Stock Photos &amp; HD Images">
              <a:extLst>
                <a:ext uri="{FF2B5EF4-FFF2-40B4-BE49-F238E27FC236}">
                  <a16:creationId xmlns:a16="http://schemas.microsoft.com/office/drawing/2014/main" id="{2F153C1E-BAA0-1C4D-6030-7263614C77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3"/>
            <a:stretch/>
          </p:blipFill>
          <p:spPr bwMode="auto">
            <a:xfrm>
              <a:off x="7542112" y="2104512"/>
              <a:ext cx="2822904" cy="3585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E206B11-A270-88BF-6903-420EAB529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4880" y="3064510"/>
              <a:ext cx="463550" cy="3175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D09CDE8-618B-FD27-EF2F-9758E9DD24BA}"/>
                </a:ext>
              </a:extLst>
            </p:cNvPr>
            <p:cNvCxnSpPr>
              <a:cxnSpLocks/>
              <a:stCxn id="20" idx="6"/>
            </p:cNvCxnSpPr>
            <p:nvPr/>
          </p:nvCxnSpPr>
          <p:spPr>
            <a:xfrm flipV="1">
              <a:off x="8134669" y="4412827"/>
              <a:ext cx="1717144" cy="9736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0A4165D-55D1-9070-F2A5-C552B036562B}"/>
                </a:ext>
              </a:extLst>
            </p:cNvPr>
            <p:cNvSpPr/>
            <p:nvPr/>
          </p:nvSpPr>
          <p:spPr>
            <a:xfrm>
              <a:off x="9796774" y="4364144"/>
              <a:ext cx="95255" cy="97367"/>
            </a:xfrm>
            <a:prstGeom prst="ellipse">
              <a:avLst/>
            </a:prstGeom>
            <a:solidFill>
              <a:srgbClr val="07B4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399F443-9FD7-B108-4A74-FE48D0A65BE3}"/>
                </a:ext>
              </a:extLst>
            </p:cNvPr>
            <p:cNvSpPr/>
            <p:nvPr/>
          </p:nvSpPr>
          <p:spPr>
            <a:xfrm>
              <a:off x="8039414" y="4461510"/>
              <a:ext cx="95255" cy="97367"/>
            </a:xfrm>
            <a:prstGeom prst="ellipse">
              <a:avLst/>
            </a:prstGeom>
            <a:solidFill>
              <a:srgbClr val="07B4E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5E27AAF-D7B6-2D44-611D-B892DC27156C}"/>
                </a:ext>
              </a:extLst>
            </p:cNvPr>
            <p:cNvSpPr/>
            <p:nvPr/>
          </p:nvSpPr>
          <p:spPr>
            <a:xfrm>
              <a:off x="8533127" y="3079326"/>
              <a:ext cx="48686" cy="508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23F4D54-1F4A-0715-88F4-3DE211C6DD07}"/>
                </a:ext>
              </a:extLst>
            </p:cNvPr>
            <p:cNvSpPr/>
            <p:nvPr/>
          </p:nvSpPr>
          <p:spPr>
            <a:xfrm>
              <a:off x="9011497" y="3043344"/>
              <a:ext cx="48686" cy="508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B6F3581-85C0-1A41-3628-6F82EDBF82F2}"/>
                </a:ext>
              </a:extLst>
            </p:cNvPr>
            <p:cNvSpPr/>
            <p:nvPr/>
          </p:nvSpPr>
          <p:spPr>
            <a:xfrm>
              <a:off x="8796655" y="3856232"/>
              <a:ext cx="48686" cy="508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1948182-F4EF-4DC7-09D1-96D37C9D171B}"/>
                </a:ext>
              </a:extLst>
            </p:cNvPr>
            <p:cNvCxnSpPr>
              <a:cxnSpLocks/>
              <a:stCxn id="23" idx="5"/>
            </p:cNvCxnSpPr>
            <p:nvPr/>
          </p:nvCxnSpPr>
          <p:spPr>
            <a:xfrm>
              <a:off x="8838211" y="3899593"/>
              <a:ext cx="115353" cy="53863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D6E4F00-38F6-037E-97BF-D978882E868D}"/>
                </a:ext>
              </a:extLst>
            </p:cNvPr>
            <p:cNvCxnSpPr>
              <a:cxnSpLocks/>
              <a:stCxn id="20" idx="5"/>
            </p:cNvCxnSpPr>
            <p:nvPr/>
          </p:nvCxnSpPr>
          <p:spPr>
            <a:xfrm>
              <a:off x="8120719" y="4544618"/>
              <a:ext cx="1727389" cy="142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원호 5">
            <a:extLst>
              <a:ext uri="{FF2B5EF4-FFF2-40B4-BE49-F238E27FC236}">
                <a16:creationId xmlns:a16="http://schemas.microsoft.com/office/drawing/2014/main" id="{8C6AD61F-AE34-C732-1C19-01DB75988E77}"/>
              </a:ext>
            </a:extLst>
          </p:cNvPr>
          <p:cNvSpPr/>
          <p:nvPr/>
        </p:nvSpPr>
        <p:spPr>
          <a:xfrm>
            <a:off x="2260600" y="4583853"/>
            <a:ext cx="45719" cy="83108"/>
          </a:xfrm>
          <a:prstGeom prst="arc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1ADFD71-F3F1-476C-D308-89D453D27789}"/>
                  </a:ext>
                </a:extLst>
              </p14:cNvPr>
              <p14:cNvContentPartPr/>
              <p14:nvPr/>
            </p14:nvContentPartPr>
            <p14:xfrm>
              <a:off x="2095318" y="4600215"/>
              <a:ext cx="205560" cy="2484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1ADFD71-F3F1-476C-D308-89D453D277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6318" y="4591575"/>
                <a:ext cx="223200" cy="42480"/>
              </a:xfrm>
              <a:prstGeom prst="rect">
                <a:avLst/>
              </a:prstGeom>
            </p:spPr>
          </p:pic>
        </mc:Fallback>
      </mc:AlternateContent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A3085ED-CFF1-425A-D714-7B42096EC942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3794122" y="4545147"/>
            <a:ext cx="0" cy="10450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5" name="잉크 1024">
                <a:extLst>
                  <a:ext uri="{FF2B5EF4-FFF2-40B4-BE49-F238E27FC236}">
                    <a16:creationId xmlns:a16="http://schemas.microsoft.com/office/drawing/2014/main" id="{3B31C5DA-EDB2-5AE2-5B8B-67D898DF1FF1}"/>
                  </a:ext>
                </a:extLst>
              </p14:cNvPr>
              <p14:cNvContentPartPr/>
              <p14:nvPr/>
            </p14:nvContentPartPr>
            <p14:xfrm>
              <a:off x="3723490" y="4582000"/>
              <a:ext cx="4320" cy="58680"/>
            </p14:xfrm>
          </p:contentPart>
        </mc:Choice>
        <mc:Fallback>
          <p:pic>
            <p:nvPicPr>
              <p:cNvPr id="1025" name="잉크 1024">
                <a:extLst>
                  <a:ext uri="{FF2B5EF4-FFF2-40B4-BE49-F238E27FC236}">
                    <a16:creationId xmlns:a16="http://schemas.microsoft.com/office/drawing/2014/main" id="{3B31C5DA-EDB2-5AE2-5B8B-67D898DF1F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4490" y="4573000"/>
                <a:ext cx="219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30" name="잉크 1029">
                <a:extLst>
                  <a:ext uri="{FF2B5EF4-FFF2-40B4-BE49-F238E27FC236}">
                    <a16:creationId xmlns:a16="http://schemas.microsoft.com/office/drawing/2014/main" id="{294ABD69-8FCC-05D3-29C3-CDA02347E1CE}"/>
                  </a:ext>
                </a:extLst>
              </p14:cNvPr>
              <p14:cNvContentPartPr/>
              <p14:nvPr/>
            </p14:nvContentPartPr>
            <p14:xfrm>
              <a:off x="3719530" y="4583440"/>
              <a:ext cx="66960" cy="1800"/>
            </p14:xfrm>
          </p:contentPart>
        </mc:Choice>
        <mc:Fallback>
          <p:pic>
            <p:nvPicPr>
              <p:cNvPr id="1030" name="잉크 1029">
                <a:extLst>
                  <a:ext uri="{FF2B5EF4-FFF2-40B4-BE49-F238E27FC236}">
                    <a16:creationId xmlns:a16="http://schemas.microsoft.com/office/drawing/2014/main" id="{294ABD69-8FCC-05D3-29C3-CDA02347E1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10530" y="4574800"/>
                <a:ext cx="84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31" name="잉크 1030">
                <a:extLst>
                  <a:ext uri="{FF2B5EF4-FFF2-40B4-BE49-F238E27FC236}">
                    <a16:creationId xmlns:a16="http://schemas.microsoft.com/office/drawing/2014/main" id="{B5BA90C1-219B-F0F2-E7F5-4FB0E9B363B0}"/>
                  </a:ext>
                </a:extLst>
              </p14:cNvPr>
              <p14:cNvContentPartPr/>
              <p14:nvPr/>
            </p14:nvContentPartPr>
            <p14:xfrm>
              <a:off x="7357460" y="6379533"/>
              <a:ext cx="360" cy="360"/>
            </p14:xfrm>
          </p:contentPart>
        </mc:Choice>
        <mc:Fallback>
          <p:pic>
            <p:nvPicPr>
              <p:cNvPr id="1031" name="잉크 1030">
                <a:extLst>
                  <a:ext uri="{FF2B5EF4-FFF2-40B4-BE49-F238E27FC236}">
                    <a16:creationId xmlns:a16="http://schemas.microsoft.com/office/drawing/2014/main" id="{B5BA90C1-219B-F0F2-E7F5-4FB0E9B363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48460" y="637053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32" name="TextBox 1031">
            <a:extLst>
              <a:ext uri="{FF2B5EF4-FFF2-40B4-BE49-F238E27FC236}">
                <a16:creationId xmlns:a16="http://schemas.microsoft.com/office/drawing/2014/main" id="{F7F66EB0-AEF4-D96C-C62C-DFCACFB5B3BD}"/>
              </a:ext>
            </a:extLst>
          </p:cNvPr>
          <p:cNvSpPr txBox="1"/>
          <p:nvPr/>
        </p:nvSpPr>
        <p:spPr>
          <a:xfrm>
            <a:off x="2014691" y="427972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2093C2D-D2E8-C283-832E-1AB74FBA151F}"/>
              </a:ext>
            </a:extLst>
          </p:cNvPr>
          <p:cNvSpPr txBox="1"/>
          <p:nvPr/>
        </p:nvSpPr>
        <p:spPr>
          <a:xfrm>
            <a:off x="2563286" y="2875208"/>
            <a:ext cx="325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A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B33194D-EC62-B6E0-4C84-030F89FC09A9}"/>
              </a:ext>
            </a:extLst>
          </p:cNvPr>
          <p:cNvSpPr txBox="1"/>
          <p:nvPr/>
        </p:nvSpPr>
        <p:spPr>
          <a:xfrm>
            <a:off x="2843490" y="4013102"/>
            <a:ext cx="3064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B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62883D9-7AFC-6958-3308-5CEB99830A3A}"/>
              </a:ext>
            </a:extLst>
          </p:cNvPr>
          <p:cNvSpPr txBox="1"/>
          <p:nvPr/>
        </p:nvSpPr>
        <p:spPr>
          <a:xfrm>
            <a:off x="3121863" y="4255639"/>
            <a:ext cx="3032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chemeClr val="bg1"/>
                </a:solidFill>
              </a:rPr>
              <a:t>C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036" name="직각 삼각형 1035">
            <a:extLst>
              <a:ext uri="{FF2B5EF4-FFF2-40B4-BE49-F238E27FC236}">
                <a16:creationId xmlns:a16="http://schemas.microsoft.com/office/drawing/2014/main" id="{05FB32B1-CDA0-2354-7C94-3F3EFBB6D9E6}"/>
              </a:ext>
            </a:extLst>
          </p:cNvPr>
          <p:cNvSpPr/>
          <p:nvPr/>
        </p:nvSpPr>
        <p:spPr>
          <a:xfrm rot="13260000">
            <a:off x="5396654" y="3500710"/>
            <a:ext cx="809541" cy="940013"/>
          </a:xfrm>
          <a:prstGeom prst="rtTriangle">
            <a:avLst/>
          </a:prstGeom>
          <a:solidFill>
            <a:srgbClr val="0110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08F18299-E044-4387-DFE0-1339AB5AED7B}"/>
              </a:ext>
            </a:extLst>
          </p:cNvPr>
          <p:cNvSpPr txBox="1"/>
          <p:nvPr/>
        </p:nvSpPr>
        <p:spPr>
          <a:xfrm>
            <a:off x="6969771" y="2273902"/>
            <a:ext cx="3733153" cy="3362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tx1"/>
                </a:solidFill>
                <a:latin typeface="+mn-lt"/>
              </a:rPr>
              <a:t>Forward neck posture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- B/A decreases</a:t>
            </a:r>
            <a:endParaRPr lang="en-US" altLang="ko-KR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tx1"/>
                </a:solidFill>
                <a:latin typeface="+mn-lt"/>
              </a:rPr>
              <a:t>Uneven shoulder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+mn-lt"/>
              </a:rPr>
              <a:t>- </a:t>
            </a:r>
            <a:r>
              <a:rPr lang="el-GR" altLang="ko-KR" sz="18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θ</a:t>
            </a:r>
            <a:r>
              <a:rPr lang="en-US" altLang="ko-KR" sz="18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increases</a:t>
            </a:r>
            <a:endParaRPr lang="en-US" altLang="ko-KR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tx1"/>
                </a:solidFill>
                <a:latin typeface="+mn-lt"/>
              </a:rPr>
              <a:t>Round shoulder 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chemeClr val="tx1"/>
                </a:solidFill>
                <a:latin typeface="+mn-lt"/>
              </a:rPr>
              <a:t>- C/A decreases</a:t>
            </a:r>
            <a:endParaRPr lang="ko-KR" altLang="en-US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441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842343"/>
          </a:xfrm>
        </p:spPr>
        <p:txBody>
          <a:bodyPr/>
          <a:lstStyle/>
          <a:p>
            <a:r>
              <a:rPr lang="en-US" altLang="ko-KR" sz="4000"/>
              <a:t>3C. Project Progress: Verification &amp; Demo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266019"/>
            <a:ext cx="11521280" cy="5187317"/>
          </a:xfrm>
        </p:spPr>
        <p:txBody>
          <a:bodyPr/>
          <a:lstStyle/>
          <a:p>
            <a:r>
              <a:rPr lang="en-US" altLang="ko-KR" sz="2800" dirty="0"/>
              <a:t>Tracking records for recorded videos(4~5s)</a:t>
            </a:r>
          </a:p>
          <a:p>
            <a:pPr lvl="1"/>
            <a:r>
              <a:rPr lang="ko-KR" altLang="en-US" sz="2000" dirty="0"/>
              <a:t>바른 자세</a:t>
            </a:r>
            <a:r>
              <a:rPr lang="en-US" altLang="ko-KR" sz="2000" dirty="0"/>
              <a:t>(default)</a:t>
            </a:r>
            <a:r>
              <a:rPr lang="ko-KR" altLang="en-US" sz="2000" dirty="0"/>
              <a:t>와 잘못된 자세</a:t>
            </a:r>
            <a:r>
              <a:rPr lang="en-US" altLang="ko-KR" sz="2000" dirty="0"/>
              <a:t>(wrong)</a:t>
            </a:r>
            <a:r>
              <a:rPr lang="ko-KR" altLang="en-US" sz="2000" dirty="0"/>
              <a:t>일 때의 값 비교 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90C9BE-6AF9-C1FD-1C0A-23DD9A05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11" y="3048080"/>
            <a:ext cx="3542813" cy="26298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ADB1E0-0E6F-6D06-7850-2C2C991A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347" y="3061706"/>
            <a:ext cx="3511019" cy="26026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91169F-FF27-5ED5-FF9A-51084B84F5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5"/>
          <a:stretch/>
        </p:blipFill>
        <p:spPr>
          <a:xfrm>
            <a:off x="7941090" y="3068519"/>
            <a:ext cx="3511019" cy="25889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557FCCF-F37C-A3B4-74E9-183091C72D35}"/>
              </a:ext>
            </a:extLst>
          </p:cNvPr>
          <p:cNvSpPr txBox="1"/>
          <p:nvPr/>
        </p:nvSpPr>
        <p:spPr>
          <a:xfrm>
            <a:off x="1288205" y="2494428"/>
            <a:ext cx="236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+mn-lt"/>
              </a:rPr>
              <a:t>Forward Head(B/A)</a:t>
            </a:r>
            <a:endParaRPr lang="ko-KR" altLang="en-US" sz="1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01E2B1-6C33-85E4-3442-609FBBF185EB}"/>
              </a:ext>
            </a:extLst>
          </p:cNvPr>
          <p:cNvSpPr txBox="1"/>
          <p:nvPr/>
        </p:nvSpPr>
        <p:spPr>
          <a:xfrm>
            <a:off x="4922371" y="2494428"/>
            <a:ext cx="232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+mn-lt"/>
              </a:rPr>
              <a:t>Uneven Shoulder(</a:t>
            </a:r>
            <a:r>
              <a:rPr lang="en-US" altLang="ko-KR" sz="1800" b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°</a:t>
            </a:r>
            <a:r>
              <a:rPr lang="en-US" altLang="ko-KR" sz="1800" b="1" dirty="0">
                <a:solidFill>
                  <a:schemeClr val="tx1"/>
                </a:solidFill>
                <a:latin typeface="+mn-lt"/>
              </a:rPr>
              <a:t>)</a:t>
            </a:r>
            <a:endParaRPr lang="ko-KR" altLang="en-US" sz="1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CF6450-6294-F0F8-9853-6A6601713EA3}"/>
              </a:ext>
            </a:extLst>
          </p:cNvPr>
          <p:cNvSpPr txBox="1"/>
          <p:nvPr/>
        </p:nvSpPr>
        <p:spPr>
          <a:xfrm>
            <a:off x="8576872" y="2494428"/>
            <a:ext cx="253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+mn-lt"/>
              </a:rPr>
              <a:t>Round Shoulder(</a:t>
            </a:r>
            <a:r>
              <a:rPr lang="en-US" altLang="ko-KR" sz="1800" b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C/A</a:t>
            </a:r>
            <a:r>
              <a:rPr lang="en-US" altLang="ko-KR" sz="1800" b="1" dirty="0">
                <a:solidFill>
                  <a:schemeClr val="tx1"/>
                </a:solidFill>
                <a:latin typeface="+mn-lt"/>
              </a:rPr>
              <a:t>)</a:t>
            </a:r>
            <a:endParaRPr lang="ko-KR" altLang="en-US" sz="18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155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842343"/>
          </a:xfrm>
        </p:spPr>
        <p:txBody>
          <a:bodyPr/>
          <a:lstStyle/>
          <a:p>
            <a:r>
              <a:rPr lang="en-US" altLang="ko-KR" sz="4000"/>
              <a:t>3C. Project Progress: Verification &amp; Demo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266019"/>
            <a:ext cx="11521280" cy="5187317"/>
          </a:xfrm>
        </p:spPr>
        <p:txBody>
          <a:bodyPr/>
          <a:lstStyle/>
          <a:p>
            <a:r>
              <a:rPr lang="en-US" altLang="ko-KR" sz="2800" dirty="0"/>
              <a:t>Tracking records for recorded videos(1 min)</a:t>
            </a:r>
          </a:p>
          <a:p>
            <a:pPr lvl="1"/>
            <a:r>
              <a:rPr lang="ko-KR" altLang="en-US" sz="2000" dirty="0"/>
              <a:t>하나의 영상에서 자세를 바꿔가면서 촬영 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57FCCF-F37C-A3B4-74E9-183091C72D35}"/>
              </a:ext>
            </a:extLst>
          </p:cNvPr>
          <p:cNvSpPr txBox="1"/>
          <p:nvPr/>
        </p:nvSpPr>
        <p:spPr>
          <a:xfrm>
            <a:off x="1288205" y="2494428"/>
            <a:ext cx="236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+mn-lt"/>
              </a:rPr>
              <a:t>Forward Head(B/A)</a:t>
            </a:r>
            <a:endParaRPr lang="ko-KR" altLang="en-US" sz="1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01E2B1-6C33-85E4-3442-609FBBF185EB}"/>
              </a:ext>
            </a:extLst>
          </p:cNvPr>
          <p:cNvSpPr txBox="1"/>
          <p:nvPr/>
        </p:nvSpPr>
        <p:spPr>
          <a:xfrm>
            <a:off x="4922371" y="2494428"/>
            <a:ext cx="2322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+mn-lt"/>
              </a:rPr>
              <a:t>Uneven Shoulder(</a:t>
            </a:r>
            <a:r>
              <a:rPr lang="en-US" altLang="ko-KR" sz="1800" b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°</a:t>
            </a:r>
            <a:r>
              <a:rPr lang="en-US" altLang="ko-KR" sz="1800" b="1" dirty="0">
                <a:solidFill>
                  <a:schemeClr val="tx1"/>
                </a:solidFill>
                <a:latin typeface="+mn-lt"/>
              </a:rPr>
              <a:t>)</a:t>
            </a:r>
            <a:endParaRPr lang="ko-KR" altLang="en-US" sz="1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CF6450-6294-F0F8-9853-6A6601713EA3}"/>
              </a:ext>
            </a:extLst>
          </p:cNvPr>
          <p:cNvSpPr txBox="1"/>
          <p:nvPr/>
        </p:nvSpPr>
        <p:spPr>
          <a:xfrm>
            <a:off x="8576872" y="2494428"/>
            <a:ext cx="253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  <a:latin typeface="+mn-lt"/>
              </a:rPr>
              <a:t>Round Shoulder(</a:t>
            </a:r>
            <a:r>
              <a:rPr lang="en-US" altLang="ko-KR" sz="1800" b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C/A</a:t>
            </a:r>
            <a:r>
              <a:rPr lang="en-US" altLang="ko-KR" sz="1800" b="1" dirty="0">
                <a:solidFill>
                  <a:schemeClr val="tx1"/>
                </a:solidFill>
                <a:latin typeface="+mn-lt"/>
              </a:rPr>
              <a:t>)</a:t>
            </a:r>
            <a:endParaRPr lang="ko-KR" altLang="en-US" sz="18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A9223AF-D239-060F-DDD4-47961B973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83" y="3042012"/>
            <a:ext cx="3464899" cy="262394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347B928-55A1-2B29-0298-9E002E365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191" y="3042012"/>
            <a:ext cx="3478686" cy="262394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AF93F3B-6D63-B2D8-F5D0-CCCBE36FC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517" y="3032821"/>
            <a:ext cx="3506259" cy="264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0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31583"/>
            <a:ext cx="12192000" cy="842343"/>
          </a:xfrm>
        </p:spPr>
        <p:txBody>
          <a:bodyPr/>
          <a:lstStyle/>
          <a:p>
            <a:r>
              <a:rPr lang="en-US" altLang="ko-KR" sz="4000"/>
              <a:t>3C. Project Progress: Verification &amp; Demo</a:t>
            </a:r>
            <a:endParaRPr lang="ko-KR" altLang="en-US" sz="4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266019"/>
            <a:ext cx="11521280" cy="5187317"/>
          </a:xfrm>
        </p:spPr>
        <p:txBody>
          <a:bodyPr/>
          <a:lstStyle/>
          <a:p>
            <a:r>
              <a:rPr lang="en-US" altLang="ko-KR" sz="2800" dirty="0"/>
              <a:t>Tracking records for recorded videos(1 min)</a:t>
            </a:r>
          </a:p>
          <a:p>
            <a:pPr lvl="1"/>
            <a:r>
              <a:rPr lang="ko-KR" altLang="en-US" sz="2000" dirty="0"/>
              <a:t>앞 슬라이드의 </a:t>
            </a:r>
            <a:r>
              <a:rPr lang="en-US" altLang="ko-KR" sz="2000" dirty="0"/>
              <a:t>time series</a:t>
            </a:r>
            <a:r>
              <a:rPr lang="ko-KR" altLang="en-US" sz="2000" dirty="0"/>
              <a:t>를 하나의 </a:t>
            </a:r>
            <a:r>
              <a:rPr lang="en-US" altLang="ko-KR" sz="2000" dirty="0"/>
              <a:t>plot</a:t>
            </a:r>
            <a:r>
              <a:rPr lang="ko-KR" altLang="en-US" sz="2000" dirty="0"/>
              <a:t>에 나타낸 결과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1FAD86-9CB2-242A-6FD8-C224EB02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368" y="2255685"/>
            <a:ext cx="5529263" cy="43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4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-31583"/>
            <a:ext cx="9144000" cy="842343"/>
          </a:xfrm>
        </p:spPr>
        <p:txBody>
          <a:bodyPr/>
          <a:lstStyle/>
          <a:p>
            <a:r>
              <a:rPr lang="en-US" altLang="ko-KR"/>
              <a:t>4A. Project Result: </a:t>
            </a:r>
            <a:r>
              <a:rPr lang="en-US" altLang="ko-KR" sz="4000"/>
              <a:t>Overview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052736"/>
            <a:ext cx="11521280" cy="5400600"/>
          </a:xfrm>
        </p:spPr>
        <p:txBody>
          <a:bodyPr/>
          <a:lstStyle/>
          <a:p>
            <a:r>
              <a:rPr lang="en-US" altLang="ko-KR" b="1"/>
              <a:t>X+AI Service </a:t>
            </a:r>
            <a:r>
              <a:rPr lang="en-US" altLang="ko-KR"/>
              <a:t>Realization with Representative Illustration 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23392" y="2780928"/>
            <a:ext cx="10873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>
                <a:solidFill>
                  <a:srgbClr val="3333FF"/>
                </a:solidFill>
              </a:rPr>
              <a:t>Before &amp; After</a:t>
            </a:r>
          </a:p>
        </p:txBody>
      </p:sp>
    </p:spTree>
    <p:extLst>
      <p:ext uri="{BB962C8B-B14F-4D97-AF65-F5344CB8AC3E}">
        <p14:creationId xmlns:p14="http://schemas.microsoft.com/office/powerpoint/2010/main" val="308961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4000" y="-31583"/>
            <a:ext cx="9144000" cy="842343"/>
          </a:xfrm>
        </p:spPr>
        <p:txBody>
          <a:bodyPr/>
          <a:lstStyle/>
          <a:p>
            <a:r>
              <a:rPr lang="en-US" altLang="ko-KR"/>
              <a:t>4A. Project Result: Outcomes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052736"/>
            <a:ext cx="11521280" cy="5400600"/>
          </a:xfrm>
        </p:spPr>
        <p:txBody>
          <a:bodyPr/>
          <a:lstStyle/>
          <a:p>
            <a:r>
              <a:rPr lang="en-US" altLang="ko-KR" sz="2400" b="1"/>
              <a:t>Project Outcomes #1, #2, …</a:t>
            </a:r>
            <a:endParaRPr lang="en-US" altLang="ko-KR" sz="24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3D5B7D-3ECE-475F-8169-8F7696AEADFB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416" y="2276872"/>
            <a:ext cx="10441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rgbClr val="3333FF"/>
                </a:solidFill>
              </a:rPr>
              <a:t>Show main verification results for each outcome</a:t>
            </a:r>
          </a:p>
        </p:txBody>
      </p:sp>
    </p:spTree>
    <p:extLst>
      <p:ext uri="{BB962C8B-B14F-4D97-AF65-F5344CB8AC3E}">
        <p14:creationId xmlns:p14="http://schemas.microsoft.com/office/powerpoint/2010/main" val="1757300437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디자인 사용자 지정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39CD9E86BB2454095769312BB5D187F" ma:contentTypeVersion="4" ma:contentTypeDescription="새 문서를 만듭니다." ma:contentTypeScope="" ma:versionID="29c61421d29893cc703b01271cb4399c">
  <xsd:schema xmlns:xsd="http://www.w3.org/2001/XMLSchema" xmlns:xs="http://www.w3.org/2001/XMLSchema" xmlns:p="http://schemas.microsoft.com/office/2006/metadata/properties" xmlns:ns3="308807d5-7b25-4bf6-a882-8ed089b0725d" targetNamespace="http://schemas.microsoft.com/office/2006/metadata/properties" ma:root="true" ma:fieldsID="9bd494db6609778cb175247e8d3bed6c" ns3:_="">
    <xsd:import namespace="308807d5-7b25-4bf6-a882-8ed089b072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8807d5-7b25-4bf6-a882-8ed089b07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08807d5-7b25-4bf6-a882-8ed089b0725d" xsi:nil="true"/>
  </documentManagement>
</p:properties>
</file>

<file path=customXml/itemProps1.xml><?xml version="1.0" encoding="utf-8"?>
<ds:datastoreItem xmlns:ds="http://schemas.openxmlformats.org/officeDocument/2006/customXml" ds:itemID="{E0ADC09B-CA20-40C9-997B-1618976006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047984-FD4C-41E1-9908-D8A22F2D31C8}">
  <ds:schemaRefs>
    <ds:schemaRef ds:uri="308807d5-7b25-4bf6-a882-8ed089b072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33300D3-F618-4DB5-9DA3-D259FF766377}">
  <ds:schemaRefs>
    <ds:schemaRef ds:uri="308807d5-7b25-4bf6-a882-8ed089b0725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Office\Templates\디자인\청사진.pot</Template>
  <TotalTime>16</TotalTime>
  <Words>412</Words>
  <Application>Microsoft Office PowerPoint</Application>
  <PresentationFormat>와이드스크린</PresentationFormat>
  <Paragraphs>106</Paragraphs>
  <Slides>13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8" baseType="lpstr">
      <vt:lpstr>HY견고딕</vt:lpstr>
      <vt:lpstr>HY헤드라인M</vt:lpstr>
      <vt:lpstr>굴림</vt:lpstr>
      <vt:lpstr>나눔스퀘어 Bold</vt:lpstr>
      <vt:lpstr>돋움</vt:lpstr>
      <vt:lpstr>맑은 고딕</vt:lpstr>
      <vt:lpstr>Arial</vt:lpstr>
      <vt:lpstr>Calibri</vt:lpstr>
      <vt:lpstr>Comic Sans MS</vt:lpstr>
      <vt:lpstr>Times New Roman</vt:lpstr>
      <vt:lpstr>Wingdings</vt:lpstr>
      <vt:lpstr>1_디자인 사용자 지정</vt:lpstr>
      <vt:lpstr>2_디자인 사용자 지정</vt:lpstr>
      <vt:lpstr>3_디자인 사용자 지정</vt:lpstr>
      <vt:lpstr>Image</vt:lpstr>
      <vt:lpstr>실시간 자세교정 프로그램</vt:lpstr>
      <vt:lpstr>3C. Project Progress: Verification &amp; Demo</vt:lpstr>
      <vt:lpstr>3C. Project Progress: Verification &amp; Demo</vt:lpstr>
      <vt:lpstr>3C. Project Progress: Verification &amp; Demo</vt:lpstr>
      <vt:lpstr>3C. Project Progress: Verification &amp; Demo</vt:lpstr>
      <vt:lpstr>3C. Project Progress: Verification &amp; Demo</vt:lpstr>
      <vt:lpstr>3C. Project Progress: Verification &amp; Demo</vt:lpstr>
      <vt:lpstr>4A. Project Result: Overview</vt:lpstr>
      <vt:lpstr>4A. Project Result: Outcomes</vt:lpstr>
      <vt:lpstr>4A. Project Result: Achieved Project Outcomes</vt:lpstr>
      <vt:lpstr>4B. Project Review: Self-check Details</vt:lpstr>
      <vt:lpstr>4B. Project Review: Ecosystem &amp; Pointers</vt:lpstr>
      <vt:lpstr>4C. Project Service Demo: Files OR Video</vt:lpstr>
    </vt:vector>
  </TitlesOfParts>
  <Company>K-JIST Networked Media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Immersive Media Delivery and Access Grid</dc:title>
  <dc:creator>JongWon Kim</dc:creator>
  <cp:lastModifiedBy>예원 신</cp:lastModifiedBy>
  <cp:revision>17</cp:revision>
  <cp:lastPrinted>2019-07-03T13:03:54Z</cp:lastPrinted>
  <dcterms:created xsi:type="dcterms:W3CDTF">2000-01-17T07:51:42Z</dcterms:created>
  <dcterms:modified xsi:type="dcterms:W3CDTF">2024-06-02T06:44:01Z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/>
  </property>
  <property fmtid="{D5CDD505-2E9C-101B-9397-08002B2CF9AE}" pid="3" name="Owner">
    <vt:lpwstr/>
  </property>
  <property fmtid="{D5CDD505-2E9C-101B-9397-08002B2CF9AE}" pid="4" name="Status">
    <vt:lpwstr/>
  </property>
  <property fmtid="{D5CDD505-2E9C-101B-9397-08002B2CF9AE}" pid="5" name="ContentTypeId">
    <vt:lpwstr>0x010100F39CD9E86BB2454095769312BB5D187F</vt:lpwstr>
  </property>
</Properties>
</file>