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256" r:id="rId2"/>
    <p:sldId id="257" r:id="rId3"/>
    <p:sldId id="258" r:id="rId4"/>
    <p:sldId id="733" r:id="rId5"/>
    <p:sldId id="734" r:id="rId6"/>
    <p:sldId id="260" r:id="rId7"/>
    <p:sldId id="760" r:id="rId8"/>
    <p:sldId id="758" r:id="rId9"/>
    <p:sldId id="761" r:id="rId10"/>
    <p:sldId id="762" r:id="rId11"/>
    <p:sldId id="743" r:id="rId12"/>
    <p:sldId id="763" r:id="rId13"/>
    <p:sldId id="707" r:id="rId14"/>
    <p:sldId id="730" r:id="rId15"/>
    <p:sldId id="740" r:id="rId16"/>
    <p:sldId id="747" r:id="rId17"/>
    <p:sldId id="749" r:id="rId18"/>
    <p:sldId id="724" r:id="rId19"/>
    <p:sldId id="746" r:id="rId20"/>
    <p:sldId id="748" r:id="rId21"/>
    <p:sldId id="751" r:id="rId22"/>
    <p:sldId id="744" r:id="rId23"/>
    <p:sldId id="709" r:id="rId24"/>
    <p:sldId id="710" r:id="rId25"/>
    <p:sldId id="275" r:id="rId26"/>
    <p:sldId id="755" r:id="rId27"/>
  </p:sldIdLst>
  <p:sldSz cx="12192000" cy="6858000"/>
  <p:notesSz cx="6858000" cy="9144000"/>
  <p:defaultText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78"/>
    <a:srgbClr val="F1F1F1"/>
    <a:srgbClr val="AD9E65"/>
    <a:srgbClr val="FFCC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4"/>
    <p:restoredTop sz="75789"/>
  </p:normalViewPr>
  <p:slideViewPr>
    <p:cSldViewPr snapToGrid="0">
      <p:cViewPr varScale="1">
        <p:scale>
          <a:sx n="94" d="100"/>
          <a:sy n="94" d="100"/>
        </p:scale>
        <p:origin x="1392"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___________.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5573927174545858E-2"/>
          <c:y val="3.0036858974358975E-2"/>
          <c:w val="0.91316765778747544"/>
          <c:h val="0.5155803405785192"/>
        </c:manualLayout>
      </c:layout>
      <c:barChart>
        <c:barDir val="col"/>
        <c:grouping val="clustered"/>
        <c:varyColors val="0"/>
        <c:ser>
          <c:idx val="0"/>
          <c:order val="0"/>
          <c:tx>
            <c:strRef>
              <c:f>Sheet1!$M$1</c:f>
              <c:strCache>
                <c:ptCount val="1"/>
                <c:pt idx="0">
                  <c:v>VM</c:v>
                </c:pt>
              </c:strCache>
            </c:strRef>
          </c:tx>
          <c:spPr>
            <a:solidFill>
              <a:schemeClr val="accent1"/>
            </a:solidFill>
            <a:ln>
              <a:noFill/>
            </a:ln>
            <a:effectLst/>
          </c:spPr>
          <c:invertIfNegative val="0"/>
          <c:cat>
            <c:multiLvlStrRef>
              <c:f>Sheet1!$K$2:$L$32</c:f>
              <c:multiLvlStrCache>
                <c:ptCount val="31"/>
                <c:lvl>
                  <c:pt idx="0">
                    <c:v>BH</c:v>
                  </c:pt>
                  <c:pt idx="1">
                    <c:v>BM</c:v>
                  </c:pt>
                  <c:pt idx="2">
                    <c:v>UK</c:v>
                  </c:pt>
                  <c:pt idx="3">
                    <c:v>G500</c:v>
                  </c:pt>
                  <c:pt idx="4">
                    <c:v>CO</c:v>
                  </c:pt>
                  <c:pt idx="5">
                    <c:v>HW</c:v>
                  </c:pt>
                  <c:pt idx="6">
                    <c:v>WK</c:v>
                  </c:pt>
                  <c:pt idx="7">
                    <c:v>GEO</c:v>
                  </c:pt>
                  <c:pt idx="8">
                    <c:v>BH</c:v>
                  </c:pt>
                  <c:pt idx="9">
                    <c:v>BM</c:v>
                  </c:pt>
                  <c:pt idx="10">
                    <c:v>UK</c:v>
                  </c:pt>
                  <c:pt idx="11">
                    <c:v>G500</c:v>
                  </c:pt>
                  <c:pt idx="12">
                    <c:v>CO</c:v>
                  </c:pt>
                  <c:pt idx="13">
                    <c:v>WK</c:v>
                  </c:pt>
                  <c:pt idx="14">
                    <c:v>GEO</c:v>
                  </c:pt>
                  <c:pt idx="15">
                    <c:v>BH</c:v>
                  </c:pt>
                  <c:pt idx="16">
                    <c:v>BM</c:v>
                  </c:pt>
                  <c:pt idx="17">
                    <c:v>UK</c:v>
                  </c:pt>
                  <c:pt idx="18">
                    <c:v>G500</c:v>
                  </c:pt>
                  <c:pt idx="19">
                    <c:v>CO</c:v>
                  </c:pt>
                  <c:pt idx="20">
                    <c:v>HW</c:v>
                  </c:pt>
                  <c:pt idx="21">
                    <c:v>WK</c:v>
                  </c:pt>
                  <c:pt idx="22">
                    <c:v>GEO</c:v>
                  </c:pt>
                  <c:pt idx="23">
                    <c:v>BH</c:v>
                  </c:pt>
                  <c:pt idx="24">
                    <c:v>BM</c:v>
                  </c:pt>
                  <c:pt idx="25">
                    <c:v>UK</c:v>
                  </c:pt>
                  <c:pt idx="26">
                    <c:v>G500</c:v>
                  </c:pt>
                  <c:pt idx="27">
                    <c:v>CO</c:v>
                  </c:pt>
                  <c:pt idx="28">
                    <c:v>HW</c:v>
                  </c:pt>
                  <c:pt idx="29">
                    <c:v>WK</c:v>
                  </c:pt>
                  <c:pt idx="30">
                    <c:v>GEO</c:v>
                  </c:pt>
                </c:lvl>
                <c:lvl>
                  <c:pt idx="0">
                    <c:v>BFS</c:v>
                  </c:pt>
                  <c:pt idx="8">
                    <c:v>SSSP</c:v>
                  </c:pt>
                  <c:pt idx="15">
                    <c:v>PR</c:v>
                  </c:pt>
                  <c:pt idx="23">
                    <c:v>CC</c:v>
                  </c:pt>
                </c:lvl>
              </c:multiLvlStrCache>
            </c:multiLvlStrRef>
          </c:cat>
          <c:val>
            <c:numRef>
              <c:f>Sheet1!$M$2:$M$32</c:f>
              <c:numCache>
                <c:formatCode>General</c:formatCode>
                <c:ptCount val="3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numCache>
            </c:numRef>
          </c:val>
          <c:extLst>
            <c:ext xmlns:c16="http://schemas.microsoft.com/office/drawing/2014/chart" uri="{C3380CC4-5D6E-409C-BE32-E72D297353CC}">
              <c16:uniqueId val="{00000000-4305-B945-974F-479FE005D33B}"/>
            </c:ext>
          </c:extLst>
        </c:ser>
        <c:ser>
          <c:idx val="1"/>
          <c:order val="1"/>
          <c:tx>
            <c:strRef>
              <c:f>Sheet1!$N$1</c:f>
              <c:strCache>
                <c:ptCount val="1"/>
                <c:pt idx="0">
                  <c:v>EM</c:v>
                </c:pt>
              </c:strCache>
            </c:strRef>
          </c:tx>
          <c:spPr>
            <a:solidFill>
              <a:schemeClr val="accent3"/>
            </a:solidFill>
            <a:ln>
              <a:noFill/>
            </a:ln>
            <a:effectLst/>
          </c:spPr>
          <c:invertIfNegative val="0"/>
          <c:cat>
            <c:multiLvlStrRef>
              <c:f>Sheet1!$K$2:$L$32</c:f>
              <c:multiLvlStrCache>
                <c:ptCount val="31"/>
                <c:lvl>
                  <c:pt idx="0">
                    <c:v>BH</c:v>
                  </c:pt>
                  <c:pt idx="1">
                    <c:v>BM</c:v>
                  </c:pt>
                  <c:pt idx="2">
                    <c:v>UK</c:v>
                  </c:pt>
                  <c:pt idx="3">
                    <c:v>G500</c:v>
                  </c:pt>
                  <c:pt idx="4">
                    <c:v>CO</c:v>
                  </c:pt>
                  <c:pt idx="5">
                    <c:v>HW</c:v>
                  </c:pt>
                  <c:pt idx="6">
                    <c:v>WK</c:v>
                  </c:pt>
                  <c:pt idx="7">
                    <c:v>GEO</c:v>
                  </c:pt>
                  <c:pt idx="8">
                    <c:v>BH</c:v>
                  </c:pt>
                  <c:pt idx="9">
                    <c:v>BM</c:v>
                  </c:pt>
                  <c:pt idx="10">
                    <c:v>UK</c:v>
                  </c:pt>
                  <c:pt idx="11">
                    <c:v>G500</c:v>
                  </c:pt>
                  <c:pt idx="12">
                    <c:v>CO</c:v>
                  </c:pt>
                  <c:pt idx="13">
                    <c:v>WK</c:v>
                  </c:pt>
                  <c:pt idx="14">
                    <c:v>GEO</c:v>
                  </c:pt>
                  <c:pt idx="15">
                    <c:v>BH</c:v>
                  </c:pt>
                  <c:pt idx="16">
                    <c:v>BM</c:v>
                  </c:pt>
                  <c:pt idx="17">
                    <c:v>UK</c:v>
                  </c:pt>
                  <c:pt idx="18">
                    <c:v>G500</c:v>
                  </c:pt>
                  <c:pt idx="19">
                    <c:v>CO</c:v>
                  </c:pt>
                  <c:pt idx="20">
                    <c:v>HW</c:v>
                  </c:pt>
                  <c:pt idx="21">
                    <c:v>WK</c:v>
                  </c:pt>
                  <c:pt idx="22">
                    <c:v>GEO</c:v>
                  </c:pt>
                  <c:pt idx="23">
                    <c:v>BH</c:v>
                  </c:pt>
                  <c:pt idx="24">
                    <c:v>BM</c:v>
                  </c:pt>
                  <c:pt idx="25">
                    <c:v>UK</c:v>
                  </c:pt>
                  <c:pt idx="26">
                    <c:v>G500</c:v>
                  </c:pt>
                  <c:pt idx="27">
                    <c:v>CO</c:v>
                  </c:pt>
                  <c:pt idx="28">
                    <c:v>HW</c:v>
                  </c:pt>
                  <c:pt idx="29">
                    <c:v>WK</c:v>
                  </c:pt>
                  <c:pt idx="30">
                    <c:v>GEO</c:v>
                  </c:pt>
                </c:lvl>
                <c:lvl>
                  <c:pt idx="0">
                    <c:v>BFS</c:v>
                  </c:pt>
                  <c:pt idx="8">
                    <c:v>SSSP</c:v>
                  </c:pt>
                  <c:pt idx="15">
                    <c:v>PR</c:v>
                  </c:pt>
                  <c:pt idx="23">
                    <c:v>CC</c:v>
                  </c:pt>
                </c:lvl>
              </c:multiLvlStrCache>
            </c:multiLvlStrRef>
          </c:cat>
          <c:val>
            <c:numRef>
              <c:f>Sheet1!$N$2:$N$32</c:f>
              <c:numCache>
                <c:formatCode>General</c:formatCode>
                <c:ptCount val="31"/>
                <c:pt idx="0">
                  <c:v>0.43174795566373297</c:v>
                </c:pt>
                <c:pt idx="1">
                  <c:v>0.47045659401454482</c:v>
                </c:pt>
                <c:pt idx="2">
                  <c:v>0.89598082241121724</c:v>
                </c:pt>
                <c:pt idx="3">
                  <c:v>0.76102014529353224</c:v>
                </c:pt>
                <c:pt idx="4">
                  <c:v>0.39077996101227519</c:v>
                </c:pt>
                <c:pt idx="6">
                  <c:v>0.35617951771039286</c:v>
                </c:pt>
                <c:pt idx="7">
                  <c:v>0.51781463890468482</c:v>
                </c:pt>
                <c:pt idx="8">
                  <c:v>0.4351268446061371</c:v>
                </c:pt>
                <c:pt idx="9">
                  <c:v>1.0200249009388762</c:v>
                </c:pt>
                <c:pt idx="10">
                  <c:v>1.6567930938181759</c:v>
                </c:pt>
                <c:pt idx="11">
                  <c:v>0.94747840650143622</c:v>
                </c:pt>
                <c:pt idx="12">
                  <c:v>0.3300179286803035</c:v>
                </c:pt>
                <c:pt idx="13">
                  <c:v>0.63696432948811255</c:v>
                </c:pt>
                <c:pt idx="14">
                  <c:v>0.726027073306862</c:v>
                </c:pt>
                <c:pt idx="15">
                  <c:v>1.6597690996690138</c:v>
                </c:pt>
                <c:pt idx="16">
                  <c:v>1.6975758405926835</c:v>
                </c:pt>
                <c:pt idx="17">
                  <c:v>1.6672586472434676</c:v>
                </c:pt>
                <c:pt idx="18">
                  <c:v>1.5476862829762104</c:v>
                </c:pt>
                <c:pt idx="19">
                  <c:v>1.8211174032532185</c:v>
                </c:pt>
                <c:pt idx="21">
                  <c:v>2.1419713808835867</c:v>
                </c:pt>
                <c:pt idx="22">
                  <c:v>1.7463008426556346</c:v>
                </c:pt>
                <c:pt idx="23">
                  <c:v>0.71142072318350291</c:v>
                </c:pt>
                <c:pt idx="24">
                  <c:v>0.70068448956916007</c:v>
                </c:pt>
                <c:pt idx="25">
                  <c:v>1.2474697039863569</c:v>
                </c:pt>
                <c:pt idx="26">
                  <c:v>0.80139712499996196</c:v>
                </c:pt>
                <c:pt idx="27">
                  <c:v>0.44465434354791139</c:v>
                </c:pt>
                <c:pt idx="29">
                  <c:v>0.89888234843949977</c:v>
                </c:pt>
                <c:pt idx="30">
                  <c:v>0.76420293098534542</c:v>
                </c:pt>
              </c:numCache>
            </c:numRef>
          </c:val>
          <c:extLst>
            <c:ext xmlns:c16="http://schemas.microsoft.com/office/drawing/2014/chart" uri="{C3380CC4-5D6E-409C-BE32-E72D297353CC}">
              <c16:uniqueId val="{00000001-4305-B945-974F-479FE005D33B}"/>
            </c:ext>
          </c:extLst>
        </c:ser>
        <c:ser>
          <c:idx val="2"/>
          <c:order val="2"/>
          <c:tx>
            <c:strRef>
              <c:f>Sheet1!$O$1</c:f>
              <c:strCache>
                <c:ptCount val="1"/>
                <c:pt idx="0">
                  <c:v>CM</c:v>
                </c:pt>
              </c:strCache>
            </c:strRef>
          </c:tx>
          <c:spPr>
            <a:solidFill>
              <a:schemeClr val="accent5"/>
            </a:solidFill>
            <a:ln>
              <a:noFill/>
            </a:ln>
            <a:effectLst/>
          </c:spPr>
          <c:invertIfNegative val="0"/>
          <c:cat>
            <c:multiLvlStrRef>
              <c:f>Sheet1!$K$2:$L$32</c:f>
              <c:multiLvlStrCache>
                <c:ptCount val="31"/>
                <c:lvl>
                  <c:pt idx="0">
                    <c:v>BH</c:v>
                  </c:pt>
                  <c:pt idx="1">
                    <c:v>BM</c:v>
                  </c:pt>
                  <c:pt idx="2">
                    <c:v>UK</c:v>
                  </c:pt>
                  <c:pt idx="3">
                    <c:v>G500</c:v>
                  </c:pt>
                  <c:pt idx="4">
                    <c:v>CO</c:v>
                  </c:pt>
                  <c:pt idx="5">
                    <c:v>HW</c:v>
                  </c:pt>
                  <c:pt idx="6">
                    <c:v>WK</c:v>
                  </c:pt>
                  <c:pt idx="7">
                    <c:v>GEO</c:v>
                  </c:pt>
                  <c:pt idx="8">
                    <c:v>BH</c:v>
                  </c:pt>
                  <c:pt idx="9">
                    <c:v>BM</c:v>
                  </c:pt>
                  <c:pt idx="10">
                    <c:v>UK</c:v>
                  </c:pt>
                  <c:pt idx="11">
                    <c:v>G500</c:v>
                  </c:pt>
                  <c:pt idx="12">
                    <c:v>CO</c:v>
                  </c:pt>
                  <c:pt idx="13">
                    <c:v>WK</c:v>
                  </c:pt>
                  <c:pt idx="14">
                    <c:v>GEO</c:v>
                  </c:pt>
                  <c:pt idx="15">
                    <c:v>BH</c:v>
                  </c:pt>
                  <c:pt idx="16">
                    <c:v>BM</c:v>
                  </c:pt>
                  <c:pt idx="17">
                    <c:v>UK</c:v>
                  </c:pt>
                  <c:pt idx="18">
                    <c:v>G500</c:v>
                  </c:pt>
                  <c:pt idx="19">
                    <c:v>CO</c:v>
                  </c:pt>
                  <c:pt idx="20">
                    <c:v>HW</c:v>
                  </c:pt>
                  <c:pt idx="21">
                    <c:v>WK</c:v>
                  </c:pt>
                  <c:pt idx="22">
                    <c:v>GEO</c:v>
                  </c:pt>
                  <c:pt idx="23">
                    <c:v>BH</c:v>
                  </c:pt>
                  <c:pt idx="24">
                    <c:v>BM</c:v>
                  </c:pt>
                  <c:pt idx="25">
                    <c:v>UK</c:v>
                  </c:pt>
                  <c:pt idx="26">
                    <c:v>G500</c:v>
                  </c:pt>
                  <c:pt idx="27">
                    <c:v>CO</c:v>
                  </c:pt>
                  <c:pt idx="28">
                    <c:v>HW</c:v>
                  </c:pt>
                  <c:pt idx="29">
                    <c:v>WK</c:v>
                  </c:pt>
                  <c:pt idx="30">
                    <c:v>GEO</c:v>
                  </c:pt>
                </c:lvl>
                <c:lvl>
                  <c:pt idx="0">
                    <c:v>BFS</c:v>
                  </c:pt>
                  <c:pt idx="8">
                    <c:v>SSSP</c:v>
                  </c:pt>
                  <c:pt idx="15">
                    <c:v>PR</c:v>
                  </c:pt>
                  <c:pt idx="23">
                    <c:v>CC</c:v>
                  </c:pt>
                </c:lvl>
              </c:multiLvlStrCache>
            </c:multiLvlStrRef>
          </c:cat>
          <c:val>
            <c:numRef>
              <c:f>Sheet1!$O$2:$O$32</c:f>
              <c:numCache>
                <c:formatCode>General</c:formatCode>
                <c:ptCount val="31"/>
                <c:pt idx="0">
                  <c:v>0.85429908022314027</c:v>
                </c:pt>
                <c:pt idx="1">
                  <c:v>0.76949783604898747</c:v>
                </c:pt>
                <c:pt idx="2">
                  <c:v>0.7591866766382257</c:v>
                </c:pt>
                <c:pt idx="3">
                  <c:v>0.35522397339631812</c:v>
                </c:pt>
                <c:pt idx="4">
                  <c:v>0.2551959259601837</c:v>
                </c:pt>
                <c:pt idx="5">
                  <c:v>5.1710818045206858E-2</c:v>
                </c:pt>
                <c:pt idx="6">
                  <c:v>9.3172146667460251E-2</c:v>
                </c:pt>
                <c:pt idx="7">
                  <c:v>0.29985799546486808</c:v>
                </c:pt>
                <c:pt idx="8">
                  <c:v>0.84010611503890442</c:v>
                </c:pt>
                <c:pt idx="9">
                  <c:v>1.1110867862877254</c:v>
                </c:pt>
                <c:pt idx="10">
                  <c:v>1.9097089438920321</c:v>
                </c:pt>
                <c:pt idx="11">
                  <c:v>0.76976700747864435</c:v>
                </c:pt>
                <c:pt idx="12">
                  <c:v>0.32227808870239605</c:v>
                </c:pt>
                <c:pt idx="13">
                  <c:v>0.3111506635583382</c:v>
                </c:pt>
                <c:pt idx="14">
                  <c:v>0.71851364343690782</c:v>
                </c:pt>
                <c:pt idx="15">
                  <c:v>1.6650107327444796</c:v>
                </c:pt>
                <c:pt idx="16">
                  <c:v>2.1016128501879594</c:v>
                </c:pt>
                <c:pt idx="17">
                  <c:v>1.868163747041705</c:v>
                </c:pt>
                <c:pt idx="18">
                  <c:v>1.4487395626558337</c:v>
                </c:pt>
                <c:pt idx="19">
                  <c:v>2.2720041392146531</c:v>
                </c:pt>
                <c:pt idx="20">
                  <c:v>2.4951912745858023</c:v>
                </c:pt>
                <c:pt idx="21">
                  <c:v>1.5842054027935155</c:v>
                </c:pt>
                <c:pt idx="22">
                  <c:v>1.8865631711116084</c:v>
                </c:pt>
                <c:pt idx="23">
                  <c:v>0.68554467657127238</c:v>
                </c:pt>
                <c:pt idx="24">
                  <c:v>0.7022013897063385</c:v>
                </c:pt>
                <c:pt idx="25">
                  <c:v>1.2577905857441736</c:v>
                </c:pt>
                <c:pt idx="26">
                  <c:v>0.62435010837912475</c:v>
                </c:pt>
                <c:pt idx="27">
                  <c:v>0.61929747508640098</c:v>
                </c:pt>
                <c:pt idx="28">
                  <c:v>0.97844596817224194</c:v>
                </c:pt>
                <c:pt idx="29">
                  <c:v>0.66096198130306139</c:v>
                </c:pt>
                <c:pt idx="30">
                  <c:v>0.7636213951039319</c:v>
                </c:pt>
              </c:numCache>
            </c:numRef>
          </c:val>
          <c:extLst>
            <c:ext xmlns:c16="http://schemas.microsoft.com/office/drawing/2014/chart" uri="{C3380CC4-5D6E-409C-BE32-E72D297353CC}">
              <c16:uniqueId val="{00000002-4305-B945-974F-479FE005D33B}"/>
            </c:ext>
          </c:extLst>
        </c:ser>
        <c:ser>
          <c:idx val="3"/>
          <c:order val="3"/>
          <c:tx>
            <c:strRef>
              <c:f>Sheet1!$P$1</c:f>
              <c:strCache>
                <c:ptCount val="1"/>
                <c:pt idx="0">
                  <c:v>WM</c:v>
                </c:pt>
              </c:strCache>
            </c:strRef>
          </c:tx>
          <c:spPr>
            <a:solidFill>
              <a:schemeClr val="accent1">
                <a:lumMod val="60000"/>
              </a:schemeClr>
            </a:solidFill>
            <a:ln>
              <a:noFill/>
            </a:ln>
            <a:effectLst/>
          </c:spPr>
          <c:invertIfNegative val="0"/>
          <c:cat>
            <c:multiLvlStrRef>
              <c:f>Sheet1!$K$2:$L$32</c:f>
              <c:multiLvlStrCache>
                <c:ptCount val="31"/>
                <c:lvl>
                  <c:pt idx="0">
                    <c:v>BH</c:v>
                  </c:pt>
                  <c:pt idx="1">
                    <c:v>BM</c:v>
                  </c:pt>
                  <c:pt idx="2">
                    <c:v>UK</c:v>
                  </c:pt>
                  <c:pt idx="3">
                    <c:v>G500</c:v>
                  </c:pt>
                  <c:pt idx="4">
                    <c:v>CO</c:v>
                  </c:pt>
                  <c:pt idx="5">
                    <c:v>HW</c:v>
                  </c:pt>
                  <c:pt idx="6">
                    <c:v>WK</c:v>
                  </c:pt>
                  <c:pt idx="7">
                    <c:v>GEO</c:v>
                  </c:pt>
                  <c:pt idx="8">
                    <c:v>BH</c:v>
                  </c:pt>
                  <c:pt idx="9">
                    <c:v>BM</c:v>
                  </c:pt>
                  <c:pt idx="10">
                    <c:v>UK</c:v>
                  </c:pt>
                  <c:pt idx="11">
                    <c:v>G500</c:v>
                  </c:pt>
                  <c:pt idx="12">
                    <c:v>CO</c:v>
                  </c:pt>
                  <c:pt idx="13">
                    <c:v>WK</c:v>
                  </c:pt>
                  <c:pt idx="14">
                    <c:v>GEO</c:v>
                  </c:pt>
                  <c:pt idx="15">
                    <c:v>BH</c:v>
                  </c:pt>
                  <c:pt idx="16">
                    <c:v>BM</c:v>
                  </c:pt>
                  <c:pt idx="17">
                    <c:v>UK</c:v>
                  </c:pt>
                  <c:pt idx="18">
                    <c:v>G500</c:v>
                  </c:pt>
                  <c:pt idx="19">
                    <c:v>CO</c:v>
                  </c:pt>
                  <c:pt idx="20">
                    <c:v>HW</c:v>
                  </c:pt>
                  <c:pt idx="21">
                    <c:v>WK</c:v>
                  </c:pt>
                  <c:pt idx="22">
                    <c:v>GEO</c:v>
                  </c:pt>
                  <c:pt idx="23">
                    <c:v>BH</c:v>
                  </c:pt>
                  <c:pt idx="24">
                    <c:v>BM</c:v>
                  </c:pt>
                  <c:pt idx="25">
                    <c:v>UK</c:v>
                  </c:pt>
                  <c:pt idx="26">
                    <c:v>G500</c:v>
                  </c:pt>
                  <c:pt idx="27">
                    <c:v>CO</c:v>
                  </c:pt>
                  <c:pt idx="28">
                    <c:v>HW</c:v>
                  </c:pt>
                  <c:pt idx="29">
                    <c:v>WK</c:v>
                  </c:pt>
                  <c:pt idx="30">
                    <c:v>GEO</c:v>
                  </c:pt>
                </c:lvl>
                <c:lvl>
                  <c:pt idx="0">
                    <c:v>BFS</c:v>
                  </c:pt>
                  <c:pt idx="8">
                    <c:v>SSSP</c:v>
                  </c:pt>
                  <c:pt idx="15">
                    <c:v>PR</c:v>
                  </c:pt>
                  <c:pt idx="23">
                    <c:v>CC</c:v>
                  </c:pt>
                </c:lvl>
              </c:multiLvlStrCache>
            </c:multiLvlStrRef>
          </c:cat>
          <c:val>
            <c:numRef>
              <c:f>Sheet1!$P$2:$P$32</c:f>
              <c:numCache>
                <c:formatCode>General</c:formatCode>
                <c:ptCount val="31"/>
                <c:pt idx="0">
                  <c:v>0.69725843841219981</c:v>
                </c:pt>
                <c:pt idx="1">
                  <c:v>0.5052724784043604</c:v>
                </c:pt>
                <c:pt idx="2">
                  <c:v>0.55678029910339799</c:v>
                </c:pt>
                <c:pt idx="3">
                  <c:v>0.24106111322418544</c:v>
                </c:pt>
                <c:pt idx="4">
                  <c:v>0.21518904011522116</c:v>
                </c:pt>
                <c:pt idx="5">
                  <c:v>4.3640613549866113E-2</c:v>
                </c:pt>
                <c:pt idx="6">
                  <c:v>9.5393776567743727E-2</c:v>
                </c:pt>
                <c:pt idx="7">
                  <c:v>0.2372904233925727</c:v>
                </c:pt>
                <c:pt idx="8">
                  <c:v>0.63797706851467939</c:v>
                </c:pt>
                <c:pt idx="9">
                  <c:v>0.24722128462502707</c:v>
                </c:pt>
                <c:pt idx="10">
                  <c:v>0.75690712912744851</c:v>
                </c:pt>
                <c:pt idx="11">
                  <c:v>0.2878824105342826</c:v>
                </c:pt>
                <c:pt idx="12">
                  <c:v>0.12992587784987961</c:v>
                </c:pt>
                <c:pt idx="13">
                  <c:v>0.14359395388677695</c:v>
                </c:pt>
                <c:pt idx="14">
                  <c:v>0.29365004920158655</c:v>
                </c:pt>
                <c:pt idx="15">
                  <c:v>1.227915747874893</c:v>
                </c:pt>
                <c:pt idx="16">
                  <c:v>0.92785867448327675</c:v>
                </c:pt>
                <c:pt idx="17">
                  <c:v>1.1306747224985569</c:v>
                </c:pt>
                <c:pt idx="18">
                  <c:v>0.7253330787801926</c:v>
                </c:pt>
                <c:pt idx="19">
                  <c:v>1.1385717951440972</c:v>
                </c:pt>
                <c:pt idx="20">
                  <c:v>1.0486478332739895</c:v>
                </c:pt>
                <c:pt idx="21">
                  <c:v>0.73234804205757709</c:v>
                </c:pt>
                <c:pt idx="22">
                  <c:v>0.97154267698396324</c:v>
                </c:pt>
                <c:pt idx="23">
                  <c:v>0.45809322982180184</c:v>
                </c:pt>
                <c:pt idx="24">
                  <c:v>0.3720536950146805</c:v>
                </c:pt>
                <c:pt idx="25">
                  <c:v>0.89504669445148588</c:v>
                </c:pt>
                <c:pt idx="26">
                  <c:v>0.35202540001477628</c:v>
                </c:pt>
                <c:pt idx="27">
                  <c:v>0.43356907952319979</c:v>
                </c:pt>
                <c:pt idx="28">
                  <c:v>0.41907124735675794</c:v>
                </c:pt>
                <c:pt idx="29">
                  <c:v>0.26623205774098591</c:v>
                </c:pt>
                <c:pt idx="30">
                  <c:v>0.42722346764041236</c:v>
                </c:pt>
              </c:numCache>
            </c:numRef>
          </c:val>
          <c:extLst>
            <c:ext xmlns:c16="http://schemas.microsoft.com/office/drawing/2014/chart" uri="{C3380CC4-5D6E-409C-BE32-E72D297353CC}">
              <c16:uniqueId val="{00000003-4305-B945-974F-479FE005D33B}"/>
            </c:ext>
          </c:extLst>
        </c:ser>
        <c:ser>
          <c:idx val="4"/>
          <c:order val="4"/>
          <c:tx>
            <c:strRef>
              <c:f>Sheet1!$Q$1</c:f>
              <c:strCache>
                <c:ptCount val="1"/>
                <c:pt idx="0">
                  <c:v>SparseWeaver</c:v>
                </c:pt>
              </c:strCache>
            </c:strRef>
          </c:tx>
          <c:spPr>
            <a:solidFill>
              <a:schemeClr val="accent2"/>
            </a:solidFill>
            <a:ln>
              <a:noFill/>
            </a:ln>
            <a:effectLst/>
          </c:spPr>
          <c:invertIfNegative val="0"/>
          <c:cat>
            <c:multiLvlStrRef>
              <c:f>Sheet1!$K$2:$L$32</c:f>
              <c:multiLvlStrCache>
                <c:ptCount val="31"/>
                <c:lvl>
                  <c:pt idx="0">
                    <c:v>BH</c:v>
                  </c:pt>
                  <c:pt idx="1">
                    <c:v>BM</c:v>
                  </c:pt>
                  <c:pt idx="2">
                    <c:v>UK</c:v>
                  </c:pt>
                  <c:pt idx="3">
                    <c:v>G500</c:v>
                  </c:pt>
                  <c:pt idx="4">
                    <c:v>CO</c:v>
                  </c:pt>
                  <c:pt idx="5">
                    <c:v>HW</c:v>
                  </c:pt>
                  <c:pt idx="6">
                    <c:v>WK</c:v>
                  </c:pt>
                  <c:pt idx="7">
                    <c:v>GEO</c:v>
                  </c:pt>
                  <c:pt idx="8">
                    <c:v>BH</c:v>
                  </c:pt>
                  <c:pt idx="9">
                    <c:v>BM</c:v>
                  </c:pt>
                  <c:pt idx="10">
                    <c:v>UK</c:v>
                  </c:pt>
                  <c:pt idx="11">
                    <c:v>G500</c:v>
                  </c:pt>
                  <c:pt idx="12">
                    <c:v>CO</c:v>
                  </c:pt>
                  <c:pt idx="13">
                    <c:v>WK</c:v>
                  </c:pt>
                  <c:pt idx="14">
                    <c:v>GEO</c:v>
                  </c:pt>
                  <c:pt idx="15">
                    <c:v>BH</c:v>
                  </c:pt>
                  <c:pt idx="16">
                    <c:v>BM</c:v>
                  </c:pt>
                  <c:pt idx="17">
                    <c:v>UK</c:v>
                  </c:pt>
                  <c:pt idx="18">
                    <c:v>G500</c:v>
                  </c:pt>
                  <c:pt idx="19">
                    <c:v>CO</c:v>
                  </c:pt>
                  <c:pt idx="20">
                    <c:v>HW</c:v>
                  </c:pt>
                  <c:pt idx="21">
                    <c:v>WK</c:v>
                  </c:pt>
                  <c:pt idx="22">
                    <c:v>GEO</c:v>
                  </c:pt>
                  <c:pt idx="23">
                    <c:v>BH</c:v>
                  </c:pt>
                  <c:pt idx="24">
                    <c:v>BM</c:v>
                  </c:pt>
                  <c:pt idx="25">
                    <c:v>UK</c:v>
                  </c:pt>
                  <c:pt idx="26">
                    <c:v>G500</c:v>
                  </c:pt>
                  <c:pt idx="27">
                    <c:v>CO</c:v>
                  </c:pt>
                  <c:pt idx="28">
                    <c:v>HW</c:v>
                  </c:pt>
                  <c:pt idx="29">
                    <c:v>WK</c:v>
                  </c:pt>
                  <c:pt idx="30">
                    <c:v>GEO</c:v>
                  </c:pt>
                </c:lvl>
                <c:lvl>
                  <c:pt idx="0">
                    <c:v>BFS</c:v>
                  </c:pt>
                  <c:pt idx="8">
                    <c:v>SSSP</c:v>
                  </c:pt>
                  <c:pt idx="15">
                    <c:v>PR</c:v>
                  </c:pt>
                  <c:pt idx="23">
                    <c:v>CC</c:v>
                  </c:pt>
                </c:lvl>
              </c:multiLvlStrCache>
            </c:multiLvlStrRef>
          </c:cat>
          <c:val>
            <c:numRef>
              <c:f>Sheet1!$Q$2:$Q$32</c:f>
              <c:numCache>
                <c:formatCode>General</c:formatCode>
                <c:ptCount val="31"/>
                <c:pt idx="0">
                  <c:v>1.556541532030248</c:v>
                </c:pt>
                <c:pt idx="1">
                  <c:v>2.7855496311023198</c:v>
                </c:pt>
                <c:pt idx="2">
                  <c:v>5.8083042576312955</c:v>
                </c:pt>
                <c:pt idx="3">
                  <c:v>4.2864322193048157</c:v>
                </c:pt>
                <c:pt idx="4">
                  <c:v>4.5307289408156439</c:v>
                </c:pt>
                <c:pt idx="5">
                  <c:v>2.151991151118096</c:v>
                </c:pt>
                <c:pt idx="6">
                  <c:v>2.0005534226395927</c:v>
                </c:pt>
                <c:pt idx="7">
                  <c:v>2.9837879083201635</c:v>
                </c:pt>
                <c:pt idx="8">
                  <c:v>1.4040574925284022</c:v>
                </c:pt>
                <c:pt idx="9">
                  <c:v>1.7030884657493182</c:v>
                </c:pt>
                <c:pt idx="10">
                  <c:v>5.7456778122622785</c:v>
                </c:pt>
                <c:pt idx="11">
                  <c:v>2.0311703765082827</c:v>
                </c:pt>
                <c:pt idx="12">
                  <c:v>6.8969355814288935</c:v>
                </c:pt>
                <c:pt idx="13">
                  <c:v>1.8292949621724932</c:v>
                </c:pt>
                <c:pt idx="14">
                  <c:v>2.6573062259550961</c:v>
                </c:pt>
                <c:pt idx="15">
                  <c:v>2.7749165397480735</c:v>
                </c:pt>
                <c:pt idx="16">
                  <c:v>2.4047141923672619</c:v>
                </c:pt>
                <c:pt idx="17">
                  <c:v>2.6184660639116131</c:v>
                </c:pt>
                <c:pt idx="18">
                  <c:v>2.3271799749733106</c:v>
                </c:pt>
                <c:pt idx="19">
                  <c:v>4.2316376502758857</c:v>
                </c:pt>
                <c:pt idx="20">
                  <c:v>5.3417050371983423</c:v>
                </c:pt>
                <c:pt idx="21">
                  <c:v>2.9062924149765839</c:v>
                </c:pt>
                <c:pt idx="22">
                  <c:v>3.0869609979114556</c:v>
                </c:pt>
                <c:pt idx="23">
                  <c:v>1.1994082168975619</c:v>
                </c:pt>
                <c:pt idx="24">
                  <c:v>1.083093619091573</c:v>
                </c:pt>
                <c:pt idx="25">
                  <c:v>2.2460828530771173</c:v>
                </c:pt>
                <c:pt idx="26">
                  <c:v>1.6991340906980261</c:v>
                </c:pt>
                <c:pt idx="27">
                  <c:v>1.4849391036595208</c:v>
                </c:pt>
                <c:pt idx="28">
                  <c:v>2.1602233084627609</c:v>
                </c:pt>
                <c:pt idx="29">
                  <c:v>1.6392247680207055</c:v>
                </c:pt>
                <c:pt idx="30">
                  <c:v>1.5933258640869792</c:v>
                </c:pt>
              </c:numCache>
            </c:numRef>
          </c:val>
          <c:extLst>
            <c:ext xmlns:c16="http://schemas.microsoft.com/office/drawing/2014/chart" uri="{C3380CC4-5D6E-409C-BE32-E72D297353CC}">
              <c16:uniqueId val="{00000004-4305-B945-974F-479FE005D33B}"/>
            </c:ext>
          </c:extLst>
        </c:ser>
        <c:dLbls>
          <c:showLegendKey val="0"/>
          <c:showVal val="0"/>
          <c:showCatName val="0"/>
          <c:showSerName val="0"/>
          <c:showPercent val="0"/>
          <c:showBubbleSize val="0"/>
        </c:dLbls>
        <c:gapWidth val="219"/>
        <c:overlap val="-27"/>
        <c:axId val="1829055679"/>
        <c:axId val="1829758271"/>
      </c:barChart>
      <c:catAx>
        <c:axId val="1829055679"/>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Daytona" panose="020B0604030500040204" pitchFamily="34" charset="0"/>
                <a:ea typeface="+mn-ea"/>
                <a:cs typeface="Times New Roman" panose="02020603050405020304" pitchFamily="18" charset="0"/>
              </a:defRPr>
            </a:pPr>
            <a:endParaRPr lang="ko-Kore-KR"/>
          </a:p>
        </c:txPr>
        <c:crossAx val="1829758271"/>
        <c:crosses val="autoZero"/>
        <c:auto val="1"/>
        <c:lblAlgn val="ctr"/>
        <c:lblOffset val="100"/>
        <c:noMultiLvlLbl val="0"/>
      </c:catAx>
      <c:valAx>
        <c:axId val="1829758271"/>
        <c:scaling>
          <c:orientation val="minMax"/>
          <c:max val="3.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Daytona" panose="020B0604030500040204" pitchFamily="34" charset="0"/>
                    <a:ea typeface="+mn-ea"/>
                    <a:cs typeface="Times New Roman" panose="02020603050405020304" pitchFamily="18" charset="0"/>
                  </a:defRPr>
                </a:pPr>
                <a:r>
                  <a:rPr lang="en-US" altLang="ko-Kore-KR" sz="1600" b="0" i="0" u="none" strike="noStrike" kern="1200" baseline="0" dirty="0">
                    <a:solidFill>
                      <a:prstClr val="black"/>
                    </a:solidFill>
                    <a:latin typeface="Daytona" panose="020B0604030500040204" pitchFamily="34" charset="0"/>
                    <a:cs typeface="Times New Roman" panose="02020603050405020304" pitchFamily="18" charset="0"/>
                  </a:rPr>
                  <a:t>Speedup over</a:t>
                </a:r>
                <a:r>
                  <a:rPr lang="ko-KR" altLang="en-US" sz="1600" b="0" i="0" u="none" strike="noStrike" kern="1200" baseline="0" dirty="0">
                    <a:solidFill>
                      <a:prstClr val="black"/>
                    </a:solidFill>
                    <a:latin typeface="Daytona" panose="020B0604030500040204" pitchFamily="34" charset="0"/>
                    <a:cs typeface="Times New Roman" panose="02020603050405020304" pitchFamily="18" charset="0"/>
                  </a:rPr>
                  <a:t> </a:t>
                </a:r>
                <a:r>
                  <a:rPr lang="en-US" altLang="ko-Kore-KR" sz="1600" b="0" i="0" u="none" strike="noStrike" kern="1200" baseline="0" dirty="0">
                    <a:solidFill>
                      <a:prstClr val="black"/>
                    </a:solidFill>
                    <a:latin typeface="Daytona" panose="020B0604030500040204" pitchFamily="34" charset="0"/>
                    <a:cs typeface="Times New Roman" panose="02020603050405020304" pitchFamily="18" charset="0"/>
                  </a:rPr>
                  <a:t>Naïve</a:t>
                </a:r>
                <a:endParaRPr lang="ko-KR" altLang="ko-Kore-KR" sz="1600" b="0" i="0" u="none" strike="noStrike" kern="1200" baseline="0" dirty="0">
                  <a:solidFill>
                    <a:prstClr val="black"/>
                  </a:solidFill>
                  <a:latin typeface="Daytona" panose="020B0604030500040204" pitchFamily="34" charset="0"/>
                  <a:cs typeface="Times New Roman" panose="02020603050405020304" pitchFamily="18" charset="0"/>
                </a:endParaRPr>
              </a:p>
            </c:rich>
          </c:tx>
          <c:layout>
            <c:manualLayout>
              <c:xMode val="edge"/>
              <c:yMode val="edge"/>
              <c:x val="3.2472477444625688E-3"/>
              <c:y val="2.4707275625983738E-2"/>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Daytona" panose="020B0604030500040204" pitchFamily="34" charset="0"/>
                  <a:ea typeface="+mn-ea"/>
                  <a:cs typeface="Times New Roman" panose="02020603050405020304" pitchFamily="18" charset="0"/>
                </a:defRPr>
              </a:pPr>
              <a:endParaRPr lang="ko-Kore-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Daytona" panose="020B0604030500040204" pitchFamily="34" charset="0"/>
                <a:ea typeface="+mn-ea"/>
                <a:cs typeface="Times New Roman" panose="02020603050405020304" pitchFamily="18" charset="0"/>
              </a:defRPr>
            </a:pPr>
            <a:endParaRPr lang="ko-Kore-KR"/>
          </a:p>
        </c:txPr>
        <c:crossAx val="1829055679"/>
        <c:crosses val="autoZero"/>
        <c:crossBetween val="between"/>
      </c:valAx>
      <c:spPr>
        <a:noFill/>
        <a:ln>
          <a:solidFill>
            <a:schemeClr val="tx1"/>
          </a:solidFill>
        </a:ln>
        <a:effectLst/>
      </c:spPr>
    </c:plotArea>
    <c:legend>
      <c:legendPos val="b"/>
      <c:layout>
        <c:manualLayout>
          <c:xMode val="edge"/>
          <c:yMode val="edge"/>
          <c:x val="0.20491795244750857"/>
          <c:y val="0.87946893119878955"/>
          <c:w val="0.57437667545412252"/>
          <c:h val="0.1137467948717948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Daytona" panose="020B0604030500040204" pitchFamily="34" charset="0"/>
              <a:ea typeface="+mn-ea"/>
              <a:cs typeface="Times New Roman" panose="02020603050405020304" pitchFamily="18" charset="0"/>
            </a:defRPr>
          </a:pPr>
          <a:endParaRPr lang="ko-Kore-KR"/>
        </a:p>
      </c:txPr>
    </c:legend>
    <c:plotVisOnly val="1"/>
    <c:dispBlanksAs val="gap"/>
    <c:showDLblsOverMax val="0"/>
  </c:chart>
  <c:spPr>
    <a:noFill/>
    <a:ln>
      <a:noFill/>
    </a:ln>
    <a:effectLst/>
  </c:spPr>
  <c:txPr>
    <a:bodyPr/>
    <a:lstStyle/>
    <a:p>
      <a:pPr>
        <a:defRPr sz="1600">
          <a:solidFill>
            <a:schemeClr val="tx1"/>
          </a:solidFill>
          <a:latin typeface="Daytona" panose="020B0604030500040204" pitchFamily="34" charset="0"/>
          <a:cs typeface="Times New Roman" panose="02020603050405020304" pitchFamily="18" charset="0"/>
        </a:defRPr>
      </a:pPr>
      <a:endParaRPr lang="ko-Kore-KR"/>
    </a:p>
  </c:txPr>
  <c:externalData r:id="rId4">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2BDAA-ED7E-5546-A18C-DC0905A0C704}" type="datetimeFigureOut">
              <a:rPr lang="en-KR" smtClean="0"/>
              <a:t>3/5/25</a:t>
            </a:fld>
            <a:endParaRPr lang="en-K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275EB-7D44-CD4D-BABC-60E72780E9D5}" type="slidenum">
              <a:rPr lang="en-KR" smtClean="0"/>
              <a:t>‹#›</a:t>
            </a:fld>
            <a:endParaRPr lang="en-KR"/>
          </a:p>
        </p:txBody>
      </p:sp>
    </p:spTree>
    <p:extLst>
      <p:ext uri="{BB962C8B-B14F-4D97-AF65-F5344CB8AC3E}">
        <p14:creationId xmlns:p14="http://schemas.microsoft.com/office/powerpoint/2010/main" val="217411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Thanks for kind introduction. </a:t>
            </a:r>
          </a:p>
          <a:p>
            <a:endParaRPr kumimoji="1" lang="en-US" altLang="ko-KR" dirty="0"/>
          </a:p>
          <a:p>
            <a:r>
              <a:rPr kumimoji="1" lang="en-US" altLang="ko-KR" dirty="0"/>
              <a:t>Good morning, My name is </a:t>
            </a:r>
            <a:r>
              <a:rPr kumimoji="1" lang="en-US" altLang="ko-KR" dirty="0" err="1"/>
              <a:t>shinnung</a:t>
            </a:r>
            <a:r>
              <a:rPr kumimoji="1" lang="en-US" altLang="ko-KR" dirty="0"/>
              <a:t> Jeong. </a:t>
            </a:r>
          </a:p>
          <a:p>
            <a:r>
              <a:rPr kumimoji="1" lang="en-US" altLang="ko-KR" dirty="0"/>
              <a:t>Today I will introduce my work </a:t>
            </a:r>
            <a:r>
              <a:rPr kumimoji="1" lang="en-US" altLang="ko-KR" dirty="0" err="1"/>
              <a:t>SparseWeaver</a:t>
            </a:r>
            <a:r>
              <a:rPr kumimoji="1" lang="en-US" altLang="ko-KR" dirty="0"/>
              <a:t>. </a:t>
            </a:r>
            <a:r>
              <a:rPr lang="en-US" altLang="ko-Kore-KR" sz="1200" b="1" dirty="0">
                <a:effectLst/>
                <a:latin typeface="Daytona" panose="020B0604030500040204" pitchFamily="34" charset="0"/>
              </a:rPr>
              <a:t>Converting Sparse Operations as Dense Operations on GPUs for Graph Workloads </a:t>
            </a:r>
            <a:endParaRPr kumimoji="1" lang="en-US" altLang="ko-KR" sz="1200" b="1" dirty="0"/>
          </a:p>
          <a:p>
            <a:r>
              <a:rPr kumimoji="1" lang="en-US" altLang="ko-KR" dirty="0"/>
              <a:t>This work is collaborative work with Yonsei</a:t>
            </a:r>
            <a:r>
              <a:rPr kumimoji="1" lang="ko-KR" altLang="en-US" dirty="0"/>
              <a:t> </a:t>
            </a:r>
            <a:r>
              <a:rPr kumimoji="1" lang="en-US" altLang="ko-KR" dirty="0"/>
              <a:t>university and Georgia tech. </a:t>
            </a:r>
          </a:p>
        </p:txBody>
      </p:sp>
      <p:sp>
        <p:nvSpPr>
          <p:cNvPr id="4" name="슬라이드 번호 개체 틀 3"/>
          <p:cNvSpPr>
            <a:spLocks noGrp="1"/>
          </p:cNvSpPr>
          <p:nvPr>
            <p:ph type="sldNum" sz="quarter" idx="5"/>
          </p:nvPr>
        </p:nvSpPr>
        <p:spPr/>
        <p:txBody>
          <a:bodyPr/>
          <a:lstStyle/>
          <a:p>
            <a:fld id="{22F275EB-7D44-CD4D-BABC-60E72780E9D5}" type="slidenum">
              <a:rPr lang="en-KR" smtClean="0"/>
              <a:t>1</a:t>
            </a:fld>
            <a:endParaRPr lang="en-KR"/>
          </a:p>
        </p:txBody>
      </p:sp>
    </p:spTree>
    <p:extLst>
      <p:ext uri="{BB962C8B-B14F-4D97-AF65-F5344CB8AC3E}">
        <p14:creationId xmlns:p14="http://schemas.microsoft.com/office/powerpoint/2010/main" val="2471692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1EEB-B727-F2A1-7D11-030008531A4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C495BCB-00A6-713D-4DB0-CAC18910ECD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7A552BD-171D-FA13-F87E-A56A02A3BB6B}"/>
              </a:ext>
            </a:extLst>
          </p:cNvPr>
          <p:cNvSpPr>
            <a:spLocks noGrp="1"/>
          </p:cNvSpPr>
          <p:nvPr>
            <p:ph type="body" idx="1"/>
          </p:nvPr>
        </p:nvSpPr>
        <p:spPr/>
        <p:txBody>
          <a:bodyPr/>
          <a:lstStyle/>
          <a:p>
            <a:r>
              <a:rPr lang="en" altLang="ko-Kore-KR" dirty="0"/>
              <a:t>So, what exactly are they doing in these two stages?</a:t>
            </a:r>
          </a:p>
          <a:p>
            <a:r>
              <a:rPr lang="en" altLang="ko-Kore-KR" dirty="0"/>
              <a:t>Their </a:t>
            </a:r>
            <a:r>
              <a:rPr lang="en" altLang="ko-Kore-KR" b="1" dirty="0"/>
              <a:t>ultimate goal</a:t>
            </a:r>
            <a:r>
              <a:rPr lang="en" altLang="ko-Kore-KR" dirty="0"/>
              <a:t> is similar to </a:t>
            </a:r>
            <a:r>
              <a:rPr lang="en" altLang="ko-Kore-KR" b="1" dirty="0"/>
              <a:t>decoding</a:t>
            </a:r>
            <a:r>
              <a:rPr lang="en" altLang="ko-Kore-KR" dirty="0"/>
              <a:t>—transforming sparse operations into dense ones by decoding workload information. </a:t>
            </a:r>
          </a:p>
          <a:p>
            <a:r>
              <a:rPr lang="en" altLang="ko-Kore-KR" dirty="0"/>
              <a:t>For that, each thread independently generates its own work id same as edge id.</a:t>
            </a:r>
          </a:p>
          <a:p>
            <a:endParaRPr lang="en" altLang="ko-Kore-KR" dirty="0"/>
          </a:p>
          <a:p>
            <a:r>
              <a:rPr lang="en" altLang="ko-Kore-KR" dirty="0"/>
              <a:t>In the figure blow, the </a:t>
            </a:r>
            <a:r>
              <a:rPr lang="en" altLang="ko-Kore-KR" b="1" dirty="0"/>
              <a:t>orange boxes</a:t>
            </a:r>
            <a:r>
              <a:rPr lang="en" altLang="ko-Kore-KR" dirty="0"/>
              <a:t> represent the fundamental process of decoding!</a:t>
            </a:r>
          </a:p>
        </p:txBody>
      </p:sp>
      <p:sp>
        <p:nvSpPr>
          <p:cNvPr id="4" name="슬라이드 번호 개체 틀 3">
            <a:extLst>
              <a:ext uri="{FF2B5EF4-FFF2-40B4-BE49-F238E27FC236}">
                <a16:creationId xmlns:a16="http://schemas.microsoft.com/office/drawing/2014/main" id="{0AEF6213-7EC6-2381-7449-7E4E9E54C3B5}"/>
              </a:ext>
            </a:extLst>
          </p:cNvPr>
          <p:cNvSpPr>
            <a:spLocks noGrp="1"/>
          </p:cNvSpPr>
          <p:nvPr>
            <p:ph type="sldNum" sz="quarter" idx="5"/>
          </p:nvPr>
        </p:nvSpPr>
        <p:spPr/>
        <p:txBody>
          <a:bodyPr/>
          <a:lstStyle/>
          <a:p>
            <a:fld id="{22F275EB-7D44-CD4D-BABC-60E72780E9D5}" type="slidenum">
              <a:rPr lang="en-KR" smtClean="0"/>
              <a:t>10</a:t>
            </a:fld>
            <a:endParaRPr lang="en-KR"/>
          </a:p>
        </p:txBody>
      </p:sp>
    </p:spTree>
    <p:extLst>
      <p:ext uri="{BB962C8B-B14F-4D97-AF65-F5344CB8AC3E}">
        <p14:creationId xmlns:p14="http://schemas.microsoft.com/office/powerpoint/2010/main" val="1639582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dirty="0"/>
              <a:t>So, our solution is: </a:t>
            </a:r>
            <a:r>
              <a:rPr lang="en" altLang="ko-Kore-KR" b="1" dirty="0"/>
              <a:t>What if we add a lightweight hardware unit to offload the fundamental part of scheduling?</a:t>
            </a:r>
            <a:endParaRPr lang="en" altLang="ko-Kore-KR" dirty="0"/>
          </a:p>
          <a:p>
            <a:r>
              <a:rPr lang="en" altLang="ko-Kore-KR" dirty="0"/>
              <a:t>By introducing a </a:t>
            </a:r>
            <a:r>
              <a:rPr lang="en" altLang="ko-Kore-KR" b="1" dirty="0"/>
              <a:t>lightweight, dedicated execution unit</a:t>
            </a:r>
            <a:r>
              <a:rPr lang="en" altLang="ko-Kore-KR" dirty="0"/>
              <a:t>, the hardware can </a:t>
            </a:r>
            <a:r>
              <a:rPr lang="en" altLang="ko-Kore-KR" b="1" dirty="0"/>
              <a:t>optimize the decoding process</a:t>
            </a:r>
            <a:r>
              <a:rPr lang="en" altLang="ko-Kore-KR" dirty="0"/>
              <a:t> for greater efficiency.</a:t>
            </a:r>
          </a:p>
          <a:p>
            <a:r>
              <a:rPr lang="en" altLang="ko-Kore-KR" dirty="0"/>
              <a:t>With </a:t>
            </a:r>
            <a:r>
              <a:rPr lang="en" altLang="ko-Kore-KR" b="1" dirty="0"/>
              <a:t>centralized decoding hardware</a:t>
            </a:r>
            <a:r>
              <a:rPr lang="en" altLang="ko-Kore-KR" dirty="0"/>
              <a:t>, each thread can </a:t>
            </a:r>
            <a:r>
              <a:rPr lang="en" altLang="ko-Kore-KR" b="1" dirty="0"/>
              <a:t>avoid overhead</a:t>
            </a:r>
            <a:r>
              <a:rPr lang="en" altLang="ko-Kore-KR" dirty="0"/>
              <a:t> and achieve </a:t>
            </a:r>
            <a:r>
              <a:rPr lang="en" altLang="ko-Kore-KR" b="1" dirty="0"/>
              <a:t>more efficient scheduling</a:t>
            </a:r>
            <a:r>
              <a:rPr lang="en" altLang="ko-Kore-KR" dirty="0"/>
              <a:t>.</a:t>
            </a:r>
          </a:p>
        </p:txBody>
      </p:sp>
      <p:sp>
        <p:nvSpPr>
          <p:cNvPr id="4" name="슬라이드 번호 개체 틀 3"/>
          <p:cNvSpPr>
            <a:spLocks noGrp="1"/>
          </p:cNvSpPr>
          <p:nvPr>
            <p:ph type="sldNum" sz="quarter" idx="5"/>
          </p:nvPr>
        </p:nvSpPr>
        <p:spPr/>
        <p:txBody>
          <a:bodyPr/>
          <a:lstStyle/>
          <a:p>
            <a:fld id="{22F275EB-7D44-CD4D-BABC-60E72780E9D5}" type="slidenum">
              <a:rPr lang="en-KR" smtClean="0"/>
              <a:t>11</a:t>
            </a:fld>
            <a:endParaRPr lang="en-KR"/>
          </a:p>
        </p:txBody>
      </p:sp>
    </p:spTree>
    <p:extLst>
      <p:ext uri="{BB962C8B-B14F-4D97-AF65-F5344CB8AC3E}">
        <p14:creationId xmlns:p14="http://schemas.microsoft.com/office/powerpoint/2010/main" val="2931632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BEF83-D38A-FB80-A554-0F8F189DC47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FCB3268-36CF-EA1D-F650-E53D46A681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118401E-108C-DC41-AA92-540EC4BCEF66}"/>
              </a:ext>
            </a:extLst>
          </p:cNvPr>
          <p:cNvSpPr>
            <a:spLocks noGrp="1"/>
          </p:cNvSpPr>
          <p:nvPr>
            <p:ph type="body" idx="1"/>
          </p:nvPr>
        </p:nvSpPr>
        <p:spPr/>
        <p:txBody>
          <a:bodyPr/>
          <a:lstStyle/>
          <a:p>
            <a:r>
              <a:rPr lang="en" altLang="ko-Kore-KR" dirty="0"/>
              <a:t>This approach also </a:t>
            </a:r>
            <a:r>
              <a:rPr lang="en" altLang="ko-Kore-KR" b="1" dirty="0"/>
              <a:t>helps maintain composability</a:t>
            </a:r>
            <a:r>
              <a:rPr lang="en" altLang="ko-Kore-KR" dirty="0"/>
              <a:t>.</a:t>
            </a:r>
          </a:p>
          <a:p>
            <a:r>
              <a:rPr lang="en" altLang="ko-Kore-KR" dirty="0"/>
              <a:t>Since hardware offloading happens </a:t>
            </a:r>
            <a:r>
              <a:rPr lang="en" altLang="ko-Kore-KR" b="1" dirty="0"/>
              <a:t>after filtering and obtaining neighbor information</a:t>
            </a:r>
            <a:r>
              <a:rPr lang="en" altLang="ko-Kore-KR" dirty="0"/>
              <a:t>, it does not interfere with existing </a:t>
            </a:r>
            <a:r>
              <a:rPr lang="en-US" altLang="ko-Kore-KR" dirty="0"/>
              <a:t>graph algorithm</a:t>
            </a:r>
            <a:r>
              <a:rPr lang="en" altLang="ko-Kore-KR" dirty="0"/>
              <a:t>.</a:t>
            </a:r>
          </a:p>
          <a:p>
            <a:r>
              <a:rPr lang="en" altLang="ko-Kore-KR" dirty="0"/>
              <a:t>Most importantly, this method </a:t>
            </a:r>
            <a:r>
              <a:rPr lang="en" altLang="ko-Kore-KR" b="1" dirty="0"/>
              <a:t>only requires input and output integration</a:t>
            </a:r>
            <a:r>
              <a:rPr lang="en" altLang="ko-Kore-KR" dirty="0"/>
              <a:t>, ensuring </a:t>
            </a:r>
            <a:r>
              <a:rPr lang="en" altLang="ko-Kore-KR" b="1" dirty="0"/>
              <a:t>seamless </a:t>
            </a:r>
            <a:r>
              <a:rPr lang="en" altLang="ko-Kore-KR" sz="1200" dirty="0"/>
              <a:t>integration</a:t>
            </a:r>
            <a:r>
              <a:rPr lang="en" altLang="ko-Kore-KR" b="1" dirty="0"/>
              <a:t> with minimal code changes</a:t>
            </a:r>
            <a:r>
              <a:rPr lang="en" altLang="ko-Kore-KR" dirty="0"/>
              <a:t>.</a:t>
            </a:r>
          </a:p>
        </p:txBody>
      </p:sp>
      <p:sp>
        <p:nvSpPr>
          <p:cNvPr id="4" name="슬라이드 번호 개체 틀 3">
            <a:extLst>
              <a:ext uri="{FF2B5EF4-FFF2-40B4-BE49-F238E27FC236}">
                <a16:creationId xmlns:a16="http://schemas.microsoft.com/office/drawing/2014/main" id="{F001F6D7-4B22-06F0-F20F-6A4E677DF82A}"/>
              </a:ext>
            </a:extLst>
          </p:cNvPr>
          <p:cNvSpPr>
            <a:spLocks noGrp="1"/>
          </p:cNvSpPr>
          <p:nvPr>
            <p:ph type="sldNum" sz="quarter" idx="5"/>
          </p:nvPr>
        </p:nvSpPr>
        <p:spPr/>
        <p:txBody>
          <a:bodyPr/>
          <a:lstStyle/>
          <a:p>
            <a:fld id="{22F275EB-7D44-CD4D-BABC-60E72780E9D5}" type="slidenum">
              <a:rPr lang="en-KR" smtClean="0"/>
              <a:t>12</a:t>
            </a:fld>
            <a:endParaRPr lang="en-KR"/>
          </a:p>
        </p:txBody>
      </p:sp>
    </p:spTree>
    <p:extLst>
      <p:ext uri="{BB962C8B-B14F-4D97-AF65-F5344CB8AC3E}">
        <p14:creationId xmlns:p14="http://schemas.microsoft.com/office/powerpoint/2010/main" val="3356950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dirty="0"/>
              <a:t>The code on the left shows how the </a:t>
            </a:r>
            <a:r>
              <a:rPr lang="en" altLang="ko-Kore-KR" b="1" dirty="0"/>
              <a:t>three ISA extensions</a:t>
            </a:r>
            <a:r>
              <a:rPr lang="en" altLang="ko-Kore-KR" dirty="0"/>
              <a:t> are integrated into the existing code.</a:t>
            </a:r>
          </a:p>
          <a:p>
            <a:r>
              <a:rPr lang="en" altLang="ko-Kore-KR" dirty="0"/>
              <a:t>In the </a:t>
            </a:r>
            <a:r>
              <a:rPr lang="en" altLang="ko-Kore-KR" b="1" dirty="0"/>
              <a:t>registration stage</a:t>
            </a:r>
            <a:r>
              <a:rPr lang="en" altLang="ko-Kore-KR" dirty="0"/>
              <a:t>, the code runs after filtering and retrieving neighbor information. </a:t>
            </a:r>
          </a:p>
          <a:p>
            <a:r>
              <a:rPr lang="en" altLang="ko-Kore-KR" dirty="0"/>
              <a:t>The only modification needed is </a:t>
            </a:r>
            <a:r>
              <a:rPr lang="en" altLang="ko-Kore-KR" b="1" dirty="0"/>
              <a:t>replacing the shared data preparation step with the new ISA</a:t>
            </a:r>
            <a:r>
              <a:rPr lang="en" altLang="ko-Kore-KR" dirty="0"/>
              <a:t>.</a:t>
            </a:r>
          </a:p>
          <a:p>
            <a:endParaRPr lang="en" altLang="ko-Kore-KR" dirty="0"/>
          </a:p>
          <a:p>
            <a:r>
              <a:rPr lang="en" altLang="ko-Kore-KR" dirty="0"/>
              <a:t>In the </a:t>
            </a:r>
            <a:r>
              <a:rPr lang="en" altLang="ko-Kore-KR" b="1" dirty="0"/>
              <a:t>distribution stage</a:t>
            </a:r>
            <a:r>
              <a:rPr lang="en" altLang="ko-Kore-KR" dirty="0"/>
              <a:t>, the code proceeds by </a:t>
            </a:r>
            <a:r>
              <a:rPr lang="en" altLang="ko-Kore-KR" b="1" dirty="0"/>
              <a:t>receiving the vertex ID (VID) and Edge id using two new ISA instructions for output</a:t>
            </a:r>
            <a:r>
              <a:rPr lang="en" altLang="ko-Kore-KR" dirty="0"/>
              <a:t>.</a:t>
            </a:r>
          </a:p>
          <a:p>
            <a:r>
              <a:rPr lang="en" altLang="ko-Kore-KR" dirty="0"/>
              <a:t>Additionally, </a:t>
            </a:r>
            <a:r>
              <a:rPr lang="en" altLang="ko-Kore-KR" b="1" dirty="0"/>
              <a:t>a few changes in the GPU cores are required</a:t>
            </a:r>
            <a:r>
              <a:rPr lang="en" altLang="ko-Kore-KR" dirty="0"/>
              <a:t>. </a:t>
            </a:r>
          </a:p>
          <a:p>
            <a:endParaRPr lang="en" altLang="ko-Kore-KR" dirty="0"/>
          </a:p>
          <a:p>
            <a:r>
              <a:rPr lang="en" altLang="ko-Kore-KR" dirty="0"/>
              <a:t>In addition, the core side also only need some modification.</a:t>
            </a:r>
          </a:p>
          <a:p>
            <a:r>
              <a:rPr lang="en" altLang="ko-Kore-KR" dirty="0"/>
              <a:t>we modify the </a:t>
            </a:r>
            <a:r>
              <a:rPr lang="en" altLang="ko-Kore-KR" b="1" dirty="0"/>
              <a:t>decode stage</a:t>
            </a:r>
            <a:r>
              <a:rPr lang="en" altLang="ko-Kore-KR" dirty="0"/>
              <a:t> and introduce </a:t>
            </a:r>
            <a:r>
              <a:rPr lang="en" altLang="ko-Kore-KR" b="1" dirty="0"/>
              <a:t>a new execution unit</a:t>
            </a:r>
            <a:r>
              <a:rPr lang="en" altLang="ko-Kore-KR" dirty="0"/>
              <a:t>, which is highlighted in </a:t>
            </a:r>
            <a:r>
              <a:rPr lang="en" altLang="ko-Kore-KR" b="1" dirty="0"/>
              <a:t>orange</a:t>
            </a:r>
            <a:r>
              <a:rPr lang="en" altLang="ko-Kore-KR" dirty="0"/>
              <a:t>.</a:t>
            </a:r>
          </a:p>
        </p:txBody>
      </p:sp>
      <p:sp>
        <p:nvSpPr>
          <p:cNvPr id="4" name="슬라이드 번호 개체 틀 3"/>
          <p:cNvSpPr>
            <a:spLocks noGrp="1"/>
          </p:cNvSpPr>
          <p:nvPr>
            <p:ph type="sldNum" sz="quarter" idx="5"/>
          </p:nvPr>
        </p:nvSpPr>
        <p:spPr/>
        <p:txBody>
          <a:bodyPr/>
          <a:lstStyle/>
          <a:p>
            <a:fld id="{788E739C-0D86-428C-952A-4EB74DC487BB}" type="slidenum">
              <a:rPr lang="ko-KR" altLang="en-US" smtClean="0"/>
              <a:t>13</a:t>
            </a:fld>
            <a:endParaRPr lang="ko-KR" altLang="en-US"/>
          </a:p>
        </p:txBody>
      </p:sp>
    </p:spTree>
    <p:extLst>
      <p:ext uri="{BB962C8B-B14F-4D97-AF65-F5344CB8AC3E}">
        <p14:creationId xmlns:p14="http://schemas.microsoft.com/office/powerpoint/2010/main" val="4230304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dirty="0"/>
              <a:t>So, The </a:t>
            </a:r>
            <a:r>
              <a:rPr lang="en" altLang="ko-Kore-KR" b="1" dirty="0" err="1"/>
              <a:t>SparseWeaver</a:t>
            </a:r>
            <a:r>
              <a:rPr lang="en" altLang="ko-Kore-KR" b="1" dirty="0"/>
              <a:t> execution</a:t>
            </a:r>
            <a:r>
              <a:rPr lang="en" altLang="ko-Kore-KR" dirty="0"/>
              <a:t> follows this process:</a:t>
            </a:r>
          </a:p>
          <a:p>
            <a:r>
              <a:rPr lang="en" altLang="ko-Kore-KR" dirty="0"/>
              <a:t>In the </a:t>
            </a:r>
            <a:r>
              <a:rPr lang="en" altLang="ko-Kore-KR" b="1" dirty="0"/>
              <a:t>registration stage</a:t>
            </a:r>
            <a:r>
              <a:rPr lang="en" altLang="ko-Kore-KR" dirty="0"/>
              <a:t>, it gathers work information using ISA instructions and stores it in the </a:t>
            </a:r>
            <a:r>
              <a:rPr lang="en" altLang="ko-Kore-KR" b="1" dirty="0"/>
              <a:t>neighbor information table</a:t>
            </a:r>
            <a:r>
              <a:rPr lang="en" altLang="ko-Kore-KR" dirty="0"/>
              <a:t>.</a:t>
            </a:r>
          </a:p>
          <a:p>
            <a:endParaRPr lang="en" altLang="ko-Kore-KR" dirty="0"/>
          </a:p>
          <a:p>
            <a:r>
              <a:rPr lang="en" altLang="ko-Kore-KR" dirty="0"/>
              <a:t>After synchronization, </a:t>
            </a:r>
          </a:p>
          <a:p>
            <a:endParaRPr lang="en" altLang="ko-Kore-KR" dirty="0"/>
          </a:p>
          <a:p>
            <a:endParaRPr lang="en" altLang="ko-Kore-KR" dirty="0"/>
          </a:p>
          <a:p>
            <a:r>
              <a:rPr lang="en" altLang="ko-Kore-KR" dirty="0"/>
              <a:t>during the </a:t>
            </a:r>
            <a:r>
              <a:rPr lang="en" altLang="ko-Kore-KR" b="1" dirty="0"/>
              <a:t>distribution stage</a:t>
            </a:r>
            <a:r>
              <a:rPr lang="en" altLang="ko-Kore-KR" dirty="0"/>
              <a:t>, Weaver returns work IDs, such as </a:t>
            </a:r>
            <a:r>
              <a:rPr lang="en" altLang="ko-Kore-KR" b="1" dirty="0"/>
              <a:t>VID and EID</a:t>
            </a:r>
            <a:r>
              <a:rPr lang="en" altLang="ko-Kore-KR" dirty="0"/>
              <a:t>, using the </a:t>
            </a:r>
            <a:r>
              <a:rPr lang="en" altLang="ko-Kore-KR" b="1" dirty="0"/>
              <a:t>edge ID table</a:t>
            </a:r>
            <a:r>
              <a:rPr lang="en" altLang="ko-Kore-KR" dirty="0"/>
              <a:t>.</a:t>
            </a:r>
          </a:p>
          <a:p>
            <a:endParaRPr lang="en" altLang="ko-Kore-KR" dirty="0"/>
          </a:p>
          <a:p>
            <a:r>
              <a:rPr lang="en" altLang="ko-Kore-KR" dirty="0"/>
              <a:t>(7:8)</a:t>
            </a:r>
          </a:p>
        </p:txBody>
      </p:sp>
      <p:sp>
        <p:nvSpPr>
          <p:cNvPr id="4" name="슬라이드 번호 개체 틀 3"/>
          <p:cNvSpPr>
            <a:spLocks noGrp="1"/>
          </p:cNvSpPr>
          <p:nvPr>
            <p:ph type="sldNum" sz="quarter" idx="5"/>
          </p:nvPr>
        </p:nvSpPr>
        <p:spPr/>
        <p:txBody>
          <a:bodyPr/>
          <a:lstStyle/>
          <a:p>
            <a:fld id="{788E739C-0D86-428C-952A-4EB74DC487BB}" type="slidenum">
              <a:rPr lang="ko-KR" altLang="en-US" smtClean="0"/>
              <a:t>14</a:t>
            </a:fld>
            <a:endParaRPr lang="ko-KR" altLang="en-US"/>
          </a:p>
        </p:txBody>
      </p:sp>
    </p:spTree>
    <p:extLst>
      <p:ext uri="{BB962C8B-B14F-4D97-AF65-F5344CB8AC3E}">
        <p14:creationId xmlns:p14="http://schemas.microsoft.com/office/powerpoint/2010/main" val="1528279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2DCB7-44E3-712F-6FF4-757048DA163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17D5B5F-1306-139E-E630-B54CD692F0C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DE68D20-09A8-0E5D-303C-B0F7C80C33A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dirty="0"/>
              <a:t>Let's </a:t>
            </a:r>
            <a:r>
              <a:rPr lang="en" altLang="ko-Kore-KR" b="1" dirty="0"/>
              <a:t>dive deeper into our execution flow</a:t>
            </a:r>
            <a:r>
              <a:rPr lang="en" altLang="ko-Kore-KR" dirty="0"/>
              <a:t>.</a:t>
            </a:r>
          </a:p>
          <a:p>
            <a:endParaRPr lang="en" altLang="ko-Kore-KR" sz="1200" dirty="0">
              <a:effectLst/>
              <a:latin typeface="NimbusRomNo9L"/>
            </a:endParaRPr>
          </a:p>
          <a:p>
            <a:r>
              <a:rPr lang="en" altLang="ko-Kore-KR" dirty="0"/>
              <a:t>We made </a:t>
            </a:r>
            <a:r>
              <a:rPr lang="en" altLang="ko-Kore-KR" b="1" dirty="0"/>
              <a:t>design decisions</a:t>
            </a:r>
            <a:r>
              <a:rPr lang="en" altLang="ko-Kore-KR" dirty="0"/>
              <a:t> considering both </a:t>
            </a:r>
            <a:r>
              <a:rPr lang="en" altLang="ko-Kore-KR" b="1" dirty="0"/>
              <a:t>SW abstraction</a:t>
            </a:r>
            <a:r>
              <a:rPr lang="en" altLang="ko-Kore-KR" dirty="0"/>
              <a:t> and </a:t>
            </a:r>
            <a:r>
              <a:rPr lang="en" altLang="ko-Kore-KR" b="1" dirty="0"/>
              <a:t>GPU characteristics</a:t>
            </a:r>
            <a:r>
              <a:rPr lang="en" altLang="ko-Kore-KR" dirty="0"/>
              <a:t>.</a:t>
            </a:r>
          </a:p>
          <a:p>
            <a:r>
              <a:rPr lang="en" altLang="ko-Kore-KR" dirty="0"/>
              <a:t>Since </a:t>
            </a:r>
            <a:r>
              <a:rPr lang="en" altLang="ko-Kore-KR" b="1" dirty="0"/>
              <a:t>maintaining locality and coalesced access</a:t>
            </a:r>
            <a:r>
              <a:rPr lang="en" altLang="ko-Kore-KR" dirty="0"/>
              <a:t> is crucial for GPUs, we aim to </a:t>
            </a:r>
            <a:r>
              <a:rPr lang="en" altLang="ko-Kore-KR" b="1" dirty="0"/>
              <a:t>process EIDs in order whenever possible</a:t>
            </a:r>
            <a:r>
              <a:rPr lang="en" altLang="ko-Kore-KR" dirty="0"/>
              <a:t>.</a:t>
            </a:r>
          </a:p>
          <a:p>
            <a:r>
              <a:rPr lang="en" altLang="ko-Kore-KR" dirty="0"/>
              <a:t>Typically, stored data follows this principle. Thus, </a:t>
            </a:r>
            <a:r>
              <a:rPr lang="en" altLang="ko-Kore-KR" b="1" dirty="0"/>
              <a:t>threads with smaller hardware IDs</a:t>
            </a:r>
            <a:r>
              <a:rPr lang="en" altLang="ko-Kore-KR" dirty="0"/>
              <a:t> process </a:t>
            </a:r>
            <a:r>
              <a:rPr lang="en" altLang="ko-Kore-KR" b="1" dirty="0"/>
              <a:t>smaller VIDs first</a:t>
            </a:r>
            <a:r>
              <a:rPr lang="en" altLang="ko-Kore-KR" dirty="0"/>
              <a:t>, storing them sequentially in the </a:t>
            </a:r>
            <a:r>
              <a:rPr lang="en" altLang="ko-Kore-KR" b="1" dirty="0"/>
              <a:t>neighbor information table</a:t>
            </a:r>
            <a:r>
              <a:rPr lang="en" altLang="ko-Kore-KR" dirty="0"/>
              <a:t> and enabling </a:t>
            </a:r>
            <a:r>
              <a:rPr lang="en" altLang="ko-Kore-KR" b="1" dirty="0"/>
              <a:t>ordered scanning</a:t>
            </a:r>
            <a:r>
              <a:rPr lang="en" altLang="ko-Kore-KR" dirty="0"/>
              <a:t>.</a:t>
            </a:r>
          </a:p>
          <a:p>
            <a:r>
              <a:rPr lang="en" altLang="ko-Kore-KR" dirty="0"/>
              <a:t>However, because </a:t>
            </a:r>
            <a:r>
              <a:rPr lang="en" altLang="ko-Kore-KR" b="1" dirty="0"/>
              <a:t>warp execution is out-of-order</a:t>
            </a:r>
            <a:r>
              <a:rPr lang="en" altLang="ko-Kore-KR" dirty="0"/>
              <a:t>, we need a mechanism to </a:t>
            </a:r>
            <a:r>
              <a:rPr lang="en" altLang="ko-Kore-KR" b="1" dirty="0"/>
              <a:t>register out-of-order warp executions in order within the table</a:t>
            </a:r>
            <a:r>
              <a:rPr lang="en" altLang="ko-Kore-KR" dirty="0"/>
              <a:t>.</a:t>
            </a:r>
          </a:p>
          <a:p>
            <a:endParaRPr lang="en" altLang="ko-Kore-KR" dirty="0"/>
          </a:p>
          <a:p>
            <a:r>
              <a:rPr lang="en" altLang="ko-Kore-KR" dirty="0"/>
              <a:t>1. To address this, we designed the execution flow like this </a:t>
            </a:r>
            <a:r>
              <a:rPr lang="en" altLang="ko-Kore-KR" b="1" dirty="0"/>
              <a:t>neighbor information is stored in order based on warp ID and thread ID</a:t>
            </a:r>
            <a:r>
              <a:rPr lang="en" altLang="ko-Kore-KR" dirty="0"/>
              <a:t>. As a result, even if </a:t>
            </a:r>
            <a:r>
              <a:rPr lang="en" altLang="ko-Kore-KR" b="1" dirty="0"/>
              <a:t>warp 1 executes after warp 2</a:t>
            </a:r>
            <a:r>
              <a:rPr lang="en" altLang="ko-Kore-KR" dirty="0"/>
              <a:t>, </a:t>
            </a:r>
            <a:r>
              <a:rPr lang="en" altLang="ko-Kore-KR" b="1" dirty="0"/>
              <a:t>warp 1’s data is stored earlier in the table than warp 2’s data</a:t>
            </a:r>
            <a:r>
              <a:rPr lang="en" altLang="ko-Kore-KR" dirty="0"/>
              <a:t>.</a:t>
            </a:r>
          </a:p>
          <a:p>
            <a:endParaRPr lang="en-US" altLang="ko-Kore-KR" sz="1200" dirty="0">
              <a:effectLst/>
              <a:latin typeface="NimbusRomNo9L"/>
            </a:endParaRPr>
          </a:p>
          <a:p>
            <a:r>
              <a:rPr lang="en-US" altLang="ko-KR" sz="1200" dirty="0">
                <a:effectLst/>
                <a:latin typeface="NimbusRomNo9L"/>
              </a:rPr>
              <a:t>2.So we can scan buffer in entry order and can serve to weaver considering the </a:t>
            </a:r>
            <a:r>
              <a:rPr lang="en-US" altLang="ko-KR" sz="1200" dirty="0" err="1">
                <a:effectLst/>
                <a:latin typeface="NimbusRomNo9L"/>
              </a:rPr>
              <a:t>chareristics</a:t>
            </a:r>
            <a:r>
              <a:rPr lang="en-US" altLang="ko-KR" sz="1200" dirty="0">
                <a:effectLst/>
                <a:latin typeface="NimbusRomNo9L"/>
              </a:rPr>
              <a:t>.</a:t>
            </a:r>
          </a:p>
          <a:p>
            <a:endParaRPr lang="en-US" altLang="ko-Kore-KR" sz="1200" dirty="0">
              <a:effectLst/>
              <a:latin typeface="NimbusRomNo9L"/>
            </a:endParaRPr>
          </a:p>
          <a:p>
            <a:r>
              <a:rPr lang="en-US" altLang="ko-Kore-KR" sz="1200" dirty="0">
                <a:effectLst/>
                <a:latin typeface="NimbusRomNo9L"/>
              </a:rPr>
              <a:t>So after the sync we have to enter distribution stage</a:t>
            </a:r>
          </a:p>
          <a:p>
            <a:r>
              <a:rPr lang="en" altLang="ko-Kore-KR" dirty="0"/>
              <a:t>3. We perform </a:t>
            </a:r>
            <a:r>
              <a:rPr lang="en" altLang="ko-Kore-KR" b="1" dirty="0"/>
              <a:t>ordered decoding</a:t>
            </a:r>
            <a:r>
              <a:rPr lang="en" altLang="ko-Kore-KR" dirty="0"/>
              <a:t>, but due to the </a:t>
            </a:r>
            <a:r>
              <a:rPr lang="en" altLang="ko-Kore-KR" b="1" dirty="0"/>
              <a:t>out-of-order nature of GPUs</a:t>
            </a:r>
            <a:r>
              <a:rPr lang="en" altLang="ko-Kore-KR" dirty="0"/>
              <a:t>, we use </a:t>
            </a:r>
            <a:r>
              <a:rPr lang="en" altLang="ko-Kore-KR" b="1" dirty="0"/>
              <a:t>dynamic distribution</a:t>
            </a:r>
            <a:r>
              <a:rPr lang="en" altLang="ko-Kore-KR" dirty="0"/>
              <a:t>.</a:t>
            </a:r>
          </a:p>
          <a:p>
            <a:endParaRPr lang="en" altLang="ko-Kore-KR" dirty="0"/>
          </a:p>
          <a:p>
            <a:r>
              <a:rPr lang="en" altLang="ko-Kore-KR" dirty="0"/>
              <a:t>4.Therefore, When Weaver receives a </a:t>
            </a:r>
            <a:r>
              <a:rPr lang="en" altLang="ko-Kore-KR" b="1" dirty="0"/>
              <a:t>return request</a:t>
            </a:r>
            <a:r>
              <a:rPr lang="en" altLang="ko-Kore-KR" dirty="0"/>
              <a:t>, it </a:t>
            </a:r>
            <a:r>
              <a:rPr lang="en" altLang="ko-Kore-KR" b="1" dirty="0"/>
              <a:t>returns the decoded data</a:t>
            </a:r>
            <a:r>
              <a:rPr lang="en" altLang="ko-Kore-KR" dirty="0"/>
              <a:t> to the corresponding warp.</a:t>
            </a:r>
          </a:p>
          <a:p>
            <a:r>
              <a:rPr lang="en" altLang="ko-Kore-KR" dirty="0"/>
              <a:t>However, since </a:t>
            </a:r>
            <a:r>
              <a:rPr lang="en" altLang="ko-Kore-KR" b="1" dirty="0"/>
              <a:t>some graph algorithms may only require VID or may </a:t>
            </a:r>
            <a:r>
              <a:rPr lang="en" altLang="ko-Kore-KR" dirty="0"/>
              <a:t>allow </a:t>
            </a:r>
            <a:r>
              <a:rPr lang="en" altLang="ko-Kore-KR" b="1" dirty="0"/>
              <a:t>early termination</a:t>
            </a:r>
            <a:r>
              <a:rPr lang="en" altLang="ko-Kore-KR" dirty="0"/>
              <a:t>, and ISA have only </a:t>
            </a:r>
            <a:r>
              <a:rPr lang="en" altLang="ko-Kore-KR" b="1" dirty="0"/>
              <a:t>one return register value</a:t>
            </a:r>
            <a:r>
              <a:rPr lang="en" altLang="ko-Kore-KR" dirty="0"/>
              <a:t>, we first return </a:t>
            </a:r>
            <a:r>
              <a:rPr lang="en" altLang="ko-Kore-KR" b="1" dirty="0"/>
              <a:t>VID</a:t>
            </a:r>
            <a:r>
              <a:rPr lang="en" altLang="ko-Kore-KR" dirty="0"/>
              <a:t> and store </a:t>
            </a:r>
            <a:r>
              <a:rPr lang="en" altLang="ko-Kore-KR" b="1" dirty="0"/>
              <a:t>EID separately in the edge table</a:t>
            </a:r>
            <a:r>
              <a:rPr lang="en" altLang="ko-Kore-KR" dirty="0"/>
              <a:t>.</a:t>
            </a:r>
          </a:p>
          <a:p>
            <a:endParaRPr lang="en" altLang="ko-Kore-KR" dirty="0"/>
          </a:p>
          <a:p>
            <a:pPr>
              <a:buFont typeface="+mj-lt"/>
              <a:buAutoNum type="arabicPeriod" startAt="6"/>
            </a:pPr>
            <a:r>
              <a:rPr lang="en" altLang="ko-Kore-KR" sz="1200" dirty="0">
                <a:effectLst/>
                <a:latin typeface="NimbusRomNo9L"/>
              </a:rPr>
              <a:t> </a:t>
            </a:r>
            <a:r>
              <a:rPr lang="en" altLang="ko-Kore-KR" dirty="0"/>
              <a:t>If a </a:t>
            </a:r>
            <a:r>
              <a:rPr lang="en" altLang="ko-Kore-KR" b="1" dirty="0"/>
              <a:t>return EID request</a:t>
            </a:r>
            <a:r>
              <a:rPr lang="en" altLang="ko-Kore-KR" dirty="0"/>
              <a:t> arrives, we retrieve and return the </a:t>
            </a:r>
            <a:r>
              <a:rPr lang="en" altLang="ko-Kore-KR" b="1" dirty="0"/>
              <a:t>EID from the stored data</a:t>
            </a:r>
            <a:r>
              <a:rPr lang="en" altLang="ko-Kore-KR" dirty="0"/>
              <a:t>. This is also </a:t>
            </a:r>
            <a:r>
              <a:rPr lang="en" altLang="ko-Kore-KR" b="1" dirty="0"/>
              <a:t>indexed by the hardware thread ID</a:t>
            </a:r>
            <a:r>
              <a:rPr lang="en" altLang="ko-Kore-KR" dirty="0"/>
              <a:t>.</a:t>
            </a:r>
          </a:p>
          <a:p>
            <a:endParaRPr lang="en" altLang="ko-Kore-KR" sz="1200" dirty="0">
              <a:effectLst/>
              <a:latin typeface="NimbusRomNo9L"/>
            </a:endParaRPr>
          </a:p>
          <a:p>
            <a:endParaRPr lang="en" altLang="ko-Kore-KR" sz="1200" dirty="0">
              <a:effectLst/>
              <a:latin typeface="NimbusRomNo9L"/>
            </a:endParaRPr>
          </a:p>
          <a:p>
            <a:endParaRPr lang="en" altLang="ko-Kore-KR" sz="1200" dirty="0">
              <a:effectLst/>
              <a:latin typeface="NimbusRomNo9L"/>
            </a:endParaRPr>
          </a:p>
          <a:p>
            <a:endParaRPr lang="en" altLang="ko-Kore-KR" sz="1200" dirty="0">
              <a:effectLst/>
              <a:latin typeface="NimbusRomNo9L"/>
            </a:endParaRPr>
          </a:p>
          <a:p>
            <a:endParaRPr lang="en" altLang="ko-Kore-KR" sz="1200" dirty="0">
              <a:effectLst/>
              <a:latin typeface="NimbusRomNo9L"/>
            </a:endParaRPr>
          </a:p>
          <a:p>
            <a:endParaRPr lang="en" altLang="ko-Kore-KR" sz="1200" dirty="0">
              <a:effectLst/>
              <a:latin typeface="NimbusRomNo9L"/>
            </a:endParaRPr>
          </a:p>
          <a:p>
            <a:endParaRPr lang="en" altLang="ko-Kore-KR" sz="1200" dirty="0">
              <a:effectLst/>
              <a:latin typeface="NimbusRomNo9L"/>
            </a:endParaRPr>
          </a:p>
          <a:p>
            <a:endParaRPr lang="en" altLang="ko-Kore-KR" sz="1200" dirty="0">
              <a:effectLst/>
              <a:latin typeface="NimbusRomNo9L"/>
            </a:endParaRPr>
          </a:p>
          <a:p>
            <a:endParaRPr lang="en" altLang="ko-Kore-KR" sz="1200" dirty="0">
              <a:effectLst/>
              <a:latin typeface="NimbusRomNo9L"/>
            </a:endParaRPr>
          </a:p>
          <a:p>
            <a:endParaRPr lang="en" altLang="ko-Kore-KR" sz="1200" dirty="0">
              <a:effectLst/>
              <a:latin typeface="NimbusRomNo9L"/>
            </a:endParaRPr>
          </a:p>
          <a:p>
            <a:endParaRPr lang="en" altLang="ko-Kore-KR" sz="1200" dirty="0">
              <a:effectLst/>
              <a:latin typeface="NimbusRomNo9L"/>
            </a:endParaRPr>
          </a:p>
          <a:p>
            <a:r>
              <a:rPr lang="en" altLang="ko-Kore-KR" sz="1200" dirty="0">
                <a:effectLst/>
                <a:latin typeface="NimbusRomNo9L"/>
              </a:rPr>
              <a:t>Perform ordered decode. For ordered decode, use software thread ID to investigate the graph topology in the kernel code and use hardware thread ID and warp ID to index the workload information table. </a:t>
            </a:r>
            <a:endParaRPr lang="en" altLang="ko-Kore-KR" dirty="0"/>
          </a:p>
          <a:p>
            <a:r>
              <a:rPr lang="en" altLang="ko-Kore-KR" sz="1200" dirty="0">
                <a:effectLst/>
                <a:latin typeface="NimbusRomNo9L"/>
              </a:rPr>
              <a:t>Distribute the workload dynamically to maximize the benefit from graph locality. </a:t>
            </a:r>
            <a:endParaRPr lang="en" altLang="ko-Kore-KR" dirty="0"/>
          </a:p>
          <a:p>
            <a:r>
              <a:rPr lang="en" altLang="ko-Kore-KR" sz="1200" dirty="0">
                <a:effectLst/>
                <a:latin typeface="NimbusRomNo9L"/>
              </a:rPr>
              <a:t>Insert synchronization between the registration stage and the distribution stage in the GPU code. </a:t>
            </a:r>
            <a:endParaRPr lang="en" altLang="ko-Kore-KR" dirty="0"/>
          </a:p>
        </p:txBody>
      </p:sp>
      <p:sp>
        <p:nvSpPr>
          <p:cNvPr id="4" name="슬라이드 번호 개체 틀 3">
            <a:extLst>
              <a:ext uri="{FF2B5EF4-FFF2-40B4-BE49-F238E27FC236}">
                <a16:creationId xmlns:a16="http://schemas.microsoft.com/office/drawing/2014/main" id="{D78760B8-D78B-9FC6-0953-8B52C08119D1}"/>
              </a:ext>
            </a:extLst>
          </p:cNvPr>
          <p:cNvSpPr>
            <a:spLocks noGrp="1"/>
          </p:cNvSpPr>
          <p:nvPr>
            <p:ph type="sldNum" sz="quarter" idx="5"/>
          </p:nvPr>
        </p:nvSpPr>
        <p:spPr/>
        <p:txBody>
          <a:bodyPr/>
          <a:lstStyle/>
          <a:p>
            <a:fld id="{788E739C-0D86-428C-952A-4EB74DC487BB}" type="slidenum">
              <a:rPr lang="ko-KR" altLang="en-US" smtClean="0"/>
              <a:t>15</a:t>
            </a:fld>
            <a:endParaRPr lang="ko-KR" altLang="en-US"/>
          </a:p>
        </p:txBody>
      </p:sp>
    </p:spTree>
    <p:extLst>
      <p:ext uri="{BB962C8B-B14F-4D97-AF65-F5344CB8AC3E}">
        <p14:creationId xmlns:p14="http://schemas.microsoft.com/office/powerpoint/2010/main" val="2656482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5F36E-E1BD-723F-21D5-911F800982D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44B8D56-E863-DC4C-6CAD-A5CD722CACA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6F928C0-2914-9E6E-B040-610938E006DE}"/>
              </a:ext>
            </a:extLst>
          </p:cNvPr>
          <p:cNvSpPr>
            <a:spLocks noGrp="1"/>
          </p:cNvSpPr>
          <p:nvPr>
            <p:ph type="body" idx="1"/>
          </p:nvPr>
        </p:nvSpPr>
        <p:spPr/>
        <p:txBody>
          <a:bodyPr/>
          <a:lstStyle/>
          <a:p>
            <a:r>
              <a:rPr lang="en" altLang="ko-Kore-KR" b="1" dirty="0"/>
              <a:t>So, how does Weaver actually work?</a:t>
            </a:r>
            <a:endParaRPr lang="en" altLang="ko-Kore-KR" dirty="0"/>
          </a:p>
          <a:p>
            <a:r>
              <a:rPr lang="en" altLang="ko-Kore-KR" dirty="0"/>
              <a:t>Let’s go through a simple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b="1" dirty="0"/>
              <a:t>First, Weaver loads the first entry from the neighbor information table.</a:t>
            </a:r>
            <a:endParaRPr lang="en" altLang="ko-Kore-KR" dirty="0"/>
          </a:p>
          <a:p>
            <a:endParaRPr lang="en" altLang="ko-Kore-KR" dirty="0"/>
          </a:p>
        </p:txBody>
      </p:sp>
      <p:sp>
        <p:nvSpPr>
          <p:cNvPr id="4" name="슬라이드 번호 개체 틀 3">
            <a:extLst>
              <a:ext uri="{FF2B5EF4-FFF2-40B4-BE49-F238E27FC236}">
                <a16:creationId xmlns:a16="http://schemas.microsoft.com/office/drawing/2014/main" id="{82873859-5EF6-2DBE-397F-40C6BB32368C}"/>
              </a:ext>
            </a:extLst>
          </p:cNvPr>
          <p:cNvSpPr>
            <a:spLocks noGrp="1"/>
          </p:cNvSpPr>
          <p:nvPr>
            <p:ph type="sldNum" sz="quarter" idx="5"/>
          </p:nvPr>
        </p:nvSpPr>
        <p:spPr/>
        <p:txBody>
          <a:bodyPr/>
          <a:lstStyle/>
          <a:p>
            <a:fld id="{788E739C-0D86-428C-952A-4EB74DC487BB}" type="slidenum">
              <a:rPr lang="ko-KR" altLang="en-US" smtClean="0"/>
              <a:t>16</a:t>
            </a:fld>
            <a:endParaRPr lang="ko-KR" altLang="en-US"/>
          </a:p>
        </p:txBody>
      </p:sp>
    </p:spTree>
    <p:extLst>
      <p:ext uri="{BB962C8B-B14F-4D97-AF65-F5344CB8AC3E}">
        <p14:creationId xmlns:p14="http://schemas.microsoft.com/office/powerpoint/2010/main" val="3971743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FBC32-830D-6A64-634F-00CC14CA34C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B5B1BC9-573E-631E-45EF-F22FBF18ADB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DB0F66D-9EC1-9256-14D3-AE16324DB269}"/>
              </a:ext>
            </a:extLst>
          </p:cNvPr>
          <p:cNvSpPr>
            <a:spLocks noGrp="1"/>
          </p:cNvSpPr>
          <p:nvPr>
            <p:ph type="body" idx="1"/>
          </p:nvPr>
        </p:nvSpPr>
        <p:spPr/>
        <p:txBody>
          <a:bodyPr/>
          <a:lstStyle/>
          <a:p>
            <a:r>
              <a:rPr lang="en" altLang="ko-Kore-KR" dirty="0"/>
              <a:t>Using the </a:t>
            </a:r>
            <a:r>
              <a:rPr lang="en" altLang="ko-Kore-KR" b="1" dirty="0"/>
              <a:t>loaded entry information</a:t>
            </a:r>
            <a:r>
              <a:rPr lang="en" altLang="ko-Kore-KR" dirty="0"/>
              <a:t>, Weaver </a:t>
            </a:r>
            <a:r>
              <a:rPr lang="en" altLang="ko-Kore-KR" b="1" dirty="0"/>
              <a:t>decodes the entry</a:t>
            </a:r>
            <a:r>
              <a:rPr lang="en" altLang="ko-Kore-KR" dirty="0"/>
              <a:t> to generate </a:t>
            </a:r>
            <a:r>
              <a:rPr lang="en" altLang="ko-Kore-KR" b="1" dirty="0"/>
              <a:t>VID and EID</a:t>
            </a:r>
            <a:r>
              <a:rPr lang="en" altLang="ko-Kore-KR" dirty="0"/>
              <a:t>.</a:t>
            </a:r>
          </a:p>
          <a:p>
            <a:r>
              <a:rPr lang="en" altLang="ko-Kore-KR" dirty="0"/>
              <a:t>In this case, since the </a:t>
            </a:r>
            <a:r>
              <a:rPr lang="en" altLang="ko-Kore-KR" b="1" dirty="0"/>
              <a:t>VID is 0</a:t>
            </a:r>
            <a:r>
              <a:rPr lang="en" altLang="ko-Kore-KR" dirty="0"/>
              <a:t>, Weaver assigns </a:t>
            </a:r>
            <a:r>
              <a:rPr lang="en" altLang="ko-Kore-KR" b="1" dirty="0"/>
              <a:t>0 as the output VID</a:t>
            </a:r>
            <a:r>
              <a:rPr lang="en" altLang="ko-Kore-KR" dirty="0"/>
              <a:t>.</a:t>
            </a:r>
            <a:br>
              <a:rPr lang="en" altLang="ko-Kore-KR" dirty="0"/>
            </a:br>
            <a:r>
              <a:rPr lang="en" altLang="ko-Kore-KR" dirty="0"/>
              <a:t>The </a:t>
            </a:r>
            <a:r>
              <a:rPr lang="en" altLang="ko-Kore-KR" b="1" dirty="0"/>
              <a:t>EID is determined</a:t>
            </a:r>
            <a:r>
              <a:rPr lang="en" altLang="ko-Kore-KR" dirty="0"/>
              <a:t> based on its </a:t>
            </a:r>
            <a:r>
              <a:rPr lang="en" altLang="ko-Kore-KR" b="1" dirty="0"/>
              <a:t>array location</a:t>
            </a:r>
            <a:r>
              <a:rPr lang="en" altLang="ko-Kore-KR" dirty="0"/>
              <a:t>, which in this case is </a:t>
            </a:r>
            <a:r>
              <a:rPr lang="en" altLang="ko-Kore-KR" b="1" dirty="0"/>
              <a:t>2</a:t>
            </a:r>
            <a:r>
              <a:rPr lang="en" altLang="ko-Kore-KR" dirty="0"/>
              <a:t>.</a:t>
            </a:r>
          </a:p>
          <a:p>
            <a:r>
              <a:rPr lang="en" altLang="ko-Kore-KR" dirty="0"/>
              <a:t>Finally, given that the </a:t>
            </a:r>
            <a:r>
              <a:rPr lang="en" altLang="ko-Kore-KR" b="1" dirty="0"/>
              <a:t>degree is 1</a:t>
            </a:r>
            <a:r>
              <a:rPr lang="en" altLang="ko-Kore-KR" dirty="0"/>
              <a:t>, only </a:t>
            </a:r>
            <a:r>
              <a:rPr lang="en" altLang="ko-Kore-KR" b="1" dirty="0"/>
              <a:t>one entry is generated</a:t>
            </a:r>
            <a:r>
              <a:rPr lang="en" altLang="ko-Kore-KR" dirty="0"/>
              <a:t>.</a:t>
            </a:r>
          </a:p>
        </p:txBody>
      </p:sp>
      <p:sp>
        <p:nvSpPr>
          <p:cNvPr id="4" name="슬라이드 번호 개체 틀 3">
            <a:extLst>
              <a:ext uri="{FF2B5EF4-FFF2-40B4-BE49-F238E27FC236}">
                <a16:creationId xmlns:a16="http://schemas.microsoft.com/office/drawing/2014/main" id="{FFAA91B1-0782-1127-4574-00CCC5F2F2E0}"/>
              </a:ext>
            </a:extLst>
          </p:cNvPr>
          <p:cNvSpPr>
            <a:spLocks noGrp="1"/>
          </p:cNvSpPr>
          <p:nvPr>
            <p:ph type="sldNum" sz="quarter" idx="5"/>
          </p:nvPr>
        </p:nvSpPr>
        <p:spPr/>
        <p:txBody>
          <a:bodyPr/>
          <a:lstStyle/>
          <a:p>
            <a:fld id="{788E739C-0D86-428C-952A-4EB74DC487BB}" type="slidenum">
              <a:rPr lang="ko-KR" altLang="en-US" smtClean="0"/>
              <a:t>17</a:t>
            </a:fld>
            <a:endParaRPr lang="ko-KR" altLang="en-US"/>
          </a:p>
        </p:txBody>
      </p:sp>
    </p:spTree>
    <p:extLst>
      <p:ext uri="{BB962C8B-B14F-4D97-AF65-F5344CB8AC3E}">
        <p14:creationId xmlns:p14="http://schemas.microsoft.com/office/powerpoint/2010/main" val="3985830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How about the case of degree 2. </a:t>
            </a:r>
          </a:p>
          <a:p>
            <a:r>
              <a:rPr kumimoji="1" lang="en-US" altLang="ko-Kore-KR" dirty="0"/>
              <a:t>Lets load second neighbor information. </a:t>
            </a:r>
          </a:p>
        </p:txBody>
      </p:sp>
      <p:sp>
        <p:nvSpPr>
          <p:cNvPr id="4" name="슬라이드 번호 개체 틀 3"/>
          <p:cNvSpPr>
            <a:spLocks noGrp="1"/>
          </p:cNvSpPr>
          <p:nvPr>
            <p:ph type="sldNum" sz="quarter" idx="5"/>
          </p:nvPr>
        </p:nvSpPr>
        <p:spPr/>
        <p:txBody>
          <a:bodyPr/>
          <a:lstStyle/>
          <a:p>
            <a:fld id="{788E739C-0D86-428C-952A-4EB74DC487BB}" type="slidenum">
              <a:rPr lang="ko-KR" altLang="en-US" smtClean="0"/>
              <a:t>18</a:t>
            </a:fld>
            <a:endParaRPr lang="ko-KR" altLang="en-US"/>
          </a:p>
        </p:txBody>
      </p:sp>
    </p:spTree>
    <p:extLst>
      <p:ext uri="{BB962C8B-B14F-4D97-AF65-F5344CB8AC3E}">
        <p14:creationId xmlns:p14="http://schemas.microsoft.com/office/powerpoint/2010/main" val="3939825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8D220-BADD-134F-2B7C-C2EAEABE00F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F8B3226-8C81-07A0-98C2-048E7A8DB8D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88A12ED-F1E9-7F97-B5DE-7BDF92049A11}"/>
              </a:ext>
            </a:extLst>
          </p:cNvPr>
          <p:cNvSpPr>
            <a:spLocks noGrp="1"/>
          </p:cNvSpPr>
          <p:nvPr>
            <p:ph type="body" idx="1"/>
          </p:nvPr>
        </p:nvSpPr>
        <p:spPr/>
        <p:txBody>
          <a:bodyPr/>
          <a:lstStyle/>
          <a:p>
            <a:r>
              <a:rPr lang="en" altLang="ko-Kore-KR" dirty="0"/>
              <a:t>We can generate </a:t>
            </a:r>
            <a:r>
              <a:rPr lang="en" altLang="ko-Kore-KR" b="1" dirty="0"/>
              <a:t>two output entries</a:t>
            </a:r>
            <a:r>
              <a:rPr lang="en" altLang="ko-Kore-KR" dirty="0"/>
              <a:t> from the </a:t>
            </a:r>
            <a:r>
              <a:rPr lang="en" altLang="ko-Kore-KR" b="1" dirty="0"/>
              <a:t>second neighbor information</a:t>
            </a:r>
            <a:r>
              <a:rPr lang="en" altLang="ko-Kore-KR" dirty="0"/>
              <a:t>.</a:t>
            </a:r>
          </a:p>
          <a:p>
            <a:r>
              <a:rPr lang="en" altLang="ko-Kore-KR" dirty="0"/>
              <a:t>The </a:t>
            </a:r>
            <a:r>
              <a:rPr lang="en" altLang="ko-Kore-KR" b="1" dirty="0"/>
              <a:t>third output entry</a:t>
            </a:r>
            <a:r>
              <a:rPr lang="en" altLang="ko-Kore-KR" dirty="0"/>
              <a:t> is </a:t>
            </a:r>
            <a:r>
              <a:rPr lang="en" altLang="ko-Kore-KR" b="1" dirty="0"/>
              <a:t>11</a:t>
            </a:r>
            <a:r>
              <a:rPr lang="en" altLang="ko-Kore-KR" dirty="0"/>
              <a:t>, calculated by adding </a:t>
            </a:r>
            <a:r>
              <a:rPr lang="en" altLang="ko-Kore-KR" b="1" dirty="0"/>
              <a:t>10 + 1</a:t>
            </a:r>
            <a:r>
              <a:rPr lang="en" altLang="ko-Kore-KR" dirty="0"/>
              <a:t>.</a:t>
            </a:r>
          </a:p>
        </p:txBody>
      </p:sp>
      <p:sp>
        <p:nvSpPr>
          <p:cNvPr id="4" name="슬라이드 번호 개체 틀 3">
            <a:extLst>
              <a:ext uri="{FF2B5EF4-FFF2-40B4-BE49-F238E27FC236}">
                <a16:creationId xmlns:a16="http://schemas.microsoft.com/office/drawing/2014/main" id="{3BCE3023-0EED-6021-3B3D-654E5F9C59B4}"/>
              </a:ext>
            </a:extLst>
          </p:cNvPr>
          <p:cNvSpPr>
            <a:spLocks noGrp="1"/>
          </p:cNvSpPr>
          <p:nvPr>
            <p:ph type="sldNum" sz="quarter" idx="5"/>
          </p:nvPr>
        </p:nvSpPr>
        <p:spPr/>
        <p:txBody>
          <a:bodyPr/>
          <a:lstStyle/>
          <a:p>
            <a:fld id="{788E739C-0D86-428C-952A-4EB74DC487BB}" type="slidenum">
              <a:rPr lang="ko-KR" altLang="en-US" smtClean="0"/>
              <a:t>19</a:t>
            </a:fld>
            <a:endParaRPr lang="ko-KR" altLang="en-US"/>
          </a:p>
        </p:txBody>
      </p:sp>
    </p:spTree>
    <p:extLst>
      <p:ext uri="{BB962C8B-B14F-4D97-AF65-F5344CB8AC3E}">
        <p14:creationId xmlns:p14="http://schemas.microsoft.com/office/powerpoint/2010/main" val="483964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 altLang="ko-Kore-KR" dirty="0"/>
              <a:t>Graphs are one of the most important data structures for abstracting and analyzing real-world data.</a:t>
            </a:r>
            <a:br>
              <a:rPr lang="en" altLang="ko-Kore-KR" dirty="0"/>
            </a:br>
            <a:r>
              <a:rPr lang="en" altLang="ko-Kore-KR" dirty="0"/>
              <a:t>A graph can represent various real-world relationships, such as web page links and social networks.</a:t>
            </a:r>
          </a:p>
          <a:p>
            <a:r>
              <a:rPr lang="en" altLang="ko-Kore-KR" dirty="0"/>
              <a:t>So, Real-world graphs exhibit notable characteristics, particularly irregularity, including sparsity and skewness.</a:t>
            </a:r>
            <a:br>
              <a:rPr lang="en" altLang="ko-Kore-KR" dirty="0"/>
            </a:br>
            <a:r>
              <a:rPr lang="en-US" altLang="ko-Kore-KR" dirty="0"/>
              <a:t>In here, </a:t>
            </a:r>
            <a:r>
              <a:rPr lang="en" altLang="ko-Kore-KR" dirty="0"/>
              <a:t>skewness refers to a small number of vertices being connected to a large number of edges, similar to influencers on Twitter.</a:t>
            </a:r>
            <a:endParaRPr lang="en-KR" dirty="0"/>
          </a:p>
        </p:txBody>
      </p:sp>
      <p:sp>
        <p:nvSpPr>
          <p:cNvPr id="4" name="Slide Number Placeholder 3"/>
          <p:cNvSpPr>
            <a:spLocks noGrp="1"/>
          </p:cNvSpPr>
          <p:nvPr>
            <p:ph type="sldNum" sz="quarter" idx="5"/>
          </p:nvPr>
        </p:nvSpPr>
        <p:spPr/>
        <p:txBody>
          <a:bodyPr/>
          <a:lstStyle/>
          <a:p>
            <a:fld id="{22F275EB-7D44-CD4D-BABC-60E72780E9D5}" type="slidenum">
              <a:rPr lang="en-KR" smtClean="0"/>
              <a:t>2</a:t>
            </a:fld>
            <a:endParaRPr lang="en-KR"/>
          </a:p>
        </p:txBody>
      </p:sp>
    </p:spTree>
    <p:extLst>
      <p:ext uri="{BB962C8B-B14F-4D97-AF65-F5344CB8AC3E}">
        <p14:creationId xmlns:p14="http://schemas.microsoft.com/office/powerpoint/2010/main" val="34594973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1535C-6DD0-C72A-C603-F29F247C1E2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619FE8A-4F64-0A66-F854-22E490C7923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092D952-13B2-CCE5-C8BC-4CB4EBA30F46}"/>
              </a:ext>
            </a:extLst>
          </p:cNvPr>
          <p:cNvSpPr>
            <a:spLocks noGrp="1"/>
          </p:cNvSpPr>
          <p:nvPr>
            <p:ph type="body" idx="1"/>
          </p:nvPr>
        </p:nvSpPr>
        <p:spPr/>
        <p:txBody>
          <a:bodyPr/>
          <a:lstStyle/>
          <a:p>
            <a:r>
              <a:rPr lang="en" altLang="ko-Kore-KR" dirty="0"/>
              <a:t>Even though the </a:t>
            </a:r>
            <a:r>
              <a:rPr lang="en" altLang="ko-Kore-KR" b="1" dirty="0"/>
              <a:t>output entry is not yet filled</a:t>
            </a:r>
            <a:r>
              <a:rPr lang="en" altLang="ko-Kore-KR" dirty="0"/>
              <a:t>, we proceed to load the </a:t>
            </a:r>
            <a:r>
              <a:rPr lang="en" altLang="ko-Kore-KR" b="1" dirty="0"/>
              <a:t>third neighbor information</a:t>
            </a:r>
            <a:r>
              <a:rPr lang="en" altLang="ko-Kore-KR" dirty="0"/>
              <a:t>.</a:t>
            </a:r>
          </a:p>
          <a:p>
            <a:r>
              <a:rPr lang="en" altLang="ko-Kore-KR" dirty="0"/>
              <a:t>Since the </a:t>
            </a:r>
            <a:r>
              <a:rPr lang="en" altLang="ko-Kore-KR" b="1" dirty="0"/>
              <a:t>degree of the neighbor information is 5</a:t>
            </a:r>
            <a:r>
              <a:rPr lang="en" altLang="ko-Kore-KR" dirty="0"/>
              <a:t>, but we only need </a:t>
            </a:r>
            <a:r>
              <a:rPr lang="en" altLang="ko-Kore-KR" b="1" dirty="0"/>
              <a:t>one more entry</a:t>
            </a:r>
            <a:r>
              <a:rPr lang="en" altLang="ko-Kore-KR" dirty="0"/>
              <a:t>, we generate </a:t>
            </a:r>
            <a:r>
              <a:rPr lang="en" altLang="ko-Kore-KR" b="1" dirty="0"/>
              <a:t>one additional output entry</a:t>
            </a:r>
            <a:r>
              <a:rPr lang="en" altLang="ko-Kore-KR" dirty="0"/>
              <a:t> and </a:t>
            </a:r>
            <a:r>
              <a:rPr lang="en" altLang="ko-Kore-KR" b="1" dirty="0"/>
              <a:t>retain the neighbor information</a:t>
            </a:r>
            <a:r>
              <a:rPr lang="en" altLang="ko-Kore-KR" dirty="0"/>
              <a:t> for the next output generation.</a:t>
            </a:r>
          </a:p>
          <a:p>
            <a:endParaRPr kumimoji="1" lang="en-US" altLang="ko-Kore-KR" dirty="0"/>
          </a:p>
        </p:txBody>
      </p:sp>
      <p:sp>
        <p:nvSpPr>
          <p:cNvPr id="4" name="슬라이드 번호 개체 틀 3">
            <a:extLst>
              <a:ext uri="{FF2B5EF4-FFF2-40B4-BE49-F238E27FC236}">
                <a16:creationId xmlns:a16="http://schemas.microsoft.com/office/drawing/2014/main" id="{14F7FA61-F06E-E62F-677F-9EA236FCF9A0}"/>
              </a:ext>
            </a:extLst>
          </p:cNvPr>
          <p:cNvSpPr>
            <a:spLocks noGrp="1"/>
          </p:cNvSpPr>
          <p:nvPr>
            <p:ph type="sldNum" sz="quarter" idx="5"/>
          </p:nvPr>
        </p:nvSpPr>
        <p:spPr/>
        <p:txBody>
          <a:bodyPr/>
          <a:lstStyle/>
          <a:p>
            <a:fld id="{788E739C-0D86-428C-952A-4EB74DC487BB}" type="slidenum">
              <a:rPr lang="ko-KR" altLang="en-US" smtClean="0"/>
              <a:t>20</a:t>
            </a:fld>
            <a:endParaRPr lang="ko-KR" altLang="en-US"/>
          </a:p>
        </p:txBody>
      </p:sp>
    </p:spTree>
    <p:extLst>
      <p:ext uri="{BB962C8B-B14F-4D97-AF65-F5344CB8AC3E}">
        <p14:creationId xmlns:p14="http://schemas.microsoft.com/office/powerpoint/2010/main" val="4166887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A3A1D-0164-C89C-B04F-D6F75D1D69D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E647553-907A-0379-7550-845250672CB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D686B26-C51F-A7F5-7E58-2094ADC264CE}"/>
              </a:ext>
            </a:extLst>
          </p:cNvPr>
          <p:cNvSpPr>
            <a:spLocks noGrp="1"/>
          </p:cNvSpPr>
          <p:nvPr>
            <p:ph type="body" idx="1"/>
          </p:nvPr>
        </p:nvSpPr>
        <p:spPr/>
        <p:txBody>
          <a:bodyPr/>
          <a:lstStyle/>
          <a:p>
            <a:r>
              <a:rPr kumimoji="1" lang="en-US" altLang="ko-Kore-KR" dirty="0"/>
              <a:t>Finally we got a edge information </a:t>
            </a:r>
          </a:p>
          <a:p>
            <a:endParaRPr kumimoji="1" lang="en-US" altLang="ko-Kore-KR" dirty="0"/>
          </a:p>
        </p:txBody>
      </p:sp>
      <p:sp>
        <p:nvSpPr>
          <p:cNvPr id="4" name="슬라이드 번호 개체 틀 3">
            <a:extLst>
              <a:ext uri="{FF2B5EF4-FFF2-40B4-BE49-F238E27FC236}">
                <a16:creationId xmlns:a16="http://schemas.microsoft.com/office/drawing/2014/main" id="{CBD0BC68-464E-CE4F-B4DE-23B3900C0A23}"/>
              </a:ext>
            </a:extLst>
          </p:cNvPr>
          <p:cNvSpPr>
            <a:spLocks noGrp="1"/>
          </p:cNvSpPr>
          <p:nvPr>
            <p:ph type="sldNum" sz="quarter" idx="5"/>
          </p:nvPr>
        </p:nvSpPr>
        <p:spPr/>
        <p:txBody>
          <a:bodyPr/>
          <a:lstStyle/>
          <a:p>
            <a:fld id="{788E739C-0D86-428C-952A-4EB74DC487BB}" type="slidenum">
              <a:rPr lang="ko-KR" altLang="en-US" smtClean="0"/>
              <a:t>21</a:t>
            </a:fld>
            <a:endParaRPr lang="ko-KR" altLang="en-US"/>
          </a:p>
        </p:txBody>
      </p:sp>
    </p:spTree>
    <p:extLst>
      <p:ext uri="{BB962C8B-B14F-4D97-AF65-F5344CB8AC3E}">
        <p14:creationId xmlns:p14="http://schemas.microsoft.com/office/powerpoint/2010/main" val="1315647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We </a:t>
            </a:r>
            <a:endParaRPr kumimoji="1" lang="ko-Kore-KR" altLang="en-US" dirty="0"/>
          </a:p>
        </p:txBody>
      </p:sp>
      <p:sp>
        <p:nvSpPr>
          <p:cNvPr id="4" name="슬라이드 번호 개체 틀 3"/>
          <p:cNvSpPr>
            <a:spLocks noGrp="1"/>
          </p:cNvSpPr>
          <p:nvPr>
            <p:ph type="sldNum" sz="quarter" idx="5"/>
          </p:nvPr>
        </p:nvSpPr>
        <p:spPr/>
        <p:txBody>
          <a:bodyPr/>
          <a:lstStyle/>
          <a:p>
            <a:fld id="{22F275EB-7D44-CD4D-BABC-60E72780E9D5}" type="slidenum">
              <a:rPr lang="en-KR" smtClean="0"/>
              <a:t>22</a:t>
            </a:fld>
            <a:endParaRPr lang="en-KR"/>
          </a:p>
        </p:txBody>
      </p:sp>
    </p:spTree>
    <p:extLst>
      <p:ext uri="{BB962C8B-B14F-4D97-AF65-F5344CB8AC3E}">
        <p14:creationId xmlns:p14="http://schemas.microsoft.com/office/powerpoint/2010/main" val="1781131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dirty="0"/>
              <a:t>For performance, we achieved a </a:t>
            </a:r>
            <a:r>
              <a:rPr lang="en" altLang="ko-Kore-KR" b="1" dirty="0"/>
              <a:t>2.49× geometric mean speedup</a:t>
            </a:r>
            <a:r>
              <a:rPr lang="en" altLang="ko-Kore-KR" dirty="0"/>
              <a:t> across </a:t>
            </a:r>
            <a:r>
              <a:rPr lang="en" altLang="ko-Kore-KR" b="1" dirty="0"/>
              <a:t>four different benchmarks</a:t>
            </a:r>
            <a:r>
              <a:rPr lang="en" altLang="ko-Kore-KR" dirty="0"/>
              <a:t> on the </a:t>
            </a:r>
            <a:r>
              <a:rPr lang="en" altLang="ko-Kore-KR" b="1" dirty="0"/>
              <a:t>open-source RISC-V Vortex GPU</a:t>
            </a:r>
            <a:r>
              <a:rPr lang="en" altLang="ko-Kore-KR" dirty="0"/>
              <a:t>.</a:t>
            </a:r>
          </a:p>
        </p:txBody>
      </p:sp>
      <p:sp>
        <p:nvSpPr>
          <p:cNvPr id="4" name="슬라이드 번호 개체 틀 3"/>
          <p:cNvSpPr>
            <a:spLocks noGrp="1"/>
          </p:cNvSpPr>
          <p:nvPr>
            <p:ph type="sldNum" sz="quarter" idx="5"/>
          </p:nvPr>
        </p:nvSpPr>
        <p:spPr/>
        <p:txBody>
          <a:bodyPr/>
          <a:lstStyle/>
          <a:p>
            <a:fld id="{22F275EB-7D44-CD4D-BABC-60E72780E9D5}" type="slidenum">
              <a:rPr lang="en-KR" smtClean="0"/>
              <a:t>23</a:t>
            </a:fld>
            <a:endParaRPr lang="en-KR"/>
          </a:p>
        </p:txBody>
      </p:sp>
    </p:spTree>
    <p:extLst>
      <p:ext uri="{BB962C8B-B14F-4D97-AF65-F5344CB8AC3E}">
        <p14:creationId xmlns:p14="http://schemas.microsoft.com/office/powerpoint/2010/main" val="2427030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dirty="0"/>
              <a:t>We also have </a:t>
            </a:r>
            <a:r>
              <a:rPr lang="en" altLang="ko-Kore-KR" b="1" dirty="0"/>
              <a:t>minimal hardware overhead</a:t>
            </a:r>
            <a:r>
              <a:rPr lang="en" altLang="ko-Kore-KR" dirty="0"/>
              <a:t> when synthesizing on the </a:t>
            </a:r>
            <a:r>
              <a:rPr lang="en" altLang="ko-Kore-KR" b="1" dirty="0"/>
              <a:t>Stratix 10 FPGA</a:t>
            </a:r>
            <a:r>
              <a:rPr lang="en" altLang="ko-Kore-K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ko-Kore-KR" dirty="0"/>
          </a:p>
        </p:txBody>
      </p:sp>
      <p:sp>
        <p:nvSpPr>
          <p:cNvPr id="4" name="슬라이드 번호 개체 틀 3"/>
          <p:cNvSpPr>
            <a:spLocks noGrp="1"/>
          </p:cNvSpPr>
          <p:nvPr>
            <p:ph type="sldNum" sz="quarter" idx="5"/>
          </p:nvPr>
        </p:nvSpPr>
        <p:spPr/>
        <p:txBody>
          <a:bodyPr/>
          <a:lstStyle/>
          <a:p>
            <a:fld id="{22F275EB-7D44-CD4D-BABC-60E72780E9D5}" type="slidenum">
              <a:rPr lang="en-KR" smtClean="0"/>
              <a:t>24</a:t>
            </a:fld>
            <a:endParaRPr lang="en-KR"/>
          </a:p>
        </p:txBody>
      </p:sp>
    </p:spTree>
    <p:extLst>
      <p:ext uri="{BB962C8B-B14F-4D97-AF65-F5344CB8AC3E}">
        <p14:creationId xmlns:p14="http://schemas.microsoft.com/office/powerpoint/2010/main" val="2563523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dirty="0"/>
              <a:t>Our study demonstrated that the sparse operations in graph workloads, which cause imbalances within the core, can be addressed with minimal additional hardware units.</a:t>
            </a:r>
          </a:p>
          <a:p>
            <a:r>
              <a:rPr lang="en" altLang="ko-Kore-KR" dirty="0"/>
              <a:t>Through hardware/software co-design based on a software solution, we introduced a central decoding structure to reduce scheduling overhead, leveraged shared memory scan to minimize memory overhead, and enabled dynamic distribution for more flexible processing.</a:t>
            </a:r>
          </a:p>
          <a:p>
            <a:r>
              <a:rPr lang="en" altLang="ko-Kore-KR" dirty="0"/>
              <a:t>As a result, we integrated weaver as the GPU functional units with minimal overhead and demonstrated its potential to replace software scheduling.</a:t>
            </a:r>
            <a:endParaRPr kumimoji="1" lang="en-US" altLang="ko-Kore-KR" dirty="0"/>
          </a:p>
          <a:p>
            <a:endParaRPr kumimoji="1" lang="en-US" altLang="ko-Kore-KR" dirty="0"/>
          </a:p>
          <a:p>
            <a:endParaRPr kumimoji="1" lang="en-US" altLang="ko-Kore-KR" dirty="0"/>
          </a:p>
          <a:p>
            <a:r>
              <a:rPr kumimoji="1" lang="en-US" altLang="ko-Kore-KR" dirty="0"/>
              <a:t>Discussion about future idea sharing idea , learn something … </a:t>
            </a:r>
            <a:endParaRPr kumimoji="1" lang="ko-Kore-KR" altLang="en-US" dirty="0"/>
          </a:p>
        </p:txBody>
      </p:sp>
      <p:sp>
        <p:nvSpPr>
          <p:cNvPr id="4" name="슬라이드 번호 개체 틀 3"/>
          <p:cNvSpPr>
            <a:spLocks noGrp="1"/>
          </p:cNvSpPr>
          <p:nvPr>
            <p:ph type="sldNum" sz="quarter" idx="5"/>
          </p:nvPr>
        </p:nvSpPr>
        <p:spPr/>
        <p:txBody>
          <a:bodyPr/>
          <a:lstStyle/>
          <a:p>
            <a:fld id="{22F275EB-7D44-CD4D-BABC-60E72780E9D5}" type="slidenum">
              <a:rPr lang="en-KR" smtClean="0"/>
              <a:t>25</a:t>
            </a:fld>
            <a:endParaRPr lang="en-KR"/>
          </a:p>
        </p:txBody>
      </p:sp>
    </p:spTree>
    <p:extLst>
      <p:ext uri="{BB962C8B-B14F-4D97-AF65-F5344CB8AC3E}">
        <p14:creationId xmlns:p14="http://schemas.microsoft.com/office/powerpoint/2010/main" val="3621304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dirty="0"/>
              <a:t>By analyzing graphs, user can extract useful data from these real-world relationships.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dirty="0"/>
              <a:t>How the analyze processed? </a:t>
            </a:r>
            <a:endParaRPr kumimoji="1" lang="en-US" altLang="ko-Kore-KR" dirty="0"/>
          </a:p>
          <a:p>
            <a:endParaRPr lang="en-US" altLang="ko-Kore-KR" dirty="0"/>
          </a:p>
          <a:p>
            <a:r>
              <a:rPr lang="en-US" altLang="ko-Kore-KR" dirty="0"/>
              <a:t>The graph processing can consist of two parts,</a:t>
            </a:r>
          </a:p>
          <a:p>
            <a:r>
              <a:rPr lang="en-US" altLang="ko-Kore-KR" dirty="0"/>
              <a:t>First is gather operation, updating vertex data by gathering neighbor edge data</a:t>
            </a:r>
          </a:p>
          <a:p>
            <a:r>
              <a:rPr lang="en-US" altLang="ko-Kore-KR" dirty="0"/>
              <a:t>For example, update vertex 0 by gathering four neighbor edges E0, E1, E2, and E3</a:t>
            </a:r>
          </a:p>
          <a:p>
            <a:endParaRPr lang="en-US" altLang="ko-Kore-KR" dirty="0"/>
          </a:p>
          <a:p>
            <a:r>
              <a:rPr lang="en-US" altLang="ko-Kore-KR" dirty="0"/>
              <a:t>and Second is apply operation on gathered data after finishing gathering</a:t>
            </a:r>
          </a:p>
          <a:p>
            <a:endParaRPr lang="en-US" altLang="ko-Kore-KR" dirty="0"/>
          </a:p>
          <a:p>
            <a:r>
              <a:rPr lang="en-US" altLang="ko-Kore-KR" dirty="0"/>
              <a:t>Graph processing typically applies the same gather and apply operation to each vertex or to each edge, making it highly parallelizable. </a:t>
            </a:r>
          </a:p>
          <a:p>
            <a:endParaRPr lang="en-US" altLang="ko-Kore-KR" dirty="0"/>
          </a:p>
        </p:txBody>
      </p:sp>
      <p:sp>
        <p:nvSpPr>
          <p:cNvPr id="4" name="슬라이드 번호 개체 틀 3"/>
          <p:cNvSpPr>
            <a:spLocks noGrp="1"/>
          </p:cNvSpPr>
          <p:nvPr>
            <p:ph type="sldNum" sz="quarter" idx="5"/>
          </p:nvPr>
        </p:nvSpPr>
        <p:spPr/>
        <p:txBody>
          <a:bodyPr/>
          <a:lstStyle/>
          <a:p>
            <a:fld id="{22F275EB-7D44-CD4D-BABC-60E72780E9D5}" type="slidenum">
              <a:rPr lang="en-KR" smtClean="0"/>
              <a:t>3</a:t>
            </a:fld>
            <a:endParaRPr lang="en-KR"/>
          </a:p>
        </p:txBody>
      </p:sp>
    </p:spTree>
    <p:extLst>
      <p:ext uri="{BB962C8B-B14F-4D97-AF65-F5344CB8AC3E}">
        <p14:creationId xmlns:p14="http://schemas.microsoft.com/office/powerpoint/2010/main" val="4098262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KR" dirty="0"/>
              <a:t>As real-world graphs grow larger, with millions of vertices and billions of edges.</a:t>
            </a:r>
          </a:p>
          <a:p>
            <a:r>
              <a:rPr lang="en-US" altLang="ko-Kore-KR" dirty="0"/>
              <a:t>GPUs, known for their effectiveness in single instruction multiple data applications, GPU looks fit for accelerate graph processing using their massive parallel resources. </a:t>
            </a:r>
          </a:p>
          <a:p>
            <a:endParaRPr lang="en-US" altLang="ko-Kore-KR" dirty="0"/>
          </a:p>
          <a:p>
            <a:r>
              <a:rPr lang="en-US" altLang="ko-Kore-KR" dirty="0"/>
              <a:t>As shown in the table on the right bottom, the apply operation can be accelerated by mapping each vertex to each thread on the GPU.</a:t>
            </a:r>
          </a:p>
          <a:p>
            <a:endParaRPr lang="en-US" altLang="ko-Kore-KR" dirty="0"/>
          </a:p>
        </p:txBody>
      </p:sp>
      <p:sp>
        <p:nvSpPr>
          <p:cNvPr id="4" name="슬라이드 번호 개체 틀 3"/>
          <p:cNvSpPr>
            <a:spLocks noGrp="1"/>
          </p:cNvSpPr>
          <p:nvPr>
            <p:ph type="sldNum" sz="quarter" idx="5"/>
          </p:nvPr>
        </p:nvSpPr>
        <p:spPr/>
        <p:txBody>
          <a:bodyPr/>
          <a:lstStyle/>
          <a:p>
            <a:fld id="{22F275EB-7D44-CD4D-BABC-60E72780E9D5}" type="slidenum">
              <a:rPr lang="en-KR" smtClean="0"/>
              <a:t>4</a:t>
            </a:fld>
            <a:endParaRPr lang="en-KR"/>
          </a:p>
        </p:txBody>
      </p:sp>
    </p:spTree>
    <p:extLst>
      <p:ext uri="{BB962C8B-B14F-4D97-AF65-F5344CB8AC3E}">
        <p14:creationId xmlns:p14="http://schemas.microsoft.com/office/powerpoint/2010/main" val="4284567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KR" dirty="0"/>
              <a:t>However, graph processing on GPU is still challenging because the gather operation is sparse operation.</a:t>
            </a:r>
            <a:endParaRPr lang="en-US" altLang="ko-KR" dirty="0"/>
          </a:p>
          <a:p>
            <a:endParaRPr lang="en-US" altLang="ko-Kore-KR" dirty="0"/>
          </a:p>
          <a:p>
            <a:r>
              <a:rPr lang="en-US" altLang="ko-Kore-KR" dirty="0"/>
              <a:t>Since graphs is sparse and skewed,</a:t>
            </a:r>
          </a:p>
          <a:p>
            <a:r>
              <a:rPr lang="en-US" altLang="ko-Kore-KR" dirty="0"/>
              <a:t>When performing gathering operations, this characteristics can cause irregular distribution, which induces workload imbalance and reduces resource utilization.</a:t>
            </a:r>
          </a:p>
          <a:p>
            <a:endParaRPr lang="en-US" altLang="ko-Kore-KR" dirty="0"/>
          </a:p>
          <a:p>
            <a:r>
              <a:rPr lang="en-US" altLang="ko-Kore-KR" dirty="0"/>
              <a:t>For example, the green, sparse workload information table shows that vertices has 4, 1, 0 , and 1 neighboring edges.</a:t>
            </a:r>
          </a:p>
          <a:p>
            <a:r>
              <a:rPr lang="en-US" altLang="ko-Kore-KR" dirty="0"/>
              <a:t>The naïve scheduling map each vertex and its neighbor edges to each thread as shown in the code.</a:t>
            </a:r>
          </a:p>
          <a:p>
            <a:endParaRPr lang="en-US" altLang="ko-Kore-KR" dirty="0"/>
          </a:p>
          <a:p>
            <a:r>
              <a:rPr lang="en-US" altLang="ko-Kore-KR" dirty="0"/>
              <a:t>Finally, As shown in right bottom table, since Vertex 0 has the largest neighbor edges, it takes 4 </a:t>
            </a:r>
            <a:r>
              <a:rPr lang="en-US" altLang="ko-Kore-KR" dirty="0" err="1"/>
              <a:t>locksteps</a:t>
            </a:r>
            <a:r>
              <a:rPr lang="en-US" altLang="ko-Kore-KR" dirty="0"/>
              <a:t> to finish the gather operation, </a:t>
            </a:r>
          </a:p>
          <a:p>
            <a:r>
              <a:rPr lang="en-US" altLang="ko-Kore-KR" dirty="0"/>
              <a:t>while the other thread waits for a maximum of 4 </a:t>
            </a:r>
            <a:r>
              <a:rPr lang="en-US" altLang="ko-Kore-KR" dirty="0" err="1"/>
              <a:t>locksteps</a:t>
            </a:r>
            <a:r>
              <a:rPr lang="en-US" altLang="ko-Kore-KR" dirty="0"/>
              <a:t> as idle status</a:t>
            </a:r>
          </a:p>
          <a:p>
            <a:endParaRPr kumimoji="1" lang="ko-Kore-KR" altLang="en-US" dirty="0"/>
          </a:p>
        </p:txBody>
      </p:sp>
      <p:sp>
        <p:nvSpPr>
          <p:cNvPr id="4" name="슬라이드 번호 개체 틀 3"/>
          <p:cNvSpPr>
            <a:spLocks noGrp="1"/>
          </p:cNvSpPr>
          <p:nvPr>
            <p:ph type="sldNum" sz="quarter" idx="5"/>
          </p:nvPr>
        </p:nvSpPr>
        <p:spPr/>
        <p:txBody>
          <a:bodyPr/>
          <a:lstStyle/>
          <a:p>
            <a:fld id="{22F275EB-7D44-CD4D-BABC-60E72780E9D5}" type="slidenum">
              <a:rPr lang="en-KR" smtClean="0"/>
              <a:t>5</a:t>
            </a:fld>
            <a:endParaRPr lang="en-KR"/>
          </a:p>
        </p:txBody>
      </p:sp>
    </p:spTree>
    <p:extLst>
      <p:ext uri="{BB962C8B-B14F-4D97-AF65-F5344CB8AC3E}">
        <p14:creationId xmlns:p14="http://schemas.microsoft.com/office/powerpoint/2010/main" val="2046813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However, if we use proper scheduling such as right table shown. </a:t>
            </a:r>
          </a:p>
          <a:p>
            <a:endParaRPr kumimoji="1" lang="en-US" altLang="ko-Kore-KR" dirty="0"/>
          </a:p>
          <a:p>
            <a:r>
              <a:rPr kumimoji="1" lang="en-US" altLang="ko-Kore-KR" dirty="0"/>
              <a:t>GPU can perform Graph workload as Dense operation</a:t>
            </a:r>
          </a:p>
          <a:p>
            <a:r>
              <a:rPr kumimoji="1" lang="en-US" altLang="ko-Kore-KR" dirty="0"/>
              <a:t>The scheduling enable </a:t>
            </a:r>
            <a:r>
              <a:rPr kumimoji="1" lang="en-US" altLang="ko-Kore-KR" dirty="0" err="1"/>
              <a:t>simd</a:t>
            </a:r>
            <a:r>
              <a:rPr kumimoji="1" lang="en-US" altLang="ko-Kore-KR" dirty="0"/>
              <a:t> friendly workload distribution and better resource utilization. </a:t>
            </a:r>
          </a:p>
          <a:p>
            <a:endParaRPr kumimoji="1" lang="en-US" altLang="ko-Kore-KR" dirty="0"/>
          </a:p>
          <a:p>
            <a:r>
              <a:rPr kumimoji="1" lang="en-US" altLang="ko-Kore-KR" dirty="0"/>
              <a:t>(3:22)</a:t>
            </a:r>
          </a:p>
        </p:txBody>
      </p:sp>
      <p:sp>
        <p:nvSpPr>
          <p:cNvPr id="4" name="슬라이드 번호 개체 틀 3"/>
          <p:cNvSpPr>
            <a:spLocks noGrp="1"/>
          </p:cNvSpPr>
          <p:nvPr>
            <p:ph type="sldNum" sz="quarter" idx="5"/>
          </p:nvPr>
        </p:nvSpPr>
        <p:spPr/>
        <p:txBody>
          <a:bodyPr/>
          <a:lstStyle/>
          <a:p>
            <a:fld id="{22F275EB-7D44-CD4D-BABC-60E72780E9D5}" type="slidenum">
              <a:rPr lang="en-KR" smtClean="0"/>
              <a:t>6</a:t>
            </a:fld>
            <a:endParaRPr lang="en-KR"/>
          </a:p>
        </p:txBody>
      </p:sp>
    </p:spTree>
    <p:extLst>
      <p:ext uri="{BB962C8B-B14F-4D97-AF65-F5344CB8AC3E}">
        <p14:creationId xmlns:p14="http://schemas.microsoft.com/office/powerpoint/2010/main" val="2792485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dirty="0"/>
              <a:t>Since workload balancing is important, existing SW scheduling methods attempt to address the problem but introduce some overhead.</a:t>
            </a:r>
          </a:p>
          <a:p>
            <a:r>
              <a:rPr lang="en" altLang="ko-Kore-KR" dirty="0"/>
              <a:t>They are definitely better than naïve scheduling, but they require additional computations, synchronization, atomic operations, and memory access, including binary search.</a:t>
            </a:r>
          </a:p>
          <a:p>
            <a:endParaRPr lang="en" altLang="ko-Kore-KR" dirty="0"/>
          </a:p>
          <a:p>
            <a:r>
              <a:rPr lang="en" altLang="ko-Kore-KR" dirty="0"/>
              <a:t>For example, in BFS, only an </a:t>
            </a:r>
            <a:r>
              <a:rPr lang="en" altLang="ko-Kore-KR" dirty="0" err="1"/>
              <a:t>atomicMin</a:t>
            </a:r>
            <a:r>
              <a:rPr lang="en" altLang="ko-Kore-KR" dirty="0"/>
              <a:t> operation is needed for the gather operation. In comparison, SW scheduling introduces significantly more overhead.</a:t>
            </a:r>
          </a:p>
          <a:p>
            <a:endParaRPr lang="en" altLang="ko-Kore-KR" dirty="0"/>
          </a:p>
          <a:p>
            <a:r>
              <a:rPr lang="en" altLang="ko-Kore-KR" dirty="0"/>
              <a:t>This overhead occurs because each thread independently calculates its allocated work ID, which in this case refers to the edge ID for the gather operation.</a:t>
            </a:r>
          </a:p>
        </p:txBody>
      </p:sp>
      <p:sp>
        <p:nvSpPr>
          <p:cNvPr id="4" name="슬라이드 번호 개체 틀 3"/>
          <p:cNvSpPr>
            <a:spLocks noGrp="1"/>
          </p:cNvSpPr>
          <p:nvPr>
            <p:ph type="sldNum" sz="quarter" idx="5"/>
          </p:nvPr>
        </p:nvSpPr>
        <p:spPr/>
        <p:txBody>
          <a:bodyPr/>
          <a:lstStyle/>
          <a:p>
            <a:fld id="{22F275EB-7D44-CD4D-BABC-60E72780E9D5}" type="slidenum">
              <a:rPr lang="en-KR" smtClean="0"/>
              <a:t>7</a:t>
            </a:fld>
            <a:endParaRPr lang="en-KR"/>
          </a:p>
        </p:txBody>
      </p:sp>
    </p:spTree>
    <p:extLst>
      <p:ext uri="{BB962C8B-B14F-4D97-AF65-F5344CB8AC3E}">
        <p14:creationId xmlns:p14="http://schemas.microsoft.com/office/powerpoint/2010/main" val="3565241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DA559-1339-B4E0-0C04-70E3F0CA192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285B1E-512C-89A1-F116-A441430E5D7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C3A93C0-E3D1-60F7-E651-FA50163D44D3}"/>
              </a:ext>
            </a:extLst>
          </p:cNvPr>
          <p:cNvSpPr>
            <a:spLocks noGrp="1"/>
          </p:cNvSpPr>
          <p:nvPr>
            <p:ph type="body" idx="1"/>
          </p:nvPr>
        </p:nvSpPr>
        <p:spPr/>
        <p:txBody>
          <a:bodyPr/>
          <a:lstStyle/>
          <a:p>
            <a:r>
              <a:rPr lang="en" altLang="ko-Kore-KR" dirty="0"/>
              <a:t>So, this raises the question: </a:t>
            </a:r>
            <a:r>
              <a:rPr lang="en" altLang="ko-Kore-KR" b="1" dirty="0"/>
              <a:t>Can SW scheduling be considered a fundamental solution?</a:t>
            </a:r>
            <a:endParaRPr lang="en" altLang="ko-Kore-KR" dirty="0"/>
          </a:p>
          <a:p>
            <a:r>
              <a:rPr lang="en" altLang="ko-Kore-KR" dirty="0"/>
              <a:t>Going back to the root of the problem, the mismatch arises between sparse operations and dense hardware. </a:t>
            </a:r>
          </a:p>
          <a:p>
            <a:r>
              <a:rPr lang="en" altLang="ko-Kore-KR" dirty="0"/>
              <a:t>Addressing this mismatch in software inevitably introduces overhead.</a:t>
            </a:r>
          </a:p>
          <a:p>
            <a:endParaRPr lang="en" altLang="ko-Kore-KR" dirty="0"/>
          </a:p>
          <a:p>
            <a:r>
              <a:rPr lang="en" altLang="ko-Kore-KR" dirty="0"/>
              <a:t>Is it truly impossible to solve this problem with a hardware solution?</a:t>
            </a:r>
            <a:br>
              <a:rPr lang="en" altLang="ko-Kore-KR" dirty="0"/>
            </a:br>
            <a:r>
              <a:rPr lang="en" altLang="ko-Kore-KR" dirty="0"/>
              <a:t>If not, how can we </a:t>
            </a:r>
            <a:r>
              <a:rPr lang="en-US" altLang="ko-Kore-KR" dirty="0"/>
              <a:t>suggest</a:t>
            </a:r>
            <a:r>
              <a:rPr lang="en" altLang="ko-Kore-KR" dirty="0"/>
              <a:t> an efficient solution with simple hardware while maintaining composability?</a:t>
            </a:r>
          </a:p>
          <a:p>
            <a:endParaRPr lang="en" altLang="ko-Kore-KR" dirty="0"/>
          </a:p>
          <a:p>
            <a:r>
              <a:rPr lang="en" altLang="ko-Kore-KR" dirty="0"/>
              <a:t>Here, </a:t>
            </a:r>
            <a:r>
              <a:rPr lang="en" altLang="ko-Kore-KR" b="1" dirty="0"/>
              <a:t>composability</a:t>
            </a:r>
            <a:r>
              <a:rPr lang="en" altLang="ko-Kore-KR" dirty="0"/>
              <a:t> means ensuring that the solution does not interfere with other components of the graph processing framework or algorithm.</a:t>
            </a:r>
          </a:p>
          <a:p>
            <a:endParaRPr lang="en" altLang="ko-Kore-KR" dirty="0"/>
          </a:p>
          <a:p>
            <a:r>
              <a:rPr lang="en" altLang="ko-Kore-KR" dirty="0"/>
              <a:t>(5:00)</a:t>
            </a:r>
          </a:p>
        </p:txBody>
      </p:sp>
      <p:sp>
        <p:nvSpPr>
          <p:cNvPr id="4" name="슬라이드 번호 개체 틀 3">
            <a:extLst>
              <a:ext uri="{FF2B5EF4-FFF2-40B4-BE49-F238E27FC236}">
                <a16:creationId xmlns:a16="http://schemas.microsoft.com/office/drawing/2014/main" id="{98D494BE-F8DA-1CB9-E565-AF2FDE83897F}"/>
              </a:ext>
            </a:extLst>
          </p:cNvPr>
          <p:cNvSpPr>
            <a:spLocks noGrp="1"/>
          </p:cNvSpPr>
          <p:nvPr>
            <p:ph type="sldNum" sz="quarter" idx="5"/>
          </p:nvPr>
        </p:nvSpPr>
        <p:spPr/>
        <p:txBody>
          <a:bodyPr/>
          <a:lstStyle/>
          <a:p>
            <a:fld id="{22F275EB-7D44-CD4D-BABC-60E72780E9D5}" type="slidenum">
              <a:rPr lang="en-KR" smtClean="0"/>
              <a:t>8</a:t>
            </a:fld>
            <a:endParaRPr lang="en-KR"/>
          </a:p>
        </p:txBody>
      </p:sp>
    </p:spTree>
    <p:extLst>
      <p:ext uri="{BB962C8B-B14F-4D97-AF65-F5344CB8AC3E}">
        <p14:creationId xmlns:p14="http://schemas.microsoft.com/office/powerpoint/2010/main" val="2890626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6F73C-3225-95CD-33A5-BE3C39AE87F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6D06E51-7FAB-D754-38A4-261506DFB9D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1DC030D-6944-4C29-1820-40376E13CEE5}"/>
              </a:ext>
            </a:extLst>
          </p:cNvPr>
          <p:cNvSpPr>
            <a:spLocks noGrp="1"/>
          </p:cNvSpPr>
          <p:nvPr>
            <p:ph type="body" idx="1"/>
          </p:nvPr>
        </p:nvSpPr>
        <p:spPr/>
        <p:txBody>
          <a:bodyPr/>
          <a:lstStyle/>
          <a:p>
            <a:r>
              <a:rPr lang="en" altLang="ko-Kore-KR" dirty="0"/>
              <a:t>So, Here is our </a:t>
            </a:r>
            <a:r>
              <a:rPr lang="en" altLang="ko-Kore-KR" b="1" dirty="0"/>
              <a:t>two key observations.</a:t>
            </a:r>
            <a:endParaRPr lang="en" altLang="ko-Kore-KR" dirty="0"/>
          </a:p>
          <a:p>
            <a:r>
              <a:rPr lang="en" altLang="ko-Kore-KR" dirty="0"/>
              <a:t>The </a:t>
            </a:r>
            <a:r>
              <a:rPr lang="en" altLang="ko-Kore-KR" b="1" dirty="0"/>
              <a:t>first observation</a:t>
            </a:r>
            <a:r>
              <a:rPr lang="en" altLang="ko-Kore-KR" dirty="0"/>
              <a:t> is that we can abstract scheduling methods into </a:t>
            </a:r>
            <a:r>
              <a:rPr lang="en" altLang="ko-Kore-KR" b="1" dirty="0"/>
              <a:t>two stages: registration and distribution.</a:t>
            </a:r>
            <a:endParaRPr lang="en" altLang="ko-Kore-KR" dirty="0"/>
          </a:p>
          <a:p>
            <a:r>
              <a:rPr lang="en" altLang="ko-Kore-KR" dirty="0"/>
              <a:t>In the </a:t>
            </a:r>
            <a:r>
              <a:rPr lang="en" altLang="ko-Kore-KR" b="1" dirty="0"/>
              <a:t>registration stage</a:t>
            </a:r>
            <a:r>
              <a:rPr lang="en" altLang="ko-Kore-KR" dirty="0"/>
              <a:t>, all threads in the core analyze the neighbor information they need to process. They apply filtering, load neighbor</a:t>
            </a:r>
            <a:r>
              <a:rPr lang="en-US" altLang="ko-Kore-KR" dirty="0"/>
              <a:t> information</a:t>
            </a:r>
            <a:r>
              <a:rPr lang="en" altLang="ko-Kore-KR" dirty="0"/>
              <a:t> data, and prepare shared information for next stage.</a:t>
            </a:r>
          </a:p>
          <a:p>
            <a:endParaRPr lang="en" altLang="ko-Kore-KR" dirty="0"/>
          </a:p>
          <a:p>
            <a:r>
              <a:rPr lang="en" altLang="ko-Kore-KR" dirty="0"/>
              <a:t>Once registration is complete, they move on to the </a:t>
            </a:r>
            <a:r>
              <a:rPr lang="en" altLang="ko-Kore-KR" b="1" dirty="0"/>
              <a:t>distribution stage.</a:t>
            </a:r>
          </a:p>
          <a:p>
            <a:r>
              <a:rPr lang="en" altLang="ko-Kore-KR" dirty="0"/>
              <a:t> threads recursively generate edge IDs, for accessing edge information and performing the gather operation.</a:t>
            </a:r>
          </a:p>
        </p:txBody>
      </p:sp>
      <p:sp>
        <p:nvSpPr>
          <p:cNvPr id="4" name="슬라이드 번호 개체 틀 3">
            <a:extLst>
              <a:ext uri="{FF2B5EF4-FFF2-40B4-BE49-F238E27FC236}">
                <a16:creationId xmlns:a16="http://schemas.microsoft.com/office/drawing/2014/main" id="{7B3C17C5-4CC6-9F5F-D0FC-E202F5505F90}"/>
              </a:ext>
            </a:extLst>
          </p:cNvPr>
          <p:cNvSpPr>
            <a:spLocks noGrp="1"/>
          </p:cNvSpPr>
          <p:nvPr>
            <p:ph type="sldNum" sz="quarter" idx="5"/>
          </p:nvPr>
        </p:nvSpPr>
        <p:spPr/>
        <p:txBody>
          <a:bodyPr/>
          <a:lstStyle/>
          <a:p>
            <a:fld id="{22F275EB-7D44-CD4D-BABC-60E72780E9D5}" type="slidenum">
              <a:rPr lang="en-KR" smtClean="0"/>
              <a:t>9</a:t>
            </a:fld>
            <a:endParaRPr lang="en-KR"/>
          </a:p>
        </p:txBody>
      </p:sp>
    </p:spTree>
    <p:extLst>
      <p:ext uri="{BB962C8B-B14F-4D97-AF65-F5344CB8AC3E}">
        <p14:creationId xmlns:p14="http://schemas.microsoft.com/office/powerpoint/2010/main" val="113762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6908-AA01-BB04-D6EC-973CCD7BCE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R"/>
          </a:p>
        </p:txBody>
      </p:sp>
      <p:sp>
        <p:nvSpPr>
          <p:cNvPr id="3" name="Subtitle 2">
            <a:extLst>
              <a:ext uri="{FF2B5EF4-FFF2-40B4-BE49-F238E27FC236}">
                <a16:creationId xmlns:a16="http://schemas.microsoft.com/office/drawing/2014/main" id="{BF0AA3E4-0EB9-F2BD-DE2B-77A3AA78A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R"/>
          </a:p>
        </p:txBody>
      </p:sp>
      <p:sp>
        <p:nvSpPr>
          <p:cNvPr id="4" name="Date Placeholder 3">
            <a:extLst>
              <a:ext uri="{FF2B5EF4-FFF2-40B4-BE49-F238E27FC236}">
                <a16:creationId xmlns:a16="http://schemas.microsoft.com/office/drawing/2014/main" id="{2D9AFFF3-3055-F0C1-F148-A9D116067628}"/>
              </a:ext>
            </a:extLst>
          </p:cNvPr>
          <p:cNvSpPr>
            <a:spLocks noGrp="1"/>
          </p:cNvSpPr>
          <p:nvPr>
            <p:ph type="dt" sz="half" idx="10"/>
          </p:nvPr>
        </p:nvSpPr>
        <p:spPr/>
        <p:txBody>
          <a:bodyPr/>
          <a:lstStyle/>
          <a:p>
            <a:fld id="{560D58FA-F9F3-0B47-8115-13FA97BC665C}" type="datetime1">
              <a:rPr lang="ko-KR" altLang="en-US" smtClean="0"/>
              <a:t>2025. 3. 5.</a:t>
            </a:fld>
            <a:endParaRPr lang="en-KR"/>
          </a:p>
        </p:txBody>
      </p:sp>
      <p:sp>
        <p:nvSpPr>
          <p:cNvPr id="5" name="Footer Placeholder 4">
            <a:extLst>
              <a:ext uri="{FF2B5EF4-FFF2-40B4-BE49-F238E27FC236}">
                <a16:creationId xmlns:a16="http://schemas.microsoft.com/office/drawing/2014/main" id="{23EEE64D-E41F-7B09-72F9-3D3844DA3451}"/>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74C0D8E6-FDEF-2499-5243-0EC0B1061841}"/>
              </a:ext>
            </a:extLst>
          </p:cNvPr>
          <p:cNvSpPr>
            <a:spLocks noGrp="1"/>
          </p:cNvSpPr>
          <p:nvPr>
            <p:ph type="sldNum" sz="quarter" idx="12"/>
          </p:nvPr>
        </p:nvSpPr>
        <p:spPr/>
        <p:txBody>
          <a:bodyPr/>
          <a:lstStyle/>
          <a:p>
            <a:fld id="{EA817E6B-9020-B144-9EF0-1660BDD1AC06}" type="slidenum">
              <a:rPr lang="en-KR" smtClean="0"/>
              <a:t>‹#›</a:t>
            </a:fld>
            <a:endParaRPr lang="en-KR"/>
          </a:p>
        </p:txBody>
      </p:sp>
      <p:sp>
        <p:nvSpPr>
          <p:cNvPr id="8" name="Rectangle 7">
            <a:extLst>
              <a:ext uri="{FF2B5EF4-FFF2-40B4-BE49-F238E27FC236}">
                <a16:creationId xmlns:a16="http://schemas.microsoft.com/office/drawing/2014/main" id="{7B41B483-A55D-D3A7-ABA2-A22FA72B72D1}"/>
              </a:ext>
            </a:extLst>
          </p:cNvPr>
          <p:cNvSpPr/>
          <p:nvPr userDrawn="1"/>
        </p:nvSpPr>
        <p:spPr>
          <a:xfrm>
            <a:off x="0" y="6210300"/>
            <a:ext cx="11010900" cy="647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Tree>
    <p:extLst>
      <p:ext uri="{BB962C8B-B14F-4D97-AF65-F5344CB8AC3E}">
        <p14:creationId xmlns:p14="http://schemas.microsoft.com/office/powerpoint/2010/main" val="2265879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FD66-1FC7-0274-03C0-46DE063C9456}"/>
              </a:ext>
            </a:extLst>
          </p:cNvPr>
          <p:cNvSpPr>
            <a:spLocks noGrp="1"/>
          </p:cNvSpPr>
          <p:nvPr>
            <p:ph type="title"/>
          </p:nvPr>
        </p:nvSpPr>
        <p:spPr/>
        <p:txBody>
          <a:bodyPr/>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99598C18-45DA-37F5-2644-5E8FF8A08C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5CC6EC73-2C49-D751-30B6-21B78E2CAB4C}"/>
              </a:ext>
            </a:extLst>
          </p:cNvPr>
          <p:cNvSpPr>
            <a:spLocks noGrp="1"/>
          </p:cNvSpPr>
          <p:nvPr>
            <p:ph type="dt" sz="half" idx="10"/>
          </p:nvPr>
        </p:nvSpPr>
        <p:spPr/>
        <p:txBody>
          <a:bodyPr/>
          <a:lstStyle/>
          <a:p>
            <a:fld id="{FA398AB9-AD35-EA4C-99DA-6996DDA6557D}" type="datetime1">
              <a:rPr lang="ko-KR" altLang="en-US" smtClean="0"/>
              <a:t>2025. 3. 5.</a:t>
            </a:fld>
            <a:endParaRPr lang="en-KR"/>
          </a:p>
        </p:txBody>
      </p:sp>
      <p:sp>
        <p:nvSpPr>
          <p:cNvPr id="5" name="Footer Placeholder 4">
            <a:extLst>
              <a:ext uri="{FF2B5EF4-FFF2-40B4-BE49-F238E27FC236}">
                <a16:creationId xmlns:a16="http://schemas.microsoft.com/office/drawing/2014/main" id="{EF0C6DB2-D240-ADAF-9895-A10B90B78AAA}"/>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7674DAEA-7491-572C-4E7A-CDAB39AD57A4}"/>
              </a:ext>
            </a:extLst>
          </p:cNvPr>
          <p:cNvSpPr>
            <a:spLocks noGrp="1"/>
          </p:cNvSpPr>
          <p:nvPr>
            <p:ph type="sldNum" sz="quarter" idx="12"/>
          </p:nvPr>
        </p:nvSpPr>
        <p:spPr/>
        <p:txBody>
          <a:bodyPr/>
          <a:lstStyle/>
          <a:p>
            <a:fld id="{EA817E6B-9020-B144-9EF0-1660BDD1AC06}" type="slidenum">
              <a:rPr lang="en-KR" smtClean="0"/>
              <a:t>‹#›</a:t>
            </a:fld>
            <a:endParaRPr lang="en-KR"/>
          </a:p>
        </p:txBody>
      </p:sp>
    </p:spTree>
    <p:extLst>
      <p:ext uri="{BB962C8B-B14F-4D97-AF65-F5344CB8AC3E}">
        <p14:creationId xmlns:p14="http://schemas.microsoft.com/office/powerpoint/2010/main" val="350626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24E36-63F5-C039-B172-38F44BED33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R"/>
          </a:p>
        </p:txBody>
      </p:sp>
      <p:sp>
        <p:nvSpPr>
          <p:cNvPr id="3" name="Vertical Text Placeholder 2">
            <a:extLst>
              <a:ext uri="{FF2B5EF4-FFF2-40B4-BE49-F238E27FC236}">
                <a16:creationId xmlns:a16="http://schemas.microsoft.com/office/drawing/2014/main" id="{53F14DB4-7925-6BE9-B6C0-53BC0CFC9E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Date Placeholder 3">
            <a:extLst>
              <a:ext uri="{FF2B5EF4-FFF2-40B4-BE49-F238E27FC236}">
                <a16:creationId xmlns:a16="http://schemas.microsoft.com/office/drawing/2014/main" id="{82E85859-9E5B-A654-B5B5-FAC8672660A2}"/>
              </a:ext>
            </a:extLst>
          </p:cNvPr>
          <p:cNvSpPr>
            <a:spLocks noGrp="1"/>
          </p:cNvSpPr>
          <p:nvPr>
            <p:ph type="dt" sz="half" idx="10"/>
          </p:nvPr>
        </p:nvSpPr>
        <p:spPr/>
        <p:txBody>
          <a:bodyPr/>
          <a:lstStyle/>
          <a:p>
            <a:fld id="{ABC49166-491D-624B-B90B-ABE26BC495DB}" type="datetime1">
              <a:rPr lang="ko-KR" altLang="en-US" smtClean="0"/>
              <a:t>2025. 3. 5.</a:t>
            </a:fld>
            <a:endParaRPr lang="en-KR"/>
          </a:p>
        </p:txBody>
      </p:sp>
      <p:sp>
        <p:nvSpPr>
          <p:cNvPr id="5" name="Footer Placeholder 4">
            <a:extLst>
              <a:ext uri="{FF2B5EF4-FFF2-40B4-BE49-F238E27FC236}">
                <a16:creationId xmlns:a16="http://schemas.microsoft.com/office/drawing/2014/main" id="{AF3531FD-A97A-D74C-252D-1C82DE07C039}"/>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B1AA92D9-A9C3-D92E-FC1C-AC7E90C7C7FE}"/>
              </a:ext>
            </a:extLst>
          </p:cNvPr>
          <p:cNvSpPr>
            <a:spLocks noGrp="1"/>
          </p:cNvSpPr>
          <p:nvPr>
            <p:ph type="sldNum" sz="quarter" idx="12"/>
          </p:nvPr>
        </p:nvSpPr>
        <p:spPr/>
        <p:txBody>
          <a:bodyPr/>
          <a:lstStyle/>
          <a:p>
            <a:fld id="{EA817E6B-9020-B144-9EF0-1660BDD1AC06}" type="slidenum">
              <a:rPr lang="en-KR" smtClean="0"/>
              <a:t>‹#›</a:t>
            </a:fld>
            <a:endParaRPr lang="en-KR"/>
          </a:p>
        </p:txBody>
      </p:sp>
    </p:spTree>
    <p:extLst>
      <p:ext uri="{BB962C8B-B14F-4D97-AF65-F5344CB8AC3E}">
        <p14:creationId xmlns:p14="http://schemas.microsoft.com/office/powerpoint/2010/main" val="3095433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35D4F67-CAEF-7D73-E687-3A00CFBC6648}"/>
              </a:ext>
            </a:extLst>
          </p:cNvPr>
          <p:cNvSpPr txBox="1"/>
          <p:nvPr userDrawn="1"/>
        </p:nvSpPr>
        <p:spPr>
          <a:xfrm>
            <a:off x="167091" y="7183443"/>
            <a:ext cx="1218654" cy="423193"/>
          </a:xfrm>
          <a:prstGeom prst="rect">
            <a:avLst/>
          </a:prstGeom>
          <a:noFill/>
        </p:spPr>
        <p:txBody>
          <a:bodyPr wrap="square" rtlCol="0">
            <a:spAutoFit/>
          </a:bodyPr>
          <a:lstStyle/>
          <a:p>
            <a:pPr algn="ctr"/>
            <a:r>
              <a:rPr kumimoji="1" lang="en-US" altLang="ko-KR" sz="1600" dirty="0">
                <a:solidFill>
                  <a:schemeClr val="bg1">
                    <a:lumMod val="95000"/>
                  </a:schemeClr>
                </a:solidFill>
                <a:latin typeface="Times New Roman" panose="02020603050405020304" pitchFamily="18" charset="0"/>
                <a:cs typeface="Times New Roman" panose="02020603050405020304" pitchFamily="18" charset="0"/>
              </a:rPr>
              <a:t>CORELAB</a:t>
            </a:r>
          </a:p>
          <a:p>
            <a:pPr algn="ctr"/>
            <a:r>
              <a:rPr kumimoji="1" lang="en-US" altLang="ko-KR" sz="550" dirty="0">
                <a:solidFill>
                  <a:schemeClr val="bg1">
                    <a:lumMod val="95000"/>
                  </a:schemeClr>
                </a:solidFill>
                <a:latin typeface="Times New Roman" panose="02020603050405020304" pitchFamily="18" charset="0"/>
                <a:cs typeface="Times New Roman" panose="02020603050405020304" pitchFamily="18" charset="0"/>
              </a:rPr>
              <a:t>COMPILER RESEARCH LAB</a:t>
            </a:r>
            <a:endParaRPr kumimoji="1" lang="ko-KR" altLang="en-US" sz="55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9" name="Title Placeholder 1">
            <a:extLst>
              <a:ext uri="{FF2B5EF4-FFF2-40B4-BE49-F238E27FC236}">
                <a16:creationId xmlns:a16="http://schemas.microsoft.com/office/drawing/2014/main" id="{DC407976-60B4-18B0-47CC-2768764B232B}"/>
              </a:ext>
            </a:extLst>
          </p:cNvPr>
          <p:cNvSpPr>
            <a:spLocks noGrp="1"/>
          </p:cNvSpPr>
          <p:nvPr>
            <p:ph type="title"/>
          </p:nvPr>
        </p:nvSpPr>
        <p:spPr>
          <a:xfrm>
            <a:off x="593123" y="365126"/>
            <a:ext cx="10972800" cy="1039533"/>
          </a:xfrm>
          <a:prstGeom prst="rect">
            <a:avLst/>
          </a:prstGeom>
        </p:spPr>
        <p:txBody>
          <a:bodyPr vert="horz" lIns="91440" tIns="45720" rIns="91440" bIns="45720" rtlCol="0" anchor="ctr">
            <a:normAutofit/>
          </a:bodyPr>
          <a:lstStyle/>
          <a:p>
            <a:r>
              <a:rPr lang="en-US" dirty="0"/>
              <a:t>Click to edit Master title style</a:t>
            </a:r>
            <a:endParaRPr lang="en-KR" dirty="0"/>
          </a:p>
        </p:txBody>
      </p:sp>
      <p:sp>
        <p:nvSpPr>
          <p:cNvPr id="10" name="Text Placeholder 2">
            <a:extLst>
              <a:ext uri="{FF2B5EF4-FFF2-40B4-BE49-F238E27FC236}">
                <a16:creationId xmlns:a16="http://schemas.microsoft.com/office/drawing/2014/main" id="{4B6B7EB8-E667-72E6-B479-E5BB3647C083}"/>
              </a:ext>
            </a:extLst>
          </p:cNvPr>
          <p:cNvSpPr>
            <a:spLocks noGrp="1"/>
          </p:cNvSpPr>
          <p:nvPr>
            <p:ph idx="1"/>
          </p:nvPr>
        </p:nvSpPr>
        <p:spPr>
          <a:xfrm>
            <a:off x="593124" y="1651819"/>
            <a:ext cx="10972799" cy="45251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KR" dirty="0"/>
          </a:p>
        </p:txBody>
      </p:sp>
      <p:sp>
        <p:nvSpPr>
          <p:cNvPr id="16" name="Slide Number Placeholder 5">
            <a:extLst>
              <a:ext uri="{FF2B5EF4-FFF2-40B4-BE49-F238E27FC236}">
                <a16:creationId xmlns:a16="http://schemas.microsoft.com/office/drawing/2014/main" id="{0CF6AFF9-B373-7434-5424-069E39D13F54}"/>
              </a:ext>
            </a:extLst>
          </p:cNvPr>
          <p:cNvSpPr>
            <a:spLocks noGrp="1"/>
          </p:cNvSpPr>
          <p:nvPr>
            <p:ph type="sldNum" sz="quarter" idx="12"/>
          </p:nvPr>
        </p:nvSpPr>
        <p:spPr>
          <a:xfrm>
            <a:off x="8669592" y="6444838"/>
            <a:ext cx="2955322" cy="365125"/>
          </a:xfrm>
        </p:spPr>
        <p:txBody>
          <a:bodyPr/>
          <a:lstStyle/>
          <a:p>
            <a:fld id="{EA817E6B-9020-B144-9EF0-1660BDD1AC06}" type="slidenum">
              <a:rPr lang="en-KR" smtClean="0"/>
              <a:t>‹#›</a:t>
            </a:fld>
            <a:endParaRPr lang="en-KR"/>
          </a:p>
        </p:txBody>
      </p:sp>
    </p:spTree>
    <p:extLst>
      <p:ext uri="{BB962C8B-B14F-4D97-AF65-F5344CB8AC3E}">
        <p14:creationId xmlns:p14="http://schemas.microsoft.com/office/powerpoint/2010/main" val="190687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4404-ECBE-BCA9-9C5E-51B35F9807F4}"/>
              </a:ext>
            </a:extLst>
          </p:cNvPr>
          <p:cNvSpPr>
            <a:spLocks noGrp="1"/>
          </p:cNvSpPr>
          <p:nvPr>
            <p:ph type="title"/>
          </p:nvPr>
        </p:nvSpPr>
        <p:spPr/>
        <p:txBody>
          <a:bodyPr>
            <a:normAutofit/>
          </a:bodyPr>
          <a:lstStyle>
            <a:lvl1pPr>
              <a:defRPr sz="3200"/>
            </a:lvl1pPr>
          </a:lstStyle>
          <a:p>
            <a:r>
              <a:rPr lang="en-US" dirty="0"/>
              <a:t>Click to edit Master title style</a:t>
            </a:r>
            <a:endParaRPr lang="en-KR" dirty="0"/>
          </a:p>
        </p:txBody>
      </p:sp>
      <p:sp>
        <p:nvSpPr>
          <p:cNvPr id="3" name="Content Placeholder 2">
            <a:extLst>
              <a:ext uri="{FF2B5EF4-FFF2-40B4-BE49-F238E27FC236}">
                <a16:creationId xmlns:a16="http://schemas.microsoft.com/office/drawing/2014/main" id="{AE26F028-BADC-BF42-E8D9-7B5406663FAA}"/>
              </a:ext>
            </a:extLst>
          </p:cNvPr>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KR" dirty="0"/>
          </a:p>
        </p:txBody>
      </p:sp>
      <p:sp>
        <p:nvSpPr>
          <p:cNvPr id="4" name="Date Placeholder 3">
            <a:extLst>
              <a:ext uri="{FF2B5EF4-FFF2-40B4-BE49-F238E27FC236}">
                <a16:creationId xmlns:a16="http://schemas.microsoft.com/office/drawing/2014/main" id="{77285B5F-447F-3713-0135-7612B6D3C28F}"/>
              </a:ext>
            </a:extLst>
          </p:cNvPr>
          <p:cNvSpPr>
            <a:spLocks noGrp="1"/>
          </p:cNvSpPr>
          <p:nvPr>
            <p:ph type="dt" sz="half" idx="10"/>
          </p:nvPr>
        </p:nvSpPr>
        <p:spPr/>
        <p:txBody>
          <a:bodyPr/>
          <a:lstStyle/>
          <a:p>
            <a:fld id="{1593DDE8-2C00-304F-A8C3-B288BB912B61}" type="datetime1">
              <a:rPr lang="ko-KR" altLang="en-US" smtClean="0"/>
              <a:t>2025. 3. 5.</a:t>
            </a:fld>
            <a:endParaRPr lang="en-KR"/>
          </a:p>
        </p:txBody>
      </p:sp>
      <p:sp>
        <p:nvSpPr>
          <p:cNvPr id="5" name="Footer Placeholder 4">
            <a:extLst>
              <a:ext uri="{FF2B5EF4-FFF2-40B4-BE49-F238E27FC236}">
                <a16:creationId xmlns:a16="http://schemas.microsoft.com/office/drawing/2014/main" id="{45B9E322-B2C2-2235-5E7F-39D04B5520F6}"/>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D7ED08F4-15A3-6AC5-279D-609087251FDD}"/>
              </a:ext>
            </a:extLst>
          </p:cNvPr>
          <p:cNvSpPr>
            <a:spLocks noGrp="1"/>
          </p:cNvSpPr>
          <p:nvPr>
            <p:ph type="sldNum" sz="quarter" idx="12"/>
          </p:nvPr>
        </p:nvSpPr>
        <p:spPr/>
        <p:txBody>
          <a:bodyPr/>
          <a:lstStyle>
            <a:lvl1pPr>
              <a:defRPr sz="1400">
                <a:solidFill>
                  <a:schemeClr val="tx1"/>
                </a:solidFill>
              </a:defRPr>
            </a:lvl1pPr>
          </a:lstStyle>
          <a:p>
            <a:fld id="{EA817E6B-9020-B144-9EF0-1660BDD1AC06}" type="slidenum">
              <a:rPr lang="en-KR" smtClean="0"/>
              <a:pPr/>
              <a:t>‹#›</a:t>
            </a:fld>
            <a:endParaRPr lang="en-KR" dirty="0"/>
          </a:p>
        </p:txBody>
      </p:sp>
    </p:spTree>
    <p:extLst>
      <p:ext uri="{BB962C8B-B14F-4D97-AF65-F5344CB8AC3E}">
        <p14:creationId xmlns:p14="http://schemas.microsoft.com/office/powerpoint/2010/main" val="167021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0F975-F22B-69F2-D17F-07169D4447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R"/>
          </a:p>
        </p:txBody>
      </p:sp>
      <p:sp>
        <p:nvSpPr>
          <p:cNvPr id="3" name="Text Placeholder 2">
            <a:extLst>
              <a:ext uri="{FF2B5EF4-FFF2-40B4-BE49-F238E27FC236}">
                <a16:creationId xmlns:a16="http://schemas.microsoft.com/office/drawing/2014/main" id="{186AF371-3570-31F9-DDE5-1881C797CD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EB752-426B-11AA-AA9B-ACD080D12ADB}"/>
              </a:ext>
            </a:extLst>
          </p:cNvPr>
          <p:cNvSpPr>
            <a:spLocks noGrp="1"/>
          </p:cNvSpPr>
          <p:nvPr>
            <p:ph type="dt" sz="half" idx="10"/>
          </p:nvPr>
        </p:nvSpPr>
        <p:spPr/>
        <p:txBody>
          <a:bodyPr/>
          <a:lstStyle/>
          <a:p>
            <a:fld id="{3F513279-63B1-4B44-809F-EECA2789D609}" type="datetime1">
              <a:rPr lang="ko-KR" altLang="en-US" smtClean="0"/>
              <a:t>2025. 3. 5.</a:t>
            </a:fld>
            <a:endParaRPr lang="en-KR"/>
          </a:p>
        </p:txBody>
      </p:sp>
      <p:sp>
        <p:nvSpPr>
          <p:cNvPr id="5" name="Footer Placeholder 4">
            <a:extLst>
              <a:ext uri="{FF2B5EF4-FFF2-40B4-BE49-F238E27FC236}">
                <a16:creationId xmlns:a16="http://schemas.microsoft.com/office/drawing/2014/main" id="{0C0E1A44-CE1E-02C4-AAAE-1C816D88C1D7}"/>
              </a:ext>
            </a:extLst>
          </p:cNvPr>
          <p:cNvSpPr>
            <a:spLocks noGrp="1"/>
          </p:cNvSpPr>
          <p:nvPr>
            <p:ph type="ftr" sz="quarter" idx="11"/>
          </p:nvPr>
        </p:nvSpPr>
        <p:spPr/>
        <p:txBody>
          <a:bodyPr/>
          <a:lstStyle/>
          <a:p>
            <a:endParaRPr lang="en-KR"/>
          </a:p>
        </p:txBody>
      </p:sp>
      <p:sp>
        <p:nvSpPr>
          <p:cNvPr id="6" name="Slide Number Placeholder 5">
            <a:extLst>
              <a:ext uri="{FF2B5EF4-FFF2-40B4-BE49-F238E27FC236}">
                <a16:creationId xmlns:a16="http://schemas.microsoft.com/office/drawing/2014/main" id="{FFDB78C2-CC5A-EEBA-1C60-4EF8C2B00763}"/>
              </a:ext>
            </a:extLst>
          </p:cNvPr>
          <p:cNvSpPr>
            <a:spLocks noGrp="1"/>
          </p:cNvSpPr>
          <p:nvPr>
            <p:ph type="sldNum" sz="quarter" idx="12"/>
          </p:nvPr>
        </p:nvSpPr>
        <p:spPr/>
        <p:txBody>
          <a:bodyPr/>
          <a:lstStyle/>
          <a:p>
            <a:fld id="{EA817E6B-9020-B144-9EF0-1660BDD1AC06}" type="slidenum">
              <a:rPr lang="en-KR" smtClean="0"/>
              <a:t>‹#›</a:t>
            </a:fld>
            <a:endParaRPr lang="en-KR"/>
          </a:p>
        </p:txBody>
      </p:sp>
    </p:spTree>
    <p:extLst>
      <p:ext uri="{BB962C8B-B14F-4D97-AF65-F5344CB8AC3E}">
        <p14:creationId xmlns:p14="http://schemas.microsoft.com/office/powerpoint/2010/main" val="404979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1829-7853-35EC-72C1-47E6897C0179}"/>
              </a:ext>
            </a:extLst>
          </p:cNvPr>
          <p:cNvSpPr>
            <a:spLocks noGrp="1"/>
          </p:cNvSpPr>
          <p:nvPr>
            <p:ph type="title"/>
          </p:nvPr>
        </p:nvSpPr>
        <p:spPr/>
        <p:txBody>
          <a:bodyPr/>
          <a:lstStyle/>
          <a:p>
            <a:r>
              <a:rPr lang="en-US"/>
              <a:t>Click to edit Master title style</a:t>
            </a:r>
            <a:endParaRPr lang="en-KR"/>
          </a:p>
        </p:txBody>
      </p:sp>
      <p:sp>
        <p:nvSpPr>
          <p:cNvPr id="3" name="Content Placeholder 2">
            <a:extLst>
              <a:ext uri="{FF2B5EF4-FFF2-40B4-BE49-F238E27FC236}">
                <a16:creationId xmlns:a16="http://schemas.microsoft.com/office/drawing/2014/main" id="{AEBA16A9-D695-BB6E-BF31-D808AEA34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Content Placeholder 3">
            <a:extLst>
              <a:ext uri="{FF2B5EF4-FFF2-40B4-BE49-F238E27FC236}">
                <a16:creationId xmlns:a16="http://schemas.microsoft.com/office/drawing/2014/main" id="{2EB1E2B3-4401-FE7D-8659-9BF3AE4DD9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Date Placeholder 4">
            <a:extLst>
              <a:ext uri="{FF2B5EF4-FFF2-40B4-BE49-F238E27FC236}">
                <a16:creationId xmlns:a16="http://schemas.microsoft.com/office/drawing/2014/main" id="{E44DDE87-C4B9-2130-E21F-AB5F27869BBE}"/>
              </a:ext>
            </a:extLst>
          </p:cNvPr>
          <p:cNvSpPr>
            <a:spLocks noGrp="1"/>
          </p:cNvSpPr>
          <p:nvPr>
            <p:ph type="dt" sz="half" idx="10"/>
          </p:nvPr>
        </p:nvSpPr>
        <p:spPr/>
        <p:txBody>
          <a:bodyPr/>
          <a:lstStyle/>
          <a:p>
            <a:fld id="{1F601EA0-1D04-244F-BA56-20E8208131FF}" type="datetime1">
              <a:rPr lang="ko-KR" altLang="en-US" smtClean="0"/>
              <a:t>2025. 3. 5.</a:t>
            </a:fld>
            <a:endParaRPr lang="en-KR"/>
          </a:p>
        </p:txBody>
      </p:sp>
      <p:sp>
        <p:nvSpPr>
          <p:cNvPr id="6" name="Footer Placeholder 5">
            <a:extLst>
              <a:ext uri="{FF2B5EF4-FFF2-40B4-BE49-F238E27FC236}">
                <a16:creationId xmlns:a16="http://schemas.microsoft.com/office/drawing/2014/main" id="{CCEA1934-E12C-6991-0776-A0CD428B8747}"/>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621A06BB-251A-14DF-933B-18AD2C80F3D8}"/>
              </a:ext>
            </a:extLst>
          </p:cNvPr>
          <p:cNvSpPr>
            <a:spLocks noGrp="1"/>
          </p:cNvSpPr>
          <p:nvPr>
            <p:ph type="sldNum" sz="quarter" idx="12"/>
          </p:nvPr>
        </p:nvSpPr>
        <p:spPr/>
        <p:txBody>
          <a:bodyPr/>
          <a:lstStyle/>
          <a:p>
            <a:fld id="{EA817E6B-9020-B144-9EF0-1660BDD1AC06}" type="slidenum">
              <a:rPr lang="en-KR" smtClean="0"/>
              <a:t>‹#›</a:t>
            </a:fld>
            <a:endParaRPr lang="en-KR"/>
          </a:p>
        </p:txBody>
      </p:sp>
    </p:spTree>
    <p:extLst>
      <p:ext uri="{BB962C8B-B14F-4D97-AF65-F5344CB8AC3E}">
        <p14:creationId xmlns:p14="http://schemas.microsoft.com/office/powerpoint/2010/main" val="1596345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1B2C2-F1B0-AB20-E4C5-CB23AC56E57E}"/>
              </a:ext>
            </a:extLst>
          </p:cNvPr>
          <p:cNvSpPr>
            <a:spLocks noGrp="1"/>
          </p:cNvSpPr>
          <p:nvPr>
            <p:ph type="title"/>
          </p:nvPr>
        </p:nvSpPr>
        <p:spPr>
          <a:xfrm>
            <a:off x="839788" y="365125"/>
            <a:ext cx="10515600" cy="1325563"/>
          </a:xfrm>
        </p:spPr>
        <p:txBody>
          <a:bodyPr/>
          <a:lstStyle/>
          <a:p>
            <a:r>
              <a:rPr lang="en-US"/>
              <a:t>Click to edit Master title style</a:t>
            </a:r>
            <a:endParaRPr lang="en-KR"/>
          </a:p>
        </p:txBody>
      </p:sp>
      <p:sp>
        <p:nvSpPr>
          <p:cNvPr id="3" name="Text Placeholder 2">
            <a:extLst>
              <a:ext uri="{FF2B5EF4-FFF2-40B4-BE49-F238E27FC236}">
                <a16:creationId xmlns:a16="http://schemas.microsoft.com/office/drawing/2014/main" id="{6980A975-58B0-45F1-6ACE-78EF8343E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69AB5E-DACF-7980-6C70-B51466351F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5" name="Text Placeholder 4">
            <a:extLst>
              <a:ext uri="{FF2B5EF4-FFF2-40B4-BE49-F238E27FC236}">
                <a16:creationId xmlns:a16="http://schemas.microsoft.com/office/drawing/2014/main" id="{13225DD0-2CAD-3B9F-AE12-226D64CDD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77C3E-3450-9357-9294-559A3C7660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7" name="Date Placeholder 6">
            <a:extLst>
              <a:ext uri="{FF2B5EF4-FFF2-40B4-BE49-F238E27FC236}">
                <a16:creationId xmlns:a16="http://schemas.microsoft.com/office/drawing/2014/main" id="{192AD993-1120-E57B-F11F-926E79F14302}"/>
              </a:ext>
            </a:extLst>
          </p:cNvPr>
          <p:cNvSpPr>
            <a:spLocks noGrp="1"/>
          </p:cNvSpPr>
          <p:nvPr>
            <p:ph type="dt" sz="half" idx="10"/>
          </p:nvPr>
        </p:nvSpPr>
        <p:spPr/>
        <p:txBody>
          <a:bodyPr/>
          <a:lstStyle/>
          <a:p>
            <a:fld id="{893F2931-4B1A-3547-9B40-A870084CA7BE}" type="datetime1">
              <a:rPr lang="ko-KR" altLang="en-US" smtClean="0"/>
              <a:t>2025. 3. 5.</a:t>
            </a:fld>
            <a:endParaRPr lang="en-KR"/>
          </a:p>
        </p:txBody>
      </p:sp>
      <p:sp>
        <p:nvSpPr>
          <p:cNvPr id="8" name="Footer Placeholder 7">
            <a:extLst>
              <a:ext uri="{FF2B5EF4-FFF2-40B4-BE49-F238E27FC236}">
                <a16:creationId xmlns:a16="http://schemas.microsoft.com/office/drawing/2014/main" id="{F14A9E5A-2FE5-676A-839A-30A6495119DC}"/>
              </a:ext>
            </a:extLst>
          </p:cNvPr>
          <p:cNvSpPr>
            <a:spLocks noGrp="1"/>
          </p:cNvSpPr>
          <p:nvPr>
            <p:ph type="ftr" sz="quarter" idx="11"/>
          </p:nvPr>
        </p:nvSpPr>
        <p:spPr/>
        <p:txBody>
          <a:bodyPr/>
          <a:lstStyle/>
          <a:p>
            <a:endParaRPr lang="en-KR"/>
          </a:p>
        </p:txBody>
      </p:sp>
      <p:sp>
        <p:nvSpPr>
          <p:cNvPr id="9" name="Slide Number Placeholder 8">
            <a:extLst>
              <a:ext uri="{FF2B5EF4-FFF2-40B4-BE49-F238E27FC236}">
                <a16:creationId xmlns:a16="http://schemas.microsoft.com/office/drawing/2014/main" id="{F90C3640-4180-C2A8-CF40-4C02D4B8481F}"/>
              </a:ext>
            </a:extLst>
          </p:cNvPr>
          <p:cNvSpPr>
            <a:spLocks noGrp="1"/>
          </p:cNvSpPr>
          <p:nvPr>
            <p:ph type="sldNum" sz="quarter" idx="12"/>
          </p:nvPr>
        </p:nvSpPr>
        <p:spPr/>
        <p:txBody>
          <a:bodyPr/>
          <a:lstStyle/>
          <a:p>
            <a:fld id="{EA817E6B-9020-B144-9EF0-1660BDD1AC06}" type="slidenum">
              <a:rPr lang="en-KR" smtClean="0"/>
              <a:t>‹#›</a:t>
            </a:fld>
            <a:endParaRPr lang="en-KR"/>
          </a:p>
        </p:txBody>
      </p:sp>
    </p:spTree>
    <p:extLst>
      <p:ext uri="{BB962C8B-B14F-4D97-AF65-F5344CB8AC3E}">
        <p14:creationId xmlns:p14="http://schemas.microsoft.com/office/powerpoint/2010/main" val="228375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D7F0E-5463-7CAE-AF67-5647D8FBAC28}"/>
              </a:ext>
            </a:extLst>
          </p:cNvPr>
          <p:cNvSpPr>
            <a:spLocks noGrp="1"/>
          </p:cNvSpPr>
          <p:nvPr>
            <p:ph type="title"/>
          </p:nvPr>
        </p:nvSpPr>
        <p:spPr/>
        <p:txBody>
          <a:bodyPr/>
          <a:lstStyle/>
          <a:p>
            <a:r>
              <a:rPr lang="en-US"/>
              <a:t>Click to edit Master title style</a:t>
            </a:r>
            <a:endParaRPr lang="en-KR"/>
          </a:p>
        </p:txBody>
      </p:sp>
      <p:sp>
        <p:nvSpPr>
          <p:cNvPr id="3" name="Date Placeholder 2">
            <a:extLst>
              <a:ext uri="{FF2B5EF4-FFF2-40B4-BE49-F238E27FC236}">
                <a16:creationId xmlns:a16="http://schemas.microsoft.com/office/drawing/2014/main" id="{9E20A29D-6C62-7C2B-18C6-F589585C2FBB}"/>
              </a:ext>
            </a:extLst>
          </p:cNvPr>
          <p:cNvSpPr>
            <a:spLocks noGrp="1"/>
          </p:cNvSpPr>
          <p:nvPr>
            <p:ph type="dt" sz="half" idx="10"/>
          </p:nvPr>
        </p:nvSpPr>
        <p:spPr/>
        <p:txBody>
          <a:bodyPr/>
          <a:lstStyle/>
          <a:p>
            <a:fld id="{79E29C3D-64E4-AF45-85DE-41DCFEF9C6A0}" type="datetime1">
              <a:rPr lang="ko-KR" altLang="en-US" smtClean="0"/>
              <a:t>2025. 3. 5.</a:t>
            </a:fld>
            <a:endParaRPr lang="en-KR"/>
          </a:p>
        </p:txBody>
      </p:sp>
      <p:sp>
        <p:nvSpPr>
          <p:cNvPr id="4" name="Footer Placeholder 3">
            <a:extLst>
              <a:ext uri="{FF2B5EF4-FFF2-40B4-BE49-F238E27FC236}">
                <a16:creationId xmlns:a16="http://schemas.microsoft.com/office/drawing/2014/main" id="{57D3E3EC-BEAA-9E9E-5EFE-E63B920296C0}"/>
              </a:ext>
            </a:extLst>
          </p:cNvPr>
          <p:cNvSpPr>
            <a:spLocks noGrp="1"/>
          </p:cNvSpPr>
          <p:nvPr>
            <p:ph type="ftr" sz="quarter" idx="11"/>
          </p:nvPr>
        </p:nvSpPr>
        <p:spPr/>
        <p:txBody>
          <a:bodyPr/>
          <a:lstStyle/>
          <a:p>
            <a:endParaRPr lang="en-KR"/>
          </a:p>
        </p:txBody>
      </p:sp>
      <p:sp>
        <p:nvSpPr>
          <p:cNvPr id="5" name="Slide Number Placeholder 4">
            <a:extLst>
              <a:ext uri="{FF2B5EF4-FFF2-40B4-BE49-F238E27FC236}">
                <a16:creationId xmlns:a16="http://schemas.microsoft.com/office/drawing/2014/main" id="{E0BB35B9-E198-45C5-6EF2-3A108C46D88B}"/>
              </a:ext>
            </a:extLst>
          </p:cNvPr>
          <p:cNvSpPr>
            <a:spLocks noGrp="1"/>
          </p:cNvSpPr>
          <p:nvPr>
            <p:ph type="sldNum" sz="quarter" idx="12"/>
          </p:nvPr>
        </p:nvSpPr>
        <p:spPr/>
        <p:txBody>
          <a:bodyPr/>
          <a:lstStyle/>
          <a:p>
            <a:fld id="{EA817E6B-9020-B144-9EF0-1660BDD1AC06}" type="slidenum">
              <a:rPr lang="en-KR" smtClean="0"/>
              <a:t>‹#›</a:t>
            </a:fld>
            <a:endParaRPr lang="en-KR"/>
          </a:p>
        </p:txBody>
      </p:sp>
    </p:spTree>
    <p:extLst>
      <p:ext uri="{BB962C8B-B14F-4D97-AF65-F5344CB8AC3E}">
        <p14:creationId xmlns:p14="http://schemas.microsoft.com/office/powerpoint/2010/main" val="298628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3B5A59-753A-ABE0-843F-BA5DCA8410B7}"/>
              </a:ext>
            </a:extLst>
          </p:cNvPr>
          <p:cNvSpPr>
            <a:spLocks noGrp="1"/>
          </p:cNvSpPr>
          <p:nvPr>
            <p:ph type="dt" sz="half" idx="10"/>
          </p:nvPr>
        </p:nvSpPr>
        <p:spPr/>
        <p:txBody>
          <a:bodyPr/>
          <a:lstStyle/>
          <a:p>
            <a:fld id="{E1D8EFC2-8A45-DC4F-BD93-52E1EA43F43A}" type="datetime1">
              <a:rPr lang="ko-KR" altLang="en-US" smtClean="0"/>
              <a:t>2025. 3. 5.</a:t>
            </a:fld>
            <a:endParaRPr lang="en-KR"/>
          </a:p>
        </p:txBody>
      </p:sp>
      <p:sp>
        <p:nvSpPr>
          <p:cNvPr id="3" name="Footer Placeholder 2">
            <a:extLst>
              <a:ext uri="{FF2B5EF4-FFF2-40B4-BE49-F238E27FC236}">
                <a16:creationId xmlns:a16="http://schemas.microsoft.com/office/drawing/2014/main" id="{00567A10-1AC8-D294-7147-C6B9F84065E2}"/>
              </a:ext>
            </a:extLst>
          </p:cNvPr>
          <p:cNvSpPr>
            <a:spLocks noGrp="1"/>
          </p:cNvSpPr>
          <p:nvPr>
            <p:ph type="ftr" sz="quarter" idx="11"/>
          </p:nvPr>
        </p:nvSpPr>
        <p:spPr/>
        <p:txBody>
          <a:bodyPr/>
          <a:lstStyle/>
          <a:p>
            <a:endParaRPr lang="en-KR"/>
          </a:p>
        </p:txBody>
      </p:sp>
      <p:sp>
        <p:nvSpPr>
          <p:cNvPr id="4" name="Slide Number Placeholder 3">
            <a:extLst>
              <a:ext uri="{FF2B5EF4-FFF2-40B4-BE49-F238E27FC236}">
                <a16:creationId xmlns:a16="http://schemas.microsoft.com/office/drawing/2014/main" id="{CEB16ABF-EC77-A3C3-EDE0-A6ACFA82E7D5}"/>
              </a:ext>
            </a:extLst>
          </p:cNvPr>
          <p:cNvSpPr>
            <a:spLocks noGrp="1"/>
          </p:cNvSpPr>
          <p:nvPr>
            <p:ph type="sldNum" sz="quarter" idx="12"/>
          </p:nvPr>
        </p:nvSpPr>
        <p:spPr/>
        <p:txBody>
          <a:bodyPr/>
          <a:lstStyle/>
          <a:p>
            <a:fld id="{EA817E6B-9020-B144-9EF0-1660BDD1AC06}" type="slidenum">
              <a:rPr lang="en-KR" smtClean="0"/>
              <a:t>‹#›</a:t>
            </a:fld>
            <a:endParaRPr lang="en-KR"/>
          </a:p>
        </p:txBody>
      </p:sp>
    </p:spTree>
    <p:extLst>
      <p:ext uri="{BB962C8B-B14F-4D97-AF65-F5344CB8AC3E}">
        <p14:creationId xmlns:p14="http://schemas.microsoft.com/office/powerpoint/2010/main" val="308803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95938-01D6-6F27-7DAA-70CF4A35A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Content Placeholder 2">
            <a:extLst>
              <a:ext uri="{FF2B5EF4-FFF2-40B4-BE49-F238E27FC236}">
                <a16:creationId xmlns:a16="http://schemas.microsoft.com/office/drawing/2014/main" id="{E211BAE1-1120-99D7-BD92-FD6C3D78A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4" name="Text Placeholder 3">
            <a:extLst>
              <a:ext uri="{FF2B5EF4-FFF2-40B4-BE49-F238E27FC236}">
                <a16:creationId xmlns:a16="http://schemas.microsoft.com/office/drawing/2014/main" id="{F1BBDDD0-1012-B2A7-AF1E-AAEB18437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5B22-8078-58A0-6EEE-DD0737102A88}"/>
              </a:ext>
            </a:extLst>
          </p:cNvPr>
          <p:cNvSpPr>
            <a:spLocks noGrp="1"/>
          </p:cNvSpPr>
          <p:nvPr>
            <p:ph type="dt" sz="half" idx="10"/>
          </p:nvPr>
        </p:nvSpPr>
        <p:spPr/>
        <p:txBody>
          <a:bodyPr/>
          <a:lstStyle/>
          <a:p>
            <a:fld id="{1D845F85-D5FE-2046-A162-468EBE1D36E4}" type="datetime1">
              <a:rPr lang="ko-KR" altLang="en-US" smtClean="0"/>
              <a:t>2025. 3. 5.</a:t>
            </a:fld>
            <a:endParaRPr lang="en-KR"/>
          </a:p>
        </p:txBody>
      </p:sp>
      <p:sp>
        <p:nvSpPr>
          <p:cNvPr id="6" name="Footer Placeholder 5">
            <a:extLst>
              <a:ext uri="{FF2B5EF4-FFF2-40B4-BE49-F238E27FC236}">
                <a16:creationId xmlns:a16="http://schemas.microsoft.com/office/drawing/2014/main" id="{D20C4A32-58BD-1110-1ABE-F262981B2A57}"/>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B4811112-04E4-D26A-63CE-28A0F6BBAC7E}"/>
              </a:ext>
            </a:extLst>
          </p:cNvPr>
          <p:cNvSpPr>
            <a:spLocks noGrp="1"/>
          </p:cNvSpPr>
          <p:nvPr>
            <p:ph type="sldNum" sz="quarter" idx="12"/>
          </p:nvPr>
        </p:nvSpPr>
        <p:spPr/>
        <p:txBody>
          <a:bodyPr/>
          <a:lstStyle/>
          <a:p>
            <a:fld id="{EA817E6B-9020-B144-9EF0-1660BDD1AC06}" type="slidenum">
              <a:rPr lang="en-KR" smtClean="0"/>
              <a:t>‹#›</a:t>
            </a:fld>
            <a:endParaRPr lang="en-KR"/>
          </a:p>
        </p:txBody>
      </p:sp>
    </p:spTree>
    <p:extLst>
      <p:ext uri="{BB962C8B-B14F-4D97-AF65-F5344CB8AC3E}">
        <p14:creationId xmlns:p14="http://schemas.microsoft.com/office/powerpoint/2010/main" val="1065141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EB3A-4883-C103-4684-268A3D5BE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R"/>
          </a:p>
        </p:txBody>
      </p:sp>
      <p:sp>
        <p:nvSpPr>
          <p:cNvPr id="3" name="Picture Placeholder 2">
            <a:extLst>
              <a:ext uri="{FF2B5EF4-FFF2-40B4-BE49-F238E27FC236}">
                <a16:creationId xmlns:a16="http://schemas.microsoft.com/office/drawing/2014/main" id="{BBF62BB1-01A3-581D-E55A-13E6EB78B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R"/>
          </a:p>
        </p:txBody>
      </p:sp>
      <p:sp>
        <p:nvSpPr>
          <p:cNvPr id="4" name="Text Placeholder 3">
            <a:extLst>
              <a:ext uri="{FF2B5EF4-FFF2-40B4-BE49-F238E27FC236}">
                <a16:creationId xmlns:a16="http://schemas.microsoft.com/office/drawing/2014/main" id="{48CD090E-C3B4-2478-6A66-DD16E8FDD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2DE8E-D152-FF3E-3992-8673A0C8B4C7}"/>
              </a:ext>
            </a:extLst>
          </p:cNvPr>
          <p:cNvSpPr>
            <a:spLocks noGrp="1"/>
          </p:cNvSpPr>
          <p:nvPr>
            <p:ph type="dt" sz="half" idx="10"/>
          </p:nvPr>
        </p:nvSpPr>
        <p:spPr/>
        <p:txBody>
          <a:bodyPr/>
          <a:lstStyle/>
          <a:p>
            <a:fld id="{78625909-176C-1945-B92B-C1D3E7A41D98}" type="datetime1">
              <a:rPr lang="ko-KR" altLang="en-US" smtClean="0"/>
              <a:t>2025. 3. 5.</a:t>
            </a:fld>
            <a:endParaRPr lang="en-KR"/>
          </a:p>
        </p:txBody>
      </p:sp>
      <p:sp>
        <p:nvSpPr>
          <p:cNvPr id="6" name="Footer Placeholder 5">
            <a:extLst>
              <a:ext uri="{FF2B5EF4-FFF2-40B4-BE49-F238E27FC236}">
                <a16:creationId xmlns:a16="http://schemas.microsoft.com/office/drawing/2014/main" id="{51F40013-6402-3B40-7530-4E58CC2AC15F}"/>
              </a:ext>
            </a:extLst>
          </p:cNvPr>
          <p:cNvSpPr>
            <a:spLocks noGrp="1"/>
          </p:cNvSpPr>
          <p:nvPr>
            <p:ph type="ftr" sz="quarter" idx="11"/>
          </p:nvPr>
        </p:nvSpPr>
        <p:spPr/>
        <p:txBody>
          <a:bodyPr/>
          <a:lstStyle/>
          <a:p>
            <a:endParaRPr lang="en-KR"/>
          </a:p>
        </p:txBody>
      </p:sp>
      <p:sp>
        <p:nvSpPr>
          <p:cNvPr id="7" name="Slide Number Placeholder 6">
            <a:extLst>
              <a:ext uri="{FF2B5EF4-FFF2-40B4-BE49-F238E27FC236}">
                <a16:creationId xmlns:a16="http://schemas.microsoft.com/office/drawing/2014/main" id="{65D11B2B-9C66-D860-58FC-DAC2CED0DF2F}"/>
              </a:ext>
            </a:extLst>
          </p:cNvPr>
          <p:cNvSpPr>
            <a:spLocks noGrp="1"/>
          </p:cNvSpPr>
          <p:nvPr>
            <p:ph type="sldNum" sz="quarter" idx="12"/>
          </p:nvPr>
        </p:nvSpPr>
        <p:spPr/>
        <p:txBody>
          <a:bodyPr/>
          <a:lstStyle/>
          <a:p>
            <a:fld id="{EA817E6B-9020-B144-9EF0-1660BDD1AC06}" type="slidenum">
              <a:rPr lang="en-KR" smtClean="0"/>
              <a:t>‹#›</a:t>
            </a:fld>
            <a:endParaRPr lang="en-KR"/>
          </a:p>
        </p:txBody>
      </p:sp>
    </p:spTree>
    <p:extLst>
      <p:ext uri="{BB962C8B-B14F-4D97-AF65-F5344CB8AC3E}">
        <p14:creationId xmlns:p14="http://schemas.microsoft.com/office/powerpoint/2010/main" val="254336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CEE95-8E58-05B7-D486-342A72A39740}"/>
              </a:ext>
            </a:extLst>
          </p:cNvPr>
          <p:cNvSpPr>
            <a:spLocks noGrp="1"/>
          </p:cNvSpPr>
          <p:nvPr>
            <p:ph type="title"/>
          </p:nvPr>
        </p:nvSpPr>
        <p:spPr>
          <a:xfrm>
            <a:off x="593123" y="365126"/>
            <a:ext cx="10972800" cy="1039533"/>
          </a:xfrm>
          <a:prstGeom prst="rect">
            <a:avLst/>
          </a:prstGeom>
        </p:spPr>
        <p:txBody>
          <a:bodyPr vert="horz" lIns="91440" tIns="45720" rIns="91440" bIns="45720" rtlCol="0" anchor="ctr">
            <a:normAutofit/>
          </a:bodyPr>
          <a:lstStyle/>
          <a:p>
            <a:r>
              <a:rPr lang="en-US" dirty="0"/>
              <a:t>Click to edit Master title style</a:t>
            </a:r>
            <a:endParaRPr lang="en-KR" dirty="0"/>
          </a:p>
        </p:txBody>
      </p:sp>
      <p:sp>
        <p:nvSpPr>
          <p:cNvPr id="3" name="Text Placeholder 2">
            <a:extLst>
              <a:ext uri="{FF2B5EF4-FFF2-40B4-BE49-F238E27FC236}">
                <a16:creationId xmlns:a16="http://schemas.microsoft.com/office/drawing/2014/main" id="{9E15C75C-1FF8-083E-35CF-C953C2B66AF0}"/>
              </a:ext>
            </a:extLst>
          </p:cNvPr>
          <p:cNvSpPr>
            <a:spLocks noGrp="1"/>
          </p:cNvSpPr>
          <p:nvPr>
            <p:ph type="body" idx="1"/>
          </p:nvPr>
        </p:nvSpPr>
        <p:spPr>
          <a:xfrm>
            <a:off x="593124" y="1651819"/>
            <a:ext cx="10972799" cy="45251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KR" dirty="0"/>
          </a:p>
        </p:txBody>
      </p:sp>
      <p:sp>
        <p:nvSpPr>
          <p:cNvPr id="4" name="Date Placeholder 3">
            <a:extLst>
              <a:ext uri="{FF2B5EF4-FFF2-40B4-BE49-F238E27FC236}">
                <a16:creationId xmlns:a16="http://schemas.microsoft.com/office/drawing/2014/main" id="{95FD96A6-EB1B-46D7-3603-7F7106533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C0915E-0AC4-CF49-9ACB-21C1D1A842B1}" type="datetime1">
              <a:rPr lang="ko-KR" altLang="en-US" smtClean="0"/>
              <a:t>2025. 3. 5.</a:t>
            </a:fld>
            <a:endParaRPr lang="en-KR"/>
          </a:p>
        </p:txBody>
      </p:sp>
      <p:sp>
        <p:nvSpPr>
          <p:cNvPr id="5" name="Footer Placeholder 4">
            <a:extLst>
              <a:ext uri="{FF2B5EF4-FFF2-40B4-BE49-F238E27FC236}">
                <a16:creationId xmlns:a16="http://schemas.microsoft.com/office/drawing/2014/main" id="{77D02C2D-B8E6-0B77-7FAD-F85BC250D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KR"/>
          </a:p>
        </p:txBody>
      </p:sp>
      <p:sp>
        <p:nvSpPr>
          <p:cNvPr id="6" name="Slide Number Placeholder 5">
            <a:extLst>
              <a:ext uri="{FF2B5EF4-FFF2-40B4-BE49-F238E27FC236}">
                <a16:creationId xmlns:a16="http://schemas.microsoft.com/office/drawing/2014/main" id="{F263C133-EBEF-C8BA-3BB7-0E6B89AA72E2}"/>
              </a:ext>
            </a:extLst>
          </p:cNvPr>
          <p:cNvSpPr>
            <a:spLocks noGrp="1"/>
          </p:cNvSpPr>
          <p:nvPr>
            <p:ph type="sldNum" sz="quarter" idx="4"/>
          </p:nvPr>
        </p:nvSpPr>
        <p:spPr>
          <a:xfrm>
            <a:off x="8669592" y="6444838"/>
            <a:ext cx="2955322" cy="365125"/>
          </a:xfrm>
          <a:prstGeom prst="rect">
            <a:avLst/>
          </a:prstGeom>
        </p:spPr>
        <p:txBody>
          <a:bodyPr vert="horz" lIns="91440" tIns="45720" rIns="91440" bIns="45720" rtlCol="0" anchor="ctr"/>
          <a:lstStyle>
            <a:lvl1pPr algn="r">
              <a:defRPr sz="1400">
                <a:solidFill>
                  <a:schemeClr val="tx1"/>
                </a:solidFill>
              </a:defRPr>
            </a:lvl1pPr>
          </a:lstStyle>
          <a:p>
            <a:fld id="{EA817E6B-9020-B144-9EF0-1660BDD1AC06}" type="slidenum">
              <a:rPr lang="en-KR" smtClean="0"/>
              <a:pPr/>
              <a:t>‹#›</a:t>
            </a:fld>
            <a:endParaRPr lang="en-KR" dirty="0"/>
          </a:p>
        </p:txBody>
      </p:sp>
      <p:sp>
        <p:nvSpPr>
          <p:cNvPr id="7" name="Rectangle 6">
            <a:extLst>
              <a:ext uri="{FF2B5EF4-FFF2-40B4-BE49-F238E27FC236}">
                <a16:creationId xmlns:a16="http://schemas.microsoft.com/office/drawing/2014/main" id="{E5659099-CFA4-A927-F291-151E83F4D6C8}"/>
              </a:ext>
            </a:extLst>
          </p:cNvPr>
          <p:cNvSpPr/>
          <p:nvPr userDrawn="1"/>
        </p:nvSpPr>
        <p:spPr>
          <a:xfrm>
            <a:off x="-14749" y="6592529"/>
            <a:ext cx="11179277" cy="128946"/>
          </a:xfrm>
          <a:prstGeom prst="rect">
            <a:avLst/>
          </a:prstGeom>
          <a:gradFill flip="none" rotWithShape="1">
            <a:gsLst>
              <a:gs pos="61984">
                <a:srgbClr val="AD9E65">
                  <a:alpha val="63050"/>
                </a:srgbClr>
              </a:gs>
              <a:gs pos="100000">
                <a:schemeClr val="bg1"/>
              </a:gs>
              <a:gs pos="1000">
                <a:srgbClr val="003378"/>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Tree>
    <p:extLst>
      <p:ext uri="{BB962C8B-B14F-4D97-AF65-F5344CB8AC3E}">
        <p14:creationId xmlns:p14="http://schemas.microsoft.com/office/powerpoint/2010/main" val="129860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200" b="1" kern="1200">
          <a:solidFill>
            <a:schemeClr val="tx1"/>
          </a:solidFill>
          <a:latin typeface="Daytona" panose="020B060403050004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Daytona" panose="020B0604030500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aytona" panose="020B0604030500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Daytona" panose="020B0604030500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shin0403@Yonsei.ac.k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1029-915C-9D95-4FCB-E4CEADAD9B64}"/>
              </a:ext>
            </a:extLst>
          </p:cNvPr>
          <p:cNvSpPr>
            <a:spLocks noGrp="1"/>
          </p:cNvSpPr>
          <p:nvPr>
            <p:ph type="ctrTitle"/>
          </p:nvPr>
        </p:nvSpPr>
        <p:spPr>
          <a:xfrm>
            <a:off x="1142877" y="993282"/>
            <a:ext cx="9983450" cy="2387600"/>
          </a:xfrm>
        </p:spPr>
        <p:txBody>
          <a:bodyPr>
            <a:normAutofit/>
          </a:bodyPr>
          <a:lstStyle/>
          <a:p>
            <a:r>
              <a:rPr lang="en-US" sz="4000" b="1" dirty="0" err="1">
                <a:effectLst/>
                <a:latin typeface="Daytona" panose="020B0604030500040204" pitchFamily="34" charset="0"/>
              </a:rPr>
              <a:t>SparseWeaver</a:t>
            </a:r>
            <a:r>
              <a:rPr lang="en-US" sz="4000" b="1" dirty="0">
                <a:effectLst/>
                <a:latin typeface="Daytona" panose="020B0604030500040204" pitchFamily="34" charset="0"/>
              </a:rPr>
              <a:t>: Converting Sparse Operations as Dense Operations on GPUs for Graph Workloads </a:t>
            </a:r>
            <a:endParaRPr lang="en-KR" sz="11500" b="1" dirty="0">
              <a:latin typeface="Daytona" panose="020B0604030500040204" pitchFamily="34" charset="0"/>
            </a:endParaRPr>
          </a:p>
        </p:txBody>
      </p:sp>
      <p:sp>
        <p:nvSpPr>
          <p:cNvPr id="3" name="Subtitle 2">
            <a:extLst>
              <a:ext uri="{FF2B5EF4-FFF2-40B4-BE49-F238E27FC236}">
                <a16:creationId xmlns:a16="http://schemas.microsoft.com/office/drawing/2014/main" id="{09FA6A39-A796-8556-B42A-36B1979C80C6}"/>
              </a:ext>
            </a:extLst>
          </p:cNvPr>
          <p:cNvSpPr>
            <a:spLocks noGrp="1"/>
          </p:cNvSpPr>
          <p:nvPr>
            <p:ph type="subTitle" idx="1"/>
          </p:nvPr>
        </p:nvSpPr>
        <p:spPr>
          <a:xfrm>
            <a:off x="1562602" y="3608908"/>
            <a:ext cx="9144000" cy="1655762"/>
          </a:xfrm>
        </p:spPr>
        <p:txBody>
          <a:bodyPr>
            <a:normAutofit/>
          </a:bodyPr>
          <a:lstStyle/>
          <a:p>
            <a:r>
              <a:rPr lang="en-US" sz="2200" dirty="0" err="1">
                <a:solidFill>
                  <a:schemeClr val="tx1">
                    <a:lumMod val="75000"/>
                    <a:lumOff val="25000"/>
                  </a:schemeClr>
                </a:solidFill>
                <a:effectLst/>
                <a:latin typeface="NimbusRomNo9L"/>
              </a:rPr>
              <a:t>Shinnung</a:t>
            </a:r>
            <a:r>
              <a:rPr lang="en-US" sz="2200" dirty="0">
                <a:solidFill>
                  <a:schemeClr val="tx1">
                    <a:lumMod val="75000"/>
                    <a:lumOff val="25000"/>
                  </a:schemeClr>
                </a:solidFill>
                <a:effectLst/>
                <a:latin typeface="NimbusRomNo9L"/>
              </a:rPr>
              <a:t> Jeong</a:t>
            </a:r>
            <a:r>
              <a:rPr lang="en-US" sz="2200" dirty="0">
                <a:solidFill>
                  <a:schemeClr val="tx1">
                    <a:lumMod val="75000"/>
                    <a:lumOff val="25000"/>
                  </a:schemeClr>
                </a:solidFill>
                <a:effectLst/>
                <a:latin typeface="CMSY10"/>
              </a:rPr>
              <a:t>†</a:t>
            </a:r>
            <a:r>
              <a:rPr lang="en-US" sz="2200" dirty="0">
                <a:solidFill>
                  <a:schemeClr val="tx1">
                    <a:lumMod val="75000"/>
                    <a:lumOff val="25000"/>
                  </a:schemeClr>
                </a:solidFill>
                <a:effectLst/>
                <a:latin typeface="NimbusRomNo9L"/>
              </a:rPr>
              <a:t>, Liam Paul Cooper</a:t>
            </a:r>
            <a:r>
              <a:rPr lang="en-US" sz="2200" dirty="0">
                <a:solidFill>
                  <a:schemeClr val="tx1">
                    <a:lumMod val="75000"/>
                    <a:lumOff val="25000"/>
                  </a:schemeClr>
                </a:solidFill>
                <a:effectLst/>
                <a:latin typeface="CMSY10"/>
              </a:rPr>
              <a:t>‡</a:t>
            </a:r>
            <a:r>
              <a:rPr lang="en-US" sz="2200" dirty="0">
                <a:solidFill>
                  <a:schemeClr val="tx1">
                    <a:lumMod val="75000"/>
                    <a:lumOff val="25000"/>
                  </a:schemeClr>
                </a:solidFill>
                <a:effectLst/>
                <a:latin typeface="NimbusRomNo9L"/>
              </a:rPr>
              <a:t>, Ju Min Lee</a:t>
            </a:r>
            <a:r>
              <a:rPr lang="en-US" sz="2200" dirty="0">
                <a:solidFill>
                  <a:schemeClr val="tx1">
                    <a:lumMod val="75000"/>
                    <a:lumOff val="25000"/>
                  </a:schemeClr>
                </a:solidFill>
                <a:effectLst/>
                <a:latin typeface="CMSY10"/>
              </a:rPr>
              <a:t>†</a:t>
            </a:r>
            <a:r>
              <a:rPr lang="en-US" sz="2200" dirty="0">
                <a:solidFill>
                  <a:schemeClr val="tx1">
                    <a:lumMod val="75000"/>
                    <a:lumOff val="25000"/>
                  </a:schemeClr>
                </a:solidFill>
                <a:effectLst/>
                <a:latin typeface="NimbusRomNo9L"/>
              </a:rPr>
              <a:t>, </a:t>
            </a:r>
            <a:r>
              <a:rPr lang="en-US" sz="2200" dirty="0" err="1">
                <a:solidFill>
                  <a:schemeClr val="tx1">
                    <a:lumMod val="75000"/>
                    <a:lumOff val="25000"/>
                  </a:schemeClr>
                </a:solidFill>
                <a:effectLst/>
                <a:latin typeface="NimbusRomNo9L"/>
              </a:rPr>
              <a:t>Heelim</a:t>
            </a:r>
            <a:r>
              <a:rPr lang="en-US" sz="2200" dirty="0">
                <a:solidFill>
                  <a:schemeClr val="tx1">
                    <a:lumMod val="75000"/>
                    <a:lumOff val="25000"/>
                  </a:schemeClr>
                </a:solidFill>
                <a:effectLst/>
                <a:latin typeface="NimbusRomNo9L"/>
              </a:rPr>
              <a:t> Choi</a:t>
            </a:r>
            <a:r>
              <a:rPr lang="en-US" sz="2200" dirty="0">
                <a:solidFill>
                  <a:schemeClr val="tx1">
                    <a:lumMod val="75000"/>
                    <a:lumOff val="25000"/>
                  </a:schemeClr>
                </a:solidFill>
                <a:effectLst/>
                <a:latin typeface="CMSY10"/>
              </a:rPr>
              <a:t>†</a:t>
            </a:r>
            <a:r>
              <a:rPr lang="en-US" sz="2200" dirty="0">
                <a:solidFill>
                  <a:schemeClr val="tx1">
                    <a:lumMod val="75000"/>
                    <a:lumOff val="25000"/>
                  </a:schemeClr>
                </a:solidFill>
                <a:effectLst/>
                <a:latin typeface="NimbusRomNo9L"/>
              </a:rPr>
              <a:t>, Nicholas </a:t>
            </a:r>
            <a:r>
              <a:rPr lang="en-US" sz="2200" dirty="0" err="1">
                <a:solidFill>
                  <a:schemeClr val="tx1">
                    <a:lumMod val="75000"/>
                    <a:lumOff val="25000"/>
                  </a:schemeClr>
                </a:solidFill>
                <a:effectLst/>
                <a:latin typeface="NimbusRomNo9L"/>
              </a:rPr>
              <a:t>Parnenzini</a:t>
            </a:r>
            <a:r>
              <a:rPr lang="en-US" sz="2200" dirty="0">
                <a:solidFill>
                  <a:schemeClr val="tx1">
                    <a:lumMod val="75000"/>
                    <a:lumOff val="25000"/>
                  </a:schemeClr>
                </a:solidFill>
                <a:effectLst/>
                <a:latin typeface="CMSY10"/>
              </a:rPr>
              <a:t>‡</a:t>
            </a:r>
            <a:r>
              <a:rPr lang="en-US" sz="2200" dirty="0">
                <a:solidFill>
                  <a:schemeClr val="tx1">
                    <a:lumMod val="75000"/>
                    <a:lumOff val="25000"/>
                  </a:schemeClr>
                </a:solidFill>
                <a:effectLst/>
                <a:latin typeface="NimbusRomNo9L"/>
              </a:rPr>
              <a:t>, </a:t>
            </a:r>
            <a:r>
              <a:rPr lang="en-US" sz="2200" dirty="0" err="1">
                <a:solidFill>
                  <a:schemeClr val="tx1">
                    <a:lumMod val="75000"/>
                    <a:lumOff val="25000"/>
                  </a:schemeClr>
                </a:solidFill>
                <a:effectLst/>
                <a:latin typeface="NimbusRomNo9L"/>
              </a:rPr>
              <a:t>Chihyo</a:t>
            </a:r>
            <a:r>
              <a:rPr lang="en-US" sz="2200" dirty="0">
                <a:solidFill>
                  <a:schemeClr val="tx1">
                    <a:lumMod val="75000"/>
                    <a:lumOff val="25000"/>
                  </a:schemeClr>
                </a:solidFill>
                <a:effectLst/>
                <a:latin typeface="NimbusRomNo9L"/>
              </a:rPr>
              <a:t> Ahn</a:t>
            </a:r>
            <a:r>
              <a:rPr lang="en-US" sz="2200" dirty="0">
                <a:solidFill>
                  <a:schemeClr val="tx1">
                    <a:lumMod val="75000"/>
                    <a:lumOff val="25000"/>
                  </a:schemeClr>
                </a:solidFill>
                <a:effectLst/>
                <a:latin typeface="CMSY10"/>
              </a:rPr>
              <a:t>‡</a:t>
            </a:r>
            <a:r>
              <a:rPr lang="en-US" sz="2200" dirty="0">
                <a:solidFill>
                  <a:schemeClr val="tx1">
                    <a:lumMod val="75000"/>
                    <a:lumOff val="25000"/>
                  </a:schemeClr>
                </a:solidFill>
                <a:effectLst/>
                <a:latin typeface="NimbusRomNo9L"/>
              </a:rPr>
              <a:t>, </a:t>
            </a:r>
            <a:r>
              <a:rPr lang="en-US" sz="2200" dirty="0" err="1">
                <a:solidFill>
                  <a:schemeClr val="tx1">
                    <a:lumMod val="75000"/>
                    <a:lumOff val="25000"/>
                  </a:schemeClr>
                </a:solidFill>
                <a:effectLst/>
                <a:latin typeface="NimbusRomNo9L"/>
              </a:rPr>
              <a:t>Yongwoo</a:t>
            </a:r>
            <a:r>
              <a:rPr lang="en-US" sz="2200" dirty="0">
                <a:solidFill>
                  <a:schemeClr val="tx1">
                    <a:lumMod val="75000"/>
                    <a:lumOff val="25000"/>
                  </a:schemeClr>
                </a:solidFill>
                <a:effectLst/>
                <a:latin typeface="NimbusRomNo9L"/>
              </a:rPr>
              <a:t> Lee</a:t>
            </a:r>
            <a:r>
              <a:rPr lang="en-US" sz="2200" dirty="0">
                <a:solidFill>
                  <a:schemeClr val="tx1">
                    <a:lumMod val="75000"/>
                    <a:lumOff val="25000"/>
                  </a:schemeClr>
                </a:solidFill>
                <a:effectLst/>
                <a:latin typeface="CMSY10"/>
              </a:rPr>
              <a:t>†</a:t>
            </a:r>
            <a:r>
              <a:rPr lang="en-US" sz="2200" dirty="0">
                <a:solidFill>
                  <a:schemeClr val="tx1">
                    <a:lumMod val="75000"/>
                    <a:lumOff val="25000"/>
                  </a:schemeClr>
                </a:solidFill>
                <a:effectLst/>
                <a:latin typeface="NimbusRomNo9L"/>
              </a:rPr>
              <a:t>, </a:t>
            </a:r>
            <a:r>
              <a:rPr lang="en-US" sz="2200" dirty="0" err="1">
                <a:solidFill>
                  <a:schemeClr val="tx1">
                    <a:lumMod val="75000"/>
                    <a:lumOff val="25000"/>
                  </a:schemeClr>
                </a:solidFill>
                <a:effectLst/>
                <a:latin typeface="NimbusRomNo9L"/>
              </a:rPr>
              <a:t>Hanjun</a:t>
            </a:r>
            <a:r>
              <a:rPr lang="en-US" sz="2200" dirty="0">
                <a:solidFill>
                  <a:schemeClr val="tx1">
                    <a:lumMod val="75000"/>
                    <a:lumOff val="25000"/>
                  </a:schemeClr>
                </a:solidFill>
                <a:effectLst/>
                <a:latin typeface="NimbusRomNo9L"/>
              </a:rPr>
              <a:t> Kim</a:t>
            </a:r>
            <a:r>
              <a:rPr lang="en-US" sz="2200" dirty="0">
                <a:solidFill>
                  <a:schemeClr val="tx1">
                    <a:lumMod val="75000"/>
                    <a:lumOff val="25000"/>
                  </a:schemeClr>
                </a:solidFill>
                <a:effectLst/>
                <a:latin typeface="CMSY10"/>
              </a:rPr>
              <a:t>†</a:t>
            </a:r>
            <a:r>
              <a:rPr lang="en-US" sz="2200" dirty="0">
                <a:solidFill>
                  <a:schemeClr val="tx1">
                    <a:lumMod val="75000"/>
                    <a:lumOff val="25000"/>
                  </a:schemeClr>
                </a:solidFill>
                <a:effectLst/>
                <a:latin typeface="NimbusRomNo9L"/>
              </a:rPr>
              <a:t>, and </a:t>
            </a:r>
            <a:r>
              <a:rPr lang="en-US" sz="2200" dirty="0" err="1">
                <a:solidFill>
                  <a:schemeClr val="tx1">
                    <a:lumMod val="75000"/>
                    <a:lumOff val="25000"/>
                  </a:schemeClr>
                </a:solidFill>
                <a:effectLst/>
                <a:latin typeface="NimbusRomNo9L"/>
              </a:rPr>
              <a:t>Hyesoon</a:t>
            </a:r>
            <a:r>
              <a:rPr lang="en-US" sz="2200" dirty="0">
                <a:solidFill>
                  <a:schemeClr val="tx1">
                    <a:lumMod val="75000"/>
                    <a:lumOff val="25000"/>
                  </a:schemeClr>
                </a:solidFill>
                <a:effectLst/>
                <a:latin typeface="NimbusRomNo9L"/>
              </a:rPr>
              <a:t> Kim</a:t>
            </a:r>
            <a:r>
              <a:rPr lang="en-US" sz="2200" dirty="0">
                <a:solidFill>
                  <a:schemeClr val="tx1">
                    <a:lumMod val="75000"/>
                    <a:lumOff val="25000"/>
                  </a:schemeClr>
                </a:solidFill>
                <a:effectLst/>
                <a:latin typeface="CMSY10"/>
              </a:rPr>
              <a:t>‡</a:t>
            </a:r>
          </a:p>
        </p:txBody>
      </p:sp>
      <p:pic>
        <p:nvPicPr>
          <p:cNvPr id="4" name="Picture 3" descr="A blue and white logo&#10;&#10;Description automatically generated">
            <a:extLst>
              <a:ext uri="{FF2B5EF4-FFF2-40B4-BE49-F238E27FC236}">
                <a16:creationId xmlns:a16="http://schemas.microsoft.com/office/drawing/2014/main" id="{AB8C063B-BDA7-5537-840D-A9C6AA999F63}"/>
              </a:ext>
            </a:extLst>
          </p:cNvPr>
          <p:cNvPicPr>
            <a:picLocks noChangeAspect="1"/>
          </p:cNvPicPr>
          <p:nvPr/>
        </p:nvPicPr>
        <p:blipFill rotWithShape="1">
          <a:blip r:embed="rId3">
            <a:extLst>
              <a:ext uri="{28A0092B-C50C-407E-A947-70E740481C1C}">
                <a14:useLocalDpi xmlns:a14="http://schemas.microsoft.com/office/drawing/2010/main" val="0"/>
              </a:ext>
            </a:extLst>
          </a:blip>
          <a:srcRect l="4722" t="20157" r="-4722" b="19305"/>
          <a:stretch/>
        </p:blipFill>
        <p:spPr>
          <a:xfrm>
            <a:off x="8675672" y="5227218"/>
            <a:ext cx="2162629" cy="1558430"/>
          </a:xfrm>
          <a:prstGeom prst="rect">
            <a:avLst/>
          </a:prstGeom>
        </p:spPr>
      </p:pic>
      <p:pic>
        <p:nvPicPr>
          <p:cNvPr id="1026" name="Picture 2" descr="Logos | Brand Guide">
            <a:extLst>
              <a:ext uri="{FF2B5EF4-FFF2-40B4-BE49-F238E27FC236}">
                <a16:creationId xmlns:a16="http://schemas.microsoft.com/office/drawing/2014/main" id="{47AAD5B9-8152-49F5-6CE4-6B397A1560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208" y="5203627"/>
            <a:ext cx="1487292" cy="148729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F466F939-6D66-1AFE-C565-752947C66BAD}"/>
              </a:ext>
            </a:extLst>
          </p:cNvPr>
          <p:cNvSpPr txBox="1">
            <a:spLocks/>
          </p:cNvSpPr>
          <p:nvPr/>
        </p:nvSpPr>
        <p:spPr>
          <a:xfrm>
            <a:off x="1091934" y="4005752"/>
            <a:ext cx="1008533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Daytona" panose="020B060403050004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Daytona" panose="020B060403050004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Daytona" panose="020B060403050004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Daytona" panose="020B060403050004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Daytona" panose="020B060403050004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br>
              <a:rPr lang="en-US" sz="2200" dirty="0">
                <a:solidFill>
                  <a:schemeClr val="tx1">
                    <a:lumMod val="75000"/>
                    <a:lumOff val="25000"/>
                  </a:schemeClr>
                </a:solidFill>
                <a:latin typeface="CMSY10"/>
              </a:rPr>
            </a:br>
            <a:r>
              <a:rPr lang="en-US" sz="2200" dirty="0">
                <a:solidFill>
                  <a:schemeClr val="tx1">
                    <a:lumMod val="75000"/>
                    <a:lumOff val="25000"/>
                  </a:schemeClr>
                </a:solidFill>
                <a:latin typeface="NimbusRomNo9L"/>
              </a:rPr>
              <a:t>Yonsei University, South Korea</a:t>
            </a:r>
            <a:r>
              <a:rPr lang="en-US" sz="2200" dirty="0">
                <a:solidFill>
                  <a:schemeClr val="tx1">
                    <a:lumMod val="75000"/>
                    <a:lumOff val="25000"/>
                  </a:schemeClr>
                </a:solidFill>
                <a:latin typeface="CMSY10"/>
              </a:rPr>
              <a:t>†</a:t>
            </a:r>
            <a:r>
              <a:rPr lang="en-US" sz="2200" dirty="0">
                <a:solidFill>
                  <a:schemeClr val="tx1">
                    <a:lumMod val="75000"/>
                    <a:lumOff val="25000"/>
                  </a:schemeClr>
                </a:solidFill>
                <a:latin typeface="NimbusRomNo9L"/>
              </a:rPr>
              <a:t>, Georgia Institute of Technology, USA</a:t>
            </a:r>
            <a:r>
              <a:rPr lang="en-US" sz="2200" dirty="0">
                <a:solidFill>
                  <a:schemeClr val="tx1">
                    <a:lumMod val="75000"/>
                    <a:lumOff val="25000"/>
                  </a:schemeClr>
                </a:solidFill>
                <a:latin typeface="CMSY10"/>
              </a:rPr>
              <a:t>‡</a:t>
            </a:r>
          </a:p>
          <a:p>
            <a:endParaRPr lang="en-US" sz="2200" dirty="0">
              <a:solidFill>
                <a:schemeClr val="tx1">
                  <a:lumMod val="75000"/>
                  <a:lumOff val="25000"/>
                </a:schemeClr>
              </a:solidFill>
              <a:latin typeface="CMSY10"/>
            </a:endParaRPr>
          </a:p>
        </p:txBody>
      </p:sp>
      <p:sp>
        <p:nvSpPr>
          <p:cNvPr id="5" name="Subtitle 2">
            <a:extLst>
              <a:ext uri="{FF2B5EF4-FFF2-40B4-BE49-F238E27FC236}">
                <a16:creationId xmlns:a16="http://schemas.microsoft.com/office/drawing/2014/main" id="{1A727597-DEAB-CD99-376B-3AE427661259}"/>
              </a:ext>
            </a:extLst>
          </p:cNvPr>
          <p:cNvSpPr txBox="1">
            <a:spLocks/>
          </p:cNvSpPr>
          <p:nvPr/>
        </p:nvSpPr>
        <p:spPr>
          <a:xfrm>
            <a:off x="1142877" y="4410260"/>
            <a:ext cx="1008533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Daytona" panose="020B060403050004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Daytona" panose="020B060403050004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Daytona" panose="020B060403050004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Daytona" panose="020B060403050004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Daytona" panose="020B060403050004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200" dirty="0">
              <a:solidFill>
                <a:schemeClr val="tx1">
                  <a:lumMod val="75000"/>
                  <a:lumOff val="25000"/>
                </a:schemeClr>
              </a:solidFill>
              <a:latin typeface="CMSY10"/>
            </a:endParaRPr>
          </a:p>
          <a:p>
            <a:r>
              <a:rPr lang="en-US" sz="2200" dirty="0">
                <a:solidFill>
                  <a:schemeClr val="tx1">
                    <a:lumMod val="75000"/>
                    <a:lumOff val="25000"/>
                  </a:schemeClr>
                </a:solidFill>
                <a:latin typeface="CMSY10"/>
              </a:rPr>
              <a:t>2025 IEEE International Symposium on High-Performance Computer Architecture </a:t>
            </a:r>
            <a:endParaRPr lang="en-US" sz="2200" dirty="0">
              <a:solidFill>
                <a:schemeClr val="tx1">
                  <a:lumMod val="75000"/>
                  <a:lumOff val="25000"/>
                </a:schemeClr>
              </a:solidFill>
            </a:endParaRPr>
          </a:p>
        </p:txBody>
      </p:sp>
    </p:spTree>
    <p:extLst>
      <p:ext uri="{BB962C8B-B14F-4D97-AF65-F5344CB8AC3E}">
        <p14:creationId xmlns:p14="http://schemas.microsoft.com/office/powerpoint/2010/main" val="205266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217D2-884A-7EE9-003F-FA0E460AB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5FC73-B4A2-A5F9-F4AE-5018B31580EC}"/>
              </a:ext>
            </a:extLst>
          </p:cNvPr>
          <p:cNvSpPr>
            <a:spLocks noGrp="1"/>
          </p:cNvSpPr>
          <p:nvPr>
            <p:ph type="title"/>
          </p:nvPr>
        </p:nvSpPr>
        <p:spPr>
          <a:xfrm>
            <a:off x="593122" y="365126"/>
            <a:ext cx="11598877" cy="1039533"/>
          </a:xfrm>
        </p:spPr>
        <p:txBody>
          <a:bodyPr>
            <a:normAutofit/>
          </a:bodyPr>
          <a:lstStyle/>
          <a:p>
            <a:r>
              <a:rPr lang="en" altLang="ko-Kore-KR" sz="3000" dirty="0"/>
              <a:t>Observation 2:</a:t>
            </a:r>
            <a:r>
              <a:rPr kumimoji="1" lang="en-US" altLang="ko-Kore-KR" sz="3000" dirty="0"/>
              <a:t> SW Scheduling, Fundamentally Decoding </a:t>
            </a:r>
            <a:endParaRPr lang="en" altLang="ko-Kore-KR" sz="3000" dirty="0"/>
          </a:p>
        </p:txBody>
      </p:sp>
      <p:sp>
        <p:nvSpPr>
          <p:cNvPr id="3" name="Content Placeholder 2">
            <a:extLst>
              <a:ext uri="{FF2B5EF4-FFF2-40B4-BE49-F238E27FC236}">
                <a16:creationId xmlns:a16="http://schemas.microsoft.com/office/drawing/2014/main" id="{5B434EF5-DC63-9E24-0EA8-48BC0E6B40BD}"/>
              </a:ext>
            </a:extLst>
          </p:cNvPr>
          <p:cNvSpPr>
            <a:spLocks noGrp="1"/>
          </p:cNvSpPr>
          <p:nvPr>
            <p:ph idx="1"/>
          </p:nvPr>
        </p:nvSpPr>
        <p:spPr/>
        <p:txBody>
          <a:bodyPr>
            <a:normAutofit/>
          </a:bodyPr>
          <a:lstStyle/>
          <a:p>
            <a:r>
              <a:rPr lang="en" altLang="ko-Kore-KR" dirty="0"/>
              <a:t>SW Scheduling’s ultimate </a:t>
            </a:r>
            <a:r>
              <a:rPr lang="en" altLang="ko-Kore-KR" b="1" dirty="0"/>
              <a:t>goal is decoding</a:t>
            </a:r>
          </a:p>
          <a:p>
            <a:r>
              <a:rPr lang="en" altLang="ko-Kore-KR" dirty="0"/>
              <a:t>Each thread </a:t>
            </a:r>
            <a:r>
              <a:rPr lang="en" altLang="ko-Kore-KR" b="1" dirty="0"/>
              <a:t>independently</a:t>
            </a:r>
            <a:r>
              <a:rPr lang="en" altLang="ko-Kore-KR" dirty="0"/>
              <a:t> generates its work ID(Edge ID) using shared information</a:t>
            </a:r>
          </a:p>
          <a:p>
            <a:pPr marL="457200" lvl="1" indent="0">
              <a:buNone/>
            </a:pPr>
            <a:endParaRPr lang="en" altLang="ko-Kore-KR" dirty="0"/>
          </a:p>
        </p:txBody>
      </p:sp>
      <p:sp>
        <p:nvSpPr>
          <p:cNvPr id="24" name="슬라이드 번호 개체 틀 23">
            <a:extLst>
              <a:ext uri="{FF2B5EF4-FFF2-40B4-BE49-F238E27FC236}">
                <a16:creationId xmlns:a16="http://schemas.microsoft.com/office/drawing/2014/main" id="{BDFF0B94-5B75-3D39-DC1A-59A532C89782}"/>
              </a:ext>
            </a:extLst>
          </p:cNvPr>
          <p:cNvSpPr>
            <a:spLocks noGrp="1"/>
          </p:cNvSpPr>
          <p:nvPr>
            <p:ph type="sldNum" sz="quarter" idx="12"/>
          </p:nvPr>
        </p:nvSpPr>
        <p:spPr/>
        <p:txBody>
          <a:bodyPr/>
          <a:lstStyle/>
          <a:p>
            <a:fld id="{EA817E6B-9020-B144-9EF0-1660BDD1AC06}" type="slidenum">
              <a:rPr lang="en-KR" smtClean="0"/>
              <a:pPr/>
              <a:t>10</a:t>
            </a:fld>
            <a:endParaRPr lang="en-KR" dirty="0"/>
          </a:p>
        </p:txBody>
      </p:sp>
      <p:sp>
        <p:nvSpPr>
          <p:cNvPr id="29" name="TextBox 28">
            <a:extLst>
              <a:ext uri="{FF2B5EF4-FFF2-40B4-BE49-F238E27FC236}">
                <a16:creationId xmlns:a16="http://schemas.microsoft.com/office/drawing/2014/main" id="{B7D9F623-40DF-FA4F-65D1-8BEDCE94EEFD}"/>
              </a:ext>
            </a:extLst>
          </p:cNvPr>
          <p:cNvSpPr txBox="1"/>
          <p:nvPr/>
        </p:nvSpPr>
        <p:spPr>
          <a:xfrm>
            <a:off x="11486980" y="3429853"/>
            <a:ext cx="6098240" cy="400110"/>
          </a:xfrm>
          <a:prstGeom prst="rect">
            <a:avLst/>
          </a:prstGeom>
          <a:noFill/>
        </p:spPr>
        <p:txBody>
          <a:bodyPr wrap="square">
            <a:spAutoFit/>
          </a:bodyPr>
          <a:lstStyle/>
          <a:p>
            <a:pPr algn="ctr"/>
            <a:r>
              <a:rPr lang="en-US" altLang="ko-Kore-KR" sz="2000" b="1" dirty="0">
                <a:latin typeface="Daytona" panose="020B0604030500040204" pitchFamily="34" charset="0"/>
              </a:rPr>
              <a:t>Sparse Workload Information</a:t>
            </a:r>
            <a:endParaRPr lang="en-KR" altLang="ko-Kore-KR" sz="2000" b="1" dirty="0">
              <a:latin typeface="Daytona" panose="020B0604030500040204" pitchFamily="34" charset="0"/>
            </a:endParaRPr>
          </a:p>
        </p:txBody>
      </p:sp>
      <p:sp>
        <p:nvSpPr>
          <p:cNvPr id="30" name="Right Arrow 17">
            <a:extLst>
              <a:ext uri="{FF2B5EF4-FFF2-40B4-BE49-F238E27FC236}">
                <a16:creationId xmlns:a16="http://schemas.microsoft.com/office/drawing/2014/main" id="{92A63059-1CDF-E28A-0693-FD9788BD43E1}"/>
              </a:ext>
            </a:extLst>
          </p:cNvPr>
          <p:cNvSpPr/>
          <p:nvPr/>
        </p:nvSpPr>
        <p:spPr>
          <a:xfrm rot="5400000">
            <a:off x="13862453" y="4295266"/>
            <a:ext cx="1232071" cy="702053"/>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1" name="TextBox 30">
            <a:extLst>
              <a:ext uri="{FF2B5EF4-FFF2-40B4-BE49-F238E27FC236}">
                <a16:creationId xmlns:a16="http://schemas.microsoft.com/office/drawing/2014/main" id="{3060A1D0-751F-9C2F-57CA-B6A0DC401B06}"/>
              </a:ext>
            </a:extLst>
          </p:cNvPr>
          <p:cNvSpPr txBox="1"/>
          <p:nvPr/>
        </p:nvSpPr>
        <p:spPr>
          <a:xfrm>
            <a:off x="11405301" y="5262327"/>
            <a:ext cx="6389716" cy="707886"/>
          </a:xfrm>
          <a:prstGeom prst="rect">
            <a:avLst/>
          </a:prstGeom>
          <a:noFill/>
        </p:spPr>
        <p:txBody>
          <a:bodyPr wrap="square">
            <a:spAutoFit/>
          </a:bodyPr>
          <a:lstStyle/>
          <a:p>
            <a:pPr algn="ctr"/>
            <a:r>
              <a:rPr lang="en-US" altLang="ko-Kore-KR" sz="2000" b="1" dirty="0">
                <a:solidFill>
                  <a:srgbClr val="FF0000"/>
                </a:solidFill>
                <a:latin typeface="Daytona" panose="020B0604030500040204" pitchFamily="34" charset="0"/>
              </a:rPr>
              <a:t>Sparse Operation</a:t>
            </a:r>
            <a:endParaRPr lang="en-US" altLang="ko-Kore-KR" sz="2000" dirty="0">
              <a:latin typeface="Daytona" panose="020B0604030500040204" pitchFamily="34" charset="0"/>
            </a:endParaRPr>
          </a:p>
          <a:p>
            <a:pPr algn="ctr"/>
            <a:r>
              <a:rPr lang="en-US" altLang="ko-Kore-KR" sz="2000" b="1" dirty="0">
                <a:latin typeface="Daytona" panose="020B0604030500040204" pitchFamily="34" charset="0"/>
              </a:rPr>
              <a:t>Workload imbalance problem</a:t>
            </a:r>
          </a:p>
        </p:txBody>
      </p:sp>
      <p:sp>
        <p:nvSpPr>
          <p:cNvPr id="32" name="TextBox 31">
            <a:extLst>
              <a:ext uri="{FF2B5EF4-FFF2-40B4-BE49-F238E27FC236}">
                <a16:creationId xmlns:a16="http://schemas.microsoft.com/office/drawing/2014/main" id="{98402E2E-0F7A-3EA3-2E08-9B5983EDDB5E}"/>
              </a:ext>
            </a:extLst>
          </p:cNvPr>
          <p:cNvSpPr txBox="1"/>
          <p:nvPr/>
        </p:nvSpPr>
        <p:spPr>
          <a:xfrm>
            <a:off x="12934788" y="4353922"/>
            <a:ext cx="2502181" cy="400110"/>
          </a:xfrm>
          <a:prstGeom prst="rect">
            <a:avLst/>
          </a:prstGeom>
          <a:solidFill>
            <a:schemeClr val="bg1"/>
          </a:solidFill>
          <a:ln w="12700">
            <a:solidFill>
              <a:schemeClr val="tx1"/>
            </a:solidFill>
          </a:ln>
        </p:spPr>
        <p:txBody>
          <a:bodyPr wrap="square" rtlCol="0">
            <a:spAutoFit/>
          </a:bodyPr>
          <a:lstStyle/>
          <a:p>
            <a:pPr algn="ctr"/>
            <a:r>
              <a:rPr lang="en-US" sz="2000" dirty="0">
                <a:latin typeface="Daytona" panose="020B0604030500040204" pitchFamily="34" charset="0"/>
              </a:rPr>
              <a:t>Naïve Scheduling</a:t>
            </a:r>
            <a:endParaRPr lang="en-KR" sz="2000" dirty="0">
              <a:latin typeface="Daytona" panose="020B0604030500040204" pitchFamily="34" charset="0"/>
            </a:endParaRPr>
          </a:p>
        </p:txBody>
      </p:sp>
      <p:sp>
        <p:nvSpPr>
          <p:cNvPr id="55" name="TextBox 54">
            <a:extLst>
              <a:ext uri="{FF2B5EF4-FFF2-40B4-BE49-F238E27FC236}">
                <a16:creationId xmlns:a16="http://schemas.microsoft.com/office/drawing/2014/main" id="{EF787C2A-DA28-8A66-9627-D5DB01B77BC7}"/>
              </a:ext>
            </a:extLst>
          </p:cNvPr>
          <p:cNvSpPr txBox="1"/>
          <p:nvPr/>
        </p:nvSpPr>
        <p:spPr>
          <a:xfrm>
            <a:off x="8298031" y="4151353"/>
            <a:ext cx="3032441" cy="660237"/>
          </a:xfrm>
          <a:prstGeom prst="rect">
            <a:avLst/>
          </a:prstGeom>
          <a:solidFill>
            <a:schemeClr val="accent2">
              <a:lumMod val="20000"/>
              <a:lumOff val="80000"/>
            </a:schemeClr>
          </a:solidFill>
          <a:ln w="19050">
            <a:solidFill>
              <a:schemeClr val="tx1"/>
            </a:solidFill>
          </a:ln>
        </p:spPr>
        <p:txBody>
          <a:bodyPr wrap="square" anchor="ctr">
            <a:noAutofit/>
          </a:bodyPr>
          <a:lstStyle/>
          <a:p>
            <a:pPr algn="ctr"/>
            <a:r>
              <a:rPr lang="en" altLang="ko-Kore-KR" sz="2000" b="1" dirty="0">
                <a:solidFill>
                  <a:srgbClr val="FF0000"/>
                </a:solidFill>
                <a:latin typeface="Daytona" panose="020B0604030500040204" pitchFamily="34" charset="0"/>
              </a:rPr>
              <a:t>*Fundamental Steps</a:t>
            </a:r>
            <a:endParaRPr lang="ko-Kore-KR" altLang="en-US" sz="2000" b="1" dirty="0">
              <a:solidFill>
                <a:srgbClr val="FF0000"/>
              </a:solidFill>
              <a:latin typeface="Daytona" panose="020B0604030500040204" pitchFamily="34" charset="0"/>
            </a:endParaRPr>
          </a:p>
        </p:txBody>
      </p:sp>
      <p:sp>
        <p:nvSpPr>
          <p:cNvPr id="89" name="모서리가 둥근 직사각형 88">
            <a:extLst>
              <a:ext uri="{FF2B5EF4-FFF2-40B4-BE49-F238E27FC236}">
                <a16:creationId xmlns:a16="http://schemas.microsoft.com/office/drawing/2014/main" id="{6C733C5B-B295-3450-AA7B-C53C32E1908E}"/>
              </a:ext>
            </a:extLst>
          </p:cNvPr>
          <p:cNvSpPr/>
          <p:nvPr/>
        </p:nvSpPr>
        <p:spPr>
          <a:xfrm>
            <a:off x="1192291" y="3486584"/>
            <a:ext cx="3645794" cy="196078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0" name="Rectangle 7">
            <a:extLst>
              <a:ext uri="{FF2B5EF4-FFF2-40B4-BE49-F238E27FC236}">
                <a16:creationId xmlns:a16="http://schemas.microsoft.com/office/drawing/2014/main" id="{C18C5E37-F9DC-69CB-31F2-6905D0CB59F3}"/>
              </a:ext>
            </a:extLst>
          </p:cNvPr>
          <p:cNvSpPr/>
          <p:nvPr/>
        </p:nvSpPr>
        <p:spPr>
          <a:xfrm>
            <a:off x="1308813" y="4118365"/>
            <a:ext cx="3381934" cy="4956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err="1">
                <a:solidFill>
                  <a:schemeClr val="tx1"/>
                </a:solidFill>
                <a:latin typeface="Daytona" panose="020B0604030500040204" pitchFamily="34" charset="0"/>
                <a:cs typeface="Times New Roman" panose="02020603050405020304" pitchFamily="18" charset="0"/>
              </a:rPr>
              <a:t>Get_Neighbor</a:t>
            </a:r>
            <a:r>
              <a:rPr lang="en-US" sz="2000" dirty="0">
                <a:solidFill>
                  <a:schemeClr val="tx1"/>
                </a:solidFill>
                <a:latin typeface="Daytona" panose="020B0604030500040204" pitchFamily="34" charset="0"/>
                <a:cs typeface="Times New Roman" panose="02020603050405020304" pitchFamily="18" charset="0"/>
              </a:rPr>
              <a:t>(VID)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91" name="Rectangle 8">
            <a:extLst>
              <a:ext uri="{FF2B5EF4-FFF2-40B4-BE49-F238E27FC236}">
                <a16:creationId xmlns:a16="http://schemas.microsoft.com/office/drawing/2014/main" id="{576E12BD-C0FC-5EF8-A197-A41314BE1666}"/>
              </a:ext>
            </a:extLst>
          </p:cNvPr>
          <p:cNvSpPr/>
          <p:nvPr/>
        </p:nvSpPr>
        <p:spPr>
          <a:xfrm>
            <a:off x="1308813" y="3733041"/>
            <a:ext cx="3381934" cy="29352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a:solidFill>
                  <a:schemeClr val="tx1"/>
                </a:solidFill>
                <a:latin typeface="Daytona" panose="020B0604030500040204" pitchFamily="34" charset="0"/>
                <a:cs typeface="Times New Roman" panose="02020603050405020304" pitchFamily="18" charset="0"/>
              </a:rPr>
              <a:t>Filter(VID)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92" name="Rectangle 9">
            <a:extLst>
              <a:ext uri="{FF2B5EF4-FFF2-40B4-BE49-F238E27FC236}">
                <a16:creationId xmlns:a16="http://schemas.microsoft.com/office/drawing/2014/main" id="{34AB437E-3DB5-1D00-FDE2-3A54FB78017B}"/>
              </a:ext>
            </a:extLst>
          </p:cNvPr>
          <p:cNvSpPr/>
          <p:nvPr/>
        </p:nvSpPr>
        <p:spPr>
          <a:xfrm>
            <a:off x="1308813" y="4738969"/>
            <a:ext cx="3381933" cy="521220"/>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err="1">
                <a:solidFill>
                  <a:schemeClr val="tx1"/>
                </a:solidFill>
                <a:latin typeface="Daytona" panose="020B0604030500040204" pitchFamily="34" charset="0"/>
                <a:cs typeface="Times New Roman" panose="02020603050405020304" pitchFamily="18" charset="0"/>
              </a:rPr>
              <a:t>Prepare_Shared_data</a:t>
            </a:r>
            <a:r>
              <a:rPr lang="en-US" sz="2000" dirty="0">
                <a:solidFill>
                  <a:schemeClr val="tx1"/>
                </a:solidFill>
                <a:latin typeface="Daytona" panose="020B0604030500040204" pitchFamily="34" charset="0"/>
                <a:cs typeface="Times New Roman" panose="02020603050405020304" pitchFamily="18" charset="0"/>
              </a:rPr>
              <a:t>(VID)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95" name="TextBox 94">
            <a:extLst>
              <a:ext uri="{FF2B5EF4-FFF2-40B4-BE49-F238E27FC236}">
                <a16:creationId xmlns:a16="http://schemas.microsoft.com/office/drawing/2014/main" id="{02283B9B-0FE8-5619-6560-9D761CE1D326}"/>
              </a:ext>
            </a:extLst>
          </p:cNvPr>
          <p:cNvSpPr txBox="1"/>
          <p:nvPr/>
        </p:nvSpPr>
        <p:spPr>
          <a:xfrm>
            <a:off x="4931073" y="5440799"/>
            <a:ext cx="3216247" cy="707886"/>
          </a:xfrm>
          <a:prstGeom prst="rect">
            <a:avLst/>
          </a:prstGeom>
          <a:noFill/>
        </p:spPr>
        <p:txBody>
          <a:bodyPr wrap="square" rtlCol="0">
            <a:spAutoFit/>
          </a:bodyPr>
          <a:lstStyle/>
          <a:p>
            <a:pPr algn="ctr"/>
            <a:r>
              <a:rPr lang="en-KR" altLang="ko-Kore-KR" sz="2000" b="1">
                <a:latin typeface="Daytona" panose="020B0604030500040204" pitchFamily="34" charset="0"/>
                <a:cs typeface="Times New Roman" panose="02020603050405020304" pitchFamily="18" charset="0"/>
              </a:rPr>
              <a:t>Distribution</a:t>
            </a:r>
            <a:r>
              <a:rPr lang="en-US" altLang="ko-Kore-KR" sz="2000" b="1" dirty="0">
                <a:latin typeface="Daytona" panose="020B0604030500040204" pitchFamily="34" charset="0"/>
                <a:cs typeface="Times New Roman" panose="02020603050405020304" pitchFamily="18" charset="0"/>
              </a:rPr>
              <a:t> stage</a:t>
            </a:r>
            <a:endParaRPr lang="en-US" sz="2000" dirty="0">
              <a:latin typeface="Daytona" panose="020B0604030500040204" pitchFamily="34" charset="0"/>
              <a:cs typeface="Times New Roman" panose="02020603050405020304" pitchFamily="18" charset="0"/>
            </a:endParaRPr>
          </a:p>
          <a:p>
            <a:pPr algn="ctr"/>
            <a:r>
              <a:rPr lang="en-KR" sz="2000">
                <a:latin typeface="Daytona" panose="020B0604030500040204" pitchFamily="34" charset="0"/>
                <a:cs typeface="Times New Roman" panose="02020603050405020304" pitchFamily="18" charset="0"/>
              </a:rPr>
              <a:t>Work</a:t>
            </a:r>
            <a:r>
              <a:rPr lang="en-US" sz="2000" dirty="0">
                <a:latin typeface="Daytona" panose="020B0604030500040204" pitchFamily="34" charset="0"/>
                <a:cs typeface="Times New Roman" panose="02020603050405020304" pitchFamily="18" charset="0"/>
              </a:rPr>
              <a:t> Generation </a:t>
            </a:r>
            <a:r>
              <a:rPr lang="en-KR" sz="2000">
                <a:latin typeface="Daytona" panose="020B0604030500040204" pitchFamily="34" charset="0"/>
                <a:cs typeface="Times New Roman" panose="02020603050405020304" pitchFamily="18" charset="0"/>
              </a:rPr>
              <a:t> </a:t>
            </a:r>
            <a:endParaRPr lang="en-US" sz="2000" dirty="0">
              <a:latin typeface="Daytona" panose="020B0604030500040204" pitchFamily="34" charset="0"/>
              <a:cs typeface="Times New Roman" panose="02020603050405020304" pitchFamily="18" charset="0"/>
            </a:endParaRPr>
          </a:p>
        </p:txBody>
      </p:sp>
      <p:sp>
        <p:nvSpPr>
          <p:cNvPr id="96" name="Right Arrow 14">
            <a:extLst>
              <a:ext uri="{FF2B5EF4-FFF2-40B4-BE49-F238E27FC236}">
                <a16:creationId xmlns:a16="http://schemas.microsoft.com/office/drawing/2014/main" id="{10E28EE8-8EA8-EF09-7382-42A12F287FC5}"/>
              </a:ext>
            </a:extLst>
          </p:cNvPr>
          <p:cNvSpPr/>
          <p:nvPr/>
        </p:nvSpPr>
        <p:spPr>
          <a:xfrm>
            <a:off x="4895527" y="4355225"/>
            <a:ext cx="349002" cy="40983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97" name="모서리가 둥근 직사각형 96">
            <a:extLst>
              <a:ext uri="{FF2B5EF4-FFF2-40B4-BE49-F238E27FC236}">
                <a16:creationId xmlns:a16="http://schemas.microsoft.com/office/drawing/2014/main" id="{945C2E67-147B-54B5-F518-5F92EC20CDFC}"/>
              </a:ext>
            </a:extLst>
          </p:cNvPr>
          <p:cNvSpPr/>
          <p:nvPr/>
        </p:nvSpPr>
        <p:spPr>
          <a:xfrm>
            <a:off x="5260028" y="3486584"/>
            <a:ext cx="2531840" cy="192796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00" name="Rectangle 21">
            <a:extLst>
              <a:ext uri="{FF2B5EF4-FFF2-40B4-BE49-F238E27FC236}">
                <a16:creationId xmlns:a16="http://schemas.microsoft.com/office/drawing/2014/main" id="{5531E4DA-968E-48E8-9AD4-EC109D1AA8AA}"/>
              </a:ext>
            </a:extLst>
          </p:cNvPr>
          <p:cNvSpPr/>
          <p:nvPr/>
        </p:nvSpPr>
        <p:spPr>
          <a:xfrm>
            <a:off x="5401782" y="3734208"/>
            <a:ext cx="2271330" cy="62101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ore-KR" sz="2000" dirty="0" err="1">
                <a:solidFill>
                  <a:schemeClr val="tx1"/>
                </a:solidFill>
                <a:latin typeface="Daytona" panose="020B0604030500040204" pitchFamily="34" charset="0"/>
                <a:cs typeface="Times New Roman" panose="02020603050405020304" pitchFamily="18" charset="0"/>
              </a:rPr>
              <a:t>Get_Next_EdgeID</a:t>
            </a:r>
            <a:endParaRPr lang="en-KR" altLang="ko-Kore-KR" sz="2000" dirty="0">
              <a:solidFill>
                <a:schemeClr val="tx1"/>
              </a:solidFill>
              <a:latin typeface="Daytona" panose="020B0604030500040204" pitchFamily="34" charset="0"/>
              <a:cs typeface="Times New Roman" panose="02020603050405020304" pitchFamily="18" charset="0"/>
            </a:endParaRPr>
          </a:p>
        </p:txBody>
      </p:sp>
      <p:sp>
        <p:nvSpPr>
          <p:cNvPr id="101" name="Rectangle 23">
            <a:extLst>
              <a:ext uri="{FF2B5EF4-FFF2-40B4-BE49-F238E27FC236}">
                <a16:creationId xmlns:a16="http://schemas.microsoft.com/office/drawing/2014/main" id="{E80DDD0A-B4DC-366C-A0B4-049DFA12E368}"/>
              </a:ext>
            </a:extLst>
          </p:cNvPr>
          <p:cNvSpPr/>
          <p:nvPr/>
        </p:nvSpPr>
        <p:spPr>
          <a:xfrm>
            <a:off x="5401782" y="4458386"/>
            <a:ext cx="2265549" cy="80180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ore-KR" sz="2000" dirty="0" err="1">
                <a:solidFill>
                  <a:schemeClr val="tx1"/>
                </a:solidFill>
                <a:latin typeface="Daytona" panose="020B0604030500040204" pitchFamily="34" charset="0"/>
                <a:cs typeface="Times New Roman" panose="02020603050405020304" pitchFamily="18" charset="0"/>
              </a:rPr>
              <a:t>Update_Shared_Data</a:t>
            </a:r>
            <a:endParaRPr lang="en-KR" altLang="ko-Kore-KR" sz="2000" dirty="0">
              <a:solidFill>
                <a:schemeClr val="tx1"/>
              </a:solidFill>
              <a:latin typeface="Daytona" panose="020B0604030500040204" pitchFamily="34" charset="0"/>
              <a:cs typeface="Times New Roman" panose="02020603050405020304" pitchFamily="18" charset="0"/>
            </a:endParaRPr>
          </a:p>
        </p:txBody>
      </p:sp>
      <p:sp>
        <p:nvSpPr>
          <p:cNvPr id="102" name="TextBox 101">
            <a:extLst>
              <a:ext uri="{FF2B5EF4-FFF2-40B4-BE49-F238E27FC236}">
                <a16:creationId xmlns:a16="http://schemas.microsoft.com/office/drawing/2014/main" id="{28337711-F6AA-A3E0-9BE2-41CC0CF73A50}"/>
              </a:ext>
            </a:extLst>
          </p:cNvPr>
          <p:cNvSpPr txBox="1"/>
          <p:nvPr/>
        </p:nvSpPr>
        <p:spPr>
          <a:xfrm>
            <a:off x="673103" y="5462068"/>
            <a:ext cx="4464622" cy="707886"/>
          </a:xfrm>
          <a:prstGeom prst="rect">
            <a:avLst/>
          </a:prstGeom>
          <a:noFill/>
        </p:spPr>
        <p:txBody>
          <a:bodyPr wrap="square" rtlCol="0">
            <a:spAutoFit/>
          </a:bodyPr>
          <a:lstStyle/>
          <a:p>
            <a:pPr algn="ctr"/>
            <a:r>
              <a:rPr lang="en-KR" altLang="ko-Kore-KR" sz="2000" b="1">
                <a:latin typeface="Daytona" panose="020B0604030500040204" pitchFamily="34" charset="0"/>
                <a:cs typeface="Times New Roman" panose="02020603050405020304" pitchFamily="18" charset="0"/>
              </a:rPr>
              <a:t>Registration</a:t>
            </a:r>
            <a:r>
              <a:rPr lang="ko-KR" altLang="en-US" sz="2000" b="1">
                <a:latin typeface="Daytona" panose="020B0604030500040204" pitchFamily="34" charset="0"/>
                <a:cs typeface="Times New Roman" panose="02020603050405020304" pitchFamily="18" charset="0"/>
              </a:rPr>
              <a:t> </a:t>
            </a:r>
            <a:r>
              <a:rPr lang="en-US" altLang="ko-KR" sz="2000" b="1" dirty="0">
                <a:latin typeface="Daytona" panose="020B0604030500040204" pitchFamily="34" charset="0"/>
                <a:cs typeface="Times New Roman" panose="02020603050405020304" pitchFamily="18" charset="0"/>
              </a:rPr>
              <a:t>stage</a:t>
            </a:r>
            <a:endParaRPr lang="en-US" sz="2000" dirty="0">
              <a:latin typeface="Daytona" panose="020B0604030500040204" pitchFamily="34" charset="0"/>
              <a:cs typeface="Times New Roman" panose="02020603050405020304" pitchFamily="18" charset="0"/>
            </a:endParaRPr>
          </a:p>
          <a:p>
            <a:pPr algn="ctr"/>
            <a:r>
              <a:rPr lang="en-US" sz="2000" dirty="0">
                <a:latin typeface="Daytona" panose="020B0604030500040204" pitchFamily="34" charset="0"/>
                <a:cs typeface="Times New Roman" panose="02020603050405020304" pitchFamily="18" charset="0"/>
              </a:rPr>
              <a:t>Generate </a:t>
            </a:r>
            <a:r>
              <a:rPr lang="en-KR" sz="2000">
                <a:latin typeface="Daytona" panose="020B0604030500040204" pitchFamily="34" charset="0"/>
                <a:cs typeface="Times New Roman" panose="02020603050405020304" pitchFamily="18" charset="0"/>
              </a:rPr>
              <a:t>Workload Information</a:t>
            </a:r>
            <a:endParaRPr lang="en-KR" sz="2000" dirty="0">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299516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681D8-DCFE-190C-E938-AE7DE3295B96}"/>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BB1DA264-1B63-9138-02DD-7F7CC8BD9260}"/>
              </a:ext>
            </a:extLst>
          </p:cNvPr>
          <p:cNvSpPr>
            <a:spLocks noGrp="1"/>
          </p:cNvSpPr>
          <p:nvPr>
            <p:ph type="title"/>
          </p:nvPr>
        </p:nvSpPr>
        <p:spPr>
          <a:xfrm>
            <a:off x="593122" y="365126"/>
            <a:ext cx="11399585" cy="1039533"/>
          </a:xfrm>
        </p:spPr>
        <p:txBody>
          <a:bodyPr>
            <a:normAutofit/>
          </a:bodyPr>
          <a:lstStyle/>
          <a:p>
            <a:r>
              <a:rPr lang="en" altLang="ko-Kore-KR" sz="3000" dirty="0"/>
              <a:t>Solution:</a:t>
            </a:r>
            <a:r>
              <a:rPr lang="en-US" altLang="ko-KR" sz="3000" dirty="0"/>
              <a:t> Offloading Fundamental Steps to HW (Weaver)</a:t>
            </a:r>
            <a:endParaRPr kumimoji="1" lang="ko-Kore-KR" altLang="en-US" sz="3000" dirty="0"/>
          </a:p>
        </p:txBody>
      </p:sp>
      <p:sp>
        <p:nvSpPr>
          <p:cNvPr id="4" name="슬라이드 번호 개체 틀 3">
            <a:extLst>
              <a:ext uri="{FF2B5EF4-FFF2-40B4-BE49-F238E27FC236}">
                <a16:creationId xmlns:a16="http://schemas.microsoft.com/office/drawing/2014/main" id="{2AE5A56F-03F3-0AFE-FDC2-565FE6DEE329}"/>
              </a:ext>
            </a:extLst>
          </p:cNvPr>
          <p:cNvSpPr>
            <a:spLocks noGrp="1"/>
          </p:cNvSpPr>
          <p:nvPr>
            <p:ph type="sldNum" sz="quarter" idx="12"/>
          </p:nvPr>
        </p:nvSpPr>
        <p:spPr/>
        <p:txBody>
          <a:bodyPr/>
          <a:lstStyle/>
          <a:p>
            <a:fld id="{EA817E6B-9020-B144-9EF0-1660BDD1AC06}" type="slidenum">
              <a:rPr lang="en-KR" smtClean="0"/>
              <a:t>11</a:t>
            </a:fld>
            <a:endParaRPr lang="en-KR"/>
          </a:p>
        </p:txBody>
      </p:sp>
      <p:sp>
        <p:nvSpPr>
          <p:cNvPr id="40" name="직사각형 39">
            <a:extLst>
              <a:ext uri="{FF2B5EF4-FFF2-40B4-BE49-F238E27FC236}">
                <a16:creationId xmlns:a16="http://schemas.microsoft.com/office/drawing/2014/main" id="{1C7FF986-C461-8F00-B134-042BF3B2BBAA}"/>
              </a:ext>
            </a:extLst>
          </p:cNvPr>
          <p:cNvSpPr/>
          <p:nvPr/>
        </p:nvSpPr>
        <p:spPr>
          <a:xfrm>
            <a:off x="9307946" y="3980619"/>
            <a:ext cx="1554431" cy="1260620"/>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2400" b="1" dirty="0">
                <a:solidFill>
                  <a:srgbClr val="FF0000"/>
                </a:solidFill>
                <a:latin typeface="Daytona" panose="020B0604030500040204" pitchFamily="34" charset="0"/>
              </a:rPr>
              <a:t>Weaver</a:t>
            </a:r>
          </a:p>
          <a:p>
            <a:pPr algn="ctr"/>
            <a:r>
              <a:rPr lang="en" altLang="ko-Kore-KR" sz="1400" dirty="0">
                <a:solidFill>
                  <a:schemeClr val="tx1"/>
                </a:solidFill>
                <a:effectLst/>
                <a:latin typeface="Daytona" panose="020B0604030500040204" pitchFamily="34" charset="0"/>
              </a:rPr>
              <a:t>Mapping Generation Hardware </a:t>
            </a:r>
            <a:endParaRPr lang="en" altLang="ko-Kore-KR" sz="2000" dirty="0">
              <a:solidFill>
                <a:schemeClr val="tx1"/>
              </a:solidFill>
              <a:effectLst/>
              <a:latin typeface="Daytona" panose="020B0604030500040204" pitchFamily="34" charset="0"/>
            </a:endParaRPr>
          </a:p>
        </p:txBody>
      </p:sp>
      <p:sp>
        <p:nvSpPr>
          <p:cNvPr id="41" name="오른쪽 화살표[R] 40">
            <a:extLst>
              <a:ext uri="{FF2B5EF4-FFF2-40B4-BE49-F238E27FC236}">
                <a16:creationId xmlns:a16="http://schemas.microsoft.com/office/drawing/2014/main" id="{C3702EDF-0EAD-1BF5-9282-1DFA49292418}"/>
              </a:ext>
            </a:extLst>
          </p:cNvPr>
          <p:cNvSpPr/>
          <p:nvPr/>
        </p:nvSpPr>
        <p:spPr>
          <a:xfrm>
            <a:off x="8080093" y="4158123"/>
            <a:ext cx="896948" cy="493071"/>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2" name="TextBox 41">
            <a:extLst>
              <a:ext uri="{FF2B5EF4-FFF2-40B4-BE49-F238E27FC236}">
                <a16:creationId xmlns:a16="http://schemas.microsoft.com/office/drawing/2014/main" id="{C94B9F14-9CA3-CCE6-A144-4289C4F022F4}"/>
              </a:ext>
            </a:extLst>
          </p:cNvPr>
          <p:cNvSpPr txBox="1"/>
          <p:nvPr/>
        </p:nvSpPr>
        <p:spPr>
          <a:xfrm>
            <a:off x="8035151" y="4738969"/>
            <a:ext cx="3530772" cy="369332"/>
          </a:xfrm>
          <a:prstGeom prst="rect">
            <a:avLst/>
          </a:prstGeom>
          <a:noFill/>
          <a:ln>
            <a:noFill/>
          </a:ln>
        </p:spPr>
        <p:txBody>
          <a:bodyPr wrap="square">
            <a:spAutoFit/>
          </a:bodyPr>
          <a:lstStyle/>
          <a:p>
            <a:r>
              <a:rPr kumimoji="1" lang="en-US" altLang="ko-Kore-KR" sz="1800" b="1" dirty="0">
                <a:solidFill>
                  <a:srgbClr val="FF0000"/>
                </a:solidFill>
                <a:latin typeface="Daytona" panose="020B0604030500040204" pitchFamily="34" charset="0"/>
              </a:rPr>
              <a:t>Offload</a:t>
            </a:r>
            <a:endParaRPr lang="ko-Kore-KR" altLang="en-US" dirty="0"/>
          </a:p>
        </p:txBody>
      </p:sp>
      <p:sp>
        <p:nvSpPr>
          <p:cNvPr id="45" name="내용 개체 틀 2">
            <a:extLst>
              <a:ext uri="{FF2B5EF4-FFF2-40B4-BE49-F238E27FC236}">
                <a16:creationId xmlns:a16="http://schemas.microsoft.com/office/drawing/2014/main" id="{10247F82-6752-85AF-C988-DF42E7AB9448}"/>
              </a:ext>
            </a:extLst>
          </p:cNvPr>
          <p:cNvSpPr>
            <a:spLocks noGrp="1"/>
          </p:cNvSpPr>
          <p:nvPr>
            <p:ph idx="1"/>
          </p:nvPr>
        </p:nvSpPr>
        <p:spPr>
          <a:xfrm>
            <a:off x="593124" y="1651817"/>
            <a:ext cx="10972799" cy="4098053"/>
          </a:xfrm>
        </p:spPr>
        <p:txBody>
          <a:bodyPr>
            <a:normAutofit/>
          </a:bodyPr>
          <a:lstStyle/>
          <a:p>
            <a:r>
              <a:rPr lang="en" altLang="ko-Kore-KR" b="1" dirty="0"/>
              <a:t>Add a lightweight hardware execution unit in the GPU pipeline</a:t>
            </a:r>
          </a:p>
          <a:p>
            <a:r>
              <a:rPr lang="en" altLang="ko-Kore-KR" b="1" dirty="0"/>
              <a:t>Optimize the Decode Process</a:t>
            </a:r>
            <a:endParaRPr lang="en" altLang="ko-Kore-KR" dirty="0"/>
          </a:p>
          <a:p>
            <a:pPr lvl="1"/>
            <a:r>
              <a:rPr lang="en" altLang="ko-Kore-KR" dirty="0"/>
              <a:t>Centralize decoding hardware to reduce per-thread overhead</a:t>
            </a:r>
          </a:p>
          <a:p>
            <a:pPr lvl="1"/>
            <a:r>
              <a:rPr lang="en" altLang="ko-Kore-KR" dirty="0"/>
              <a:t>Each thread minimizes overhead with centralized scheduling </a:t>
            </a:r>
          </a:p>
          <a:p>
            <a:endParaRPr lang="en" altLang="ko-Kore-KR" dirty="0"/>
          </a:p>
        </p:txBody>
      </p:sp>
      <p:sp>
        <p:nvSpPr>
          <p:cNvPr id="23" name="모서리가 둥근 직사각형 22">
            <a:extLst>
              <a:ext uri="{FF2B5EF4-FFF2-40B4-BE49-F238E27FC236}">
                <a16:creationId xmlns:a16="http://schemas.microsoft.com/office/drawing/2014/main" id="{5CCC685C-F497-8FDD-EDA5-E243415D8CF6}"/>
              </a:ext>
            </a:extLst>
          </p:cNvPr>
          <p:cNvSpPr/>
          <p:nvPr/>
        </p:nvSpPr>
        <p:spPr>
          <a:xfrm>
            <a:off x="1192291" y="3486584"/>
            <a:ext cx="3645794" cy="196078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4" name="Rectangle 7">
            <a:extLst>
              <a:ext uri="{FF2B5EF4-FFF2-40B4-BE49-F238E27FC236}">
                <a16:creationId xmlns:a16="http://schemas.microsoft.com/office/drawing/2014/main" id="{896BAC9F-E6D8-52E1-F32D-7DF3620B0E0C}"/>
              </a:ext>
            </a:extLst>
          </p:cNvPr>
          <p:cNvSpPr/>
          <p:nvPr/>
        </p:nvSpPr>
        <p:spPr>
          <a:xfrm>
            <a:off x="1308813" y="4118365"/>
            <a:ext cx="3381934" cy="4956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err="1">
                <a:solidFill>
                  <a:schemeClr val="tx1"/>
                </a:solidFill>
                <a:latin typeface="Daytona" panose="020B0604030500040204" pitchFamily="34" charset="0"/>
                <a:cs typeface="Times New Roman" panose="02020603050405020304" pitchFamily="18" charset="0"/>
              </a:rPr>
              <a:t>Get_Neighbor</a:t>
            </a:r>
            <a:r>
              <a:rPr lang="en-US" sz="2000" dirty="0">
                <a:solidFill>
                  <a:schemeClr val="tx1"/>
                </a:solidFill>
                <a:latin typeface="Daytona" panose="020B0604030500040204" pitchFamily="34" charset="0"/>
                <a:cs typeface="Times New Roman" panose="02020603050405020304" pitchFamily="18" charset="0"/>
              </a:rPr>
              <a:t>(VID)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25" name="Rectangle 8">
            <a:extLst>
              <a:ext uri="{FF2B5EF4-FFF2-40B4-BE49-F238E27FC236}">
                <a16:creationId xmlns:a16="http://schemas.microsoft.com/office/drawing/2014/main" id="{AF0E3633-9880-8096-1AE0-BCE93050CE84}"/>
              </a:ext>
            </a:extLst>
          </p:cNvPr>
          <p:cNvSpPr/>
          <p:nvPr/>
        </p:nvSpPr>
        <p:spPr>
          <a:xfrm>
            <a:off x="1308813" y="3733041"/>
            <a:ext cx="3381934" cy="29352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a:solidFill>
                  <a:schemeClr val="tx1"/>
                </a:solidFill>
                <a:latin typeface="Daytona" panose="020B0604030500040204" pitchFamily="34" charset="0"/>
                <a:cs typeface="Times New Roman" panose="02020603050405020304" pitchFamily="18" charset="0"/>
              </a:rPr>
              <a:t>Filter(VID)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26" name="Rectangle 9">
            <a:extLst>
              <a:ext uri="{FF2B5EF4-FFF2-40B4-BE49-F238E27FC236}">
                <a16:creationId xmlns:a16="http://schemas.microsoft.com/office/drawing/2014/main" id="{FE007A1E-DAA5-4208-6709-85E0875BB63C}"/>
              </a:ext>
            </a:extLst>
          </p:cNvPr>
          <p:cNvSpPr/>
          <p:nvPr/>
        </p:nvSpPr>
        <p:spPr>
          <a:xfrm>
            <a:off x="1308813" y="4738969"/>
            <a:ext cx="3381933" cy="521220"/>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err="1">
                <a:solidFill>
                  <a:schemeClr val="tx1"/>
                </a:solidFill>
                <a:latin typeface="Daytona" panose="020B0604030500040204" pitchFamily="34" charset="0"/>
                <a:cs typeface="Times New Roman" panose="02020603050405020304" pitchFamily="18" charset="0"/>
              </a:rPr>
              <a:t>Prepare_Shared_data</a:t>
            </a:r>
            <a:r>
              <a:rPr lang="en-US" sz="2000" dirty="0">
                <a:solidFill>
                  <a:schemeClr val="tx1"/>
                </a:solidFill>
                <a:latin typeface="Daytona" panose="020B0604030500040204" pitchFamily="34" charset="0"/>
                <a:cs typeface="Times New Roman" panose="02020603050405020304" pitchFamily="18" charset="0"/>
              </a:rPr>
              <a:t>(VID)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1F23C5E4-BCE4-0E38-19A4-6FC3FB4E3998}"/>
              </a:ext>
            </a:extLst>
          </p:cNvPr>
          <p:cNvSpPr txBox="1"/>
          <p:nvPr/>
        </p:nvSpPr>
        <p:spPr>
          <a:xfrm>
            <a:off x="4931073" y="5440799"/>
            <a:ext cx="3216247" cy="707886"/>
          </a:xfrm>
          <a:prstGeom prst="rect">
            <a:avLst/>
          </a:prstGeom>
          <a:noFill/>
        </p:spPr>
        <p:txBody>
          <a:bodyPr wrap="square" rtlCol="0">
            <a:spAutoFit/>
          </a:bodyPr>
          <a:lstStyle/>
          <a:p>
            <a:pPr algn="ctr"/>
            <a:r>
              <a:rPr lang="en-KR" altLang="ko-Kore-KR" sz="2000" b="1">
                <a:latin typeface="Daytona" panose="020B0604030500040204" pitchFamily="34" charset="0"/>
                <a:cs typeface="Times New Roman" panose="02020603050405020304" pitchFamily="18" charset="0"/>
              </a:rPr>
              <a:t>Distribution</a:t>
            </a:r>
            <a:r>
              <a:rPr lang="en-US" altLang="ko-Kore-KR" sz="2000" b="1" dirty="0">
                <a:latin typeface="Daytona" panose="020B0604030500040204" pitchFamily="34" charset="0"/>
                <a:cs typeface="Times New Roman" panose="02020603050405020304" pitchFamily="18" charset="0"/>
              </a:rPr>
              <a:t> stage</a:t>
            </a:r>
            <a:endParaRPr lang="en-US" sz="2000" dirty="0">
              <a:latin typeface="Daytona" panose="020B0604030500040204" pitchFamily="34" charset="0"/>
              <a:cs typeface="Times New Roman" panose="02020603050405020304" pitchFamily="18" charset="0"/>
            </a:endParaRPr>
          </a:p>
          <a:p>
            <a:pPr algn="ctr"/>
            <a:r>
              <a:rPr lang="en-KR" sz="2000">
                <a:latin typeface="Daytona" panose="020B0604030500040204" pitchFamily="34" charset="0"/>
                <a:cs typeface="Times New Roman" panose="02020603050405020304" pitchFamily="18" charset="0"/>
              </a:rPr>
              <a:t>Work</a:t>
            </a:r>
            <a:r>
              <a:rPr lang="en-US" sz="2000" dirty="0">
                <a:latin typeface="Daytona" panose="020B0604030500040204" pitchFamily="34" charset="0"/>
                <a:cs typeface="Times New Roman" panose="02020603050405020304" pitchFamily="18" charset="0"/>
              </a:rPr>
              <a:t> Generation </a:t>
            </a:r>
            <a:r>
              <a:rPr lang="en-KR" sz="2000">
                <a:latin typeface="Daytona" panose="020B0604030500040204" pitchFamily="34" charset="0"/>
                <a:cs typeface="Times New Roman" panose="02020603050405020304" pitchFamily="18" charset="0"/>
              </a:rPr>
              <a:t> </a:t>
            </a:r>
            <a:endParaRPr lang="en-US" sz="2000" dirty="0">
              <a:latin typeface="Daytona" panose="020B0604030500040204" pitchFamily="34" charset="0"/>
              <a:cs typeface="Times New Roman" panose="02020603050405020304" pitchFamily="18" charset="0"/>
            </a:endParaRPr>
          </a:p>
        </p:txBody>
      </p:sp>
      <p:sp>
        <p:nvSpPr>
          <p:cNvPr id="29" name="Right Arrow 14">
            <a:extLst>
              <a:ext uri="{FF2B5EF4-FFF2-40B4-BE49-F238E27FC236}">
                <a16:creationId xmlns:a16="http://schemas.microsoft.com/office/drawing/2014/main" id="{A1E688F1-61B9-8AF6-94DE-709C28BF449B}"/>
              </a:ext>
            </a:extLst>
          </p:cNvPr>
          <p:cNvSpPr/>
          <p:nvPr/>
        </p:nvSpPr>
        <p:spPr>
          <a:xfrm>
            <a:off x="4895527" y="4355225"/>
            <a:ext cx="349002" cy="40983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30" name="모서리가 둥근 직사각형 29">
            <a:extLst>
              <a:ext uri="{FF2B5EF4-FFF2-40B4-BE49-F238E27FC236}">
                <a16:creationId xmlns:a16="http://schemas.microsoft.com/office/drawing/2014/main" id="{8CF514A8-30CB-B369-C73B-351F2A9B631C}"/>
              </a:ext>
            </a:extLst>
          </p:cNvPr>
          <p:cNvSpPr/>
          <p:nvPr/>
        </p:nvSpPr>
        <p:spPr>
          <a:xfrm>
            <a:off x="5260028" y="3486584"/>
            <a:ext cx="2531840" cy="192796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3" name="Rectangle 21">
            <a:extLst>
              <a:ext uri="{FF2B5EF4-FFF2-40B4-BE49-F238E27FC236}">
                <a16:creationId xmlns:a16="http://schemas.microsoft.com/office/drawing/2014/main" id="{FE7A4CD8-68D6-F6A5-97D9-BCF5DEBEE604}"/>
              </a:ext>
            </a:extLst>
          </p:cNvPr>
          <p:cNvSpPr/>
          <p:nvPr/>
        </p:nvSpPr>
        <p:spPr>
          <a:xfrm>
            <a:off x="5401782" y="3734208"/>
            <a:ext cx="2271330" cy="62101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ore-KR" sz="2000" dirty="0" err="1">
                <a:solidFill>
                  <a:schemeClr val="tx1"/>
                </a:solidFill>
                <a:latin typeface="Daytona" panose="020B0604030500040204" pitchFamily="34" charset="0"/>
                <a:cs typeface="Times New Roman" panose="02020603050405020304" pitchFamily="18" charset="0"/>
              </a:rPr>
              <a:t>Get_Next_EdgeID</a:t>
            </a:r>
            <a:endParaRPr lang="en-KR" altLang="ko-Kore-KR" sz="2000" dirty="0">
              <a:solidFill>
                <a:schemeClr val="tx1"/>
              </a:solidFill>
              <a:latin typeface="Daytona" panose="020B0604030500040204" pitchFamily="34" charset="0"/>
              <a:cs typeface="Times New Roman" panose="02020603050405020304" pitchFamily="18" charset="0"/>
            </a:endParaRPr>
          </a:p>
        </p:txBody>
      </p:sp>
      <p:sp>
        <p:nvSpPr>
          <p:cNvPr id="34" name="Rectangle 23">
            <a:extLst>
              <a:ext uri="{FF2B5EF4-FFF2-40B4-BE49-F238E27FC236}">
                <a16:creationId xmlns:a16="http://schemas.microsoft.com/office/drawing/2014/main" id="{1E07FBD5-7BF1-D7AD-0019-8AE9BB9B1A6A}"/>
              </a:ext>
            </a:extLst>
          </p:cNvPr>
          <p:cNvSpPr/>
          <p:nvPr/>
        </p:nvSpPr>
        <p:spPr>
          <a:xfrm>
            <a:off x="5401782" y="4458386"/>
            <a:ext cx="2265549" cy="80180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ore-KR" sz="2000" dirty="0" err="1">
                <a:solidFill>
                  <a:schemeClr val="tx1"/>
                </a:solidFill>
                <a:latin typeface="Daytona" panose="020B0604030500040204" pitchFamily="34" charset="0"/>
                <a:cs typeface="Times New Roman" panose="02020603050405020304" pitchFamily="18" charset="0"/>
              </a:rPr>
              <a:t>Update_Shared_Data</a:t>
            </a:r>
            <a:endParaRPr lang="en-KR" altLang="ko-Kore-KR" sz="2000" dirty="0">
              <a:solidFill>
                <a:schemeClr val="tx1"/>
              </a:solidFill>
              <a:latin typeface="Daytona" panose="020B0604030500040204" pitchFamily="34" charset="0"/>
              <a:cs typeface="Times New Roman" panose="02020603050405020304" pitchFamily="18" charset="0"/>
            </a:endParaRPr>
          </a:p>
        </p:txBody>
      </p:sp>
      <p:sp>
        <p:nvSpPr>
          <p:cNvPr id="36" name="TextBox 35">
            <a:extLst>
              <a:ext uri="{FF2B5EF4-FFF2-40B4-BE49-F238E27FC236}">
                <a16:creationId xmlns:a16="http://schemas.microsoft.com/office/drawing/2014/main" id="{7B6006F7-5777-E4C7-1B59-2A2730D939F6}"/>
              </a:ext>
            </a:extLst>
          </p:cNvPr>
          <p:cNvSpPr txBox="1"/>
          <p:nvPr/>
        </p:nvSpPr>
        <p:spPr>
          <a:xfrm>
            <a:off x="673103" y="5462068"/>
            <a:ext cx="4464622" cy="707886"/>
          </a:xfrm>
          <a:prstGeom prst="rect">
            <a:avLst/>
          </a:prstGeom>
          <a:noFill/>
        </p:spPr>
        <p:txBody>
          <a:bodyPr wrap="square" rtlCol="0">
            <a:spAutoFit/>
          </a:bodyPr>
          <a:lstStyle/>
          <a:p>
            <a:pPr algn="ctr"/>
            <a:r>
              <a:rPr lang="en-KR" altLang="ko-Kore-KR" sz="2000" b="1">
                <a:latin typeface="Daytona" panose="020B0604030500040204" pitchFamily="34" charset="0"/>
                <a:cs typeface="Times New Roman" panose="02020603050405020304" pitchFamily="18" charset="0"/>
              </a:rPr>
              <a:t>Registration</a:t>
            </a:r>
            <a:r>
              <a:rPr lang="ko-KR" altLang="en-US" sz="2000" b="1">
                <a:latin typeface="Daytona" panose="020B0604030500040204" pitchFamily="34" charset="0"/>
                <a:cs typeface="Times New Roman" panose="02020603050405020304" pitchFamily="18" charset="0"/>
              </a:rPr>
              <a:t> </a:t>
            </a:r>
            <a:r>
              <a:rPr lang="en-US" altLang="ko-KR" sz="2000" b="1" dirty="0">
                <a:latin typeface="Daytona" panose="020B0604030500040204" pitchFamily="34" charset="0"/>
                <a:cs typeface="Times New Roman" panose="02020603050405020304" pitchFamily="18" charset="0"/>
              </a:rPr>
              <a:t>stage</a:t>
            </a:r>
            <a:endParaRPr lang="en-US" sz="2000" dirty="0">
              <a:latin typeface="Daytona" panose="020B0604030500040204" pitchFamily="34" charset="0"/>
              <a:cs typeface="Times New Roman" panose="02020603050405020304" pitchFamily="18" charset="0"/>
            </a:endParaRPr>
          </a:p>
          <a:p>
            <a:pPr algn="ctr"/>
            <a:r>
              <a:rPr lang="en-US" sz="2000" dirty="0">
                <a:latin typeface="Daytona" panose="020B0604030500040204" pitchFamily="34" charset="0"/>
                <a:cs typeface="Times New Roman" panose="02020603050405020304" pitchFamily="18" charset="0"/>
              </a:rPr>
              <a:t>Generate </a:t>
            </a:r>
            <a:r>
              <a:rPr lang="en-KR" sz="2000">
                <a:latin typeface="Daytona" panose="020B0604030500040204" pitchFamily="34" charset="0"/>
                <a:cs typeface="Times New Roman" panose="02020603050405020304" pitchFamily="18" charset="0"/>
              </a:rPr>
              <a:t>Workload Information</a:t>
            </a:r>
            <a:endParaRPr lang="en-KR" sz="2000" dirty="0">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24270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06B42-8994-FB2D-6FFB-A36A9A261970}"/>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2A468EC-744C-A46D-B1B6-1AA5F94EB8D9}"/>
              </a:ext>
            </a:extLst>
          </p:cNvPr>
          <p:cNvSpPr>
            <a:spLocks noGrp="1"/>
          </p:cNvSpPr>
          <p:nvPr>
            <p:ph type="title"/>
          </p:nvPr>
        </p:nvSpPr>
        <p:spPr>
          <a:xfrm>
            <a:off x="593122" y="365126"/>
            <a:ext cx="11399585" cy="1039533"/>
          </a:xfrm>
        </p:spPr>
        <p:txBody>
          <a:bodyPr>
            <a:normAutofit/>
          </a:bodyPr>
          <a:lstStyle/>
          <a:p>
            <a:r>
              <a:rPr lang="en" altLang="ko-Kore-KR" sz="3000" dirty="0"/>
              <a:t>Solution:</a:t>
            </a:r>
            <a:r>
              <a:rPr lang="en-US" altLang="ko-KR" sz="3000" dirty="0"/>
              <a:t> Offloading Fundamental Steps to HW (Weaver)</a:t>
            </a:r>
            <a:endParaRPr kumimoji="1" lang="ko-Kore-KR" altLang="en-US" sz="3000" dirty="0"/>
          </a:p>
        </p:txBody>
      </p:sp>
      <p:sp>
        <p:nvSpPr>
          <p:cNvPr id="4" name="슬라이드 번호 개체 틀 3">
            <a:extLst>
              <a:ext uri="{FF2B5EF4-FFF2-40B4-BE49-F238E27FC236}">
                <a16:creationId xmlns:a16="http://schemas.microsoft.com/office/drawing/2014/main" id="{868388AC-9ECC-1EF4-2575-1829DC1197F6}"/>
              </a:ext>
            </a:extLst>
          </p:cNvPr>
          <p:cNvSpPr>
            <a:spLocks noGrp="1"/>
          </p:cNvSpPr>
          <p:nvPr>
            <p:ph type="sldNum" sz="quarter" idx="12"/>
          </p:nvPr>
        </p:nvSpPr>
        <p:spPr/>
        <p:txBody>
          <a:bodyPr/>
          <a:lstStyle/>
          <a:p>
            <a:fld id="{EA817E6B-9020-B144-9EF0-1660BDD1AC06}" type="slidenum">
              <a:rPr lang="en-KR" smtClean="0"/>
              <a:t>12</a:t>
            </a:fld>
            <a:endParaRPr lang="en-KR"/>
          </a:p>
        </p:txBody>
      </p:sp>
      <p:sp>
        <p:nvSpPr>
          <p:cNvPr id="40" name="직사각형 39">
            <a:extLst>
              <a:ext uri="{FF2B5EF4-FFF2-40B4-BE49-F238E27FC236}">
                <a16:creationId xmlns:a16="http://schemas.microsoft.com/office/drawing/2014/main" id="{C3157C0E-37B8-609A-94AC-F199D9689680}"/>
              </a:ext>
            </a:extLst>
          </p:cNvPr>
          <p:cNvSpPr/>
          <p:nvPr/>
        </p:nvSpPr>
        <p:spPr>
          <a:xfrm>
            <a:off x="9307946" y="3980619"/>
            <a:ext cx="1554431" cy="1260620"/>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2400" b="1" dirty="0">
                <a:solidFill>
                  <a:srgbClr val="FF0000"/>
                </a:solidFill>
                <a:latin typeface="Daytona" panose="020B0604030500040204" pitchFamily="34" charset="0"/>
              </a:rPr>
              <a:t>Weaver</a:t>
            </a:r>
          </a:p>
          <a:p>
            <a:pPr algn="ctr"/>
            <a:r>
              <a:rPr lang="en" altLang="ko-Kore-KR" sz="1400" dirty="0">
                <a:solidFill>
                  <a:schemeClr val="tx1"/>
                </a:solidFill>
                <a:effectLst/>
                <a:latin typeface="Daytona" panose="020B0604030500040204" pitchFamily="34" charset="0"/>
              </a:rPr>
              <a:t>Mapping Generation Hardware </a:t>
            </a:r>
            <a:endParaRPr lang="en" altLang="ko-Kore-KR" sz="2000" dirty="0">
              <a:solidFill>
                <a:schemeClr val="tx1"/>
              </a:solidFill>
              <a:effectLst/>
              <a:latin typeface="Daytona" panose="020B0604030500040204" pitchFamily="34" charset="0"/>
            </a:endParaRPr>
          </a:p>
        </p:txBody>
      </p:sp>
      <p:sp>
        <p:nvSpPr>
          <p:cNvPr id="41" name="오른쪽 화살표[R] 40">
            <a:extLst>
              <a:ext uri="{FF2B5EF4-FFF2-40B4-BE49-F238E27FC236}">
                <a16:creationId xmlns:a16="http://schemas.microsoft.com/office/drawing/2014/main" id="{D8489834-3048-D60F-1187-0D6021EA8F56}"/>
              </a:ext>
            </a:extLst>
          </p:cNvPr>
          <p:cNvSpPr/>
          <p:nvPr/>
        </p:nvSpPr>
        <p:spPr>
          <a:xfrm>
            <a:off x="8080093" y="4158123"/>
            <a:ext cx="896948" cy="493071"/>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42" name="TextBox 41">
            <a:extLst>
              <a:ext uri="{FF2B5EF4-FFF2-40B4-BE49-F238E27FC236}">
                <a16:creationId xmlns:a16="http://schemas.microsoft.com/office/drawing/2014/main" id="{01D016BC-4A47-4894-E092-D0C68514B44E}"/>
              </a:ext>
            </a:extLst>
          </p:cNvPr>
          <p:cNvSpPr txBox="1"/>
          <p:nvPr/>
        </p:nvSpPr>
        <p:spPr>
          <a:xfrm>
            <a:off x="8035151" y="4738969"/>
            <a:ext cx="3530772" cy="369332"/>
          </a:xfrm>
          <a:prstGeom prst="rect">
            <a:avLst/>
          </a:prstGeom>
          <a:noFill/>
          <a:ln>
            <a:noFill/>
          </a:ln>
        </p:spPr>
        <p:txBody>
          <a:bodyPr wrap="square">
            <a:spAutoFit/>
          </a:bodyPr>
          <a:lstStyle/>
          <a:p>
            <a:r>
              <a:rPr kumimoji="1" lang="en-US" altLang="ko-Kore-KR" sz="1800" b="1" dirty="0">
                <a:solidFill>
                  <a:srgbClr val="FF0000"/>
                </a:solidFill>
                <a:latin typeface="Daytona" panose="020B0604030500040204" pitchFamily="34" charset="0"/>
              </a:rPr>
              <a:t>Offload</a:t>
            </a:r>
            <a:endParaRPr lang="ko-Kore-KR" altLang="en-US" dirty="0"/>
          </a:p>
        </p:txBody>
      </p:sp>
      <p:sp>
        <p:nvSpPr>
          <p:cNvPr id="45" name="내용 개체 틀 2">
            <a:extLst>
              <a:ext uri="{FF2B5EF4-FFF2-40B4-BE49-F238E27FC236}">
                <a16:creationId xmlns:a16="http://schemas.microsoft.com/office/drawing/2014/main" id="{32D46985-8913-8ADD-4082-175D94B876F7}"/>
              </a:ext>
            </a:extLst>
          </p:cNvPr>
          <p:cNvSpPr>
            <a:spLocks noGrp="1"/>
          </p:cNvSpPr>
          <p:nvPr>
            <p:ph idx="1"/>
          </p:nvPr>
        </p:nvSpPr>
        <p:spPr>
          <a:xfrm>
            <a:off x="593124" y="1651817"/>
            <a:ext cx="10972799" cy="4098053"/>
          </a:xfrm>
        </p:spPr>
        <p:txBody>
          <a:bodyPr>
            <a:normAutofit/>
          </a:bodyPr>
          <a:lstStyle/>
          <a:p>
            <a:r>
              <a:rPr lang="en" altLang="ko-Kore-KR" b="1" dirty="0"/>
              <a:t>Maintaining Composability</a:t>
            </a:r>
            <a:endParaRPr lang="en" altLang="ko-Kore-KR" dirty="0"/>
          </a:p>
          <a:p>
            <a:pPr lvl="1"/>
            <a:r>
              <a:rPr lang="en" altLang="ko-Kore-KR" sz="2000" dirty="0"/>
              <a:t>Supports existing graph algorithm</a:t>
            </a:r>
          </a:p>
          <a:p>
            <a:pPr lvl="2"/>
            <a:r>
              <a:rPr lang="en" altLang="ko-Kore-KR" sz="2000" dirty="0"/>
              <a:t>Offloading starts filtering and obtaining neighbor information</a:t>
            </a:r>
          </a:p>
          <a:p>
            <a:pPr lvl="1"/>
            <a:r>
              <a:rPr lang="en" altLang="ko-Kore-KR" sz="2000" dirty="0"/>
              <a:t>Ensures seamless integration with minimal code changes</a:t>
            </a:r>
          </a:p>
        </p:txBody>
      </p:sp>
      <p:sp>
        <p:nvSpPr>
          <p:cNvPr id="23" name="모서리가 둥근 직사각형 22">
            <a:extLst>
              <a:ext uri="{FF2B5EF4-FFF2-40B4-BE49-F238E27FC236}">
                <a16:creationId xmlns:a16="http://schemas.microsoft.com/office/drawing/2014/main" id="{68DA105A-893E-B7F5-671E-0931B8153504}"/>
              </a:ext>
            </a:extLst>
          </p:cNvPr>
          <p:cNvSpPr/>
          <p:nvPr/>
        </p:nvSpPr>
        <p:spPr>
          <a:xfrm>
            <a:off x="1192291" y="3486584"/>
            <a:ext cx="3645794" cy="196078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4" name="Rectangle 7">
            <a:extLst>
              <a:ext uri="{FF2B5EF4-FFF2-40B4-BE49-F238E27FC236}">
                <a16:creationId xmlns:a16="http://schemas.microsoft.com/office/drawing/2014/main" id="{24EB51F9-05FF-F8C8-1955-9194AEF40BC9}"/>
              </a:ext>
            </a:extLst>
          </p:cNvPr>
          <p:cNvSpPr/>
          <p:nvPr/>
        </p:nvSpPr>
        <p:spPr>
          <a:xfrm>
            <a:off x="1308813" y="4118365"/>
            <a:ext cx="3381934" cy="4956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err="1">
                <a:solidFill>
                  <a:schemeClr val="tx1"/>
                </a:solidFill>
                <a:latin typeface="Daytona" panose="020B0604030500040204" pitchFamily="34" charset="0"/>
                <a:cs typeface="Times New Roman" panose="02020603050405020304" pitchFamily="18" charset="0"/>
              </a:rPr>
              <a:t>Get_Neighbor</a:t>
            </a:r>
            <a:r>
              <a:rPr lang="en-US" sz="2000" dirty="0">
                <a:solidFill>
                  <a:schemeClr val="tx1"/>
                </a:solidFill>
                <a:latin typeface="Daytona" panose="020B0604030500040204" pitchFamily="34" charset="0"/>
                <a:cs typeface="Times New Roman" panose="02020603050405020304" pitchFamily="18" charset="0"/>
              </a:rPr>
              <a:t>(VID)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25" name="Rectangle 8">
            <a:extLst>
              <a:ext uri="{FF2B5EF4-FFF2-40B4-BE49-F238E27FC236}">
                <a16:creationId xmlns:a16="http://schemas.microsoft.com/office/drawing/2014/main" id="{3E93FD63-4E75-7D82-9CEB-1882F733A340}"/>
              </a:ext>
            </a:extLst>
          </p:cNvPr>
          <p:cNvSpPr/>
          <p:nvPr/>
        </p:nvSpPr>
        <p:spPr>
          <a:xfrm>
            <a:off x="1308813" y="3733041"/>
            <a:ext cx="3381934" cy="29352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a:solidFill>
                  <a:schemeClr val="tx1"/>
                </a:solidFill>
                <a:latin typeface="Daytona" panose="020B0604030500040204" pitchFamily="34" charset="0"/>
                <a:cs typeface="Times New Roman" panose="02020603050405020304" pitchFamily="18" charset="0"/>
              </a:rPr>
              <a:t>Filter(VID)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26" name="Rectangle 9">
            <a:extLst>
              <a:ext uri="{FF2B5EF4-FFF2-40B4-BE49-F238E27FC236}">
                <a16:creationId xmlns:a16="http://schemas.microsoft.com/office/drawing/2014/main" id="{F720A7B9-16EC-1E29-89B9-37D6B69CAE33}"/>
              </a:ext>
            </a:extLst>
          </p:cNvPr>
          <p:cNvSpPr/>
          <p:nvPr/>
        </p:nvSpPr>
        <p:spPr>
          <a:xfrm>
            <a:off x="1308813" y="4738969"/>
            <a:ext cx="3381933" cy="521220"/>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err="1">
                <a:solidFill>
                  <a:schemeClr val="tx1"/>
                </a:solidFill>
                <a:latin typeface="Daytona" panose="020B0604030500040204" pitchFamily="34" charset="0"/>
                <a:cs typeface="Times New Roman" panose="02020603050405020304" pitchFamily="18" charset="0"/>
              </a:rPr>
              <a:t>Prepare_Shared_data</a:t>
            </a:r>
            <a:r>
              <a:rPr lang="en-US" sz="2000" dirty="0">
                <a:solidFill>
                  <a:schemeClr val="tx1"/>
                </a:solidFill>
                <a:latin typeface="Daytona" panose="020B0604030500040204" pitchFamily="34" charset="0"/>
                <a:cs typeface="Times New Roman" panose="02020603050405020304" pitchFamily="18" charset="0"/>
              </a:rPr>
              <a:t>(VID)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ECFDBB86-AB01-6C5D-A15C-5BD003CAE82C}"/>
              </a:ext>
            </a:extLst>
          </p:cNvPr>
          <p:cNvSpPr txBox="1"/>
          <p:nvPr/>
        </p:nvSpPr>
        <p:spPr>
          <a:xfrm>
            <a:off x="4931073" y="5440799"/>
            <a:ext cx="3216247" cy="707886"/>
          </a:xfrm>
          <a:prstGeom prst="rect">
            <a:avLst/>
          </a:prstGeom>
          <a:noFill/>
        </p:spPr>
        <p:txBody>
          <a:bodyPr wrap="square" rtlCol="0">
            <a:spAutoFit/>
          </a:bodyPr>
          <a:lstStyle/>
          <a:p>
            <a:pPr algn="ctr"/>
            <a:r>
              <a:rPr lang="en-KR" altLang="ko-Kore-KR" sz="2000" b="1">
                <a:latin typeface="Daytona" panose="020B0604030500040204" pitchFamily="34" charset="0"/>
                <a:cs typeface="Times New Roman" panose="02020603050405020304" pitchFamily="18" charset="0"/>
              </a:rPr>
              <a:t>Distribution</a:t>
            </a:r>
            <a:r>
              <a:rPr lang="en-US" altLang="ko-Kore-KR" sz="2000" b="1" dirty="0">
                <a:latin typeface="Daytona" panose="020B0604030500040204" pitchFamily="34" charset="0"/>
                <a:cs typeface="Times New Roman" panose="02020603050405020304" pitchFamily="18" charset="0"/>
              </a:rPr>
              <a:t> stage</a:t>
            </a:r>
            <a:endParaRPr lang="en-US" sz="2000" dirty="0">
              <a:latin typeface="Daytona" panose="020B0604030500040204" pitchFamily="34" charset="0"/>
              <a:cs typeface="Times New Roman" panose="02020603050405020304" pitchFamily="18" charset="0"/>
            </a:endParaRPr>
          </a:p>
          <a:p>
            <a:pPr algn="ctr"/>
            <a:r>
              <a:rPr lang="en-KR" sz="2000">
                <a:latin typeface="Daytona" panose="020B0604030500040204" pitchFamily="34" charset="0"/>
                <a:cs typeface="Times New Roman" panose="02020603050405020304" pitchFamily="18" charset="0"/>
              </a:rPr>
              <a:t>Work</a:t>
            </a:r>
            <a:r>
              <a:rPr lang="en-US" sz="2000" dirty="0">
                <a:latin typeface="Daytona" panose="020B0604030500040204" pitchFamily="34" charset="0"/>
                <a:cs typeface="Times New Roman" panose="02020603050405020304" pitchFamily="18" charset="0"/>
              </a:rPr>
              <a:t> Generation </a:t>
            </a:r>
            <a:r>
              <a:rPr lang="en-KR" sz="2000">
                <a:latin typeface="Daytona" panose="020B0604030500040204" pitchFamily="34" charset="0"/>
                <a:cs typeface="Times New Roman" panose="02020603050405020304" pitchFamily="18" charset="0"/>
              </a:rPr>
              <a:t> </a:t>
            </a:r>
            <a:endParaRPr lang="en-US" sz="2000" dirty="0">
              <a:latin typeface="Daytona" panose="020B0604030500040204" pitchFamily="34" charset="0"/>
              <a:cs typeface="Times New Roman" panose="02020603050405020304" pitchFamily="18" charset="0"/>
            </a:endParaRPr>
          </a:p>
        </p:txBody>
      </p:sp>
      <p:sp>
        <p:nvSpPr>
          <p:cNvPr id="29" name="Right Arrow 14">
            <a:extLst>
              <a:ext uri="{FF2B5EF4-FFF2-40B4-BE49-F238E27FC236}">
                <a16:creationId xmlns:a16="http://schemas.microsoft.com/office/drawing/2014/main" id="{03791156-3418-95C6-B532-BE1CCA1E08ED}"/>
              </a:ext>
            </a:extLst>
          </p:cNvPr>
          <p:cNvSpPr/>
          <p:nvPr/>
        </p:nvSpPr>
        <p:spPr>
          <a:xfrm>
            <a:off x="4895527" y="4355225"/>
            <a:ext cx="349002" cy="40983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30" name="모서리가 둥근 직사각형 29">
            <a:extLst>
              <a:ext uri="{FF2B5EF4-FFF2-40B4-BE49-F238E27FC236}">
                <a16:creationId xmlns:a16="http://schemas.microsoft.com/office/drawing/2014/main" id="{C31D7A7C-33CA-B968-285A-2D45D86E9E25}"/>
              </a:ext>
            </a:extLst>
          </p:cNvPr>
          <p:cNvSpPr/>
          <p:nvPr/>
        </p:nvSpPr>
        <p:spPr>
          <a:xfrm>
            <a:off x="5260028" y="3486584"/>
            <a:ext cx="2531840" cy="192796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 name="Rectangle 21">
            <a:extLst>
              <a:ext uri="{FF2B5EF4-FFF2-40B4-BE49-F238E27FC236}">
                <a16:creationId xmlns:a16="http://schemas.microsoft.com/office/drawing/2014/main" id="{C53127AD-7D1D-1830-0E35-05380EB78ECC}"/>
              </a:ext>
            </a:extLst>
          </p:cNvPr>
          <p:cNvSpPr/>
          <p:nvPr/>
        </p:nvSpPr>
        <p:spPr>
          <a:xfrm>
            <a:off x="5401782" y="3734208"/>
            <a:ext cx="2271330" cy="621017"/>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ore-KR" sz="2000" dirty="0" err="1">
                <a:solidFill>
                  <a:schemeClr val="tx1"/>
                </a:solidFill>
                <a:latin typeface="Daytona" panose="020B0604030500040204" pitchFamily="34" charset="0"/>
                <a:cs typeface="Times New Roman" panose="02020603050405020304" pitchFamily="18" charset="0"/>
              </a:rPr>
              <a:t>Get_Next_EdgeID</a:t>
            </a:r>
            <a:endParaRPr lang="en-KR" altLang="ko-Kore-KR" sz="2000" dirty="0">
              <a:solidFill>
                <a:schemeClr val="tx1"/>
              </a:solidFill>
              <a:latin typeface="Daytona" panose="020B0604030500040204" pitchFamily="34" charset="0"/>
              <a:cs typeface="Times New Roman" panose="02020603050405020304" pitchFamily="18" charset="0"/>
            </a:endParaRPr>
          </a:p>
        </p:txBody>
      </p:sp>
      <p:sp>
        <p:nvSpPr>
          <p:cNvPr id="5" name="Rectangle 23">
            <a:extLst>
              <a:ext uri="{FF2B5EF4-FFF2-40B4-BE49-F238E27FC236}">
                <a16:creationId xmlns:a16="http://schemas.microsoft.com/office/drawing/2014/main" id="{2DFA0917-8BB0-C22B-056D-ADF841C09860}"/>
              </a:ext>
            </a:extLst>
          </p:cNvPr>
          <p:cNvSpPr/>
          <p:nvPr/>
        </p:nvSpPr>
        <p:spPr>
          <a:xfrm>
            <a:off x="5401782" y="4458386"/>
            <a:ext cx="2265549" cy="801803"/>
          </a:xfrm>
          <a:prstGeom prst="rect">
            <a:avLst/>
          </a:prstGeom>
          <a:solidFill>
            <a:schemeClr val="accent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ore-KR" sz="2000" dirty="0" err="1">
                <a:solidFill>
                  <a:schemeClr val="tx1"/>
                </a:solidFill>
                <a:latin typeface="Daytona" panose="020B0604030500040204" pitchFamily="34" charset="0"/>
                <a:cs typeface="Times New Roman" panose="02020603050405020304" pitchFamily="18" charset="0"/>
              </a:rPr>
              <a:t>Update_Shared_Data</a:t>
            </a:r>
            <a:endParaRPr lang="en-KR" altLang="ko-Kore-KR" sz="2000" dirty="0">
              <a:solidFill>
                <a:schemeClr val="tx1"/>
              </a:solidFill>
              <a:latin typeface="Daytona" panose="020B060403050004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1165646-26B9-B665-0048-A5656599833E}"/>
              </a:ext>
            </a:extLst>
          </p:cNvPr>
          <p:cNvSpPr txBox="1"/>
          <p:nvPr/>
        </p:nvSpPr>
        <p:spPr>
          <a:xfrm>
            <a:off x="673103" y="5462068"/>
            <a:ext cx="4464622" cy="707886"/>
          </a:xfrm>
          <a:prstGeom prst="rect">
            <a:avLst/>
          </a:prstGeom>
          <a:noFill/>
        </p:spPr>
        <p:txBody>
          <a:bodyPr wrap="square" rtlCol="0">
            <a:spAutoFit/>
          </a:bodyPr>
          <a:lstStyle/>
          <a:p>
            <a:pPr algn="ctr"/>
            <a:r>
              <a:rPr lang="en-KR" altLang="ko-Kore-KR" sz="2000" b="1">
                <a:latin typeface="Daytona" panose="020B0604030500040204" pitchFamily="34" charset="0"/>
                <a:cs typeface="Times New Roman" panose="02020603050405020304" pitchFamily="18" charset="0"/>
              </a:rPr>
              <a:t>Registration</a:t>
            </a:r>
            <a:r>
              <a:rPr lang="ko-KR" altLang="en-US" sz="2000" b="1">
                <a:latin typeface="Daytona" panose="020B0604030500040204" pitchFamily="34" charset="0"/>
                <a:cs typeface="Times New Roman" panose="02020603050405020304" pitchFamily="18" charset="0"/>
              </a:rPr>
              <a:t> </a:t>
            </a:r>
            <a:r>
              <a:rPr lang="en-US" altLang="ko-KR" sz="2000" b="1" dirty="0">
                <a:latin typeface="Daytona" panose="020B0604030500040204" pitchFamily="34" charset="0"/>
                <a:cs typeface="Times New Roman" panose="02020603050405020304" pitchFamily="18" charset="0"/>
              </a:rPr>
              <a:t>stage</a:t>
            </a:r>
            <a:endParaRPr lang="en-US" sz="2000" dirty="0">
              <a:latin typeface="Daytona" panose="020B0604030500040204" pitchFamily="34" charset="0"/>
              <a:cs typeface="Times New Roman" panose="02020603050405020304" pitchFamily="18" charset="0"/>
            </a:endParaRPr>
          </a:p>
          <a:p>
            <a:pPr algn="ctr"/>
            <a:r>
              <a:rPr lang="en-US" sz="2000" dirty="0">
                <a:latin typeface="Daytona" panose="020B0604030500040204" pitchFamily="34" charset="0"/>
                <a:cs typeface="Times New Roman" panose="02020603050405020304" pitchFamily="18" charset="0"/>
              </a:rPr>
              <a:t>Generate </a:t>
            </a:r>
            <a:r>
              <a:rPr lang="en-KR" sz="2000">
                <a:latin typeface="Daytona" panose="020B0604030500040204" pitchFamily="34" charset="0"/>
                <a:cs typeface="Times New Roman" panose="02020603050405020304" pitchFamily="18" charset="0"/>
              </a:rPr>
              <a:t>Workload Information</a:t>
            </a:r>
            <a:endParaRPr lang="en-KR" sz="2000" dirty="0">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225353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모서리가 둥근 직사각형 10">
            <a:extLst>
              <a:ext uri="{FF2B5EF4-FFF2-40B4-BE49-F238E27FC236}">
                <a16:creationId xmlns:a16="http://schemas.microsoft.com/office/drawing/2014/main" id="{50F78E88-CF4B-35BE-B260-7CDE33DC95C8}"/>
              </a:ext>
            </a:extLst>
          </p:cNvPr>
          <p:cNvSpPr/>
          <p:nvPr/>
        </p:nvSpPr>
        <p:spPr>
          <a:xfrm>
            <a:off x="506817" y="4089921"/>
            <a:ext cx="5123584" cy="412233"/>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5" name="모서리가 둥근 직사각형 4">
            <a:extLst>
              <a:ext uri="{FF2B5EF4-FFF2-40B4-BE49-F238E27FC236}">
                <a16:creationId xmlns:a16="http://schemas.microsoft.com/office/drawing/2014/main" id="{6E722AEB-823E-6B0A-212D-D2C29647137F}"/>
              </a:ext>
            </a:extLst>
          </p:cNvPr>
          <p:cNvSpPr/>
          <p:nvPr/>
        </p:nvSpPr>
        <p:spPr>
          <a:xfrm>
            <a:off x="500021" y="2515427"/>
            <a:ext cx="5123584" cy="1700661"/>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모서리가 둥근 직사각형 5">
            <a:extLst>
              <a:ext uri="{FF2B5EF4-FFF2-40B4-BE49-F238E27FC236}">
                <a16:creationId xmlns:a16="http://schemas.microsoft.com/office/drawing/2014/main" id="{73D47130-6414-C653-F9B7-FAB7541A6FEC}"/>
              </a:ext>
            </a:extLst>
          </p:cNvPr>
          <p:cNvSpPr/>
          <p:nvPr/>
        </p:nvSpPr>
        <p:spPr>
          <a:xfrm>
            <a:off x="503376" y="4444829"/>
            <a:ext cx="5123584" cy="1700661"/>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제목 1">
            <a:extLst>
              <a:ext uri="{FF2B5EF4-FFF2-40B4-BE49-F238E27FC236}">
                <a16:creationId xmlns:a16="http://schemas.microsoft.com/office/drawing/2014/main" id="{D0F6A6AB-A2CF-1EC7-3B61-D14181897C71}"/>
              </a:ext>
            </a:extLst>
          </p:cNvPr>
          <p:cNvSpPr>
            <a:spLocks noGrp="1"/>
          </p:cNvSpPr>
          <p:nvPr>
            <p:ph type="title"/>
          </p:nvPr>
        </p:nvSpPr>
        <p:spPr>
          <a:xfrm>
            <a:off x="461554" y="277897"/>
            <a:ext cx="11207930" cy="894459"/>
          </a:xfrm>
        </p:spPr>
        <p:txBody>
          <a:bodyPr>
            <a:normAutofit/>
          </a:bodyPr>
          <a:lstStyle/>
          <a:p>
            <a:r>
              <a:rPr lang="en" altLang="ko-Kore-KR" b="1" dirty="0"/>
              <a:t>Big Changes in System? Not at All! (System Overview)</a:t>
            </a:r>
            <a:endParaRPr kumimoji="1" lang="ko-Kore-KR" altLang="en-US" dirty="0"/>
          </a:p>
        </p:txBody>
      </p:sp>
      <p:sp>
        <p:nvSpPr>
          <p:cNvPr id="210" name="직사각형 383">
            <a:extLst>
              <a:ext uri="{FF2B5EF4-FFF2-40B4-BE49-F238E27FC236}">
                <a16:creationId xmlns:a16="http://schemas.microsoft.com/office/drawing/2014/main" id="{E023B84A-3FE9-D269-007B-E895AD1D39BB}"/>
              </a:ext>
            </a:extLst>
          </p:cNvPr>
          <p:cNvSpPr/>
          <p:nvPr/>
        </p:nvSpPr>
        <p:spPr>
          <a:xfrm>
            <a:off x="8188559" y="6098065"/>
            <a:ext cx="1858879" cy="415888"/>
          </a:xfrm>
          <a:prstGeom prst="rect">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GPU Core</a:t>
            </a:r>
            <a:endParaRPr lang="ko-KR" altLang="en-US" sz="1600" b="1" dirty="0">
              <a:solidFill>
                <a:schemeClr val="tx1"/>
              </a:solidFill>
              <a:latin typeface="Daytona" panose="020B0604030500040204" pitchFamily="34" charset="0"/>
              <a:cs typeface="Times New Roman" panose="02020603050405020304" pitchFamily="18" charset="0"/>
            </a:endParaRPr>
          </a:p>
        </p:txBody>
      </p:sp>
      <p:grpSp>
        <p:nvGrpSpPr>
          <p:cNvPr id="4" name="그룹 3">
            <a:extLst>
              <a:ext uri="{FF2B5EF4-FFF2-40B4-BE49-F238E27FC236}">
                <a16:creationId xmlns:a16="http://schemas.microsoft.com/office/drawing/2014/main" id="{84DAFDF7-3BD6-F3A7-4CCF-D57495FB8281}"/>
              </a:ext>
            </a:extLst>
          </p:cNvPr>
          <p:cNvGrpSpPr/>
          <p:nvPr/>
        </p:nvGrpSpPr>
        <p:grpSpPr>
          <a:xfrm>
            <a:off x="6003235" y="2515427"/>
            <a:ext cx="6188765" cy="3272866"/>
            <a:chOff x="5757247" y="2730759"/>
            <a:chExt cx="6434753" cy="3272866"/>
          </a:xfrm>
        </p:grpSpPr>
        <p:sp>
          <p:nvSpPr>
            <p:cNvPr id="144" name="직사각형 131">
              <a:extLst>
                <a:ext uri="{FF2B5EF4-FFF2-40B4-BE49-F238E27FC236}">
                  <a16:creationId xmlns:a16="http://schemas.microsoft.com/office/drawing/2014/main" id="{E85A9515-3306-0E6F-7953-5A32F61787ED}"/>
                </a:ext>
              </a:extLst>
            </p:cNvPr>
            <p:cNvSpPr/>
            <p:nvPr/>
          </p:nvSpPr>
          <p:spPr>
            <a:xfrm>
              <a:off x="11030510" y="2822043"/>
              <a:ext cx="1161490" cy="220219"/>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Times New Roman" panose="02020603050405020304" pitchFamily="18" charset="0"/>
                  <a:ea typeface="나눔고딕 ExtraBold" panose="020D0904000000000000" pitchFamily="50" charset="-127"/>
                  <a:cs typeface="Times New Roman" panose="02020603050405020304" pitchFamily="18" charset="0"/>
                </a:rPr>
                <a:t>Commit</a:t>
              </a:r>
            </a:p>
          </p:txBody>
        </p:sp>
        <p:sp>
          <p:nvSpPr>
            <p:cNvPr id="145" name="사각형: 둥근 모서리 21">
              <a:extLst>
                <a:ext uri="{FF2B5EF4-FFF2-40B4-BE49-F238E27FC236}">
                  <a16:creationId xmlns:a16="http://schemas.microsoft.com/office/drawing/2014/main" id="{EC8911BE-8CBA-88B4-A2EF-39131EC66EC8}"/>
                </a:ext>
              </a:extLst>
            </p:cNvPr>
            <p:cNvSpPr/>
            <p:nvPr/>
          </p:nvSpPr>
          <p:spPr>
            <a:xfrm>
              <a:off x="5757247" y="2730759"/>
              <a:ext cx="6278445" cy="3272866"/>
            </a:xfrm>
            <a:prstGeom prst="roundRect">
              <a:avLst>
                <a:gd name="adj" fmla="val 3800"/>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46" name="사각형: 둥근 모서리 130">
              <a:extLst>
                <a:ext uri="{FF2B5EF4-FFF2-40B4-BE49-F238E27FC236}">
                  <a16:creationId xmlns:a16="http://schemas.microsoft.com/office/drawing/2014/main" id="{2C015ECD-215C-9387-C4EF-9B871DE93FA5}"/>
                </a:ext>
              </a:extLst>
            </p:cNvPr>
            <p:cNvSpPr/>
            <p:nvPr/>
          </p:nvSpPr>
          <p:spPr>
            <a:xfrm>
              <a:off x="11469864" y="3059403"/>
              <a:ext cx="468198" cy="2861328"/>
            </a:xfrm>
            <a:prstGeom prst="roundRect">
              <a:avLst>
                <a:gd name="adj" fmla="val 12400"/>
              </a:avLst>
            </a:prstGeom>
            <a:solidFill>
              <a:schemeClr val="bg1">
                <a:lumMod val="8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47" name="사각형: 둥근 모서리 140">
              <a:extLst>
                <a:ext uri="{FF2B5EF4-FFF2-40B4-BE49-F238E27FC236}">
                  <a16:creationId xmlns:a16="http://schemas.microsoft.com/office/drawing/2014/main" id="{DCCB0CCD-002D-B903-5358-6147531E49D8}"/>
                </a:ext>
              </a:extLst>
            </p:cNvPr>
            <p:cNvSpPr/>
            <p:nvPr/>
          </p:nvSpPr>
          <p:spPr>
            <a:xfrm>
              <a:off x="9791021" y="3059407"/>
              <a:ext cx="1611365" cy="2395759"/>
            </a:xfrm>
            <a:prstGeom prst="roundRect">
              <a:avLst>
                <a:gd name="adj" fmla="val 6366"/>
              </a:avLst>
            </a:prstGeom>
            <a:solidFill>
              <a:schemeClr val="bg1">
                <a:lumMod val="8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48" name="사각형: 둥근 모서리 141">
              <a:extLst>
                <a:ext uri="{FF2B5EF4-FFF2-40B4-BE49-F238E27FC236}">
                  <a16:creationId xmlns:a16="http://schemas.microsoft.com/office/drawing/2014/main" id="{6F78BF78-ABB3-2A95-5E36-2364AD04CDE0}"/>
                </a:ext>
              </a:extLst>
            </p:cNvPr>
            <p:cNvSpPr/>
            <p:nvPr/>
          </p:nvSpPr>
          <p:spPr>
            <a:xfrm>
              <a:off x="8481516" y="3059401"/>
              <a:ext cx="1234440" cy="2864838"/>
            </a:xfrm>
            <a:prstGeom prst="roundRect">
              <a:avLst>
                <a:gd name="adj" fmla="val 8662"/>
              </a:avLst>
            </a:prstGeom>
            <a:solidFill>
              <a:schemeClr val="bg1">
                <a:lumMod val="8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49" name="사각형: 둥근 모서리 142">
              <a:extLst>
                <a:ext uri="{FF2B5EF4-FFF2-40B4-BE49-F238E27FC236}">
                  <a16:creationId xmlns:a16="http://schemas.microsoft.com/office/drawing/2014/main" id="{84B532D4-5ED4-8B89-ADD2-3A232A200CB5}"/>
                </a:ext>
              </a:extLst>
            </p:cNvPr>
            <p:cNvSpPr/>
            <p:nvPr/>
          </p:nvSpPr>
          <p:spPr>
            <a:xfrm>
              <a:off x="7873652" y="3059403"/>
              <a:ext cx="532770" cy="2864836"/>
            </a:xfrm>
            <a:prstGeom prst="roundRect">
              <a:avLst>
                <a:gd name="adj" fmla="val 12400"/>
              </a:avLst>
            </a:prstGeom>
            <a:solidFill>
              <a:schemeClr val="bg1">
                <a:lumMod val="8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50" name="사각형: 둥근 모서리 143">
              <a:extLst>
                <a:ext uri="{FF2B5EF4-FFF2-40B4-BE49-F238E27FC236}">
                  <a16:creationId xmlns:a16="http://schemas.microsoft.com/office/drawing/2014/main" id="{12C37F9D-D01B-49B3-20D0-FE79EE3C5DF9}"/>
                </a:ext>
              </a:extLst>
            </p:cNvPr>
            <p:cNvSpPr/>
            <p:nvPr/>
          </p:nvSpPr>
          <p:spPr>
            <a:xfrm>
              <a:off x="7272562" y="3059403"/>
              <a:ext cx="532770" cy="2864836"/>
            </a:xfrm>
            <a:prstGeom prst="roundRect">
              <a:avLst>
                <a:gd name="adj" fmla="val 12400"/>
              </a:avLst>
            </a:prstGeom>
            <a:solidFill>
              <a:schemeClr val="bg1">
                <a:lumMod val="8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51" name="사각형: 둥근 모서리 147">
              <a:extLst>
                <a:ext uri="{FF2B5EF4-FFF2-40B4-BE49-F238E27FC236}">
                  <a16:creationId xmlns:a16="http://schemas.microsoft.com/office/drawing/2014/main" id="{4685D3B2-8A25-798D-A1D6-99587D4749CF}"/>
                </a:ext>
              </a:extLst>
            </p:cNvPr>
            <p:cNvSpPr/>
            <p:nvPr/>
          </p:nvSpPr>
          <p:spPr>
            <a:xfrm>
              <a:off x="5850242" y="3059403"/>
              <a:ext cx="1372102" cy="2864836"/>
            </a:xfrm>
            <a:prstGeom prst="roundRect">
              <a:avLst>
                <a:gd name="adj" fmla="val 9183"/>
              </a:avLst>
            </a:prstGeom>
            <a:solidFill>
              <a:schemeClr val="bg1">
                <a:lumMod val="8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52" name="직사각형 132">
              <a:extLst>
                <a:ext uri="{FF2B5EF4-FFF2-40B4-BE49-F238E27FC236}">
                  <a16:creationId xmlns:a16="http://schemas.microsoft.com/office/drawing/2014/main" id="{8FC90DFE-FC32-35D0-9632-407F24CA0796}"/>
                </a:ext>
              </a:extLst>
            </p:cNvPr>
            <p:cNvSpPr/>
            <p:nvPr/>
          </p:nvSpPr>
          <p:spPr>
            <a:xfrm>
              <a:off x="9824388" y="2822043"/>
              <a:ext cx="1531073" cy="243101"/>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Times New Roman" panose="02020603050405020304" pitchFamily="18" charset="0"/>
                  <a:ea typeface="나눔고딕 ExtraBold" panose="020D0904000000000000" pitchFamily="50" charset="-127"/>
                  <a:cs typeface="Times New Roman" panose="02020603050405020304" pitchFamily="18" charset="0"/>
                </a:rPr>
                <a:t>Execute</a:t>
              </a:r>
            </a:p>
          </p:txBody>
        </p:sp>
        <p:sp>
          <p:nvSpPr>
            <p:cNvPr id="153" name="직사각형 134">
              <a:extLst>
                <a:ext uri="{FF2B5EF4-FFF2-40B4-BE49-F238E27FC236}">
                  <a16:creationId xmlns:a16="http://schemas.microsoft.com/office/drawing/2014/main" id="{C40093C3-6C76-CC58-8EF7-913B4C02F116}"/>
                </a:ext>
              </a:extLst>
            </p:cNvPr>
            <p:cNvSpPr/>
            <p:nvPr/>
          </p:nvSpPr>
          <p:spPr>
            <a:xfrm>
              <a:off x="8481518" y="2822042"/>
              <a:ext cx="1205028" cy="220410"/>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Times New Roman" panose="02020603050405020304" pitchFamily="18" charset="0"/>
                  <a:ea typeface="나눔고딕 ExtraBold" panose="020D0904000000000000" pitchFamily="50" charset="-127"/>
                  <a:cs typeface="Times New Roman" panose="02020603050405020304" pitchFamily="18" charset="0"/>
                </a:rPr>
                <a:t>Issue</a:t>
              </a:r>
            </a:p>
          </p:txBody>
        </p:sp>
        <p:sp>
          <p:nvSpPr>
            <p:cNvPr id="154" name="직사각형 135">
              <a:extLst>
                <a:ext uri="{FF2B5EF4-FFF2-40B4-BE49-F238E27FC236}">
                  <a16:creationId xmlns:a16="http://schemas.microsoft.com/office/drawing/2014/main" id="{07D1D2DA-54A4-8F20-51A1-DC734A20FDD3}"/>
                </a:ext>
              </a:extLst>
            </p:cNvPr>
            <p:cNvSpPr/>
            <p:nvPr/>
          </p:nvSpPr>
          <p:spPr>
            <a:xfrm>
              <a:off x="7545518" y="2822043"/>
              <a:ext cx="1161490" cy="220219"/>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Times New Roman" panose="02020603050405020304" pitchFamily="18" charset="0"/>
                  <a:ea typeface="나눔고딕 ExtraBold" panose="020D0904000000000000" pitchFamily="50" charset="-127"/>
                  <a:cs typeface="Times New Roman" panose="02020603050405020304" pitchFamily="18" charset="0"/>
                </a:rPr>
                <a:t>Decode</a:t>
              </a:r>
            </a:p>
          </p:txBody>
        </p:sp>
        <p:sp>
          <p:nvSpPr>
            <p:cNvPr id="155" name="직사각형 139">
              <a:extLst>
                <a:ext uri="{FF2B5EF4-FFF2-40B4-BE49-F238E27FC236}">
                  <a16:creationId xmlns:a16="http://schemas.microsoft.com/office/drawing/2014/main" id="{C8BCD34C-DB23-7BDB-2A8B-4996078C8AAA}"/>
                </a:ext>
              </a:extLst>
            </p:cNvPr>
            <p:cNvSpPr/>
            <p:nvPr/>
          </p:nvSpPr>
          <p:spPr>
            <a:xfrm>
              <a:off x="6947279" y="2822043"/>
              <a:ext cx="1161490" cy="220219"/>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Times New Roman" panose="02020603050405020304" pitchFamily="18" charset="0"/>
                  <a:ea typeface="나눔고딕 ExtraBold" panose="020D0904000000000000" pitchFamily="50" charset="-127"/>
                  <a:cs typeface="Times New Roman" panose="02020603050405020304" pitchFamily="18" charset="0"/>
                </a:rPr>
                <a:t>Fetch</a:t>
              </a:r>
            </a:p>
          </p:txBody>
        </p:sp>
        <p:sp>
          <p:nvSpPr>
            <p:cNvPr id="156" name="직사각형 170">
              <a:extLst>
                <a:ext uri="{FF2B5EF4-FFF2-40B4-BE49-F238E27FC236}">
                  <a16:creationId xmlns:a16="http://schemas.microsoft.com/office/drawing/2014/main" id="{FBD8FCC0-A304-F384-225B-77C1D89D7EDD}"/>
                </a:ext>
              </a:extLst>
            </p:cNvPr>
            <p:cNvSpPr/>
            <p:nvPr/>
          </p:nvSpPr>
          <p:spPr>
            <a:xfrm>
              <a:off x="5929152" y="4038487"/>
              <a:ext cx="1215356" cy="483523"/>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Warp Scheduler</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57" name="직사각형 171">
              <a:extLst>
                <a:ext uri="{FF2B5EF4-FFF2-40B4-BE49-F238E27FC236}">
                  <a16:creationId xmlns:a16="http://schemas.microsoft.com/office/drawing/2014/main" id="{C783654F-23AA-2E7C-A600-BFC52B11F0B5}"/>
                </a:ext>
              </a:extLst>
            </p:cNvPr>
            <p:cNvSpPr/>
            <p:nvPr/>
          </p:nvSpPr>
          <p:spPr>
            <a:xfrm>
              <a:off x="5938803" y="3273464"/>
              <a:ext cx="1198634" cy="483523"/>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Warp Table</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58" name="직사각형 172">
              <a:extLst>
                <a:ext uri="{FF2B5EF4-FFF2-40B4-BE49-F238E27FC236}">
                  <a16:creationId xmlns:a16="http://schemas.microsoft.com/office/drawing/2014/main" id="{A5147C09-E8A7-C7AC-4296-C501B2E0CA23}"/>
                </a:ext>
              </a:extLst>
            </p:cNvPr>
            <p:cNvSpPr/>
            <p:nvPr/>
          </p:nvSpPr>
          <p:spPr>
            <a:xfrm rot="16200000">
              <a:off x="6643219" y="4116249"/>
              <a:ext cx="1776925" cy="328111"/>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err="1">
                  <a:solidFill>
                    <a:schemeClr val="tx1"/>
                  </a:solidFill>
                  <a:latin typeface="Times New Roman" panose="02020603050405020304" pitchFamily="18" charset="0"/>
                  <a:cs typeface="Times New Roman" panose="02020603050405020304" pitchFamily="18" charset="0"/>
                </a:rPr>
                <a:t>ICache</a:t>
              </a:r>
              <a:r>
                <a:rPr lang="en-US" altLang="ko-KR" sz="1600" dirty="0">
                  <a:solidFill>
                    <a:schemeClr val="tx1"/>
                  </a:solidFill>
                  <a:latin typeface="Times New Roman" panose="02020603050405020304" pitchFamily="18" charset="0"/>
                  <a:cs typeface="Times New Roman" panose="02020603050405020304" pitchFamily="18" charset="0"/>
                </a:rPr>
                <a:t> Stage</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59" name="직사각형 176">
              <a:extLst>
                <a:ext uri="{FF2B5EF4-FFF2-40B4-BE49-F238E27FC236}">
                  <a16:creationId xmlns:a16="http://schemas.microsoft.com/office/drawing/2014/main" id="{E46D8BA7-6484-7955-D19F-038595792D25}"/>
                </a:ext>
              </a:extLst>
            </p:cNvPr>
            <p:cNvSpPr/>
            <p:nvPr/>
          </p:nvSpPr>
          <p:spPr>
            <a:xfrm>
              <a:off x="8655653" y="3582162"/>
              <a:ext cx="1008318" cy="485768"/>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60" name="직사각형 182">
              <a:extLst>
                <a:ext uri="{FF2B5EF4-FFF2-40B4-BE49-F238E27FC236}">
                  <a16:creationId xmlns:a16="http://schemas.microsoft.com/office/drawing/2014/main" id="{57DC008B-F587-7815-10AF-C4ED18A84714}"/>
                </a:ext>
              </a:extLst>
            </p:cNvPr>
            <p:cNvSpPr/>
            <p:nvPr/>
          </p:nvSpPr>
          <p:spPr>
            <a:xfrm>
              <a:off x="8600147" y="3633992"/>
              <a:ext cx="1008318" cy="485768"/>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61" name="직사각형 183">
              <a:extLst>
                <a:ext uri="{FF2B5EF4-FFF2-40B4-BE49-F238E27FC236}">
                  <a16:creationId xmlns:a16="http://schemas.microsoft.com/office/drawing/2014/main" id="{A3EC534A-F3CE-49E8-5A5D-4F362C819A50}"/>
                </a:ext>
              </a:extLst>
            </p:cNvPr>
            <p:cNvSpPr/>
            <p:nvPr/>
          </p:nvSpPr>
          <p:spPr>
            <a:xfrm>
              <a:off x="8541184" y="3685819"/>
              <a:ext cx="1008318" cy="485768"/>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Register File</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62" name="직사각형 184">
              <a:extLst>
                <a:ext uri="{FF2B5EF4-FFF2-40B4-BE49-F238E27FC236}">
                  <a16:creationId xmlns:a16="http://schemas.microsoft.com/office/drawing/2014/main" id="{EF0E09A6-A2CE-7173-1AC4-4EF46ECF6C19}"/>
                </a:ext>
              </a:extLst>
            </p:cNvPr>
            <p:cNvSpPr/>
            <p:nvPr/>
          </p:nvSpPr>
          <p:spPr>
            <a:xfrm>
              <a:off x="8655653" y="4356147"/>
              <a:ext cx="1008318" cy="485768"/>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63" name="직사각형 185">
              <a:extLst>
                <a:ext uri="{FF2B5EF4-FFF2-40B4-BE49-F238E27FC236}">
                  <a16:creationId xmlns:a16="http://schemas.microsoft.com/office/drawing/2014/main" id="{92552E45-9BD6-0542-D56B-DAF09D6CB57C}"/>
                </a:ext>
              </a:extLst>
            </p:cNvPr>
            <p:cNvSpPr/>
            <p:nvPr/>
          </p:nvSpPr>
          <p:spPr>
            <a:xfrm>
              <a:off x="8600147" y="4407977"/>
              <a:ext cx="1008318" cy="485768"/>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64" name="직사각형 186">
              <a:extLst>
                <a:ext uri="{FF2B5EF4-FFF2-40B4-BE49-F238E27FC236}">
                  <a16:creationId xmlns:a16="http://schemas.microsoft.com/office/drawing/2014/main" id="{6240801A-4965-10C3-6431-668E35EF9B7D}"/>
                </a:ext>
              </a:extLst>
            </p:cNvPr>
            <p:cNvSpPr/>
            <p:nvPr/>
          </p:nvSpPr>
          <p:spPr>
            <a:xfrm>
              <a:off x="8541184" y="4459804"/>
              <a:ext cx="1008318" cy="485768"/>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Scoreboard</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65" name="사다리꼴 205">
              <a:extLst>
                <a:ext uri="{FF2B5EF4-FFF2-40B4-BE49-F238E27FC236}">
                  <a16:creationId xmlns:a16="http://schemas.microsoft.com/office/drawing/2014/main" id="{A297066B-ECE2-5643-EB88-2128856D5E99}"/>
                </a:ext>
              </a:extLst>
            </p:cNvPr>
            <p:cNvSpPr/>
            <p:nvPr/>
          </p:nvSpPr>
          <p:spPr>
            <a:xfrm rot="5400000">
              <a:off x="10474358" y="3877630"/>
              <a:ext cx="1477341" cy="202371"/>
            </a:xfrm>
            <a:prstGeom prst="trapezoid">
              <a:avLst>
                <a:gd name="adj" fmla="val 59743"/>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4400"/>
            </a:p>
          </p:txBody>
        </p:sp>
        <p:sp>
          <p:nvSpPr>
            <p:cNvPr id="166" name="직사각형 193">
              <a:extLst>
                <a:ext uri="{FF2B5EF4-FFF2-40B4-BE49-F238E27FC236}">
                  <a16:creationId xmlns:a16="http://schemas.microsoft.com/office/drawing/2014/main" id="{A90A2647-D49A-5402-DEC0-301918A46F55}"/>
                </a:ext>
              </a:extLst>
            </p:cNvPr>
            <p:cNvSpPr/>
            <p:nvPr/>
          </p:nvSpPr>
          <p:spPr>
            <a:xfrm rot="16200000">
              <a:off x="7244737" y="4116249"/>
              <a:ext cx="1776925" cy="328111"/>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Decode Stage</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67" name="직사각형 195">
              <a:extLst>
                <a:ext uri="{FF2B5EF4-FFF2-40B4-BE49-F238E27FC236}">
                  <a16:creationId xmlns:a16="http://schemas.microsoft.com/office/drawing/2014/main" id="{67A21D63-B823-38E7-55A8-F3ECE0A3024C}"/>
                </a:ext>
              </a:extLst>
            </p:cNvPr>
            <p:cNvSpPr/>
            <p:nvPr/>
          </p:nvSpPr>
          <p:spPr>
            <a:xfrm rot="16200000">
              <a:off x="10839157" y="4092634"/>
              <a:ext cx="1752456" cy="328111"/>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Commit Unit</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grpSp>
          <p:nvGrpSpPr>
            <p:cNvPr id="168" name="Group 949">
              <a:extLst>
                <a:ext uri="{FF2B5EF4-FFF2-40B4-BE49-F238E27FC236}">
                  <a16:creationId xmlns:a16="http://schemas.microsoft.com/office/drawing/2014/main" id="{6BB5A274-25A5-5795-94F7-D5D6657FA704}"/>
                </a:ext>
              </a:extLst>
            </p:cNvPr>
            <p:cNvGrpSpPr/>
            <p:nvPr/>
          </p:nvGrpSpPr>
          <p:grpSpPr>
            <a:xfrm>
              <a:off x="5929137" y="4799239"/>
              <a:ext cx="1215358" cy="1017116"/>
              <a:chOff x="136767" y="2621992"/>
              <a:chExt cx="585412" cy="431392"/>
            </a:xfrm>
          </p:grpSpPr>
          <p:sp>
            <p:nvSpPr>
              <p:cNvPr id="169" name="직사각형 201">
                <a:extLst>
                  <a:ext uri="{FF2B5EF4-FFF2-40B4-BE49-F238E27FC236}">
                    <a16:creationId xmlns:a16="http://schemas.microsoft.com/office/drawing/2014/main" id="{4BA5EF34-F72F-2385-0461-2177E17899BF}"/>
                  </a:ext>
                </a:extLst>
              </p:cNvPr>
              <p:cNvSpPr/>
              <p:nvPr/>
            </p:nvSpPr>
            <p:spPr>
              <a:xfrm>
                <a:off x="136767" y="2621992"/>
                <a:ext cx="585412" cy="108836"/>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Active Warps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70" name="직사각형 209">
                <a:extLst>
                  <a:ext uri="{FF2B5EF4-FFF2-40B4-BE49-F238E27FC236}">
                    <a16:creationId xmlns:a16="http://schemas.microsoft.com/office/drawing/2014/main" id="{8A75796A-4B01-7947-3E50-A22A70A06B04}"/>
                  </a:ext>
                </a:extLst>
              </p:cNvPr>
              <p:cNvSpPr/>
              <p:nvPr/>
            </p:nvSpPr>
            <p:spPr>
              <a:xfrm>
                <a:off x="136767" y="2729511"/>
                <a:ext cx="585412" cy="108836"/>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Stalled Warps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71" name="직사각형 210">
                <a:extLst>
                  <a:ext uri="{FF2B5EF4-FFF2-40B4-BE49-F238E27FC236}">
                    <a16:creationId xmlns:a16="http://schemas.microsoft.com/office/drawing/2014/main" id="{EA17F47D-8E1C-9809-654D-388B873ED76C}"/>
                  </a:ext>
                </a:extLst>
              </p:cNvPr>
              <p:cNvSpPr/>
              <p:nvPr/>
            </p:nvSpPr>
            <p:spPr>
              <a:xfrm>
                <a:off x="136767" y="2837030"/>
                <a:ext cx="585412" cy="108836"/>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Visible Warps</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72" name="직사각형 211">
                <a:extLst>
                  <a:ext uri="{FF2B5EF4-FFF2-40B4-BE49-F238E27FC236}">
                    <a16:creationId xmlns:a16="http://schemas.microsoft.com/office/drawing/2014/main" id="{14239456-A59C-ACBE-C6A5-2B9658FA6798}"/>
                  </a:ext>
                </a:extLst>
              </p:cNvPr>
              <p:cNvSpPr/>
              <p:nvPr/>
            </p:nvSpPr>
            <p:spPr>
              <a:xfrm>
                <a:off x="136767" y="2944548"/>
                <a:ext cx="585412" cy="108836"/>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Barrier Table</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grpSp>
        <p:cxnSp>
          <p:nvCxnSpPr>
            <p:cNvPr id="173" name="직선 화살표 연결선 212">
              <a:extLst>
                <a:ext uri="{FF2B5EF4-FFF2-40B4-BE49-F238E27FC236}">
                  <a16:creationId xmlns:a16="http://schemas.microsoft.com/office/drawing/2014/main" id="{F489DAB9-AA15-37EC-A3C6-457488051CAD}"/>
                </a:ext>
              </a:extLst>
            </p:cNvPr>
            <p:cNvCxnSpPr>
              <a:cxnSpLocks/>
              <a:endCxn id="182" idx="1"/>
            </p:cNvCxnSpPr>
            <p:nvPr/>
          </p:nvCxnSpPr>
          <p:spPr>
            <a:xfrm flipV="1">
              <a:off x="9977393" y="3375679"/>
              <a:ext cx="260994" cy="996"/>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174" name="직선 화살표 연결선 225">
              <a:extLst>
                <a:ext uri="{FF2B5EF4-FFF2-40B4-BE49-F238E27FC236}">
                  <a16:creationId xmlns:a16="http://schemas.microsoft.com/office/drawing/2014/main" id="{10254ACF-2507-2994-DDBB-EEE34EED3908}"/>
                </a:ext>
              </a:extLst>
            </p:cNvPr>
            <p:cNvCxnSpPr>
              <a:cxnSpLocks/>
            </p:cNvCxnSpPr>
            <p:nvPr/>
          </p:nvCxnSpPr>
          <p:spPr>
            <a:xfrm flipV="1">
              <a:off x="9990576" y="3705570"/>
              <a:ext cx="260994" cy="996"/>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175" name="직선 화살표 연결선 226">
              <a:extLst>
                <a:ext uri="{FF2B5EF4-FFF2-40B4-BE49-F238E27FC236}">
                  <a16:creationId xmlns:a16="http://schemas.microsoft.com/office/drawing/2014/main" id="{B8223985-4F92-78F9-BFCD-A587CF8A2FC1}"/>
                </a:ext>
              </a:extLst>
            </p:cNvPr>
            <p:cNvCxnSpPr>
              <a:cxnSpLocks/>
            </p:cNvCxnSpPr>
            <p:nvPr/>
          </p:nvCxnSpPr>
          <p:spPr>
            <a:xfrm flipV="1">
              <a:off x="9990576" y="4139827"/>
              <a:ext cx="260994" cy="996"/>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176" name="직선 화살표 연결선 227">
              <a:extLst>
                <a:ext uri="{FF2B5EF4-FFF2-40B4-BE49-F238E27FC236}">
                  <a16:creationId xmlns:a16="http://schemas.microsoft.com/office/drawing/2014/main" id="{DC0D750C-0A6F-B7D5-9F7C-103B871CBBE3}"/>
                </a:ext>
              </a:extLst>
            </p:cNvPr>
            <p:cNvCxnSpPr>
              <a:cxnSpLocks/>
            </p:cNvCxnSpPr>
            <p:nvPr/>
          </p:nvCxnSpPr>
          <p:spPr>
            <a:xfrm flipV="1">
              <a:off x="9990576" y="4574083"/>
              <a:ext cx="260994" cy="996"/>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sp>
          <p:nvSpPr>
            <p:cNvPr id="177" name="사다리꼴 204">
              <a:extLst>
                <a:ext uri="{FF2B5EF4-FFF2-40B4-BE49-F238E27FC236}">
                  <a16:creationId xmlns:a16="http://schemas.microsoft.com/office/drawing/2014/main" id="{500A028B-C5C8-D8EE-C721-967A3ADF01F1}"/>
                </a:ext>
              </a:extLst>
            </p:cNvPr>
            <p:cNvSpPr/>
            <p:nvPr/>
          </p:nvSpPr>
          <p:spPr>
            <a:xfrm rot="16200000">
              <a:off x="9247132" y="3877644"/>
              <a:ext cx="1477337" cy="202369"/>
            </a:xfrm>
            <a:prstGeom prst="trapezoid">
              <a:avLst>
                <a:gd name="adj" fmla="val 59743"/>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4400" dirty="0"/>
            </a:p>
          </p:txBody>
        </p:sp>
        <p:cxnSp>
          <p:nvCxnSpPr>
            <p:cNvPr id="178" name="직선 화살표 연결선 228">
              <a:extLst>
                <a:ext uri="{FF2B5EF4-FFF2-40B4-BE49-F238E27FC236}">
                  <a16:creationId xmlns:a16="http://schemas.microsoft.com/office/drawing/2014/main" id="{198A7914-FFF4-403F-0489-F33FBEDAFE63}"/>
                </a:ext>
              </a:extLst>
            </p:cNvPr>
            <p:cNvCxnSpPr>
              <a:cxnSpLocks/>
            </p:cNvCxnSpPr>
            <p:nvPr/>
          </p:nvCxnSpPr>
          <p:spPr>
            <a:xfrm flipV="1">
              <a:off x="10843693" y="3414719"/>
              <a:ext cx="260994" cy="996"/>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179" name="직선 화살표 연결선 229">
              <a:extLst>
                <a:ext uri="{FF2B5EF4-FFF2-40B4-BE49-F238E27FC236}">
                  <a16:creationId xmlns:a16="http://schemas.microsoft.com/office/drawing/2014/main" id="{BBD8491B-A746-B3F6-0D3E-65E22D231113}"/>
                </a:ext>
              </a:extLst>
            </p:cNvPr>
            <p:cNvCxnSpPr>
              <a:cxnSpLocks/>
            </p:cNvCxnSpPr>
            <p:nvPr/>
          </p:nvCxnSpPr>
          <p:spPr>
            <a:xfrm flipV="1">
              <a:off x="10843693" y="3800842"/>
              <a:ext cx="260994" cy="996"/>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180" name="직선 화살표 연결선 230">
              <a:extLst>
                <a:ext uri="{FF2B5EF4-FFF2-40B4-BE49-F238E27FC236}">
                  <a16:creationId xmlns:a16="http://schemas.microsoft.com/office/drawing/2014/main" id="{24DEAD14-A2FD-F462-612A-48ADB0F9CFD6}"/>
                </a:ext>
              </a:extLst>
            </p:cNvPr>
            <p:cNvCxnSpPr>
              <a:cxnSpLocks/>
            </p:cNvCxnSpPr>
            <p:nvPr/>
          </p:nvCxnSpPr>
          <p:spPr>
            <a:xfrm flipV="1">
              <a:off x="10843693" y="4186965"/>
              <a:ext cx="260994" cy="996"/>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181" name="직선 화살표 연결선 231">
              <a:extLst>
                <a:ext uri="{FF2B5EF4-FFF2-40B4-BE49-F238E27FC236}">
                  <a16:creationId xmlns:a16="http://schemas.microsoft.com/office/drawing/2014/main" id="{C003E93C-857B-231C-DCE8-A795CED7F36C}"/>
                </a:ext>
              </a:extLst>
            </p:cNvPr>
            <p:cNvCxnSpPr>
              <a:cxnSpLocks/>
            </p:cNvCxnSpPr>
            <p:nvPr/>
          </p:nvCxnSpPr>
          <p:spPr>
            <a:xfrm flipV="1">
              <a:off x="10843693" y="4573087"/>
              <a:ext cx="260994" cy="996"/>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sp>
          <p:nvSpPr>
            <p:cNvPr id="182" name="직사각형 190">
              <a:extLst>
                <a:ext uri="{FF2B5EF4-FFF2-40B4-BE49-F238E27FC236}">
                  <a16:creationId xmlns:a16="http://schemas.microsoft.com/office/drawing/2014/main" id="{45180E72-18B8-E71B-4A99-2A272942E8C5}"/>
                </a:ext>
              </a:extLst>
            </p:cNvPr>
            <p:cNvSpPr/>
            <p:nvPr/>
          </p:nvSpPr>
          <p:spPr>
            <a:xfrm>
              <a:off x="10238372" y="3231645"/>
              <a:ext cx="711230" cy="28806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ALU</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83" name="직사각형 192">
              <a:extLst>
                <a:ext uri="{FF2B5EF4-FFF2-40B4-BE49-F238E27FC236}">
                  <a16:creationId xmlns:a16="http://schemas.microsoft.com/office/drawing/2014/main" id="{72D99738-A912-0719-F365-C28B8C2249C1}"/>
                </a:ext>
              </a:extLst>
            </p:cNvPr>
            <p:cNvSpPr/>
            <p:nvPr/>
          </p:nvSpPr>
          <p:spPr>
            <a:xfrm>
              <a:off x="10238372" y="3631570"/>
              <a:ext cx="711230" cy="28806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FPU</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184" name="직사각형 194">
              <a:extLst>
                <a:ext uri="{FF2B5EF4-FFF2-40B4-BE49-F238E27FC236}">
                  <a16:creationId xmlns:a16="http://schemas.microsoft.com/office/drawing/2014/main" id="{3B550938-5E6F-469D-D492-1E174D06AEFE}"/>
                </a:ext>
              </a:extLst>
            </p:cNvPr>
            <p:cNvSpPr/>
            <p:nvPr/>
          </p:nvSpPr>
          <p:spPr>
            <a:xfrm>
              <a:off x="10238372" y="4031495"/>
              <a:ext cx="711230" cy="28806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LSU</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85" name="직선 화살표 연결선 232">
              <a:extLst>
                <a:ext uri="{FF2B5EF4-FFF2-40B4-BE49-F238E27FC236}">
                  <a16:creationId xmlns:a16="http://schemas.microsoft.com/office/drawing/2014/main" id="{E524B4BA-4294-51F2-E306-F5C00100F146}"/>
                </a:ext>
              </a:extLst>
            </p:cNvPr>
            <p:cNvCxnSpPr>
              <a:cxnSpLocks/>
              <a:stCxn id="157" idx="2"/>
              <a:endCxn id="156" idx="0"/>
            </p:cNvCxnSpPr>
            <p:nvPr/>
          </p:nvCxnSpPr>
          <p:spPr>
            <a:xfrm flipH="1">
              <a:off x="6536830" y="3756987"/>
              <a:ext cx="1290" cy="281500"/>
            </a:xfrm>
            <a:prstGeom prst="straightConnector1">
              <a:avLst/>
            </a:prstGeom>
            <a:ln w="12700">
              <a:solidFill>
                <a:schemeClr val="tx1"/>
              </a:solidFill>
              <a:headEnd type="triangle" w="sm" len="sm"/>
              <a:tailEnd type="triangle" w="sm" len="sm"/>
            </a:ln>
          </p:spPr>
          <p:style>
            <a:lnRef idx="2">
              <a:schemeClr val="accent1"/>
            </a:lnRef>
            <a:fillRef idx="0">
              <a:schemeClr val="accent1"/>
            </a:fillRef>
            <a:effectRef idx="1">
              <a:schemeClr val="accent1"/>
            </a:effectRef>
            <a:fontRef idx="minor">
              <a:schemeClr val="tx1"/>
            </a:fontRef>
          </p:style>
        </p:cxnSp>
        <p:cxnSp>
          <p:nvCxnSpPr>
            <p:cNvPr id="186" name="직선 화살표 연결선 238">
              <a:extLst>
                <a:ext uri="{FF2B5EF4-FFF2-40B4-BE49-F238E27FC236}">
                  <a16:creationId xmlns:a16="http://schemas.microsoft.com/office/drawing/2014/main" id="{F9075C61-311E-73F8-6EE8-B4C31CF46F28}"/>
                </a:ext>
              </a:extLst>
            </p:cNvPr>
            <p:cNvCxnSpPr>
              <a:cxnSpLocks/>
              <a:stCxn id="156" idx="2"/>
              <a:endCxn id="169" idx="0"/>
            </p:cNvCxnSpPr>
            <p:nvPr/>
          </p:nvCxnSpPr>
          <p:spPr>
            <a:xfrm flipH="1">
              <a:off x="6536817" y="4522009"/>
              <a:ext cx="15" cy="277231"/>
            </a:xfrm>
            <a:prstGeom prst="straightConnector1">
              <a:avLst/>
            </a:prstGeom>
            <a:ln w="12700">
              <a:solidFill>
                <a:schemeClr val="tx1"/>
              </a:solidFill>
              <a:headEnd type="triangle" w="sm" len="sm"/>
              <a:tailEnd type="triangle" w="sm" len="sm"/>
            </a:ln>
          </p:spPr>
          <p:style>
            <a:lnRef idx="2">
              <a:schemeClr val="accent1"/>
            </a:lnRef>
            <a:fillRef idx="0">
              <a:schemeClr val="accent1"/>
            </a:fillRef>
            <a:effectRef idx="1">
              <a:schemeClr val="accent1"/>
            </a:effectRef>
            <a:fontRef idx="minor">
              <a:schemeClr val="tx1"/>
            </a:fontRef>
          </p:style>
        </p:cxnSp>
        <p:cxnSp>
          <p:nvCxnSpPr>
            <p:cNvPr id="187" name="연결선: 꺾임 262">
              <a:extLst>
                <a:ext uri="{FF2B5EF4-FFF2-40B4-BE49-F238E27FC236}">
                  <a16:creationId xmlns:a16="http://schemas.microsoft.com/office/drawing/2014/main" id="{0AAF58EB-AF99-B85C-FC4E-291486583B6D}"/>
                </a:ext>
              </a:extLst>
            </p:cNvPr>
            <p:cNvCxnSpPr>
              <a:cxnSpLocks/>
              <a:stCxn id="167" idx="3"/>
              <a:endCxn id="159" idx="0"/>
            </p:cNvCxnSpPr>
            <p:nvPr/>
          </p:nvCxnSpPr>
          <p:spPr>
            <a:xfrm rot="16200000" flipH="1" flipV="1">
              <a:off x="10336749" y="2203524"/>
              <a:ext cx="201701" cy="2555574"/>
            </a:xfrm>
            <a:prstGeom prst="bentConnector3">
              <a:avLst>
                <a:gd name="adj1" fmla="val -114079"/>
              </a:avLst>
            </a:prstGeom>
            <a:ln w="12700">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sp>
          <p:nvSpPr>
            <p:cNvPr id="188" name="직사각형 266">
              <a:extLst>
                <a:ext uri="{FF2B5EF4-FFF2-40B4-BE49-F238E27FC236}">
                  <a16:creationId xmlns:a16="http://schemas.microsoft.com/office/drawing/2014/main" id="{A9C2950A-BD46-26FA-DF69-02FE763C4470}"/>
                </a:ext>
              </a:extLst>
            </p:cNvPr>
            <p:cNvSpPr/>
            <p:nvPr/>
          </p:nvSpPr>
          <p:spPr>
            <a:xfrm>
              <a:off x="8645706" y="3235858"/>
              <a:ext cx="944586" cy="165821"/>
            </a:xfrm>
            <a:prstGeom prst="rect">
              <a:avLst/>
            </a:prstGeom>
            <a:solidFill>
              <a:schemeClr val="bg1">
                <a:lumMod val="8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ea typeface="나눔고딕 ExtraBold" panose="020D0904000000000000" pitchFamily="50" charset="-127"/>
                  <a:cs typeface="Times New Roman" panose="02020603050405020304" pitchFamily="18" charset="0"/>
                </a:rPr>
                <a:t>Writeback</a:t>
              </a:r>
              <a:endParaRPr lang="en-US" altLang="ko-KR" sz="1200" dirty="0">
                <a:solidFill>
                  <a:schemeClr val="tx1"/>
                </a:solidFill>
                <a:latin typeface="Times New Roman" panose="02020603050405020304" pitchFamily="18" charset="0"/>
                <a:ea typeface="나눔고딕 ExtraBold" panose="020D0904000000000000" pitchFamily="50" charset="-127"/>
                <a:cs typeface="Times New Roman" panose="02020603050405020304" pitchFamily="18" charset="0"/>
              </a:endParaRPr>
            </a:p>
          </p:txBody>
        </p:sp>
        <p:cxnSp>
          <p:nvCxnSpPr>
            <p:cNvPr id="189" name="직선 화살표 연결선 268">
              <a:extLst>
                <a:ext uri="{FF2B5EF4-FFF2-40B4-BE49-F238E27FC236}">
                  <a16:creationId xmlns:a16="http://schemas.microsoft.com/office/drawing/2014/main" id="{1A696920-E2E8-0B1F-EFE7-DDCA4A77CAB4}"/>
                </a:ext>
              </a:extLst>
            </p:cNvPr>
            <p:cNvCxnSpPr>
              <a:cxnSpLocks/>
              <a:stCxn id="156" idx="3"/>
              <a:endCxn id="158" idx="0"/>
            </p:cNvCxnSpPr>
            <p:nvPr/>
          </p:nvCxnSpPr>
          <p:spPr>
            <a:xfrm>
              <a:off x="7144508" y="4280248"/>
              <a:ext cx="223118" cy="56"/>
            </a:xfrm>
            <a:prstGeom prst="straightConnector1">
              <a:avLst/>
            </a:prstGeom>
            <a:ln w="12700">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90" name="직선 화살표 연결선 279">
              <a:extLst>
                <a:ext uri="{FF2B5EF4-FFF2-40B4-BE49-F238E27FC236}">
                  <a16:creationId xmlns:a16="http://schemas.microsoft.com/office/drawing/2014/main" id="{23B2AF0F-171C-1F5F-DDD6-DCC86CFCA42B}"/>
                </a:ext>
              </a:extLst>
            </p:cNvPr>
            <p:cNvCxnSpPr>
              <a:cxnSpLocks/>
              <a:stCxn id="158" idx="2"/>
              <a:endCxn id="166" idx="0"/>
            </p:cNvCxnSpPr>
            <p:nvPr/>
          </p:nvCxnSpPr>
          <p:spPr>
            <a:xfrm>
              <a:off x="7695752" y="4280304"/>
              <a:ext cx="273409" cy="0"/>
            </a:xfrm>
            <a:prstGeom prst="straightConnector1">
              <a:avLst/>
            </a:prstGeom>
            <a:ln w="12700">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91" name="연결선: 꺾임 284">
              <a:extLst>
                <a:ext uri="{FF2B5EF4-FFF2-40B4-BE49-F238E27FC236}">
                  <a16:creationId xmlns:a16="http://schemas.microsoft.com/office/drawing/2014/main" id="{7072A2FB-CE34-282D-0424-A7849526110E}"/>
                </a:ext>
              </a:extLst>
            </p:cNvPr>
            <p:cNvCxnSpPr>
              <a:cxnSpLocks/>
              <a:stCxn id="166" idx="1"/>
              <a:endCxn id="209" idx="1"/>
            </p:cNvCxnSpPr>
            <p:nvPr/>
          </p:nvCxnSpPr>
          <p:spPr>
            <a:xfrm rot="16200000" flipH="1">
              <a:off x="8176154" y="5125811"/>
              <a:ext cx="322074" cy="407985"/>
            </a:xfrm>
            <a:prstGeom prst="bentConnector2">
              <a:avLst/>
            </a:prstGeom>
            <a:ln w="12700">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92" name="직선 화살표 연결선 290">
              <a:extLst>
                <a:ext uri="{FF2B5EF4-FFF2-40B4-BE49-F238E27FC236}">
                  <a16:creationId xmlns:a16="http://schemas.microsoft.com/office/drawing/2014/main" id="{2793629D-4FFC-229C-1144-EBD85CB17137}"/>
                </a:ext>
              </a:extLst>
            </p:cNvPr>
            <p:cNvCxnSpPr>
              <a:cxnSpLocks/>
              <a:stCxn id="164" idx="0"/>
              <a:endCxn id="161" idx="2"/>
            </p:cNvCxnSpPr>
            <p:nvPr/>
          </p:nvCxnSpPr>
          <p:spPr>
            <a:xfrm flipV="1">
              <a:off x="9045343" y="4171588"/>
              <a:ext cx="0" cy="288217"/>
            </a:xfrm>
            <a:prstGeom prst="straightConnector1">
              <a:avLst/>
            </a:prstGeom>
            <a:ln w="12700">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93" name="직선 화살표 연결선 295">
              <a:extLst>
                <a:ext uri="{FF2B5EF4-FFF2-40B4-BE49-F238E27FC236}">
                  <a16:creationId xmlns:a16="http://schemas.microsoft.com/office/drawing/2014/main" id="{1FD9249D-A52E-106E-B711-1E184C7BD571}"/>
                </a:ext>
              </a:extLst>
            </p:cNvPr>
            <p:cNvCxnSpPr>
              <a:cxnSpLocks/>
            </p:cNvCxnSpPr>
            <p:nvPr/>
          </p:nvCxnSpPr>
          <p:spPr>
            <a:xfrm>
              <a:off x="11314214" y="3919623"/>
              <a:ext cx="237115" cy="0"/>
            </a:xfrm>
            <a:prstGeom prst="straightConnector1">
              <a:avLst/>
            </a:prstGeom>
            <a:ln w="12700">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94" name="직선 화살표 연결선 323">
              <a:extLst>
                <a:ext uri="{FF2B5EF4-FFF2-40B4-BE49-F238E27FC236}">
                  <a16:creationId xmlns:a16="http://schemas.microsoft.com/office/drawing/2014/main" id="{E6D88A09-C4BF-5304-3011-4BD411FA4EC5}"/>
                </a:ext>
              </a:extLst>
            </p:cNvPr>
            <p:cNvCxnSpPr>
              <a:cxnSpLocks/>
            </p:cNvCxnSpPr>
            <p:nvPr/>
          </p:nvCxnSpPr>
          <p:spPr>
            <a:xfrm flipV="1">
              <a:off x="9972440" y="5231144"/>
              <a:ext cx="0" cy="382737"/>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sp>
          <p:nvSpPr>
            <p:cNvPr id="195" name="직사각형 196">
              <a:extLst>
                <a:ext uri="{FF2B5EF4-FFF2-40B4-BE49-F238E27FC236}">
                  <a16:creationId xmlns:a16="http://schemas.microsoft.com/office/drawing/2014/main" id="{AAF22AE0-20D7-6C30-361E-B42874E04790}"/>
                </a:ext>
              </a:extLst>
            </p:cNvPr>
            <p:cNvSpPr/>
            <p:nvPr/>
          </p:nvSpPr>
          <p:spPr>
            <a:xfrm>
              <a:off x="10238372" y="4431420"/>
              <a:ext cx="711230" cy="288065"/>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SFU</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96" name="직선 화살표 연결선 397">
              <a:extLst>
                <a:ext uri="{FF2B5EF4-FFF2-40B4-BE49-F238E27FC236}">
                  <a16:creationId xmlns:a16="http://schemas.microsoft.com/office/drawing/2014/main" id="{670EECEA-FE3E-B7C3-F762-E4C73029FCE4}"/>
                </a:ext>
              </a:extLst>
            </p:cNvPr>
            <p:cNvCxnSpPr>
              <a:cxnSpLocks/>
            </p:cNvCxnSpPr>
            <p:nvPr/>
          </p:nvCxnSpPr>
          <p:spPr>
            <a:xfrm>
              <a:off x="9546289" y="3919635"/>
              <a:ext cx="338327" cy="0"/>
            </a:xfrm>
            <a:prstGeom prst="straightConnector1">
              <a:avLst/>
            </a:prstGeom>
            <a:ln w="12700">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97" name="직선 화살표 연결선 287">
              <a:extLst>
                <a:ext uri="{FF2B5EF4-FFF2-40B4-BE49-F238E27FC236}">
                  <a16:creationId xmlns:a16="http://schemas.microsoft.com/office/drawing/2014/main" id="{2D2A6BAD-B8E0-1668-C56B-F4466113C23B}"/>
                </a:ext>
              </a:extLst>
            </p:cNvPr>
            <p:cNvCxnSpPr>
              <a:cxnSpLocks/>
              <a:stCxn id="209" idx="0"/>
              <a:endCxn id="164" idx="2"/>
            </p:cNvCxnSpPr>
            <p:nvPr/>
          </p:nvCxnSpPr>
          <p:spPr>
            <a:xfrm flipV="1">
              <a:off x="9045343" y="4945572"/>
              <a:ext cx="0" cy="302384"/>
            </a:xfrm>
            <a:prstGeom prst="straightConnector1">
              <a:avLst/>
            </a:prstGeom>
            <a:ln w="12700">
              <a:solidFill>
                <a:schemeClr val="tx1"/>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198" name="직선 화살표 연결선 251">
              <a:extLst>
                <a:ext uri="{FF2B5EF4-FFF2-40B4-BE49-F238E27FC236}">
                  <a16:creationId xmlns:a16="http://schemas.microsoft.com/office/drawing/2014/main" id="{F0BE0EBC-C03B-A048-ED82-32FA3EE05A9A}"/>
                </a:ext>
              </a:extLst>
            </p:cNvPr>
            <p:cNvCxnSpPr>
              <a:cxnSpLocks/>
              <a:stCxn id="195" idx="2"/>
            </p:cNvCxnSpPr>
            <p:nvPr/>
          </p:nvCxnSpPr>
          <p:spPr>
            <a:xfrm>
              <a:off x="10593997" y="4719485"/>
              <a:ext cx="2024" cy="231395"/>
            </a:xfrm>
            <a:prstGeom prst="straightConnector1">
              <a:avLst/>
            </a:prstGeom>
            <a:ln w="12700">
              <a:solidFill>
                <a:schemeClr val="tx1"/>
              </a:solidFill>
              <a:headEnd type="triangle" w="sm" len="sm"/>
              <a:tailEnd type="triangle" w="sm" len="sm"/>
            </a:ln>
          </p:spPr>
          <p:style>
            <a:lnRef idx="2">
              <a:schemeClr val="accent1"/>
            </a:lnRef>
            <a:fillRef idx="0">
              <a:schemeClr val="accent1"/>
            </a:fillRef>
            <a:effectRef idx="1">
              <a:schemeClr val="accent1"/>
            </a:effectRef>
            <a:fontRef idx="minor">
              <a:schemeClr val="tx1"/>
            </a:fontRef>
          </p:style>
        </p:cxnSp>
        <p:cxnSp>
          <p:nvCxnSpPr>
            <p:cNvPr id="199" name="직선 화살표 연결선 256">
              <a:extLst>
                <a:ext uri="{FF2B5EF4-FFF2-40B4-BE49-F238E27FC236}">
                  <a16:creationId xmlns:a16="http://schemas.microsoft.com/office/drawing/2014/main" id="{DF124580-13EF-BD88-5EFE-3118E7E6A53A}"/>
                </a:ext>
              </a:extLst>
            </p:cNvPr>
            <p:cNvCxnSpPr>
              <a:cxnSpLocks/>
            </p:cNvCxnSpPr>
            <p:nvPr/>
          </p:nvCxnSpPr>
          <p:spPr>
            <a:xfrm flipV="1">
              <a:off x="10152165" y="5231144"/>
              <a:ext cx="0" cy="382737"/>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200" name="직선 화살표 연결선 257">
              <a:extLst>
                <a:ext uri="{FF2B5EF4-FFF2-40B4-BE49-F238E27FC236}">
                  <a16:creationId xmlns:a16="http://schemas.microsoft.com/office/drawing/2014/main" id="{FDB2BF90-2651-323F-F683-D511FBD4CB93}"/>
                </a:ext>
              </a:extLst>
            </p:cNvPr>
            <p:cNvCxnSpPr>
              <a:cxnSpLocks/>
            </p:cNvCxnSpPr>
            <p:nvPr/>
          </p:nvCxnSpPr>
          <p:spPr>
            <a:xfrm flipV="1">
              <a:off x="10331891" y="5231144"/>
              <a:ext cx="0" cy="382737"/>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201" name="직선 화살표 연결선 258">
              <a:extLst>
                <a:ext uri="{FF2B5EF4-FFF2-40B4-BE49-F238E27FC236}">
                  <a16:creationId xmlns:a16="http://schemas.microsoft.com/office/drawing/2014/main" id="{5D09A677-E73A-3776-CAEF-07079369B0EB}"/>
                </a:ext>
              </a:extLst>
            </p:cNvPr>
            <p:cNvCxnSpPr>
              <a:cxnSpLocks/>
            </p:cNvCxnSpPr>
            <p:nvPr/>
          </p:nvCxnSpPr>
          <p:spPr>
            <a:xfrm flipV="1">
              <a:off x="10511617" y="5231144"/>
              <a:ext cx="0" cy="382737"/>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202" name="직선 화살표 연결선 271">
              <a:extLst>
                <a:ext uri="{FF2B5EF4-FFF2-40B4-BE49-F238E27FC236}">
                  <a16:creationId xmlns:a16="http://schemas.microsoft.com/office/drawing/2014/main" id="{518176C3-6A39-0B7B-D74C-3867E358983E}"/>
                </a:ext>
              </a:extLst>
            </p:cNvPr>
            <p:cNvCxnSpPr>
              <a:cxnSpLocks/>
            </p:cNvCxnSpPr>
            <p:nvPr/>
          </p:nvCxnSpPr>
          <p:spPr>
            <a:xfrm>
              <a:off x="10691342" y="5081979"/>
              <a:ext cx="0" cy="520115"/>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203" name="직선 화살표 연결선 272">
              <a:extLst>
                <a:ext uri="{FF2B5EF4-FFF2-40B4-BE49-F238E27FC236}">
                  <a16:creationId xmlns:a16="http://schemas.microsoft.com/office/drawing/2014/main" id="{5FDCA030-BD75-7D6E-E224-96D215E34AA9}"/>
                </a:ext>
              </a:extLst>
            </p:cNvPr>
            <p:cNvCxnSpPr>
              <a:cxnSpLocks/>
            </p:cNvCxnSpPr>
            <p:nvPr/>
          </p:nvCxnSpPr>
          <p:spPr>
            <a:xfrm>
              <a:off x="10871068" y="5057512"/>
              <a:ext cx="0" cy="544582"/>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204" name="직선 화살표 연결선 273">
              <a:extLst>
                <a:ext uri="{FF2B5EF4-FFF2-40B4-BE49-F238E27FC236}">
                  <a16:creationId xmlns:a16="http://schemas.microsoft.com/office/drawing/2014/main" id="{C8D3B874-A901-5139-0C2A-97F4B628CF86}"/>
                </a:ext>
              </a:extLst>
            </p:cNvPr>
            <p:cNvCxnSpPr>
              <a:cxnSpLocks/>
            </p:cNvCxnSpPr>
            <p:nvPr/>
          </p:nvCxnSpPr>
          <p:spPr>
            <a:xfrm>
              <a:off x="11050794" y="5094259"/>
              <a:ext cx="0" cy="507835"/>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cxnSp>
          <p:nvCxnSpPr>
            <p:cNvPr id="205" name="직선 화살표 연결선 274">
              <a:extLst>
                <a:ext uri="{FF2B5EF4-FFF2-40B4-BE49-F238E27FC236}">
                  <a16:creationId xmlns:a16="http://schemas.microsoft.com/office/drawing/2014/main" id="{9E952693-B8EF-B89B-29F0-0F9E820D3F28}"/>
                </a:ext>
              </a:extLst>
            </p:cNvPr>
            <p:cNvCxnSpPr>
              <a:cxnSpLocks/>
            </p:cNvCxnSpPr>
            <p:nvPr/>
          </p:nvCxnSpPr>
          <p:spPr>
            <a:xfrm>
              <a:off x="11230515" y="5109343"/>
              <a:ext cx="0" cy="492751"/>
            </a:xfrm>
            <a:prstGeom prst="straightConnector1">
              <a:avLst/>
            </a:prstGeom>
            <a:ln w="12700">
              <a:solidFill>
                <a:schemeClr val="tx1"/>
              </a:solidFill>
              <a:headEnd w="med" len="med"/>
              <a:tailEnd type="triangle" w="sm" len="sm"/>
            </a:ln>
          </p:spPr>
          <p:style>
            <a:lnRef idx="2">
              <a:schemeClr val="accent1"/>
            </a:lnRef>
            <a:fillRef idx="0">
              <a:schemeClr val="accent1"/>
            </a:fillRef>
            <a:effectRef idx="1">
              <a:schemeClr val="accent1"/>
            </a:effectRef>
            <a:fontRef idx="minor">
              <a:schemeClr val="tx1"/>
            </a:fontRef>
          </p:style>
        </p:cxnSp>
        <p:sp>
          <p:nvSpPr>
            <p:cNvPr id="206" name="직사각형 198">
              <a:extLst>
                <a:ext uri="{FF2B5EF4-FFF2-40B4-BE49-F238E27FC236}">
                  <a16:creationId xmlns:a16="http://schemas.microsoft.com/office/drawing/2014/main" id="{2BAD6C54-98AF-56B6-35AA-062394647E9B}"/>
                </a:ext>
              </a:extLst>
            </p:cNvPr>
            <p:cNvSpPr/>
            <p:nvPr/>
          </p:nvSpPr>
          <p:spPr>
            <a:xfrm>
              <a:off x="9886958" y="5607992"/>
              <a:ext cx="1422793" cy="242807"/>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Shared Mem.</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207" name="직사각형 187">
              <a:extLst>
                <a:ext uri="{FF2B5EF4-FFF2-40B4-BE49-F238E27FC236}">
                  <a16:creationId xmlns:a16="http://schemas.microsoft.com/office/drawing/2014/main" id="{59529D13-9FD0-1AD7-0013-AD6085AA3D32}"/>
                </a:ext>
              </a:extLst>
            </p:cNvPr>
            <p:cNvSpPr/>
            <p:nvPr/>
          </p:nvSpPr>
          <p:spPr>
            <a:xfrm>
              <a:off x="8655653" y="5144299"/>
              <a:ext cx="1008318" cy="485768"/>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208" name="직사각형 188">
              <a:extLst>
                <a:ext uri="{FF2B5EF4-FFF2-40B4-BE49-F238E27FC236}">
                  <a16:creationId xmlns:a16="http://schemas.microsoft.com/office/drawing/2014/main" id="{4B5A7749-E57D-BA31-FE4E-407816091132}"/>
                </a:ext>
              </a:extLst>
            </p:cNvPr>
            <p:cNvSpPr/>
            <p:nvPr/>
          </p:nvSpPr>
          <p:spPr>
            <a:xfrm>
              <a:off x="8600147" y="5196130"/>
              <a:ext cx="1008318" cy="485768"/>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209" name="직사각형 189">
              <a:extLst>
                <a:ext uri="{FF2B5EF4-FFF2-40B4-BE49-F238E27FC236}">
                  <a16:creationId xmlns:a16="http://schemas.microsoft.com/office/drawing/2014/main" id="{DE70826A-DCEC-B666-1840-832AC4F87A15}"/>
                </a:ext>
              </a:extLst>
            </p:cNvPr>
            <p:cNvSpPr/>
            <p:nvPr/>
          </p:nvSpPr>
          <p:spPr>
            <a:xfrm>
              <a:off x="8541184" y="5247956"/>
              <a:ext cx="1008318" cy="485768"/>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err="1">
                  <a:solidFill>
                    <a:schemeClr val="tx1"/>
                  </a:solidFill>
                  <a:latin typeface="Times New Roman" panose="02020603050405020304" pitchFamily="18" charset="0"/>
                  <a:cs typeface="Times New Roman" panose="02020603050405020304" pitchFamily="18" charset="0"/>
                </a:rPr>
                <a:t>IBuffer</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sp>
          <p:nvSpPr>
            <p:cNvPr id="211" name="직사각형 136">
              <a:extLst>
                <a:ext uri="{FF2B5EF4-FFF2-40B4-BE49-F238E27FC236}">
                  <a16:creationId xmlns:a16="http://schemas.microsoft.com/office/drawing/2014/main" id="{3EDBAEFB-C710-4A6F-334B-4438FBB5D6CD}"/>
                </a:ext>
              </a:extLst>
            </p:cNvPr>
            <p:cNvSpPr/>
            <p:nvPr/>
          </p:nvSpPr>
          <p:spPr>
            <a:xfrm>
              <a:off x="5938625" y="2822043"/>
              <a:ext cx="1161490" cy="220219"/>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Times New Roman" panose="02020603050405020304" pitchFamily="18" charset="0"/>
                  <a:ea typeface="나눔고딕 ExtraBold" panose="020D0904000000000000" pitchFamily="50" charset="-127"/>
                  <a:cs typeface="Times New Roman" panose="02020603050405020304" pitchFamily="18" charset="0"/>
                </a:rPr>
                <a:t>Schedule</a:t>
              </a:r>
            </a:p>
          </p:txBody>
        </p:sp>
        <p:sp>
          <p:nvSpPr>
            <p:cNvPr id="212" name="직사각형 203">
              <a:extLst>
                <a:ext uri="{FF2B5EF4-FFF2-40B4-BE49-F238E27FC236}">
                  <a16:creationId xmlns:a16="http://schemas.microsoft.com/office/drawing/2014/main" id="{B714E6AA-5477-FEAE-AC2F-652701AC3F90}"/>
                </a:ext>
              </a:extLst>
            </p:cNvPr>
            <p:cNvSpPr/>
            <p:nvPr/>
          </p:nvSpPr>
          <p:spPr>
            <a:xfrm>
              <a:off x="9884617" y="4943077"/>
              <a:ext cx="1422791" cy="288067"/>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dirty="0">
                  <a:solidFill>
                    <a:schemeClr val="tx1"/>
                  </a:solidFill>
                  <a:latin typeface="Times New Roman" panose="02020603050405020304" pitchFamily="18" charset="0"/>
                  <a:cs typeface="Times New Roman" panose="02020603050405020304" pitchFamily="18" charset="0"/>
                </a:rPr>
                <a:t>Weaver</a:t>
              </a:r>
              <a:endParaRPr lang="ko-KR" altLang="en-US" sz="1600" dirty="0">
                <a:solidFill>
                  <a:schemeClr val="tx1"/>
                </a:solidFill>
                <a:latin typeface="Times New Roman" panose="02020603050405020304" pitchFamily="18" charset="0"/>
                <a:cs typeface="Times New Roman" panose="02020603050405020304" pitchFamily="18" charset="0"/>
              </a:endParaRPr>
            </a:p>
          </p:txBody>
        </p:sp>
      </p:grpSp>
      <p:sp>
        <p:nvSpPr>
          <p:cNvPr id="213" name="내용 개체 틀 2">
            <a:extLst>
              <a:ext uri="{FF2B5EF4-FFF2-40B4-BE49-F238E27FC236}">
                <a16:creationId xmlns:a16="http://schemas.microsoft.com/office/drawing/2014/main" id="{A101843A-B2B0-276A-51E4-D50F6E8F7B56}"/>
              </a:ext>
            </a:extLst>
          </p:cNvPr>
          <p:cNvSpPr txBox="1">
            <a:spLocks/>
          </p:cNvSpPr>
          <p:nvPr/>
        </p:nvSpPr>
        <p:spPr>
          <a:xfrm>
            <a:off x="461553" y="1168506"/>
            <a:ext cx="11207931" cy="138842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Daytona" panose="020B0604030500040204" pitchFamily="34" charset="0"/>
                <a:ea typeface="+mn-ea"/>
                <a:cs typeface="Tahoma" panose="020B060403050404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Daytona" panose="020B0604030500040204" pitchFamily="34" charset="0"/>
                <a:ea typeface="+mn-ea"/>
                <a:cs typeface="Tahoma" panose="020B060403050404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Daytona" panose="020B0604030500040204" pitchFamily="34" charset="0"/>
                <a:ea typeface="+mn-ea"/>
                <a:cs typeface="Tahoma" panose="020B060403050404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 altLang="ko-Kore-KR" dirty="0"/>
              <a:t>Extend GPU ISA with only three new instructions for seamless</a:t>
            </a:r>
            <a:r>
              <a:rPr lang="ko-KR" altLang="en-US" dirty="0"/>
              <a:t> </a:t>
            </a:r>
            <a:r>
              <a:rPr lang="en-US" altLang="ko-KR" dirty="0"/>
              <a:t>code </a:t>
            </a:r>
            <a:r>
              <a:rPr lang="en-US" altLang="ko-KR" dirty="0" err="1"/>
              <a:t>i</a:t>
            </a:r>
            <a:r>
              <a:rPr lang="en" altLang="ko-Kore-KR" dirty="0" err="1"/>
              <a:t>ntegration</a:t>
            </a:r>
            <a:endParaRPr lang="en" altLang="ko-Kore-KR" dirty="0"/>
          </a:p>
          <a:p>
            <a:r>
              <a:rPr lang="en" altLang="ko-Kore-KR" dirty="0"/>
              <a:t>Enhance the GPU pipeline with a new execution unit(Weaver)</a:t>
            </a:r>
            <a:endParaRPr kumimoji="1" lang="en-US" altLang="ko-KR" dirty="0"/>
          </a:p>
        </p:txBody>
      </p:sp>
      <p:sp>
        <p:nvSpPr>
          <p:cNvPr id="3" name="슬라이드 번호 개체 틀 2">
            <a:extLst>
              <a:ext uri="{FF2B5EF4-FFF2-40B4-BE49-F238E27FC236}">
                <a16:creationId xmlns:a16="http://schemas.microsoft.com/office/drawing/2014/main" id="{BA613597-45A7-FC04-6CBD-3F38A1B736EA}"/>
              </a:ext>
            </a:extLst>
          </p:cNvPr>
          <p:cNvSpPr>
            <a:spLocks noGrp="1"/>
          </p:cNvSpPr>
          <p:nvPr>
            <p:ph type="sldNum" sz="quarter" idx="12"/>
          </p:nvPr>
        </p:nvSpPr>
        <p:spPr/>
        <p:txBody>
          <a:bodyPr/>
          <a:lstStyle/>
          <a:p>
            <a:fld id="{EA817E6B-9020-B144-9EF0-1660BDD1AC06}" type="slidenum">
              <a:rPr lang="en-KR" smtClean="0"/>
              <a:t>13</a:t>
            </a:fld>
            <a:endParaRPr lang="en-KR"/>
          </a:p>
        </p:txBody>
      </p:sp>
      <p:sp>
        <p:nvSpPr>
          <p:cNvPr id="33" name="Rounded Rectangle 897">
            <a:extLst>
              <a:ext uri="{FF2B5EF4-FFF2-40B4-BE49-F238E27FC236}">
                <a16:creationId xmlns:a16="http://schemas.microsoft.com/office/drawing/2014/main" id="{FF07DE50-59DA-FB40-CCAB-4D80EAD6998C}"/>
              </a:ext>
            </a:extLst>
          </p:cNvPr>
          <p:cNvSpPr/>
          <p:nvPr/>
        </p:nvSpPr>
        <p:spPr>
          <a:xfrm>
            <a:off x="-6870720" y="2487230"/>
            <a:ext cx="6288944" cy="3770165"/>
          </a:xfrm>
          <a:prstGeom prst="roundRect">
            <a:avLst>
              <a:gd name="adj" fmla="val 6277"/>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700" dirty="0">
              <a:solidFill>
                <a:schemeClr val="tx1"/>
              </a:solidFill>
              <a:latin typeface="Times New Roman" panose="02020603050405020304" pitchFamily="18" charset="0"/>
              <a:cs typeface="Times New Roman" panose="02020603050405020304" pitchFamily="18" charset="0"/>
            </a:endParaRPr>
          </a:p>
        </p:txBody>
      </p:sp>
      <p:sp>
        <p:nvSpPr>
          <p:cNvPr id="34" name="Rectangle 898">
            <a:extLst>
              <a:ext uri="{FF2B5EF4-FFF2-40B4-BE49-F238E27FC236}">
                <a16:creationId xmlns:a16="http://schemas.microsoft.com/office/drawing/2014/main" id="{AB4E5E2C-F53F-26EA-C3B7-C528759153DF}"/>
              </a:ext>
            </a:extLst>
          </p:cNvPr>
          <p:cNvSpPr/>
          <p:nvPr/>
        </p:nvSpPr>
        <p:spPr>
          <a:xfrm>
            <a:off x="-6788753" y="5290982"/>
            <a:ext cx="3445002" cy="775754"/>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5" name="Rectangle 899">
            <a:extLst>
              <a:ext uri="{FF2B5EF4-FFF2-40B4-BE49-F238E27FC236}">
                <a16:creationId xmlns:a16="http://schemas.microsoft.com/office/drawing/2014/main" id="{6043FB9C-C675-B3BC-5841-A7DB016A5C66}"/>
              </a:ext>
            </a:extLst>
          </p:cNvPr>
          <p:cNvSpPr/>
          <p:nvPr/>
        </p:nvSpPr>
        <p:spPr>
          <a:xfrm>
            <a:off x="-6788753" y="2884759"/>
            <a:ext cx="3445002" cy="2318734"/>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36" name="Rounded Rectangle 900">
            <a:extLst>
              <a:ext uri="{FF2B5EF4-FFF2-40B4-BE49-F238E27FC236}">
                <a16:creationId xmlns:a16="http://schemas.microsoft.com/office/drawing/2014/main" id="{7460435C-9000-9E40-5EE0-92FF2E5E6482}"/>
              </a:ext>
            </a:extLst>
          </p:cNvPr>
          <p:cNvSpPr/>
          <p:nvPr/>
        </p:nvSpPr>
        <p:spPr>
          <a:xfrm>
            <a:off x="-6870721" y="680771"/>
            <a:ext cx="6288944" cy="1477235"/>
          </a:xfrm>
          <a:prstGeom prst="round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700" dirty="0">
              <a:solidFill>
                <a:schemeClr val="tx1"/>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8C7812AF-7070-79A6-9FE3-6C12E06A095E}"/>
              </a:ext>
            </a:extLst>
          </p:cNvPr>
          <p:cNvSpPr txBox="1"/>
          <p:nvPr/>
        </p:nvSpPr>
        <p:spPr>
          <a:xfrm>
            <a:off x="-5919265" y="724499"/>
            <a:ext cx="2039731" cy="369332"/>
          </a:xfrm>
          <a:prstGeom prst="rect">
            <a:avLst/>
          </a:prstGeom>
          <a:noFill/>
        </p:spPr>
        <p:txBody>
          <a:bodyPr wrap="square" lIns="36000" rIns="36000">
            <a:spAutoFit/>
          </a:bodyPr>
          <a:lstStyle/>
          <a:p>
            <a:pPr algn="ctr"/>
            <a:r>
              <a:rPr lang="en-KR" dirty="0">
                <a:latin typeface="Times New Roman" panose="02020603050405020304" pitchFamily="18" charset="0"/>
                <a:cs typeface="Times New Roman" panose="02020603050405020304" pitchFamily="18" charset="0"/>
              </a:rPr>
              <a:t>Graph UDF func</a:t>
            </a:r>
          </a:p>
        </p:txBody>
      </p:sp>
      <p:sp>
        <p:nvSpPr>
          <p:cNvPr id="38" name="TextBox 37">
            <a:extLst>
              <a:ext uri="{FF2B5EF4-FFF2-40B4-BE49-F238E27FC236}">
                <a16:creationId xmlns:a16="http://schemas.microsoft.com/office/drawing/2014/main" id="{96CEB89C-448F-6351-53D1-CE7FB837B72F}"/>
              </a:ext>
            </a:extLst>
          </p:cNvPr>
          <p:cNvSpPr txBox="1"/>
          <p:nvPr/>
        </p:nvSpPr>
        <p:spPr>
          <a:xfrm>
            <a:off x="-6870720" y="605967"/>
            <a:ext cx="783162" cy="369332"/>
          </a:xfrm>
          <a:prstGeom prst="rect">
            <a:avLst/>
          </a:prstGeom>
          <a:solidFill>
            <a:schemeClr val="bg1"/>
          </a:solidFill>
          <a:ln w="12700">
            <a:solidFill>
              <a:schemeClr val="tx1"/>
            </a:solidFill>
          </a:ln>
        </p:spPr>
        <p:txBody>
          <a:bodyPr wrap="square">
            <a:spAutoFit/>
          </a:bodyPr>
          <a:lstStyle/>
          <a:p>
            <a:pPr algn="ctr"/>
            <a:r>
              <a:rPr lang="en-KR" b="1" dirty="0">
                <a:latin typeface="Times New Roman" panose="02020603050405020304" pitchFamily="18" charset="0"/>
                <a:cs typeface="Times New Roman" panose="02020603050405020304" pitchFamily="18" charset="0"/>
              </a:rPr>
              <a:t>Input</a:t>
            </a:r>
          </a:p>
        </p:txBody>
      </p:sp>
      <p:sp>
        <p:nvSpPr>
          <p:cNvPr id="39" name="TextBox 38">
            <a:extLst>
              <a:ext uri="{FF2B5EF4-FFF2-40B4-BE49-F238E27FC236}">
                <a16:creationId xmlns:a16="http://schemas.microsoft.com/office/drawing/2014/main" id="{7F835EAB-0CD8-29F7-587F-A0563FB6CDFD}"/>
              </a:ext>
            </a:extLst>
          </p:cNvPr>
          <p:cNvSpPr txBox="1"/>
          <p:nvPr/>
        </p:nvSpPr>
        <p:spPr>
          <a:xfrm>
            <a:off x="-3752371" y="710099"/>
            <a:ext cx="2907490" cy="369332"/>
          </a:xfrm>
          <a:prstGeom prst="rect">
            <a:avLst/>
          </a:prstGeom>
          <a:noFill/>
        </p:spPr>
        <p:txBody>
          <a:bodyPr wrap="square">
            <a:spAutoFit/>
          </a:bodyPr>
          <a:lstStyle/>
          <a:p>
            <a:pPr algn="ctr"/>
            <a:r>
              <a:rPr lang="en-KR" dirty="0">
                <a:latin typeface="Times New Roman" panose="02020603050405020304" pitchFamily="18" charset="0"/>
                <a:cs typeface="Times New Roman" panose="02020603050405020304" pitchFamily="18" charset="0"/>
              </a:rPr>
              <a:t>Storage Format &amp; Interface</a:t>
            </a:r>
            <a:endParaRPr lang="en-KR" dirty="0"/>
          </a:p>
        </p:txBody>
      </p:sp>
      <p:sp>
        <p:nvSpPr>
          <p:cNvPr id="40" name="Down Arrow 904">
            <a:extLst>
              <a:ext uri="{FF2B5EF4-FFF2-40B4-BE49-F238E27FC236}">
                <a16:creationId xmlns:a16="http://schemas.microsoft.com/office/drawing/2014/main" id="{B30AC11A-FA83-1E2C-9750-ACC025682BC8}"/>
              </a:ext>
            </a:extLst>
          </p:cNvPr>
          <p:cNvSpPr/>
          <p:nvPr/>
        </p:nvSpPr>
        <p:spPr>
          <a:xfrm>
            <a:off x="-4059618" y="2206858"/>
            <a:ext cx="507679" cy="235193"/>
          </a:xfrm>
          <a:prstGeom prst="downArrow">
            <a:avLst/>
          </a:prstGeom>
          <a:solidFill>
            <a:schemeClr val="tx1">
              <a:lumMod val="50000"/>
              <a:lumOff val="5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41" name="Rectangle 905">
            <a:extLst>
              <a:ext uri="{FF2B5EF4-FFF2-40B4-BE49-F238E27FC236}">
                <a16:creationId xmlns:a16="http://schemas.microsoft.com/office/drawing/2014/main" id="{5A707150-996B-F3E5-713E-C7271573529C}"/>
              </a:ext>
            </a:extLst>
          </p:cNvPr>
          <p:cNvSpPr/>
          <p:nvPr/>
        </p:nvSpPr>
        <p:spPr>
          <a:xfrm>
            <a:off x="-6674347" y="3010210"/>
            <a:ext cx="545351" cy="985977"/>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KR" sz="1700" dirty="0">
                <a:solidFill>
                  <a:schemeClr val="tx1"/>
                </a:solidFill>
                <a:latin typeface="Times New Roman" panose="02020603050405020304" pitchFamily="18" charset="0"/>
                <a:cs typeface="Times New Roman" panose="02020603050405020304" pitchFamily="18" charset="0"/>
              </a:rPr>
              <a:t>Front</a:t>
            </a:r>
          </a:p>
          <a:p>
            <a:pPr algn="ctr"/>
            <a:r>
              <a:rPr lang="en-KR" sz="1700" dirty="0">
                <a:solidFill>
                  <a:schemeClr val="tx1"/>
                </a:solidFill>
                <a:latin typeface="Times New Roman" panose="02020603050405020304" pitchFamily="18" charset="0"/>
                <a:cs typeface="Times New Roman" panose="02020603050405020304" pitchFamily="18" charset="0"/>
              </a:rPr>
              <a:t>-end</a:t>
            </a:r>
          </a:p>
        </p:txBody>
      </p:sp>
      <p:sp>
        <p:nvSpPr>
          <p:cNvPr id="42" name="Rectangle 906">
            <a:extLst>
              <a:ext uri="{FF2B5EF4-FFF2-40B4-BE49-F238E27FC236}">
                <a16:creationId xmlns:a16="http://schemas.microsoft.com/office/drawing/2014/main" id="{CD1B157B-F130-DBB5-11CF-3DF8E0EEC0BF}"/>
              </a:ext>
            </a:extLst>
          </p:cNvPr>
          <p:cNvSpPr/>
          <p:nvPr/>
        </p:nvSpPr>
        <p:spPr>
          <a:xfrm>
            <a:off x="-6044708" y="3001832"/>
            <a:ext cx="2626633" cy="412464"/>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KR" sz="1700" dirty="0">
                <a:solidFill>
                  <a:schemeClr val="tx1"/>
                </a:solidFill>
                <a:latin typeface="Times New Roman" panose="02020603050405020304" pitchFamily="18" charset="0"/>
                <a:cs typeface="Times New Roman" panose="02020603050405020304" pitchFamily="18" charset="0"/>
              </a:rPr>
              <a:t>Built-in Library Linking </a:t>
            </a:r>
          </a:p>
        </p:txBody>
      </p:sp>
      <p:sp>
        <p:nvSpPr>
          <p:cNvPr id="43" name="Rectangle 907">
            <a:extLst>
              <a:ext uri="{FF2B5EF4-FFF2-40B4-BE49-F238E27FC236}">
                <a16:creationId xmlns:a16="http://schemas.microsoft.com/office/drawing/2014/main" id="{8E99BF2C-391D-066B-F61F-BBFEF2A1F88F}"/>
              </a:ext>
            </a:extLst>
          </p:cNvPr>
          <p:cNvSpPr/>
          <p:nvPr/>
        </p:nvSpPr>
        <p:spPr>
          <a:xfrm>
            <a:off x="-6674347" y="4121635"/>
            <a:ext cx="551231" cy="985977"/>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KR" sz="1700" dirty="0">
                <a:solidFill>
                  <a:schemeClr val="tx1"/>
                </a:solidFill>
                <a:latin typeface="Times New Roman" panose="02020603050405020304" pitchFamily="18" charset="0"/>
                <a:cs typeface="Times New Roman" panose="02020603050405020304" pitchFamily="18" charset="0"/>
              </a:rPr>
              <a:t>Back</a:t>
            </a:r>
          </a:p>
          <a:p>
            <a:pPr algn="ctr"/>
            <a:r>
              <a:rPr lang="en-KR" sz="1700" dirty="0">
                <a:solidFill>
                  <a:schemeClr val="tx1"/>
                </a:solidFill>
                <a:latin typeface="Times New Roman" panose="02020603050405020304" pitchFamily="18" charset="0"/>
                <a:cs typeface="Times New Roman" panose="02020603050405020304" pitchFamily="18" charset="0"/>
              </a:rPr>
              <a:t>-end</a:t>
            </a:r>
          </a:p>
        </p:txBody>
      </p:sp>
      <p:sp>
        <p:nvSpPr>
          <p:cNvPr id="44" name="Rectangle 908">
            <a:extLst>
              <a:ext uri="{FF2B5EF4-FFF2-40B4-BE49-F238E27FC236}">
                <a16:creationId xmlns:a16="http://schemas.microsoft.com/office/drawing/2014/main" id="{2BE76C52-7D63-7247-D18A-60264B94641F}"/>
              </a:ext>
            </a:extLst>
          </p:cNvPr>
          <p:cNvSpPr/>
          <p:nvPr/>
        </p:nvSpPr>
        <p:spPr>
          <a:xfrm>
            <a:off x="-6044708" y="4121634"/>
            <a:ext cx="2626633" cy="412464"/>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Times New Roman" panose="02020603050405020304" pitchFamily="18" charset="0"/>
                <a:cs typeface="Times New Roman" panose="02020603050405020304" pitchFamily="18" charset="0"/>
              </a:rPr>
              <a:t>Thread Activate Code Insertion</a:t>
            </a:r>
            <a:endParaRPr lang="en-KR" sz="1600" dirty="0">
              <a:solidFill>
                <a:schemeClr val="tx1"/>
              </a:solidFill>
              <a:latin typeface="Times New Roman" panose="02020603050405020304" pitchFamily="18" charset="0"/>
              <a:cs typeface="Times New Roman" panose="02020603050405020304" pitchFamily="18" charset="0"/>
            </a:endParaRPr>
          </a:p>
        </p:txBody>
      </p:sp>
      <p:sp>
        <p:nvSpPr>
          <p:cNvPr id="45" name="Rectangle 909">
            <a:extLst>
              <a:ext uri="{FF2B5EF4-FFF2-40B4-BE49-F238E27FC236}">
                <a16:creationId xmlns:a16="http://schemas.microsoft.com/office/drawing/2014/main" id="{67748EA9-D1A3-ABE8-A254-2A064015F80D}"/>
              </a:ext>
            </a:extLst>
          </p:cNvPr>
          <p:cNvSpPr/>
          <p:nvPr/>
        </p:nvSpPr>
        <p:spPr>
          <a:xfrm>
            <a:off x="-6044708" y="4684830"/>
            <a:ext cx="2626633" cy="412464"/>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KR" sz="1700" dirty="0">
                <a:solidFill>
                  <a:schemeClr val="tx1"/>
                </a:solidFill>
                <a:latin typeface="Times New Roman" panose="02020603050405020304" pitchFamily="18" charset="0"/>
                <a:cs typeface="Times New Roman" panose="02020603050405020304" pitchFamily="18" charset="0"/>
              </a:rPr>
              <a:t>Device Kernel Translation </a:t>
            </a:r>
          </a:p>
        </p:txBody>
      </p:sp>
      <p:sp>
        <p:nvSpPr>
          <p:cNvPr id="46" name="TextBox 45">
            <a:extLst>
              <a:ext uri="{FF2B5EF4-FFF2-40B4-BE49-F238E27FC236}">
                <a16:creationId xmlns:a16="http://schemas.microsoft.com/office/drawing/2014/main" id="{1C680D69-D8DB-BF43-C5EA-286DEEF8ADFF}"/>
              </a:ext>
            </a:extLst>
          </p:cNvPr>
          <p:cNvSpPr txBox="1"/>
          <p:nvPr/>
        </p:nvSpPr>
        <p:spPr>
          <a:xfrm>
            <a:off x="-6870719" y="2406860"/>
            <a:ext cx="1183281" cy="369332"/>
          </a:xfrm>
          <a:prstGeom prst="rect">
            <a:avLst/>
          </a:prstGeom>
          <a:solidFill>
            <a:schemeClr val="bg1"/>
          </a:solidFill>
          <a:ln w="12700">
            <a:solidFill>
              <a:schemeClr val="tx1"/>
            </a:solidFill>
          </a:ln>
        </p:spPr>
        <p:txBody>
          <a:bodyPr wrap="square">
            <a:spAutoFit/>
          </a:bodyPr>
          <a:lstStyle/>
          <a:p>
            <a:pPr algn="ctr"/>
            <a:r>
              <a:rPr lang="en-KR" b="1" dirty="0">
                <a:latin typeface="Times New Roman" panose="02020603050405020304" pitchFamily="18" charset="0"/>
                <a:cs typeface="Times New Roman" panose="02020603050405020304" pitchFamily="18" charset="0"/>
              </a:rPr>
              <a:t>Compiler</a:t>
            </a:r>
          </a:p>
        </p:txBody>
      </p:sp>
      <p:sp>
        <p:nvSpPr>
          <p:cNvPr id="47" name="TextBox 46">
            <a:extLst>
              <a:ext uri="{FF2B5EF4-FFF2-40B4-BE49-F238E27FC236}">
                <a16:creationId xmlns:a16="http://schemas.microsoft.com/office/drawing/2014/main" id="{68C03149-C8E9-C99D-2E55-2ADE869591A5}"/>
              </a:ext>
            </a:extLst>
          </p:cNvPr>
          <p:cNvSpPr txBox="1"/>
          <p:nvPr/>
        </p:nvSpPr>
        <p:spPr>
          <a:xfrm>
            <a:off x="-5628991" y="2517259"/>
            <a:ext cx="2039731" cy="369332"/>
          </a:xfrm>
          <a:prstGeom prst="rect">
            <a:avLst/>
          </a:prstGeom>
          <a:noFill/>
        </p:spPr>
        <p:txBody>
          <a:bodyPr wrap="square" lIns="36000" rIns="36000">
            <a:spAutoFit/>
          </a:bodyPr>
          <a:lstStyle/>
          <a:p>
            <a:pPr algn="ctr"/>
            <a:r>
              <a:rPr lang="en-US" dirty="0">
                <a:latin typeface="Times New Roman" panose="02020603050405020304" pitchFamily="18" charset="0"/>
                <a:cs typeface="Times New Roman" panose="02020603050405020304" pitchFamily="18" charset="0"/>
              </a:rPr>
              <a:t>Compilation</a:t>
            </a:r>
            <a:r>
              <a:rPr lang="en-KR" dirty="0">
                <a:latin typeface="Times New Roman" panose="02020603050405020304" pitchFamily="18" charset="0"/>
                <a:cs typeface="Times New Roman" panose="02020603050405020304" pitchFamily="18" charset="0"/>
              </a:rPr>
              <a:t> Flow</a:t>
            </a:r>
          </a:p>
        </p:txBody>
      </p:sp>
      <p:sp>
        <p:nvSpPr>
          <p:cNvPr id="48" name="Rectangle 912">
            <a:extLst>
              <a:ext uri="{FF2B5EF4-FFF2-40B4-BE49-F238E27FC236}">
                <a16:creationId xmlns:a16="http://schemas.microsoft.com/office/drawing/2014/main" id="{604F7B6A-CAF3-FCF7-55ED-503F2A24421F}"/>
              </a:ext>
            </a:extLst>
          </p:cNvPr>
          <p:cNvSpPr/>
          <p:nvPr/>
        </p:nvSpPr>
        <p:spPr>
          <a:xfrm>
            <a:off x="-6603529" y="1108761"/>
            <a:ext cx="2721590" cy="963636"/>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700" dirty="0">
              <a:solidFill>
                <a:schemeClr val="tx1"/>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BF78EC90-0914-848A-6AA1-036FD60326A9}"/>
              </a:ext>
            </a:extLst>
          </p:cNvPr>
          <p:cNvSpPr txBox="1"/>
          <p:nvPr/>
        </p:nvSpPr>
        <p:spPr>
          <a:xfrm>
            <a:off x="-6554011" y="1165420"/>
            <a:ext cx="2662867" cy="954107"/>
          </a:xfrm>
          <a:prstGeom prst="rect">
            <a:avLst/>
          </a:prstGeom>
          <a:noFill/>
          <a:ln>
            <a:noFill/>
          </a:ln>
        </p:spPr>
        <p:txBody>
          <a:bodyPr wrap="square" rtlCol="0">
            <a:spAutoFit/>
          </a:bodyPr>
          <a:lstStyle/>
          <a:p>
            <a:r>
              <a:rPr lang="en-US" sz="1400" dirty="0">
                <a:solidFill>
                  <a:schemeClr val="accent6">
                    <a:lumMod val="75000"/>
                  </a:schemeClr>
                </a:solidFill>
                <a:latin typeface="Calibri" panose="020F0502020204030204" pitchFamily="34" charset="0"/>
                <a:cs typeface="Calibri" panose="020F0502020204030204" pitchFamily="34" charset="0"/>
              </a:rPr>
              <a:t>Gather</a:t>
            </a:r>
            <a:r>
              <a:rPr lang="en-KR" sz="1400" dirty="0">
                <a:solidFill>
                  <a:schemeClr val="tx1">
                    <a:lumMod val="65000"/>
                    <a:lumOff val="35000"/>
                  </a:schemeClr>
                </a:solidFill>
                <a:latin typeface="Calibri" panose="020F0502020204030204" pitchFamily="34" charset="0"/>
                <a:cs typeface="Calibri" panose="020F0502020204030204" pitchFamily="34" charset="0"/>
              </a:rPr>
              <a:t>(int src, int dest, int eid){</a:t>
            </a:r>
          </a:p>
          <a:p>
            <a:r>
              <a:rPr lang="en-US" sz="1400" dirty="0">
                <a:solidFill>
                  <a:schemeClr val="tx1">
                    <a:lumMod val="65000"/>
                    <a:lumOff val="35000"/>
                  </a:schemeClr>
                </a:solidFill>
                <a:latin typeface="Calibri" panose="020F0502020204030204" pitchFamily="34" charset="0"/>
                <a:cs typeface="Calibri" panose="020F0502020204030204" pitchFamily="34" charset="0"/>
              </a:rPr>
              <a:t>depth[</a:t>
            </a:r>
            <a:r>
              <a:rPr lang="en-US" sz="1400" dirty="0" err="1">
                <a:solidFill>
                  <a:schemeClr val="tx1">
                    <a:lumMod val="65000"/>
                    <a:lumOff val="35000"/>
                  </a:schemeClr>
                </a:solidFill>
                <a:latin typeface="Calibri" panose="020F0502020204030204" pitchFamily="34" charset="0"/>
                <a:cs typeface="Calibri" panose="020F0502020204030204" pitchFamily="34" charset="0"/>
              </a:rPr>
              <a:t>dest</a:t>
            </a:r>
            <a:r>
              <a:rPr lang="en-US" sz="1400" dirty="0">
                <a:solidFill>
                  <a:schemeClr val="tx1">
                    <a:lumMod val="65000"/>
                    <a:lumOff val="35000"/>
                  </a:schemeClr>
                </a:solidFill>
                <a:latin typeface="Calibri" panose="020F0502020204030204" pitchFamily="34" charset="0"/>
                <a:cs typeface="Calibri" panose="020F0502020204030204" pitchFamily="34" charset="0"/>
              </a:rPr>
              <a:t>] = step + 1</a:t>
            </a:r>
            <a:r>
              <a:rPr lang="en-KR" sz="1400" dirty="0">
                <a:solidFill>
                  <a:schemeClr val="tx1">
                    <a:lumMod val="65000"/>
                    <a:lumOff val="35000"/>
                  </a:schemeClr>
                </a:solidFill>
                <a:latin typeface="Calibri" panose="020F0502020204030204" pitchFamily="34" charset="0"/>
                <a:cs typeface="Calibri" panose="020F0502020204030204" pitchFamily="34" charset="0"/>
              </a:rPr>
              <a:t>}</a:t>
            </a:r>
          </a:p>
          <a:p>
            <a:r>
              <a:rPr lang="en-KR" sz="1400" dirty="0">
                <a:solidFill>
                  <a:schemeClr val="accent6">
                    <a:lumMod val="75000"/>
                  </a:schemeClr>
                </a:solidFill>
                <a:latin typeface="Calibri" panose="020F0502020204030204" pitchFamily="34" charset="0"/>
                <a:cs typeface="Calibri" panose="020F0502020204030204" pitchFamily="34" charset="0"/>
              </a:rPr>
              <a:t>D</a:t>
            </a:r>
            <a:r>
              <a:rPr lang="en-US" sz="1400" dirty="0">
                <a:solidFill>
                  <a:schemeClr val="accent6">
                    <a:lumMod val="75000"/>
                  </a:schemeClr>
                </a:solidFill>
                <a:latin typeface="Calibri" panose="020F0502020204030204" pitchFamily="34" charset="0"/>
                <a:cs typeface="Calibri" panose="020F0502020204030204" pitchFamily="34" charset="0"/>
              </a:rPr>
              <a:t>f</a:t>
            </a:r>
            <a:r>
              <a:rPr lang="en-KR" sz="1400" dirty="0">
                <a:solidFill>
                  <a:schemeClr val="accent6">
                    <a:lumMod val="75000"/>
                  </a:schemeClr>
                </a:solidFill>
                <a:latin typeface="Calibri" panose="020F0502020204030204" pitchFamily="34" charset="0"/>
                <a:cs typeface="Calibri" panose="020F0502020204030204" pitchFamily="34" charset="0"/>
              </a:rPr>
              <a:t>ilter</a:t>
            </a:r>
            <a:r>
              <a:rPr lang="en-KR" sz="1400" dirty="0">
                <a:solidFill>
                  <a:schemeClr val="tx1">
                    <a:lumMod val="65000"/>
                    <a:lumOff val="35000"/>
                  </a:schemeClr>
                </a:solidFill>
                <a:latin typeface="Calibri" panose="020F0502020204030204" pitchFamily="34" charset="0"/>
                <a:cs typeface="Calibri" panose="020F0502020204030204" pitchFamily="34" charset="0"/>
              </a:rPr>
              <a:t>(int vid){return depth[dest] == step + 1}…</a:t>
            </a:r>
          </a:p>
        </p:txBody>
      </p:sp>
      <p:cxnSp>
        <p:nvCxnSpPr>
          <p:cNvPr id="50" name="Straight Arrow Connector 914">
            <a:extLst>
              <a:ext uri="{FF2B5EF4-FFF2-40B4-BE49-F238E27FC236}">
                <a16:creationId xmlns:a16="http://schemas.microsoft.com/office/drawing/2014/main" id="{9E65C5A1-D6C0-A3D3-9AFF-CE60F7DBA312}"/>
              </a:ext>
            </a:extLst>
          </p:cNvPr>
          <p:cNvCxnSpPr>
            <a:cxnSpLocks/>
            <a:stCxn id="42" idx="2"/>
          </p:cNvCxnSpPr>
          <p:nvPr/>
        </p:nvCxnSpPr>
        <p:spPr>
          <a:xfrm>
            <a:off x="-4731392" y="3414296"/>
            <a:ext cx="0" cy="15073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915">
            <a:extLst>
              <a:ext uri="{FF2B5EF4-FFF2-40B4-BE49-F238E27FC236}">
                <a16:creationId xmlns:a16="http://schemas.microsoft.com/office/drawing/2014/main" id="{87F98DC4-FF91-27F1-1C7D-99A0AA675C46}"/>
              </a:ext>
            </a:extLst>
          </p:cNvPr>
          <p:cNvCxnSpPr>
            <a:cxnSpLocks/>
          </p:cNvCxnSpPr>
          <p:nvPr/>
        </p:nvCxnSpPr>
        <p:spPr>
          <a:xfrm flipH="1">
            <a:off x="-4716753" y="3735521"/>
            <a:ext cx="1" cy="9443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916">
            <a:extLst>
              <a:ext uri="{FF2B5EF4-FFF2-40B4-BE49-F238E27FC236}">
                <a16:creationId xmlns:a16="http://schemas.microsoft.com/office/drawing/2014/main" id="{0E5E7B4D-0443-2B48-965E-B516B5B1C70B}"/>
              </a:ext>
            </a:extLst>
          </p:cNvPr>
          <p:cNvCxnSpPr>
            <a:cxnSpLocks/>
            <a:stCxn id="54" idx="2"/>
            <a:endCxn id="44" idx="0"/>
          </p:cNvCxnSpPr>
          <p:nvPr/>
        </p:nvCxnSpPr>
        <p:spPr>
          <a:xfrm>
            <a:off x="-4731392" y="3977492"/>
            <a:ext cx="0" cy="14414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917">
            <a:extLst>
              <a:ext uri="{FF2B5EF4-FFF2-40B4-BE49-F238E27FC236}">
                <a16:creationId xmlns:a16="http://schemas.microsoft.com/office/drawing/2014/main" id="{380EF73E-6F30-36BA-8D06-6E0DBAB6187F}"/>
              </a:ext>
            </a:extLst>
          </p:cNvPr>
          <p:cNvCxnSpPr>
            <a:cxnSpLocks/>
            <a:stCxn id="44" idx="2"/>
            <a:endCxn id="45" idx="0"/>
          </p:cNvCxnSpPr>
          <p:nvPr/>
        </p:nvCxnSpPr>
        <p:spPr>
          <a:xfrm>
            <a:off x="-4731392" y="4534098"/>
            <a:ext cx="0" cy="150732"/>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54" name="Rectangle 918">
            <a:extLst>
              <a:ext uri="{FF2B5EF4-FFF2-40B4-BE49-F238E27FC236}">
                <a16:creationId xmlns:a16="http://schemas.microsoft.com/office/drawing/2014/main" id="{2553DEF5-8064-A8AA-AD0D-F276DA9400B7}"/>
              </a:ext>
            </a:extLst>
          </p:cNvPr>
          <p:cNvSpPr/>
          <p:nvPr/>
        </p:nvSpPr>
        <p:spPr>
          <a:xfrm>
            <a:off x="-6044708" y="3565028"/>
            <a:ext cx="2626633" cy="412464"/>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KR" sz="1700" dirty="0">
                <a:solidFill>
                  <a:schemeClr val="tx1"/>
                </a:solidFill>
                <a:latin typeface="Times New Roman" panose="02020603050405020304" pitchFamily="18" charset="0"/>
                <a:cs typeface="Times New Roman" panose="02020603050405020304" pitchFamily="18" charset="0"/>
              </a:rPr>
              <a:t>Graph Kernel Generation</a:t>
            </a:r>
          </a:p>
        </p:txBody>
      </p:sp>
      <p:sp>
        <p:nvSpPr>
          <p:cNvPr id="55" name="TextBox 54">
            <a:extLst>
              <a:ext uri="{FF2B5EF4-FFF2-40B4-BE49-F238E27FC236}">
                <a16:creationId xmlns:a16="http://schemas.microsoft.com/office/drawing/2014/main" id="{22748013-D513-5AF7-653A-04BB1AF92146}"/>
              </a:ext>
            </a:extLst>
          </p:cNvPr>
          <p:cNvSpPr txBox="1"/>
          <p:nvPr/>
        </p:nvSpPr>
        <p:spPr>
          <a:xfrm>
            <a:off x="-6015432" y="5423614"/>
            <a:ext cx="2597356" cy="523220"/>
          </a:xfrm>
          <a:prstGeom prst="rect">
            <a:avLst/>
          </a:prstGeom>
          <a:solidFill>
            <a:schemeClr val="accent2">
              <a:lumMod val="20000"/>
              <a:lumOff val="80000"/>
            </a:schemeClr>
          </a:solidFill>
          <a:ln w="12700">
            <a:solidFill>
              <a:schemeClr val="tx1"/>
            </a:solidFill>
          </a:ln>
        </p:spPr>
        <p:txBody>
          <a:bodyPr wrap="square" lIns="36000" rIns="36000">
            <a:spAutoFit/>
          </a:bodyPr>
          <a:lstStyle/>
          <a:p>
            <a:r>
              <a:rPr lang="en-KR" sz="1400" dirty="0">
                <a:solidFill>
                  <a:schemeClr val="accent2">
                    <a:lumMod val="75000"/>
                  </a:schemeClr>
                </a:solidFill>
                <a:latin typeface="Calibri" panose="020F0502020204030204" pitchFamily="34" charset="0"/>
                <a:cs typeface="Calibri" panose="020F0502020204030204" pitchFamily="34" charset="0"/>
              </a:rPr>
              <a:t>WEAVER_REG, WEAVER_DEC_ID, WEAVER_DE</a:t>
            </a:r>
            <a:r>
              <a:rPr lang="en-US" sz="1400">
                <a:solidFill>
                  <a:schemeClr val="accent2">
                    <a:lumMod val="75000"/>
                  </a:schemeClr>
                </a:solidFill>
                <a:latin typeface="Calibri" panose="020F0502020204030204" pitchFamily="34" charset="0"/>
                <a:cs typeface="Calibri" panose="020F0502020204030204" pitchFamily="34" charset="0"/>
              </a:rPr>
              <a:t>C</a:t>
            </a:r>
            <a:r>
              <a:rPr lang="en-KR" sz="1400">
                <a:solidFill>
                  <a:schemeClr val="accent2">
                    <a:lumMod val="75000"/>
                  </a:schemeClr>
                </a:solidFill>
                <a:latin typeface="Calibri" panose="020F0502020204030204" pitchFamily="34" charset="0"/>
                <a:cs typeface="Calibri" panose="020F0502020204030204" pitchFamily="34" charset="0"/>
              </a:rPr>
              <a:t>_</a:t>
            </a:r>
            <a:r>
              <a:rPr lang="en-KR" sz="1400" dirty="0">
                <a:solidFill>
                  <a:schemeClr val="accent2">
                    <a:lumMod val="75000"/>
                  </a:schemeClr>
                </a:solidFill>
                <a:latin typeface="Calibri" panose="020F0502020204030204" pitchFamily="34" charset="0"/>
                <a:cs typeface="Calibri" panose="020F0502020204030204" pitchFamily="34" charset="0"/>
              </a:rPr>
              <a:t>LOC, WEAVER_SKIP</a:t>
            </a:r>
          </a:p>
        </p:txBody>
      </p:sp>
      <p:sp>
        <p:nvSpPr>
          <p:cNvPr id="56" name="TextBox 55">
            <a:extLst>
              <a:ext uri="{FF2B5EF4-FFF2-40B4-BE49-F238E27FC236}">
                <a16:creationId xmlns:a16="http://schemas.microsoft.com/office/drawing/2014/main" id="{1EDFC1B4-2C64-13D5-E1B5-F53936E6057B}"/>
              </a:ext>
            </a:extLst>
          </p:cNvPr>
          <p:cNvSpPr txBox="1"/>
          <p:nvPr/>
        </p:nvSpPr>
        <p:spPr>
          <a:xfrm>
            <a:off x="-3193975" y="2515427"/>
            <a:ext cx="2419886" cy="369332"/>
          </a:xfrm>
          <a:prstGeom prst="rect">
            <a:avLst/>
          </a:prstGeom>
          <a:noFill/>
        </p:spPr>
        <p:txBody>
          <a:bodyPr wrap="square" lIns="36000" rIns="36000">
            <a:spAutoFit/>
          </a:bodyPr>
          <a:lstStyle/>
          <a:p>
            <a:pPr algn="ctr"/>
            <a:r>
              <a:rPr lang="en-US" dirty="0">
                <a:latin typeface="Times New Roman" panose="02020603050405020304" pitchFamily="18" charset="0"/>
                <a:cs typeface="Times New Roman" panose="02020603050405020304" pitchFamily="18" charset="0"/>
              </a:rPr>
              <a:t>Frontend Output</a:t>
            </a:r>
            <a:endParaRPr lang="en-KR" dirty="0">
              <a:latin typeface="Times New Roman" panose="02020603050405020304" pitchFamily="18" charset="0"/>
              <a:cs typeface="Times New Roman" panose="02020603050405020304" pitchFamily="18" charset="0"/>
            </a:endParaRPr>
          </a:p>
        </p:txBody>
      </p:sp>
      <p:sp>
        <p:nvSpPr>
          <p:cNvPr id="57" name="Rectangle 921">
            <a:extLst>
              <a:ext uri="{FF2B5EF4-FFF2-40B4-BE49-F238E27FC236}">
                <a16:creationId xmlns:a16="http://schemas.microsoft.com/office/drawing/2014/main" id="{5E8482F6-91B5-CA55-D6D7-1B2F731881F0}"/>
              </a:ext>
            </a:extLst>
          </p:cNvPr>
          <p:cNvSpPr/>
          <p:nvPr/>
        </p:nvSpPr>
        <p:spPr>
          <a:xfrm>
            <a:off x="-3768473" y="1106620"/>
            <a:ext cx="3061386" cy="968995"/>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r>
              <a:rPr lang="en-US" sz="1400" dirty="0" err="1">
                <a:solidFill>
                  <a:schemeClr val="accent5">
                    <a:lumMod val="75000"/>
                  </a:schemeClr>
                </a:solidFill>
              </a:rPr>
              <a:t>getNeighbor</a:t>
            </a:r>
            <a:r>
              <a:rPr lang="en-US" sz="1400" dirty="0">
                <a:solidFill>
                  <a:schemeClr val="tx1"/>
                </a:solidFill>
              </a:rPr>
              <a:t> </a:t>
            </a:r>
            <a:r>
              <a:rPr lang="en-US" sz="1400" dirty="0">
                <a:solidFill>
                  <a:schemeClr val="tx1">
                    <a:lumMod val="65000"/>
                    <a:lumOff val="35000"/>
                  </a:schemeClr>
                </a:solidFill>
              </a:rPr>
              <a:t>(vid, &amp;start, &amp;end){ </a:t>
            </a:r>
          </a:p>
          <a:p>
            <a:r>
              <a:rPr lang="en-US" sz="1400" dirty="0">
                <a:solidFill>
                  <a:schemeClr val="tx1">
                    <a:lumMod val="65000"/>
                    <a:lumOff val="35000"/>
                  </a:schemeClr>
                </a:solidFill>
              </a:rPr>
              <a:t>  start = loc[vid]; end = loc[vid + 1];}</a:t>
            </a:r>
          </a:p>
          <a:p>
            <a:r>
              <a:rPr lang="en-US" sz="1400" dirty="0" err="1">
                <a:solidFill>
                  <a:schemeClr val="accent5">
                    <a:lumMod val="75000"/>
                  </a:schemeClr>
                </a:solidFill>
              </a:rPr>
              <a:t>getEdge</a:t>
            </a:r>
            <a:r>
              <a:rPr lang="en-US" sz="1400" dirty="0">
                <a:solidFill>
                  <a:schemeClr val="accent5">
                    <a:lumMod val="75000"/>
                  </a:schemeClr>
                </a:solidFill>
              </a:rPr>
              <a:t> </a:t>
            </a:r>
            <a:r>
              <a:rPr lang="en-US" sz="1400" dirty="0">
                <a:solidFill>
                  <a:schemeClr val="tx1">
                    <a:lumMod val="65000"/>
                    <a:lumOff val="35000"/>
                  </a:schemeClr>
                </a:solidFill>
              </a:rPr>
              <a:t>(vid, </a:t>
            </a:r>
            <a:r>
              <a:rPr lang="en-US" sz="1400" dirty="0" err="1">
                <a:solidFill>
                  <a:schemeClr val="tx1">
                    <a:lumMod val="65000"/>
                    <a:lumOff val="35000"/>
                  </a:schemeClr>
                </a:solidFill>
              </a:rPr>
              <a:t>eid</a:t>
            </a:r>
            <a:r>
              <a:rPr lang="en-US" sz="1400" dirty="0">
                <a:solidFill>
                  <a:schemeClr val="tx1">
                    <a:lumMod val="65000"/>
                    <a:lumOff val="35000"/>
                  </a:schemeClr>
                </a:solidFill>
              </a:rPr>
              <a:t>, data, &amp;</a:t>
            </a:r>
            <a:r>
              <a:rPr lang="en-US" sz="1400" dirty="0" err="1">
                <a:solidFill>
                  <a:schemeClr val="tx1">
                    <a:lumMod val="65000"/>
                    <a:lumOff val="35000"/>
                  </a:schemeClr>
                </a:solidFill>
              </a:rPr>
              <a:t>src</a:t>
            </a:r>
            <a:r>
              <a:rPr lang="en-US" sz="1400" dirty="0">
                <a:solidFill>
                  <a:schemeClr val="tx1">
                    <a:lumMod val="65000"/>
                    <a:lumOff val="35000"/>
                  </a:schemeClr>
                </a:solidFill>
              </a:rPr>
              <a:t>, &amp;</a:t>
            </a:r>
            <a:r>
              <a:rPr lang="en-US" sz="1400" dirty="0" err="1">
                <a:solidFill>
                  <a:schemeClr val="tx1">
                    <a:lumMod val="65000"/>
                    <a:lumOff val="35000"/>
                  </a:schemeClr>
                </a:solidFill>
              </a:rPr>
              <a:t>dest</a:t>
            </a:r>
            <a:r>
              <a:rPr lang="en-US" sz="1400" dirty="0">
                <a:solidFill>
                  <a:schemeClr val="tx1">
                    <a:lumMod val="65000"/>
                    <a:lumOff val="35000"/>
                  </a:schemeClr>
                </a:solidFill>
              </a:rPr>
              <a:t>){</a:t>
            </a:r>
          </a:p>
          <a:p>
            <a:r>
              <a:rPr lang="en-US" sz="1400" dirty="0">
                <a:solidFill>
                  <a:schemeClr val="tx1">
                    <a:lumMod val="65000"/>
                    <a:lumOff val="35000"/>
                  </a:schemeClr>
                </a:solidFill>
              </a:rPr>
              <a:t>  </a:t>
            </a:r>
            <a:r>
              <a:rPr lang="en-US" sz="1400" dirty="0" err="1">
                <a:solidFill>
                  <a:schemeClr val="tx1">
                    <a:lumMod val="65000"/>
                    <a:lumOff val="35000"/>
                  </a:schemeClr>
                </a:solidFill>
              </a:rPr>
              <a:t>src</a:t>
            </a:r>
            <a:r>
              <a:rPr lang="en-US" sz="1400" dirty="0">
                <a:solidFill>
                  <a:schemeClr val="tx1">
                    <a:lumMod val="65000"/>
                    <a:lumOff val="35000"/>
                  </a:schemeClr>
                </a:solidFill>
              </a:rPr>
              <a:t> = vid;   </a:t>
            </a:r>
            <a:r>
              <a:rPr lang="en-US" sz="1400" dirty="0" err="1">
                <a:solidFill>
                  <a:schemeClr val="tx1">
                    <a:lumMod val="65000"/>
                    <a:lumOff val="35000"/>
                  </a:schemeClr>
                </a:solidFill>
              </a:rPr>
              <a:t>dest</a:t>
            </a:r>
            <a:r>
              <a:rPr lang="en-US" sz="1400" dirty="0">
                <a:solidFill>
                  <a:schemeClr val="tx1">
                    <a:lumMod val="65000"/>
                    <a:lumOff val="35000"/>
                  </a:schemeClr>
                </a:solidFill>
              </a:rPr>
              <a:t> = list[</a:t>
            </a:r>
            <a:r>
              <a:rPr lang="en-US" sz="1400" dirty="0" err="1">
                <a:solidFill>
                  <a:schemeClr val="tx1">
                    <a:lumMod val="65000"/>
                    <a:lumOff val="35000"/>
                  </a:schemeClr>
                </a:solidFill>
              </a:rPr>
              <a:t>eid</a:t>
            </a:r>
            <a:r>
              <a:rPr lang="en-US" sz="1400" dirty="0">
                <a:solidFill>
                  <a:schemeClr val="tx1">
                    <a:lumMod val="65000"/>
                    <a:lumOff val="35000"/>
                  </a:schemeClr>
                </a:solidFill>
              </a:rPr>
              <a:t>];} </a:t>
            </a:r>
            <a:endParaRPr lang="en-KR" sz="1400" dirty="0">
              <a:solidFill>
                <a:schemeClr val="tx1">
                  <a:lumMod val="65000"/>
                  <a:lumOff val="35000"/>
                </a:schemeClr>
              </a:solidFill>
            </a:endParaRPr>
          </a:p>
        </p:txBody>
      </p:sp>
      <p:sp>
        <p:nvSpPr>
          <p:cNvPr id="58" name="Rectangle 922">
            <a:extLst>
              <a:ext uri="{FF2B5EF4-FFF2-40B4-BE49-F238E27FC236}">
                <a16:creationId xmlns:a16="http://schemas.microsoft.com/office/drawing/2014/main" id="{B98CAFDB-481C-8258-66D1-DB6CC792AE0C}"/>
              </a:ext>
            </a:extLst>
          </p:cNvPr>
          <p:cNvSpPr/>
          <p:nvPr/>
        </p:nvSpPr>
        <p:spPr>
          <a:xfrm>
            <a:off x="-3257407" y="2884759"/>
            <a:ext cx="2607117" cy="3181979"/>
          </a:xfrm>
          <a:prstGeom prst="rect">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700" dirty="0">
              <a:solidFill>
                <a:schemeClr val="tx1"/>
              </a:solidFill>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BD4A02A0-2DF1-12B2-B062-6B078BA13742}"/>
              </a:ext>
            </a:extLst>
          </p:cNvPr>
          <p:cNvSpPr txBox="1"/>
          <p:nvPr/>
        </p:nvSpPr>
        <p:spPr>
          <a:xfrm>
            <a:off x="-3299579" y="3029965"/>
            <a:ext cx="2781594" cy="2893100"/>
          </a:xfrm>
          <a:prstGeom prst="rect">
            <a:avLst/>
          </a:prstGeom>
          <a:noFill/>
        </p:spPr>
        <p:txBody>
          <a:bodyPr wrap="square">
            <a:spAutoFit/>
          </a:bodyPr>
          <a:lstStyle/>
          <a:p>
            <a:r>
              <a:rPr lang="en-KR" sz="1400" dirty="0">
                <a:latin typeface="Calibri" panose="020F0502020204030204" pitchFamily="34" charset="0"/>
                <a:cs typeface="Calibri" panose="020F0502020204030204" pitchFamily="34" charset="0"/>
              </a:rPr>
              <a:t>sparseWeaver_gather()</a:t>
            </a:r>
            <a:r>
              <a:rPr lang="en-KR" sz="1400" dirty="0">
                <a:solidFill>
                  <a:schemeClr val="tx1">
                    <a:lumMod val="50000"/>
                    <a:lumOff val="50000"/>
                  </a:schemeClr>
                </a:solidFill>
                <a:latin typeface="Calibri" panose="020F0502020204030204" pitchFamily="34" charset="0"/>
                <a:cs typeface="Calibri" panose="020F0502020204030204" pitchFamily="34" charset="0"/>
              </a:rPr>
              <a:t>{    …</a:t>
            </a:r>
          </a:p>
          <a:p>
            <a:r>
              <a:rPr lang="en-KR" sz="1400" dirty="0">
                <a:solidFill>
                  <a:schemeClr val="tx1">
                    <a:lumMod val="50000"/>
                    <a:lumOff val="50000"/>
                  </a:schemeClr>
                </a:solidFill>
                <a:latin typeface="Calibri" panose="020F0502020204030204" pitchFamily="34" charset="0"/>
                <a:cs typeface="Calibri" panose="020F0502020204030204" pitchFamily="34" charset="0"/>
              </a:rPr>
              <a:t>  for(…){</a:t>
            </a:r>
          </a:p>
          <a:p>
            <a:r>
              <a:rPr lang="en-KR" sz="1400" dirty="0">
                <a:solidFill>
                  <a:schemeClr val="tx1">
                    <a:lumMod val="50000"/>
                    <a:lumOff val="50000"/>
                  </a:schemeClr>
                </a:solidFill>
                <a:latin typeface="Calibri" panose="020F0502020204030204" pitchFamily="34" charset="0"/>
                <a:cs typeface="Calibri" panose="020F0502020204030204" pitchFamily="34" charset="0"/>
              </a:rPr>
              <a:t>    </a:t>
            </a:r>
            <a:r>
              <a:rPr lang="en-KR" sz="1400" dirty="0">
                <a:solidFill>
                  <a:schemeClr val="accent5">
                    <a:lumMod val="75000"/>
                  </a:schemeClr>
                </a:solidFill>
                <a:latin typeface="Calibri" panose="020F0502020204030204" pitchFamily="34" charset="0"/>
                <a:cs typeface="Calibri" panose="020F0502020204030204" pitchFamily="34" charset="0"/>
              </a:rPr>
              <a:t>getNeighbor</a:t>
            </a:r>
            <a:r>
              <a:rPr lang="en-KR" sz="1400" dirty="0">
                <a:solidFill>
                  <a:schemeClr val="tx1">
                    <a:lumMod val="50000"/>
                    <a:lumOff val="50000"/>
                  </a:schemeClr>
                </a:solidFill>
                <a:latin typeface="Calibri" panose="020F0502020204030204" pitchFamily="34" charset="0"/>
                <a:cs typeface="Calibri" panose="020F0502020204030204" pitchFamily="34" charset="0"/>
              </a:rPr>
              <a:t>(&amp;start, &amp;end);</a:t>
            </a:r>
          </a:p>
          <a:p>
            <a:r>
              <a:rPr lang="en-KR" sz="1400" dirty="0">
                <a:solidFill>
                  <a:schemeClr val="accent6">
                    <a:lumMod val="75000"/>
                  </a:schemeClr>
                </a:solidFill>
                <a:latin typeface="Calibri" panose="020F0502020204030204" pitchFamily="34" charset="0"/>
                <a:cs typeface="Calibri" panose="020F0502020204030204" pitchFamily="34" charset="0"/>
              </a:rPr>
              <a:t>     if(depth[src] == STEP)</a:t>
            </a:r>
          </a:p>
          <a:p>
            <a:r>
              <a:rPr lang="en-KR" sz="1400" dirty="0">
                <a:solidFill>
                  <a:schemeClr val="tx1">
                    <a:lumMod val="50000"/>
                    <a:lumOff val="50000"/>
                  </a:schemeClr>
                </a:solidFill>
                <a:latin typeface="Calibri" panose="020F0502020204030204" pitchFamily="34" charset="0"/>
                <a:cs typeface="Calibri" panose="020F0502020204030204" pitchFamily="34" charset="0"/>
              </a:rPr>
              <a:t>        </a:t>
            </a:r>
            <a:r>
              <a:rPr lang="en-US" sz="1400" dirty="0">
                <a:solidFill>
                  <a:schemeClr val="accent2">
                    <a:lumMod val="75000"/>
                  </a:schemeClr>
                </a:solidFill>
                <a:latin typeface="Calibri" panose="020F0502020204030204" pitchFamily="34" charset="0"/>
                <a:cs typeface="Calibri" panose="020F0502020204030204" pitchFamily="34" charset="0"/>
              </a:rPr>
              <a:t>WEAVER</a:t>
            </a:r>
            <a:r>
              <a:rPr lang="en-KR" sz="1400" dirty="0">
                <a:solidFill>
                  <a:schemeClr val="accent2">
                    <a:lumMod val="75000"/>
                  </a:schemeClr>
                </a:solidFill>
                <a:latin typeface="Calibri" panose="020F0502020204030204" pitchFamily="34" charset="0"/>
                <a:cs typeface="Calibri" panose="020F0502020204030204" pitchFamily="34" charset="0"/>
              </a:rPr>
              <a:t>_REG</a:t>
            </a:r>
            <a:r>
              <a:rPr lang="en-KR" sz="1400" dirty="0">
                <a:solidFill>
                  <a:schemeClr val="tx1">
                    <a:lumMod val="50000"/>
                    <a:lumOff val="50000"/>
                  </a:schemeClr>
                </a:solidFill>
                <a:latin typeface="Calibri" panose="020F0502020204030204" pitchFamily="34" charset="0"/>
                <a:cs typeface="Calibri" panose="020F0502020204030204" pitchFamily="34" charset="0"/>
              </a:rPr>
              <a:t>(id, </a:t>
            </a:r>
            <a:r>
              <a:rPr lang="en-US" sz="1400" dirty="0">
                <a:solidFill>
                  <a:schemeClr val="tx1">
                    <a:lumMod val="50000"/>
                    <a:lumOff val="50000"/>
                  </a:schemeClr>
                </a:solidFill>
                <a:latin typeface="Calibri" panose="020F0502020204030204" pitchFamily="34" charset="0"/>
                <a:cs typeface="Calibri" panose="020F0502020204030204" pitchFamily="34" charset="0"/>
              </a:rPr>
              <a:t>loc</a:t>
            </a:r>
            <a:r>
              <a:rPr lang="en-KR" sz="1400" dirty="0">
                <a:solidFill>
                  <a:schemeClr val="tx1">
                    <a:lumMod val="50000"/>
                    <a:lumOff val="50000"/>
                  </a:schemeClr>
                </a:solidFill>
                <a:latin typeface="Calibri" panose="020F0502020204030204" pitchFamily="34" charset="0"/>
                <a:cs typeface="Calibri" panose="020F0502020204030204" pitchFamily="34" charset="0"/>
              </a:rPr>
              <a:t>, deg);}</a:t>
            </a:r>
          </a:p>
          <a:p>
            <a:r>
              <a:rPr lang="en-KR" sz="1400" dirty="0">
                <a:solidFill>
                  <a:schemeClr val="tx1">
                    <a:lumMod val="50000"/>
                    <a:lumOff val="50000"/>
                  </a:schemeClr>
                </a:solidFill>
                <a:latin typeface="Calibri" panose="020F0502020204030204" pitchFamily="34" charset="0"/>
                <a:cs typeface="Calibri" panose="020F0502020204030204" pitchFamily="34" charset="0"/>
              </a:rPr>
              <a:t>  sync()</a:t>
            </a:r>
          </a:p>
          <a:p>
            <a:r>
              <a:rPr lang="en-KR" sz="1400" dirty="0">
                <a:solidFill>
                  <a:schemeClr val="tx1">
                    <a:lumMod val="50000"/>
                    <a:lumOff val="50000"/>
                  </a:schemeClr>
                </a:solidFill>
                <a:latin typeface="Calibri" panose="020F0502020204030204" pitchFamily="34" charset="0"/>
                <a:cs typeface="Calibri" panose="020F0502020204030204" pitchFamily="34" charset="0"/>
              </a:rPr>
              <a:t>  for(…){</a:t>
            </a:r>
          </a:p>
          <a:p>
            <a:r>
              <a:rPr lang="en-KR" sz="1400" dirty="0">
                <a:solidFill>
                  <a:schemeClr val="tx1">
                    <a:lumMod val="50000"/>
                    <a:lumOff val="50000"/>
                  </a:schemeClr>
                </a:solidFill>
                <a:latin typeface="Calibri" panose="020F0502020204030204" pitchFamily="34" charset="0"/>
                <a:cs typeface="Calibri" panose="020F0502020204030204" pitchFamily="34" charset="0"/>
              </a:rPr>
              <a:t>       id = </a:t>
            </a:r>
            <a:r>
              <a:rPr lang="en-KR" sz="1400" dirty="0">
                <a:solidFill>
                  <a:schemeClr val="accent2">
                    <a:lumMod val="75000"/>
                  </a:schemeClr>
                </a:solidFill>
                <a:latin typeface="Calibri" panose="020F0502020204030204" pitchFamily="34" charset="0"/>
                <a:cs typeface="Calibri" panose="020F0502020204030204" pitchFamily="34" charset="0"/>
              </a:rPr>
              <a:t>WEAVER_DEC_ID</a:t>
            </a:r>
            <a:r>
              <a:rPr lang="en-KR" sz="1400" dirty="0">
                <a:solidFill>
                  <a:schemeClr val="tx1">
                    <a:lumMod val="50000"/>
                    <a:lumOff val="50000"/>
                  </a:schemeClr>
                </a:solidFill>
                <a:latin typeface="Calibri" panose="020F0502020204030204" pitchFamily="34" charset="0"/>
                <a:cs typeface="Calibri" panose="020F0502020204030204" pitchFamily="34" charset="0"/>
              </a:rPr>
              <a:t>(); …</a:t>
            </a:r>
          </a:p>
          <a:p>
            <a:r>
              <a:rPr lang="en-KR" sz="1400" dirty="0">
                <a:solidFill>
                  <a:schemeClr val="tx1">
                    <a:lumMod val="50000"/>
                    <a:lumOff val="50000"/>
                  </a:schemeClr>
                </a:solidFill>
                <a:latin typeface="Calibri" panose="020F0502020204030204" pitchFamily="34" charset="0"/>
                <a:cs typeface="Calibri" panose="020F0502020204030204" pitchFamily="34" charset="0"/>
              </a:rPr>
              <a:t>       loc = </a:t>
            </a:r>
            <a:r>
              <a:rPr lang="en-KR" sz="1400" dirty="0">
                <a:solidFill>
                  <a:schemeClr val="accent2">
                    <a:lumMod val="75000"/>
                  </a:schemeClr>
                </a:solidFill>
                <a:latin typeface="Calibri" panose="020F0502020204030204" pitchFamily="34" charset="0"/>
                <a:cs typeface="Calibri" panose="020F0502020204030204" pitchFamily="34" charset="0"/>
              </a:rPr>
              <a:t>WEAVER_DEC_LOC</a:t>
            </a:r>
            <a:r>
              <a:rPr lang="en-KR" sz="1400" dirty="0">
                <a:solidFill>
                  <a:schemeClr val="tx1">
                    <a:lumMod val="50000"/>
                    <a:lumOff val="50000"/>
                  </a:schemeClr>
                </a:solidFill>
                <a:latin typeface="Calibri" panose="020F0502020204030204" pitchFamily="34" charset="0"/>
                <a:cs typeface="Calibri" panose="020F0502020204030204" pitchFamily="34" charset="0"/>
              </a:rPr>
              <a:t>();         </a:t>
            </a:r>
          </a:p>
          <a:p>
            <a:r>
              <a:rPr lang="en-KR" sz="1400" dirty="0">
                <a:solidFill>
                  <a:schemeClr val="tx1">
                    <a:lumMod val="50000"/>
                    <a:lumOff val="50000"/>
                  </a:schemeClr>
                </a:solidFill>
                <a:latin typeface="Calibri" panose="020F0502020204030204" pitchFamily="34" charset="0"/>
                <a:cs typeface="Calibri" panose="020F0502020204030204" pitchFamily="34" charset="0"/>
              </a:rPr>
              <a:t>       src, dest, weight = </a:t>
            </a:r>
            <a:r>
              <a:rPr lang="en-KR" sz="1400" dirty="0">
                <a:solidFill>
                  <a:schemeClr val="accent5">
                    <a:lumMod val="75000"/>
                  </a:schemeClr>
                </a:solidFill>
                <a:latin typeface="Calibri" panose="020F0502020204030204" pitchFamily="34" charset="0"/>
                <a:cs typeface="Calibri" panose="020F0502020204030204" pitchFamily="34" charset="0"/>
              </a:rPr>
              <a:t>getNextEdgeID</a:t>
            </a:r>
            <a:r>
              <a:rPr lang="en-KR" sz="1400" dirty="0">
                <a:solidFill>
                  <a:schemeClr val="tx1">
                    <a:lumMod val="50000"/>
                    <a:lumOff val="50000"/>
                  </a:schemeClr>
                </a:solidFill>
                <a:latin typeface="Calibri" panose="020F0502020204030204" pitchFamily="34" charset="0"/>
                <a:cs typeface="Calibri" panose="020F0502020204030204" pitchFamily="34" charset="0"/>
              </a:rPr>
              <a:t>(…)</a:t>
            </a:r>
          </a:p>
          <a:p>
            <a:r>
              <a:rPr lang="en-KR" sz="1400" dirty="0">
                <a:solidFill>
                  <a:schemeClr val="accent2">
                    <a:lumMod val="75000"/>
                  </a:schemeClr>
                </a:solidFill>
                <a:latin typeface="Calibri" panose="020F0502020204030204" pitchFamily="34" charset="0"/>
                <a:cs typeface="Calibri" panose="020F0502020204030204" pitchFamily="34" charset="0"/>
              </a:rPr>
              <a:t>     </a:t>
            </a:r>
            <a:r>
              <a:rPr lang="en-KR" sz="1400" dirty="0">
                <a:solidFill>
                  <a:schemeClr val="accent6">
                    <a:lumMod val="75000"/>
                  </a:schemeClr>
                </a:solidFill>
                <a:latin typeface="Calibri" panose="020F0502020204030204" pitchFamily="34" charset="0"/>
                <a:cs typeface="Calibri" panose="020F0502020204030204" pitchFamily="34" charset="0"/>
              </a:rPr>
              <a:t> if(depth[dest] != step + 1)</a:t>
            </a:r>
          </a:p>
          <a:p>
            <a:r>
              <a:rPr lang="en-KR" sz="1400" dirty="0">
                <a:solidFill>
                  <a:schemeClr val="accent6">
                    <a:lumMod val="75000"/>
                  </a:schemeClr>
                </a:solidFill>
                <a:latin typeface="Calibri" panose="020F0502020204030204" pitchFamily="34" charset="0"/>
                <a:cs typeface="Calibri" panose="020F0502020204030204" pitchFamily="34" charset="0"/>
              </a:rPr>
              <a:t>          </a:t>
            </a:r>
            <a:r>
              <a:rPr lang="en-US" sz="1400" dirty="0">
                <a:solidFill>
                  <a:schemeClr val="accent6">
                    <a:lumMod val="75000"/>
                  </a:schemeClr>
                </a:solidFill>
                <a:latin typeface="Calibri" panose="020F0502020204030204" pitchFamily="34" charset="0"/>
                <a:cs typeface="Calibri" panose="020F0502020204030204" pitchFamily="34" charset="0"/>
              </a:rPr>
              <a:t>depth[</a:t>
            </a:r>
            <a:r>
              <a:rPr lang="en-US" sz="1400" dirty="0" err="1">
                <a:solidFill>
                  <a:schemeClr val="accent6">
                    <a:lumMod val="75000"/>
                  </a:schemeClr>
                </a:solidFill>
                <a:latin typeface="Calibri" panose="020F0502020204030204" pitchFamily="34" charset="0"/>
                <a:cs typeface="Calibri" panose="020F0502020204030204" pitchFamily="34" charset="0"/>
              </a:rPr>
              <a:t>dest</a:t>
            </a:r>
            <a:r>
              <a:rPr lang="en-US" sz="1400" dirty="0">
                <a:solidFill>
                  <a:schemeClr val="accent6">
                    <a:lumMod val="75000"/>
                  </a:schemeClr>
                </a:solidFill>
                <a:latin typeface="Calibri" panose="020F0502020204030204" pitchFamily="34" charset="0"/>
                <a:cs typeface="Calibri" panose="020F0502020204030204" pitchFamily="34" charset="0"/>
              </a:rPr>
              <a:t>] = step + 1 </a:t>
            </a:r>
            <a:r>
              <a:rPr lang="en-KR" sz="1400" dirty="0">
                <a:solidFill>
                  <a:schemeClr val="accent6">
                    <a:lumMod val="75000"/>
                  </a:schemeClr>
                </a:solidFill>
                <a:latin typeface="Calibri" panose="020F0502020204030204" pitchFamily="34" charset="0"/>
                <a:cs typeface="Calibri" panose="020F0502020204030204" pitchFamily="34" charset="0"/>
              </a:rPr>
              <a:t>… </a:t>
            </a:r>
            <a:r>
              <a:rPr lang="en-KR" sz="1400" dirty="0">
                <a:solidFill>
                  <a:schemeClr val="tx1">
                    <a:lumMod val="50000"/>
                    <a:lumOff val="50000"/>
                  </a:schemeClr>
                </a:solidFill>
                <a:latin typeface="Calibri" panose="020F0502020204030204" pitchFamily="34" charset="0"/>
                <a:cs typeface="Calibri" panose="020F0502020204030204" pitchFamily="34" charset="0"/>
              </a:rPr>
              <a:t>}}</a:t>
            </a:r>
          </a:p>
        </p:txBody>
      </p:sp>
      <p:sp>
        <p:nvSpPr>
          <p:cNvPr id="60" name="TextBox 59">
            <a:extLst>
              <a:ext uri="{FF2B5EF4-FFF2-40B4-BE49-F238E27FC236}">
                <a16:creationId xmlns:a16="http://schemas.microsoft.com/office/drawing/2014/main" id="{A73BFC30-F703-D9FC-171D-FBA262D9159E}"/>
              </a:ext>
            </a:extLst>
          </p:cNvPr>
          <p:cNvSpPr txBox="1"/>
          <p:nvPr/>
        </p:nvSpPr>
        <p:spPr>
          <a:xfrm>
            <a:off x="-6961828" y="5480913"/>
            <a:ext cx="1120310"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ISA </a:t>
            </a:r>
          </a:p>
        </p:txBody>
      </p:sp>
      <p:sp>
        <p:nvSpPr>
          <p:cNvPr id="61" name="Down Arrow 1042">
            <a:extLst>
              <a:ext uri="{FF2B5EF4-FFF2-40B4-BE49-F238E27FC236}">
                <a16:creationId xmlns:a16="http://schemas.microsoft.com/office/drawing/2014/main" id="{BFF3804B-8BDB-B6F9-B5EB-D80D93DBF691}"/>
              </a:ext>
            </a:extLst>
          </p:cNvPr>
          <p:cNvSpPr/>
          <p:nvPr/>
        </p:nvSpPr>
        <p:spPr>
          <a:xfrm>
            <a:off x="-3972971" y="6335142"/>
            <a:ext cx="507679" cy="235193"/>
          </a:xfrm>
          <a:prstGeom prst="downArrow">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62" name="TextBox 61">
            <a:extLst>
              <a:ext uri="{FF2B5EF4-FFF2-40B4-BE49-F238E27FC236}">
                <a16:creationId xmlns:a16="http://schemas.microsoft.com/office/drawing/2014/main" id="{340F3A27-7A36-B2ED-EBAE-7F33A16B3F8B}"/>
              </a:ext>
            </a:extLst>
          </p:cNvPr>
          <p:cNvSpPr txBox="1"/>
          <p:nvPr/>
        </p:nvSpPr>
        <p:spPr>
          <a:xfrm>
            <a:off x="500020" y="2197521"/>
            <a:ext cx="5267305" cy="4031873"/>
          </a:xfrm>
          <a:prstGeom prst="rect">
            <a:avLst/>
          </a:prstGeom>
          <a:noFill/>
          <a:ln>
            <a:solidFill>
              <a:schemeClr val="tx1"/>
            </a:solidFill>
          </a:ln>
        </p:spPr>
        <p:txBody>
          <a:bodyPr wrap="square">
            <a:spAutoFit/>
          </a:bodyPr>
          <a:lstStyle/>
          <a:p>
            <a:r>
              <a:rPr lang="en-KR" sz="1600" dirty="0">
                <a:latin typeface="Consolas" panose="020B0609020204030204" pitchFamily="49" charset="0"/>
                <a:cs typeface="Consolas" panose="020B0609020204030204" pitchFamily="49" charset="0"/>
              </a:rPr>
              <a:t>sparseWeaver</a:t>
            </a:r>
            <a:r>
              <a:rPr lang="en-KR" sz="1600">
                <a:latin typeface="Consolas" panose="020B0609020204030204" pitchFamily="49" charset="0"/>
                <a:cs typeface="Consolas" panose="020B0609020204030204" pitchFamily="49" charset="0"/>
              </a:rPr>
              <a:t>_gather</a:t>
            </a:r>
            <a:r>
              <a:rPr lang="en-US" sz="1600" dirty="0">
                <a:latin typeface="Consolas" panose="020B0609020204030204" pitchFamily="49" charset="0"/>
                <a:cs typeface="Consolas" panose="020B0609020204030204" pitchFamily="49" charset="0"/>
              </a:rPr>
              <a:t>_</a:t>
            </a:r>
            <a:r>
              <a:rPr lang="en-US" sz="1600" dirty="0" err="1">
                <a:latin typeface="Consolas" panose="020B0609020204030204" pitchFamily="49" charset="0"/>
                <a:cs typeface="Consolas" panose="020B0609020204030204" pitchFamily="49" charset="0"/>
              </a:rPr>
              <a:t>bfs</a:t>
            </a:r>
            <a:r>
              <a:rPr lang="en-KR" sz="1600">
                <a:latin typeface="Consolas" panose="020B0609020204030204" pitchFamily="49" charset="0"/>
                <a:cs typeface="Consolas" panose="020B0609020204030204" pitchFamily="49" charset="0"/>
              </a:rPr>
              <a:t>(){    </a:t>
            </a:r>
            <a:r>
              <a:rPr lang="en-KR"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KR" sz="1600">
                <a:latin typeface="Consolas" panose="020B0609020204030204" pitchFamily="49" charset="0"/>
                <a:cs typeface="Consolas" panose="020B0609020204030204" pitchFamily="49" charset="0"/>
              </a:rPr>
              <a:t> for(…){</a:t>
            </a:r>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chemeClr val="accent6">
                    <a:lumMod val="75000"/>
                  </a:schemeClr>
                </a:solidFill>
                <a:latin typeface="Consolas" panose="020B0609020204030204" pitchFamily="49" charset="0"/>
                <a:cs typeface="Consolas" panose="020B0609020204030204" pitchFamily="49" charset="0"/>
              </a:rPr>
              <a:t>Filter</a:t>
            </a:r>
            <a:r>
              <a:rPr lang="en-US" sz="1600" dirty="0">
                <a:latin typeface="Consolas" panose="020B0609020204030204" pitchFamily="49" charset="0"/>
                <a:cs typeface="Consolas" panose="020B0609020204030204" pitchFamily="49" charset="0"/>
              </a:rPr>
              <a:t>(vid)</a:t>
            </a:r>
            <a:endParaRPr lang="en-KR" sz="1600" dirty="0">
              <a:latin typeface="Consolas" panose="020B0609020204030204" pitchFamily="49" charset="0"/>
              <a:cs typeface="Consolas" panose="020B0609020204030204" pitchFamily="49" charset="0"/>
            </a:endParaRPr>
          </a:p>
          <a:p>
            <a:r>
              <a:rPr lang="en-KR" sz="1600">
                <a:latin typeface="Consolas" panose="020B0609020204030204" pitchFamily="49" charset="0"/>
                <a:cs typeface="Consolas" panose="020B0609020204030204" pitchFamily="49" charset="0"/>
              </a:rPr>
              <a:t>    </a:t>
            </a:r>
            <a:r>
              <a:rPr lang="en-US" sz="1600" dirty="0">
                <a:solidFill>
                  <a:schemeClr val="accent6">
                    <a:lumMod val="75000"/>
                  </a:schemeClr>
                </a:solidFill>
                <a:latin typeface="Consolas" panose="020B0609020204030204" pitchFamily="49" charset="0"/>
                <a:cs typeface="Consolas" panose="020B0609020204030204" pitchFamily="49" charset="0"/>
              </a:rPr>
              <a:t>G</a:t>
            </a:r>
            <a:r>
              <a:rPr lang="en-KR" sz="1600">
                <a:solidFill>
                  <a:schemeClr val="accent6">
                    <a:lumMod val="75000"/>
                  </a:schemeClr>
                </a:solidFill>
                <a:latin typeface="Consolas" panose="020B0609020204030204" pitchFamily="49" charset="0"/>
                <a:cs typeface="Consolas" panose="020B0609020204030204" pitchFamily="49" charset="0"/>
              </a:rPr>
              <a:t>et</a:t>
            </a:r>
            <a:r>
              <a:rPr lang="en-US" sz="1600" dirty="0">
                <a:solidFill>
                  <a:schemeClr val="accent6">
                    <a:lumMod val="75000"/>
                  </a:schemeClr>
                </a:solidFill>
                <a:latin typeface="Consolas" panose="020B0609020204030204" pitchFamily="49" charset="0"/>
                <a:cs typeface="Consolas" panose="020B0609020204030204" pitchFamily="49" charset="0"/>
              </a:rPr>
              <a:t>_n</a:t>
            </a:r>
            <a:r>
              <a:rPr lang="en-KR" sz="1600">
                <a:solidFill>
                  <a:schemeClr val="accent6">
                    <a:lumMod val="75000"/>
                  </a:schemeClr>
                </a:solidFill>
                <a:latin typeface="Consolas" panose="020B0609020204030204" pitchFamily="49" charset="0"/>
                <a:cs typeface="Consolas" panose="020B0609020204030204" pitchFamily="49" charset="0"/>
              </a:rPr>
              <a:t>eighbor</a:t>
            </a:r>
            <a:r>
              <a:rPr lang="en-KR" sz="1600" dirty="0">
                <a:latin typeface="Consolas" panose="020B0609020204030204" pitchFamily="49" charset="0"/>
                <a:cs typeface="Consolas" panose="020B0609020204030204" pitchFamily="49" charset="0"/>
              </a:rPr>
              <a:t>(&amp;start, &amp;</a:t>
            </a:r>
            <a:r>
              <a:rPr lang="en-KR" sz="1600">
                <a:latin typeface="Consolas" panose="020B0609020204030204" pitchFamily="49" charset="0"/>
                <a:cs typeface="Consolas" panose="020B0609020204030204" pitchFamily="49" charset="0"/>
              </a:rPr>
              <a:t>end);</a:t>
            </a:r>
            <a:endParaRPr lang="en-KR" sz="1600" dirty="0">
              <a:latin typeface="Consolas" panose="020B0609020204030204" pitchFamily="49" charset="0"/>
              <a:cs typeface="Consolas" panose="020B0609020204030204" pitchFamily="49" charset="0"/>
            </a:endParaRPr>
          </a:p>
          <a:p>
            <a:r>
              <a:rPr lang="en-KR" sz="1600">
                <a:latin typeface="Consolas" panose="020B0609020204030204" pitchFamily="49" charset="0"/>
                <a:cs typeface="Consolas" panose="020B0609020204030204" pitchFamily="49" charset="0"/>
              </a:rPr>
              <a:t>    if</a:t>
            </a:r>
            <a:r>
              <a:rPr lang="en-KR" sz="1600" dirty="0">
                <a:latin typeface="Consolas" panose="020B0609020204030204" pitchFamily="49" charset="0"/>
                <a:cs typeface="Consolas" panose="020B0609020204030204" pitchFamily="49" charset="0"/>
              </a:rPr>
              <a:t>(depth[src] == </a:t>
            </a:r>
            <a:r>
              <a:rPr lang="en-KR" sz="1600">
                <a:latin typeface="Consolas" panose="020B0609020204030204" pitchFamily="49" charset="0"/>
                <a:cs typeface="Consolas" panose="020B0609020204030204" pitchFamily="49" charset="0"/>
              </a:rPr>
              <a:t>STEP)</a:t>
            </a:r>
            <a:endParaRPr lang="en-KR" sz="1600" dirty="0">
              <a:latin typeface="Consolas" panose="020B0609020204030204" pitchFamily="49" charset="0"/>
              <a:cs typeface="Consolas" panose="020B0609020204030204" pitchFamily="49" charset="0"/>
            </a:endParaRPr>
          </a:p>
          <a:p>
            <a:r>
              <a:rPr lang="en-KR" sz="1600">
                <a:latin typeface="Consolas" panose="020B0609020204030204" pitchFamily="49" charset="0"/>
                <a:cs typeface="Consolas" panose="020B0609020204030204" pitchFamily="49" charset="0"/>
              </a:rPr>
              <a:t>    </a:t>
            </a:r>
            <a:r>
              <a:rPr lang="en-US" sz="1600" b="1" dirty="0">
                <a:solidFill>
                  <a:schemeClr val="accent2">
                    <a:lumMod val="75000"/>
                  </a:schemeClr>
                </a:solidFill>
                <a:latin typeface="Consolas" panose="020B0609020204030204" pitchFamily="49" charset="0"/>
                <a:cs typeface="Consolas" panose="020B0609020204030204" pitchFamily="49" charset="0"/>
              </a:rPr>
              <a:t>WEAVER</a:t>
            </a:r>
            <a:r>
              <a:rPr lang="en-KR" sz="1600" b="1" dirty="0">
                <a:solidFill>
                  <a:schemeClr val="accent2">
                    <a:lumMod val="75000"/>
                  </a:schemeClr>
                </a:solidFill>
                <a:latin typeface="Consolas" panose="020B0609020204030204" pitchFamily="49" charset="0"/>
                <a:cs typeface="Consolas" panose="020B0609020204030204" pitchFamily="49" charset="0"/>
              </a:rPr>
              <a:t>_REG</a:t>
            </a:r>
            <a:r>
              <a:rPr lang="en-KR" sz="1600" dirty="0">
                <a:latin typeface="Consolas" panose="020B0609020204030204" pitchFamily="49" charset="0"/>
                <a:cs typeface="Consolas" panose="020B0609020204030204" pitchFamily="49" charset="0"/>
              </a:rPr>
              <a:t>(</a:t>
            </a:r>
            <a:r>
              <a:rPr lang="en-KR" sz="1600">
                <a:latin typeface="Consolas" panose="020B0609020204030204" pitchFamily="49" charset="0"/>
                <a:cs typeface="Consolas" panose="020B0609020204030204" pitchFamily="49" charset="0"/>
              </a:rPr>
              <a:t>id,</a:t>
            </a:r>
            <a:r>
              <a:rPr lang="en-US" sz="1600" dirty="0">
                <a:latin typeface="Consolas" panose="020B0609020204030204" pitchFamily="49" charset="0"/>
                <a:cs typeface="Consolas" panose="020B0609020204030204" pitchFamily="49" charset="0"/>
              </a:rPr>
              <a:t>start</a:t>
            </a:r>
            <a:r>
              <a:rPr lang="en-KR" sz="160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(end–start)</a:t>
            </a:r>
            <a:r>
              <a:rPr lang="en-KR" sz="1600">
                <a:latin typeface="Consolas" panose="020B0609020204030204" pitchFamily="49" charset="0"/>
                <a:cs typeface="Consolas" panose="020B0609020204030204" pitchFamily="49" charset="0"/>
              </a:rPr>
              <a:t>);</a:t>
            </a:r>
            <a:r>
              <a:rPr lang="en-US" altLang="ko-KR" sz="1600" dirty="0">
                <a:latin typeface="Consolas" panose="020B0609020204030204" pitchFamily="49" charset="0"/>
                <a:cs typeface="Consolas" panose="020B0609020204030204" pitchFamily="49" charset="0"/>
              </a:rPr>
              <a:t>//</a:t>
            </a:r>
            <a:r>
              <a:rPr lang="en-US" altLang="ko-KR" sz="1600" b="1" dirty="0">
                <a:solidFill>
                  <a:srgbClr val="FF0000"/>
                </a:solidFill>
                <a:latin typeface="Consolas" panose="020B0609020204030204" pitchFamily="49" charset="0"/>
                <a:cs typeface="Consolas" panose="020B0609020204030204" pitchFamily="49" charset="0"/>
              </a:rPr>
              <a:t>Input</a:t>
            </a:r>
            <a:endParaRPr lang="en-US" sz="1600" b="1" dirty="0">
              <a:solidFill>
                <a:srgbClr val="FF0000"/>
              </a:solidFill>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KR" sz="160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endParaRPr lang="en-KR" sz="1600" dirty="0">
              <a:latin typeface="Consolas" panose="020B0609020204030204" pitchFamily="49" charset="0"/>
              <a:cs typeface="Consolas" panose="020B0609020204030204" pitchFamily="49" charset="0"/>
            </a:endParaRPr>
          </a:p>
          <a:p>
            <a:r>
              <a:rPr lang="en-KR" sz="1600" dirty="0">
                <a:latin typeface="Consolas" panose="020B0609020204030204" pitchFamily="49" charset="0"/>
                <a:cs typeface="Consolas" panose="020B0609020204030204" pitchFamily="49" charset="0"/>
              </a:rPr>
              <a:t>  sync()</a:t>
            </a:r>
          </a:p>
          <a:p>
            <a:r>
              <a:rPr lang="en-KR" sz="1600" dirty="0">
                <a:latin typeface="Consolas" panose="020B0609020204030204" pitchFamily="49" charset="0"/>
                <a:cs typeface="Consolas" panose="020B0609020204030204" pitchFamily="49" charset="0"/>
              </a:rPr>
              <a:t>  for(…){</a:t>
            </a:r>
          </a:p>
          <a:p>
            <a:r>
              <a:rPr lang="en-KR" sz="160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v</a:t>
            </a:r>
            <a:r>
              <a:rPr lang="en-KR" sz="1600">
                <a:latin typeface="Consolas" panose="020B0609020204030204" pitchFamily="49" charset="0"/>
                <a:cs typeface="Consolas" panose="020B0609020204030204" pitchFamily="49" charset="0"/>
              </a:rPr>
              <a:t>id </a:t>
            </a:r>
            <a:r>
              <a:rPr lang="en-KR" sz="1600" dirty="0">
                <a:latin typeface="Consolas" panose="020B0609020204030204" pitchFamily="49" charset="0"/>
                <a:cs typeface="Consolas" panose="020B0609020204030204" pitchFamily="49" charset="0"/>
              </a:rPr>
              <a:t>= </a:t>
            </a:r>
            <a:r>
              <a:rPr lang="en-KR" sz="1600" b="1" dirty="0">
                <a:solidFill>
                  <a:schemeClr val="accent2">
                    <a:lumMod val="75000"/>
                  </a:schemeClr>
                </a:solidFill>
                <a:latin typeface="Consolas" panose="020B0609020204030204" pitchFamily="49" charset="0"/>
                <a:cs typeface="Consolas" panose="020B0609020204030204" pitchFamily="49" charset="0"/>
              </a:rPr>
              <a:t>WEAVER_DEC_ID</a:t>
            </a:r>
            <a:r>
              <a:rPr lang="en-KR" sz="160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 </a:t>
            </a:r>
            <a:r>
              <a:rPr lang="en-US" sz="1600" b="1" dirty="0">
                <a:solidFill>
                  <a:srgbClr val="FF0000"/>
                </a:solidFill>
                <a:latin typeface="Consolas" panose="020B0609020204030204" pitchFamily="49" charset="0"/>
                <a:cs typeface="Consolas" panose="020B0609020204030204" pitchFamily="49" charset="0"/>
              </a:rPr>
              <a:t>Output 1</a:t>
            </a:r>
          </a:p>
          <a:p>
            <a:r>
              <a:rPr lang="en-US" sz="1600" dirty="0">
                <a:latin typeface="Consolas" panose="020B0609020204030204" pitchFamily="49" charset="0"/>
                <a:cs typeface="Consolas" panose="020B0609020204030204" pitchFamily="49" charset="0"/>
              </a:rPr>
              <a:t>       </a:t>
            </a:r>
            <a:r>
              <a:rPr lang="en-KR" sz="1600">
                <a:latin typeface="Consolas" panose="020B0609020204030204" pitchFamily="49" charset="0"/>
                <a:cs typeface="Consolas" panose="020B0609020204030204" pitchFamily="49" charset="0"/>
              </a:rPr>
              <a:t>…</a:t>
            </a:r>
            <a:endParaRPr lang="en-KR" sz="1600" dirty="0">
              <a:latin typeface="Consolas" panose="020B0609020204030204" pitchFamily="49" charset="0"/>
              <a:cs typeface="Consolas" panose="020B0609020204030204" pitchFamily="49" charset="0"/>
            </a:endParaRPr>
          </a:p>
          <a:p>
            <a:r>
              <a:rPr lang="en-KR" sz="160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eid</a:t>
            </a:r>
            <a:r>
              <a:rPr lang="en-KR" sz="1600">
                <a:latin typeface="Consolas" panose="020B0609020204030204" pitchFamily="49" charset="0"/>
                <a:cs typeface="Consolas" panose="020B0609020204030204" pitchFamily="49" charset="0"/>
              </a:rPr>
              <a:t> </a:t>
            </a:r>
            <a:r>
              <a:rPr lang="en-KR" sz="1600" dirty="0">
                <a:latin typeface="Consolas" panose="020B0609020204030204" pitchFamily="49" charset="0"/>
                <a:cs typeface="Consolas" panose="020B0609020204030204" pitchFamily="49" charset="0"/>
              </a:rPr>
              <a:t>= </a:t>
            </a:r>
            <a:r>
              <a:rPr lang="en-KR" sz="1600" b="1" dirty="0">
                <a:solidFill>
                  <a:schemeClr val="accent2">
                    <a:lumMod val="75000"/>
                  </a:schemeClr>
                </a:solidFill>
                <a:latin typeface="Consolas" panose="020B0609020204030204" pitchFamily="49" charset="0"/>
                <a:cs typeface="Consolas" panose="020B0609020204030204" pitchFamily="49" charset="0"/>
              </a:rPr>
              <a:t>WEAVER_DEC_</a:t>
            </a:r>
            <a:r>
              <a:rPr lang="en-KR" sz="1600" b="1">
                <a:solidFill>
                  <a:schemeClr val="accent2">
                    <a:lumMod val="75000"/>
                  </a:schemeClr>
                </a:solidFill>
                <a:latin typeface="Consolas" panose="020B0609020204030204" pitchFamily="49" charset="0"/>
                <a:cs typeface="Consolas" panose="020B0609020204030204" pitchFamily="49" charset="0"/>
              </a:rPr>
              <a:t>LOC</a:t>
            </a:r>
            <a:r>
              <a:rPr lang="en-KR" sz="160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 // </a:t>
            </a:r>
            <a:r>
              <a:rPr lang="en-US" sz="1600" b="1" dirty="0">
                <a:solidFill>
                  <a:srgbClr val="FF0000"/>
                </a:solidFill>
                <a:latin typeface="Consolas" panose="020B0609020204030204" pitchFamily="49" charset="0"/>
                <a:cs typeface="Consolas" panose="020B0609020204030204" pitchFamily="49" charset="0"/>
              </a:rPr>
              <a:t>Output 2</a:t>
            </a:r>
            <a:r>
              <a:rPr lang="en-KR" sz="1600" b="1">
                <a:solidFill>
                  <a:srgbClr val="FF0000"/>
                </a:solidFill>
                <a:latin typeface="Consolas" panose="020B0609020204030204" pitchFamily="49" charset="0"/>
                <a:cs typeface="Consolas" panose="020B0609020204030204" pitchFamily="49" charset="0"/>
              </a:rPr>
              <a:t>         </a:t>
            </a:r>
            <a:endParaRPr lang="en-KR" sz="1600" b="1" dirty="0">
              <a:solidFill>
                <a:srgbClr val="FF0000"/>
              </a:solidFill>
              <a:latin typeface="Consolas" panose="020B0609020204030204" pitchFamily="49" charset="0"/>
              <a:cs typeface="Consolas" panose="020B0609020204030204" pitchFamily="49" charset="0"/>
            </a:endParaRPr>
          </a:p>
          <a:p>
            <a:r>
              <a:rPr lang="en-KR" sz="1600" dirty="0">
                <a:latin typeface="Consolas" panose="020B0609020204030204" pitchFamily="49" charset="0"/>
                <a:cs typeface="Consolas" panose="020B0609020204030204" pitchFamily="49" charset="0"/>
              </a:rPr>
              <a:t>       src, dest, weight </a:t>
            </a:r>
            <a:r>
              <a:rPr lang="en-KR" sz="1600">
                <a:latin typeface="Consolas" panose="020B0609020204030204" pitchFamily="49" charset="0"/>
                <a:cs typeface="Consolas" panose="020B0609020204030204" pitchFamily="49" charset="0"/>
              </a:rPr>
              <a:t>= </a:t>
            </a:r>
            <a:r>
              <a:rPr lang="en-US" sz="1600" dirty="0">
                <a:solidFill>
                  <a:schemeClr val="accent6">
                    <a:lumMod val="75000"/>
                  </a:schemeClr>
                </a:solidFill>
                <a:latin typeface="Consolas" panose="020B0609020204030204" pitchFamily="49" charset="0"/>
                <a:cs typeface="Consolas" panose="020B0609020204030204" pitchFamily="49" charset="0"/>
              </a:rPr>
              <a:t>G</a:t>
            </a:r>
            <a:r>
              <a:rPr lang="en-KR" sz="1600">
                <a:solidFill>
                  <a:schemeClr val="accent6">
                    <a:lumMod val="75000"/>
                  </a:schemeClr>
                </a:solidFill>
                <a:latin typeface="Consolas" panose="020B0609020204030204" pitchFamily="49" charset="0"/>
                <a:cs typeface="Consolas" panose="020B0609020204030204" pitchFamily="49" charset="0"/>
              </a:rPr>
              <a:t>et</a:t>
            </a:r>
            <a:r>
              <a:rPr lang="en-US" sz="1600" dirty="0">
                <a:solidFill>
                  <a:schemeClr val="accent6">
                    <a:lumMod val="75000"/>
                  </a:schemeClr>
                </a:solidFill>
                <a:latin typeface="Consolas" panose="020B0609020204030204" pitchFamily="49" charset="0"/>
                <a:cs typeface="Consolas" panose="020B0609020204030204" pitchFamily="49" charset="0"/>
              </a:rPr>
              <a:t>_</a:t>
            </a:r>
            <a:r>
              <a:rPr lang="en-KR" sz="1600">
                <a:solidFill>
                  <a:schemeClr val="accent6">
                    <a:lumMod val="75000"/>
                  </a:schemeClr>
                </a:solidFill>
                <a:latin typeface="Consolas" panose="020B0609020204030204" pitchFamily="49" charset="0"/>
                <a:cs typeface="Consolas" panose="020B0609020204030204" pitchFamily="49" charset="0"/>
              </a:rPr>
              <a:t>Next</a:t>
            </a:r>
            <a:r>
              <a:rPr lang="en-US" sz="1600" dirty="0">
                <a:solidFill>
                  <a:schemeClr val="accent6">
                    <a:lumMod val="75000"/>
                  </a:schemeClr>
                </a:solidFill>
                <a:latin typeface="Consolas" panose="020B0609020204030204" pitchFamily="49" charset="0"/>
                <a:cs typeface="Consolas" panose="020B0609020204030204" pitchFamily="49" charset="0"/>
              </a:rPr>
              <a:t>_</a:t>
            </a:r>
            <a:r>
              <a:rPr lang="en-KR" sz="1600">
                <a:solidFill>
                  <a:schemeClr val="accent6">
                    <a:lumMod val="75000"/>
                  </a:schemeClr>
                </a:solidFill>
                <a:latin typeface="Consolas" panose="020B0609020204030204" pitchFamily="49" charset="0"/>
                <a:cs typeface="Consolas" panose="020B0609020204030204" pitchFamily="49" charset="0"/>
              </a:rPr>
              <a:t>EdgeID</a:t>
            </a:r>
            <a:r>
              <a:rPr lang="en-KR" sz="160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vid, </a:t>
            </a:r>
            <a:r>
              <a:rPr lang="en-US" sz="1600" dirty="0" err="1">
                <a:latin typeface="Consolas" panose="020B0609020204030204" pitchFamily="49" charset="0"/>
                <a:cs typeface="Consolas" panose="020B0609020204030204" pitchFamily="49" charset="0"/>
              </a:rPr>
              <a:t>ptr</a:t>
            </a:r>
            <a:r>
              <a:rPr lang="en-KR" sz="1600">
                <a:latin typeface="Consolas" panose="020B0609020204030204" pitchFamily="49" charset="0"/>
                <a:cs typeface="Consolas" panose="020B0609020204030204" pitchFamily="49" charset="0"/>
              </a:rPr>
              <a:t>)</a:t>
            </a:r>
            <a:endParaRPr lang="en-KR"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a:t>
            </a:r>
            <a:r>
              <a:rPr lang="en-KR" sz="1600">
                <a:latin typeface="Consolas" panose="020B0609020204030204" pitchFamily="49" charset="0"/>
                <a:cs typeface="Consolas" panose="020B0609020204030204" pitchFamily="49" charset="0"/>
              </a:rPr>
              <a:t>}</a:t>
            </a:r>
            <a:r>
              <a:rPr lang="en-US" sz="1600" dirty="0">
                <a:latin typeface="Consolas" panose="020B0609020204030204" pitchFamily="49" charset="0"/>
                <a:cs typeface="Consolas" panose="020B0609020204030204" pitchFamily="49" charset="0"/>
              </a:rPr>
              <a:t>}</a:t>
            </a:r>
            <a:endParaRPr lang="en-KR" sz="1600" dirty="0">
              <a:latin typeface="Consolas" panose="020B0609020204030204" pitchFamily="49" charset="0"/>
              <a:cs typeface="Consolas" panose="020B0609020204030204" pitchFamily="49" charset="0"/>
            </a:endParaRPr>
          </a:p>
        </p:txBody>
      </p:sp>
      <p:sp>
        <p:nvSpPr>
          <p:cNvPr id="63" name="직사각형 383">
            <a:extLst>
              <a:ext uri="{FF2B5EF4-FFF2-40B4-BE49-F238E27FC236}">
                <a16:creationId xmlns:a16="http://schemas.microsoft.com/office/drawing/2014/main" id="{435B552A-CEEC-17E8-EA31-ED0E97E28AE3}"/>
              </a:ext>
            </a:extLst>
          </p:cNvPr>
          <p:cNvSpPr/>
          <p:nvPr/>
        </p:nvSpPr>
        <p:spPr>
          <a:xfrm>
            <a:off x="1489666" y="6211512"/>
            <a:ext cx="3201290" cy="415888"/>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Frontend compiler output</a:t>
            </a:r>
            <a:endParaRPr lang="ko-KR" altLang="en-US" sz="1600" b="1" dirty="0">
              <a:solidFill>
                <a:schemeClr val="tx1"/>
              </a:solidFill>
              <a:latin typeface="Daytona" panose="020B0604030500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0833D4B-D7CF-8874-6099-9B735D33D071}"/>
              </a:ext>
            </a:extLst>
          </p:cNvPr>
          <p:cNvSpPr txBox="1"/>
          <p:nvPr/>
        </p:nvSpPr>
        <p:spPr>
          <a:xfrm>
            <a:off x="3091396" y="2591526"/>
            <a:ext cx="2377239" cy="369332"/>
          </a:xfrm>
          <a:prstGeom prst="rect">
            <a:avLst/>
          </a:prstGeom>
          <a:solidFill>
            <a:schemeClr val="bg1"/>
          </a:solidFill>
          <a:ln>
            <a:solidFill>
              <a:schemeClr val="tx1"/>
            </a:solidFill>
          </a:ln>
        </p:spPr>
        <p:txBody>
          <a:bodyPr wrap="square">
            <a:spAutoFit/>
          </a:bodyPr>
          <a:lstStyle/>
          <a:p>
            <a:pPr algn="ctr"/>
            <a:r>
              <a:rPr lang="en-US" altLang="ko-KR" b="1" dirty="0">
                <a:solidFill>
                  <a:schemeClr val="tx1"/>
                </a:solidFill>
                <a:latin typeface="Daytona" panose="020B0604030500040204" pitchFamily="34" charset="0"/>
                <a:cs typeface="Times New Roman" panose="02020603050405020304" pitchFamily="18" charset="0"/>
              </a:rPr>
              <a:t>Registration Stage </a:t>
            </a:r>
            <a:endParaRPr lang="ko-KR" altLang="en-US" sz="1600" b="1" dirty="0">
              <a:solidFill>
                <a:schemeClr val="tx1"/>
              </a:solidFill>
              <a:latin typeface="Daytona" panose="020B060403050004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7B25ADE-7DE4-A1D3-9947-DBEAE47E5D5C}"/>
              </a:ext>
            </a:extLst>
          </p:cNvPr>
          <p:cNvSpPr txBox="1"/>
          <p:nvPr/>
        </p:nvSpPr>
        <p:spPr>
          <a:xfrm>
            <a:off x="3183309" y="4334553"/>
            <a:ext cx="2317617" cy="369332"/>
          </a:xfrm>
          <a:prstGeom prst="rect">
            <a:avLst/>
          </a:prstGeom>
          <a:solidFill>
            <a:schemeClr val="bg1"/>
          </a:solidFill>
          <a:ln>
            <a:solidFill>
              <a:schemeClr val="tx1"/>
            </a:solidFill>
          </a:ln>
        </p:spPr>
        <p:txBody>
          <a:bodyPr wrap="square">
            <a:spAutoFit/>
          </a:bodyPr>
          <a:lstStyle/>
          <a:p>
            <a:pPr algn="ctr"/>
            <a:r>
              <a:rPr lang="en-KR" altLang="ko-Kore-KR" sz="1800" b="1">
                <a:latin typeface="Daytona" panose="020B0604030500040204" pitchFamily="34" charset="0"/>
                <a:cs typeface="Times New Roman" panose="02020603050405020304" pitchFamily="18" charset="0"/>
              </a:rPr>
              <a:t>Distribution</a:t>
            </a:r>
            <a:r>
              <a:rPr lang="en-US" altLang="ko-Kore-KR" sz="1800" b="1" dirty="0">
                <a:latin typeface="Daytona" panose="020B0604030500040204" pitchFamily="34" charset="0"/>
                <a:cs typeface="Times New Roman" panose="02020603050405020304" pitchFamily="18" charset="0"/>
              </a:rPr>
              <a:t> stage</a:t>
            </a:r>
            <a:endParaRPr lang="en-US" altLang="ko-Kore-KR" sz="1800" dirty="0">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347663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오른쪽 화살표[R] 58">
            <a:extLst>
              <a:ext uri="{FF2B5EF4-FFF2-40B4-BE49-F238E27FC236}">
                <a16:creationId xmlns:a16="http://schemas.microsoft.com/office/drawing/2014/main" id="{DCDD5031-EC2A-8530-9F30-73AD801414B3}"/>
              </a:ext>
            </a:extLst>
          </p:cNvPr>
          <p:cNvSpPr/>
          <p:nvPr/>
        </p:nvSpPr>
        <p:spPr>
          <a:xfrm>
            <a:off x="8138195" y="1458899"/>
            <a:ext cx="3406105" cy="26536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ko-Kore-KR" altLang="en-US"/>
          </a:p>
        </p:txBody>
      </p:sp>
      <p:sp>
        <p:nvSpPr>
          <p:cNvPr id="60" name="Rectangle 220">
            <a:extLst>
              <a:ext uri="{FF2B5EF4-FFF2-40B4-BE49-F238E27FC236}">
                <a16:creationId xmlns:a16="http://schemas.microsoft.com/office/drawing/2014/main" id="{794393F3-C813-8520-601F-774E3CF1AEB9}"/>
              </a:ext>
            </a:extLst>
          </p:cNvPr>
          <p:cNvSpPr/>
          <p:nvPr/>
        </p:nvSpPr>
        <p:spPr>
          <a:xfrm>
            <a:off x="9954300" y="863672"/>
            <a:ext cx="2020259"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b="1" dirty="0">
                <a:solidFill>
                  <a:schemeClr val="tx1"/>
                </a:solidFill>
                <a:latin typeface="Daytona" panose="020B0604030500040204" pitchFamily="34" charset="0"/>
                <a:cs typeface="Times New Roman" panose="02020603050405020304" pitchFamily="18" charset="0"/>
              </a:rPr>
              <a:t>Time</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18" name="Rectangle 220">
            <a:extLst>
              <a:ext uri="{FF2B5EF4-FFF2-40B4-BE49-F238E27FC236}">
                <a16:creationId xmlns:a16="http://schemas.microsoft.com/office/drawing/2014/main" id="{7CEBB358-14BD-6A1F-0392-92186F321DB8}"/>
              </a:ext>
            </a:extLst>
          </p:cNvPr>
          <p:cNvSpPr/>
          <p:nvPr/>
        </p:nvSpPr>
        <p:spPr>
          <a:xfrm>
            <a:off x="3002042" y="1659517"/>
            <a:ext cx="3660735" cy="1114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x-none" altLang="ko-Kore-KR" b="1">
                <a:solidFill>
                  <a:schemeClr val="tx1"/>
                </a:solidFill>
                <a:latin typeface="Times New Roman" panose="02020603050405020304" pitchFamily="18" charset="0"/>
                <a:cs typeface="Times New Roman" panose="02020603050405020304" pitchFamily="18" charset="0"/>
              </a:rPr>
              <a:t>⓵ </a:t>
            </a:r>
            <a:r>
              <a:rPr lang="en-US" b="1" dirty="0">
                <a:solidFill>
                  <a:schemeClr val="tx1"/>
                </a:solidFill>
                <a:latin typeface="Daytona" panose="020B0604030500040204" pitchFamily="34" charset="0"/>
                <a:cs typeface="Times New Roman" panose="02020603050405020304" pitchFamily="18" charset="0"/>
              </a:rPr>
              <a:t>Gather Workload Information</a:t>
            </a:r>
          </a:p>
          <a:p>
            <a:pPr algn="ctr"/>
            <a:r>
              <a:rPr lang="en-US" altLang="ko-Kore-KR" dirty="0">
                <a:solidFill>
                  <a:schemeClr val="accent2">
                    <a:lumMod val="75000"/>
                  </a:schemeClr>
                </a:solidFill>
                <a:latin typeface="Calibri" panose="020F0502020204030204" pitchFamily="34" charset="0"/>
                <a:cs typeface="Calibri" panose="020F0502020204030204" pitchFamily="34" charset="0"/>
              </a:rPr>
              <a:t>WEAVER</a:t>
            </a:r>
            <a:r>
              <a:rPr lang="en-KR" altLang="ko-Kore-KR">
                <a:solidFill>
                  <a:schemeClr val="accent2">
                    <a:lumMod val="75000"/>
                  </a:schemeClr>
                </a:solidFill>
                <a:latin typeface="Calibri" panose="020F0502020204030204" pitchFamily="34" charset="0"/>
                <a:cs typeface="Calibri" panose="020F0502020204030204" pitchFamily="34" charset="0"/>
              </a:rPr>
              <a:t>_REG</a:t>
            </a:r>
            <a:endParaRPr lang="en-US" altLang="ko-Kore-KR" dirty="0">
              <a:solidFill>
                <a:schemeClr val="accent2">
                  <a:lumMod val="75000"/>
                </a:schemeClr>
              </a:solidFill>
              <a:latin typeface="Calibri" panose="020F0502020204030204" pitchFamily="34" charset="0"/>
              <a:cs typeface="Calibri" panose="020F0502020204030204" pitchFamily="34" charset="0"/>
            </a:endParaRPr>
          </a:p>
          <a:p>
            <a:pPr algn="ctr"/>
            <a:r>
              <a:rPr lang="en-US" altLang="ko-Kore-KR" dirty="0">
                <a:solidFill>
                  <a:schemeClr val="accent2">
                    <a:lumMod val="75000"/>
                  </a:schemeClr>
                </a:solidFill>
                <a:latin typeface="Calibri" panose="020F0502020204030204" pitchFamily="34" charset="0"/>
                <a:cs typeface="Calibri" panose="020F0502020204030204" pitchFamily="34" charset="0"/>
              </a:rPr>
              <a:t>(base VID, </a:t>
            </a:r>
            <a:r>
              <a:rPr lang="en-US" altLang="ko-Kore-KR" dirty="0" err="1">
                <a:solidFill>
                  <a:schemeClr val="accent2">
                    <a:lumMod val="75000"/>
                  </a:schemeClr>
                </a:solidFill>
                <a:latin typeface="Calibri" panose="020F0502020204030204" pitchFamily="34" charset="0"/>
                <a:cs typeface="Calibri" panose="020F0502020204030204" pitchFamily="34" charset="0"/>
              </a:rPr>
              <a:t>ptr</a:t>
            </a:r>
            <a:r>
              <a:rPr lang="en-US" altLang="ko-Kore-KR" dirty="0">
                <a:solidFill>
                  <a:schemeClr val="accent2">
                    <a:lumMod val="75000"/>
                  </a:schemeClr>
                </a:solidFill>
                <a:latin typeface="Calibri" panose="020F0502020204030204" pitchFamily="34" charset="0"/>
                <a:cs typeface="Calibri" panose="020F0502020204030204" pitchFamily="34" charset="0"/>
              </a:rPr>
              <a:t>, deg)</a:t>
            </a:r>
          </a:p>
        </p:txBody>
      </p:sp>
      <p:sp>
        <p:nvSpPr>
          <p:cNvPr id="20" name="Rectangle 220">
            <a:extLst>
              <a:ext uri="{FF2B5EF4-FFF2-40B4-BE49-F238E27FC236}">
                <a16:creationId xmlns:a16="http://schemas.microsoft.com/office/drawing/2014/main" id="{CD2123BC-08D1-A460-76DB-B9DF6281EF43}"/>
              </a:ext>
            </a:extLst>
          </p:cNvPr>
          <p:cNvSpPr/>
          <p:nvPr/>
        </p:nvSpPr>
        <p:spPr>
          <a:xfrm>
            <a:off x="9180609" y="1750395"/>
            <a:ext cx="2624302" cy="11143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R" dirty="0">
                <a:solidFill>
                  <a:schemeClr val="tx1"/>
                </a:solidFill>
                <a:latin typeface="Times New Roman" panose="02020603050405020304" pitchFamily="18" charset="0"/>
                <a:cs typeface="Times New Roman" panose="02020603050405020304" pitchFamily="18" charset="0"/>
              </a:rPr>
              <a:t>⓶</a:t>
            </a:r>
            <a:r>
              <a:rPr lang="x-none" altLang="ko-Kore-KR">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Daytona" panose="020B0604030500040204" pitchFamily="34" charset="0"/>
                <a:cs typeface="Times New Roman" panose="02020603050405020304" pitchFamily="18" charset="0"/>
              </a:rPr>
              <a:t>Return work IDs</a:t>
            </a:r>
          </a:p>
          <a:p>
            <a:pPr algn="ctr"/>
            <a:r>
              <a:rPr lang="en-US" altLang="ko-Kore-KR" dirty="0">
                <a:solidFill>
                  <a:schemeClr val="accent2">
                    <a:lumMod val="75000"/>
                  </a:schemeClr>
                </a:solidFill>
                <a:latin typeface="Calibri" panose="020F0502020204030204" pitchFamily="34" charset="0"/>
                <a:cs typeface="Calibri" panose="020F0502020204030204" pitchFamily="34" charset="0"/>
              </a:rPr>
              <a:t>VID = </a:t>
            </a:r>
            <a:r>
              <a:rPr lang="en-KR" altLang="ko-Kore-KR">
                <a:solidFill>
                  <a:schemeClr val="accent2">
                    <a:lumMod val="75000"/>
                  </a:schemeClr>
                </a:solidFill>
                <a:latin typeface="Calibri" panose="020F0502020204030204" pitchFamily="34" charset="0"/>
                <a:cs typeface="Calibri" panose="020F0502020204030204" pitchFamily="34" charset="0"/>
              </a:rPr>
              <a:t>WEAVER_DEC_ID</a:t>
            </a:r>
            <a:r>
              <a:rPr lang="en-US" altLang="ko-Kore-KR" dirty="0">
                <a:solidFill>
                  <a:schemeClr val="accent2">
                    <a:lumMod val="75000"/>
                  </a:schemeClr>
                </a:solidFill>
                <a:latin typeface="Calibri" panose="020F0502020204030204" pitchFamily="34" charset="0"/>
                <a:cs typeface="Calibri" panose="020F0502020204030204" pitchFamily="34" charset="0"/>
              </a:rPr>
              <a:t>()</a:t>
            </a:r>
          </a:p>
          <a:p>
            <a:pPr algn="ctr"/>
            <a:r>
              <a:rPr lang="en-US" altLang="ko-Kore-KR" dirty="0">
                <a:solidFill>
                  <a:schemeClr val="accent2">
                    <a:lumMod val="75000"/>
                  </a:schemeClr>
                </a:solidFill>
                <a:latin typeface="Calibri" panose="020F0502020204030204" pitchFamily="34" charset="0"/>
                <a:cs typeface="Calibri" panose="020F0502020204030204" pitchFamily="34" charset="0"/>
              </a:rPr>
              <a:t>EID = </a:t>
            </a:r>
            <a:r>
              <a:rPr lang="en-KR" altLang="ko-Kore-KR">
                <a:solidFill>
                  <a:schemeClr val="accent2">
                    <a:lumMod val="75000"/>
                  </a:schemeClr>
                </a:solidFill>
                <a:latin typeface="Calibri" panose="020F0502020204030204" pitchFamily="34" charset="0"/>
                <a:cs typeface="Calibri" panose="020F0502020204030204" pitchFamily="34" charset="0"/>
              </a:rPr>
              <a:t>WEAVER_DEC_LOC</a:t>
            </a:r>
            <a:endParaRPr lang="x-none" b="1" dirty="0">
              <a:solidFill>
                <a:srgbClr val="002060"/>
              </a:solidFill>
              <a:latin typeface="Times New Roman" panose="02020603050405020304" pitchFamily="18" charset="0"/>
              <a:cs typeface="Times New Roman" panose="02020603050405020304" pitchFamily="18" charset="0"/>
            </a:endParaRPr>
          </a:p>
        </p:txBody>
      </p:sp>
      <p:sp>
        <p:nvSpPr>
          <p:cNvPr id="24" name="슬라이드 번호 개체 틀 23">
            <a:extLst>
              <a:ext uri="{FF2B5EF4-FFF2-40B4-BE49-F238E27FC236}">
                <a16:creationId xmlns:a16="http://schemas.microsoft.com/office/drawing/2014/main" id="{CF94E6FA-52CB-3F84-2B76-C26AE22ED7B1}"/>
              </a:ext>
            </a:extLst>
          </p:cNvPr>
          <p:cNvSpPr>
            <a:spLocks noGrp="1"/>
          </p:cNvSpPr>
          <p:nvPr>
            <p:ph type="sldNum" sz="quarter" idx="12"/>
          </p:nvPr>
        </p:nvSpPr>
        <p:spPr/>
        <p:txBody>
          <a:bodyPr/>
          <a:lstStyle/>
          <a:p>
            <a:fld id="{EA817E6B-9020-B144-9EF0-1660BDD1AC06}" type="slidenum">
              <a:rPr lang="en-KR" smtClean="0"/>
              <a:t>14</a:t>
            </a:fld>
            <a:endParaRPr lang="en-KR"/>
          </a:p>
        </p:txBody>
      </p:sp>
      <p:sp>
        <p:nvSpPr>
          <p:cNvPr id="30" name="제목 6">
            <a:extLst>
              <a:ext uri="{FF2B5EF4-FFF2-40B4-BE49-F238E27FC236}">
                <a16:creationId xmlns:a16="http://schemas.microsoft.com/office/drawing/2014/main" id="{D735B88A-8188-0003-3FFB-06E418D16ED4}"/>
              </a:ext>
            </a:extLst>
          </p:cNvPr>
          <p:cNvSpPr>
            <a:spLocks noGrp="1"/>
          </p:cNvSpPr>
          <p:nvPr>
            <p:ph type="title"/>
          </p:nvPr>
        </p:nvSpPr>
        <p:spPr>
          <a:xfrm>
            <a:off x="432057" y="277897"/>
            <a:ext cx="12089323" cy="894459"/>
          </a:xfrm>
        </p:spPr>
        <p:txBody>
          <a:bodyPr>
            <a:normAutofit/>
          </a:bodyPr>
          <a:lstStyle/>
          <a:p>
            <a:r>
              <a:rPr lang="en" altLang="ko-Kore-KR" dirty="0" err="1"/>
              <a:t>SparseWeaver</a:t>
            </a:r>
            <a:r>
              <a:rPr lang="en" altLang="ko-Kore-KR" dirty="0"/>
              <a:t> Execution Flow</a:t>
            </a:r>
            <a:endParaRPr lang="ko-Kore-KR" altLang="en-US" dirty="0"/>
          </a:p>
        </p:txBody>
      </p:sp>
      <p:sp>
        <p:nvSpPr>
          <p:cNvPr id="2" name="직사각형 1">
            <a:extLst>
              <a:ext uri="{FF2B5EF4-FFF2-40B4-BE49-F238E27FC236}">
                <a16:creationId xmlns:a16="http://schemas.microsoft.com/office/drawing/2014/main" id="{622146CA-39BA-901B-3B57-F2A1445F0A97}"/>
              </a:ext>
            </a:extLst>
          </p:cNvPr>
          <p:cNvSpPr/>
          <p:nvPr/>
        </p:nvSpPr>
        <p:spPr>
          <a:xfrm>
            <a:off x="328613" y="2906998"/>
            <a:ext cx="11465384" cy="208750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Daytona" panose="020B0604030500040204" pitchFamily="34" charset="0"/>
            </a:endParaRPr>
          </a:p>
        </p:txBody>
      </p:sp>
      <p:sp>
        <p:nvSpPr>
          <p:cNvPr id="3" name="Rectangle 220">
            <a:extLst>
              <a:ext uri="{FF2B5EF4-FFF2-40B4-BE49-F238E27FC236}">
                <a16:creationId xmlns:a16="http://schemas.microsoft.com/office/drawing/2014/main" id="{D6EC4A22-9EA9-27A8-F406-FC2C2310039F}"/>
              </a:ext>
            </a:extLst>
          </p:cNvPr>
          <p:cNvSpPr/>
          <p:nvPr/>
        </p:nvSpPr>
        <p:spPr>
          <a:xfrm>
            <a:off x="217441" y="1963660"/>
            <a:ext cx="2020259"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b="1" dirty="0">
                <a:solidFill>
                  <a:schemeClr val="tx1"/>
                </a:solidFill>
                <a:latin typeface="Daytona" panose="020B0604030500040204" pitchFamily="34" charset="0"/>
                <a:cs typeface="Times New Roman" panose="02020603050405020304" pitchFamily="18" charset="0"/>
              </a:rPr>
              <a:t>Warp Execution Flow </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4" name="Rectangle 220">
            <a:extLst>
              <a:ext uri="{FF2B5EF4-FFF2-40B4-BE49-F238E27FC236}">
                <a16:creationId xmlns:a16="http://schemas.microsoft.com/office/drawing/2014/main" id="{068D5B4C-B7D0-932D-38C8-CB4A05D21355}"/>
              </a:ext>
            </a:extLst>
          </p:cNvPr>
          <p:cNvSpPr/>
          <p:nvPr/>
        </p:nvSpPr>
        <p:spPr>
          <a:xfrm>
            <a:off x="217441" y="3497100"/>
            <a:ext cx="2020259"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b="1" dirty="0" err="1">
                <a:solidFill>
                  <a:schemeClr val="tx1"/>
                </a:solidFill>
                <a:latin typeface="Daytona" panose="020B0604030500040204" pitchFamily="34" charset="0"/>
                <a:cs typeface="Times New Roman" panose="02020603050405020304" pitchFamily="18" charset="0"/>
              </a:rPr>
              <a:t>SparseWeaver</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9" name="Rectangle 220">
            <a:extLst>
              <a:ext uri="{FF2B5EF4-FFF2-40B4-BE49-F238E27FC236}">
                <a16:creationId xmlns:a16="http://schemas.microsoft.com/office/drawing/2014/main" id="{1DB83996-A579-AE10-6FF0-4446E88B661C}"/>
              </a:ext>
            </a:extLst>
          </p:cNvPr>
          <p:cNvSpPr/>
          <p:nvPr/>
        </p:nvSpPr>
        <p:spPr>
          <a:xfrm>
            <a:off x="6618440" y="1963660"/>
            <a:ext cx="1080000" cy="78901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dirty="0">
                <a:solidFill>
                  <a:schemeClr val="tx1"/>
                </a:solidFill>
                <a:latin typeface="Daytona" panose="020B0604030500040204" pitchFamily="34" charset="0"/>
                <a:cs typeface="Times New Roman" panose="02020603050405020304" pitchFamily="18" charset="0"/>
              </a:rPr>
              <a:t>Sync</a:t>
            </a:r>
            <a:endParaRPr lang="x-none" dirty="0">
              <a:solidFill>
                <a:schemeClr val="tx1"/>
              </a:solidFill>
              <a:latin typeface="Times New Roman" panose="02020603050405020304" pitchFamily="18" charset="0"/>
              <a:cs typeface="Times New Roman" panose="02020603050405020304" pitchFamily="18" charset="0"/>
            </a:endParaRPr>
          </a:p>
        </p:txBody>
      </p:sp>
      <p:sp>
        <p:nvSpPr>
          <p:cNvPr id="15" name="Rectangle 224">
            <a:extLst>
              <a:ext uri="{FF2B5EF4-FFF2-40B4-BE49-F238E27FC236}">
                <a16:creationId xmlns:a16="http://schemas.microsoft.com/office/drawing/2014/main" id="{A6DA7924-DDC9-8AB3-47AF-04BA3A0144A6}"/>
              </a:ext>
            </a:extLst>
          </p:cNvPr>
          <p:cNvSpPr/>
          <p:nvPr/>
        </p:nvSpPr>
        <p:spPr>
          <a:xfrm>
            <a:off x="7983625" y="1963660"/>
            <a:ext cx="1080000" cy="789013"/>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Warp1 DEC</a:t>
            </a:r>
            <a:endParaRPr lang="x-none" dirty="0">
              <a:solidFill>
                <a:schemeClr val="tx1"/>
              </a:solidFill>
              <a:latin typeface="Times New Roman" panose="02020603050405020304" pitchFamily="18" charset="0"/>
              <a:cs typeface="Times New Roman" panose="02020603050405020304" pitchFamily="18" charset="0"/>
            </a:endParaRPr>
          </a:p>
        </p:txBody>
      </p:sp>
      <p:cxnSp>
        <p:nvCxnSpPr>
          <p:cNvPr id="19" name="꺾인 연결선[E] 18">
            <a:extLst>
              <a:ext uri="{FF2B5EF4-FFF2-40B4-BE49-F238E27FC236}">
                <a16:creationId xmlns:a16="http://schemas.microsoft.com/office/drawing/2014/main" id="{0620F06A-22CF-FA50-DF38-24D4E2605292}"/>
              </a:ext>
            </a:extLst>
          </p:cNvPr>
          <p:cNvCxnSpPr>
            <a:cxnSpLocks/>
          </p:cNvCxnSpPr>
          <p:nvPr/>
        </p:nvCxnSpPr>
        <p:spPr>
          <a:xfrm rot="16200000" flipH="1">
            <a:off x="2793949" y="3021609"/>
            <a:ext cx="537872" cy="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0">
            <a:extLst>
              <a:ext uri="{FF2B5EF4-FFF2-40B4-BE49-F238E27FC236}">
                <a16:creationId xmlns:a16="http://schemas.microsoft.com/office/drawing/2014/main" id="{AC9FDE22-51AA-AAEA-AB64-486503A13182}"/>
              </a:ext>
            </a:extLst>
          </p:cNvPr>
          <p:cNvSpPr/>
          <p:nvPr/>
        </p:nvSpPr>
        <p:spPr>
          <a:xfrm>
            <a:off x="5384329" y="3290545"/>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sp>
        <p:nvSpPr>
          <p:cNvPr id="25" name="Rectangle 220">
            <a:extLst>
              <a:ext uri="{FF2B5EF4-FFF2-40B4-BE49-F238E27FC236}">
                <a16:creationId xmlns:a16="http://schemas.microsoft.com/office/drawing/2014/main" id="{FD97C300-BD66-9F10-7C09-9A8A11AAF2BE}"/>
              </a:ext>
            </a:extLst>
          </p:cNvPr>
          <p:cNvSpPr/>
          <p:nvPr/>
        </p:nvSpPr>
        <p:spPr>
          <a:xfrm>
            <a:off x="3994375" y="3279879"/>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cxnSp>
        <p:nvCxnSpPr>
          <p:cNvPr id="34" name="꺾인 연결선[E] 33">
            <a:extLst>
              <a:ext uri="{FF2B5EF4-FFF2-40B4-BE49-F238E27FC236}">
                <a16:creationId xmlns:a16="http://schemas.microsoft.com/office/drawing/2014/main" id="{FF5E5D3C-9D96-D5E4-817B-504451C94FDA}"/>
              </a:ext>
            </a:extLst>
          </p:cNvPr>
          <p:cNvCxnSpPr>
            <a:cxnSpLocks/>
            <a:stCxn id="41" idx="2"/>
          </p:cNvCxnSpPr>
          <p:nvPr/>
        </p:nvCxnSpPr>
        <p:spPr>
          <a:xfrm rot="5400000" flipH="1" flipV="1">
            <a:off x="5120464" y="2125835"/>
            <a:ext cx="228244" cy="3944604"/>
          </a:xfrm>
          <a:prstGeom prst="bentConnector3">
            <a:avLst>
              <a:gd name="adj1" fmla="val -1001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220">
            <a:extLst>
              <a:ext uri="{FF2B5EF4-FFF2-40B4-BE49-F238E27FC236}">
                <a16:creationId xmlns:a16="http://schemas.microsoft.com/office/drawing/2014/main" id="{8B3B65D6-4EFA-5E75-124A-A50E51C824AE}"/>
              </a:ext>
            </a:extLst>
          </p:cNvPr>
          <p:cNvSpPr/>
          <p:nvPr/>
        </p:nvSpPr>
        <p:spPr>
          <a:xfrm>
            <a:off x="5536729" y="3442945"/>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sp>
        <p:nvSpPr>
          <p:cNvPr id="41" name="Rectangle 220">
            <a:extLst>
              <a:ext uri="{FF2B5EF4-FFF2-40B4-BE49-F238E27FC236}">
                <a16:creationId xmlns:a16="http://schemas.microsoft.com/office/drawing/2014/main" id="{DE8C91D0-7CA0-E821-E603-0B94AE04365B}"/>
              </a:ext>
            </a:extLst>
          </p:cNvPr>
          <p:cNvSpPr/>
          <p:nvPr/>
        </p:nvSpPr>
        <p:spPr>
          <a:xfrm>
            <a:off x="2773603" y="3423246"/>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sp>
        <p:nvSpPr>
          <p:cNvPr id="45" name="Rectangle 224">
            <a:extLst>
              <a:ext uri="{FF2B5EF4-FFF2-40B4-BE49-F238E27FC236}">
                <a16:creationId xmlns:a16="http://schemas.microsoft.com/office/drawing/2014/main" id="{34A41823-D009-3E28-783D-A80FF2D79AFD}"/>
              </a:ext>
            </a:extLst>
          </p:cNvPr>
          <p:cNvSpPr/>
          <p:nvPr/>
        </p:nvSpPr>
        <p:spPr>
          <a:xfrm>
            <a:off x="2527868" y="1974324"/>
            <a:ext cx="1080000" cy="789013"/>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Warp0 REG</a:t>
            </a:r>
          </a:p>
        </p:txBody>
      </p:sp>
      <p:sp>
        <p:nvSpPr>
          <p:cNvPr id="49" name="Rectangle 268">
            <a:extLst>
              <a:ext uri="{FF2B5EF4-FFF2-40B4-BE49-F238E27FC236}">
                <a16:creationId xmlns:a16="http://schemas.microsoft.com/office/drawing/2014/main" id="{7846831E-0328-064E-61D7-3FE119C969BF}"/>
              </a:ext>
            </a:extLst>
          </p:cNvPr>
          <p:cNvSpPr/>
          <p:nvPr/>
        </p:nvSpPr>
        <p:spPr>
          <a:xfrm>
            <a:off x="8019386" y="3350129"/>
            <a:ext cx="2294908" cy="629561"/>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Edge ID Table</a:t>
            </a:r>
            <a:endParaRPr lang="x-none" dirty="0">
              <a:solidFill>
                <a:schemeClr val="tx1"/>
              </a:solidFill>
              <a:latin typeface="Times New Roman" panose="02020603050405020304" pitchFamily="18" charset="0"/>
              <a:cs typeface="Times New Roman" panose="02020603050405020304" pitchFamily="18" charset="0"/>
            </a:endParaRPr>
          </a:p>
        </p:txBody>
      </p:sp>
      <p:cxnSp>
        <p:nvCxnSpPr>
          <p:cNvPr id="51" name="꺾인 연결선[E] 50">
            <a:extLst>
              <a:ext uri="{FF2B5EF4-FFF2-40B4-BE49-F238E27FC236}">
                <a16:creationId xmlns:a16="http://schemas.microsoft.com/office/drawing/2014/main" id="{95517E63-406C-5475-0AB3-0A73A52D6F55}"/>
              </a:ext>
            </a:extLst>
          </p:cNvPr>
          <p:cNvCxnSpPr>
            <a:cxnSpLocks/>
          </p:cNvCxnSpPr>
          <p:nvPr/>
        </p:nvCxnSpPr>
        <p:spPr>
          <a:xfrm rot="5400000">
            <a:off x="7427047" y="2532040"/>
            <a:ext cx="602256" cy="10425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220">
            <a:extLst>
              <a:ext uri="{FF2B5EF4-FFF2-40B4-BE49-F238E27FC236}">
                <a16:creationId xmlns:a16="http://schemas.microsoft.com/office/drawing/2014/main" id="{155CED49-8FF5-04B9-C583-6A27D83C50E6}"/>
              </a:ext>
            </a:extLst>
          </p:cNvPr>
          <p:cNvSpPr/>
          <p:nvPr/>
        </p:nvSpPr>
        <p:spPr>
          <a:xfrm>
            <a:off x="6583973" y="3354454"/>
            <a:ext cx="1058165" cy="629561"/>
          </a:xfrm>
          <a:prstGeom prst="rect">
            <a:avLst/>
          </a:prstGeom>
          <a:solidFill>
            <a:schemeClr val="accent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dirty="0">
                <a:solidFill>
                  <a:srgbClr val="FF0000"/>
                </a:solidFill>
                <a:latin typeface="Daytona" panose="020B0604030500040204" pitchFamily="34" charset="0"/>
                <a:cs typeface="Times New Roman" panose="02020603050405020304" pitchFamily="18" charset="0"/>
              </a:rPr>
              <a:t>Weaver</a:t>
            </a:r>
            <a:endParaRPr lang="x-none" dirty="0">
              <a:solidFill>
                <a:srgbClr val="FF0000"/>
              </a:solidFill>
              <a:latin typeface="Times New Roman" panose="02020603050405020304" pitchFamily="18" charset="0"/>
              <a:cs typeface="Times New Roman" panose="02020603050405020304" pitchFamily="18" charset="0"/>
            </a:endParaRPr>
          </a:p>
        </p:txBody>
      </p:sp>
      <p:cxnSp>
        <p:nvCxnSpPr>
          <p:cNvPr id="54" name="꺾인 연결선[E] 53">
            <a:extLst>
              <a:ext uri="{FF2B5EF4-FFF2-40B4-BE49-F238E27FC236}">
                <a16:creationId xmlns:a16="http://schemas.microsoft.com/office/drawing/2014/main" id="{461CC445-EC3C-595C-246D-EB17EFA96B56}"/>
              </a:ext>
            </a:extLst>
          </p:cNvPr>
          <p:cNvCxnSpPr>
            <a:cxnSpLocks/>
          </p:cNvCxnSpPr>
          <p:nvPr/>
        </p:nvCxnSpPr>
        <p:spPr>
          <a:xfrm flipV="1">
            <a:off x="7642138" y="3664910"/>
            <a:ext cx="377248" cy="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꺾인 연결선[E] 55">
            <a:extLst>
              <a:ext uri="{FF2B5EF4-FFF2-40B4-BE49-F238E27FC236}">
                <a16:creationId xmlns:a16="http://schemas.microsoft.com/office/drawing/2014/main" id="{F20F8644-1B13-EA8C-EEE8-628B8D0B6E39}"/>
              </a:ext>
            </a:extLst>
          </p:cNvPr>
          <p:cNvCxnSpPr>
            <a:cxnSpLocks/>
          </p:cNvCxnSpPr>
          <p:nvPr/>
        </p:nvCxnSpPr>
        <p:spPr>
          <a:xfrm rot="5400000" flipH="1" flipV="1">
            <a:off x="8307950" y="3038287"/>
            <a:ext cx="612000" cy="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꺾인 연결선[E] 57">
            <a:extLst>
              <a:ext uri="{FF2B5EF4-FFF2-40B4-BE49-F238E27FC236}">
                <a16:creationId xmlns:a16="http://schemas.microsoft.com/office/drawing/2014/main" id="{5C4E8D8E-DE68-CC9F-C616-87D4EEED9FD1}"/>
              </a:ext>
            </a:extLst>
          </p:cNvPr>
          <p:cNvCxnSpPr>
            <a:cxnSpLocks/>
          </p:cNvCxnSpPr>
          <p:nvPr/>
        </p:nvCxnSpPr>
        <p:spPr>
          <a:xfrm rot="5400000" flipH="1" flipV="1">
            <a:off x="2956284" y="4068892"/>
            <a:ext cx="612000" cy="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268">
            <a:extLst>
              <a:ext uri="{FF2B5EF4-FFF2-40B4-BE49-F238E27FC236}">
                <a16:creationId xmlns:a16="http://schemas.microsoft.com/office/drawing/2014/main" id="{543C6131-41B1-57F8-1E46-A842FD13B6C1}"/>
              </a:ext>
            </a:extLst>
          </p:cNvPr>
          <p:cNvSpPr/>
          <p:nvPr/>
        </p:nvSpPr>
        <p:spPr>
          <a:xfrm>
            <a:off x="2522885" y="3340457"/>
            <a:ext cx="3810370" cy="629561"/>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Neighbor Information Table</a:t>
            </a:r>
            <a:endParaRPr lang="x-none" dirty="0">
              <a:solidFill>
                <a:schemeClr val="tx1"/>
              </a:solidFill>
              <a:latin typeface="Times New Roman" panose="02020603050405020304" pitchFamily="18" charset="0"/>
              <a:cs typeface="Times New Roman" panose="02020603050405020304" pitchFamily="18" charset="0"/>
            </a:endParaRPr>
          </a:p>
        </p:txBody>
      </p:sp>
      <p:sp>
        <p:nvSpPr>
          <p:cNvPr id="62" name="왼쪽/오른쪽 화살표[L] 61">
            <a:extLst>
              <a:ext uri="{FF2B5EF4-FFF2-40B4-BE49-F238E27FC236}">
                <a16:creationId xmlns:a16="http://schemas.microsoft.com/office/drawing/2014/main" id="{726B1A62-2650-E1FE-6803-6016775A2E21}"/>
              </a:ext>
            </a:extLst>
          </p:cNvPr>
          <p:cNvSpPr/>
          <p:nvPr/>
        </p:nvSpPr>
        <p:spPr>
          <a:xfrm>
            <a:off x="7043664" y="5287872"/>
            <a:ext cx="4750333" cy="856831"/>
          </a:xfrm>
          <a:prstGeom prst="leftRightArrow">
            <a:avLst>
              <a:gd name="adj1" fmla="val 71706"/>
              <a:gd name="adj2" fmla="val 50000"/>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ore-KR" b="1" dirty="0">
                <a:solidFill>
                  <a:schemeClr val="accent2">
                    <a:lumMod val="75000"/>
                  </a:schemeClr>
                </a:solidFill>
                <a:latin typeface="Daytona" panose="020B0604030500040204" pitchFamily="34" charset="0"/>
                <a:cs typeface="Times New Roman" panose="02020603050405020304" pitchFamily="18" charset="0"/>
              </a:rPr>
              <a:t>Distribution Stage</a:t>
            </a:r>
          </a:p>
        </p:txBody>
      </p:sp>
      <p:sp>
        <p:nvSpPr>
          <p:cNvPr id="63" name="왼쪽/오른쪽 화살표[L] 62">
            <a:extLst>
              <a:ext uri="{FF2B5EF4-FFF2-40B4-BE49-F238E27FC236}">
                <a16:creationId xmlns:a16="http://schemas.microsoft.com/office/drawing/2014/main" id="{E912E6FE-B623-9905-6E07-733A60A5AC23}"/>
              </a:ext>
            </a:extLst>
          </p:cNvPr>
          <p:cNvSpPr/>
          <p:nvPr/>
        </p:nvSpPr>
        <p:spPr>
          <a:xfrm>
            <a:off x="1578244" y="5276436"/>
            <a:ext cx="5465420" cy="856831"/>
          </a:xfrm>
          <a:prstGeom prst="leftRightArrow">
            <a:avLst>
              <a:gd name="adj1" fmla="val 75323"/>
              <a:gd name="adj2" fmla="val 50000"/>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ore-KR" b="1" dirty="0">
                <a:solidFill>
                  <a:schemeClr val="accent2">
                    <a:lumMod val="75000"/>
                  </a:schemeClr>
                </a:solidFill>
                <a:latin typeface="Daytona" panose="020B0604030500040204" pitchFamily="34" charset="0"/>
                <a:cs typeface="Times New Roman" panose="02020603050405020304" pitchFamily="18" charset="0"/>
              </a:rPr>
              <a:t>Registration Stage</a:t>
            </a:r>
          </a:p>
        </p:txBody>
      </p:sp>
    </p:spTree>
    <p:extLst>
      <p:ext uri="{BB962C8B-B14F-4D97-AF65-F5344CB8AC3E}">
        <p14:creationId xmlns:p14="http://schemas.microsoft.com/office/powerpoint/2010/main" val="223982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62" grpId="0" animBg="1"/>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D21B5-ACA9-DAFE-B49F-41ABAE553275}"/>
            </a:ext>
          </a:extLst>
        </p:cNvPr>
        <p:cNvGrpSpPr/>
        <p:nvPr/>
      </p:nvGrpSpPr>
      <p:grpSpPr>
        <a:xfrm>
          <a:off x="0" y="0"/>
          <a:ext cx="0" cy="0"/>
          <a:chOff x="0" y="0"/>
          <a:chExt cx="0" cy="0"/>
        </a:xfrm>
      </p:grpSpPr>
      <p:sp>
        <p:nvSpPr>
          <p:cNvPr id="64" name="직사각형 63">
            <a:extLst>
              <a:ext uri="{FF2B5EF4-FFF2-40B4-BE49-F238E27FC236}">
                <a16:creationId xmlns:a16="http://schemas.microsoft.com/office/drawing/2014/main" id="{556E1969-36A5-26ED-222A-7EF0F991EA3F}"/>
              </a:ext>
            </a:extLst>
          </p:cNvPr>
          <p:cNvSpPr/>
          <p:nvPr/>
        </p:nvSpPr>
        <p:spPr>
          <a:xfrm>
            <a:off x="328613" y="2906998"/>
            <a:ext cx="11465384" cy="208750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Daytona" panose="020B0604030500040204" pitchFamily="34" charset="0"/>
            </a:endParaRPr>
          </a:p>
        </p:txBody>
      </p:sp>
      <p:sp>
        <p:nvSpPr>
          <p:cNvPr id="5" name="Rectangle 220">
            <a:extLst>
              <a:ext uri="{FF2B5EF4-FFF2-40B4-BE49-F238E27FC236}">
                <a16:creationId xmlns:a16="http://schemas.microsoft.com/office/drawing/2014/main" id="{BFC451A8-731C-20FE-1BE8-40AABCF64779}"/>
              </a:ext>
            </a:extLst>
          </p:cNvPr>
          <p:cNvSpPr/>
          <p:nvPr/>
        </p:nvSpPr>
        <p:spPr>
          <a:xfrm>
            <a:off x="217441" y="1963660"/>
            <a:ext cx="2020259"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b="1" dirty="0">
                <a:solidFill>
                  <a:schemeClr val="tx1"/>
                </a:solidFill>
                <a:latin typeface="Daytona" panose="020B0604030500040204" pitchFamily="34" charset="0"/>
                <a:cs typeface="Times New Roman" panose="02020603050405020304" pitchFamily="18" charset="0"/>
              </a:rPr>
              <a:t>Warp Execution Flow </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6" name="Rectangle 220">
            <a:extLst>
              <a:ext uri="{FF2B5EF4-FFF2-40B4-BE49-F238E27FC236}">
                <a16:creationId xmlns:a16="http://schemas.microsoft.com/office/drawing/2014/main" id="{21EF84E9-4568-60B9-49A1-3C63287CBA5E}"/>
              </a:ext>
            </a:extLst>
          </p:cNvPr>
          <p:cNvSpPr/>
          <p:nvPr/>
        </p:nvSpPr>
        <p:spPr>
          <a:xfrm>
            <a:off x="217441" y="3497100"/>
            <a:ext cx="2020259"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b="1" dirty="0" err="1">
                <a:solidFill>
                  <a:schemeClr val="tx1"/>
                </a:solidFill>
                <a:latin typeface="Daytona" panose="020B0604030500040204" pitchFamily="34" charset="0"/>
                <a:cs typeface="Times New Roman" panose="02020603050405020304" pitchFamily="18" charset="0"/>
              </a:rPr>
              <a:t>SparseWeaver</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8" name="Rectangle 224">
            <a:extLst>
              <a:ext uri="{FF2B5EF4-FFF2-40B4-BE49-F238E27FC236}">
                <a16:creationId xmlns:a16="http://schemas.microsoft.com/office/drawing/2014/main" id="{FC782216-D471-A8B0-0D5F-4FD3877950AD}"/>
              </a:ext>
            </a:extLst>
          </p:cNvPr>
          <p:cNvSpPr/>
          <p:nvPr/>
        </p:nvSpPr>
        <p:spPr>
          <a:xfrm>
            <a:off x="3888070" y="1963660"/>
            <a:ext cx="1080000" cy="789013"/>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Warp2 REG</a:t>
            </a:r>
          </a:p>
        </p:txBody>
      </p:sp>
      <p:sp>
        <p:nvSpPr>
          <p:cNvPr id="9" name="Rectangle 224">
            <a:extLst>
              <a:ext uri="{FF2B5EF4-FFF2-40B4-BE49-F238E27FC236}">
                <a16:creationId xmlns:a16="http://schemas.microsoft.com/office/drawing/2014/main" id="{73F7039D-7302-56D7-9EFF-14E7C3935C2D}"/>
              </a:ext>
            </a:extLst>
          </p:cNvPr>
          <p:cNvSpPr/>
          <p:nvPr/>
        </p:nvSpPr>
        <p:spPr>
          <a:xfrm>
            <a:off x="5253255" y="1963660"/>
            <a:ext cx="1080000" cy="789013"/>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Warp1 REG</a:t>
            </a:r>
          </a:p>
        </p:txBody>
      </p:sp>
      <p:sp>
        <p:nvSpPr>
          <p:cNvPr id="11" name="Rectangle 220">
            <a:extLst>
              <a:ext uri="{FF2B5EF4-FFF2-40B4-BE49-F238E27FC236}">
                <a16:creationId xmlns:a16="http://schemas.microsoft.com/office/drawing/2014/main" id="{DE60FDB9-0C4D-147F-519B-271CDEDBDB28}"/>
              </a:ext>
            </a:extLst>
          </p:cNvPr>
          <p:cNvSpPr/>
          <p:nvPr/>
        </p:nvSpPr>
        <p:spPr>
          <a:xfrm>
            <a:off x="6618440" y="1963660"/>
            <a:ext cx="1080000" cy="78901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dirty="0">
                <a:solidFill>
                  <a:schemeClr val="tx1"/>
                </a:solidFill>
                <a:latin typeface="Daytona" panose="020B0604030500040204" pitchFamily="34" charset="0"/>
                <a:cs typeface="Times New Roman" panose="02020603050405020304" pitchFamily="18" charset="0"/>
              </a:rPr>
              <a:t>Sync</a:t>
            </a:r>
            <a:endParaRPr lang="x-none" dirty="0">
              <a:solidFill>
                <a:schemeClr val="tx1"/>
              </a:solidFill>
              <a:latin typeface="Times New Roman" panose="02020603050405020304" pitchFamily="18" charset="0"/>
              <a:cs typeface="Times New Roman" panose="02020603050405020304" pitchFamily="18" charset="0"/>
            </a:endParaRPr>
          </a:p>
        </p:txBody>
      </p:sp>
      <p:sp>
        <p:nvSpPr>
          <p:cNvPr id="12" name="Rectangle 268">
            <a:extLst>
              <a:ext uri="{FF2B5EF4-FFF2-40B4-BE49-F238E27FC236}">
                <a16:creationId xmlns:a16="http://schemas.microsoft.com/office/drawing/2014/main" id="{3058FE55-49BA-E6DC-4D74-A2967D7E61CC}"/>
              </a:ext>
            </a:extLst>
          </p:cNvPr>
          <p:cNvSpPr/>
          <p:nvPr/>
        </p:nvSpPr>
        <p:spPr>
          <a:xfrm>
            <a:off x="2522885" y="3340457"/>
            <a:ext cx="3810370" cy="629561"/>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Neighbor Information Table</a:t>
            </a:r>
            <a:endParaRPr lang="x-none" dirty="0">
              <a:solidFill>
                <a:schemeClr val="tx1"/>
              </a:solidFill>
              <a:latin typeface="Times New Roman" panose="02020603050405020304" pitchFamily="18" charset="0"/>
              <a:cs typeface="Times New Roman" panose="02020603050405020304" pitchFamily="18" charset="0"/>
            </a:endParaRPr>
          </a:p>
        </p:txBody>
      </p:sp>
      <p:sp>
        <p:nvSpPr>
          <p:cNvPr id="14" name="Rectangle 224">
            <a:extLst>
              <a:ext uri="{FF2B5EF4-FFF2-40B4-BE49-F238E27FC236}">
                <a16:creationId xmlns:a16="http://schemas.microsoft.com/office/drawing/2014/main" id="{18A4B2E0-F4BD-2040-160A-272E37E21234}"/>
              </a:ext>
            </a:extLst>
          </p:cNvPr>
          <p:cNvSpPr/>
          <p:nvPr/>
        </p:nvSpPr>
        <p:spPr>
          <a:xfrm>
            <a:off x="7983625" y="1963660"/>
            <a:ext cx="1080000" cy="789013"/>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Warp1 DEC</a:t>
            </a:r>
            <a:endParaRPr lang="x-none" dirty="0">
              <a:solidFill>
                <a:schemeClr val="tx1"/>
              </a:solidFill>
              <a:latin typeface="Times New Roman" panose="02020603050405020304" pitchFamily="18" charset="0"/>
              <a:cs typeface="Times New Roman" panose="02020603050405020304" pitchFamily="18" charset="0"/>
            </a:endParaRPr>
          </a:p>
        </p:txBody>
      </p:sp>
      <p:sp>
        <p:nvSpPr>
          <p:cNvPr id="16" name="Rectangle 224">
            <a:extLst>
              <a:ext uri="{FF2B5EF4-FFF2-40B4-BE49-F238E27FC236}">
                <a16:creationId xmlns:a16="http://schemas.microsoft.com/office/drawing/2014/main" id="{33DD21F2-CB5B-FF8A-1331-28ADCA7764AC}"/>
              </a:ext>
            </a:extLst>
          </p:cNvPr>
          <p:cNvSpPr/>
          <p:nvPr/>
        </p:nvSpPr>
        <p:spPr>
          <a:xfrm>
            <a:off x="9348810" y="1963660"/>
            <a:ext cx="1080000" cy="789013"/>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Warp0</a:t>
            </a:r>
            <a:r>
              <a:rPr lang="x-none">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Daytona" panose="020B0604030500040204" pitchFamily="34" charset="0"/>
              <a:cs typeface="Times New Roman" panose="02020603050405020304" pitchFamily="18" charset="0"/>
            </a:endParaRPr>
          </a:p>
          <a:p>
            <a:pPr algn="ctr"/>
            <a:r>
              <a:rPr lang="en-US" dirty="0">
                <a:solidFill>
                  <a:schemeClr val="tx1"/>
                </a:solidFill>
                <a:latin typeface="Daytona" panose="020B0604030500040204" pitchFamily="34" charset="0"/>
                <a:cs typeface="Times New Roman" panose="02020603050405020304" pitchFamily="18" charset="0"/>
              </a:rPr>
              <a:t>DEC</a:t>
            </a:r>
            <a:endParaRPr lang="x-none" dirty="0">
              <a:solidFill>
                <a:schemeClr val="tx1"/>
              </a:solidFill>
              <a:latin typeface="Times New Roman" panose="02020603050405020304" pitchFamily="18" charset="0"/>
              <a:cs typeface="Times New Roman" panose="02020603050405020304" pitchFamily="18" charset="0"/>
            </a:endParaRPr>
          </a:p>
        </p:txBody>
      </p:sp>
      <p:sp>
        <p:nvSpPr>
          <p:cNvPr id="19" name="Rectangle 224">
            <a:extLst>
              <a:ext uri="{FF2B5EF4-FFF2-40B4-BE49-F238E27FC236}">
                <a16:creationId xmlns:a16="http://schemas.microsoft.com/office/drawing/2014/main" id="{E68E5AF1-B57D-7E54-44D8-7EBCAB934158}"/>
              </a:ext>
            </a:extLst>
          </p:cNvPr>
          <p:cNvSpPr/>
          <p:nvPr/>
        </p:nvSpPr>
        <p:spPr>
          <a:xfrm>
            <a:off x="10713997" y="1963660"/>
            <a:ext cx="1080000" cy="789013"/>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Warp2</a:t>
            </a:r>
            <a:r>
              <a:rPr lang="x-none">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Daytona" panose="020B0604030500040204" pitchFamily="34" charset="0"/>
              <a:cs typeface="Times New Roman" panose="02020603050405020304" pitchFamily="18" charset="0"/>
            </a:endParaRPr>
          </a:p>
          <a:p>
            <a:pPr algn="ctr"/>
            <a:r>
              <a:rPr lang="en-US" dirty="0">
                <a:solidFill>
                  <a:schemeClr val="tx1"/>
                </a:solidFill>
                <a:latin typeface="Daytona" panose="020B0604030500040204" pitchFamily="34" charset="0"/>
                <a:cs typeface="Times New Roman" panose="02020603050405020304" pitchFamily="18" charset="0"/>
              </a:rPr>
              <a:t>DEC</a:t>
            </a:r>
            <a:endParaRPr lang="x-none" dirty="0">
              <a:solidFill>
                <a:schemeClr val="tx1"/>
              </a:solidFill>
              <a:latin typeface="Times New Roman" panose="02020603050405020304" pitchFamily="18" charset="0"/>
              <a:cs typeface="Times New Roman" panose="02020603050405020304" pitchFamily="18" charset="0"/>
            </a:endParaRPr>
          </a:p>
        </p:txBody>
      </p:sp>
      <p:cxnSp>
        <p:nvCxnSpPr>
          <p:cNvPr id="21" name="꺾인 연결선[E] 20">
            <a:extLst>
              <a:ext uri="{FF2B5EF4-FFF2-40B4-BE49-F238E27FC236}">
                <a16:creationId xmlns:a16="http://schemas.microsoft.com/office/drawing/2014/main" id="{8A5FDB02-8C91-5AAC-5F67-BE910653DDA9}"/>
              </a:ext>
            </a:extLst>
          </p:cNvPr>
          <p:cNvCxnSpPr>
            <a:cxnSpLocks/>
          </p:cNvCxnSpPr>
          <p:nvPr/>
        </p:nvCxnSpPr>
        <p:spPr>
          <a:xfrm rot="16200000" flipH="1">
            <a:off x="2793949" y="3021609"/>
            <a:ext cx="537872" cy="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꺾인 연결선[E] 22">
            <a:extLst>
              <a:ext uri="{FF2B5EF4-FFF2-40B4-BE49-F238E27FC236}">
                <a16:creationId xmlns:a16="http://schemas.microsoft.com/office/drawing/2014/main" id="{8F3E5DA1-348E-4B0A-80E9-C637BFF53B52}"/>
              </a:ext>
            </a:extLst>
          </p:cNvPr>
          <p:cNvCxnSpPr>
            <a:cxnSpLocks/>
            <a:stCxn id="8" idx="2"/>
            <a:endCxn id="26" idx="0"/>
          </p:cNvCxnSpPr>
          <p:nvPr/>
        </p:nvCxnSpPr>
        <p:spPr>
          <a:xfrm rot="16200000" flipH="1">
            <a:off x="4881604" y="2299139"/>
            <a:ext cx="537872" cy="1444940"/>
          </a:xfrm>
          <a:prstGeom prst="bentConnector3">
            <a:avLst>
              <a:gd name="adj1" fmla="val 3406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20">
            <a:extLst>
              <a:ext uri="{FF2B5EF4-FFF2-40B4-BE49-F238E27FC236}">
                <a16:creationId xmlns:a16="http://schemas.microsoft.com/office/drawing/2014/main" id="{CB7400BB-F145-82B9-25B1-DF49FDC44E5D}"/>
              </a:ext>
            </a:extLst>
          </p:cNvPr>
          <p:cNvSpPr/>
          <p:nvPr/>
        </p:nvSpPr>
        <p:spPr>
          <a:xfrm>
            <a:off x="5384329" y="3290545"/>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sp>
        <p:nvSpPr>
          <p:cNvPr id="28" name="Rectangle 220">
            <a:extLst>
              <a:ext uri="{FF2B5EF4-FFF2-40B4-BE49-F238E27FC236}">
                <a16:creationId xmlns:a16="http://schemas.microsoft.com/office/drawing/2014/main" id="{8D475F79-ED89-30DF-8B6C-2C8F0361EFD2}"/>
              </a:ext>
            </a:extLst>
          </p:cNvPr>
          <p:cNvSpPr/>
          <p:nvPr/>
        </p:nvSpPr>
        <p:spPr>
          <a:xfrm>
            <a:off x="3994375" y="3279879"/>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cxnSp>
        <p:nvCxnSpPr>
          <p:cNvPr id="29" name="꺾인 연결선[E] 28">
            <a:extLst>
              <a:ext uri="{FF2B5EF4-FFF2-40B4-BE49-F238E27FC236}">
                <a16:creationId xmlns:a16="http://schemas.microsoft.com/office/drawing/2014/main" id="{161DD04F-CFD5-2398-C1DD-43C0F822A96E}"/>
              </a:ext>
            </a:extLst>
          </p:cNvPr>
          <p:cNvCxnSpPr>
            <a:cxnSpLocks/>
            <a:stCxn id="9" idx="2"/>
            <a:endCxn id="28" idx="0"/>
          </p:cNvCxnSpPr>
          <p:nvPr/>
        </p:nvCxnSpPr>
        <p:spPr>
          <a:xfrm rot="5400000">
            <a:off x="4874553" y="2361177"/>
            <a:ext cx="527206" cy="1310199"/>
          </a:xfrm>
          <a:prstGeom prst="bentConnector3">
            <a:avLst>
              <a:gd name="adj1" fmla="val 6897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연결선: 구부러짐 423">
            <a:extLst>
              <a:ext uri="{FF2B5EF4-FFF2-40B4-BE49-F238E27FC236}">
                <a16:creationId xmlns:a16="http://schemas.microsoft.com/office/drawing/2014/main" id="{57AEDF55-D59B-1FD0-9889-2299E60E5D49}"/>
              </a:ext>
            </a:extLst>
          </p:cNvPr>
          <p:cNvCxnSpPr>
            <a:cxnSpLocks/>
          </p:cNvCxnSpPr>
          <p:nvPr/>
        </p:nvCxnSpPr>
        <p:spPr>
          <a:xfrm rot="16200000" flipH="1">
            <a:off x="2783657" y="3821134"/>
            <a:ext cx="12700" cy="306394"/>
          </a:xfrm>
          <a:prstGeom prst="curved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연결선: 구부러짐 442">
            <a:extLst>
              <a:ext uri="{FF2B5EF4-FFF2-40B4-BE49-F238E27FC236}">
                <a16:creationId xmlns:a16="http://schemas.microsoft.com/office/drawing/2014/main" id="{3AD6D5D1-2B84-BFB9-9117-552C6319B2E1}"/>
              </a:ext>
            </a:extLst>
          </p:cNvPr>
          <p:cNvCxnSpPr>
            <a:cxnSpLocks/>
          </p:cNvCxnSpPr>
          <p:nvPr/>
        </p:nvCxnSpPr>
        <p:spPr>
          <a:xfrm rot="16200000" flipH="1">
            <a:off x="3090051" y="3821134"/>
            <a:ext cx="12700" cy="306394"/>
          </a:xfrm>
          <a:prstGeom prst="curved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연결선: 구부러짐 445">
            <a:extLst>
              <a:ext uri="{FF2B5EF4-FFF2-40B4-BE49-F238E27FC236}">
                <a16:creationId xmlns:a16="http://schemas.microsoft.com/office/drawing/2014/main" id="{5A60973B-F6DD-9E5C-F839-51B9DD08B5DC}"/>
              </a:ext>
            </a:extLst>
          </p:cNvPr>
          <p:cNvCxnSpPr>
            <a:cxnSpLocks/>
          </p:cNvCxnSpPr>
          <p:nvPr/>
        </p:nvCxnSpPr>
        <p:spPr>
          <a:xfrm rot="16200000" flipH="1">
            <a:off x="3396445" y="3821134"/>
            <a:ext cx="12700" cy="306394"/>
          </a:xfrm>
          <a:prstGeom prst="curved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연결선: 구부러짐 448">
            <a:extLst>
              <a:ext uri="{FF2B5EF4-FFF2-40B4-BE49-F238E27FC236}">
                <a16:creationId xmlns:a16="http://schemas.microsoft.com/office/drawing/2014/main" id="{7CBDB980-5BBB-A9A7-9927-07DA876A5BDC}"/>
              </a:ext>
            </a:extLst>
          </p:cNvPr>
          <p:cNvCxnSpPr>
            <a:cxnSpLocks/>
          </p:cNvCxnSpPr>
          <p:nvPr/>
        </p:nvCxnSpPr>
        <p:spPr>
          <a:xfrm rot="16200000" flipH="1">
            <a:off x="3702839" y="3821137"/>
            <a:ext cx="12700" cy="306395"/>
          </a:xfrm>
          <a:prstGeom prst="curved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꺾인 연결선[E] 38">
            <a:extLst>
              <a:ext uri="{FF2B5EF4-FFF2-40B4-BE49-F238E27FC236}">
                <a16:creationId xmlns:a16="http://schemas.microsoft.com/office/drawing/2014/main" id="{C4C1BCA0-8363-0CAD-780E-273714CFAE6F}"/>
              </a:ext>
            </a:extLst>
          </p:cNvPr>
          <p:cNvCxnSpPr>
            <a:cxnSpLocks/>
            <a:stCxn id="44" idx="2"/>
          </p:cNvCxnSpPr>
          <p:nvPr/>
        </p:nvCxnSpPr>
        <p:spPr>
          <a:xfrm rot="5400000" flipH="1" flipV="1">
            <a:off x="5120464" y="2125835"/>
            <a:ext cx="228244" cy="3944604"/>
          </a:xfrm>
          <a:prstGeom prst="bentConnector3">
            <a:avLst>
              <a:gd name="adj1" fmla="val -10015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220">
            <a:extLst>
              <a:ext uri="{FF2B5EF4-FFF2-40B4-BE49-F238E27FC236}">
                <a16:creationId xmlns:a16="http://schemas.microsoft.com/office/drawing/2014/main" id="{95884C00-724D-B6F2-09A9-739789B173C0}"/>
              </a:ext>
            </a:extLst>
          </p:cNvPr>
          <p:cNvSpPr/>
          <p:nvPr/>
        </p:nvSpPr>
        <p:spPr>
          <a:xfrm>
            <a:off x="5536729" y="3442945"/>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sp>
        <p:nvSpPr>
          <p:cNvPr id="44" name="Rectangle 220">
            <a:extLst>
              <a:ext uri="{FF2B5EF4-FFF2-40B4-BE49-F238E27FC236}">
                <a16:creationId xmlns:a16="http://schemas.microsoft.com/office/drawing/2014/main" id="{C93A8E97-FA2E-DB8E-04DB-CB54F9ADA7F4}"/>
              </a:ext>
            </a:extLst>
          </p:cNvPr>
          <p:cNvSpPr/>
          <p:nvPr/>
        </p:nvSpPr>
        <p:spPr>
          <a:xfrm>
            <a:off x="2773603" y="3423246"/>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cxnSp>
        <p:nvCxnSpPr>
          <p:cNvPr id="47" name="꺾인 연결선[E] 46">
            <a:extLst>
              <a:ext uri="{FF2B5EF4-FFF2-40B4-BE49-F238E27FC236}">
                <a16:creationId xmlns:a16="http://schemas.microsoft.com/office/drawing/2014/main" id="{8C9815AD-38CB-5A8E-E84E-FE047FC0E6A9}"/>
              </a:ext>
            </a:extLst>
          </p:cNvPr>
          <p:cNvCxnSpPr>
            <a:cxnSpLocks/>
            <a:endCxn id="65" idx="1"/>
          </p:cNvCxnSpPr>
          <p:nvPr/>
        </p:nvCxnSpPr>
        <p:spPr>
          <a:xfrm flipV="1">
            <a:off x="7642138" y="3664910"/>
            <a:ext cx="377248" cy="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224">
            <a:extLst>
              <a:ext uri="{FF2B5EF4-FFF2-40B4-BE49-F238E27FC236}">
                <a16:creationId xmlns:a16="http://schemas.microsoft.com/office/drawing/2014/main" id="{AB6132BE-92D0-52C5-8DBA-3B3D518E07A1}"/>
              </a:ext>
            </a:extLst>
          </p:cNvPr>
          <p:cNvSpPr/>
          <p:nvPr/>
        </p:nvSpPr>
        <p:spPr>
          <a:xfrm>
            <a:off x="2527868" y="1974324"/>
            <a:ext cx="1080000" cy="789013"/>
          </a:xfrm>
          <a:prstGeom prst="rect">
            <a:avLst/>
          </a:prstGeom>
          <a:solidFill>
            <a:schemeClr val="tx2">
              <a:lumMod val="10000"/>
              <a:lumOff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Warp0 REG</a:t>
            </a:r>
          </a:p>
        </p:txBody>
      </p:sp>
      <p:sp>
        <p:nvSpPr>
          <p:cNvPr id="55" name="Rectangle 220">
            <a:extLst>
              <a:ext uri="{FF2B5EF4-FFF2-40B4-BE49-F238E27FC236}">
                <a16:creationId xmlns:a16="http://schemas.microsoft.com/office/drawing/2014/main" id="{F7423E1D-3234-84E8-1509-B4D4C8600E33}"/>
              </a:ext>
            </a:extLst>
          </p:cNvPr>
          <p:cNvSpPr/>
          <p:nvPr/>
        </p:nvSpPr>
        <p:spPr>
          <a:xfrm>
            <a:off x="1887798" y="1567393"/>
            <a:ext cx="5270642" cy="5307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ore-KR" dirty="0">
                <a:solidFill>
                  <a:schemeClr val="tx1"/>
                </a:solidFill>
                <a:latin typeface="Daytona" panose="020B0604030500040204" pitchFamily="34" charset="0"/>
                <a:cs typeface="Times New Roman" panose="02020603050405020304" pitchFamily="18" charset="0"/>
              </a:rPr>
              <a:t>① </a:t>
            </a:r>
            <a:r>
              <a:rPr lang="en" altLang="ko-Kore-KR" sz="1800" dirty="0">
                <a:solidFill>
                  <a:schemeClr val="tx1"/>
                </a:solidFill>
                <a:effectLst/>
                <a:latin typeface="Daytona" panose="020B0604030500040204" pitchFamily="34" charset="0"/>
              </a:rPr>
              <a:t>Store shared data indexed by warp ID</a:t>
            </a:r>
          </a:p>
          <a:p>
            <a:pPr algn="ctr"/>
            <a:r>
              <a:rPr lang="en-US" altLang="ko-Kore-KR" dirty="0">
                <a:solidFill>
                  <a:schemeClr val="accent2">
                    <a:lumMod val="75000"/>
                  </a:schemeClr>
                </a:solidFill>
                <a:latin typeface="Calibri" panose="020F0502020204030204" pitchFamily="34" charset="0"/>
                <a:cs typeface="Calibri" panose="020F0502020204030204" pitchFamily="34" charset="0"/>
              </a:rPr>
              <a:t>WEAVER</a:t>
            </a:r>
            <a:r>
              <a:rPr lang="en-KR" altLang="ko-Kore-KR">
                <a:solidFill>
                  <a:schemeClr val="accent2">
                    <a:lumMod val="75000"/>
                  </a:schemeClr>
                </a:solidFill>
                <a:latin typeface="Calibri" panose="020F0502020204030204" pitchFamily="34" charset="0"/>
                <a:cs typeface="Calibri" panose="020F0502020204030204" pitchFamily="34" charset="0"/>
              </a:rPr>
              <a:t>_REG</a:t>
            </a:r>
            <a:r>
              <a:rPr lang="en-US" altLang="ko-Kore-KR" dirty="0">
                <a:solidFill>
                  <a:schemeClr val="accent2">
                    <a:lumMod val="75000"/>
                  </a:schemeClr>
                </a:solidFill>
                <a:latin typeface="Calibri" panose="020F0502020204030204" pitchFamily="34" charset="0"/>
                <a:cs typeface="Calibri" panose="020F0502020204030204" pitchFamily="34" charset="0"/>
              </a:rPr>
              <a:t> (base VID, </a:t>
            </a:r>
            <a:r>
              <a:rPr lang="en-US" altLang="ko-Kore-KR" dirty="0" err="1">
                <a:solidFill>
                  <a:schemeClr val="accent2">
                    <a:lumMod val="75000"/>
                  </a:schemeClr>
                </a:solidFill>
                <a:latin typeface="Calibri" panose="020F0502020204030204" pitchFamily="34" charset="0"/>
                <a:cs typeface="Calibri" panose="020F0502020204030204" pitchFamily="34" charset="0"/>
              </a:rPr>
              <a:t>ptr</a:t>
            </a:r>
            <a:r>
              <a:rPr lang="en-US" altLang="ko-Kore-KR" dirty="0">
                <a:solidFill>
                  <a:schemeClr val="accent2">
                    <a:lumMod val="75000"/>
                  </a:schemeClr>
                </a:solidFill>
                <a:latin typeface="Calibri" panose="020F0502020204030204" pitchFamily="34" charset="0"/>
                <a:cs typeface="Calibri" panose="020F0502020204030204" pitchFamily="34" charset="0"/>
              </a:rPr>
              <a:t>, deg)</a:t>
            </a:r>
          </a:p>
          <a:p>
            <a:pPr algn="ctr"/>
            <a:r>
              <a:rPr lang="en" altLang="ko-Kore-KR" sz="1800" dirty="0">
                <a:solidFill>
                  <a:schemeClr val="tx1"/>
                </a:solidFill>
                <a:effectLst/>
                <a:latin typeface="Daytona" panose="020B0604030500040204" pitchFamily="34" charset="0"/>
              </a:rPr>
              <a:t> </a:t>
            </a:r>
          </a:p>
          <a:p>
            <a:pPr algn="ct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56" name="Rectangle 220">
            <a:extLst>
              <a:ext uri="{FF2B5EF4-FFF2-40B4-BE49-F238E27FC236}">
                <a16:creationId xmlns:a16="http://schemas.microsoft.com/office/drawing/2014/main" id="{7C252EC7-6453-424B-652C-48F5EC574957}"/>
              </a:ext>
            </a:extLst>
          </p:cNvPr>
          <p:cNvSpPr/>
          <p:nvPr/>
        </p:nvSpPr>
        <p:spPr>
          <a:xfrm>
            <a:off x="2522885" y="4432445"/>
            <a:ext cx="4520779" cy="5307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en-US" b="1" dirty="0">
              <a:solidFill>
                <a:schemeClr val="tx1"/>
              </a:solidFill>
              <a:latin typeface="Daytona" panose="020B0604030500040204" pitchFamily="34" charset="0"/>
              <a:cs typeface="Times New Roman" panose="02020603050405020304" pitchFamily="18" charset="0"/>
            </a:endParaRPr>
          </a:p>
          <a:p>
            <a:pPr algn="ctr"/>
            <a:r>
              <a:rPr lang="en-US" altLang="ko-Kore-KR" b="1" dirty="0">
                <a:solidFill>
                  <a:schemeClr val="tx1"/>
                </a:solidFill>
                <a:latin typeface="Daytona" panose="020B0604030500040204" pitchFamily="34" charset="0"/>
                <a:cs typeface="Times New Roman" panose="02020603050405020304" pitchFamily="18" charset="0"/>
              </a:rPr>
              <a:t>② </a:t>
            </a:r>
            <a:r>
              <a:rPr lang="en" altLang="ko-Kore-KR" sz="1800" dirty="0">
                <a:solidFill>
                  <a:schemeClr val="tx1"/>
                </a:solidFill>
                <a:effectLst/>
                <a:latin typeface="Daytona" panose="020B0604030500040204" pitchFamily="34" charset="0"/>
              </a:rPr>
              <a:t>Scan the buffer in entry ID order </a:t>
            </a:r>
            <a:endParaRPr lang="en" altLang="ko-Kore-KR" dirty="0">
              <a:solidFill>
                <a:schemeClr val="tx1"/>
              </a:solidFill>
              <a:latin typeface="Daytona" panose="020B0604030500040204" pitchFamily="34" charset="0"/>
            </a:endParaRPr>
          </a:p>
          <a:p>
            <a:pPr algn="ct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57" name="Rectangle 220">
            <a:extLst>
              <a:ext uri="{FF2B5EF4-FFF2-40B4-BE49-F238E27FC236}">
                <a16:creationId xmlns:a16="http://schemas.microsoft.com/office/drawing/2014/main" id="{8226092D-4543-69CD-41F1-C34BF3DFD83C}"/>
              </a:ext>
            </a:extLst>
          </p:cNvPr>
          <p:cNvSpPr/>
          <p:nvPr/>
        </p:nvSpPr>
        <p:spPr>
          <a:xfrm>
            <a:off x="7221930" y="4368483"/>
            <a:ext cx="2666880" cy="5307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R" dirty="0">
                <a:solidFill>
                  <a:schemeClr val="tx1"/>
                </a:solidFill>
                <a:latin typeface="Daytona" panose="020B0604030500040204" pitchFamily="34" charset="0"/>
                <a:cs typeface="Times New Roman" panose="02020603050405020304" pitchFamily="18" charset="0"/>
              </a:rPr>
              <a:t>⓷ Decode by Weaver</a:t>
            </a:r>
            <a:endParaRPr lang="x-none" dirty="0">
              <a:solidFill>
                <a:schemeClr val="tx1"/>
              </a:solidFill>
              <a:latin typeface="Times New Roman" panose="02020603050405020304" pitchFamily="18" charset="0"/>
              <a:cs typeface="Times New Roman" panose="02020603050405020304" pitchFamily="18" charset="0"/>
            </a:endParaRPr>
          </a:p>
        </p:txBody>
      </p:sp>
      <p:sp>
        <p:nvSpPr>
          <p:cNvPr id="58" name="Rectangle 220">
            <a:extLst>
              <a:ext uri="{FF2B5EF4-FFF2-40B4-BE49-F238E27FC236}">
                <a16:creationId xmlns:a16="http://schemas.microsoft.com/office/drawing/2014/main" id="{4153EFF2-88EB-99A2-2E6C-2258464934C5}"/>
              </a:ext>
            </a:extLst>
          </p:cNvPr>
          <p:cNvSpPr/>
          <p:nvPr/>
        </p:nvSpPr>
        <p:spPr>
          <a:xfrm>
            <a:off x="7221930" y="1397673"/>
            <a:ext cx="4788761" cy="5307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dirty="0">
                <a:solidFill>
                  <a:schemeClr val="tx1"/>
                </a:solidFill>
                <a:latin typeface="Daytona" panose="020B0604030500040204" pitchFamily="34" charset="0"/>
                <a:cs typeface="Times New Roman" panose="02020603050405020304" pitchFamily="18" charset="0"/>
              </a:rPr>
              <a:t>⑥ Return EID after request</a:t>
            </a:r>
          </a:p>
          <a:p>
            <a:pPr algn="ctr"/>
            <a:r>
              <a:rPr lang="en-US" altLang="ko-Kore-KR" dirty="0">
                <a:solidFill>
                  <a:schemeClr val="accent2">
                    <a:lumMod val="75000"/>
                  </a:schemeClr>
                </a:solidFill>
                <a:latin typeface="Calibri" panose="020F0502020204030204" pitchFamily="34" charset="0"/>
                <a:cs typeface="Calibri" panose="020F0502020204030204" pitchFamily="34" charset="0"/>
              </a:rPr>
              <a:t>EID = </a:t>
            </a:r>
            <a:r>
              <a:rPr lang="en-KR" altLang="ko-Kore-KR">
                <a:solidFill>
                  <a:schemeClr val="accent2">
                    <a:lumMod val="75000"/>
                  </a:schemeClr>
                </a:solidFill>
                <a:latin typeface="Calibri" panose="020F0502020204030204" pitchFamily="34" charset="0"/>
                <a:cs typeface="Calibri" panose="020F0502020204030204" pitchFamily="34" charset="0"/>
              </a:rPr>
              <a:t>WEAVER_DEC_LOC</a:t>
            </a:r>
            <a:endParaRPr lang="x-none" altLang="ko-Kore-KR" b="1">
              <a:solidFill>
                <a:srgbClr val="002060"/>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Daytona" panose="020B0604030500040204" pitchFamily="34" charset="0"/>
              <a:cs typeface="Times New Roman" panose="02020603050405020304" pitchFamily="18" charset="0"/>
            </a:endParaRPr>
          </a:p>
        </p:txBody>
      </p:sp>
      <p:sp>
        <p:nvSpPr>
          <p:cNvPr id="65" name="Rectangle 268">
            <a:extLst>
              <a:ext uri="{FF2B5EF4-FFF2-40B4-BE49-F238E27FC236}">
                <a16:creationId xmlns:a16="http://schemas.microsoft.com/office/drawing/2014/main" id="{1F8B9E2A-D53A-4E93-E526-05E9EF98B2C6}"/>
              </a:ext>
            </a:extLst>
          </p:cNvPr>
          <p:cNvSpPr/>
          <p:nvPr/>
        </p:nvSpPr>
        <p:spPr>
          <a:xfrm>
            <a:off x="8019386" y="3350129"/>
            <a:ext cx="2294908" cy="629561"/>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Edge ID Table</a:t>
            </a:r>
            <a:endParaRPr lang="x-none" dirty="0">
              <a:solidFill>
                <a:schemeClr val="tx1"/>
              </a:solidFill>
              <a:latin typeface="Times New Roman" panose="02020603050405020304" pitchFamily="18" charset="0"/>
              <a:cs typeface="Times New Roman" panose="02020603050405020304" pitchFamily="18" charset="0"/>
            </a:endParaRPr>
          </a:p>
        </p:txBody>
      </p:sp>
      <p:cxnSp>
        <p:nvCxnSpPr>
          <p:cNvPr id="68" name="꺾인 연결선[E] 67">
            <a:extLst>
              <a:ext uri="{FF2B5EF4-FFF2-40B4-BE49-F238E27FC236}">
                <a16:creationId xmlns:a16="http://schemas.microsoft.com/office/drawing/2014/main" id="{544A2DC3-26CB-1CA6-6E86-86F09D0272D0}"/>
              </a:ext>
            </a:extLst>
          </p:cNvPr>
          <p:cNvCxnSpPr>
            <a:cxnSpLocks/>
          </p:cNvCxnSpPr>
          <p:nvPr/>
        </p:nvCxnSpPr>
        <p:spPr>
          <a:xfrm rot="5400000">
            <a:off x="7427047" y="2532040"/>
            <a:ext cx="602256" cy="10425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제목 6">
            <a:extLst>
              <a:ext uri="{FF2B5EF4-FFF2-40B4-BE49-F238E27FC236}">
                <a16:creationId xmlns:a16="http://schemas.microsoft.com/office/drawing/2014/main" id="{EC7D1D24-98A3-6AD3-FD9B-F888E71A6754}"/>
              </a:ext>
            </a:extLst>
          </p:cNvPr>
          <p:cNvSpPr>
            <a:spLocks noGrp="1"/>
          </p:cNvSpPr>
          <p:nvPr>
            <p:ph type="title"/>
          </p:nvPr>
        </p:nvSpPr>
        <p:spPr>
          <a:xfrm>
            <a:off x="432057" y="277897"/>
            <a:ext cx="12089323" cy="894459"/>
          </a:xfrm>
        </p:spPr>
        <p:txBody>
          <a:bodyPr>
            <a:normAutofit/>
          </a:bodyPr>
          <a:lstStyle/>
          <a:p>
            <a:r>
              <a:rPr lang="en" altLang="ko-Kore-KR" dirty="0" err="1"/>
              <a:t>SparseWeaver</a:t>
            </a:r>
            <a:r>
              <a:rPr lang="en" altLang="ko-Kore-KR" dirty="0"/>
              <a:t> Execution Flow</a:t>
            </a:r>
            <a:endParaRPr lang="ko-Kore-KR" altLang="en-US" dirty="0"/>
          </a:p>
        </p:txBody>
      </p:sp>
      <p:sp>
        <p:nvSpPr>
          <p:cNvPr id="15" name="슬라이드 번호 개체 틀 14">
            <a:extLst>
              <a:ext uri="{FF2B5EF4-FFF2-40B4-BE49-F238E27FC236}">
                <a16:creationId xmlns:a16="http://schemas.microsoft.com/office/drawing/2014/main" id="{12855A23-EC54-3667-7B31-AA81D02B751E}"/>
              </a:ext>
            </a:extLst>
          </p:cNvPr>
          <p:cNvSpPr>
            <a:spLocks noGrp="1"/>
          </p:cNvSpPr>
          <p:nvPr>
            <p:ph type="sldNum" sz="quarter" idx="12"/>
          </p:nvPr>
        </p:nvSpPr>
        <p:spPr/>
        <p:txBody>
          <a:bodyPr/>
          <a:lstStyle/>
          <a:p>
            <a:fld id="{EA817E6B-9020-B144-9EF0-1660BDD1AC06}" type="slidenum">
              <a:rPr lang="en-KR" smtClean="0">
                <a:latin typeface="Daytona" panose="020B0604030500040204" pitchFamily="34" charset="0"/>
              </a:rPr>
              <a:t>15</a:t>
            </a:fld>
            <a:endParaRPr lang="en-KR">
              <a:latin typeface="Daytona" panose="020B0604030500040204" pitchFamily="34" charset="0"/>
            </a:endParaRPr>
          </a:p>
        </p:txBody>
      </p:sp>
      <p:sp>
        <p:nvSpPr>
          <p:cNvPr id="17" name="Rectangle 220">
            <a:extLst>
              <a:ext uri="{FF2B5EF4-FFF2-40B4-BE49-F238E27FC236}">
                <a16:creationId xmlns:a16="http://schemas.microsoft.com/office/drawing/2014/main" id="{4EC9CFD3-B885-1B75-1317-3E1D40F5EE11}"/>
              </a:ext>
            </a:extLst>
          </p:cNvPr>
          <p:cNvSpPr/>
          <p:nvPr/>
        </p:nvSpPr>
        <p:spPr>
          <a:xfrm>
            <a:off x="6583973" y="3354454"/>
            <a:ext cx="1058165" cy="629561"/>
          </a:xfrm>
          <a:prstGeom prst="rect">
            <a:avLst/>
          </a:prstGeom>
          <a:solidFill>
            <a:schemeClr val="accent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dirty="0">
                <a:solidFill>
                  <a:srgbClr val="FF0000"/>
                </a:solidFill>
                <a:latin typeface="Daytona" panose="020B0604030500040204" pitchFamily="34" charset="0"/>
                <a:cs typeface="Times New Roman" panose="02020603050405020304" pitchFamily="18" charset="0"/>
              </a:rPr>
              <a:t>Weaver</a:t>
            </a:r>
            <a:endParaRPr lang="x-none" dirty="0">
              <a:solidFill>
                <a:srgbClr val="FF0000"/>
              </a:solidFill>
              <a:latin typeface="Times New Roman" panose="02020603050405020304" pitchFamily="18" charset="0"/>
              <a:cs typeface="Times New Roman" panose="02020603050405020304" pitchFamily="18" charset="0"/>
            </a:endParaRPr>
          </a:p>
        </p:txBody>
      </p:sp>
      <p:sp>
        <p:nvSpPr>
          <p:cNvPr id="2" name="Rectangle 220">
            <a:extLst>
              <a:ext uri="{FF2B5EF4-FFF2-40B4-BE49-F238E27FC236}">
                <a16:creationId xmlns:a16="http://schemas.microsoft.com/office/drawing/2014/main" id="{7221C499-5454-39F4-3CD5-64B9DCC6477A}"/>
              </a:ext>
            </a:extLst>
          </p:cNvPr>
          <p:cNvSpPr/>
          <p:nvPr/>
        </p:nvSpPr>
        <p:spPr>
          <a:xfrm>
            <a:off x="8069890" y="4097397"/>
            <a:ext cx="2243323" cy="5307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ore-KR" dirty="0">
                <a:solidFill>
                  <a:schemeClr val="tx1"/>
                </a:solidFill>
                <a:latin typeface="Daytona" panose="020B0604030500040204" pitchFamily="34" charset="0"/>
                <a:cs typeface="Times New Roman" panose="02020603050405020304" pitchFamily="18" charset="0"/>
              </a:rPr>
              <a:t>⑤</a:t>
            </a:r>
            <a:r>
              <a:rPr lang="ko-KR" altLang="en-US" dirty="0">
                <a:solidFill>
                  <a:schemeClr val="tx1"/>
                </a:solidFill>
                <a:latin typeface="Daytona" panose="020B0604030500040204" pitchFamily="34" charset="0"/>
                <a:cs typeface="Times New Roman" panose="02020603050405020304" pitchFamily="18" charset="0"/>
              </a:rPr>
              <a:t> </a:t>
            </a:r>
            <a:r>
              <a:rPr lang="en-US" dirty="0">
                <a:solidFill>
                  <a:schemeClr val="tx1"/>
                </a:solidFill>
                <a:latin typeface="Daytona" panose="020B0604030500040204" pitchFamily="34" charset="0"/>
                <a:cs typeface="Times New Roman" panose="02020603050405020304" pitchFamily="18" charset="0"/>
              </a:rPr>
              <a:t>Store EID </a:t>
            </a:r>
          </a:p>
          <a:p>
            <a:pPr algn="ctr"/>
            <a:endParaRPr lang="x-none" dirty="0">
              <a:solidFill>
                <a:schemeClr val="tx1"/>
              </a:solidFill>
              <a:latin typeface="Times New Roman" panose="02020603050405020304" pitchFamily="18" charset="0"/>
              <a:cs typeface="Times New Roman" panose="02020603050405020304" pitchFamily="18" charset="0"/>
            </a:endParaRPr>
          </a:p>
        </p:txBody>
      </p:sp>
      <p:sp>
        <p:nvSpPr>
          <p:cNvPr id="22" name="왼쪽/오른쪽 화살표[L] 21">
            <a:extLst>
              <a:ext uri="{FF2B5EF4-FFF2-40B4-BE49-F238E27FC236}">
                <a16:creationId xmlns:a16="http://schemas.microsoft.com/office/drawing/2014/main" id="{FC7333DB-C37B-C831-5D99-A3E7DA42FB65}"/>
              </a:ext>
            </a:extLst>
          </p:cNvPr>
          <p:cNvSpPr/>
          <p:nvPr/>
        </p:nvSpPr>
        <p:spPr>
          <a:xfrm>
            <a:off x="7043664" y="5287872"/>
            <a:ext cx="4750333" cy="856831"/>
          </a:xfrm>
          <a:prstGeom prst="leftRightArrow">
            <a:avLst>
              <a:gd name="adj1" fmla="val 71706"/>
              <a:gd name="adj2" fmla="val 50000"/>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ore-KR" b="1" dirty="0">
                <a:solidFill>
                  <a:schemeClr val="accent2">
                    <a:lumMod val="75000"/>
                  </a:schemeClr>
                </a:solidFill>
                <a:latin typeface="Daytona" panose="020B0604030500040204" pitchFamily="34" charset="0"/>
                <a:cs typeface="Times New Roman" panose="02020603050405020304" pitchFamily="18" charset="0"/>
              </a:rPr>
              <a:t>Ordered Decode &amp; </a:t>
            </a:r>
          </a:p>
          <a:p>
            <a:pPr algn="ctr"/>
            <a:r>
              <a:rPr lang="en-US" altLang="ko-Kore-KR" b="1" dirty="0">
                <a:solidFill>
                  <a:schemeClr val="accent2">
                    <a:lumMod val="75000"/>
                  </a:schemeClr>
                </a:solidFill>
                <a:latin typeface="Daytona" panose="020B0604030500040204" pitchFamily="34" charset="0"/>
                <a:cs typeface="Times New Roman" panose="02020603050405020304" pitchFamily="18" charset="0"/>
              </a:rPr>
              <a:t>Dynamic Distribution</a:t>
            </a:r>
          </a:p>
        </p:txBody>
      </p:sp>
      <p:sp>
        <p:nvSpPr>
          <p:cNvPr id="24" name="왼쪽/오른쪽 화살표[L] 23">
            <a:extLst>
              <a:ext uri="{FF2B5EF4-FFF2-40B4-BE49-F238E27FC236}">
                <a16:creationId xmlns:a16="http://schemas.microsoft.com/office/drawing/2014/main" id="{CBA0F9A5-3F3A-72AE-970B-D8F3CFB99368}"/>
              </a:ext>
            </a:extLst>
          </p:cNvPr>
          <p:cNvSpPr/>
          <p:nvPr/>
        </p:nvSpPr>
        <p:spPr>
          <a:xfrm>
            <a:off x="1578244" y="5276436"/>
            <a:ext cx="5465420" cy="856831"/>
          </a:xfrm>
          <a:prstGeom prst="leftRightArrow">
            <a:avLst>
              <a:gd name="adj1" fmla="val 75323"/>
              <a:gd name="adj2" fmla="val 50000"/>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ore-KR" b="1" dirty="0">
                <a:solidFill>
                  <a:schemeClr val="accent2">
                    <a:lumMod val="75000"/>
                  </a:schemeClr>
                </a:solidFill>
                <a:latin typeface="Daytona" panose="020B0604030500040204" pitchFamily="34" charset="0"/>
                <a:cs typeface="Times New Roman" panose="02020603050405020304" pitchFamily="18" charset="0"/>
              </a:rPr>
              <a:t>Out-Of-Order Registration &amp;</a:t>
            </a:r>
          </a:p>
          <a:p>
            <a:pPr algn="ctr"/>
            <a:r>
              <a:rPr lang="en-US" altLang="ko-Kore-KR" b="1" dirty="0">
                <a:solidFill>
                  <a:schemeClr val="accent2">
                    <a:lumMod val="75000"/>
                  </a:schemeClr>
                </a:solidFill>
                <a:latin typeface="Daytona" panose="020B0604030500040204" pitchFamily="34" charset="0"/>
                <a:cs typeface="Times New Roman" panose="02020603050405020304" pitchFamily="18" charset="0"/>
              </a:rPr>
              <a:t> Ordered Scan</a:t>
            </a:r>
          </a:p>
        </p:txBody>
      </p:sp>
      <p:sp>
        <p:nvSpPr>
          <p:cNvPr id="25" name="Rectangle 220">
            <a:extLst>
              <a:ext uri="{FF2B5EF4-FFF2-40B4-BE49-F238E27FC236}">
                <a16:creationId xmlns:a16="http://schemas.microsoft.com/office/drawing/2014/main" id="{6DB71BE3-559F-240E-C8D3-B0FD76990D9D}"/>
              </a:ext>
            </a:extLst>
          </p:cNvPr>
          <p:cNvSpPr/>
          <p:nvPr/>
        </p:nvSpPr>
        <p:spPr>
          <a:xfrm>
            <a:off x="7270783" y="651221"/>
            <a:ext cx="4788761" cy="5307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dirty="0">
                <a:solidFill>
                  <a:schemeClr val="tx1"/>
                </a:solidFill>
                <a:latin typeface="Daytona" panose="020B0604030500040204" pitchFamily="34" charset="0"/>
                <a:cs typeface="Times New Roman" panose="02020603050405020304" pitchFamily="18" charset="0"/>
              </a:rPr>
              <a:t>④ Receive VID after request</a:t>
            </a:r>
          </a:p>
          <a:p>
            <a:pPr algn="ctr"/>
            <a:r>
              <a:rPr lang="en-US" altLang="ko-Kore-KR" dirty="0">
                <a:solidFill>
                  <a:schemeClr val="accent2">
                    <a:lumMod val="75000"/>
                  </a:schemeClr>
                </a:solidFill>
                <a:latin typeface="Calibri" panose="020F0502020204030204" pitchFamily="34" charset="0"/>
                <a:cs typeface="Calibri" panose="020F0502020204030204" pitchFamily="34" charset="0"/>
              </a:rPr>
              <a:t>VID = </a:t>
            </a:r>
            <a:r>
              <a:rPr lang="en-KR" altLang="ko-Kore-KR">
                <a:solidFill>
                  <a:schemeClr val="accent2">
                    <a:lumMod val="75000"/>
                  </a:schemeClr>
                </a:solidFill>
                <a:latin typeface="Calibri" panose="020F0502020204030204" pitchFamily="34" charset="0"/>
                <a:cs typeface="Calibri" panose="020F0502020204030204" pitchFamily="34" charset="0"/>
              </a:rPr>
              <a:t>WEAVER_DEC_ID</a:t>
            </a:r>
            <a:r>
              <a:rPr lang="en-US" altLang="ko-Kore-KR" dirty="0">
                <a:solidFill>
                  <a:schemeClr val="accent2">
                    <a:lumMod val="75000"/>
                  </a:schemeClr>
                </a:solidFill>
                <a:latin typeface="Calibri" panose="020F0502020204030204" pitchFamily="34" charset="0"/>
                <a:cs typeface="Calibri" panose="020F0502020204030204" pitchFamily="34" charset="0"/>
              </a:rPr>
              <a:t>()</a:t>
            </a:r>
          </a:p>
        </p:txBody>
      </p:sp>
      <p:cxnSp>
        <p:nvCxnSpPr>
          <p:cNvPr id="30" name="꺾인 연결선[E] 29">
            <a:extLst>
              <a:ext uri="{FF2B5EF4-FFF2-40B4-BE49-F238E27FC236}">
                <a16:creationId xmlns:a16="http://schemas.microsoft.com/office/drawing/2014/main" id="{FF9F28B0-D34B-840C-C42F-C210FA0EC78F}"/>
              </a:ext>
            </a:extLst>
          </p:cNvPr>
          <p:cNvCxnSpPr>
            <a:cxnSpLocks/>
          </p:cNvCxnSpPr>
          <p:nvPr/>
        </p:nvCxnSpPr>
        <p:spPr>
          <a:xfrm rot="5400000" flipH="1" flipV="1">
            <a:off x="8307950" y="3038287"/>
            <a:ext cx="612000" cy="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꺾인 연결선[E] 32">
            <a:extLst>
              <a:ext uri="{FF2B5EF4-FFF2-40B4-BE49-F238E27FC236}">
                <a16:creationId xmlns:a16="http://schemas.microsoft.com/office/drawing/2014/main" id="{81D5B807-679C-98B1-C6FF-288551DC436D}"/>
              </a:ext>
            </a:extLst>
          </p:cNvPr>
          <p:cNvCxnSpPr>
            <a:cxnSpLocks/>
          </p:cNvCxnSpPr>
          <p:nvPr/>
        </p:nvCxnSpPr>
        <p:spPr>
          <a:xfrm rot="5400000" flipH="1" flipV="1">
            <a:off x="7538220" y="2539800"/>
            <a:ext cx="602256" cy="1042573"/>
          </a:xfrm>
          <a:prstGeom prst="bentConnector3">
            <a:avLst>
              <a:gd name="adj1" fmla="val 3679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직사각형 39">
            <a:extLst>
              <a:ext uri="{FF2B5EF4-FFF2-40B4-BE49-F238E27FC236}">
                <a16:creationId xmlns:a16="http://schemas.microsoft.com/office/drawing/2014/main" id="{418A1D86-5E0E-A310-12D6-D2CD9B8181EC}"/>
              </a:ext>
            </a:extLst>
          </p:cNvPr>
          <p:cNvSpPr/>
          <p:nvPr/>
        </p:nvSpPr>
        <p:spPr>
          <a:xfrm>
            <a:off x="3927647" y="3367907"/>
            <a:ext cx="1080000" cy="627524"/>
          </a:xfrm>
          <a:prstGeom prst="rect">
            <a:avLst/>
          </a:prstGeom>
          <a:solidFill>
            <a:schemeClr val="accent2">
              <a:lumMod val="20000"/>
              <a:lumOff val="8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rgbClr val="FF0000"/>
                </a:solidFill>
              </a:rPr>
              <a:t>Warp1 </a:t>
            </a:r>
          </a:p>
          <a:p>
            <a:pPr algn="ctr"/>
            <a:r>
              <a:rPr kumimoji="1" lang="en-US" altLang="ko-Kore-KR" dirty="0">
                <a:solidFill>
                  <a:srgbClr val="FF0000"/>
                </a:solidFill>
              </a:rPr>
              <a:t>Reg data</a:t>
            </a:r>
            <a:endParaRPr kumimoji="1" lang="ko-Kore-KR" altLang="en-US" dirty="0">
              <a:solidFill>
                <a:srgbClr val="FF0000"/>
              </a:solidFill>
            </a:endParaRPr>
          </a:p>
        </p:txBody>
      </p:sp>
      <p:sp>
        <p:nvSpPr>
          <p:cNvPr id="41" name="직사각형 40">
            <a:extLst>
              <a:ext uri="{FF2B5EF4-FFF2-40B4-BE49-F238E27FC236}">
                <a16:creationId xmlns:a16="http://schemas.microsoft.com/office/drawing/2014/main" id="{9C0D898F-8DB7-280E-98BC-10804C7C97F6}"/>
              </a:ext>
            </a:extLst>
          </p:cNvPr>
          <p:cNvSpPr/>
          <p:nvPr/>
        </p:nvSpPr>
        <p:spPr>
          <a:xfrm>
            <a:off x="5020333" y="3366813"/>
            <a:ext cx="1080000" cy="627524"/>
          </a:xfrm>
          <a:prstGeom prst="rect">
            <a:avLst/>
          </a:prstGeom>
          <a:solidFill>
            <a:schemeClr val="accent2">
              <a:lumMod val="20000"/>
              <a:lumOff val="8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rgbClr val="FF0000"/>
                </a:solidFill>
              </a:rPr>
              <a:t>Warp</a:t>
            </a:r>
            <a:r>
              <a:rPr kumimoji="1" lang="en-US" altLang="ko-KR" dirty="0">
                <a:solidFill>
                  <a:srgbClr val="FF0000"/>
                </a:solidFill>
              </a:rPr>
              <a:t>2</a:t>
            </a:r>
            <a:r>
              <a:rPr kumimoji="1" lang="en-US" altLang="ko-Kore-KR" dirty="0">
                <a:solidFill>
                  <a:srgbClr val="FF0000"/>
                </a:solidFill>
              </a:rPr>
              <a:t> </a:t>
            </a:r>
          </a:p>
          <a:p>
            <a:pPr algn="ctr"/>
            <a:r>
              <a:rPr kumimoji="1" lang="en-US" altLang="ko-Kore-KR" dirty="0">
                <a:solidFill>
                  <a:srgbClr val="FF0000"/>
                </a:solidFill>
              </a:rPr>
              <a:t>Reg data</a:t>
            </a:r>
            <a:endParaRPr kumimoji="1" lang="ko-Kore-KR" altLang="en-US" dirty="0">
              <a:solidFill>
                <a:srgbClr val="FF0000"/>
              </a:solidFill>
            </a:endParaRPr>
          </a:p>
        </p:txBody>
      </p:sp>
    </p:spTree>
    <p:extLst>
      <p:ext uri="{BB962C8B-B14F-4D97-AF65-F5344CB8AC3E}">
        <p14:creationId xmlns:p14="http://schemas.microsoft.com/office/powerpoint/2010/main" val="4212602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41"/>
                                        </p:tgtEl>
                                      </p:cBhvr>
                                    </p:animEffect>
                                    <p:set>
                                      <p:cBhvr>
                                        <p:cTn id="31" dur="1" fill="hold">
                                          <p:stCondLst>
                                            <p:cond delay="499"/>
                                          </p:stCondLst>
                                        </p:cTn>
                                        <p:tgtEl>
                                          <p:spTgt spid="41"/>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40"/>
                                        </p:tgtEl>
                                      </p:cBhvr>
                                    </p:animEffect>
                                    <p:set>
                                      <p:cBhvr>
                                        <p:cTn id="34" dur="1" fill="hold">
                                          <p:stCondLst>
                                            <p:cond delay="499"/>
                                          </p:stCondLst>
                                        </p:cTn>
                                        <p:tgtEl>
                                          <p:spTgt spid="4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4" grpId="0" animBg="1"/>
      <p:bldP spid="16" grpId="0" animBg="1"/>
      <p:bldP spid="19" grpId="0" animBg="1"/>
      <p:bldP spid="50" grpId="0" animBg="1"/>
      <p:bldP spid="55" grpId="0"/>
      <p:bldP spid="56" grpId="0"/>
      <p:bldP spid="57" grpId="0"/>
      <p:bldP spid="58" grpId="0"/>
      <p:bldP spid="2" grpId="0"/>
      <p:bldP spid="22" grpId="0" animBg="1"/>
      <p:bldP spid="24" grpId="0" animBg="1"/>
      <p:bldP spid="25" grpId="0"/>
      <p:bldP spid="40" grpId="0" animBg="1"/>
      <p:bldP spid="40" grpId="1" animBg="1"/>
      <p:bldP spid="41" grpId="0" animBg="1"/>
      <p:bldP spid="4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C90E5-40B1-67AB-7C2B-535E6F7CF82F}"/>
            </a:ext>
          </a:extLst>
        </p:cNvPr>
        <p:cNvGrpSpPr/>
        <p:nvPr/>
      </p:nvGrpSpPr>
      <p:grpSpPr>
        <a:xfrm>
          <a:off x="0" y="0"/>
          <a:ext cx="0" cy="0"/>
          <a:chOff x="0" y="0"/>
          <a:chExt cx="0" cy="0"/>
        </a:xfrm>
      </p:grpSpPr>
      <p:sp>
        <p:nvSpPr>
          <p:cNvPr id="24" name="직사각형 23">
            <a:extLst>
              <a:ext uri="{FF2B5EF4-FFF2-40B4-BE49-F238E27FC236}">
                <a16:creationId xmlns:a16="http://schemas.microsoft.com/office/drawing/2014/main" id="{F358876A-0248-453E-2579-566EB4AAC394}"/>
              </a:ext>
            </a:extLst>
          </p:cNvPr>
          <p:cNvSpPr/>
          <p:nvPr/>
        </p:nvSpPr>
        <p:spPr>
          <a:xfrm>
            <a:off x="363308" y="4716198"/>
            <a:ext cx="11465384" cy="138842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Daytona" panose="020B0604030500040204" pitchFamily="34" charset="0"/>
            </a:endParaRPr>
          </a:p>
        </p:txBody>
      </p:sp>
      <p:sp>
        <p:nvSpPr>
          <p:cNvPr id="25" name="Rectangle 220">
            <a:extLst>
              <a:ext uri="{FF2B5EF4-FFF2-40B4-BE49-F238E27FC236}">
                <a16:creationId xmlns:a16="http://schemas.microsoft.com/office/drawing/2014/main" id="{D60289A0-0765-F00A-8953-1704C2029223}"/>
              </a:ext>
            </a:extLst>
          </p:cNvPr>
          <p:cNvSpPr/>
          <p:nvPr/>
        </p:nvSpPr>
        <p:spPr>
          <a:xfrm>
            <a:off x="276417" y="5018441"/>
            <a:ext cx="2020259"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b="1" dirty="0" err="1">
                <a:solidFill>
                  <a:schemeClr val="tx1"/>
                </a:solidFill>
                <a:latin typeface="Daytona" panose="020B0604030500040204" pitchFamily="34" charset="0"/>
                <a:cs typeface="Times New Roman" panose="02020603050405020304" pitchFamily="18" charset="0"/>
              </a:rPr>
              <a:t>SparseWeaver</a:t>
            </a:r>
            <a:endParaRPr lang="x-none" b="1" dirty="0">
              <a:solidFill>
                <a:schemeClr val="tx1"/>
              </a:solidFill>
              <a:latin typeface="Times New Roman" panose="02020603050405020304" pitchFamily="18" charset="0"/>
              <a:cs typeface="Times New Roman" panose="02020603050405020304" pitchFamily="18" charset="0"/>
            </a:endParaRPr>
          </a:p>
        </p:txBody>
      </p:sp>
      <p:sp>
        <p:nvSpPr>
          <p:cNvPr id="27" name="Rectangle 220">
            <a:extLst>
              <a:ext uri="{FF2B5EF4-FFF2-40B4-BE49-F238E27FC236}">
                <a16:creationId xmlns:a16="http://schemas.microsoft.com/office/drawing/2014/main" id="{F45C17E8-D968-B5B9-640F-F0E452705FFA}"/>
              </a:ext>
            </a:extLst>
          </p:cNvPr>
          <p:cNvSpPr/>
          <p:nvPr/>
        </p:nvSpPr>
        <p:spPr>
          <a:xfrm>
            <a:off x="5419024" y="4840473"/>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sp>
        <p:nvSpPr>
          <p:cNvPr id="28" name="Rectangle 220">
            <a:extLst>
              <a:ext uri="{FF2B5EF4-FFF2-40B4-BE49-F238E27FC236}">
                <a16:creationId xmlns:a16="http://schemas.microsoft.com/office/drawing/2014/main" id="{C951E437-AE94-4637-DFB3-7A0D7C37B100}"/>
              </a:ext>
            </a:extLst>
          </p:cNvPr>
          <p:cNvSpPr/>
          <p:nvPr/>
        </p:nvSpPr>
        <p:spPr>
          <a:xfrm>
            <a:off x="4029070" y="4829807"/>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sp>
        <p:nvSpPr>
          <p:cNvPr id="30" name="Rectangle 220">
            <a:extLst>
              <a:ext uri="{FF2B5EF4-FFF2-40B4-BE49-F238E27FC236}">
                <a16:creationId xmlns:a16="http://schemas.microsoft.com/office/drawing/2014/main" id="{261CBA32-5D8E-9D23-7483-ADA031B06BE8}"/>
              </a:ext>
            </a:extLst>
          </p:cNvPr>
          <p:cNvSpPr/>
          <p:nvPr/>
        </p:nvSpPr>
        <p:spPr>
          <a:xfrm>
            <a:off x="5571424" y="4992873"/>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sp>
        <p:nvSpPr>
          <p:cNvPr id="31" name="Rectangle 220">
            <a:extLst>
              <a:ext uri="{FF2B5EF4-FFF2-40B4-BE49-F238E27FC236}">
                <a16:creationId xmlns:a16="http://schemas.microsoft.com/office/drawing/2014/main" id="{5B10D5DE-114E-C511-5557-22C4CCC4BED4}"/>
              </a:ext>
            </a:extLst>
          </p:cNvPr>
          <p:cNvSpPr/>
          <p:nvPr/>
        </p:nvSpPr>
        <p:spPr>
          <a:xfrm>
            <a:off x="2808298" y="4973174"/>
            <a:ext cx="977361" cy="7890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endParaRPr lang="x-none" dirty="0">
              <a:solidFill>
                <a:schemeClr val="tx1"/>
              </a:solidFill>
              <a:latin typeface="Times New Roman" panose="02020603050405020304" pitchFamily="18" charset="0"/>
              <a:cs typeface="Times New Roman" panose="02020603050405020304" pitchFamily="18" charset="0"/>
            </a:endParaRPr>
          </a:p>
        </p:txBody>
      </p:sp>
      <p:cxnSp>
        <p:nvCxnSpPr>
          <p:cNvPr id="35" name="꺾인 연결선[E] 34">
            <a:extLst>
              <a:ext uri="{FF2B5EF4-FFF2-40B4-BE49-F238E27FC236}">
                <a16:creationId xmlns:a16="http://schemas.microsoft.com/office/drawing/2014/main" id="{97B550F9-2B29-7F60-9083-669A561A2910}"/>
              </a:ext>
            </a:extLst>
          </p:cNvPr>
          <p:cNvCxnSpPr>
            <a:cxnSpLocks/>
          </p:cNvCxnSpPr>
          <p:nvPr/>
        </p:nvCxnSpPr>
        <p:spPr>
          <a:xfrm>
            <a:off x="7676833" y="5214838"/>
            <a:ext cx="1159127" cy="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연결선: 구부러짐 423">
            <a:extLst>
              <a:ext uri="{FF2B5EF4-FFF2-40B4-BE49-F238E27FC236}">
                <a16:creationId xmlns:a16="http://schemas.microsoft.com/office/drawing/2014/main" id="{3374F43D-18EC-6E48-64D0-C0FF947BFC68}"/>
              </a:ext>
            </a:extLst>
          </p:cNvPr>
          <p:cNvCxnSpPr>
            <a:cxnSpLocks/>
          </p:cNvCxnSpPr>
          <p:nvPr/>
        </p:nvCxnSpPr>
        <p:spPr>
          <a:xfrm rot="16200000" flipH="1">
            <a:off x="2785106" y="5371062"/>
            <a:ext cx="12700" cy="306394"/>
          </a:xfrm>
          <a:prstGeom prst="curved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연결선: 구부러짐 442">
            <a:extLst>
              <a:ext uri="{FF2B5EF4-FFF2-40B4-BE49-F238E27FC236}">
                <a16:creationId xmlns:a16="http://schemas.microsoft.com/office/drawing/2014/main" id="{EE89F6C3-FD89-C980-6FE4-7635C07B3F25}"/>
              </a:ext>
            </a:extLst>
          </p:cNvPr>
          <p:cNvCxnSpPr>
            <a:cxnSpLocks/>
          </p:cNvCxnSpPr>
          <p:nvPr/>
        </p:nvCxnSpPr>
        <p:spPr>
          <a:xfrm rot="16200000" flipH="1">
            <a:off x="3091500" y="5371062"/>
            <a:ext cx="12700" cy="306394"/>
          </a:xfrm>
          <a:prstGeom prst="curved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연결선: 구부러짐 445">
            <a:extLst>
              <a:ext uri="{FF2B5EF4-FFF2-40B4-BE49-F238E27FC236}">
                <a16:creationId xmlns:a16="http://schemas.microsoft.com/office/drawing/2014/main" id="{E9BEBABF-2465-F7A0-0067-84462F1FD2FE}"/>
              </a:ext>
            </a:extLst>
          </p:cNvPr>
          <p:cNvCxnSpPr>
            <a:cxnSpLocks/>
          </p:cNvCxnSpPr>
          <p:nvPr/>
        </p:nvCxnSpPr>
        <p:spPr>
          <a:xfrm rot="16200000" flipH="1">
            <a:off x="3397894" y="5371062"/>
            <a:ext cx="12700" cy="306394"/>
          </a:xfrm>
          <a:prstGeom prst="curved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연결선: 구부러짐 448">
            <a:extLst>
              <a:ext uri="{FF2B5EF4-FFF2-40B4-BE49-F238E27FC236}">
                <a16:creationId xmlns:a16="http://schemas.microsoft.com/office/drawing/2014/main" id="{1211020E-53F8-A270-BFC2-6016F120DCF8}"/>
              </a:ext>
            </a:extLst>
          </p:cNvPr>
          <p:cNvCxnSpPr>
            <a:cxnSpLocks/>
          </p:cNvCxnSpPr>
          <p:nvPr/>
        </p:nvCxnSpPr>
        <p:spPr>
          <a:xfrm rot="16200000" flipH="1">
            <a:off x="3704288" y="5371065"/>
            <a:ext cx="12700" cy="306395"/>
          </a:xfrm>
          <a:prstGeom prst="curved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꺾인 연결선[E] 71">
            <a:extLst>
              <a:ext uri="{FF2B5EF4-FFF2-40B4-BE49-F238E27FC236}">
                <a16:creationId xmlns:a16="http://schemas.microsoft.com/office/drawing/2014/main" id="{2AD7EF96-93FD-8DD0-2A90-BB6E8FD94254}"/>
              </a:ext>
            </a:extLst>
          </p:cNvPr>
          <p:cNvCxnSpPr>
            <a:cxnSpLocks/>
          </p:cNvCxnSpPr>
          <p:nvPr/>
        </p:nvCxnSpPr>
        <p:spPr>
          <a:xfrm rot="5400000" flipH="1" flipV="1">
            <a:off x="5121913" y="3675763"/>
            <a:ext cx="228244" cy="3944604"/>
          </a:xfrm>
          <a:prstGeom prst="bentConnector3">
            <a:avLst>
              <a:gd name="adj1" fmla="val -5951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자유형 65">
            <a:extLst>
              <a:ext uri="{FF2B5EF4-FFF2-40B4-BE49-F238E27FC236}">
                <a16:creationId xmlns:a16="http://schemas.microsoft.com/office/drawing/2014/main" id="{4FDE500C-9C2F-FBA0-F459-D803FD517E0C}"/>
              </a:ext>
            </a:extLst>
          </p:cNvPr>
          <p:cNvSpPr/>
          <p:nvPr/>
        </p:nvSpPr>
        <p:spPr>
          <a:xfrm>
            <a:off x="3790122" y="3246783"/>
            <a:ext cx="5274365" cy="1683026"/>
          </a:xfrm>
          <a:custGeom>
            <a:avLst/>
            <a:gdLst>
              <a:gd name="connsiteX0" fmla="*/ 0 w 5274365"/>
              <a:gd name="connsiteY0" fmla="*/ 26504 h 1683026"/>
              <a:gd name="connsiteX1" fmla="*/ 2862469 w 5274365"/>
              <a:gd name="connsiteY1" fmla="*/ 1683026 h 1683026"/>
              <a:gd name="connsiteX2" fmla="*/ 3988904 w 5274365"/>
              <a:gd name="connsiteY2" fmla="*/ 1669774 h 1683026"/>
              <a:gd name="connsiteX3" fmla="*/ 5274365 w 5274365"/>
              <a:gd name="connsiteY3" fmla="*/ 0 h 1683026"/>
              <a:gd name="connsiteX4" fmla="*/ 0 w 5274365"/>
              <a:gd name="connsiteY4" fmla="*/ 26504 h 1683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4365" h="1683026">
                <a:moveTo>
                  <a:pt x="0" y="26504"/>
                </a:moveTo>
                <a:lnTo>
                  <a:pt x="2862469" y="1683026"/>
                </a:lnTo>
                <a:lnTo>
                  <a:pt x="3988904" y="1669774"/>
                </a:lnTo>
                <a:lnTo>
                  <a:pt x="5274365" y="0"/>
                </a:lnTo>
                <a:lnTo>
                  <a:pt x="0" y="26504"/>
                </a:lnTo>
                <a:close/>
              </a:path>
            </a:pathLst>
          </a:custGeom>
          <a:gradFill>
            <a:gsLst>
              <a:gs pos="0">
                <a:schemeClr val="accent1">
                  <a:lumMod val="5000"/>
                  <a:lumOff val="95000"/>
                  <a:alpha val="27000"/>
                </a:schemeClr>
              </a:gs>
              <a:gs pos="100000">
                <a:schemeClr val="bg2">
                  <a:lumMod val="90000"/>
                  <a:alpha val="70511"/>
                </a:schemeClr>
              </a:gs>
            </a:gsLst>
            <a:lin ang="5400000" scaled="1"/>
          </a:gradFill>
          <a:ln>
            <a:solidFill>
              <a:schemeClr val="tx1">
                <a:alpha val="47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2" name="사각형: 둥근 모서리 206">
            <a:extLst>
              <a:ext uri="{FF2B5EF4-FFF2-40B4-BE49-F238E27FC236}">
                <a16:creationId xmlns:a16="http://schemas.microsoft.com/office/drawing/2014/main" id="{98A0B6A7-3AB8-DCAE-A6A0-D8D369945FB2}"/>
              </a:ext>
            </a:extLst>
          </p:cNvPr>
          <p:cNvSpPr/>
          <p:nvPr/>
        </p:nvSpPr>
        <p:spPr>
          <a:xfrm>
            <a:off x="3789299" y="2433913"/>
            <a:ext cx="5244135" cy="843533"/>
          </a:xfrm>
          <a:prstGeom prst="roundRect">
            <a:avLst>
              <a:gd name="adj" fmla="val 4571"/>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65" name="자유형 64">
            <a:extLst>
              <a:ext uri="{FF2B5EF4-FFF2-40B4-BE49-F238E27FC236}">
                <a16:creationId xmlns:a16="http://schemas.microsoft.com/office/drawing/2014/main" id="{6941E014-2730-8B5F-2A59-2A0170CAC1B9}"/>
              </a:ext>
            </a:extLst>
          </p:cNvPr>
          <p:cNvSpPr/>
          <p:nvPr/>
        </p:nvSpPr>
        <p:spPr>
          <a:xfrm>
            <a:off x="556591" y="4200939"/>
            <a:ext cx="5327374" cy="675861"/>
          </a:xfrm>
          <a:custGeom>
            <a:avLst/>
            <a:gdLst>
              <a:gd name="connsiteX0" fmla="*/ 0 w 5327374"/>
              <a:gd name="connsiteY0" fmla="*/ 13253 h 675861"/>
              <a:gd name="connsiteX1" fmla="*/ 2054087 w 5327374"/>
              <a:gd name="connsiteY1" fmla="*/ 675861 h 675861"/>
              <a:gd name="connsiteX2" fmla="*/ 5327374 w 5327374"/>
              <a:gd name="connsiteY2" fmla="*/ 662609 h 675861"/>
              <a:gd name="connsiteX3" fmla="*/ 2385392 w 5327374"/>
              <a:gd name="connsiteY3" fmla="*/ 0 h 675861"/>
              <a:gd name="connsiteX4" fmla="*/ 0 w 5327374"/>
              <a:gd name="connsiteY4" fmla="*/ 13253 h 675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7374" h="675861">
                <a:moveTo>
                  <a:pt x="0" y="13253"/>
                </a:moveTo>
                <a:lnTo>
                  <a:pt x="2054087" y="675861"/>
                </a:lnTo>
                <a:lnTo>
                  <a:pt x="5327374" y="662609"/>
                </a:lnTo>
                <a:lnTo>
                  <a:pt x="2385392" y="0"/>
                </a:lnTo>
                <a:lnTo>
                  <a:pt x="0" y="13253"/>
                </a:lnTo>
                <a:close/>
              </a:path>
            </a:pathLst>
          </a:custGeom>
          <a:gradFill>
            <a:gsLst>
              <a:gs pos="0">
                <a:schemeClr val="accent1">
                  <a:lumMod val="5000"/>
                  <a:lumOff val="95000"/>
                  <a:alpha val="27000"/>
                </a:schemeClr>
              </a:gs>
              <a:gs pos="100000">
                <a:schemeClr val="bg2">
                  <a:lumMod val="90000"/>
                  <a:alpha val="70511"/>
                </a:schemeClr>
              </a:gs>
            </a:gsLst>
            <a:lin ang="5400000" scaled="1"/>
          </a:gradFill>
          <a:ln>
            <a:solidFill>
              <a:schemeClr val="tx1">
                <a:alpha val="47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7" name="자유형 66">
            <a:extLst>
              <a:ext uri="{FF2B5EF4-FFF2-40B4-BE49-F238E27FC236}">
                <a16:creationId xmlns:a16="http://schemas.microsoft.com/office/drawing/2014/main" id="{F3406725-B5A0-63F4-8AFE-BACAECF27194}"/>
              </a:ext>
            </a:extLst>
          </p:cNvPr>
          <p:cNvSpPr/>
          <p:nvPr/>
        </p:nvSpPr>
        <p:spPr>
          <a:xfrm>
            <a:off x="8852452" y="4055165"/>
            <a:ext cx="3087757" cy="848140"/>
          </a:xfrm>
          <a:custGeom>
            <a:avLst/>
            <a:gdLst>
              <a:gd name="connsiteX0" fmla="*/ 1060174 w 3087757"/>
              <a:gd name="connsiteY0" fmla="*/ 13253 h 848140"/>
              <a:gd name="connsiteX1" fmla="*/ 0 w 3087757"/>
              <a:gd name="connsiteY1" fmla="*/ 821635 h 848140"/>
              <a:gd name="connsiteX2" fmla="*/ 2332383 w 3087757"/>
              <a:gd name="connsiteY2" fmla="*/ 848140 h 848140"/>
              <a:gd name="connsiteX3" fmla="*/ 3087757 w 3087757"/>
              <a:gd name="connsiteY3" fmla="*/ 0 h 848140"/>
              <a:gd name="connsiteX4" fmla="*/ 1060174 w 3087757"/>
              <a:gd name="connsiteY4" fmla="*/ 13253 h 848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7757" h="848140">
                <a:moveTo>
                  <a:pt x="1060174" y="13253"/>
                </a:moveTo>
                <a:lnTo>
                  <a:pt x="0" y="821635"/>
                </a:lnTo>
                <a:lnTo>
                  <a:pt x="2332383" y="848140"/>
                </a:lnTo>
                <a:lnTo>
                  <a:pt x="3087757" y="0"/>
                </a:lnTo>
                <a:lnTo>
                  <a:pt x="1060174" y="13253"/>
                </a:lnTo>
                <a:close/>
              </a:path>
            </a:pathLst>
          </a:custGeom>
          <a:gradFill>
            <a:gsLst>
              <a:gs pos="0">
                <a:schemeClr val="accent1">
                  <a:lumMod val="5000"/>
                  <a:lumOff val="95000"/>
                  <a:alpha val="27000"/>
                </a:schemeClr>
              </a:gs>
              <a:gs pos="100000">
                <a:schemeClr val="bg2">
                  <a:lumMod val="90000"/>
                  <a:alpha val="70511"/>
                </a:schemeClr>
              </a:gs>
            </a:gsLst>
            <a:lin ang="5400000" scaled="1"/>
          </a:gra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제목 1">
            <a:extLst>
              <a:ext uri="{FF2B5EF4-FFF2-40B4-BE49-F238E27FC236}">
                <a16:creationId xmlns:a16="http://schemas.microsoft.com/office/drawing/2014/main" id="{F4A5BACC-CE4F-E7D0-CC8A-3ED64395D4C5}"/>
              </a:ext>
            </a:extLst>
          </p:cNvPr>
          <p:cNvSpPr>
            <a:spLocks noGrp="1"/>
          </p:cNvSpPr>
          <p:nvPr>
            <p:ph type="title"/>
          </p:nvPr>
        </p:nvSpPr>
        <p:spPr>
          <a:xfrm>
            <a:off x="461554" y="277897"/>
            <a:ext cx="11207930" cy="894459"/>
          </a:xfrm>
        </p:spPr>
        <p:txBody>
          <a:bodyPr>
            <a:normAutofit/>
          </a:bodyPr>
          <a:lstStyle/>
          <a:p>
            <a:r>
              <a:rPr lang="en" altLang="ko-Kore-KR" dirty="0"/>
              <a:t>How </a:t>
            </a:r>
            <a:r>
              <a:rPr lang="en-US" altLang="ko-Kore-KR" dirty="0"/>
              <a:t>D</a:t>
            </a:r>
            <a:r>
              <a:rPr lang="en" altLang="ko-Kore-KR" dirty="0" err="1"/>
              <a:t>oes</a:t>
            </a:r>
            <a:r>
              <a:rPr lang="en" altLang="ko-Kore-KR" dirty="0"/>
              <a:t> Weaver Work?</a:t>
            </a:r>
          </a:p>
        </p:txBody>
      </p:sp>
      <p:sp>
        <p:nvSpPr>
          <p:cNvPr id="82" name="직사각형 377">
            <a:extLst>
              <a:ext uri="{FF2B5EF4-FFF2-40B4-BE49-F238E27FC236}">
                <a16:creationId xmlns:a16="http://schemas.microsoft.com/office/drawing/2014/main" id="{0FA5FE76-A316-530D-8C16-B3B5CE8DA60F}"/>
              </a:ext>
            </a:extLst>
          </p:cNvPr>
          <p:cNvSpPr/>
          <p:nvPr/>
        </p:nvSpPr>
        <p:spPr>
          <a:xfrm>
            <a:off x="1463461" y="7277889"/>
            <a:ext cx="2914423" cy="305991"/>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Daytona" panose="020B0604030500040204" pitchFamily="34" charset="0"/>
                <a:cs typeface="Times New Roman" panose="02020603050405020304" pitchFamily="18" charset="0"/>
              </a:rPr>
              <a:t>Finite State Machine</a:t>
            </a:r>
            <a:endParaRPr lang="ko-KR" altLang="en-US" sz="1600" b="1" dirty="0">
              <a:solidFill>
                <a:schemeClr val="tx1"/>
              </a:solidFill>
              <a:latin typeface="Daytona" panose="020B0604030500040204" pitchFamily="34" charset="0"/>
              <a:cs typeface="Times New Roman" panose="02020603050405020304" pitchFamily="18" charset="0"/>
            </a:endParaRPr>
          </a:p>
        </p:txBody>
      </p:sp>
      <p:graphicFrame>
        <p:nvGraphicFramePr>
          <p:cNvPr id="112" name="표 111">
            <a:extLst>
              <a:ext uri="{FF2B5EF4-FFF2-40B4-BE49-F238E27FC236}">
                <a16:creationId xmlns:a16="http://schemas.microsoft.com/office/drawing/2014/main" id="{1044E665-E726-B284-9D8A-EA4619050BB7}"/>
              </a:ext>
            </a:extLst>
          </p:cNvPr>
          <p:cNvGraphicFramePr>
            <a:graphicFrameLocks noGrp="1"/>
          </p:cNvGraphicFramePr>
          <p:nvPr/>
        </p:nvGraphicFramePr>
        <p:xfrm>
          <a:off x="3854084" y="2562991"/>
          <a:ext cx="3224988" cy="63928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Warp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Thread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Loc</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Deg</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0438969"/>
                  </a:ext>
                </a:extLst>
              </a:tr>
              <a:tr h="319640">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Warp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Thread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0</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2</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1</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92215877"/>
                  </a:ext>
                </a:extLst>
              </a:tr>
            </a:tbl>
          </a:graphicData>
        </a:graphic>
      </p:graphicFrame>
      <p:graphicFrame>
        <p:nvGraphicFramePr>
          <p:cNvPr id="113" name="표 112">
            <a:extLst>
              <a:ext uri="{FF2B5EF4-FFF2-40B4-BE49-F238E27FC236}">
                <a16:creationId xmlns:a16="http://schemas.microsoft.com/office/drawing/2014/main" id="{80A53708-B0A8-1D8F-BF3D-DB89AAD72454}"/>
              </a:ext>
            </a:extLst>
          </p:cNvPr>
          <p:cNvGraphicFramePr>
            <a:graphicFrameLocks noGrp="1"/>
          </p:cNvGraphicFramePr>
          <p:nvPr>
            <p:extLst>
              <p:ext uri="{D42A27DB-BD31-4B8C-83A1-F6EECF244321}">
                <p14:modId xmlns:p14="http://schemas.microsoft.com/office/powerpoint/2010/main" val="513492762"/>
              </p:ext>
            </p:extLst>
          </p:nvPr>
        </p:nvGraphicFramePr>
        <p:xfrm>
          <a:off x="7208337" y="2562991"/>
          <a:ext cx="1751261" cy="639280"/>
        </p:xfrm>
        <a:graphic>
          <a:graphicData uri="http://schemas.openxmlformats.org/drawingml/2006/table">
            <a:tbl>
              <a:tblPr firstRow="1" bandRow="1">
                <a:tableStyleId>{5C22544A-7EE6-4342-B048-85BDC9FD1C3A}</a:tableStyleId>
              </a:tblPr>
              <a:tblGrid>
                <a:gridCol w="470351">
                  <a:extLst>
                    <a:ext uri="{9D8B030D-6E8A-4147-A177-3AD203B41FA5}">
                      <a16:colId xmlns:a16="http://schemas.microsoft.com/office/drawing/2014/main" val="1756252881"/>
                    </a:ext>
                  </a:extLst>
                </a:gridCol>
                <a:gridCol w="311088">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438969"/>
                  </a:ext>
                </a:extLst>
              </a:tr>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sp>
        <p:nvSpPr>
          <p:cNvPr id="131" name="Down Arrow 47">
            <a:extLst>
              <a:ext uri="{FF2B5EF4-FFF2-40B4-BE49-F238E27FC236}">
                <a16:creationId xmlns:a16="http://schemas.microsoft.com/office/drawing/2014/main" id="{761E5343-6EF4-2382-3BB3-1F35FB87D497}"/>
              </a:ext>
            </a:extLst>
          </p:cNvPr>
          <p:cNvSpPr/>
          <p:nvPr/>
        </p:nvSpPr>
        <p:spPr>
          <a:xfrm rot="16200000">
            <a:off x="3119532" y="3601001"/>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
        <p:nvSpPr>
          <p:cNvPr id="145" name="사각형: 둥근 모서리 329">
            <a:extLst>
              <a:ext uri="{FF2B5EF4-FFF2-40B4-BE49-F238E27FC236}">
                <a16:creationId xmlns:a16="http://schemas.microsoft.com/office/drawing/2014/main" id="{41BA29A6-CCCA-DEB6-C59A-7E57BE34580A}"/>
              </a:ext>
            </a:extLst>
          </p:cNvPr>
          <p:cNvSpPr/>
          <p:nvPr/>
        </p:nvSpPr>
        <p:spPr>
          <a:xfrm>
            <a:off x="1314457" y="4154384"/>
            <a:ext cx="198742" cy="531559"/>
          </a:xfrm>
          <a:prstGeom prst="roundRect">
            <a:avLst>
              <a:gd name="adj" fmla="val 15496"/>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75" name="내용 개체 틀 2">
            <a:extLst>
              <a:ext uri="{FF2B5EF4-FFF2-40B4-BE49-F238E27FC236}">
                <a16:creationId xmlns:a16="http://schemas.microsoft.com/office/drawing/2014/main" id="{6855ACA1-7FE2-D9ED-CBEE-61409D307294}"/>
              </a:ext>
            </a:extLst>
          </p:cNvPr>
          <p:cNvSpPr txBox="1">
            <a:spLocks/>
          </p:cNvSpPr>
          <p:nvPr/>
        </p:nvSpPr>
        <p:spPr>
          <a:xfrm>
            <a:off x="461553" y="1168506"/>
            <a:ext cx="11207931" cy="138842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Daytona" panose="020B0604030500040204" pitchFamily="34" charset="0"/>
                <a:ea typeface="+mn-ea"/>
                <a:cs typeface="Tahoma" panose="020B060403050404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Daytona" panose="020B0604030500040204" pitchFamily="34" charset="0"/>
                <a:ea typeface="+mn-ea"/>
                <a:cs typeface="Tahoma" panose="020B060403050404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Daytona" panose="020B0604030500040204" pitchFamily="34" charset="0"/>
                <a:ea typeface="+mn-ea"/>
                <a:cs typeface="Tahoma" panose="020B060403050404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dirty="0"/>
              <a:t>Design simple FSM to decode neighbor information and generate edge id for warp recursively</a:t>
            </a:r>
          </a:p>
        </p:txBody>
      </p:sp>
      <p:sp>
        <p:nvSpPr>
          <p:cNvPr id="9" name="사각형: 둥근 모서리 329">
            <a:extLst>
              <a:ext uri="{FF2B5EF4-FFF2-40B4-BE49-F238E27FC236}">
                <a16:creationId xmlns:a16="http://schemas.microsoft.com/office/drawing/2014/main" id="{3872E5FD-B208-42C7-A990-FE678147A655}"/>
              </a:ext>
            </a:extLst>
          </p:cNvPr>
          <p:cNvSpPr/>
          <p:nvPr/>
        </p:nvSpPr>
        <p:spPr>
          <a:xfrm>
            <a:off x="1314457" y="4154384"/>
            <a:ext cx="198742" cy="531559"/>
          </a:xfrm>
          <a:prstGeom prst="roundRect">
            <a:avLst>
              <a:gd name="adj" fmla="val 15496"/>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21" name="직사각형 240">
            <a:extLst>
              <a:ext uri="{FF2B5EF4-FFF2-40B4-BE49-F238E27FC236}">
                <a16:creationId xmlns:a16="http://schemas.microsoft.com/office/drawing/2014/main" id="{20F95856-4FCB-7364-89AA-7D74BC4A5920}"/>
              </a:ext>
            </a:extLst>
          </p:cNvPr>
          <p:cNvSpPr/>
          <p:nvPr/>
        </p:nvSpPr>
        <p:spPr>
          <a:xfrm>
            <a:off x="9784193" y="2856386"/>
            <a:ext cx="2271376" cy="546926"/>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Edge information</a:t>
            </a:r>
          </a:p>
          <a:p>
            <a:pPr algn="ctr"/>
            <a:r>
              <a:rPr lang="en-US" altLang="ko-KR" b="1" dirty="0">
                <a:solidFill>
                  <a:schemeClr val="tx1"/>
                </a:solidFill>
                <a:latin typeface="Daytona" panose="020B0604030500040204" pitchFamily="34" charset="0"/>
                <a:cs typeface="Times New Roman" panose="02020603050405020304" pitchFamily="18" charset="0"/>
              </a:rPr>
              <a:t>(#thread/warp = 4)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22" name="직사각형 240">
            <a:extLst>
              <a:ext uri="{FF2B5EF4-FFF2-40B4-BE49-F238E27FC236}">
                <a16:creationId xmlns:a16="http://schemas.microsoft.com/office/drawing/2014/main" id="{3BDA5639-39C1-FF4E-A889-1562C9939372}"/>
              </a:ext>
            </a:extLst>
          </p:cNvPr>
          <p:cNvSpPr/>
          <p:nvPr/>
        </p:nvSpPr>
        <p:spPr>
          <a:xfrm>
            <a:off x="530964" y="2949191"/>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Neighbor information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5" name="슬라이드 번호 개체 틀 4">
            <a:extLst>
              <a:ext uri="{FF2B5EF4-FFF2-40B4-BE49-F238E27FC236}">
                <a16:creationId xmlns:a16="http://schemas.microsoft.com/office/drawing/2014/main" id="{BE84D521-A6B4-DA5C-CF5B-0E53D6792C1F}"/>
              </a:ext>
            </a:extLst>
          </p:cNvPr>
          <p:cNvSpPr>
            <a:spLocks noGrp="1"/>
          </p:cNvSpPr>
          <p:nvPr>
            <p:ph type="sldNum" sz="quarter" idx="12"/>
          </p:nvPr>
        </p:nvSpPr>
        <p:spPr/>
        <p:txBody>
          <a:bodyPr/>
          <a:lstStyle/>
          <a:p>
            <a:fld id="{EA817E6B-9020-B144-9EF0-1660BDD1AC06}" type="slidenum">
              <a:rPr lang="en-KR" smtClean="0"/>
              <a:t>16</a:t>
            </a:fld>
            <a:endParaRPr lang="en-KR"/>
          </a:p>
        </p:txBody>
      </p:sp>
      <p:sp>
        <p:nvSpPr>
          <p:cNvPr id="4" name="Down Arrow 47">
            <a:extLst>
              <a:ext uri="{FF2B5EF4-FFF2-40B4-BE49-F238E27FC236}">
                <a16:creationId xmlns:a16="http://schemas.microsoft.com/office/drawing/2014/main" id="{3C26540B-D3F2-7FA7-F686-11A6E55DCD71}"/>
              </a:ext>
            </a:extLst>
          </p:cNvPr>
          <p:cNvSpPr/>
          <p:nvPr/>
        </p:nvSpPr>
        <p:spPr>
          <a:xfrm rot="16200000">
            <a:off x="9163649" y="3607605"/>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
        <p:nvSpPr>
          <p:cNvPr id="7" name="직사각형 240">
            <a:extLst>
              <a:ext uri="{FF2B5EF4-FFF2-40B4-BE49-F238E27FC236}">
                <a16:creationId xmlns:a16="http://schemas.microsoft.com/office/drawing/2014/main" id="{A2EF13CE-1CB1-31AD-EEA7-C00B8A587822}"/>
              </a:ext>
            </a:extLst>
          </p:cNvPr>
          <p:cNvSpPr/>
          <p:nvPr/>
        </p:nvSpPr>
        <p:spPr>
          <a:xfrm>
            <a:off x="5055144" y="1849370"/>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Weaver Execution Steps</a:t>
            </a:r>
            <a:endParaRPr lang="ko-KR" altLang="en-US" b="1" dirty="0">
              <a:solidFill>
                <a:schemeClr val="tx1"/>
              </a:solidFill>
              <a:latin typeface="Daytona" panose="020B0604030500040204" pitchFamily="34" charset="0"/>
              <a:cs typeface="Times New Roman" panose="02020603050405020304" pitchFamily="18" charset="0"/>
            </a:endParaRPr>
          </a:p>
        </p:txBody>
      </p:sp>
      <p:graphicFrame>
        <p:nvGraphicFramePr>
          <p:cNvPr id="6" name="Table 8">
            <a:extLst>
              <a:ext uri="{FF2B5EF4-FFF2-40B4-BE49-F238E27FC236}">
                <a16:creationId xmlns:a16="http://schemas.microsoft.com/office/drawing/2014/main" id="{7BC8F416-3C65-8D51-46DD-23ABBCB34D2F}"/>
              </a:ext>
            </a:extLst>
          </p:cNvPr>
          <p:cNvGraphicFramePr>
            <a:graphicFrameLocks noGrp="1"/>
          </p:cNvGraphicFramePr>
          <p:nvPr>
            <p:extLst>
              <p:ext uri="{D42A27DB-BD31-4B8C-83A1-F6EECF244321}">
                <p14:modId xmlns:p14="http://schemas.microsoft.com/office/powerpoint/2010/main" val="1596979894"/>
              </p:ext>
            </p:extLst>
          </p:nvPr>
        </p:nvGraphicFramePr>
        <p:xfrm>
          <a:off x="9890892" y="3529760"/>
          <a:ext cx="2057979" cy="546926"/>
        </p:xfrm>
        <a:graphic>
          <a:graphicData uri="http://schemas.openxmlformats.org/drawingml/2006/table">
            <a:tbl>
              <a:tblPr firstRow="1" bandRow="1">
                <a:tableStyleId>{5C22544A-7EE6-4342-B048-85BDC9FD1C3A}</a:tableStyleId>
              </a:tblPr>
              <a:tblGrid>
                <a:gridCol w="694267">
                  <a:extLst>
                    <a:ext uri="{9D8B030D-6E8A-4147-A177-3AD203B41FA5}">
                      <a16:colId xmlns:a16="http://schemas.microsoft.com/office/drawing/2014/main" val="2413861361"/>
                    </a:ext>
                  </a:extLst>
                </a:gridCol>
                <a:gridCol w="340928">
                  <a:extLst>
                    <a:ext uri="{9D8B030D-6E8A-4147-A177-3AD203B41FA5}">
                      <a16:colId xmlns:a16="http://schemas.microsoft.com/office/drawing/2014/main" val="945860761"/>
                    </a:ext>
                  </a:extLst>
                </a:gridCol>
                <a:gridCol w="340928">
                  <a:extLst>
                    <a:ext uri="{9D8B030D-6E8A-4147-A177-3AD203B41FA5}">
                      <a16:colId xmlns:a16="http://schemas.microsoft.com/office/drawing/2014/main" val="65029554"/>
                    </a:ext>
                  </a:extLst>
                </a:gridCol>
                <a:gridCol w="340928">
                  <a:extLst>
                    <a:ext uri="{9D8B030D-6E8A-4147-A177-3AD203B41FA5}">
                      <a16:colId xmlns:a16="http://schemas.microsoft.com/office/drawing/2014/main" val="969698707"/>
                    </a:ext>
                  </a:extLst>
                </a:gridCol>
                <a:gridCol w="340928">
                  <a:extLst>
                    <a:ext uri="{9D8B030D-6E8A-4147-A177-3AD203B41FA5}">
                      <a16:colId xmlns:a16="http://schemas.microsoft.com/office/drawing/2014/main" val="3000098509"/>
                    </a:ext>
                  </a:extLst>
                </a:gridCol>
              </a:tblGrid>
              <a:tr h="273463">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73463">
                <a:tc>
                  <a:txBody>
                    <a:bodyPr/>
                    <a:lstStyle/>
                    <a:p>
                      <a:r>
                        <a:rPr lang="en-US" sz="1400" b="0" dirty="0">
                          <a:solidFill>
                            <a:schemeClr val="tx1"/>
                          </a:solidFill>
                          <a:latin typeface="Daytona" panose="020B0604030500040204" pitchFamily="34" charset="0"/>
                          <a:cs typeface="Times New Roman" panose="02020603050405020304" pitchFamily="18" charset="0"/>
                        </a:rPr>
                        <a:t>EID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bl>
          </a:graphicData>
        </a:graphic>
      </p:graphicFrame>
      <p:graphicFrame>
        <p:nvGraphicFramePr>
          <p:cNvPr id="18" name="Table 8">
            <a:extLst>
              <a:ext uri="{FF2B5EF4-FFF2-40B4-BE49-F238E27FC236}">
                <a16:creationId xmlns:a16="http://schemas.microsoft.com/office/drawing/2014/main" id="{50F86753-D2FB-98CC-3794-021484395164}"/>
              </a:ext>
            </a:extLst>
          </p:cNvPr>
          <p:cNvGraphicFramePr>
            <a:graphicFrameLocks noGrp="1"/>
          </p:cNvGraphicFramePr>
          <p:nvPr>
            <p:extLst>
              <p:ext uri="{D42A27DB-BD31-4B8C-83A1-F6EECF244321}">
                <p14:modId xmlns:p14="http://schemas.microsoft.com/office/powerpoint/2010/main" val="2546891014"/>
              </p:ext>
            </p:extLst>
          </p:nvPr>
        </p:nvGraphicFramePr>
        <p:xfrm>
          <a:off x="552378" y="3500476"/>
          <a:ext cx="2432022" cy="731520"/>
        </p:xfrm>
        <a:graphic>
          <a:graphicData uri="http://schemas.openxmlformats.org/drawingml/2006/table">
            <a:tbl>
              <a:tblPr firstRow="1" bandRow="1">
                <a:tableStyleId>{5C22544A-7EE6-4342-B048-85BDC9FD1C3A}</a:tableStyleId>
              </a:tblPr>
              <a:tblGrid>
                <a:gridCol w="662598">
                  <a:extLst>
                    <a:ext uri="{9D8B030D-6E8A-4147-A177-3AD203B41FA5}">
                      <a16:colId xmlns:a16="http://schemas.microsoft.com/office/drawing/2014/main" val="2413861361"/>
                    </a:ext>
                  </a:extLst>
                </a:gridCol>
                <a:gridCol w="294904">
                  <a:extLst>
                    <a:ext uri="{9D8B030D-6E8A-4147-A177-3AD203B41FA5}">
                      <a16:colId xmlns:a16="http://schemas.microsoft.com/office/drawing/2014/main" val="945860761"/>
                    </a:ext>
                  </a:extLst>
                </a:gridCol>
                <a:gridCol w="294904">
                  <a:extLst>
                    <a:ext uri="{9D8B030D-6E8A-4147-A177-3AD203B41FA5}">
                      <a16:colId xmlns:a16="http://schemas.microsoft.com/office/drawing/2014/main" val="65029554"/>
                    </a:ext>
                  </a:extLst>
                </a:gridCol>
                <a:gridCol w="294904">
                  <a:extLst>
                    <a:ext uri="{9D8B030D-6E8A-4147-A177-3AD203B41FA5}">
                      <a16:colId xmlns:a16="http://schemas.microsoft.com/office/drawing/2014/main" val="969698707"/>
                    </a:ext>
                  </a:extLst>
                </a:gridCol>
                <a:gridCol w="294904">
                  <a:extLst>
                    <a:ext uri="{9D8B030D-6E8A-4147-A177-3AD203B41FA5}">
                      <a16:colId xmlns:a16="http://schemas.microsoft.com/office/drawing/2014/main" val="3000098509"/>
                    </a:ext>
                  </a:extLst>
                </a:gridCol>
                <a:gridCol w="294904">
                  <a:extLst>
                    <a:ext uri="{9D8B030D-6E8A-4147-A177-3AD203B41FA5}">
                      <a16:colId xmlns:a16="http://schemas.microsoft.com/office/drawing/2014/main" val="166933023"/>
                    </a:ext>
                  </a:extLst>
                </a:gridCol>
                <a:gridCol w="294904">
                  <a:extLst>
                    <a:ext uri="{9D8B030D-6E8A-4147-A177-3AD203B41FA5}">
                      <a16:colId xmlns:a16="http://schemas.microsoft.com/office/drawing/2014/main" val="4167807658"/>
                    </a:ext>
                  </a:extLst>
                </a:gridCol>
              </a:tblGrid>
              <a:tr h="243840">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9</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43840">
                <a:tc>
                  <a:txBody>
                    <a:bodyPr/>
                    <a:lstStyle/>
                    <a:p>
                      <a:r>
                        <a:rPr lang="en-US" sz="1400" b="0" dirty="0" err="1">
                          <a:solidFill>
                            <a:schemeClr val="tx1"/>
                          </a:solidFill>
                          <a:latin typeface="Daytona" panose="020B0604030500040204" pitchFamily="34" charset="0"/>
                          <a:cs typeface="Times New Roman" panose="02020603050405020304" pitchFamily="18" charset="0"/>
                        </a:rPr>
                        <a:t>Ptr</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r h="243840">
                <a:tc>
                  <a:txBody>
                    <a:bodyPr/>
                    <a:lstStyle/>
                    <a:p>
                      <a:r>
                        <a:rPr lang="en-US" sz="1400" b="0" dirty="0">
                          <a:solidFill>
                            <a:schemeClr val="tx1"/>
                          </a:solidFill>
                          <a:latin typeface="Daytona" panose="020B0604030500040204" pitchFamily="34" charset="0"/>
                          <a:cs typeface="Times New Roman" panose="02020603050405020304" pitchFamily="18" charset="0"/>
                        </a:rPr>
                        <a:t>Deg</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5</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283318"/>
                  </a:ext>
                </a:extLst>
              </a:tr>
            </a:tbl>
          </a:graphicData>
        </a:graphic>
      </p:graphicFrame>
      <p:sp>
        <p:nvSpPr>
          <p:cNvPr id="32" name="Rectangle 268">
            <a:extLst>
              <a:ext uri="{FF2B5EF4-FFF2-40B4-BE49-F238E27FC236}">
                <a16:creationId xmlns:a16="http://schemas.microsoft.com/office/drawing/2014/main" id="{BC02A749-A52E-60A7-8020-168DAAE4277F}"/>
              </a:ext>
            </a:extLst>
          </p:cNvPr>
          <p:cNvSpPr/>
          <p:nvPr/>
        </p:nvSpPr>
        <p:spPr>
          <a:xfrm>
            <a:off x="8835960" y="4873553"/>
            <a:ext cx="2294908" cy="629561"/>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Edge ID Table</a:t>
            </a:r>
            <a:endParaRPr lang="x-none" dirty="0">
              <a:solidFill>
                <a:schemeClr val="tx1"/>
              </a:solidFill>
              <a:latin typeface="Times New Roman" panose="02020603050405020304" pitchFamily="18" charset="0"/>
              <a:cs typeface="Times New Roman" panose="02020603050405020304" pitchFamily="18" charset="0"/>
            </a:endParaRPr>
          </a:p>
        </p:txBody>
      </p:sp>
      <p:sp>
        <p:nvSpPr>
          <p:cNvPr id="34" name="Rectangle 220">
            <a:extLst>
              <a:ext uri="{FF2B5EF4-FFF2-40B4-BE49-F238E27FC236}">
                <a16:creationId xmlns:a16="http://schemas.microsoft.com/office/drawing/2014/main" id="{8909381D-92C4-5F80-8DA6-44BDCAF4B850}"/>
              </a:ext>
            </a:extLst>
          </p:cNvPr>
          <p:cNvSpPr/>
          <p:nvPr/>
        </p:nvSpPr>
        <p:spPr>
          <a:xfrm>
            <a:off x="6618668" y="4891130"/>
            <a:ext cx="1226530" cy="629561"/>
          </a:xfrm>
          <a:prstGeom prst="rect">
            <a:avLst/>
          </a:prstGeom>
          <a:solidFill>
            <a:schemeClr val="accent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dirty="0">
                <a:solidFill>
                  <a:srgbClr val="FF0000"/>
                </a:solidFill>
                <a:latin typeface="Daytona" panose="020B0604030500040204" pitchFamily="34" charset="0"/>
                <a:cs typeface="Times New Roman" panose="02020603050405020304" pitchFamily="18" charset="0"/>
              </a:rPr>
              <a:t>Weaver</a:t>
            </a:r>
            <a:endParaRPr lang="x-none" dirty="0">
              <a:solidFill>
                <a:srgbClr val="FF0000"/>
              </a:solidFill>
              <a:latin typeface="Times New Roman" panose="02020603050405020304" pitchFamily="18" charset="0"/>
              <a:cs typeface="Times New Roman" panose="02020603050405020304" pitchFamily="18" charset="0"/>
            </a:endParaRPr>
          </a:p>
        </p:txBody>
      </p:sp>
      <p:sp>
        <p:nvSpPr>
          <p:cNvPr id="38" name="Rectangle 268">
            <a:extLst>
              <a:ext uri="{FF2B5EF4-FFF2-40B4-BE49-F238E27FC236}">
                <a16:creationId xmlns:a16="http://schemas.microsoft.com/office/drawing/2014/main" id="{60F8933B-07E6-9E15-5712-A647D3ABE07A}"/>
              </a:ext>
            </a:extLst>
          </p:cNvPr>
          <p:cNvSpPr/>
          <p:nvPr/>
        </p:nvSpPr>
        <p:spPr>
          <a:xfrm>
            <a:off x="2557580" y="4863881"/>
            <a:ext cx="3286629" cy="629561"/>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Daytona" panose="020B0604030500040204" pitchFamily="34" charset="0"/>
                <a:cs typeface="Times New Roman" panose="02020603050405020304" pitchFamily="18" charset="0"/>
              </a:rPr>
              <a:t>Neighbor Information Table</a:t>
            </a:r>
            <a:endParaRPr lang="x-none" dirty="0">
              <a:solidFill>
                <a:schemeClr val="tx1"/>
              </a:solidFill>
              <a:latin typeface="Times New Roman" panose="02020603050405020304" pitchFamily="18" charset="0"/>
              <a:cs typeface="Times New Roman" panose="02020603050405020304" pitchFamily="18" charset="0"/>
            </a:endParaRPr>
          </a:p>
        </p:txBody>
      </p:sp>
      <p:grpSp>
        <p:nvGrpSpPr>
          <p:cNvPr id="193" name="그룹 192">
            <a:extLst>
              <a:ext uri="{FF2B5EF4-FFF2-40B4-BE49-F238E27FC236}">
                <a16:creationId xmlns:a16="http://schemas.microsoft.com/office/drawing/2014/main" id="{FC3ED873-06F8-4D93-D2FE-177E06A8E002}"/>
              </a:ext>
            </a:extLst>
          </p:cNvPr>
          <p:cNvGrpSpPr/>
          <p:nvPr/>
        </p:nvGrpSpPr>
        <p:grpSpPr>
          <a:xfrm>
            <a:off x="49035" y="540498"/>
            <a:ext cx="4151859" cy="1834006"/>
            <a:chOff x="7676833" y="351138"/>
            <a:chExt cx="4151859" cy="1834006"/>
          </a:xfrm>
        </p:grpSpPr>
        <p:sp>
          <p:nvSpPr>
            <p:cNvPr id="109" name="직사각형 108">
              <a:extLst>
                <a:ext uri="{FF2B5EF4-FFF2-40B4-BE49-F238E27FC236}">
                  <a16:creationId xmlns:a16="http://schemas.microsoft.com/office/drawing/2014/main" id="{55661427-3FA0-0D71-F0F0-3A10C4DD4666}"/>
                </a:ext>
              </a:extLst>
            </p:cNvPr>
            <p:cNvSpPr/>
            <p:nvPr/>
          </p:nvSpPr>
          <p:spPr>
            <a:xfrm>
              <a:off x="7676833" y="351138"/>
              <a:ext cx="4151859" cy="183400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grpSp>
          <p:nvGrpSpPr>
            <p:cNvPr id="154" name="그룹 153">
              <a:extLst>
                <a:ext uri="{FF2B5EF4-FFF2-40B4-BE49-F238E27FC236}">
                  <a16:creationId xmlns:a16="http://schemas.microsoft.com/office/drawing/2014/main" id="{57DA2CA4-2E81-91DE-DB98-35BC50166A29}"/>
                </a:ext>
              </a:extLst>
            </p:cNvPr>
            <p:cNvGrpSpPr/>
            <p:nvPr/>
          </p:nvGrpSpPr>
          <p:grpSpPr>
            <a:xfrm>
              <a:off x="7899274" y="534175"/>
              <a:ext cx="3770210" cy="1548442"/>
              <a:chOff x="2488934" y="2358060"/>
              <a:chExt cx="2268220" cy="931568"/>
            </a:xfrm>
          </p:grpSpPr>
          <p:sp>
            <p:nvSpPr>
              <p:cNvPr id="155" name="타원 154">
                <a:extLst>
                  <a:ext uri="{FF2B5EF4-FFF2-40B4-BE49-F238E27FC236}">
                    <a16:creationId xmlns:a16="http://schemas.microsoft.com/office/drawing/2014/main" id="{E32058F4-C2F2-7A71-56AC-B6FA306716ED}"/>
                  </a:ext>
                </a:extLst>
              </p:cNvPr>
              <p:cNvSpPr>
                <a:spLocks noChangeAspect="1"/>
              </p:cNvSpPr>
              <p:nvPr/>
            </p:nvSpPr>
            <p:spPr>
              <a:xfrm>
                <a:off x="2488934" y="2358060"/>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0</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56" name="타원 155">
                <a:extLst>
                  <a:ext uri="{FF2B5EF4-FFF2-40B4-BE49-F238E27FC236}">
                    <a16:creationId xmlns:a16="http://schemas.microsoft.com/office/drawing/2014/main" id="{326921BC-CB07-3809-730E-DA519618E2DC}"/>
                  </a:ext>
                </a:extLst>
              </p:cNvPr>
              <p:cNvSpPr>
                <a:spLocks noChangeAspect="1"/>
              </p:cNvSpPr>
              <p:nvPr/>
            </p:nvSpPr>
            <p:spPr>
              <a:xfrm>
                <a:off x="2961389" y="2358060"/>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1</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57" name="타원 156">
                <a:extLst>
                  <a:ext uri="{FF2B5EF4-FFF2-40B4-BE49-F238E27FC236}">
                    <a16:creationId xmlns:a16="http://schemas.microsoft.com/office/drawing/2014/main" id="{3022F655-831E-6F69-470D-E4ED52DD19E1}"/>
                  </a:ext>
                </a:extLst>
              </p:cNvPr>
              <p:cNvSpPr>
                <a:spLocks noChangeAspect="1"/>
              </p:cNvSpPr>
              <p:nvPr/>
            </p:nvSpPr>
            <p:spPr>
              <a:xfrm>
                <a:off x="2959616" y="3072936"/>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4</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58" name="타원 157">
                <a:extLst>
                  <a:ext uri="{FF2B5EF4-FFF2-40B4-BE49-F238E27FC236}">
                    <a16:creationId xmlns:a16="http://schemas.microsoft.com/office/drawing/2014/main" id="{0BA72EF2-6738-0678-6890-52D54AFA9014}"/>
                  </a:ext>
                </a:extLst>
              </p:cNvPr>
              <p:cNvSpPr>
                <a:spLocks noChangeAspect="1"/>
              </p:cNvSpPr>
              <p:nvPr/>
            </p:nvSpPr>
            <p:spPr>
              <a:xfrm>
                <a:off x="2488934" y="3072936"/>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3</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59" name="타원 158">
                <a:extLst>
                  <a:ext uri="{FF2B5EF4-FFF2-40B4-BE49-F238E27FC236}">
                    <a16:creationId xmlns:a16="http://schemas.microsoft.com/office/drawing/2014/main" id="{103C9378-1D24-9FA5-BB1C-9FF65F885CB1}"/>
                  </a:ext>
                </a:extLst>
              </p:cNvPr>
              <p:cNvSpPr>
                <a:spLocks noChangeAspect="1"/>
              </p:cNvSpPr>
              <p:nvPr/>
            </p:nvSpPr>
            <p:spPr>
              <a:xfrm>
                <a:off x="3275785" y="2717676"/>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2</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60" name="타원 159">
                <a:extLst>
                  <a:ext uri="{FF2B5EF4-FFF2-40B4-BE49-F238E27FC236}">
                    <a16:creationId xmlns:a16="http://schemas.microsoft.com/office/drawing/2014/main" id="{370DC72B-826C-916D-777D-61CC747CBA6F}"/>
                  </a:ext>
                </a:extLst>
              </p:cNvPr>
              <p:cNvSpPr>
                <a:spLocks noChangeAspect="1"/>
              </p:cNvSpPr>
              <p:nvPr/>
            </p:nvSpPr>
            <p:spPr>
              <a:xfrm>
                <a:off x="3560221" y="2358060"/>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5</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61" name="타원 160">
                <a:extLst>
                  <a:ext uri="{FF2B5EF4-FFF2-40B4-BE49-F238E27FC236}">
                    <a16:creationId xmlns:a16="http://schemas.microsoft.com/office/drawing/2014/main" id="{4A626F01-4872-71E6-4885-A2C6D682EFAD}"/>
                  </a:ext>
                </a:extLst>
              </p:cNvPr>
              <p:cNvSpPr>
                <a:spLocks noChangeAspect="1"/>
              </p:cNvSpPr>
              <p:nvPr/>
            </p:nvSpPr>
            <p:spPr>
              <a:xfrm>
                <a:off x="3941995" y="2358060"/>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6</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62" name="타원 161">
                <a:extLst>
                  <a:ext uri="{FF2B5EF4-FFF2-40B4-BE49-F238E27FC236}">
                    <a16:creationId xmlns:a16="http://schemas.microsoft.com/office/drawing/2014/main" id="{0A420483-4CE5-2CDF-D0DF-45F39C594F3E}"/>
                  </a:ext>
                </a:extLst>
              </p:cNvPr>
              <p:cNvSpPr>
                <a:spLocks noChangeAspect="1"/>
              </p:cNvSpPr>
              <p:nvPr/>
            </p:nvSpPr>
            <p:spPr>
              <a:xfrm>
                <a:off x="3560221" y="3072936"/>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7</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63" name="타원 162">
                <a:extLst>
                  <a:ext uri="{FF2B5EF4-FFF2-40B4-BE49-F238E27FC236}">
                    <a16:creationId xmlns:a16="http://schemas.microsoft.com/office/drawing/2014/main" id="{65D9177F-951B-ABE4-03D8-338CEDC0E4B3}"/>
                  </a:ext>
                </a:extLst>
              </p:cNvPr>
              <p:cNvSpPr>
                <a:spLocks noChangeAspect="1"/>
              </p:cNvSpPr>
              <p:nvPr/>
            </p:nvSpPr>
            <p:spPr>
              <a:xfrm>
                <a:off x="3941995" y="3072936"/>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8</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64" name="타원 163">
                <a:extLst>
                  <a:ext uri="{FF2B5EF4-FFF2-40B4-BE49-F238E27FC236}">
                    <a16:creationId xmlns:a16="http://schemas.microsoft.com/office/drawing/2014/main" id="{4AD8AF00-03F4-8449-BB95-CE1AF640C1CF}"/>
                  </a:ext>
                </a:extLst>
              </p:cNvPr>
              <p:cNvSpPr>
                <a:spLocks noChangeAspect="1"/>
              </p:cNvSpPr>
              <p:nvPr/>
            </p:nvSpPr>
            <p:spPr>
              <a:xfrm>
                <a:off x="4224293" y="2717676"/>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9</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65" name="타원 164">
                <a:extLst>
                  <a:ext uri="{FF2B5EF4-FFF2-40B4-BE49-F238E27FC236}">
                    <a16:creationId xmlns:a16="http://schemas.microsoft.com/office/drawing/2014/main" id="{0A0D32D1-2781-D6FE-6C0E-7AB962FFE0A2}"/>
                  </a:ext>
                </a:extLst>
              </p:cNvPr>
              <p:cNvSpPr>
                <a:spLocks noChangeAspect="1"/>
              </p:cNvSpPr>
              <p:nvPr/>
            </p:nvSpPr>
            <p:spPr>
              <a:xfrm>
                <a:off x="4540462" y="2358060"/>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10</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sp>
            <p:nvSpPr>
              <p:cNvPr id="166" name="타원 165">
                <a:extLst>
                  <a:ext uri="{FF2B5EF4-FFF2-40B4-BE49-F238E27FC236}">
                    <a16:creationId xmlns:a16="http://schemas.microsoft.com/office/drawing/2014/main" id="{F62F939D-8371-EB76-9198-0E40A85BADEC}"/>
                  </a:ext>
                </a:extLst>
              </p:cNvPr>
              <p:cNvSpPr>
                <a:spLocks noChangeAspect="1"/>
              </p:cNvSpPr>
              <p:nvPr/>
            </p:nvSpPr>
            <p:spPr>
              <a:xfrm>
                <a:off x="4540462" y="3072936"/>
                <a:ext cx="216692" cy="216692"/>
              </a:xfrm>
              <a:prstGeom prst="ellipse">
                <a:avLst/>
              </a:prstGeom>
              <a:solidFill>
                <a:schemeClr val="bg1"/>
              </a:solidFill>
              <a:ln w="19050">
                <a:solidFill>
                  <a:schemeClr val="tx1"/>
                </a:solidFill>
                <a:tailEnd w="med" len="me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sz="1600" dirty="0">
                    <a:solidFill>
                      <a:schemeClr val="tx1"/>
                    </a:solidFill>
                    <a:latin typeface="Times New Roman" panose="02020603050405020304" pitchFamily="18" charset="0"/>
                    <a:cs typeface="Times New Roman" panose="02020603050405020304" pitchFamily="18" charset="0"/>
                  </a:rPr>
                  <a:t>11</a:t>
                </a:r>
                <a:endParaRPr kumimoji="1" lang="ko-Kore-KR" altLang="en-US" sz="1600" dirty="0">
                  <a:solidFill>
                    <a:schemeClr val="tx1"/>
                  </a:solidFill>
                  <a:latin typeface="Times New Roman" panose="02020603050405020304" pitchFamily="18" charset="0"/>
                  <a:cs typeface="Times New Roman" panose="02020603050405020304" pitchFamily="18" charset="0"/>
                </a:endParaRPr>
              </a:p>
            </p:txBody>
          </p:sp>
          <p:cxnSp>
            <p:nvCxnSpPr>
              <p:cNvPr id="167" name="직선 화살표 연결선 166">
                <a:extLst>
                  <a:ext uri="{FF2B5EF4-FFF2-40B4-BE49-F238E27FC236}">
                    <a16:creationId xmlns:a16="http://schemas.microsoft.com/office/drawing/2014/main" id="{32A6A2F0-3E98-7A90-53CC-425861135561}"/>
                  </a:ext>
                </a:extLst>
              </p:cNvPr>
              <p:cNvCxnSpPr>
                <a:cxnSpLocks/>
                <a:stCxn id="156" idx="4"/>
                <a:endCxn id="157" idx="0"/>
              </p:cNvCxnSpPr>
              <p:nvPr/>
            </p:nvCxnSpPr>
            <p:spPr>
              <a:xfrm flipH="1">
                <a:off x="3067962" y="2574752"/>
                <a:ext cx="1773" cy="498184"/>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직선 화살표 연결선 167">
                <a:extLst>
                  <a:ext uri="{FF2B5EF4-FFF2-40B4-BE49-F238E27FC236}">
                    <a16:creationId xmlns:a16="http://schemas.microsoft.com/office/drawing/2014/main" id="{3C54C5FF-88BD-A37C-E497-9CF51C62DBF7}"/>
                  </a:ext>
                </a:extLst>
              </p:cNvPr>
              <p:cNvCxnSpPr>
                <a:cxnSpLocks/>
                <a:stCxn id="155" idx="6"/>
                <a:endCxn id="156" idx="2"/>
              </p:cNvCxnSpPr>
              <p:nvPr/>
            </p:nvCxnSpPr>
            <p:spPr>
              <a:xfrm>
                <a:off x="2705626" y="2466406"/>
                <a:ext cx="255763"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직선 화살표 연결선 168">
                <a:extLst>
                  <a:ext uri="{FF2B5EF4-FFF2-40B4-BE49-F238E27FC236}">
                    <a16:creationId xmlns:a16="http://schemas.microsoft.com/office/drawing/2014/main" id="{8A0BB02C-4CC4-A4BC-35DF-C5DEBEE2A56F}"/>
                  </a:ext>
                </a:extLst>
              </p:cNvPr>
              <p:cNvCxnSpPr>
                <a:cxnSpLocks/>
                <a:stCxn id="157" idx="2"/>
                <a:endCxn id="158" idx="6"/>
              </p:cNvCxnSpPr>
              <p:nvPr/>
            </p:nvCxnSpPr>
            <p:spPr>
              <a:xfrm flipH="1">
                <a:off x="2705626" y="3181282"/>
                <a:ext cx="25399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직선 화살표 연결선 169">
                <a:extLst>
                  <a:ext uri="{FF2B5EF4-FFF2-40B4-BE49-F238E27FC236}">
                    <a16:creationId xmlns:a16="http://schemas.microsoft.com/office/drawing/2014/main" id="{E64CAE40-5009-9EA6-B29E-ACD7689BDFCC}"/>
                  </a:ext>
                </a:extLst>
              </p:cNvPr>
              <p:cNvCxnSpPr>
                <a:cxnSpLocks/>
              </p:cNvCxnSpPr>
              <p:nvPr/>
            </p:nvCxnSpPr>
            <p:spPr>
              <a:xfrm flipV="1">
                <a:off x="3157459" y="2908145"/>
                <a:ext cx="162945" cy="202035"/>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직선 화살표 연결선 170">
                <a:extLst>
                  <a:ext uri="{FF2B5EF4-FFF2-40B4-BE49-F238E27FC236}">
                    <a16:creationId xmlns:a16="http://schemas.microsoft.com/office/drawing/2014/main" id="{47BE50CF-E282-3EDD-7109-D094BEBF03E0}"/>
                  </a:ext>
                </a:extLst>
              </p:cNvPr>
              <p:cNvCxnSpPr>
                <a:cxnSpLocks/>
                <a:stCxn id="159" idx="6"/>
                <a:endCxn id="164" idx="2"/>
              </p:cNvCxnSpPr>
              <p:nvPr/>
            </p:nvCxnSpPr>
            <p:spPr>
              <a:xfrm>
                <a:off x="3492478" y="2826023"/>
                <a:ext cx="731815"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직선 화살표 연결선 171">
                <a:extLst>
                  <a:ext uri="{FF2B5EF4-FFF2-40B4-BE49-F238E27FC236}">
                    <a16:creationId xmlns:a16="http://schemas.microsoft.com/office/drawing/2014/main" id="{D842A83D-8443-E89C-EFDC-BA186D5C976D}"/>
                  </a:ext>
                </a:extLst>
              </p:cNvPr>
              <p:cNvCxnSpPr>
                <a:cxnSpLocks/>
                <a:endCxn id="165" idx="3"/>
              </p:cNvCxnSpPr>
              <p:nvPr/>
            </p:nvCxnSpPr>
            <p:spPr>
              <a:xfrm flipV="1">
                <a:off x="4414450" y="2543018"/>
                <a:ext cx="157746" cy="202035"/>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직선 화살표 연결선 172">
                <a:extLst>
                  <a:ext uri="{FF2B5EF4-FFF2-40B4-BE49-F238E27FC236}">
                    <a16:creationId xmlns:a16="http://schemas.microsoft.com/office/drawing/2014/main" id="{7FD752A7-7AE7-9253-455B-FA8686F57700}"/>
                  </a:ext>
                </a:extLst>
              </p:cNvPr>
              <p:cNvCxnSpPr>
                <a:cxnSpLocks/>
                <a:stCxn id="159" idx="0"/>
                <a:endCxn id="160" idx="3"/>
              </p:cNvCxnSpPr>
              <p:nvPr/>
            </p:nvCxnSpPr>
            <p:spPr>
              <a:xfrm flipV="1">
                <a:off x="3384131" y="2543018"/>
                <a:ext cx="207824" cy="17465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4" name="직선 화살표 연결선 173">
                <a:extLst>
                  <a:ext uri="{FF2B5EF4-FFF2-40B4-BE49-F238E27FC236}">
                    <a16:creationId xmlns:a16="http://schemas.microsoft.com/office/drawing/2014/main" id="{29925FDC-8D6E-A20E-B59B-2EA9C95AAF31}"/>
                  </a:ext>
                </a:extLst>
              </p:cNvPr>
              <p:cNvCxnSpPr>
                <a:cxnSpLocks/>
                <a:stCxn id="159" idx="4"/>
                <a:endCxn id="162" idx="1"/>
              </p:cNvCxnSpPr>
              <p:nvPr/>
            </p:nvCxnSpPr>
            <p:spPr>
              <a:xfrm>
                <a:off x="3384131" y="2934368"/>
                <a:ext cx="207824" cy="170302"/>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직선 화살표 연결선 174">
                <a:extLst>
                  <a:ext uri="{FF2B5EF4-FFF2-40B4-BE49-F238E27FC236}">
                    <a16:creationId xmlns:a16="http://schemas.microsoft.com/office/drawing/2014/main" id="{3D31498F-8029-A779-6622-761BAEFBC431}"/>
                  </a:ext>
                </a:extLst>
              </p:cNvPr>
              <p:cNvCxnSpPr>
                <a:cxnSpLocks/>
                <a:stCxn id="159" idx="7"/>
                <a:endCxn id="161" idx="3"/>
              </p:cNvCxnSpPr>
              <p:nvPr/>
            </p:nvCxnSpPr>
            <p:spPr>
              <a:xfrm flipV="1">
                <a:off x="3460743" y="2543018"/>
                <a:ext cx="512986" cy="206392"/>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직선 화살표 연결선 175">
                <a:extLst>
                  <a:ext uri="{FF2B5EF4-FFF2-40B4-BE49-F238E27FC236}">
                    <a16:creationId xmlns:a16="http://schemas.microsoft.com/office/drawing/2014/main" id="{61A6ACAF-A7AA-2F62-9AD8-B69E0FA1F4BB}"/>
                  </a:ext>
                </a:extLst>
              </p:cNvPr>
              <p:cNvCxnSpPr>
                <a:cxnSpLocks/>
                <a:stCxn id="159" idx="6"/>
                <a:endCxn id="166" idx="1"/>
              </p:cNvCxnSpPr>
              <p:nvPr/>
            </p:nvCxnSpPr>
            <p:spPr>
              <a:xfrm>
                <a:off x="3492477" y="2826022"/>
                <a:ext cx="1079719" cy="27864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직선 화살표 연결선 176">
                <a:extLst>
                  <a:ext uri="{FF2B5EF4-FFF2-40B4-BE49-F238E27FC236}">
                    <a16:creationId xmlns:a16="http://schemas.microsoft.com/office/drawing/2014/main" id="{2B3C6822-B3BE-3CCF-DB89-2E8A2D1546AA}"/>
                  </a:ext>
                </a:extLst>
              </p:cNvPr>
              <p:cNvCxnSpPr>
                <a:cxnSpLocks/>
                <a:stCxn id="162" idx="6"/>
                <a:endCxn id="163" idx="2"/>
              </p:cNvCxnSpPr>
              <p:nvPr/>
            </p:nvCxnSpPr>
            <p:spPr>
              <a:xfrm>
                <a:off x="3776913" y="3181282"/>
                <a:ext cx="16508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직선 화살표 연결선 177">
                <a:extLst>
                  <a:ext uri="{FF2B5EF4-FFF2-40B4-BE49-F238E27FC236}">
                    <a16:creationId xmlns:a16="http://schemas.microsoft.com/office/drawing/2014/main" id="{A44992F0-34B5-C6D7-D303-F14C21FD4B08}"/>
                  </a:ext>
                </a:extLst>
              </p:cNvPr>
              <p:cNvCxnSpPr>
                <a:cxnSpLocks/>
                <a:stCxn id="164" idx="5"/>
                <a:endCxn id="166" idx="0"/>
              </p:cNvCxnSpPr>
              <p:nvPr/>
            </p:nvCxnSpPr>
            <p:spPr>
              <a:xfrm>
                <a:off x="4409251" y="2902634"/>
                <a:ext cx="239557" cy="170302"/>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직선 화살표 연결선 178">
                <a:extLst>
                  <a:ext uri="{FF2B5EF4-FFF2-40B4-BE49-F238E27FC236}">
                    <a16:creationId xmlns:a16="http://schemas.microsoft.com/office/drawing/2014/main" id="{59CBE7EE-CA6E-D45B-5894-0212ED59DFF9}"/>
                  </a:ext>
                </a:extLst>
              </p:cNvPr>
              <p:cNvCxnSpPr>
                <a:cxnSpLocks/>
                <a:stCxn id="164" idx="1"/>
                <a:endCxn id="160" idx="5"/>
              </p:cNvCxnSpPr>
              <p:nvPr/>
            </p:nvCxnSpPr>
            <p:spPr>
              <a:xfrm flipH="1" flipV="1">
                <a:off x="3745179" y="2543018"/>
                <a:ext cx="510848" cy="206392"/>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직선 화살표 연결선 179">
                <a:extLst>
                  <a:ext uri="{FF2B5EF4-FFF2-40B4-BE49-F238E27FC236}">
                    <a16:creationId xmlns:a16="http://schemas.microsoft.com/office/drawing/2014/main" id="{FEA95E90-6AA9-2B78-B9DA-F21C5A7A848F}"/>
                  </a:ext>
                </a:extLst>
              </p:cNvPr>
              <p:cNvCxnSpPr>
                <a:cxnSpLocks/>
                <a:stCxn id="164" idx="3"/>
              </p:cNvCxnSpPr>
              <p:nvPr/>
            </p:nvCxnSpPr>
            <p:spPr>
              <a:xfrm flipH="1">
                <a:off x="3173193" y="2902634"/>
                <a:ext cx="1082834" cy="235177"/>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직선 화살표 연결선 180">
                <a:extLst>
                  <a:ext uri="{FF2B5EF4-FFF2-40B4-BE49-F238E27FC236}">
                    <a16:creationId xmlns:a16="http://schemas.microsoft.com/office/drawing/2014/main" id="{401F5E1D-0B4E-72D2-CE78-5CECBECF9E75}"/>
                  </a:ext>
                </a:extLst>
              </p:cNvPr>
              <p:cNvCxnSpPr>
                <a:cxnSpLocks/>
              </p:cNvCxnSpPr>
              <p:nvPr/>
            </p:nvCxnSpPr>
            <p:spPr>
              <a:xfrm>
                <a:off x="3776913" y="2470763"/>
                <a:ext cx="165082"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직선 화살표 연결선 181">
                <a:extLst>
                  <a:ext uri="{FF2B5EF4-FFF2-40B4-BE49-F238E27FC236}">
                    <a16:creationId xmlns:a16="http://schemas.microsoft.com/office/drawing/2014/main" id="{691DCD96-DDEC-CC99-782A-67C9E02FDAB6}"/>
                  </a:ext>
                </a:extLst>
              </p:cNvPr>
              <p:cNvCxnSpPr>
                <a:cxnSpLocks/>
              </p:cNvCxnSpPr>
              <p:nvPr/>
            </p:nvCxnSpPr>
            <p:spPr>
              <a:xfrm flipH="1">
                <a:off x="3759387" y="2413386"/>
                <a:ext cx="197996"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D2D7ECA0-18C5-E473-920F-BF5C06DEEEE2}"/>
                  </a:ext>
                </a:extLst>
              </p:cNvPr>
              <p:cNvCxnSpPr>
                <a:cxnSpLocks/>
                <a:stCxn id="161" idx="6"/>
                <a:endCxn id="165" idx="2"/>
              </p:cNvCxnSpPr>
              <p:nvPr/>
            </p:nvCxnSpPr>
            <p:spPr>
              <a:xfrm>
                <a:off x="4158687" y="2466406"/>
                <a:ext cx="381775"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직선 화살표 연결선 183">
                <a:extLst>
                  <a:ext uri="{FF2B5EF4-FFF2-40B4-BE49-F238E27FC236}">
                    <a16:creationId xmlns:a16="http://schemas.microsoft.com/office/drawing/2014/main" id="{0493A110-08CD-48B8-DC08-7A94D518CC32}"/>
                  </a:ext>
                </a:extLst>
              </p:cNvPr>
              <p:cNvCxnSpPr>
                <a:cxnSpLocks/>
                <a:stCxn id="159" idx="2"/>
                <a:endCxn id="158" idx="7"/>
              </p:cNvCxnSpPr>
              <p:nvPr/>
            </p:nvCxnSpPr>
            <p:spPr>
              <a:xfrm flipH="1">
                <a:off x="2673892" y="2826022"/>
                <a:ext cx="601893" cy="27864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직선 화살표 연결선 184">
                <a:extLst>
                  <a:ext uri="{FF2B5EF4-FFF2-40B4-BE49-F238E27FC236}">
                    <a16:creationId xmlns:a16="http://schemas.microsoft.com/office/drawing/2014/main" id="{BE3011FA-0FF7-1867-77E2-E6848383567F}"/>
                  </a:ext>
                </a:extLst>
              </p:cNvPr>
              <p:cNvCxnSpPr>
                <a:cxnSpLocks/>
                <a:stCxn id="156" idx="6"/>
                <a:endCxn id="160" idx="2"/>
              </p:cNvCxnSpPr>
              <p:nvPr/>
            </p:nvCxnSpPr>
            <p:spPr>
              <a:xfrm>
                <a:off x="3178081" y="2466406"/>
                <a:ext cx="382140"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직선 화살표 연결선 185">
                <a:extLst>
                  <a:ext uri="{FF2B5EF4-FFF2-40B4-BE49-F238E27FC236}">
                    <a16:creationId xmlns:a16="http://schemas.microsoft.com/office/drawing/2014/main" id="{9CC452F6-086A-ACC3-5596-251F3196A1C1}"/>
                  </a:ext>
                </a:extLst>
              </p:cNvPr>
              <p:cNvCxnSpPr>
                <a:cxnSpLocks/>
              </p:cNvCxnSpPr>
              <p:nvPr/>
            </p:nvCxnSpPr>
            <p:spPr>
              <a:xfrm flipH="1">
                <a:off x="3119494" y="2877874"/>
                <a:ext cx="171762" cy="201803"/>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직선 화살표 연결선 186">
                <a:extLst>
                  <a:ext uri="{FF2B5EF4-FFF2-40B4-BE49-F238E27FC236}">
                    <a16:creationId xmlns:a16="http://schemas.microsoft.com/office/drawing/2014/main" id="{FDD64CE2-8386-44F0-ED6A-9C92E6D6A71D}"/>
                  </a:ext>
                </a:extLst>
              </p:cNvPr>
              <p:cNvCxnSpPr>
                <a:cxnSpLocks/>
                <a:stCxn id="163" idx="6"/>
                <a:endCxn id="166" idx="2"/>
              </p:cNvCxnSpPr>
              <p:nvPr/>
            </p:nvCxnSpPr>
            <p:spPr>
              <a:xfrm>
                <a:off x="4158687" y="3181282"/>
                <a:ext cx="381775" cy="0"/>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직선 화살표 연결선 187">
                <a:extLst>
                  <a:ext uri="{FF2B5EF4-FFF2-40B4-BE49-F238E27FC236}">
                    <a16:creationId xmlns:a16="http://schemas.microsoft.com/office/drawing/2014/main" id="{0A360EFB-8DC5-7740-D1A3-ED23BACA9F86}"/>
                  </a:ext>
                </a:extLst>
              </p:cNvPr>
              <p:cNvCxnSpPr>
                <a:cxnSpLocks/>
                <a:stCxn id="161" idx="4"/>
                <a:endCxn id="163" idx="0"/>
              </p:cNvCxnSpPr>
              <p:nvPr/>
            </p:nvCxnSpPr>
            <p:spPr>
              <a:xfrm>
                <a:off x="4050341" y="2574752"/>
                <a:ext cx="0" cy="498184"/>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9" name="직선 화살표 연결선 188">
                <a:extLst>
                  <a:ext uri="{FF2B5EF4-FFF2-40B4-BE49-F238E27FC236}">
                    <a16:creationId xmlns:a16="http://schemas.microsoft.com/office/drawing/2014/main" id="{F0DE18F2-EDB3-7355-33B2-0A914E526B4C}"/>
                  </a:ext>
                </a:extLst>
              </p:cNvPr>
              <p:cNvCxnSpPr>
                <a:cxnSpLocks/>
                <a:stCxn id="161" idx="5"/>
                <a:endCxn id="164" idx="0"/>
              </p:cNvCxnSpPr>
              <p:nvPr/>
            </p:nvCxnSpPr>
            <p:spPr>
              <a:xfrm>
                <a:off x="4126953" y="2543018"/>
                <a:ext cx="205686" cy="174658"/>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직선 화살표 연결선 189">
                <a:extLst>
                  <a:ext uri="{FF2B5EF4-FFF2-40B4-BE49-F238E27FC236}">
                    <a16:creationId xmlns:a16="http://schemas.microsoft.com/office/drawing/2014/main" id="{E23BEA8B-2A93-2219-3C5B-BC52D960403B}"/>
                  </a:ext>
                </a:extLst>
              </p:cNvPr>
              <p:cNvCxnSpPr>
                <a:cxnSpLocks/>
                <a:stCxn id="166" idx="0"/>
                <a:endCxn id="165" idx="4"/>
              </p:cNvCxnSpPr>
              <p:nvPr/>
            </p:nvCxnSpPr>
            <p:spPr>
              <a:xfrm flipV="1">
                <a:off x="4648808" y="2574752"/>
                <a:ext cx="0" cy="498184"/>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1" name="직선 화살표 연결선 190">
                <a:extLst>
                  <a:ext uri="{FF2B5EF4-FFF2-40B4-BE49-F238E27FC236}">
                    <a16:creationId xmlns:a16="http://schemas.microsoft.com/office/drawing/2014/main" id="{BECB181F-C20C-D508-0DFF-B787698E1D40}"/>
                  </a:ext>
                </a:extLst>
              </p:cNvPr>
              <p:cNvCxnSpPr>
                <a:cxnSpLocks/>
                <a:stCxn id="163" idx="1"/>
                <a:endCxn id="159" idx="5"/>
              </p:cNvCxnSpPr>
              <p:nvPr/>
            </p:nvCxnSpPr>
            <p:spPr>
              <a:xfrm flipH="1" flipV="1">
                <a:off x="3460743" y="2902634"/>
                <a:ext cx="512986" cy="202036"/>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92" name="직선 화살표 연결선 191">
                <a:extLst>
                  <a:ext uri="{FF2B5EF4-FFF2-40B4-BE49-F238E27FC236}">
                    <a16:creationId xmlns:a16="http://schemas.microsoft.com/office/drawing/2014/main" id="{AA7D6E35-D10C-96F1-C9CF-39E98375E528}"/>
                  </a:ext>
                </a:extLst>
              </p:cNvPr>
              <p:cNvCxnSpPr>
                <a:cxnSpLocks/>
                <a:stCxn id="164" idx="4"/>
                <a:endCxn id="163" idx="7"/>
              </p:cNvCxnSpPr>
              <p:nvPr/>
            </p:nvCxnSpPr>
            <p:spPr>
              <a:xfrm flipH="1">
                <a:off x="4126953" y="2934368"/>
                <a:ext cx="205686" cy="170302"/>
              </a:xfrm>
              <a:prstGeom prst="straightConnector1">
                <a:avLst/>
              </a:prstGeom>
              <a:ln w="1270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194" name="Down Arrow 47">
            <a:extLst>
              <a:ext uri="{FF2B5EF4-FFF2-40B4-BE49-F238E27FC236}">
                <a16:creationId xmlns:a16="http://schemas.microsoft.com/office/drawing/2014/main" id="{4CE3250E-1324-1EFB-2A2D-E9E9E1B3AEAB}"/>
              </a:ext>
            </a:extLst>
          </p:cNvPr>
          <p:cNvSpPr/>
          <p:nvPr/>
        </p:nvSpPr>
        <p:spPr>
          <a:xfrm>
            <a:off x="1692509" y="2512040"/>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Tree>
    <p:extLst>
      <p:ext uri="{BB962C8B-B14F-4D97-AF65-F5344CB8AC3E}">
        <p14:creationId xmlns:p14="http://schemas.microsoft.com/office/powerpoint/2010/main" val="382100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A0E07-2A90-624A-EE2E-987C4DC1F07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4233FCC-038D-D3CD-FE41-682A431E9883}"/>
              </a:ext>
            </a:extLst>
          </p:cNvPr>
          <p:cNvSpPr>
            <a:spLocks noGrp="1"/>
          </p:cNvSpPr>
          <p:nvPr>
            <p:ph type="title"/>
          </p:nvPr>
        </p:nvSpPr>
        <p:spPr>
          <a:xfrm>
            <a:off x="461554" y="277897"/>
            <a:ext cx="11207930" cy="894459"/>
          </a:xfrm>
        </p:spPr>
        <p:txBody>
          <a:bodyPr>
            <a:normAutofit/>
          </a:bodyPr>
          <a:lstStyle/>
          <a:p>
            <a:r>
              <a:rPr lang="en" altLang="ko-Kore-KR" dirty="0"/>
              <a:t>How </a:t>
            </a:r>
            <a:r>
              <a:rPr lang="en-US" altLang="ko-Kore-KR" dirty="0"/>
              <a:t>D</a:t>
            </a:r>
            <a:r>
              <a:rPr lang="en" altLang="ko-Kore-KR" dirty="0" err="1"/>
              <a:t>oes</a:t>
            </a:r>
            <a:r>
              <a:rPr lang="en" altLang="ko-Kore-KR" dirty="0"/>
              <a:t> Weaver Work?</a:t>
            </a:r>
          </a:p>
        </p:txBody>
      </p:sp>
      <p:sp>
        <p:nvSpPr>
          <p:cNvPr id="82" name="직사각형 377">
            <a:extLst>
              <a:ext uri="{FF2B5EF4-FFF2-40B4-BE49-F238E27FC236}">
                <a16:creationId xmlns:a16="http://schemas.microsoft.com/office/drawing/2014/main" id="{35B99110-1572-2815-29C3-554B3FB3D226}"/>
              </a:ext>
            </a:extLst>
          </p:cNvPr>
          <p:cNvSpPr/>
          <p:nvPr/>
        </p:nvSpPr>
        <p:spPr>
          <a:xfrm>
            <a:off x="1463461" y="7277889"/>
            <a:ext cx="2914423" cy="305991"/>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Daytona" panose="020B0604030500040204" pitchFamily="34" charset="0"/>
                <a:cs typeface="Times New Roman" panose="02020603050405020304" pitchFamily="18" charset="0"/>
              </a:rPr>
              <a:t>Finite State Machine</a:t>
            </a:r>
            <a:endParaRPr lang="ko-KR" altLang="en-US" sz="1600" b="1" dirty="0">
              <a:solidFill>
                <a:schemeClr val="tx1"/>
              </a:solidFill>
              <a:latin typeface="Daytona" panose="020B0604030500040204" pitchFamily="34" charset="0"/>
              <a:cs typeface="Times New Roman" panose="02020603050405020304" pitchFamily="18" charset="0"/>
            </a:endParaRPr>
          </a:p>
        </p:txBody>
      </p:sp>
      <p:graphicFrame>
        <p:nvGraphicFramePr>
          <p:cNvPr id="112" name="표 111">
            <a:extLst>
              <a:ext uri="{FF2B5EF4-FFF2-40B4-BE49-F238E27FC236}">
                <a16:creationId xmlns:a16="http://schemas.microsoft.com/office/drawing/2014/main" id="{195C8A04-4FB2-2A82-84F2-BE8C31E78BCA}"/>
              </a:ext>
            </a:extLst>
          </p:cNvPr>
          <p:cNvGraphicFramePr>
            <a:graphicFrameLocks noGrp="1"/>
          </p:cNvGraphicFramePr>
          <p:nvPr/>
        </p:nvGraphicFramePr>
        <p:xfrm>
          <a:off x="3854084" y="2562991"/>
          <a:ext cx="3224988" cy="63928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Warp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Thread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Loc</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Deg</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0438969"/>
                  </a:ext>
                </a:extLst>
              </a:tr>
              <a:tr h="319640">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Warp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Thread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0</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2</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1</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92215877"/>
                  </a:ext>
                </a:extLst>
              </a:tr>
            </a:tbl>
          </a:graphicData>
        </a:graphic>
      </p:graphicFrame>
      <p:graphicFrame>
        <p:nvGraphicFramePr>
          <p:cNvPr id="113" name="표 112">
            <a:extLst>
              <a:ext uri="{FF2B5EF4-FFF2-40B4-BE49-F238E27FC236}">
                <a16:creationId xmlns:a16="http://schemas.microsoft.com/office/drawing/2014/main" id="{0006F3B4-ED10-932E-5AA2-5A0DDE921AD0}"/>
              </a:ext>
            </a:extLst>
          </p:cNvPr>
          <p:cNvGraphicFramePr>
            <a:graphicFrameLocks noGrp="1"/>
          </p:cNvGraphicFramePr>
          <p:nvPr/>
        </p:nvGraphicFramePr>
        <p:xfrm>
          <a:off x="7208337" y="2562991"/>
          <a:ext cx="1751261" cy="639280"/>
        </p:xfrm>
        <a:graphic>
          <a:graphicData uri="http://schemas.openxmlformats.org/drawingml/2006/table">
            <a:tbl>
              <a:tblPr firstRow="1" bandRow="1">
                <a:tableStyleId>{5C22544A-7EE6-4342-B048-85BDC9FD1C3A}</a:tableStyleId>
              </a:tblPr>
              <a:tblGrid>
                <a:gridCol w="470351">
                  <a:extLst>
                    <a:ext uri="{9D8B030D-6E8A-4147-A177-3AD203B41FA5}">
                      <a16:colId xmlns:a16="http://schemas.microsoft.com/office/drawing/2014/main" val="1756252881"/>
                    </a:ext>
                  </a:extLst>
                </a:gridCol>
                <a:gridCol w="311088">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438969"/>
                  </a:ext>
                </a:extLst>
              </a:tr>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sp>
        <p:nvSpPr>
          <p:cNvPr id="131" name="Down Arrow 47">
            <a:extLst>
              <a:ext uri="{FF2B5EF4-FFF2-40B4-BE49-F238E27FC236}">
                <a16:creationId xmlns:a16="http://schemas.microsoft.com/office/drawing/2014/main" id="{4D62D608-CD6C-E82C-9E16-4C11D81DA5A6}"/>
              </a:ext>
            </a:extLst>
          </p:cNvPr>
          <p:cNvSpPr/>
          <p:nvPr/>
        </p:nvSpPr>
        <p:spPr>
          <a:xfrm rot="16200000">
            <a:off x="3119532" y="3601001"/>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
        <p:nvSpPr>
          <p:cNvPr id="132" name="사각형: 둥근 모서리 206">
            <a:extLst>
              <a:ext uri="{FF2B5EF4-FFF2-40B4-BE49-F238E27FC236}">
                <a16:creationId xmlns:a16="http://schemas.microsoft.com/office/drawing/2014/main" id="{1C2E0A7B-3F41-2C83-139C-B44767F38B37}"/>
              </a:ext>
            </a:extLst>
          </p:cNvPr>
          <p:cNvSpPr/>
          <p:nvPr/>
        </p:nvSpPr>
        <p:spPr>
          <a:xfrm>
            <a:off x="3789299" y="2328053"/>
            <a:ext cx="5244135" cy="949394"/>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145" name="사각형: 둥근 모서리 329">
            <a:extLst>
              <a:ext uri="{FF2B5EF4-FFF2-40B4-BE49-F238E27FC236}">
                <a16:creationId xmlns:a16="http://schemas.microsoft.com/office/drawing/2014/main" id="{0AC08BDE-45A0-4DC2-AB7F-5DE2BAB985AC}"/>
              </a:ext>
            </a:extLst>
          </p:cNvPr>
          <p:cNvSpPr/>
          <p:nvPr/>
        </p:nvSpPr>
        <p:spPr>
          <a:xfrm>
            <a:off x="1314457" y="4154384"/>
            <a:ext cx="198742" cy="531559"/>
          </a:xfrm>
          <a:prstGeom prst="roundRect">
            <a:avLst>
              <a:gd name="adj" fmla="val 15496"/>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75" name="내용 개체 틀 2">
            <a:extLst>
              <a:ext uri="{FF2B5EF4-FFF2-40B4-BE49-F238E27FC236}">
                <a16:creationId xmlns:a16="http://schemas.microsoft.com/office/drawing/2014/main" id="{95AFD4B7-900F-98D7-400A-596F81656F19}"/>
              </a:ext>
            </a:extLst>
          </p:cNvPr>
          <p:cNvSpPr txBox="1">
            <a:spLocks/>
          </p:cNvSpPr>
          <p:nvPr/>
        </p:nvSpPr>
        <p:spPr>
          <a:xfrm>
            <a:off x="461553" y="1168506"/>
            <a:ext cx="11207931" cy="138842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Daytona" panose="020B0604030500040204" pitchFamily="34" charset="0"/>
                <a:ea typeface="+mn-ea"/>
                <a:cs typeface="Tahoma" panose="020B060403050404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Daytona" panose="020B0604030500040204" pitchFamily="34" charset="0"/>
                <a:ea typeface="+mn-ea"/>
                <a:cs typeface="Tahoma" panose="020B060403050404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Daytona" panose="020B0604030500040204" pitchFamily="34" charset="0"/>
                <a:ea typeface="+mn-ea"/>
                <a:cs typeface="Tahoma" panose="020B060403050404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dirty="0"/>
              <a:t>Design simple FSM to decode neighbor information and generate edge id for warp recursively</a:t>
            </a:r>
          </a:p>
        </p:txBody>
      </p:sp>
      <p:graphicFrame>
        <p:nvGraphicFramePr>
          <p:cNvPr id="6" name="Table 8">
            <a:extLst>
              <a:ext uri="{FF2B5EF4-FFF2-40B4-BE49-F238E27FC236}">
                <a16:creationId xmlns:a16="http://schemas.microsoft.com/office/drawing/2014/main" id="{61E828A1-E274-C11F-7DDA-9340DAE69DB7}"/>
              </a:ext>
            </a:extLst>
          </p:cNvPr>
          <p:cNvGraphicFramePr>
            <a:graphicFrameLocks noGrp="1"/>
          </p:cNvGraphicFramePr>
          <p:nvPr/>
        </p:nvGraphicFramePr>
        <p:xfrm>
          <a:off x="9890892" y="3529760"/>
          <a:ext cx="2057979" cy="546926"/>
        </p:xfrm>
        <a:graphic>
          <a:graphicData uri="http://schemas.openxmlformats.org/drawingml/2006/table">
            <a:tbl>
              <a:tblPr firstRow="1" bandRow="1">
                <a:tableStyleId>{5C22544A-7EE6-4342-B048-85BDC9FD1C3A}</a:tableStyleId>
              </a:tblPr>
              <a:tblGrid>
                <a:gridCol w="694267">
                  <a:extLst>
                    <a:ext uri="{9D8B030D-6E8A-4147-A177-3AD203B41FA5}">
                      <a16:colId xmlns:a16="http://schemas.microsoft.com/office/drawing/2014/main" val="2413861361"/>
                    </a:ext>
                  </a:extLst>
                </a:gridCol>
                <a:gridCol w="340928">
                  <a:extLst>
                    <a:ext uri="{9D8B030D-6E8A-4147-A177-3AD203B41FA5}">
                      <a16:colId xmlns:a16="http://schemas.microsoft.com/office/drawing/2014/main" val="945860761"/>
                    </a:ext>
                  </a:extLst>
                </a:gridCol>
                <a:gridCol w="340928">
                  <a:extLst>
                    <a:ext uri="{9D8B030D-6E8A-4147-A177-3AD203B41FA5}">
                      <a16:colId xmlns:a16="http://schemas.microsoft.com/office/drawing/2014/main" val="65029554"/>
                    </a:ext>
                  </a:extLst>
                </a:gridCol>
                <a:gridCol w="340928">
                  <a:extLst>
                    <a:ext uri="{9D8B030D-6E8A-4147-A177-3AD203B41FA5}">
                      <a16:colId xmlns:a16="http://schemas.microsoft.com/office/drawing/2014/main" val="969698707"/>
                    </a:ext>
                  </a:extLst>
                </a:gridCol>
                <a:gridCol w="340928">
                  <a:extLst>
                    <a:ext uri="{9D8B030D-6E8A-4147-A177-3AD203B41FA5}">
                      <a16:colId xmlns:a16="http://schemas.microsoft.com/office/drawing/2014/main" val="3000098509"/>
                    </a:ext>
                  </a:extLst>
                </a:gridCol>
              </a:tblGrid>
              <a:tr h="273463">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73463">
                <a:tc>
                  <a:txBody>
                    <a:bodyPr/>
                    <a:lstStyle/>
                    <a:p>
                      <a:r>
                        <a:rPr lang="en-US" sz="1400" b="0" dirty="0">
                          <a:solidFill>
                            <a:schemeClr val="tx1"/>
                          </a:solidFill>
                          <a:latin typeface="Daytona" panose="020B0604030500040204" pitchFamily="34" charset="0"/>
                          <a:cs typeface="Times New Roman" panose="02020603050405020304" pitchFamily="18" charset="0"/>
                        </a:rPr>
                        <a:t>EID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bl>
          </a:graphicData>
        </a:graphic>
      </p:graphicFrame>
      <p:sp>
        <p:nvSpPr>
          <p:cNvPr id="9" name="사각형: 둥근 모서리 329">
            <a:extLst>
              <a:ext uri="{FF2B5EF4-FFF2-40B4-BE49-F238E27FC236}">
                <a16:creationId xmlns:a16="http://schemas.microsoft.com/office/drawing/2014/main" id="{D19B111C-ABE9-B857-B290-961F7FD4CC7C}"/>
              </a:ext>
            </a:extLst>
          </p:cNvPr>
          <p:cNvSpPr/>
          <p:nvPr/>
        </p:nvSpPr>
        <p:spPr>
          <a:xfrm>
            <a:off x="1314457" y="4154384"/>
            <a:ext cx="198742" cy="531559"/>
          </a:xfrm>
          <a:prstGeom prst="roundRect">
            <a:avLst>
              <a:gd name="adj" fmla="val 15496"/>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graphicFrame>
        <p:nvGraphicFramePr>
          <p:cNvPr id="18" name="Table 8">
            <a:extLst>
              <a:ext uri="{FF2B5EF4-FFF2-40B4-BE49-F238E27FC236}">
                <a16:creationId xmlns:a16="http://schemas.microsoft.com/office/drawing/2014/main" id="{C04E261C-024A-6BA2-54BF-A5CCFFA102CF}"/>
              </a:ext>
            </a:extLst>
          </p:cNvPr>
          <p:cNvGraphicFramePr>
            <a:graphicFrameLocks noGrp="1"/>
          </p:cNvGraphicFramePr>
          <p:nvPr>
            <p:extLst>
              <p:ext uri="{D42A27DB-BD31-4B8C-83A1-F6EECF244321}">
                <p14:modId xmlns:p14="http://schemas.microsoft.com/office/powerpoint/2010/main" val="1976815570"/>
              </p:ext>
            </p:extLst>
          </p:nvPr>
        </p:nvGraphicFramePr>
        <p:xfrm>
          <a:off x="552378" y="3500476"/>
          <a:ext cx="2432022" cy="731520"/>
        </p:xfrm>
        <a:graphic>
          <a:graphicData uri="http://schemas.openxmlformats.org/drawingml/2006/table">
            <a:tbl>
              <a:tblPr firstRow="1" bandRow="1">
                <a:tableStyleId>{5C22544A-7EE6-4342-B048-85BDC9FD1C3A}</a:tableStyleId>
              </a:tblPr>
              <a:tblGrid>
                <a:gridCol w="662598">
                  <a:extLst>
                    <a:ext uri="{9D8B030D-6E8A-4147-A177-3AD203B41FA5}">
                      <a16:colId xmlns:a16="http://schemas.microsoft.com/office/drawing/2014/main" val="2413861361"/>
                    </a:ext>
                  </a:extLst>
                </a:gridCol>
                <a:gridCol w="294904">
                  <a:extLst>
                    <a:ext uri="{9D8B030D-6E8A-4147-A177-3AD203B41FA5}">
                      <a16:colId xmlns:a16="http://schemas.microsoft.com/office/drawing/2014/main" val="945860761"/>
                    </a:ext>
                  </a:extLst>
                </a:gridCol>
                <a:gridCol w="294904">
                  <a:extLst>
                    <a:ext uri="{9D8B030D-6E8A-4147-A177-3AD203B41FA5}">
                      <a16:colId xmlns:a16="http://schemas.microsoft.com/office/drawing/2014/main" val="65029554"/>
                    </a:ext>
                  </a:extLst>
                </a:gridCol>
                <a:gridCol w="294904">
                  <a:extLst>
                    <a:ext uri="{9D8B030D-6E8A-4147-A177-3AD203B41FA5}">
                      <a16:colId xmlns:a16="http://schemas.microsoft.com/office/drawing/2014/main" val="969698707"/>
                    </a:ext>
                  </a:extLst>
                </a:gridCol>
                <a:gridCol w="294904">
                  <a:extLst>
                    <a:ext uri="{9D8B030D-6E8A-4147-A177-3AD203B41FA5}">
                      <a16:colId xmlns:a16="http://schemas.microsoft.com/office/drawing/2014/main" val="3000098509"/>
                    </a:ext>
                  </a:extLst>
                </a:gridCol>
                <a:gridCol w="294904">
                  <a:extLst>
                    <a:ext uri="{9D8B030D-6E8A-4147-A177-3AD203B41FA5}">
                      <a16:colId xmlns:a16="http://schemas.microsoft.com/office/drawing/2014/main" val="166933023"/>
                    </a:ext>
                  </a:extLst>
                </a:gridCol>
                <a:gridCol w="294904">
                  <a:extLst>
                    <a:ext uri="{9D8B030D-6E8A-4147-A177-3AD203B41FA5}">
                      <a16:colId xmlns:a16="http://schemas.microsoft.com/office/drawing/2014/main" val="4167807658"/>
                    </a:ext>
                  </a:extLst>
                </a:gridCol>
              </a:tblGrid>
              <a:tr h="243840">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9</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43840">
                <a:tc>
                  <a:txBody>
                    <a:bodyPr/>
                    <a:lstStyle/>
                    <a:p>
                      <a:r>
                        <a:rPr lang="en-US" sz="1400" b="0" dirty="0" err="1">
                          <a:solidFill>
                            <a:schemeClr val="tx1"/>
                          </a:solidFill>
                          <a:latin typeface="Daytona" panose="020B0604030500040204" pitchFamily="34" charset="0"/>
                          <a:cs typeface="Times New Roman" panose="02020603050405020304" pitchFamily="18" charset="0"/>
                        </a:rPr>
                        <a:t>Ptr</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r h="243840">
                <a:tc>
                  <a:txBody>
                    <a:bodyPr/>
                    <a:lstStyle/>
                    <a:p>
                      <a:r>
                        <a:rPr lang="en-US" sz="1400" b="0" dirty="0">
                          <a:solidFill>
                            <a:schemeClr val="tx1"/>
                          </a:solidFill>
                          <a:latin typeface="Daytona" panose="020B0604030500040204" pitchFamily="34" charset="0"/>
                          <a:cs typeface="Times New Roman" panose="02020603050405020304" pitchFamily="18" charset="0"/>
                        </a:rPr>
                        <a:t>Deg</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5</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283318"/>
                  </a:ext>
                </a:extLst>
              </a:tr>
            </a:tbl>
          </a:graphicData>
        </a:graphic>
      </p:graphicFrame>
      <p:sp>
        <p:nvSpPr>
          <p:cNvPr id="5" name="슬라이드 번호 개체 틀 4">
            <a:extLst>
              <a:ext uri="{FF2B5EF4-FFF2-40B4-BE49-F238E27FC236}">
                <a16:creationId xmlns:a16="http://schemas.microsoft.com/office/drawing/2014/main" id="{4701FEFB-EE2A-CB9B-4D4F-8E7EBE8E93FE}"/>
              </a:ext>
            </a:extLst>
          </p:cNvPr>
          <p:cNvSpPr>
            <a:spLocks noGrp="1"/>
          </p:cNvSpPr>
          <p:nvPr>
            <p:ph type="sldNum" sz="quarter" idx="12"/>
          </p:nvPr>
        </p:nvSpPr>
        <p:spPr/>
        <p:txBody>
          <a:bodyPr/>
          <a:lstStyle/>
          <a:p>
            <a:fld id="{EA817E6B-9020-B144-9EF0-1660BDD1AC06}" type="slidenum">
              <a:rPr lang="en-KR" smtClean="0"/>
              <a:t>17</a:t>
            </a:fld>
            <a:endParaRPr lang="en-KR"/>
          </a:p>
        </p:txBody>
      </p:sp>
      <p:sp>
        <p:nvSpPr>
          <p:cNvPr id="4" name="Down Arrow 47">
            <a:extLst>
              <a:ext uri="{FF2B5EF4-FFF2-40B4-BE49-F238E27FC236}">
                <a16:creationId xmlns:a16="http://schemas.microsoft.com/office/drawing/2014/main" id="{46D6803A-CFCA-4C8B-4379-3158A0123A45}"/>
              </a:ext>
            </a:extLst>
          </p:cNvPr>
          <p:cNvSpPr/>
          <p:nvPr/>
        </p:nvSpPr>
        <p:spPr>
          <a:xfrm rot="16200000">
            <a:off x="9163649" y="3607605"/>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
        <p:nvSpPr>
          <p:cNvPr id="3" name="직사각형 240">
            <a:extLst>
              <a:ext uri="{FF2B5EF4-FFF2-40B4-BE49-F238E27FC236}">
                <a16:creationId xmlns:a16="http://schemas.microsoft.com/office/drawing/2014/main" id="{2A261C3D-C5BE-5C5A-F10E-BB9E868EF090}"/>
              </a:ext>
            </a:extLst>
          </p:cNvPr>
          <p:cNvSpPr/>
          <p:nvPr/>
        </p:nvSpPr>
        <p:spPr>
          <a:xfrm>
            <a:off x="9784193" y="2856386"/>
            <a:ext cx="2271376" cy="546926"/>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Edge information</a:t>
            </a:r>
          </a:p>
          <a:p>
            <a:pPr algn="ctr"/>
            <a:r>
              <a:rPr lang="en-US" altLang="ko-KR" b="1" dirty="0">
                <a:solidFill>
                  <a:schemeClr val="tx1"/>
                </a:solidFill>
                <a:latin typeface="Daytona" panose="020B0604030500040204" pitchFamily="34" charset="0"/>
                <a:cs typeface="Times New Roman" panose="02020603050405020304" pitchFamily="18" charset="0"/>
              </a:rPr>
              <a:t>(#thread/warp = 4)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7" name="직사각형 240">
            <a:extLst>
              <a:ext uri="{FF2B5EF4-FFF2-40B4-BE49-F238E27FC236}">
                <a16:creationId xmlns:a16="http://schemas.microsoft.com/office/drawing/2014/main" id="{C7066D09-3B88-E102-CFE6-FDD173474AC6}"/>
              </a:ext>
            </a:extLst>
          </p:cNvPr>
          <p:cNvSpPr/>
          <p:nvPr/>
        </p:nvSpPr>
        <p:spPr>
          <a:xfrm>
            <a:off x="530964" y="2949191"/>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Neighbor information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8" name="직사각형 240">
            <a:extLst>
              <a:ext uri="{FF2B5EF4-FFF2-40B4-BE49-F238E27FC236}">
                <a16:creationId xmlns:a16="http://schemas.microsoft.com/office/drawing/2014/main" id="{50144A99-8920-B323-484B-307CE96E7428}"/>
              </a:ext>
            </a:extLst>
          </p:cNvPr>
          <p:cNvSpPr/>
          <p:nvPr/>
        </p:nvSpPr>
        <p:spPr>
          <a:xfrm>
            <a:off x="5055144" y="1849370"/>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Weaver Execution Steps</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10" name="직사각형 240">
            <a:extLst>
              <a:ext uri="{FF2B5EF4-FFF2-40B4-BE49-F238E27FC236}">
                <a16:creationId xmlns:a16="http://schemas.microsoft.com/office/drawing/2014/main" id="{BA7BD1E1-4791-869C-3FDF-0CA3DFD2E6F1}"/>
              </a:ext>
            </a:extLst>
          </p:cNvPr>
          <p:cNvSpPr/>
          <p:nvPr/>
        </p:nvSpPr>
        <p:spPr>
          <a:xfrm>
            <a:off x="3869714" y="2312487"/>
            <a:ext cx="2438320" cy="24444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S0 → S1 → S2 </a:t>
            </a:r>
            <a:endParaRPr lang="ko-KR" altLang="en-US" sz="1400" b="1" dirty="0">
              <a:solidFill>
                <a:schemeClr val="tx1"/>
              </a:solidFill>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99916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6800A-FEFE-3423-3398-CE445C855B49}"/>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2AD7C4A-1FB4-31EF-FF71-E3D1E242F421}"/>
              </a:ext>
            </a:extLst>
          </p:cNvPr>
          <p:cNvSpPr>
            <a:spLocks noGrp="1"/>
          </p:cNvSpPr>
          <p:nvPr>
            <p:ph type="title"/>
          </p:nvPr>
        </p:nvSpPr>
        <p:spPr>
          <a:xfrm>
            <a:off x="461554" y="277897"/>
            <a:ext cx="11207930" cy="894459"/>
          </a:xfrm>
        </p:spPr>
        <p:txBody>
          <a:bodyPr>
            <a:normAutofit/>
          </a:bodyPr>
          <a:lstStyle/>
          <a:p>
            <a:r>
              <a:rPr lang="en" altLang="ko-Kore-KR" dirty="0"/>
              <a:t>How </a:t>
            </a:r>
            <a:r>
              <a:rPr lang="en-US" altLang="ko-Kore-KR" dirty="0"/>
              <a:t>D</a:t>
            </a:r>
            <a:r>
              <a:rPr lang="en" altLang="ko-Kore-KR" dirty="0" err="1"/>
              <a:t>oes</a:t>
            </a:r>
            <a:r>
              <a:rPr lang="en" altLang="ko-Kore-KR" dirty="0"/>
              <a:t> Weaver Work?</a:t>
            </a:r>
          </a:p>
        </p:txBody>
      </p:sp>
      <p:sp>
        <p:nvSpPr>
          <p:cNvPr id="82" name="직사각형 377">
            <a:extLst>
              <a:ext uri="{FF2B5EF4-FFF2-40B4-BE49-F238E27FC236}">
                <a16:creationId xmlns:a16="http://schemas.microsoft.com/office/drawing/2014/main" id="{B86EAD24-281A-254F-45D3-F2B7B4AD9996}"/>
              </a:ext>
            </a:extLst>
          </p:cNvPr>
          <p:cNvSpPr/>
          <p:nvPr/>
        </p:nvSpPr>
        <p:spPr>
          <a:xfrm>
            <a:off x="1463461" y="7277889"/>
            <a:ext cx="2914423" cy="305991"/>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Daytona" panose="020B0604030500040204" pitchFamily="34" charset="0"/>
                <a:cs typeface="Times New Roman" panose="02020603050405020304" pitchFamily="18" charset="0"/>
              </a:rPr>
              <a:t>Finite State Machine</a:t>
            </a:r>
            <a:endParaRPr lang="ko-KR" altLang="en-US" sz="1600" b="1" dirty="0">
              <a:solidFill>
                <a:schemeClr val="tx1"/>
              </a:solidFill>
              <a:latin typeface="Daytona" panose="020B0604030500040204" pitchFamily="34" charset="0"/>
              <a:cs typeface="Times New Roman" panose="02020603050405020304" pitchFamily="18" charset="0"/>
            </a:endParaRPr>
          </a:p>
        </p:txBody>
      </p:sp>
      <p:graphicFrame>
        <p:nvGraphicFramePr>
          <p:cNvPr id="112" name="표 111">
            <a:extLst>
              <a:ext uri="{FF2B5EF4-FFF2-40B4-BE49-F238E27FC236}">
                <a16:creationId xmlns:a16="http://schemas.microsoft.com/office/drawing/2014/main" id="{0E5AFD46-86DE-B4FA-4C76-00F23279A05F}"/>
              </a:ext>
            </a:extLst>
          </p:cNvPr>
          <p:cNvGraphicFramePr>
            <a:graphicFrameLocks noGrp="1"/>
          </p:cNvGraphicFramePr>
          <p:nvPr>
            <p:extLst>
              <p:ext uri="{D42A27DB-BD31-4B8C-83A1-F6EECF244321}">
                <p14:modId xmlns:p14="http://schemas.microsoft.com/office/powerpoint/2010/main" val="1972132305"/>
              </p:ext>
            </p:extLst>
          </p:nvPr>
        </p:nvGraphicFramePr>
        <p:xfrm>
          <a:off x="3854084" y="2562991"/>
          <a:ext cx="3224988" cy="63928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Warp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Thread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Loc</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Deg</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0438969"/>
                  </a:ext>
                </a:extLst>
              </a:tr>
              <a:tr h="319640">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Warp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Thread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0</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2</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1</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graphicFrame>
        <p:nvGraphicFramePr>
          <p:cNvPr id="113" name="표 112">
            <a:extLst>
              <a:ext uri="{FF2B5EF4-FFF2-40B4-BE49-F238E27FC236}">
                <a16:creationId xmlns:a16="http://schemas.microsoft.com/office/drawing/2014/main" id="{F32D1DEC-A81E-B5F0-6410-3090C7D5CD26}"/>
              </a:ext>
            </a:extLst>
          </p:cNvPr>
          <p:cNvGraphicFramePr>
            <a:graphicFrameLocks noGrp="1"/>
          </p:cNvGraphicFramePr>
          <p:nvPr>
            <p:extLst>
              <p:ext uri="{D42A27DB-BD31-4B8C-83A1-F6EECF244321}">
                <p14:modId xmlns:p14="http://schemas.microsoft.com/office/powerpoint/2010/main" val="3913784353"/>
              </p:ext>
            </p:extLst>
          </p:nvPr>
        </p:nvGraphicFramePr>
        <p:xfrm>
          <a:off x="7208337" y="2562991"/>
          <a:ext cx="1751261" cy="639280"/>
        </p:xfrm>
        <a:graphic>
          <a:graphicData uri="http://schemas.openxmlformats.org/drawingml/2006/table">
            <a:tbl>
              <a:tblPr firstRow="1" bandRow="1">
                <a:tableStyleId>{5C22544A-7EE6-4342-B048-85BDC9FD1C3A}</a:tableStyleId>
              </a:tblPr>
              <a:tblGrid>
                <a:gridCol w="470351">
                  <a:extLst>
                    <a:ext uri="{9D8B030D-6E8A-4147-A177-3AD203B41FA5}">
                      <a16:colId xmlns:a16="http://schemas.microsoft.com/office/drawing/2014/main" val="1756252881"/>
                    </a:ext>
                  </a:extLst>
                </a:gridCol>
                <a:gridCol w="311088">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438969"/>
                  </a:ext>
                </a:extLst>
              </a:tr>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graphicFrame>
        <p:nvGraphicFramePr>
          <p:cNvPr id="114" name="표 113">
            <a:extLst>
              <a:ext uri="{FF2B5EF4-FFF2-40B4-BE49-F238E27FC236}">
                <a16:creationId xmlns:a16="http://schemas.microsoft.com/office/drawing/2014/main" id="{C3A3B337-4119-7FA0-81CB-6FF59524A2D2}"/>
              </a:ext>
            </a:extLst>
          </p:cNvPr>
          <p:cNvGraphicFramePr>
            <a:graphicFrameLocks noGrp="1"/>
          </p:cNvGraphicFramePr>
          <p:nvPr>
            <p:extLst>
              <p:ext uri="{D42A27DB-BD31-4B8C-83A1-F6EECF244321}">
                <p14:modId xmlns:p14="http://schemas.microsoft.com/office/powerpoint/2010/main" val="1529676431"/>
              </p:ext>
            </p:extLst>
          </p:nvPr>
        </p:nvGraphicFramePr>
        <p:xfrm>
          <a:off x="3859738" y="3679740"/>
          <a:ext cx="3224988" cy="31964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Warp 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Thread 1</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10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92215877"/>
                  </a:ext>
                </a:extLst>
              </a:tr>
            </a:tbl>
          </a:graphicData>
        </a:graphic>
      </p:graphicFrame>
      <p:graphicFrame>
        <p:nvGraphicFramePr>
          <p:cNvPr id="115" name="표 114">
            <a:extLst>
              <a:ext uri="{FF2B5EF4-FFF2-40B4-BE49-F238E27FC236}">
                <a16:creationId xmlns:a16="http://schemas.microsoft.com/office/drawing/2014/main" id="{8E59E9BB-B672-091E-0855-B32C6192C35D}"/>
              </a:ext>
            </a:extLst>
          </p:cNvPr>
          <p:cNvGraphicFramePr>
            <a:graphicFrameLocks noGrp="1"/>
          </p:cNvGraphicFramePr>
          <p:nvPr>
            <p:extLst>
              <p:ext uri="{D42A27DB-BD31-4B8C-83A1-F6EECF244321}">
                <p14:modId xmlns:p14="http://schemas.microsoft.com/office/powerpoint/2010/main" val="2168734252"/>
              </p:ext>
            </p:extLst>
          </p:nvPr>
        </p:nvGraphicFramePr>
        <p:xfrm>
          <a:off x="7213992" y="3432075"/>
          <a:ext cx="1751261" cy="639280"/>
        </p:xfrm>
        <a:graphic>
          <a:graphicData uri="http://schemas.openxmlformats.org/drawingml/2006/table">
            <a:tbl>
              <a:tblPr firstRow="1" bandRow="1">
                <a:tableStyleId>{5C22544A-7EE6-4342-B048-85BDC9FD1C3A}</a:tableStyleId>
              </a:tblPr>
              <a:tblGrid>
                <a:gridCol w="470352">
                  <a:extLst>
                    <a:ext uri="{9D8B030D-6E8A-4147-A177-3AD203B41FA5}">
                      <a16:colId xmlns:a16="http://schemas.microsoft.com/office/drawing/2014/main" val="1756252881"/>
                    </a:ext>
                  </a:extLst>
                </a:gridCol>
                <a:gridCol w="311087">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438969"/>
                  </a:ext>
                </a:extLst>
              </a:tr>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sp>
        <p:nvSpPr>
          <p:cNvPr id="131" name="Down Arrow 47">
            <a:extLst>
              <a:ext uri="{FF2B5EF4-FFF2-40B4-BE49-F238E27FC236}">
                <a16:creationId xmlns:a16="http://schemas.microsoft.com/office/drawing/2014/main" id="{81727EA9-1E05-59D5-F88D-B23D11842064}"/>
              </a:ext>
            </a:extLst>
          </p:cNvPr>
          <p:cNvSpPr/>
          <p:nvPr/>
        </p:nvSpPr>
        <p:spPr>
          <a:xfrm rot="16200000">
            <a:off x="3119532" y="3601001"/>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
        <p:nvSpPr>
          <p:cNvPr id="132" name="사각형: 둥근 모서리 206">
            <a:extLst>
              <a:ext uri="{FF2B5EF4-FFF2-40B4-BE49-F238E27FC236}">
                <a16:creationId xmlns:a16="http://schemas.microsoft.com/office/drawing/2014/main" id="{6A550CBD-4BA6-47B1-149A-06F1BE4BEE95}"/>
              </a:ext>
            </a:extLst>
          </p:cNvPr>
          <p:cNvSpPr/>
          <p:nvPr/>
        </p:nvSpPr>
        <p:spPr>
          <a:xfrm>
            <a:off x="3789299" y="2328053"/>
            <a:ext cx="5244135" cy="949394"/>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133" name="사각형: 둥근 모서리 206">
            <a:extLst>
              <a:ext uri="{FF2B5EF4-FFF2-40B4-BE49-F238E27FC236}">
                <a16:creationId xmlns:a16="http://schemas.microsoft.com/office/drawing/2014/main" id="{C3FA14DA-4C46-95DE-C655-FEEAEF35627D}"/>
              </a:ext>
            </a:extLst>
          </p:cNvPr>
          <p:cNvSpPr/>
          <p:nvPr/>
        </p:nvSpPr>
        <p:spPr>
          <a:xfrm>
            <a:off x="3800562" y="3383366"/>
            <a:ext cx="5232872" cy="728919"/>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145" name="사각형: 둥근 모서리 329">
            <a:extLst>
              <a:ext uri="{FF2B5EF4-FFF2-40B4-BE49-F238E27FC236}">
                <a16:creationId xmlns:a16="http://schemas.microsoft.com/office/drawing/2014/main" id="{853D609E-B98D-C948-E5BD-04E42E4899A6}"/>
              </a:ext>
            </a:extLst>
          </p:cNvPr>
          <p:cNvSpPr/>
          <p:nvPr/>
        </p:nvSpPr>
        <p:spPr>
          <a:xfrm>
            <a:off x="1314457" y="4154384"/>
            <a:ext cx="198742" cy="531559"/>
          </a:xfrm>
          <a:prstGeom prst="roundRect">
            <a:avLst>
              <a:gd name="adj" fmla="val 15496"/>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75" name="내용 개체 틀 2">
            <a:extLst>
              <a:ext uri="{FF2B5EF4-FFF2-40B4-BE49-F238E27FC236}">
                <a16:creationId xmlns:a16="http://schemas.microsoft.com/office/drawing/2014/main" id="{60A0E112-1D5B-8EB7-1937-9C5F83AB5386}"/>
              </a:ext>
            </a:extLst>
          </p:cNvPr>
          <p:cNvSpPr txBox="1">
            <a:spLocks/>
          </p:cNvSpPr>
          <p:nvPr/>
        </p:nvSpPr>
        <p:spPr>
          <a:xfrm>
            <a:off x="461553" y="1168506"/>
            <a:ext cx="11207931" cy="138842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Daytona" panose="020B0604030500040204" pitchFamily="34" charset="0"/>
                <a:ea typeface="+mn-ea"/>
                <a:cs typeface="Tahoma" panose="020B060403050404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Daytona" panose="020B0604030500040204" pitchFamily="34" charset="0"/>
                <a:ea typeface="+mn-ea"/>
                <a:cs typeface="Tahoma" panose="020B060403050404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Daytona" panose="020B0604030500040204" pitchFamily="34" charset="0"/>
                <a:ea typeface="+mn-ea"/>
                <a:cs typeface="Tahoma" panose="020B060403050404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dirty="0"/>
              <a:t>Design simple FSM to decode neighbor information and generate edge id for warp recursively</a:t>
            </a:r>
          </a:p>
        </p:txBody>
      </p:sp>
      <p:graphicFrame>
        <p:nvGraphicFramePr>
          <p:cNvPr id="6" name="Table 8">
            <a:extLst>
              <a:ext uri="{FF2B5EF4-FFF2-40B4-BE49-F238E27FC236}">
                <a16:creationId xmlns:a16="http://schemas.microsoft.com/office/drawing/2014/main" id="{D2CE1EE3-EC62-AF3A-13D2-10F8F9A31E3B}"/>
              </a:ext>
            </a:extLst>
          </p:cNvPr>
          <p:cNvGraphicFramePr>
            <a:graphicFrameLocks noGrp="1"/>
          </p:cNvGraphicFramePr>
          <p:nvPr>
            <p:extLst>
              <p:ext uri="{D42A27DB-BD31-4B8C-83A1-F6EECF244321}">
                <p14:modId xmlns:p14="http://schemas.microsoft.com/office/powerpoint/2010/main" val="3110297389"/>
              </p:ext>
            </p:extLst>
          </p:nvPr>
        </p:nvGraphicFramePr>
        <p:xfrm>
          <a:off x="9890892" y="3529760"/>
          <a:ext cx="2057979" cy="546926"/>
        </p:xfrm>
        <a:graphic>
          <a:graphicData uri="http://schemas.openxmlformats.org/drawingml/2006/table">
            <a:tbl>
              <a:tblPr firstRow="1" bandRow="1">
                <a:tableStyleId>{5C22544A-7EE6-4342-B048-85BDC9FD1C3A}</a:tableStyleId>
              </a:tblPr>
              <a:tblGrid>
                <a:gridCol w="694267">
                  <a:extLst>
                    <a:ext uri="{9D8B030D-6E8A-4147-A177-3AD203B41FA5}">
                      <a16:colId xmlns:a16="http://schemas.microsoft.com/office/drawing/2014/main" val="2413861361"/>
                    </a:ext>
                  </a:extLst>
                </a:gridCol>
                <a:gridCol w="340928">
                  <a:extLst>
                    <a:ext uri="{9D8B030D-6E8A-4147-A177-3AD203B41FA5}">
                      <a16:colId xmlns:a16="http://schemas.microsoft.com/office/drawing/2014/main" val="945860761"/>
                    </a:ext>
                  </a:extLst>
                </a:gridCol>
                <a:gridCol w="340928">
                  <a:extLst>
                    <a:ext uri="{9D8B030D-6E8A-4147-A177-3AD203B41FA5}">
                      <a16:colId xmlns:a16="http://schemas.microsoft.com/office/drawing/2014/main" val="65029554"/>
                    </a:ext>
                  </a:extLst>
                </a:gridCol>
                <a:gridCol w="340928">
                  <a:extLst>
                    <a:ext uri="{9D8B030D-6E8A-4147-A177-3AD203B41FA5}">
                      <a16:colId xmlns:a16="http://schemas.microsoft.com/office/drawing/2014/main" val="969698707"/>
                    </a:ext>
                  </a:extLst>
                </a:gridCol>
                <a:gridCol w="340928">
                  <a:extLst>
                    <a:ext uri="{9D8B030D-6E8A-4147-A177-3AD203B41FA5}">
                      <a16:colId xmlns:a16="http://schemas.microsoft.com/office/drawing/2014/main" val="3000098509"/>
                    </a:ext>
                  </a:extLst>
                </a:gridCol>
              </a:tblGrid>
              <a:tr h="273463">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73463">
                <a:tc>
                  <a:txBody>
                    <a:bodyPr/>
                    <a:lstStyle/>
                    <a:p>
                      <a:r>
                        <a:rPr lang="en-US" sz="1400" b="0" dirty="0">
                          <a:solidFill>
                            <a:schemeClr val="tx1"/>
                          </a:solidFill>
                          <a:latin typeface="Daytona" panose="020B0604030500040204" pitchFamily="34" charset="0"/>
                          <a:cs typeface="Times New Roman" panose="02020603050405020304" pitchFamily="18" charset="0"/>
                        </a:rPr>
                        <a:t>EID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bl>
          </a:graphicData>
        </a:graphic>
      </p:graphicFrame>
      <p:sp>
        <p:nvSpPr>
          <p:cNvPr id="9" name="사각형: 둥근 모서리 329">
            <a:extLst>
              <a:ext uri="{FF2B5EF4-FFF2-40B4-BE49-F238E27FC236}">
                <a16:creationId xmlns:a16="http://schemas.microsoft.com/office/drawing/2014/main" id="{B79DECF8-F29A-5352-9252-745D41B633B4}"/>
              </a:ext>
            </a:extLst>
          </p:cNvPr>
          <p:cNvSpPr/>
          <p:nvPr/>
        </p:nvSpPr>
        <p:spPr>
          <a:xfrm>
            <a:off x="1314457" y="4154384"/>
            <a:ext cx="198742" cy="531559"/>
          </a:xfrm>
          <a:prstGeom prst="roundRect">
            <a:avLst>
              <a:gd name="adj" fmla="val 15496"/>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graphicFrame>
        <p:nvGraphicFramePr>
          <p:cNvPr id="18" name="Table 8">
            <a:extLst>
              <a:ext uri="{FF2B5EF4-FFF2-40B4-BE49-F238E27FC236}">
                <a16:creationId xmlns:a16="http://schemas.microsoft.com/office/drawing/2014/main" id="{6AB33833-A489-ECB4-E1D9-29875060BF0A}"/>
              </a:ext>
            </a:extLst>
          </p:cNvPr>
          <p:cNvGraphicFramePr>
            <a:graphicFrameLocks noGrp="1"/>
          </p:cNvGraphicFramePr>
          <p:nvPr>
            <p:extLst>
              <p:ext uri="{D42A27DB-BD31-4B8C-83A1-F6EECF244321}">
                <p14:modId xmlns:p14="http://schemas.microsoft.com/office/powerpoint/2010/main" val="1490945874"/>
              </p:ext>
            </p:extLst>
          </p:nvPr>
        </p:nvGraphicFramePr>
        <p:xfrm>
          <a:off x="552378" y="3500476"/>
          <a:ext cx="2432022" cy="731520"/>
        </p:xfrm>
        <a:graphic>
          <a:graphicData uri="http://schemas.openxmlformats.org/drawingml/2006/table">
            <a:tbl>
              <a:tblPr firstRow="1" bandRow="1">
                <a:tableStyleId>{5C22544A-7EE6-4342-B048-85BDC9FD1C3A}</a:tableStyleId>
              </a:tblPr>
              <a:tblGrid>
                <a:gridCol w="662598">
                  <a:extLst>
                    <a:ext uri="{9D8B030D-6E8A-4147-A177-3AD203B41FA5}">
                      <a16:colId xmlns:a16="http://schemas.microsoft.com/office/drawing/2014/main" val="2413861361"/>
                    </a:ext>
                  </a:extLst>
                </a:gridCol>
                <a:gridCol w="294904">
                  <a:extLst>
                    <a:ext uri="{9D8B030D-6E8A-4147-A177-3AD203B41FA5}">
                      <a16:colId xmlns:a16="http://schemas.microsoft.com/office/drawing/2014/main" val="945860761"/>
                    </a:ext>
                  </a:extLst>
                </a:gridCol>
                <a:gridCol w="294904">
                  <a:extLst>
                    <a:ext uri="{9D8B030D-6E8A-4147-A177-3AD203B41FA5}">
                      <a16:colId xmlns:a16="http://schemas.microsoft.com/office/drawing/2014/main" val="65029554"/>
                    </a:ext>
                  </a:extLst>
                </a:gridCol>
                <a:gridCol w="294904">
                  <a:extLst>
                    <a:ext uri="{9D8B030D-6E8A-4147-A177-3AD203B41FA5}">
                      <a16:colId xmlns:a16="http://schemas.microsoft.com/office/drawing/2014/main" val="969698707"/>
                    </a:ext>
                  </a:extLst>
                </a:gridCol>
                <a:gridCol w="294904">
                  <a:extLst>
                    <a:ext uri="{9D8B030D-6E8A-4147-A177-3AD203B41FA5}">
                      <a16:colId xmlns:a16="http://schemas.microsoft.com/office/drawing/2014/main" val="3000098509"/>
                    </a:ext>
                  </a:extLst>
                </a:gridCol>
                <a:gridCol w="294904">
                  <a:extLst>
                    <a:ext uri="{9D8B030D-6E8A-4147-A177-3AD203B41FA5}">
                      <a16:colId xmlns:a16="http://schemas.microsoft.com/office/drawing/2014/main" val="166933023"/>
                    </a:ext>
                  </a:extLst>
                </a:gridCol>
                <a:gridCol w="294904">
                  <a:extLst>
                    <a:ext uri="{9D8B030D-6E8A-4147-A177-3AD203B41FA5}">
                      <a16:colId xmlns:a16="http://schemas.microsoft.com/office/drawing/2014/main" val="4167807658"/>
                    </a:ext>
                  </a:extLst>
                </a:gridCol>
              </a:tblGrid>
              <a:tr h="243840">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9</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43840">
                <a:tc>
                  <a:txBody>
                    <a:bodyPr/>
                    <a:lstStyle/>
                    <a:p>
                      <a:r>
                        <a:rPr lang="en-US" sz="1400" b="0" dirty="0" err="1">
                          <a:solidFill>
                            <a:schemeClr val="tx1"/>
                          </a:solidFill>
                          <a:latin typeface="Daytona" panose="020B0604030500040204" pitchFamily="34" charset="0"/>
                          <a:cs typeface="Times New Roman" panose="02020603050405020304" pitchFamily="18" charset="0"/>
                        </a:rPr>
                        <a:t>Ptr</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r h="243840">
                <a:tc>
                  <a:txBody>
                    <a:bodyPr/>
                    <a:lstStyle/>
                    <a:p>
                      <a:r>
                        <a:rPr lang="en-US" sz="1400" b="0" dirty="0">
                          <a:solidFill>
                            <a:schemeClr val="tx1"/>
                          </a:solidFill>
                          <a:latin typeface="Daytona" panose="020B0604030500040204" pitchFamily="34" charset="0"/>
                          <a:cs typeface="Times New Roman" panose="02020603050405020304" pitchFamily="18" charset="0"/>
                        </a:rPr>
                        <a:t>Deg</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5</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283318"/>
                  </a:ext>
                </a:extLst>
              </a:tr>
            </a:tbl>
          </a:graphicData>
        </a:graphic>
      </p:graphicFrame>
      <p:sp>
        <p:nvSpPr>
          <p:cNvPr id="5" name="슬라이드 번호 개체 틀 4">
            <a:extLst>
              <a:ext uri="{FF2B5EF4-FFF2-40B4-BE49-F238E27FC236}">
                <a16:creationId xmlns:a16="http://schemas.microsoft.com/office/drawing/2014/main" id="{BCC98359-7643-5FFD-FED8-75D02FC6081D}"/>
              </a:ext>
            </a:extLst>
          </p:cNvPr>
          <p:cNvSpPr>
            <a:spLocks noGrp="1"/>
          </p:cNvSpPr>
          <p:nvPr>
            <p:ph type="sldNum" sz="quarter" idx="12"/>
          </p:nvPr>
        </p:nvSpPr>
        <p:spPr/>
        <p:txBody>
          <a:bodyPr/>
          <a:lstStyle/>
          <a:p>
            <a:fld id="{EA817E6B-9020-B144-9EF0-1660BDD1AC06}" type="slidenum">
              <a:rPr lang="en-KR" smtClean="0"/>
              <a:t>18</a:t>
            </a:fld>
            <a:endParaRPr lang="en-KR"/>
          </a:p>
        </p:txBody>
      </p:sp>
      <p:sp>
        <p:nvSpPr>
          <p:cNvPr id="4" name="Down Arrow 47">
            <a:extLst>
              <a:ext uri="{FF2B5EF4-FFF2-40B4-BE49-F238E27FC236}">
                <a16:creationId xmlns:a16="http://schemas.microsoft.com/office/drawing/2014/main" id="{69654F05-5035-C8B6-3789-BB41CBCCA0BE}"/>
              </a:ext>
            </a:extLst>
          </p:cNvPr>
          <p:cNvSpPr/>
          <p:nvPr/>
        </p:nvSpPr>
        <p:spPr>
          <a:xfrm rot="16200000">
            <a:off x="9163649" y="3607605"/>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
        <p:nvSpPr>
          <p:cNvPr id="7" name="직사각형 240">
            <a:extLst>
              <a:ext uri="{FF2B5EF4-FFF2-40B4-BE49-F238E27FC236}">
                <a16:creationId xmlns:a16="http://schemas.microsoft.com/office/drawing/2014/main" id="{383B6E4F-3C3B-BCA3-1AA4-FCCE8659686E}"/>
              </a:ext>
            </a:extLst>
          </p:cNvPr>
          <p:cNvSpPr/>
          <p:nvPr/>
        </p:nvSpPr>
        <p:spPr>
          <a:xfrm>
            <a:off x="9784193" y="2856386"/>
            <a:ext cx="2271376" cy="546926"/>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Edge information</a:t>
            </a:r>
          </a:p>
          <a:p>
            <a:pPr algn="ctr"/>
            <a:r>
              <a:rPr lang="en-US" altLang="ko-KR" b="1" dirty="0">
                <a:solidFill>
                  <a:schemeClr val="tx1"/>
                </a:solidFill>
                <a:latin typeface="Daytona" panose="020B0604030500040204" pitchFamily="34" charset="0"/>
                <a:cs typeface="Times New Roman" panose="02020603050405020304" pitchFamily="18" charset="0"/>
              </a:rPr>
              <a:t>(#thread/warp = 4)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19" name="직사각형 240">
            <a:extLst>
              <a:ext uri="{FF2B5EF4-FFF2-40B4-BE49-F238E27FC236}">
                <a16:creationId xmlns:a16="http://schemas.microsoft.com/office/drawing/2014/main" id="{8493404E-3260-F5EB-CC7F-BDE593B21B59}"/>
              </a:ext>
            </a:extLst>
          </p:cNvPr>
          <p:cNvSpPr/>
          <p:nvPr/>
        </p:nvSpPr>
        <p:spPr>
          <a:xfrm>
            <a:off x="530964" y="2949191"/>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Neighbor information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23" name="직사각형 240">
            <a:extLst>
              <a:ext uri="{FF2B5EF4-FFF2-40B4-BE49-F238E27FC236}">
                <a16:creationId xmlns:a16="http://schemas.microsoft.com/office/drawing/2014/main" id="{84319137-476E-F6EA-EB71-E2B44122F02A}"/>
              </a:ext>
            </a:extLst>
          </p:cNvPr>
          <p:cNvSpPr/>
          <p:nvPr/>
        </p:nvSpPr>
        <p:spPr>
          <a:xfrm>
            <a:off x="5055144" y="1849370"/>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Weaver Execution Steps</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3" name="직사각형 240">
            <a:extLst>
              <a:ext uri="{FF2B5EF4-FFF2-40B4-BE49-F238E27FC236}">
                <a16:creationId xmlns:a16="http://schemas.microsoft.com/office/drawing/2014/main" id="{5C4EEA32-5DD2-80CD-89EA-42400F5072CD}"/>
              </a:ext>
            </a:extLst>
          </p:cNvPr>
          <p:cNvSpPr/>
          <p:nvPr/>
        </p:nvSpPr>
        <p:spPr>
          <a:xfrm>
            <a:off x="3869714" y="2312487"/>
            <a:ext cx="2438320" cy="24444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S0 → S1 → S2 </a:t>
            </a:r>
            <a:endParaRPr lang="ko-KR" altLang="en-US" sz="1400" b="1" dirty="0">
              <a:solidFill>
                <a:schemeClr val="tx1"/>
              </a:solidFill>
              <a:latin typeface="Daytona" panose="020B0604030500040204" pitchFamily="34" charset="0"/>
              <a:cs typeface="Times New Roman" panose="02020603050405020304" pitchFamily="18" charset="0"/>
            </a:endParaRPr>
          </a:p>
        </p:txBody>
      </p:sp>
      <p:sp>
        <p:nvSpPr>
          <p:cNvPr id="8" name="직사각형 240">
            <a:extLst>
              <a:ext uri="{FF2B5EF4-FFF2-40B4-BE49-F238E27FC236}">
                <a16:creationId xmlns:a16="http://schemas.microsoft.com/office/drawing/2014/main" id="{1FAAD4D1-6DC7-A8E7-9D21-88AF0593A328}"/>
              </a:ext>
            </a:extLst>
          </p:cNvPr>
          <p:cNvSpPr/>
          <p:nvPr/>
        </p:nvSpPr>
        <p:spPr>
          <a:xfrm>
            <a:off x="3869714" y="3424361"/>
            <a:ext cx="3319383" cy="197778"/>
          </a:xfrm>
          <a:prstGeom prst="rect">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 S3 → S4</a:t>
            </a:r>
            <a:endParaRPr lang="ko-KR" altLang="en-US" sz="1400" b="1" dirty="0">
              <a:solidFill>
                <a:schemeClr val="tx1"/>
              </a:solidFill>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140102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DC5CF-7CBE-3211-7FB8-5030ACBB6C9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8EC02908-FC9F-8E3C-A7D4-0F0E76D19C0B}"/>
              </a:ext>
            </a:extLst>
          </p:cNvPr>
          <p:cNvSpPr>
            <a:spLocks noGrp="1"/>
          </p:cNvSpPr>
          <p:nvPr>
            <p:ph type="title"/>
          </p:nvPr>
        </p:nvSpPr>
        <p:spPr>
          <a:xfrm>
            <a:off x="461554" y="277897"/>
            <a:ext cx="11207930" cy="894459"/>
          </a:xfrm>
        </p:spPr>
        <p:txBody>
          <a:bodyPr>
            <a:normAutofit/>
          </a:bodyPr>
          <a:lstStyle/>
          <a:p>
            <a:r>
              <a:rPr lang="en" altLang="ko-Kore-KR" dirty="0"/>
              <a:t>How </a:t>
            </a:r>
            <a:r>
              <a:rPr lang="en-US" altLang="ko-Kore-KR" dirty="0"/>
              <a:t>D</a:t>
            </a:r>
            <a:r>
              <a:rPr lang="en" altLang="ko-Kore-KR" dirty="0" err="1"/>
              <a:t>oes</a:t>
            </a:r>
            <a:r>
              <a:rPr lang="en" altLang="ko-Kore-KR" dirty="0"/>
              <a:t> Weaver Work?</a:t>
            </a:r>
          </a:p>
        </p:txBody>
      </p:sp>
      <p:sp>
        <p:nvSpPr>
          <p:cNvPr id="82" name="직사각형 377">
            <a:extLst>
              <a:ext uri="{FF2B5EF4-FFF2-40B4-BE49-F238E27FC236}">
                <a16:creationId xmlns:a16="http://schemas.microsoft.com/office/drawing/2014/main" id="{9D80EF2F-FD61-C149-EF6B-8999DCF453FC}"/>
              </a:ext>
            </a:extLst>
          </p:cNvPr>
          <p:cNvSpPr/>
          <p:nvPr/>
        </p:nvSpPr>
        <p:spPr>
          <a:xfrm>
            <a:off x="1463461" y="7277889"/>
            <a:ext cx="2914423" cy="305991"/>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Daytona" panose="020B0604030500040204" pitchFamily="34" charset="0"/>
                <a:cs typeface="Times New Roman" panose="02020603050405020304" pitchFamily="18" charset="0"/>
              </a:rPr>
              <a:t>Finite State Machine</a:t>
            </a:r>
            <a:endParaRPr lang="ko-KR" altLang="en-US" sz="1600" b="1" dirty="0">
              <a:solidFill>
                <a:schemeClr val="tx1"/>
              </a:solidFill>
              <a:latin typeface="Daytona" panose="020B0604030500040204" pitchFamily="34" charset="0"/>
              <a:cs typeface="Times New Roman" panose="02020603050405020304" pitchFamily="18" charset="0"/>
            </a:endParaRPr>
          </a:p>
        </p:txBody>
      </p:sp>
      <p:graphicFrame>
        <p:nvGraphicFramePr>
          <p:cNvPr id="112" name="표 111">
            <a:extLst>
              <a:ext uri="{FF2B5EF4-FFF2-40B4-BE49-F238E27FC236}">
                <a16:creationId xmlns:a16="http://schemas.microsoft.com/office/drawing/2014/main" id="{BC9FF80D-E1F4-C0A2-ED91-31A26517CDA5}"/>
              </a:ext>
            </a:extLst>
          </p:cNvPr>
          <p:cNvGraphicFramePr>
            <a:graphicFrameLocks noGrp="1"/>
          </p:cNvGraphicFramePr>
          <p:nvPr/>
        </p:nvGraphicFramePr>
        <p:xfrm>
          <a:off x="3854084" y="2562991"/>
          <a:ext cx="3224988" cy="63928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Warp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Thread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Loc</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Deg</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0438969"/>
                  </a:ext>
                </a:extLst>
              </a:tr>
              <a:tr h="319640">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Warp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Thread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0</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2</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1</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graphicFrame>
        <p:nvGraphicFramePr>
          <p:cNvPr id="113" name="표 112">
            <a:extLst>
              <a:ext uri="{FF2B5EF4-FFF2-40B4-BE49-F238E27FC236}">
                <a16:creationId xmlns:a16="http://schemas.microsoft.com/office/drawing/2014/main" id="{8D8CE309-0A7A-4F69-3153-E6CC27A97279}"/>
              </a:ext>
            </a:extLst>
          </p:cNvPr>
          <p:cNvGraphicFramePr>
            <a:graphicFrameLocks noGrp="1"/>
          </p:cNvGraphicFramePr>
          <p:nvPr/>
        </p:nvGraphicFramePr>
        <p:xfrm>
          <a:off x="7208337" y="2562991"/>
          <a:ext cx="1751261" cy="639280"/>
        </p:xfrm>
        <a:graphic>
          <a:graphicData uri="http://schemas.openxmlformats.org/drawingml/2006/table">
            <a:tbl>
              <a:tblPr firstRow="1" bandRow="1">
                <a:tableStyleId>{5C22544A-7EE6-4342-B048-85BDC9FD1C3A}</a:tableStyleId>
              </a:tblPr>
              <a:tblGrid>
                <a:gridCol w="470351">
                  <a:extLst>
                    <a:ext uri="{9D8B030D-6E8A-4147-A177-3AD203B41FA5}">
                      <a16:colId xmlns:a16="http://schemas.microsoft.com/office/drawing/2014/main" val="1756252881"/>
                    </a:ext>
                  </a:extLst>
                </a:gridCol>
                <a:gridCol w="311088">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438969"/>
                  </a:ext>
                </a:extLst>
              </a:tr>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graphicFrame>
        <p:nvGraphicFramePr>
          <p:cNvPr id="114" name="표 113">
            <a:extLst>
              <a:ext uri="{FF2B5EF4-FFF2-40B4-BE49-F238E27FC236}">
                <a16:creationId xmlns:a16="http://schemas.microsoft.com/office/drawing/2014/main" id="{5B9A4DFD-B185-AEC6-B58A-7E4D05D4F231}"/>
              </a:ext>
            </a:extLst>
          </p:cNvPr>
          <p:cNvGraphicFramePr>
            <a:graphicFrameLocks noGrp="1"/>
          </p:cNvGraphicFramePr>
          <p:nvPr/>
        </p:nvGraphicFramePr>
        <p:xfrm>
          <a:off x="3859738" y="3679740"/>
          <a:ext cx="3224988" cy="31964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Warp 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Thread 1</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10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92215877"/>
                  </a:ext>
                </a:extLst>
              </a:tr>
            </a:tbl>
          </a:graphicData>
        </a:graphic>
      </p:graphicFrame>
      <p:graphicFrame>
        <p:nvGraphicFramePr>
          <p:cNvPr id="115" name="표 114">
            <a:extLst>
              <a:ext uri="{FF2B5EF4-FFF2-40B4-BE49-F238E27FC236}">
                <a16:creationId xmlns:a16="http://schemas.microsoft.com/office/drawing/2014/main" id="{BA9DD272-51F6-C0F8-D716-03177E436943}"/>
              </a:ext>
            </a:extLst>
          </p:cNvPr>
          <p:cNvGraphicFramePr>
            <a:graphicFrameLocks noGrp="1"/>
          </p:cNvGraphicFramePr>
          <p:nvPr>
            <p:extLst>
              <p:ext uri="{D42A27DB-BD31-4B8C-83A1-F6EECF244321}">
                <p14:modId xmlns:p14="http://schemas.microsoft.com/office/powerpoint/2010/main" val="173057804"/>
              </p:ext>
            </p:extLst>
          </p:nvPr>
        </p:nvGraphicFramePr>
        <p:xfrm>
          <a:off x="7213992" y="3432075"/>
          <a:ext cx="1751261" cy="639280"/>
        </p:xfrm>
        <a:graphic>
          <a:graphicData uri="http://schemas.openxmlformats.org/drawingml/2006/table">
            <a:tbl>
              <a:tblPr firstRow="1" bandRow="1">
                <a:tableStyleId>{5C22544A-7EE6-4342-B048-85BDC9FD1C3A}</a:tableStyleId>
              </a:tblPr>
              <a:tblGrid>
                <a:gridCol w="470352">
                  <a:extLst>
                    <a:ext uri="{9D8B030D-6E8A-4147-A177-3AD203B41FA5}">
                      <a16:colId xmlns:a16="http://schemas.microsoft.com/office/drawing/2014/main" val="1756252881"/>
                    </a:ext>
                  </a:extLst>
                </a:gridCol>
                <a:gridCol w="311087">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438969"/>
                  </a:ext>
                </a:extLst>
              </a:tr>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sp>
        <p:nvSpPr>
          <p:cNvPr id="131" name="Down Arrow 47">
            <a:extLst>
              <a:ext uri="{FF2B5EF4-FFF2-40B4-BE49-F238E27FC236}">
                <a16:creationId xmlns:a16="http://schemas.microsoft.com/office/drawing/2014/main" id="{BCD262DE-6D76-79CF-5F64-3697EE25C4C2}"/>
              </a:ext>
            </a:extLst>
          </p:cNvPr>
          <p:cNvSpPr/>
          <p:nvPr/>
        </p:nvSpPr>
        <p:spPr>
          <a:xfrm rot="16200000">
            <a:off x="3119532" y="3601001"/>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
        <p:nvSpPr>
          <p:cNvPr id="132" name="사각형: 둥근 모서리 206">
            <a:extLst>
              <a:ext uri="{FF2B5EF4-FFF2-40B4-BE49-F238E27FC236}">
                <a16:creationId xmlns:a16="http://schemas.microsoft.com/office/drawing/2014/main" id="{4AD3A99E-07F3-4887-7114-5D440D79BE09}"/>
              </a:ext>
            </a:extLst>
          </p:cNvPr>
          <p:cNvSpPr/>
          <p:nvPr/>
        </p:nvSpPr>
        <p:spPr>
          <a:xfrm>
            <a:off x="3789299" y="2328053"/>
            <a:ext cx="5244135" cy="949394"/>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133" name="사각형: 둥근 모서리 206">
            <a:extLst>
              <a:ext uri="{FF2B5EF4-FFF2-40B4-BE49-F238E27FC236}">
                <a16:creationId xmlns:a16="http://schemas.microsoft.com/office/drawing/2014/main" id="{FF3786F8-2963-8B5E-3FDE-6749057D74D6}"/>
              </a:ext>
            </a:extLst>
          </p:cNvPr>
          <p:cNvSpPr/>
          <p:nvPr/>
        </p:nvSpPr>
        <p:spPr>
          <a:xfrm>
            <a:off x="3800562" y="3383366"/>
            <a:ext cx="5232872" cy="728919"/>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75" name="내용 개체 틀 2">
            <a:extLst>
              <a:ext uri="{FF2B5EF4-FFF2-40B4-BE49-F238E27FC236}">
                <a16:creationId xmlns:a16="http://schemas.microsoft.com/office/drawing/2014/main" id="{12B9F4D6-A954-4B87-9532-E32F3F8807F2}"/>
              </a:ext>
            </a:extLst>
          </p:cNvPr>
          <p:cNvSpPr txBox="1">
            <a:spLocks/>
          </p:cNvSpPr>
          <p:nvPr/>
        </p:nvSpPr>
        <p:spPr>
          <a:xfrm>
            <a:off x="461553" y="1168506"/>
            <a:ext cx="11207931" cy="138842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Daytona" panose="020B0604030500040204" pitchFamily="34" charset="0"/>
                <a:ea typeface="+mn-ea"/>
                <a:cs typeface="Tahoma" panose="020B060403050404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Daytona" panose="020B0604030500040204" pitchFamily="34" charset="0"/>
                <a:ea typeface="+mn-ea"/>
                <a:cs typeface="Tahoma" panose="020B060403050404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Daytona" panose="020B0604030500040204" pitchFamily="34" charset="0"/>
                <a:ea typeface="+mn-ea"/>
                <a:cs typeface="Tahoma" panose="020B060403050404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dirty="0"/>
              <a:t>Design simple FSM to decode neighbor information and generate edge id for warp recursively</a:t>
            </a:r>
          </a:p>
        </p:txBody>
      </p:sp>
      <p:graphicFrame>
        <p:nvGraphicFramePr>
          <p:cNvPr id="6" name="Table 8">
            <a:extLst>
              <a:ext uri="{FF2B5EF4-FFF2-40B4-BE49-F238E27FC236}">
                <a16:creationId xmlns:a16="http://schemas.microsoft.com/office/drawing/2014/main" id="{D3D7FDCE-7936-F513-AC70-E589632247B5}"/>
              </a:ext>
            </a:extLst>
          </p:cNvPr>
          <p:cNvGraphicFramePr>
            <a:graphicFrameLocks noGrp="1"/>
          </p:cNvGraphicFramePr>
          <p:nvPr/>
        </p:nvGraphicFramePr>
        <p:xfrm>
          <a:off x="9890892" y="3529760"/>
          <a:ext cx="2057979" cy="546926"/>
        </p:xfrm>
        <a:graphic>
          <a:graphicData uri="http://schemas.openxmlformats.org/drawingml/2006/table">
            <a:tbl>
              <a:tblPr firstRow="1" bandRow="1">
                <a:tableStyleId>{5C22544A-7EE6-4342-B048-85BDC9FD1C3A}</a:tableStyleId>
              </a:tblPr>
              <a:tblGrid>
                <a:gridCol w="694267">
                  <a:extLst>
                    <a:ext uri="{9D8B030D-6E8A-4147-A177-3AD203B41FA5}">
                      <a16:colId xmlns:a16="http://schemas.microsoft.com/office/drawing/2014/main" val="2413861361"/>
                    </a:ext>
                  </a:extLst>
                </a:gridCol>
                <a:gridCol w="340928">
                  <a:extLst>
                    <a:ext uri="{9D8B030D-6E8A-4147-A177-3AD203B41FA5}">
                      <a16:colId xmlns:a16="http://schemas.microsoft.com/office/drawing/2014/main" val="945860761"/>
                    </a:ext>
                  </a:extLst>
                </a:gridCol>
                <a:gridCol w="340928">
                  <a:extLst>
                    <a:ext uri="{9D8B030D-6E8A-4147-A177-3AD203B41FA5}">
                      <a16:colId xmlns:a16="http://schemas.microsoft.com/office/drawing/2014/main" val="65029554"/>
                    </a:ext>
                  </a:extLst>
                </a:gridCol>
                <a:gridCol w="340928">
                  <a:extLst>
                    <a:ext uri="{9D8B030D-6E8A-4147-A177-3AD203B41FA5}">
                      <a16:colId xmlns:a16="http://schemas.microsoft.com/office/drawing/2014/main" val="969698707"/>
                    </a:ext>
                  </a:extLst>
                </a:gridCol>
                <a:gridCol w="340928">
                  <a:extLst>
                    <a:ext uri="{9D8B030D-6E8A-4147-A177-3AD203B41FA5}">
                      <a16:colId xmlns:a16="http://schemas.microsoft.com/office/drawing/2014/main" val="3000098509"/>
                    </a:ext>
                  </a:extLst>
                </a:gridCol>
              </a:tblGrid>
              <a:tr h="273463">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73463">
                <a:tc>
                  <a:txBody>
                    <a:bodyPr/>
                    <a:lstStyle/>
                    <a:p>
                      <a:r>
                        <a:rPr lang="en-US" sz="1400" b="0" dirty="0">
                          <a:solidFill>
                            <a:schemeClr val="tx1"/>
                          </a:solidFill>
                          <a:latin typeface="Daytona" panose="020B0604030500040204" pitchFamily="34" charset="0"/>
                          <a:cs typeface="Times New Roman" panose="02020603050405020304" pitchFamily="18" charset="0"/>
                        </a:rPr>
                        <a:t>EID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bl>
          </a:graphicData>
        </a:graphic>
      </p:graphicFrame>
      <p:graphicFrame>
        <p:nvGraphicFramePr>
          <p:cNvPr id="18" name="Table 8">
            <a:extLst>
              <a:ext uri="{FF2B5EF4-FFF2-40B4-BE49-F238E27FC236}">
                <a16:creationId xmlns:a16="http://schemas.microsoft.com/office/drawing/2014/main" id="{41BA7BB2-1639-1ECD-4132-D0325F25870F}"/>
              </a:ext>
            </a:extLst>
          </p:cNvPr>
          <p:cNvGraphicFramePr>
            <a:graphicFrameLocks noGrp="1"/>
          </p:cNvGraphicFramePr>
          <p:nvPr>
            <p:extLst>
              <p:ext uri="{D42A27DB-BD31-4B8C-83A1-F6EECF244321}">
                <p14:modId xmlns:p14="http://schemas.microsoft.com/office/powerpoint/2010/main" val="2446519476"/>
              </p:ext>
            </p:extLst>
          </p:nvPr>
        </p:nvGraphicFramePr>
        <p:xfrm>
          <a:off x="552378" y="3500476"/>
          <a:ext cx="2432022" cy="731520"/>
        </p:xfrm>
        <a:graphic>
          <a:graphicData uri="http://schemas.openxmlformats.org/drawingml/2006/table">
            <a:tbl>
              <a:tblPr firstRow="1" bandRow="1">
                <a:tableStyleId>{5C22544A-7EE6-4342-B048-85BDC9FD1C3A}</a:tableStyleId>
              </a:tblPr>
              <a:tblGrid>
                <a:gridCol w="662598">
                  <a:extLst>
                    <a:ext uri="{9D8B030D-6E8A-4147-A177-3AD203B41FA5}">
                      <a16:colId xmlns:a16="http://schemas.microsoft.com/office/drawing/2014/main" val="2413861361"/>
                    </a:ext>
                  </a:extLst>
                </a:gridCol>
                <a:gridCol w="294904">
                  <a:extLst>
                    <a:ext uri="{9D8B030D-6E8A-4147-A177-3AD203B41FA5}">
                      <a16:colId xmlns:a16="http://schemas.microsoft.com/office/drawing/2014/main" val="945860761"/>
                    </a:ext>
                  </a:extLst>
                </a:gridCol>
                <a:gridCol w="294904">
                  <a:extLst>
                    <a:ext uri="{9D8B030D-6E8A-4147-A177-3AD203B41FA5}">
                      <a16:colId xmlns:a16="http://schemas.microsoft.com/office/drawing/2014/main" val="65029554"/>
                    </a:ext>
                  </a:extLst>
                </a:gridCol>
                <a:gridCol w="294904">
                  <a:extLst>
                    <a:ext uri="{9D8B030D-6E8A-4147-A177-3AD203B41FA5}">
                      <a16:colId xmlns:a16="http://schemas.microsoft.com/office/drawing/2014/main" val="969698707"/>
                    </a:ext>
                  </a:extLst>
                </a:gridCol>
                <a:gridCol w="294904">
                  <a:extLst>
                    <a:ext uri="{9D8B030D-6E8A-4147-A177-3AD203B41FA5}">
                      <a16:colId xmlns:a16="http://schemas.microsoft.com/office/drawing/2014/main" val="3000098509"/>
                    </a:ext>
                  </a:extLst>
                </a:gridCol>
                <a:gridCol w="294904">
                  <a:extLst>
                    <a:ext uri="{9D8B030D-6E8A-4147-A177-3AD203B41FA5}">
                      <a16:colId xmlns:a16="http://schemas.microsoft.com/office/drawing/2014/main" val="166933023"/>
                    </a:ext>
                  </a:extLst>
                </a:gridCol>
                <a:gridCol w="294904">
                  <a:extLst>
                    <a:ext uri="{9D8B030D-6E8A-4147-A177-3AD203B41FA5}">
                      <a16:colId xmlns:a16="http://schemas.microsoft.com/office/drawing/2014/main" val="4167807658"/>
                    </a:ext>
                  </a:extLst>
                </a:gridCol>
              </a:tblGrid>
              <a:tr h="243840">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9</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43840">
                <a:tc>
                  <a:txBody>
                    <a:bodyPr/>
                    <a:lstStyle/>
                    <a:p>
                      <a:r>
                        <a:rPr lang="en-US" sz="1400" b="0" dirty="0" err="1">
                          <a:solidFill>
                            <a:schemeClr val="tx1"/>
                          </a:solidFill>
                          <a:latin typeface="Daytona" panose="020B0604030500040204" pitchFamily="34" charset="0"/>
                          <a:cs typeface="Times New Roman" panose="02020603050405020304" pitchFamily="18" charset="0"/>
                        </a:rPr>
                        <a:t>Ptr</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r h="243840">
                <a:tc>
                  <a:txBody>
                    <a:bodyPr/>
                    <a:lstStyle/>
                    <a:p>
                      <a:r>
                        <a:rPr lang="en-US" sz="1400" b="0" dirty="0">
                          <a:solidFill>
                            <a:schemeClr val="tx1"/>
                          </a:solidFill>
                          <a:latin typeface="Daytona" panose="020B0604030500040204" pitchFamily="34" charset="0"/>
                          <a:cs typeface="Times New Roman" panose="02020603050405020304" pitchFamily="18" charset="0"/>
                        </a:rPr>
                        <a:t>Deg</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5</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283318"/>
                  </a:ext>
                </a:extLst>
              </a:tr>
            </a:tbl>
          </a:graphicData>
        </a:graphic>
      </p:graphicFrame>
      <p:sp>
        <p:nvSpPr>
          <p:cNvPr id="5" name="슬라이드 번호 개체 틀 4">
            <a:extLst>
              <a:ext uri="{FF2B5EF4-FFF2-40B4-BE49-F238E27FC236}">
                <a16:creationId xmlns:a16="http://schemas.microsoft.com/office/drawing/2014/main" id="{14EDD730-3F06-B0B4-55EC-922F03E48C7C}"/>
              </a:ext>
            </a:extLst>
          </p:cNvPr>
          <p:cNvSpPr>
            <a:spLocks noGrp="1"/>
          </p:cNvSpPr>
          <p:nvPr>
            <p:ph type="sldNum" sz="quarter" idx="12"/>
          </p:nvPr>
        </p:nvSpPr>
        <p:spPr/>
        <p:txBody>
          <a:bodyPr/>
          <a:lstStyle/>
          <a:p>
            <a:fld id="{EA817E6B-9020-B144-9EF0-1660BDD1AC06}" type="slidenum">
              <a:rPr lang="en-KR" smtClean="0"/>
              <a:t>19</a:t>
            </a:fld>
            <a:endParaRPr lang="en-KR"/>
          </a:p>
        </p:txBody>
      </p:sp>
      <p:sp>
        <p:nvSpPr>
          <p:cNvPr id="4" name="Down Arrow 47">
            <a:extLst>
              <a:ext uri="{FF2B5EF4-FFF2-40B4-BE49-F238E27FC236}">
                <a16:creationId xmlns:a16="http://schemas.microsoft.com/office/drawing/2014/main" id="{C267A35C-7ED7-01A1-C0D6-B83FBF4C8EF1}"/>
              </a:ext>
            </a:extLst>
          </p:cNvPr>
          <p:cNvSpPr/>
          <p:nvPr/>
        </p:nvSpPr>
        <p:spPr>
          <a:xfrm rot="16200000">
            <a:off x="9163649" y="3607605"/>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
        <p:nvSpPr>
          <p:cNvPr id="3" name="직사각형 240">
            <a:extLst>
              <a:ext uri="{FF2B5EF4-FFF2-40B4-BE49-F238E27FC236}">
                <a16:creationId xmlns:a16="http://schemas.microsoft.com/office/drawing/2014/main" id="{D2BDEC17-F341-89DD-A4CB-4B38DE99BBBF}"/>
              </a:ext>
            </a:extLst>
          </p:cNvPr>
          <p:cNvSpPr/>
          <p:nvPr/>
        </p:nvSpPr>
        <p:spPr>
          <a:xfrm>
            <a:off x="9784193" y="2856386"/>
            <a:ext cx="2271376" cy="546926"/>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Edge information</a:t>
            </a:r>
          </a:p>
          <a:p>
            <a:pPr algn="ctr"/>
            <a:r>
              <a:rPr lang="en-US" altLang="ko-KR" b="1" dirty="0">
                <a:solidFill>
                  <a:schemeClr val="tx1"/>
                </a:solidFill>
                <a:latin typeface="Daytona" panose="020B0604030500040204" pitchFamily="34" charset="0"/>
                <a:cs typeface="Times New Roman" panose="02020603050405020304" pitchFamily="18" charset="0"/>
              </a:rPr>
              <a:t>(#thread/warp = 4)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7" name="직사각형 240">
            <a:extLst>
              <a:ext uri="{FF2B5EF4-FFF2-40B4-BE49-F238E27FC236}">
                <a16:creationId xmlns:a16="http://schemas.microsoft.com/office/drawing/2014/main" id="{C0D39C81-9118-4674-4B86-BD7F4FA13300}"/>
              </a:ext>
            </a:extLst>
          </p:cNvPr>
          <p:cNvSpPr/>
          <p:nvPr/>
        </p:nvSpPr>
        <p:spPr>
          <a:xfrm>
            <a:off x="530964" y="2949191"/>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Neighbor information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19" name="직사각형 240">
            <a:extLst>
              <a:ext uri="{FF2B5EF4-FFF2-40B4-BE49-F238E27FC236}">
                <a16:creationId xmlns:a16="http://schemas.microsoft.com/office/drawing/2014/main" id="{74D861A1-D3BB-0D8C-55EB-F49AA94AF1AE}"/>
              </a:ext>
            </a:extLst>
          </p:cNvPr>
          <p:cNvSpPr/>
          <p:nvPr/>
        </p:nvSpPr>
        <p:spPr>
          <a:xfrm>
            <a:off x="5055144" y="1849370"/>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Weaver Execution Steps</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8" name="직사각형 240">
            <a:extLst>
              <a:ext uri="{FF2B5EF4-FFF2-40B4-BE49-F238E27FC236}">
                <a16:creationId xmlns:a16="http://schemas.microsoft.com/office/drawing/2014/main" id="{5B749292-BC12-7C3C-7D3B-D4367AFFC2BE}"/>
              </a:ext>
            </a:extLst>
          </p:cNvPr>
          <p:cNvSpPr/>
          <p:nvPr/>
        </p:nvSpPr>
        <p:spPr>
          <a:xfrm>
            <a:off x="3869714" y="2312487"/>
            <a:ext cx="2438320" cy="24444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S0 → S1 → S2 </a:t>
            </a:r>
            <a:endParaRPr lang="ko-KR" altLang="en-US" sz="1400" b="1" dirty="0">
              <a:solidFill>
                <a:schemeClr val="tx1"/>
              </a:solidFill>
              <a:latin typeface="Daytona" panose="020B0604030500040204" pitchFamily="34" charset="0"/>
              <a:cs typeface="Times New Roman" panose="02020603050405020304" pitchFamily="18" charset="0"/>
            </a:endParaRPr>
          </a:p>
        </p:txBody>
      </p:sp>
      <p:sp>
        <p:nvSpPr>
          <p:cNvPr id="9" name="직사각형 240">
            <a:extLst>
              <a:ext uri="{FF2B5EF4-FFF2-40B4-BE49-F238E27FC236}">
                <a16:creationId xmlns:a16="http://schemas.microsoft.com/office/drawing/2014/main" id="{1264155A-1602-ABA1-A35C-EB0CA564FE08}"/>
              </a:ext>
            </a:extLst>
          </p:cNvPr>
          <p:cNvSpPr/>
          <p:nvPr/>
        </p:nvSpPr>
        <p:spPr>
          <a:xfrm>
            <a:off x="3869714" y="3424361"/>
            <a:ext cx="3319383" cy="197778"/>
          </a:xfrm>
          <a:prstGeom prst="rect">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 S3 → S4</a:t>
            </a:r>
            <a:endParaRPr lang="ko-KR" altLang="en-US" sz="1400" b="1" dirty="0">
              <a:solidFill>
                <a:schemeClr val="tx1"/>
              </a:solidFill>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3266983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0393-3227-64E6-5E2C-CF8C5BB7FD62}"/>
              </a:ext>
            </a:extLst>
          </p:cNvPr>
          <p:cNvSpPr>
            <a:spLocks noGrp="1"/>
          </p:cNvSpPr>
          <p:nvPr>
            <p:ph type="title"/>
          </p:nvPr>
        </p:nvSpPr>
        <p:spPr/>
        <p:txBody>
          <a:bodyPr>
            <a:noAutofit/>
          </a:bodyPr>
          <a:lstStyle/>
          <a:p>
            <a:r>
              <a:rPr lang="en-US" dirty="0"/>
              <a:t>Graphs are Important Data Structures </a:t>
            </a:r>
            <a:br>
              <a:rPr lang="en-US" dirty="0"/>
            </a:br>
            <a:r>
              <a:rPr lang="en-US" dirty="0"/>
              <a:t>to Abstract and Analyze the Real-World Data</a:t>
            </a:r>
            <a:endParaRPr lang="en-KR" dirty="0"/>
          </a:p>
        </p:txBody>
      </p:sp>
      <p:grpSp>
        <p:nvGrpSpPr>
          <p:cNvPr id="18" name="Group 17">
            <a:extLst>
              <a:ext uri="{FF2B5EF4-FFF2-40B4-BE49-F238E27FC236}">
                <a16:creationId xmlns:a16="http://schemas.microsoft.com/office/drawing/2014/main" id="{6868E6DC-BF3C-DBD6-E2CA-A72E7F3764C5}"/>
              </a:ext>
            </a:extLst>
          </p:cNvPr>
          <p:cNvGrpSpPr/>
          <p:nvPr/>
        </p:nvGrpSpPr>
        <p:grpSpPr>
          <a:xfrm>
            <a:off x="813148" y="1775145"/>
            <a:ext cx="10246033" cy="2116481"/>
            <a:chOff x="664865" y="1863263"/>
            <a:chExt cx="11050740" cy="2282706"/>
          </a:xfrm>
        </p:grpSpPr>
        <p:grpSp>
          <p:nvGrpSpPr>
            <p:cNvPr id="14" name="Group 13">
              <a:extLst>
                <a:ext uri="{FF2B5EF4-FFF2-40B4-BE49-F238E27FC236}">
                  <a16:creationId xmlns:a16="http://schemas.microsoft.com/office/drawing/2014/main" id="{732B1CBB-9506-2747-C465-CFEFD594331B}"/>
                </a:ext>
              </a:extLst>
            </p:cNvPr>
            <p:cNvGrpSpPr/>
            <p:nvPr/>
          </p:nvGrpSpPr>
          <p:grpSpPr>
            <a:xfrm>
              <a:off x="8466476" y="1863263"/>
              <a:ext cx="3249129" cy="2282706"/>
              <a:chOff x="2325768" y="3883011"/>
              <a:chExt cx="3249129" cy="2282706"/>
            </a:xfrm>
          </p:grpSpPr>
          <p:pic>
            <p:nvPicPr>
              <p:cNvPr id="8" name="그림 6">
                <a:extLst>
                  <a:ext uri="{FF2B5EF4-FFF2-40B4-BE49-F238E27FC236}">
                    <a16:creationId xmlns:a16="http://schemas.microsoft.com/office/drawing/2014/main" id="{CC2C8040-59AB-363B-17C1-D4DC68B3EA11}"/>
                  </a:ext>
                </a:extLst>
              </p:cNvPr>
              <p:cNvPicPr>
                <a:picLocks noChangeAspect="1"/>
              </p:cNvPicPr>
              <p:nvPr/>
            </p:nvPicPr>
            <p:blipFill>
              <a:blip r:embed="rId3"/>
              <a:stretch>
                <a:fillRect/>
              </a:stretch>
            </p:blipFill>
            <p:spPr>
              <a:xfrm>
                <a:off x="2935323" y="3883011"/>
                <a:ext cx="2210961" cy="1658221"/>
              </a:xfrm>
              <a:prstGeom prst="rect">
                <a:avLst/>
              </a:prstGeom>
            </p:spPr>
          </p:pic>
          <p:sp>
            <p:nvSpPr>
              <p:cNvPr id="9" name="TextBox 8">
                <a:extLst>
                  <a:ext uri="{FF2B5EF4-FFF2-40B4-BE49-F238E27FC236}">
                    <a16:creationId xmlns:a16="http://schemas.microsoft.com/office/drawing/2014/main" id="{E2C2F981-05F8-443B-B3CE-0D1B659B89D0}"/>
                  </a:ext>
                </a:extLst>
              </p:cNvPr>
              <p:cNvSpPr txBox="1"/>
              <p:nvPr/>
            </p:nvSpPr>
            <p:spPr>
              <a:xfrm>
                <a:off x="2325768" y="5765607"/>
                <a:ext cx="3249129" cy="400110"/>
              </a:xfrm>
              <a:prstGeom prst="rect">
                <a:avLst/>
              </a:prstGeom>
              <a:noFill/>
            </p:spPr>
            <p:txBody>
              <a:bodyPr wrap="square" rtlCol="0">
                <a:spAutoFit/>
              </a:bodyPr>
              <a:lstStyle/>
              <a:p>
                <a:pPr algn="ctr"/>
                <a:r>
                  <a:rPr kumimoji="1" lang="en-US" altLang="ko-KR" sz="2000" dirty="0">
                    <a:latin typeface="Daytona" panose="020B0604030500040204" pitchFamily="34" charset="0"/>
                  </a:rPr>
                  <a:t>Biology</a:t>
                </a:r>
              </a:p>
            </p:txBody>
          </p:sp>
        </p:grpSp>
        <p:grpSp>
          <p:nvGrpSpPr>
            <p:cNvPr id="13" name="Group 12">
              <a:extLst>
                <a:ext uri="{FF2B5EF4-FFF2-40B4-BE49-F238E27FC236}">
                  <a16:creationId xmlns:a16="http://schemas.microsoft.com/office/drawing/2014/main" id="{C75E584D-6270-E7C7-8DAA-0DD3CD3BE4E0}"/>
                </a:ext>
              </a:extLst>
            </p:cNvPr>
            <p:cNvGrpSpPr/>
            <p:nvPr/>
          </p:nvGrpSpPr>
          <p:grpSpPr>
            <a:xfrm>
              <a:off x="664865" y="1895241"/>
              <a:ext cx="3157979" cy="2218750"/>
              <a:chOff x="462680" y="2382190"/>
              <a:chExt cx="3157979" cy="2218750"/>
            </a:xfrm>
          </p:grpSpPr>
          <p:sp>
            <p:nvSpPr>
              <p:cNvPr id="5" name="TextBox 4">
                <a:extLst>
                  <a:ext uri="{FF2B5EF4-FFF2-40B4-BE49-F238E27FC236}">
                    <a16:creationId xmlns:a16="http://schemas.microsoft.com/office/drawing/2014/main" id="{979FED30-6F0D-E0F5-5E26-FEDAA5224C5A}"/>
                  </a:ext>
                </a:extLst>
              </p:cNvPr>
              <p:cNvSpPr txBox="1"/>
              <p:nvPr/>
            </p:nvSpPr>
            <p:spPr>
              <a:xfrm>
                <a:off x="462680" y="4200830"/>
                <a:ext cx="3157979" cy="400110"/>
              </a:xfrm>
              <a:prstGeom prst="rect">
                <a:avLst/>
              </a:prstGeom>
              <a:noFill/>
            </p:spPr>
            <p:txBody>
              <a:bodyPr wrap="square" rtlCol="0">
                <a:spAutoFit/>
              </a:bodyPr>
              <a:lstStyle/>
              <a:p>
                <a:pPr algn="ctr"/>
                <a:r>
                  <a:rPr kumimoji="1" lang="en-US" altLang="ko-KR" sz="2000" dirty="0">
                    <a:latin typeface="Daytona" panose="020B0604030500040204" pitchFamily="34" charset="0"/>
                  </a:rPr>
                  <a:t>Web Search</a:t>
                </a:r>
              </a:p>
            </p:txBody>
          </p:sp>
          <p:pic>
            <p:nvPicPr>
              <p:cNvPr id="10" name="Picture 2" descr="Free Web Search SVG, PNG Icon, Symbol. Download Image.">
                <a:extLst>
                  <a:ext uri="{FF2B5EF4-FFF2-40B4-BE49-F238E27FC236}">
                    <a16:creationId xmlns:a16="http://schemas.microsoft.com/office/drawing/2014/main" id="{B01660B1-B3AF-EDD5-E30D-B0135C8D7A4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4721"/>
              <a:stretch/>
            </p:blipFill>
            <p:spPr bwMode="auto">
              <a:xfrm>
                <a:off x="1072235" y="2382190"/>
                <a:ext cx="1938867" cy="165344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C943069C-BBF7-475A-D5C6-8ED50475FBE9}"/>
                </a:ext>
              </a:extLst>
            </p:cNvPr>
            <p:cNvGrpSpPr/>
            <p:nvPr/>
          </p:nvGrpSpPr>
          <p:grpSpPr>
            <a:xfrm>
              <a:off x="3090187" y="2164642"/>
              <a:ext cx="3365347" cy="1959348"/>
              <a:chOff x="5628076" y="1563843"/>
              <a:chExt cx="3365347" cy="1959348"/>
            </a:xfrm>
          </p:grpSpPr>
          <p:sp>
            <p:nvSpPr>
              <p:cNvPr id="6" name="TextBox 5">
                <a:extLst>
                  <a:ext uri="{FF2B5EF4-FFF2-40B4-BE49-F238E27FC236}">
                    <a16:creationId xmlns:a16="http://schemas.microsoft.com/office/drawing/2014/main" id="{6A7333A3-541F-7DAD-2B73-4A4150BC1B08}"/>
                  </a:ext>
                </a:extLst>
              </p:cNvPr>
              <p:cNvSpPr txBox="1"/>
              <p:nvPr/>
            </p:nvSpPr>
            <p:spPr>
              <a:xfrm>
                <a:off x="5628076" y="3123081"/>
                <a:ext cx="3365347" cy="400110"/>
              </a:xfrm>
              <a:prstGeom prst="rect">
                <a:avLst/>
              </a:prstGeom>
              <a:noFill/>
            </p:spPr>
            <p:txBody>
              <a:bodyPr wrap="square" rtlCol="0">
                <a:spAutoFit/>
              </a:bodyPr>
              <a:lstStyle/>
              <a:p>
                <a:pPr algn="ctr"/>
                <a:r>
                  <a:rPr kumimoji="1" lang="en-US" altLang="ko-KR" sz="2000" dirty="0">
                    <a:latin typeface="Daytona" panose="020B0604030500040204" pitchFamily="34" charset="0"/>
                  </a:rPr>
                  <a:t>Social Network</a:t>
                </a:r>
              </a:p>
            </p:txBody>
          </p:sp>
          <p:pic>
            <p:nvPicPr>
              <p:cNvPr id="11" name="Picture 4" descr="Social Icon - Free PNG &amp; SVG 509343 - Noun Project">
                <a:extLst>
                  <a:ext uri="{FF2B5EF4-FFF2-40B4-BE49-F238E27FC236}">
                    <a16:creationId xmlns:a16="http://schemas.microsoft.com/office/drawing/2014/main" id="{F79FE1E5-FAD5-0F42-D0CE-CFD63875B8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0161" y="1563843"/>
                <a:ext cx="1501177" cy="15011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3DC541EE-EA7E-7276-6102-9C7F635D6B73}"/>
                </a:ext>
              </a:extLst>
            </p:cNvPr>
            <p:cNvGrpSpPr/>
            <p:nvPr/>
          </p:nvGrpSpPr>
          <p:grpSpPr>
            <a:xfrm>
              <a:off x="5494277" y="1882659"/>
              <a:ext cx="4073155" cy="2243915"/>
              <a:chOff x="5274172" y="3921802"/>
              <a:chExt cx="4073155" cy="2243915"/>
            </a:xfrm>
          </p:grpSpPr>
          <p:sp>
            <p:nvSpPr>
              <p:cNvPr id="7" name="TextBox 6">
                <a:extLst>
                  <a:ext uri="{FF2B5EF4-FFF2-40B4-BE49-F238E27FC236}">
                    <a16:creationId xmlns:a16="http://schemas.microsoft.com/office/drawing/2014/main" id="{3BAE0F50-6C0E-4084-70F6-1206FCA9F41B}"/>
                  </a:ext>
                </a:extLst>
              </p:cNvPr>
              <p:cNvSpPr txBox="1"/>
              <p:nvPr/>
            </p:nvSpPr>
            <p:spPr>
              <a:xfrm>
                <a:off x="5274172" y="5765607"/>
                <a:ext cx="4073155" cy="400110"/>
              </a:xfrm>
              <a:prstGeom prst="rect">
                <a:avLst/>
              </a:prstGeom>
              <a:noFill/>
            </p:spPr>
            <p:txBody>
              <a:bodyPr wrap="square" rtlCol="0">
                <a:spAutoFit/>
              </a:bodyPr>
              <a:lstStyle/>
              <a:p>
                <a:pPr algn="ctr"/>
                <a:r>
                  <a:rPr kumimoji="1" lang="en-US" altLang="ko-KR" sz="2000" dirty="0">
                    <a:latin typeface="Daytona" panose="020B0604030500040204" pitchFamily="34" charset="0"/>
                  </a:rPr>
                  <a:t>Path Finding</a:t>
                </a:r>
              </a:p>
            </p:txBody>
          </p:sp>
          <p:pic>
            <p:nvPicPr>
              <p:cNvPr id="12" name="Picture 6" descr="Map - Free travel icons">
                <a:extLst>
                  <a:ext uri="{FF2B5EF4-FFF2-40B4-BE49-F238E27FC236}">
                    <a16:creationId xmlns:a16="http://schemas.microsoft.com/office/drawing/2014/main" id="{6EB4CD75-A892-9636-0DE6-014D773236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1639" y="3921802"/>
                <a:ext cx="1658221" cy="165822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2" name="그룹 21">
            <a:extLst>
              <a:ext uri="{FF2B5EF4-FFF2-40B4-BE49-F238E27FC236}">
                <a16:creationId xmlns:a16="http://schemas.microsoft.com/office/drawing/2014/main" id="{367E12B0-B374-6982-E399-88DD638FF399}"/>
              </a:ext>
            </a:extLst>
          </p:cNvPr>
          <p:cNvGrpSpPr/>
          <p:nvPr/>
        </p:nvGrpSpPr>
        <p:grpSpPr>
          <a:xfrm>
            <a:off x="3085501" y="4455830"/>
            <a:ext cx="7976251" cy="1455335"/>
            <a:chOff x="2351632" y="4579996"/>
            <a:chExt cx="7976251" cy="1455335"/>
          </a:xfrm>
        </p:grpSpPr>
        <p:sp>
          <p:nvSpPr>
            <p:cNvPr id="17" name="모서리가 둥근 직사각형 16">
              <a:extLst>
                <a:ext uri="{FF2B5EF4-FFF2-40B4-BE49-F238E27FC236}">
                  <a16:creationId xmlns:a16="http://schemas.microsoft.com/office/drawing/2014/main" id="{9ED4E6CB-70E5-E77C-4AC8-189A2F0A8EE2}"/>
                </a:ext>
              </a:extLst>
            </p:cNvPr>
            <p:cNvSpPr/>
            <p:nvPr/>
          </p:nvSpPr>
          <p:spPr>
            <a:xfrm>
              <a:off x="2351632" y="4579996"/>
              <a:ext cx="5673227" cy="1455335"/>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0" name="직사각형 19">
              <a:extLst>
                <a:ext uri="{FF2B5EF4-FFF2-40B4-BE49-F238E27FC236}">
                  <a16:creationId xmlns:a16="http://schemas.microsoft.com/office/drawing/2014/main" id="{6629C022-703F-410D-5E68-EA341F82BEEF}"/>
                </a:ext>
              </a:extLst>
            </p:cNvPr>
            <p:cNvSpPr/>
            <p:nvPr/>
          </p:nvSpPr>
          <p:spPr>
            <a:xfrm>
              <a:off x="2843409" y="4821442"/>
              <a:ext cx="2630466" cy="9724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sz="2000" dirty="0">
                  <a:solidFill>
                    <a:schemeClr val="tx1"/>
                  </a:solidFill>
                  <a:latin typeface="Daytona" panose="020B0604030500040204" pitchFamily="34" charset="0"/>
                </a:rPr>
                <a:t>Characteristics of </a:t>
              </a:r>
            </a:p>
            <a:p>
              <a:pPr algn="ctr"/>
              <a:r>
                <a:rPr kumimoji="1" lang="en-US" altLang="ko-Kore-KR" sz="2000" dirty="0">
                  <a:solidFill>
                    <a:schemeClr val="tx1"/>
                  </a:solidFill>
                  <a:latin typeface="Daytona" panose="020B0604030500040204" pitchFamily="34" charset="0"/>
                </a:rPr>
                <a:t>Real-World Graph </a:t>
              </a:r>
              <a:endParaRPr kumimoji="1" lang="ko-Kore-KR" altLang="en-US" sz="2000" dirty="0">
                <a:solidFill>
                  <a:schemeClr val="tx1"/>
                </a:solidFill>
                <a:latin typeface="Daytona" panose="020B0604030500040204" pitchFamily="34" charset="0"/>
              </a:endParaRPr>
            </a:p>
          </p:txBody>
        </p:sp>
        <p:sp>
          <p:nvSpPr>
            <p:cNvPr id="21" name="직사각형 20">
              <a:extLst>
                <a:ext uri="{FF2B5EF4-FFF2-40B4-BE49-F238E27FC236}">
                  <a16:creationId xmlns:a16="http://schemas.microsoft.com/office/drawing/2014/main" id="{8E3AC92E-7A2D-1755-7F16-BA5CA34C0B44}"/>
                </a:ext>
              </a:extLst>
            </p:cNvPr>
            <p:cNvSpPr/>
            <p:nvPr/>
          </p:nvSpPr>
          <p:spPr>
            <a:xfrm>
              <a:off x="5765418" y="4765286"/>
              <a:ext cx="4562465" cy="10847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kumimoji="1" lang="en-US" altLang="ko-Kore-KR" sz="2000" dirty="0">
                  <a:solidFill>
                    <a:schemeClr val="tx1"/>
                  </a:solidFill>
                  <a:latin typeface="Daytona" panose="020B0604030500040204" pitchFamily="34" charset="0"/>
                </a:rPr>
                <a:t>Irregularity</a:t>
              </a:r>
            </a:p>
            <a:p>
              <a:pPr marL="342900" indent="-342900">
                <a:buFont typeface="Arial" panose="020B0604020202020204" pitchFamily="34" charset="0"/>
                <a:buChar char="•"/>
              </a:pPr>
              <a:r>
                <a:rPr kumimoji="1" lang="en-US" altLang="ko-Kore-KR" sz="2000" dirty="0">
                  <a:solidFill>
                    <a:schemeClr val="tx1"/>
                  </a:solidFill>
                  <a:latin typeface="Daytona" panose="020B0604030500040204" pitchFamily="34" charset="0"/>
                </a:rPr>
                <a:t>Sparsity</a:t>
              </a:r>
            </a:p>
            <a:p>
              <a:pPr marL="342900" indent="-342900">
                <a:buFont typeface="Arial" panose="020B0604020202020204" pitchFamily="34" charset="0"/>
                <a:buChar char="•"/>
              </a:pPr>
              <a:r>
                <a:rPr kumimoji="1" lang="en-US" altLang="ko-Kore-KR" sz="2000" dirty="0">
                  <a:solidFill>
                    <a:schemeClr val="tx1"/>
                  </a:solidFill>
                  <a:latin typeface="Daytona" panose="020B0604030500040204" pitchFamily="34" charset="0"/>
                </a:rPr>
                <a:t>Skewness</a:t>
              </a:r>
              <a:endParaRPr kumimoji="1" lang="ko-Kore-KR" altLang="en-US" sz="2000" dirty="0">
                <a:solidFill>
                  <a:schemeClr val="tx1"/>
                </a:solidFill>
                <a:latin typeface="Daytona" panose="020B0604030500040204" pitchFamily="34" charset="0"/>
              </a:endParaRPr>
            </a:p>
          </p:txBody>
        </p:sp>
      </p:grpSp>
      <p:sp>
        <p:nvSpPr>
          <p:cNvPr id="24" name="슬라이드 번호 개체 틀 23">
            <a:extLst>
              <a:ext uri="{FF2B5EF4-FFF2-40B4-BE49-F238E27FC236}">
                <a16:creationId xmlns:a16="http://schemas.microsoft.com/office/drawing/2014/main" id="{1A8AFFCF-22AA-5C57-65DF-64F250C95EF2}"/>
              </a:ext>
            </a:extLst>
          </p:cNvPr>
          <p:cNvSpPr>
            <a:spLocks noGrp="1"/>
          </p:cNvSpPr>
          <p:nvPr>
            <p:ph type="sldNum" sz="quarter" idx="12"/>
          </p:nvPr>
        </p:nvSpPr>
        <p:spPr/>
        <p:txBody>
          <a:bodyPr/>
          <a:lstStyle/>
          <a:p>
            <a:fld id="{EA817E6B-9020-B144-9EF0-1660BDD1AC06}" type="slidenum">
              <a:rPr lang="en-KR" smtClean="0"/>
              <a:pPr/>
              <a:t>2</a:t>
            </a:fld>
            <a:endParaRPr lang="en-KR" dirty="0"/>
          </a:p>
        </p:txBody>
      </p:sp>
    </p:spTree>
    <p:extLst>
      <p:ext uri="{BB962C8B-B14F-4D97-AF65-F5344CB8AC3E}">
        <p14:creationId xmlns:p14="http://schemas.microsoft.com/office/powerpoint/2010/main" val="31360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768EE-6C3C-A67C-3FA3-DDF44402673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CFDDD73-F6AE-235E-005C-D581E8B1AB1F}"/>
              </a:ext>
            </a:extLst>
          </p:cNvPr>
          <p:cNvSpPr>
            <a:spLocks noGrp="1"/>
          </p:cNvSpPr>
          <p:nvPr>
            <p:ph type="title"/>
          </p:nvPr>
        </p:nvSpPr>
        <p:spPr>
          <a:xfrm>
            <a:off x="461554" y="277897"/>
            <a:ext cx="11207930" cy="894459"/>
          </a:xfrm>
        </p:spPr>
        <p:txBody>
          <a:bodyPr>
            <a:normAutofit/>
          </a:bodyPr>
          <a:lstStyle/>
          <a:p>
            <a:r>
              <a:rPr lang="en" altLang="ko-Kore-KR" dirty="0"/>
              <a:t>How </a:t>
            </a:r>
            <a:r>
              <a:rPr lang="en-US" altLang="ko-Kore-KR" dirty="0"/>
              <a:t>D</a:t>
            </a:r>
            <a:r>
              <a:rPr lang="en" altLang="ko-Kore-KR" dirty="0" err="1"/>
              <a:t>oes</a:t>
            </a:r>
            <a:r>
              <a:rPr lang="en" altLang="ko-Kore-KR" dirty="0"/>
              <a:t> Weaver Work?</a:t>
            </a:r>
          </a:p>
        </p:txBody>
      </p:sp>
      <p:sp>
        <p:nvSpPr>
          <p:cNvPr id="82" name="직사각형 377">
            <a:extLst>
              <a:ext uri="{FF2B5EF4-FFF2-40B4-BE49-F238E27FC236}">
                <a16:creationId xmlns:a16="http://schemas.microsoft.com/office/drawing/2014/main" id="{FD87FF68-C42F-C0EC-C50A-F8C1044F14C4}"/>
              </a:ext>
            </a:extLst>
          </p:cNvPr>
          <p:cNvSpPr/>
          <p:nvPr/>
        </p:nvSpPr>
        <p:spPr>
          <a:xfrm>
            <a:off x="1463461" y="7277889"/>
            <a:ext cx="2914423" cy="305991"/>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Daytona" panose="020B0604030500040204" pitchFamily="34" charset="0"/>
                <a:cs typeface="Times New Roman" panose="02020603050405020304" pitchFamily="18" charset="0"/>
              </a:rPr>
              <a:t>Finite State Machine</a:t>
            </a:r>
            <a:endParaRPr lang="ko-KR" altLang="en-US" sz="1600" b="1" dirty="0">
              <a:solidFill>
                <a:schemeClr val="tx1"/>
              </a:solidFill>
              <a:latin typeface="Daytona" panose="020B0604030500040204" pitchFamily="34" charset="0"/>
              <a:cs typeface="Times New Roman" panose="02020603050405020304" pitchFamily="18" charset="0"/>
            </a:endParaRPr>
          </a:p>
        </p:txBody>
      </p:sp>
      <p:graphicFrame>
        <p:nvGraphicFramePr>
          <p:cNvPr id="112" name="표 111">
            <a:extLst>
              <a:ext uri="{FF2B5EF4-FFF2-40B4-BE49-F238E27FC236}">
                <a16:creationId xmlns:a16="http://schemas.microsoft.com/office/drawing/2014/main" id="{5F900456-0B8E-6802-1A14-460BFA7DB5B2}"/>
              </a:ext>
            </a:extLst>
          </p:cNvPr>
          <p:cNvGraphicFramePr>
            <a:graphicFrameLocks noGrp="1"/>
          </p:cNvGraphicFramePr>
          <p:nvPr/>
        </p:nvGraphicFramePr>
        <p:xfrm>
          <a:off x="3854084" y="2562991"/>
          <a:ext cx="3224988" cy="63928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Warp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Thread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Loc</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Deg</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0438969"/>
                  </a:ext>
                </a:extLst>
              </a:tr>
              <a:tr h="319640">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Warp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Thread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0</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2</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1</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graphicFrame>
        <p:nvGraphicFramePr>
          <p:cNvPr id="113" name="표 112">
            <a:extLst>
              <a:ext uri="{FF2B5EF4-FFF2-40B4-BE49-F238E27FC236}">
                <a16:creationId xmlns:a16="http://schemas.microsoft.com/office/drawing/2014/main" id="{41E8F43D-C423-2213-297E-549A48A909E2}"/>
              </a:ext>
            </a:extLst>
          </p:cNvPr>
          <p:cNvGraphicFramePr>
            <a:graphicFrameLocks noGrp="1"/>
          </p:cNvGraphicFramePr>
          <p:nvPr/>
        </p:nvGraphicFramePr>
        <p:xfrm>
          <a:off x="7208337" y="2562991"/>
          <a:ext cx="1751261" cy="639280"/>
        </p:xfrm>
        <a:graphic>
          <a:graphicData uri="http://schemas.openxmlformats.org/drawingml/2006/table">
            <a:tbl>
              <a:tblPr firstRow="1" bandRow="1">
                <a:tableStyleId>{5C22544A-7EE6-4342-B048-85BDC9FD1C3A}</a:tableStyleId>
              </a:tblPr>
              <a:tblGrid>
                <a:gridCol w="470351">
                  <a:extLst>
                    <a:ext uri="{9D8B030D-6E8A-4147-A177-3AD203B41FA5}">
                      <a16:colId xmlns:a16="http://schemas.microsoft.com/office/drawing/2014/main" val="1756252881"/>
                    </a:ext>
                  </a:extLst>
                </a:gridCol>
                <a:gridCol w="311088">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438969"/>
                  </a:ext>
                </a:extLst>
              </a:tr>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graphicFrame>
        <p:nvGraphicFramePr>
          <p:cNvPr id="114" name="표 113">
            <a:extLst>
              <a:ext uri="{FF2B5EF4-FFF2-40B4-BE49-F238E27FC236}">
                <a16:creationId xmlns:a16="http://schemas.microsoft.com/office/drawing/2014/main" id="{D7798AB4-98B7-DB63-F2BE-F0D7C623AA8A}"/>
              </a:ext>
            </a:extLst>
          </p:cNvPr>
          <p:cNvGraphicFramePr>
            <a:graphicFrameLocks noGrp="1"/>
          </p:cNvGraphicFramePr>
          <p:nvPr>
            <p:extLst>
              <p:ext uri="{D42A27DB-BD31-4B8C-83A1-F6EECF244321}">
                <p14:modId xmlns:p14="http://schemas.microsoft.com/office/powerpoint/2010/main" val="51326780"/>
              </p:ext>
            </p:extLst>
          </p:nvPr>
        </p:nvGraphicFramePr>
        <p:xfrm>
          <a:off x="3859738" y="3679740"/>
          <a:ext cx="3224988" cy="31964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Warp 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Thread 1</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10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215877"/>
                  </a:ext>
                </a:extLst>
              </a:tr>
            </a:tbl>
          </a:graphicData>
        </a:graphic>
      </p:graphicFrame>
      <p:graphicFrame>
        <p:nvGraphicFramePr>
          <p:cNvPr id="115" name="표 114">
            <a:extLst>
              <a:ext uri="{FF2B5EF4-FFF2-40B4-BE49-F238E27FC236}">
                <a16:creationId xmlns:a16="http://schemas.microsoft.com/office/drawing/2014/main" id="{57144927-38BA-3F3D-C071-F5E4D1C5204E}"/>
              </a:ext>
            </a:extLst>
          </p:cNvPr>
          <p:cNvGraphicFramePr>
            <a:graphicFrameLocks noGrp="1"/>
          </p:cNvGraphicFramePr>
          <p:nvPr>
            <p:extLst>
              <p:ext uri="{D42A27DB-BD31-4B8C-83A1-F6EECF244321}">
                <p14:modId xmlns:p14="http://schemas.microsoft.com/office/powerpoint/2010/main" val="3130243857"/>
              </p:ext>
            </p:extLst>
          </p:nvPr>
        </p:nvGraphicFramePr>
        <p:xfrm>
          <a:off x="7213992" y="3432075"/>
          <a:ext cx="1751261" cy="639280"/>
        </p:xfrm>
        <a:graphic>
          <a:graphicData uri="http://schemas.openxmlformats.org/drawingml/2006/table">
            <a:tbl>
              <a:tblPr firstRow="1" bandRow="1">
                <a:tableStyleId>{5C22544A-7EE6-4342-B048-85BDC9FD1C3A}</a:tableStyleId>
              </a:tblPr>
              <a:tblGrid>
                <a:gridCol w="470352">
                  <a:extLst>
                    <a:ext uri="{9D8B030D-6E8A-4147-A177-3AD203B41FA5}">
                      <a16:colId xmlns:a16="http://schemas.microsoft.com/office/drawing/2014/main" val="1756252881"/>
                    </a:ext>
                  </a:extLst>
                </a:gridCol>
                <a:gridCol w="311087">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0438969"/>
                  </a:ext>
                </a:extLst>
              </a:tr>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215877"/>
                  </a:ext>
                </a:extLst>
              </a:tr>
            </a:tbl>
          </a:graphicData>
        </a:graphic>
      </p:graphicFrame>
      <p:sp>
        <p:nvSpPr>
          <p:cNvPr id="126" name="직사각형 240">
            <a:extLst>
              <a:ext uri="{FF2B5EF4-FFF2-40B4-BE49-F238E27FC236}">
                <a16:creationId xmlns:a16="http://schemas.microsoft.com/office/drawing/2014/main" id="{734E6A6A-EC51-718E-902D-E7404461CCEC}"/>
              </a:ext>
            </a:extLst>
          </p:cNvPr>
          <p:cNvSpPr/>
          <p:nvPr/>
        </p:nvSpPr>
        <p:spPr>
          <a:xfrm>
            <a:off x="3869714" y="2312487"/>
            <a:ext cx="2438320" cy="244445"/>
          </a:xfrm>
          <a:prstGeom prst="rect">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S0 → S1 → S2 </a:t>
            </a:r>
            <a:endParaRPr lang="ko-KR" altLang="en-US" sz="1400" b="1" dirty="0">
              <a:solidFill>
                <a:schemeClr val="tx1"/>
              </a:solidFill>
              <a:latin typeface="Daytona" panose="020B0604030500040204" pitchFamily="34" charset="0"/>
              <a:cs typeface="Times New Roman" panose="02020603050405020304" pitchFamily="18" charset="0"/>
            </a:endParaRPr>
          </a:p>
        </p:txBody>
      </p:sp>
      <p:sp>
        <p:nvSpPr>
          <p:cNvPr id="127" name="직사각형 240">
            <a:extLst>
              <a:ext uri="{FF2B5EF4-FFF2-40B4-BE49-F238E27FC236}">
                <a16:creationId xmlns:a16="http://schemas.microsoft.com/office/drawing/2014/main" id="{42978B48-032F-0510-7877-F85CCE2D6DAA}"/>
              </a:ext>
            </a:extLst>
          </p:cNvPr>
          <p:cNvSpPr/>
          <p:nvPr/>
        </p:nvSpPr>
        <p:spPr>
          <a:xfrm>
            <a:off x="3869714" y="3424361"/>
            <a:ext cx="3319383" cy="197778"/>
          </a:xfrm>
          <a:prstGeom prst="rect">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 S3 → S4</a:t>
            </a:r>
            <a:endParaRPr lang="ko-KR" altLang="en-US" sz="1400" b="1" dirty="0">
              <a:solidFill>
                <a:schemeClr val="tx1"/>
              </a:solidFill>
              <a:latin typeface="Daytona" panose="020B0604030500040204" pitchFamily="34" charset="0"/>
              <a:cs typeface="Times New Roman" panose="02020603050405020304" pitchFamily="18" charset="0"/>
            </a:endParaRPr>
          </a:p>
        </p:txBody>
      </p:sp>
      <p:sp>
        <p:nvSpPr>
          <p:cNvPr id="131" name="Down Arrow 47">
            <a:extLst>
              <a:ext uri="{FF2B5EF4-FFF2-40B4-BE49-F238E27FC236}">
                <a16:creationId xmlns:a16="http://schemas.microsoft.com/office/drawing/2014/main" id="{B91BF439-A466-04F4-2EB9-8A792EA0747C}"/>
              </a:ext>
            </a:extLst>
          </p:cNvPr>
          <p:cNvSpPr/>
          <p:nvPr/>
        </p:nvSpPr>
        <p:spPr>
          <a:xfrm rot="16200000">
            <a:off x="3119532" y="3601001"/>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
        <p:nvSpPr>
          <p:cNvPr id="132" name="사각형: 둥근 모서리 206">
            <a:extLst>
              <a:ext uri="{FF2B5EF4-FFF2-40B4-BE49-F238E27FC236}">
                <a16:creationId xmlns:a16="http://schemas.microsoft.com/office/drawing/2014/main" id="{FE4974AC-987A-AC10-E21F-26DD50E5EC89}"/>
              </a:ext>
            </a:extLst>
          </p:cNvPr>
          <p:cNvSpPr/>
          <p:nvPr/>
        </p:nvSpPr>
        <p:spPr>
          <a:xfrm>
            <a:off x="3789299" y="2328053"/>
            <a:ext cx="5244135" cy="949394"/>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133" name="사각형: 둥근 모서리 206">
            <a:extLst>
              <a:ext uri="{FF2B5EF4-FFF2-40B4-BE49-F238E27FC236}">
                <a16:creationId xmlns:a16="http://schemas.microsoft.com/office/drawing/2014/main" id="{6855B491-0F49-57C5-70AC-E48E6645F550}"/>
              </a:ext>
            </a:extLst>
          </p:cNvPr>
          <p:cNvSpPr/>
          <p:nvPr/>
        </p:nvSpPr>
        <p:spPr>
          <a:xfrm>
            <a:off x="3800562" y="3383366"/>
            <a:ext cx="5232872" cy="728919"/>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75" name="내용 개체 틀 2">
            <a:extLst>
              <a:ext uri="{FF2B5EF4-FFF2-40B4-BE49-F238E27FC236}">
                <a16:creationId xmlns:a16="http://schemas.microsoft.com/office/drawing/2014/main" id="{D7235D5D-1999-65E9-B9DA-4925EAFA1119}"/>
              </a:ext>
            </a:extLst>
          </p:cNvPr>
          <p:cNvSpPr txBox="1">
            <a:spLocks/>
          </p:cNvSpPr>
          <p:nvPr/>
        </p:nvSpPr>
        <p:spPr>
          <a:xfrm>
            <a:off x="461553" y="1168506"/>
            <a:ext cx="11207931" cy="138842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Daytona" panose="020B0604030500040204" pitchFamily="34" charset="0"/>
                <a:ea typeface="+mn-ea"/>
                <a:cs typeface="Tahoma" panose="020B060403050404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Daytona" panose="020B0604030500040204" pitchFamily="34" charset="0"/>
                <a:ea typeface="+mn-ea"/>
                <a:cs typeface="Tahoma" panose="020B060403050404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Daytona" panose="020B0604030500040204" pitchFamily="34" charset="0"/>
                <a:ea typeface="+mn-ea"/>
                <a:cs typeface="Tahoma" panose="020B060403050404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dirty="0"/>
              <a:t>Design simple FSM to decode neighbor information and generate edge id for warp recursively</a:t>
            </a:r>
          </a:p>
        </p:txBody>
      </p:sp>
      <p:graphicFrame>
        <p:nvGraphicFramePr>
          <p:cNvPr id="6" name="Table 8">
            <a:extLst>
              <a:ext uri="{FF2B5EF4-FFF2-40B4-BE49-F238E27FC236}">
                <a16:creationId xmlns:a16="http://schemas.microsoft.com/office/drawing/2014/main" id="{0737C3AD-3B95-C37A-22C3-975B274584BE}"/>
              </a:ext>
            </a:extLst>
          </p:cNvPr>
          <p:cNvGraphicFramePr>
            <a:graphicFrameLocks noGrp="1"/>
          </p:cNvGraphicFramePr>
          <p:nvPr/>
        </p:nvGraphicFramePr>
        <p:xfrm>
          <a:off x="9890892" y="3529760"/>
          <a:ext cx="2057979" cy="546926"/>
        </p:xfrm>
        <a:graphic>
          <a:graphicData uri="http://schemas.openxmlformats.org/drawingml/2006/table">
            <a:tbl>
              <a:tblPr firstRow="1" bandRow="1">
                <a:tableStyleId>{5C22544A-7EE6-4342-B048-85BDC9FD1C3A}</a:tableStyleId>
              </a:tblPr>
              <a:tblGrid>
                <a:gridCol w="694267">
                  <a:extLst>
                    <a:ext uri="{9D8B030D-6E8A-4147-A177-3AD203B41FA5}">
                      <a16:colId xmlns:a16="http://schemas.microsoft.com/office/drawing/2014/main" val="2413861361"/>
                    </a:ext>
                  </a:extLst>
                </a:gridCol>
                <a:gridCol w="340928">
                  <a:extLst>
                    <a:ext uri="{9D8B030D-6E8A-4147-A177-3AD203B41FA5}">
                      <a16:colId xmlns:a16="http://schemas.microsoft.com/office/drawing/2014/main" val="945860761"/>
                    </a:ext>
                  </a:extLst>
                </a:gridCol>
                <a:gridCol w="340928">
                  <a:extLst>
                    <a:ext uri="{9D8B030D-6E8A-4147-A177-3AD203B41FA5}">
                      <a16:colId xmlns:a16="http://schemas.microsoft.com/office/drawing/2014/main" val="65029554"/>
                    </a:ext>
                  </a:extLst>
                </a:gridCol>
                <a:gridCol w="340928">
                  <a:extLst>
                    <a:ext uri="{9D8B030D-6E8A-4147-A177-3AD203B41FA5}">
                      <a16:colId xmlns:a16="http://schemas.microsoft.com/office/drawing/2014/main" val="969698707"/>
                    </a:ext>
                  </a:extLst>
                </a:gridCol>
                <a:gridCol w="340928">
                  <a:extLst>
                    <a:ext uri="{9D8B030D-6E8A-4147-A177-3AD203B41FA5}">
                      <a16:colId xmlns:a16="http://schemas.microsoft.com/office/drawing/2014/main" val="3000098509"/>
                    </a:ext>
                  </a:extLst>
                </a:gridCol>
              </a:tblGrid>
              <a:tr h="273463">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73463">
                <a:tc>
                  <a:txBody>
                    <a:bodyPr/>
                    <a:lstStyle/>
                    <a:p>
                      <a:r>
                        <a:rPr lang="en-US" sz="1400" b="0" dirty="0">
                          <a:solidFill>
                            <a:schemeClr val="tx1"/>
                          </a:solidFill>
                          <a:latin typeface="Daytona" panose="020B0604030500040204" pitchFamily="34" charset="0"/>
                          <a:cs typeface="Times New Roman" panose="02020603050405020304" pitchFamily="18" charset="0"/>
                        </a:rPr>
                        <a:t>EID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bl>
          </a:graphicData>
        </a:graphic>
      </p:graphicFrame>
      <p:graphicFrame>
        <p:nvGraphicFramePr>
          <p:cNvPr id="18" name="Table 8">
            <a:extLst>
              <a:ext uri="{FF2B5EF4-FFF2-40B4-BE49-F238E27FC236}">
                <a16:creationId xmlns:a16="http://schemas.microsoft.com/office/drawing/2014/main" id="{B840CF15-5672-E76E-861E-52FE6EED7C84}"/>
              </a:ext>
            </a:extLst>
          </p:cNvPr>
          <p:cNvGraphicFramePr>
            <a:graphicFrameLocks noGrp="1"/>
          </p:cNvGraphicFramePr>
          <p:nvPr>
            <p:extLst>
              <p:ext uri="{D42A27DB-BD31-4B8C-83A1-F6EECF244321}">
                <p14:modId xmlns:p14="http://schemas.microsoft.com/office/powerpoint/2010/main" val="4082259814"/>
              </p:ext>
            </p:extLst>
          </p:nvPr>
        </p:nvGraphicFramePr>
        <p:xfrm>
          <a:off x="552378" y="3500476"/>
          <a:ext cx="2432022" cy="731520"/>
        </p:xfrm>
        <a:graphic>
          <a:graphicData uri="http://schemas.openxmlformats.org/drawingml/2006/table">
            <a:tbl>
              <a:tblPr firstRow="1" bandRow="1">
                <a:tableStyleId>{5C22544A-7EE6-4342-B048-85BDC9FD1C3A}</a:tableStyleId>
              </a:tblPr>
              <a:tblGrid>
                <a:gridCol w="662598">
                  <a:extLst>
                    <a:ext uri="{9D8B030D-6E8A-4147-A177-3AD203B41FA5}">
                      <a16:colId xmlns:a16="http://schemas.microsoft.com/office/drawing/2014/main" val="2413861361"/>
                    </a:ext>
                  </a:extLst>
                </a:gridCol>
                <a:gridCol w="294904">
                  <a:extLst>
                    <a:ext uri="{9D8B030D-6E8A-4147-A177-3AD203B41FA5}">
                      <a16:colId xmlns:a16="http://schemas.microsoft.com/office/drawing/2014/main" val="945860761"/>
                    </a:ext>
                  </a:extLst>
                </a:gridCol>
                <a:gridCol w="294904">
                  <a:extLst>
                    <a:ext uri="{9D8B030D-6E8A-4147-A177-3AD203B41FA5}">
                      <a16:colId xmlns:a16="http://schemas.microsoft.com/office/drawing/2014/main" val="65029554"/>
                    </a:ext>
                  </a:extLst>
                </a:gridCol>
                <a:gridCol w="294904">
                  <a:extLst>
                    <a:ext uri="{9D8B030D-6E8A-4147-A177-3AD203B41FA5}">
                      <a16:colId xmlns:a16="http://schemas.microsoft.com/office/drawing/2014/main" val="969698707"/>
                    </a:ext>
                  </a:extLst>
                </a:gridCol>
                <a:gridCol w="294904">
                  <a:extLst>
                    <a:ext uri="{9D8B030D-6E8A-4147-A177-3AD203B41FA5}">
                      <a16:colId xmlns:a16="http://schemas.microsoft.com/office/drawing/2014/main" val="3000098509"/>
                    </a:ext>
                  </a:extLst>
                </a:gridCol>
                <a:gridCol w="294904">
                  <a:extLst>
                    <a:ext uri="{9D8B030D-6E8A-4147-A177-3AD203B41FA5}">
                      <a16:colId xmlns:a16="http://schemas.microsoft.com/office/drawing/2014/main" val="166933023"/>
                    </a:ext>
                  </a:extLst>
                </a:gridCol>
                <a:gridCol w="294904">
                  <a:extLst>
                    <a:ext uri="{9D8B030D-6E8A-4147-A177-3AD203B41FA5}">
                      <a16:colId xmlns:a16="http://schemas.microsoft.com/office/drawing/2014/main" val="4167807658"/>
                    </a:ext>
                  </a:extLst>
                </a:gridCol>
              </a:tblGrid>
              <a:tr h="243840">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9</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43840">
                <a:tc>
                  <a:txBody>
                    <a:bodyPr/>
                    <a:lstStyle/>
                    <a:p>
                      <a:r>
                        <a:rPr lang="en-US" sz="1400" b="0" dirty="0" err="1">
                          <a:solidFill>
                            <a:schemeClr val="tx1"/>
                          </a:solidFill>
                          <a:latin typeface="Daytona" panose="020B0604030500040204" pitchFamily="34" charset="0"/>
                          <a:cs typeface="Times New Roman" panose="02020603050405020304" pitchFamily="18" charset="0"/>
                        </a:rPr>
                        <a:t>Ptr</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r h="243840">
                <a:tc>
                  <a:txBody>
                    <a:bodyPr/>
                    <a:lstStyle/>
                    <a:p>
                      <a:r>
                        <a:rPr lang="en-US" sz="1400" b="0" dirty="0">
                          <a:solidFill>
                            <a:schemeClr val="tx1"/>
                          </a:solidFill>
                          <a:latin typeface="Daytona" panose="020B0604030500040204" pitchFamily="34" charset="0"/>
                          <a:cs typeface="Times New Roman" panose="02020603050405020304" pitchFamily="18" charset="0"/>
                        </a:rPr>
                        <a:t>Deg</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5</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283318"/>
                  </a:ext>
                </a:extLst>
              </a:tr>
            </a:tbl>
          </a:graphicData>
        </a:graphic>
      </p:graphicFrame>
      <p:sp>
        <p:nvSpPr>
          <p:cNvPr id="5" name="슬라이드 번호 개체 틀 4">
            <a:extLst>
              <a:ext uri="{FF2B5EF4-FFF2-40B4-BE49-F238E27FC236}">
                <a16:creationId xmlns:a16="http://schemas.microsoft.com/office/drawing/2014/main" id="{B80E0CE5-FE47-D45F-7ADA-E2574DC91CC5}"/>
              </a:ext>
            </a:extLst>
          </p:cNvPr>
          <p:cNvSpPr>
            <a:spLocks noGrp="1"/>
          </p:cNvSpPr>
          <p:nvPr>
            <p:ph type="sldNum" sz="quarter" idx="12"/>
          </p:nvPr>
        </p:nvSpPr>
        <p:spPr/>
        <p:txBody>
          <a:bodyPr/>
          <a:lstStyle/>
          <a:p>
            <a:fld id="{EA817E6B-9020-B144-9EF0-1660BDD1AC06}" type="slidenum">
              <a:rPr lang="en-KR" smtClean="0"/>
              <a:t>20</a:t>
            </a:fld>
            <a:endParaRPr lang="en-KR"/>
          </a:p>
        </p:txBody>
      </p:sp>
      <p:sp>
        <p:nvSpPr>
          <p:cNvPr id="4" name="Down Arrow 47">
            <a:extLst>
              <a:ext uri="{FF2B5EF4-FFF2-40B4-BE49-F238E27FC236}">
                <a16:creationId xmlns:a16="http://schemas.microsoft.com/office/drawing/2014/main" id="{8B53712E-5473-32BD-2E13-411F79EA8360}"/>
              </a:ext>
            </a:extLst>
          </p:cNvPr>
          <p:cNvSpPr/>
          <p:nvPr/>
        </p:nvSpPr>
        <p:spPr>
          <a:xfrm rot="16200000">
            <a:off x="9163649" y="3607605"/>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graphicFrame>
        <p:nvGraphicFramePr>
          <p:cNvPr id="3" name="표 2">
            <a:extLst>
              <a:ext uri="{FF2B5EF4-FFF2-40B4-BE49-F238E27FC236}">
                <a16:creationId xmlns:a16="http://schemas.microsoft.com/office/drawing/2014/main" id="{0066BF7A-9D1E-FE71-75A6-87BB937F2B0B}"/>
              </a:ext>
            </a:extLst>
          </p:cNvPr>
          <p:cNvGraphicFramePr>
            <a:graphicFrameLocks noGrp="1"/>
          </p:cNvGraphicFramePr>
          <p:nvPr>
            <p:extLst>
              <p:ext uri="{D42A27DB-BD31-4B8C-83A1-F6EECF244321}">
                <p14:modId xmlns:p14="http://schemas.microsoft.com/office/powerpoint/2010/main" val="2483379975"/>
              </p:ext>
            </p:extLst>
          </p:nvPr>
        </p:nvGraphicFramePr>
        <p:xfrm>
          <a:off x="7202723" y="4290425"/>
          <a:ext cx="1751260" cy="639280"/>
        </p:xfrm>
        <a:graphic>
          <a:graphicData uri="http://schemas.openxmlformats.org/drawingml/2006/table">
            <a:tbl>
              <a:tblPr firstRow="1" bandRow="1">
                <a:tableStyleId>{5C22544A-7EE6-4342-B048-85BDC9FD1C3A}</a:tableStyleId>
              </a:tblPr>
              <a:tblGrid>
                <a:gridCol w="470351">
                  <a:extLst>
                    <a:ext uri="{9D8B030D-6E8A-4147-A177-3AD203B41FA5}">
                      <a16:colId xmlns:a16="http://schemas.microsoft.com/office/drawing/2014/main" val="1756252881"/>
                    </a:ext>
                  </a:extLst>
                </a:gridCol>
                <a:gridCol w="311087">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4</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160438969"/>
                  </a:ext>
                </a:extLst>
              </a:tr>
              <a:tr h="319640">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10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11</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30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92215877"/>
                  </a:ext>
                </a:extLst>
              </a:tr>
            </a:tbl>
          </a:graphicData>
        </a:graphic>
      </p:graphicFrame>
      <p:graphicFrame>
        <p:nvGraphicFramePr>
          <p:cNvPr id="7" name="표 6">
            <a:extLst>
              <a:ext uri="{FF2B5EF4-FFF2-40B4-BE49-F238E27FC236}">
                <a16:creationId xmlns:a16="http://schemas.microsoft.com/office/drawing/2014/main" id="{B8498012-8316-6694-918F-B5B9B567AF7D}"/>
              </a:ext>
            </a:extLst>
          </p:cNvPr>
          <p:cNvGraphicFramePr>
            <a:graphicFrameLocks noGrp="1"/>
          </p:cNvGraphicFramePr>
          <p:nvPr>
            <p:extLst>
              <p:ext uri="{D42A27DB-BD31-4B8C-83A1-F6EECF244321}">
                <p14:modId xmlns:p14="http://schemas.microsoft.com/office/powerpoint/2010/main" val="2674484674"/>
              </p:ext>
            </p:extLst>
          </p:nvPr>
        </p:nvGraphicFramePr>
        <p:xfrm>
          <a:off x="3848475" y="4532436"/>
          <a:ext cx="3224988" cy="31964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Warp 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Thread 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4</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30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5</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92215877"/>
                  </a:ext>
                </a:extLst>
              </a:tr>
            </a:tbl>
          </a:graphicData>
        </a:graphic>
      </p:graphicFrame>
      <p:sp>
        <p:nvSpPr>
          <p:cNvPr id="19" name="직사각형 240">
            <a:extLst>
              <a:ext uri="{FF2B5EF4-FFF2-40B4-BE49-F238E27FC236}">
                <a16:creationId xmlns:a16="http://schemas.microsoft.com/office/drawing/2014/main" id="{8326405F-C7FF-6B02-FDD2-56263404F7BD}"/>
              </a:ext>
            </a:extLst>
          </p:cNvPr>
          <p:cNvSpPr/>
          <p:nvPr/>
        </p:nvSpPr>
        <p:spPr>
          <a:xfrm>
            <a:off x="3869714" y="4279833"/>
            <a:ext cx="3319383" cy="197778"/>
          </a:xfrm>
          <a:prstGeom prst="rect">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 S3 → S4 → S2</a:t>
            </a:r>
            <a:endParaRPr lang="ko-KR" altLang="en-US" sz="1400" b="1" dirty="0">
              <a:solidFill>
                <a:schemeClr val="tx1"/>
              </a:solidFill>
              <a:latin typeface="Daytona" panose="020B0604030500040204" pitchFamily="34" charset="0"/>
              <a:cs typeface="Times New Roman" panose="02020603050405020304" pitchFamily="18" charset="0"/>
            </a:endParaRPr>
          </a:p>
        </p:txBody>
      </p:sp>
      <p:sp>
        <p:nvSpPr>
          <p:cNvPr id="20" name="사각형: 둥근 모서리 206">
            <a:extLst>
              <a:ext uri="{FF2B5EF4-FFF2-40B4-BE49-F238E27FC236}">
                <a16:creationId xmlns:a16="http://schemas.microsoft.com/office/drawing/2014/main" id="{EFEC10EC-5756-92AE-C090-E73F327C2494}"/>
              </a:ext>
            </a:extLst>
          </p:cNvPr>
          <p:cNvSpPr/>
          <p:nvPr/>
        </p:nvSpPr>
        <p:spPr>
          <a:xfrm>
            <a:off x="3789299" y="4244019"/>
            <a:ext cx="5232872" cy="728919"/>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23" name="직사각형 240">
            <a:extLst>
              <a:ext uri="{FF2B5EF4-FFF2-40B4-BE49-F238E27FC236}">
                <a16:creationId xmlns:a16="http://schemas.microsoft.com/office/drawing/2014/main" id="{C54AF9EC-78FC-7047-9C03-E8DFA1469FEB}"/>
              </a:ext>
            </a:extLst>
          </p:cNvPr>
          <p:cNvSpPr/>
          <p:nvPr/>
        </p:nvSpPr>
        <p:spPr>
          <a:xfrm>
            <a:off x="9784193" y="2856386"/>
            <a:ext cx="2271376" cy="546926"/>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Edge information</a:t>
            </a:r>
          </a:p>
          <a:p>
            <a:pPr algn="ctr"/>
            <a:r>
              <a:rPr lang="en-US" altLang="ko-KR" b="1" dirty="0">
                <a:solidFill>
                  <a:schemeClr val="tx1"/>
                </a:solidFill>
                <a:latin typeface="Daytona" panose="020B0604030500040204" pitchFamily="34" charset="0"/>
                <a:cs typeface="Times New Roman" panose="02020603050405020304" pitchFamily="18" charset="0"/>
              </a:rPr>
              <a:t>(#thread/warp = 4)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24" name="직사각형 240">
            <a:extLst>
              <a:ext uri="{FF2B5EF4-FFF2-40B4-BE49-F238E27FC236}">
                <a16:creationId xmlns:a16="http://schemas.microsoft.com/office/drawing/2014/main" id="{E56FA6DA-7569-FCC4-B3EA-934A2E9EEB2D}"/>
              </a:ext>
            </a:extLst>
          </p:cNvPr>
          <p:cNvSpPr/>
          <p:nvPr/>
        </p:nvSpPr>
        <p:spPr>
          <a:xfrm>
            <a:off x="530964" y="2949191"/>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Neighbor information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25" name="직사각형 240">
            <a:extLst>
              <a:ext uri="{FF2B5EF4-FFF2-40B4-BE49-F238E27FC236}">
                <a16:creationId xmlns:a16="http://schemas.microsoft.com/office/drawing/2014/main" id="{83864273-BA42-57C6-DBBE-CC2C8BA1E60F}"/>
              </a:ext>
            </a:extLst>
          </p:cNvPr>
          <p:cNvSpPr/>
          <p:nvPr/>
        </p:nvSpPr>
        <p:spPr>
          <a:xfrm>
            <a:off x="5055144" y="1849370"/>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Weaver Execution Steps</a:t>
            </a:r>
            <a:endParaRPr lang="ko-KR" altLang="en-US" b="1" dirty="0">
              <a:solidFill>
                <a:schemeClr val="tx1"/>
              </a:solidFill>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2429672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6CDAF-A58D-AB7D-2FEB-0A5FB040658F}"/>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414976D-D839-3380-6833-88747494D67C}"/>
              </a:ext>
            </a:extLst>
          </p:cNvPr>
          <p:cNvSpPr>
            <a:spLocks noGrp="1"/>
          </p:cNvSpPr>
          <p:nvPr>
            <p:ph type="title"/>
          </p:nvPr>
        </p:nvSpPr>
        <p:spPr>
          <a:xfrm>
            <a:off x="461554" y="277897"/>
            <a:ext cx="11207930" cy="894459"/>
          </a:xfrm>
        </p:spPr>
        <p:txBody>
          <a:bodyPr>
            <a:normAutofit/>
          </a:bodyPr>
          <a:lstStyle/>
          <a:p>
            <a:r>
              <a:rPr lang="en" altLang="ko-Kore-KR" dirty="0"/>
              <a:t>How </a:t>
            </a:r>
            <a:r>
              <a:rPr lang="en-US" altLang="ko-Kore-KR" dirty="0"/>
              <a:t>D</a:t>
            </a:r>
            <a:r>
              <a:rPr lang="en" altLang="ko-Kore-KR" dirty="0" err="1"/>
              <a:t>oes</a:t>
            </a:r>
            <a:r>
              <a:rPr lang="en" altLang="ko-Kore-KR" dirty="0"/>
              <a:t> Weaver Work?</a:t>
            </a:r>
          </a:p>
        </p:txBody>
      </p:sp>
      <p:sp>
        <p:nvSpPr>
          <p:cNvPr id="82" name="직사각형 377">
            <a:extLst>
              <a:ext uri="{FF2B5EF4-FFF2-40B4-BE49-F238E27FC236}">
                <a16:creationId xmlns:a16="http://schemas.microsoft.com/office/drawing/2014/main" id="{953C908C-8739-58B8-D56C-1B36F4EA87A3}"/>
              </a:ext>
            </a:extLst>
          </p:cNvPr>
          <p:cNvSpPr/>
          <p:nvPr/>
        </p:nvSpPr>
        <p:spPr>
          <a:xfrm>
            <a:off x="1463461" y="7277889"/>
            <a:ext cx="2914423" cy="305991"/>
          </a:xfrm>
          <a:prstGeom prst="rect">
            <a:avLst/>
          </a:prstGeom>
          <a:solidFill>
            <a:schemeClr val="accent2">
              <a:lumMod val="20000"/>
              <a:lumOff val="8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600" b="1" dirty="0">
                <a:solidFill>
                  <a:schemeClr val="tx1"/>
                </a:solidFill>
                <a:latin typeface="Daytona" panose="020B0604030500040204" pitchFamily="34" charset="0"/>
                <a:cs typeface="Times New Roman" panose="02020603050405020304" pitchFamily="18" charset="0"/>
              </a:rPr>
              <a:t>Finite State Machine</a:t>
            </a:r>
            <a:endParaRPr lang="ko-KR" altLang="en-US" sz="1600" b="1" dirty="0">
              <a:solidFill>
                <a:schemeClr val="tx1"/>
              </a:solidFill>
              <a:latin typeface="Daytona" panose="020B0604030500040204" pitchFamily="34" charset="0"/>
              <a:cs typeface="Times New Roman" panose="02020603050405020304" pitchFamily="18" charset="0"/>
            </a:endParaRPr>
          </a:p>
        </p:txBody>
      </p:sp>
      <p:graphicFrame>
        <p:nvGraphicFramePr>
          <p:cNvPr id="112" name="표 111">
            <a:extLst>
              <a:ext uri="{FF2B5EF4-FFF2-40B4-BE49-F238E27FC236}">
                <a16:creationId xmlns:a16="http://schemas.microsoft.com/office/drawing/2014/main" id="{1410FC58-5F7B-EE8A-2996-0EEFED77E6E8}"/>
              </a:ext>
            </a:extLst>
          </p:cNvPr>
          <p:cNvGraphicFramePr>
            <a:graphicFrameLocks noGrp="1"/>
          </p:cNvGraphicFramePr>
          <p:nvPr/>
        </p:nvGraphicFramePr>
        <p:xfrm>
          <a:off x="3854084" y="2562991"/>
          <a:ext cx="3224988" cy="63928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Warp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latinLnBrk="1"/>
                      <a:r>
                        <a:rPr lang="en-US" altLang="ko-KR" sz="1400" b="0" dirty="0">
                          <a:solidFill>
                            <a:schemeClr val="tx1"/>
                          </a:solidFill>
                          <a:latin typeface="Daytona" panose="020B0604030500040204" pitchFamily="34" charset="0"/>
                          <a:cs typeface="Times New Roman" panose="02020603050405020304" pitchFamily="18" charset="0"/>
                        </a:rPr>
                        <a:t>Thread 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Loc</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Deg</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60438969"/>
                  </a:ext>
                </a:extLst>
              </a:tr>
              <a:tr h="319640">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Warp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latinLnBrk="1"/>
                      <a:r>
                        <a:rPr lang="en-US" altLang="ko-KR" sz="1400" dirty="0">
                          <a:solidFill>
                            <a:schemeClr val="tx1"/>
                          </a:solidFill>
                          <a:latin typeface="Daytona" panose="020B0604030500040204" pitchFamily="34" charset="0"/>
                          <a:cs typeface="Times New Roman" panose="02020603050405020304" pitchFamily="18" charset="0"/>
                        </a:rPr>
                        <a:t>Thread 0</a:t>
                      </a:r>
                      <a:endParaRPr lang="ko-KR" altLang="en-US" sz="140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0</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2</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dirty="0">
                          <a:solidFill>
                            <a:schemeClr val="tx1"/>
                          </a:solidFill>
                          <a:latin typeface="Daytona" panose="020B0604030500040204" pitchFamily="34" charset="0"/>
                          <a:cs typeface="Times New Roman" panose="02020603050405020304" pitchFamily="18" charset="0"/>
                        </a:rPr>
                        <a:t>1</a:t>
                      </a:r>
                      <a:endParaRPr lang="ko-KR" altLang="en-US" sz="140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graphicFrame>
        <p:nvGraphicFramePr>
          <p:cNvPr id="113" name="표 112">
            <a:extLst>
              <a:ext uri="{FF2B5EF4-FFF2-40B4-BE49-F238E27FC236}">
                <a16:creationId xmlns:a16="http://schemas.microsoft.com/office/drawing/2014/main" id="{5BF53956-AC8D-1B16-41D6-3CD6E9384023}"/>
              </a:ext>
            </a:extLst>
          </p:cNvPr>
          <p:cNvGraphicFramePr>
            <a:graphicFrameLocks noGrp="1"/>
          </p:cNvGraphicFramePr>
          <p:nvPr/>
        </p:nvGraphicFramePr>
        <p:xfrm>
          <a:off x="7208337" y="2562991"/>
          <a:ext cx="1751261" cy="639280"/>
        </p:xfrm>
        <a:graphic>
          <a:graphicData uri="http://schemas.openxmlformats.org/drawingml/2006/table">
            <a:tbl>
              <a:tblPr firstRow="1" bandRow="1">
                <a:tableStyleId>{5C22544A-7EE6-4342-B048-85BDC9FD1C3A}</a:tableStyleId>
              </a:tblPr>
              <a:tblGrid>
                <a:gridCol w="470351">
                  <a:extLst>
                    <a:ext uri="{9D8B030D-6E8A-4147-A177-3AD203B41FA5}">
                      <a16:colId xmlns:a16="http://schemas.microsoft.com/office/drawing/2014/main" val="1756252881"/>
                    </a:ext>
                  </a:extLst>
                </a:gridCol>
                <a:gridCol w="311088">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0438969"/>
                  </a:ext>
                </a:extLst>
              </a:tr>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215877"/>
                  </a:ext>
                </a:extLst>
              </a:tr>
            </a:tbl>
          </a:graphicData>
        </a:graphic>
      </p:graphicFrame>
      <p:graphicFrame>
        <p:nvGraphicFramePr>
          <p:cNvPr id="114" name="표 113">
            <a:extLst>
              <a:ext uri="{FF2B5EF4-FFF2-40B4-BE49-F238E27FC236}">
                <a16:creationId xmlns:a16="http://schemas.microsoft.com/office/drawing/2014/main" id="{13465F9E-975E-B90F-E6CC-3FD78F1F03CA}"/>
              </a:ext>
            </a:extLst>
          </p:cNvPr>
          <p:cNvGraphicFramePr>
            <a:graphicFrameLocks noGrp="1"/>
          </p:cNvGraphicFramePr>
          <p:nvPr/>
        </p:nvGraphicFramePr>
        <p:xfrm>
          <a:off x="3859738" y="3679740"/>
          <a:ext cx="3224988" cy="31964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Warp 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Thread 1</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10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215877"/>
                  </a:ext>
                </a:extLst>
              </a:tr>
            </a:tbl>
          </a:graphicData>
        </a:graphic>
      </p:graphicFrame>
      <p:graphicFrame>
        <p:nvGraphicFramePr>
          <p:cNvPr id="115" name="표 114">
            <a:extLst>
              <a:ext uri="{FF2B5EF4-FFF2-40B4-BE49-F238E27FC236}">
                <a16:creationId xmlns:a16="http://schemas.microsoft.com/office/drawing/2014/main" id="{C2B3E8BC-41BB-AA07-B169-8700A842BA79}"/>
              </a:ext>
            </a:extLst>
          </p:cNvPr>
          <p:cNvGraphicFramePr>
            <a:graphicFrameLocks noGrp="1"/>
          </p:cNvGraphicFramePr>
          <p:nvPr/>
        </p:nvGraphicFramePr>
        <p:xfrm>
          <a:off x="7213992" y="3432075"/>
          <a:ext cx="1751261" cy="639280"/>
        </p:xfrm>
        <a:graphic>
          <a:graphicData uri="http://schemas.openxmlformats.org/drawingml/2006/table">
            <a:tbl>
              <a:tblPr firstRow="1" bandRow="1">
                <a:tableStyleId>{5C22544A-7EE6-4342-B048-85BDC9FD1C3A}</a:tableStyleId>
              </a:tblPr>
              <a:tblGrid>
                <a:gridCol w="470352">
                  <a:extLst>
                    <a:ext uri="{9D8B030D-6E8A-4147-A177-3AD203B41FA5}">
                      <a16:colId xmlns:a16="http://schemas.microsoft.com/office/drawing/2014/main" val="1756252881"/>
                    </a:ext>
                  </a:extLst>
                </a:gridCol>
                <a:gridCol w="311087">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0438969"/>
                  </a:ext>
                </a:extLst>
              </a:tr>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2</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10</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600" b="0" dirty="0">
                          <a:solidFill>
                            <a:schemeClr val="tx1"/>
                          </a:solidFill>
                          <a:latin typeface="Daytona" panose="020B0604030500040204" pitchFamily="34" charset="0"/>
                          <a:cs typeface="Times New Roman" panose="02020603050405020304" pitchFamily="18" charset="0"/>
                        </a:rPr>
                        <a:t>11</a:t>
                      </a:r>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6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215877"/>
                  </a:ext>
                </a:extLst>
              </a:tr>
            </a:tbl>
          </a:graphicData>
        </a:graphic>
      </p:graphicFrame>
      <p:sp>
        <p:nvSpPr>
          <p:cNvPr id="131" name="Down Arrow 47">
            <a:extLst>
              <a:ext uri="{FF2B5EF4-FFF2-40B4-BE49-F238E27FC236}">
                <a16:creationId xmlns:a16="http://schemas.microsoft.com/office/drawing/2014/main" id="{2EA1A7DE-45B9-6795-7C9B-E51F147FBA47}"/>
              </a:ext>
            </a:extLst>
          </p:cNvPr>
          <p:cNvSpPr/>
          <p:nvPr/>
        </p:nvSpPr>
        <p:spPr>
          <a:xfrm rot="16200000">
            <a:off x="3119532" y="3601001"/>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sp>
        <p:nvSpPr>
          <p:cNvPr id="132" name="사각형: 둥근 모서리 206">
            <a:extLst>
              <a:ext uri="{FF2B5EF4-FFF2-40B4-BE49-F238E27FC236}">
                <a16:creationId xmlns:a16="http://schemas.microsoft.com/office/drawing/2014/main" id="{E8B9D0AF-C061-269A-AA9C-E716F8E82564}"/>
              </a:ext>
            </a:extLst>
          </p:cNvPr>
          <p:cNvSpPr/>
          <p:nvPr/>
        </p:nvSpPr>
        <p:spPr>
          <a:xfrm>
            <a:off x="3789299" y="2328053"/>
            <a:ext cx="5244135" cy="949394"/>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133" name="사각형: 둥근 모서리 206">
            <a:extLst>
              <a:ext uri="{FF2B5EF4-FFF2-40B4-BE49-F238E27FC236}">
                <a16:creationId xmlns:a16="http://schemas.microsoft.com/office/drawing/2014/main" id="{A0F1E7FD-3A16-690B-0BCF-DB577CF4EE2E}"/>
              </a:ext>
            </a:extLst>
          </p:cNvPr>
          <p:cNvSpPr/>
          <p:nvPr/>
        </p:nvSpPr>
        <p:spPr>
          <a:xfrm>
            <a:off x="3800562" y="3383366"/>
            <a:ext cx="5232872" cy="728919"/>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75" name="내용 개체 틀 2">
            <a:extLst>
              <a:ext uri="{FF2B5EF4-FFF2-40B4-BE49-F238E27FC236}">
                <a16:creationId xmlns:a16="http://schemas.microsoft.com/office/drawing/2014/main" id="{A874ED78-88EF-C662-D148-9D6C1295B584}"/>
              </a:ext>
            </a:extLst>
          </p:cNvPr>
          <p:cNvSpPr txBox="1">
            <a:spLocks/>
          </p:cNvSpPr>
          <p:nvPr/>
        </p:nvSpPr>
        <p:spPr>
          <a:xfrm>
            <a:off x="461553" y="1168506"/>
            <a:ext cx="11207931" cy="1388427"/>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Daytona" panose="020B0604030500040204" pitchFamily="34" charset="0"/>
                <a:ea typeface="+mn-ea"/>
                <a:cs typeface="Tahoma" panose="020B060403050404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Daytona" panose="020B0604030500040204" pitchFamily="34" charset="0"/>
                <a:ea typeface="+mn-ea"/>
                <a:cs typeface="Tahoma" panose="020B060403050404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Daytona" panose="020B0604030500040204" pitchFamily="34" charset="0"/>
                <a:ea typeface="+mn-ea"/>
                <a:cs typeface="Tahoma" panose="020B060403050404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ko-KR" dirty="0"/>
              <a:t>Design simple FSM to decode neighbor information and generate edge id for warp recursively</a:t>
            </a:r>
          </a:p>
        </p:txBody>
      </p:sp>
      <p:graphicFrame>
        <p:nvGraphicFramePr>
          <p:cNvPr id="6" name="Table 8">
            <a:extLst>
              <a:ext uri="{FF2B5EF4-FFF2-40B4-BE49-F238E27FC236}">
                <a16:creationId xmlns:a16="http://schemas.microsoft.com/office/drawing/2014/main" id="{71B36C1E-E3D7-8409-64D2-19A667C40242}"/>
              </a:ext>
            </a:extLst>
          </p:cNvPr>
          <p:cNvGraphicFramePr>
            <a:graphicFrameLocks noGrp="1"/>
          </p:cNvGraphicFramePr>
          <p:nvPr>
            <p:extLst>
              <p:ext uri="{D42A27DB-BD31-4B8C-83A1-F6EECF244321}">
                <p14:modId xmlns:p14="http://schemas.microsoft.com/office/powerpoint/2010/main" val="802045968"/>
              </p:ext>
            </p:extLst>
          </p:nvPr>
        </p:nvGraphicFramePr>
        <p:xfrm>
          <a:off x="9890892" y="3529760"/>
          <a:ext cx="2057979" cy="546926"/>
        </p:xfrm>
        <a:graphic>
          <a:graphicData uri="http://schemas.openxmlformats.org/drawingml/2006/table">
            <a:tbl>
              <a:tblPr firstRow="1" bandRow="1">
                <a:tableStyleId>{5C22544A-7EE6-4342-B048-85BDC9FD1C3A}</a:tableStyleId>
              </a:tblPr>
              <a:tblGrid>
                <a:gridCol w="694267">
                  <a:extLst>
                    <a:ext uri="{9D8B030D-6E8A-4147-A177-3AD203B41FA5}">
                      <a16:colId xmlns:a16="http://schemas.microsoft.com/office/drawing/2014/main" val="2413861361"/>
                    </a:ext>
                  </a:extLst>
                </a:gridCol>
                <a:gridCol w="340928">
                  <a:extLst>
                    <a:ext uri="{9D8B030D-6E8A-4147-A177-3AD203B41FA5}">
                      <a16:colId xmlns:a16="http://schemas.microsoft.com/office/drawing/2014/main" val="945860761"/>
                    </a:ext>
                  </a:extLst>
                </a:gridCol>
                <a:gridCol w="340928">
                  <a:extLst>
                    <a:ext uri="{9D8B030D-6E8A-4147-A177-3AD203B41FA5}">
                      <a16:colId xmlns:a16="http://schemas.microsoft.com/office/drawing/2014/main" val="65029554"/>
                    </a:ext>
                  </a:extLst>
                </a:gridCol>
                <a:gridCol w="340928">
                  <a:extLst>
                    <a:ext uri="{9D8B030D-6E8A-4147-A177-3AD203B41FA5}">
                      <a16:colId xmlns:a16="http://schemas.microsoft.com/office/drawing/2014/main" val="969698707"/>
                    </a:ext>
                  </a:extLst>
                </a:gridCol>
                <a:gridCol w="340928">
                  <a:extLst>
                    <a:ext uri="{9D8B030D-6E8A-4147-A177-3AD203B41FA5}">
                      <a16:colId xmlns:a16="http://schemas.microsoft.com/office/drawing/2014/main" val="3000098509"/>
                    </a:ext>
                  </a:extLst>
                </a:gridCol>
              </a:tblGrid>
              <a:tr h="273463">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4</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642382772"/>
                  </a:ext>
                </a:extLst>
              </a:tr>
              <a:tr h="273463">
                <a:tc>
                  <a:txBody>
                    <a:bodyPr/>
                    <a:lstStyle/>
                    <a:p>
                      <a:r>
                        <a:rPr lang="en-US" sz="1400" b="0" dirty="0">
                          <a:solidFill>
                            <a:schemeClr val="tx1"/>
                          </a:solidFill>
                          <a:latin typeface="Daytona" panose="020B0604030500040204" pitchFamily="34" charset="0"/>
                          <a:cs typeface="Times New Roman" panose="02020603050405020304" pitchFamily="18" charset="0"/>
                        </a:rPr>
                        <a:t>EID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10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11</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30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75579566"/>
                  </a:ext>
                </a:extLst>
              </a:tr>
            </a:tbl>
          </a:graphicData>
        </a:graphic>
      </p:graphicFrame>
      <p:graphicFrame>
        <p:nvGraphicFramePr>
          <p:cNvPr id="18" name="Table 8">
            <a:extLst>
              <a:ext uri="{FF2B5EF4-FFF2-40B4-BE49-F238E27FC236}">
                <a16:creationId xmlns:a16="http://schemas.microsoft.com/office/drawing/2014/main" id="{E9D1ECE1-6B8E-27AC-6BD6-BAD658E78741}"/>
              </a:ext>
            </a:extLst>
          </p:cNvPr>
          <p:cNvGraphicFramePr>
            <a:graphicFrameLocks noGrp="1"/>
          </p:cNvGraphicFramePr>
          <p:nvPr>
            <p:extLst>
              <p:ext uri="{D42A27DB-BD31-4B8C-83A1-F6EECF244321}">
                <p14:modId xmlns:p14="http://schemas.microsoft.com/office/powerpoint/2010/main" val="1852739119"/>
              </p:ext>
            </p:extLst>
          </p:nvPr>
        </p:nvGraphicFramePr>
        <p:xfrm>
          <a:off x="552378" y="3500476"/>
          <a:ext cx="2432022" cy="731520"/>
        </p:xfrm>
        <a:graphic>
          <a:graphicData uri="http://schemas.openxmlformats.org/drawingml/2006/table">
            <a:tbl>
              <a:tblPr firstRow="1" bandRow="1">
                <a:tableStyleId>{5C22544A-7EE6-4342-B048-85BDC9FD1C3A}</a:tableStyleId>
              </a:tblPr>
              <a:tblGrid>
                <a:gridCol w="662598">
                  <a:extLst>
                    <a:ext uri="{9D8B030D-6E8A-4147-A177-3AD203B41FA5}">
                      <a16:colId xmlns:a16="http://schemas.microsoft.com/office/drawing/2014/main" val="2413861361"/>
                    </a:ext>
                  </a:extLst>
                </a:gridCol>
                <a:gridCol w="294904">
                  <a:extLst>
                    <a:ext uri="{9D8B030D-6E8A-4147-A177-3AD203B41FA5}">
                      <a16:colId xmlns:a16="http://schemas.microsoft.com/office/drawing/2014/main" val="945860761"/>
                    </a:ext>
                  </a:extLst>
                </a:gridCol>
                <a:gridCol w="294904">
                  <a:extLst>
                    <a:ext uri="{9D8B030D-6E8A-4147-A177-3AD203B41FA5}">
                      <a16:colId xmlns:a16="http://schemas.microsoft.com/office/drawing/2014/main" val="65029554"/>
                    </a:ext>
                  </a:extLst>
                </a:gridCol>
                <a:gridCol w="294904">
                  <a:extLst>
                    <a:ext uri="{9D8B030D-6E8A-4147-A177-3AD203B41FA5}">
                      <a16:colId xmlns:a16="http://schemas.microsoft.com/office/drawing/2014/main" val="969698707"/>
                    </a:ext>
                  </a:extLst>
                </a:gridCol>
                <a:gridCol w="294904">
                  <a:extLst>
                    <a:ext uri="{9D8B030D-6E8A-4147-A177-3AD203B41FA5}">
                      <a16:colId xmlns:a16="http://schemas.microsoft.com/office/drawing/2014/main" val="3000098509"/>
                    </a:ext>
                  </a:extLst>
                </a:gridCol>
                <a:gridCol w="294904">
                  <a:extLst>
                    <a:ext uri="{9D8B030D-6E8A-4147-A177-3AD203B41FA5}">
                      <a16:colId xmlns:a16="http://schemas.microsoft.com/office/drawing/2014/main" val="166933023"/>
                    </a:ext>
                  </a:extLst>
                </a:gridCol>
                <a:gridCol w="294904">
                  <a:extLst>
                    <a:ext uri="{9D8B030D-6E8A-4147-A177-3AD203B41FA5}">
                      <a16:colId xmlns:a16="http://schemas.microsoft.com/office/drawing/2014/main" val="4167807658"/>
                    </a:ext>
                  </a:extLst>
                </a:gridCol>
              </a:tblGrid>
              <a:tr h="243840">
                <a:tc>
                  <a:txBody>
                    <a:bodyPr/>
                    <a:lstStyle/>
                    <a:p>
                      <a:r>
                        <a:rPr lang="en-US" sz="1400" b="0" dirty="0">
                          <a:solidFill>
                            <a:schemeClr val="tx1"/>
                          </a:solidFill>
                          <a:latin typeface="Daytona" panose="020B0604030500040204" pitchFamily="34" charset="0"/>
                          <a:cs typeface="Times New Roman" panose="02020603050405020304" pitchFamily="18" charset="0"/>
                        </a:rPr>
                        <a:t>VID</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9</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42382772"/>
                  </a:ext>
                </a:extLst>
              </a:tr>
              <a:tr h="243840">
                <a:tc>
                  <a:txBody>
                    <a:bodyPr/>
                    <a:lstStyle/>
                    <a:p>
                      <a:r>
                        <a:rPr lang="en-US" sz="1400" b="0" dirty="0" err="1">
                          <a:solidFill>
                            <a:schemeClr val="tx1"/>
                          </a:solidFill>
                          <a:latin typeface="Daytona" panose="020B0604030500040204" pitchFamily="34" charset="0"/>
                          <a:cs typeface="Times New Roman" panose="02020603050405020304" pitchFamily="18" charset="0"/>
                        </a:rPr>
                        <a:t>Ptr</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30</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34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50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62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5579566"/>
                  </a:ext>
                </a:extLst>
              </a:tr>
              <a:tr h="243840">
                <a:tc>
                  <a:txBody>
                    <a:bodyPr/>
                    <a:lstStyle/>
                    <a:p>
                      <a:r>
                        <a:rPr lang="en-US" sz="1400" b="0" dirty="0">
                          <a:solidFill>
                            <a:schemeClr val="tx1"/>
                          </a:solidFill>
                          <a:latin typeface="Daytona" panose="020B0604030500040204" pitchFamily="34" charset="0"/>
                          <a:cs typeface="Times New Roman" panose="02020603050405020304" pitchFamily="18" charset="0"/>
                        </a:rPr>
                        <a:t>Deg</a:t>
                      </a:r>
                      <a:endParaRPr lang="en-KR" sz="1400" b="0" dirty="0">
                        <a:solidFill>
                          <a:schemeClr val="tx1"/>
                        </a:solidFill>
                        <a:latin typeface="Daytona" panose="020B0604030500040204" pitchFamily="34" charset="0"/>
                        <a:cs typeface="Times New Roman" panose="02020603050405020304" pitchFamily="18" charset="0"/>
                      </a:endParaRPr>
                    </a:p>
                  </a:txBody>
                  <a:tcPr marL="46800" marR="0" marT="0" marB="10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2</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5</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dirty="0">
                          <a:solidFill>
                            <a:schemeClr val="tx1"/>
                          </a:solidFill>
                          <a:latin typeface="Daytona" panose="020B0604030500040204" pitchFamily="34" charset="0"/>
                          <a:cs typeface="Times New Roman" panose="02020603050405020304" pitchFamily="18" charset="0"/>
                        </a:rPr>
                        <a:t>14</a:t>
                      </a:r>
                      <a:endParaRPr lang="en-KR"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KR" sz="1400" b="0" dirty="0">
                          <a:solidFill>
                            <a:schemeClr val="tx1"/>
                          </a:solidFill>
                          <a:latin typeface="Daytona" panose="020B0604030500040204" pitchFamily="34" charset="0"/>
                          <a:cs typeface="Times New Roman" panose="02020603050405020304" pitchFamily="18" charset="0"/>
                        </a:rPr>
                        <a:t>32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283318"/>
                  </a:ext>
                </a:extLst>
              </a:tr>
            </a:tbl>
          </a:graphicData>
        </a:graphic>
      </p:graphicFrame>
      <p:sp>
        <p:nvSpPr>
          <p:cNvPr id="5" name="슬라이드 번호 개체 틀 4">
            <a:extLst>
              <a:ext uri="{FF2B5EF4-FFF2-40B4-BE49-F238E27FC236}">
                <a16:creationId xmlns:a16="http://schemas.microsoft.com/office/drawing/2014/main" id="{3E5610C4-BA8F-740E-05E5-AE965A361C03}"/>
              </a:ext>
            </a:extLst>
          </p:cNvPr>
          <p:cNvSpPr>
            <a:spLocks noGrp="1"/>
          </p:cNvSpPr>
          <p:nvPr>
            <p:ph type="sldNum" sz="quarter" idx="12"/>
          </p:nvPr>
        </p:nvSpPr>
        <p:spPr/>
        <p:txBody>
          <a:bodyPr/>
          <a:lstStyle/>
          <a:p>
            <a:fld id="{EA817E6B-9020-B144-9EF0-1660BDD1AC06}" type="slidenum">
              <a:rPr lang="en-KR" smtClean="0"/>
              <a:t>21</a:t>
            </a:fld>
            <a:endParaRPr lang="en-KR"/>
          </a:p>
        </p:txBody>
      </p:sp>
      <p:sp>
        <p:nvSpPr>
          <p:cNvPr id="4" name="Down Arrow 47">
            <a:extLst>
              <a:ext uri="{FF2B5EF4-FFF2-40B4-BE49-F238E27FC236}">
                <a16:creationId xmlns:a16="http://schemas.microsoft.com/office/drawing/2014/main" id="{92FA8B5C-0BCA-FD25-3F11-088EE8BF04AD}"/>
              </a:ext>
            </a:extLst>
          </p:cNvPr>
          <p:cNvSpPr/>
          <p:nvPr/>
        </p:nvSpPr>
        <p:spPr>
          <a:xfrm rot="16200000">
            <a:off x="9163649" y="3607605"/>
            <a:ext cx="591331" cy="38593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KR" sz="1600" dirty="0">
              <a:latin typeface="Daytona" panose="020B0604030500040204" pitchFamily="34" charset="0"/>
            </a:endParaRPr>
          </a:p>
        </p:txBody>
      </p:sp>
      <p:graphicFrame>
        <p:nvGraphicFramePr>
          <p:cNvPr id="3" name="표 2">
            <a:extLst>
              <a:ext uri="{FF2B5EF4-FFF2-40B4-BE49-F238E27FC236}">
                <a16:creationId xmlns:a16="http://schemas.microsoft.com/office/drawing/2014/main" id="{63F4DC87-9A71-D8BD-B6DA-39DE1AADABF1}"/>
              </a:ext>
            </a:extLst>
          </p:cNvPr>
          <p:cNvGraphicFramePr>
            <a:graphicFrameLocks noGrp="1"/>
          </p:cNvGraphicFramePr>
          <p:nvPr>
            <p:extLst>
              <p:ext uri="{D42A27DB-BD31-4B8C-83A1-F6EECF244321}">
                <p14:modId xmlns:p14="http://schemas.microsoft.com/office/powerpoint/2010/main" val="682952652"/>
              </p:ext>
            </p:extLst>
          </p:nvPr>
        </p:nvGraphicFramePr>
        <p:xfrm>
          <a:off x="7202723" y="4290425"/>
          <a:ext cx="1751260" cy="639280"/>
        </p:xfrm>
        <a:graphic>
          <a:graphicData uri="http://schemas.openxmlformats.org/drawingml/2006/table">
            <a:tbl>
              <a:tblPr firstRow="1" bandRow="1">
                <a:tableStyleId>{5C22544A-7EE6-4342-B048-85BDC9FD1C3A}</a:tableStyleId>
              </a:tblPr>
              <a:tblGrid>
                <a:gridCol w="470351">
                  <a:extLst>
                    <a:ext uri="{9D8B030D-6E8A-4147-A177-3AD203B41FA5}">
                      <a16:colId xmlns:a16="http://schemas.microsoft.com/office/drawing/2014/main" val="1756252881"/>
                    </a:ext>
                  </a:extLst>
                </a:gridCol>
                <a:gridCol w="311087">
                  <a:extLst>
                    <a:ext uri="{9D8B030D-6E8A-4147-A177-3AD203B41FA5}">
                      <a16:colId xmlns:a16="http://schemas.microsoft.com/office/drawing/2014/main" val="2018434335"/>
                    </a:ext>
                  </a:extLst>
                </a:gridCol>
                <a:gridCol w="323274">
                  <a:extLst>
                    <a:ext uri="{9D8B030D-6E8A-4147-A177-3AD203B41FA5}">
                      <a16:colId xmlns:a16="http://schemas.microsoft.com/office/drawing/2014/main" val="2420815124"/>
                    </a:ext>
                  </a:extLst>
                </a:gridCol>
                <a:gridCol w="323274">
                  <a:extLst>
                    <a:ext uri="{9D8B030D-6E8A-4147-A177-3AD203B41FA5}">
                      <a16:colId xmlns:a16="http://schemas.microsoft.com/office/drawing/2014/main" val="2612492841"/>
                    </a:ext>
                  </a:extLst>
                </a:gridCol>
                <a:gridCol w="323274">
                  <a:extLst>
                    <a:ext uri="{9D8B030D-6E8A-4147-A177-3AD203B41FA5}">
                      <a16:colId xmlns:a16="http://schemas.microsoft.com/office/drawing/2014/main" val="543119533"/>
                    </a:ext>
                  </a:extLst>
                </a:gridCol>
              </a:tblGrid>
              <a:tr h="319640">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VID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4</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0438969"/>
                  </a:ext>
                </a:extLst>
              </a:tr>
              <a:tr h="319640">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EID</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10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11</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30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215877"/>
                  </a:ext>
                </a:extLst>
              </a:tr>
            </a:tbl>
          </a:graphicData>
        </a:graphic>
      </p:graphicFrame>
      <p:graphicFrame>
        <p:nvGraphicFramePr>
          <p:cNvPr id="7" name="표 6">
            <a:extLst>
              <a:ext uri="{FF2B5EF4-FFF2-40B4-BE49-F238E27FC236}">
                <a16:creationId xmlns:a16="http://schemas.microsoft.com/office/drawing/2014/main" id="{5E64B7AA-2983-9563-3953-FBE5A5B19BE8}"/>
              </a:ext>
            </a:extLst>
          </p:cNvPr>
          <p:cNvGraphicFramePr>
            <a:graphicFrameLocks noGrp="1"/>
          </p:cNvGraphicFramePr>
          <p:nvPr>
            <p:extLst>
              <p:ext uri="{D42A27DB-BD31-4B8C-83A1-F6EECF244321}">
                <p14:modId xmlns:p14="http://schemas.microsoft.com/office/powerpoint/2010/main" val="1310184166"/>
              </p:ext>
            </p:extLst>
          </p:nvPr>
        </p:nvGraphicFramePr>
        <p:xfrm>
          <a:off x="3848475" y="4532436"/>
          <a:ext cx="3224988" cy="319640"/>
        </p:xfrm>
        <a:graphic>
          <a:graphicData uri="http://schemas.openxmlformats.org/drawingml/2006/table">
            <a:tbl>
              <a:tblPr firstRow="1" bandRow="1">
                <a:tableStyleId>{5C22544A-7EE6-4342-B048-85BDC9FD1C3A}</a:tableStyleId>
              </a:tblPr>
              <a:tblGrid>
                <a:gridCol w="806127">
                  <a:extLst>
                    <a:ext uri="{9D8B030D-6E8A-4147-A177-3AD203B41FA5}">
                      <a16:colId xmlns:a16="http://schemas.microsoft.com/office/drawing/2014/main" val="1756252881"/>
                    </a:ext>
                  </a:extLst>
                </a:gridCol>
                <a:gridCol w="946308">
                  <a:extLst>
                    <a:ext uri="{9D8B030D-6E8A-4147-A177-3AD203B41FA5}">
                      <a16:colId xmlns:a16="http://schemas.microsoft.com/office/drawing/2014/main" val="2018434335"/>
                    </a:ext>
                  </a:extLst>
                </a:gridCol>
                <a:gridCol w="490851">
                  <a:extLst>
                    <a:ext uri="{9D8B030D-6E8A-4147-A177-3AD203B41FA5}">
                      <a16:colId xmlns:a16="http://schemas.microsoft.com/office/drawing/2014/main" val="2420815124"/>
                    </a:ext>
                  </a:extLst>
                </a:gridCol>
                <a:gridCol w="490851">
                  <a:extLst>
                    <a:ext uri="{9D8B030D-6E8A-4147-A177-3AD203B41FA5}">
                      <a16:colId xmlns:a16="http://schemas.microsoft.com/office/drawing/2014/main" val="2612492841"/>
                    </a:ext>
                  </a:extLst>
                </a:gridCol>
                <a:gridCol w="490851">
                  <a:extLst>
                    <a:ext uri="{9D8B030D-6E8A-4147-A177-3AD203B41FA5}">
                      <a16:colId xmlns:a16="http://schemas.microsoft.com/office/drawing/2014/main" val="543119533"/>
                    </a:ext>
                  </a:extLst>
                </a:gridCol>
              </a:tblGrid>
              <a:tr h="319640">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Warp 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r>
                        <a:rPr lang="en-US" altLang="ko-KR" sz="1400" b="0" dirty="0">
                          <a:solidFill>
                            <a:schemeClr val="tx1"/>
                          </a:solidFill>
                          <a:latin typeface="Daytona" panose="020B0604030500040204" pitchFamily="34" charset="0"/>
                          <a:cs typeface="Times New Roman" panose="02020603050405020304" pitchFamily="18" charset="0"/>
                        </a:rPr>
                        <a:t>Thread 2</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468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4</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30</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400" b="0" dirty="0">
                          <a:solidFill>
                            <a:schemeClr val="tx1"/>
                          </a:solidFill>
                          <a:latin typeface="Daytona" panose="020B0604030500040204" pitchFamily="34" charset="0"/>
                          <a:cs typeface="Times New Roman" panose="02020603050405020304" pitchFamily="18" charset="0"/>
                        </a:rPr>
                        <a:t>5</a:t>
                      </a:r>
                      <a:endParaRPr lang="ko-KR" altLang="en-US" sz="1400" b="0" dirty="0">
                        <a:solidFill>
                          <a:schemeClr val="tx1"/>
                        </a:solidFill>
                        <a:latin typeface="Daytona" panose="020B060403050004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215877"/>
                  </a:ext>
                </a:extLst>
              </a:tr>
            </a:tbl>
          </a:graphicData>
        </a:graphic>
      </p:graphicFrame>
      <p:sp>
        <p:nvSpPr>
          <p:cNvPr id="20" name="사각형: 둥근 모서리 206">
            <a:extLst>
              <a:ext uri="{FF2B5EF4-FFF2-40B4-BE49-F238E27FC236}">
                <a16:creationId xmlns:a16="http://schemas.microsoft.com/office/drawing/2014/main" id="{A049BA1B-E18E-FECB-BB1C-5069A0F49C83}"/>
              </a:ext>
            </a:extLst>
          </p:cNvPr>
          <p:cNvSpPr/>
          <p:nvPr/>
        </p:nvSpPr>
        <p:spPr>
          <a:xfrm>
            <a:off x="3789299" y="4244019"/>
            <a:ext cx="5232872" cy="728919"/>
          </a:xfrm>
          <a:prstGeom prst="roundRect">
            <a:avLst>
              <a:gd name="adj" fmla="val 4571"/>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8" name="직사각형 240">
            <a:extLst>
              <a:ext uri="{FF2B5EF4-FFF2-40B4-BE49-F238E27FC236}">
                <a16:creationId xmlns:a16="http://schemas.microsoft.com/office/drawing/2014/main" id="{862A2100-0F66-E645-041C-7D74DB5CF9F0}"/>
              </a:ext>
            </a:extLst>
          </p:cNvPr>
          <p:cNvSpPr/>
          <p:nvPr/>
        </p:nvSpPr>
        <p:spPr>
          <a:xfrm>
            <a:off x="9784193" y="2856386"/>
            <a:ext cx="2271376" cy="546926"/>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Edge information</a:t>
            </a:r>
          </a:p>
          <a:p>
            <a:pPr algn="ctr"/>
            <a:r>
              <a:rPr lang="en-US" altLang="ko-KR" b="1" dirty="0">
                <a:solidFill>
                  <a:schemeClr val="tx1"/>
                </a:solidFill>
                <a:latin typeface="Daytona" panose="020B0604030500040204" pitchFamily="34" charset="0"/>
                <a:cs typeface="Times New Roman" panose="02020603050405020304" pitchFamily="18" charset="0"/>
              </a:rPr>
              <a:t>(#thread/warp = 4)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9" name="직사각형 240">
            <a:extLst>
              <a:ext uri="{FF2B5EF4-FFF2-40B4-BE49-F238E27FC236}">
                <a16:creationId xmlns:a16="http://schemas.microsoft.com/office/drawing/2014/main" id="{C9D647BA-A93A-25D8-F46C-7876E2832D9C}"/>
              </a:ext>
            </a:extLst>
          </p:cNvPr>
          <p:cNvSpPr/>
          <p:nvPr/>
        </p:nvSpPr>
        <p:spPr>
          <a:xfrm>
            <a:off x="530964" y="2949191"/>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Neighbor information </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10" name="직사각형 240">
            <a:extLst>
              <a:ext uri="{FF2B5EF4-FFF2-40B4-BE49-F238E27FC236}">
                <a16:creationId xmlns:a16="http://schemas.microsoft.com/office/drawing/2014/main" id="{6FE81B03-6F82-C493-0684-377875C8D411}"/>
              </a:ext>
            </a:extLst>
          </p:cNvPr>
          <p:cNvSpPr/>
          <p:nvPr/>
        </p:nvSpPr>
        <p:spPr>
          <a:xfrm>
            <a:off x="5055144" y="1849370"/>
            <a:ext cx="2914423" cy="427189"/>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b="1" dirty="0">
                <a:solidFill>
                  <a:schemeClr val="tx1"/>
                </a:solidFill>
                <a:latin typeface="Daytona" panose="020B0604030500040204" pitchFamily="34" charset="0"/>
                <a:cs typeface="Times New Roman" panose="02020603050405020304" pitchFamily="18" charset="0"/>
              </a:rPr>
              <a:t>Weaver Execution Steps</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11" name="직사각형 240">
            <a:extLst>
              <a:ext uri="{FF2B5EF4-FFF2-40B4-BE49-F238E27FC236}">
                <a16:creationId xmlns:a16="http://schemas.microsoft.com/office/drawing/2014/main" id="{5AC6A96D-5E8F-7226-E780-3F6B95710790}"/>
              </a:ext>
            </a:extLst>
          </p:cNvPr>
          <p:cNvSpPr/>
          <p:nvPr/>
        </p:nvSpPr>
        <p:spPr>
          <a:xfrm>
            <a:off x="3869714" y="2312487"/>
            <a:ext cx="2438320" cy="244445"/>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S0 → S1 → S2 </a:t>
            </a:r>
            <a:endParaRPr lang="ko-KR" altLang="en-US" sz="1400" b="1" dirty="0">
              <a:solidFill>
                <a:schemeClr val="tx1"/>
              </a:solidFill>
              <a:latin typeface="Daytona" panose="020B0604030500040204" pitchFamily="34" charset="0"/>
              <a:cs typeface="Times New Roman" panose="02020603050405020304" pitchFamily="18" charset="0"/>
            </a:endParaRPr>
          </a:p>
        </p:txBody>
      </p:sp>
      <p:sp>
        <p:nvSpPr>
          <p:cNvPr id="12" name="직사각형 240">
            <a:extLst>
              <a:ext uri="{FF2B5EF4-FFF2-40B4-BE49-F238E27FC236}">
                <a16:creationId xmlns:a16="http://schemas.microsoft.com/office/drawing/2014/main" id="{9B8BC060-561D-2ABA-75D7-320A148C82F3}"/>
              </a:ext>
            </a:extLst>
          </p:cNvPr>
          <p:cNvSpPr/>
          <p:nvPr/>
        </p:nvSpPr>
        <p:spPr>
          <a:xfrm>
            <a:off x="3869714" y="3424361"/>
            <a:ext cx="3319383" cy="197778"/>
          </a:xfrm>
          <a:prstGeom prst="rect">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 S3 → S4</a:t>
            </a:r>
            <a:endParaRPr lang="ko-KR" altLang="en-US" sz="1400" b="1" dirty="0">
              <a:solidFill>
                <a:schemeClr val="tx1"/>
              </a:solidFill>
              <a:latin typeface="Daytona" panose="020B0604030500040204" pitchFamily="34" charset="0"/>
              <a:cs typeface="Times New Roman" panose="02020603050405020304" pitchFamily="18" charset="0"/>
            </a:endParaRPr>
          </a:p>
        </p:txBody>
      </p:sp>
      <p:sp>
        <p:nvSpPr>
          <p:cNvPr id="13" name="직사각형 240">
            <a:extLst>
              <a:ext uri="{FF2B5EF4-FFF2-40B4-BE49-F238E27FC236}">
                <a16:creationId xmlns:a16="http://schemas.microsoft.com/office/drawing/2014/main" id="{EEF22A50-81EA-06B3-1076-BDFEA9FF629A}"/>
              </a:ext>
            </a:extLst>
          </p:cNvPr>
          <p:cNvSpPr/>
          <p:nvPr/>
        </p:nvSpPr>
        <p:spPr>
          <a:xfrm>
            <a:off x="3869714" y="4279833"/>
            <a:ext cx="3319383" cy="197778"/>
          </a:xfrm>
          <a:prstGeom prst="rect">
            <a:avLst/>
          </a:prstGeom>
          <a:solidFill>
            <a:schemeClr val="bg1"/>
          </a:solid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ko-KR" sz="1400" b="1" dirty="0">
                <a:solidFill>
                  <a:schemeClr val="tx1"/>
                </a:solidFill>
                <a:latin typeface="Daytona" panose="020B0604030500040204" pitchFamily="34" charset="0"/>
                <a:cs typeface="Times New Roman" panose="02020603050405020304" pitchFamily="18" charset="0"/>
              </a:rPr>
              <a:t>State: → S3 → S4 → S2</a:t>
            </a:r>
            <a:endParaRPr lang="ko-KR" altLang="en-US" sz="1400" b="1" dirty="0">
              <a:solidFill>
                <a:schemeClr val="tx1"/>
              </a:solidFill>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1673837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BA988E-8CA4-2838-C237-4D32A1CE9F4A}"/>
              </a:ext>
            </a:extLst>
          </p:cNvPr>
          <p:cNvSpPr>
            <a:spLocks noGrp="1"/>
          </p:cNvSpPr>
          <p:nvPr>
            <p:ph type="title"/>
          </p:nvPr>
        </p:nvSpPr>
        <p:spPr/>
        <p:txBody>
          <a:bodyPr/>
          <a:lstStyle/>
          <a:p>
            <a:r>
              <a:rPr lang="en" altLang="ko-Kore-KR" b="1" dirty="0"/>
              <a:t>More Details Can Be Found in the Paper</a:t>
            </a:r>
            <a:endParaRPr lang="en" altLang="ko-Kore-KR" dirty="0"/>
          </a:p>
        </p:txBody>
      </p:sp>
      <p:sp>
        <p:nvSpPr>
          <p:cNvPr id="3" name="내용 개체 틀 2">
            <a:extLst>
              <a:ext uri="{FF2B5EF4-FFF2-40B4-BE49-F238E27FC236}">
                <a16:creationId xmlns:a16="http://schemas.microsoft.com/office/drawing/2014/main" id="{D5896374-9743-150A-E0C6-12C50DEB001C}"/>
              </a:ext>
            </a:extLst>
          </p:cNvPr>
          <p:cNvSpPr>
            <a:spLocks noGrp="1"/>
          </p:cNvSpPr>
          <p:nvPr>
            <p:ph idx="1"/>
          </p:nvPr>
        </p:nvSpPr>
        <p:spPr/>
        <p:txBody>
          <a:bodyPr/>
          <a:lstStyle/>
          <a:p>
            <a:pPr>
              <a:buFont typeface="Arial" panose="020B0604020202020204" pitchFamily="34" charset="0"/>
              <a:buChar char="•"/>
            </a:pPr>
            <a:r>
              <a:rPr lang="en" altLang="ko-Kore-KR" dirty="0"/>
              <a:t>Detailed Analysis of Existing Work</a:t>
            </a:r>
          </a:p>
          <a:p>
            <a:pPr>
              <a:buFont typeface="Arial" panose="020B0604020202020204" pitchFamily="34" charset="0"/>
              <a:buChar char="•"/>
            </a:pPr>
            <a:r>
              <a:rPr lang="en" altLang="ko-Kore-KR" dirty="0"/>
              <a:t>FSM Design of Weaver</a:t>
            </a:r>
          </a:p>
          <a:p>
            <a:pPr>
              <a:buFont typeface="Arial" panose="020B0604020202020204" pitchFamily="34" charset="0"/>
              <a:buChar char="•"/>
            </a:pPr>
            <a:r>
              <a:rPr lang="en" altLang="ko-Kore-KR" dirty="0"/>
              <a:t>In-Depth Design Decisions</a:t>
            </a:r>
          </a:p>
          <a:p>
            <a:pPr>
              <a:buFont typeface="Arial" panose="020B0604020202020204" pitchFamily="34" charset="0"/>
              <a:buChar char="•"/>
            </a:pPr>
            <a:r>
              <a:rPr lang="en" altLang="ko-Kore-KR" dirty="0"/>
              <a:t>Compiler Designs</a:t>
            </a:r>
          </a:p>
          <a:p>
            <a:pPr>
              <a:buFont typeface="Arial" panose="020B0604020202020204" pitchFamily="34" charset="0"/>
              <a:buChar char="•"/>
            </a:pPr>
            <a:r>
              <a:rPr lang="en" altLang="ko-Kore-KR" dirty="0"/>
              <a:t>Comprehensive Evaluations</a:t>
            </a:r>
          </a:p>
        </p:txBody>
      </p:sp>
      <p:sp>
        <p:nvSpPr>
          <p:cNvPr id="4" name="슬라이드 번호 개체 틀 3">
            <a:extLst>
              <a:ext uri="{FF2B5EF4-FFF2-40B4-BE49-F238E27FC236}">
                <a16:creationId xmlns:a16="http://schemas.microsoft.com/office/drawing/2014/main" id="{E9D03D44-C5B8-E602-8BBE-6893C49CCAB4}"/>
              </a:ext>
            </a:extLst>
          </p:cNvPr>
          <p:cNvSpPr>
            <a:spLocks noGrp="1"/>
          </p:cNvSpPr>
          <p:nvPr>
            <p:ph type="sldNum" sz="quarter" idx="12"/>
          </p:nvPr>
        </p:nvSpPr>
        <p:spPr/>
        <p:txBody>
          <a:bodyPr/>
          <a:lstStyle/>
          <a:p>
            <a:fld id="{EA817E6B-9020-B144-9EF0-1660BDD1AC06}" type="slidenum">
              <a:rPr lang="en-KR" smtClean="0"/>
              <a:t>22</a:t>
            </a:fld>
            <a:endParaRPr lang="en-KR"/>
          </a:p>
        </p:txBody>
      </p:sp>
      <p:sp>
        <p:nvSpPr>
          <p:cNvPr id="5" name="직사각형 377">
            <a:extLst>
              <a:ext uri="{FF2B5EF4-FFF2-40B4-BE49-F238E27FC236}">
                <a16:creationId xmlns:a16="http://schemas.microsoft.com/office/drawing/2014/main" id="{80FA552C-8674-1E1A-7944-0914F6BD521D}"/>
              </a:ext>
            </a:extLst>
          </p:cNvPr>
          <p:cNvSpPr/>
          <p:nvPr/>
        </p:nvSpPr>
        <p:spPr>
          <a:xfrm>
            <a:off x="6417026" y="5949997"/>
            <a:ext cx="2914423" cy="305991"/>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Finite State Machine</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6" name="사각형: 둥근 모서리 329">
            <a:extLst>
              <a:ext uri="{FF2B5EF4-FFF2-40B4-BE49-F238E27FC236}">
                <a16:creationId xmlns:a16="http://schemas.microsoft.com/office/drawing/2014/main" id="{246AEFA2-DCCC-6AD7-CADC-5B84CF48F243}"/>
              </a:ext>
            </a:extLst>
          </p:cNvPr>
          <p:cNvSpPr/>
          <p:nvPr/>
        </p:nvSpPr>
        <p:spPr>
          <a:xfrm>
            <a:off x="6096000" y="1783704"/>
            <a:ext cx="3202113" cy="255104"/>
          </a:xfrm>
          <a:prstGeom prst="roundRect">
            <a:avLst>
              <a:gd name="adj" fmla="val 15496"/>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1"/>
                </a:solidFill>
                <a:latin typeface="Daytona" panose="020B0604030500040204" pitchFamily="34" charset="0"/>
                <a:cs typeface="Times New Roman" panose="02020603050405020304" pitchFamily="18" charset="0"/>
              </a:rPr>
              <a:t>S0</a:t>
            </a:r>
            <a:r>
              <a:rPr lang="en-US" altLang="ko-KR" sz="1400" dirty="0">
                <a:solidFill>
                  <a:schemeClr val="tx1"/>
                </a:solidFill>
                <a:latin typeface="Daytona" panose="020B0604030500040204" pitchFamily="34" charset="0"/>
                <a:cs typeface="Times New Roman" panose="02020603050405020304" pitchFamily="18" charset="0"/>
              </a:rPr>
              <a:t>: Init</a:t>
            </a: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7" name="사각형: 둥근 모서리 329">
            <a:extLst>
              <a:ext uri="{FF2B5EF4-FFF2-40B4-BE49-F238E27FC236}">
                <a16:creationId xmlns:a16="http://schemas.microsoft.com/office/drawing/2014/main" id="{D4955929-A195-E286-A8B8-F64C1128C6CD}"/>
              </a:ext>
            </a:extLst>
          </p:cNvPr>
          <p:cNvSpPr/>
          <p:nvPr/>
        </p:nvSpPr>
        <p:spPr>
          <a:xfrm>
            <a:off x="6096000" y="2342552"/>
            <a:ext cx="3202113" cy="369627"/>
          </a:xfrm>
          <a:prstGeom prst="roundRect">
            <a:avLst>
              <a:gd name="adj" fmla="val 9748"/>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1"/>
                </a:solidFill>
                <a:latin typeface="Daytona" panose="020B0604030500040204" pitchFamily="34" charset="0"/>
                <a:cs typeface="Times New Roman" panose="02020603050405020304" pitchFamily="18" charset="0"/>
              </a:rPr>
              <a:t>S1</a:t>
            </a:r>
            <a:r>
              <a:rPr lang="en-US" altLang="ko-KR" sz="1400" dirty="0">
                <a:solidFill>
                  <a:schemeClr val="tx1"/>
                </a:solidFill>
                <a:latin typeface="Daytona" panose="020B0604030500040204" pitchFamily="34" charset="0"/>
                <a:cs typeface="Times New Roman" panose="02020603050405020304" pitchFamily="18" charset="0"/>
              </a:rPr>
              <a:t>: Load First Neighbor Info</a:t>
            </a: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8" name="사각형: 둥근 모서리 329">
            <a:extLst>
              <a:ext uri="{FF2B5EF4-FFF2-40B4-BE49-F238E27FC236}">
                <a16:creationId xmlns:a16="http://schemas.microsoft.com/office/drawing/2014/main" id="{77A5FF06-9506-084E-6106-D6B9F2DF6662}"/>
              </a:ext>
            </a:extLst>
          </p:cNvPr>
          <p:cNvSpPr/>
          <p:nvPr/>
        </p:nvSpPr>
        <p:spPr>
          <a:xfrm>
            <a:off x="6108705" y="2962214"/>
            <a:ext cx="3189408" cy="374822"/>
          </a:xfrm>
          <a:prstGeom prst="roundRect">
            <a:avLst>
              <a:gd name="adj" fmla="val 15496"/>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1"/>
                </a:solidFill>
                <a:latin typeface="Daytona" panose="020B0604030500040204" pitchFamily="34" charset="0"/>
                <a:cs typeface="Times New Roman" panose="02020603050405020304" pitchFamily="18" charset="0"/>
              </a:rPr>
              <a:t>S2</a:t>
            </a:r>
            <a:r>
              <a:rPr lang="en-US" altLang="ko-KR" sz="1400" dirty="0">
                <a:solidFill>
                  <a:schemeClr val="tx1"/>
                </a:solidFill>
                <a:latin typeface="Daytona" panose="020B0604030500040204" pitchFamily="34" charset="0"/>
                <a:cs typeface="Times New Roman" panose="02020603050405020304" pitchFamily="18" charset="0"/>
              </a:rPr>
              <a:t>: generate VID and EID </a:t>
            </a: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9" name="사각형: 둥근 모서리 329">
            <a:extLst>
              <a:ext uri="{FF2B5EF4-FFF2-40B4-BE49-F238E27FC236}">
                <a16:creationId xmlns:a16="http://schemas.microsoft.com/office/drawing/2014/main" id="{5113BE52-1D4B-FD3A-155E-FBD7694AAFF0}"/>
              </a:ext>
            </a:extLst>
          </p:cNvPr>
          <p:cNvSpPr/>
          <p:nvPr/>
        </p:nvSpPr>
        <p:spPr>
          <a:xfrm>
            <a:off x="6101555" y="3848943"/>
            <a:ext cx="1362514" cy="539935"/>
          </a:xfrm>
          <a:prstGeom prst="roundRect">
            <a:avLst>
              <a:gd name="adj" fmla="val 15496"/>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1"/>
                </a:solidFill>
                <a:latin typeface="Daytona" panose="020B0604030500040204" pitchFamily="34" charset="0"/>
                <a:cs typeface="Times New Roman" panose="02020603050405020304" pitchFamily="18" charset="0"/>
              </a:rPr>
              <a:t>S3</a:t>
            </a:r>
            <a:r>
              <a:rPr lang="en-US" altLang="ko-KR" sz="1400" dirty="0">
                <a:solidFill>
                  <a:schemeClr val="tx1"/>
                </a:solidFill>
                <a:latin typeface="Daytona" panose="020B0604030500040204" pitchFamily="34" charset="0"/>
                <a:cs typeface="Times New Roman" panose="02020603050405020304" pitchFamily="18" charset="0"/>
              </a:rPr>
              <a:t>:  check Neighbor Info</a:t>
            </a: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10" name="사각형: 둥근 모서리 329">
            <a:extLst>
              <a:ext uri="{FF2B5EF4-FFF2-40B4-BE49-F238E27FC236}">
                <a16:creationId xmlns:a16="http://schemas.microsoft.com/office/drawing/2014/main" id="{C02B3983-1373-23FA-ED73-FD9506E9AF0F}"/>
              </a:ext>
            </a:extLst>
          </p:cNvPr>
          <p:cNvSpPr/>
          <p:nvPr/>
        </p:nvSpPr>
        <p:spPr>
          <a:xfrm>
            <a:off x="6124341" y="5172778"/>
            <a:ext cx="1372917" cy="388042"/>
          </a:xfrm>
          <a:prstGeom prst="roundRect">
            <a:avLst>
              <a:gd name="adj" fmla="val 15496"/>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1"/>
                </a:solidFill>
                <a:latin typeface="Daytona" panose="020B0604030500040204" pitchFamily="34" charset="0"/>
                <a:cs typeface="Times New Roman" panose="02020603050405020304" pitchFamily="18" charset="0"/>
              </a:rPr>
              <a:t>S7</a:t>
            </a:r>
            <a:r>
              <a:rPr lang="en-US" altLang="ko-KR" sz="1400" dirty="0">
                <a:solidFill>
                  <a:schemeClr val="tx1"/>
                </a:solidFill>
                <a:latin typeface="Daytona" panose="020B0604030500040204" pitchFamily="34" charset="0"/>
                <a:cs typeface="Times New Roman" panose="02020603050405020304" pitchFamily="18" charset="0"/>
              </a:rPr>
              <a:t>: Update</a:t>
            </a: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11" name="사각형: 둥근 모서리 329">
            <a:extLst>
              <a:ext uri="{FF2B5EF4-FFF2-40B4-BE49-F238E27FC236}">
                <a16:creationId xmlns:a16="http://schemas.microsoft.com/office/drawing/2014/main" id="{FA74BFFD-3C19-7968-E60B-1E171B7BEE76}"/>
              </a:ext>
            </a:extLst>
          </p:cNvPr>
          <p:cNvSpPr/>
          <p:nvPr/>
        </p:nvSpPr>
        <p:spPr>
          <a:xfrm>
            <a:off x="6485967" y="4566318"/>
            <a:ext cx="1480585" cy="388042"/>
          </a:xfrm>
          <a:prstGeom prst="roundRect">
            <a:avLst>
              <a:gd name="adj" fmla="val 15496"/>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1"/>
                </a:solidFill>
                <a:latin typeface="Daytona" panose="020B0604030500040204" pitchFamily="34" charset="0"/>
                <a:cs typeface="Times New Roman" panose="02020603050405020304" pitchFamily="18" charset="0"/>
              </a:rPr>
              <a:t>S4</a:t>
            </a:r>
            <a:r>
              <a:rPr lang="en-US" altLang="ko-KR" sz="1400" dirty="0">
                <a:solidFill>
                  <a:schemeClr val="tx1"/>
                </a:solidFill>
                <a:latin typeface="Daytona" panose="020B0604030500040204" pitchFamily="34" charset="0"/>
                <a:cs typeface="Times New Roman" panose="02020603050405020304" pitchFamily="18" charset="0"/>
              </a:rPr>
              <a:t>: Load Next</a:t>
            </a: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12" name="직사각형 240">
            <a:extLst>
              <a:ext uri="{FF2B5EF4-FFF2-40B4-BE49-F238E27FC236}">
                <a16:creationId xmlns:a16="http://schemas.microsoft.com/office/drawing/2014/main" id="{97A7BDF1-592B-5A84-C571-488B4D395AE9}"/>
              </a:ext>
            </a:extLst>
          </p:cNvPr>
          <p:cNvSpPr/>
          <p:nvPr/>
        </p:nvSpPr>
        <p:spPr>
          <a:xfrm>
            <a:off x="8062607" y="5636602"/>
            <a:ext cx="1745860" cy="429192"/>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13" name="사각형: 둥근 모서리 329">
            <a:extLst>
              <a:ext uri="{FF2B5EF4-FFF2-40B4-BE49-F238E27FC236}">
                <a16:creationId xmlns:a16="http://schemas.microsoft.com/office/drawing/2014/main" id="{FAF88A9B-CBDE-394A-1EDB-9C884E15EA7A}"/>
              </a:ext>
            </a:extLst>
          </p:cNvPr>
          <p:cNvSpPr/>
          <p:nvPr/>
        </p:nvSpPr>
        <p:spPr>
          <a:xfrm>
            <a:off x="8398403" y="3703730"/>
            <a:ext cx="1093954" cy="405796"/>
          </a:xfrm>
          <a:prstGeom prst="roundRect">
            <a:avLst>
              <a:gd name="adj" fmla="val 15496"/>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1"/>
                </a:solidFill>
                <a:latin typeface="Daytona" panose="020B0604030500040204" pitchFamily="34" charset="0"/>
                <a:cs typeface="Times New Roman" panose="02020603050405020304" pitchFamily="18" charset="0"/>
              </a:rPr>
              <a:t>S5</a:t>
            </a:r>
            <a:r>
              <a:rPr lang="en-US" altLang="ko-KR" sz="1400" dirty="0">
                <a:solidFill>
                  <a:schemeClr val="tx1"/>
                </a:solidFill>
                <a:latin typeface="Daytona" panose="020B0604030500040204" pitchFamily="34" charset="0"/>
                <a:cs typeface="Times New Roman" panose="02020603050405020304" pitchFamily="18" charset="0"/>
              </a:rPr>
              <a:t>: update</a:t>
            </a:r>
            <a:endParaRPr lang="ko-KR" altLang="en-US" sz="1400" dirty="0">
              <a:solidFill>
                <a:schemeClr val="tx1"/>
              </a:solidFill>
              <a:latin typeface="Daytona" panose="020B0604030500040204" pitchFamily="34" charset="0"/>
              <a:cs typeface="Times New Roman" panose="02020603050405020304" pitchFamily="18" charset="0"/>
            </a:endParaRPr>
          </a:p>
        </p:txBody>
      </p:sp>
      <p:cxnSp>
        <p:nvCxnSpPr>
          <p:cNvPr id="14" name="직선 화살표 연결선 13">
            <a:extLst>
              <a:ext uri="{FF2B5EF4-FFF2-40B4-BE49-F238E27FC236}">
                <a16:creationId xmlns:a16="http://schemas.microsoft.com/office/drawing/2014/main" id="{8BDBE5A7-1C5B-6FCC-787A-84375247C538}"/>
              </a:ext>
            </a:extLst>
          </p:cNvPr>
          <p:cNvCxnSpPr>
            <a:cxnSpLocks/>
            <a:stCxn id="6" idx="2"/>
            <a:endCxn id="7" idx="0"/>
          </p:cNvCxnSpPr>
          <p:nvPr/>
        </p:nvCxnSpPr>
        <p:spPr>
          <a:xfrm>
            <a:off x="7697057" y="2038808"/>
            <a:ext cx="0" cy="303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CAAA6A1-17D5-D61B-FC08-EA8215202F08}"/>
              </a:ext>
            </a:extLst>
          </p:cNvPr>
          <p:cNvCxnSpPr>
            <a:cxnSpLocks/>
            <a:stCxn id="7" idx="2"/>
            <a:endCxn id="8" idx="0"/>
          </p:cNvCxnSpPr>
          <p:nvPr/>
        </p:nvCxnSpPr>
        <p:spPr>
          <a:xfrm>
            <a:off x="7697057" y="2712179"/>
            <a:ext cx="6352" cy="2500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00115B0A-FD6F-076C-4613-E4351430A302}"/>
              </a:ext>
            </a:extLst>
          </p:cNvPr>
          <p:cNvCxnSpPr>
            <a:cxnSpLocks/>
            <a:endCxn id="13" idx="0"/>
          </p:cNvCxnSpPr>
          <p:nvPr/>
        </p:nvCxnSpPr>
        <p:spPr>
          <a:xfrm>
            <a:off x="8945380" y="3347154"/>
            <a:ext cx="0" cy="3565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507F5534-F9F1-4A98-FFB7-5361BD801A6A}"/>
              </a:ext>
            </a:extLst>
          </p:cNvPr>
          <p:cNvCxnSpPr>
            <a:cxnSpLocks/>
            <a:endCxn id="9" idx="0"/>
          </p:cNvCxnSpPr>
          <p:nvPr/>
        </p:nvCxnSpPr>
        <p:spPr>
          <a:xfrm>
            <a:off x="6782812" y="3352211"/>
            <a:ext cx="0" cy="496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FF05F274-E4FE-A86B-2B69-D37116AD1257}"/>
              </a:ext>
            </a:extLst>
          </p:cNvPr>
          <p:cNvCxnSpPr>
            <a:cxnSpLocks/>
          </p:cNvCxnSpPr>
          <p:nvPr/>
        </p:nvCxnSpPr>
        <p:spPr>
          <a:xfrm flipV="1">
            <a:off x="8136122" y="3347154"/>
            <a:ext cx="0" cy="8685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E0C804F1-F44D-2ABC-2440-43D7DBCAEDF3}"/>
              </a:ext>
            </a:extLst>
          </p:cNvPr>
          <p:cNvCxnSpPr>
            <a:cxnSpLocks/>
          </p:cNvCxnSpPr>
          <p:nvPr/>
        </p:nvCxnSpPr>
        <p:spPr>
          <a:xfrm flipV="1">
            <a:off x="7617182" y="3337036"/>
            <a:ext cx="0" cy="12247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직사각형 240">
            <a:extLst>
              <a:ext uri="{FF2B5EF4-FFF2-40B4-BE49-F238E27FC236}">
                <a16:creationId xmlns:a16="http://schemas.microsoft.com/office/drawing/2014/main" id="{B3B31654-E19E-A663-1440-BB612FF8F04A}"/>
              </a:ext>
            </a:extLst>
          </p:cNvPr>
          <p:cNvSpPr/>
          <p:nvPr/>
        </p:nvSpPr>
        <p:spPr>
          <a:xfrm>
            <a:off x="7609338" y="2082002"/>
            <a:ext cx="2000837" cy="224021"/>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dirty="0">
                <a:solidFill>
                  <a:schemeClr val="tx1"/>
                </a:solidFill>
                <a:latin typeface="Daytona" panose="020B0604030500040204" pitchFamily="34" charset="0"/>
                <a:cs typeface="Times New Roman" panose="02020603050405020304" pitchFamily="18" charset="0"/>
              </a:rPr>
              <a:t>Decode request</a:t>
            </a:r>
            <a:endParaRPr lang="ko-KR" altLang="en-US" sz="1400" dirty="0">
              <a:solidFill>
                <a:schemeClr val="tx1"/>
              </a:solidFill>
              <a:latin typeface="Daytona" panose="020B0604030500040204" pitchFamily="34" charset="0"/>
              <a:cs typeface="Times New Roman" panose="02020603050405020304" pitchFamily="18" charset="0"/>
            </a:endParaRPr>
          </a:p>
        </p:txBody>
      </p:sp>
      <p:cxnSp>
        <p:nvCxnSpPr>
          <p:cNvPr id="21" name="직선 화살표 연결선 20">
            <a:extLst>
              <a:ext uri="{FF2B5EF4-FFF2-40B4-BE49-F238E27FC236}">
                <a16:creationId xmlns:a16="http://schemas.microsoft.com/office/drawing/2014/main" id="{13C1B712-CCD3-B703-676B-05B8C0814395}"/>
              </a:ext>
            </a:extLst>
          </p:cNvPr>
          <p:cNvCxnSpPr>
            <a:cxnSpLocks/>
          </p:cNvCxnSpPr>
          <p:nvPr/>
        </p:nvCxnSpPr>
        <p:spPr>
          <a:xfrm>
            <a:off x="6332302" y="4392197"/>
            <a:ext cx="0" cy="77080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사각형: 둥근 모서리 329">
            <a:extLst>
              <a:ext uri="{FF2B5EF4-FFF2-40B4-BE49-F238E27FC236}">
                <a16:creationId xmlns:a16="http://schemas.microsoft.com/office/drawing/2014/main" id="{5529AEC5-FD25-70B0-3A94-F38D27B1E4FA}"/>
              </a:ext>
            </a:extLst>
          </p:cNvPr>
          <p:cNvSpPr/>
          <p:nvPr/>
        </p:nvSpPr>
        <p:spPr>
          <a:xfrm>
            <a:off x="8031185" y="4228718"/>
            <a:ext cx="1518035" cy="399446"/>
          </a:xfrm>
          <a:prstGeom prst="roundRect">
            <a:avLst>
              <a:gd name="adj" fmla="val 15496"/>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1"/>
                </a:solidFill>
                <a:latin typeface="Daytona" panose="020B0604030500040204" pitchFamily="34" charset="0"/>
                <a:cs typeface="Times New Roman" panose="02020603050405020304" pitchFamily="18" charset="0"/>
              </a:rPr>
              <a:t>S6</a:t>
            </a:r>
            <a:r>
              <a:rPr lang="en-US" altLang="ko-KR" sz="1400" dirty="0">
                <a:solidFill>
                  <a:schemeClr val="tx1"/>
                </a:solidFill>
                <a:latin typeface="Daytona" panose="020B0604030500040204" pitchFamily="34" charset="0"/>
                <a:cs typeface="Times New Roman" panose="02020603050405020304" pitchFamily="18" charset="0"/>
              </a:rPr>
              <a:t>: Wait</a:t>
            </a:r>
          </a:p>
        </p:txBody>
      </p:sp>
      <p:sp>
        <p:nvSpPr>
          <p:cNvPr id="23" name="사각형: 둥근 모서리 329">
            <a:extLst>
              <a:ext uri="{FF2B5EF4-FFF2-40B4-BE49-F238E27FC236}">
                <a16:creationId xmlns:a16="http://schemas.microsoft.com/office/drawing/2014/main" id="{07CF89AA-7035-A48C-CAD2-9CCDCEE8C9E1}"/>
              </a:ext>
            </a:extLst>
          </p:cNvPr>
          <p:cNvSpPr/>
          <p:nvPr/>
        </p:nvSpPr>
        <p:spPr>
          <a:xfrm>
            <a:off x="8145948" y="5163004"/>
            <a:ext cx="1372917" cy="374822"/>
          </a:xfrm>
          <a:prstGeom prst="roundRect">
            <a:avLst>
              <a:gd name="adj" fmla="val 15496"/>
            </a:avLst>
          </a:prstGeom>
          <a:solidFill>
            <a:schemeClr val="bg1"/>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sz="1400" b="1" dirty="0">
                <a:solidFill>
                  <a:schemeClr val="tx1"/>
                </a:solidFill>
                <a:latin typeface="Daytona" panose="020B0604030500040204" pitchFamily="34" charset="0"/>
                <a:cs typeface="Times New Roman" panose="02020603050405020304" pitchFamily="18" charset="0"/>
              </a:rPr>
              <a:t>S8</a:t>
            </a:r>
            <a:r>
              <a:rPr lang="en-US" altLang="ko-KR" sz="1400" dirty="0">
                <a:solidFill>
                  <a:schemeClr val="tx1"/>
                </a:solidFill>
                <a:latin typeface="Daytona" panose="020B0604030500040204" pitchFamily="34" charset="0"/>
                <a:cs typeface="Times New Roman" panose="02020603050405020304" pitchFamily="18" charset="0"/>
              </a:rPr>
              <a:t>: End</a:t>
            </a:r>
            <a:endParaRPr lang="ko-KR" altLang="en-US" sz="1400" dirty="0">
              <a:solidFill>
                <a:schemeClr val="tx1"/>
              </a:solidFill>
              <a:latin typeface="Daytona" panose="020B0604030500040204" pitchFamily="34" charset="0"/>
              <a:cs typeface="Times New Roman" panose="02020603050405020304" pitchFamily="18" charset="0"/>
            </a:endParaRPr>
          </a:p>
        </p:txBody>
      </p:sp>
      <p:cxnSp>
        <p:nvCxnSpPr>
          <p:cNvPr id="24" name="직선 화살표 연결선 23">
            <a:extLst>
              <a:ext uri="{FF2B5EF4-FFF2-40B4-BE49-F238E27FC236}">
                <a16:creationId xmlns:a16="http://schemas.microsoft.com/office/drawing/2014/main" id="{1DE7F70F-306E-B731-6113-77CD8106A673}"/>
              </a:ext>
            </a:extLst>
          </p:cNvPr>
          <p:cNvCxnSpPr>
            <a:cxnSpLocks/>
            <a:stCxn id="9" idx="2"/>
          </p:cNvCxnSpPr>
          <p:nvPr/>
        </p:nvCxnSpPr>
        <p:spPr>
          <a:xfrm>
            <a:off x="6782812" y="4388878"/>
            <a:ext cx="0" cy="1729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직사각형 240">
            <a:extLst>
              <a:ext uri="{FF2B5EF4-FFF2-40B4-BE49-F238E27FC236}">
                <a16:creationId xmlns:a16="http://schemas.microsoft.com/office/drawing/2014/main" id="{4E81561F-C9FF-1446-4EB8-AA3B80A18105}"/>
              </a:ext>
            </a:extLst>
          </p:cNvPr>
          <p:cNvSpPr/>
          <p:nvPr/>
        </p:nvSpPr>
        <p:spPr>
          <a:xfrm>
            <a:off x="5407597" y="3453709"/>
            <a:ext cx="1318204" cy="224021"/>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r"/>
            <a:r>
              <a:rPr lang="en-US" altLang="ko-KR" sz="1400" dirty="0">
                <a:solidFill>
                  <a:schemeClr val="tx1"/>
                </a:solidFill>
                <a:latin typeface="Daytona" panose="020B0604030500040204" pitchFamily="34" charset="0"/>
                <a:cs typeface="Times New Roman" panose="02020603050405020304" pitchFamily="18" charset="0"/>
              </a:rPr>
              <a:t>!(Generate All)</a:t>
            </a: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26" name="직사각형 240">
            <a:extLst>
              <a:ext uri="{FF2B5EF4-FFF2-40B4-BE49-F238E27FC236}">
                <a16:creationId xmlns:a16="http://schemas.microsoft.com/office/drawing/2014/main" id="{5B7CCB0A-CE0A-F7F3-F7D9-89CDD418ED91}"/>
              </a:ext>
            </a:extLst>
          </p:cNvPr>
          <p:cNvSpPr/>
          <p:nvPr/>
        </p:nvSpPr>
        <p:spPr>
          <a:xfrm>
            <a:off x="8953857" y="3386118"/>
            <a:ext cx="1318204" cy="224021"/>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r"/>
            <a:r>
              <a:rPr lang="en-US" altLang="ko-KR" sz="1400" dirty="0">
                <a:solidFill>
                  <a:schemeClr val="tx1"/>
                </a:solidFill>
                <a:latin typeface="Daytona" panose="020B0604030500040204" pitchFamily="34" charset="0"/>
                <a:cs typeface="Times New Roman" panose="02020603050405020304" pitchFamily="18" charset="0"/>
              </a:rPr>
              <a:t>(Generate All)</a:t>
            </a:r>
            <a:endParaRPr lang="ko-KR" altLang="en-US" sz="1400" dirty="0">
              <a:solidFill>
                <a:schemeClr val="tx1"/>
              </a:solidFill>
              <a:latin typeface="Daytona" panose="020B0604030500040204" pitchFamily="34" charset="0"/>
              <a:cs typeface="Times New Roman" panose="02020603050405020304" pitchFamily="18" charset="0"/>
            </a:endParaRPr>
          </a:p>
        </p:txBody>
      </p:sp>
      <p:sp>
        <p:nvSpPr>
          <p:cNvPr id="27" name="직사각형 240">
            <a:extLst>
              <a:ext uri="{FF2B5EF4-FFF2-40B4-BE49-F238E27FC236}">
                <a16:creationId xmlns:a16="http://schemas.microsoft.com/office/drawing/2014/main" id="{25A70187-CA39-0D4A-A868-2F20B32D10D9}"/>
              </a:ext>
            </a:extLst>
          </p:cNvPr>
          <p:cNvSpPr/>
          <p:nvPr/>
        </p:nvSpPr>
        <p:spPr>
          <a:xfrm>
            <a:off x="5168416" y="4703430"/>
            <a:ext cx="1087054" cy="224021"/>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r"/>
            <a:r>
              <a:rPr lang="en-US" altLang="ko-KR" sz="1400" dirty="0">
                <a:solidFill>
                  <a:schemeClr val="tx1"/>
                </a:solidFill>
                <a:latin typeface="Daytona" panose="020B0604030500040204" pitchFamily="34" charset="0"/>
                <a:cs typeface="Times New Roman" panose="02020603050405020304" pitchFamily="18" charset="0"/>
              </a:rPr>
              <a:t>No Remain</a:t>
            </a:r>
          </a:p>
          <a:p>
            <a:pPr algn="r"/>
            <a:r>
              <a:rPr lang="en-US" altLang="ko-KR" sz="1400" dirty="0">
                <a:solidFill>
                  <a:schemeClr val="tx1"/>
                </a:solidFill>
                <a:latin typeface="Daytona" panose="020B0604030500040204" pitchFamily="34" charset="0"/>
                <a:cs typeface="Times New Roman" panose="02020603050405020304" pitchFamily="18" charset="0"/>
              </a:rPr>
              <a:t>Neighbor Info</a:t>
            </a:r>
            <a:endParaRPr lang="ko-KR" altLang="en-US" sz="1400" dirty="0">
              <a:solidFill>
                <a:schemeClr val="tx1"/>
              </a:solidFill>
              <a:latin typeface="Daytona" panose="020B0604030500040204" pitchFamily="34" charset="0"/>
              <a:cs typeface="Times New Roman" panose="02020603050405020304" pitchFamily="18" charset="0"/>
            </a:endParaRPr>
          </a:p>
        </p:txBody>
      </p:sp>
      <p:cxnSp>
        <p:nvCxnSpPr>
          <p:cNvPr id="28" name="직선 화살표 연결선 27">
            <a:extLst>
              <a:ext uri="{FF2B5EF4-FFF2-40B4-BE49-F238E27FC236}">
                <a16:creationId xmlns:a16="http://schemas.microsoft.com/office/drawing/2014/main" id="{A9E60C63-B5F5-8876-DB01-CC1290C18FE0}"/>
              </a:ext>
            </a:extLst>
          </p:cNvPr>
          <p:cNvCxnSpPr>
            <a:cxnSpLocks/>
            <a:stCxn id="10" idx="3"/>
            <a:endCxn id="23" idx="1"/>
          </p:cNvCxnSpPr>
          <p:nvPr/>
        </p:nvCxnSpPr>
        <p:spPr>
          <a:xfrm flipV="1">
            <a:off x="7497258" y="5350415"/>
            <a:ext cx="648690" cy="163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5469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D53397-20C4-6082-5518-50448C2A2335}"/>
              </a:ext>
            </a:extLst>
          </p:cNvPr>
          <p:cNvSpPr>
            <a:spLocks noGrp="1"/>
          </p:cNvSpPr>
          <p:nvPr>
            <p:ph type="title"/>
          </p:nvPr>
        </p:nvSpPr>
        <p:spPr>
          <a:xfrm>
            <a:off x="461554" y="277897"/>
            <a:ext cx="11207930" cy="894459"/>
          </a:xfrm>
        </p:spPr>
        <p:txBody>
          <a:bodyPr/>
          <a:lstStyle/>
          <a:p>
            <a:r>
              <a:rPr kumimoji="1" lang="en-US" altLang="ko-Kore-KR" dirty="0"/>
              <a:t>Overall Performance </a:t>
            </a:r>
            <a:endParaRPr kumimoji="1" lang="ko-Kore-KR" altLang="en-US" dirty="0"/>
          </a:p>
        </p:txBody>
      </p:sp>
      <p:sp>
        <p:nvSpPr>
          <p:cNvPr id="3" name="내용 개체 틀 2">
            <a:extLst>
              <a:ext uri="{FF2B5EF4-FFF2-40B4-BE49-F238E27FC236}">
                <a16:creationId xmlns:a16="http://schemas.microsoft.com/office/drawing/2014/main" id="{157EB830-0AC0-AE8F-65AE-8C871B2B1D43}"/>
              </a:ext>
            </a:extLst>
          </p:cNvPr>
          <p:cNvSpPr>
            <a:spLocks noGrp="1"/>
          </p:cNvSpPr>
          <p:nvPr>
            <p:ph idx="4294967295"/>
          </p:nvPr>
        </p:nvSpPr>
        <p:spPr>
          <a:xfrm>
            <a:off x="461553" y="1168506"/>
            <a:ext cx="11207931" cy="4372369"/>
          </a:xfrm>
        </p:spPr>
        <p:txBody>
          <a:bodyPr/>
          <a:lstStyle/>
          <a:p>
            <a:r>
              <a:rPr lang="en-US" altLang="ko-KR" dirty="0"/>
              <a:t>A</a:t>
            </a:r>
            <a:r>
              <a:rPr lang="en-US" altLang="ko-KR" sz="2000" dirty="0"/>
              <a:t>chieve 2.49x performance geomean speedup</a:t>
            </a:r>
          </a:p>
          <a:p>
            <a:r>
              <a:rPr lang="en-US" altLang="ko-KR" dirty="0"/>
              <a:t>Evaluate on open-source RISCV Vortex GPU</a:t>
            </a:r>
          </a:p>
          <a:p>
            <a:r>
              <a:rPr lang="en-US" altLang="ko-KR" dirty="0"/>
              <a:t>Use Four graph algorithms: </a:t>
            </a:r>
            <a:r>
              <a:rPr lang="en-US" altLang="ko-Kore-KR" dirty="0"/>
              <a:t>PageRank(PR), Breadth-First Search(BFS), Connected Components(CC), and Single Source Shortest Path(SSSP)</a:t>
            </a:r>
          </a:p>
          <a:p>
            <a:endParaRPr kumimoji="1" lang="ko-Kore-KR" altLang="en-US" dirty="0"/>
          </a:p>
        </p:txBody>
      </p:sp>
      <p:graphicFrame>
        <p:nvGraphicFramePr>
          <p:cNvPr id="5" name="Object 1">
            <a:extLst>
              <a:ext uri="{FF2B5EF4-FFF2-40B4-BE49-F238E27FC236}">
                <a16:creationId xmlns:a16="http://schemas.microsoft.com/office/drawing/2014/main" id="{4B3E302E-1A8D-5C81-7C19-83D56B6A074D}"/>
              </a:ext>
            </a:extLst>
          </p:cNvPr>
          <p:cNvGraphicFramePr>
            <a:graphicFrameLocks noChangeAspect="1"/>
          </p:cNvGraphicFramePr>
          <p:nvPr>
            <p:extLst>
              <p:ext uri="{D42A27DB-BD31-4B8C-83A1-F6EECF244321}">
                <p14:modId xmlns:p14="http://schemas.microsoft.com/office/powerpoint/2010/main" val="1734689929"/>
              </p:ext>
            </p:extLst>
          </p:nvPr>
        </p:nvGraphicFramePr>
        <p:xfrm>
          <a:off x="119270" y="2743137"/>
          <a:ext cx="11733013" cy="3314843"/>
        </p:xfrm>
        <a:graphic>
          <a:graphicData uri="http://schemas.openxmlformats.org/drawingml/2006/chart">
            <c:chart xmlns:c="http://schemas.openxmlformats.org/drawingml/2006/chart" xmlns:r="http://schemas.openxmlformats.org/officeDocument/2006/relationships" r:id="rId3"/>
          </a:graphicData>
        </a:graphic>
      </p:graphicFrame>
      <p:sp>
        <p:nvSpPr>
          <p:cNvPr id="6" name="슬라이드 번호 개체 틀 5">
            <a:extLst>
              <a:ext uri="{FF2B5EF4-FFF2-40B4-BE49-F238E27FC236}">
                <a16:creationId xmlns:a16="http://schemas.microsoft.com/office/drawing/2014/main" id="{B7780BAD-1514-037D-DD76-1F3A8169CFAA}"/>
              </a:ext>
            </a:extLst>
          </p:cNvPr>
          <p:cNvSpPr>
            <a:spLocks noGrp="1"/>
          </p:cNvSpPr>
          <p:nvPr>
            <p:ph type="sldNum" sz="quarter" idx="12"/>
          </p:nvPr>
        </p:nvSpPr>
        <p:spPr/>
        <p:txBody>
          <a:bodyPr/>
          <a:lstStyle/>
          <a:p>
            <a:fld id="{EA817E6B-9020-B144-9EF0-1660BDD1AC06}" type="slidenum">
              <a:rPr lang="en-KR" smtClean="0"/>
              <a:t>23</a:t>
            </a:fld>
            <a:endParaRPr lang="en-KR"/>
          </a:p>
        </p:txBody>
      </p:sp>
      <p:sp>
        <p:nvSpPr>
          <p:cNvPr id="4" name="직사각형 3">
            <a:extLst>
              <a:ext uri="{FF2B5EF4-FFF2-40B4-BE49-F238E27FC236}">
                <a16:creationId xmlns:a16="http://schemas.microsoft.com/office/drawing/2014/main" id="{F4C0D0D8-F51D-8F8C-F958-779F6D3D507A}"/>
              </a:ext>
            </a:extLst>
          </p:cNvPr>
          <p:cNvSpPr/>
          <p:nvPr/>
        </p:nvSpPr>
        <p:spPr>
          <a:xfrm>
            <a:off x="3269646" y="5636540"/>
            <a:ext cx="633712" cy="5378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ko-Kore-KR" dirty="0">
                <a:solidFill>
                  <a:schemeClr val="tx1"/>
                </a:solidFill>
                <a:latin typeface="Daytona" panose="020B0604030500040204" pitchFamily="34" charset="0"/>
                <a:cs typeface="Times New Roman" panose="02020603050405020304" pitchFamily="18" charset="0"/>
              </a:rPr>
              <a:t>Naïve</a:t>
            </a:r>
          </a:p>
        </p:txBody>
      </p:sp>
      <p:sp>
        <p:nvSpPr>
          <p:cNvPr id="7" name="직사각형 6">
            <a:extLst>
              <a:ext uri="{FF2B5EF4-FFF2-40B4-BE49-F238E27FC236}">
                <a16:creationId xmlns:a16="http://schemas.microsoft.com/office/drawing/2014/main" id="{6C5D4C2F-F289-B19A-767C-0262FC905216}"/>
              </a:ext>
            </a:extLst>
          </p:cNvPr>
          <p:cNvSpPr/>
          <p:nvPr/>
        </p:nvSpPr>
        <p:spPr>
          <a:xfrm>
            <a:off x="4280842" y="5610036"/>
            <a:ext cx="633712" cy="5378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ko-Kore-KR" dirty="0">
                <a:solidFill>
                  <a:schemeClr val="tx1"/>
                </a:solidFill>
                <a:latin typeface="Daytona" panose="020B0604030500040204" pitchFamily="34" charset="0"/>
                <a:cs typeface="Times New Roman" panose="02020603050405020304" pitchFamily="18" charset="0"/>
              </a:rPr>
              <a:t>S</a:t>
            </a:r>
            <a:r>
              <a:rPr kumimoji="1" lang="en-US" altLang="ko-Kore-KR" baseline="-25000" dirty="0">
                <a:solidFill>
                  <a:schemeClr val="tx1"/>
                </a:solidFill>
                <a:latin typeface="Daytona" panose="020B0604030500040204" pitchFamily="34" charset="0"/>
                <a:cs typeface="Times New Roman" panose="02020603050405020304" pitchFamily="18" charset="0"/>
              </a:rPr>
              <a:t>em</a:t>
            </a:r>
            <a:endParaRPr kumimoji="1" lang="ko-Kore-KR" altLang="en-US" baseline="-25000" dirty="0">
              <a:solidFill>
                <a:schemeClr val="tx1"/>
              </a:solidFill>
              <a:latin typeface="Daytona" panose="020B0604030500040204" pitchFamily="34" charset="0"/>
              <a:cs typeface="Times New Roman" panose="02020603050405020304" pitchFamily="18" charset="0"/>
            </a:endParaRPr>
          </a:p>
        </p:txBody>
      </p:sp>
      <p:sp>
        <p:nvSpPr>
          <p:cNvPr id="8" name="직사각형 7">
            <a:extLst>
              <a:ext uri="{FF2B5EF4-FFF2-40B4-BE49-F238E27FC236}">
                <a16:creationId xmlns:a16="http://schemas.microsoft.com/office/drawing/2014/main" id="{1C465467-227A-EB6F-AB2F-893E4CFBF25B}"/>
              </a:ext>
            </a:extLst>
          </p:cNvPr>
          <p:cNvSpPr/>
          <p:nvPr/>
        </p:nvSpPr>
        <p:spPr>
          <a:xfrm>
            <a:off x="5335907" y="5579991"/>
            <a:ext cx="633712" cy="5378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ko-Kore-KR" dirty="0" err="1">
                <a:solidFill>
                  <a:schemeClr val="tx1"/>
                </a:solidFill>
                <a:latin typeface="Daytona" panose="020B0604030500040204" pitchFamily="34" charset="0"/>
                <a:cs typeface="Times New Roman" panose="02020603050405020304" pitchFamily="18" charset="0"/>
              </a:rPr>
              <a:t>S</a:t>
            </a:r>
            <a:r>
              <a:rPr kumimoji="1" lang="en-US" altLang="ko-Kore-KR" baseline="-25000" dirty="0" err="1">
                <a:solidFill>
                  <a:schemeClr val="tx1"/>
                </a:solidFill>
                <a:latin typeface="Daytona" panose="020B0604030500040204" pitchFamily="34" charset="0"/>
                <a:cs typeface="Times New Roman" panose="02020603050405020304" pitchFamily="18" charset="0"/>
              </a:rPr>
              <a:t>cm</a:t>
            </a:r>
            <a:endParaRPr kumimoji="1" lang="ko-Kore-KR" altLang="en-US" baseline="-25000" dirty="0">
              <a:solidFill>
                <a:schemeClr val="tx1"/>
              </a:solidFill>
              <a:latin typeface="Daytona" panose="020B0604030500040204" pitchFamily="34" charset="0"/>
              <a:cs typeface="Times New Roman" panose="02020603050405020304" pitchFamily="18" charset="0"/>
            </a:endParaRPr>
          </a:p>
        </p:txBody>
      </p:sp>
      <p:sp>
        <p:nvSpPr>
          <p:cNvPr id="9" name="직사각형 8">
            <a:extLst>
              <a:ext uri="{FF2B5EF4-FFF2-40B4-BE49-F238E27FC236}">
                <a16:creationId xmlns:a16="http://schemas.microsoft.com/office/drawing/2014/main" id="{6ED51897-A965-F05E-5BD6-C31B0C223E42}"/>
              </a:ext>
            </a:extLst>
          </p:cNvPr>
          <p:cNvSpPr/>
          <p:nvPr/>
        </p:nvSpPr>
        <p:spPr>
          <a:xfrm>
            <a:off x="6377720" y="5596784"/>
            <a:ext cx="633712" cy="5378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kumimoji="1" lang="en-US" altLang="ko-Kore-KR" dirty="0" err="1">
                <a:solidFill>
                  <a:schemeClr val="tx1"/>
                </a:solidFill>
                <a:latin typeface="Daytona" panose="020B0604030500040204" pitchFamily="34" charset="0"/>
                <a:cs typeface="Times New Roman" panose="02020603050405020304" pitchFamily="18" charset="0"/>
              </a:rPr>
              <a:t>S</a:t>
            </a:r>
            <a:r>
              <a:rPr kumimoji="1" lang="en-US" altLang="ko-Kore-KR" baseline="-25000" dirty="0" err="1">
                <a:solidFill>
                  <a:schemeClr val="tx1"/>
                </a:solidFill>
                <a:latin typeface="Daytona" panose="020B0604030500040204" pitchFamily="34" charset="0"/>
                <a:cs typeface="Times New Roman" panose="02020603050405020304" pitchFamily="18" charset="0"/>
              </a:rPr>
              <a:t>wm</a:t>
            </a:r>
            <a:endParaRPr kumimoji="1" lang="ko-Kore-KR" altLang="en-US" baseline="-25000" dirty="0">
              <a:solidFill>
                <a:schemeClr val="tx1"/>
              </a:solidFill>
              <a:latin typeface="Daytona" panose="020B060403050004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56EEDCD4-5849-5C14-1F14-281BEA63563A}"/>
              </a:ext>
            </a:extLst>
          </p:cNvPr>
          <p:cNvSpPr txBox="1"/>
          <p:nvPr/>
        </p:nvSpPr>
        <p:spPr>
          <a:xfrm>
            <a:off x="469900" y="6205088"/>
            <a:ext cx="12295614" cy="400110"/>
          </a:xfrm>
          <a:prstGeom prst="rect">
            <a:avLst/>
          </a:prstGeom>
          <a:noFill/>
        </p:spPr>
        <p:txBody>
          <a:bodyPr wrap="square" rtlCol="0">
            <a:spAutoFit/>
          </a:bodyPr>
          <a:lstStyle/>
          <a:p>
            <a:r>
              <a:rPr kumimoji="1" lang="en-US" altLang="ko-Kore-KR" sz="1000" dirty="0">
                <a:latin typeface="Daytona" panose="020B0604030500040204" pitchFamily="34" charset="0"/>
              </a:rPr>
              <a:t>S : </a:t>
            </a:r>
            <a:r>
              <a:rPr kumimoji="1" lang="en-US" altLang="ko-Kore-KR" sz="1000" dirty="0" err="1">
                <a:latin typeface="Daytona" panose="020B0604030500040204" pitchFamily="34" charset="0"/>
              </a:rPr>
              <a:t>sw</a:t>
            </a:r>
            <a:r>
              <a:rPr kumimoji="1" lang="en-US" altLang="ko-Kore-KR" sz="1000" dirty="0">
                <a:latin typeface="Daytona" panose="020B0604030500040204" pitchFamily="34" charset="0"/>
              </a:rPr>
              <a:t> schedules (</a:t>
            </a:r>
            <a:r>
              <a:rPr kumimoji="1" lang="en-US" altLang="ko-Kore-KR" sz="1000" dirty="0" err="1">
                <a:latin typeface="Daytona" panose="020B0604030500040204" pitchFamily="34" charset="0"/>
              </a:rPr>
              <a:t>Scm</a:t>
            </a:r>
            <a:r>
              <a:rPr kumimoji="1" lang="en-US" altLang="ko-Kore-KR" sz="1000" dirty="0">
                <a:latin typeface="Daytona" panose="020B0604030500040204" pitchFamily="34" charset="0"/>
              </a:rPr>
              <a:t>: </a:t>
            </a:r>
            <a:r>
              <a:rPr kumimoji="1" lang="en-US" altLang="ko-Kore-KR" sz="1000" dirty="0" err="1">
                <a:latin typeface="Daytona" panose="020B0604030500040204" pitchFamily="34" charset="0"/>
              </a:rPr>
              <a:t>ctx</a:t>
            </a:r>
            <a:r>
              <a:rPr kumimoji="1" lang="en-US" altLang="ko-Kore-KR" sz="1000" dirty="0">
                <a:latin typeface="Daytona" panose="020B0604030500040204" pitchFamily="34" charset="0"/>
              </a:rPr>
              <a:t>-mapping, </a:t>
            </a:r>
            <a:r>
              <a:rPr kumimoji="1" lang="en-US" altLang="ko-Kore-KR" sz="1000" dirty="0" err="1">
                <a:latin typeface="Daytona" panose="020B0604030500040204" pitchFamily="34" charset="0"/>
              </a:rPr>
              <a:t>Swm</a:t>
            </a:r>
            <a:r>
              <a:rPr kumimoji="1" lang="en-US" altLang="ko-Kore-KR" sz="1000" dirty="0">
                <a:latin typeface="Daytona" panose="020B0604030500040204" pitchFamily="34" charset="0"/>
              </a:rPr>
              <a:t>: warp-mapping)[1]</a:t>
            </a:r>
          </a:p>
          <a:p>
            <a:r>
              <a:rPr kumimoji="1" lang="en-US" altLang="ko-Kore-KR" sz="1000" dirty="0">
                <a:latin typeface="Daytona" panose="020B0604030500040204" pitchFamily="34" charset="0"/>
              </a:rPr>
              <a:t>[1]: </a:t>
            </a:r>
            <a:r>
              <a:rPr lang="en" altLang="ko-Kore-KR" sz="1000" b="0" i="0" dirty="0" err="1">
                <a:effectLst/>
                <a:latin typeface="Daytona" panose="020B0604030500040204" pitchFamily="34" charset="0"/>
              </a:rPr>
              <a:t>Shinnung</a:t>
            </a:r>
            <a:r>
              <a:rPr lang="en" altLang="ko-Kore-KR" sz="1000" b="0" i="0" dirty="0">
                <a:effectLst/>
                <a:latin typeface="Daytona" panose="020B0604030500040204" pitchFamily="34" charset="0"/>
              </a:rPr>
              <a:t> Jeong </a:t>
            </a:r>
            <a:r>
              <a:rPr lang="en" altLang="ko-Kore-KR" sz="1000" b="0" i="0" dirty="0" err="1">
                <a:effectLst/>
                <a:latin typeface="Daytona" panose="020B0604030500040204" pitchFamily="34" charset="0"/>
              </a:rPr>
              <a:t>et.al</a:t>
            </a:r>
            <a:r>
              <a:rPr lang="en" altLang="ko-Kore-KR" sz="1000" b="0" i="0" dirty="0">
                <a:effectLst/>
                <a:latin typeface="Daytona" panose="020B0604030500040204" pitchFamily="34" charset="0"/>
              </a:rPr>
              <a:t>. 2023. Decoupling Schedule, Topology Layout, and Algorithm to Easily Enlarge the Tuning Space of GPU Graph Processing(PACT’22) </a:t>
            </a:r>
            <a:endParaRPr kumimoji="1" lang="en-US" altLang="ko-Kore-KR" sz="1000" dirty="0">
              <a:latin typeface="Daytona" panose="020B0604030500040204" pitchFamily="34" charset="0"/>
            </a:endParaRPr>
          </a:p>
        </p:txBody>
      </p:sp>
    </p:spTree>
    <p:extLst>
      <p:ext uri="{BB962C8B-B14F-4D97-AF65-F5344CB8AC3E}">
        <p14:creationId xmlns:p14="http://schemas.microsoft.com/office/powerpoint/2010/main" val="3499040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80BEF-EFE6-BCC6-42F2-7E4E1C10AA99}"/>
              </a:ext>
            </a:extLst>
          </p:cNvPr>
          <p:cNvSpPr>
            <a:spLocks noGrp="1"/>
          </p:cNvSpPr>
          <p:nvPr>
            <p:ph type="title"/>
          </p:nvPr>
        </p:nvSpPr>
        <p:spPr>
          <a:xfrm>
            <a:off x="461554" y="277897"/>
            <a:ext cx="11207930" cy="894459"/>
          </a:xfrm>
        </p:spPr>
        <p:txBody>
          <a:bodyPr/>
          <a:lstStyle/>
          <a:p>
            <a:r>
              <a:rPr kumimoji="1" lang="en-US" altLang="ko-Kore-KR" dirty="0"/>
              <a:t>Hardware Overhead</a:t>
            </a:r>
            <a:endParaRPr kumimoji="1" lang="ko-Kore-KR" altLang="en-US" dirty="0"/>
          </a:p>
        </p:txBody>
      </p:sp>
      <p:pic>
        <p:nvPicPr>
          <p:cNvPr id="9" name="내용 개체 틀 8" descr="스크린샷, 텍스트, 직사각형, 사각형이(가) 표시된 사진&#10;&#10;자동 생성된 설명">
            <a:extLst>
              <a:ext uri="{FF2B5EF4-FFF2-40B4-BE49-F238E27FC236}">
                <a16:creationId xmlns:a16="http://schemas.microsoft.com/office/drawing/2014/main" id="{CA120D63-BCEA-9C67-83C8-450DE3BED901}"/>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2210754" y="2536699"/>
            <a:ext cx="1539646" cy="3600000"/>
          </a:xfrm>
        </p:spPr>
      </p:pic>
      <p:pic>
        <p:nvPicPr>
          <p:cNvPr id="11" name="그림 10" descr="텍스트, 스크린샷, 직사각형, 그래픽 디자인이(가) 표시된 사진&#10;&#10;자동 생성된 설명">
            <a:extLst>
              <a:ext uri="{FF2B5EF4-FFF2-40B4-BE49-F238E27FC236}">
                <a16:creationId xmlns:a16="http://schemas.microsoft.com/office/drawing/2014/main" id="{9863E818-CC22-4F61-ACBF-A989DDCD3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851" y="2536699"/>
            <a:ext cx="1540000" cy="3600000"/>
          </a:xfrm>
          <a:prstGeom prst="rect">
            <a:avLst/>
          </a:prstGeom>
        </p:spPr>
      </p:pic>
      <p:sp>
        <p:nvSpPr>
          <p:cNvPr id="12" name="내용 개체 틀 2">
            <a:extLst>
              <a:ext uri="{FF2B5EF4-FFF2-40B4-BE49-F238E27FC236}">
                <a16:creationId xmlns:a16="http://schemas.microsoft.com/office/drawing/2014/main" id="{D204EB54-4079-BE07-C6D9-833DE020FA08}"/>
              </a:ext>
            </a:extLst>
          </p:cNvPr>
          <p:cNvSpPr txBox="1">
            <a:spLocks/>
          </p:cNvSpPr>
          <p:nvPr/>
        </p:nvSpPr>
        <p:spPr>
          <a:xfrm>
            <a:off x="461553" y="1168506"/>
            <a:ext cx="11207931" cy="4372369"/>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000" kern="1200">
                <a:solidFill>
                  <a:schemeClr val="tx1"/>
                </a:solidFill>
                <a:latin typeface="Daytona" panose="020B0604030500040204" pitchFamily="34" charset="0"/>
                <a:ea typeface="+mn-ea"/>
                <a:cs typeface="Tahoma" panose="020B0604030504040204" pitchFamily="34" charset="0"/>
              </a:defRPr>
            </a:lvl1pPr>
            <a:lvl2pPr marL="685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Daytona" panose="020B0604030500040204" pitchFamily="34" charset="0"/>
                <a:ea typeface="+mn-ea"/>
                <a:cs typeface="Tahoma" panose="020B0604030504040204" pitchFamily="34" charset="0"/>
              </a:defRPr>
            </a:lvl2pPr>
            <a:lvl3pPr marL="1143000" indent="-228600" algn="l" defTabSz="914400" rtl="0" eaLnBrk="1" latinLnBrk="1" hangingPunct="1">
              <a:lnSpc>
                <a:spcPct val="90000"/>
              </a:lnSpc>
              <a:spcBef>
                <a:spcPts val="500"/>
              </a:spcBef>
              <a:buFont typeface="Arial" panose="020B0604020202020204" pitchFamily="34" charset="0"/>
              <a:buChar char="•"/>
              <a:defRPr sz="1600" kern="1200">
                <a:solidFill>
                  <a:schemeClr val="tx1"/>
                </a:solidFill>
                <a:latin typeface="Daytona" panose="020B0604030500040204" pitchFamily="34" charset="0"/>
                <a:ea typeface="+mn-ea"/>
                <a:cs typeface="Tahoma" panose="020B0604030504040204" pitchFamily="34" charset="0"/>
              </a:defRPr>
            </a:lvl3pPr>
            <a:lvl4pPr marL="16002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4pPr>
            <a:lvl5pPr marL="2057400" indent="-228600" algn="l" defTabSz="914400" rtl="0" eaLnBrk="1" latinLnBrk="1"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Tahoma" panose="020B060403050404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Low area overhead of 0.045% from additional dedicated logic registers and 2.96% additional ALMs</a:t>
            </a:r>
          </a:p>
          <a:p>
            <a:r>
              <a:rPr lang="en-US" altLang="ko-KR" dirty="0"/>
              <a:t>Synthesized on Stratix 10 FPGA</a:t>
            </a:r>
          </a:p>
          <a:p>
            <a:endParaRPr kumimoji="1" lang="ko-Kore-KR" altLang="en-US" dirty="0"/>
          </a:p>
        </p:txBody>
      </p:sp>
      <p:pic>
        <p:nvPicPr>
          <p:cNvPr id="14" name="그림 13" descr="텍스트, 스크린샷, 지도, 평행이(가) 표시된 사진&#10;&#10;자동 생성된 설명">
            <a:extLst>
              <a:ext uri="{FF2B5EF4-FFF2-40B4-BE49-F238E27FC236}">
                <a16:creationId xmlns:a16="http://schemas.microsoft.com/office/drawing/2014/main" id="{ED2A1A45-D228-B495-DBF0-A5A9624EAD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1961" y="2536699"/>
            <a:ext cx="1574069" cy="3600000"/>
          </a:xfrm>
          <a:prstGeom prst="rect">
            <a:avLst/>
          </a:prstGeom>
        </p:spPr>
      </p:pic>
      <p:pic>
        <p:nvPicPr>
          <p:cNvPr id="16" name="그림 15" descr="텍스트, 스크린샷, 평행, 지도이(가) 표시된 사진&#10;&#10;자동 생성된 설명">
            <a:extLst>
              <a:ext uri="{FF2B5EF4-FFF2-40B4-BE49-F238E27FC236}">
                <a16:creationId xmlns:a16="http://schemas.microsoft.com/office/drawing/2014/main" id="{EA9AF596-1D91-5D86-1E86-22E3FCB115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6991" y="2536699"/>
            <a:ext cx="1539646" cy="3600000"/>
          </a:xfrm>
          <a:prstGeom prst="rect">
            <a:avLst/>
          </a:prstGeom>
        </p:spPr>
      </p:pic>
      <p:sp>
        <p:nvSpPr>
          <p:cNvPr id="5" name="슬라이드 번호 개체 틀 4">
            <a:extLst>
              <a:ext uri="{FF2B5EF4-FFF2-40B4-BE49-F238E27FC236}">
                <a16:creationId xmlns:a16="http://schemas.microsoft.com/office/drawing/2014/main" id="{6446DCC8-8BFD-46EB-E1F8-B718013BD938}"/>
              </a:ext>
            </a:extLst>
          </p:cNvPr>
          <p:cNvSpPr>
            <a:spLocks noGrp="1"/>
          </p:cNvSpPr>
          <p:nvPr>
            <p:ph type="sldNum" sz="quarter" idx="12"/>
          </p:nvPr>
        </p:nvSpPr>
        <p:spPr/>
        <p:txBody>
          <a:bodyPr/>
          <a:lstStyle/>
          <a:p>
            <a:fld id="{EA817E6B-9020-B144-9EF0-1660BDD1AC06}" type="slidenum">
              <a:rPr lang="en-KR" smtClean="0"/>
              <a:t>24</a:t>
            </a:fld>
            <a:endParaRPr lang="en-KR"/>
          </a:p>
        </p:txBody>
      </p:sp>
      <p:sp>
        <p:nvSpPr>
          <p:cNvPr id="3" name="직사각형 240">
            <a:extLst>
              <a:ext uri="{FF2B5EF4-FFF2-40B4-BE49-F238E27FC236}">
                <a16:creationId xmlns:a16="http://schemas.microsoft.com/office/drawing/2014/main" id="{5B29C0C0-5EAC-9737-34AE-104163C9CB01}"/>
              </a:ext>
            </a:extLst>
          </p:cNvPr>
          <p:cNvSpPr/>
          <p:nvPr/>
        </p:nvSpPr>
        <p:spPr>
          <a:xfrm>
            <a:off x="2704320" y="6136699"/>
            <a:ext cx="2914423" cy="490701"/>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1 core</a:t>
            </a:r>
            <a:endParaRPr lang="ko-KR" altLang="en-US" b="1" dirty="0">
              <a:solidFill>
                <a:schemeClr val="tx1"/>
              </a:solidFill>
              <a:latin typeface="Daytona" panose="020B0604030500040204" pitchFamily="34" charset="0"/>
              <a:cs typeface="Times New Roman" panose="02020603050405020304" pitchFamily="18" charset="0"/>
            </a:endParaRPr>
          </a:p>
        </p:txBody>
      </p:sp>
      <p:sp>
        <p:nvSpPr>
          <p:cNvPr id="4" name="직사각형 240">
            <a:extLst>
              <a:ext uri="{FF2B5EF4-FFF2-40B4-BE49-F238E27FC236}">
                <a16:creationId xmlns:a16="http://schemas.microsoft.com/office/drawing/2014/main" id="{288274D1-9B0E-5B5D-008C-4B42B6D54116}"/>
              </a:ext>
            </a:extLst>
          </p:cNvPr>
          <p:cNvSpPr/>
          <p:nvPr/>
        </p:nvSpPr>
        <p:spPr>
          <a:xfrm>
            <a:off x="6573259" y="6136699"/>
            <a:ext cx="2914423" cy="490701"/>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ko-KR" b="1" dirty="0">
                <a:solidFill>
                  <a:schemeClr val="tx1"/>
                </a:solidFill>
                <a:latin typeface="Daytona" panose="020B0604030500040204" pitchFamily="34" charset="0"/>
                <a:cs typeface="Times New Roman" panose="02020603050405020304" pitchFamily="18" charset="0"/>
              </a:rPr>
              <a:t>16 core</a:t>
            </a:r>
            <a:endParaRPr lang="ko-KR" altLang="en-US" b="1" dirty="0">
              <a:solidFill>
                <a:schemeClr val="tx1"/>
              </a:solidFill>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905509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5C17-3975-F84F-452F-0E037FCADB19}"/>
              </a:ext>
            </a:extLst>
          </p:cNvPr>
          <p:cNvSpPr>
            <a:spLocks noGrp="1"/>
          </p:cNvSpPr>
          <p:nvPr>
            <p:ph type="title"/>
          </p:nvPr>
        </p:nvSpPr>
        <p:spPr/>
        <p:txBody>
          <a:bodyPr/>
          <a:lstStyle/>
          <a:p>
            <a:r>
              <a:rPr lang="en-US" dirty="0"/>
              <a:t>C</a:t>
            </a:r>
            <a:r>
              <a:rPr lang="en-KR"/>
              <a:t>onclusion</a:t>
            </a:r>
            <a:endParaRPr lang="en-KR" dirty="0"/>
          </a:p>
        </p:txBody>
      </p:sp>
      <p:sp>
        <p:nvSpPr>
          <p:cNvPr id="3" name="Content Placeholder 2">
            <a:extLst>
              <a:ext uri="{FF2B5EF4-FFF2-40B4-BE49-F238E27FC236}">
                <a16:creationId xmlns:a16="http://schemas.microsoft.com/office/drawing/2014/main" id="{9A67036D-986A-5B66-A308-D1A9B594CFD5}"/>
              </a:ext>
            </a:extLst>
          </p:cNvPr>
          <p:cNvSpPr>
            <a:spLocks noGrp="1"/>
          </p:cNvSpPr>
          <p:nvPr>
            <p:ph idx="1"/>
          </p:nvPr>
        </p:nvSpPr>
        <p:spPr/>
        <p:txBody>
          <a:bodyPr>
            <a:normAutofit/>
          </a:bodyPr>
          <a:lstStyle/>
          <a:p>
            <a:r>
              <a:rPr lang="en" altLang="ko-Kore-KR" sz="2200" dirty="0"/>
              <a:t>Converts sparse operations in graph processing into dense operations using Weaver and balances workloads across GPU threads</a:t>
            </a:r>
            <a:br>
              <a:rPr lang="en" altLang="ko-Kore-KR" sz="2200" dirty="0"/>
            </a:br>
            <a:endParaRPr lang="en" altLang="ko-Kore-KR" sz="2200" dirty="0"/>
          </a:p>
          <a:p>
            <a:pPr>
              <a:buFont typeface="Arial" panose="020B0604020202020204" pitchFamily="34" charset="0"/>
              <a:buChar char="•"/>
            </a:pPr>
            <a:r>
              <a:rPr lang="en" altLang="ko-Kore-KR" b="1" dirty="0"/>
              <a:t>Minimized Scheduling Overhead</a:t>
            </a:r>
          </a:p>
          <a:p>
            <a:pPr lvl="1"/>
            <a:r>
              <a:rPr lang="en" altLang="ko-Kore-KR" sz="2000" dirty="0"/>
              <a:t>Replaces shared memory search with a simple one-time scan</a:t>
            </a:r>
          </a:p>
          <a:p>
            <a:pPr lvl="1"/>
            <a:r>
              <a:rPr lang="en" altLang="ko-Kore-KR" sz="2000" dirty="0"/>
              <a:t>Reduces scheduling calculation overhead</a:t>
            </a:r>
          </a:p>
          <a:p>
            <a:pPr lvl="1"/>
            <a:endParaRPr lang="en" altLang="ko-Kore-KR" sz="2000" dirty="0"/>
          </a:p>
          <a:p>
            <a:r>
              <a:rPr lang="en-US" altLang="ko-Kore-KR" b="1" dirty="0"/>
              <a:t>Lightweight</a:t>
            </a:r>
            <a:r>
              <a:rPr lang="en" altLang="ko-Kore-KR" b="1" dirty="0"/>
              <a:t> Hardware Logic (Weaver)</a:t>
            </a:r>
          </a:p>
          <a:p>
            <a:pPr lvl="1"/>
            <a:r>
              <a:rPr lang="en" altLang="ko-Kore-KR" sz="2000" dirty="0"/>
              <a:t>Implemented as a GPU functional unit, evaluating its potential to replace software scheduling</a:t>
            </a:r>
          </a:p>
        </p:txBody>
      </p:sp>
      <p:sp>
        <p:nvSpPr>
          <p:cNvPr id="5" name="슬라이드 번호 개체 틀 4">
            <a:extLst>
              <a:ext uri="{FF2B5EF4-FFF2-40B4-BE49-F238E27FC236}">
                <a16:creationId xmlns:a16="http://schemas.microsoft.com/office/drawing/2014/main" id="{C2E789F2-FFB1-BDAD-3230-13C3FA7E468E}"/>
              </a:ext>
            </a:extLst>
          </p:cNvPr>
          <p:cNvSpPr>
            <a:spLocks noGrp="1"/>
          </p:cNvSpPr>
          <p:nvPr>
            <p:ph type="sldNum" sz="quarter" idx="12"/>
          </p:nvPr>
        </p:nvSpPr>
        <p:spPr/>
        <p:txBody>
          <a:bodyPr/>
          <a:lstStyle/>
          <a:p>
            <a:fld id="{EA817E6B-9020-B144-9EF0-1660BDD1AC06}" type="slidenum">
              <a:rPr lang="en-KR" smtClean="0"/>
              <a:pPr/>
              <a:t>25</a:t>
            </a:fld>
            <a:endParaRPr lang="en-KR" dirty="0"/>
          </a:p>
        </p:txBody>
      </p:sp>
    </p:spTree>
    <p:extLst>
      <p:ext uri="{BB962C8B-B14F-4D97-AF65-F5344CB8AC3E}">
        <p14:creationId xmlns:p14="http://schemas.microsoft.com/office/powerpoint/2010/main" val="2014633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DD568A-4C8F-E066-404D-997DD5F56C33}"/>
              </a:ext>
            </a:extLst>
          </p:cNvPr>
          <p:cNvSpPr>
            <a:spLocks noGrp="1"/>
          </p:cNvSpPr>
          <p:nvPr>
            <p:ph type="ctrTitle"/>
          </p:nvPr>
        </p:nvSpPr>
        <p:spPr/>
        <p:txBody>
          <a:bodyPr/>
          <a:lstStyle/>
          <a:p>
            <a:r>
              <a:rPr kumimoji="1" lang="en-US" altLang="ko-Kore-KR" dirty="0"/>
              <a:t>Thank you!</a:t>
            </a:r>
            <a:endParaRPr kumimoji="1" lang="ko-Kore-KR" altLang="en-US" dirty="0"/>
          </a:p>
        </p:txBody>
      </p:sp>
      <p:sp>
        <p:nvSpPr>
          <p:cNvPr id="3" name="부제목 2">
            <a:extLst>
              <a:ext uri="{FF2B5EF4-FFF2-40B4-BE49-F238E27FC236}">
                <a16:creationId xmlns:a16="http://schemas.microsoft.com/office/drawing/2014/main" id="{27EE0991-06BD-5030-6195-FEFEBE0FDA90}"/>
              </a:ext>
            </a:extLst>
          </p:cNvPr>
          <p:cNvSpPr>
            <a:spLocks noGrp="1"/>
          </p:cNvSpPr>
          <p:nvPr>
            <p:ph type="subTitle" idx="1"/>
          </p:nvPr>
        </p:nvSpPr>
        <p:spPr/>
        <p:txBody>
          <a:bodyPr/>
          <a:lstStyle/>
          <a:p>
            <a:r>
              <a:rPr kumimoji="1" lang="en-US" altLang="ko-Kore-KR" dirty="0">
                <a:hlinkClick r:id="rId2"/>
              </a:rPr>
              <a:t>shin0403@Yonsei.ac.kr</a:t>
            </a:r>
            <a:r>
              <a:rPr kumimoji="1" lang="en-US" altLang="ko-Kore-KR" dirty="0"/>
              <a:t> </a:t>
            </a:r>
            <a:endParaRPr kumimoji="1" lang="ko-Kore-KR" altLang="en-US" dirty="0"/>
          </a:p>
        </p:txBody>
      </p:sp>
    </p:spTree>
    <p:extLst>
      <p:ext uri="{BB962C8B-B14F-4D97-AF65-F5344CB8AC3E}">
        <p14:creationId xmlns:p14="http://schemas.microsoft.com/office/powerpoint/2010/main" val="226820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39A-1C6E-2C41-D4ED-445FFB9CC991}"/>
              </a:ext>
            </a:extLst>
          </p:cNvPr>
          <p:cNvSpPr>
            <a:spLocks noGrp="1"/>
          </p:cNvSpPr>
          <p:nvPr>
            <p:ph type="title"/>
          </p:nvPr>
        </p:nvSpPr>
        <p:spPr/>
        <p:txBody>
          <a:bodyPr>
            <a:normAutofit/>
          </a:bodyPr>
          <a:lstStyle/>
          <a:p>
            <a:r>
              <a:rPr lang="en-US" altLang="ko-Kore-KR" sz="3200" dirty="0">
                <a:latin typeface="Daytona" panose="020B0604030500040204" pitchFamily="34" charset="0"/>
              </a:rPr>
              <a:t>What is Graph processing? </a:t>
            </a:r>
            <a:endParaRPr lang="en-US" altLang="ko-KR" sz="3200" b="1" dirty="0">
              <a:latin typeface="Daytona" panose="020B0604030500040204" pitchFamily="34" charset="0"/>
            </a:endParaRPr>
          </a:p>
        </p:txBody>
      </p:sp>
      <p:sp>
        <p:nvSpPr>
          <p:cNvPr id="41" name="TextBox 40">
            <a:extLst>
              <a:ext uri="{FF2B5EF4-FFF2-40B4-BE49-F238E27FC236}">
                <a16:creationId xmlns:a16="http://schemas.microsoft.com/office/drawing/2014/main" id="{9B39CEB8-529D-6C1F-21F7-3FB20C0FBA85}"/>
              </a:ext>
            </a:extLst>
          </p:cNvPr>
          <p:cNvSpPr txBox="1"/>
          <p:nvPr/>
        </p:nvSpPr>
        <p:spPr>
          <a:xfrm>
            <a:off x="4481936" y="2536448"/>
            <a:ext cx="7477558" cy="1785104"/>
          </a:xfrm>
          <a:prstGeom prst="rect">
            <a:avLst/>
          </a:prstGeom>
          <a:noFill/>
        </p:spPr>
        <p:txBody>
          <a:bodyPr wrap="square">
            <a:spAutoFit/>
          </a:bodyPr>
          <a:lstStyle/>
          <a:p>
            <a:pPr marL="342900" indent="-342900">
              <a:buFont typeface="Arial" panose="020B0604020202020204" pitchFamily="34" charset="0"/>
              <a:buChar char="•"/>
            </a:pPr>
            <a:r>
              <a:rPr lang="en-US" altLang="ko-KR" sz="2200" b="1" dirty="0">
                <a:solidFill>
                  <a:srgbClr val="FF0000"/>
                </a:solidFill>
                <a:latin typeface="Daytona" panose="020B0604030500040204" pitchFamily="34" charset="0"/>
              </a:rPr>
              <a:t>Gather</a:t>
            </a:r>
            <a:r>
              <a:rPr lang="ko-KR" altLang="en-US" sz="2200" dirty="0">
                <a:latin typeface="Daytona" panose="020B0604030500040204" pitchFamily="34" charset="0"/>
              </a:rPr>
              <a:t> </a:t>
            </a:r>
            <a:r>
              <a:rPr lang="en-US" altLang="ko-KR" sz="2200" dirty="0">
                <a:latin typeface="Daytona" panose="020B0604030500040204" pitchFamily="34" charset="0"/>
              </a:rPr>
              <a:t>information on neighbor edges</a:t>
            </a:r>
          </a:p>
          <a:p>
            <a:pPr marL="342900" indent="-342900">
              <a:buFont typeface="Arial" panose="020B0604020202020204" pitchFamily="34" charset="0"/>
              <a:buChar char="•"/>
            </a:pPr>
            <a:r>
              <a:rPr lang="en-US" altLang="ko-KR" sz="2200" b="1" dirty="0">
                <a:solidFill>
                  <a:schemeClr val="tx2">
                    <a:lumMod val="75000"/>
                    <a:lumOff val="25000"/>
                  </a:schemeClr>
                </a:solidFill>
                <a:latin typeface="Daytona" panose="020B0604030500040204" pitchFamily="34" charset="0"/>
              </a:rPr>
              <a:t>Apply</a:t>
            </a:r>
            <a:r>
              <a:rPr lang="en-US" altLang="ko-KR" sz="2200" dirty="0">
                <a:solidFill>
                  <a:schemeClr val="tx2"/>
                </a:solidFill>
                <a:latin typeface="Daytona" panose="020B0604030500040204" pitchFamily="34" charset="0"/>
              </a:rPr>
              <a:t> </a:t>
            </a:r>
            <a:r>
              <a:rPr lang="en-US" altLang="ko-KR" sz="2200" dirty="0">
                <a:latin typeface="Daytona" panose="020B0604030500040204" pitchFamily="34" charset="0"/>
              </a:rPr>
              <a:t>computation to vertices using gathered data</a:t>
            </a:r>
          </a:p>
          <a:p>
            <a:pPr marL="342900" indent="-342900">
              <a:buFont typeface="Arial" panose="020B0604020202020204" pitchFamily="34" charset="0"/>
              <a:buChar char="•"/>
            </a:pPr>
            <a:endParaRPr lang="en-US" altLang="ko-KR" sz="2200" dirty="0">
              <a:latin typeface="Daytona" panose="020B0604030500040204" pitchFamily="34" charset="0"/>
            </a:endParaRPr>
          </a:p>
          <a:p>
            <a:pPr marL="342900" indent="-342900">
              <a:buFont typeface="Arial" panose="020B0604020202020204" pitchFamily="34" charset="0"/>
              <a:buChar char="•"/>
            </a:pPr>
            <a:r>
              <a:rPr lang="en-US" altLang="ko-KR" sz="2200" dirty="0">
                <a:latin typeface="Daytona" panose="020B0604030500040204" pitchFamily="34" charset="0"/>
              </a:rPr>
              <a:t>Perform the same algorithms to each vertex and  edge</a:t>
            </a:r>
            <a:r>
              <a:rPr lang="ko-KR" altLang="en-US" sz="2200" dirty="0">
                <a:latin typeface="Daytona" panose="020B0604030500040204" pitchFamily="34" charset="0"/>
              </a:rPr>
              <a:t> </a:t>
            </a:r>
            <a:r>
              <a:rPr lang="en-US" altLang="ko-KR" sz="2200" dirty="0">
                <a:latin typeface="Daytona" panose="020B0604030500040204" pitchFamily="34" charset="0"/>
              </a:rPr>
              <a:t>-&gt;</a:t>
            </a:r>
            <a:r>
              <a:rPr lang="ko-KR" altLang="en-US" sz="2200" dirty="0">
                <a:latin typeface="Daytona" panose="020B0604030500040204" pitchFamily="34" charset="0"/>
              </a:rPr>
              <a:t> </a:t>
            </a:r>
            <a:r>
              <a:rPr lang="en-US" altLang="ko-KR" sz="2200" dirty="0">
                <a:latin typeface="Daytona" panose="020B0604030500040204" pitchFamily="34" charset="0"/>
              </a:rPr>
              <a:t>Easily parallelizable!</a:t>
            </a:r>
          </a:p>
        </p:txBody>
      </p:sp>
      <p:grpSp>
        <p:nvGrpSpPr>
          <p:cNvPr id="73" name="그룹 72">
            <a:extLst>
              <a:ext uri="{FF2B5EF4-FFF2-40B4-BE49-F238E27FC236}">
                <a16:creationId xmlns:a16="http://schemas.microsoft.com/office/drawing/2014/main" id="{3C13EF87-7043-F095-BE67-4C014D774A40}"/>
              </a:ext>
            </a:extLst>
          </p:cNvPr>
          <p:cNvGrpSpPr/>
          <p:nvPr/>
        </p:nvGrpSpPr>
        <p:grpSpPr>
          <a:xfrm>
            <a:off x="756167" y="1894437"/>
            <a:ext cx="3660134" cy="3829891"/>
            <a:chOff x="688932" y="1894437"/>
            <a:chExt cx="3660134" cy="3829891"/>
          </a:xfrm>
        </p:grpSpPr>
        <p:grpSp>
          <p:nvGrpSpPr>
            <p:cNvPr id="48" name="그룹 47">
              <a:extLst>
                <a:ext uri="{FF2B5EF4-FFF2-40B4-BE49-F238E27FC236}">
                  <a16:creationId xmlns:a16="http://schemas.microsoft.com/office/drawing/2014/main" id="{E8894051-9A5A-78C0-7583-EB0D65A88D8D}"/>
                </a:ext>
              </a:extLst>
            </p:cNvPr>
            <p:cNvGrpSpPr/>
            <p:nvPr/>
          </p:nvGrpSpPr>
          <p:grpSpPr>
            <a:xfrm>
              <a:off x="688932" y="1894437"/>
              <a:ext cx="3660134" cy="3829891"/>
              <a:chOff x="688932" y="1894437"/>
              <a:chExt cx="3660134" cy="3829891"/>
            </a:xfrm>
          </p:grpSpPr>
          <p:sp>
            <p:nvSpPr>
              <p:cNvPr id="49" name="TextBox 48">
                <a:extLst>
                  <a:ext uri="{FF2B5EF4-FFF2-40B4-BE49-F238E27FC236}">
                    <a16:creationId xmlns:a16="http://schemas.microsoft.com/office/drawing/2014/main" id="{AED77299-89BF-023F-4FB0-1386541A8D78}"/>
                  </a:ext>
                </a:extLst>
              </p:cNvPr>
              <p:cNvSpPr txBox="1"/>
              <p:nvPr/>
            </p:nvSpPr>
            <p:spPr>
              <a:xfrm>
                <a:off x="3071360" y="2456198"/>
                <a:ext cx="1277706" cy="400110"/>
              </a:xfrm>
              <a:prstGeom prst="rect">
                <a:avLst/>
              </a:prstGeom>
              <a:noFill/>
            </p:spPr>
            <p:txBody>
              <a:bodyPr wrap="square" rtlCol="0">
                <a:spAutoFit/>
              </a:bodyPr>
              <a:lstStyle/>
              <a:p>
                <a:r>
                  <a:rPr kumimoji="1" lang="en-US" altLang="ko-Kore-KR" sz="2000" dirty="0">
                    <a:solidFill>
                      <a:srgbClr val="FF0000"/>
                    </a:solidFill>
                    <a:latin typeface="Daytona" panose="020B0604030500040204" pitchFamily="34" charset="0"/>
                  </a:rPr>
                  <a:t>Gather</a:t>
                </a:r>
                <a:endParaRPr kumimoji="1" lang="ko-Kore-KR" altLang="en-US" sz="2000" dirty="0">
                  <a:solidFill>
                    <a:srgbClr val="FF0000"/>
                  </a:solidFill>
                  <a:latin typeface="Daytona" panose="020B0604030500040204" pitchFamily="34" charset="0"/>
                </a:endParaRPr>
              </a:p>
            </p:txBody>
          </p:sp>
          <p:grpSp>
            <p:nvGrpSpPr>
              <p:cNvPr id="50" name="그룹 49">
                <a:extLst>
                  <a:ext uri="{FF2B5EF4-FFF2-40B4-BE49-F238E27FC236}">
                    <a16:creationId xmlns:a16="http://schemas.microsoft.com/office/drawing/2014/main" id="{D090A3FC-ECE1-96B5-EC02-771ECD49862B}"/>
                  </a:ext>
                </a:extLst>
              </p:cNvPr>
              <p:cNvGrpSpPr/>
              <p:nvPr/>
            </p:nvGrpSpPr>
            <p:grpSpPr>
              <a:xfrm>
                <a:off x="688932" y="1894437"/>
                <a:ext cx="3482288" cy="3829891"/>
                <a:chOff x="688932" y="1894437"/>
                <a:chExt cx="3482288" cy="3829891"/>
              </a:xfrm>
            </p:grpSpPr>
            <p:sp>
              <p:nvSpPr>
                <p:cNvPr id="51" name="타원 50">
                  <a:extLst>
                    <a:ext uri="{FF2B5EF4-FFF2-40B4-BE49-F238E27FC236}">
                      <a16:creationId xmlns:a16="http://schemas.microsoft.com/office/drawing/2014/main" id="{98CE6D66-2CDA-3097-788A-5AF98A5F2C95}"/>
                    </a:ext>
                  </a:extLst>
                </p:cNvPr>
                <p:cNvSpPr/>
                <p:nvPr/>
              </p:nvSpPr>
              <p:spPr>
                <a:xfrm>
                  <a:off x="1878905" y="2113724"/>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V0</a:t>
                  </a:r>
                  <a:endParaRPr kumimoji="1" lang="ko-Kore-KR" altLang="en-US" dirty="0">
                    <a:solidFill>
                      <a:schemeClr val="tx1"/>
                    </a:solidFill>
                    <a:latin typeface="Daytona" panose="020B0604030500040204" pitchFamily="34" charset="0"/>
                  </a:endParaRPr>
                </a:p>
              </p:txBody>
            </p:sp>
            <p:sp>
              <p:nvSpPr>
                <p:cNvPr id="52" name="타원 51">
                  <a:extLst>
                    <a:ext uri="{FF2B5EF4-FFF2-40B4-BE49-F238E27FC236}">
                      <a16:creationId xmlns:a16="http://schemas.microsoft.com/office/drawing/2014/main" id="{57364850-F476-C24D-D2EF-43502681939D}"/>
                    </a:ext>
                  </a:extLst>
                </p:cNvPr>
                <p:cNvSpPr/>
                <p:nvPr/>
              </p:nvSpPr>
              <p:spPr>
                <a:xfrm>
                  <a:off x="688932" y="3098357"/>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V1</a:t>
                  </a:r>
                  <a:endParaRPr kumimoji="1" lang="ko-Kore-KR" altLang="en-US" dirty="0">
                    <a:solidFill>
                      <a:schemeClr val="tx1"/>
                    </a:solidFill>
                    <a:latin typeface="Daytona" panose="020B0604030500040204" pitchFamily="34" charset="0"/>
                  </a:endParaRPr>
                </a:p>
              </p:txBody>
            </p:sp>
            <p:sp>
              <p:nvSpPr>
                <p:cNvPr id="53" name="타원 52">
                  <a:extLst>
                    <a:ext uri="{FF2B5EF4-FFF2-40B4-BE49-F238E27FC236}">
                      <a16:creationId xmlns:a16="http://schemas.microsoft.com/office/drawing/2014/main" id="{2B719B70-6456-9344-BB5E-44AED3106F5F}"/>
                    </a:ext>
                  </a:extLst>
                </p:cNvPr>
                <p:cNvSpPr/>
                <p:nvPr/>
              </p:nvSpPr>
              <p:spPr>
                <a:xfrm>
                  <a:off x="1152395" y="4408666"/>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V2</a:t>
                  </a:r>
                  <a:endParaRPr kumimoji="1" lang="ko-Kore-KR" altLang="en-US" dirty="0">
                    <a:solidFill>
                      <a:schemeClr val="tx1"/>
                    </a:solidFill>
                    <a:latin typeface="Daytona" panose="020B0604030500040204" pitchFamily="34" charset="0"/>
                  </a:endParaRPr>
                </a:p>
              </p:txBody>
            </p:sp>
            <p:sp>
              <p:nvSpPr>
                <p:cNvPr id="54" name="타원 53">
                  <a:extLst>
                    <a:ext uri="{FF2B5EF4-FFF2-40B4-BE49-F238E27FC236}">
                      <a16:creationId xmlns:a16="http://schemas.microsoft.com/office/drawing/2014/main" id="{E882D2E7-2934-5E10-EAD0-C5B7394B9C99}"/>
                    </a:ext>
                  </a:extLst>
                </p:cNvPr>
                <p:cNvSpPr/>
                <p:nvPr/>
              </p:nvSpPr>
              <p:spPr>
                <a:xfrm>
                  <a:off x="2667522" y="4408666"/>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V3</a:t>
                  </a:r>
                  <a:endParaRPr kumimoji="1" lang="ko-Kore-KR" altLang="en-US" dirty="0">
                    <a:solidFill>
                      <a:schemeClr val="tx1"/>
                    </a:solidFill>
                    <a:latin typeface="Daytona" panose="020B0604030500040204" pitchFamily="34" charset="0"/>
                  </a:endParaRPr>
                </a:p>
              </p:txBody>
            </p:sp>
            <p:sp>
              <p:nvSpPr>
                <p:cNvPr id="55" name="타원 54">
                  <a:extLst>
                    <a:ext uri="{FF2B5EF4-FFF2-40B4-BE49-F238E27FC236}">
                      <a16:creationId xmlns:a16="http://schemas.microsoft.com/office/drawing/2014/main" id="{052EF911-05E3-9C0D-6EDD-2BDCBF0D8DEE}"/>
                    </a:ext>
                  </a:extLst>
                </p:cNvPr>
                <p:cNvSpPr/>
                <p:nvPr/>
              </p:nvSpPr>
              <p:spPr>
                <a:xfrm>
                  <a:off x="3055307" y="3098357"/>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V4</a:t>
                  </a:r>
                  <a:endParaRPr kumimoji="1" lang="ko-Kore-KR" altLang="en-US" dirty="0">
                    <a:solidFill>
                      <a:schemeClr val="tx1"/>
                    </a:solidFill>
                    <a:latin typeface="Daytona" panose="020B0604030500040204" pitchFamily="34" charset="0"/>
                  </a:endParaRPr>
                </a:p>
              </p:txBody>
            </p:sp>
            <p:cxnSp>
              <p:nvCxnSpPr>
                <p:cNvPr id="56" name="직선 화살표 연결선 55">
                  <a:extLst>
                    <a:ext uri="{FF2B5EF4-FFF2-40B4-BE49-F238E27FC236}">
                      <a16:creationId xmlns:a16="http://schemas.microsoft.com/office/drawing/2014/main" id="{CD88A9D5-B787-0283-5126-47401406CB36}"/>
                    </a:ext>
                  </a:extLst>
                </p:cNvPr>
                <p:cNvCxnSpPr>
                  <a:cxnSpLocks/>
                  <a:stCxn id="52" idx="7"/>
                  <a:endCxn id="51" idx="3"/>
                </p:cNvCxnSpPr>
                <p:nvPr/>
              </p:nvCxnSpPr>
              <p:spPr>
                <a:xfrm flipV="1">
                  <a:off x="1266281" y="2691073"/>
                  <a:ext cx="711681" cy="506341"/>
                </a:xfrm>
                <a:prstGeom prst="straightConnector1">
                  <a:avLst/>
                </a:prstGeom>
                <a:ln w="28575">
                  <a:solidFill>
                    <a:srgbClr val="FF0000"/>
                  </a:solidFill>
                  <a:tailEnd type="triangle" w="lg" len="med"/>
                </a:ln>
              </p:spPr>
              <p:style>
                <a:lnRef idx="2">
                  <a:schemeClr val="dk1"/>
                </a:lnRef>
                <a:fillRef idx="0">
                  <a:schemeClr val="dk1"/>
                </a:fillRef>
                <a:effectRef idx="1">
                  <a:schemeClr val="dk1"/>
                </a:effectRef>
                <a:fontRef idx="minor">
                  <a:schemeClr val="tx1"/>
                </a:fontRef>
              </p:style>
            </p:cxnSp>
            <p:cxnSp>
              <p:nvCxnSpPr>
                <p:cNvPr id="57" name="직선 화살표 연결선 56">
                  <a:extLst>
                    <a:ext uri="{FF2B5EF4-FFF2-40B4-BE49-F238E27FC236}">
                      <a16:creationId xmlns:a16="http://schemas.microsoft.com/office/drawing/2014/main" id="{939DA9F2-AF9C-1E27-D7F5-630C7BD92AFD}"/>
                    </a:ext>
                  </a:extLst>
                </p:cNvPr>
                <p:cNvCxnSpPr>
                  <a:cxnSpLocks/>
                  <a:stCxn id="53" idx="0"/>
                  <a:endCxn id="51" idx="4"/>
                </p:cNvCxnSpPr>
                <p:nvPr/>
              </p:nvCxnSpPr>
              <p:spPr>
                <a:xfrm flipV="1">
                  <a:off x="1490598" y="2790130"/>
                  <a:ext cx="726510" cy="1618536"/>
                </a:xfrm>
                <a:prstGeom prst="straightConnector1">
                  <a:avLst/>
                </a:prstGeom>
                <a:ln w="28575">
                  <a:solidFill>
                    <a:srgbClr val="FF0000"/>
                  </a:solidFill>
                  <a:tailEnd type="triangle" w="lg" len="med"/>
                </a:ln>
              </p:spPr>
              <p:style>
                <a:lnRef idx="2">
                  <a:schemeClr val="dk1"/>
                </a:lnRef>
                <a:fillRef idx="0">
                  <a:schemeClr val="dk1"/>
                </a:fillRef>
                <a:effectRef idx="1">
                  <a:schemeClr val="dk1"/>
                </a:effectRef>
                <a:fontRef idx="minor">
                  <a:schemeClr val="tx1"/>
                </a:fontRef>
              </p:style>
            </p:cxnSp>
            <p:cxnSp>
              <p:nvCxnSpPr>
                <p:cNvPr id="58" name="직선 화살표 연결선 57">
                  <a:extLst>
                    <a:ext uri="{FF2B5EF4-FFF2-40B4-BE49-F238E27FC236}">
                      <a16:creationId xmlns:a16="http://schemas.microsoft.com/office/drawing/2014/main" id="{89297051-7080-6A7B-66EE-671EA495F302}"/>
                    </a:ext>
                  </a:extLst>
                </p:cNvPr>
                <p:cNvCxnSpPr>
                  <a:cxnSpLocks/>
                  <a:stCxn id="54" idx="0"/>
                  <a:endCxn id="51" idx="4"/>
                </p:cNvCxnSpPr>
                <p:nvPr/>
              </p:nvCxnSpPr>
              <p:spPr>
                <a:xfrm flipH="1" flipV="1">
                  <a:off x="2217108" y="2790130"/>
                  <a:ext cx="788617" cy="1618536"/>
                </a:xfrm>
                <a:prstGeom prst="straightConnector1">
                  <a:avLst/>
                </a:prstGeom>
                <a:ln w="28575">
                  <a:solidFill>
                    <a:srgbClr val="FF0000"/>
                  </a:solidFill>
                  <a:tailEnd type="triangle" w="lg" len="med"/>
                </a:ln>
              </p:spPr>
              <p:style>
                <a:lnRef idx="2">
                  <a:schemeClr val="dk1"/>
                </a:lnRef>
                <a:fillRef idx="0">
                  <a:schemeClr val="dk1"/>
                </a:fillRef>
                <a:effectRef idx="1">
                  <a:schemeClr val="dk1"/>
                </a:effectRef>
                <a:fontRef idx="minor">
                  <a:schemeClr val="tx1"/>
                </a:fontRef>
              </p:style>
            </p:cxnSp>
            <p:cxnSp>
              <p:nvCxnSpPr>
                <p:cNvPr id="59" name="직선 화살표 연결선 58">
                  <a:extLst>
                    <a:ext uri="{FF2B5EF4-FFF2-40B4-BE49-F238E27FC236}">
                      <a16:creationId xmlns:a16="http://schemas.microsoft.com/office/drawing/2014/main" id="{8D1F246F-D870-F7B2-C0D0-C78E8A610B46}"/>
                    </a:ext>
                  </a:extLst>
                </p:cNvPr>
                <p:cNvCxnSpPr>
                  <a:cxnSpLocks/>
                  <a:stCxn id="55" idx="1"/>
                  <a:endCxn id="51" idx="5"/>
                </p:cNvCxnSpPr>
                <p:nvPr/>
              </p:nvCxnSpPr>
              <p:spPr>
                <a:xfrm flipH="1" flipV="1">
                  <a:off x="2456254" y="2691073"/>
                  <a:ext cx="698110" cy="506341"/>
                </a:xfrm>
                <a:prstGeom prst="straightConnector1">
                  <a:avLst/>
                </a:prstGeom>
                <a:ln w="28575">
                  <a:solidFill>
                    <a:srgbClr val="FF0000"/>
                  </a:solidFill>
                  <a:tailEnd type="triangle" w="lg" len="med"/>
                </a:ln>
              </p:spPr>
              <p:style>
                <a:lnRef idx="2">
                  <a:schemeClr val="dk1"/>
                </a:lnRef>
                <a:fillRef idx="0">
                  <a:schemeClr val="dk1"/>
                </a:fillRef>
                <a:effectRef idx="1">
                  <a:schemeClr val="dk1"/>
                </a:effectRef>
                <a:fontRef idx="minor">
                  <a:schemeClr val="tx1"/>
                </a:fontRef>
              </p:style>
            </p:cxnSp>
            <p:cxnSp>
              <p:nvCxnSpPr>
                <p:cNvPr id="60" name="직선 화살표 연결선 59">
                  <a:extLst>
                    <a:ext uri="{FF2B5EF4-FFF2-40B4-BE49-F238E27FC236}">
                      <a16:creationId xmlns:a16="http://schemas.microsoft.com/office/drawing/2014/main" id="{868B9E09-F638-924E-6FC7-BA41D6479CB5}"/>
                    </a:ext>
                  </a:extLst>
                </p:cNvPr>
                <p:cNvCxnSpPr>
                  <a:cxnSpLocks/>
                  <a:stCxn id="53" idx="6"/>
                  <a:endCxn id="54" idx="2"/>
                </p:cNvCxnSpPr>
                <p:nvPr/>
              </p:nvCxnSpPr>
              <p:spPr>
                <a:xfrm>
                  <a:off x="1828801" y="4746869"/>
                  <a:ext cx="838721" cy="0"/>
                </a:xfrm>
                <a:prstGeom prst="straightConnector1">
                  <a:avLst/>
                </a:prstGeom>
                <a:ln w="19050">
                  <a:tailEnd type="triangle" w="lg" len="med"/>
                </a:ln>
              </p:spPr>
              <p:style>
                <a:lnRef idx="2">
                  <a:schemeClr val="dk1"/>
                </a:lnRef>
                <a:fillRef idx="0">
                  <a:schemeClr val="dk1"/>
                </a:fillRef>
                <a:effectRef idx="1">
                  <a:schemeClr val="dk1"/>
                </a:effectRef>
                <a:fontRef idx="minor">
                  <a:schemeClr val="tx1"/>
                </a:fontRef>
              </p:style>
            </p:cxnSp>
            <p:cxnSp>
              <p:nvCxnSpPr>
                <p:cNvPr id="61" name="직선 화살표 연결선 60">
                  <a:extLst>
                    <a:ext uri="{FF2B5EF4-FFF2-40B4-BE49-F238E27FC236}">
                      <a16:creationId xmlns:a16="http://schemas.microsoft.com/office/drawing/2014/main" id="{AF55BB07-5EB9-3C70-FCCE-840415290F6E}"/>
                    </a:ext>
                  </a:extLst>
                </p:cNvPr>
                <p:cNvCxnSpPr>
                  <a:cxnSpLocks/>
                  <a:stCxn id="53" idx="1"/>
                  <a:endCxn id="52" idx="4"/>
                </p:cNvCxnSpPr>
                <p:nvPr/>
              </p:nvCxnSpPr>
              <p:spPr>
                <a:xfrm flipH="1" flipV="1">
                  <a:off x="1027135" y="3774763"/>
                  <a:ext cx="224317" cy="732960"/>
                </a:xfrm>
                <a:prstGeom prst="straightConnector1">
                  <a:avLst/>
                </a:prstGeom>
                <a:ln w="19050">
                  <a:tailEnd type="triangle" w="lg" len="med"/>
                </a:ln>
              </p:spPr>
              <p:style>
                <a:lnRef idx="2">
                  <a:schemeClr val="dk1"/>
                </a:lnRef>
                <a:fillRef idx="0">
                  <a:schemeClr val="dk1"/>
                </a:fillRef>
                <a:effectRef idx="1">
                  <a:schemeClr val="dk1"/>
                </a:effectRef>
                <a:fontRef idx="minor">
                  <a:schemeClr val="tx1"/>
                </a:fontRef>
              </p:style>
            </p:cxnSp>
            <p:cxnSp>
              <p:nvCxnSpPr>
                <p:cNvPr id="62" name="직선 화살표 연결선 61">
                  <a:extLst>
                    <a:ext uri="{FF2B5EF4-FFF2-40B4-BE49-F238E27FC236}">
                      <a16:creationId xmlns:a16="http://schemas.microsoft.com/office/drawing/2014/main" id="{A495EF70-66EE-609F-B909-D9D442BAAEE7}"/>
                    </a:ext>
                  </a:extLst>
                </p:cNvPr>
                <p:cNvCxnSpPr>
                  <a:cxnSpLocks/>
                  <a:stCxn id="53" idx="7"/>
                  <a:endCxn id="55" idx="3"/>
                </p:cNvCxnSpPr>
                <p:nvPr/>
              </p:nvCxnSpPr>
              <p:spPr>
                <a:xfrm flipV="1">
                  <a:off x="1729744" y="3675706"/>
                  <a:ext cx="1424620" cy="832017"/>
                </a:xfrm>
                <a:prstGeom prst="straightConnector1">
                  <a:avLst/>
                </a:prstGeom>
                <a:ln w="19050">
                  <a:tailEnd type="triangle" w="lg" len="med"/>
                </a:ln>
              </p:spPr>
              <p:style>
                <a:lnRef idx="2">
                  <a:schemeClr val="dk1"/>
                </a:lnRef>
                <a:fillRef idx="0">
                  <a:schemeClr val="dk1"/>
                </a:fillRef>
                <a:effectRef idx="1">
                  <a:schemeClr val="dk1"/>
                </a:effectRef>
                <a:fontRef idx="minor">
                  <a:schemeClr val="tx1"/>
                </a:fontRef>
              </p:style>
            </p:cxnSp>
            <p:cxnSp>
              <p:nvCxnSpPr>
                <p:cNvPr id="63" name="구부러진 연결선[U] 62">
                  <a:extLst>
                    <a:ext uri="{FF2B5EF4-FFF2-40B4-BE49-F238E27FC236}">
                      <a16:creationId xmlns:a16="http://schemas.microsoft.com/office/drawing/2014/main" id="{7C4BA447-2BEC-E112-B6E2-7B0A59F97D45}"/>
                    </a:ext>
                  </a:extLst>
                </p:cNvPr>
                <p:cNvCxnSpPr>
                  <a:stCxn id="51" idx="7"/>
                  <a:endCxn id="51" idx="6"/>
                </p:cNvCxnSpPr>
                <p:nvPr/>
              </p:nvCxnSpPr>
              <p:spPr>
                <a:xfrm rot="16200000" flipH="1">
                  <a:off x="2386209" y="2282826"/>
                  <a:ext cx="239146" cy="99057"/>
                </a:xfrm>
                <a:prstGeom prst="curvedConnector4">
                  <a:avLst>
                    <a:gd name="adj1" fmla="val -137011"/>
                    <a:gd name="adj2" fmla="val 558392"/>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B639E0B3-A9BD-D945-E3C3-CDD132110420}"/>
                    </a:ext>
                  </a:extLst>
                </p:cNvPr>
                <p:cNvSpPr txBox="1"/>
                <p:nvPr/>
              </p:nvSpPr>
              <p:spPr>
                <a:xfrm>
                  <a:off x="3055307" y="1894437"/>
                  <a:ext cx="1115913" cy="400110"/>
                </a:xfrm>
                <a:prstGeom prst="rect">
                  <a:avLst/>
                </a:prstGeom>
                <a:noFill/>
              </p:spPr>
              <p:txBody>
                <a:bodyPr wrap="square" rtlCol="0">
                  <a:spAutoFit/>
                </a:bodyPr>
                <a:lstStyle/>
                <a:p>
                  <a:r>
                    <a:rPr kumimoji="1" lang="en-US" altLang="ko-Kore-KR" sz="2000" dirty="0">
                      <a:solidFill>
                        <a:schemeClr val="tx2">
                          <a:lumMod val="90000"/>
                          <a:lumOff val="10000"/>
                        </a:schemeClr>
                      </a:solidFill>
                      <a:latin typeface="Daytona" panose="020B0604030500040204" pitchFamily="34" charset="0"/>
                    </a:rPr>
                    <a:t>Apply</a:t>
                  </a:r>
                  <a:endParaRPr kumimoji="1" lang="ko-Kore-KR" altLang="en-US" sz="2000" dirty="0">
                    <a:solidFill>
                      <a:schemeClr val="tx2">
                        <a:lumMod val="90000"/>
                        <a:lumOff val="10000"/>
                      </a:schemeClr>
                    </a:solidFill>
                    <a:latin typeface="Daytona" panose="020B0604030500040204" pitchFamily="34" charset="0"/>
                  </a:endParaRPr>
                </a:p>
              </p:txBody>
            </p:sp>
            <p:sp>
              <p:nvSpPr>
                <p:cNvPr id="65" name="TextBox 64">
                  <a:extLst>
                    <a:ext uri="{FF2B5EF4-FFF2-40B4-BE49-F238E27FC236}">
                      <a16:creationId xmlns:a16="http://schemas.microsoft.com/office/drawing/2014/main" id="{F92BAEC1-AF78-4020-D4B5-6E7F5B70ED01}"/>
                    </a:ext>
                  </a:extLst>
                </p:cNvPr>
                <p:cNvSpPr txBox="1"/>
                <p:nvPr/>
              </p:nvSpPr>
              <p:spPr>
                <a:xfrm>
                  <a:off x="1240079" y="5324218"/>
                  <a:ext cx="2217106" cy="400110"/>
                </a:xfrm>
                <a:prstGeom prst="rect">
                  <a:avLst/>
                </a:prstGeom>
                <a:noFill/>
              </p:spPr>
              <p:txBody>
                <a:bodyPr wrap="square">
                  <a:spAutoFit/>
                </a:bodyPr>
                <a:lstStyle/>
                <a:p>
                  <a:r>
                    <a:rPr lang="en-US" altLang="ko-Kore-KR" sz="2000" b="1" dirty="0">
                      <a:latin typeface="Daytona" panose="020B0604030500040204" pitchFamily="34" charset="0"/>
                    </a:rPr>
                    <a:t>Example Graph</a:t>
                  </a:r>
                  <a:endParaRPr lang="en-KR" altLang="ko-Kore-KR" sz="2000" b="1" dirty="0">
                    <a:latin typeface="Daytona" panose="020B0604030500040204" pitchFamily="34" charset="0"/>
                  </a:endParaRPr>
                </a:p>
              </p:txBody>
            </p:sp>
          </p:grpSp>
        </p:grpSp>
        <p:sp>
          <p:nvSpPr>
            <p:cNvPr id="66" name="TextBox 65">
              <a:extLst>
                <a:ext uri="{FF2B5EF4-FFF2-40B4-BE49-F238E27FC236}">
                  <a16:creationId xmlns:a16="http://schemas.microsoft.com/office/drawing/2014/main" id="{A5D19DD5-702D-A3F2-87AE-81B095E78B20}"/>
                </a:ext>
              </a:extLst>
            </p:cNvPr>
            <p:cNvSpPr txBox="1"/>
            <p:nvPr/>
          </p:nvSpPr>
          <p:spPr>
            <a:xfrm>
              <a:off x="1403112" y="2840905"/>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solidFill>
                    <a:srgbClr val="FF0000"/>
                  </a:solidFill>
                  <a:latin typeface="Daytona" panose="020B0604030500040204" pitchFamily="34" charset="0"/>
                </a:rPr>
                <a:t>E0</a:t>
              </a:r>
              <a:endParaRPr kumimoji="1" lang="ko-Kore-KR" altLang="en-US" sz="2000" dirty="0">
                <a:solidFill>
                  <a:srgbClr val="FF0000"/>
                </a:solidFill>
                <a:latin typeface="Daytona" panose="020B0604030500040204" pitchFamily="34" charset="0"/>
              </a:endParaRPr>
            </a:p>
          </p:txBody>
        </p:sp>
        <p:sp>
          <p:nvSpPr>
            <p:cNvPr id="67" name="TextBox 66">
              <a:extLst>
                <a:ext uri="{FF2B5EF4-FFF2-40B4-BE49-F238E27FC236}">
                  <a16:creationId xmlns:a16="http://schemas.microsoft.com/office/drawing/2014/main" id="{675C8078-E734-2CC8-62F1-460E474AD6FD}"/>
                </a:ext>
              </a:extLst>
            </p:cNvPr>
            <p:cNvSpPr txBox="1"/>
            <p:nvPr/>
          </p:nvSpPr>
          <p:spPr>
            <a:xfrm>
              <a:off x="1605616" y="3469293"/>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solidFill>
                    <a:srgbClr val="FF0000"/>
                  </a:solidFill>
                  <a:latin typeface="Daytona" panose="020B0604030500040204" pitchFamily="34" charset="0"/>
                </a:rPr>
                <a:t>E1</a:t>
              </a:r>
              <a:endParaRPr kumimoji="1" lang="ko-Kore-KR" altLang="en-US" sz="2000" dirty="0">
                <a:solidFill>
                  <a:srgbClr val="FF0000"/>
                </a:solidFill>
                <a:latin typeface="Daytona" panose="020B0604030500040204" pitchFamily="34" charset="0"/>
              </a:endParaRPr>
            </a:p>
          </p:txBody>
        </p:sp>
        <p:sp>
          <p:nvSpPr>
            <p:cNvPr id="68" name="TextBox 67">
              <a:extLst>
                <a:ext uri="{FF2B5EF4-FFF2-40B4-BE49-F238E27FC236}">
                  <a16:creationId xmlns:a16="http://schemas.microsoft.com/office/drawing/2014/main" id="{5EA94EA0-F805-86F6-D2D1-F1EB6820BFFC}"/>
                </a:ext>
              </a:extLst>
            </p:cNvPr>
            <p:cNvSpPr txBox="1"/>
            <p:nvPr/>
          </p:nvSpPr>
          <p:spPr>
            <a:xfrm>
              <a:off x="2417133" y="3466536"/>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solidFill>
                    <a:srgbClr val="FF0000"/>
                  </a:solidFill>
                  <a:latin typeface="Daytona" panose="020B0604030500040204" pitchFamily="34" charset="0"/>
                </a:rPr>
                <a:t>E2</a:t>
              </a:r>
              <a:endParaRPr kumimoji="1" lang="ko-Kore-KR" altLang="en-US" sz="2000" dirty="0">
                <a:solidFill>
                  <a:srgbClr val="FF0000"/>
                </a:solidFill>
                <a:latin typeface="Daytona" panose="020B0604030500040204" pitchFamily="34" charset="0"/>
              </a:endParaRPr>
            </a:p>
          </p:txBody>
        </p:sp>
        <p:sp>
          <p:nvSpPr>
            <p:cNvPr id="69" name="TextBox 68">
              <a:extLst>
                <a:ext uri="{FF2B5EF4-FFF2-40B4-BE49-F238E27FC236}">
                  <a16:creationId xmlns:a16="http://schemas.microsoft.com/office/drawing/2014/main" id="{DBA1B6F0-DBB6-630B-7B6F-1D38D2D76475}"/>
                </a:ext>
              </a:extLst>
            </p:cNvPr>
            <p:cNvSpPr txBox="1"/>
            <p:nvPr/>
          </p:nvSpPr>
          <p:spPr>
            <a:xfrm>
              <a:off x="2733522" y="2836787"/>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solidFill>
                    <a:srgbClr val="FF0000"/>
                  </a:solidFill>
                  <a:latin typeface="Daytona" panose="020B0604030500040204" pitchFamily="34" charset="0"/>
                </a:rPr>
                <a:t>E3</a:t>
              </a:r>
              <a:endParaRPr kumimoji="1" lang="ko-Kore-KR" altLang="en-US" sz="2000" dirty="0">
                <a:solidFill>
                  <a:srgbClr val="FF0000"/>
                </a:solidFill>
                <a:latin typeface="Daytona" panose="020B0604030500040204" pitchFamily="34" charset="0"/>
              </a:endParaRPr>
            </a:p>
          </p:txBody>
        </p:sp>
        <p:sp>
          <p:nvSpPr>
            <p:cNvPr id="70" name="TextBox 69">
              <a:extLst>
                <a:ext uri="{FF2B5EF4-FFF2-40B4-BE49-F238E27FC236}">
                  <a16:creationId xmlns:a16="http://schemas.microsoft.com/office/drawing/2014/main" id="{C43CDE70-174E-1FF0-B561-ACA75E79C569}"/>
                </a:ext>
              </a:extLst>
            </p:cNvPr>
            <p:cNvSpPr txBox="1"/>
            <p:nvPr/>
          </p:nvSpPr>
          <p:spPr>
            <a:xfrm>
              <a:off x="938049" y="3966104"/>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E4</a:t>
              </a:r>
              <a:endParaRPr kumimoji="1" lang="ko-Kore-KR" altLang="en-US" sz="2000" dirty="0">
                <a:latin typeface="Daytona" panose="020B0604030500040204" pitchFamily="34" charset="0"/>
              </a:endParaRPr>
            </a:p>
          </p:txBody>
        </p:sp>
        <p:sp>
          <p:nvSpPr>
            <p:cNvPr id="71" name="TextBox 70">
              <a:extLst>
                <a:ext uri="{FF2B5EF4-FFF2-40B4-BE49-F238E27FC236}">
                  <a16:creationId xmlns:a16="http://schemas.microsoft.com/office/drawing/2014/main" id="{0C38BB23-4F03-65EB-59D6-0A7AA32A7D7A}"/>
                </a:ext>
              </a:extLst>
            </p:cNvPr>
            <p:cNvSpPr txBox="1"/>
            <p:nvPr/>
          </p:nvSpPr>
          <p:spPr>
            <a:xfrm>
              <a:off x="2216849" y="3966103"/>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E5</a:t>
              </a:r>
              <a:endParaRPr kumimoji="1" lang="ko-Kore-KR" altLang="en-US" sz="2000" dirty="0">
                <a:latin typeface="Daytona" panose="020B0604030500040204" pitchFamily="34" charset="0"/>
              </a:endParaRPr>
            </a:p>
          </p:txBody>
        </p:sp>
        <p:sp>
          <p:nvSpPr>
            <p:cNvPr id="72" name="TextBox 71">
              <a:extLst>
                <a:ext uri="{FF2B5EF4-FFF2-40B4-BE49-F238E27FC236}">
                  <a16:creationId xmlns:a16="http://schemas.microsoft.com/office/drawing/2014/main" id="{CF9FA7CB-E705-E7B1-0069-06A360F78FBB}"/>
                </a:ext>
              </a:extLst>
            </p:cNvPr>
            <p:cNvSpPr txBox="1"/>
            <p:nvPr/>
          </p:nvSpPr>
          <p:spPr>
            <a:xfrm>
              <a:off x="2062097" y="4573879"/>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E6</a:t>
              </a:r>
              <a:endParaRPr kumimoji="1" lang="ko-Kore-KR" altLang="en-US" sz="2000" dirty="0">
                <a:latin typeface="Daytona" panose="020B0604030500040204" pitchFamily="34" charset="0"/>
              </a:endParaRPr>
            </a:p>
          </p:txBody>
        </p:sp>
      </p:grpSp>
      <p:sp>
        <p:nvSpPr>
          <p:cNvPr id="74" name="슬라이드 번호 개체 틀 73">
            <a:extLst>
              <a:ext uri="{FF2B5EF4-FFF2-40B4-BE49-F238E27FC236}">
                <a16:creationId xmlns:a16="http://schemas.microsoft.com/office/drawing/2014/main" id="{E7AA2A9A-5D9C-0AF1-83B0-50616BC08985}"/>
              </a:ext>
            </a:extLst>
          </p:cNvPr>
          <p:cNvSpPr>
            <a:spLocks noGrp="1"/>
          </p:cNvSpPr>
          <p:nvPr>
            <p:ph type="sldNum" sz="quarter" idx="12"/>
          </p:nvPr>
        </p:nvSpPr>
        <p:spPr/>
        <p:txBody>
          <a:bodyPr/>
          <a:lstStyle/>
          <a:p>
            <a:fld id="{EA817E6B-9020-B144-9EF0-1660BDD1AC06}" type="slidenum">
              <a:rPr lang="en-KR" smtClean="0"/>
              <a:pPr/>
              <a:t>3</a:t>
            </a:fld>
            <a:endParaRPr lang="en-KR" dirty="0"/>
          </a:p>
        </p:txBody>
      </p:sp>
    </p:spTree>
    <p:extLst>
      <p:ext uri="{BB962C8B-B14F-4D97-AF65-F5344CB8AC3E}">
        <p14:creationId xmlns:p14="http://schemas.microsoft.com/office/powerpoint/2010/main" val="374279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77DC18-8DFC-5DC2-7150-8E53344953A7}"/>
              </a:ext>
            </a:extLst>
          </p:cNvPr>
          <p:cNvSpPr>
            <a:spLocks noGrp="1"/>
          </p:cNvSpPr>
          <p:nvPr>
            <p:ph type="title"/>
          </p:nvPr>
        </p:nvSpPr>
        <p:spPr/>
        <p:txBody>
          <a:bodyPr/>
          <a:lstStyle/>
          <a:p>
            <a:r>
              <a:rPr lang="en-KR" altLang="ko-Kore-KR"/>
              <a:t>GPU is a Promising Platform </a:t>
            </a:r>
            <a:r>
              <a:rPr lang="en-US" altLang="ko-KR" dirty="0"/>
              <a:t>for Dense Operations</a:t>
            </a:r>
            <a:endParaRPr kumimoji="1" lang="ko-Kore-KR" altLang="en-US" dirty="0"/>
          </a:p>
        </p:txBody>
      </p:sp>
      <p:sp>
        <p:nvSpPr>
          <p:cNvPr id="3" name="내용 개체 틀 2">
            <a:extLst>
              <a:ext uri="{FF2B5EF4-FFF2-40B4-BE49-F238E27FC236}">
                <a16:creationId xmlns:a16="http://schemas.microsoft.com/office/drawing/2014/main" id="{FC8D4A88-3F38-6BA9-719A-39FBA0C2A5F6}"/>
              </a:ext>
            </a:extLst>
          </p:cNvPr>
          <p:cNvSpPr>
            <a:spLocks noGrp="1"/>
          </p:cNvSpPr>
          <p:nvPr>
            <p:ph idx="1"/>
          </p:nvPr>
        </p:nvSpPr>
        <p:spPr>
          <a:xfrm>
            <a:off x="5259015" y="1962566"/>
            <a:ext cx="6916547" cy="2197566"/>
          </a:xfrm>
        </p:spPr>
        <p:txBody>
          <a:bodyPr>
            <a:normAutofit/>
          </a:bodyPr>
          <a:lstStyle/>
          <a:p>
            <a:r>
              <a:rPr lang="en-US" altLang="ko-Kore-KR" dirty="0"/>
              <a:t>Size of </a:t>
            </a:r>
            <a:r>
              <a:rPr lang="en" altLang="ko-Kore-KR" dirty="0"/>
              <a:t>Real-world graphs are growing</a:t>
            </a:r>
          </a:p>
          <a:p>
            <a:r>
              <a:rPr lang="en" altLang="ko-Kore-KR" dirty="0"/>
              <a:t>Graph processing is highly parallelizable</a:t>
            </a:r>
          </a:p>
          <a:p>
            <a:r>
              <a:rPr lang="en" altLang="ko-Kore-KR" dirty="0"/>
              <a:t>GPU is a powerful SIMD processor</a:t>
            </a:r>
          </a:p>
        </p:txBody>
      </p:sp>
      <p:graphicFrame>
        <p:nvGraphicFramePr>
          <p:cNvPr id="30" name="표 29">
            <a:extLst>
              <a:ext uri="{FF2B5EF4-FFF2-40B4-BE49-F238E27FC236}">
                <a16:creationId xmlns:a16="http://schemas.microsoft.com/office/drawing/2014/main" id="{98F4BD1A-4612-852D-56F7-6439E667D145}"/>
              </a:ext>
            </a:extLst>
          </p:cNvPr>
          <p:cNvGraphicFramePr>
            <a:graphicFrameLocks noGrp="1"/>
          </p:cNvGraphicFramePr>
          <p:nvPr>
            <p:extLst>
              <p:ext uri="{D42A27DB-BD31-4B8C-83A1-F6EECF244321}">
                <p14:modId xmlns:p14="http://schemas.microsoft.com/office/powerpoint/2010/main" val="90103749"/>
              </p:ext>
            </p:extLst>
          </p:nvPr>
        </p:nvGraphicFramePr>
        <p:xfrm>
          <a:off x="5092031" y="4532211"/>
          <a:ext cx="5400236" cy="1250205"/>
        </p:xfrm>
        <a:graphic>
          <a:graphicData uri="http://schemas.openxmlformats.org/drawingml/2006/table">
            <a:tbl>
              <a:tblPr firstRow="1" bandRow="1">
                <a:tableStyleId>{5C22544A-7EE6-4342-B048-85BDC9FD1C3A}</a:tableStyleId>
              </a:tblPr>
              <a:tblGrid>
                <a:gridCol w="1350059">
                  <a:extLst>
                    <a:ext uri="{9D8B030D-6E8A-4147-A177-3AD203B41FA5}">
                      <a16:colId xmlns:a16="http://schemas.microsoft.com/office/drawing/2014/main" val="3182795240"/>
                    </a:ext>
                  </a:extLst>
                </a:gridCol>
                <a:gridCol w="1350059">
                  <a:extLst>
                    <a:ext uri="{9D8B030D-6E8A-4147-A177-3AD203B41FA5}">
                      <a16:colId xmlns:a16="http://schemas.microsoft.com/office/drawing/2014/main" val="2127046165"/>
                    </a:ext>
                  </a:extLst>
                </a:gridCol>
                <a:gridCol w="1350059">
                  <a:extLst>
                    <a:ext uri="{9D8B030D-6E8A-4147-A177-3AD203B41FA5}">
                      <a16:colId xmlns:a16="http://schemas.microsoft.com/office/drawing/2014/main" val="1177901837"/>
                    </a:ext>
                  </a:extLst>
                </a:gridCol>
                <a:gridCol w="1350059">
                  <a:extLst>
                    <a:ext uri="{9D8B030D-6E8A-4147-A177-3AD203B41FA5}">
                      <a16:colId xmlns:a16="http://schemas.microsoft.com/office/drawing/2014/main" val="1243674473"/>
                    </a:ext>
                  </a:extLst>
                </a:gridCol>
              </a:tblGrid>
              <a:tr h="416735">
                <a:tc>
                  <a:txBody>
                    <a:bodyPr/>
                    <a:lstStyle/>
                    <a:p>
                      <a:pPr algn="ctr"/>
                      <a:r>
                        <a:rPr lang="en-US" altLang="ko-Kore-KR" b="0" dirty="0">
                          <a:solidFill>
                            <a:schemeClr val="tx1"/>
                          </a:solidFill>
                          <a:latin typeface="Daytona" panose="020B0604030500040204" pitchFamily="34" charset="0"/>
                        </a:rPr>
                        <a:t>Thread 0</a:t>
                      </a:r>
                      <a:endParaRPr lang="ko-Kore-KR" altLang="en-US"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b="0" dirty="0">
                          <a:solidFill>
                            <a:schemeClr val="tx1"/>
                          </a:solidFill>
                          <a:latin typeface="Daytona" panose="020B0604030500040204" pitchFamily="34" charset="0"/>
                        </a:rPr>
                        <a:t>Thread 1</a:t>
                      </a:r>
                      <a:endParaRPr lang="ko-Kore-KR" altLang="en-US"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b="0" dirty="0">
                          <a:solidFill>
                            <a:schemeClr val="tx1"/>
                          </a:solidFill>
                          <a:latin typeface="Daytona" panose="020B0604030500040204" pitchFamily="34" charset="0"/>
                        </a:rPr>
                        <a:t>Thread 2</a:t>
                      </a:r>
                      <a:endParaRPr lang="ko-Kore-KR" altLang="en-US"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b="0" dirty="0">
                          <a:solidFill>
                            <a:schemeClr val="tx1"/>
                          </a:solidFill>
                          <a:latin typeface="Daytona" panose="020B0604030500040204" pitchFamily="34" charset="0"/>
                        </a:rPr>
                        <a:t>Thread 3</a:t>
                      </a:r>
                      <a:endParaRPr lang="ko-Kore-KR" altLang="en-US"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865425123"/>
                  </a:ext>
                </a:extLst>
              </a:tr>
              <a:tr h="416735">
                <a:tc>
                  <a:txBody>
                    <a:bodyPr/>
                    <a:lstStyle/>
                    <a:p>
                      <a:pPr algn="ctr"/>
                      <a:r>
                        <a:rPr lang="en-US" altLang="ko-Kore-KR" b="0" dirty="0">
                          <a:latin typeface="Daytona" panose="020B0604030500040204" pitchFamily="34" charset="0"/>
                        </a:rPr>
                        <a:t>Apply(V0)</a:t>
                      </a:r>
                      <a:endParaRPr lang="ko-Kore-KR" altLang="en-US"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b="0" dirty="0">
                          <a:latin typeface="Daytona" panose="020B0604030500040204" pitchFamily="34" charset="0"/>
                        </a:rPr>
                        <a:t>Apply(V1)</a:t>
                      </a:r>
                      <a:endParaRPr lang="ko-Kore-KR" altLang="en-US"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b="0" dirty="0">
                          <a:latin typeface="Daytona" panose="020B0604030500040204" pitchFamily="34" charset="0"/>
                        </a:rPr>
                        <a:t>Apply(V2)</a:t>
                      </a:r>
                      <a:endParaRPr lang="ko-Kore-KR" altLang="en-US"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b="0" dirty="0">
                          <a:latin typeface="Daytona" panose="020B0604030500040204" pitchFamily="34" charset="0"/>
                        </a:rPr>
                        <a:t>Apply(V3)</a:t>
                      </a:r>
                      <a:endParaRPr lang="ko-Kore-KR" altLang="en-US"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38083091"/>
                  </a:ext>
                </a:extLst>
              </a:tr>
              <a:tr h="416735">
                <a:tc>
                  <a:txBody>
                    <a:bodyPr/>
                    <a:lstStyle/>
                    <a:p>
                      <a:pPr algn="ctr"/>
                      <a:r>
                        <a:rPr lang="en-US" altLang="ko-Kore-KR" b="0" dirty="0">
                          <a:latin typeface="Daytona" panose="020B0604030500040204" pitchFamily="34" charset="0"/>
                        </a:rPr>
                        <a:t>Apply(V4)</a:t>
                      </a:r>
                      <a:endParaRPr lang="ko-Kore-KR" altLang="en-US"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ko-Kore-KR" altLang="en-US"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ko-Kore-KR" altLang="en-US"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8700930"/>
                  </a:ext>
                </a:extLst>
              </a:tr>
            </a:tbl>
          </a:graphicData>
        </a:graphic>
      </p:graphicFrame>
      <p:sp>
        <p:nvSpPr>
          <p:cNvPr id="31" name="TextBox 30">
            <a:extLst>
              <a:ext uri="{FF2B5EF4-FFF2-40B4-BE49-F238E27FC236}">
                <a16:creationId xmlns:a16="http://schemas.microsoft.com/office/drawing/2014/main" id="{CA7559BA-CE89-EA28-AFC6-70C058B5CB30}"/>
              </a:ext>
            </a:extLst>
          </p:cNvPr>
          <p:cNvSpPr txBox="1"/>
          <p:nvPr/>
        </p:nvSpPr>
        <p:spPr>
          <a:xfrm rot="5400000">
            <a:off x="10269004" y="4770755"/>
            <a:ext cx="928156" cy="369332"/>
          </a:xfrm>
          <a:prstGeom prst="rect">
            <a:avLst/>
          </a:prstGeom>
          <a:noFill/>
        </p:spPr>
        <p:txBody>
          <a:bodyPr wrap="square" rtlCol="0">
            <a:spAutoFit/>
          </a:bodyPr>
          <a:lstStyle/>
          <a:p>
            <a:r>
              <a:rPr lang="en-KR" dirty="0"/>
              <a:t>Time</a:t>
            </a:r>
          </a:p>
        </p:txBody>
      </p:sp>
      <p:sp>
        <p:nvSpPr>
          <p:cNvPr id="32" name="Right Arrow 72">
            <a:extLst>
              <a:ext uri="{FF2B5EF4-FFF2-40B4-BE49-F238E27FC236}">
                <a16:creationId xmlns:a16="http://schemas.microsoft.com/office/drawing/2014/main" id="{514ECA5C-B228-9C35-8601-06DC9527EF95}"/>
              </a:ext>
            </a:extLst>
          </p:cNvPr>
          <p:cNvSpPr/>
          <p:nvPr/>
        </p:nvSpPr>
        <p:spPr>
          <a:xfrm rot="5400000">
            <a:off x="10587517" y="5356895"/>
            <a:ext cx="291130" cy="10231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solidFill>
                <a:sysClr val="windowText" lastClr="000000"/>
              </a:solidFill>
            </a:endParaRPr>
          </a:p>
        </p:txBody>
      </p:sp>
      <p:sp>
        <p:nvSpPr>
          <p:cNvPr id="36" name="TextBox 35">
            <a:extLst>
              <a:ext uri="{FF2B5EF4-FFF2-40B4-BE49-F238E27FC236}">
                <a16:creationId xmlns:a16="http://schemas.microsoft.com/office/drawing/2014/main" id="{6E7D7287-3994-C6D2-B821-EEE4CF578C12}"/>
              </a:ext>
            </a:extLst>
          </p:cNvPr>
          <p:cNvSpPr txBox="1"/>
          <p:nvPr/>
        </p:nvSpPr>
        <p:spPr>
          <a:xfrm>
            <a:off x="4819508" y="3770446"/>
            <a:ext cx="6098240" cy="707886"/>
          </a:xfrm>
          <a:prstGeom prst="rect">
            <a:avLst/>
          </a:prstGeom>
          <a:noFill/>
        </p:spPr>
        <p:txBody>
          <a:bodyPr wrap="square">
            <a:spAutoFit/>
          </a:bodyPr>
          <a:lstStyle/>
          <a:p>
            <a:pPr algn="ctr"/>
            <a:r>
              <a:rPr lang="en-US" altLang="ko-Kore-KR" sz="2000" b="1" dirty="0">
                <a:latin typeface="Daytona" panose="020B0604030500040204" pitchFamily="34" charset="0"/>
              </a:rPr>
              <a:t>Apply Operation (Dense Operation)</a:t>
            </a:r>
          </a:p>
          <a:p>
            <a:pPr algn="ctr"/>
            <a:r>
              <a:rPr lang="en-US" altLang="ko-Kore-KR" sz="2000" dirty="0">
                <a:latin typeface="Daytona" panose="020B0604030500040204" pitchFamily="34" charset="0"/>
              </a:rPr>
              <a:t>SIMD friendly work distribution</a:t>
            </a:r>
          </a:p>
        </p:txBody>
      </p:sp>
      <p:grpSp>
        <p:nvGrpSpPr>
          <p:cNvPr id="55" name="그룹 54">
            <a:extLst>
              <a:ext uri="{FF2B5EF4-FFF2-40B4-BE49-F238E27FC236}">
                <a16:creationId xmlns:a16="http://schemas.microsoft.com/office/drawing/2014/main" id="{39DC2389-0E3D-183E-46C1-71E02EC2A990}"/>
              </a:ext>
            </a:extLst>
          </p:cNvPr>
          <p:cNvGrpSpPr/>
          <p:nvPr/>
        </p:nvGrpSpPr>
        <p:grpSpPr>
          <a:xfrm>
            <a:off x="756167" y="1894437"/>
            <a:ext cx="3482288" cy="3829891"/>
            <a:chOff x="688932" y="1894437"/>
            <a:chExt cx="3482288" cy="3829891"/>
          </a:xfrm>
        </p:grpSpPr>
        <p:grpSp>
          <p:nvGrpSpPr>
            <p:cNvPr id="65" name="그룹 64">
              <a:extLst>
                <a:ext uri="{FF2B5EF4-FFF2-40B4-BE49-F238E27FC236}">
                  <a16:creationId xmlns:a16="http://schemas.microsoft.com/office/drawing/2014/main" id="{61731C9F-1B3F-DFBD-9B22-7E8A98D92CEF}"/>
                </a:ext>
              </a:extLst>
            </p:cNvPr>
            <p:cNvGrpSpPr/>
            <p:nvPr/>
          </p:nvGrpSpPr>
          <p:grpSpPr>
            <a:xfrm>
              <a:off x="688932" y="1894437"/>
              <a:ext cx="3482288" cy="3829891"/>
              <a:chOff x="688932" y="1894437"/>
              <a:chExt cx="3482288" cy="3829891"/>
            </a:xfrm>
          </p:grpSpPr>
          <p:sp>
            <p:nvSpPr>
              <p:cNvPr id="66" name="타원 65">
                <a:extLst>
                  <a:ext uri="{FF2B5EF4-FFF2-40B4-BE49-F238E27FC236}">
                    <a16:creationId xmlns:a16="http://schemas.microsoft.com/office/drawing/2014/main" id="{44C065EB-F53C-9C13-8941-2478FD84884A}"/>
                  </a:ext>
                </a:extLst>
              </p:cNvPr>
              <p:cNvSpPr/>
              <p:nvPr/>
            </p:nvSpPr>
            <p:spPr>
              <a:xfrm>
                <a:off x="1878905" y="2113724"/>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V0</a:t>
                </a:r>
                <a:endParaRPr kumimoji="1" lang="ko-Kore-KR" altLang="en-US" dirty="0">
                  <a:solidFill>
                    <a:schemeClr val="tx1"/>
                  </a:solidFill>
                  <a:latin typeface="Daytona" panose="020B0604030500040204" pitchFamily="34" charset="0"/>
                </a:endParaRPr>
              </a:p>
            </p:txBody>
          </p:sp>
          <p:sp>
            <p:nvSpPr>
              <p:cNvPr id="67" name="타원 66">
                <a:extLst>
                  <a:ext uri="{FF2B5EF4-FFF2-40B4-BE49-F238E27FC236}">
                    <a16:creationId xmlns:a16="http://schemas.microsoft.com/office/drawing/2014/main" id="{2B62E661-F7AF-66B8-473C-E32E10C0F311}"/>
                  </a:ext>
                </a:extLst>
              </p:cNvPr>
              <p:cNvSpPr/>
              <p:nvPr/>
            </p:nvSpPr>
            <p:spPr>
              <a:xfrm>
                <a:off x="688932" y="3098357"/>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V1</a:t>
                </a:r>
                <a:endParaRPr kumimoji="1" lang="ko-Kore-KR" altLang="en-US" dirty="0">
                  <a:solidFill>
                    <a:schemeClr val="tx1"/>
                  </a:solidFill>
                  <a:latin typeface="Daytona" panose="020B0604030500040204" pitchFamily="34" charset="0"/>
                </a:endParaRPr>
              </a:p>
            </p:txBody>
          </p:sp>
          <p:sp>
            <p:nvSpPr>
              <p:cNvPr id="68" name="타원 67">
                <a:extLst>
                  <a:ext uri="{FF2B5EF4-FFF2-40B4-BE49-F238E27FC236}">
                    <a16:creationId xmlns:a16="http://schemas.microsoft.com/office/drawing/2014/main" id="{9A634522-4D0E-30D0-EBFD-B4AAB380C895}"/>
                  </a:ext>
                </a:extLst>
              </p:cNvPr>
              <p:cNvSpPr/>
              <p:nvPr/>
            </p:nvSpPr>
            <p:spPr>
              <a:xfrm>
                <a:off x="1152395" y="4408666"/>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V2</a:t>
                </a:r>
                <a:endParaRPr kumimoji="1" lang="ko-Kore-KR" altLang="en-US" dirty="0">
                  <a:solidFill>
                    <a:schemeClr val="tx1"/>
                  </a:solidFill>
                  <a:latin typeface="Daytona" panose="020B0604030500040204" pitchFamily="34" charset="0"/>
                </a:endParaRPr>
              </a:p>
            </p:txBody>
          </p:sp>
          <p:sp>
            <p:nvSpPr>
              <p:cNvPr id="69" name="타원 68">
                <a:extLst>
                  <a:ext uri="{FF2B5EF4-FFF2-40B4-BE49-F238E27FC236}">
                    <a16:creationId xmlns:a16="http://schemas.microsoft.com/office/drawing/2014/main" id="{F72891BF-9DEF-2BE6-B298-7E84F2B4F72F}"/>
                  </a:ext>
                </a:extLst>
              </p:cNvPr>
              <p:cNvSpPr/>
              <p:nvPr/>
            </p:nvSpPr>
            <p:spPr>
              <a:xfrm>
                <a:off x="2667522" y="4408666"/>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V3</a:t>
                </a:r>
                <a:endParaRPr kumimoji="1" lang="ko-Kore-KR" altLang="en-US" dirty="0">
                  <a:solidFill>
                    <a:schemeClr val="tx1"/>
                  </a:solidFill>
                  <a:latin typeface="Daytona" panose="020B0604030500040204" pitchFamily="34" charset="0"/>
                </a:endParaRPr>
              </a:p>
            </p:txBody>
          </p:sp>
          <p:sp>
            <p:nvSpPr>
              <p:cNvPr id="70" name="타원 69">
                <a:extLst>
                  <a:ext uri="{FF2B5EF4-FFF2-40B4-BE49-F238E27FC236}">
                    <a16:creationId xmlns:a16="http://schemas.microsoft.com/office/drawing/2014/main" id="{80C6F2A6-18EF-55F8-32BC-A69EB42A9A1C}"/>
                  </a:ext>
                </a:extLst>
              </p:cNvPr>
              <p:cNvSpPr/>
              <p:nvPr/>
            </p:nvSpPr>
            <p:spPr>
              <a:xfrm>
                <a:off x="3055307" y="3098357"/>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V4</a:t>
                </a:r>
                <a:endParaRPr kumimoji="1" lang="ko-Kore-KR" altLang="en-US" dirty="0">
                  <a:solidFill>
                    <a:schemeClr val="tx1"/>
                  </a:solidFill>
                  <a:latin typeface="Daytona" panose="020B0604030500040204" pitchFamily="34" charset="0"/>
                </a:endParaRPr>
              </a:p>
            </p:txBody>
          </p:sp>
          <p:cxnSp>
            <p:nvCxnSpPr>
              <p:cNvPr id="71" name="직선 화살표 연결선 70">
                <a:extLst>
                  <a:ext uri="{FF2B5EF4-FFF2-40B4-BE49-F238E27FC236}">
                    <a16:creationId xmlns:a16="http://schemas.microsoft.com/office/drawing/2014/main" id="{CF6EC71E-14B4-C8E3-0859-3611A6ED5089}"/>
                  </a:ext>
                </a:extLst>
              </p:cNvPr>
              <p:cNvCxnSpPr>
                <a:cxnSpLocks/>
                <a:stCxn id="67" idx="7"/>
                <a:endCxn id="66" idx="3"/>
              </p:cNvCxnSpPr>
              <p:nvPr/>
            </p:nvCxnSpPr>
            <p:spPr>
              <a:xfrm flipV="1">
                <a:off x="1266281" y="2691073"/>
                <a:ext cx="711681" cy="506341"/>
              </a:xfrm>
              <a:prstGeom prst="straightConnector1">
                <a:avLst/>
              </a:prstGeom>
              <a:ln w="19050">
                <a:tailEnd type="triangle" w="lg" len="med"/>
              </a:ln>
            </p:spPr>
            <p:style>
              <a:lnRef idx="1">
                <a:schemeClr val="dk1"/>
              </a:lnRef>
              <a:fillRef idx="0">
                <a:schemeClr val="dk1"/>
              </a:fillRef>
              <a:effectRef idx="0">
                <a:schemeClr val="dk1"/>
              </a:effectRef>
              <a:fontRef idx="minor">
                <a:schemeClr val="tx1"/>
              </a:fontRef>
            </p:style>
          </p:cxnSp>
          <p:cxnSp>
            <p:nvCxnSpPr>
              <p:cNvPr id="72" name="직선 화살표 연결선 71">
                <a:extLst>
                  <a:ext uri="{FF2B5EF4-FFF2-40B4-BE49-F238E27FC236}">
                    <a16:creationId xmlns:a16="http://schemas.microsoft.com/office/drawing/2014/main" id="{EC586255-69D3-A31E-C2A8-8C296C539E03}"/>
                  </a:ext>
                </a:extLst>
              </p:cNvPr>
              <p:cNvCxnSpPr>
                <a:cxnSpLocks/>
                <a:stCxn id="68" idx="0"/>
                <a:endCxn id="66" idx="4"/>
              </p:cNvCxnSpPr>
              <p:nvPr/>
            </p:nvCxnSpPr>
            <p:spPr>
              <a:xfrm flipV="1">
                <a:off x="1490598" y="2790130"/>
                <a:ext cx="726510" cy="1618536"/>
              </a:xfrm>
              <a:prstGeom prst="straightConnector1">
                <a:avLst/>
              </a:prstGeom>
              <a:ln w="19050">
                <a:tailEnd type="triangle" w="lg" len="med"/>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471C8565-EE83-66D1-54F3-A86FA14BD6A9}"/>
                  </a:ext>
                </a:extLst>
              </p:cNvPr>
              <p:cNvCxnSpPr>
                <a:cxnSpLocks/>
                <a:stCxn id="69" idx="0"/>
                <a:endCxn id="66" idx="4"/>
              </p:cNvCxnSpPr>
              <p:nvPr/>
            </p:nvCxnSpPr>
            <p:spPr>
              <a:xfrm flipH="1" flipV="1">
                <a:off x="2217108" y="2790130"/>
                <a:ext cx="788617" cy="1618536"/>
              </a:xfrm>
              <a:prstGeom prst="straightConnector1">
                <a:avLst/>
              </a:prstGeom>
              <a:ln w="19050">
                <a:tailEnd type="triangle" w="lg" len="med"/>
              </a:ln>
            </p:spPr>
            <p:style>
              <a:lnRef idx="1">
                <a:schemeClr val="dk1"/>
              </a:lnRef>
              <a:fillRef idx="0">
                <a:schemeClr val="dk1"/>
              </a:fillRef>
              <a:effectRef idx="0">
                <a:schemeClr val="dk1"/>
              </a:effectRef>
              <a:fontRef idx="minor">
                <a:schemeClr val="tx1"/>
              </a:fontRef>
            </p:style>
          </p:cxnSp>
          <p:cxnSp>
            <p:nvCxnSpPr>
              <p:cNvPr id="74" name="직선 화살표 연결선 73">
                <a:extLst>
                  <a:ext uri="{FF2B5EF4-FFF2-40B4-BE49-F238E27FC236}">
                    <a16:creationId xmlns:a16="http://schemas.microsoft.com/office/drawing/2014/main" id="{E85FA5CD-D58A-5299-FB88-173F6AACA632}"/>
                  </a:ext>
                </a:extLst>
              </p:cNvPr>
              <p:cNvCxnSpPr>
                <a:cxnSpLocks/>
                <a:stCxn id="70" idx="1"/>
                <a:endCxn id="66" idx="5"/>
              </p:cNvCxnSpPr>
              <p:nvPr/>
            </p:nvCxnSpPr>
            <p:spPr>
              <a:xfrm flipH="1" flipV="1">
                <a:off x="2456254" y="2691073"/>
                <a:ext cx="698110" cy="506341"/>
              </a:xfrm>
              <a:prstGeom prst="straightConnector1">
                <a:avLst/>
              </a:prstGeom>
              <a:ln w="19050">
                <a:tailEnd type="triangle" w="lg" len="med"/>
              </a:ln>
            </p:spPr>
            <p:style>
              <a:lnRef idx="1">
                <a:schemeClr val="dk1"/>
              </a:lnRef>
              <a:fillRef idx="0">
                <a:schemeClr val="dk1"/>
              </a:fillRef>
              <a:effectRef idx="0">
                <a:schemeClr val="dk1"/>
              </a:effectRef>
              <a:fontRef idx="minor">
                <a:schemeClr val="tx1"/>
              </a:fontRef>
            </p:style>
          </p:cxnSp>
          <p:cxnSp>
            <p:nvCxnSpPr>
              <p:cNvPr id="75" name="직선 화살표 연결선 74">
                <a:extLst>
                  <a:ext uri="{FF2B5EF4-FFF2-40B4-BE49-F238E27FC236}">
                    <a16:creationId xmlns:a16="http://schemas.microsoft.com/office/drawing/2014/main" id="{C8614682-48E7-B99A-D6B9-2C548CB937A5}"/>
                  </a:ext>
                </a:extLst>
              </p:cNvPr>
              <p:cNvCxnSpPr>
                <a:cxnSpLocks/>
                <a:stCxn id="68" idx="6"/>
                <a:endCxn id="69" idx="2"/>
              </p:cNvCxnSpPr>
              <p:nvPr/>
            </p:nvCxnSpPr>
            <p:spPr>
              <a:xfrm>
                <a:off x="1828801" y="4746869"/>
                <a:ext cx="838721" cy="0"/>
              </a:xfrm>
              <a:prstGeom prst="straightConnector1">
                <a:avLst/>
              </a:prstGeom>
              <a:ln w="19050">
                <a:tailEnd type="triangle" w="lg" len="med"/>
              </a:ln>
            </p:spPr>
            <p:style>
              <a:lnRef idx="2">
                <a:schemeClr val="dk1"/>
              </a:lnRef>
              <a:fillRef idx="0">
                <a:schemeClr val="dk1"/>
              </a:fillRef>
              <a:effectRef idx="1">
                <a:schemeClr val="dk1"/>
              </a:effectRef>
              <a:fontRef idx="minor">
                <a:schemeClr val="tx1"/>
              </a:fontRef>
            </p:style>
          </p:cxnSp>
          <p:cxnSp>
            <p:nvCxnSpPr>
              <p:cNvPr id="76" name="직선 화살표 연결선 75">
                <a:extLst>
                  <a:ext uri="{FF2B5EF4-FFF2-40B4-BE49-F238E27FC236}">
                    <a16:creationId xmlns:a16="http://schemas.microsoft.com/office/drawing/2014/main" id="{03E6E1AA-DE52-4C7B-B51B-3FE0E6897A7A}"/>
                  </a:ext>
                </a:extLst>
              </p:cNvPr>
              <p:cNvCxnSpPr>
                <a:cxnSpLocks/>
                <a:stCxn id="68" idx="1"/>
                <a:endCxn id="67" idx="4"/>
              </p:cNvCxnSpPr>
              <p:nvPr/>
            </p:nvCxnSpPr>
            <p:spPr>
              <a:xfrm flipH="1" flipV="1">
                <a:off x="1027135" y="3774763"/>
                <a:ext cx="224317" cy="732960"/>
              </a:xfrm>
              <a:prstGeom prst="straightConnector1">
                <a:avLst/>
              </a:prstGeom>
              <a:ln w="19050">
                <a:tailEnd type="triangle" w="lg" len="med"/>
              </a:ln>
            </p:spPr>
            <p:style>
              <a:lnRef idx="2">
                <a:schemeClr val="dk1"/>
              </a:lnRef>
              <a:fillRef idx="0">
                <a:schemeClr val="dk1"/>
              </a:fillRef>
              <a:effectRef idx="1">
                <a:schemeClr val="dk1"/>
              </a:effectRef>
              <a:fontRef idx="minor">
                <a:schemeClr val="tx1"/>
              </a:fontRef>
            </p:style>
          </p:cxnSp>
          <p:cxnSp>
            <p:nvCxnSpPr>
              <p:cNvPr id="77" name="직선 화살표 연결선 76">
                <a:extLst>
                  <a:ext uri="{FF2B5EF4-FFF2-40B4-BE49-F238E27FC236}">
                    <a16:creationId xmlns:a16="http://schemas.microsoft.com/office/drawing/2014/main" id="{C81854D0-B601-8702-22DE-3E3825660BD4}"/>
                  </a:ext>
                </a:extLst>
              </p:cNvPr>
              <p:cNvCxnSpPr>
                <a:cxnSpLocks/>
                <a:stCxn id="68" idx="7"/>
                <a:endCxn id="70" idx="3"/>
              </p:cNvCxnSpPr>
              <p:nvPr/>
            </p:nvCxnSpPr>
            <p:spPr>
              <a:xfrm flipV="1">
                <a:off x="1729744" y="3675706"/>
                <a:ext cx="1424620" cy="832017"/>
              </a:xfrm>
              <a:prstGeom prst="straightConnector1">
                <a:avLst/>
              </a:prstGeom>
              <a:ln w="19050">
                <a:tailEnd type="triangle" w="lg" len="med"/>
              </a:ln>
            </p:spPr>
            <p:style>
              <a:lnRef idx="2">
                <a:schemeClr val="dk1"/>
              </a:lnRef>
              <a:fillRef idx="0">
                <a:schemeClr val="dk1"/>
              </a:fillRef>
              <a:effectRef idx="1">
                <a:schemeClr val="dk1"/>
              </a:effectRef>
              <a:fontRef idx="minor">
                <a:schemeClr val="tx1"/>
              </a:fontRef>
            </p:style>
          </p:cxnSp>
          <p:cxnSp>
            <p:nvCxnSpPr>
              <p:cNvPr id="78" name="구부러진 연결선[U] 77">
                <a:extLst>
                  <a:ext uri="{FF2B5EF4-FFF2-40B4-BE49-F238E27FC236}">
                    <a16:creationId xmlns:a16="http://schemas.microsoft.com/office/drawing/2014/main" id="{F0C0EB71-C04A-4E49-94CE-1477D5265104}"/>
                  </a:ext>
                </a:extLst>
              </p:cNvPr>
              <p:cNvCxnSpPr>
                <a:stCxn id="66" idx="7"/>
                <a:endCxn id="66" idx="6"/>
              </p:cNvCxnSpPr>
              <p:nvPr/>
            </p:nvCxnSpPr>
            <p:spPr>
              <a:xfrm rot="16200000" flipH="1">
                <a:off x="2386209" y="2282826"/>
                <a:ext cx="239146" cy="99057"/>
              </a:xfrm>
              <a:prstGeom prst="curvedConnector4">
                <a:avLst>
                  <a:gd name="adj1" fmla="val -137011"/>
                  <a:gd name="adj2" fmla="val 558392"/>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5761C210-21CA-7F22-9D3E-645A77E80D04}"/>
                  </a:ext>
                </a:extLst>
              </p:cNvPr>
              <p:cNvSpPr txBox="1"/>
              <p:nvPr/>
            </p:nvSpPr>
            <p:spPr>
              <a:xfrm>
                <a:off x="3055307" y="1894437"/>
                <a:ext cx="1115913" cy="400110"/>
              </a:xfrm>
              <a:prstGeom prst="rect">
                <a:avLst/>
              </a:prstGeom>
              <a:noFill/>
            </p:spPr>
            <p:txBody>
              <a:bodyPr wrap="square" rtlCol="0">
                <a:spAutoFit/>
              </a:bodyPr>
              <a:lstStyle/>
              <a:p>
                <a:r>
                  <a:rPr kumimoji="1" lang="en-US" altLang="ko-Kore-KR" sz="2000" b="1" dirty="0">
                    <a:solidFill>
                      <a:schemeClr val="tx2">
                        <a:lumMod val="90000"/>
                        <a:lumOff val="10000"/>
                      </a:schemeClr>
                    </a:solidFill>
                    <a:latin typeface="Daytona" panose="020B0604030500040204" pitchFamily="34" charset="0"/>
                  </a:rPr>
                  <a:t>Apply</a:t>
                </a:r>
                <a:endParaRPr kumimoji="1" lang="ko-Kore-KR" altLang="en-US" sz="2000" b="1" dirty="0">
                  <a:solidFill>
                    <a:schemeClr val="tx2">
                      <a:lumMod val="90000"/>
                      <a:lumOff val="10000"/>
                    </a:schemeClr>
                  </a:solidFill>
                  <a:latin typeface="Daytona" panose="020B0604030500040204" pitchFamily="34" charset="0"/>
                </a:endParaRPr>
              </a:p>
            </p:txBody>
          </p:sp>
          <p:sp>
            <p:nvSpPr>
              <p:cNvPr id="80" name="TextBox 79">
                <a:extLst>
                  <a:ext uri="{FF2B5EF4-FFF2-40B4-BE49-F238E27FC236}">
                    <a16:creationId xmlns:a16="http://schemas.microsoft.com/office/drawing/2014/main" id="{2AB908BA-B0FF-2CE0-BABC-7B863186ED7F}"/>
                  </a:ext>
                </a:extLst>
              </p:cNvPr>
              <p:cNvSpPr txBox="1"/>
              <p:nvPr/>
            </p:nvSpPr>
            <p:spPr>
              <a:xfrm>
                <a:off x="1240079" y="5324218"/>
                <a:ext cx="2217106" cy="400110"/>
              </a:xfrm>
              <a:prstGeom prst="rect">
                <a:avLst/>
              </a:prstGeom>
              <a:noFill/>
            </p:spPr>
            <p:txBody>
              <a:bodyPr wrap="square">
                <a:spAutoFit/>
              </a:bodyPr>
              <a:lstStyle/>
              <a:p>
                <a:r>
                  <a:rPr lang="en-US" altLang="ko-Kore-KR" sz="2000" b="1" dirty="0">
                    <a:latin typeface="Daytona" panose="020B0604030500040204" pitchFamily="34" charset="0"/>
                  </a:rPr>
                  <a:t>Example Graph</a:t>
                </a:r>
                <a:endParaRPr lang="en-KR" altLang="ko-Kore-KR" sz="2000" b="1" dirty="0">
                  <a:latin typeface="Daytona" panose="020B0604030500040204" pitchFamily="34" charset="0"/>
                </a:endParaRPr>
              </a:p>
            </p:txBody>
          </p:sp>
        </p:grpSp>
        <p:sp>
          <p:nvSpPr>
            <p:cNvPr id="57" name="TextBox 56">
              <a:extLst>
                <a:ext uri="{FF2B5EF4-FFF2-40B4-BE49-F238E27FC236}">
                  <a16:creationId xmlns:a16="http://schemas.microsoft.com/office/drawing/2014/main" id="{B0593275-DEC5-DAAE-FE67-AAB1F85DD1CE}"/>
                </a:ext>
              </a:extLst>
            </p:cNvPr>
            <p:cNvSpPr txBox="1"/>
            <p:nvPr/>
          </p:nvSpPr>
          <p:spPr>
            <a:xfrm>
              <a:off x="1403112" y="2840905"/>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E0</a:t>
              </a:r>
              <a:endParaRPr kumimoji="1" lang="ko-Kore-KR" altLang="en-US" sz="2000" dirty="0">
                <a:latin typeface="Daytona" panose="020B0604030500040204" pitchFamily="34" charset="0"/>
              </a:endParaRPr>
            </a:p>
          </p:txBody>
        </p:sp>
        <p:sp>
          <p:nvSpPr>
            <p:cNvPr id="58" name="TextBox 57">
              <a:extLst>
                <a:ext uri="{FF2B5EF4-FFF2-40B4-BE49-F238E27FC236}">
                  <a16:creationId xmlns:a16="http://schemas.microsoft.com/office/drawing/2014/main" id="{72B158F4-F564-8197-3557-32176681F866}"/>
                </a:ext>
              </a:extLst>
            </p:cNvPr>
            <p:cNvSpPr txBox="1"/>
            <p:nvPr/>
          </p:nvSpPr>
          <p:spPr>
            <a:xfrm>
              <a:off x="1605616" y="3469293"/>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E1</a:t>
              </a:r>
              <a:endParaRPr kumimoji="1" lang="ko-Kore-KR" altLang="en-US" sz="2000" dirty="0">
                <a:latin typeface="Daytona" panose="020B0604030500040204" pitchFamily="34" charset="0"/>
              </a:endParaRPr>
            </a:p>
          </p:txBody>
        </p:sp>
        <p:sp>
          <p:nvSpPr>
            <p:cNvPr id="59" name="TextBox 58">
              <a:extLst>
                <a:ext uri="{FF2B5EF4-FFF2-40B4-BE49-F238E27FC236}">
                  <a16:creationId xmlns:a16="http://schemas.microsoft.com/office/drawing/2014/main" id="{2C843135-2FC1-A573-075D-6F2FB8C59115}"/>
                </a:ext>
              </a:extLst>
            </p:cNvPr>
            <p:cNvSpPr txBox="1"/>
            <p:nvPr/>
          </p:nvSpPr>
          <p:spPr>
            <a:xfrm>
              <a:off x="2417133" y="3466536"/>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E2</a:t>
              </a:r>
              <a:endParaRPr kumimoji="1" lang="ko-Kore-KR" altLang="en-US" sz="2000" dirty="0">
                <a:latin typeface="Daytona" panose="020B0604030500040204" pitchFamily="34" charset="0"/>
              </a:endParaRPr>
            </a:p>
          </p:txBody>
        </p:sp>
        <p:sp>
          <p:nvSpPr>
            <p:cNvPr id="60" name="TextBox 59">
              <a:extLst>
                <a:ext uri="{FF2B5EF4-FFF2-40B4-BE49-F238E27FC236}">
                  <a16:creationId xmlns:a16="http://schemas.microsoft.com/office/drawing/2014/main" id="{F3DF04CC-1283-8E31-4035-078036056442}"/>
                </a:ext>
              </a:extLst>
            </p:cNvPr>
            <p:cNvSpPr txBox="1"/>
            <p:nvPr/>
          </p:nvSpPr>
          <p:spPr>
            <a:xfrm>
              <a:off x="2733522" y="2836787"/>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E3</a:t>
              </a:r>
              <a:endParaRPr kumimoji="1" lang="ko-Kore-KR" altLang="en-US" sz="2000" dirty="0">
                <a:latin typeface="Daytona" panose="020B0604030500040204" pitchFamily="34" charset="0"/>
              </a:endParaRPr>
            </a:p>
          </p:txBody>
        </p:sp>
        <p:sp>
          <p:nvSpPr>
            <p:cNvPr id="61" name="TextBox 60">
              <a:extLst>
                <a:ext uri="{FF2B5EF4-FFF2-40B4-BE49-F238E27FC236}">
                  <a16:creationId xmlns:a16="http://schemas.microsoft.com/office/drawing/2014/main" id="{476A782E-1A43-F415-B4AD-6773EF5C0BE6}"/>
                </a:ext>
              </a:extLst>
            </p:cNvPr>
            <p:cNvSpPr txBox="1"/>
            <p:nvPr/>
          </p:nvSpPr>
          <p:spPr>
            <a:xfrm>
              <a:off x="938049" y="3966104"/>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E4</a:t>
              </a:r>
              <a:endParaRPr kumimoji="1" lang="ko-Kore-KR" altLang="en-US" sz="2000" dirty="0">
                <a:latin typeface="Daytona" panose="020B0604030500040204" pitchFamily="34" charset="0"/>
              </a:endParaRPr>
            </a:p>
          </p:txBody>
        </p:sp>
        <p:sp>
          <p:nvSpPr>
            <p:cNvPr id="62" name="TextBox 61">
              <a:extLst>
                <a:ext uri="{FF2B5EF4-FFF2-40B4-BE49-F238E27FC236}">
                  <a16:creationId xmlns:a16="http://schemas.microsoft.com/office/drawing/2014/main" id="{5AE0CC07-20EA-E9C3-DC85-9C95BA296DC6}"/>
                </a:ext>
              </a:extLst>
            </p:cNvPr>
            <p:cNvSpPr txBox="1"/>
            <p:nvPr/>
          </p:nvSpPr>
          <p:spPr>
            <a:xfrm>
              <a:off x="2216849" y="3966103"/>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E5</a:t>
              </a:r>
              <a:endParaRPr kumimoji="1" lang="ko-Kore-KR" altLang="en-US" sz="2000" dirty="0">
                <a:latin typeface="Daytona" panose="020B0604030500040204" pitchFamily="34" charset="0"/>
              </a:endParaRPr>
            </a:p>
          </p:txBody>
        </p:sp>
        <p:sp>
          <p:nvSpPr>
            <p:cNvPr id="63" name="TextBox 62">
              <a:extLst>
                <a:ext uri="{FF2B5EF4-FFF2-40B4-BE49-F238E27FC236}">
                  <a16:creationId xmlns:a16="http://schemas.microsoft.com/office/drawing/2014/main" id="{325E0D5D-B548-BC04-AF27-108B1DA3FFF7}"/>
                </a:ext>
              </a:extLst>
            </p:cNvPr>
            <p:cNvSpPr txBox="1"/>
            <p:nvPr/>
          </p:nvSpPr>
          <p:spPr>
            <a:xfrm>
              <a:off x="2062097" y="4573879"/>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E6</a:t>
              </a:r>
              <a:endParaRPr kumimoji="1" lang="ko-Kore-KR" altLang="en-US" sz="2000" dirty="0">
                <a:latin typeface="Daytona" panose="020B0604030500040204" pitchFamily="34" charset="0"/>
              </a:endParaRPr>
            </a:p>
          </p:txBody>
        </p:sp>
      </p:grpSp>
      <p:sp>
        <p:nvSpPr>
          <p:cNvPr id="82" name="슬라이드 번호 개체 틀 81">
            <a:extLst>
              <a:ext uri="{FF2B5EF4-FFF2-40B4-BE49-F238E27FC236}">
                <a16:creationId xmlns:a16="http://schemas.microsoft.com/office/drawing/2014/main" id="{A5B18319-030E-64BE-E015-B5D5BA1BE92B}"/>
              </a:ext>
            </a:extLst>
          </p:cNvPr>
          <p:cNvSpPr>
            <a:spLocks noGrp="1"/>
          </p:cNvSpPr>
          <p:nvPr>
            <p:ph type="sldNum" sz="quarter" idx="12"/>
          </p:nvPr>
        </p:nvSpPr>
        <p:spPr/>
        <p:txBody>
          <a:bodyPr/>
          <a:lstStyle/>
          <a:p>
            <a:fld id="{EA817E6B-9020-B144-9EF0-1660BDD1AC06}" type="slidenum">
              <a:rPr lang="en-KR" smtClean="0"/>
              <a:pPr/>
              <a:t>4</a:t>
            </a:fld>
            <a:endParaRPr lang="en-KR" dirty="0"/>
          </a:p>
        </p:txBody>
      </p:sp>
    </p:spTree>
    <p:extLst>
      <p:ext uri="{BB962C8B-B14F-4D97-AF65-F5344CB8AC3E}">
        <p14:creationId xmlns:p14="http://schemas.microsoft.com/office/powerpoint/2010/main" val="164406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EB873C-5F9E-5FB7-E886-16B92F3167C7}"/>
              </a:ext>
            </a:extLst>
          </p:cNvPr>
          <p:cNvSpPr>
            <a:spLocks noGrp="1"/>
          </p:cNvSpPr>
          <p:nvPr>
            <p:ph type="title"/>
          </p:nvPr>
        </p:nvSpPr>
        <p:spPr/>
        <p:txBody>
          <a:bodyPr>
            <a:noAutofit/>
          </a:bodyPr>
          <a:lstStyle/>
          <a:p>
            <a:r>
              <a:rPr lang="en-KR" altLang="ko-Kore-KR" sz="2800"/>
              <a:t>However, Graph Processing on GPU is Challenging</a:t>
            </a:r>
            <a:r>
              <a:rPr lang="en-US" altLang="ko-Kore-KR" sz="2800" dirty="0"/>
              <a:t> </a:t>
            </a:r>
            <a:br>
              <a:rPr lang="en-US" altLang="ko-Kore-KR" sz="2800" dirty="0"/>
            </a:br>
            <a:r>
              <a:rPr lang="en-US" altLang="ko-Kore-KR" sz="2800" dirty="0"/>
              <a:t>Because Gather Operation is Sparse Operation</a:t>
            </a:r>
            <a:r>
              <a:rPr lang="en-KR" altLang="ko-Kore-KR" sz="2800"/>
              <a:t> </a:t>
            </a:r>
            <a:endParaRPr kumimoji="1" lang="ko-Kore-KR" altLang="en-US" sz="2800" dirty="0"/>
          </a:p>
        </p:txBody>
      </p:sp>
      <p:grpSp>
        <p:nvGrpSpPr>
          <p:cNvPr id="6" name="그룹 5">
            <a:extLst>
              <a:ext uri="{FF2B5EF4-FFF2-40B4-BE49-F238E27FC236}">
                <a16:creationId xmlns:a16="http://schemas.microsoft.com/office/drawing/2014/main" id="{4D86A76C-643F-C37F-9B60-6B8037A9AB96}"/>
              </a:ext>
            </a:extLst>
          </p:cNvPr>
          <p:cNvGrpSpPr/>
          <p:nvPr/>
        </p:nvGrpSpPr>
        <p:grpSpPr>
          <a:xfrm>
            <a:off x="756167" y="2113724"/>
            <a:ext cx="3660134" cy="3610604"/>
            <a:chOff x="688932" y="2113724"/>
            <a:chExt cx="3660134" cy="3610604"/>
          </a:xfrm>
        </p:grpSpPr>
        <p:sp>
          <p:nvSpPr>
            <p:cNvPr id="7" name="TextBox 6">
              <a:extLst>
                <a:ext uri="{FF2B5EF4-FFF2-40B4-BE49-F238E27FC236}">
                  <a16:creationId xmlns:a16="http://schemas.microsoft.com/office/drawing/2014/main" id="{95A514DF-E151-024A-9BB9-25D29318FE0F}"/>
                </a:ext>
              </a:extLst>
            </p:cNvPr>
            <p:cNvSpPr txBox="1"/>
            <p:nvPr/>
          </p:nvSpPr>
          <p:spPr>
            <a:xfrm>
              <a:off x="3071360" y="2456198"/>
              <a:ext cx="1277706" cy="400110"/>
            </a:xfrm>
            <a:prstGeom prst="rect">
              <a:avLst/>
            </a:prstGeom>
            <a:noFill/>
          </p:spPr>
          <p:txBody>
            <a:bodyPr wrap="square" rtlCol="0">
              <a:spAutoFit/>
            </a:bodyPr>
            <a:lstStyle/>
            <a:p>
              <a:r>
                <a:rPr kumimoji="1" lang="en-US" altLang="ko-Kore-KR" sz="2000" b="1" dirty="0">
                  <a:solidFill>
                    <a:srgbClr val="FF0000"/>
                  </a:solidFill>
                  <a:latin typeface="Daytona" panose="020B0604030500040204" pitchFamily="34" charset="0"/>
                </a:rPr>
                <a:t>Gather</a:t>
              </a:r>
              <a:endParaRPr kumimoji="1" lang="ko-Kore-KR" altLang="en-US" sz="2000" b="1" dirty="0">
                <a:solidFill>
                  <a:srgbClr val="FF0000"/>
                </a:solidFill>
                <a:latin typeface="Daytona" panose="020B0604030500040204" pitchFamily="34" charset="0"/>
              </a:endParaRPr>
            </a:p>
          </p:txBody>
        </p:sp>
        <p:grpSp>
          <p:nvGrpSpPr>
            <p:cNvPr id="8" name="그룹 7">
              <a:extLst>
                <a:ext uri="{FF2B5EF4-FFF2-40B4-BE49-F238E27FC236}">
                  <a16:creationId xmlns:a16="http://schemas.microsoft.com/office/drawing/2014/main" id="{7F538214-86CA-45ED-5C6E-8E8FA91F9AE0}"/>
                </a:ext>
              </a:extLst>
            </p:cNvPr>
            <p:cNvGrpSpPr/>
            <p:nvPr/>
          </p:nvGrpSpPr>
          <p:grpSpPr>
            <a:xfrm>
              <a:off x="688932" y="2113724"/>
              <a:ext cx="3042781" cy="3610604"/>
              <a:chOff x="688932" y="2113724"/>
              <a:chExt cx="3042781" cy="3610604"/>
            </a:xfrm>
          </p:grpSpPr>
          <p:sp>
            <p:nvSpPr>
              <p:cNvPr id="9" name="타원 8">
                <a:extLst>
                  <a:ext uri="{FF2B5EF4-FFF2-40B4-BE49-F238E27FC236}">
                    <a16:creationId xmlns:a16="http://schemas.microsoft.com/office/drawing/2014/main" id="{7649348B-EF2B-8188-1795-C2DCE34D9444}"/>
                  </a:ext>
                </a:extLst>
              </p:cNvPr>
              <p:cNvSpPr/>
              <p:nvPr/>
            </p:nvSpPr>
            <p:spPr>
              <a:xfrm>
                <a:off x="1878905" y="2113724"/>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V0</a:t>
                </a:r>
                <a:endParaRPr kumimoji="1" lang="ko-Kore-KR" altLang="en-US" dirty="0">
                  <a:solidFill>
                    <a:schemeClr val="tx1"/>
                  </a:solidFill>
                  <a:latin typeface="Daytona" panose="020B0604030500040204" pitchFamily="34" charset="0"/>
                </a:endParaRPr>
              </a:p>
            </p:txBody>
          </p:sp>
          <p:sp>
            <p:nvSpPr>
              <p:cNvPr id="10" name="타원 9">
                <a:extLst>
                  <a:ext uri="{FF2B5EF4-FFF2-40B4-BE49-F238E27FC236}">
                    <a16:creationId xmlns:a16="http://schemas.microsoft.com/office/drawing/2014/main" id="{BA4A4266-6255-DDCC-7276-A75FC4772718}"/>
                  </a:ext>
                </a:extLst>
              </p:cNvPr>
              <p:cNvSpPr/>
              <p:nvPr/>
            </p:nvSpPr>
            <p:spPr>
              <a:xfrm>
                <a:off x="688932" y="3098357"/>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V1</a:t>
                </a:r>
                <a:endParaRPr kumimoji="1" lang="ko-Kore-KR" altLang="en-US" dirty="0">
                  <a:solidFill>
                    <a:schemeClr val="tx1"/>
                  </a:solidFill>
                  <a:latin typeface="Daytona" panose="020B0604030500040204" pitchFamily="34" charset="0"/>
                </a:endParaRPr>
              </a:p>
            </p:txBody>
          </p:sp>
          <p:sp>
            <p:nvSpPr>
              <p:cNvPr id="11" name="타원 10">
                <a:extLst>
                  <a:ext uri="{FF2B5EF4-FFF2-40B4-BE49-F238E27FC236}">
                    <a16:creationId xmlns:a16="http://schemas.microsoft.com/office/drawing/2014/main" id="{CF41EE89-6533-81BC-5155-9347044A3146}"/>
                  </a:ext>
                </a:extLst>
              </p:cNvPr>
              <p:cNvSpPr/>
              <p:nvPr/>
            </p:nvSpPr>
            <p:spPr>
              <a:xfrm>
                <a:off x="1152395" y="4408666"/>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V2</a:t>
                </a:r>
                <a:endParaRPr kumimoji="1" lang="ko-Kore-KR" altLang="en-US" dirty="0">
                  <a:solidFill>
                    <a:schemeClr val="tx1"/>
                  </a:solidFill>
                  <a:latin typeface="Daytona" panose="020B0604030500040204" pitchFamily="34" charset="0"/>
                </a:endParaRPr>
              </a:p>
            </p:txBody>
          </p:sp>
          <p:sp>
            <p:nvSpPr>
              <p:cNvPr id="12" name="타원 11">
                <a:extLst>
                  <a:ext uri="{FF2B5EF4-FFF2-40B4-BE49-F238E27FC236}">
                    <a16:creationId xmlns:a16="http://schemas.microsoft.com/office/drawing/2014/main" id="{E2AAE773-5EAE-E2ED-39EC-3F1DB1973B39}"/>
                  </a:ext>
                </a:extLst>
              </p:cNvPr>
              <p:cNvSpPr/>
              <p:nvPr/>
            </p:nvSpPr>
            <p:spPr>
              <a:xfrm>
                <a:off x="2667522" y="4408666"/>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V3</a:t>
                </a:r>
                <a:endParaRPr kumimoji="1" lang="ko-Kore-KR" altLang="en-US" dirty="0">
                  <a:solidFill>
                    <a:schemeClr val="tx1"/>
                  </a:solidFill>
                  <a:latin typeface="Daytona" panose="020B0604030500040204" pitchFamily="34" charset="0"/>
                </a:endParaRPr>
              </a:p>
            </p:txBody>
          </p:sp>
          <p:sp>
            <p:nvSpPr>
              <p:cNvPr id="13" name="타원 12">
                <a:extLst>
                  <a:ext uri="{FF2B5EF4-FFF2-40B4-BE49-F238E27FC236}">
                    <a16:creationId xmlns:a16="http://schemas.microsoft.com/office/drawing/2014/main" id="{DA3E66A7-3E9D-9510-AE77-C14CFAF782AF}"/>
                  </a:ext>
                </a:extLst>
              </p:cNvPr>
              <p:cNvSpPr/>
              <p:nvPr/>
            </p:nvSpPr>
            <p:spPr>
              <a:xfrm>
                <a:off x="3055307" y="3098357"/>
                <a:ext cx="676406" cy="676406"/>
              </a:xfrm>
              <a:prstGeom prst="ellipse">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ore-KR" dirty="0">
                    <a:solidFill>
                      <a:schemeClr val="tx1"/>
                    </a:solidFill>
                    <a:latin typeface="Daytona" panose="020B0604030500040204" pitchFamily="34" charset="0"/>
                  </a:rPr>
                  <a:t>V4</a:t>
                </a:r>
                <a:endParaRPr kumimoji="1" lang="ko-Kore-KR" altLang="en-US" dirty="0">
                  <a:solidFill>
                    <a:schemeClr val="tx1"/>
                  </a:solidFill>
                  <a:latin typeface="Daytona" panose="020B0604030500040204" pitchFamily="34" charset="0"/>
                </a:endParaRPr>
              </a:p>
            </p:txBody>
          </p:sp>
          <p:cxnSp>
            <p:nvCxnSpPr>
              <p:cNvPr id="14" name="직선 화살표 연결선 13">
                <a:extLst>
                  <a:ext uri="{FF2B5EF4-FFF2-40B4-BE49-F238E27FC236}">
                    <a16:creationId xmlns:a16="http://schemas.microsoft.com/office/drawing/2014/main" id="{54D2A81B-D40D-0363-281E-8FAF66477ACE}"/>
                  </a:ext>
                </a:extLst>
              </p:cNvPr>
              <p:cNvCxnSpPr>
                <a:cxnSpLocks/>
                <a:stCxn id="10" idx="7"/>
                <a:endCxn id="9" idx="3"/>
              </p:cNvCxnSpPr>
              <p:nvPr/>
            </p:nvCxnSpPr>
            <p:spPr>
              <a:xfrm flipV="1">
                <a:off x="1266281" y="2691073"/>
                <a:ext cx="711681" cy="506341"/>
              </a:xfrm>
              <a:prstGeom prst="straightConnector1">
                <a:avLst/>
              </a:prstGeom>
              <a:ln w="28575">
                <a:solidFill>
                  <a:srgbClr val="FF0000"/>
                </a:solidFill>
                <a:tailEnd type="triangle" w="lg" len="med"/>
              </a:ln>
            </p:spPr>
            <p:style>
              <a:lnRef idx="2">
                <a:schemeClr val="dk1"/>
              </a:lnRef>
              <a:fillRef idx="0">
                <a:schemeClr val="dk1"/>
              </a:fillRef>
              <a:effectRef idx="1">
                <a:schemeClr val="dk1"/>
              </a:effectRef>
              <a:fontRef idx="minor">
                <a:schemeClr val="tx1"/>
              </a:fontRef>
            </p:style>
          </p:cxnSp>
          <p:cxnSp>
            <p:nvCxnSpPr>
              <p:cNvPr id="15" name="직선 화살표 연결선 14">
                <a:extLst>
                  <a:ext uri="{FF2B5EF4-FFF2-40B4-BE49-F238E27FC236}">
                    <a16:creationId xmlns:a16="http://schemas.microsoft.com/office/drawing/2014/main" id="{82DD6C34-6149-D8CB-32D7-0889CE409E67}"/>
                  </a:ext>
                </a:extLst>
              </p:cNvPr>
              <p:cNvCxnSpPr>
                <a:cxnSpLocks/>
                <a:stCxn id="11" idx="0"/>
                <a:endCxn id="9" idx="4"/>
              </p:cNvCxnSpPr>
              <p:nvPr/>
            </p:nvCxnSpPr>
            <p:spPr>
              <a:xfrm flipV="1">
                <a:off x="1490598" y="2790130"/>
                <a:ext cx="726510" cy="1618536"/>
              </a:xfrm>
              <a:prstGeom prst="straightConnector1">
                <a:avLst/>
              </a:prstGeom>
              <a:ln w="28575">
                <a:solidFill>
                  <a:srgbClr val="FF0000"/>
                </a:solidFill>
                <a:tailEnd type="triangle" w="lg" len="med"/>
              </a:ln>
            </p:spPr>
            <p:style>
              <a:lnRef idx="2">
                <a:schemeClr val="dk1"/>
              </a:lnRef>
              <a:fillRef idx="0">
                <a:schemeClr val="dk1"/>
              </a:fillRef>
              <a:effectRef idx="1">
                <a:schemeClr val="dk1"/>
              </a:effectRef>
              <a:fontRef idx="minor">
                <a:schemeClr val="tx1"/>
              </a:fontRef>
            </p:style>
          </p:cxnSp>
          <p:cxnSp>
            <p:nvCxnSpPr>
              <p:cNvPr id="16" name="직선 화살표 연결선 15">
                <a:extLst>
                  <a:ext uri="{FF2B5EF4-FFF2-40B4-BE49-F238E27FC236}">
                    <a16:creationId xmlns:a16="http://schemas.microsoft.com/office/drawing/2014/main" id="{A572EF16-6AFC-241A-7AE6-BC913ABCBF11}"/>
                  </a:ext>
                </a:extLst>
              </p:cNvPr>
              <p:cNvCxnSpPr>
                <a:cxnSpLocks/>
                <a:stCxn id="12" idx="0"/>
                <a:endCxn id="9" idx="4"/>
              </p:cNvCxnSpPr>
              <p:nvPr/>
            </p:nvCxnSpPr>
            <p:spPr>
              <a:xfrm flipH="1" flipV="1">
                <a:off x="2217108" y="2790130"/>
                <a:ext cx="788617" cy="1618536"/>
              </a:xfrm>
              <a:prstGeom prst="straightConnector1">
                <a:avLst/>
              </a:prstGeom>
              <a:ln w="28575">
                <a:solidFill>
                  <a:srgbClr val="FF0000"/>
                </a:solidFill>
                <a:tailEnd type="triangle" w="lg" len="med"/>
              </a:ln>
            </p:spPr>
            <p:style>
              <a:lnRef idx="2">
                <a:schemeClr val="dk1"/>
              </a:lnRef>
              <a:fillRef idx="0">
                <a:schemeClr val="dk1"/>
              </a:fillRef>
              <a:effectRef idx="1">
                <a:schemeClr val="dk1"/>
              </a:effectRef>
              <a:fontRef idx="minor">
                <a:schemeClr val="tx1"/>
              </a:fontRef>
            </p:style>
          </p:cxnSp>
          <p:cxnSp>
            <p:nvCxnSpPr>
              <p:cNvPr id="17" name="직선 화살표 연결선 16">
                <a:extLst>
                  <a:ext uri="{FF2B5EF4-FFF2-40B4-BE49-F238E27FC236}">
                    <a16:creationId xmlns:a16="http://schemas.microsoft.com/office/drawing/2014/main" id="{838F141B-47CF-5C25-EACE-D675026C4075}"/>
                  </a:ext>
                </a:extLst>
              </p:cNvPr>
              <p:cNvCxnSpPr>
                <a:cxnSpLocks/>
                <a:stCxn id="13" idx="1"/>
                <a:endCxn id="9" idx="5"/>
              </p:cNvCxnSpPr>
              <p:nvPr/>
            </p:nvCxnSpPr>
            <p:spPr>
              <a:xfrm flipH="1" flipV="1">
                <a:off x="2456254" y="2691073"/>
                <a:ext cx="698110" cy="506341"/>
              </a:xfrm>
              <a:prstGeom prst="straightConnector1">
                <a:avLst/>
              </a:prstGeom>
              <a:ln w="28575">
                <a:solidFill>
                  <a:srgbClr val="FF0000"/>
                </a:solidFill>
                <a:tailEnd type="triangle" w="lg" len="med"/>
              </a:ln>
            </p:spPr>
            <p:style>
              <a:lnRef idx="2">
                <a:schemeClr val="dk1"/>
              </a:lnRef>
              <a:fillRef idx="0">
                <a:schemeClr val="dk1"/>
              </a:fillRef>
              <a:effectRef idx="1">
                <a:schemeClr val="dk1"/>
              </a:effectRef>
              <a:fontRef idx="minor">
                <a:schemeClr val="tx1"/>
              </a:fontRef>
            </p:style>
          </p:cxnSp>
          <p:cxnSp>
            <p:nvCxnSpPr>
              <p:cNvPr id="18" name="직선 화살표 연결선 17">
                <a:extLst>
                  <a:ext uri="{FF2B5EF4-FFF2-40B4-BE49-F238E27FC236}">
                    <a16:creationId xmlns:a16="http://schemas.microsoft.com/office/drawing/2014/main" id="{561F703A-0FB1-1A1C-1754-2D15BBB05C30}"/>
                  </a:ext>
                </a:extLst>
              </p:cNvPr>
              <p:cNvCxnSpPr>
                <a:cxnSpLocks/>
                <a:stCxn id="11" idx="6"/>
                <a:endCxn id="12" idx="2"/>
              </p:cNvCxnSpPr>
              <p:nvPr/>
            </p:nvCxnSpPr>
            <p:spPr>
              <a:xfrm>
                <a:off x="1828801" y="4746869"/>
                <a:ext cx="838721" cy="0"/>
              </a:xfrm>
              <a:prstGeom prst="straightConnector1">
                <a:avLst/>
              </a:prstGeom>
              <a:ln w="19050">
                <a:tailEnd type="triangle" w="lg" len="med"/>
              </a:ln>
            </p:spPr>
            <p:style>
              <a:lnRef idx="2">
                <a:schemeClr val="dk1"/>
              </a:lnRef>
              <a:fillRef idx="0">
                <a:schemeClr val="dk1"/>
              </a:fillRef>
              <a:effectRef idx="1">
                <a:schemeClr val="dk1"/>
              </a:effectRef>
              <a:fontRef idx="minor">
                <a:schemeClr val="tx1"/>
              </a:fontRef>
            </p:style>
          </p:cxnSp>
          <p:cxnSp>
            <p:nvCxnSpPr>
              <p:cNvPr id="19" name="직선 화살표 연결선 18">
                <a:extLst>
                  <a:ext uri="{FF2B5EF4-FFF2-40B4-BE49-F238E27FC236}">
                    <a16:creationId xmlns:a16="http://schemas.microsoft.com/office/drawing/2014/main" id="{DBBFE97E-BC48-74C3-8DC5-832C120D952D}"/>
                  </a:ext>
                </a:extLst>
              </p:cNvPr>
              <p:cNvCxnSpPr>
                <a:cxnSpLocks/>
                <a:stCxn id="11" idx="1"/>
                <a:endCxn id="10" idx="4"/>
              </p:cNvCxnSpPr>
              <p:nvPr/>
            </p:nvCxnSpPr>
            <p:spPr>
              <a:xfrm flipH="1" flipV="1">
                <a:off x="1027135" y="3774763"/>
                <a:ext cx="224317" cy="732960"/>
              </a:xfrm>
              <a:prstGeom prst="straightConnector1">
                <a:avLst/>
              </a:prstGeom>
              <a:ln w="19050">
                <a:tailEnd type="triangle" w="lg" len="med"/>
              </a:ln>
            </p:spPr>
            <p:style>
              <a:lnRef idx="2">
                <a:schemeClr val="dk1"/>
              </a:lnRef>
              <a:fillRef idx="0">
                <a:schemeClr val="dk1"/>
              </a:fillRef>
              <a:effectRef idx="1">
                <a:schemeClr val="dk1"/>
              </a:effectRef>
              <a:fontRef idx="minor">
                <a:schemeClr val="tx1"/>
              </a:fontRef>
            </p:style>
          </p:cxnSp>
          <p:cxnSp>
            <p:nvCxnSpPr>
              <p:cNvPr id="20" name="직선 화살표 연결선 19">
                <a:extLst>
                  <a:ext uri="{FF2B5EF4-FFF2-40B4-BE49-F238E27FC236}">
                    <a16:creationId xmlns:a16="http://schemas.microsoft.com/office/drawing/2014/main" id="{C5915892-8943-18FA-403C-8163B242745F}"/>
                  </a:ext>
                </a:extLst>
              </p:cNvPr>
              <p:cNvCxnSpPr>
                <a:cxnSpLocks/>
                <a:stCxn id="11" idx="7"/>
                <a:endCxn id="13" idx="3"/>
              </p:cNvCxnSpPr>
              <p:nvPr/>
            </p:nvCxnSpPr>
            <p:spPr>
              <a:xfrm flipV="1">
                <a:off x="1729744" y="3675706"/>
                <a:ext cx="1424620" cy="832017"/>
              </a:xfrm>
              <a:prstGeom prst="straightConnector1">
                <a:avLst/>
              </a:prstGeom>
              <a:ln w="19050">
                <a:tailEnd type="triangle" w="lg" len="med"/>
              </a:ln>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A6B3140B-F60F-2FB2-74AC-FC28424EEBA3}"/>
                  </a:ext>
                </a:extLst>
              </p:cNvPr>
              <p:cNvSpPr txBox="1"/>
              <p:nvPr/>
            </p:nvSpPr>
            <p:spPr>
              <a:xfrm>
                <a:off x="1240079" y="5324218"/>
                <a:ext cx="2217106" cy="400110"/>
              </a:xfrm>
              <a:prstGeom prst="rect">
                <a:avLst/>
              </a:prstGeom>
              <a:noFill/>
            </p:spPr>
            <p:txBody>
              <a:bodyPr wrap="square">
                <a:spAutoFit/>
              </a:bodyPr>
              <a:lstStyle/>
              <a:p>
                <a:r>
                  <a:rPr lang="en-US" altLang="ko-Kore-KR" sz="2000" b="1" dirty="0">
                    <a:latin typeface="Daytona" panose="020B0604030500040204" pitchFamily="34" charset="0"/>
                  </a:rPr>
                  <a:t>Example Graph</a:t>
                </a:r>
                <a:endParaRPr lang="en-KR" altLang="ko-Kore-KR" sz="2000" b="1" dirty="0">
                  <a:latin typeface="Daytona" panose="020B0604030500040204" pitchFamily="34" charset="0"/>
                </a:endParaRPr>
              </a:p>
            </p:txBody>
          </p:sp>
        </p:grpSp>
      </p:grpSp>
      <p:sp>
        <p:nvSpPr>
          <p:cNvPr id="24" name="TextBox 23">
            <a:extLst>
              <a:ext uri="{FF2B5EF4-FFF2-40B4-BE49-F238E27FC236}">
                <a16:creationId xmlns:a16="http://schemas.microsoft.com/office/drawing/2014/main" id="{DD6ABD81-7F59-471E-6E63-A4C1C912025F}"/>
              </a:ext>
            </a:extLst>
          </p:cNvPr>
          <p:cNvSpPr txBox="1"/>
          <p:nvPr/>
        </p:nvSpPr>
        <p:spPr>
          <a:xfrm>
            <a:off x="1470347" y="2840905"/>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solidFill>
                  <a:srgbClr val="FF0000"/>
                </a:solidFill>
                <a:latin typeface="Daytona" panose="020B0604030500040204" pitchFamily="34" charset="0"/>
              </a:rPr>
              <a:t>E0</a:t>
            </a:r>
            <a:endParaRPr kumimoji="1" lang="ko-Kore-KR" altLang="en-US" sz="2000" dirty="0">
              <a:solidFill>
                <a:srgbClr val="FF0000"/>
              </a:solidFill>
              <a:latin typeface="Daytona" panose="020B0604030500040204" pitchFamily="34" charset="0"/>
            </a:endParaRPr>
          </a:p>
        </p:txBody>
      </p:sp>
      <p:sp>
        <p:nvSpPr>
          <p:cNvPr id="25" name="TextBox 24">
            <a:extLst>
              <a:ext uri="{FF2B5EF4-FFF2-40B4-BE49-F238E27FC236}">
                <a16:creationId xmlns:a16="http://schemas.microsoft.com/office/drawing/2014/main" id="{5448BFEF-3E2C-776B-7237-1D829CE9A67D}"/>
              </a:ext>
            </a:extLst>
          </p:cNvPr>
          <p:cNvSpPr txBox="1"/>
          <p:nvPr/>
        </p:nvSpPr>
        <p:spPr>
          <a:xfrm>
            <a:off x="1672851" y="3469293"/>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solidFill>
                  <a:srgbClr val="FF0000"/>
                </a:solidFill>
                <a:latin typeface="Daytona" panose="020B0604030500040204" pitchFamily="34" charset="0"/>
              </a:rPr>
              <a:t>E1</a:t>
            </a:r>
            <a:endParaRPr kumimoji="1" lang="ko-Kore-KR" altLang="en-US" sz="2000" dirty="0">
              <a:solidFill>
                <a:srgbClr val="FF0000"/>
              </a:solidFill>
              <a:latin typeface="Daytona" panose="020B0604030500040204" pitchFamily="34" charset="0"/>
            </a:endParaRPr>
          </a:p>
        </p:txBody>
      </p:sp>
      <p:sp>
        <p:nvSpPr>
          <p:cNvPr id="26" name="TextBox 25">
            <a:extLst>
              <a:ext uri="{FF2B5EF4-FFF2-40B4-BE49-F238E27FC236}">
                <a16:creationId xmlns:a16="http://schemas.microsoft.com/office/drawing/2014/main" id="{BDB51072-6385-F937-F72D-3E99D89C567A}"/>
              </a:ext>
            </a:extLst>
          </p:cNvPr>
          <p:cNvSpPr txBox="1"/>
          <p:nvPr/>
        </p:nvSpPr>
        <p:spPr>
          <a:xfrm>
            <a:off x="2484368" y="3466536"/>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solidFill>
                  <a:srgbClr val="FF0000"/>
                </a:solidFill>
                <a:latin typeface="Daytona" panose="020B0604030500040204" pitchFamily="34" charset="0"/>
              </a:rPr>
              <a:t>E2</a:t>
            </a:r>
            <a:endParaRPr kumimoji="1" lang="ko-Kore-KR" altLang="en-US" sz="2000" dirty="0">
              <a:solidFill>
                <a:srgbClr val="FF0000"/>
              </a:solidFill>
              <a:latin typeface="Daytona" panose="020B0604030500040204" pitchFamily="34" charset="0"/>
            </a:endParaRPr>
          </a:p>
        </p:txBody>
      </p:sp>
      <p:sp>
        <p:nvSpPr>
          <p:cNvPr id="27" name="TextBox 26">
            <a:extLst>
              <a:ext uri="{FF2B5EF4-FFF2-40B4-BE49-F238E27FC236}">
                <a16:creationId xmlns:a16="http://schemas.microsoft.com/office/drawing/2014/main" id="{423F62E7-8519-E457-364F-7D24D48E977F}"/>
              </a:ext>
            </a:extLst>
          </p:cNvPr>
          <p:cNvSpPr txBox="1"/>
          <p:nvPr/>
        </p:nvSpPr>
        <p:spPr>
          <a:xfrm>
            <a:off x="2800757" y="2836787"/>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solidFill>
                  <a:srgbClr val="FF0000"/>
                </a:solidFill>
                <a:latin typeface="Daytona" panose="020B0604030500040204" pitchFamily="34" charset="0"/>
              </a:rPr>
              <a:t>E3</a:t>
            </a:r>
            <a:endParaRPr kumimoji="1" lang="ko-Kore-KR" altLang="en-US" sz="2000" dirty="0">
              <a:solidFill>
                <a:srgbClr val="FF0000"/>
              </a:solidFill>
              <a:latin typeface="Daytona" panose="020B0604030500040204" pitchFamily="34" charset="0"/>
            </a:endParaRPr>
          </a:p>
        </p:txBody>
      </p:sp>
      <p:sp>
        <p:nvSpPr>
          <p:cNvPr id="28" name="TextBox 27">
            <a:extLst>
              <a:ext uri="{FF2B5EF4-FFF2-40B4-BE49-F238E27FC236}">
                <a16:creationId xmlns:a16="http://schemas.microsoft.com/office/drawing/2014/main" id="{15F46AE6-E54D-754B-9376-92C635D5F83D}"/>
              </a:ext>
            </a:extLst>
          </p:cNvPr>
          <p:cNvSpPr txBox="1"/>
          <p:nvPr/>
        </p:nvSpPr>
        <p:spPr>
          <a:xfrm>
            <a:off x="1005284" y="3966104"/>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E4</a:t>
            </a:r>
            <a:endParaRPr kumimoji="1" lang="ko-Kore-KR" altLang="en-US" sz="2000" dirty="0">
              <a:latin typeface="Daytona" panose="020B0604030500040204" pitchFamily="34" charset="0"/>
            </a:endParaRPr>
          </a:p>
        </p:txBody>
      </p:sp>
      <p:sp>
        <p:nvSpPr>
          <p:cNvPr id="29" name="TextBox 28">
            <a:extLst>
              <a:ext uri="{FF2B5EF4-FFF2-40B4-BE49-F238E27FC236}">
                <a16:creationId xmlns:a16="http://schemas.microsoft.com/office/drawing/2014/main" id="{1B83038C-5C92-822C-72C3-D49FE2A72C17}"/>
              </a:ext>
            </a:extLst>
          </p:cNvPr>
          <p:cNvSpPr txBox="1"/>
          <p:nvPr/>
        </p:nvSpPr>
        <p:spPr>
          <a:xfrm>
            <a:off x="2284084" y="3966103"/>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E5</a:t>
            </a:r>
            <a:endParaRPr kumimoji="1" lang="ko-Kore-KR" altLang="en-US" sz="2000" dirty="0">
              <a:latin typeface="Daytona" panose="020B0604030500040204" pitchFamily="34" charset="0"/>
            </a:endParaRPr>
          </a:p>
        </p:txBody>
      </p:sp>
      <p:sp>
        <p:nvSpPr>
          <p:cNvPr id="30" name="TextBox 29">
            <a:extLst>
              <a:ext uri="{FF2B5EF4-FFF2-40B4-BE49-F238E27FC236}">
                <a16:creationId xmlns:a16="http://schemas.microsoft.com/office/drawing/2014/main" id="{83C83741-D0E6-60C0-2111-4687BB8077E6}"/>
              </a:ext>
            </a:extLst>
          </p:cNvPr>
          <p:cNvSpPr txBox="1"/>
          <p:nvPr/>
        </p:nvSpPr>
        <p:spPr>
          <a:xfrm>
            <a:off x="2129332" y="4573879"/>
            <a:ext cx="388566" cy="307777"/>
          </a:xfrm>
          <a:prstGeom prst="rect">
            <a:avLst/>
          </a:prstGeom>
          <a:solidFill>
            <a:schemeClr val="bg1"/>
          </a:solidFill>
          <a:ln w="19050">
            <a:solidFill>
              <a:schemeClr val="tx1"/>
            </a:solidFill>
          </a:ln>
        </p:spPr>
        <p:txBody>
          <a:bodyPr wrap="square" lIns="0" tIns="0" rIns="0" bIns="0" rtlCol="0">
            <a:spAutoFit/>
          </a:bodyPr>
          <a:lstStyle/>
          <a:p>
            <a:pPr algn="ctr"/>
            <a:r>
              <a:rPr kumimoji="1" lang="en-US" altLang="ko-Kore-KR" sz="2000" dirty="0">
                <a:latin typeface="Daytona" panose="020B0604030500040204" pitchFamily="34" charset="0"/>
              </a:rPr>
              <a:t>E6</a:t>
            </a:r>
            <a:endParaRPr kumimoji="1" lang="ko-Kore-KR" altLang="en-US" sz="2000" dirty="0">
              <a:latin typeface="Daytona" panose="020B0604030500040204" pitchFamily="34" charset="0"/>
            </a:endParaRPr>
          </a:p>
        </p:txBody>
      </p:sp>
      <p:graphicFrame>
        <p:nvGraphicFramePr>
          <p:cNvPr id="33" name="표 32">
            <a:extLst>
              <a:ext uri="{FF2B5EF4-FFF2-40B4-BE49-F238E27FC236}">
                <a16:creationId xmlns:a16="http://schemas.microsoft.com/office/drawing/2014/main" id="{3B1957E3-E6EE-AD05-9C77-8BBCC1FFB607}"/>
              </a:ext>
            </a:extLst>
          </p:cNvPr>
          <p:cNvGraphicFramePr>
            <a:graphicFrameLocks noGrp="1"/>
          </p:cNvGraphicFramePr>
          <p:nvPr>
            <p:extLst>
              <p:ext uri="{D42A27DB-BD31-4B8C-83A1-F6EECF244321}">
                <p14:modId xmlns:p14="http://schemas.microsoft.com/office/powerpoint/2010/main" val="2926188950"/>
              </p:ext>
            </p:extLst>
          </p:nvPr>
        </p:nvGraphicFramePr>
        <p:xfrm>
          <a:off x="5007282" y="1865554"/>
          <a:ext cx="5400236" cy="670560"/>
        </p:xfrm>
        <a:graphic>
          <a:graphicData uri="http://schemas.openxmlformats.org/drawingml/2006/table">
            <a:tbl>
              <a:tblPr firstRow="1" bandRow="1">
                <a:tableStyleId>{5C22544A-7EE6-4342-B048-85BDC9FD1C3A}</a:tableStyleId>
              </a:tblPr>
              <a:tblGrid>
                <a:gridCol w="1350059">
                  <a:extLst>
                    <a:ext uri="{9D8B030D-6E8A-4147-A177-3AD203B41FA5}">
                      <a16:colId xmlns:a16="http://schemas.microsoft.com/office/drawing/2014/main" val="3182795240"/>
                    </a:ext>
                  </a:extLst>
                </a:gridCol>
                <a:gridCol w="1350059">
                  <a:extLst>
                    <a:ext uri="{9D8B030D-6E8A-4147-A177-3AD203B41FA5}">
                      <a16:colId xmlns:a16="http://schemas.microsoft.com/office/drawing/2014/main" val="2127046165"/>
                    </a:ext>
                  </a:extLst>
                </a:gridCol>
                <a:gridCol w="1350059">
                  <a:extLst>
                    <a:ext uri="{9D8B030D-6E8A-4147-A177-3AD203B41FA5}">
                      <a16:colId xmlns:a16="http://schemas.microsoft.com/office/drawing/2014/main" val="1177901837"/>
                    </a:ext>
                  </a:extLst>
                </a:gridCol>
                <a:gridCol w="1350059">
                  <a:extLst>
                    <a:ext uri="{9D8B030D-6E8A-4147-A177-3AD203B41FA5}">
                      <a16:colId xmlns:a16="http://schemas.microsoft.com/office/drawing/2014/main" val="1243674473"/>
                    </a:ext>
                  </a:extLst>
                </a:gridCol>
              </a:tblGrid>
              <a:tr h="276483">
                <a:tc>
                  <a:txBody>
                    <a:bodyPr/>
                    <a:lstStyle/>
                    <a:p>
                      <a:pPr algn="ctr"/>
                      <a:r>
                        <a:rPr lang="en-US" altLang="ko-Kore-KR" sz="1600" b="0" dirty="0">
                          <a:solidFill>
                            <a:schemeClr val="tx1"/>
                          </a:solidFill>
                          <a:latin typeface="Daytona" panose="020B0604030500040204" pitchFamily="34" charset="0"/>
                        </a:rPr>
                        <a:t>V0</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ko-Kore-KR" sz="1600" b="0" dirty="0">
                          <a:solidFill>
                            <a:schemeClr val="tx1"/>
                          </a:solidFill>
                          <a:latin typeface="Daytona" panose="020B0604030500040204" pitchFamily="34" charset="0"/>
                        </a:rPr>
                        <a:t>V1</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ko-Kore-KR" sz="1600" b="0" dirty="0">
                          <a:solidFill>
                            <a:schemeClr val="tx1"/>
                          </a:solidFill>
                          <a:latin typeface="Daytona" panose="020B0604030500040204" pitchFamily="34" charset="0"/>
                        </a:rPr>
                        <a:t>V2</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ko-Kore-KR" sz="1600" b="0" dirty="0">
                          <a:solidFill>
                            <a:schemeClr val="tx1"/>
                          </a:solidFill>
                          <a:latin typeface="Daytona" panose="020B0604030500040204" pitchFamily="34" charset="0"/>
                        </a:rPr>
                        <a:t>V3</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65425123"/>
                  </a:ext>
                </a:extLst>
              </a:tr>
              <a:tr h="276483">
                <a:tc>
                  <a:txBody>
                    <a:bodyPr/>
                    <a:lstStyle/>
                    <a:p>
                      <a:pPr algn="ctr"/>
                      <a:r>
                        <a:rPr lang="en-US" altLang="ko-Kore-KR" sz="1600" b="0" dirty="0">
                          <a:latin typeface="Daytona" panose="020B0604030500040204" pitchFamily="34" charset="0"/>
                        </a:rPr>
                        <a:t>4 edges</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sz="1600" b="0" dirty="0">
                          <a:latin typeface="Daytona" panose="020B0604030500040204" pitchFamily="34" charset="0"/>
                        </a:rPr>
                        <a:t>1 edge</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sz="1600" b="0" dirty="0">
                          <a:latin typeface="Daytona" panose="020B0604030500040204" pitchFamily="34" charset="0"/>
                        </a:rPr>
                        <a:t>0 edge</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sz="1600" b="0" dirty="0">
                          <a:latin typeface="Daytona" panose="020B0604030500040204" pitchFamily="34" charset="0"/>
                        </a:rPr>
                        <a:t>1 edge</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38083091"/>
                  </a:ext>
                </a:extLst>
              </a:tr>
            </a:tbl>
          </a:graphicData>
        </a:graphic>
      </p:graphicFrame>
      <p:sp>
        <p:nvSpPr>
          <p:cNvPr id="34" name="TextBox 33">
            <a:extLst>
              <a:ext uri="{FF2B5EF4-FFF2-40B4-BE49-F238E27FC236}">
                <a16:creationId xmlns:a16="http://schemas.microsoft.com/office/drawing/2014/main" id="{5419E80B-EF09-88CD-CC18-6387D922875B}"/>
              </a:ext>
            </a:extLst>
          </p:cNvPr>
          <p:cNvSpPr txBox="1"/>
          <p:nvPr/>
        </p:nvSpPr>
        <p:spPr>
          <a:xfrm>
            <a:off x="4684378" y="1430634"/>
            <a:ext cx="6098240" cy="400110"/>
          </a:xfrm>
          <a:prstGeom prst="rect">
            <a:avLst/>
          </a:prstGeom>
          <a:noFill/>
        </p:spPr>
        <p:txBody>
          <a:bodyPr wrap="square">
            <a:spAutoFit/>
          </a:bodyPr>
          <a:lstStyle/>
          <a:p>
            <a:pPr algn="ctr"/>
            <a:r>
              <a:rPr lang="en-US" altLang="ko-Kore-KR" sz="2000" b="1" dirty="0">
                <a:latin typeface="Daytona" panose="020B0604030500040204" pitchFamily="34" charset="0"/>
              </a:rPr>
              <a:t>Sparse Workload Information</a:t>
            </a:r>
            <a:endParaRPr lang="en-KR" altLang="ko-Kore-KR" sz="2000" b="1" dirty="0">
              <a:latin typeface="Daytona" panose="020B0604030500040204" pitchFamily="34" charset="0"/>
            </a:endParaRPr>
          </a:p>
        </p:txBody>
      </p:sp>
      <p:sp>
        <p:nvSpPr>
          <p:cNvPr id="37" name="Right Arrow 17">
            <a:extLst>
              <a:ext uri="{FF2B5EF4-FFF2-40B4-BE49-F238E27FC236}">
                <a16:creationId xmlns:a16="http://schemas.microsoft.com/office/drawing/2014/main" id="{DDD9348C-69C4-979E-2E62-E523FF1BE7AF}"/>
              </a:ext>
            </a:extLst>
          </p:cNvPr>
          <p:cNvSpPr/>
          <p:nvPr/>
        </p:nvSpPr>
        <p:spPr>
          <a:xfrm rot="5400000">
            <a:off x="7117461" y="2993042"/>
            <a:ext cx="1232071" cy="702053"/>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aphicFrame>
        <p:nvGraphicFramePr>
          <p:cNvPr id="39" name="표 38">
            <a:extLst>
              <a:ext uri="{FF2B5EF4-FFF2-40B4-BE49-F238E27FC236}">
                <a16:creationId xmlns:a16="http://schemas.microsoft.com/office/drawing/2014/main" id="{6BBB7522-6555-669E-6CE7-0EA6F7941332}"/>
              </a:ext>
            </a:extLst>
          </p:cNvPr>
          <p:cNvGraphicFramePr>
            <a:graphicFrameLocks noGrp="1"/>
          </p:cNvGraphicFramePr>
          <p:nvPr>
            <p:extLst>
              <p:ext uri="{D42A27DB-BD31-4B8C-83A1-F6EECF244321}">
                <p14:modId xmlns:p14="http://schemas.microsoft.com/office/powerpoint/2010/main" val="134197363"/>
              </p:ext>
            </p:extLst>
          </p:nvPr>
        </p:nvGraphicFramePr>
        <p:xfrm>
          <a:off x="5007282" y="4748185"/>
          <a:ext cx="5400236" cy="1283679"/>
        </p:xfrm>
        <a:graphic>
          <a:graphicData uri="http://schemas.openxmlformats.org/drawingml/2006/table">
            <a:tbl>
              <a:tblPr firstRow="1" bandRow="1">
                <a:tableStyleId>{5C22544A-7EE6-4342-B048-85BDC9FD1C3A}</a:tableStyleId>
              </a:tblPr>
              <a:tblGrid>
                <a:gridCol w="1350059">
                  <a:extLst>
                    <a:ext uri="{9D8B030D-6E8A-4147-A177-3AD203B41FA5}">
                      <a16:colId xmlns:a16="http://schemas.microsoft.com/office/drawing/2014/main" val="3182795240"/>
                    </a:ext>
                  </a:extLst>
                </a:gridCol>
                <a:gridCol w="1350059">
                  <a:extLst>
                    <a:ext uri="{9D8B030D-6E8A-4147-A177-3AD203B41FA5}">
                      <a16:colId xmlns:a16="http://schemas.microsoft.com/office/drawing/2014/main" val="2127046165"/>
                    </a:ext>
                  </a:extLst>
                </a:gridCol>
                <a:gridCol w="1350059">
                  <a:extLst>
                    <a:ext uri="{9D8B030D-6E8A-4147-A177-3AD203B41FA5}">
                      <a16:colId xmlns:a16="http://schemas.microsoft.com/office/drawing/2014/main" val="1177901837"/>
                    </a:ext>
                  </a:extLst>
                </a:gridCol>
                <a:gridCol w="1350059">
                  <a:extLst>
                    <a:ext uri="{9D8B030D-6E8A-4147-A177-3AD203B41FA5}">
                      <a16:colId xmlns:a16="http://schemas.microsoft.com/office/drawing/2014/main" val="1243674473"/>
                    </a:ext>
                  </a:extLst>
                </a:gridCol>
              </a:tblGrid>
              <a:tr h="508153">
                <a:tc>
                  <a:txBody>
                    <a:bodyPr/>
                    <a:lstStyle/>
                    <a:p>
                      <a:pPr algn="ctr"/>
                      <a:r>
                        <a:rPr lang="en-US" altLang="ko-Kore-KR" dirty="0">
                          <a:solidFill>
                            <a:schemeClr val="tx1"/>
                          </a:solidFill>
                          <a:latin typeface="Daytona" panose="020B0604030500040204" pitchFamily="34" charset="0"/>
                        </a:rPr>
                        <a:t>Thread 0</a:t>
                      </a:r>
                      <a:endParaRPr lang="ko-Kore-KR" altLang="en-US"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dirty="0">
                          <a:solidFill>
                            <a:schemeClr val="tx1"/>
                          </a:solidFill>
                          <a:latin typeface="Daytona" panose="020B0604030500040204" pitchFamily="34" charset="0"/>
                        </a:rPr>
                        <a:t>Thread 1</a:t>
                      </a:r>
                      <a:endParaRPr lang="ko-Kore-KR" altLang="en-US"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dirty="0">
                          <a:solidFill>
                            <a:schemeClr val="tx1"/>
                          </a:solidFill>
                          <a:latin typeface="Daytona" panose="020B0604030500040204" pitchFamily="34" charset="0"/>
                        </a:rPr>
                        <a:t>Thread 2</a:t>
                      </a:r>
                      <a:endParaRPr lang="ko-Kore-KR" altLang="en-US"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dirty="0">
                          <a:solidFill>
                            <a:schemeClr val="tx1"/>
                          </a:solidFill>
                          <a:latin typeface="Daytona" panose="020B0604030500040204" pitchFamily="34" charset="0"/>
                        </a:rPr>
                        <a:t>Thread 3</a:t>
                      </a:r>
                      <a:endParaRPr lang="ko-Kore-KR" altLang="en-US"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865425123"/>
                  </a:ext>
                </a:extLst>
              </a:tr>
              <a:tr h="387763">
                <a:tc>
                  <a:txBody>
                    <a:bodyPr/>
                    <a:lstStyle/>
                    <a:p>
                      <a:pPr algn="ctr"/>
                      <a:r>
                        <a:rPr lang="en-US" altLang="ko-Kore-KR" dirty="0">
                          <a:latin typeface="Daytona" panose="020B0604030500040204" pitchFamily="34" charset="0"/>
                        </a:rPr>
                        <a:t>Apply V0</a:t>
                      </a: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dirty="0">
                          <a:latin typeface="Daytona" panose="020B0604030500040204" pitchFamily="34" charset="0"/>
                        </a:rPr>
                        <a:t>Apply V1</a:t>
                      </a: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dirty="0">
                          <a:latin typeface="Daytona" panose="020B0604030500040204" pitchFamily="34" charset="0"/>
                        </a:rPr>
                        <a:t>Apply V2</a:t>
                      </a: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dirty="0">
                          <a:latin typeface="Daytona" panose="020B0604030500040204" pitchFamily="34" charset="0"/>
                        </a:rPr>
                        <a:t>Apply V3</a:t>
                      </a: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38083091"/>
                  </a:ext>
                </a:extLst>
              </a:tr>
              <a:tr h="387763">
                <a:tc>
                  <a:txBody>
                    <a:bodyPr/>
                    <a:lstStyle/>
                    <a:p>
                      <a:pPr algn="ctr"/>
                      <a:r>
                        <a:rPr lang="en-US" altLang="ko-Kore-KR" dirty="0">
                          <a:latin typeface="Daytona" panose="020B0604030500040204" pitchFamily="34" charset="0"/>
                        </a:rPr>
                        <a:t>Apply V4</a:t>
                      </a: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8700930"/>
                  </a:ext>
                </a:extLst>
              </a:tr>
            </a:tbl>
          </a:graphicData>
        </a:graphic>
      </p:graphicFrame>
      <p:sp>
        <p:nvSpPr>
          <p:cNvPr id="40" name="TextBox 39">
            <a:extLst>
              <a:ext uri="{FF2B5EF4-FFF2-40B4-BE49-F238E27FC236}">
                <a16:creationId xmlns:a16="http://schemas.microsoft.com/office/drawing/2014/main" id="{AF409F6F-C5FD-5AFA-BA94-36B0DC74F677}"/>
              </a:ext>
            </a:extLst>
          </p:cNvPr>
          <p:cNvSpPr txBox="1"/>
          <p:nvPr/>
        </p:nvSpPr>
        <p:spPr>
          <a:xfrm rot="5400000">
            <a:off x="10184255" y="4986729"/>
            <a:ext cx="928156" cy="369332"/>
          </a:xfrm>
          <a:prstGeom prst="rect">
            <a:avLst/>
          </a:prstGeom>
          <a:noFill/>
        </p:spPr>
        <p:txBody>
          <a:bodyPr wrap="square" rtlCol="0">
            <a:spAutoFit/>
          </a:bodyPr>
          <a:lstStyle/>
          <a:p>
            <a:r>
              <a:rPr lang="en-KR" dirty="0"/>
              <a:t>Time</a:t>
            </a:r>
          </a:p>
        </p:txBody>
      </p:sp>
      <p:sp>
        <p:nvSpPr>
          <p:cNvPr id="41" name="TextBox 40">
            <a:extLst>
              <a:ext uri="{FF2B5EF4-FFF2-40B4-BE49-F238E27FC236}">
                <a16:creationId xmlns:a16="http://schemas.microsoft.com/office/drawing/2014/main" id="{37AB3352-BB89-B17D-84AC-464FCB9418F8}"/>
              </a:ext>
            </a:extLst>
          </p:cNvPr>
          <p:cNvSpPr txBox="1"/>
          <p:nvPr/>
        </p:nvSpPr>
        <p:spPr>
          <a:xfrm>
            <a:off x="4660309" y="3960103"/>
            <a:ext cx="6389716" cy="707886"/>
          </a:xfrm>
          <a:prstGeom prst="rect">
            <a:avLst/>
          </a:prstGeom>
          <a:noFill/>
        </p:spPr>
        <p:txBody>
          <a:bodyPr wrap="square">
            <a:spAutoFit/>
          </a:bodyPr>
          <a:lstStyle/>
          <a:p>
            <a:pPr algn="ctr"/>
            <a:r>
              <a:rPr lang="en-US" altLang="ko-Kore-KR" sz="2000" b="1" dirty="0">
                <a:solidFill>
                  <a:srgbClr val="FF0000"/>
                </a:solidFill>
                <a:latin typeface="Daytona" panose="020B0604030500040204" pitchFamily="34" charset="0"/>
              </a:rPr>
              <a:t>Sparse Operation</a:t>
            </a:r>
            <a:endParaRPr lang="en-US" altLang="ko-Kore-KR" sz="2000" dirty="0">
              <a:latin typeface="Daytona" panose="020B0604030500040204" pitchFamily="34" charset="0"/>
            </a:endParaRPr>
          </a:p>
          <a:p>
            <a:pPr algn="ctr"/>
            <a:r>
              <a:rPr lang="en-US" altLang="ko-Kore-KR" sz="2000" b="1" dirty="0">
                <a:latin typeface="Daytona" panose="020B0604030500040204" pitchFamily="34" charset="0"/>
              </a:rPr>
              <a:t>Workload imbalance problem</a:t>
            </a:r>
          </a:p>
        </p:txBody>
      </p:sp>
      <p:graphicFrame>
        <p:nvGraphicFramePr>
          <p:cNvPr id="42" name="표 41">
            <a:extLst>
              <a:ext uri="{FF2B5EF4-FFF2-40B4-BE49-F238E27FC236}">
                <a16:creationId xmlns:a16="http://schemas.microsoft.com/office/drawing/2014/main" id="{99AD9C85-0A8B-A254-32C9-9B8DC0D4C9C4}"/>
              </a:ext>
            </a:extLst>
          </p:cNvPr>
          <p:cNvGraphicFramePr>
            <a:graphicFrameLocks noGrp="1"/>
          </p:cNvGraphicFramePr>
          <p:nvPr>
            <p:extLst>
              <p:ext uri="{D42A27DB-BD31-4B8C-83A1-F6EECF244321}">
                <p14:modId xmlns:p14="http://schemas.microsoft.com/office/powerpoint/2010/main" val="2780518265"/>
              </p:ext>
            </p:extLst>
          </p:nvPr>
        </p:nvGraphicFramePr>
        <p:xfrm>
          <a:off x="5010554" y="4751964"/>
          <a:ext cx="5400236" cy="1676400"/>
        </p:xfrm>
        <a:graphic>
          <a:graphicData uri="http://schemas.openxmlformats.org/drawingml/2006/table">
            <a:tbl>
              <a:tblPr firstRow="1" bandRow="1">
                <a:tableStyleId>{5C22544A-7EE6-4342-B048-85BDC9FD1C3A}</a:tableStyleId>
              </a:tblPr>
              <a:tblGrid>
                <a:gridCol w="1350059">
                  <a:extLst>
                    <a:ext uri="{9D8B030D-6E8A-4147-A177-3AD203B41FA5}">
                      <a16:colId xmlns:a16="http://schemas.microsoft.com/office/drawing/2014/main" val="166042435"/>
                    </a:ext>
                  </a:extLst>
                </a:gridCol>
                <a:gridCol w="1350059">
                  <a:extLst>
                    <a:ext uri="{9D8B030D-6E8A-4147-A177-3AD203B41FA5}">
                      <a16:colId xmlns:a16="http://schemas.microsoft.com/office/drawing/2014/main" val="118814459"/>
                    </a:ext>
                  </a:extLst>
                </a:gridCol>
                <a:gridCol w="1350059">
                  <a:extLst>
                    <a:ext uri="{9D8B030D-6E8A-4147-A177-3AD203B41FA5}">
                      <a16:colId xmlns:a16="http://schemas.microsoft.com/office/drawing/2014/main" val="3842501890"/>
                    </a:ext>
                  </a:extLst>
                </a:gridCol>
                <a:gridCol w="1350059">
                  <a:extLst>
                    <a:ext uri="{9D8B030D-6E8A-4147-A177-3AD203B41FA5}">
                      <a16:colId xmlns:a16="http://schemas.microsoft.com/office/drawing/2014/main" val="2280503482"/>
                    </a:ext>
                  </a:extLst>
                </a:gridCol>
              </a:tblGrid>
              <a:tr h="261721">
                <a:tc>
                  <a:txBody>
                    <a:bodyPr/>
                    <a:lstStyle/>
                    <a:p>
                      <a:pPr algn="ctr"/>
                      <a:r>
                        <a:rPr lang="en-US" altLang="ko-Kore-KR" sz="1600" b="0" dirty="0">
                          <a:solidFill>
                            <a:schemeClr val="tx1"/>
                          </a:solidFill>
                          <a:latin typeface="Daytona" panose="020B0604030500040204" pitchFamily="34" charset="0"/>
                        </a:rPr>
                        <a:t>Thread 0</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sz="1600" b="0" dirty="0">
                          <a:solidFill>
                            <a:schemeClr val="tx1"/>
                          </a:solidFill>
                          <a:latin typeface="Daytona" panose="020B0604030500040204" pitchFamily="34" charset="0"/>
                        </a:rPr>
                        <a:t>Thread 1</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sz="1600" b="0" dirty="0">
                          <a:solidFill>
                            <a:schemeClr val="tx1"/>
                          </a:solidFill>
                          <a:latin typeface="Daytona" panose="020B0604030500040204" pitchFamily="34" charset="0"/>
                        </a:rPr>
                        <a:t>Thread 2</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sz="1600" b="0" dirty="0">
                          <a:solidFill>
                            <a:schemeClr val="tx1"/>
                          </a:solidFill>
                          <a:latin typeface="Daytona" panose="020B0604030500040204" pitchFamily="34" charset="0"/>
                        </a:rPr>
                        <a:t>Thread 3</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4216916936"/>
                  </a:ext>
                </a:extLst>
              </a:tr>
              <a:tr h="261505">
                <a:tc>
                  <a:txBody>
                    <a:bodyPr/>
                    <a:lstStyle/>
                    <a:p>
                      <a:pPr algn="ctr"/>
                      <a:r>
                        <a:rPr lang="en-US" altLang="ko-Kore-KR" sz="1600" b="0" dirty="0">
                          <a:latin typeface="Daytona" panose="020B0604030500040204" pitchFamily="34" charset="0"/>
                        </a:rPr>
                        <a:t>Gather(E0)</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Gather(E4)</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Gather(E5)</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87519921"/>
                  </a:ext>
                </a:extLst>
              </a:tr>
              <a:tr h="2615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Gather(E1)</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sz="1600" b="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369654"/>
                  </a:ext>
                </a:extLst>
              </a:tr>
              <a:tr h="2615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Gather(E2)</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sz="1600" b="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136867"/>
                  </a:ext>
                </a:extLst>
              </a:tr>
              <a:tr h="2615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Gather(E3)</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6462720"/>
                  </a:ext>
                </a:extLst>
              </a:tr>
            </a:tbl>
          </a:graphicData>
        </a:graphic>
      </p:graphicFrame>
      <p:grpSp>
        <p:nvGrpSpPr>
          <p:cNvPr id="78" name="그룹 77">
            <a:extLst>
              <a:ext uri="{FF2B5EF4-FFF2-40B4-BE49-F238E27FC236}">
                <a16:creationId xmlns:a16="http://schemas.microsoft.com/office/drawing/2014/main" id="{033C6776-038F-9D7A-90B9-52296C5F02EA}"/>
              </a:ext>
            </a:extLst>
          </p:cNvPr>
          <p:cNvGrpSpPr/>
          <p:nvPr/>
        </p:nvGrpSpPr>
        <p:grpSpPr>
          <a:xfrm>
            <a:off x="6368047" y="5112568"/>
            <a:ext cx="4019580" cy="1315795"/>
            <a:chOff x="6625034" y="4811970"/>
            <a:chExt cx="4019580" cy="1541404"/>
          </a:xfrm>
        </p:grpSpPr>
        <p:grpSp>
          <p:nvGrpSpPr>
            <p:cNvPr id="43" name="Group 91">
              <a:extLst>
                <a:ext uri="{FF2B5EF4-FFF2-40B4-BE49-F238E27FC236}">
                  <a16:creationId xmlns:a16="http://schemas.microsoft.com/office/drawing/2014/main" id="{C57F06BE-6305-78AB-33DE-48538736024F}"/>
                </a:ext>
              </a:extLst>
            </p:cNvPr>
            <p:cNvGrpSpPr/>
            <p:nvPr/>
          </p:nvGrpSpPr>
          <p:grpSpPr>
            <a:xfrm>
              <a:off x="7974516" y="4811970"/>
              <a:ext cx="1321791" cy="371894"/>
              <a:chOff x="9367244" y="4301706"/>
              <a:chExt cx="468001" cy="371894"/>
            </a:xfrm>
          </p:grpSpPr>
          <p:cxnSp>
            <p:nvCxnSpPr>
              <p:cNvPr id="44" name="Straight Connector 92">
                <a:extLst>
                  <a:ext uri="{FF2B5EF4-FFF2-40B4-BE49-F238E27FC236}">
                    <a16:creationId xmlns:a16="http://schemas.microsoft.com/office/drawing/2014/main" id="{B5B5BE91-27B1-BD05-5DB2-7110A373860E}"/>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93">
                <a:extLst>
                  <a:ext uri="{FF2B5EF4-FFF2-40B4-BE49-F238E27FC236}">
                    <a16:creationId xmlns:a16="http://schemas.microsoft.com/office/drawing/2014/main" id="{B86FDA68-0A89-71FA-5147-F311AFDF9C19}"/>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6" name="Group 91">
              <a:extLst>
                <a:ext uri="{FF2B5EF4-FFF2-40B4-BE49-F238E27FC236}">
                  <a16:creationId xmlns:a16="http://schemas.microsoft.com/office/drawing/2014/main" id="{EEE58359-DBB3-BBD2-0545-66A50668B464}"/>
                </a:ext>
              </a:extLst>
            </p:cNvPr>
            <p:cNvGrpSpPr/>
            <p:nvPr/>
          </p:nvGrpSpPr>
          <p:grpSpPr>
            <a:xfrm>
              <a:off x="6627529" y="5198854"/>
              <a:ext cx="1321791" cy="371894"/>
              <a:chOff x="9367244" y="4301706"/>
              <a:chExt cx="468001" cy="371894"/>
            </a:xfrm>
          </p:grpSpPr>
          <p:cxnSp>
            <p:nvCxnSpPr>
              <p:cNvPr id="47" name="Straight Connector 92">
                <a:extLst>
                  <a:ext uri="{FF2B5EF4-FFF2-40B4-BE49-F238E27FC236}">
                    <a16:creationId xmlns:a16="http://schemas.microsoft.com/office/drawing/2014/main" id="{ADCBE07D-5CF4-7193-38D2-E65D32D7881E}"/>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93">
                <a:extLst>
                  <a:ext uri="{FF2B5EF4-FFF2-40B4-BE49-F238E27FC236}">
                    <a16:creationId xmlns:a16="http://schemas.microsoft.com/office/drawing/2014/main" id="{811B21E6-8DAA-2DE5-F6C3-C27F6948464F}"/>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9" name="Group 91">
              <a:extLst>
                <a:ext uri="{FF2B5EF4-FFF2-40B4-BE49-F238E27FC236}">
                  <a16:creationId xmlns:a16="http://schemas.microsoft.com/office/drawing/2014/main" id="{5325ADF0-B630-A48C-363E-FD9BA324BE96}"/>
                </a:ext>
              </a:extLst>
            </p:cNvPr>
            <p:cNvGrpSpPr/>
            <p:nvPr/>
          </p:nvGrpSpPr>
          <p:grpSpPr>
            <a:xfrm>
              <a:off x="6630029" y="5576104"/>
              <a:ext cx="1321791" cy="371894"/>
              <a:chOff x="9367244" y="4301706"/>
              <a:chExt cx="468001" cy="371894"/>
            </a:xfrm>
          </p:grpSpPr>
          <p:cxnSp>
            <p:nvCxnSpPr>
              <p:cNvPr id="50" name="Straight Connector 92">
                <a:extLst>
                  <a:ext uri="{FF2B5EF4-FFF2-40B4-BE49-F238E27FC236}">
                    <a16:creationId xmlns:a16="http://schemas.microsoft.com/office/drawing/2014/main" id="{5AD833C4-C20E-C5E6-16A3-097F6BCA8802}"/>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93">
                <a:extLst>
                  <a:ext uri="{FF2B5EF4-FFF2-40B4-BE49-F238E27FC236}">
                    <a16:creationId xmlns:a16="http://schemas.microsoft.com/office/drawing/2014/main" id="{0AD58682-7DE9-86E8-87D4-294CBE84B9FE}"/>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2" name="Group 91">
              <a:extLst>
                <a:ext uri="{FF2B5EF4-FFF2-40B4-BE49-F238E27FC236}">
                  <a16:creationId xmlns:a16="http://schemas.microsoft.com/office/drawing/2014/main" id="{455D01F6-15F7-D329-D7A7-1FCEC5C0EA53}"/>
                </a:ext>
              </a:extLst>
            </p:cNvPr>
            <p:cNvGrpSpPr/>
            <p:nvPr/>
          </p:nvGrpSpPr>
          <p:grpSpPr>
            <a:xfrm>
              <a:off x="6625034" y="5975839"/>
              <a:ext cx="1321791" cy="371894"/>
              <a:chOff x="9367244" y="4301706"/>
              <a:chExt cx="468001" cy="371894"/>
            </a:xfrm>
          </p:grpSpPr>
          <p:cxnSp>
            <p:nvCxnSpPr>
              <p:cNvPr id="53" name="Straight Connector 92">
                <a:extLst>
                  <a:ext uri="{FF2B5EF4-FFF2-40B4-BE49-F238E27FC236}">
                    <a16:creationId xmlns:a16="http://schemas.microsoft.com/office/drawing/2014/main" id="{C09BC82B-914E-6795-457D-9EBCCB1D14A3}"/>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93">
                <a:extLst>
                  <a:ext uri="{FF2B5EF4-FFF2-40B4-BE49-F238E27FC236}">
                    <a16:creationId xmlns:a16="http://schemas.microsoft.com/office/drawing/2014/main" id="{9BE6954B-9408-B3AC-97DC-0D7C43A6D2A4}"/>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5" name="Group 91">
              <a:extLst>
                <a:ext uri="{FF2B5EF4-FFF2-40B4-BE49-F238E27FC236}">
                  <a16:creationId xmlns:a16="http://schemas.microsoft.com/office/drawing/2014/main" id="{EF55CAF3-C119-2D7D-7E7F-739B84EC9DCB}"/>
                </a:ext>
              </a:extLst>
            </p:cNvPr>
            <p:cNvGrpSpPr/>
            <p:nvPr/>
          </p:nvGrpSpPr>
          <p:grpSpPr>
            <a:xfrm>
              <a:off x="7985380" y="5192205"/>
              <a:ext cx="1321791" cy="371894"/>
              <a:chOff x="9367244" y="4301706"/>
              <a:chExt cx="468001" cy="371894"/>
            </a:xfrm>
          </p:grpSpPr>
          <p:cxnSp>
            <p:nvCxnSpPr>
              <p:cNvPr id="56" name="Straight Connector 92">
                <a:extLst>
                  <a:ext uri="{FF2B5EF4-FFF2-40B4-BE49-F238E27FC236}">
                    <a16:creationId xmlns:a16="http://schemas.microsoft.com/office/drawing/2014/main" id="{E3D92003-F015-171C-47F4-82B1585C4EB6}"/>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93">
                <a:extLst>
                  <a:ext uri="{FF2B5EF4-FFF2-40B4-BE49-F238E27FC236}">
                    <a16:creationId xmlns:a16="http://schemas.microsoft.com/office/drawing/2014/main" id="{23CF099F-25FC-703A-B105-86D60691C111}"/>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8" name="Group 91">
              <a:extLst>
                <a:ext uri="{FF2B5EF4-FFF2-40B4-BE49-F238E27FC236}">
                  <a16:creationId xmlns:a16="http://schemas.microsoft.com/office/drawing/2014/main" id="{3FDA0AD5-7996-1DF5-9B89-BD7C1941B971}"/>
                </a:ext>
              </a:extLst>
            </p:cNvPr>
            <p:cNvGrpSpPr/>
            <p:nvPr/>
          </p:nvGrpSpPr>
          <p:grpSpPr>
            <a:xfrm>
              <a:off x="7987880" y="5569455"/>
              <a:ext cx="1321791" cy="371894"/>
              <a:chOff x="9367244" y="4301706"/>
              <a:chExt cx="468001" cy="371894"/>
            </a:xfrm>
          </p:grpSpPr>
          <p:cxnSp>
            <p:nvCxnSpPr>
              <p:cNvPr id="59" name="Straight Connector 92">
                <a:extLst>
                  <a:ext uri="{FF2B5EF4-FFF2-40B4-BE49-F238E27FC236}">
                    <a16:creationId xmlns:a16="http://schemas.microsoft.com/office/drawing/2014/main" id="{8EC91B1C-A669-8902-3F38-1239196AAB29}"/>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93">
                <a:extLst>
                  <a:ext uri="{FF2B5EF4-FFF2-40B4-BE49-F238E27FC236}">
                    <a16:creationId xmlns:a16="http://schemas.microsoft.com/office/drawing/2014/main" id="{E5CCD307-FF99-3CFE-53A9-E4CAAA651853}"/>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1" name="Group 91">
              <a:extLst>
                <a:ext uri="{FF2B5EF4-FFF2-40B4-BE49-F238E27FC236}">
                  <a16:creationId xmlns:a16="http://schemas.microsoft.com/office/drawing/2014/main" id="{6FC1D5E6-E94F-935A-3A7B-C65D5B2DAF3C}"/>
                </a:ext>
              </a:extLst>
            </p:cNvPr>
            <p:cNvGrpSpPr/>
            <p:nvPr/>
          </p:nvGrpSpPr>
          <p:grpSpPr>
            <a:xfrm>
              <a:off x="7982885" y="5969190"/>
              <a:ext cx="1321791" cy="371894"/>
              <a:chOff x="9367244" y="4301706"/>
              <a:chExt cx="468001" cy="371894"/>
            </a:xfrm>
          </p:grpSpPr>
          <p:cxnSp>
            <p:nvCxnSpPr>
              <p:cNvPr id="62" name="Straight Connector 92">
                <a:extLst>
                  <a:ext uri="{FF2B5EF4-FFF2-40B4-BE49-F238E27FC236}">
                    <a16:creationId xmlns:a16="http://schemas.microsoft.com/office/drawing/2014/main" id="{1C0FB0AF-D233-D77C-A920-5D71BE671CFE}"/>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93">
                <a:extLst>
                  <a:ext uri="{FF2B5EF4-FFF2-40B4-BE49-F238E27FC236}">
                    <a16:creationId xmlns:a16="http://schemas.microsoft.com/office/drawing/2014/main" id="{06318F37-38DD-BAEF-2282-9FB3DE60C2E6}"/>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4" name="Group 91">
              <a:extLst>
                <a:ext uri="{FF2B5EF4-FFF2-40B4-BE49-F238E27FC236}">
                  <a16:creationId xmlns:a16="http://schemas.microsoft.com/office/drawing/2014/main" id="{0AED9BF1-A541-0D81-6C21-2B1298CDFF1C}"/>
                </a:ext>
              </a:extLst>
            </p:cNvPr>
            <p:cNvGrpSpPr/>
            <p:nvPr/>
          </p:nvGrpSpPr>
          <p:grpSpPr>
            <a:xfrm>
              <a:off x="9320323" y="5204495"/>
              <a:ext cx="1321791" cy="371894"/>
              <a:chOff x="9367244" y="4301706"/>
              <a:chExt cx="468001" cy="371894"/>
            </a:xfrm>
          </p:grpSpPr>
          <p:cxnSp>
            <p:nvCxnSpPr>
              <p:cNvPr id="65" name="Straight Connector 92">
                <a:extLst>
                  <a:ext uri="{FF2B5EF4-FFF2-40B4-BE49-F238E27FC236}">
                    <a16:creationId xmlns:a16="http://schemas.microsoft.com/office/drawing/2014/main" id="{F9A1AA68-2AB5-4D6A-1DB7-1A41C61AF302}"/>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93">
                <a:extLst>
                  <a:ext uri="{FF2B5EF4-FFF2-40B4-BE49-F238E27FC236}">
                    <a16:creationId xmlns:a16="http://schemas.microsoft.com/office/drawing/2014/main" id="{AB1476DC-61F4-2412-157B-03B9C300BE3A}"/>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7" name="Group 91">
              <a:extLst>
                <a:ext uri="{FF2B5EF4-FFF2-40B4-BE49-F238E27FC236}">
                  <a16:creationId xmlns:a16="http://schemas.microsoft.com/office/drawing/2014/main" id="{106C4C4F-CF49-3533-44B8-D26DA8A01B61}"/>
                </a:ext>
              </a:extLst>
            </p:cNvPr>
            <p:cNvGrpSpPr/>
            <p:nvPr/>
          </p:nvGrpSpPr>
          <p:grpSpPr>
            <a:xfrm>
              <a:off x="9322823" y="5581745"/>
              <a:ext cx="1321791" cy="371894"/>
              <a:chOff x="9367244" y="4301706"/>
              <a:chExt cx="468001" cy="371894"/>
            </a:xfrm>
          </p:grpSpPr>
          <p:cxnSp>
            <p:nvCxnSpPr>
              <p:cNvPr id="68" name="Straight Connector 92">
                <a:extLst>
                  <a:ext uri="{FF2B5EF4-FFF2-40B4-BE49-F238E27FC236}">
                    <a16:creationId xmlns:a16="http://schemas.microsoft.com/office/drawing/2014/main" id="{A741CD6F-561B-180E-9449-617A79C7BD1D}"/>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93">
                <a:extLst>
                  <a:ext uri="{FF2B5EF4-FFF2-40B4-BE49-F238E27FC236}">
                    <a16:creationId xmlns:a16="http://schemas.microsoft.com/office/drawing/2014/main" id="{EBC638FB-4524-6555-B00E-052FA1E1CA79}"/>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Group 91">
              <a:extLst>
                <a:ext uri="{FF2B5EF4-FFF2-40B4-BE49-F238E27FC236}">
                  <a16:creationId xmlns:a16="http://schemas.microsoft.com/office/drawing/2014/main" id="{7184025A-AE6E-5034-66E2-628F27A13D1A}"/>
                </a:ext>
              </a:extLst>
            </p:cNvPr>
            <p:cNvGrpSpPr/>
            <p:nvPr/>
          </p:nvGrpSpPr>
          <p:grpSpPr>
            <a:xfrm>
              <a:off x="9317828" y="5981480"/>
              <a:ext cx="1321791" cy="371894"/>
              <a:chOff x="9367244" y="4301706"/>
              <a:chExt cx="468001" cy="371894"/>
            </a:xfrm>
          </p:grpSpPr>
          <p:cxnSp>
            <p:nvCxnSpPr>
              <p:cNvPr id="71" name="Straight Connector 92">
                <a:extLst>
                  <a:ext uri="{FF2B5EF4-FFF2-40B4-BE49-F238E27FC236}">
                    <a16:creationId xmlns:a16="http://schemas.microsoft.com/office/drawing/2014/main" id="{5924DBD3-F703-35B9-DFE2-48661853D110}"/>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93">
                <a:extLst>
                  <a:ext uri="{FF2B5EF4-FFF2-40B4-BE49-F238E27FC236}">
                    <a16:creationId xmlns:a16="http://schemas.microsoft.com/office/drawing/2014/main" id="{B9441E9D-D343-4A21-DCD3-C3D1D0CDF5A1}"/>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73" name="Right Arrow 72">
            <a:extLst>
              <a:ext uri="{FF2B5EF4-FFF2-40B4-BE49-F238E27FC236}">
                <a16:creationId xmlns:a16="http://schemas.microsoft.com/office/drawing/2014/main" id="{7590F153-6D7A-DE87-3577-67130E74D933}"/>
              </a:ext>
            </a:extLst>
          </p:cNvPr>
          <p:cNvSpPr/>
          <p:nvPr/>
        </p:nvSpPr>
        <p:spPr>
          <a:xfrm rot="5400000">
            <a:off x="10502767" y="5508696"/>
            <a:ext cx="291130" cy="10231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solidFill>
                <a:sysClr val="windowText" lastClr="000000"/>
              </a:solidFill>
            </a:endParaRPr>
          </a:p>
        </p:txBody>
      </p:sp>
      <p:sp>
        <p:nvSpPr>
          <p:cNvPr id="79" name="슬라이드 번호 개체 틀 78">
            <a:extLst>
              <a:ext uri="{FF2B5EF4-FFF2-40B4-BE49-F238E27FC236}">
                <a16:creationId xmlns:a16="http://schemas.microsoft.com/office/drawing/2014/main" id="{619978D7-866C-7E5F-3F99-31BCCFC6D9C0}"/>
              </a:ext>
            </a:extLst>
          </p:cNvPr>
          <p:cNvSpPr>
            <a:spLocks noGrp="1"/>
          </p:cNvSpPr>
          <p:nvPr>
            <p:ph type="sldNum" sz="quarter" idx="12"/>
          </p:nvPr>
        </p:nvSpPr>
        <p:spPr/>
        <p:txBody>
          <a:bodyPr/>
          <a:lstStyle/>
          <a:p>
            <a:fld id="{EA817E6B-9020-B144-9EF0-1660BDD1AC06}" type="slidenum">
              <a:rPr lang="en-KR" smtClean="0"/>
              <a:pPr/>
              <a:t>5</a:t>
            </a:fld>
            <a:endParaRPr lang="en-KR" dirty="0"/>
          </a:p>
        </p:txBody>
      </p:sp>
      <p:sp>
        <p:nvSpPr>
          <p:cNvPr id="3" name="TextBox 2">
            <a:extLst>
              <a:ext uri="{FF2B5EF4-FFF2-40B4-BE49-F238E27FC236}">
                <a16:creationId xmlns:a16="http://schemas.microsoft.com/office/drawing/2014/main" id="{E187B882-101A-95DE-A7B7-695FFC9947A1}"/>
              </a:ext>
            </a:extLst>
          </p:cNvPr>
          <p:cNvSpPr txBox="1"/>
          <p:nvPr/>
        </p:nvSpPr>
        <p:spPr>
          <a:xfrm>
            <a:off x="8623178" y="2658805"/>
            <a:ext cx="3245363" cy="1077218"/>
          </a:xfrm>
          <a:prstGeom prst="rect">
            <a:avLst/>
          </a:prstGeom>
          <a:solidFill>
            <a:schemeClr val="bg1"/>
          </a:solidFill>
          <a:ln w="12700">
            <a:solidFill>
              <a:schemeClr val="tx1"/>
            </a:solidFill>
          </a:ln>
        </p:spPr>
        <p:txBody>
          <a:bodyPr wrap="square" rtlCol="0">
            <a:spAutoFit/>
          </a:bodyPr>
          <a:lstStyle/>
          <a:p>
            <a:r>
              <a:rPr lang="en" altLang="ko-Kore-KR" sz="1600" dirty="0" err="1">
                <a:solidFill>
                  <a:schemeClr val="tx2">
                    <a:lumMod val="75000"/>
                    <a:lumOff val="25000"/>
                  </a:schemeClr>
                </a:solidFill>
                <a:effectLst/>
                <a:latin typeface="Consolas" panose="020B0609020204030204" pitchFamily="49" charset="0"/>
                <a:cs typeface="Consolas" panose="020B0609020204030204" pitchFamily="49" charset="0"/>
              </a:rPr>
              <a:t>parallel_for</a:t>
            </a:r>
            <a:r>
              <a:rPr lang="en" altLang="ko-Kore-KR" sz="1600" dirty="0">
                <a:effectLst/>
                <a:latin typeface="Consolas" panose="020B0609020204030204" pitchFamily="49" charset="0"/>
                <a:cs typeface="Consolas" panose="020B0609020204030204" pitchFamily="49" charset="0"/>
              </a:rPr>
              <a:t>(</a:t>
            </a:r>
            <a:r>
              <a:rPr lang="en" altLang="ko-Kore-KR" sz="1600" dirty="0">
                <a:solidFill>
                  <a:schemeClr val="accent6">
                    <a:lumMod val="75000"/>
                  </a:schemeClr>
                </a:solidFill>
                <a:effectLst/>
                <a:latin typeface="Consolas" panose="020B0609020204030204" pitchFamily="49" charset="0"/>
                <a:cs typeface="Consolas" panose="020B0609020204030204" pitchFamily="49" charset="0"/>
              </a:rPr>
              <a:t>v</a:t>
            </a:r>
            <a:r>
              <a:rPr lang="en" altLang="ko-Kore-KR" sz="1600" dirty="0">
                <a:solidFill>
                  <a:schemeClr val="accent2">
                    <a:lumMod val="75000"/>
                  </a:schemeClr>
                </a:solidFill>
                <a:effectLst/>
                <a:latin typeface="Consolas" panose="020B0609020204030204" pitchFamily="49" charset="0"/>
                <a:cs typeface="Consolas" panose="020B0609020204030204" pitchFamily="49" charset="0"/>
              </a:rPr>
              <a:t> </a:t>
            </a:r>
            <a:r>
              <a:rPr lang="en" altLang="ko-Kore-KR" sz="1600" dirty="0">
                <a:effectLst/>
                <a:latin typeface="Consolas" panose="020B0609020204030204" pitchFamily="49" charset="0"/>
                <a:cs typeface="Consolas" panose="020B0609020204030204" pitchFamily="49" charset="0"/>
              </a:rPr>
              <a:t>: graph){</a:t>
            </a:r>
            <a:endParaRPr lang="en" altLang="ko-Kore-KR" sz="1600" dirty="0">
              <a:latin typeface="Consolas" panose="020B0609020204030204" pitchFamily="49" charset="0"/>
              <a:cs typeface="Consolas" panose="020B0609020204030204" pitchFamily="49" charset="0"/>
            </a:endParaRPr>
          </a:p>
          <a:p>
            <a:r>
              <a:rPr lang="en" altLang="ko-Kore-KR" sz="1600" dirty="0">
                <a:solidFill>
                  <a:schemeClr val="tx2">
                    <a:lumMod val="75000"/>
                    <a:lumOff val="25000"/>
                  </a:schemeClr>
                </a:solidFill>
                <a:effectLst/>
                <a:latin typeface="Consolas" panose="020B0609020204030204" pitchFamily="49" charset="0"/>
                <a:cs typeface="Consolas" panose="020B0609020204030204" pitchFamily="49" charset="0"/>
              </a:rPr>
              <a:t>for</a:t>
            </a:r>
            <a:r>
              <a:rPr lang="en" altLang="ko-Kore-KR" sz="1600" dirty="0">
                <a:effectLst/>
                <a:latin typeface="Consolas" panose="020B0609020204030204" pitchFamily="49" charset="0"/>
                <a:cs typeface="Consolas" panose="020B0609020204030204" pitchFamily="49" charset="0"/>
              </a:rPr>
              <a:t>(</a:t>
            </a:r>
            <a:r>
              <a:rPr lang="en" altLang="ko-Kore-KR" sz="1600" dirty="0" err="1">
                <a:effectLst/>
                <a:latin typeface="Consolas" panose="020B0609020204030204" pitchFamily="49" charset="0"/>
                <a:cs typeface="Consolas" panose="020B0609020204030204" pitchFamily="49" charset="0"/>
              </a:rPr>
              <a:t>e:</a:t>
            </a:r>
            <a:r>
              <a:rPr lang="en" altLang="ko-Kore-KR" sz="1600" dirty="0" err="1">
                <a:solidFill>
                  <a:schemeClr val="accent6">
                    <a:lumMod val="75000"/>
                  </a:schemeClr>
                </a:solidFill>
                <a:effectLst/>
                <a:latin typeface="Consolas" panose="020B0609020204030204" pitchFamily="49" charset="0"/>
                <a:cs typeface="Consolas" panose="020B0609020204030204" pitchFamily="49" charset="0"/>
              </a:rPr>
              <a:t>neighbor_edges</a:t>
            </a:r>
            <a:r>
              <a:rPr lang="en" altLang="ko-Kore-KR" sz="1600" dirty="0">
                <a:solidFill>
                  <a:schemeClr val="accent6">
                    <a:lumMod val="75000"/>
                  </a:schemeClr>
                </a:solidFill>
                <a:effectLst/>
                <a:latin typeface="Consolas" panose="020B0609020204030204" pitchFamily="49" charset="0"/>
                <a:cs typeface="Consolas" panose="020B0609020204030204" pitchFamily="49" charset="0"/>
              </a:rPr>
              <a:t>(v) </a:t>
            </a:r>
            <a:r>
              <a:rPr lang="en" altLang="ko-Kore-KR" sz="1600" dirty="0">
                <a:effectLst/>
                <a:latin typeface="Consolas" panose="020B0609020204030204" pitchFamily="49" charset="0"/>
                <a:cs typeface="Consolas" panose="020B0609020204030204" pitchFamily="49" charset="0"/>
              </a:rPr>
              <a:t>){ </a:t>
            </a:r>
          </a:p>
          <a:p>
            <a:r>
              <a:rPr lang="ko-KR" altLang="en-US" sz="1600" dirty="0">
                <a:effectLst/>
                <a:latin typeface="Consolas" panose="020B0609020204030204" pitchFamily="49" charset="0"/>
                <a:cs typeface="Consolas" panose="020B0609020204030204" pitchFamily="49" charset="0"/>
              </a:rPr>
              <a:t>        </a:t>
            </a:r>
            <a:r>
              <a:rPr lang="en" altLang="ko-KR" sz="1600" dirty="0">
                <a:latin typeface="Consolas" panose="020B0609020204030204" pitchFamily="49" charset="0"/>
                <a:cs typeface="Consolas" panose="020B0609020204030204" pitchFamily="49" charset="0"/>
              </a:rPr>
              <a:t>G</a:t>
            </a:r>
            <a:r>
              <a:rPr lang="en" altLang="ko-Kore-KR" sz="1600" dirty="0">
                <a:effectLst/>
                <a:latin typeface="Consolas" panose="020B0609020204030204" pitchFamily="49" charset="0"/>
                <a:cs typeface="Consolas" panose="020B0609020204030204" pitchFamily="49" charset="0"/>
              </a:rPr>
              <a:t>ather(v, n)}</a:t>
            </a:r>
          </a:p>
          <a:p>
            <a:r>
              <a:rPr lang="en" altLang="ko-Kore-KR" sz="1600" dirty="0">
                <a:effectLst/>
                <a:latin typeface="Consolas" panose="020B0609020204030204" pitchFamily="49" charset="0"/>
                <a:cs typeface="Consolas" panose="020B0609020204030204" pitchFamily="49" charset="0"/>
              </a:rPr>
              <a:t>} </a:t>
            </a:r>
          </a:p>
        </p:txBody>
      </p:sp>
      <p:sp>
        <p:nvSpPr>
          <p:cNvPr id="21" name="TextBox 20">
            <a:extLst>
              <a:ext uri="{FF2B5EF4-FFF2-40B4-BE49-F238E27FC236}">
                <a16:creationId xmlns:a16="http://schemas.microsoft.com/office/drawing/2014/main" id="{BA575125-A035-0935-9AD5-D3694C8B81CE}"/>
              </a:ext>
            </a:extLst>
          </p:cNvPr>
          <p:cNvSpPr txBox="1"/>
          <p:nvPr/>
        </p:nvSpPr>
        <p:spPr>
          <a:xfrm>
            <a:off x="6189796" y="3051698"/>
            <a:ext cx="2502181" cy="400110"/>
          </a:xfrm>
          <a:prstGeom prst="rect">
            <a:avLst/>
          </a:prstGeom>
          <a:solidFill>
            <a:schemeClr val="bg1"/>
          </a:solidFill>
          <a:ln w="12700">
            <a:solidFill>
              <a:schemeClr val="tx1"/>
            </a:solidFill>
          </a:ln>
        </p:spPr>
        <p:txBody>
          <a:bodyPr wrap="square" rtlCol="0">
            <a:spAutoFit/>
          </a:bodyPr>
          <a:lstStyle/>
          <a:p>
            <a:pPr algn="ctr"/>
            <a:r>
              <a:rPr lang="en-US" sz="2000" dirty="0">
                <a:latin typeface="Daytona" panose="020B0604030500040204" pitchFamily="34" charset="0"/>
              </a:rPr>
              <a:t>Naïve Scheduling</a:t>
            </a:r>
            <a:endParaRPr lang="en-KR" sz="2000" dirty="0">
              <a:latin typeface="Daytona" panose="020B0604030500040204" pitchFamily="34" charset="0"/>
            </a:endParaRPr>
          </a:p>
        </p:txBody>
      </p:sp>
    </p:spTree>
    <p:extLst>
      <p:ext uri="{BB962C8B-B14F-4D97-AF65-F5344CB8AC3E}">
        <p14:creationId xmlns:p14="http://schemas.microsoft.com/office/powerpoint/2010/main" val="8178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006D8-C7D1-35BF-E7F9-F389AACD2033}"/>
              </a:ext>
            </a:extLst>
          </p:cNvPr>
          <p:cNvSpPr>
            <a:spLocks noGrp="1"/>
          </p:cNvSpPr>
          <p:nvPr>
            <p:ph type="title"/>
          </p:nvPr>
        </p:nvSpPr>
        <p:spPr>
          <a:xfrm>
            <a:off x="593122" y="365127"/>
            <a:ext cx="11257500" cy="1063696"/>
          </a:xfrm>
        </p:spPr>
        <p:txBody>
          <a:bodyPr>
            <a:normAutofit/>
          </a:bodyPr>
          <a:lstStyle/>
          <a:p>
            <a:r>
              <a:rPr lang="en-US" sz="2800" dirty="0"/>
              <a:t>Converting Sparse Gather Operation as Dense Operation is Important!</a:t>
            </a:r>
            <a:endParaRPr lang="en-KR" sz="2800" dirty="0"/>
          </a:p>
        </p:txBody>
      </p:sp>
      <p:sp>
        <p:nvSpPr>
          <p:cNvPr id="7" name="Right Arrow 17">
            <a:extLst>
              <a:ext uri="{FF2B5EF4-FFF2-40B4-BE49-F238E27FC236}">
                <a16:creationId xmlns:a16="http://schemas.microsoft.com/office/drawing/2014/main" id="{94978D5E-A037-A663-F811-843D958AAF46}"/>
              </a:ext>
            </a:extLst>
          </p:cNvPr>
          <p:cNvSpPr/>
          <p:nvPr/>
        </p:nvSpPr>
        <p:spPr>
          <a:xfrm rot="5400000">
            <a:off x="8236987" y="2762641"/>
            <a:ext cx="1005098" cy="702053"/>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sp>
        <p:nvSpPr>
          <p:cNvPr id="10" name="TextBox 9">
            <a:extLst>
              <a:ext uri="{FF2B5EF4-FFF2-40B4-BE49-F238E27FC236}">
                <a16:creationId xmlns:a16="http://schemas.microsoft.com/office/drawing/2014/main" id="{2F244577-2AE1-1540-EEB0-E696EF6D1655}"/>
              </a:ext>
            </a:extLst>
          </p:cNvPr>
          <p:cNvSpPr txBox="1"/>
          <p:nvPr/>
        </p:nvSpPr>
        <p:spPr>
          <a:xfrm>
            <a:off x="5666348" y="3591117"/>
            <a:ext cx="6389716" cy="707886"/>
          </a:xfrm>
          <a:prstGeom prst="rect">
            <a:avLst/>
          </a:prstGeom>
          <a:noFill/>
        </p:spPr>
        <p:txBody>
          <a:bodyPr wrap="square">
            <a:spAutoFit/>
          </a:bodyPr>
          <a:lstStyle/>
          <a:p>
            <a:pPr algn="ctr"/>
            <a:r>
              <a:rPr lang="en-US" altLang="ko-Kore-KR" sz="2000" b="1" dirty="0">
                <a:solidFill>
                  <a:srgbClr val="FF0000"/>
                </a:solidFill>
                <a:latin typeface="Daytona" panose="020B0604030500040204" pitchFamily="34" charset="0"/>
              </a:rPr>
              <a:t>Dense Operation</a:t>
            </a:r>
          </a:p>
          <a:p>
            <a:pPr algn="ctr"/>
            <a:r>
              <a:rPr lang="en-US" altLang="ko-Kore-KR" sz="2000" dirty="0">
                <a:latin typeface="Daytona" panose="020B0604030500040204" pitchFamily="34" charset="0"/>
              </a:rPr>
              <a:t>SIMD friendly work distribution</a:t>
            </a:r>
          </a:p>
        </p:txBody>
      </p:sp>
      <p:graphicFrame>
        <p:nvGraphicFramePr>
          <p:cNvPr id="11" name="표 10">
            <a:extLst>
              <a:ext uri="{FF2B5EF4-FFF2-40B4-BE49-F238E27FC236}">
                <a16:creationId xmlns:a16="http://schemas.microsoft.com/office/drawing/2014/main" id="{088C0AF0-79C4-3524-2E41-29477472E475}"/>
              </a:ext>
            </a:extLst>
          </p:cNvPr>
          <p:cNvGraphicFramePr>
            <a:graphicFrameLocks noGrp="1"/>
          </p:cNvGraphicFramePr>
          <p:nvPr>
            <p:extLst>
              <p:ext uri="{D42A27DB-BD31-4B8C-83A1-F6EECF244321}">
                <p14:modId xmlns:p14="http://schemas.microsoft.com/office/powerpoint/2010/main" val="2932992214"/>
              </p:ext>
            </p:extLst>
          </p:nvPr>
        </p:nvGraphicFramePr>
        <p:xfrm>
          <a:off x="6016593" y="4408128"/>
          <a:ext cx="5400236" cy="1009771"/>
        </p:xfrm>
        <a:graphic>
          <a:graphicData uri="http://schemas.openxmlformats.org/drawingml/2006/table">
            <a:tbl>
              <a:tblPr firstRow="1" bandRow="1">
                <a:tableStyleId>{5C22544A-7EE6-4342-B048-85BDC9FD1C3A}</a:tableStyleId>
              </a:tblPr>
              <a:tblGrid>
                <a:gridCol w="1350059">
                  <a:extLst>
                    <a:ext uri="{9D8B030D-6E8A-4147-A177-3AD203B41FA5}">
                      <a16:colId xmlns:a16="http://schemas.microsoft.com/office/drawing/2014/main" val="166042435"/>
                    </a:ext>
                  </a:extLst>
                </a:gridCol>
                <a:gridCol w="1350059">
                  <a:extLst>
                    <a:ext uri="{9D8B030D-6E8A-4147-A177-3AD203B41FA5}">
                      <a16:colId xmlns:a16="http://schemas.microsoft.com/office/drawing/2014/main" val="118814459"/>
                    </a:ext>
                  </a:extLst>
                </a:gridCol>
                <a:gridCol w="1350059">
                  <a:extLst>
                    <a:ext uri="{9D8B030D-6E8A-4147-A177-3AD203B41FA5}">
                      <a16:colId xmlns:a16="http://schemas.microsoft.com/office/drawing/2014/main" val="3842501890"/>
                    </a:ext>
                  </a:extLst>
                </a:gridCol>
                <a:gridCol w="1350059">
                  <a:extLst>
                    <a:ext uri="{9D8B030D-6E8A-4147-A177-3AD203B41FA5}">
                      <a16:colId xmlns:a16="http://schemas.microsoft.com/office/drawing/2014/main" val="2280503482"/>
                    </a:ext>
                  </a:extLst>
                </a:gridCol>
              </a:tblGrid>
              <a:tr h="339211">
                <a:tc>
                  <a:txBody>
                    <a:bodyPr/>
                    <a:lstStyle/>
                    <a:p>
                      <a:pPr algn="ctr"/>
                      <a:r>
                        <a:rPr lang="en-US" altLang="ko-Kore-KR" sz="1600" b="0" dirty="0">
                          <a:solidFill>
                            <a:schemeClr val="tx1"/>
                          </a:solidFill>
                          <a:latin typeface="Daytona" panose="020B0604030500040204" pitchFamily="34" charset="0"/>
                        </a:rPr>
                        <a:t>Thread 0</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sz="1600" b="0" dirty="0">
                          <a:solidFill>
                            <a:schemeClr val="tx1"/>
                          </a:solidFill>
                          <a:latin typeface="Daytona" panose="020B0604030500040204" pitchFamily="34" charset="0"/>
                        </a:rPr>
                        <a:t>Thread 1</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sz="1600" b="0" dirty="0">
                          <a:solidFill>
                            <a:schemeClr val="tx1"/>
                          </a:solidFill>
                          <a:latin typeface="Daytona" panose="020B0604030500040204" pitchFamily="34" charset="0"/>
                        </a:rPr>
                        <a:t>Thread 2</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sz="1600" b="0" dirty="0">
                          <a:solidFill>
                            <a:schemeClr val="tx1"/>
                          </a:solidFill>
                          <a:latin typeface="Daytona" panose="020B0604030500040204" pitchFamily="34" charset="0"/>
                        </a:rPr>
                        <a:t>Thread 3</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4216916936"/>
                  </a:ext>
                </a:extLst>
              </a:tr>
              <a:tr h="333608">
                <a:tc>
                  <a:txBody>
                    <a:bodyPr/>
                    <a:lstStyle/>
                    <a:p>
                      <a:pPr algn="ctr"/>
                      <a:r>
                        <a:rPr lang="en-US" altLang="ko-Kore-KR" sz="1600" b="0" dirty="0">
                          <a:latin typeface="Daytona" panose="020B0604030500040204" pitchFamily="34" charset="0"/>
                        </a:rPr>
                        <a:t>Gather(E0)</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Gather(E1)</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Gather(E2)</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Gather(E3)</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87519921"/>
                  </a:ext>
                </a:extLst>
              </a:tr>
              <a:tr h="3336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Gather(E4)</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sz="1600" b="0" dirty="0">
                          <a:latin typeface="Daytona" panose="020B0604030500040204" pitchFamily="34" charset="0"/>
                        </a:rPr>
                        <a:t>Gather(E5)</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sz="1600" b="0" dirty="0">
                          <a:latin typeface="Daytona" panose="020B0604030500040204" pitchFamily="34" charset="0"/>
                        </a:rPr>
                        <a:t>Gather(E6)</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369654"/>
                  </a:ext>
                </a:extLst>
              </a:tr>
            </a:tbl>
          </a:graphicData>
        </a:graphic>
      </p:graphicFrame>
      <p:sp>
        <p:nvSpPr>
          <p:cNvPr id="43" name="TextBox 42">
            <a:extLst>
              <a:ext uri="{FF2B5EF4-FFF2-40B4-BE49-F238E27FC236}">
                <a16:creationId xmlns:a16="http://schemas.microsoft.com/office/drawing/2014/main" id="{ABAE4916-E895-CD02-352E-1CB69153F539}"/>
              </a:ext>
            </a:extLst>
          </p:cNvPr>
          <p:cNvSpPr txBox="1"/>
          <p:nvPr/>
        </p:nvSpPr>
        <p:spPr>
          <a:xfrm>
            <a:off x="7431336" y="2762645"/>
            <a:ext cx="2502181" cy="400110"/>
          </a:xfrm>
          <a:prstGeom prst="rect">
            <a:avLst/>
          </a:prstGeom>
          <a:solidFill>
            <a:schemeClr val="bg1"/>
          </a:solidFill>
          <a:ln w="12700">
            <a:solidFill>
              <a:schemeClr val="tx1"/>
            </a:solidFill>
          </a:ln>
        </p:spPr>
        <p:txBody>
          <a:bodyPr wrap="square" rtlCol="0">
            <a:spAutoFit/>
          </a:bodyPr>
          <a:lstStyle/>
          <a:p>
            <a:pPr algn="ctr"/>
            <a:r>
              <a:rPr lang="en-US" sz="2000" dirty="0">
                <a:latin typeface="Daytona" panose="020B0604030500040204" pitchFamily="34" charset="0"/>
              </a:rPr>
              <a:t>Good Scheduling</a:t>
            </a:r>
            <a:endParaRPr lang="en-KR" sz="2000" dirty="0">
              <a:latin typeface="Daytona" panose="020B0604030500040204" pitchFamily="34" charset="0"/>
            </a:endParaRPr>
          </a:p>
        </p:txBody>
      </p:sp>
      <p:sp>
        <p:nvSpPr>
          <p:cNvPr id="117" name="TextBox 116">
            <a:extLst>
              <a:ext uri="{FF2B5EF4-FFF2-40B4-BE49-F238E27FC236}">
                <a16:creationId xmlns:a16="http://schemas.microsoft.com/office/drawing/2014/main" id="{A542F3B6-FC12-CC2B-C08D-5409BE3EA1A2}"/>
              </a:ext>
            </a:extLst>
          </p:cNvPr>
          <p:cNvSpPr txBox="1"/>
          <p:nvPr/>
        </p:nvSpPr>
        <p:spPr>
          <a:xfrm rot="5400000">
            <a:off x="11201878" y="4536531"/>
            <a:ext cx="928156" cy="369332"/>
          </a:xfrm>
          <a:prstGeom prst="rect">
            <a:avLst/>
          </a:prstGeom>
          <a:noFill/>
        </p:spPr>
        <p:txBody>
          <a:bodyPr wrap="square" rtlCol="0">
            <a:spAutoFit/>
          </a:bodyPr>
          <a:lstStyle/>
          <a:p>
            <a:r>
              <a:rPr lang="en-KR" dirty="0"/>
              <a:t>Time</a:t>
            </a:r>
          </a:p>
        </p:txBody>
      </p:sp>
      <p:sp>
        <p:nvSpPr>
          <p:cNvPr id="118" name="Right Arrow 72">
            <a:extLst>
              <a:ext uri="{FF2B5EF4-FFF2-40B4-BE49-F238E27FC236}">
                <a16:creationId xmlns:a16="http://schemas.microsoft.com/office/drawing/2014/main" id="{B138EA54-3952-ED11-2A81-35860EB00D0C}"/>
              </a:ext>
            </a:extLst>
          </p:cNvPr>
          <p:cNvSpPr/>
          <p:nvPr/>
        </p:nvSpPr>
        <p:spPr>
          <a:xfrm rot="5400000">
            <a:off x="11520390" y="5058498"/>
            <a:ext cx="291130" cy="10231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solidFill>
                <a:sysClr val="windowText" lastClr="000000"/>
              </a:solidFill>
            </a:endParaRPr>
          </a:p>
        </p:txBody>
      </p:sp>
      <p:grpSp>
        <p:nvGrpSpPr>
          <p:cNvPr id="119" name="Group 91">
            <a:extLst>
              <a:ext uri="{FF2B5EF4-FFF2-40B4-BE49-F238E27FC236}">
                <a16:creationId xmlns:a16="http://schemas.microsoft.com/office/drawing/2014/main" id="{3527B730-295E-527F-A876-6D9D51EA82B9}"/>
              </a:ext>
            </a:extLst>
          </p:cNvPr>
          <p:cNvGrpSpPr/>
          <p:nvPr/>
        </p:nvGrpSpPr>
        <p:grpSpPr>
          <a:xfrm>
            <a:off x="10060514" y="5171854"/>
            <a:ext cx="1321791" cy="242701"/>
            <a:chOff x="9367244" y="4301706"/>
            <a:chExt cx="468001" cy="371894"/>
          </a:xfrm>
        </p:grpSpPr>
        <p:cxnSp>
          <p:nvCxnSpPr>
            <p:cNvPr id="120" name="Straight Connector 92">
              <a:extLst>
                <a:ext uri="{FF2B5EF4-FFF2-40B4-BE49-F238E27FC236}">
                  <a16:creationId xmlns:a16="http://schemas.microsoft.com/office/drawing/2014/main" id="{01386DA7-6E8A-8F74-3EC9-8B9ADDB6EFF4}"/>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93">
              <a:extLst>
                <a:ext uri="{FF2B5EF4-FFF2-40B4-BE49-F238E27FC236}">
                  <a16:creationId xmlns:a16="http://schemas.microsoft.com/office/drawing/2014/main" id="{25970121-BD8C-AF2E-C667-C7B78280E0CE}"/>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3" name="TextBox 122">
            <a:extLst>
              <a:ext uri="{FF2B5EF4-FFF2-40B4-BE49-F238E27FC236}">
                <a16:creationId xmlns:a16="http://schemas.microsoft.com/office/drawing/2014/main" id="{791A04A7-D332-159F-530B-21E2E3DFFBB1}"/>
              </a:ext>
            </a:extLst>
          </p:cNvPr>
          <p:cNvSpPr txBox="1"/>
          <p:nvPr/>
        </p:nvSpPr>
        <p:spPr>
          <a:xfrm>
            <a:off x="2925088" y="1223683"/>
            <a:ext cx="6098240" cy="400110"/>
          </a:xfrm>
          <a:prstGeom prst="rect">
            <a:avLst/>
          </a:prstGeom>
          <a:noFill/>
        </p:spPr>
        <p:txBody>
          <a:bodyPr wrap="square">
            <a:spAutoFit/>
          </a:bodyPr>
          <a:lstStyle/>
          <a:p>
            <a:pPr algn="ctr"/>
            <a:r>
              <a:rPr lang="en-US" altLang="ko-Kore-KR" sz="2000" b="1" dirty="0">
                <a:latin typeface="Daytona" panose="020B0604030500040204" pitchFamily="34" charset="0"/>
              </a:rPr>
              <a:t>Sparse Workload Information</a:t>
            </a:r>
            <a:endParaRPr lang="en-KR" altLang="ko-Kore-KR" sz="2000" b="1" dirty="0">
              <a:latin typeface="Daytona" panose="020B0604030500040204" pitchFamily="34" charset="0"/>
            </a:endParaRPr>
          </a:p>
        </p:txBody>
      </p:sp>
      <p:sp>
        <p:nvSpPr>
          <p:cNvPr id="124" name="직사각형 123">
            <a:extLst>
              <a:ext uri="{FF2B5EF4-FFF2-40B4-BE49-F238E27FC236}">
                <a16:creationId xmlns:a16="http://schemas.microsoft.com/office/drawing/2014/main" id="{C89B25FD-5EEF-62BD-0452-3AE45B1666BD}"/>
              </a:ext>
            </a:extLst>
          </p:cNvPr>
          <p:cNvSpPr/>
          <p:nvPr/>
        </p:nvSpPr>
        <p:spPr>
          <a:xfrm>
            <a:off x="6033856" y="5523975"/>
            <a:ext cx="5365709" cy="515500"/>
          </a:xfrm>
          <a:prstGeom prst="rect">
            <a:avLst/>
          </a:prstGeom>
          <a:pattFill prst="pct5">
            <a:fgClr>
              <a:schemeClr val="accent2">
                <a:lumMod val="60000"/>
                <a:lumOff val="40000"/>
              </a:schemeClr>
            </a:fgClr>
            <a:bgClr>
              <a:schemeClr val="bg1"/>
            </a:bgClr>
          </a:pattFill>
          <a:ln w="2857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Reduced time</a:t>
            </a:r>
          </a:p>
        </p:txBody>
      </p:sp>
      <p:graphicFrame>
        <p:nvGraphicFramePr>
          <p:cNvPr id="126" name="표 125">
            <a:extLst>
              <a:ext uri="{FF2B5EF4-FFF2-40B4-BE49-F238E27FC236}">
                <a16:creationId xmlns:a16="http://schemas.microsoft.com/office/drawing/2014/main" id="{33FB0900-13F1-1B4C-F431-2E08DFC38F54}"/>
              </a:ext>
            </a:extLst>
          </p:cNvPr>
          <p:cNvGraphicFramePr>
            <a:graphicFrameLocks noGrp="1"/>
          </p:cNvGraphicFramePr>
          <p:nvPr>
            <p:extLst>
              <p:ext uri="{D42A27DB-BD31-4B8C-83A1-F6EECF244321}">
                <p14:modId xmlns:p14="http://schemas.microsoft.com/office/powerpoint/2010/main" val="3328645947"/>
              </p:ext>
            </p:extLst>
          </p:nvPr>
        </p:nvGraphicFramePr>
        <p:xfrm>
          <a:off x="3189263" y="1695585"/>
          <a:ext cx="5400236" cy="670560"/>
        </p:xfrm>
        <a:graphic>
          <a:graphicData uri="http://schemas.openxmlformats.org/drawingml/2006/table">
            <a:tbl>
              <a:tblPr firstRow="1" bandRow="1">
                <a:tableStyleId>{5C22544A-7EE6-4342-B048-85BDC9FD1C3A}</a:tableStyleId>
              </a:tblPr>
              <a:tblGrid>
                <a:gridCol w="1350059">
                  <a:extLst>
                    <a:ext uri="{9D8B030D-6E8A-4147-A177-3AD203B41FA5}">
                      <a16:colId xmlns:a16="http://schemas.microsoft.com/office/drawing/2014/main" val="3182795240"/>
                    </a:ext>
                  </a:extLst>
                </a:gridCol>
                <a:gridCol w="1350059">
                  <a:extLst>
                    <a:ext uri="{9D8B030D-6E8A-4147-A177-3AD203B41FA5}">
                      <a16:colId xmlns:a16="http://schemas.microsoft.com/office/drawing/2014/main" val="2127046165"/>
                    </a:ext>
                  </a:extLst>
                </a:gridCol>
                <a:gridCol w="1350059">
                  <a:extLst>
                    <a:ext uri="{9D8B030D-6E8A-4147-A177-3AD203B41FA5}">
                      <a16:colId xmlns:a16="http://schemas.microsoft.com/office/drawing/2014/main" val="1177901837"/>
                    </a:ext>
                  </a:extLst>
                </a:gridCol>
                <a:gridCol w="1350059">
                  <a:extLst>
                    <a:ext uri="{9D8B030D-6E8A-4147-A177-3AD203B41FA5}">
                      <a16:colId xmlns:a16="http://schemas.microsoft.com/office/drawing/2014/main" val="1243674473"/>
                    </a:ext>
                  </a:extLst>
                </a:gridCol>
              </a:tblGrid>
              <a:tr h="237879">
                <a:tc>
                  <a:txBody>
                    <a:bodyPr/>
                    <a:lstStyle/>
                    <a:p>
                      <a:pPr algn="ctr"/>
                      <a:r>
                        <a:rPr lang="en-US" altLang="ko-Kore-KR" sz="1600" b="0" dirty="0">
                          <a:solidFill>
                            <a:schemeClr val="tx1"/>
                          </a:solidFill>
                          <a:latin typeface="Daytona" panose="020B0604030500040204" pitchFamily="34" charset="0"/>
                        </a:rPr>
                        <a:t>V0</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ko-Kore-KR" sz="1600" b="0" dirty="0">
                          <a:solidFill>
                            <a:schemeClr val="tx1"/>
                          </a:solidFill>
                          <a:latin typeface="Daytona" panose="020B0604030500040204" pitchFamily="34" charset="0"/>
                        </a:rPr>
                        <a:t>V1</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ko-Kore-KR" sz="1600" b="0" dirty="0">
                          <a:solidFill>
                            <a:schemeClr val="tx1"/>
                          </a:solidFill>
                          <a:latin typeface="Daytona" panose="020B0604030500040204" pitchFamily="34" charset="0"/>
                        </a:rPr>
                        <a:t>V2</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ko-Kore-KR" sz="1600" b="0" dirty="0">
                          <a:solidFill>
                            <a:schemeClr val="tx1"/>
                          </a:solidFill>
                          <a:latin typeface="Daytona" panose="020B0604030500040204" pitchFamily="34" charset="0"/>
                        </a:rPr>
                        <a:t>V3</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65425123"/>
                  </a:ext>
                </a:extLst>
              </a:tr>
              <a:tr h="237879">
                <a:tc>
                  <a:txBody>
                    <a:bodyPr/>
                    <a:lstStyle/>
                    <a:p>
                      <a:pPr algn="ctr"/>
                      <a:r>
                        <a:rPr lang="en-US" altLang="ko-Kore-KR" sz="1600" b="0" dirty="0">
                          <a:latin typeface="Daytona" panose="020B0604030500040204" pitchFamily="34" charset="0"/>
                        </a:rPr>
                        <a:t>4 edges</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sz="1600" b="0" dirty="0">
                          <a:latin typeface="Daytona" panose="020B0604030500040204" pitchFamily="34" charset="0"/>
                        </a:rPr>
                        <a:t>1 edge</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sz="1600" b="0" dirty="0">
                          <a:latin typeface="Daytona" panose="020B0604030500040204" pitchFamily="34" charset="0"/>
                        </a:rPr>
                        <a:t>0 edge</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sz="1600" b="0" dirty="0">
                          <a:latin typeface="Daytona" panose="020B0604030500040204" pitchFamily="34" charset="0"/>
                        </a:rPr>
                        <a:t>1 edge</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38083091"/>
                  </a:ext>
                </a:extLst>
              </a:tr>
            </a:tbl>
          </a:graphicData>
        </a:graphic>
      </p:graphicFrame>
      <p:sp>
        <p:nvSpPr>
          <p:cNvPr id="128" name="Right Arrow 17">
            <a:extLst>
              <a:ext uri="{FF2B5EF4-FFF2-40B4-BE49-F238E27FC236}">
                <a16:creationId xmlns:a16="http://schemas.microsoft.com/office/drawing/2014/main" id="{BC7CE29A-15BE-0D42-0786-DA7636901767}"/>
              </a:ext>
            </a:extLst>
          </p:cNvPr>
          <p:cNvSpPr/>
          <p:nvPr/>
        </p:nvSpPr>
        <p:spPr>
          <a:xfrm rot="5400000">
            <a:off x="2565044" y="2818465"/>
            <a:ext cx="1005098" cy="702053"/>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graphicFrame>
        <p:nvGraphicFramePr>
          <p:cNvPr id="129" name="표 128">
            <a:extLst>
              <a:ext uri="{FF2B5EF4-FFF2-40B4-BE49-F238E27FC236}">
                <a16:creationId xmlns:a16="http://schemas.microsoft.com/office/drawing/2014/main" id="{03C7A630-2546-734D-0FAC-7E1CA76A30CE}"/>
              </a:ext>
            </a:extLst>
          </p:cNvPr>
          <p:cNvGraphicFramePr>
            <a:graphicFrameLocks noGrp="1"/>
          </p:cNvGraphicFramePr>
          <p:nvPr>
            <p:extLst>
              <p:ext uri="{D42A27DB-BD31-4B8C-83A1-F6EECF244321}">
                <p14:modId xmlns:p14="http://schemas.microsoft.com/office/powerpoint/2010/main" val="1217109245"/>
              </p:ext>
            </p:extLst>
          </p:nvPr>
        </p:nvGraphicFramePr>
        <p:xfrm>
          <a:off x="341378" y="4408129"/>
          <a:ext cx="5400236" cy="1283679"/>
        </p:xfrm>
        <a:graphic>
          <a:graphicData uri="http://schemas.openxmlformats.org/drawingml/2006/table">
            <a:tbl>
              <a:tblPr firstRow="1" bandRow="1">
                <a:tableStyleId>{5C22544A-7EE6-4342-B048-85BDC9FD1C3A}</a:tableStyleId>
              </a:tblPr>
              <a:tblGrid>
                <a:gridCol w="1350059">
                  <a:extLst>
                    <a:ext uri="{9D8B030D-6E8A-4147-A177-3AD203B41FA5}">
                      <a16:colId xmlns:a16="http://schemas.microsoft.com/office/drawing/2014/main" val="3182795240"/>
                    </a:ext>
                  </a:extLst>
                </a:gridCol>
                <a:gridCol w="1350059">
                  <a:extLst>
                    <a:ext uri="{9D8B030D-6E8A-4147-A177-3AD203B41FA5}">
                      <a16:colId xmlns:a16="http://schemas.microsoft.com/office/drawing/2014/main" val="2127046165"/>
                    </a:ext>
                  </a:extLst>
                </a:gridCol>
                <a:gridCol w="1350059">
                  <a:extLst>
                    <a:ext uri="{9D8B030D-6E8A-4147-A177-3AD203B41FA5}">
                      <a16:colId xmlns:a16="http://schemas.microsoft.com/office/drawing/2014/main" val="1177901837"/>
                    </a:ext>
                  </a:extLst>
                </a:gridCol>
                <a:gridCol w="1350059">
                  <a:extLst>
                    <a:ext uri="{9D8B030D-6E8A-4147-A177-3AD203B41FA5}">
                      <a16:colId xmlns:a16="http://schemas.microsoft.com/office/drawing/2014/main" val="1243674473"/>
                    </a:ext>
                  </a:extLst>
                </a:gridCol>
              </a:tblGrid>
              <a:tr h="508153">
                <a:tc>
                  <a:txBody>
                    <a:bodyPr/>
                    <a:lstStyle/>
                    <a:p>
                      <a:pPr algn="ctr"/>
                      <a:r>
                        <a:rPr lang="en-US" altLang="ko-Kore-KR" dirty="0">
                          <a:solidFill>
                            <a:schemeClr val="tx1"/>
                          </a:solidFill>
                          <a:latin typeface="Daytona" panose="020B0604030500040204" pitchFamily="34" charset="0"/>
                        </a:rPr>
                        <a:t>Thread 0</a:t>
                      </a:r>
                      <a:endParaRPr lang="ko-Kore-KR" altLang="en-US"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dirty="0">
                          <a:solidFill>
                            <a:schemeClr val="tx1"/>
                          </a:solidFill>
                          <a:latin typeface="Daytona" panose="020B0604030500040204" pitchFamily="34" charset="0"/>
                        </a:rPr>
                        <a:t>Thread 1</a:t>
                      </a:r>
                      <a:endParaRPr lang="ko-Kore-KR" altLang="en-US"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dirty="0">
                          <a:solidFill>
                            <a:schemeClr val="tx1"/>
                          </a:solidFill>
                          <a:latin typeface="Daytona" panose="020B0604030500040204" pitchFamily="34" charset="0"/>
                        </a:rPr>
                        <a:t>Thread 2</a:t>
                      </a:r>
                      <a:endParaRPr lang="ko-Kore-KR" altLang="en-US"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dirty="0">
                          <a:solidFill>
                            <a:schemeClr val="tx1"/>
                          </a:solidFill>
                          <a:latin typeface="Daytona" panose="020B0604030500040204" pitchFamily="34" charset="0"/>
                        </a:rPr>
                        <a:t>Thread 3</a:t>
                      </a:r>
                      <a:endParaRPr lang="ko-Kore-KR" altLang="en-US"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865425123"/>
                  </a:ext>
                </a:extLst>
              </a:tr>
              <a:tr h="387763">
                <a:tc>
                  <a:txBody>
                    <a:bodyPr/>
                    <a:lstStyle/>
                    <a:p>
                      <a:pPr algn="ctr"/>
                      <a:r>
                        <a:rPr lang="en-US" altLang="ko-Kore-KR" dirty="0">
                          <a:latin typeface="Daytona" panose="020B0604030500040204" pitchFamily="34" charset="0"/>
                        </a:rPr>
                        <a:t>Apply V0</a:t>
                      </a: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dirty="0">
                          <a:latin typeface="Daytona" panose="020B0604030500040204" pitchFamily="34" charset="0"/>
                        </a:rPr>
                        <a:t>Apply V1</a:t>
                      </a: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dirty="0">
                          <a:latin typeface="Daytona" panose="020B0604030500040204" pitchFamily="34" charset="0"/>
                        </a:rPr>
                        <a:t>Apply V2</a:t>
                      </a: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ko-Kore-KR" dirty="0">
                          <a:latin typeface="Daytona" panose="020B0604030500040204" pitchFamily="34" charset="0"/>
                        </a:rPr>
                        <a:t>Apply V3</a:t>
                      </a: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38083091"/>
                  </a:ext>
                </a:extLst>
              </a:tr>
              <a:tr h="387763">
                <a:tc>
                  <a:txBody>
                    <a:bodyPr/>
                    <a:lstStyle/>
                    <a:p>
                      <a:pPr algn="ctr"/>
                      <a:r>
                        <a:rPr lang="en-US" altLang="ko-Kore-KR" dirty="0">
                          <a:latin typeface="Daytona" panose="020B0604030500040204" pitchFamily="34" charset="0"/>
                        </a:rPr>
                        <a:t>Apply V4</a:t>
                      </a: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68700930"/>
                  </a:ext>
                </a:extLst>
              </a:tr>
            </a:tbl>
          </a:graphicData>
        </a:graphic>
      </p:graphicFrame>
      <p:sp>
        <p:nvSpPr>
          <p:cNvPr id="131" name="TextBox 130">
            <a:extLst>
              <a:ext uri="{FF2B5EF4-FFF2-40B4-BE49-F238E27FC236}">
                <a16:creationId xmlns:a16="http://schemas.microsoft.com/office/drawing/2014/main" id="{A98350CB-93F2-8AEF-8396-F5F136F8C66C}"/>
              </a:ext>
            </a:extLst>
          </p:cNvPr>
          <p:cNvSpPr txBox="1"/>
          <p:nvPr/>
        </p:nvSpPr>
        <p:spPr>
          <a:xfrm>
            <a:off x="-5595" y="3646941"/>
            <a:ext cx="6389716" cy="707886"/>
          </a:xfrm>
          <a:prstGeom prst="rect">
            <a:avLst/>
          </a:prstGeom>
          <a:noFill/>
        </p:spPr>
        <p:txBody>
          <a:bodyPr wrap="square">
            <a:spAutoFit/>
          </a:bodyPr>
          <a:lstStyle/>
          <a:p>
            <a:pPr algn="ctr"/>
            <a:r>
              <a:rPr lang="en-US" altLang="ko-Kore-KR" sz="2000" b="1" dirty="0">
                <a:solidFill>
                  <a:srgbClr val="FF0000"/>
                </a:solidFill>
                <a:latin typeface="Daytona" panose="020B0604030500040204" pitchFamily="34" charset="0"/>
              </a:rPr>
              <a:t>Sparse Operation</a:t>
            </a:r>
            <a:endParaRPr lang="en-US" altLang="ko-Kore-KR" sz="2000" dirty="0">
              <a:latin typeface="Daytona" panose="020B0604030500040204" pitchFamily="34" charset="0"/>
            </a:endParaRPr>
          </a:p>
          <a:p>
            <a:pPr algn="ctr"/>
            <a:r>
              <a:rPr lang="en-US" altLang="ko-Kore-KR" sz="2000" dirty="0">
                <a:latin typeface="Daytona" panose="020B0604030500040204" pitchFamily="34" charset="0"/>
              </a:rPr>
              <a:t>Imbalanced workload distribution </a:t>
            </a:r>
          </a:p>
        </p:txBody>
      </p:sp>
      <p:graphicFrame>
        <p:nvGraphicFramePr>
          <p:cNvPr id="132" name="표 131">
            <a:extLst>
              <a:ext uri="{FF2B5EF4-FFF2-40B4-BE49-F238E27FC236}">
                <a16:creationId xmlns:a16="http://schemas.microsoft.com/office/drawing/2014/main" id="{DEA47414-F571-9DF4-805E-910EADB1DE5D}"/>
              </a:ext>
            </a:extLst>
          </p:cNvPr>
          <p:cNvGraphicFramePr>
            <a:graphicFrameLocks noGrp="1"/>
          </p:cNvGraphicFramePr>
          <p:nvPr>
            <p:extLst>
              <p:ext uri="{D42A27DB-BD31-4B8C-83A1-F6EECF244321}">
                <p14:modId xmlns:p14="http://schemas.microsoft.com/office/powerpoint/2010/main" val="248917291"/>
              </p:ext>
            </p:extLst>
          </p:nvPr>
        </p:nvGraphicFramePr>
        <p:xfrm>
          <a:off x="344650" y="4411908"/>
          <a:ext cx="5400236" cy="1676400"/>
        </p:xfrm>
        <a:graphic>
          <a:graphicData uri="http://schemas.openxmlformats.org/drawingml/2006/table">
            <a:tbl>
              <a:tblPr firstRow="1" bandRow="1">
                <a:tableStyleId>{5C22544A-7EE6-4342-B048-85BDC9FD1C3A}</a:tableStyleId>
              </a:tblPr>
              <a:tblGrid>
                <a:gridCol w="1350059">
                  <a:extLst>
                    <a:ext uri="{9D8B030D-6E8A-4147-A177-3AD203B41FA5}">
                      <a16:colId xmlns:a16="http://schemas.microsoft.com/office/drawing/2014/main" val="166042435"/>
                    </a:ext>
                  </a:extLst>
                </a:gridCol>
                <a:gridCol w="1350059">
                  <a:extLst>
                    <a:ext uri="{9D8B030D-6E8A-4147-A177-3AD203B41FA5}">
                      <a16:colId xmlns:a16="http://schemas.microsoft.com/office/drawing/2014/main" val="118814459"/>
                    </a:ext>
                  </a:extLst>
                </a:gridCol>
                <a:gridCol w="1350059">
                  <a:extLst>
                    <a:ext uri="{9D8B030D-6E8A-4147-A177-3AD203B41FA5}">
                      <a16:colId xmlns:a16="http://schemas.microsoft.com/office/drawing/2014/main" val="3842501890"/>
                    </a:ext>
                  </a:extLst>
                </a:gridCol>
                <a:gridCol w="1350059">
                  <a:extLst>
                    <a:ext uri="{9D8B030D-6E8A-4147-A177-3AD203B41FA5}">
                      <a16:colId xmlns:a16="http://schemas.microsoft.com/office/drawing/2014/main" val="2280503482"/>
                    </a:ext>
                  </a:extLst>
                </a:gridCol>
              </a:tblGrid>
              <a:tr h="261721">
                <a:tc>
                  <a:txBody>
                    <a:bodyPr/>
                    <a:lstStyle/>
                    <a:p>
                      <a:pPr algn="ctr"/>
                      <a:r>
                        <a:rPr lang="en-US" altLang="ko-Kore-KR" sz="1600" b="0" dirty="0">
                          <a:solidFill>
                            <a:schemeClr val="tx1"/>
                          </a:solidFill>
                          <a:latin typeface="Daytona" panose="020B0604030500040204" pitchFamily="34" charset="0"/>
                        </a:rPr>
                        <a:t>Thread 0</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sz="1600" b="0" dirty="0">
                          <a:solidFill>
                            <a:schemeClr val="tx1"/>
                          </a:solidFill>
                          <a:latin typeface="Daytona" panose="020B0604030500040204" pitchFamily="34" charset="0"/>
                        </a:rPr>
                        <a:t>Thread 1</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sz="1600" b="0" dirty="0">
                          <a:solidFill>
                            <a:schemeClr val="tx1"/>
                          </a:solidFill>
                          <a:latin typeface="Daytona" panose="020B0604030500040204" pitchFamily="34" charset="0"/>
                        </a:rPr>
                        <a:t>Thread 2</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pPr algn="ctr"/>
                      <a:r>
                        <a:rPr lang="en-US" altLang="ko-Kore-KR" sz="1600" b="0" dirty="0">
                          <a:solidFill>
                            <a:schemeClr val="tx1"/>
                          </a:solidFill>
                          <a:latin typeface="Daytona" panose="020B0604030500040204" pitchFamily="34" charset="0"/>
                        </a:rPr>
                        <a:t>Thread 3</a:t>
                      </a:r>
                      <a:endParaRPr lang="ko-Kore-KR" altLang="en-US" sz="1600" b="0" dirty="0">
                        <a:solidFill>
                          <a:schemeClr val="tx1"/>
                        </a:solidFill>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4216916936"/>
                  </a:ext>
                </a:extLst>
              </a:tr>
              <a:tr h="261505">
                <a:tc>
                  <a:txBody>
                    <a:bodyPr/>
                    <a:lstStyle/>
                    <a:p>
                      <a:pPr algn="ctr"/>
                      <a:r>
                        <a:rPr lang="en-US" altLang="ko-Kore-KR" sz="1600" b="0" dirty="0">
                          <a:latin typeface="Daytona" panose="020B0604030500040204" pitchFamily="34" charset="0"/>
                        </a:rPr>
                        <a:t>Gather(E0)</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Gather(E4)</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Gather(E5)</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87519921"/>
                  </a:ext>
                </a:extLst>
              </a:tr>
              <a:tr h="2615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Gather(E1)</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sz="1600" b="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0369654"/>
                  </a:ext>
                </a:extLst>
              </a:tr>
              <a:tr h="2615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Gather(E2)</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sz="1600" b="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0136867"/>
                  </a:ext>
                </a:extLst>
              </a:tr>
              <a:tr h="2615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ore-KR" sz="1600" b="0" dirty="0">
                          <a:latin typeface="Daytona" panose="020B0604030500040204" pitchFamily="34" charset="0"/>
                        </a:rPr>
                        <a:t>Gather(E3)</a:t>
                      </a: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ko-Kore-KR" altLang="en-US" sz="1600" b="0" dirty="0">
                        <a:latin typeface="Daytona" panose="020B0604030500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6462720"/>
                  </a:ext>
                </a:extLst>
              </a:tr>
            </a:tbl>
          </a:graphicData>
        </a:graphic>
      </p:graphicFrame>
      <p:grpSp>
        <p:nvGrpSpPr>
          <p:cNvPr id="133" name="그룹 132">
            <a:extLst>
              <a:ext uri="{FF2B5EF4-FFF2-40B4-BE49-F238E27FC236}">
                <a16:creationId xmlns:a16="http://schemas.microsoft.com/office/drawing/2014/main" id="{D9CB1E98-A537-13B3-4223-7A19C68767AE}"/>
              </a:ext>
            </a:extLst>
          </p:cNvPr>
          <p:cNvGrpSpPr/>
          <p:nvPr/>
        </p:nvGrpSpPr>
        <p:grpSpPr>
          <a:xfrm>
            <a:off x="1702143" y="4772512"/>
            <a:ext cx="4019580" cy="1315795"/>
            <a:chOff x="6625034" y="4811970"/>
            <a:chExt cx="4019580" cy="1541404"/>
          </a:xfrm>
        </p:grpSpPr>
        <p:grpSp>
          <p:nvGrpSpPr>
            <p:cNvPr id="134" name="Group 91">
              <a:extLst>
                <a:ext uri="{FF2B5EF4-FFF2-40B4-BE49-F238E27FC236}">
                  <a16:creationId xmlns:a16="http://schemas.microsoft.com/office/drawing/2014/main" id="{8A2585E6-7715-8CAF-A263-1C3A98CBA274}"/>
                </a:ext>
              </a:extLst>
            </p:cNvPr>
            <p:cNvGrpSpPr/>
            <p:nvPr/>
          </p:nvGrpSpPr>
          <p:grpSpPr>
            <a:xfrm>
              <a:off x="7974516" y="4811970"/>
              <a:ext cx="1321791" cy="371894"/>
              <a:chOff x="9367244" y="4301706"/>
              <a:chExt cx="468001" cy="371894"/>
            </a:xfrm>
          </p:grpSpPr>
          <p:cxnSp>
            <p:nvCxnSpPr>
              <p:cNvPr id="162" name="Straight Connector 92">
                <a:extLst>
                  <a:ext uri="{FF2B5EF4-FFF2-40B4-BE49-F238E27FC236}">
                    <a16:creationId xmlns:a16="http://schemas.microsoft.com/office/drawing/2014/main" id="{8B53433F-48FC-A747-ED94-8583AED16A19}"/>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93">
                <a:extLst>
                  <a:ext uri="{FF2B5EF4-FFF2-40B4-BE49-F238E27FC236}">
                    <a16:creationId xmlns:a16="http://schemas.microsoft.com/office/drawing/2014/main" id="{91AAD181-84C3-B159-B472-B99B47B944DF}"/>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5" name="Group 91">
              <a:extLst>
                <a:ext uri="{FF2B5EF4-FFF2-40B4-BE49-F238E27FC236}">
                  <a16:creationId xmlns:a16="http://schemas.microsoft.com/office/drawing/2014/main" id="{D1F9C7E4-1895-BC65-B6D5-CBE7CCEB9169}"/>
                </a:ext>
              </a:extLst>
            </p:cNvPr>
            <p:cNvGrpSpPr/>
            <p:nvPr/>
          </p:nvGrpSpPr>
          <p:grpSpPr>
            <a:xfrm>
              <a:off x="6627529" y="5198854"/>
              <a:ext cx="1321791" cy="371894"/>
              <a:chOff x="9367244" y="4301706"/>
              <a:chExt cx="468001" cy="371894"/>
            </a:xfrm>
          </p:grpSpPr>
          <p:cxnSp>
            <p:nvCxnSpPr>
              <p:cNvPr id="160" name="Straight Connector 92">
                <a:extLst>
                  <a:ext uri="{FF2B5EF4-FFF2-40B4-BE49-F238E27FC236}">
                    <a16:creationId xmlns:a16="http://schemas.microsoft.com/office/drawing/2014/main" id="{F3E0385A-9D73-8D73-7931-A8897AAB2BCE}"/>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93">
                <a:extLst>
                  <a:ext uri="{FF2B5EF4-FFF2-40B4-BE49-F238E27FC236}">
                    <a16:creationId xmlns:a16="http://schemas.microsoft.com/office/drawing/2014/main" id="{D2F62435-2115-5F48-D335-6E73CC90076E}"/>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6" name="Group 91">
              <a:extLst>
                <a:ext uri="{FF2B5EF4-FFF2-40B4-BE49-F238E27FC236}">
                  <a16:creationId xmlns:a16="http://schemas.microsoft.com/office/drawing/2014/main" id="{3E679E07-599E-8B25-B220-444F0D9477DF}"/>
                </a:ext>
              </a:extLst>
            </p:cNvPr>
            <p:cNvGrpSpPr/>
            <p:nvPr/>
          </p:nvGrpSpPr>
          <p:grpSpPr>
            <a:xfrm>
              <a:off x="6630029" y="5576104"/>
              <a:ext cx="1321791" cy="371894"/>
              <a:chOff x="9367244" y="4301706"/>
              <a:chExt cx="468001" cy="371894"/>
            </a:xfrm>
          </p:grpSpPr>
          <p:cxnSp>
            <p:nvCxnSpPr>
              <p:cNvPr id="158" name="Straight Connector 92">
                <a:extLst>
                  <a:ext uri="{FF2B5EF4-FFF2-40B4-BE49-F238E27FC236}">
                    <a16:creationId xmlns:a16="http://schemas.microsoft.com/office/drawing/2014/main" id="{85BA3021-D1B5-286E-5253-CC5926E7D0AE}"/>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Straight Connector 93">
                <a:extLst>
                  <a:ext uri="{FF2B5EF4-FFF2-40B4-BE49-F238E27FC236}">
                    <a16:creationId xmlns:a16="http://schemas.microsoft.com/office/drawing/2014/main" id="{FF67DF4A-C732-B991-B9B3-84BDE0F64E40}"/>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7" name="Group 91">
              <a:extLst>
                <a:ext uri="{FF2B5EF4-FFF2-40B4-BE49-F238E27FC236}">
                  <a16:creationId xmlns:a16="http://schemas.microsoft.com/office/drawing/2014/main" id="{948BD92E-3A35-EBCC-62EA-AE3C8925689E}"/>
                </a:ext>
              </a:extLst>
            </p:cNvPr>
            <p:cNvGrpSpPr/>
            <p:nvPr/>
          </p:nvGrpSpPr>
          <p:grpSpPr>
            <a:xfrm>
              <a:off x="6625034" y="5975839"/>
              <a:ext cx="1321791" cy="371894"/>
              <a:chOff x="9367244" y="4301706"/>
              <a:chExt cx="468001" cy="371894"/>
            </a:xfrm>
          </p:grpSpPr>
          <p:cxnSp>
            <p:nvCxnSpPr>
              <p:cNvPr id="156" name="Straight Connector 92">
                <a:extLst>
                  <a:ext uri="{FF2B5EF4-FFF2-40B4-BE49-F238E27FC236}">
                    <a16:creationId xmlns:a16="http://schemas.microsoft.com/office/drawing/2014/main" id="{3B51D00C-78AE-65C0-BFF6-DB4DC63DF0FD}"/>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93">
                <a:extLst>
                  <a:ext uri="{FF2B5EF4-FFF2-40B4-BE49-F238E27FC236}">
                    <a16:creationId xmlns:a16="http://schemas.microsoft.com/office/drawing/2014/main" id="{E552EE0A-C817-64E9-2535-A2EB3CDA315F}"/>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8" name="Group 91">
              <a:extLst>
                <a:ext uri="{FF2B5EF4-FFF2-40B4-BE49-F238E27FC236}">
                  <a16:creationId xmlns:a16="http://schemas.microsoft.com/office/drawing/2014/main" id="{F42AAFB5-253D-8C79-DC49-AC52C10A3C13}"/>
                </a:ext>
              </a:extLst>
            </p:cNvPr>
            <p:cNvGrpSpPr/>
            <p:nvPr/>
          </p:nvGrpSpPr>
          <p:grpSpPr>
            <a:xfrm>
              <a:off x="7985380" y="5192205"/>
              <a:ext cx="1321791" cy="371894"/>
              <a:chOff x="9367244" y="4301706"/>
              <a:chExt cx="468001" cy="371894"/>
            </a:xfrm>
          </p:grpSpPr>
          <p:cxnSp>
            <p:nvCxnSpPr>
              <p:cNvPr id="154" name="Straight Connector 92">
                <a:extLst>
                  <a:ext uri="{FF2B5EF4-FFF2-40B4-BE49-F238E27FC236}">
                    <a16:creationId xmlns:a16="http://schemas.microsoft.com/office/drawing/2014/main" id="{1064FD45-03CF-6648-6479-0CDA65F5A9B5}"/>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93">
                <a:extLst>
                  <a:ext uri="{FF2B5EF4-FFF2-40B4-BE49-F238E27FC236}">
                    <a16:creationId xmlns:a16="http://schemas.microsoft.com/office/drawing/2014/main" id="{452D31AC-6A83-1C12-B3D6-E003041D2B0C}"/>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9" name="Group 91">
              <a:extLst>
                <a:ext uri="{FF2B5EF4-FFF2-40B4-BE49-F238E27FC236}">
                  <a16:creationId xmlns:a16="http://schemas.microsoft.com/office/drawing/2014/main" id="{88685211-59FB-6C32-6801-F6B72B1D20D0}"/>
                </a:ext>
              </a:extLst>
            </p:cNvPr>
            <p:cNvGrpSpPr/>
            <p:nvPr/>
          </p:nvGrpSpPr>
          <p:grpSpPr>
            <a:xfrm>
              <a:off x="7987880" y="5569455"/>
              <a:ext cx="1321791" cy="371894"/>
              <a:chOff x="9367244" y="4301706"/>
              <a:chExt cx="468001" cy="371894"/>
            </a:xfrm>
          </p:grpSpPr>
          <p:cxnSp>
            <p:nvCxnSpPr>
              <p:cNvPr id="152" name="Straight Connector 92">
                <a:extLst>
                  <a:ext uri="{FF2B5EF4-FFF2-40B4-BE49-F238E27FC236}">
                    <a16:creationId xmlns:a16="http://schemas.microsoft.com/office/drawing/2014/main" id="{B4F59B0B-9454-1654-923F-7AC16CFD3108}"/>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93">
                <a:extLst>
                  <a:ext uri="{FF2B5EF4-FFF2-40B4-BE49-F238E27FC236}">
                    <a16:creationId xmlns:a16="http://schemas.microsoft.com/office/drawing/2014/main" id="{5F4D891A-ECF0-A048-1C7D-765A9F71714F}"/>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0" name="Group 91">
              <a:extLst>
                <a:ext uri="{FF2B5EF4-FFF2-40B4-BE49-F238E27FC236}">
                  <a16:creationId xmlns:a16="http://schemas.microsoft.com/office/drawing/2014/main" id="{67BB95D3-7E22-10C8-61C5-836B7C866FFD}"/>
                </a:ext>
              </a:extLst>
            </p:cNvPr>
            <p:cNvGrpSpPr/>
            <p:nvPr/>
          </p:nvGrpSpPr>
          <p:grpSpPr>
            <a:xfrm>
              <a:off x="7982885" y="5969190"/>
              <a:ext cx="1321791" cy="371894"/>
              <a:chOff x="9367244" y="4301706"/>
              <a:chExt cx="468001" cy="371894"/>
            </a:xfrm>
          </p:grpSpPr>
          <p:cxnSp>
            <p:nvCxnSpPr>
              <p:cNvPr id="150" name="Straight Connector 92">
                <a:extLst>
                  <a:ext uri="{FF2B5EF4-FFF2-40B4-BE49-F238E27FC236}">
                    <a16:creationId xmlns:a16="http://schemas.microsoft.com/office/drawing/2014/main" id="{DA0459D5-6FD5-F7E3-D08C-E1A6634B0A4D}"/>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93">
                <a:extLst>
                  <a:ext uri="{FF2B5EF4-FFF2-40B4-BE49-F238E27FC236}">
                    <a16:creationId xmlns:a16="http://schemas.microsoft.com/office/drawing/2014/main" id="{C335C4C3-E8D4-8DDC-39BD-DFD9151DCDD4}"/>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1" name="Group 91">
              <a:extLst>
                <a:ext uri="{FF2B5EF4-FFF2-40B4-BE49-F238E27FC236}">
                  <a16:creationId xmlns:a16="http://schemas.microsoft.com/office/drawing/2014/main" id="{AE3E6887-755D-AD9A-5059-2D1F6648DA61}"/>
                </a:ext>
              </a:extLst>
            </p:cNvPr>
            <p:cNvGrpSpPr/>
            <p:nvPr/>
          </p:nvGrpSpPr>
          <p:grpSpPr>
            <a:xfrm>
              <a:off x="9320323" y="5204495"/>
              <a:ext cx="1321791" cy="371894"/>
              <a:chOff x="9367244" y="4301706"/>
              <a:chExt cx="468001" cy="371894"/>
            </a:xfrm>
          </p:grpSpPr>
          <p:cxnSp>
            <p:nvCxnSpPr>
              <p:cNvPr id="148" name="Straight Connector 92">
                <a:extLst>
                  <a:ext uri="{FF2B5EF4-FFF2-40B4-BE49-F238E27FC236}">
                    <a16:creationId xmlns:a16="http://schemas.microsoft.com/office/drawing/2014/main" id="{50CBBD7D-DADA-A9BA-2D1F-33632AE7B925}"/>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93">
                <a:extLst>
                  <a:ext uri="{FF2B5EF4-FFF2-40B4-BE49-F238E27FC236}">
                    <a16:creationId xmlns:a16="http://schemas.microsoft.com/office/drawing/2014/main" id="{91E1CE68-8671-4244-9E8C-6B78D3E49124}"/>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2" name="Group 91">
              <a:extLst>
                <a:ext uri="{FF2B5EF4-FFF2-40B4-BE49-F238E27FC236}">
                  <a16:creationId xmlns:a16="http://schemas.microsoft.com/office/drawing/2014/main" id="{C0FA0E25-EB51-9B40-C57B-0500D4123A8E}"/>
                </a:ext>
              </a:extLst>
            </p:cNvPr>
            <p:cNvGrpSpPr/>
            <p:nvPr/>
          </p:nvGrpSpPr>
          <p:grpSpPr>
            <a:xfrm>
              <a:off x="9322823" y="5581745"/>
              <a:ext cx="1321791" cy="371894"/>
              <a:chOff x="9367244" y="4301706"/>
              <a:chExt cx="468001" cy="371894"/>
            </a:xfrm>
          </p:grpSpPr>
          <p:cxnSp>
            <p:nvCxnSpPr>
              <p:cNvPr id="146" name="Straight Connector 92">
                <a:extLst>
                  <a:ext uri="{FF2B5EF4-FFF2-40B4-BE49-F238E27FC236}">
                    <a16:creationId xmlns:a16="http://schemas.microsoft.com/office/drawing/2014/main" id="{5BA9231E-9813-D70C-6CAA-5D7BAE1FEB52}"/>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93">
                <a:extLst>
                  <a:ext uri="{FF2B5EF4-FFF2-40B4-BE49-F238E27FC236}">
                    <a16:creationId xmlns:a16="http://schemas.microsoft.com/office/drawing/2014/main" id="{9FAE3151-5779-4744-4980-5E3E4A1A1F13}"/>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3" name="Group 91">
              <a:extLst>
                <a:ext uri="{FF2B5EF4-FFF2-40B4-BE49-F238E27FC236}">
                  <a16:creationId xmlns:a16="http://schemas.microsoft.com/office/drawing/2014/main" id="{C3B3A7D5-5EC0-3407-9B85-0332A7F6AA26}"/>
                </a:ext>
              </a:extLst>
            </p:cNvPr>
            <p:cNvGrpSpPr/>
            <p:nvPr/>
          </p:nvGrpSpPr>
          <p:grpSpPr>
            <a:xfrm>
              <a:off x="9317828" y="5981480"/>
              <a:ext cx="1321791" cy="371894"/>
              <a:chOff x="9367244" y="4301706"/>
              <a:chExt cx="468001" cy="371894"/>
            </a:xfrm>
          </p:grpSpPr>
          <p:cxnSp>
            <p:nvCxnSpPr>
              <p:cNvPr id="144" name="Straight Connector 92">
                <a:extLst>
                  <a:ext uri="{FF2B5EF4-FFF2-40B4-BE49-F238E27FC236}">
                    <a16:creationId xmlns:a16="http://schemas.microsoft.com/office/drawing/2014/main" id="{17985ECB-1F6F-57BF-D517-303043355EB4}"/>
                  </a:ext>
                </a:extLst>
              </p:cNvPr>
              <p:cNvCxnSpPr>
                <a:cxnSpLocks/>
              </p:cNvCxnSpPr>
              <p:nvPr/>
            </p:nvCxnSpPr>
            <p:spPr>
              <a:xfrm>
                <a:off x="9367245" y="4302837"/>
                <a:ext cx="468000" cy="370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93">
                <a:extLst>
                  <a:ext uri="{FF2B5EF4-FFF2-40B4-BE49-F238E27FC236}">
                    <a16:creationId xmlns:a16="http://schemas.microsoft.com/office/drawing/2014/main" id="{A40D9626-2684-F894-CC8C-751940A63333}"/>
                  </a:ext>
                </a:extLst>
              </p:cNvPr>
              <p:cNvCxnSpPr>
                <a:cxnSpLocks/>
              </p:cNvCxnSpPr>
              <p:nvPr/>
            </p:nvCxnSpPr>
            <p:spPr>
              <a:xfrm flipH="1">
                <a:off x="9367244" y="4301706"/>
                <a:ext cx="468000" cy="371894"/>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65" name="TextBox 164">
            <a:extLst>
              <a:ext uri="{FF2B5EF4-FFF2-40B4-BE49-F238E27FC236}">
                <a16:creationId xmlns:a16="http://schemas.microsoft.com/office/drawing/2014/main" id="{CF10F24A-5EF9-B3FF-B5EF-86C6A648F330}"/>
              </a:ext>
            </a:extLst>
          </p:cNvPr>
          <p:cNvSpPr txBox="1"/>
          <p:nvPr/>
        </p:nvSpPr>
        <p:spPr>
          <a:xfrm>
            <a:off x="1759393" y="2818469"/>
            <a:ext cx="2502181" cy="400110"/>
          </a:xfrm>
          <a:prstGeom prst="rect">
            <a:avLst/>
          </a:prstGeom>
          <a:solidFill>
            <a:schemeClr val="bg1"/>
          </a:solidFill>
          <a:ln w="12700">
            <a:solidFill>
              <a:schemeClr val="tx1"/>
            </a:solidFill>
          </a:ln>
        </p:spPr>
        <p:txBody>
          <a:bodyPr wrap="square" rtlCol="0">
            <a:spAutoFit/>
          </a:bodyPr>
          <a:lstStyle/>
          <a:p>
            <a:pPr algn="ctr"/>
            <a:r>
              <a:rPr lang="en-US" sz="2000" dirty="0">
                <a:latin typeface="Daytona" panose="020B0604030500040204" pitchFamily="34" charset="0"/>
              </a:rPr>
              <a:t>Naïve Scheduling</a:t>
            </a:r>
            <a:endParaRPr lang="en-KR" sz="2000" dirty="0">
              <a:latin typeface="Daytona" panose="020B0604030500040204" pitchFamily="34" charset="0"/>
            </a:endParaRPr>
          </a:p>
        </p:txBody>
      </p:sp>
      <p:sp>
        <p:nvSpPr>
          <p:cNvPr id="166" name="슬라이드 번호 개체 틀 165">
            <a:extLst>
              <a:ext uri="{FF2B5EF4-FFF2-40B4-BE49-F238E27FC236}">
                <a16:creationId xmlns:a16="http://schemas.microsoft.com/office/drawing/2014/main" id="{768ADA36-6512-52D0-92E9-FFAFBB794CB4}"/>
              </a:ext>
            </a:extLst>
          </p:cNvPr>
          <p:cNvSpPr>
            <a:spLocks noGrp="1"/>
          </p:cNvSpPr>
          <p:nvPr>
            <p:ph type="sldNum" sz="quarter" idx="12"/>
          </p:nvPr>
        </p:nvSpPr>
        <p:spPr/>
        <p:txBody>
          <a:bodyPr/>
          <a:lstStyle/>
          <a:p>
            <a:fld id="{EA817E6B-9020-B144-9EF0-1660BDD1AC06}" type="slidenum">
              <a:rPr lang="en-KR" smtClean="0"/>
              <a:pPr/>
              <a:t>6</a:t>
            </a:fld>
            <a:endParaRPr lang="en-KR" dirty="0"/>
          </a:p>
        </p:txBody>
      </p:sp>
    </p:spTree>
    <p:extLst>
      <p:ext uri="{BB962C8B-B14F-4D97-AF65-F5344CB8AC3E}">
        <p14:creationId xmlns:p14="http://schemas.microsoft.com/office/powerpoint/2010/main" val="88635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B4A586-6696-79A7-8D99-3498DAF6F94C}"/>
              </a:ext>
            </a:extLst>
          </p:cNvPr>
          <p:cNvSpPr>
            <a:spLocks noGrp="1"/>
          </p:cNvSpPr>
          <p:nvPr>
            <p:ph type="title"/>
          </p:nvPr>
        </p:nvSpPr>
        <p:spPr/>
        <p:txBody>
          <a:bodyPr>
            <a:normAutofit fontScale="90000"/>
          </a:bodyPr>
          <a:lstStyle/>
          <a:p>
            <a:r>
              <a:rPr lang="en" altLang="ko-Kore-KR" b="1" dirty="0"/>
              <a:t>Existing SW Scheduling methods Address the Problem, </a:t>
            </a:r>
            <a:br>
              <a:rPr lang="en" altLang="ko-Kore-KR" b="1" dirty="0"/>
            </a:br>
            <a:r>
              <a:rPr lang="en" altLang="ko-Kore-KR" b="1" dirty="0"/>
              <a:t>But with Overhead</a:t>
            </a:r>
            <a:endParaRPr kumimoji="1" lang="ko-Kore-KR" altLang="en-US" dirty="0"/>
          </a:p>
        </p:txBody>
      </p:sp>
      <p:sp>
        <p:nvSpPr>
          <p:cNvPr id="3" name="내용 개체 틀 2">
            <a:extLst>
              <a:ext uri="{FF2B5EF4-FFF2-40B4-BE49-F238E27FC236}">
                <a16:creationId xmlns:a16="http://schemas.microsoft.com/office/drawing/2014/main" id="{6AB4EC3C-684A-BB78-7C35-D5C863EA45B4}"/>
              </a:ext>
            </a:extLst>
          </p:cNvPr>
          <p:cNvSpPr>
            <a:spLocks noGrp="1"/>
          </p:cNvSpPr>
          <p:nvPr>
            <p:ph idx="1"/>
          </p:nvPr>
        </p:nvSpPr>
        <p:spPr/>
        <p:txBody>
          <a:bodyPr>
            <a:normAutofit/>
          </a:bodyPr>
          <a:lstStyle/>
          <a:p>
            <a:r>
              <a:rPr lang="en" altLang="ko-Kore-KR" sz="2400" b="1" dirty="0">
                <a:solidFill>
                  <a:srgbClr val="003378"/>
                </a:solidFill>
              </a:rPr>
              <a:t>Existing SW Scheduling Attempts to Solve Workload Imbalance</a:t>
            </a:r>
          </a:p>
          <a:p>
            <a:pPr lvl="1"/>
            <a:r>
              <a:rPr lang="en" altLang="ko-Kore-KR" sz="2400" dirty="0"/>
              <a:t>Often better than naïve scheduling</a:t>
            </a:r>
          </a:p>
          <a:p>
            <a:pPr lvl="1"/>
            <a:endParaRPr lang="en" altLang="ko-Kore-KR" sz="2400" dirty="0"/>
          </a:p>
          <a:p>
            <a:r>
              <a:rPr lang="en" altLang="ko-Kore-KR" sz="2400" b="1" dirty="0">
                <a:solidFill>
                  <a:srgbClr val="003378"/>
                </a:solidFill>
              </a:rPr>
              <a:t>Software Solutions Introduce Overhead</a:t>
            </a:r>
          </a:p>
          <a:p>
            <a:pPr lvl="1"/>
            <a:r>
              <a:rPr lang="en" altLang="ko-Kore-KR" sz="2400" dirty="0"/>
              <a:t>Additional computations, synchronizations, atomics, or memory operations with binary search, etc.</a:t>
            </a:r>
          </a:p>
          <a:p>
            <a:pPr lvl="1"/>
            <a:r>
              <a:rPr lang="en" altLang="ko-Kore-KR" sz="2400" dirty="0"/>
              <a:t>Each thread independently calculates its allocated work ID </a:t>
            </a:r>
            <a:br>
              <a:rPr lang="en" altLang="ko-Kore-KR" sz="2400" dirty="0"/>
            </a:br>
            <a:r>
              <a:rPr lang="en" altLang="ko-Kore-KR" sz="2400" dirty="0"/>
              <a:t>(edge ID), increasing overhead</a:t>
            </a:r>
          </a:p>
        </p:txBody>
      </p:sp>
      <p:sp>
        <p:nvSpPr>
          <p:cNvPr id="4" name="슬라이드 번호 개체 틀 3">
            <a:extLst>
              <a:ext uri="{FF2B5EF4-FFF2-40B4-BE49-F238E27FC236}">
                <a16:creationId xmlns:a16="http://schemas.microsoft.com/office/drawing/2014/main" id="{B0C30CDD-EB43-62AE-7018-9F394AA18699}"/>
              </a:ext>
            </a:extLst>
          </p:cNvPr>
          <p:cNvSpPr>
            <a:spLocks noGrp="1"/>
          </p:cNvSpPr>
          <p:nvPr>
            <p:ph type="sldNum" sz="quarter" idx="12"/>
          </p:nvPr>
        </p:nvSpPr>
        <p:spPr/>
        <p:txBody>
          <a:bodyPr/>
          <a:lstStyle/>
          <a:p>
            <a:fld id="{EA817E6B-9020-B144-9EF0-1660BDD1AC06}" type="slidenum">
              <a:rPr lang="en-KR" smtClean="0"/>
              <a:pPr/>
              <a:t>7</a:t>
            </a:fld>
            <a:endParaRPr lang="en-KR" dirty="0"/>
          </a:p>
        </p:txBody>
      </p:sp>
    </p:spTree>
    <p:extLst>
      <p:ext uri="{BB962C8B-B14F-4D97-AF65-F5344CB8AC3E}">
        <p14:creationId xmlns:p14="http://schemas.microsoft.com/office/powerpoint/2010/main" val="8814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2FC27-F0EB-227E-F751-291D10143D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76B566-35B6-F2F4-8123-8CC7E30E4A96}"/>
              </a:ext>
            </a:extLst>
          </p:cNvPr>
          <p:cNvSpPr>
            <a:spLocks noGrp="1"/>
          </p:cNvSpPr>
          <p:nvPr>
            <p:ph type="title"/>
          </p:nvPr>
        </p:nvSpPr>
        <p:spPr/>
        <p:txBody>
          <a:bodyPr>
            <a:noAutofit/>
          </a:bodyPr>
          <a:lstStyle/>
          <a:p>
            <a:r>
              <a:rPr lang="en" altLang="ko-Kore-KR" sz="2800" dirty="0"/>
              <a:t>Can SW Scheduling be Considered a Fundamental Solution?</a:t>
            </a:r>
            <a:endParaRPr lang="en-KR" sz="2800" dirty="0"/>
          </a:p>
        </p:txBody>
      </p:sp>
      <p:sp>
        <p:nvSpPr>
          <p:cNvPr id="3" name="Content Placeholder 2">
            <a:extLst>
              <a:ext uri="{FF2B5EF4-FFF2-40B4-BE49-F238E27FC236}">
                <a16:creationId xmlns:a16="http://schemas.microsoft.com/office/drawing/2014/main" id="{839F947C-6B8A-861C-15A5-C3AE12231562}"/>
              </a:ext>
            </a:extLst>
          </p:cNvPr>
          <p:cNvSpPr>
            <a:spLocks noGrp="1"/>
          </p:cNvSpPr>
          <p:nvPr>
            <p:ph idx="1"/>
          </p:nvPr>
        </p:nvSpPr>
        <p:spPr>
          <a:xfrm>
            <a:off x="593124" y="1651819"/>
            <a:ext cx="10972799" cy="1168873"/>
          </a:xfrm>
        </p:spPr>
        <p:txBody>
          <a:bodyPr>
            <a:normAutofit/>
          </a:bodyPr>
          <a:lstStyle/>
          <a:p>
            <a:r>
              <a:rPr lang="en" altLang="ko-Kore-KR" sz="2400" b="1" dirty="0"/>
              <a:t>Mismatch arises between sparse operations and dense hardware</a:t>
            </a:r>
          </a:p>
          <a:p>
            <a:pPr lvl="1"/>
            <a:r>
              <a:rPr lang="en" altLang="ko-Kore-KR" sz="2400" dirty="0"/>
              <a:t>Solving this mismatch in software side induces overhead</a:t>
            </a:r>
          </a:p>
          <a:p>
            <a:endParaRPr lang="en" altLang="ko-Kore-KR" sz="2400" b="1" dirty="0">
              <a:solidFill>
                <a:srgbClr val="FF0000"/>
              </a:solidFill>
            </a:endParaRPr>
          </a:p>
        </p:txBody>
      </p:sp>
      <p:sp>
        <p:nvSpPr>
          <p:cNvPr id="10" name="슬라이드 번호 개체 틀 9">
            <a:extLst>
              <a:ext uri="{FF2B5EF4-FFF2-40B4-BE49-F238E27FC236}">
                <a16:creationId xmlns:a16="http://schemas.microsoft.com/office/drawing/2014/main" id="{624BC4D0-79CA-82A7-39C4-AEC3B049E6A8}"/>
              </a:ext>
            </a:extLst>
          </p:cNvPr>
          <p:cNvSpPr>
            <a:spLocks noGrp="1"/>
          </p:cNvSpPr>
          <p:nvPr>
            <p:ph type="sldNum" sz="quarter" idx="12"/>
          </p:nvPr>
        </p:nvSpPr>
        <p:spPr/>
        <p:txBody>
          <a:bodyPr/>
          <a:lstStyle/>
          <a:p>
            <a:fld id="{EA817E6B-9020-B144-9EF0-1660BDD1AC06}" type="slidenum">
              <a:rPr lang="en-KR" smtClean="0"/>
              <a:pPr/>
              <a:t>8</a:t>
            </a:fld>
            <a:endParaRPr lang="en-KR" dirty="0"/>
          </a:p>
        </p:txBody>
      </p:sp>
      <p:sp>
        <p:nvSpPr>
          <p:cNvPr id="5" name="Content Placeholder 2">
            <a:extLst>
              <a:ext uri="{FF2B5EF4-FFF2-40B4-BE49-F238E27FC236}">
                <a16:creationId xmlns:a16="http://schemas.microsoft.com/office/drawing/2014/main" id="{BA2AA44F-62E5-CF6A-A8E3-C2069A70E4A3}"/>
              </a:ext>
            </a:extLst>
          </p:cNvPr>
          <p:cNvSpPr txBox="1">
            <a:spLocks/>
          </p:cNvSpPr>
          <p:nvPr/>
        </p:nvSpPr>
        <p:spPr>
          <a:xfrm>
            <a:off x="593123" y="2505031"/>
            <a:ext cx="10972799" cy="4525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Daytona" panose="020B060403050004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aytona" panose="020B060403050004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Daytona" panose="020B060403050004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Daytona" panose="020B0604030500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 altLang="ko-Kore-KR" sz="2400" b="1" dirty="0">
              <a:solidFill>
                <a:srgbClr val="FF0000"/>
              </a:solidFill>
            </a:endParaRPr>
          </a:p>
          <a:p>
            <a:r>
              <a:rPr lang="en" altLang="ko-Kore-KR" sz="2400" b="1" dirty="0">
                <a:solidFill>
                  <a:srgbClr val="FF0000"/>
                </a:solidFill>
              </a:rPr>
              <a:t>Can this problem be </a:t>
            </a:r>
            <a:r>
              <a:rPr lang="en" altLang="ko-Kore-KR" sz="2400" b="1" u="sng" dirty="0">
                <a:solidFill>
                  <a:srgbClr val="FF0000"/>
                </a:solidFill>
              </a:rPr>
              <a:t>addressed</a:t>
            </a:r>
            <a:r>
              <a:rPr lang="en" altLang="ko-Kore-KR" sz="2400" b="1" dirty="0">
                <a:solidFill>
                  <a:srgbClr val="FF0000"/>
                </a:solidFill>
              </a:rPr>
              <a:t> with a hardware solution?</a:t>
            </a:r>
          </a:p>
          <a:p>
            <a:pPr lvl="1"/>
            <a:r>
              <a:rPr lang="en" altLang="ko-Kore-KR" sz="2400" dirty="0"/>
              <a:t>How can we efficiently solve this with </a:t>
            </a:r>
            <a:r>
              <a:rPr lang="en" altLang="ko-Kore-KR" sz="2400" u="sng" dirty="0"/>
              <a:t>minimal hardware overhead</a:t>
            </a:r>
            <a:r>
              <a:rPr lang="en" altLang="ko-Kore-KR" sz="2400" dirty="0"/>
              <a:t>?</a:t>
            </a:r>
          </a:p>
          <a:p>
            <a:pPr lvl="1"/>
            <a:r>
              <a:rPr lang="en" altLang="ko-Kore-KR" sz="2400" dirty="0"/>
              <a:t>How can we ensure efficiency while </a:t>
            </a:r>
            <a:r>
              <a:rPr lang="en" altLang="ko-Kore-KR" sz="2400" u="sng" dirty="0"/>
              <a:t>maintaining the composability </a:t>
            </a:r>
            <a:r>
              <a:rPr lang="en" altLang="ko-Kore-KR" sz="2400" dirty="0"/>
              <a:t>of other parts of the graph algorithm?</a:t>
            </a:r>
          </a:p>
        </p:txBody>
      </p:sp>
    </p:spTree>
    <p:extLst>
      <p:ext uri="{BB962C8B-B14F-4D97-AF65-F5344CB8AC3E}">
        <p14:creationId xmlns:p14="http://schemas.microsoft.com/office/powerpoint/2010/main" val="1339769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148F1-B0D3-6437-FD20-77BB97E56331}"/>
            </a:ext>
          </a:extLst>
        </p:cNvPr>
        <p:cNvGrpSpPr/>
        <p:nvPr/>
      </p:nvGrpSpPr>
      <p:grpSpPr>
        <a:xfrm>
          <a:off x="0" y="0"/>
          <a:ext cx="0" cy="0"/>
          <a:chOff x="0" y="0"/>
          <a:chExt cx="0" cy="0"/>
        </a:xfrm>
      </p:grpSpPr>
      <p:sp>
        <p:nvSpPr>
          <p:cNvPr id="4" name="모서리가 둥근 직사각형 3">
            <a:extLst>
              <a:ext uri="{FF2B5EF4-FFF2-40B4-BE49-F238E27FC236}">
                <a16:creationId xmlns:a16="http://schemas.microsoft.com/office/drawing/2014/main" id="{13867B62-DF9F-1D6C-B039-4B08EDBF1956}"/>
              </a:ext>
            </a:extLst>
          </p:cNvPr>
          <p:cNvSpPr/>
          <p:nvPr/>
        </p:nvSpPr>
        <p:spPr>
          <a:xfrm>
            <a:off x="1192291" y="3486584"/>
            <a:ext cx="3645794" cy="196078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Title 1">
            <a:extLst>
              <a:ext uri="{FF2B5EF4-FFF2-40B4-BE49-F238E27FC236}">
                <a16:creationId xmlns:a16="http://schemas.microsoft.com/office/drawing/2014/main" id="{E8C4584D-FE93-5D0F-FB4F-92E8B1B92CC4}"/>
              </a:ext>
            </a:extLst>
          </p:cNvPr>
          <p:cNvSpPr>
            <a:spLocks noGrp="1"/>
          </p:cNvSpPr>
          <p:nvPr>
            <p:ph type="title"/>
          </p:nvPr>
        </p:nvSpPr>
        <p:spPr/>
        <p:txBody>
          <a:bodyPr>
            <a:normAutofit/>
          </a:bodyPr>
          <a:lstStyle/>
          <a:p>
            <a:r>
              <a:rPr kumimoji="1" lang="en-US" altLang="ko-Kore-KR" sz="3100" dirty="0"/>
              <a:t>Observation 1: Two Stages of SW Scheduling Methods</a:t>
            </a:r>
            <a:endParaRPr lang="en" altLang="ko-Kore-KR" sz="3100" dirty="0"/>
          </a:p>
        </p:txBody>
      </p:sp>
      <p:sp>
        <p:nvSpPr>
          <p:cNvPr id="3" name="Content Placeholder 2">
            <a:extLst>
              <a:ext uri="{FF2B5EF4-FFF2-40B4-BE49-F238E27FC236}">
                <a16:creationId xmlns:a16="http://schemas.microsoft.com/office/drawing/2014/main" id="{318102C9-6994-245C-5531-B8B544E2D24A}"/>
              </a:ext>
            </a:extLst>
          </p:cNvPr>
          <p:cNvSpPr>
            <a:spLocks noGrp="1"/>
          </p:cNvSpPr>
          <p:nvPr>
            <p:ph idx="1"/>
          </p:nvPr>
        </p:nvSpPr>
        <p:spPr/>
        <p:txBody>
          <a:bodyPr>
            <a:normAutofit/>
          </a:bodyPr>
          <a:lstStyle/>
          <a:p>
            <a:pPr marL="285750" indent="-285750">
              <a:lnSpc>
                <a:spcPct val="100000"/>
              </a:lnSpc>
            </a:pPr>
            <a:r>
              <a:rPr lang="en" altLang="ko-Kore-KR" dirty="0"/>
              <a:t>Registration Stage: All threads in the core investigate neighbor information</a:t>
            </a:r>
          </a:p>
          <a:p>
            <a:pPr marL="285750" indent="-285750">
              <a:lnSpc>
                <a:spcPct val="100000"/>
              </a:lnSpc>
            </a:pPr>
            <a:r>
              <a:rPr lang="en" altLang="ko-Kore-KR" dirty="0"/>
              <a:t>Distribution Stage: All threads in the core generate work edge IDs</a:t>
            </a:r>
          </a:p>
          <a:p>
            <a:pPr marL="285750" indent="-285750">
              <a:lnSpc>
                <a:spcPct val="100000"/>
              </a:lnSpc>
            </a:pPr>
            <a:endParaRPr lang="en" altLang="ko-Kore-KR" dirty="0"/>
          </a:p>
        </p:txBody>
      </p:sp>
      <p:sp>
        <p:nvSpPr>
          <p:cNvPr id="5" name="Rectangle 7">
            <a:extLst>
              <a:ext uri="{FF2B5EF4-FFF2-40B4-BE49-F238E27FC236}">
                <a16:creationId xmlns:a16="http://schemas.microsoft.com/office/drawing/2014/main" id="{D94F91AF-E313-BDA8-EB24-F1D61CF91A26}"/>
              </a:ext>
            </a:extLst>
          </p:cNvPr>
          <p:cNvSpPr/>
          <p:nvPr/>
        </p:nvSpPr>
        <p:spPr>
          <a:xfrm>
            <a:off x="1308813" y="4118365"/>
            <a:ext cx="3381934" cy="49567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err="1">
                <a:solidFill>
                  <a:schemeClr val="tx1"/>
                </a:solidFill>
                <a:latin typeface="Daytona" panose="020B0604030500040204" pitchFamily="34" charset="0"/>
                <a:cs typeface="Times New Roman" panose="02020603050405020304" pitchFamily="18" charset="0"/>
              </a:rPr>
              <a:t>Get_Neighbor</a:t>
            </a:r>
            <a:r>
              <a:rPr lang="en-US" sz="2000" dirty="0">
                <a:solidFill>
                  <a:schemeClr val="tx1"/>
                </a:solidFill>
                <a:latin typeface="Daytona" panose="020B0604030500040204" pitchFamily="34" charset="0"/>
                <a:cs typeface="Times New Roman" panose="02020603050405020304" pitchFamily="18" charset="0"/>
              </a:rPr>
              <a:t>(VID)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6" name="Rectangle 8">
            <a:extLst>
              <a:ext uri="{FF2B5EF4-FFF2-40B4-BE49-F238E27FC236}">
                <a16:creationId xmlns:a16="http://schemas.microsoft.com/office/drawing/2014/main" id="{89E4329C-11A6-D837-EA15-C9A86E2CEFC5}"/>
              </a:ext>
            </a:extLst>
          </p:cNvPr>
          <p:cNvSpPr/>
          <p:nvPr/>
        </p:nvSpPr>
        <p:spPr>
          <a:xfrm>
            <a:off x="1308813" y="3733041"/>
            <a:ext cx="3381934" cy="29352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a:solidFill>
                  <a:schemeClr val="tx1"/>
                </a:solidFill>
                <a:latin typeface="Daytona" panose="020B0604030500040204" pitchFamily="34" charset="0"/>
                <a:cs typeface="Times New Roman" panose="02020603050405020304" pitchFamily="18" charset="0"/>
              </a:rPr>
              <a:t>Filter(VID)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7" name="Rectangle 9">
            <a:extLst>
              <a:ext uri="{FF2B5EF4-FFF2-40B4-BE49-F238E27FC236}">
                <a16:creationId xmlns:a16="http://schemas.microsoft.com/office/drawing/2014/main" id="{32D545F3-37F4-665E-BB9A-47683163DBC4}"/>
              </a:ext>
            </a:extLst>
          </p:cNvPr>
          <p:cNvSpPr/>
          <p:nvPr/>
        </p:nvSpPr>
        <p:spPr>
          <a:xfrm>
            <a:off x="1308813" y="4738969"/>
            <a:ext cx="3381933" cy="52122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err="1">
                <a:solidFill>
                  <a:schemeClr val="tx1"/>
                </a:solidFill>
                <a:latin typeface="Daytona" panose="020B0604030500040204" pitchFamily="34" charset="0"/>
                <a:cs typeface="Times New Roman" panose="02020603050405020304" pitchFamily="18" charset="0"/>
              </a:rPr>
              <a:t>Prepare_Shared_data</a:t>
            </a:r>
            <a:r>
              <a:rPr lang="en-US" sz="2000" dirty="0">
                <a:solidFill>
                  <a:schemeClr val="tx1"/>
                </a:solidFill>
                <a:latin typeface="Daytona" panose="020B0604030500040204" pitchFamily="34" charset="0"/>
                <a:cs typeface="Times New Roman" panose="02020603050405020304" pitchFamily="18" charset="0"/>
              </a:rPr>
              <a:t>(VID)</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0C33409-2515-8AB9-E06C-14DFA7F6DF1C}"/>
              </a:ext>
            </a:extLst>
          </p:cNvPr>
          <p:cNvSpPr txBox="1"/>
          <p:nvPr/>
        </p:nvSpPr>
        <p:spPr>
          <a:xfrm>
            <a:off x="673103" y="5462068"/>
            <a:ext cx="4464622" cy="707886"/>
          </a:xfrm>
          <a:prstGeom prst="rect">
            <a:avLst/>
          </a:prstGeom>
          <a:noFill/>
        </p:spPr>
        <p:txBody>
          <a:bodyPr wrap="square" rtlCol="0">
            <a:spAutoFit/>
          </a:bodyPr>
          <a:lstStyle/>
          <a:p>
            <a:pPr algn="ctr"/>
            <a:r>
              <a:rPr lang="en-KR" altLang="ko-Kore-KR" sz="2000" b="1">
                <a:solidFill>
                  <a:srgbClr val="FF0000"/>
                </a:solidFill>
                <a:latin typeface="Daytona" panose="020B0604030500040204" pitchFamily="34" charset="0"/>
                <a:cs typeface="Times New Roman" panose="02020603050405020304" pitchFamily="18" charset="0"/>
              </a:rPr>
              <a:t>Registration</a:t>
            </a:r>
            <a:r>
              <a:rPr lang="ko-KR" altLang="en-US" sz="2000" b="1">
                <a:latin typeface="Daytona" panose="020B0604030500040204" pitchFamily="34" charset="0"/>
                <a:cs typeface="Times New Roman" panose="02020603050405020304" pitchFamily="18" charset="0"/>
              </a:rPr>
              <a:t> </a:t>
            </a:r>
            <a:r>
              <a:rPr lang="en-US" altLang="ko-KR" sz="2000" b="1" dirty="0">
                <a:latin typeface="Daytona" panose="020B0604030500040204" pitchFamily="34" charset="0"/>
                <a:cs typeface="Times New Roman" panose="02020603050405020304" pitchFamily="18" charset="0"/>
              </a:rPr>
              <a:t>stage</a:t>
            </a:r>
            <a:endParaRPr lang="en-US" sz="2000" dirty="0">
              <a:latin typeface="Daytona" panose="020B0604030500040204" pitchFamily="34" charset="0"/>
              <a:cs typeface="Times New Roman" panose="02020603050405020304" pitchFamily="18" charset="0"/>
            </a:endParaRPr>
          </a:p>
          <a:p>
            <a:pPr algn="ctr"/>
            <a:r>
              <a:rPr lang="en-US" sz="2000" dirty="0">
                <a:latin typeface="Daytona" panose="020B0604030500040204" pitchFamily="34" charset="0"/>
                <a:cs typeface="Times New Roman" panose="02020603050405020304" pitchFamily="18" charset="0"/>
              </a:rPr>
              <a:t>Generate </a:t>
            </a:r>
            <a:r>
              <a:rPr lang="en-KR" sz="2000">
                <a:latin typeface="Daytona" panose="020B0604030500040204" pitchFamily="34" charset="0"/>
                <a:cs typeface="Times New Roman" panose="02020603050405020304" pitchFamily="18" charset="0"/>
              </a:rPr>
              <a:t>Workload Information</a:t>
            </a:r>
            <a:endParaRPr lang="en-KR" sz="2000" dirty="0">
              <a:latin typeface="Daytona" panose="020B0604030500040204" pitchFamily="34" charset="0"/>
              <a:cs typeface="Times New Roman" panose="02020603050405020304" pitchFamily="18" charset="0"/>
            </a:endParaRPr>
          </a:p>
        </p:txBody>
      </p:sp>
      <p:sp>
        <p:nvSpPr>
          <p:cNvPr id="10" name="Rectangle 12">
            <a:extLst>
              <a:ext uri="{FF2B5EF4-FFF2-40B4-BE49-F238E27FC236}">
                <a16:creationId xmlns:a16="http://schemas.microsoft.com/office/drawing/2014/main" id="{1BCC0595-2E2A-04D9-7C85-B365FE7F2BA6}"/>
              </a:ext>
            </a:extLst>
          </p:cNvPr>
          <p:cNvSpPr/>
          <p:nvPr/>
        </p:nvSpPr>
        <p:spPr>
          <a:xfrm>
            <a:off x="8230970" y="3734207"/>
            <a:ext cx="1393476" cy="152598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a:solidFill>
                  <a:schemeClr val="tx1"/>
                </a:solidFill>
                <a:latin typeface="Daytona" panose="020B0604030500040204" pitchFamily="34" charset="0"/>
                <a:cs typeface="Times New Roman" panose="02020603050405020304" pitchFamily="18" charset="0"/>
              </a:rPr>
              <a:t>Get Edge </a:t>
            </a:r>
          </a:p>
          <a:p>
            <a:pPr algn="ctr"/>
            <a:r>
              <a:rPr lang="en-US" sz="2000" dirty="0">
                <a:solidFill>
                  <a:schemeClr val="tx1"/>
                </a:solidFill>
                <a:latin typeface="Daytona" panose="020B0604030500040204" pitchFamily="34" charset="0"/>
                <a:cs typeface="Times New Roman" panose="02020603050405020304" pitchFamily="18" charset="0"/>
              </a:rPr>
              <a:t>Info</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11" name="Rectangle 13">
            <a:extLst>
              <a:ext uri="{FF2B5EF4-FFF2-40B4-BE49-F238E27FC236}">
                <a16:creationId xmlns:a16="http://schemas.microsoft.com/office/drawing/2014/main" id="{6E71BDBE-2AB2-6731-9DB3-085D8D06E5F4}"/>
              </a:ext>
            </a:extLst>
          </p:cNvPr>
          <p:cNvSpPr/>
          <p:nvPr/>
        </p:nvSpPr>
        <p:spPr>
          <a:xfrm>
            <a:off x="10053586" y="3719725"/>
            <a:ext cx="1047273" cy="153914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sz="2000" dirty="0">
                <a:solidFill>
                  <a:schemeClr val="tx1"/>
                </a:solidFill>
                <a:latin typeface="Daytona" panose="020B0604030500040204" pitchFamily="34" charset="0"/>
                <a:cs typeface="Times New Roman" panose="02020603050405020304" pitchFamily="18" charset="0"/>
              </a:rPr>
              <a:t>Gather</a:t>
            </a:r>
            <a:endParaRPr lang="en-KR" sz="2000" dirty="0">
              <a:solidFill>
                <a:schemeClr val="tx1"/>
              </a:solidFill>
              <a:latin typeface="Daytona" panose="020B0604030500040204" pitchFamily="34" charset="0"/>
              <a:cs typeface="Times New Roman" panose="02020603050405020304" pitchFamily="18" charset="0"/>
            </a:endParaRPr>
          </a:p>
        </p:txBody>
      </p:sp>
      <p:sp>
        <p:nvSpPr>
          <p:cNvPr id="12" name="Right Arrow 14">
            <a:extLst>
              <a:ext uri="{FF2B5EF4-FFF2-40B4-BE49-F238E27FC236}">
                <a16:creationId xmlns:a16="http://schemas.microsoft.com/office/drawing/2014/main" id="{0865F9F9-23DC-7AB2-19D5-AB0EB76D0466}"/>
              </a:ext>
            </a:extLst>
          </p:cNvPr>
          <p:cNvSpPr/>
          <p:nvPr/>
        </p:nvSpPr>
        <p:spPr>
          <a:xfrm>
            <a:off x="7856255" y="4355225"/>
            <a:ext cx="349002" cy="40983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15" name="Rectangle 17">
            <a:extLst>
              <a:ext uri="{FF2B5EF4-FFF2-40B4-BE49-F238E27FC236}">
                <a16:creationId xmlns:a16="http://schemas.microsoft.com/office/drawing/2014/main" id="{4834C8DA-39E0-3EE4-0D4E-FF78B74330EB}"/>
              </a:ext>
            </a:extLst>
          </p:cNvPr>
          <p:cNvSpPr/>
          <p:nvPr/>
        </p:nvSpPr>
        <p:spPr>
          <a:xfrm>
            <a:off x="10492938" y="2935251"/>
            <a:ext cx="259727" cy="751353"/>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16" name="Right Arrow 18">
            <a:extLst>
              <a:ext uri="{FF2B5EF4-FFF2-40B4-BE49-F238E27FC236}">
                <a16:creationId xmlns:a16="http://schemas.microsoft.com/office/drawing/2014/main" id="{B16CBA9B-C749-84F1-99A2-2C12A2ACB80D}"/>
              </a:ext>
            </a:extLst>
          </p:cNvPr>
          <p:cNvSpPr/>
          <p:nvPr/>
        </p:nvSpPr>
        <p:spPr>
          <a:xfrm>
            <a:off x="627172" y="4355225"/>
            <a:ext cx="488441" cy="40983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17" name="Right Arrow 19">
            <a:extLst>
              <a:ext uri="{FF2B5EF4-FFF2-40B4-BE49-F238E27FC236}">
                <a16:creationId xmlns:a16="http://schemas.microsoft.com/office/drawing/2014/main" id="{240679B6-EA93-3DF8-D5AC-8DD7433F7F08}"/>
              </a:ext>
            </a:extLst>
          </p:cNvPr>
          <p:cNvSpPr/>
          <p:nvPr/>
        </p:nvSpPr>
        <p:spPr>
          <a:xfrm>
            <a:off x="11224848" y="4355225"/>
            <a:ext cx="543913" cy="40983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19" name="TextBox 18">
            <a:extLst>
              <a:ext uri="{FF2B5EF4-FFF2-40B4-BE49-F238E27FC236}">
                <a16:creationId xmlns:a16="http://schemas.microsoft.com/office/drawing/2014/main" id="{5C5DC26B-9747-1149-F5B4-2B8776B6630C}"/>
              </a:ext>
            </a:extLst>
          </p:cNvPr>
          <p:cNvSpPr txBox="1"/>
          <p:nvPr/>
        </p:nvSpPr>
        <p:spPr>
          <a:xfrm>
            <a:off x="4931073" y="5440799"/>
            <a:ext cx="3216247" cy="707886"/>
          </a:xfrm>
          <a:prstGeom prst="rect">
            <a:avLst/>
          </a:prstGeom>
          <a:noFill/>
        </p:spPr>
        <p:txBody>
          <a:bodyPr wrap="square" rtlCol="0">
            <a:spAutoFit/>
          </a:bodyPr>
          <a:lstStyle/>
          <a:p>
            <a:pPr algn="ctr"/>
            <a:r>
              <a:rPr lang="en-KR" altLang="ko-Kore-KR" sz="2000" b="1">
                <a:solidFill>
                  <a:srgbClr val="FF0000"/>
                </a:solidFill>
                <a:latin typeface="Daytona" panose="020B0604030500040204" pitchFamily="34" charset="0"/>
                <a:cs typeface="Times New Roman" panose="02020603050405020304" pitchFamily="18" charset="0"/>
              </a:rPr>
              <a:t>Distribution</a:t>
            </a:r>
            <a:r>
              <a:rPr lang="en-US" altLang="ko-Kore-KR" sz="2000" b="1" dirty="0">
                <a:latin typeface="Daytona" panose="020B0604030500040204" pitchFamily="34" charset="0"/>
                <a:cs typeface="Times New Roman" panose="02020603050405020304" pitchFamily="18" charset="0"/>
              </a:rPr>
              <a:t> stage</a:t>
            </a:r>
            <a:endParaRPr lang="en-US" sz="2000" dirty="0">
              <a:latin typeface="Daytona" panose="020B0604030500040204" pitchFamily="34" charset="0"/>
              <a:cs typeface="Times New Roman" panose="02020603050405020304" pitchFamily="18" charset="0"/>
            </a:endParaRPr>
          </a:p>
          <a:p>
            <a:pPr algn="ctr"/>
            <a:r>
              <a:rPr lang="en-KR" sz="2000">
                <a:latin typeface="Daytona" panose="020B0604030500040204" pitchFamily="34" charset="0"/>
                <a:cs typeface="Times New Roman" panose="02020603050405020304" pitchFamily="18" charset="0"/>
              </a:rPr>
              <a:t>Work</a:t>
            </a:r>
            <a:r>
              <a:rPr lang="en-US" sz="2000" dirty="0">
                <a:latin typeface="Daytona" panose="020B0604030500040204" pitchFamily="34" charset="0"/>
                <a:cs typeface="Times New Roman" panose="02020603050405020304" pitchFamily="18" charset="0"/>
              </a:rPr>
              <a:t> Generation </a:t>
            </a:r>
            <a:r>
              <a:rPr lang="en-KR" sz="2000">
                <a:latin typeface="Daytona" panose="020B0604030500040204" pitchFamily="34" charset="0"/>
                <a:cs typeface="Times New Roman" panose="02020603050405020304" pitchFamily="18" charset="0"/>
              </a:rPr>
              <a:t> </a:t>
            </a:r>
            <a:endParaRPr lang="en-US" sz="2000" dirty="0">
              <a:latin typeface="Daytona" panose="020B0604030500040204" pitchFamily="34" charset="0"/>
              <a:cs typeface="Times New Roman" panose="02020603050405020304" pitchFamily="18" charset="0"/>
            </a:endParaRPr>
          </a:p>
        </p:txBody>
      </p:sp>
      <p:sp>
        <p:nvSpPr>
          <p:cNvPr id="21" name="Right Arrow 24">
            <a:extLst>
              <a:ext uri="{FF2B5EF4-FFF2-40B4-BE49-F238E27FC236}">
                <a16:creationId xmlns:a16="http://schemas.microsoft.com/office/drawing/2014/main" id="{4F131186-20C1-D6A6-BA1F-34A12D2107DA}"/>
              </a:ext>
            </a:extLst>
          </p:cNvPr>
          <p:cNvSpPr/>
          <p:nvPr/>
        </p:nvSpPr>
        <p:spPr>
          <a:xfrm rot="5400000">
            <a:off x="6102155" y="2992875"/>
            <a:ext cx="525081" cy="40983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24" name="슬라이드 번호 개체 틀 23">
            <a:extLst>
              <a:ext uri="{FF2B5EF4-FFF2-40B4-BE49-F238E27FC236}">
                <a16:creationId xmlns:a16="http://schemas.microsoft.com/office/drawing/2014/main" id="{5E95F18D-1E7C-696A-3257-DEEBF0E2F205}"/>
              </a:ext>
            </a:extLst>
          </p:cNvPr>
          <p:cNvSpPr>
            <a:spLocks noGrp="1"/>
          </p:cNvSpPr>
          <p:nvPr>
            <p:ph type="sldNum" sz="quarter" idx="12"/>
          </p:nvPr>
        </p:nvSpPr>
        <p:spPr/>
        <p:txBody>
          <a:bodyPr/>
          <a:lstStyle/>
          <a:p>
            <a:fld id="{EA817E6B-9020-B144-9EF0-1660BDD1AC06}" type="slidenum">
              <a:rPr lang="en-KR" smtClean="0"/>
              <a:pPr/>
              <a:t>9</a:t>
            </a:fld>
            <a:endParaRPr lang="en-KR" dirty="0"/>
          </a:p>
        </p:txBody>
      </p:sp>
      <p:sp>
        <p:nvSpPr>
          <p:cNvPr id="26" name="Rectangle 17">
            <a:extLst>
              <a:ext uri="{FF2B5EF4-FFF2-40B4-BE49-F238E27FC236}">
                <a16:creationId xmlns:a16="http://schemas.microsoft.com/office/drawing/2014/main" id="{0F2354A8-FF9E-ACA9-F153-714318DAB3EE}"/>
              </a:ext>
            </a:extLst>
          </p:cNvPr>
          <p:cNvSpPr/>
          <p:nvPr/>
        </p:nvSpPr>
        <p:spPr>
          <a:xfrm rot="16200000">
            <a:off x="8410594" y="816322"/>
            <a:ext cx="206580" cy="4477562"/>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14" name="Right Arrow 14">
            <a:extLst>
              <a:ext uri="{FF2B5EF4-FFF2-40B4-BE49-F238E27FC236}">
                <a16:creationId xmlns:a16="http://schemas.microsoft.com/office/drawing/2014/main" id="{043C146E-90D7-635C-B72F-8F08098E0BD6}"/>
              </a:ext>
            </a:extLst>
          </p:cNvPr>
          <p:cNvSpPr/>
          <p:nvPr/>
        </p:nvSpPr>
        <p:spPr>
          <a:xfrm>
            <a:off x="4895527" y="4355225"/>
            <a:ext cx="349002" cy="40983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22" name="Right Arrow 14">
            <a:extLst>
              <a:ext uri="{FF2B5EF4-FFF2-40B4-BE49-F238E27FC236}">
                <a16:creationId xmlns:a16="http://schemas.microsoft.com/office/drawing/2014/main" id="{D5EA90AB-B802-1B45-6B55-87D51BCB9325}"/>
              </a:ext>
            </a:extLst>
          </p:cNvPr>
          <p:cNvSpPr/>
          <p:nvPr/>
        </p:nvSpPr>
        <p:spPr>
          <a:xfrm>
            <a:off x="9665654" y="4355225"/>
            <a:ext cx="349002" cy="409835"/>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Daytona" panose="020B0604030500040204" pitchFamily="34" charset="0"/>
            </a:endParaRPr>
          </a:p>
        </p:txBody>
      </p:sp>
      <p:sp>
        <p:nvSpPr>
          <p:cNvPr id="23" name="모서리가 둥근 직사각형 22">
            <a:extLst>
              <a:ext uri="{FF2B5EF4-FFF2-40B4-BE49-F238E27FC236}">
                <a16:creationId xmlns:a16="http://schemas.microsoft.com/office/drawing/2014/main" id="{63EFC13B-5EAE-0CA2-2C1D-A5FB730BC8AA}"/>
              </a:ext>
            </a:extLst>
          </p:cNvPr>
          <p:cNvSpPr/>
          <p:nvPr/>
        </p:nvSpPr>
        <p:spPr>
          <a:xfrm>
            <a:off x="5260028" y="3486584"/>
            <a:ext cx="2531840" cy="1927964"/>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7" name="Rectangle 21">
            <a:extLst>
              <a:ext uri="{FF2B5EF4-FFF2-40B4-BE49-F238E27FC236}">
                <a16:creationId xmlns:a16="http://schemas.microsoft.com/office/drawing/2014/main" id="{60E4B7D2-BBE3-A8FC-4D22-4ABDE21E7D67}"/>
              </a:ext>
            </a:extLst>
          </p:cNvPr>
          <p:cNvSpPr/>
          <p:nvPr/>
        </p:nvSpPr>
        <p:spPr>
          <a:xfrm>
            <a:off x="5401782" y="3734208"/>
            <a:ext cx="2271330" cy="621017"/>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ore-KR" sz="2000" dirty="0" err="1">
                <a:solidFill>
                  <a:schemeClr val="tx1"/>
                </a:solidFill>
                <a:latin typeface="Daytona" panose="020B0604030500040204" pitchFamily="34" charset="0"/>
                <a:cs typeface="Times New Roman" panose="02020603050405020304" pitchFamily="18" charset="0"/>
              </a:rPr>
              <a:t>Get_Next_EdgeID</a:t>
            </a:r>
            <a:endParaRPr lang="en-KR" altLang="ko-Kore-KR" sz="2000" dirty="0">
              <a:solidFill>
                <a:schemeClr val="tx1"/>
              </a:solidFill>
              <a:latin typeface="Daytona" panose="020B0604030500040204" pitchFamily="34" charset="0"/>
              <a:cs typeface="Times New Roman" panose="02020603050405020304" pitchFamily="18" charset="0"/>
            </a:endParaRPr>
          </a:p>
        </p:txBody>
      </p:sp>
      <p:sp>
        <p:nvSpPr>
          <p:cNvPr id="28" name="Rectangle 23">
            <a:extLst>
              <a:ext uri="{FF2B5EF4-FFF2-40B4-BE49-F238E27FC236}">
                <a16:creationId xmlns:a16="http://schemas.microsoft.com/office/drawing/2014/main" id="{F372BE7A-5A9C-9AFB-CEF1-9F0C308DF7CF}"/>
              </a:ext>
            </a:extLst>
          </p:cNvPr>
          <p:cNvSpPr/>
          <p:nvPr/>
        </p:nvSpPr>
        <p:spPr>
          <a:xfrm>
            <a:off x="5401782" y="4458386"/>
            <a:ext cx="2265549" cy="80180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lang="en-US" altLang="ko-Kore-KR" sz="2000" dirty="0" err="1">
                <a:solidFill>
                  <a:schemeClr val="tx1"/>
                </a:solidFill>
                <a:latin typeface="Daytona" panose="020B0604030500040204" pitchFamily="34" charset="0"/>
                <a:cs typeface="Times New Roman" panose="02020603050405020304" pitchFamily="18" charset="0"/>
              </a:rPr>
              <a:t>Update_Shared_Data</a:t>
            </a:r>
            <a:endParaRPr lang="en-KR" altLang="ko-Kore-KR" sz="2000" dirty="0">
              <a:solidFill>
                <a:schemeClr val="tx1"/>
              </a:solidFill>
              <a:latin typeface="Daytona" panose="020B0604030500040204" pitchFamily="34" charset="0"/>
              <a:cs typeface="Times New Roman" panose="02020603050405020304" pitchFamily="18" charset="0"/>
            </a:endParaRPr>
          </a:p>
        </p:txBody>
      </p:sp>
    </p:spTree>
    <p:extLst>
      <p:ext uri="{BB962C8B-B14F-4D97-AF65-F5344CB8AC3E}">
        <p14:creationId xmlns:p14="http://schemas.microsoft.com/office/powerpoint/2010/main" val="4088110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9743</TotalTime>
  <Words>4288</Words>
  <Application>Microsoft Macintosh PowerPoint</Application>
  <PresentationFormat>와이드스크린</PresentationFormat>
  <Paragraphs>1016</Paragraphs>
  <Slides>26</Slides>
  <Notes>25</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26</vt:i4>
      </vt:variant>
    </vt:vector>
  </HeadingPairs>
  <TitlesOfParts>
    <vt:vector size="35" baseType="lpstr">
      <vt:lpstr>CMSY10</vt:lpstr>
      <vt:lpstr>NimbusRomNo9L</vt:lpstr>
      <vt:lpstr>Aptos</vt:lpstr>
      <vt:lpstr>Arial</vt:lpstr>
      <vt:lpstr>Calibri</vt:lpstr>
      <vt:lpstr>Consolas</vt:lpstr>
      <vt:lpstr>Daytona</vt:lpstr>
      <vt:lpstr>Times New Roman</vt:lpstr>
      <vt:lpstr>Office Theme</vt:lpstr>
      <vt:lpstr>SparseWeaver: Converting Sparse Operations as Dense Operations on GPUs for Graph Workloads </vt:lpstr>
      <vt:lpstr>Graphs are Important Data Structures  to Abstract and Analyze the Real-World Data</vt:lpstr>
      <vt:lpstr>What is Graph processing? </vt:lpstr>
      <vt:lpstr>GPU is a Promising Platform for Dense Operations</vt:lpstr>
      <vt:lpstr>However, Graph Processing on GPU is Challenging  Because Gather Operation is Sparse Operation </vt:lpstr>
      <vt:lpstr>Converting Sparse Gather Operation as Dense Operation is Important!</vt:lpstr>
      <vt:lpstr>Existing SW Scheduling methods Address the Problem,  But with Overhead</vt:lpstr>
      <vt:lpstr>Can SW Scheduling be Considered a Fundamental Solution?</vt:lpstr>
      <vt:lpstr>Observation 1: Two Stages of SW Scheduling Methods</vt:lpstr>
      <vt:lpstr>Observation 2: SW Scheduling, Fundamentally Decoding </vt:lpstr>
      <vt:lpstr>Solution: Offloading Fundamental Steps to HW (Weaver)</vt:lpstr>
      <vt:lpstr>Solution: Offloading Fundamental Steps to HW (Weaver)</vt:lpstr>
      <vt:lpstr>Big Changes in System? Not at All! (System Overview)</vt:lpstr>
      <vt:lpstr>SparseWeaver Execution Flow</vt:lpstr>
      <vt:lpstr>SparseWeaver Execution Flow</vt:lpstr>
      <vt:lpstr>How Does Weaver Work?</vt:lpstr>
      <vt:lpstr>How Does Weaver Work?</vt:lpstr>
      <vt:lpstr>How Does Weaver Work?</vt:lpstr>
      <vt:lpstr>How Does Weaver Work?</vt:lpstr>
      <vt:lpstr>How Does Weaver Work?</vt:lpstr>
      <vt:lpstr>How Does Weaver Work?</vt:lpstr>
      <vt:lpstr>More Details Can Be Found in the Paper</vt:lpstr>
      <vt:lpstr>Overall Performance </vt:lpstr>
      <vt:lpstr>Hardware Overhead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정신녕(창의IT융합공학과)</dc:creator>
  <cp:lastModifiedBy>정신녕</cp:lastModifiedBy>
  <cp:revision>482</cp:revision>
  <dcterms:created xsi:type="dcterms:W3CDTF">2025-02-27T00:33:37Z</dcterms:created>
  <dcterms:modified xsi:type="dcterms:W3CDTF">2025-03-05T23:31:26Z</dcterms:modified>
</cp:coreProperties>
</file>