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embeddedFontLst>
    <p:embeddedFont>
      <p:font typeface="Economica"/>
      <p:regular r:id="rId24"/>
      <p:bold r:id="rId25"/>
      <p:italic r:id="rId26"/>
      <p:boldItalic r:id="rId27"/>
    </p:embeddedFont>
    <p:embeddedFont>
      <p:font typeface="Open Sans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7014DC1-5829-47B2-92FF-BC9312C709F4}">
  <a:tblStyle styleId="{B7014DC1-5829-47B2-92FF-BC9312C709F4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Economica-regular.fntdata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Economica-italic.fntdata"/><Relationship Id="rId25" Type="http://schemas.openxmlformats.org/officeDocument/2006/relationships/font" Target="fonts/Economica-bold.fntdata"/><Relationship Id="rId28" Type="http://schemas.openxmlformats.org/officeDocument/2006/relationships/font" Target="fonts/OpenSans-regular.fntdata"/><Relationship Id="rId27" Type="http://schemas.openxmlformats.org/officeDocument/2006/relationships/font" Target="fonts/Economica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OpenSans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OpenSans-boldItalic.fntdata"/><Relationship Id="rId30" Type="http://schemas.openxmlformats.org/officeDocument/2006/relationships/font" Target="fonts/OpenSans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744ef9cf7f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744ef9cf7f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744ef9cf7f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744ef9cf7f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744ef9cf7f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744ef9cf7f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744ef9cf7f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744ef9cf7f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744ef9cf7f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744ef9cf7f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744ef9cf7f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744ef9cf7f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744ef9cf7f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744ef9cf7f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744ef9cf7f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744ef9cf7f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744ef9cf7f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744ef9cf7f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744ef9cf7f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744ef9cf7f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744ef9cf7f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744ef9cf7f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744ef9cf7f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744ef9cf7f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744ef9cf7f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744ef9cf7f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744ef9cf7f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744ef9cf7f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744ef9cf7f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744ef9cf7f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744ef9cf7f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744ef9cf7f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CHADA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semi-project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315925"/>
            <a:ext cx="8520600" cy="35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화면 설계</a:t>
            </a:r>
            <a:r>
              <a:rPr lang="ko" sz="1500"/>
              <a:t> </a:t>
            </a:r>
            <a:endParaRPr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1225225"/>
            <a:ext cx="42603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ko" sz="1190">
                <a:solidFill>
                  <a:srgbClr val="1F2328"/>
                </a:solidFill>
                <a:latin typeface="Arial"/>
                <a:ea typeface="Arial"/>
                <a:cs typeface="Arial"/>
                <a:sym typeface="Arial"/>
              </a:rPr>
              <a:t>⏺ 메인 페이지</a:t>
            </a:r>
            <a:endParaRPr sz="1190">
              <a:solidFill>
                <a:srgbClr val="1F232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66700" marR="38100" rtl="0" algn="l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b="1" lang="ko" sz="1043">
                <a:latin typeface="Arial"/>
                <a:ea typeface="Arial"/>
                <a:cs typeface="Arial"/>
                <a:sym typeface="Arial"/>
              </a:rPr>
              <a:t>1️⃣상점 페이지</a:t>
            </a:r>
            <a:endParaRPr b="1" sz="1043">
              <a:latin typeface="Arial"/>
              <a:ea typeface="Arial"/>
              <a:cs typeface="Arial"/>
              <a:sym typeface="Arial"/>
            </a:endParaRPr>
          </a:p>
          <a:p>
            <a:pPr indent="0" lvl="0" marL="266700" marR="38100" rtl="0" algn="l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b="1" lang="ko" sz="1043">
                <a:latin typeface="Arial"/>
                <a:ea typeface="Arial"/>
                <a:cs typeface="Arial"/>
                <a:sym typeface="Arial"/>
              </a:rPr>
              <a:t>2️⃣커뮤니티 페이지 (2)</a:t>
            </a:r>
            <a:endParaRPr b="1" sz="1043">
              <a:latin typeface="Arial"/>
              <a:ea typeface="Arial"/>
              <a:cs typeface="Arial"/>
              <a:sym typeface="Arial"/>
            </a:endParaRPr>
          </a:p>
          <a:p>
            <a:pPr indent="0" lvl="0" marL="266700" marR="38100" rtl="0" algn="l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b="1" lang="ko" sz="1043">
                <a:latin typeface="Arial"/>
                <a:ea typeface="Arial"/>
                <a:cs typeface="Arial"/>
                <a:sym typeface="Arial"/>
              </a:rPr>
              <a:t>3️⃣로그인 페이지</a:t>
            </a:r>
            <a:endParaRPr b="1" sz="1043">
              <a:latin typeface="Arial"/>
              <a:ea typeface="Arial"/>
              <a:cs typeface="Arial"/>
              <a:sym typeface="Arial"/>
            </a:endParaRPr>
          </a:p>
          <a:p>
            <a:pPr indent="0" lvl="0" marL="266700" marR="38100" rtl="0" algn="l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b="1" lang="ko" sz="1043">
                <a:latin typeface="Arial"/>
                <a:ea typeface="Arial"/>
                <a:cs typeface="Arial"/>
                <a:sym typeface="Arial"/>
              </a:rPr>
              <a:t>4️⃣마이 페이지</a:t>
            </a:r>
            <a:endParaRPr b="1" sz="1043">
              <a:latin typeface="Arial"/>
              <a:ea typeface="Arial"/>
              <a:cs typeface="Arial"/>
              <a:sym typeface="Arial"/>
            </a:endParaRPr>
          </a:p>
          <a:p>
            <a:pPr indent="0" lvl="0" marL="266700" marR="38100" rtl="0" algn="l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b="1" lang="ko" sz="1043">
                <a:latin typeface="Arial"/>
                <a:ea typeface="Arial"/>
                <a:cs typeface="Arial"/>
                <a:sym typeface="Arial"/>
              </a:rPr>
              <a:t>5️⃣관리자 페이지</a:t>
            </a:r>
            <a:endParaRPr b="1" sz="1043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358"/>
              <a:buNone/>
            </a:pPr>
            <a:r>
              <a:t/>
            </a:r>
            <a:endParaRPr sz="1385"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4572000" y="1225225"/>
            <a:ext cx="42603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ko" sz="1190">
                <a:solidFill>
                  <a:srgbClr val="1F2328"/>
                </a:solidFill>
                <a:latin typeface="Arial"/>
                <a:ea typeface="Arial"/>
                <a:cs typeface="Arial"/>
                <a:sym typeface="Arial"/>
              </a:rPr>
              <a:t>1-1 상품 전체 (상품 검색)</a:t>
            </a:r>
            <a:br>
              <a:rPr lang="ko" sz="1190">
                <a:solidFill>
                  <a:srgbClr val="1F2328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ko" sz="1190">
                <a:solidFill>
                  <a:srgbClr val="1F2328"/>
                </a:solidFill>
                <a:latin typeface="Arial"/>
                <a:ea typeface="Arial"/>
                <a:cs typeface="Arial"/>
                <a:sym typeface="Arial"/>
              </a:rPr>
              <a:t>1-2 상품 카테고리</a:t>
            </a:r>
            <a:br>
              <a:rPr lang="ko" sz="1190">
                <a:solidFill>
                  <a:srgbClr val="1F2328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ko" sz="1190">
                <a:solidFill>
                  <a:srgbClr val="1F2328"/>
                </a:solidFill>
                <a:latin typeface="Arial"/>
                <a:ea typeface="Arial"/>
                <a:cs typeface="Arial"/>
                <a:sym typeface="Arial"/>
              </a:rPr>
              <a:t>1-3 상품 상세페이</a:t>
            </a:r>
            <a:endParaRPr sz="1190">
              <a:solidFill>
                <a:srgbClr val="1F232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ko" sz="1190">
                <a:solidFill>
                  <a:srgbClr val="1F2328"/>
                </a:solidFill>
                <a:latin typeface="Arial"/>
                <a:ea typeface="Arial"/>
                <a:cs typeface="Arial"/>
                <a:sym typeface="Arial"/>
              </a:rPr>
              <a:t>2-1 커뮤니티 메인 / 칼럼 메인</a:t>
            </a:r>
            <a:br>
              <a:rPr lang="ko" sz="1190">
                <a:solidFill>
                  <a:srgbClr val="1F2328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ko" sz="1190">
                <a:solidFill>
                  <a:srgbClr val="1F2328"/>
                </a:solidFill>
                <a:latin typeface="Arial"/>
                <a:ea typeface="Arial"/>
                <a:cs typeface="Arial"/>
                <a:sym typeface="Arial"/>
              </a:rPr>
              <a:t>2-2 글 전체 (조회) 페이</a:t>
            </a:r>
            <a:br>
              <a:rPr lang="ko" sz="1190">
                <a:solidFill>
                  <a:srgbClr val="1F2328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ko" sz="1190">
                <a:solidFill>
                  <a:srgbClr val="1F2328"/>
                </a:solidFill>
                <a:latin typeface="Arial"/>
                <a:ea typeface="Arial"/>
                <a:cs typeface="Arial"/>
                <a:sym typeface="Arial"/>
              </a:rPr>
              <a:t>2-3 글 상세 페이지</a:t>
            </a:r>
            <a:br>
              <a:rPr lang="ko" sz="1190">
                <a:solidFill>
                  <a:srgbClr val="1F2328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ko" sz="1190">
                <a:solidFill>
                  <a:srgbClr val="1F2328"/>
                </a:solidFill>
                <a:latin typeface="Arial"/>
                <a:ea typeface="Arial"/>
                <a:cs typeface="Arial"/>
                <a:sym typeface="Arial"/>
              </a:rPr>
              <a:t>2-4 글 작성/수정 페이지</a:t>
            </a:r>
            <a:endParaRPr sz="1190">
              <a:solidFill>
                <a:srgbClr val="1F232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ko" sz="1190">
                <a:solidFill>
                  <a:srgbClr val="1F2328"/>
                </a:solidFill>
                <a:latin typeface="Arial"/>
                <a:ea typeface="Arial"/>
                <a:cs typeface="Arial"/>
                <a:sym typeface="Arial"/>
              </a:rPr>
              <a:t>3-1 로그인 페이지</a:t>
            </a:r>
            <a:br>
              <a:rPr lang="ko" sz="1190">
                <a:solidFill>
                  <a:srgbClr val="1F2328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ko" sz="1190">
                <a:solidFill>
                  <a:srgbClr val="1F2328"/>
                </a:solidFill>
                <a:latin typeface="Arial"/>
                <a:ea typeface="Arial"/>
                <a:cs typeface="Arial"/>
                <a:sym typeface="Arial"/>
              </a:rPr>
              <a:t>3-2 회원가입 페이지</a:t>
            </a:r>
            <a:br>
              <a:rPr lang="ko" sz="1190">
                <a:solidFill>
                  <a:srgbClr val="1F2328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ko" sz="1190">
                <a:solidFill>
                  <a:srgbClr val="1F2328"/>
                </a:solidFill>
                <a:latin typeface="Arial"/>
                <a:ea typeface="Arial"/>
                <a:cs typeface="Arial"/>
                <a:sym typeface="Arial"/>
              </a:rPr>
              <a:t>3-3 아이디/비번 찾기 페이지</a:t>
            </a:r>
            <a:endParaRPr sz="1190">
              <a:solidFill>
                <a:srgbClr val="1F232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ko" sz="1190">
                <a:solidFill>
                  <a:srgbClr val="1F2328"/>
                </a:solidFill>
                <a:latin typeface="Arial"/>
                <a:ea typeface="Arial"/>
                <a:cs typeface="Arial"/>
                <a:sym typeface="Arial"/>
              </a:rPr>
              <a:t>4-1 내 정보 조회 페이지</a:t>
            </a:r>
            <a:br>
              <a:rPr lang="ko" sz="1190">
                <a:solidFill>
                  <a:srgbClr val="1F2328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ko" sz="1190">
                <a:solidFill>
                  <a:srgbClr val="1F2328"/>
                </a:solidFill>
                <a:latin typeface="Arial"/>
                <a:ea typeface="Arial"/>
                <a:cs typeface="Arial"/>
                <a:sym typeface="Arial"/>
              </a:rPr>
              <a:t>4-2 내 정보 수정 페이지</a:t>
            </a:r>
            <a:endParaRPr sz="1190">
              <a:solidFill>
                <a:srgbClr val="1F232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ko" sz="1190">
                <a:solidFill>
                  <a:srgbClr val="1F2328"/>
                </a:solidFill>
                <a:latin typeface="Arial"/>
                <a:ea typeface="Arial"/>
                <a:cs typeface="Arial"/>
                <a:sym typeface="Arial"/>
              </a:rPr>
              <a:t>5 데이터 수정 페이지 (회원 , 글 , 알림 , 상품 ,)</a:t>
            </a:r>
            <a:endParaRPr sz="1190">
              <a:solidFill>
                <a:srgbClr val="1F232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358"/>
              <a:buNone/>
            </a:pPr>
            <a:r>
              <a:t/>
            </a:r>
            <a:endParaRPr sz="1385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6100" y="152400"/>
            <a:ext cx="4838702" cy="48387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0552" y="1074675"/>
            <a:ext cx="3848100" cy="3848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3"/>
          <p:cNvSpPr txBox="1"/>
          <p:nvPr/>
        </p:nvSpPr>
        <p:spPr>
          <a:xfrm>
            <a:off x="312200" y="116175"/>
            <a:ext cx="3724800" cy="9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ex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AutoNum type="arabicPeriod"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상점페이지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AutoNum type="arabicPeriod"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상세페이지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234950" lvl="0" marL="457200" rtl="0" algn="l">
              <a:spcBef>
                <a:spcPts val="0"/>
              </a:spcBef>
              <a:spcAft>
                <a:spcPts val="0"/>
              </a:spcAft>
              <a:buSzPts val="100"/>
              <a:buFont typeface="Open Sans"/>
              <a:buAutoNum type="arabicPeriod"/>
            </a:pPr>
            <a:r>
              <a:rPr b="1" lang="ko" sz="6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https://ovenapp.io/view/kdVtcVrKSVA0XYvisgYpAtKxxBChDwfp/apSv2</a:t>
            </a:r>
            <a:endParaRPr sz="1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311700" y="315925"/>
            <a:ext cx="8520600" cy="37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3333"/>
              <a:buFont typeface="Arial"/>
              <a:buNone/>
            </a:pPr>
            <a:r>
              <a:rPr lang="ko" sz="1500"/>
              <a:t>ERD  </a:t>
            </a:r>
            <a:endParaRPr/>
          </a:p>
        </p:txBody>
      </p:sp>
      <p:pic>
        <p:nvPicPr>
          <p:cNvPr id="131" name="Google Shape;13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47825"/>
            <a:ext cx="5950510" cy="414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title"/>
          </p:nvPr>
        </p:nvSpPr>
        <p:spPr>
          <a:xfrm>
            <a:off x="311700" y="315925"/>
            <a:ext cx="8520600" cy="37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클래스 매핑(1)</a:t>
            </a:r>
            <a:endParaRPr/>
          </a:p>
        </p:txBody>
      </p:sp>
      <p:graphicFrame>
        <p:nvGraphicFramePr>
          <p:cNvPr id="137" name="Google Shape;137;p25"/>
          <p:cNvGraphicFramePr/>
          <p:nvPr/>
        </p:nvGraphicFramePr>
        <p:xfrm>
          <a:off x="193625" y="1868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{B7014DC1-5829-47B2-92FF-BC9312C709F4}</a:tableStyleId>
              </a:tblPr>
              <a:tblGrid>
                <a:gridCol w="1149750"/>
                <a:gridCol w="1167875"/>
                <a:gridCol w="2082225"/>
                <a:gridCol w="2181825"/>
                <a:gridCol w="2109400"/>
              </a:tblGrid>
              <a:tr h="242525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1.시스템 환경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패키지 Naming Rule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BC04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URL 설계규칙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D85C6"/>
                    </a:solidFill>
                  </a:tcPr>
                </a:tc>
              </a:tr>
              <a:tr h="256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구분</a:t>
                      </a:r>
                      <a:endParaRPr b="1" sz="1100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내용</a:t>
                      </a:r>
                      <a:endParaRPr b="1" sz="1100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main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admin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6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Web Project 명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CHADA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member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blog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6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Context Root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CHADA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store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board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66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Context Directory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src/main/webapp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mypage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8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각 컨트롤러의 대표 url: /테이블명(복수)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</a:tcPr>
                </a:tc>
              </a:tr>
              <a:tr h="256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세부 기능 url : /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6BDC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>
            <p:ph type="title"/>
          </p:nvPr>
        </p:nvSpPr>
        <p:spPr>
          <a:xfrm>
            <a:off x="311700" y="315925"/>
            <a:ext cx="8520600" cy="37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클래스 매핑(2) -URL</a:t>
            </a:r>
            <a:endParaRPr/>
          </a:p>
        </p:txBody>
      </p:sp>
      <p:graphicFrame>
        <p:nvGraphicFramePr>
          <p:cNvPr id="143" name="Google Shape;143;p26"/>
          <p:cNvGraphicFramePr/>
          <p:nvPr/>
        </p:nvGraphicFramePr>
        <p:xfrm>
          <a:off x="152400" y="87994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{B7014DC1-5829-47B2-92FF-BC9312C709F4}</a:tableStyleId>
              </a:tblPr>
              <a:tblGrid>
                <a:gridCol w="744075"/>
                <a:gridCol w="1332025"/>
                <a:gridCol w="1396300"/>
                <a:gridCol w="1359575"/>
                <a:gridCol w="2342500"/>
                <a:gridCol w="1139100"/>
                <a:gridCol w="496050"/>
              </a:tblGrid>
              <a:tr h="231275">
                <a:tc gridSpan="7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2.컨트롤러 구성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  <a:tr h="366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UI No.</a:t>
                      </a:r>
                      <a:endParaRPr b="1" sz="900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package</a:t>
                      </a:r>
                      <a:endParaRPr b="1" sz="900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Controller</a:t>
                      </a:r>
                      <a:endParaRPr b="1" sz="900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url-mapping</a:t>
                      </a:r>
                      <a:endParaRPr b="1" sz="900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기능</a:t>
                      </a:r>
                      <a:endParaRPr b="1" sz="900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수정일자</a:t>
                      </a:r>
                      <a:endParaRPr b="1" sz="900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수정comment</a:t>
                      </a:r>
                      <a:endParaRPr b="1" sz="900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F3F3F"/>
                    </a:solidFill>
                  </a:tcPr>
                </a:tc>
              </a:tr>
              <a:tr h="4418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Main-01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6BD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main.controller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6BD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MainController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6BD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/main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6BD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메인페이지</a:t>
                      </a:r>
                      <a:endParaRPr b="1" sz="100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헤더에 로그인페이지, 알람 , 로그아웃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6BD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6BD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6BDC6"/>
                    </a:solidFill>
                  </a:tcPr>
                </a:tc>
              </a:tr>
              <a:tr h="3854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Login-01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login.controller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LoginController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/login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로그인페이지</a:t>
                      </a:r>
                      <a:endParaRPr b="1" sz="100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회원가입, 아이디/비밀번호 찾기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44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Login-02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login.controller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ResetController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/login/reset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아이디/비밀번호 찾기 페이지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44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Login-03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login.controller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RegisterController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/login/register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회원가입 페이지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7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Mypage-01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mypage.controller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MySearchController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/mypage/search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내 정보 확인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4A853"/>
                    </a:solidFill>
                  </a:tcPr>
                </a:tc>
              </a:tr>
              <a:tr h="3047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Mypage-02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mypage.controller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MyChangeController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/mypage/change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내 정보 수정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4A853"/>
                    </a:solidFill>
                  </a:tcPr>
                </a:tc>
              </a:tr>
              <a:tr h="3047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Mypage-03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mypage.controller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MyCartController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/mypage/cart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장바구니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4A853"/>
                    </a:solidFill>
                  </a:tcPr>
                </a:tc>
              </a:tr>
              <a:tr h="3047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Mypage-04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mypage.controller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MyWishController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/mypage/wish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찜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4A853"/>
                    </a:solidFill>
                  </a:tcPr>
                </a:tc>
              </a:tr>
              <a:tr h="3047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Mypage-05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mypage.controller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MyOrderController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/mypage/order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구매 목록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4A853"/>
                    </a:solidFill>
                  </a:tcPr>
                </a:tc>
              </a:tr>
              <a:tr h="3047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Mypage-06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mypage.controller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MyBoardController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/mypage/board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내가 쓴 글 리스트, 글삭제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4A853"/>
                    </a:solidFill>
                  </a:tcPr>
                </a:tc>
              </a:tr>
              <a:tr h="3047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Mypage-07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mypage.controller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MyRankController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/mypage/rank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내 등급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4A85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/>
          <p:nvPr>
            <p:ph type="title"/>
          </p:nvPr>
        </p:nvSpPr>
        <p:spPr>
          <a:xfrm>
            <a:off x="311700" y="315925"/>
            <a:ext cx="8520600" cy="37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클래스 매핑(3) </a:t>
            </a:r>
            <a:r>
              <a:rPr lang="ko" sz="1500"/>
              <a:t>-URL</a:t>
            </a:r>
            <a:endParaRPr/>
          </a:p>
        </p:txBody>
      </p:sp>
      <p:graphicFrame>
        <p:nvGraphicFramePr>
          <p:cNvPr id="149" name="Google Shape;149;p27"/>
          <p:cNvGraphicFramePr/>
          <p:nvPr/>
        </p:nvGraphicFramePr>
        <p:xfrm>
          <a:off x="311688" y="889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{B7014DC1-5829-47B2-92FF-BC9312C709F4}</a:tableStyleId>
              </a:tblPr>
              <a:tblGrid>
                <a:gridCol w="719700"/>
                <a:gridCol w="1288325"/>
                <a:gridCol w="1350500"/>
                <a:gridCol w="1314950"/>
                <a:gridCol w="2265650"/>
                <a:gridCol w="1101725"/>
                <a:gridCol w="479775"/>
              </a:tblGrid>
              <a:tr h="5012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Admin-01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admin.member.controller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MemberListController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/admin/member/list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회원 리스트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12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Admin-02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admin.member.controller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MemberSearchController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/admin/member/search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회원 리스트 상세 페이지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12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Admin-03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admin.member.controller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MemberChangeController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/admin/member/change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회원 정보 수정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12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Admin-04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admin.info.controller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InfoRegistController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/admin/info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관리자 데이터 베이스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08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Store-01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BC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store.controller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BC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CategoryController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BC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/store/category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BC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상점 카테고리 메인페이지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BC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BC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BC04"/>
                    </a:solidFill>
                  </a:tcPr>
                </a:tc>
              </a:tr>
              <a:tr h="3308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Store-02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BC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store.controller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BC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ListController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BC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/store/list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BC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상품 리스트 조회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BC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BC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BC04"/>
                    </a:solidFill>
                  </a:tcPr>
                </a:tc>
              </a:tr>
              <a:tr h="3308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Store-03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BC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store.controller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BC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DetailController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BC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/store/detail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BC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상품 상세 페이지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BC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BC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BC04"/>
                    </a:solidFill>
                  </a:tcPr>
                </a:tc>
              </a:tr>
              <a:tr h="3308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Store-04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BC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store.controller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BC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OrderController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BC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/store/order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BC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상품 주문 페이지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BC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BC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BC04"/>
                    </a:solidFill>
                  </a:tcPr>
                </a:tc>
              </a:tr>
              <a:tr h="5012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A-Store-01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admin.store.controller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EnrollController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/admin/store/enroll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상품 등록 페이지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 txBox="1"/>
          <p:nvPr>
            <p:ph type="title"/>
          </p:nvPr>
        </p:nvSpPr>
        <p:spPr>
          <a:xfrm>
            <a:off x="311700" y="315925"/>
            <a:ext cx="8520600" cy="37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클래스 매핑(4) </a:t>
            </a:r>
            <a:r>
              <a:rPr lang="ko" sz="1500"/>
              <a:t>-URL</a:t>
            </a:r>
            <a:endParaRPr/>
          </a:p>
        </p:txBody>
      </p:sp>
      <p:graphicFrame>
        <p:nvGraphicFramePr>
          <p:cNvPr id="155" name="Google Shape;155;p28"/>
          <p:cNvGraphicFramePr/>
          <p:nvPr/>
        </p:nvGraphicFramePr>
        <p:xfrm>
          <a:off x="232050" y="756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{B7014DC1-5829-47B2-92FF-BC9312C709F4}</a:tableStyleId>
              </a:tblPr>
              <a:tblGrid>
                <a:gridCol w="733125"/>
                <a:gridCol w="1312400"/>
                <a:gridCol w="1375750"/>
                <a:gridCol w="1339550"/>
                <a:gridCol w="2308000"/>
                <a:gridCol w="1122325"/>
                <a:gridCol w="488750"/>
              </a:tblGrid>
              <a:tr h="2474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Board-01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board.controller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BoListController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/board/list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게시판 리스트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</a:tr>
              <a:tr h="2474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Board-02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board.controller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BoWriteController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/board/write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게시판 작성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</a:tr>
              <a:tr h="2474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Board-03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board.controller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BoReadController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/board/read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게시글 보기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</a:tr>
              <a:tr h="2474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Board-F-01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board.file.controller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BoFileController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/board/file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파일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</a:tr>
              <a:tr h="3748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Article-K-01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article.keyword.controller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KeywordController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/article/keyword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키워드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74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Article-01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article.controller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ArWriteController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/article/write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칼럼 작성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74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Article-02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article.controller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ArListController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/article/list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칼럼 리스트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74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Article-03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article.controller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ArReadController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/article/read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칼럼 상세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42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Article-F-01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article.file.controller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ArFileController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/article/file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파일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74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Notice-01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6C6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notice.controller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6C6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NoticeController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6C6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/notice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6C6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알람 보기, 삭제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6C6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6C6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6C6C"/>
                    </a:solidFill>
                  </a:tcPr>
                </a:tc>
              </a:tr>
              <a:tr h="3748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Notice-A-01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admin.notice.controller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NoListController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/admin/notice/list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알람 보기, 삭제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48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Notice-A-02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admin.notice.controller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NoSendController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/admin/notice/send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알림 발송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7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74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Store-05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BC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store.file.controller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BC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StFileController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BC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/store/file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BC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상품 주문 페이지 파일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BC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/>
          <p:nvPr>
            <p:ph type="title"/>
          </p:nvPr>
        </p:nvSpPr>
        <p:spPr>
          <a:xfrm>
            <a:off x="311700" y="310775"/>
            <a:ext cx="8520600" cy="37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일정 계획</a:t>
            </a:r>
            <a:endParaRPr/>
          </a:p>
        </p:txBody>
      </p:sp>
      <p:sp>
        <p:nvSpPr>
          <p:cNvPr id="161" name="Google Shape;161;p29"/>
          <p:cNvSpPr txBox="1"/>
          <p:nvPr/>
        </p:nvSpPr>
        <p:spPr>
          <a:xfrm>
            <a:off x="311700" y="714750"/>
            <a:ext cx="8087400" cy="7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rgbClr val="434343"/>
                </a:solidFill>
                <a:highlight>
                  <a:srgbClr val="FFFFFF"/>
                </a:highlight>
              </a:rPr>
              <a:t>프로젝트 계획 7/20-21</a:t>
            </a:r>
            <a:endParaRPr b="1" sz="9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rgbClr val="434343"/>
                </a:solidFill>
                <a:highlight>
                  <a:srgbClr val="FFFFFF"/>
                </a:highlight>
              </a:rPr>
              <a:t>분석/설계 7/22-8/1 (요구 사항 정의서 , 화면설계서 , ERD , 클래스 url 매핑)</a:t>
            </a:r>
            <a:endParaRPr b="1" sz="9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rgbClr val="434343"/>
                </a:solidFill>
                <a:highlight>
                  <a:srgbClr val="FFFFFF"/>
                </a:highlight>
              </a:rPr>
              <a:t>구현/테스트 8/2-8/10</a:t>
            </a:r>
            <a:endParaRPr b="1" sz="9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rgbClr val="434343"/>
                </a:solidFill>
                <a:highlight>
                  <a:srgbClr val="FFFFFF"/>
                </a:highlight>
              </a:rPr>
              <a:t>발표자료 준비 및 제출 8/11-8/17</a:t>
            </a:r>
            <a:endParaRPr b="1" sz="9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434343"/>
              </a:solidFill>
              <a:highlight>
                <a:srgbClr val="FFFFFF"/>
              </a:highlight>
            </a:endParaRPr>
          </a:p>
        </p:txBody>
      </p:sp>
      <p:sp>
        <p:nvSpPr>
          <p:cNvPr id="162" name="Google Shape;162;p29"/>
          <p:cNvSpPr txBox="1"/>
          <p:nvPr>
            <p:ph type="title"/>
          </p:nvPr>
        </p:nvSpPr>
        <p:spPr>
          <a:xfrm>
            <a:off x="311700" y="1467150"/>
            <a:ext cx="8520600" cy="37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문제점 </a:t>
            </a:r>
            <a:endParaRPr/>
          </a:p>
        </p:txBody>
      </p:sp>
      <p:sp>
        <p:nvSpPr>
          <p:cNvPr id="163" name="Google Shape;163;p29"/>
          <p:cNvSpPr txBox="1"/>
          <p:nvPr/>
        </p:nvSpPr>
        <p:spPr>
          <a:xfrm>
            <a:off x="311700" y="1845450"/>
            <a:ext cx="8087400" cy="18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rgbClr val="434343"/>
                </a:solidFill>
                <a:highlight>
                  <a:srgbClr val="FFFFFF"/>
                </a:highlight>
              </a:rPr>
              <a:t>분석/설계</a:t>
            </a:r>
            <a:endParaRPr b="1" sz="9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rgbClr val="434343"/>
                </a:solidFill>
                <a:highlight>
                  <a:srgbClr val="FFFFFF"/>
                </a:highlight>
              </a:rPr>
              <a:t>1.처음 ERD를 설계 하면서 구상하는 기능에 필요한 테이블이 제작한 ERD와 달라 여러번 수정 해주어야했다. </a:t>
            </a:r>
            <a:endParaRPr b="1" sz="9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rgbClr val="434343"/>
                </a:solidFill>
                <a:highlight>
                  <a:srgbClr val="FFFFFF"/>
                </a:highlight>
              </a:rPr>
              <a:t> (향미 테이블, 주문 목록 테이블을 추가하고 BOARD에 기능 추가를 위한 테이블을 만들었으면 PK FK 에 대한 값과 데이터 타입 수정을 하였다.)</a:t>
            </a:r>
            <a:endParaRPr b="1" sz="9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rgbClr val="434343"/>
                </a:solidFill>
                <a:highlight>
                  <a:srgbClr val="FFFFFF"/>
                </a:highlight>
              </a:rPr>
              <a:t>2.구상한 이미지를 명확하게 하면서 요구하는 기능을 추가하려고  화면 설계를 수정하며 동시에 ERD도 수정 해야 하였다.</a:t>
            </a:r>
            <a:endParaRPr b="1" sz="9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rgbClr val="434343"/>
                </a:solidFill>
                <a:highlight>
                  <a:srgbClr val="FFFFFF"/>
                </a:highlight>
              </a:rPr>
              <a:t>3.SQL 파일 또한 많은 양 </a:t>
            </a:r>
            <a:endParaRPr b="1" sz="9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rgbClr val="434343"/>
                </a:solidFill>
                <a:highlight>
                  <a:srgbClr val="FFFFFF"/>
                </a:highlight>
              </a:rPr>
              <a:t>구현 </a:t>
            </a:r>
            <a:endParaRPr b="1" sz="9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rgbClr val="434343"/>
                </a:solidFill>
                <a:highlight>
                  <a:srgbClr val="FFFFFF"/>
                </a:highlight>
              </a:rPr>
              <a:t>1.요구하는 기능과 모든 페이지를 모두 제작 하지 못하였다. (그리고 디테일한 부분까지)</a:t>
            </a:r>
            <a:endParaRPr b="1" sz="9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rgbClr val="434343"/>
                </a:solidFill>
                <a:highlight>
                  <a:srgbClr val="FFFFFF"/>
                </a:highlight>
              </a:rPr>
              <a:t>2. 설계한 것을 바탕으로 처음 부터 DTO DAO SERVICE 등 필요한 모든 파일을 모두 만들어두고 수정하는 작업을 하였는데 파일의 이름 파일의 위치 파일의 경로가 매우 혼란 스러웠다.</a:t>
            </a:r>
            <a:endParaRPr b="1" sz="9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434343"/>
              </a:solidFill>
              <a:highlight>
                <a:srgbClr val="FFFFFF"/>
              </a:highlight>
            </a:endParaRPr>
          </a:p>
        </p:txBody>
      </p:sp>
      <p:sp>
        <p:nvSpPr>
          <p:cNvPr id="164" name="Google Shape;164;p29"/>
          <p:cNvSpPr txBox="1"/>
          <p:nvPr>
            <p:ph type="title"/>
          </p:nvPr>
        </p:nvSpPr>
        <p:spPr>
          <a:xfrm>
            <a:off x="311700" y="4235250"/>
            <a:ext cx="8520600" cy="50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132000"/>
              <a:buNone/>
            </a:pPr>
            <a:r>
              <a:rPr lang="ko" sz="750"/>
              <a:t>CHADA 는 여유를 파는 찻집으로 메인페이지에서 이어지는 상점페이지와 커뮤니티, 칼럼 페이지로구상 하였다.</a:t>
            </a:r>
            <a:endParaRPr sz="7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132000"/>
              <a:buNone/>
            </a:pPr>
            <a:r>
              <a:rPr lang="ko" sz="750"/>
              <a:t>주요 기능에는 로그인(회원가입–조건-,아이디/비번찾기), 마이페이지(정보 수정), 상점페이지(상품 주문), 게시판(글쓰기 수정하기 삭제하기 + 태그와 키워드를 활용 정렬및 페이징)</a:t>
            </a:r>
            <a:endParaRPr sz="7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132000"/>
              <a:buNone/>
            </a:pPr>
            <a:r>
              <a:rPr lang="ko" sz="750"/>
              <a:t>알림, 관리자 페이지(정보 추가 수정 삭제)를 염두해 두고 제작 하였다.</a:t>
            </a:r>
            <a:endParaRPr sz="75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목차</a:t>
            </a:r>
            <a:endParaRPr/>
          </a:p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311700" y="1225225"/>
            <a:ext cx="42603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분석/설계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요구사항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화면설계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ERD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클래스 매핑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-일정-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4572000" y="1225225"/>
            <a:ext cx="42603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구현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315925"/>
            <a:ext cx="8520600" cy="32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요구사항 정의서 (1)</a:t>
            </a:r>
            <a:endParaRPr sz="1500"/>
          </a:p>
        </p:txBody>
      </p:sp>
      <p:graphicFrame>
        <p:nvGraphicFramePr>
          <p:cNvPr id="75" name="Google Shape;75;p15"/>
          <p:cNvGraphicFramePr/>
          <p:nvPr/>
        </p:nvGraphicFramePr>
        <p:xfrm>
          <a:off x="162700" y="946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{B7014DC1-5829-47B2-92FF-BC9312C709F4}</a:tableStyleId>
              </a:tblPr>
              <a:tblGrid>
                <a:gridCol w="257150"/>
                <a:gridCol w="804000"/>
                <a:gridCol w="804000"/>
                <a:gridCol w="804000"/>
                <a:gridCol w="804000"/>
                <a:gridCol w="804000"/>
                <a:gridCol w="2845650"/>
                <a:gridCol w="804000"/>
                <a:gridCol w="804000"/>
              </a:tblGrid>
              <a:tr h="2971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no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요구사항 ID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대분류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소분류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사용자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요구사항 명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/>
                        <a:t>요구사항 내용</a:t>
                      </a:r>
                      <a:endParaRPr b="1" sz="900"/>
                    </a:p>
                  </a:txBody>
                  <a:tcPr marT="19050" marB="19050" marR="28575" marL="285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화면코드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우선순위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7249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SJH_AC_01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4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회원가입 및 계정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로그인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관리자 / 회원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로그인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이메일(아이디) / 비밀번호 제출을 통한 로그인</a:t>
                      </a:r>
                      <a:endParaRPr sz="9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- 이메일(아이디) / 비밀번호 입력칸</a:t>
                      </a:r>
                      <a:endParaRPr sz="9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- 로그인 실패시 alert창 표시</a:t>
                      </a:r>
                      <a:endParaRPr sz="900"/>
                    </a:p>
                  </a:txBody>
                  <a:tcPr marT="19050" marB="19050" marR="28575" marL="2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Login-01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08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4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SJH_AC_02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로그아웃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로그아웃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로그아웃</a:t>
                      </a:r>
                      <a:endParaRPr sz="9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- 로그아웃 완료시 alert창 표시</a:t>
                      </a:r>
                      <a:endParaRPr sz="900"/>
                    </a:p>
                  </a:txBody>
                  <a:tcPr marT="19050" marB="19050" marR="28575" marL="2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Main-01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249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5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SJH_AC_03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비밀번호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아이디/비밀번호 찾기 (재설정)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이메일(아이디) / 성명 입력 후 DB내 일치하는 정보 확인</a:t>
                      </a:r>
                      <a:endParaRPr sz="9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=&gt; 일치 시 비밀번호 재설정 가능</a:t>
                      </a:r>
                      <a:endParaRPr sz="900"/>
                    </a:p>
                  </a:txBody>
                  <a:tcPr marT="19050" marB="19050" marR="28575" marL="2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Login-02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21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6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SJH_AC_04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회원가입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회원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회원가입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-이메일(아이디), [비밀번호], [성명], [성별],[생년월일], [연락처] 입력</a:t>
                      </a:r>
                      <a:endParaRPr sz="9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- 이메일(아이디): 영어,숫자 조합 8자 이상, 중복 확인 필요,</a:t>
                      </a:r>
                      <a:endParaRPr sz="9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=&gt; 중복 확인 버튼 클릭시 입력된 아이디가 db에 존재하는지 조회</a:t>
                      </a:r>
                      <a:endParaRPr sz="9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- 비밀번호: 영어,숫자 조합 8자 이상, 재확인 필요.</a:t>
                      </a:r>
                      <a:endParaRPr sz="900"/>
                    </a:p>
                  </a:txBody>
                  <a:tcPr marT="19050" marB="19050" marR="28575" marL="2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Login-03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315925"/>
            <a:ext cx="8520600" cy="32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요구사항 정의서 (2)</a:t>
            </a:r>
            <a:endParaRPr sz="1500"/>
          </a:p>
        </p:txBody>
      </p:sp>
      <p:graphicFrame>
        <p:nvGraphicFramePr>
          <p:cNvPr id="81" name="Google Shape;81;p16"/>
          <p:cNvGraphicFramePr/>
          <p:nvPr/>
        </p:nvGraphicFramePr>
        <p:xfrm>
          <a:off x="157550" y="750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{B7014DC1-5829-47B2-92FF-BC9312C709F4}</a:tableStyleId>
              </a:tblPr>
              <a:tblGrid>
                <a:gridCol w="823150"/>
                <a:gridCol w="823150"/>
                <a:gridCol w="823150"/>
                <a:gridCol w="823150"/>
                <a:gridCol w="823150"/>
                <a:gridCol w="2912700"/>
                <a:gridCol w="823150"/>
                <a:gridCol w="823150"/>
              </a:tblGrid>
              <a:tr h="5119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SJH_MP_01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7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마이페이지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7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정보 관리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7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관리자/회원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정보 조회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[프로필 사진], [닉네임], [성명], [이메일(아이디)], [비밀번호], [등급], [연락처], [성별], [생년월일], [가입일자] 정보 조회</a:t>
                      </a:r>
                      <a:endParaRPr sz="900"/>
                    </a:p>
                  </a:txBody>
                  <a:tcPr marT="19050" marB="19050" marR="28575" marL="2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Mypage-01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991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SJH_MP_02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정보 변경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[프로필 사진] 등록 &amp; 변경,[닉네임] 등록 &amp; 변경, [비밀번호] 변경, [연락처] 등록 &amp; 변경 가능</a:t>
                      </a:r>
                      <a:endParaRPr sz="9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- [이메일(아이디)], [성명], [등급], [성별], [가입일], 변경 불가능</a:t>
                      </a:r>
                      <a:endParaRPr sz="9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=&gt;변경은 문의</a:t>
                      </a:r>
                      <a:endParaRPr sz="900"/>
                    </a:p>
                  </a:txBody>
                  <a:tcPr marT="19050" marB="19050" marR="28575" marL="2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Mypage-02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57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SJH_MP_03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장바구니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장바구니에 담아둔 물건 조회 삭제 수량변경 가능</a:t>
                      </a:r>
                      <a:endParaRPr sz="900"/>
                    </a:p>
                  </a:txBody>
                  <a:tcPr marT="19050" marB="19050" marR="28575" marL="2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Mypage-03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57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SJH_MP_04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찜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찜 목록에 담아둔 것 조회 삭제 가능</a:t>
                      </a:r>
                      <a:endParaRPr sz="900"/>
                    </a:p>
                  </a:txBody>
                  <a:tcPr marT="19050" marB="19050" marR="28575" marL="2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Mypage-04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57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SJH_MP_05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주문내역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주문내역</a:t>
                      </a:r>
                      <a:endParaRPr sz="900"/>
                    </a:p>
                  </a:txBody>
                  <a:tcPr marT="19050" marB="19050" marR="28575" marL="2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Mypage-05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19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SJH_MP_06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내글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-내가 쓴 글 조회 삭제 가능</a:t>
                      </a:r>
                      <a:endParaRPr sz="9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-카테고리별 분류</a:t>
                      </a:r>
                      <a:endParaRPr sz="900"/>
                    </a:p>
                  </a:txBody>
                  <a:tcPr marT="19050" marB="19050" marR="28575" marL="2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Mypage-06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41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SJH_MP_07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등급 페이지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등급 조회 및 총 점수로 업그레이드 가능</a:t>
                      </a:r>
                      <a:endParaRPr sz="9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-포인트 조회</a:t>
                      </a:r>
                      <a:endParaRPr sz="9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-쿠폰 조회</a:t>
                      </a:r>
                      <a:endParaRPr sz="900"/>
                    </a:p>
                  </a:txBody>
                  <a:tcPr marT="19050" marB="19050" marR="28575" marL="2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Mypage-07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315925"/>
            <a:ext cx="8520600" cy="32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요구사항 정의서 (3)</a:t>
            </a:r>
            <a:endParaRPr sz="1500"/>
          </a:p>
        </p:txBody>
      </p:sp>
      <p:graphicFrame>
        <p:nvGraphicFramePr>
          <p:cNvPr id="87" name="Google Shape;87;p17"/>
          <p:cNvGraphicFramePr/>
          <p:nvPr/>
        </p:nvGraphicFramePr>
        <p:xfrm>
          <a:off x="193625" y="719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{B7014DC1-5829-47B2-92FF-BC9312C709F4}</a:tableStyleId>
              </a:tblPr>
              <a:tblGrid>
                <a:gridCol w="831150"/>
                <a:gridCol w="831150"/>
                <a:gridCol w="831150"/>
                <a:gridCol w="831150"/>
                <a:gridCol w="831150"/>
                <a:gridCol w="2941000"/>
                <a:gridCol w="831150"/>
                <a:gridCol w="831150"/>
              </a:tblGrid>
              <a:tr h="8216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SJH_AP_01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4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관리자</a:t>
                      </a:r>
                      <a:endParaRPr sz="90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페이지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회원 관리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4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관리자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전체 회원 리스트 조회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계정 등록된 모든 직원 리스트 조회</a:t>
                      </a:r>
                      <a:endParaRPr sz="9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- 회원번호 및 성명 클릭 시, 상세 조회 페이지로 이동 가능</a:t>
                      </a:r>
                      <a:endParaRPr sz="900"/>
                    </a:p>
                  </a:txBody>
                  <a:tcPr marT="19050" marB="19050" marR="28575" marL="2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Admin-01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567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SJH_AP_02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회원 상세 조회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직원 정보 상세 조회</a:t>
                      </a:r>
                      <a:endParaRPr sz="9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- 전체 회원 리스트 조회에서 [성명] or [번호] 클릭 시 회원에 대한 정보 상세 조회</a:t>
                      </a:r>
                      <a:endParaRPr sz="9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-모달형태 -&gt; 팝업</a:t>
                      </a:r>
                      <a:endParaRPr sz="900"/>
                    </a:p>
                  </a:txBody>
                  <a:tcPr marT="19050" marB="19050" marR="28575" marL="2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Admin-02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891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SJH_AP_03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회원 정보 수정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직원 정보 수정</a:t>
                      </a:r>
                      <a:endParaRPr sz="9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- 회원 상세 조회에서 [수정]버튼 클릭시</a:t>
                      </a:r>
                      <a:endParaRPr sz="9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회원정보 수정 페이지에서 수정 가능</a:t>
                      </a:r>
                      <a:endParaRPr sz="900"/>
                    </a:p>
                  </a:txBody>
                  <a:tcPr marT="19050" marB="19050" marR="28575" marL="2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Admin-03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08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SJH_AP_04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상품 정보 입력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데이터 수정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상품 데이터 입력 수정 삭제</a:t>
                      </a:r>
                      <a:endParaRPr sz="900"/>
                    </a:p>
                  </a:txBody>
                  <a:tcPr marT="19050" marB="19050" marR="28575" marL="2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Admin-04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315925"/>
            <a:ext cx="8520600" cy="32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요구사항 정의서 (4)</a:t>
            </a:r>
            <a:endParaRPr sz="1500"/>
          </a:p>
        </p:txBody>
      </p:sp>
      <p:graphicFrame>
        <p:nvGraphicFramePr>
          <p:cNvPr id="93" name="Google Shape;93;p18"/>
          <p:cNvGraphicFramePr/>
          <p:nvPr/>
        </p:nvGraphicFramePr>
        <p:xfrm>
          <a:off x="198775" y="636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{B7014DC1-5829-47B2-92FF-BC9312C709F4}</a:tableStyleId>
              </a:tblPr>
              <a:tblGrid>
                <a:gridCol w="819250"/>
                <a:gridCol w="819250"/>
                <a:gridCol w="819250"/>
                <a:gridCol w="819250"/>
                <a:gridCol w="819250"/>
                <a:gridCol w="2898850"/>
                <a:gridCol w="819250"/>
                <a:gridCol w="819250"/>
              </a:tblGrid>
              <a:tr h="4505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SJH_SH_01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6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상점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4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상점 페이지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4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관리자/회원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카테고리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카테고리별 물건 조회</a:t>
                      </a:r>
                      <a:endParaRPr sz="800"/>
                    </a:p>
                  </a:txBody>
                  <a:tcPr marT="19050" marB="19050" marR="28575" marL="2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Store-01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8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SJH_SH_02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판매 리스트 조회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판매 리스트 전체 조회</a:t>
                      </a:r>
                      <a:endParaRPr sz="9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-나열</a:t>
                      </a:r>
                      <a:endParaRPr sz="900"/>
                    </a:p>
                  </a:txBody>
                  <a:tcPr marT="19050" marB="19050" marR="28575" marL="2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Store-02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05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SJH_SH_03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상품 상세 조회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상품 상세 조회 페이지로 이동</a:t>
                      </a:r>
                      <a:endParaRPr sz="900"/>
                    </a:p>
                  </a:txBody>
                  <a:tcPr marT="19050" marB="19050" marR="28575" marL="2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Store-03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089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SJH_SH_04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구매 페이지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구매 페이지</a:t>
                      </a:r>
                      <a:endParaRPr sz="9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-배송지 입력</a:t>
                      </a:r>
                      <a:endParaRPr sz="9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-수취인 입력</a:t>
                      </a:r>
                      <a:endParaRPr sz="9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-수취인 연락처 입력</a:t>
                      </a:r>
                      <a:endParaRPr sz="9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-요청사항 입력</a:t>
                      </a:r>
                      <a:endParaRPr sz="9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-총가격 주문일자 주문번호 등 form</a:t>
                      </a:r>
                      <a:endParaRPr sz="900"/>
                    </a:p>
                  </a:txBody>
                  <a:tcPr marT="19050" marB="19050" marR="28575" marL="2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Store-04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05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SJH_SH_05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등록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관리자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상품 등록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상품 등록</a:t>
                      </a:r>
                      <a:endParaRPr sz="900"/>
                    </a:p>
                  </a:txBody>
                  <a:tcPr marT="19050" marB="19050" marR="28575" marL="2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A-Store-1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05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SJH_SH_06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상품 변경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상품 정보 수정 및 삭제</a:t>
                      </a:r>
                      <a:endParaRPr sz="900"/>
                    </a:p>
                  </a:txBody>
                  <a:tcPr marT="19050" marB="19050" marR="28575" marL="2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A-Store-1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176750"/>
            <a:ext cx="8520600" cy="32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요구사항 정의서 (5)</a:t>
            </a:r>
            <a:endParaRPr sz="1500"/>
          </a:p>
        </p:txBody>
      </p:sp>
      <p:graphicFrame>
        <p:nvGraphicFramePr>
          <p:cNvPr id="99" name="Google Shape;99;p19"/>
          <p:cNvGraphicFramePr/>
          <p:nvPr/>
        </p:nvGraphicFramePr>
        <p:xfrm>
          <a:off x="311700" y="497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{B7014DC1-5829-47B2-92FF-BC9312C709F4}</a:tableStyleId>
              </a:tblPr>
              <a:tblGrid>
                <a:gridCol w="825000"/>
                <a:gridCol w="825000"/>
                <a:gridCol w="825000"/>
                <a:gridCol w="825000"/>
                <a:gridCol w="825000"/>
                <a:gridCol w="2919200"/>
                <a:gridCol w="825000"/>
                <a:gridCol w="825000"/>
              </a:tblGrid>
              <a:tr h="8056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SJH_BO_01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9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게시판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5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게시판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9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관리자/회원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글 조회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글 조회</a:t>
                      </a:r>
                      <a:endParaRPr sz="9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- (최신순) 나열</a:t>
                      </a:r>
                      <a:endParaRPr sz="9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- 해시태그,키워드, 텍스트 검색 기능</a:t>
                      </a:r>
                      <a:endParaRPr sz="9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- 상단 고정</a:t>
                      </a:r>
                      <a:endParaRPr sz="9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-페이징 처리 30 ,50 ,100</a:t>
                      </a:r>
                      <a:endParaRPr sz="900"/>
                    </a:p>
                  </a:txBody>
                  <a:tcPr marT="19050" marB="19050" marR="28575" marL="2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Board-01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78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SJH_BO_02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글 작성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글 작성</a:t>
                      </a:r>
                      <a:endParaRPr sz="9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- 태그 (태그 검색시 사용)</a:t>
                      </a:r>
                      <a:endParaRPr sz="9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-키워드(키워드 검색시 사용)</a:t>
                      </a:r>
                      <a:endParaRPr sz="900"/>
                    </a:p>
                  </a:txBody>
                  <a:tcPr marT="19050" marB="19050" marR="28575" marL="2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Board-02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594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SJH_BO_03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글 수정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글 수정</a:t>
                      </a:r>
                      <a:endParaRPr sz="9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- 제목 수정 가능</a:t>
                      </a:r>
                      <a:endParaRPr sz="9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- 내용 수정 가능</a:t>
                      </a:r>
                      <a:endParaRPr sz="9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- 파일 수정 가능</a:t>
                      </a:r>
                      <a:endParaRPr sz="9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- 태그 수정 가능</a:t>
                      </a:r>
                      <a:endParaRPr sz="9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-키워드 수정 가능</a:t>
                      </a:r>
                      <a:endParaRPr sz="900"/>
                    </a:p>
                  </a:txBody>
                  <a:tcPr marT="19050" marB="19050" marR="28575" marL="2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Board-02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39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SJH_BO_04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글 삭제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글 삭제</a:t>
                      </a:r>
                      <a:endParaRPr sz="9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- 댓글까지 동시에 삭제</a:t>
                      </a:r>
                      <a:endParaRPr sz="900"/>
                    </a:p>
                  </a:txBody>
                  <a:tcPr marT="19050" marB="19050" marR="28575" marL="2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Board-02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78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SJH_BO_05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글 읽기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글 읽기</a:t>
                      </a:r>
                      <a:endParaRPr sz="9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- 제목,내용,파일, 태그 키워드 표시</a:t>
                      </a:r>
                      <a:endParaRPr sz="9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- 댓글 작성 가능</a:t>
                      </a:r>
                      <a:endParaRPr sz="900"/>
                    </a:p>
                  </a:txBody>
                  <a:tcPr marT="19050" marB="19050" marR="28575" marL="2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Board-03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78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SJH_BO_06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rowSpan="4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파일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파일 등록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파일 등록</a:t>
                      </a:r>
                      <a:endParaRPr sz="9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- 파일 등록</a:t>
                      </a:r>
                      <a:endParaRPr sz="9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- 게시물과 함께 등록 가능</a:t>
                      </a:r>
                      <a:endParaRPr sz="900"/>
                    </a:p>
                  </a:txBody>
                  <a:tcPr marT="19050" marB="19050" marR="28575" marL="2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Board-F-01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89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SJH_BO_08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파일 수정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파일 수정</a:t>
                      </a:r>
                      <a:endParaRPr sz="900"/>
                    </a:p>
                  </a:txBody>
                  <a:tcPr marT="19050" marB="19050" marR="28575" marL="2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Board-F-01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89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SJH_BO_09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파일 삭제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파일 삭제</a:t>
                      </a:r>
                      <a:endParaRPr sz="900"/>
                    </a:p>
                  </a:txBody>
                  <a:tcPr marT="19050" marB="19050" marR="28575" marL="2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Board-F-01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89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SJH_BO_10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파일 조회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파일 조회</a:t>
                      </a:r>
                      <a:endParaRPr sz="900"/>
                    </a:p>
                  </a:txBody>
                  <a:tcPr marT="19050" marB="19050" marR="28575" marL="2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Board-F-01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83975"/>
            <a:ext cx="8520600" cy="32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요구사항 정의서 (6)</a:t>
            </a:r>
            <a:endParaRPr sz="1500"/>
          </a:p>
        </p:txBody>
      </p:sp>
      <p:graphicFrame>
        <p:nvGraphicFramePr>
          <p:cNvPr id="105" name="Google Shape;105;p20"/>
          <p:cNvGraphicFramePr/>
          <p:nvPr/>
        </p:nvGraphicFramePr>
        <p:xfrm>
          <a:off x="293413" y="404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{B7014DC1-5829-47B2-92FF-BC9312C709F4}</a:tableStyleId>
              </a:tblPr>
              <a:tblGrid>
                <a:gridCol w="812000"/>
                <a:gridCol w="812000"/>
                <a:gridCol w="812000"/>
                <a:gridCol w="812000"/>
                <a:gridCol w="812000"/>
                <a:gridCol w="2873175"/>
                <a:gridCol w="812000"/>
                <a:gridCol w="812000"/>
              </a:tblGrid>
              <a:tr h="2153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SJH_CO_1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11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블로그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11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칼럼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관리자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키워드 관리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키워드 조회</a:t>
                      </a:r>
                      <a:endParaRPr sz="900"/>
                    </a:p>
                  </a:txBody>
                  <a:tcPr marT="19050" marB="19050" marR="28575" marL="2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Article-K-01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53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SJH_CO_2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키워드 게시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키워드 작성</a:t>
                      </a:r>
                      <a:endParaRPr sz="900"/>
                    </a:p>
                  </a:txBody>
                  <a:tcPr marT="19050" marB="19050" marR="28575" marL="2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Article-K-01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85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SJH_CO_3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  <a:tc rowSpan="8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관리자/일부 회원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글 작성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글 작성</a:t>
                      </a:r>
                      <a:endParaRPr sz="9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- 태그 (태그 검색시 사용)</a:t>
                      </a:r>
                      <a:endParaRPr sz="9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-키워드(키워드 검색시 사용)</a:t>
                      </a:r>
                      <a:endParaRPr sz="900"/>
                    </a:p>
                  </a:txBody>
                  <a:tcPr marT="19050" marB="19050" marR="28575" marL="2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Article-01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645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SJH_CO_4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글 수정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글 수정</a:t>
                      </a:r>
                      <a:endParaRPr sz="9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- 제목 수정 가능</a:t>
                      </a:r>
                      <a:endParaRPr sz="9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- 내용 수정 가능</a:t>
                      </a:r>
                      <a:endParaRPr sz="9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- 파일 수정 가능</a:t>
                      </a:r>
                      <a:endParaRPr sz="9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- 태그 수정 가능</a:t>
                      </a:r>
                      <a:endParaRPr sz="9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-키워드 수정 가능</a:t>
                      </a:r>
                      <a:endParaRPr sz="900"/>
                    </a:p>
                  </a:txBody>
                  <a:tcPr marT="19050" marB="19050" marR="28575" marL="2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Article-01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53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SJH_CO_5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글 삭제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글 삭제</a:t>
                      </a:r>
                      <a:endParaRPr sz="900"/>
                    </a:p>
                  </a:txBody>
                  <a:tcPr marT="19050" marB="19050" marR="28575" marL="2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Article-01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72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SJH_CO_6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글 조회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글 조회</a:t>
                      </a:r>
                      <a:endParaRPr sz="9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- (최신순) 나열</a:t>
                      </a:r>
                      <a:endParaRPr sz="9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- 해시태그,키워드, 텍스트 검색 기능</a:t>
                      </a:r>
                      <a:endParaRPr sz="9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- 상단 고정</a:t>
                      </a:r>
                      <a:endParaRPr sz="900"/>
                    </a:p>
                  </a:txBody>
                  <a:tcPr marT="19050" marB="19050" marR="28575" marL="2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Article-02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85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SJH_CO_7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파일 등록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파일 등록</a:t>
                      </a:r>
                      <a:endParaRPr sz="9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- 파일 등록</a:t>
                      </a:r>
                      <a:endParaRPr sz="9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- 게시물과 함께 등록 가능</a:t>
                      </a:r>
                      <a:endParaRPr sz="900"/>
                    </a:p>
                  </a:txBody>
                  <a:tcPr marT="19050" marB="19050" marR="28575" marL="2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Article-F-01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53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SJH_CO_8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파일 수정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파일 수정</a:t>
                      </a:r>
                      <a:endParaRPr sz="900"/>
                    </a:p>
                  </a:txBody>
                  <a:tcPr marT="19050" marB="19050" marR="28575" marL="2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Article-F-01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53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SJH_CO_9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파일 삭제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파일 삭제</a:t>
                      </a:r>
                      <a:endParaRPr sz="900"/>
                    </a:p>
                  </a:txBody>
                  <a:tcPr marT="19050" marB="19050" marR="28575" marL="2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Article-F-01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53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SJH_CO_10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파일 조회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파일 조회</a:t>
                      </a:r>
                      <a:endParaRPr sz="900"/>
                    </a:p>
                  </a:txBody>
                  <a:tcPr marT="19050" marB="19050" marR="28575" marL="2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Article-F-01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99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SJH_CO_11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회원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글 읽기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글 읽기</a:t>
                      </a:r>
                      <a:endParaRPr sz="9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- 제목,내용,파일, 태그 키워드 표시</a:t>
                      </a:r>
                      <a:endParaRPr sz="900"/>
                    </a:p>
                  </a:txBody>
                  <a:tcPr marT="19050" marB="19050" marR="28575" marL="2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Article-03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315925"/>
            <a:ext cx="8520600" cy="32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요구사항 정의서 (7)</a:t>
            </a:r>
            <a:endParaRPr sz="1500"/>
          </a:p>
        </p:txBody>
      </p:sp>
      <p:graphicFrame>
        <p:nvGraphicFramePr>
          <p:cNvPr id="111" name="Google Shape;111;p21"/>
          <p:cNvGraphicFramePr/>
          <p:nvPr/>
        </p:nvGraphicFramePr>
        <p:xfrm>
          <a:off x="311700" y="636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{B7014DC1-5829-47B2-92FF-BC9312C709F4}</a:tableStyleId>
              </a:tblPr>
              <a:tblGrid>
                <a:gridCol w="808525"/>
                <a:gridCol w="808525"/>
                <a:gridCol w="808525"/>
                <a:gridCol w="808525"/>
                <a:gridCol w="808525"/>
                <a:gridCol w="2860925"/>
                <a:gridCol w="808525"/>
                <a:gridCol w="808525"/>
              </a:tblGrid>
              <a:tr h="2942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SJH_NT_01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4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알림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전체알림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관리자/회원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전체알림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-알림전체 조회</a:t>
                      </a:r>
                      <a:endParaRPr sz="900"/>
                    </a:p>
                  </a:txBody>
                  <a:tcPr marT="19050" marB="19050" marR="28575" marL="2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Notice-01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42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SJH_NT_02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-알림 삭제</a:t>
                      </a:r>
                      <a:endParaRPr sz="900"/>
                    </a:p>
                  </a:txBody>
                  <a:tcPr marT="19050" marB="19050" marR="28575" marL="2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Notice-01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42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SJH_NT_03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알림 수정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관리자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알림 수정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-보낸 알림 수정 삭제</a:t>
                      </a:r>
                      <a:endParaRPr sz="900"/>
                    </a:p>
                  </a:txBody>
                  <a:tcPr marT="19050" marB="19050" marR="28575" marL="2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Notice-A-01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42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SJH_NT_04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알림발송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알림발송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- 알림발송기능</a:t>
                      </a:r>
                      <a:endParaRPr sz="900"/>
                    </a:p>
                  </a:txBody>
                  <a:tcPr marT="19050" marB="19050" marR="28575" marL="2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Notice-A-02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