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351" r:id="rId3"/>
    <p:sldId id="346" r:id="rId4"/>
    <p:sldId id="348" r:id="rId5"/>
    <p:sldId id="350" r:id="rId6"/>
    <p:sldId id="349" r:id="rId7"/>
    <p:sldId id="359" r:id="rId8"/>
    <p:sldId id="355" r:id="rId9"/>
    <p:sldId id="358" r:id="rId10"/>
    <p:sldId id="3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25D9-4C13-4FCF-B339-C8070CB29371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2A209-5FCF-4CCD-8A87-6D95D6C9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2A209-5FCF-4CCD-8A87-6D95D6C941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1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s-a-p.atlassian.net/jira/software/projects/SAP/boards/1/roadmap?atlOrigin=eyJpIjoiNTFjMmMwODQwODUyNDRhODlmZTNmYzE2NTM3MGQwMDMiLCJwIjoiaiJ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5888" y="2367810"/>
            <a:ext cx="605550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우리 동네 주차 공유 시스템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B01099-6598-42AE-9543-895A8D7D40F7}"/>
              </a:ext>
            </a:extLst>
          </p:cNvPr>
          <p:cNvSpPr/>
          <p:nvPr/>
        </p:nvSpPr>
        <p:spPr>
          <a:xfrm>
            <a:off x="6613439" y="3040684"/>
            <a:ext cx="340301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</a:rPr>
              <a:t>SAP(</a:t>
            </a:r>
            <a:r>
              <a:rPr lang="ko-KR" altLang="en-US" sz="1500" b="1" dirty="0" err="1">
                <a:solidFill>
                  <a:prstClr val="white"/>
                </a:solidFill>
              </a:rPr>
              <a:t>전은성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>
                <a:solidFill>
                  <a:prstClr val="white"/>
                </a:solidFill>
              </a:rPr>
              <a:t>신동민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 err="1">
                <a:solidFill>
                  <a:prstClr val="white"/>
                </a:solidFill>
              </a:rPr>
              <a:t>염주헌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 err="1">
                <a:solidFill>
                  <a:prstClr val="white"/>
                </a:solidFill>
              </a:rPr>
              <a:t>윤동기</a:t>
            </a:r>
            <a:r>
              <a:rPr lang="en-US" altLang="ko-KR" sz="15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90872" y="2385312"/>
            <a:ext cx="35988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</a:rPr>
              <a:t>감사합니다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Story_1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9CD04BB8-3BB2-0F6A-3862-ED5EF0833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92963"/>
              </p:ext>
            </p:extLst>
          </p:nvPr>
        </p:nvGraphicFramePr>
        <p:xfrm>
          <a:off x="1436872" y="1098264"/>
          <a:ext cx="9667080" cy="413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057">
                  <a:extLst>
                    <a:ext uri="{9D8B030D-6E8A-4147-A177-3AD203B41FA5}">
                      <a16:colId xmlns:a16="http://schemas.microsoft.com/office/drawing/2014/main" val="2687309569"/>
                    </a:ext>
                  </a:extLst>
                </a:gridCol>
                <a:gridCol w="2233663">
                  <a:extLst>
                    <a:ext uri="{9D8B030D-6E8A-4147-A177-3AD203B41FA5}">
                      <a16:colId xmlns:a16="http://schemas.microsoft.com/office/drawing/2014/main" val="3987452681"/>
                    </a:ext>
                  </a:extLst>
                </a:gridCol>
                <a:gridCol w="3222360">
                  <a:extLst>
                    <a:ext uri="{9D8B030D-6E8A-4147-A177-3AD203B41FA5}">
                      <a16:colId xmlns:a16="http://schemas.microsoft.com/office/drawing/2014/main" val="92086225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u="none" dirty="0">
                          <a:latin typeface="+mn-lt"/>
                        </a:rPr>
                        <a:t>Title : </a:t>
                      </a:r>
                      <a:r>
                        <a:rPr lang="ko-KR" altLang="en-US" b="1" i="1" dirty="0"/>
                        <a:t>인접 주차장 검색 서비스</a:t>
                      </a:r>
                    </a:p>
                    <a:p>
                      <a:pPr algn="l"/>
                      <a:endParaRPr lang="ko-KR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Priority : 1</a:t>
                      </a:r>
                    </a:p>
                    <a:p>
                      <a:pPr algn="l" latinLnBrk="1"/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Estimate : (</a:t>
                      </a:r>
                      <a:r>
                        <a:rPr lang="ko-KR" altLang="en-US" i="0" u="none" dirty="0">
                          <a:latin typeface="+mn-lt"/>
                        </a:rPr>
                        <a:t>기간</a:t>
                      </a:r>
                      <a:r>
                        <a:rPr lang="en-US" altLang="ko-KR" i="0" u="none" dirty="0">
                          <a:latin typeface="+mn-lt"/>
                        </a:rPr>
                        <a:t>) ex)</a:t>
                      </a:r>
                      <a:r>
                        <a:rPr lang="ko-KR" altLang="en-US" i="0" u="none" dirty="0">
                          <a:latin typeface="+mn-lt"/>
                        </a:rPr>
                        <a:t> </a:t>
                      </a:r>
                      <a:r>
                        <a:rPr lang="en-US" altLang="ko-KR" i="0" u="none" dirty="0">
                          <a:latin typeface="+mn-lt"/>
                        </a:rPr>
                        <a:t>1</a:t>
                      </a:r>
                      <a:r>
                        <a:rPr lang="ko-KR" altLang="en-US" i="0" u="none" dirty="0">
                          <a:latin typeface="+mn-lt"/>
                        </a:rPr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48986"/>
                  </a:ext>
                </a:extLst>
              </a:tr>
              <a:tr h="1491797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Story :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주차장을 찾기 위한 사용자들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                은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Goal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가깝고 비어 있는 주차장을 찾기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            위해서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Task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인접 주차장 정보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      을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를 원한다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79857"/>
                  </a:ext>
                </a:extLst>
              </a:tr>
              <a:tr h="183605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solidFill>
                            <a:schemeClr val="tx1"/>
                          </a:solidFill>
                          <a:latin typeface="+mn-lt"/>
                        </a:rPr>
                        <a:t>Acceptance Criteria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Given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어플리케이션을 실행하면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When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어플리케이션을 실행되었을 때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Then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인접 주차장 정보 제공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43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1609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Story_2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6FC605-0F82-C668-E5AD-B738653F5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13951"/>
              </p:ext>
            </p:extLst>
          </p:nvPr>
        </p:nvGraphicFramePr>
        <p:xfrm>
          <a:off x="1105865" y="1363435"/>
          <a:ext cx="9667080" cy="413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057">
                  <a:extLst>
                    <a:ext uri="{9D8B030D-6E8A-4147-A177-3AD203B41FA5}">
                      <a16:colId xmlns:a16="http://schemas.microsoft.com/office/drawing/2014/main" val="2687309569"/>
                    </a:ext>
                  </a:extLst>
                </a:gridCol>
                <a:gridCol w="2233663">
                  <a:extLst>
                    <a:ext uri="{9D8B030D-6E8A-4147-A177-3AD203B41FA5}">
                      <a16:colId xmlns:a16="http://schemas.microsoft.com/office/drawing/2014/main" val="3987452681"/>
                    </a:ext>
                  </a:extLst>
                </a:gridCol>
                <a:gridCol w="3222360">
                  <a:extLst>
                    <a:ext uri="{9D8B030D-6E8A-4147-A177-3AD203B41FA5}">
                      <a16:colId xmlns:a16="http://schemas.microsoft.com/office/drawing/2014/main" val="92086225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u="none" dirty="0">
                          <a:latin typeface="+mn-lt"/>
                        </a:rPr>
                        <a:t>Title : </a:t>
                      </a:r>
                      <a:r>
                        <a:rPr lang="ko-KR" altLang="en-US" b="1" i="0" u="none" dirty="0">
                          <a:latin typeface="+mn-lt"/>
                        </a:rPr>
                        <a:t>주차 여유 공간 확인 서비스</a:t>
                      </a:r>
                    </a:p>
                    <a:p>
                      <a:pPr latinLnBrk="1"/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latin typeface="+mn-lt"/>
                        </a:rPr>
                        <a:t>Priority 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latin typeface="+mn-lt"/>
                        </a:rPr>
                        <a:t>Estimate : 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48986"/>
                  </a:ext>
                </a:extLst>
              </a:tr>
              <a:tr h="149179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Story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주차장을 찾기 위한 사용자들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                은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는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Goal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주차 공간을 찾는 시간을 아끼고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            위해서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Task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비어 있는 주차장 알림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                을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를 원한다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79857"/>
                  </a:ext>
                </a:extLst>
              </a:tr>
              <a:tr h="183605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solidFill>
                            <a:schemeClr val="tx1"/>
                          </a:solidFill>
                          <a:latin typeface="+mn-lt"/>
                        </a:rPr>
                        <a:t>Acceptance Criteria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Given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어플리케이션이 실행되어 있으면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When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특정 주차장을 선택했을 때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Then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전체 주차 면수 대비 주차 가능 면수 혼잡도를 제공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43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571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Story_3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92050AB5-8EA2-98CB-D986-67854E8C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30606"/>
              </p:ext>
            </p:extLst>
          </p:nvPr>
        </p:nvGraphicFramePr>
        <p:xfrm>
          <a:off x="1262460" y="1426785"/>
          <a:ext cx="9667080" cy="413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057">
                  <a:extLst>
                    <a:ext uri="{9D8B030D-6E8A-4147-A177-3AD203B41FA5}">
                      <a16:colId xmlns:a16="http://schemas.microsoft.com/office/drawing/2014/main" val="2687309569"/>
                    </a:ext>
                  </a:extLst>
                </a:gridCol>
                <a:gridCol w="2233663">
                  <a:extLst>
                    <a:ext uri="{9D8B030D-6E8A-4147-A177-3AD203B41FA5}">
                      <a16:colId xmlns:a16="http://schemas.microsoft.com/office/drawing/2014/main" val="3987452681"/>
                    </a:ext>
                  </a:extLst>
                </a:gridCol>
                <a:gridCol w="3222360">
                  <a:extLst>
                    <a:ext uri="{9D8B030D-6E8A-4147-A177-3AD203B41FA5}">
                      <a16:colId xmlns:a16="http://schemas.microsoft.com/office/drawing/2014/main" val="92086225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algn="l"/>
                      <a:r>
                        <a:rPr lang="en-US" altLang="ko-KR" i="0" u="none" dirty="0">
                          <a:latin typeface="+mn-lt"/>
                        </a:rPr>
                        <a:t>Title : </a:t>
                      </a:r>
                      <a:r>
                        <a:rPr lang="ko-KR" altLang="en-US" b="1" i="0" dirty="0"/>
                        <a:t>특정 위치 주차장 검색 서비스</a:t>
                      </a:r>
                    </a:p>
                    <a:p>
                      <a:pPr algn="l" latinLnBrk="1"/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Priority : 3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Estimate : 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48986"/>
                  </a:ext>
                </a:extLst>
              </a:tr>
              <a:tr h="149179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Story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다른 지역에서 온 사람들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                은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는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Goal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불법 주정차를 하지 않기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            위해서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Task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주차 공간 정보 제공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                을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를 원한다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79857"/>
                  </a:ext>
                </a:extLst>
              </a:tr>
              <a:tr h="183605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solidFill>
                            <a:schemeClr val="tx1"/>
                          </a:solidFill>
                          <a:latin typeface="+mn-lt"/>
                        </a:rPr>
                        <a:t>Acceptance Criteria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Given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어플리케이션이 실행되어 있으면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When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검색 서비스를 눌렀을 때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Then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특정 위치 주차장 검색 서비스 제공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43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76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Story_4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8D96485E-DCA4-88B2-75D4-28C83A3F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89869"/>
              </p:ext>
            </p:extLst>
          </p:nvPr>
        </p:nvGraphicFramePr>
        <p:xfrm>
          <a:off x="1436872" y="1166844"/>
          <a:ext cx="9667080" cy="413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057">
                  <a:extLst>
                    <a:ext uri="{9D8B030D-6E8A-4147-A177-3AD203B41FA5}">
                      <a16:colId xmlns:a16="http://schemas.microsoft.com/office/drawing/2014/main" val="2687309569"/>
                    </a:ext>
                  </a:extLst>
                </a:gridCol>
                <a:gridCol w="2233663">
                  <a:extLst>
                    <a:ext uri="{9D8B030D-6E8A-4147-A177-3AD203B41FA5}">
                      <a16:colId xmlns:a16="http://schemas.microsoft.com/office/drawing/2014/main" val="3987452681"/>
                    </a:ext>
                  </a:extLst>
                </a:gridCol>
                <a:gridCol w="3222360">
                  <a:extLst>
                    <a:ext uri="{9D8B030D-6E8A-4147-A177-3AD203B41FA5}">
                      <a16:colId xmlns:a16="http://schemas.microsoft.com/office/drawing/2014/main" val="92086225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algn="l"/>
                      <a:r>
                        <a:rPr lang="en-US" altLang="ko-KR" i="0" u="none" dirty="0">
                          <a:latin typeface="+mn-lt"/>
                        </a:rPr>
                        <a:t>Title : </a:t>
                      </a:r>
                      <a:r>
                        <a:rPr lang="ko-KR" altLang="en-US" b="1" i="1" dirty="0"/>
                        <a:t>주차장 종류별 검색 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Priority : 3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Estimate : 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48986"/>
                  </a:ext>
                </a:extLst>
              </a:tr>
              <a:tr h="149179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Story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운전자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                은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Goal : 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값싼 주차공간을 찾기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            위해서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Task : [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주차장 종류별 가격의 정보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      을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를 원한다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79857"/>
                  </a:ext>
                </a:extLst>
              </a:tr>
              <a:tr h="183605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solidFill>
                            <a:schemeClr val="tx1"/>
                          </a:solidFill>
                          <a:latin typeface="+mn-lt"/>
                        </a:rPr>
                        <a:t>Acceptance Criteria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Given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어플리케이션이 실행되어 있으면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When : 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주차장 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종류별 검색 버튼을 눌렀을 때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Then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주차장 종류별 검색 결과 제공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43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75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</a:t>
            </a:r>
            <a:r>
              <a:rPr lang="en-US" altLang="ko-KR" sz="1500" b="1" i="1" dirty="0">
                <a:solidFill>
                  <a:prstClr val="white"/>
                </a:solidFill>
              </a:rPr>
              <a:t>User Story_5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E032297-F29B-79BF-0E91-360B766F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49551"/>
              </p:ext>
            </p:extLst>
          </p:nvPr>
        </p:nvGraphicFramePr>
        <p:xfrm>
          <a:off x="1436872" y="1307873"/>
          <a:ext cx="9667080" cy="421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057">
                  <a:extLst>
                    <a:ext uri="{9D8B030D-6E8A-4147-A177-3AD203B41FA5}">
                      <a16:colId xmlns:a16="http://schemas.microsoft.com/office/drawing/2014/main" val="2687309569"/>
                    </a:ext>
                  </a:extLst>
                </a:gridCol>
                <a:gridCol w="2233663">
                  <a:extLst>
                    <a:ext uri="{9D8B030D-6E8A-4147-A177-3AD203B41FA5}">
                      <a16:colId xmlns:a16="http://schemas.microsoft.com/office/drawing/2014/main" val="3987452681"/>
                    </a:ext>
                  </a:extLst>
                </a:gridCol>
                <a:gridCol w="3222360">
                  <a:extLst>
                    <a:ext uri="{9D8B030D-6E8A-4147-A177-3AD203B41FA5}">
                      <a16:colId xmlns:a16="http://schemas.microsoft.com/office/drawing/2014/main" val="92086225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algn="l"/>
                      <a:r>
                        <a:rPr lang="en-US" altLang="ko-KR" i="0" u="none" dirty="0">
                          <a:latin typeface="+mn-lt"/>
                        </a:rPr>
                        <a:t>Title : </a:t>
                      </a:r>
                      <a:r>
                        <a:rPr lang="ko-KR" altLang="en-US" sz="1600" b="1" i="1" dirty="0"/>
                        <a:t>지정 주차장의 최단 경로를 탐색해주는 서비스</a:t>
                      </a:r>
                    </a:p>
                    <a:p>
                      <a:pPr algn="l" latinLnBrk="1"/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Priority : 4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u="none" dirty="0">
                          <a:latin typeface="+mn-lt"/>
                        </a:rPr>
                        <a:t>Estimate : </a:t>
                      </a:r>
                      <a:endParaRPr lang="ko-KR" altLang="en-US" i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48986"/>
                  </a:ext>
                </a:extLst>
              </a:tr>
              <a:tr h="149179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Story :</a:t>
                      </a:r>
                    </a:p>
                    <a:p>
                      <a:pPr algn="l" latinLnBrk="1"/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User : 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시간이 없거나 바쁜 사람들                은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는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Goal :  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시간을 절약하기            위해서</a:t>
                      </a: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Task : 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주차장까지 최단 경로 검색       을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</a:rPr>
                        <a:t>를 원한다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79857"/>
                  </a:ext>
                </a:extLst>
              </a:tr>
              <a:tr h="183605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i="0" u="none" dirty="0">
                          <a:solidFill>
                            <a:schemeClr val="tx1"/>
                          </a:solidFill>
                          <a:latin typeface="+mn-lt"/>
                        </a:rPr>
                        <a:t>Acceptance Criteria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Given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특정 주차장이 선택되어 있으면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When : 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최단 경로 탐색 </a:t>
                      </a:r>
                      <a:r>
                        <a:rPr lang="ko-KR" altLang="en-US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버튼을 눌렀을 때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Then : [</a:t>
                      </a:r>
                      <a:r>
                        <a:rPr lang="ko-KR" altLang="en-US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해당 목적지까지 최단 경로 제공</a:t>
                      </a: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ko-KR" altLang="en-US" i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43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932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i="1" dirty="0">
                <a:solidFill>
                  <a:prstClr val="white"/>
                </a:solidFill>
              </a:rPr>
              <a:t>WBS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739B12-A1DC-6CEA-97F9-3C4B3E00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05" y="1157678"/>
            <a:ext cx="9718386" cy="3481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11A808-FB11-9113-5516-102A09B1ADC5}"/>
              </a:ext>
            </a:extLst>
          </p:cNvPr>
          <p:cNvSpPr txBox="1"/>
          <p:nvPr/>
        </p:nvSpPr>
        <p:spPr>
          <a:xfrm>
            <a:off x="1027651" y="4722395"/>
            <a:ext cx="1049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hlinkClick r:id="rId4"/>
              </a:rPr>
              <a:t>https://s-a-p.atlassian.net/jira/software/projects/SAP/boards/1/roadmap?atlOrigin=eyJpIjoiNTFjMmMwODQwODUyNDRhODlmZTNmYzE2NTM3MGQwMDMiLCJwIjoiaiJ9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10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기능분해도</a:t>
            </a:r>
            <a:r>
              <a:rPr lang="en-US" altLang="ko-KR" sz="1500" b="1" i="1" dirty="0">
                <a:solidFill>
                  <a:prstClr val="white"/>
                </a:solidFill>
              </a:rPr>
              <a:t>_</a:t>
            </a:r>
            <a:r>
              <a:rPr lang="ko-KR" altLang="en-US" sz="1500" b="1" i="1" dirty="0">
                <a:solidFill>
                  <a:prstClr val="white"/>
                </a:solidFill>
              </a:rPr>
              <a:t>주차장 정보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508790" y="912917"/>
            <a:ext cx="1177032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prstClr val="white"/>
                </a:solidFill>
              </a:rPr>
              <a:t>우리 동네 주차 공유 시스템</a:t>
            </a:r>
            <a:endParaRPr lang="ko-KR" altLang="en-US" sz="1000" b="1" i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3986CA-9C12-3D3D-71D8-95C5CDBBEFC5}"/>
              </a:ext>
            </a:extLst>
          </p:cNvPr>
          <p:cNvSpPr/>
          <p:nvPr/>
        </p:nvSpPr>
        <p:spPr>
          <a:xfrm>
            <a:off x="2437137" y="912917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8683D4-C13C-BD5E-A181-9637BBCEE997}"/>
              </a:ext>
            </a:extLst>
          </p:cNvPr>
          <p:cNvSpPr/>
          <p:nvPr/>
        </p:nvSpPr>
        <p:spPr>
          <a:xfrm>
            <a:off x="2437137" y="4817685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검색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D2186D-9FCC-8095-0D90-6FFE7886382E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685822" y="1109894"/>
            <a:ext cx="751315" cy="390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31F36-CAC5-D3A0-D974-30B04B5D70E7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685822" y="1109894"/>
            <a:ext cx="75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CBCF-F3F9-9833-70A5-102209EF9B9C}"/>
              </a:ext>
            </a:extLst>
          </p:cNvPr>
          <p:cNvSpPr/>
          <p:nvPr/>
        </p:nvSpPr>
        <p:spPr>
          <a:xfrm>
            <a:off x="6270412" y="959798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전체 주차면 수 확인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9F3CA5-D44E-A60B-8DA9-A5F85719EE8D}"/>
              </a:ext>
            </a:extLst>
          </p:cNvPr>
          <p:cNvSpPr/>
          <p:nvPr/>
        </p:nvSpPr>
        <p:spPr>
          <a:xfrm>
            <a:off x="6270412" y="1453677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 가능 면 수 </a:t>
            </a:r>
            <a:endParaRPr lang="en-US" altLang="ko-KR" sz="1000" b="1" i="1" dirty="0"/>
          </a:p>
          <a:p>
            <a:pPr algn="ctr"/>
            <a:r>
              <a:rPr lang="ko-KR" altLang="en-US" sz="1000" b="1" i="1" dirty="0"/>
              <a:t>확인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0C0DD44-712D-28A4-7EF6-87F9F0F9D408}"/>
              </a:ext>
            </a:extLst>
          </p:cNvPr>
          <p:cNvSpPr/>
          <p:nvPr/>
        </p:nvSpPr>
        <p:spPr>
          <a:xfrm>
            <a:off x="6270412" y="1947556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 공간 혼잡도</a:t>
            </a:r>
            <a:br>
              <a:rPr lang="en-US" altLang="ko-KR" sz="1000" b="1" i="1" dirty="0"/>
            </a:br>
            <a:r>
              <a:rPr lang="ko-KR" altLang="en-US" sz="1000" b="1" i="1" dirty="0"/>
              <a:t>제공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027136-963F-7E2B-0B66-9C57860AA12B}"/>
              </a:ext>
            </a:extLst>
          </p:cNvPr>
          <p:cNvSpPr/>
          <p:nvPr/>
        </p:nvSpPr>
        <p:spPr>
          <a:xfrm>
            <a:off x="6270412" y="2441435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요금 정보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B1A6B2-248C-4768-63AD-C22640A2721B}"/>
              </a:ext>
            </a:extLst>
          </p:cNvPr>
          <p:cNvSpPr/>
          <p:nvPr/>
        </p:nvSpPr>
        <p:spPr>
          <a:xfrm>
            <a:off x="6270412" y="2935314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운영 시간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1E75BA2-65D7-1AF2-19D8-BAD7EA182C2E}"/>
              </a:ext>
            </a:extLst>
          </p:cNvPr>
          <p:cNvSpPr/>
          <p:nvPr/>
        </p:nvSpPr>
        <p:spPr>
          <a:xfrm>
            <a:off x="6270412" y="3429193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B125094-55AE-3228-0465-92C539A39094}"/>
              </a:ext>
            </a:extLst>
          </p:cNvPr>
          <p:cNvSpPr/>
          <p:nvPr/>
        </p:nvSpPr>
        <p:spPr>
          <a:xfrm>
            <a:off x="6270412" y="3923072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전화번호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27ACC1E-ED63-0C4E-2371-6BE38922A881}"/>
              </a:ext>
            </a:extLst>
          </p:cNvPr>
          <p:cNvSpPr/>
          <p:nvPr/>
        </p:nvSpPr>
        <p:spPr>
          <a:xfrm>
            <a:off x="6270412" y="4416951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최단경로 탐색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F4EE01E-C11B-6F5D-F413-768852BC75A0}"/>
              </a:ext>
            </a:extLst>
          </p:cNvPr>
          <p:cNvCxnSpPr>
            <a:stCxn id="15" idx="3"/>
            <a:endCxn id="52" idx="1"/>
          </p:cNvCxnSpPr>
          <p:nvPr/>
        </p:nvCxnSpPr>
        <p:spPr>
          <a:xfrm>
            <a:off x="4312696" y="1109894"/>
            <a:ext cx="1957716" cy="49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B11447-2F57-3EEC-21F0-6D76E78DEC1B}"/>
              </a:ext>
            </a:extLst>
          </p:cNvPr>
          <p:cNvCxnSpPr>
            <a:stCxn id="15" idx="3"/>
            <a:endCxn id="49" idx="1"/>
          </p:cNvCxnSpPr>
          <p:nvPr/>
        </p:nvCxnSpPr>
        <p:spPr>
          <a:xfrm>
            <a:off x="4312696" y="1109894"/>
            <a:ext cx="195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00E498A-D8B0-05B5-CAEB-621726B8D3F4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>
            <a:off x="4312696" y="1109894"/>
            <a:ext cx="1957716" cy="987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4844096-0852-0A19-35B7-A0E3EA8CF38B}"/>
              </a:ext>
            </a:extLst>
          </p:cNvPr>
          <p:cNvCxnSpPr>
            <a:stCxn id="15" idx="3"/>
            <a:endCxn id="54" idx="1"/>
          </p:cNvCxnSpPr>
          <p:nvPr/>
        </p:nvCxnSpPr>
        <p:spPr>
          <a:xfrm>
            <a:off x="4312696" y="1109894"/>
            <a:ext cx="1957716" cy="1481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CD9A90D-B0BD-42F1-B4C3-D08DA82C95CB}"/>
              </a:ext>
            </a:extLst>
          </p:cNvPr>
          <p:cNvCxnSpPr>
            <a:stCxn id="15" idx="3"/>
            <a:endCxn id="57" idx="1"/>
          </p:cNvCxnSpPr>
          <p:nvPr/>
        </p:nvCxnSpPr>
        <p:spPr>
          <a:xfrm>
            <a:off x="4312696" y="1109894"/>
            <a:ext cx="1957716" cy="1975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BCFF225-3F8D-C67F-395B-7B7FEA3E4DBE}"/>
              </a:ext>
            </a:extLst>
          </p:cNvPr>
          <p:cNvCxnSpPr>
            <a:stCxn id="15" idx="3"/>
            <a:endCxn id="58" idx="1"/>
          </p:cNvCxnSpPr>
          <p:nvPr/>
        </p:nvCxnSpPr>
        <p:spPr>
          <a:xfrm>
            <a:off x="4312696" y="1109894"/>
            <a:ext cx="1957716" cy="2469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AFC1827-DD25-F61C-D894-0717F2DB1CF7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>
            <a:off x="4312696" y="1109894"/>
            <a:ext cx="1957716" cy="2963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2CDF076-FEC5-28B0-1C66-B9C079D3D6BD}"/>
              </a:ext>
            </a:extLst>
          </p:cNvPr>
          <p:cNvCxnSpPr>
            <a:stCxn id="15" idx="3"/>
            <a:endCxn id="60" idx="1"/>
          </p:cNvCxnSpPr>
          <p:nvPr/>
        </p:nvCxnSpPr>
        <p:spPr>
          <a:xfrm>
            <a:off x="4312696" y="1109894"/>
            <a:ext cx="1957716" cy="3457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A21A44E-79E7-BA7A-705B-304A806174BA}"/>
              </a:ext>
            </a:extLst>
          </p:cNvPr>
          <p:cNvSpPr/>
          <p:nvPr/>
        </p:nvSpPr>
        <p:spPr>
          <a:xfrm>
            <a:off x="6270411" y="4911447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기타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0A800E6-B449-A3FD-1E8A-1C4E18F124E8}"/>
              </a:ext>
            </a:extLst>
          </p:cNvPr>
          <p:cNvCxnSpPr>
            <a:stCxn id="15" idx="3"/>
            <a:endCxn id="78" idx="1"/>
          </p:cNvCxnSpPr>
          <p:nvPr/>
        </p:nvCxnSpPr>
        <p:spPr>
          <a:xfrm>
            <a:off x="4312696" y="1109894"/>
            <a:ext cx="1957715" cy="3951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74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i="1" dirty="0">
                <a:solidFill>
                  <a:prstClr val="white"/>
                </a:solidFill>
              </a:rPr>
              <a:t>우리 동네 주차 공유 시스템 기능분해도</a:t>
            </a:r>
            <a:r>
              <a:rPr lang="en-US" altLang="ko-KR" sz="1500" b="1" i="1" dirty="0">
                <a:solidFill>
                  <a:prstClr val="white"/>
                </a:solidFill>
              </a:rPr>
              <a:t>_</a:t>
            </a:r>
            <a:r>
              <a:rPr lang="ko-KR" altLang="en-US" sz="1500" b="1" i="1" dirty="0">
                <a:solidFill>
                  <a:prstClr val="white"/>
                </a:solidFill>
              </a:rPr>
              <a:t>주차장 검색</a:t>
            </a:r>
            <a:endParaRPr lang="en-US" altLang="ko-KR" sz="1500" b="1" i="1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AE7103-D4B4-A14C-4583-63F77310E3BF}"/>
              </a:ext>
            </a:extLst>
          </p:cNvPr>
          <p:cNvSpPr/>
          <p:nvPr/>
        </p:nvSpPr>
        <p:spPr>
          <a:xfrm>
            <a:off x="508790" y="912917"/>
            <a:ext cx="1177032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prstClr val="white"/>
                </a:solidFill>
              </a:rPr>
              <a:t>우리 동네 주차 공유 시스템</a:t>
            </a:r>
            <a:endParaRPr lang="ko-KR" altLang="en-US" sz="1000" b="1" i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3986CA-9C12-3D3D-71D8-95C5CDBBEFC5}"/>
              </a:ext>
            </a:extLst>
          </p:cNvPr>
          <p:cNvSpPr/>
          <p:nvPr/>
        </p:nvSpPr>
        <p:spPr>
          <a:xfrm>
            <a:off x="2437137" y="912917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8683D4-C13C-BD5E-A181-9637BBCEE997}"/>
              </a:ext>
            </a:extLst>
          </p:cNvPr>
          <p:cNvSpPr/>
          <p:nvPr/>
        </p:nvSpPr>
        <p:spPr>
          <a:xfrm>
            <a:off x="2437137" y="4817685"/>
            <a:ext cx="1875559" cy="39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검색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D2186D-9FCC-8095-0D90-6FFE7886382E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685822" y="1109894"/>
            <a:ext cx="751315" cy="390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31F36-CAC5-D3A0-D974-30B04B5D70E7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685822" y="1109894"/>
            <a:ext cx="75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CBCF-F3F9-9833-70A5-102209EF9B9C}"/>
              </a:ext>
            </a:extLst>
          </p:cNvPr>
          <p:cNvSpPr/>
          <p:nvPr/>
        </p:nvSpPr>
        <p:spPr>
          <a:xfrm>
            <a:off x="6270412" y="959798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특정 위치 </a:t>
            </a:r>
            <a:endParaRPr lang="en-US" altLang="ko-KR" sz="1000" b="1" i="1" dirty="0"/>
          </a:p>
          <a:p>
            <a:pPr algn="ctr"/>
            <a:r>
              <a:rPr lang="ko-KR" altLang="en-US" sz="1000" b="1" i="1" dirty="0"/>
              <a:t>인근 주차장 검색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9F3CA5-D44E-A60B-8DA9-A5F85719EE8D}"/>
              </a:ext>
            </a:extLst>
          </p:cNvPr>
          <p:cNvSpPr/>
          <p:nvPr/>
        </p:nvSpPr>
        <p:spPr>
          <a:xfrm>
            <a:off x="6270412" y="2261387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주차장 종류별 검색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0C0DD44-712D-28A4-7EF6-87F9F0F9D408}"/>
              </a:ext>
            </a:extLst>
          </p:cNvPr>
          <p:cNvSpPr/>
          <p:nvPr/>
        </p:nvSpPr>
        <p:spPr>
          <a:xfrm>
            <a:off x="6270412" y="3562976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운영 시간별 검색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F4EE01E-C11B-6F5D-F413-768852BC75A0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 flipV="1">
            <a:off x="4312696" y="2411483"/>
            <a:ext cx="1957716" cy="260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00E498A-D8B0-05B5-CAEB-621726B8D3F4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4312696" y="3713072"/>
            <a:ext cx="1957716" cy="1301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A21A44E-79E7-BA7A-705B-304A806174BA}"/>
              </a:ext>
            </a:extLst>
          </p:cNvPr>
          <p:cNvSpPr/>
          <p:nvPr/>
        </p:nvSpPr>
        <p:spPr>
          <a:xfrm>
            <a:off x="6270411" y="4864566"/>
            <a:ext cx="1386313" cy="30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현 위치 </a:t>
            </a:r>
            <a:endParaRPr lang="en-US" altLang="ko-KR" sz="1000" b="1" i="1" dirty="0"/>
          </a:p>
          <a:p>
            <a:pPr algn="ctr"/>
            <a:r>
              <a:rPr lang="ko-KR" altLang="en-US" sz="1000" b="1" i="1" dirty="0"/>
              <a:t>인근 주차장검색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C6A627-F052-D12E-CB9E-227C6D34E77C}"/>
              </a:ext>
            </a:extLst>
          </p:cNvPr>
          <p:cNvCxnSpPr>
            <a:stCxn id="17" idx="3"/>
            <a:endCxn id="78" idx="1"/>
          </p:cNvCxnSpPr>
          <p:nvPr/>
        </p:nvCxnSpPr>
        <p:spPr>
          <a:xfrm>
            <a:off x="4312696" y="5014662"/>
            <a:ext cx="195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B40C206-F3F3-82EE-1ADA-96A702EEDA49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 flipV="1">
            <a:off x="4312696" y="1109894"/>
            <a:ext cx="1957716" cy="3904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7472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539</Words>
  <Application>Microsoft Office PowerPoint</Application>
  <PresentationFormat>와이드스크린</PresentationFormat>
  <Paragraphs>90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동민</cp:lastModifiedBy>
  <cp:revision>147</cp:revision>
  <dcterms:created xsi:type="dcterms:W3CDTF">2019-10-10T04:32:21Z</dcterms:created>
  <dcterms:modified xsi:type="dcterms:W3CDTF">2022-06-30T10:09:42Z</dcterms:modified>
</cp:coreProperties>
</file>