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5"/>
  </p:notesMasterIdLst>
  <p:sldIdLst>
    <p:sldId id="256" r:id="rId2"/>
    <p:sldId id="261" r:id="rId3"/>
    <p:sldId id="257" r:id="rId4"/>
    <p:sldId id="262" r:id="rId5"/>
    <p:sldId id="297" r:id="rId6"/>
    <p:sldId id="296" r:id="rId7"/>
    <p:sldId id="294" r:id="rId8"/>
    <p:sldId id="293" r:id="rId9"/>
    <p:sldId id="279" r:id="rId10"/>
    <p:sldId id="278" r:id="rId11"/>
    <p:sldId id="287" r:id="rId12"/>
    <p:sldId id="295" r:id="rId13"/>
    <p:sldId id="29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22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9D82A-59EC-4DF4-A4AB-3A5F74D7E613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6D667-ADD9-4A93-871A-4CF48A2C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46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968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92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829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808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793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4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033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625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256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61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CAEB-20CB-4830-ACC2-5A3EE448C568}" type="datetime1">
              <a:rPr lang="en-US" altLang="ko-KR" smtClean="0"/>
              <a:t>9/30/2018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5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1F11-B2F2-4C3F-BFD4-B776EC9E612C}" type="datetime1">
              <a:rPr lang="en-US" altLang="ko-KR" smtClean="0"/>
              <a:t>9/30/2018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4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A0AD-6C9E-41A5-88F3-4F1E46DD35E9}" type="datetime1">
              <a:rPr lang="en-US" altLang="ko-KR" smtClean="0"/>
              <a:t>9/30/2018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4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D6F1-6197-4BB4-9586-493D2F434F52}" type="datetime1">
              <a:rPr lang="en-US" altLang="ko-KR" smtClean="0"/>
              <a:t>9/30/2018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3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7C93-5619-43A8-82FF-3CC079000015}" type="datetime1">
              <a:rPr lang="en-US" altLang="ko-KR" smtClean="0"/>
              <a:t>9/30/2018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5DDE-DBCC-4D3D-A8BB-8789D8B05ED1}" type="datetime1">
              <a:rPr lang="en-US" altLang="ko-KR" smtClean="0"/>
              <a:t>9/30/2018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3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A63E-3FA5-4AEB-A1A1-B6548E0656ED}" type="datetime1">
              <a:rPr lang="en-US" altLang="ko-KR" smtClean="0"/>
              <a:t>9/30/2018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5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15C0-6E87-4527-A00C-C5314BCAA4F9}" type="datetime1">
              <a:rPr lang="en-US" altLang="ko-KR" smtClean="0"/>
              <a:t>9/30/2018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6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AA0B-9D23-475B-8D55-4FAD92B1B8F0}" type="datetime1">
              <a:rPr lang="en-US" altLang="ko-KR" smtClean="0"/>
              <a:t>9/30/2018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6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5F28-0D9F-41A0-A40B-C134A4DA1CAC}" type="datetime1">
              <a:rPr lang="en-US" altLang="ko-KR" smtClean="0"/>
              <a:t>9/30/2018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6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D57F-2D9C-4EF9-B657-80DA99ABCFDD}" type="datetime1">
              <a:rPr lang="en-US" altLang="ko-KR" smtClean="0"/>
              <a:t>9/30/2018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8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41889-D02D-470C-B0F5-FA35766D0963}" type="datetime1">
              <a:rPr lang="en-US" altLang="ko-KR" smtClean="0"/>
              <a:t>9/30/2018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2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7335" y="1065125"/>
            <a:ext cx="9239552" cy="2136625"/>
          </a:xfrm>
        </p:spPr>
        <p:txBody>
          <a:bodyPr/>
          <a:lstStyle/>
          <a:p>
            <a:pPr algn="l"/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>Chapter 5. </a:t>
            </a:r>
            <a:r>
              <a:rPr lang="ko-KR" altLang="en-US" sz="6000" dirty="0" smtClean="0">
                <a:solidFill>
                  <a:schemeClr val="accent2">
                    <a:lumMod val="50000"/>
                  </a:schemeClr>
                </a:solidFill>
              </a:rPr>
              <a:t>정렬</a:t>
            </a:r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>(Sort)</a:t>
            </a:r>
            <a:b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>             </a:t>
            </a:r>
            <a:r>
              <a:rPr lang="ko-KR" altLang="en-US" sz="6000" dirty="0" smtClean="0">
                <a:solidFill>
                  <a:schemeClr val="accent2">
                    <a:lumMod val="50000"/>
                  </a:schemeClr>
                </a:solidFill>
              </a:rPr>
              <a:t>프로그램</a:t>
            </a:r>
            <a:endParaRPr lang="ko-KR" altLang="en-US" sz="6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7" y="3516087"/>
            <a:ext cx="7766936" cy="223157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정렬의 이해</a:t>
            </a:r>
            <a:endParaRPr lang="en-US" altLang="ko-KR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거품정렬 프로그램 작성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r>
              <a:rPr lang="en-US" altLang="ko-KR" sz="2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48640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8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5.2.3.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Autofit/>
          </a:bodyPr>
          <a:lstStyle/>
          <a:p>
            <a:endParaRPr lang="en-US" altLang="ko-KR" sz="1600" dirty="0" smtClean="0"/>
          </a:p>
          <a:p>
            <a:r>
              <a:rPr lang="ko-KR" altLang="en-US" sz="1600" dirty="0" smtClean="0"/>
              <a:t>멤버변수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생성 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	- 8 </a:t>
            </a:r>
            <a:r>
              <a:rPr lang="ko-KR" altLang="en-US" sz="1600" dirty="0" smtClean="0"/>
              <a:t>개의 멤버변수 생성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	- m_n1, m_n2, m_n3, m_n4, m_n5, m_n6, m_n7, m_n8</a:t>
            </a:r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정렬 버튼 생성 </a:t>
            </a:r>
            <a:r>
              <a:rPr lang="en-US" altLang="ko-KR" sz="1600" dirty="0" smtClean="0"/>
              <a:t>: IDC_BUTTON_SORT 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void </a:t>
            </a:r>
            <a:r>
              <a:rPr lang="en-US" altLang="ko-KR" sz="1600" dirty="0" err="1"/>
              <a:t>CBubbleSortDlg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OnClickedButtonSort</a:t>
            </a:r>
            <a:r>
              <a:rPr lang="en-US" altLang="ko-KR" sz="1600" dirty="0"/>
              <a:t>( )</a:t>
            </a:r>
          </a:p>
          <a:p>
            <a:pPr marL="0" indent="0">
              <a:buNone/>
            </a:pPr>
            <a:r>
              <a:rPr lang="en-US" altLang="ko-KR" sz="1600" dirty="0" smtClean="0"/>
              <a:t>{	// </a:t>
            </a:r>
            <a:r>
              <a:rPr lang="en-US" altLang="ko-KR" sz="1600" dirty="0"/>
              <a:t>TODO: </a:t>
            </a:r>
            <a:r>
              <a:rPr lang="ko-KR" altLang="en-US" sz="1600" dirty="0"/>
              <a:t>여기에 컨트롤 알림 처리기 코드를 추가합니다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UpdateData</a:t>
            </a:r>
            <a:r>
              <a:rPr lang="en-US" altLang="ko-KR" sz="1600" dirty="0" smtClean="0"/>
              <a:t>(TRUE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CClientDC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dc(this);</a:t>
            </a:r>
          </a:p>
          <a:p>
            <a:pPr marL="0" indent="0">
              <a:buNone/>
            </a:pPr>
            <a:r>
              <a:rPr lang="en-US" altLang="ko-KR" sz="1600" dirty="0" smtClean="0"/>
              <a:t>	static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nSource</a:t>
            </a:r>
            <a:r>
              <a:rPr lang="en-US" altLang="ko-KR" sz="1600" dirty="0"/>
              <a:t>[4], </a:t>
            </a:r>
            <a:r>
              <a:rPr lang="en-US" altLang="ko-KR" sz="1600" dirty="0" err="1"/>
              <a:t>nDest</a:t>
            </a:r>
            <a:r>
              <a:rPr lang="en-US" altLang="ko-KR" sz="1600" dirty="0"/>
              <a:t>[4];</a:t>
            </a:r>
          </a:p>
          <a:p>
            <a:pPr marL="0" indent="0"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j, temp, k = 4;</a:t>
            </a:r>
          </a:p>
          <a:p>
            <a:pPr marL="0" indent="0"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nSource</a:t>
            </a:r>
            <a:r>
              <a:rPr lang="en-US" altLang="ko-KR" sz="1600" dirty="0" smtClean="0"/>
              <a:t>[0</a:t>
            </a:r>
            <a:r>
              <a:rPr lang="en-US" altLang="ko-KR" sz="1600" dirty="0"/>
              <a:t>] = m_n1</a:t>
            </a:r>
            <a:r>
              <a:rPr lang="en-US" altLang="ko-KR" sz="1600" dirty="0" smtClean="0"/>
              <a:t>;  </a:t>
            </a:r>
            <a:r>
              <a:rPr lang="en-US" altLang="ko-KR" sz="1600" dirty="0" err="1" smtClean="0"/>
              <a:t>nSource</a:t>
            </a:r>
            <a:r>
              <a:rPr lang="en-US" altLang="ko-KR" sz="1600" dirty="0" smtClean="0"/>
              <a:t>[1</a:t>
            </a:r>
            <a:r>
              <a:rPr lang="en-US" altLang="ko-KR" sz="1600" dirty="0"/>
              <a:t>] = m_n2;</a:t>
            </a:r>
          </a:p>
          <a:p>
            <a:pPr marL="0" indent="0"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nSource</a:t>
            </a:r>
            <a:r>
              <a:rPr lang="en-US" altLang="ko-KR" sz="1600" dirty="0" smtClean="0"/>
              <a:t>[2</a:t>
            </a:r>
            <a:r>
              <a:rPr lang="en-US" altLang="ko-KR" sz="1600" dirty="0"/>
              <a:t>] = m_n3</a:t>
            </a:r>
            <a:r>
              <a:rPr lang="en-US" altLang="ko-KR" sz="1600" dirty="0" smtClean="0"/>
              <a:t>;  </a:t>
            </a:r>
            <a:r>
              <a:rPr lang="en-US" altLang="ko-KR" sz="1600" dirty="0" err="1" smtClean="0"/>
              <a:t>nSource</a:t>
            </a:r>
            <a:r>
              <a:rPr lang="en-US" altLang="ko-KR" sz="1600" dirty="0" smtClean="0"/>
              <a:t>[3</a:t>
            </a:r>
            <a:r>
              <a:rPr lang="en-US" altLang="ko-KR" sz="1600" dirty="0"/>
              <a:t>] = m_n4;</a:t>
            </a:r>
            <a:endParaRPr lang="ko-KR" altLang="en-US" sz="1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56514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176588" y="3465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74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5.2.4.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8164286" cy="495279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nn-NO" altLang="ko-KR" sz="1600" dirty="0" smtClean="0"/>
          </a:p>
          <a:p>
            <a:pPr marL="0" indent="0">
              <a:buNone/>
            </a:pPr>
            <a:r>
              <a:rPr lang="nn-NO" altLang="ko-KR" sz="1600" dirty="0" smtClean="0"/>
              <a:t>for </a:t>
            </a:r>
            <a:r>
              <a:rPr lang="nn-NO" altLang="ko-KR" sz="1600" dirty="0"/>
              <a:t>(i = 0; i &lt;= k - 1; i++)</a:t>
            </a:r>
          </a:p>
          <a:p>
            <a:pPr marL="0" indent="0">
              <a:buNone/>
            </a:pPr>
            <a:r>
              <a:rPr lang="en-US" altLang="ko-KR" sz="1600" dirty="0" smtClean="0"/>
              <a:t>{</a:t>
            </a:r>
          </a:p>
          <a:p>
            <a:pPr marL="0" indent="0">
              <a:buNone/>
            </a:pPr>
            <a:r>
              <a:rPr lang="en-US" altLang="ko-KR" sz="1600" dirty="0" smtClean="0"/>
              <a:t>	for </a:t>
            </a:r>
            <a:r>
              <a:rPr lang="en-US" altLang="ko-KR" sz="1600" dirty="0"/>
              <a:t>(j = 0; j &lt; k - 1 -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; j++)</a:t>
            </a:r>
          </a:p>
          <a:p>
            <a:pPr marL="0" indent="0">
              <a:buNone/>
            </a:pPr>
            <a:r>
              <a:rPr lang="en-US" altLang="ko-KR" sz="1600" dirty="0" smtClean="0"/>
              <a:t>	{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		if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nSource</a:t>
            </a:r>
            <a:r>
              <a:rPr lang="en-US" altLang="ko-KR" sz="1600" dirty="0"/>
              <a:t>[j] &gt; </a:t>
            </a:r>
            <a:r>
              <a:rPr lang="en-US" altLang="ko-KR" sz="1600" dirty="0" err="1"/>
              <a:t>nSource</a:t>
            </a:r>
            <a:r>
              <a:rPr lang="en-US" altLang="ko-KR" sz="1600" dirty="0"/>
              <a:t>[j + 1])</a:t>
            </a:r>
          </a:p>
          <a:p>
            <a:pPr marL="0" indent="0">
              <a:buNone/>
            </a:pPr>
            <a:r>
              <a:rPr lang="en-US" altLang="ko-KR" sz="1600" dirty="0" smtClean="0"/>
              <a:t>		{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			temp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nSource</a:t>
            </a:r>
            <a:r>
              <a:rPr lang="en-US" altLang="ko-KR" sz="1600" dirty="0"/>
              <a:t>[j];</a:t>
            </a:r>
          </a:p>
          <a:p>
            <a:pPr marL="0" indent="0">
              <a:buNone/>
            </a:pPr>
            <a:r>
              <a:rPr lang="en-US" altLang="ko-KR" sz="1600" dirty="0" smtClean="0"/>
              <a:t>			</a:t>
            </a:r>
            <a:r>
              <a:rPr lang="en-US" altLang="ko-KR" sz="1600" dirty="0" err="1" smtClean="0"/>
              <a:t>nSource</a:t>
            </a:r>
            <a:r>
              <a:rPr lang="en-US" altLang="ko-KR" sz="1600" dirty="0" smtClean="0"/>
              <a:t>[j</a:t>
            </a:r>
            <a:r>
              <a:rPr lang="en-US" altLang="ko-KR" sz="1600" dirty="0"/>
              <a:t>] = </a:t>
            </a:r>
            <a:r>
              <a:rPr lang="en-US" altLang="ko-KR" sz="1600" dirty="0" err="1"/>
              <a:t>nSource</a:t>
            </a:r>
            <a:r>
              <a:rPr lang="en-US" altLang="ko-KR" sz="1600" dirty="0"/>
              <a:t>[j + 1];</a:t>
            </a:r>
          </a:p>
          <a:p>
            <a:pPr marL="0" indent="0">
              <a:buNone/>
            </a:pPr>
            <a:r>
              <a:rPr lang="en-US" altLang="ko-KR" sz="1600" dirty="0" smtClean="0"/>
              <a:t>			</a:t>
            </a:r>
            <a:r>
              <a:rPr lang="en-US" altLang="ko-KR" sz="1600" dirty="0" err="1" smtClean="0"/>
              <a:t>nSource</a:t>
            </a:r>
            <a:r>
              <a:rPr lang="en-US" altLang="ko-KR" sz="1600" dirty="0" smtClean="0"/>
              <a:t>[j </a:t>
            </a:r>
            <a:r>
              <a:rPr lang="en-US" altLang="ko-KR" sz="1600" dirty="0"/>
              <a:t>+ 1] = temp;</a:t>
            </a:r>
          </a:p>
          <a:p>
            <a:pPr marL="0" indent="0">
              <a:buNone/>
            </a:pPr>
            <a:r>
              <a:rPr lang="en-US" altLang="ko-KR" sz="1600" dirty="0" smtClean="0"/>
              <a:t>		}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	}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43877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176588" y="3465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624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5.2.5.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n-NO" altLang="ko-KR" sz="1800" dirty="0" smtClean="0"/>
          </a:p>
          <a:p>
            <a:pPr marL="0" indent="0">
              <a:buNone/>
            </a:pPr>
            <a:r>
              <a:rPr lang="nn-NO" altLang="ko-KR" sz="1800" dirty="0" smtClean="0"/>
              <a:t>for </a:t>
            </a:r>
            <a:r>
              <a:rPr lang="nn-NO" altLang="ko-KR" sz="1800" dirty="0"/>
              <a:t>(i = 0; i &lt; k; i++)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nDest</a:t>
            </a:r>
            <a:r>
              <a:rPr lang="en-US" altLang="ko-KR" sz="1800" dirty="0"/>
              <a:t>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 = </a:t>
            </a:r>
            <a:r>
              <a:rPr lang="en-US" altLang="ko-KR" sz="1800" dirty="0" err="1"/>
              <a:t>nSource</a:t>
            </a:r>
            <a:r>
              <a:rPr lang="en-US" altLang="ko-KR" sz="1800" dirty="0"/>
              <a:t>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r>
              <a:rPr lang="en-US" altLang="ko-KR" sz="1800" dirty="0"/>
              <a:t>	m_n5 = </a:t>
            </a:r>
            <a:r>
              <a:rPr lang="en-US" altLang="ko-KR" sz="1800" dirty="0" err="1"/>
              <a:t>nDest</a:t>
            </a:r>
            <a:r>
              <a:rPr lang="en-US" altLang="ko-KR" sz="1800" dirty="0"/>
              <a:t>[0];</a:t>
            </a:r>
          </a:p>
          <a:p>
            <a:pPr marL="0" indent="0">
              <a:buNone/>
            </a:pPr>
            <a:r>
              <a:rPr lang="en-US" altLang="ko-KR" sz="1800" dirty="0"/>
              <a:t>	m_n6 = </a:t>
            </a:r>
            <a:r>
              <a:rPr lang="en-US" altLang="ko-KR" sz="1800" dirty="0" err="1"/>
              <a:t>nDest</a:t>
            </a:r>
            <a:r>
              <a:rPr lang="en-US" altLang="ko-KR" sz="1800" dirty="0"/>
              <a:t>[1];</a:t>
            </a:r>
          </a:p>
          <a:p>
            <a:pPr marL="0" indent="0">
              <a:buNone/>
            </a:pPr>
            <a:r>
              <a:rPr lang="en-US" altLang="ko-KR" sz="1800" dirty="0"/>
              <a:t>	m_n7 = </a:t>
            </a:r>
            <a:r>
              <a:rPr lang="en-US" altLang="ko-KR" sz="1800" dirty="0" err="1"/>
              <a:t>nDest</a:t>
            </a:r>
            <a:r>
              <a:rPr lang="en-US" altLang="ko-KR" sz="1800" dirty="0"/>
              <a:t>[2];</a:t>
            </a:r>
          </a:p>
          <a:p>
            <a:pPr marL="0" indent="0">
              <a:buNone/>
            </a:pPr>
            <a:r>
              <a:rPr lang="en-US" altLang="ko-KR" sz="1800" dirty="0"/>
              <a:t>	m_n8 = </a:t>
            </a:r>
            <a:r>
              <a:rPr lang="en-US" altLang="ko-KR" sz="1800" dirty="0" err="1"/>
              <a:t>nDest</a:t>
            </a:r>
            <a:r>
              <a:rPr lang="en-US" altLang="ko-KR" sz="1800" dirty="0"/>
              <a:t>[3];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UpdateData</a:t>
            </a:r>
            <a:r>
              <a:rPr lang="en-US" altLang="ko-KR" sz="1800" dirty="0"/>
              <a:t>(FALSE);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  <a:p>
            <a:endParaRPr lang="en-US" altLang="ko-KR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35305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176588" y="3465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681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5.2.6.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실행결과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32447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4" y="1523660"/>
            <a:ext cx="3184710" cy="278833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024" y="1555200"/>
            <a:ext cx="3195682" cy="275679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706" y="1555200"/>
            <a:ext cx="3112539" cy="273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2405743"/>
            <a:ext cx="9241972" cy="17199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 5.1. </a:t>
            </a:r>
            <a:r>
              <a:rPr lang="ko-KR" altLang="en-US" sz="4000" b="1" dirty="0" smtClean="0">
                <a:solidFill>
                  <a:schemeClr val="accent2">
                    <a:lumMod val="50000"/>
                  </a:schemeClr>
                </a:solidFill>
              </a:rPr>
              <a:t>정렬</a:t>
            </a: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(Sort)</a:t>
            </a:r>
            <a:r>
              <a:rPr lang="ko-KR" altLang="en-US" sz="4000" b="1" dirty="0" smtClean="0">
                <a:solidFill>
                  <a:schemeClr val="accent2">
                    <a:lumMod val="50000"/>
                  </a:schemeClr>
                </a:solidFill>
              </a:rPr>
              <a:t>의 이해</a:t>
            </a: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ko-KR" altLang="en-US" sz="4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02086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9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5.1.1.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거품정렬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(Bubble Sort) 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ko-KR" altLang="en-US" sz="1800" dirty="0" smtClean="0"/>
              <a:t>정렬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임의의 </a:t>
            </a:r>
            <a:r>
              <a:rPr lang="ko-KR" altLang="en-US" sz="1800" dirty="0"/>
              <a:t>순서대로 나열되어 있는 자료를 일정한 순서대로 재배열 </a:t>
            </a:r>
            <a:endParaRPr lang="en-US" altLang="ko-KR" sz="1800" dirty="0" smtClean="0"/>
          </a:p>
          <a:p>
            <a:r>
              <a:rPr lang="ko-KR" altLang="en-US" sz="1800" dirty="0" smtClean="0"/>
              <a:t>거품정렬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	- </a:t>
            </a:r>
            <a:r>
              <a:rPr lang="ko-KR" altLang="en-US" sz="1800" dirty="0"/>
              <a:t>인접해서 나열된 요소들을 </a:t>
            </a:r>
            <a:r>
              <a:rPr lang="ko-KR" altLang="en-US" sz="1800" dirty="0" smtClean="0"/>
              <a:t>비교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dirty="0"/>
              <a:t>전체적으로 최댓값을 제일 맨 뒤로 </a:t>
            </a:r>
            <a:r>
              <a:rPr lang="ko-KR" altLang="en-US" sz="1800" dirty="0" smtClean="0"/>
              <a:t>보내는 것을 반복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78167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058" y="2884924"/>
            <a:ext cx="6228347" cy="26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0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5.1.2.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거품정렬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(Bubble Sort)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en-US" altLang="ko-KR" sz="1800" dirty="0" err="1" smtClean="0"/>
              <a:t>nSource</a:t>
            </a:r>
            <a:r>
              <a:rPr lang="en-US" altLang="ko-KR" sz="1800" dirty="0" smtClean="0"/>
              <a:t>[] : </a:t>
            </a:r>
            <a:r>
              <a:rPr lang="ko-KR" altLang="en-US" sz="1800" dirty="0" smtClean="0"/>
              <a:t>배열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k: </a:t>
            </a:r>
            <a:r>
              <a:rPr lang="ko-KR" altLang="en-US" sz="1800" dirty="0" smtClean="0"/>
              <a:t>데이터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수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for 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0;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&lt; </a:t>
            </a:r>
            <a:r>
              <a:rPr lang="en-US" altLang="ko-KR" sz="1800" dirty="0" smtClean="0"/>
              <a:t>k-1;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++)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 smtClean="0"/>
              <a:t>for </a:t>
            </a:r>
            <a:r>
              <a:rPr lang="en-US" altLang="ko-KR" sz="1800" dirty="0"/>
              <a:t>(j = 0; j &lt; k-1-i; j++)</a:t>
            </a:r>
          </a:p>
          <a:p>
            <a:pPr marL="457200" lvl="1" indent="0">
              <a:buNone/>
            </a:pPr>
            <a:r>
              <a:rPr lang="en-US" altLang="ko-KR" sz="1800" dirty="0"/>
              <a:t>{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	if (</a:t>
            </a:r>
            <a:r>
              <a:rPr lang="en-US" altLang="ko-KR" sz="1800" dirty="0" err="1" smtClean="0"/>
              <a:t>nSource</a:t>
            </a:r>
            <a:r>
              <a:rPr lang="en-US" altLang="ko-KR" sz="1800" dirty="0" smtClean="0"/>
              <a:t>[j] &gt; </a:t>
            </a:r>
            <a:r>
              <a:rPr lang="en-US" altLang="ko-KR" sz="1800" dirty="0" err="1" smtClean="0"/>
              <a:t>nSource</a:t>
            </a:r>
            <a:r>
              <a:rPr lang="en-US" altLang="ko-KR" sz="1800" dirty="0" smtClean="0"/>
              <a:t>[j+1])</a:t>
            </a:r>
          </a:p>
          <a:p>
            <a:pPr marL="914400" lvl="2" indent="0">
              <a:buNone/>
            </a:pPr>
            <a:r>
              <a:rPr lang="en-US" altLang="ko-KR" sz="1800" dirty="0"/>
              <a:t>{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		temp </a:t>
            </a:r>
            <a:r>
              <a:rPr lang="en-US" altLang="ko-KR" sz="1800" dirty="0"/>
              <a:t>= </a:t>
            </a:r>
            <a:r>
              <a:rPr lang="en-US" altLang="ko-KR" sz="1800" dirty="0" err="1"/>
              <a:t>nSource</a:t>
            </a:r>
            <a:r>
              <a:rPr lang="en-US" altLang="ko-KR" sz="1800" dirty="0"/>
              <a:t>[j];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nSource</a:t>
            </a:r>
            <a:r>
              <a:rPr lang="en-US" altLang="ko-KR" sz="1800" dirty="0" smtClean="0"/>
              <a:t>[j</a:t>
            </a:r>
            <a:r>
              <a:rPr lang="en-US" altLang="ko-KR" sz="1800" dirty="0"/>
              <a:t>] = </a:t>
            </a:r>
            <a:r>
              <a:rPr lang="en-US" altLang="ko-KR" sz="1800" dirty="0" err="1"/>
              <a:t>nSource</a:t>
            </a:r>
            <a:r>
              <a:rPr lang="en-US" altLang="ko-KR" sz="1800" dirty="0"/>
              <a:t>[j+1];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nSource</a:t>
            </a:r>
            <a:r>
              <a:rPr lang="en-US" altLang="ko-KR" sz="1800" dirty="0" smtClean="0"/>
              <a:t>[j+1</a:t>
            </a:r>
            <a:r>
              <a:rPr lang="en-US" altLang="ko-KR" sz="1800" dirty="0"/>
              <a:t>] = temp;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	}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 smtClean="0"/>
              <a:t>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14350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6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5.1.3.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선택 정렬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(Selection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Sort) 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ko-KR" altLang="en-US" sz="1800" dirty="0" smtClean="0"/>
              <a:t>숫자 </a:t>
            </a:r>
            <a:r>
              <a:rPr lang="ko-KR" altLang="en-US" sz="1800" dirty="0"/>
              <a:t>중에서 가장 작은 수를 앞으로 </a:t>
            </a:r>
            <a:r>
              <a:rPr lang="ko-KR" altLang="en-US" sz="1800" dirty="0" smtClean="0"/>
              <a:t>이동</a:t>
            </a:r>
            <a:endParaRPr lang="en-US" altLang="ko-KR" sz="1800" dirty="0" smtClean="0"/>
          </a:p>
          <a:p>
            <a:r>
              <a:rPr lang="ko-KR" altLang="en-US" sz="1800" dirty="0" smtClean="0"/>
              <a:t>그 </a:t>
            </a:r>
            <a:r>
              <a:rPr lang="ko-KR" altLang="en-US" sz="1800" dirty="0"/>
              <a:t>다음 작은 수를 두 번째로 </a:t>
            </a:r>
            <a:r>
              <a:rPr lang="ko-KR" altLang="en-US" sz="1800" dirty="0" smtClean="0"/>
              <a:t>이동시켜서 </a:t>
            </a:r>
            <a:r>
              <a:rPr lang="ko-KR" altLang="en-US" sz="1800" dirty="0" err="1" smtClean="0"/>
              <a:t>반복함으로서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이루어진 </a:t>
            </a:r>
            <a:r>
              <a:rPr lang="ko-KR" altLang="en-US" sz="1800" dirty="0" smtClean="0"/>
              <a:t>정렬</a:t>
            </a:r>
            <a:endParaRPr lang="en-US" altLang="ko-KR" sz="1800" dirty="0" smtClean="0"/>
          </a:p>
          <a:p>
            <a:r>
              <a:rPr lang="ko-KR" altLang="en-US" sz="1800" dirty="0"/>
              <a:t>교환 횟수가 적고</a:t>
            </a:r>
            <a:r>
              <a:rPr lang="en-US" altLang="ko-KR" sz="1800" dirty="0"/>
              <a:t>, </a:t>
            </a:r>
            <a:r>
              <a:rPr lang="ko-KR" altLang="en-US" sz="1800" dirty="0"/>
              <a:t>코드가 간결한 </a:t>
            </a:r>
            <a:r>
              <a:rPr lang="ko-KR" altLang="en-US" sz="1800" dirty="0" smtClean="0"/>
              <a:t>장점</a:t>
            </a:r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51497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56" y="2806037"/>
            <a:ext cx="6445183" cy="283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4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5.1.4.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선택 정렬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(Selection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Sort)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3"/>
            <a:ext cx="4969748" cy="4952790"/>
          </a:xfrm>
        </p:spPr>
        <p:txBody>
          <a:bodyPr>
            <a:noAutofit/>
          </a:bodyPr>
          <a:lstStyle/>
          <a:p>
            <a:endParaRPr lang="en-US" altLang="ko-KR" sz="1600" dirty="0" smtClean="0"/>
          </a:p>
          <a:p>
            <a:r>
              <a:rPr lang="en-US" altLang="ko-KR" sz="1600" dirty="0" smtClean="0"/>
              <a:t>data[] : </a:t>
            </a:r>
            <a:r>
              <a:rPr lang="ko-KR" altLang="en-US" sz="1600" dirty="0" smtClean="0"/>
              <a:t>배열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n: </a:t>
            </a:r>
            <a:r>
              <a:rPr lang="ko-KR" altLang="en-US" sz="1600" dirty="0" smtClean="0"/>
              <a:t>데이터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수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void </a:t>
            </a:r>
            <a:r>
              <a:rPr lang="en-US" altLang="ko-KR" sz="1600" dirty="0" err="1"/>
              <a:t>SelectSort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data[],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n)</a:t>
            </a:r>
          </a:p>
          <a:p>
            <a:pPr marL="0" indent="0">
              <a:buNone/>
            </a:pP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min; //</a:t>
            </a:r>
            <a:r>
              <a:rPr lang="ko-KR" altLang="en-US" sz="1600" dirty="0"/>
              <a:t>최솟값</a:t>
            </a:r>
          </a:p>
          <a:p>
            <a:pPr marL="0" indent="0"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minIndex</a:t>
            </a:r>
            <a:r>
              <a:rPr lang="en-US" altLang="ko-KR" sz="1600" dirty="0"/>
              <a:t>; //</a:t>
            </a:r>
            <a:r>
              <a:rPr lang="ko-KR" altLang="en-US" sz="1600" dirty="0"/>
              <a:t>최솟값 </a:t>
            </a:r>
            <a:r>
              <a:rPr lang="en-US" altLang="ko-KR" sz="1600" dirty="0"/>
              <a:t>index</a:t>
            </a:r>
          </a:p>
          <a:p>
            <a:pPr marL="0" indent="0"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j;</a:t>
            </a:r>
          </a:p>
          <a:p>
            <a:pPr marL="0" indent="0">
              <a:buNone/>
            </a:pPr>
            <a:r>
              <a:rPr lang="en-US" altLang="ko-KR" sz="1600" dirty="0" smtClean="0"/>
              <a:t>	for(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=0</a:t>
            </a:r>
            <a:r>
              <a:rPr lang="en-US" altLang="ko-KR" sz="1600" dirty="0"/>
              <a:t>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&lt;n-1;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</a:t>
            </a:r>
          </a:p>
          <a:p>
            <a:pPr marL="0" indent="0">
              <a:buNone/>
            </a:pPr>
            <a:r>
              <a:rPr lang="en-US" altLang="ko-KR" sz="1600" dirty="0" smtClean="0"/>
              <a:t>	{</a:t>
            </a:r>
          </a:p>
          <a:p>
            <a:pPr marL="0" indent="0">
              <a:buNone/>
            </a:pP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minIndex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i</a:t>
            </a:r>
            <a:r>
              <a:rPr lang="en-US" altLang="ko-KR" sz="1600" dirty="0"/>
              <a:t>; //</a:t>
            </a:r>
            <a:r>
              <a:rPr lang="ko-KR" altLang="en-US" sz="1600" dirty="0"/>
              <a:t>최솟값 초기설정</a:t>
            </a:r>
          </a:p>
          <a:p>
            <a:pPr marL="0" indent="0">
              <a:buNone/>
            </a:pPr>
            <a:r>
              <a:rPr lang="en-US" altLang="ko-KR" sz="1600" dirty="0" smtClean="0"/>
              <a:t>		min=data[</a:t>
            </a:r>
            <a:r>
              <a:rPr lang="en-US" altLang="ko-KR" sz="1600" dirty="0" err="1" smtClean="0"/>
              <a:t>i</a:t>
            </a:r>
            <a:r>
              <a:rPr lang="en-US" altLang="ko-KR" sz="1600" dirty="0"/>
              <a:t>];</a:t>
            </a:r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46735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9430" y="1532958"/>
            <a:ext cx="50643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for(j=i+1</a:t>
            </a:r>
            <a:r>
              <a:rPr lang="en-US" altLang="ko-KR" sz="1600" dirty="0"/>
              <a:t>; j&lt;n; j++) //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</a:t>
            </a:r>
            <a:r>
              <a:rPr lang="ko-KR" altLang="en-US" sz="1600" dirty="0"/>
              <a:t>이후로 계속 최솟값 찾음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	if(min </a:t>
            </a:r>
            <a:r>
              <a:rPr lang="en-US" altLang="ko-KR" sz="1600" dirty="0"/>
              <a:t>&gt; data[j]) //</a:t>
            </a:r>
            <a:r>
              <a:rPr lang="ko-KR" altLang="en-US" sz="1600" dirty="0"/>
              <a:t>더 작은 값이면 바꿈</a:t>
            </a:r>
          </a:p>
          <a:p>
            <a:r>
              <a:rPr lang="en-US" altLang="ko-KR" sz="1600" dirty="0" smtClean="0"/>
              <a:t>	{</a:t>
            </a:r>
            <a:endParaRPr lang="en-US" altLang="ko-KR" sz="1600" dirty="0"/>
          </a:p>
          <a:p>
            <a:r>
              <a:rPr lang="en-US" altLang="ko-KR" sz="1600" dirty="0" smtClean="0"/>
              <a:t>		min=a[j</a:t>
            </a:r>
            <a:r>
              <a:rPr lang="en-US" altLang="ko-KR" sz="1600" dirty="0"/>
              <a:t>];</a:t>
            </a:r>
          </a:p>
          <a:p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minIndex</a:t>
            </a:r>
            <a:r>
              <a:rPr lang="en-US" altLang="ko-KR" sz="1600" dirty="0" smtClean="0"/>
              <a:t>=j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smtClean="0"/>
              <a:t>	}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data[</a:t>
            </a:r>
            <a:r>
              <a:rPr lang="en-US" altLang="ko-KR" sz="1600" dirty="0" err="1"/>
              <a:t>minIndex</a:t>
            </a:r>
            <a:r>
              <a:rPr lang="en-US" altLang="ko-KR" sz="1600" dirty="0"/>
              <a:t>]=data[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];</a:t>
            </a:r>
          </a:p>
          <a:p>
            <a:r>
              <a:rPr lang="en-US" altLang="ko-KR" sz="1600" dirty="0"/>
              <a:t>data[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]=min;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075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2405743"/>
            <a:ext cx="9241972" cy="17199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 5.2. </a:t>
            </a:r>
            <a:r>
              <a:rPr lang="ko-KR" altLang="en-US" sz="4000" b="1" dirty="0" smtClean="0">
                <a:solidFill>
                  <a:schemeClr val="accent2">
                    <a:lumMod val="50000"/>
                  </a:schemeClr>
                </a:solidFill>
              </a:rPr>
              <a:t>거품 정렬 프로그램 작성</a:t>
            </a: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ko-KR" altLang="en-US" sz="4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68642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5.2.1.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구성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476875" cy="365125"/>
          </a:xfrm>
        </p:spPr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7333" y="1517301"/>
            <a:ext cx="6290269" cy="4320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멤버변수 생성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입력된 숫자 각각의 멤버변수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77330" y="2162069"/>
            <a:ext cx="6290269" cy="4320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인접한 숫자 비교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77332" y="2806837"/>
            <a:ext cx="6290269" cy="4320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(3) </a:t>
            </a:r>
            <a:r>
              <a:rPr lang="ko-KR" altLang="en-US" dirty="0" smtClean="0"/>
              <a:t>크기비교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인접한 두수 비교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이동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84677" y="3439879"/>
            <a:ext cx="6290269" cy="4320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(4) </a:t>
            </a:r>
            <a:r>
              <a:rPr lang="ko-KR" altLang="en-US" dirty="0" smtClean="0"/>
              <a:t>반복하여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79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5.2.2.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ko-KR" altLang="en-US" sz="1800" dirty="0" smtClean="0"/>
              <a:t>서로 인접한 요소</a:t>
            </a:r>
            <a:r>
              <a:rPr lang="en-US" altLang="ko-KR" sz="1800" dirty="0" smtClean="0"/>
              <a:t>(Adjacent Element)</a:t>
            </a:r>
            <a:r>
              <a:rPr lang="ko-KR" altLang="en-US" sz="1800" dirty="0" smtClean="0"/>
              <a:t>를 비교 후 교환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ko-KR" altLang="en-US" sz="1800" dirty="0" smtClean="0"/>
              <a:t>거품 모양과 유사해서 명명된 정렬방법</a:t>
            </a:r>
            <a:endParaRPr lang="en-US" altLang="ko-KR" sz="1800" dirty="0" smtClean="0"/>
          </a:p>
          <a:p>
            <a:r>
              <a:rPr lang="en-US" altLang="ko-KR" sz="1800" dirty="0" smtClean="0"/>
              <a:t> Dialog Design</a:t>
            </a:r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12445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736" y="2774393"/>
            <a:ext cx="2943225" cy="3143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765" y="1403559"/>
            <a:ext cx="4305300" cy="4676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736" y="3383888"/>
            <a:ext cx="30384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2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3175</TotalTime>
  <Words>421</Words>
  <Application>Microsoft Office PowerPoint</Application>
  <PresentationFormat>와이드스크린</PresentationFormat>
  <Paragraphs>148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Chapter 5. 정렬(Sort)               프로그램</vt:lpstr>
      <vt:lpstr>     5.1. 정렬(Sort)의 이해 </vt:lpstr>
      <vt:lpstr>5.1.1. 거품정렬(Bubble Sort) 1</vt:lpstr>
      <vt:lpstr>5.1.2. 거품정렬(Bubble Sort) 2</vt:lpstr>
      <vt:lpstr>5.1.3. 선택 정렬(Selection Sort) 1</vt:lpstr>
      <vt:lpstr>5.1.4. 선택 정렬(Selection Sort) 2</vt:lpstr>
      <vt:lpstr>     5.2. 거품 정렬 프로그램 작성 </vt:lpstr>
      <vt:lpstr>5.2.1. 프로그램 구성</vt:lpstr>
      <vt:lpstr>5.2.2. 프로그램 작성 1</vt:lpstr>
      <vt:lpstr>5.2.3. 프로그램 작성 2</vt:lpstr>
      <vt:lpstr>5.2.4. 프로그램 작성 3</vt:lpstr>
      <vt:lpstr>5.2.5. 프로그램 작성 4</vt:lpstr>
      <vt:lpstr>5.2.6. 실행결과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 MFC 시작하기</dc:title>
  <dc:creator>ahri</dc:creator>
  <cp:lastModifiedBy>Tae-Young</cp:lastModifiedBy>
  <cp:revision>60</cp:revision>
  <dcterms:created xsi:type="dcterms:W3CDTF">2017-01-27T03:48:54Z</dcterms:created>
  <dcterms:modified xsi:type="dcterms:W3CDTF">2018-09-30T10:47:56Z</dcterms:modified>
</cp:coreProperties>
</file>