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  <p:sldMasterId id="2147483829" r:id="rId2"/>
  </p:sldMasterIdLst>
  <p:notesMasterIdLst>
    <p:notesMasterId r:id="rId30"/>
  </p:notesMasterIdLst>
  <p:handoutMasterIdLst>
    <p:handoutMasterId r:id="rId31"/>
  </p:handoutMasterIdLst>
  <p:sldIdLst>
    <p:sldId id="256" r:id="rId3"/>
    <p:sldId id="261" r:id="rId4"/>
    <p:sldId id="257" r:id="rId5"/>
    <p:sldId id="262" r:id="rId6"/>
    <p:sldId id="288" r:id="rId7"/>
    <p:sldId id="289" r:id="rId8"/>
    <p:sldId id="263" r:id="rId9"/>
    <p:sldId id="264" r:id="rId10"/>
    <p:sldId id="274" r:id="rId11"/>
    <p:sldId id="265" r:id="rId12"/>
    <p:sldId id="277" r:id="rId13"/>
    <p:sldId id="266" r:id="rId14"/>
    <p:sldId id="267" r:id="rId15"/>
    <p:sldId id="268" r:id="rId16"/>
    <p:sldId id="278" r:id="rId17"/>
    <p:sldId id="279" r:id="rId18"/>
    <p:sldId id="280" r:id="rId19"/>
    <p:sldId id="269" r:id="rId20"/>
    <p:sldId id="281" r:id="rId21"/>
    <p:sldId id="270" r:id="rId22"/>
    <p:sldId id="283" r:id="rId23"/>
    <p:sldId id="284" r:id="rId24"/>
    <p:sldId id="285" r:id="rId25"/>
    <p:sldId id="282" r:id="rId26"/>
    <p:sldId id="271" r:id="rId27"/>
    <p:sldId id="286" r:id="rId28"/>
    <p:sldId id="287" r:id="rId2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C057-D64E-4EA7-A5A2-490DCFCC88E2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5CE2F-90B7-4E54-91BA-E195A81D8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2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9D82A-59EC-4DF4-A4AB-3A5F74D7E613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D667-ADD9-4A93-871A-4CF48A2CB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01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007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031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334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85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722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85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31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32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46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0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29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72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0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5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5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3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60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9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6D667-ADD9-4A93-871A-4CF48A2CB5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9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7934-022A-4029-A3DF-C2742F6F50E8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7A22-8E2A-4C7A-90BE-ED1181D70A9C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8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BBD-8110-4404-99E6-8CF07ABB4803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2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95ED-588B-465E-8165-1272C441636D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50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6375-CE91-4C8A-A497-E6B2B890DFB1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45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198F-D4DD-40FA-8621-158C3349E094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6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C173-4215-4F44-A94A-0247DC1F0726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09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8AC4-220B-483E-869F-BBE28EBEB0D0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FFDBC-AC89-48AB-8970-7066BB75FD66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43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0123-136D-4077-9A45-23113A4F855B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22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F45C-6CDF-4A58-9EDA-82D35C436DF7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3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76FA-6DCB-42CE-B056-26EA20F9168F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3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488D-3E94-491D-B727-841BE811A61B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706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97DF-E27E-4229-8207-62A95B709E5B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44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3E21-C6A1-4A23-B95E-90D3893C174C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5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08E3-D4B6-4DAD-B6A3-EC92FE82B5E3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8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0E66-0FAE-4151-A3EC-E768154064B5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A918-FE86-4BBA-8C0E-2D5B011C0D1A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2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CB84-551A-4A9D-8223-1ADD3D9374A4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8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4FD6-7EEC-465C-8395-402C21185F50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1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C283-E08E-4F66-90A4-A2A0E79E3866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BDE-BEC1-4EC3-8C0B-0A64BFC94917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5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E3F77B8-F326-4EE1-99E4-630F21B376F5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0C987-7F6F-486A-80F3-9FEDCCCBCC2E}" type="datetime1">
              <a:rPr lang="en-US" altLang="ko-KR" smtClean="0"/>
              <a:t>8/31/2020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5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studi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0486" y="742288"/>
            <a:ext cx="9239552" cy="1646302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</a:rPr>
              <a:t>Chapter 1.  MFC </a:t>
            </a:r>
            <a:r>
              <a:rPr lang="ko-KR" altLang="en-US" sz="6000" dirty="0">
                <a:solidFill>
                  <a:schemeClr val="accent2">
                    <a:lumMod val="50000"/>
                  </a:schemeClr>
                </a:solidFill>
              </a:rPr>
              <a:t>시작하기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89445" y="3516087"/>
            <a:ext cx="7766936" cy="22315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MFC(Microsoft Foundation Class)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개요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Visual Studio 2019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프로그램 설치하기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마우스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클릭 프로그램 작성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그림 그리기 프로그램 작성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마우스 </a:t>
            </a:r>
            <a:r>
              <a:rPr lang="ko-KR" altLang="en-US" sz="2000" b="1" dirty="0" err="1">
                <a:solidFill>
                  <a:schemeClr val="accent2">
                    <a:lumMod val="50000"/>
                  </a:schemeClr>
                </a:solidFill>
              </a:rPr>
              <a:t>좌표값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 구하기 프로그램 작성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38450" y="6356350"/>
            <a:ext cx="682625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8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3" y="348343"/>
            <a:ext cx="10764611" cy="740229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1.2.1. Visual Studio 2019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프로그램 설치하기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>
              <a:hlinkClick r:id="rId3"/>
            </a:endParaRPr>
          </a:p>
          <a:p>
            <a:r>
              <a:rPr lang="en-US" altLang="ko-KR" sz="1800" dirty="0">
                <a:hlinkClick r:id="rId3"/>
              </a:rPr>
              <a:t>https://www.visualstudio.com</a:t>
            </a:r>
            <a:r>
              <a:rPr lang="en-US" altLang="ko-KR" sz="1800" dirty="0"/>
              <a:t> </a:t>
            </a:r>
            <a:r>
              <a:rPr lang="ko-KR" altLang="en-US" sz="1800" dirty="0"/>
              <a:t>입력</a:t>
            </a:r>
            <a:endParaRPr lang="en-US" altLang="ko-KR" sz="1800" dirty="0"/>
          </a:p>
          <a:p>
            <a:r>
              <a:rPr lang="en-US" altLang="ko-KR" sz="1800" dirty="0"/>
              <a:t>Visual Studio </a:t>
            </a:r>
            <a:r>
              <a:rPr lang="ko-KR" altLang="en-US" sz="1800" dirty="0"/>
              <a:t>다운로드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/>
              <a:t>Visual Studio Community 2019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58165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35" y="2240660"/>
            <a:ext cx="4636890" cy="3455289"/>
          </a:xfrm>
          <a:prstGeom prst="rect">
            <a:avLst/>
          </a:prstGeom>
        </p:spPr>
      </p:pic>
      <p:pic>
        <p:nvPicPr>
          <p:cNvPr id="11" name="내용 개체 틀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039" y="2356505"/>
            <a:ext cx="4281121" cy="3339443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613993" y="3810000"/>
            <a:ext cx="643932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29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1920240"/>
            <a:ext cx="9241972" cy="2205445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 1.3. </a:t>
            </a:r>
            <a:r>
              <a:rPr lang="ko-KR" altLang="en-US" sz="4000" b="1" dirty="0">
                <a:solidFill>
                  <a:schemeClr val="accent2">
                    <a:lumMod val="50000"/>
                  </a:schemeClr>
                </a:solidFill>
              </a:rPr>
              <a:t>마우스 클릭 프로그램</a:t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514975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3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1.3.1.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프로그램 구성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ko-KR" altLang="en-US" sz="1800" dirty="0"/>
              <a:t>마우스 이벤트를 이용한 윈도우 프로그램</a:t>
            </a:r>
            <a:endParaRPr lang="en-US" altLang="ko-KR" sz="1800" dirty="0"/>
          </a:p>
          <a:p>
            <a:r>
              <a:rPr lang="ko-KR" altLang="en-US" sz="1800" dirty="0"/>
              <a:t>마우스 왼쪽</a:t>
            </a:r>
            <a:r>
              <a:rPr lang="en-US" altLang="ko-KR" sz="1800" dirty="0"/>
              <a:t>/</a:t>
            </a:r>
            <a:r>
              <a:rPr lang="ko-KR" altLang="en-US" sz="1800" dirty="0"/>
              <a:t>오른쪽 버튼 클릭 구분 인식</a:t>
            </a:r>
            <a:endParaRPr lang="en-US" altLang="ko-KR" sz="1800" dirty="0"/>
          </a:p>
          <a:p>
            <a:r>
              <a:rPr lang="en-US" altLang="ko-KR" sz="1800" dirty="0"/>
              <a:t>[Win32 </a:t>
            </a:r>
            <a:r>
              <a:rPr lang="ko-KR" altLang="en-US" sz="1800" dirty="0"/>
              <a:t>프로젝트</a:t>
            </a:r>
            <a:r>
              <a:rPr lang="en-US" altLang="ko-KR" sz="1800" dirty="0"/>
              <a:t>]</a:t>
            </a:r>
            <a:r>
              <a:rPr lang="ko-KR" altLang="en-US" sz="1800" dirty="0"/>
              <a:t>로 프로그램 구성</a:t>
            </a:r>
            <a:endParaRPr lang="en-US" altLang="ko-KR" sz="1800" dirty="0"/>
          </a:p>
          <a:p>
            <a:r>
              <a:rPr lang="ko-KR" altLang="en-US" sz="1800" dirty="0"/>
              <a:t>프로그램 구성 요소</a:t>
            </a:r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48640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90877" y="3284551"/>
            <a:ext cx="83075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① 윈도우 클래스를 정의</a:t>
            </a:r>
            <a:r>
              <a:rPr lang="en-US" altLang="ko-KR" dirty="0"/>
              <a:t>(</a:t>
            </a:r>
            <a:r>
              <a:rPr lang="ko-KR" altLang="en-US" dirty="0"/>
              <a:t>초기화</a:t>
            </a:r>
            <a:r>
              <a:rPr lang="en-US" altLang="ko-KR" dirty="0"/>
              <a:t>)</a:t>
            </a:r>
            <a:r>
              <a:rPr lang="ko-KR" altLang="en-US" dirty="0"/>
              <a:t>하고 운영체제에 등록함</a:t>
            </a:r>
          </a:p>
          <a:p>
            <a:pPr lvl="1"/>
            <a:r>
              <a:rPr lang="ko-KR" altLang="en-US" dirty="0"/>
              <a:t>② 윈도우를 생성하고 화면에 보이게 함</a:t>
            </a:r>
          </a:p>
          <a:p>
            <a:pPr lvl="1"/>
            <a:r>
              <a:rPr lang="ko-KR" altLang="en-US" dirty="0"/>
              <a:t>③ 메시지 루프를 구동함</a:t>
            </a:r>
          </a:p>
          <a:p>
            <a:pPr lvl="1"/>
            <a:r>
              <a:rPr lang="ko-KR" altLang="en-US" dirty="0"/>
              <a:t>④ 윈도우 프로시저에서 메시지를 처리함</a:t>
            </a:r>
          </a:p>
        </p:txBody>
      </p:sp>
    </p:spTree>
    <p:extLst>
      <p:ext uri="{BB962C8B-B14F-4D97-AF65-F5344CB8AC3E}">
        <p14:creationId xmlns:p14="http://schemas.microsoft.com/office/powerpoint/2010/main" val="105373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1369" y="1421947"/>
            <a:ext cx="5007718" cy="4017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switch (message) // </a:t>
            </a:r>
            <a:r>
              <a:rPr lang="ko-KR" altLang="en-US" sz="1600" dirty="0" err="1">
                <a:solidFill>
                  <a:schemeClr val="tx1"/>
                </a:solidFill>
              </a:rPr>
              <a:t>커널에서</a:t>
            </a:r>
            <a:r>
              <a:rPr lang="ko-KR" altLang="en-US" sz="1600" dirty="0">
                <a:solidFill>
                  <a:schemeClr val="tx1"/>
                </a:solidFill>
              </a:rPr>
              <a:t> 들어온 메시지를 </a:t>
            </a:r>
            <a:r>
              <a:rPr lang="en-US" altLang="ko-KR" sz="1600" dirty="0">
                <a:solidFill>
                  <a:schemeClr val="tx1"/>
                </a:solidFill>
              </a:rPr>
              <a:t>switch</a:t>
            </a:r>
            <a:r>
              <a:rPr lang="ko-KR" altLang="en-US" sz="1600" dirty="0">
                <a:solidFill>
                  <a:schemeClr val="tx1"/>
                </a:solidFill>
              </a:rPr>
              <a:t>문으로 처리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case WM_CREATE: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return 0;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case WM_LBUTTONDOWN:</a:t>
            </a:r>
          </a:p>
          <a:p>
            <a:pPr lvl="1"/>
            <a:r>
              <a:rPr lang="en-US" altLang="ko-KR" sz="1600" b="1" dirty="0" err="1">
                <a:solidFill>
                  <a:schemeClr val="tx1"/>
                </a:solidFill>
              </a:rPr>
              <a:t>MessageBox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>
                <a:solidFill>
                  <a:schemeClr val="tx1"/>
                </a:solidFill>
              </a:rPr>
              <a:t>hwnd</a:t>
            </a:r>
            <a:r>
              <a:rPr lang="en-US" altLang="ko-KR" sz="1600" b="1" dirty="0">
                <a:solidFill>
                  <a:schemeClr val="tx1"/>
                </a:solidFill>
              </a:rPr>
              <a:t>, TEXT("</a:t>
            </a:r>
            <a:r>
              <a:rPr lang="ko-KR" altLang="en-US" sz="1600" b="1" dirty="0">
                <a:solidFill>
                  <a:schemeClr val="tx1"/>
                </a:solidFill>
              </a:rPr>
              <a:t>마우스의 왼쪽 버튼을 클릭하셨습니다</a:t>
            </a:r>
            <a:r>
              <a:rPr lang="en-US" altLang="ko-KR" sz="1600" b="1" dirty="0">
                <a:solidFill>
                  <a:schemeClr val="tx1"/>
                </a:solidFill>
              </a:rPr>
              <a:t>."), </a:t>
            </a:r>
          </a:p>
          <a:p>
            <a:pPr lvl="1"/>
            <a:r>
              <a:rPr lang="en-US" altLang="ko-KR" sz="1600" b="1" dirty="0">
                <a:solidFill>
                  <a:schemeClr val="tx1"/>
                </a:solidFill>
              </a:rPr>
              <a:t>TEXT("</a:t>
            </a:r>
            <a:r>
              <a:rPr lang="ko-KR" altLang="en-US" sz="1600" b="1" dirty="0">
                <a:solidFill>
                  <a:schemeClr val="tx1"/>
                </a:solidFill>
              </a:rPr>
              <a:t>마우스 왼쪽 버튼 클릭</a:t>
            </a:r>
            <a:r>
              <a:rPr lang="en-US" altLang="ko-KR" sz="1600" b="1" dirty="0">
                <a:solidFill>
                  <a:schemeClr val="tx1"/>
                </a:solidFill>
              </a:rPr>
              <a:t>!"), MB_OK);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	return 0;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case WM_RBUTTONDOWN: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	</a:t>
            </a:r>
            <a:r>
              <a:rPr lang="en-US" altLang="ko-KR" sz="1600" b="1" dirty="0" err="1">
                <a:solidFill>
                  <a:schemeClr val="tx1"/>
                </a:solidFill>
              </a:rPr>
              <a:t>MessageBox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>
                <a:solidFill>
                  <a:schemeClr val="tx1"/>
                </a:solidFill>
              </a:rPr>
              <a:t>hwnd</a:t>
            </a:r>
            <a:r>
              <a:rPr lang="en-US" altLang="ko-KR" sz="1600" b="1" dirty="0">
                <a:solidFill>
                  <a:schemeClr val="tx1"/>
                </a:solidFill>
              </a:rPr>
              <a:t>, TEXT("</a:t>
            </a:r>
            <a:r>
              <a:rPr lang="ko-KR" altLang="en-US" sz="1600" b="1" dirty="0">
                <a:solidFill>
                  <a:schemeClr val="tx1"/>
                </a:solidFill>
              </a:rPr>
              <a:t>마우스의 오른쪽 버튼을 클릭하셨습니다</a:t>
            </a:r>
            <a:r>
              <a:rPr lang="en-US" altLang="ko-KR" sz="1600" b="1" dirty="0">
                <a:solidFill>
                  <a:schemeClr val="tx1"/>
                </a:solidFill>
              </a:rPr>
              <a:t>."), 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         TEXT("</a:t>
            </a:r>
            <a:r>
              <a:rPr lang="ko-KR" altLang="en-US" sz="1600" b="1" dirty="0">
                <a:solidFill>
                  <a:schemeClr val="tx1"/>
                </a:solidFill>
              </a:rPr>
              <a:t>마우스 오른쪽 버튼 클릭</a:t>
            </a:r>
            <a:r>
              <a:rPr lang="en-US" altLang="ko-KR" sz="1600" b="1" dirty="0">
                <a:solidFill>
                  <a:schemeClr val="tx1"/>
                </a:solidFill>
              </a:rPr>
              <a:t>!"), MB_OK);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	return 0;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1.3.2.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윈도우 프로시저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63880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820585" y="1421947"/>
            <a:ext cx="4665630" cy="4017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case WM_PAINT: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</a:rPr>
              <a:t>hdc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BeginPaint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hwnd</a:t>
            </a:r>
            <a:r>
              <a:rPr lang="en-US" altLang="ko-KR" sz="1600" dirty="0">
                <a:solidFill>
                  <a:schemeClr val="tx1"/>
                </a:solidFill>
              </a:rPr>
              <a:t>, &amp;</a:t>
            </a:r>
            <a:r>
              <a:rPr lang="en-US" altLang="ko-KR" sz="1600" dirty="0" err="1">
                <a:solidFill>
                  <a:schemeClr val="tx1"/>
                </a:solidFill>
              </a:rPr>
              <a:t>ps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</a:rPr>
              <a:t>TextOut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hdc</a:t>
            </a:r>
            <a:r>
              <a:rPr lang="en-US" altLang="ko-KR" sz="1600" dirty="0">
                <a:solidFill>
                  <a:schemeClr val="tx1"/>
                </a:solidFill>
              </a:rPr>
              <a:t>, 100, 100, str1, </a:t>
            </a:r>
            <a:r>
              <a:rPr lang="en-US" altLang="ko-KR" sz="1600" dirty="0" err="1">
                <a:solidFill>
                  <a:schemeClr val="tx1"/>
                </a:solidFill>
              </a:rPr>
              <a:t>lstrlen</a:t>
            </a:r>
            <a:r>
              <a:rPr lang="en-US" altLang="ko-KR" sz="1600" dirty="0">
                <a:solidFill>
                  <a:schemeClr val="tx1"/>
                </a:solidFill>
              </a:rPr>
              <a:t>(str1));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</a:rPr>
              <a:t>TextOut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hdc</a:t>
            </a:r>
            <a:r>
              <a:rPr lang="en-US" altLang="ko-KR" sz="1600" dirty="0">
                <a:solidFill>
                  <a:schemeClr val="tx1"/>
                </a:solidFill>
              </a:rPr>
              <a:t>, 100, 200, str2, </a:t>
            </a:r>
            <a:r>
              <a:rPr lang="en-US" altLang="ko-KR" sz="1600" dirty="0" err="1">
                <a:solidFill>
                  <a:schemeClr val="tx1"/>
                </a:solidFill>
              </a:rPr>
              <a:t>lstrlen</a:t>
            </a:r>
            <a:r>
              <a:rPr lang="en-US" altLang="ko-KR" sz="1600" dirty="0">
                <a:solidFill>
                  <a:schemeClr val="tx1"/>
                </a:solidFill>
              </a:rPr>
              <a:t>(str2));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</a:rPr>
              <a:t>EndPaint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hwnd</a:t>
            </a:r>
            <a:r>
              <a:rPr lang="en-US" altLang="ko-KR" sz="1600" dirty="0">
                <a:solidFill>
                  <a:schemeClr val="tx1"/>
                </a:solidFill>
              </a:rPr>
              <a:t>, &amp;</a:t>
            </a:r>
            <a:r>
              <a:rPr lang="en-US" altLang="ko-KR" sz="1600" dirty="0" err="1">
                <a:solidFill>
                  <a:schemeClr val="tx1"/>
                </a:solidFill>
              </a:rPr>
              <a:t>ps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return 0;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case WM_DESTROY: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</a:rPr>
              <a:t>PostQuitMessage</a:t>
            </a:r>
            <a:r>
              <a:rPr lang="en-US" altLang="ko-KR" sz="1600" dirty="0">
                <a:solidFill>
                  <a:schemeClr val="tx1"/>
                </a:solidFill>
              </a:rPr>
              <a:t>(0);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return 0;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2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1.3.3. WM_MOUSE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메시지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609213"/>
              </p:ext>
            </p:extLst>
          </p:nvPr>
        </p:nvGraphicFramePr>
        <p:xfrm>
          <a:off x="817474" y="1559332"/>
          <a:ext cx="6709867" cy="3812735"/>
        </p:xfrm>
        <a:graphic>
          <a:graphicData uri="http://schemas.openxmlformats.org/drawingml/2006/table">
            <a:tbl>
              <a:tblPr/>
              <a:tblGrid>
                <a:gridCol w="2278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메시지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WM_LBUTTONDOWN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왼쪽 마우스 버튼을 누를 경우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WM_LBUTTONUP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왼쪽 마우스 버튼이 뗄 경우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WM_LBUTTONDBLCLK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왼쪽마우스 </a:t>
                      </a:r>
                      <a:r>
                        <a:rPr lang="ko-KR" altLang="en-US" sz="160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더블클릭할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경우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WM_RBUTTONDOWN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오른쪽 마우스 버튼을 누를 경우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WM_RBUTTONUP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오른쪽 마우스 버튼을 뗄 경우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WM_RBUTTONDBLCLK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오른쪽 마우스 </a:t>
                      </a:r>
                      <a:r>
                        <a:rPr lang="ko-KR" altLang="en-US" sz="160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더블클릭할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경우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WM_MOUSEMOVE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마우스가 움직일 경우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WM_MOUSEWHEEL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마우스 </a:t>
                      </a:r>
                      <a:r>
                        <a:rPr lang="ko-KR" altLang="en-US" sz="160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휠이</a:t>
                      </a:r>
                      <a:r>
                        <a:rPr lang="ko-KR" altLang="en-US" sz="16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움직일 경우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60070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2392070" y="-607161"/>
            <a:ext cx="14878178" cy="45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53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1.3.4. GDI Object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69595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2392070" y="-607161"/>
            <a:ext cx="14878178" cy="45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21382"/>
              </p:ext>
            </p:extLst>
          </p:nvPr>
        </p:nvGraphicFramePr>
        <p:xfrm>
          <a:off x="931704" y="1745202"/>
          <a:ext cx="6883368" cy="3448592"/>
        </p:xfrm>
        <a:graphic>
          <a:graphicData uri="http://schemas.openxmlformats.org/drawingml/2006/table">
            <a:tbl>
              <a:tblPr/>
              <a:tblGrid>
                <a:gridCol w="217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GDI Object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핸들타입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펜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HPEN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선을 생성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브러시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HBRUSH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면을 생성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폰트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HFONT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문자출력에 사용되는 글꼴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비트맵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HBITMAP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비트맵이미지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팔레트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HPALETTE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팔레트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ko-KR" alt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HRGN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103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1.3.5. HBRUSH/HPEN COLOR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65785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2392070" y="-607161"/>
            <a:ext cx="14878178" cy="45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97799"/>
              </p:ext>
            </p:extLst>
          </p:nvPr>
        </p:nvGraphicFramePr>
        <p:xfrm>
          <a:off x="1283346" y="1088572"/>
          <a:ext cx="5691600" cy="4278825"/>
        </p:xfrm>
        <a:graphic>
          <a:graphicData uri="http://schemas.openxmlformats.org/drawingml/2006/table">
            <a:tbl>
              <a:tblPr/>
              <a:tblGrid>
                <a:gridCol w="241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7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BLACK_BRUSH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 브러시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GRAY_BRUSH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 브러시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NULL_BRUSH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투명 브러시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WHITE_BRUSH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흰색 브러시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DKGRAY_BRUSH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어두운 회색 브러시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LTGRAY_BRUSH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밝은 회색 브러시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BLACK_PEN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 펜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WHITE_PEN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흰색 펜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0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맑은 고딕" panose="020B0503020000020004" pitchFamily="50" charset="-127"/>
                        </a:rPr>
                        <a:t>NULL_PEN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투명펜</a:t>
                      </a:r>
                      <a:endParaRPr lang="ko-KR" altLang="en-US" sz="18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10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1.3.6.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함수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3" y="1088572"/>
            <a:ext cx="11336112" cy="4952791"/>
          </a:xfrm>
        </p:spPr>
        <p:txBody>
          <a:bodyPr>
            <a:normAutofit lnSpcReduction="10000"/>
          </a:bodyPr>
          <a:lstStyle/>
          <a:p>
            <a:endParaRPr lang="en-US" altLang="ko-KR" sz="1800" dirty="0"/>
          </a:p>
          <a:p>
            <a:r>
              <a:rPr lang="en-US" altLang="ko-KR" sz="1800" dirty="0" err="1"/>
              <a:t>WinMain</a:t>
            </a:r>
            <a:r>
              <a:rPr lang="en-US" altLang="ko-KR" sz="1800" dirty="0"/>
              <a:t>()</a:t>
            </a:r>
            <a:r>
              <a:rPr lang="ko-KR" altLang="en-US" sz="1800" dirty="0"/>
              <a:t>함수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- &lt;</a:t>
            </a:r>
            <a:r>
              <a:rPr lang="en-US" altLang="ko-KR" sz="1800" dirty="0" err="1"/>
              <a:t>window.h</a:t>
            </a:r>
            <a:r>
              <a:rPr lang="en-US" altLang="ko-KR" sz="1800" dirty="0"/>
              <a:t>&gt; </a:t>
            </a:r>
            <a:r>
              <a:rPr lang="ko-KR" altLang="en-US" sz="1800" dirty="0"/>
              <a:t>파일에 포함된 함수로서</a:t>
            </a:r>
            <a:r>
              <a:rPr lang="en-US" altLang="ko-KR" sz="1800" dirty="0"/>
              <a:t>, </a:t>
            </a:r>
          </a:p>
          <a:p>
            <a:pPr marL="0" indent="0">
              <a:buNone/>
            </a:pPr>
            <a:r>
              <a:rPr lang="en-US" altLang="ko-KR" sz="1800" dirty="0"/>
              <a:t>            </a:t>
            </a:r>
            <a:r>
              <a:rPr lang="ko-KR" altLang="en-US" sz="1800" dirty="0"/>
              <a:t>윈도우 어플리케이션에서는 </a:t>
            </a:r>
            <a:r>
              <a:rPr lang="en-US" altLang="ko-KR" sz="1800" dirty="0" err="1"/>
              <a:t>WinMain</a:t>
            </a:r>
            <a:r>
              <a:rPr lang="en-US" altLang="ko-KR" sz="1800" dirty="0"/>
              <a:t>()</a:t>
            </a:r>
            <a:r>
              <a:rPr lang="ko-KR" altLang="en-US" sz="1800" dirty="0"/>
              <a:t>함수가 반드시 포함되어야</a:t>
            </a:r>
            <a:r>
              <a:rPr lang="en-US" altLang="ko-KR" sz="1800" dirty="0"/>
              <a:t> </a:t>
            </a:r>
            <a:r>
              <a:rPr lang="ko-KR" altLang="en-US" sz="1800" dirty="0"/>
              <a:t>프로그램 실행</a:t>
            </a:r>
            <a:r>
              <a:rPr lang="en-US" altLang="ko-KR" sz="1800" dirty="0"/>
              <a:t> </a:t>
            </a:r>
            <a:endParaRPr lang="ko-KR" altLang="en-US" sz="1800" dirty="0"/>
          </a:p>
          <a:p>
            <a:r>
              <a:rPr lang="en-US" altLang="ko-KR" sz="1800" dirty="0"/>
              <a:t>WNDCLASS</a:t>
            </a:r>
          </a:p>
          <a:p>
            <a:pPr marL="457200" lvl="1" indent="0">
              <a:buNone/>
            </a:pPr>
            <a:r>
              <a:rPr lang="en-US" altLang="ko-KR" sz="1800" dirty="0"/>
              <a:t>	- </a:t>
            </a:r>
            <a:r>
              <a:rPr lang="ko-KR" altLang="en-US" sz="1800" dirty="0"/>
              <a:t>윈도우의 여러 가지 특성을 정의하는 구조체로서 </a:t>
            </a:r>
            <a:r>
              <a:rPr lang="en-US" altLang="ko-KR" sz="1800" dirty="0"/>
              <a:t>&lt;</a:t>
            </a:r>
            <a:r>
              <a:rPr lang="en-US" altLang="ko-KR" sz="1800" dirty="0" err="1"/>
              <a:t>window.h</a:t>
            </a:r>
            <a:r>
              <a:rPr lang="en-US" altLang="ko-KR" sz="1800" dirty="0"/>
              <a:t>&gt;</a:t>
            </a:r>
            <a:r>
              <a:rPr lang="ko-KR" altLang="en-US" sz="1800" dirty="0"/>
              <a:t>에 정의</a:t>
            </a:r>
            <a:endParaRPr lang="en-US" altLang="ko-KR" sz="1800" dirty="0"/>
          </a:p>
          <a:p>
            <a:r>
              <a:rPr lang="en-US" altLang="ko-KR" sz="1800" dirty="0" err="1"/>
              <a:t>WinProc</a:t>
            </a:r>
            <a:r>
              <a:rPr lang="en-US" altLang="ko-KR" sz="1800" dirty="0"/>
              <a:t>  </a:t>
            </a:r>
          </a:p>
          <a:p>
            <a:pPr marL="457200" lvl="1" indent="0">
              <a:buNone/>
            </a:pPr>
            <a:r>
              <a:rPr lang="en-US" altLang="ko-KR" sz="1800" dirty="0"/>
              <a:t>	- </a:t>
            </a:r>
            <a:r>
              <a:rPr lang="ko-KR" altLang="en-US" sz="1800" dirty="0"/>
              <a:t>메시지가 발생할 때 처리하는 메시지 처리함수로서 </a:t>
            </a:r>
            <a:r>
              <a:rPr lang="en-US" altLang="ko-KR" sz="1800" dirty="0"/>
              <a:t>Window Procedure</a:t>
            </a:r>
            <a:r>
              <a:rPr lang="ko-KR" altLang="en-US" sz="1800" dirty="0"/>
              <a:t>로서 메</a:t>
            </a:r>
            <a:r>
              <a:rPr lang="en-US" altLang="ko-KR" sz="1800" dirty="0"/>
              <a:t>	</a:t>
            </a:r>
            <a:r>
              <a:rPr lang="ko-KR" altLang="en-US" sz="1800" dirty="0"/>
              <a:t>지시자 입력되면 </a:t>
            </a:r>
            <a:r>
              <a:rPr lang="en-US" altLang="ko-KR" sz="1800" dirty="0"/>
              <a:t>	</a:t>
            </a:r>
            <a:r>
              <a:rPr lang="ko-KR" altLang="en-US" sz="1800" dirty="0" err="1"/>
              <a:t>윈도우즈에</a:t>
            </a:r>
            <a:r>
              <a:rPr lang="ko-KR" altLang="en-US" sz="1800" dirty="0"/>
              <a:t> 의해 </a:t>
            </a:r>
            <a:r>
              <a:rPr lang="ko-KR" altLang="en-US" sz="1800" dirty="0" err="1"/>
              <a:t>호출되서</a:t>
            </a:r>
            <a:r>
              <a:rPr lang="ko-KR" altLang="en-US" sz="1800" dirty="0"/>
              <a:t> 메시지를 처리</a:t>
            </a:r>
          </a:p>
          <a:p>
            <a:pPr marL="457200" lvl="1" indent="0">
              <a:buNone/>
            </a:pPr>
            <a:r>
              <a:rPr lang="en-US" altLang="ko-KR" sz="1800" dirty="0"/>
              <a:t>	- </a:t>
            </a:r>
            <a:r>
              <a:rPr lang="ko-KR" altLang="en-US" sz="1800" dirty="0"/>
              <a:t>예를 들면</a:t>
            </a:r>
            <a:r>
              <a:rPr lang="en-US" altLang="ko-KR" sz="1800" dirty="0"/>
              <a:t>, WM_CREATE, WM_LBUTTONDOWN, WM_RBUTTONDOWN, WM_PAINT, 		WM_DESTROY  5</a:t>
            </a:r>
            <a:r>
              <a:rPr lang="ko-KR" altLang="en-US" sz="1800" dirty="0"/>
              <a:t>개의 메시지를 처리</a:t>
            </a:r>
            <a:endParaRPr lang="en-US" altLang="ko-KR" sz="1800" dirty="0"/>
          </a:p>
          <a:p>
            <a:r>
              <a:rPr lang="en-US" altLang="ko-KR" sz="1800" dirty="0" err="1"/>
              <a:t>TextOut</a:t>
            </a:r>
            <a:r>
              <a:rPr lang="en-US" altLang="ko-KR" sz="1800" dirty="0"/>
              <a:t>()</a:t>
            </a:r>
          </a:p>
          <a:p>
            <a:pPr marL="457200" lvl="1" indent="0">
              <a:buNone/>
            </a:pPr>
            <a:r>
              <a:rPr lang="en-US" altLang="ko-KR" sz="1800" dirty="0"/>
              <a:t>	- </a:t>
            </a:r>
            <a:r>
              <a:rPr lang="ko-KR" altLang="en-US" sz="1800" dirty="0"/>
              <a:t>간단한 텍스트를 출력하는 함수</a:t>
            </a:r>
            <a:endParaRPr lang="en-US" altLang="ko-KR" sz="1800" dirty="0"/>
          </a:p>
          <a:p>
            <a:r>
              <a:rPr lang="en-US" altLang="ko-KR" sz="1800" dirty="0"/>
              <a:t>Text()</a:t>
            </a:r>
          </a:p>
          <a:p>
            <a:pPr marL="457200" lvl="1" indent="0">
              <a:buNone/>
            </a:pPr>
            <a:r>
              <a:rPr lang="en-US" altLang="ko-KR" sz="1800" dirty="0"/>
              <a:t>	- </a:t>
            </a:r>
            <a:r>
              <a:rPr lang="ko-KR" altLang="en-US" sz="1800" dirty="0"/>
              <a:t>문자열 상수만 포함</a:t>
            </a:r>
          </a:p>
          <a:p>
            <a:pPr marL="457200" lvl="1" indent="0">
              <a:buNone/>
            </a:pPr>
            <a:endParaRPr lang="en-US" altLang="ko-KR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114925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05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1.3.7.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프로그램 실행 결과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22005920" descr="EMB000008c860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16" y="1264332"/>
            <a:ext cx="5083110" cy="262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22005920" descr="EMB000008c860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63" y="3133345"/>
            <a:ext cx="5268668" cy="273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307108" y="2812915"/>
            <a:ext cx="2196123" cy="2893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왼쪽 마우스 클릭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2415" y="3920337"/>
            <a:ext cx="2417361" cy="2893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오른쪽 마우스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36645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1920240"/>
            <a:ext cx="9241972" cy="2205445"/>
          </a:xfrm>
        </p:spPr>
        <p:txBody>
          <a:bodyPr/>
          <a:lstStyle/>
          <a:p>
            <a:pPr algn="l"/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1.4. </a:t>
            </a:r>
            <a:r>
              <a:rPr lang="ko-KR" altLang="en-US" sz="4000" b="1" dirty="0">
                <a:solidFill>
                  <a:schemeClr val="accent2">
                    <a:lumMod val="50000"/>
                  </a:schemeClr>
                </a:solidFill>
              </a:rPr>
              <a:t>그림 그리기 프로그램 작성 </a:t>
            </a: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0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2405743"/>
            <a:ext cx="9241972" cy="1719942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 1.1. MFC </a:t>
            </a:r>
            <a:r>
              <a:rPr lang="ko-KR" altLang="en-US" sz="4000" b="1" dirty="0">
                <a:solidFill>
                  <a:schemeClr val="accent2">
                    <a:lumMod val="50000"/>
                  </a:schemeClr>
                </a:solidFill>
              </a:rPr>
              <a:t>개요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781800" cy="365125"/>
          </a:xfrm>
        </p:spPr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9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1.4.1.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그림 그리기 프로그램 구성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10197302" cy="4952791"/>
          </a:xfrm>
        </p:spPr>
        <p:txBody>
          <a:bodyPr>
            <a:normAutofit/>
          </a:bodyPr>
          <a:lstStyle/>
          <a:p>
            <a:r>
              <a:rPr lang="ko-KR" altLang="en-US" dirty="0"/>
              <a:t>마우스를 자유롭게 움직여서 그림 작성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생성되는 윈도우 프로그램은 </a:t>
            </a:r>
            <a:r>
              <a:rPr lang="en-US" altLang="ko-KR" dirty="0" err="1"/>
              <a:t>MousePos</a:t>
            </a:r>
            <a:r>
              <a:rPr lang="en-US" altLang="ko-KR" dirty="0"/>
              <a:t> </a:t>
            </a:r>
            <a:r>
              <a:rPr lang="ko-KR" altLang="en-US" dirty="0"/>
              <a:t>변수 이용</a:t>
            </a:r>
            <a:endParaRPr lang="en-US" altLang="ko-KR" dirty="0"/>
          </a:p>
          <a:p>
            <a:r>
              <a:rPr lang="en-US" altLang="ko-KR" dirty="0" err="1"/>
              <a:t>MousePos</a:t>
            </a:r>
            <a:r>
              <a:rPr lang="en-US" altLang="ko-KR" dirty="0"/>
              <a:t> </a:t>
            </a:r>
            <a:r>
              <a:rPr lang="ko-KR" altLang="en-US" dirty="0"/>
              <a:t>변수로 실시간 마우스 위치좌표 탐지</a:t>
            </a:r>
            <a:endParaRPr lang="en-US" altLang="ko-KR" dirty="0"/>
          </a:p>
          <a:p>
            <a:r>
              <a:rPr lang="ko-KR" altLang="en-US" dirty="0"/>
              <a:t>마우스 </a:t>
            </a:r>
            <a:r>
              <a:rPr lang="ko-KR" altLang="en-US" dirty="0" err="1"/>
              <a:t>위치값을</a:t>
            </a:r>
            <a:r>
              <a:rPr lang="ko-KR" altLang="en-US" dirty="0"/>
              <a:t> 실시간으로 지속적으로 </a:t>
            </a:r>
            <a:r>
              <a:rPr lang="en-US" altLang="ko-KR" dirty="0"/>
              <a:t>update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 err="1"/>
              <a:t>MousePos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</a:p>
          <a:p>
            <a:pPr marL="0" indent="0">
              <a:buNone/>
            </a:pPr>
            <a:r>
              <a:rPr lang="en-US" altLang="ko-KR" dirty="0"/>
              <a:t>       -  LOWORD(</a:t>
            </a:r>
            <a:r>
              <a:rPr lang="en-US" altLang="ko-KR" dirty="0" err="1"/>
              <a:t>lParam</a:t>
            </a:r>
            <a:r>
              <a:rPr lang="en-US" altLang="ko-KR" dirty="0"/>
              <a:t>)</a:t>
            </a:r>
            <a:r>
              <a:rPr lang="ko-KR" altLang="en-US" dirty="0"/>
              <a:t>에 의해서 마우스 </a:t>
            </a:r>
            <a:r>
              <a:rPr lang="en-US" altLang="ko-KR" dirty="0"/>
              <a:t>X</a:t>
            </a:r>
            <a:r>
              <a:rPr lang="ko-KR" altLang="en-US" dirty="0" err="1"/>
              <a:t>좌표값과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HIWORD(</a:t>
            </a:r>
            <a:r>
              <a:rPr lang="en-US" altLang="ko-KR" dirty="0" err="1"/>
              <a:t>lParam</a:t>
            </a:r>
            <a:r>
              <a:rPr lang="en-US" altLang="ko-KR" dirty="0"/>
              <a:t>)</a:t>
            </a:r>
            <a:r>
              <a:rPr lang="ko-KR" altLang="en-US" dirty="0"/>
              <a:t>을 의해서 마우스 </a:t>
            </a:r>
            <a:r>
              <a:rPr lang="en-US" altLang="ko-KR" dirty="0"/>
              <a:t>Y</a:t>
            </a:r>
            <a:r>
              <a:rPr lang="ko-KR" altLang="en-US" dirty="0" err="1"/>
              <a:t>좌표값이</a:t>
            </a:r>
            <a:r>
              <a:rPr lang="ko-KR" altLang="en-US" dirty="0"/>
              <a:t> 반환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78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1.4.2.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그림 그리기 프로그램 구성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//</a:t>
            </a:r>
            <a:r>
              <a:rPr lang="ko-KR" altLang="en-US" b="1" dirty="0"/>
              <a:t>윈도우 </a:t>
            </a:r>
            <a:r>
              <a:rPr lang="ko-KR" altLang="en-US" b="1" dirty="0" err="1"/>
              <a:t>프로시져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LRESULT CALLBACK </a:t>
            </a:r>
            <a:r>
              <a:rPr lang="en-US" altLang="ko-KR" dirty="0" err="1"/>
              <a:t>WndProc</a:t>
            </a:r>
            <a:r>
              <a:rPr lang="en-US" altLang="ko-KR" dirty="0"/>
              <a:t>(HWND </a:t>
            </a:r>
            <a:r>
              <a:rPr lang="en-US" altLang="ko-KR" dirty="0" err="1"/>
              <a:t>hWnd</a:t>
            </a:r>
            <a:r>
              <a:rPr lang="en-US" altLang="ko-KR" dirty="0"/>
              <a:t>, UINT </a:t>
            </a:r>
            <a:r>
              <a:rPr lang="en-US" altLang="ko-KR" dirty="0" err="1"/>
              <a:t>iMessage</a:t>
            </a:r>
            <a:r>
              <a:rPr lang="en-US" altLang="ko-KR" dirty="0"/>
              <a:t>, WPARAM </a:t>
            </a:r>
            <a:r>
              <a:rPr lang="en-US" altLang="ko-KR" dirty="0" err="1"/>
              <a:t>wParam</a:t>
            </a:r>
            <a:r>
              <a:rPr lang="en-US" altLang="ko-KR" dirty="0"/>
              <a:t>, LPARAM </a:t>
            </a:r>
            <a:r>
              <a:rPr lang="en-US" altLang="ko-KR" dirty="0" err="1"/>
              <a:t>lParam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                      HDC </a:t>
            </a:r>
            <a:r>
              <a:rPr lang="en-US" altLang="ko-KR" dirty="0" err="1"/>
              <a:t>hdc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PAINTSTRUCT </a:t>
            </a:r>
            <a:r>
              <a:rPr lang="en-US" altLang="ko-KR" dirty="0" err="1"/>
              <a:t>ps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static POINT </a:t>
            </a:r>
            <a:r>
              <a:rPr lang="en-US" altLang="ko-KR" dirty="0" err="1"/>
              <a:t>MousePos</a:t>
            </a:r>
            <a:r>
              <a:rPr lang="en-US" altLang="ko-KR" dirty="0"/>
              <a:t>; //</a:t>
            </a:r>
            <a:r>
              <a:rPr lang="ko-KR" altLang="en-US" dirty="0"/>
              <a:t>마우스 </a:t>
            </a:r>
            <a:r>
              <a:rPr lang="en-US" altLang="ko-KR" dirty="0" err="1"/>
              <a:t>x,y</a:t>
            </a:r>
            <a:r>
              <a:rPr lang="en-US" altLang="ko-KR" dirty="0"/>
              <a:t> </a:t>
            </a:r>
            <a:r>
              <a:rPr lang="ko-KR" altLang="en-US" dirty="0"/>
              <a:t>좌표를 저장할 변수</a:t>
            </a:r>
          </a:p>
          <a:p>
            <a:pPr marL="0" indent="0">
              <a:buNone/>
            </a:pPr>
            <a:r>
              <a:rPr lang="en-US" altLang="ko-KR" dirty="0"/>
              <a:t>	static BOOL </a:t>
            </a:r>
            <a:r>
              <a:rPr lang="en-US" altLang="ko-KR" dirty="0" err="1"/>
              <a:t>bDrawing</a:t>
            </a:r>
            <a:r>
              <a:rPr lang="en-US" altLang="ko-KR" dirty="0"/>
              <a:t> = FALSE;</a:t>
            </a:r>
          </a:p>
          <a:p>
            <a:pPr marL="0" indent="0">
              <a:buNone/>
            </a:pPr>
            <a:r>
              <a:rPr lang="en-US" altLang="ko-KR" dirty="0"/>
              <a:t>	switch (</a:t>
            </a:r>
            <a:r>
              <a:rPr lang="en-US" altLang="ko-KR" dirty="0" err="1"/>
              <a:t>iMessage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case WM_LBUTTONDOWN: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MousePos.x</a:t>
            </a:r>
            <a:r>
              <a:rPr lang="en-US" altLang="ko-KR" dirty="0"/>
              <a:t> = LOWORD(</a:t>
            </a:r>
            <a:r>
              <a:rPr lang="en-US" altLang="ko-KR" dirty="0" err="1"/>
              <a:t>lParam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MousePos.y</a:t>
            </a:r>
            <a:r>
              <a:rPr lang="en-US" altLang="ko-KR" dirty="0"/>
              <a:t> = HIWORD(</a:t>
            </a:r>
            <a:r>
              <a:rPr lang="en-US" altLang="ko-KR" dirty="0" err="1"/>
              <a:t>lParam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bDrawing</a:t>
            </a:r>
            <a:r>
              <a:rPr lang="en-US" altLang="ko-KR" dirty="0"/>
              <a:t> = TRUE;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SetCapture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return 0;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22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1.4.3.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그림 그리기 프로그램 구성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case WM_MOUSEMOVE:</a:t>
            </a:r>
          </a:p>
          <a:p>
            <a:pPr marL="0" indent="0">
              <a:buNone/>
            </a:pPr>
            <a:r>
              <a:rPr lang="en-US" altLang="ko-KR" sz="1800" dirty="0"/>
              <a:t>		if (</a:t>
            </a:r>
            <a:r>
              <a:rPr lang="en-US" altLang="ko-KR" sz="1800" dirty="0" err="1"/>
              <a:t>bDrawing</a:t>
            </a:r>
            <a:r>
              <a:rPr lang="en-US" altLang="ko-KR" sz="1800" dirty="0"/>
              <a:t> == TRUE) { </a:t>
            </a:r>
            <a:r>
              <a:rPr lang="en-US" altLang="ko-KR" sz="1800" dirty="0" err="1"/>
              <a:t>hdc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GetDC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hWnd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			</a:t>
            </a:r>
            <a:r>
              <a:rPr lang="en-US" altLang="ko-KR" sz="1800" dirty="0" err="1"/>
              <a:t>MoveToEx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hdc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MousePos.x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MousePos.y</a:t>
            </a:r>
            <a:r>
              <a:rPr lang="en-US" altLang="ko-KR" sz="1800" dirty="0"/>
              <a:t>, NULL);</a:t>
            </a:r>
          </a:p>
          <a:p>
            <a:pPr marL="0" indent="0">
              <a:buNone/>
            </a:pPr>
            <a:r>
              <a:rPr lang="en-US" altLang="ko-KR" sz="1800" dirty="0"/>
              <a:t>			</a:t>
            </a:r>
            <a:r>
              <a:rPr lang="en-US" altLang="ko-KR" sz="1800" dirty="0" err="1"/>
              <a:t>MousePos.x</a:t>
            </a:r>
            <a:r>
              <a:rPr lang="en-US" altLang="ko-KR" sz="1800" dirty="0"/>
              <a:t> = LOWORD(</a:t>
            </a:r>
            <a:r>
              <a:rPr lang="en-US" altLang="ko-KR" sz="1800" dirty="0" err="1"/>
              <a:t>lParam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			</a:t>
            </a:r>
            <a:r>
              <a:rPr lang="en-US" altLang="ko-KR" sz="1800" dirty="0" err="1"/>
              <a:t>MousePos.y</a:t>
            </a:r>
            <a:r>
              <a:rPr lang="en-US" altLang="ko-KR" sz="1800" dirty="0"/>
              <a:t> = HIWORD(</a:t>
            </a:r>
            <a:r>
              <a:rPr lang="en-US" altLang="ko-KR" sz="1800" dirty="0" err="1"/>
              <a:t>lParam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			</a:t>
            </a:r>
            <a:r>
              <a:rPr lang="en-US" altLang="ko-KR" sz="1800" dirty="0" err="1"/>
              <a:t>LineTo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hdc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MousePos.x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MousePos.y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			</a:t>
            </a:r>
            <a:r>
              <a:rPr lang="en-US" altLang="ko-KR" sz="1800" dirty="0" err="1"/>
              <a:t>ReleaseDC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hWnd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hdc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			}  return 0;</a:t>
            </a:r>
          </a:p>
          <a:p>
            <a:pPr marL="0" indent="0">
              <a:buNone/>
            </a:pPr>
            <a:r>
              <a:rPr lang="en-US" altLang="ko-KR" sz="1800" dirty="0"/>
              <a:t>	case WM_LBUTTONUP:</a:t>
            </a:r>
          </a:p>
          <a:p>
            <a:pPr marL="0" indent="0">
              <a:buNone/>
            </a:pPr>
            <a:r>
              <a:rPr lang="en-US" altLang="ko-KR" sz="1800" dirty="0"/>
              <a:t>	case WM_PAINT:</a:t>
            </a:r>
          </a:p>
          <a:p>
            <a:pPr marL="0" indent="0">
              <a:buNone/>
            </a:pPr>
            <a:r>
              <a:rPr lang="en-US" altLang="ko-KR" sz="1800" dirty="0"/>
              <a:t>	case WM_DESTROY: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305425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80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1.4.4.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 그림 그리기 프로그램 결과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600700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22003200" descr="EMB000008c860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340" y="1587902"/>
            <a:ext cx="4661012" cy="367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148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1920240"/>
            <a:ext cx="9241972" cy="2205445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> 1.5. </a:t>
            </a:r>
            <a:r>
              <a:rPr lang="ko-KR" altLang="en-US" sz="4000" b="1" dirty="0">
                <a:solidFill>
                  <a:schemeClr val="accent2">
                    <a:lumMod val="50000"/>
                  </a:schemeClr>
                </a:solidFill>
              </a:rPr>
              <a:t>마우스 </a:t>
            </a:r>
            <a:r>
              <a:rPr lang="ko-KR" altLang="en-US" sz="4000" b="1" dirty="0" err="1">
                <a:solidFill>
                  <a:schemeClr val="accent2">
                    <a:lumMod val="50000"/>
                  </a:schemeClr>
                </a:solidFill>
              </a:rPr>
              <a:t>좌표값</a:t>
            </a:r>
            <a:r>
              <a:rPr lang="ko-KR" altLang="en-US" sz="4000" b="1" dirty="0">
                <a:solidFill>
                  <a:schemeClr val="accent2">
                    <a:lumMod val="50000"/>
                  </a:schemeClr>
                </a:solidFill>
              </a:rPr>
              <a:t> 구하기 </a:t>
            </a:r>
            <a:b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r>
              <a:rPr lang="ko-KR" altLang="en-US" sz="4000" b="1" dirty="0">
                <a:solidFill>
                  <a:schemeClr val="accent2">
                    <a:lumMod val="50000"/>
                  </a:schemeClr>
                </a:solidFill>
              </a:rPr>
              <a:t>프로그램 작성</a:t>
            </a: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4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br>
              <a:rPr lang="en-US" altLang="ko-KR" sz="4800" dirty="0"/>
            </a:br>
            <a:endParaRPr lang="ko-KR" altLang="en-US" sz="4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591175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69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10507436" cy="740229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1.5.1.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마우스 </a:t>
            </a:r>
            <a:r>
              <a:rPr lang="ko-KR" altLang="en-US" b="1" dirty="0" err="1">
                <a:solidFill>
                  <a:schemeClr val="accent2">
                    <a:lumMod val="50000"/>
                  </a:schemeClr>
                </a:solidFill>
              </a:rPr>
              <a:t>좌표값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 구하기 프로그램 구성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1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en-US" altLang="ko-KR" sz="1800" dirty="0"/>
              <a:t> MFC </a:t>
            </a:r>
            <a:r>
              <a:rPr lang="ko-KR" altLang="en-US" sz="1800" dirty="0"/>
              <a:t>를 이용하여 마우스 </a:t>
            </a:r>
            <a:r>
              <a:rPr lang="ko-KR" altLang="en-US" sz="1800" dirty="0" err="1"/>
              <a:t>좌표값</a:t>
            </a:r>
            <a:r>
              <a:rPr lang="ko-KR" altLang="en-US" sz="1800" dirty="0"/>
              <a:t> 작성</a:t>
            </a:r>
            <a:endParaRPr lang="en-US" altLang="ko-KR" sz="1800" dirty="0"/>
          </a:p>
          <a:p>
            <a:r>
              <a:rPr lang="en-US" altLang="ko-KR" sz="1800" dirty="0"/>
              <a:t> MFC Class Wizard</a:t>
            </a:r>
            <a:r>
              <a:rPr lang="ko-KR" altLang="en-US" sz="1800" dirty="0"/>
              <a:t>를 사용하여 멤버함수를 생성</a:t>
            </a:r>
            <a:endParaRPr lang="en-US" altLang="ko-KR" sz="1800" dirty="0"/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생성된 멤버함수는 마우스 위치 </a:t>
            </a:r>
            <a:r>
              <a:rPr lang="ko-KR" altLang="en-US" sz="1800" dirty="0" err="1"/>
              <a:t>좌표값을</a:t>
            </a:r>
            <a:r>
              <a:rPr lang="ko-KR" altLang="en-US" sz="1800" dirty="0"/>
              <a:t> </a:t>
            </a:r>
            <a:r>
              <a:rPr lang="en-US" altLang="ko-KR" sz="1800" dirty="0"/>
              <a:t>update</a:t>
            </a:r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멤버함수</a:t>
            </a:r>
            <a:r>
              <a:rPr lang="en-US" altLang="ko-KR" sz="1800" dirty="0"/>
              <a:t>(Member Function) /</a:t>
            </a:r>
            <a:r>
              <a:rPr lang="ko-KR" altLang="en-US" sz="1800" dirty="0"/>
              <a:t>멤버변수</a:t>
            </a:r>
            <a:r>
              <a:rPr lang="en-US" altLang="ko-KR" sz="1800" dirty="0"/>
              <a:t>(Member Variable)</a:t>
            </a:r>
          </a:p>
          <a:p>
            <a:pPr marL="0" indent="0">
              <a:buNone/>
            </a:pPr>
            <a:r>
              <a:rPr lang="en-US" altLang="ko-KR" sz="1800" dirty="0"/>
              <a:t>    - </a:t>
            </a:r>
            <a:r>
              <a:rPr lang="ko-KR" altLang="en-US" sz="1800" dirty="0"/>
              <a:t>클래스내부에서 정의되고 사용되는 함수나 변수</a:t>
            </a:r>
            <a:endParaRPr lang="en-US" altLang="ko-KR" sz="1800" dirty="0"/>
          </a:p>
          <a:p>
            <a:r>
              <a:rPr lang="en-US" altLang="ko-KR" sz="1800" dirty="0"/>
              <a:t> MFC </a:t>
            </a:r>
            <a:r>
              <a:rPr lang="ko-KR" altLang="en-US" sz="1800" dirty="0"/>
              <a:t>응용 프로그램’이 표시되지 않는 경우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-  [</a:t>
            </a:r>
            <a:r>
              <a:rPr lang="ko-KR" altLang="en-US" sz="1800" dirty="0"/>
              <a:t>템플릿</a:t>
            </a:r>
            <a:r>
              <a:rPr lang="en-US" altLang="ko-KR" sz="1800" dirty="0"/>
              <a:t>]-[Visual C++]-[MFC]</a:t>
            </a:r>
            <a:r>
              <a:rPr lang="ko-KR" altLang="en-US" sz="1800" dirty="0"/>
              <a:t>에서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C++</a:t>
            </a:r>
            <a:r>
              <a:rPr lang="ko-KR" altLang="en-US" sz="1800" dirty="0"/>
              <a:t>용 </a:t>
            </a:r>
            <a:r>
              <a:rPr lang="en-US" altLang="ko-KR" sz="1800" dirty="0"/>
              <a:t>Microsoft Foundation Classes </a:t>
            </a:r>
            <a:r>
              <a:rPr lang="ko-KR" altLang="en-US" sz="1800" dirty="0"/>
              <a:t>설치’를 선택하여 설치해야 가능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856514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96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10412186" cy="740229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1.5.2.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마우스 </a:t>
            </a:r>
            <a:r>
              <a:rPr lang="ko-KR" altLang="en-US" b="1" dirty="0" err="1">
                <a:solidFill>
                  <a:schemeClr val="accent2">
                    <a:lumMod val="50000"/>
                  </a:schemeClr>
                </a:solidFill>
              </a:rPr>
              <a:t>좌표값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 구하기 프로그램 구성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Autofit/>
          </a:bodyPr>
          <a:lstStyle/>
          <a:p>
            <a:endParaRPr lang="en-US" altLang="ko-KR" sz="1800" dirty="0">
              <a:latin typeface="+mj-lt"/>
            </a:endParaRPr>
          </a:p>
          <a:p>
            <a:r>
              <a:rPr lang="ko-KR" altLang="en-US" sz="1800" dirty="0">
                <a:latin typeface="+mj-lt"/>
              </a:rPr>
              <a:t>클래스 </a:t>
            </a:r>
            <a:r>
              <a:rPr lang="ko-KR" altLang="en-US" sz="1800" dirty="0" err="1">
                <a:latin typeface="+mj-lt"/>
              </a:rPr>
              <a:t>위저드</a:t>
            </a:r>
            <a:r>
              <a:rPr lang="en-US" altLang="ko-KR" sz="1800" dirty="0">
                <a:latin typeface="+mj-lt"/>
              </a:rPr>
              <a:t>(Class Wizard)</a:t>
            </a:r>
            <a:r>
              <a:rPr lang="ko-KR" altLang="en-US" sz="1800" dirty="0">
                <a:latin typeface="+mj-lt"/>
              </a:rPr>
              <a:t>를 이용하여 </a:t>
            </a:r>
            <a:r>
              <a:rPr lang="en-US" altLang="ko-KR" sz="1800" dirty="0" err="1">
                <a:latin typeface="+mj-lt"/>
              </a:rPr>
              <a:t>OnDraw</a:t>
            </a:r>
            <a:r>
              <a:rPr lang="en-US" altLang="ko-KR" sz="1800" dirty="0">
                <a:latin typeface="+mj-lt"/>
              </a:rPr>
              <a:t>()</a:t>
            </a:r>
            <a:r>
              <a:rPr lang="ko-KR" altLang="en-US" sz="1800" dirty="0">
                <a:latin typeface="+mj-lt"/>
              </a:rPr>
              <a:t>함수를 선택</a:t>
            </a:r>
            <a:endParaRPr lang="en-US" altLang="ko-KR" sz="1800" dirty="0">
              <a:latin typeface="+mj-lt"/>
            </a:endParaRPr>
          </a:p>
          <a:p>
            <a:r>
              <a:rPr lang="en-US" altLang="ko-KR" sz="1800" dirty="0" err="1">
                <a:latin typeface="+mj-lt"/>
              </a:rPr>
              <a:t>OnDraw</a:t>
            </a:r>
            <a:r>
              <a:rPr lang="en-US" altLang="ko-KR" sz="1800" dirty="0">
                <a:latin typeface="+mj-lt"/>
              </a:rPr>
              <a:t>(CDC * </a:t>
            </a:r>
            <a:r>
              <a:rPr lang="en-US" altLang="ko-KR" sz="1800" dirty="0" err="1">
                <a:latin typeface="+mj-lt"/>
              </a:rPr>
              <a:t>pDC</a:t>
            </a:r>
            <a:r>
              <a:rPr lang="en-US" altLang="ko-KR" sz="1800" dirty="0">
                <a:latin typeface="+mj-lt"/>
              </a:rPr>
              <a:t>) </a:t>
            </a:r>
            <a:r>
              <a:rPr lang="ko-KR" altLang="en-US" sz="1800" dirty="0">
                <a:latin typeface="+mj-lt"/>
              </a:rPr>
              <a:t>함수를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더블클릭 하여 다음 코드 추가</a:t>
            </a:r>
            <a:endParaRPr lang="en-US" altLang="ko-KR" sz="1800" dirty="0">
              <a:latin typeface="+mj-lt"/>
            </a:endParaRPr>
          </a:p>
          <a:p>
            <a:pPr marL="0" indent="0">
              <a:buNone/>
            </a:pPr>
            <a:r>
              <a:rPr lang="en-US" altLang="ko-KR" sz="1800" dirty="0">
                <a:latin typeface="+mj-lt"/>
              </a:rPr>
              <a:t> 	</a:t>
            </a:r>
            <a:r>
              <a:rPr lang="en-US" altLang="ko-KR" sz="1600" dirty="0">
                <a:latin typeface="+mj-lt"/>
              </a:rPr>
              <a:t>void </a:t>
            </a:r>
            <a:r>
              <a:rPr lang="en-US" altLang="ko-KR" sz="1600" dirty="0" err="1">
                <a:latin typeface="+mj-lt"/>
              </a:rPr>
              <a:t>CMouseMFCView</a:t>
            </a:r>
            <a:r>
              <a:rPr lang="en-US" altLang="ko-KR" sz="1600" dirty="0">
                <a:latin typeface="+mj-lt"/>
              </a:rPr>
              <a:t>::</a:t>
            </a:r>
            <a:r>
              <a:rPr lang="en-US" altLang="ko-KR" sz="1600" dirty="0" err="1">
                <a:latin typeface="+mj-lt"/>
              </a:rPr>
              <a:t>OnDraw</a:t>
            </a:r>
            <a:r>
              <a:rPr lang="en-US" altLang="ko-KR" sz="1600" dirty="0">
                <a:latin typeface="+mj-lt"/>
              </a:rPr>
              <a:t>(CDC* /*</a:t>
            </a:r>
            <a:r>
              <a:rPr lang="en-US" altLang="ko-KR" sz="1600" dirty="0" err="1">
                <a:latin typeface="+mj-lt"/>
              </a:rPr>
              <a:t>pDC</a:t>
            </a:r>
            <a:r>
              <a:rPr lang="en-US" altLang="ko-KR" sz="1600" dirty="0">
                <a:latin typeface="+mj-lt"/>
              </a:rPr>
              <a:t>*/)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  	{	</a:t>
            </a:r>
            <a:r>
              <a:rPr lang="en-US" altLang="ko-KR" sz="1600" dirty="0" err="1">
                <a:latin typeface="+mj-lt"/>
              </a:rPr>
              <a:t>CMouseMFCDoc</a:t>
            </a:r>
            <a:r>
              <a:rPr lang="en-US" altLang="ko-KR" sz="1600" dirty="0">
                <a:latin typeface="+mj-lt"/>
              </a:rPr>
              <a:t>* </a:t>
            </a:r>
            <a:r>
              <a:rPr lang="en-US" altLang="ko-KR" sz="1600" dirty="0" err="1">
                <a:latin typeface="+mj-lt"/>
              </a:rPr>
              <a:t>pDoc</a:t>
            </a:r>
            <a:r>
              <a:rPr lang="en-US" altLang="ko-KR" sz="1600" dirty="0">
                <a:latin typeface="+mj-lt"/>
              </a:rPr>
              <a:t> = </a:t>
            </a:r>
            <a:r>
              <a:rPr lang="en-US" altLang="ko-KR" sz="1600" dirty="0" err="1">
                <a:latin typeface="+mj-lt"/>
              </a:rPr>
              <a:t>GetDocument</a:t>
            </a:r>
            <a:r>
              <a:rPr lang="en-US" altLang="ko-KR" sz="1600" dirty="0">
                <a:latin typeface="+mj-lt"/>
              </a:rPr>
              <a:t>( );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		ASSERT_VALID(</a:t>
            </a:r>
            <a:r>
              <a:rPr lang="en-US" altLang="ko-KR" sz="1600" dirty="0" err="1">
                <a:latin typeface="+mj-lt"/>
              </a:rPr>
              <a:t>pDoc</a:t>
            </a:r>
            <a:r>
              <a:rPr lang="en-US" altLang="ko-KR" sz="1600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		if (!</a:t>
            </a:r>
            <a:r>
              <a:rPr lang="en-US" altLang="ko-KR" sz="1600" dirty="0" err="1">
                <a:latin typeface="+mj-lt"/>
              </a:rPr>
              <a:t>pDoc</a:t>
            </a:r>
            <a:r>
              <a:rPr lang="en-US" altLang="ko-KR" sz="16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		return;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		// TODO: </a:t>
            </a:r>
            <a:r>
              <a:rPr lang="ko-KR" altLang="en-US" sz="1600" dirty="0">
                <a:latin typeface="+mj-lt"/>
              </a:rPr>
              <a:t>여기에 원시 데이터에 대한 그리기 코드를 추가합니다</a:t>
            </a:r>
            <a:r>
              <a:rPr lang="en-US" altLang="ko-KR" sz="16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		</a:t>
            </a:r>
            <a:r>
              <a:rPr lang="en-US" altLang="ko-KR" sz="1600" dirty="0" err="1">
                <a:latin typeface="+mj-lt"/>
              </a:rPr>
              <a:t>CClientDC</a:t>
            </a:r>
            <a:r>
              <a:rPr lang="en-US" altLang="ko-KR" sz="1600" dirty="0">
                <a:latin typeface="+mj-lt"/>
              </a:rPr>
              <a:t> dc(this);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		</a:t>
            </a:r>
            <a:r>
              <a:rPr lang="en-US" altLang="ko-KR" sz="1600" dirty="0" err="1">
                <a:latin typeface="+mj-lt"/>
              </a:rPr>
              <a:t>CString</a:t>
            </a:r>
            <a:r>
              <a:rPr lang="en-US" altLang="ko-KR" sz="1600" dirty="0">
                <a:latin typeface="+mj-lt"/>
              </a:rPr>
              <a:t> </a:t>
            </a:r>
            <a:r>
              <a:rPr lang="en-US" altLang="ko-KR" sz="1600" dirty="0" err="1">
                <a:latin typeface="+mj-lt"/>
              </a:rPr>
              <a:t>strPoint</a:t>
            </a:r>
            <a:r>
              <a:rPr lang="en-US" altLang="ko-KR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		</a:t>
            </a:r>
            <a:r>
              <a:rPr lang="en-US" altLang="ko-KR" sz="1600" dirty="0" err="1">
                <a:latin typeface="+mj-lt"/>
              </a:rPr>
              <a:t>strPoint.Format</a:t>
            </a:r>
            <a:r>
              <a:rPr lang="en-US" altLang="ko-KR" sz="1600" dirty="0">
                <a:latin typeface="+mj-lt"/>
              </a:rPr>
              <a:t>(_T("</a:t>
            </a:r>
            <a:r>
              <a:rPr lang="ko-KR" altLang="en-US" sz="1600" dirty="0">
                <a:latin typeface="+mj-lt"/>
              </a:rPr>
              <a:t>마우스 좌표 </a:t>
            </a:r>
            <a:r>
              <a:rPr lang="en-US" altLang="ko-KR" sz="1600" dirty="0">
                <a:latin typeface="+mj-lt"/>
              </a:rPr>
              <a:t>(%4d, %4d)"), </a:t>
            </a:r>
            <a:r>
              <a:rPr lang="en-US" altLang="ko-KR" sz="1600" dirty="0" err="1">
                <a:latin typeface="+mj-lt"/>
              </a:rPr>
              <a:t>m_Pos.x</a:t>
            </a:r>
            <a:r>
              <a:rPr lang="en-US" altLang="ko-KR" sz="1600" dirty="0">
                <a:latin typeface="+mj-lt"/>
              </a:rPr>
              <a:t>, </a:t>
            </a:r>
            <a:r>
              <a:rPr lang="en-US" altLang="ko-KR" sz="1600" dirty="0" err="1">
                <a:latin typeface="+mj-lt"/>
              </a:rPr>
              <a:t>m_Pos.y</a:t>
            </a:r>
            <a:r>
              <a:rPr lang="en-US" altLang="ko-KR" sz="1600" dirty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		</a:t>
            </a:r>
            <a:r>
              <a:rPr lang="en-US" altLang="ko-KR" sz="1600" dirty="0" err="1">
                <a:latin typeface="+mj-lt"/>
              </a:rPr>
              <a:t>dc.TextOutW</a:t>
            </a:r>
            <a:r>
              <a:rPr lang="en-US" altLang="ko-KR" sz="1600" dirty="0">
                <a:latin typeface="+mj-lt"/>
              </a:rPr>
              <a:t>(0, 0, </a:t>
            </a:r>
            <a:r>
              <a:rPr lang="en-US" altLang="ko-KR" sz="1600" dirty="0" err="1">
                <a:latin typeface="+mj-lt"/>
              </a:rPr>
              <a:t>strPoint</a:t>
            </a:r>
            <a:r>
              <a:rPr lang="en-US" altLang="ko-KR" sz="1600" dirty="0">
                <a:latin typeface="+mj-lt"/>
              </a:rPr>
              <a:t>); 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  	}</a:t>
            </a:r>
          </a:p>
          <a:p>
            <a:pPr marL="0" indent="0">
              <a:buNone/>
            </a:pPr>
            <a:r>
              <a:rPr lang="en-US" altLang="ko-KR" sz="1600" dirty="0">
                <a:latin typeface="+mj-lt"/>
              </a:rPr>
              <a:t> </a:t>
            </a:r>
          </a:p>
          <a:p>
            <a:pPr marL="0" indent="0">
              <a:buNone/>
            </a:pPr>
            <a:endParaRPr lang="ko-KR" altLang="en-US" sz="1800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362575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99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3" y="348343"/>
            <a:ext cx="11126562" cy="740229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1.5.3. 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마우스 </a:t>
            </a:r>
            <a:r>
              <a:rPr lang="ko-KR" altLang="en-US" b="1" dirty="0" err="1">
                <a:solidFill>
                  <a:schemeClr val="accent2">
                    <a:lumMod val="50000"/>
                  </a:schemeClr>
                </a:solidFill>
              </a:rPr>
              <a:t>좌표값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 구하기 프로그램 실행 결과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5128" y="1599489"/>
            <a:ext cx="3940847" cy="3130853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724525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0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1.1.1. C++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11224986" cy="4952791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ko-KR" altLang="en-US" sz="1800" dirty="0"/>
              <a:t>객체지향 언어</a:t>
            </a:r>
            <a:r>
              <a:rPr lang="en-US" altLang="ko-KR" sz="1800" dirty="0"/>
              <a:t>(</a:t>
            </a:r>
            <a:r>
              <a:rPr lang="ko-KR" altLang="ko-KR" sz="1800" dirty="0"/>
              <a:t>Object-Oriented Programming, OOP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C</a:t>
            </a:r>
            <a:r>
              <a:rPr lang="ko-KR" altLang="en-US" sz="1800" dirty="0"/>
              <a:t>언어의 장점과 객체지향 속성을 가지는 언어</a:t>
            </a:r>
            <a:endParaRPr lang="en-US" altLang="ko-KR" sz="1800" dirty="0"/>
          </a:p>
          <a:p>
            <a:r>
              <a:rPr lang="ko-KR" altLang="en-US" sz="1800" dirty="0"/>
              <a:t>객체지향언어의 기본 구성요소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(1) </a:t>
            </a:r>
            <a:r>
              <a:rPr lang="ko-KR" altLang="en-US" sz="1800" dirty="0"/>
              <a:t>클래스</a:t>
            </a:r>
            <a:r>
              <a:rPr lang="en-US" altLang="ko-KR" sz="1800" dirty="0"/>
              <a:t>(Class) : </a:t>
            </a:r>
            <a:r>
              <a:rPr lang="ko-KR" altLang="en-US" sz="1800" dirty="0"/>
              <a:t>같은 종류의 속성</a:t>
            </a:r>
            <a:r>
              <a:rPr lang="en-US" altLang="ko-KR" sz="1800" dirty="0"/>
              <a:t>(Attribute)</a:t>
            </a:r>
            <a:r>
              <a:rPr lang="ko-KR" altLang="en-US" sz="1800" dirty="0"/>
              <a:t>와 행위</a:t>
            </a:r>
            <a:r>
              <a:rPr lang="en-US" altLang="ko-KR" sz="1800" dirty="0"/>
              <a:t>(behavior)</a:t>
            </a:r>
            <a:r>
              <a:rPr lang="ko-KR" altLang="en-US" sz="1800" dirty="0"/>
              <a:t>를 정의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(2) </a:t>
            </a:r>
            <a:r>
              <a:rPr lang="ko-KR" altLang="en-US" sz="1800" dirty="0"/>
              <a:t>객체</a:t>
            </a:r>
            <a:r>
              <a:rPr lang="en-US" altLang="ko-KR" sz="1800" dirty="0"/>
              <a:t>(Object) : </a:t>
            </a:r>
            <a:r>
              <a:rPr lang="ko-KR" altLang="en-US" sz="1800" dirty="0"/>
              <a:t>자신 소유의 속성을 가지고</a:t>
            </a:r>
            <a:r>
              <a:rPr lang="en-US" altLang="ko-KR" sz="1800" dirty="0"/>
              <a:t>, </a:t>
            </a:r>
            <a:r>
              <a:rPr lang="ko-KR" altLang="en-US" sz="1800" dirty="0"/>
              <a:t>클래스에서 정의한 행위 수행가능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(3) </a:t>
            </a:r>
            <a:r>
              <a:rPr lang="ko-KR" altLang="en-US" sz="1800" dirty="0" err="1"/>
              <a:t>메서드</a:t>
            </a:r>
            <a:r>
              <a:rPr lang="en-US" altLang="ko-KR" sz="1800" dirty="0"/>
              <a:t>(method) : </a:t>
            </a:r>
            <a:r>
              <a:rPr lang="ko-KR" altLang="en-US" sz="1800" dirty="0"/>
              <a:t>생성된 객체를 사용하는 방법으로 객체에 명령을 내리는 메시지</a:t>
            </a:r>
            <a:endParaRPr lang="en-US" altLang="ko-KR" sz="1800" dirty="0"/>
          </a:p>
          <a:p>
            <a:r>
              <a:rPr lang="ko-KR" altLang="en-US" sz="1800" dirty="0"/>
              <a:t>객체지향 언어의 특징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(1) </a:t>
            </a:r>
            <a:r>
              <a:rPr lang="ko-KR" altLang="en-US" sz="1800" dirty="0"/>
              <a:t>추상화</a:t>
            </a:r>
            <a:r>
              <a:rPr lang="en-US" altLang="ko-KR" sz="1800" dirty="0"/>
              <a:t>: </a:t>
            </a:r>
            <a:r>
              <a:rPr lang="ko-KR" altLang="en-US" sz="1800" dirty="0"/>
              <a:t>불필요한 정보는 숨기고 중요한 정보만 표현 </a:t>
            </a:r>
            <a:r>
              <a:rPr lang="en-US" altLang="ko-KR" sz="1800" dirty="0"/>
              <a:t>-&gt; </a:t>
            </a:r>
            <a:r>
              <a:rPr lang="ko-KR" altLang="en-US" sz="1800" dirty="0"/>
              <a:t>프로그램 간단화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(2) </a:t>
            </a:r>
            <a:r>
              <a:rPr lang="ko-KR" altLang="en-US" sz="1800" dirty="0" err="1"/>
              <a:t>상속성</a:t>
            </a:r>
            <a:r>
              <a:rPr lang="en-US" altLang="ko-KR" sz="1800" dirty="0"/>
              <a:t>: </a:t>
            </a:r>
            <a:r>
              <a:rPr lang="ko-KR" altLang="en-US" sz="1800" dirty="0"/>
              <a:t>새로운 클래스와 기존의 클래스의 자료와 연산 이용가능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(3) </a:t>
            </a:r>
            <a:r>
              <a:rPr lang="ko-KR" altLang="en-US" sz="1800" dirty="0"/>
              <a:t>캡슐화</a:t>
            </a:r>
            <a:r>
              <a:rPr lang="en-US" altLang="ko-KR" sz="1800" dirty="0"/>
              <a:t>: </a:t>
            </a:r>
            <a:r>
              <a:rPr lang="ko-KR" altLang="en-US" sz="1800" dirty="0"/>
              <a:t>안전과 보안에 의해서 객체는 독립적으로 활용가능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(4) </a:t>
            </a:r>
            <a:r>
              <a:rPr lang="ko-KR" altLang="en-US" sz="1800" dirty="0" err="1"/>
              <a:t>다형성</a:t>
            </a:r>
            <a:r>
              <a:rPr lang="en-US" altLang="ko-KR" sz="1800" dirty="0"/>
              <a:t>:</a:t>
            </a:r>
            <a:r>
              <a:rPr lang="ko-KR" altLang="en-US" sz="1800" dirty="0"/>
              <a:t> 한 요소에 </a:t>
            </a:r>
            <a:r>
              <a:rPr lang="ko-KR" altLang="en-US" sz="1800" dirty="0" err="1"/>
              <a:t>여러개념을</a:t>
            </a:r>
            <a:r>
              <a:rPr lang="ko-KR" altLang="en-US" sz="1800" dirty="0"/>
              <a:t> 넣은 것으로 </a:t>
            </a:r>
            <a:r>
              <a:rPr lang="ko-KR" altLang="en-US" sz="1800" dirty="0" err="1"/>
              <a:t>오버라이딩</a:t>
            </a:r>
            <a:r>
              <a:rPr lang="ko-KR" altLang="en-US" sz="1800" dirty="0"/>
              <a:t> 또는 오버로딩을 의미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(5) </a:t>
            </a:r>
            <a:r>
              <a:rPr lang="ko-KR" altLang="en-US" sz="1800" dirty="0"/>
              <a:t>정보은닉</a:t>
            </a:r>
            <a:r>
              <a:rPr lang="en-US" altLang="ko-KR" sz="1800" dirty="0"/>
              <a:t>: </a:t>
            </a:r>
            <a:r>
              <a:rPr lang="ko-KR" altLang="en-US" sz="1800" dirty="0"/>
              <a:t>캡슐화와 유사</a:t>
            </a:r>
            <a:r>
              <a:rPr lang="en-US" altLang="ko-KR" sz="1800" dirty="0"/>
              <a:t>, </a:t>
            </a:r>
            <a:r>
              <a:rPr lang="ko-KR" altLang="en-US" sz="1800" dirty="0"/>
              <a:t>정보를 노출시키지 않음</a:t>
            </a: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581275" y="6356350"/>
            <a:ext cx="8229600" cy="365125"/>
          </a:xfrm>
        </p:spPr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0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1.1.2.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윈도우 프로그램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r>
              <a:rPr lang="en-US" altLang="ko-KR" sz="1800" dirty="0"/>
              <a:t>GUI(Graphic User Interface: </a:t>
            </a:r>
            <a:r>
              <a:rPr lang="ko-KR" altLang="en-US" sz="1800" dirty="0"/>
              <a:t>그래픽 사용자 인터페이스</a:t>
            </a:r>
            <a:r>
              <a:rPr lang="en-US" altLang="ko-KR" sz="1800" dirty="0"/>
              <a:t>)</a:t>
            </a:r>
            <a:r>
              <a:rPr lang="ko-KR" altLang="en-US" sz="1800" dirty="0"/>
              <a:t>를 기반으로 인터페이스 제공</a:t>
            </a:r>
            <a:endParaRPr lang="en-US" altLang="ko-KR" sz="1800" dirty="0"/>
          </a:p>
          <a:p>
            <a:r>
              <a:rPr lang="ko-KR" altLang="en-US" sz="1800" dirty="0"/>
              <a:t>여러 개의 프로그램을 동시에 실행 가능</a:t>
            </a:r>
            <a:r>
              <a:rPr lang="en-US" altLang="ko-KR" sz="1800" dirty="0"/>
              <a:t>– Multi-Tasking </a:t>
            </a:r>
          </a:p>
          <a:p>
            <a:r>
              <a:rPr lang="ko-KR" altLang="en-US" sz="1800" dirty="0"/>
              <a:t>하나의</a:t>
            </a:r>
            <a:r>
              <a:rPr lang="en-US" altLang="ko-KR" sz="1800" dirty="0"/>
              <a:t> </a:t>
            </a:r>
            <a:r>
              <a:rPr lang="ko-KR" altLang="en-US" sz="1800" dirty="0"/>
              <a:t>프로그램을 동시에 여러 기능으로 실행 가능 </a:t>
            </a:r>
            <a:r>
              <a:rPr lang="en-US" altLang="ko-KR" sz="1800" dirty="0"/>
              <a:t>– Multi-Threading</a:t>
            </a:r>
          </a:p>
          <a:p>
            <a:r>
              <a:rPr lang="en-US" altLang="ko-KR" sz="1800"/>
              <a:t>API (Application </a:t>
            </a:r>
            <a:r>
              <a:rPr lang="en-US" altLang="ko-KR" sz="1800" dirty="0"/>
              <a:t>Programming Interface)</a:t>
            </a:r>
          </a:p>
          <a:p>
            <a:pPr marL="0" indent="0">
              <a:buNone/>
            </a:pPr>
            <a:r>
              <a:rPr lang="en-US" altLang="ko-KR" sz="1800" dirty="0"/>
              <a:t>	- </a:t>
            </a:r>
            <a:r>
              <a:rPr lang="ko-KR" altLang="en-US" sz="1800" dirty="0"/>
              <a:t>윈도우 운영체제가 응용 프로그램을 위해 제공하는 각종 함수의 집합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- </a:t>
            </a:r>
            <a:r>
              <a:rPr lang="ko-KR" altLang="en-US" sz="1800" dirty="0"/>
              <a:t>버튼</a:t>
            </a:r>
            <a:r>
              <a:rPr lang="en-US" altLang="ko-KR" sz="1800" dirty="0"/>
              <a:t>, </a:t>
            </a:r>
            <a:r>
              <a:rPr lang="ko-KR" altLang="en-US" sz="1800" dirty="0"/>
              <a:t>아이콘과 같이 모든 속성을 직접 설정</a:t>
            </a:r>
            <a:r>
              <a:rPr lang="en-US" altLang="ko-KR" sz="1800" dirty="0"/>
              <a:t>/</a:t>
            </a:r>
            <a:r>
              <a:rPr lang="ko-KR" altLang="en-US" sz="1800" dirty="0"/>
              <a:t>제어 가능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- </a:t>
            </a:r>
            <a:r>
              <a:rPr lang="ko-KR" altLang="en-US" sz="1800" dirty="0"/>
              <a:t>필요한 부분만을 </a:t>
            </a:r>
            <a:r>
              <a:rPr lang="ko-KR" altLang="en-US" sz="1800" dirty="0" err="1"/>
              <a:t>코딩하여</a:t>
            </a:r>
            <a:r>
              <a:rPr lang="ko-KR" altLang="en-US" sz="1800" dirty="0"/>
              <a:t> 사용가능 </a:t>
            </a:r>
            <a:r>
              <a:rPr lang="en-US" altLang="ko-KR" sz="1800" dirty="0"/>
              <a:t>– </a:t>
            </a:r>
            <a:r>
              <a:rPr lang="ko-KR" altLang="en-US" sz="1800" dirty="0"/>
              <a:t>코딩의 양 감소</a:t>
            </a:r>
            <a:endParaRPr lang="en-US" altLang="ko-KR" sz="1800" dirty="0"/>
          </a:p>
          <a:p>
            <a:r>
              <a:rPr lang="en-US" altLang="ko-KR" sz="1800" dirty="0"/>
              <a:t>MFC( Microsoft Foundation Class)</a:t>
            </a:r>
          </a:p>
          <a:p>
            <a:pPr marL="0" indent="0">
              <a:buNone/>
            </a:pPr>
            <a:r>
              <a:rPr lang="en-US" altLang="ko-KR" sz="1800" dirty="0"/>
              <a:t>	- C++ </a:t>
            </a:r>
            <a:r>
              <a:rPr lang="ko-KR" altLang="en-US" sz="1800" dirty="0"/>
              <a:t>클래스 라이브러리의 집합체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- API</a:t>
            </a:r>
            <a:r>
              <a:rPr lang="ko-KR" altLang="en-US" sz="1800" dirty="0"/>
              <a:t>를 쉽게 접근하기 위한 함수의 집합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	- API</a:t>
            </a:r>
            <a:r>
              <a:rPr lang="ko-KR" altLang="en-US" sz="1800" dirty="0"/>
              <a:t>보다 편리하게 프로그래밍 가능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- </a:t>
            </a:r>
            <a:r>
              <a:rPr lang="ko-KR" altLang="en-US" sz="1800" dirty="0"/>
              <a:t>용량이 커지고</a:t>
            </a:r>
            <a:r>
              <a:rPr lang="en-US" altLang="ko-KR" sz="1800" dirty="0"/>
              <a:t>, </a:t>
            </a:r>
            <a:r>
              <a:rPr lang="ko-KR" altLang="en-US" sz="1800" dirty="0"/>
              <a:t>세세한 부분의 프로그래밍 한계가 단점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6819901" cy="365125"/>
          </a:xfrm>
        </p:spPr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6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윈도우 프로그램의 특징 </a:t>
            </a:r>
            <a:r>
              <a:rPr lang="en-US" altLang="ko-KR" dirty="0"/>
              <a:t>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그래픽 사용자 인터페이스</a:t>
            </a:r>
          </a:p>
        </p:txBody>
      </p:sp>
      <p:grpSp>
        <p:nvGrpSpPr>
          <p:cNvPr id="6148" name="Group 22"/>
          <p:cNvGrpSpPr>
            <a:grpSpLocks/>
          </p:cNvGrpSpPr>
          <p:nvPr/>
        </p:nvGrpSpPr>
        <p:grpSpPr bwMode="auto">
          <a:xfrm>
            <a:off x="2281237" y="2447863"/>
            <a:ext cx="7629525" cy="4129087"/>
            <a:chOff x="476" y="1373"/>
            <a:chExt cx="4806" cy="2601"/>
          </a:xfrm>
        </p:grpSpPr>
        <p:sp>
          <p:nvSpPr>
            <p:cNvPr id="6149" name="Text Box 10"/>
            <p:cNvSpPr txBox="1">
              <a:spLocks noChangeAspect="1" noChangeArrowheads="1"/>
            </p:cNvSpPr>
            <p:nvPr/>
          </p:nvSpPr>
          <p:spPr bwMode="auto">
            <a:xfrm>
              <a:off x="848" y="1957"/>
              <a:ext cx="3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 i="0"/>
                <a:t>툴바</a:t>
              </a:r>
            </a:p>
          </p:txBody>
        </p:sp>
        <p:sp>
          <p:nvSpPr>
            <p:cNvPr id="6150" name="Text Box 11"/>
            <p:cNvSpPr txBox="1">
              <a:spLocks noChangeAspect="1" noChangeArrowheads="1"/>
            </p:cNvSpPr>
            <p:nvPr/>
          </p:nvSpPr>
          <p:spPr bwMode="auto">
            <a:xfrm>
              <a:off x="1003" y="1373"/>
              <a:ext cx="7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 i="0"/>
                <a:t>시스템 메뉴</a:t>
              </a:r>
            </a:p>
          </p:txBody>
        </p:sp>
        <p:sp>
          <p:nvSpPr>
            <p:cNvPr id="6151" name="Text Box 12"/>
            <p:cNvSpPr txBox="1">
              <a:spLocks noChangeAspect="1" noChangeArrowheads="1"/>
            </p:cNvSpPr>
            <p:nvPr/>
          </p:nvSpPr>
          <p:spPr bwMode="auto">
            <a:xfrm>
              <a:off x="2083" y="1373"/>
              <a:ext cx="3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 i="0"/>
                <a:t>메뉴</a:t>
              </a:r>
            </a:p>
          </p:txBody>
        </p:sp>
        <p:sp>
          <p:nvSpPr>
            <p:cNvPr id="6152" name="Text Box 13"/>
            <p:cNvSpPr txBox="1">
              <a:spLocks noChangeAspect="1" noChangeArrowheads="1"/>
            </p:cNvSpPr>
            <p:nvPr/>
          </p:nvSpPr>
          <p:spPr bwMode="auto">
            <a:xfrm>
              <a:off x="476" y="3762"/>
              <a:ext cx="7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 i="0"/>
                <a:t>상태 표시줄</a:t>
              </a:r>
            </a:p>
          </p:txBody>
        </p:sp>
        <p:sp>
          <p:nvSpPr>
            <p:cNvPr id="6153" name="Text Box 14"/>
            <p:cNvSpPr txBox="1">
              <a:spLocks noChangeAspect="1" noChangeArrowheads="1"/>
            </p:cNvSpPr>
            <p:nvPr/>
          </p:nvSpPr>
          <p:spPr bwMode="auto">
            <a:xfrm>
              <a:off x="3696" y="1373"/>
              <a:ext cx="1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 i="0"/>
                <a:t>최소</a:t>
              </a:r>
              <a:r>
                <a:rPr lang="en-US" altLang="ko-KR" sz="1600" b="1" i="0"/>
                <a:t>/</a:t>
              </a:r>
              <a:r>
                <a:rPr lang="ko-KR" altLang="en-US" sz="1600" b="1" i="0"/>
                <a:t>최대</a:t>
              </a:r>
              <a:r>
                <a:rPr lang="en-US" altLang="ko-KR" sz="1600" b="1" i="0"/>
                <a:t>/</a:t>
              </a:r>
              <a:r>
                <a:rPr lang="ko-KR" altLang="en-US" sz="1600" b="1" i="0"/>
                <a:t>닫기 버튼</a:t>
              </a:r>
            </a:p>
          </p:txBody>
        </p:sp>
        <p:sp>
          <p:nvSpPr>
            <p:cNvPr id="6154" name="Text Box 15"/>
            <p:cNvSpPr txBox="1">
              <a:spLocks noChangeAspect="1" noChangeArrowheads="1"/>
            </p:cNvSpPr>
            <p:nvPr/>
          </p:nvSpPr>
          <p:spPr bwMode="auto">
            <a:xfrm>
              <a:off x="4619" y="2492"/>
              <a:ext cx="6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 i="0"/>
                <a:t>대화상자</a:t>
              </a:r>
            </a:p>
          </p:txBody>
        </p:sp>
        <p:pic>
          <p:nvPicPr>
            <p:cNvPr id="6155" name="Picture 16" descr="Fig1-1-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" y="1731"/>
              <a:ext cx="3206" cy="2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6" name="Text Box 17"/>
            <p:cNvSpPr txBox="1">
              <a:spLocks noChangeAspect="1" noChangeArrowheads="1"/>
            </p:cNvSpPr>
            <p:nvPr/>
          </p:nvSpPr>
          <p:spPr bwMode="auto">
            <a:xfrm>
              <a:off x="4620" y="3278"/>
              <a:ext cx="6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 i="0"/>
                <a:t>스크롤 바</a:t>
              </a:r>
            </a:p>
          </p:txBody>
        </p:sp>
        <p:sp>
          <p:nvSpPr>
            <p:cNvPr id="6157" name="Text Box 18"/>
            <p:cNvSpPr txBox="1">
              <a:spLocks noChangeAspect="1" noChangeArrowheads="1"/>
            </p:cNvSpPr>
            <p:nvPr/>
          </p:nvSpPr>
          <p:spPr bwMode="auto">
            <a:xfrm>
              <a:off x="2210" y="3020"/>
              <a:ext cx="17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600" b="1" i="0"/>
                <a:t>클라이언트 영역</a:t>
              </a:r>
              <a:r>
                <a:rPr lang="en-US" altLang="ko-KR" sz="1600" b="1" i="0"/>
                <a:t>(Client Area)</a:t>
              </a:r>
            </a:p>
          </p:txBody>
        </p:sp>
        <p:sp>
          <p:nvSpPr>
            <p:cNvPr id="6158" name="Line 19"/>
            <p:cNvSpPr>
              <a:spLocks noChangeAspect="1" noChangeShapeType="1"/>
            </p:cNvSpPr>
            <p:nvPr/>
          </p:nvSpPr>
          <p:spPr bwMode="auto">
            <a:xfrm>
              <a:off x="1257" y="3885"/>
              <a:ext cx="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59" name="Line 20"/>
            <p:cNvSpPr>
              <a:spLocks noChangeAspect="1" noChangeShapeType="1"/>
            </p:cNvSpPr>
            <p:nvPr/>
          </p:nvSpPr>
          <p:spPr bwMode="auto">
            <a:xfrm>
              <a:off x="1224" y="2067"/>
              <a:ext cx="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0" name="Line 21"/>
            <p:cNvSpPr>
              <a:spLocks noChangeAspect="1" noChangeShapeType="1"/>
            </p:cNvSpPr>
            <p:nvPr/>
          </p:nvSpPr>
          <p:spPr bwMode="auto">
            <a:xfrm>
              <a:off x="4456" y="3400"/>
              <a:ext cx="1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1" name="Line 22"/>
            <p:cNvSpPr>
              <a:spLocks noChangeAspect="1" noChangeShapeType="1"/>
            </p:cNvSpPr>
            <p:nvPr/>
          </p:nvSpPr>
          <p:spPr bwMode="auto">
            <a:xfrm>
              <a:off x="2638" y="2592"/>
              <a:ext cx="19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2" name="Line 23"/>
            <p:cNvSpPr>
              <a:spLocks noChangeAspect="1" noChangeShapeType="1"/>
            </p:cNvSpPr>
            <p:nvPr/>
          </p:nvSpPr>
          <p:spPr bwMode="auto">
            <a:xfrm>
              <a:off x="1386" y="1583"/>
              <a:ext cx="0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3" name="Line 24"/>
            <p:cNvSpPr>
              <a:spLocks noChangeAspect="1" noChangeShapeType="1"/>
            </p:cNvSpPr>
            <p:nvPr/>
          </p:nvSpPr>
          <p:spPr bwMode="auto">
            <a:xfrm>
              <a:off x="2274" y="1583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4" name="Line 25"/>
            <p:cNvSpPr>
              <a:spLocks noChangeAspect="1" noChangeShapeType="1"/>
            </p:cNvSpPr>
            <p:nvPr/>
          </p:nvSpPr>
          <p:spPr bwMode="auto">
            <a:xfrm>
              <a:off x="4335" y="1583"/>
              <a:ext cx="0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531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윈도우 프로그램의 특징 </a:t>
            </a:r>
            <a:r>
              <a:rPr lang="en-US" altLang="ko-KR" dirty="0"/>
              <a:t>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메시지 구동 구조</a:t>
            </a:r>
          </a:p>
        </p:txBody>
      </p:sp>
      <p:grpSp>
        <p:nvGrpSpPr>
          <p:cNvPr id="7172" name="Group 67"/>
          <p:cNvGrpSpPr>
            <a:grpSpLocks noChangeAspect="1"/>
          </p:cNvGrpSpPr>
          <p:nvPr/>
        </p:nvGrpSpPr>
        <p:grpSpPr bwMode="auto">
          <a:xfrm>
            <a:off x="2208213" y="2133601"/>
            <a:ext cx="6481762" cy="4176713"/>
            <a:chOff x="295" y="394"/>
            <a:chExt cx="4716" cy="3762"/>
          </a:xfrm>
        </p:grpSpPr>
        <p:sp>
          <p:nvSpPr>
            <p:cNvPr id="7173" name="Rectangle 2"/>
            <p:cNvSpPr>
              <a:spLocks noChangeAspect="1" noChangeArrowheads="1"/>
            </p:cNvSpPr>
            <p:nvPr/>
          </p:nvSpPr>
          <p:spPr bwMode="auto">
            <a:xfrm>
              <a:off x="1056" y="2266"/>
              <a:ext cx="384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74" name="Rectangle 3"/>
            <p:cNvSpPr>
              <a:spLocks noChangeAspect="1" noChangeArrowheads="1"/>
            </p:cNvSpPr>
            <p:nvPr/>
          </p:nvSpPr>
          <p:spPr bwMode="auto">
            <a:xfrm>
              <a:off x="1056" y="2170"/>
              <a:ext cx="384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75" name="Rectangle 4"/>
            <p:cNvSpPr>
              <a:spLocks noChangeAspect="1" noChangeArrowheads="1"/>
            </p:cNvSpPr>
            <p:nvPr/>
          </p:nvSpPr>
          <p:spPr bwMode="auto">
            <a:xfrm>
              <a:off x="1056" y="2074"/>
              <a:ext cx="384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76" name="Rectangle 5"/>
            <p:cNvSpPr>
              <a:spLocks noChangeAspect="1" noChangeArrowheads="1"/>
            </p:cNvSpPr>
            <p:nvPr/>
          </p:nvSpPr>
          <p:spPr bwMode="auto">
            <a:xfrm>
              <a:off x="1056" y="1978"/>
              <a:ext cx="38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77" name="Rectangle 6"/>
            <p:cNvSpPr>
              <a:spLocks noChangeAspect="1" noChangeArrowheads="1"/>
            </p:cNvSpPr>
            <p:nvPr/>
          </p:nvSpPr>
          <p:spPr bwMode="auto">
            <a:xfrm>
              <a:off x="1056" y="1882"/>
              <a:ext cx="38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78" name="Rectangle 7"/>
            <p:cNvSpPr>
              <a:spLocks noChangeAspect="1" noChangeArrowheads="1"/>
            </p:cNvSpPr>
            <p:nvPr/>
          </p:nvSpPr>
          <p:spPr bwMode="auto">
            <a:xfrm>
              <a:off x="1056" y="1786"/>
              <a:ext cx="38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79" name="Rectangle 8"/>
            <p:cNvSpPr>
              <a:spLocks noChangeAspect="1" noChangeArrowheads="1"/>
            </p:cNvSpPr>
            <p:nvPr/>
          </p:nvSpPr>
          <p:spPr bwMode="auto">
            <a:xfrm>
              <a:off x="1056" y="1690"/>
              <a:ext cx="38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80" name="Rectangle 9"/>
            <p:cNvSpPr>
              <a:spLocks noChangeAspect="1" noChangeArrowheads="1"/>
            </p:cNvSpPr>
            <p:nvPr/>
          </p:nvSpPr>
          <p:spPr bwMode="auto">
            <a:xfrm>
              <a:off x="1056" y="1594"/>
              <a:ext cx="38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81" name="Rectangle 10"/>
            <p:cNvSpPr>
              <a:spLocks noChangeAspect="1" noChangeArrowheads="1"/>
            </p:cNvSpPr>
            <p:nvPr/>
          </p:nvSpPr>
          <p:spPr bwMode="auto">
            <a:xfrm>
              <a:off x="295" y="1834"/>
              <a:ext cx="8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 i="0"/>
                <a:t>시스템</a:t>
              </a:r>
            </a:p>
            <a:p>
              <a:pPr algn="ctr" eaLnBrk="1" hangingPunct="1"/>
              <a:r>
                <a:rPr lang="ko-KR" altLang="en-US" sz="1400" b="1" i="0"/>
                <a:t>메시지 큐</a:t>
              </a:r>
            </a:p>
          </p:txBody>
        </p:sp>
        <p:sp>
          <p:nvSpPr>
            <p:cNvPr id="7182" name="AutoShape 11"/>
            <p:cNvSpPr>
              <a:spLocks noChangeAspect="1" noChangeArrowheads="1"/>
            </p:cNvSpPr>
            <p:nvPr/>
          </p:nvSpPr>
          <p:spPr bwMode="auto">
            <a:xfrm>
              <a:off x="672" y="394"/>
              <a:ext cx="1248" cy="864"/>
            </a:xfrm>
            <a:prstGeom prst="irregularSeal2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ko-KR" altLang="en-US" sz="1400" b="1" i="0"/>
                <a:t>이벤트 발생</a:t>
              </a:r>
            </a:p>
          </p:txBody>
        </p:sp>
        <p:sp>
          <p:nvSpPr>
            <p:cNvPr id="7183" name="Line 12"/>
            <p:cNvSpPr>
              <a:spLocks noChangeAspect="1" noChangeShapeType="1"/>
            </p:cNvSpPr>
            <p:nvPr/>
          </p:nvSpPr>
          <p:spPr bwMode="auto">
            <a:xfrm>
              <a:off x="1248" y="125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84" name="Rectangle 13"/>
            <p:cNvSpPr>
              <a:spLocks noChangeAspect="1" noChangeArrowheads="1"/>
            </p:cNvSpPr>
            <p:nvPr/>
          </p:nvSpPr>
          <p:spPr bwMode="auto">
            <a:xfrm rot="5400000">
              <a:off x="2448" y="3322"/>
              <a:ext cx="28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85" name="Rectangle 14"/>
            <p:cNvSpPr>
              <a:spLocks noChangeAspect="1" noChangeArrowheads="1"/>
            </p:cNvSpPr>
            <p:nvPr/>
          </p:nvSpPr>
          <p:spPr bwMode="auto">
            <a:xfrm rot="5400000">
              <a:off x="1968" y="332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86" name="Rectangle 15"/>
            <p:cNvSpPr>
              <a:spLocks noChangeAspect="1" noChangeArrowheads="1"/>
            </p:cNvSpPr>
            <p:nvPr/>
          </p:nvSpPr>
          <p:spPr bwMode="auto">
            <a:xfrm rot="5400000">
              <a:off x="2064" y="332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87" name="Rectangle 16"/>
            <p:cNvSpPr>
              <a:spLocks noChangeAspect="1" noChangeArrowheads="1"/>
            </p:cNvSpPr>
            <p:nvPr/>
          </p:nvSpPr>
          <p:spPr bwMode="auto">
            <a:xfrm rot="5400000">
              <a:off x="2160" y="332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88" name="Rectangle 17"/>
            <p:cNvSpPr>
              <a:spLocks noChangeAspect="1" noChangeArrowheads="1"/>
            </p:cNvSpPr>
            <p:nvPr/>
          </p:nvSpPr>
          <p:spPr bwMode="auto">
            <a:xfrm rot="5400000">
              <a:off x="2256" y="332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89" name="Rectangle 18"/>
            <p:cNvSpPr>
              <a:spLocks noChangeAspect="1" noChangeArrowheads="1"/>
            </p:cNvSpPr>
            <p:nvPr/>
          </p:nvSpPr>
          <p:spPr bwMode="auto">
            <a:xfrm rot="5400000">
              <a:off x="2352" y="332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90" name="Rectangle 19"/>
            <p:cNvSpPr>
              <a:spLocks noChangeAspect="1" noChangeArrowheads="1"/>
            </p:cNvSpPr>
            <p:nvPr/>
          </p:nvSpPr>
          <p:spPr bwMode="auto">
            <a:xfrm rot="5400000">
              <a:off x="2544" y="3322"/>
              <a:ext cx="28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91" name="Rectangle 20"/>
            <p:cNvSpPr>
              <a:spLocks noChangeAspect="1" noChangeArrowheads="1"/>
            </p:cNvSpPr>
            <p:nvPr/>
          </p:nvSpPr>
          <p:spPr bwMode="auto">
            <a:xfrm rot="5400000">
              <a:off x="2640" y="3322"/>
              <a:ext cx="28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92" name="Rectangle 21"/>
            <p:cNvSpPr>
              <a:spLocks noChangeAspect="1" noChangeArrowheads="1"/>
            </p:cNvSpPr>
            <p:nvPr/>
          </p:nvSpPr>
          <p:spPr bwMode="auto">
            <a:xfrm rot="5400000">
              <a:off x="2736" y="3322"/>
              <a:ext cx="28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93" name="Rectangle 22"/>
            <p:cNvSpPr>
              <a:spLocks noChangeAspect="1" noChangeArrowheads="1"/>
            </p:cNvSpPr>
            <p:nvPr/>
          </p:nvSpPr>
          <p:spPr bwMode="auto">
            <a:xfrm rot="5400000">
              <a:off x="1968" y="260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94" name="Rectangle 23"/>
            <p:cNvSpPr>
              <a:spLocks noChangeAspect="1" noChangeArrowheads="1"/>
            </p:cNvSpPr>
            <p:nvPr/>
          </p:nvSpPr>
          <p:spPr bwMode="auto">
            <a:xfrm rot="5400000">
              <a:off x="2064" y="260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95" name="Rectangle 24"/>
            <p:cNvSpPr>
              <a:spLocks noChangeAspect="1" noChangeArrowheads="1"/>
            </p:cNvSpPr>
            <p:nvPr/>
          </p:nvSpPr>
          <p:spPr bwMode="auto">
            <a:xfrm rot="5400000">
              <a:off x="2160" y="260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96" name="Rectangle 25"/>
            <p:cNvSpPr>
              <a:spLocks noChangeAspect="1" noChangeArrowheads="1"/>
            </p:cNvSpPr>
            <p:nvPr/>
          </p:nvSpPr>
          <p:spPr bwMode="auto">
            <a:xfrm rot="5400000">
              <a:off x="2256" y="260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97" name="Rectangle 26"/>
            <p:cNvSpPr>
              <a:spLocks noChangeAspect="1" noChangeArrowheads="1"/>
            </p:cNvSpPr>
            <p:nvPr/>
          </p:nvSpPr>
          <p:spPr bwMode="auto">
            <a:xfrm rot="5400000">
              <a:off x="2352" y="260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98" name="Rectangle 27"/>
            <p:cNvSpPr>
              <a:spLocks noChangeAspect="1" noChangeArrowheads="1"/>
            </p:cNvSpPr>
            <p:nvPr/>
          </p:nvSpPr>
          <p:spPr bwMode="auto">
            <a:xfrm rot="5400000">
              <a:off x="2640" y="2602"/>
              <a:ext cx="28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199" name="Rectangle 28"/>
            <p:cNvSpPr>
              <a:spLocks noChangeAspect="1" noChangeArrowheads="1"/>
            </p:cNvSpPr>
            <p:nvPr/>
          </p:nvSpPr>
          <p:spPr bwMode="auto">
            <a:xfrm rot="5400000">
              <a:off x="2736" y="2602"/>
              <a:ext cx="28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200" name="Rectangle 29"/>
            <p:cNvSpPr>
              <a:spLocks noChangeAspect="1" noChangeArrowheads="1"/>
            </p:cNvSpPr>
            <p:nvPr/>
          </p:nvSpPr>
          <p:spPr bwMode="auto">
            <a:xfrm>
              <a:off x="2016" y="3514"/>
              <a:ext cx="10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 b="1" i="0"/>
                <a:t>응용 프로그램</a:t>
              </a:r>
            </a:p>
            <a:p>
              <a:pPr eaLnBrk="1" hangingPunct="1"/>
              <a:r>
                <a:rPr lang="ko-KR" altLang="en-US" sz="1400" b="1" i="0"/>
                <a:t>메시지 큐 </a:t>
              </a:r>
              <a:r>
                <a:rPr lang="en-US" altLang="ko-KR" sz="1400" b="1" i="0"/>
                <a:t>#1</a:t>
              </a:r>
            </a:p>
          </p:txBody>
        </p:sp>
        <p:sp>
          <p:nvSpPr>
            <p:cNvPr id="7201" name="Rectangle 30"/>
            <p:cNvSpPr>
              <a:spLocks noChangeAspect="1" noChangeArrowheads="1"/>
            </p:cNvSpPr>
            <p:nvPr/>
          </p:nvSpPr>
          <p:spPr bwMode="auto">
            <a:xfrm rot="5400000">
              <a:off x="2448" y="260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202" name="Rectangle 31"/>
            <p:cNvSpPr>
              <a:spLocks noChangeAspect="1" noChangeArrowheads="1"/>
            </p:cNvSpPr>
            <p:nvPr/>
          </p:nvSpPr>
          <p:spPr bwMode="auto">
            <a:xfrm rot="5400000">
              <a:off x="2544" y="260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203" name="Rectangle 32"/>
            <p:cNvSpPr>
              <a:spLocks noChangeAspect="1" noChangeArrowheads="1"/>
            </p:cNvSpPr>
            <p:nvPr/>
          </p:nvSpPr>
          <p:spPr bwMode="auto">
            <a:xfrm rot="5400000">
              <a:off x="1968" y="188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204" name="Rectangle 33"/>
            <p:cNvSpPr>
              <a:spLocks noChangeAspect="1" noChangeArrowheads="1"/>
            </p:cNvSpPr>
            <p:nvPr/>
          </p:nvSpPr>
          <p:spPr bwMode="auto">
            <a:xfrm rot="5400000">
              <a:off x="2064" y="188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205" name="Rectangle 34"/>
            <p:cNvSpPr>
              <a:spLocks noChangeAspect="1" noChangeArrowheads="1"/>
            </p:cNvSpPr>
            <p:nvPr/>
          </p:nvSpPr>
          <p:spPr bwMode="auto">
            <a:xfrm rot="5400000">
              <a:off x="2160" y="188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206" name="Rectangle 35"/>
            <p:cNvSpPr>
              <a:spLocks noChangeAspect="1" noChangeArrowheads="1"/>
            </p:cNvSpPr>
            <p:nvPr/>
          </p:nvSpPr>
          <p:spPr bwMode="auto">
            <a:xfrm rot="5400000">
              <a:off x="2640" y="188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207" name="Rectangle 36"/>
            <p:cNvSpPr>
              <a:spLocks noChangeAspect="1" noChangeArrowheads="1"/>
            </p:cNvSpPr>
            <p:nvPr/>
          </p:nvSpPr>
          <p:spPr bwMode="auto">
            <a:xfrm rot="5400000">
              <a:off x="2736" y="188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1400" b="1" i="0"/>
            </a:p>
          </p:txBody>
        </p:sp>
        <p:sp>
          <p:nvSpPr>
            <p:cNvPr id="7208" name="Rectangle 37"/>
            <p:cNvSpPr>
              <a:spLocks noChangeAspect="1" noChangeArrowheads="1"/>
            </p:cNvSpPr>
            <p:nvPr/>
          </p:nvSpPr>
          <p:spPr bwMode="auto">
            <a:xfrm rot="5400000">
              <a:off x="2448" y="188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209" name="Rectangle 38"/>
            <p:cNvSpPr>
              <a:spLocks noChangeAspect="1" noChangeArrowheads="1"/>
            </p:cNvSpPr>
            <p:nvPr/>
          </p:nvSpPr>
          <p:spPr bwMode="auto">
            <a:xfrm rot="5400000">
              <a:off x="2544" y="188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1400" b="1" i="0"/>
            </a:p>
          </p:txBody>
        </p:sp>
        <p:sp>
          <p:nvSpPr>
            <p:cNvPr id="7210" name="Rectangle 39"/>
            <p:cNvSpPr>
              <a:spLocks noChangeAspect="1" noChangeArrowheads="1"/>
            </p:cNvSpPr>
            <p:nvPr/>
          </p:nvSpPr>
          <p:spPr bwMode="auto">
            <a:xfrm rot="5400000">
              <a:off x="2256" y="188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1400" i="0"/>
            </a:p>
          </p:txBody>
        </p:sp>
        <p:sp>
          <p:nvSpPr>
            <p:cNvPr id="7211" name="Rectangle 40"/>
            <p:cNvSpPr>
              <a:spLocks noChangeAspect="1" noChangeArrowheads="1"/>
            </p:cNvSpPr>
            <p:nvPr/>
          </p:nvSpPr>
          <p:spPr bwMode="auto">
            <a:xfrm rot="5400000">
              <a:off x="2352" y="1882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endParaRPr lang="ko-KR" altLang="ko-KR" sz="1400" b="1" i="0"/>
            </a:p>
          </p:txBody>
        </p:sp>
        <p:sp>
          <p:nvSpPr>
            <p:cNvPr id="7212" name="Line 41"/>
            <p:cNvSpPr>
              <a:spLocks noChangeAspect="1" noChangeShapeType="1"/>
            </p:cNvSpPr>
            <p:nvPr/>
          </p:nvSpPr>
          <p:spPr bwMode="auto">
            <a:xfrm>
              <a:off x="1728" y="193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3" name="Line 42"/>
            <p:cNvSpPr>
              <a:spLocks noChangeAspect="1" noChangeShapeType="1"/>
            </p:cNvSpPr>
            <p:nvPr/>
          </p:nvSpPr>
          <p:spPr bwMode="auto">
            <a:xfrm>
              <a:off x="1728" y="265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4" name="Line 43"/>
            <p:cNvSpPr>
              <a:spLocks noChangeAspect="1" noChangeShapeType="1"/>
            </p:cNvSpPr>
            <p:nvPr/>
          </p:nvSpPr>
          <p:spPr bwMode="auto">
            <a:xfrm>
              <a:off x="1728" y="337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5" name="Line 44"/>
            <p:cNvSpPr>
              <a:spLocks noChangeAspect="1" noChangeShapeType="1"/>
            </p:cNvSpPr>
            <p:nvPr/>
          </p:nvSpPr>
          <p:spPr bwMode="auto">
            <a:xfrm>
              <a:off x="1728" y="1546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6" name="Line 45"/>
            <p:cNvSpPr>
              <a:spLocks noChangeAspect="1" noChangeShapeType="1"/>
            </p:cNvSpPr>
            <p:nvPr/>
          </p:nvSpPr>
          <p:spPr bwMode="auto">
            <a:xfrm>
              <a:off x="1248" y="236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7" name="Line 46"/>
            <p:cNvSpPr>
              <a:spLocks noChangeAspect="1" noChangeShapeType="1"/>
            </p:cNvSpPr>
            <p:nvPr/>
          </p:nvSpPr>
          <p:spPr bwMode="auto">
            <a:xfrm>
              <a:off x="1248" y="255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18" name="Rectangle 47"/>
            <p:cNvSpPr>
              <a:spLocks noChangeAspect="1" noChangeArrowheads="1"/>
            </p:cNvSpPr>
            <p:nvPr/>
          </p:nvSpPr>
          <p:spPr bwMode="auto">
            <a:xfrm>
              <a:off x="2016" y="2794"/>
              <a:ext cx="10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 b="1" i="0"/>
                <a:t>응용 프로그램</a:t>
              </a:r>
            </a:p>
            <a:p>
              <a:pPr eaLnBrk="1" hangingPunct="1"/>
              <a:r>
                <a:rPr lang="ko-KR" altLang="en-US" sz="1400" b="1" i="0"/>
                <a:t>메시지 큐 </a:t>
              </a:r>
              <a:r>
                <a:rPr lang="en-US" altLang="ko-KR" sz="1400" b="1" i="0"/>
                <a:t>#2</a:t>
              </a:r>
            </a:p>
          </p:txBody>
        </p:sp>
        <p:sp>
          <p:nvSpPr>
            <p:cNvPr id="7219" name="Rectangle 48"/>
            <p:cNvSpPr>
              <a:spLocks noChangeAspect="1" noChangeArrowheads="1"/>
            </p:cNvSpPr>
            <p:nvPr/>
          </p:nvSpPr>
          <p:spPr bwMode="auto">
            <a:xfrm>
              <a:off x="2016" y="2074"/>
              <a:ext cx="10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 b="1" i="0"/>
                <a:t>응용 프로그램</a:t>
              </a:r>
            </a:p>
            <a:p>
              <a:pPr eaLnBrk="1" hangingPunct="1"/>
              <a:r>
                <a:rPr lang="ko-KR" altLang="en-US" sz="1400" b="1" i="0"/>
                <a:t>메시지 큐 </a:t>
              </a:r>
              <a:r>
                <a:rPr lang="en-US" altLang="ko-KR" sz="1400" b="1" i="0"/>
                <a:t>#3</a:t>
              </a:r>
            </a:p>
          </p:txBody>
        </p:sp>
        <p:sp>
          <p:nvSpPr>
            <p:cNvPr id="7220" name="Rectangle 49"/>
            <p:cNvSpPr>
              <a:spLocks noChangeAspect="1" noChangeArrowheads="1"/>
            </p:cNvSpPr>
            <p:nvPr/>
          </p:nvSpPr>
          <p:spPr bwMode="auto">
            <a:xfrm>
              <a:off x="1728" y="1258"/>
              <a:ext cx="10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400" b="1" i="0"/>
                <a:t>...</a:t>
              </a:r>
            </a:p>
          </p:txBody>
        </p:sp>
        <p:sp>
          <p:nvSpPr>
            <p:cNvPr id="7221" name="Line 50"/>
            <p:cNvSpPr>
              <a:spLocks noChangeAspect="1" noChangeShapeType="1"/>
            </p:cNvSpPr>
            <p:nvPr/>
          </p:nvSpPr>
          <p:spPr bwMode="auto">
            <a:xfrm>
              <a:off x="3264" y="245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2" name="Rectangle 51"/>
            <p:cNvSpPr>
              <a:spLocks noChangeAspect="1" noChangeArrowheads="1"/>
            </p:cNvSpPr>
            <p:nvPr/>
          </p:nvSpPr>
          <p:spPr bwMode="auto">
            <a:xfrm>
              <a:off x="3264" y="3456"/>
              <a:ext cx="38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 b="1" i="0"/>
                <a:t>처리</a:t>
              </a:r>
            </a:p>
          </p:txBody>
        </p:sp>
        <p:sp>
          <p:nvSpPr>
            <p:cNvPr id="7223" name="Line 52"/>
            <p:cNvSpPr>
              <a:spLocks noChangeAspect="1" noChangeShapeType="1"/>
            </p:cNvSpPr>
            <p:nvPr/>
          </p:nvSpPr>
          <p:spPr bwMode="auto">
            <a:xfrm>
              <a:off x="2928" y="193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4" name="Line 53"/>
            <p:cNvSpPr>
              <a:spLocks noChangeAspect="1" noChangeShapeType="1"/>
            </p:cNvSpPr>
            <p:nvPr/>
          </p:nvSpPr>
          <p:spPr bwMode="auto">
            <a:xfrm flipV="1">
              <a:off x="3264" y="1392"/>
              <a:ext cx="0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5" name="Line 54"/>
            <p:cNvSpPr>
              <a:spLocks noChangeAspect="1" noChangeShapeType="1"/>
            </p:cNvSpPr>
            <p:nvPr/>
          </p:nvSpPr>
          <p:spPr bwMode="auto">
            <a:xfrm>
              <a:off x="3264" y="13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6" name="Rectangle 55"/>
            <p:cNvSpPr>
              <a:spLocks noChangeAspect="1" noChangeArrowheads="1"/>
            </p:cNvSpPr>
            <p:nvPr/>
          </p:nvSpPr>
          <p:spPr bwMode="auto">
            <a:xfrm>
              <a:off x="3264" y="1200"/>
              <a:ext cx="38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 b="1" i="0"/>
                <a:t>대기</a:t>
              </a:r>
            </a:p>
          </p:txBody>
        </p:sp>
        <p:sp>
          <p:nvSpPr>
            <p:cNvPr id="7227" name="Rectangle 56"/>
            <p:cNvSpPr>
              <a:spLocks noChangeAspect="1" noChangeArrowheads="1"/>
            </p:cNvSpPr>
            <p:nvPr/>
          </p:nvSpPr>
          <p:spPr bwMode="auto">
            <a:xfrm>
              <a:off x="3264" y="2256"/>
              <a:ext cx="38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 b="1" i="0"/>
                <a:t>처리</a:t>
              </a:r>
            </a:p>
          </p:txBody>
        </p:sp>
        <p:sp>
          <p:nvSpPr>
            <p:cNvPr id="7228" name="Line 57"/>
            <p:cNvSpPr>
              <a:spLocks noChangeAspect="1" noChangeShapeType="1"/>
            </p:cNvSpPr>
            <p:nvPr/>
          </p:nvSpPr>
          <p:spPr bwMode="auto">
            <a:xfrm>
              <a:off x="2928" y="265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29" name="Line 58"/>
            <p:cNvSpPr>
              <a:spLocks noChangeAspect="1" noChangeShapeType="1"/>
            </p:cNvSpPr>
            <p:nvPr/>
          </p:nvSpPr>
          <p:spPr bwMode="auto">
            <a:xfrm flipV="1">
              <a:off x="3264" y="245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7230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748"/>
              <a:ext cx="1360" cy="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31" name="Picture 6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3084"/>
              <a:ext cx="1360" cy="1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32" name="Picture 6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1887"/>
              <a:ext cx="1360" cy="1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33" name="Line 63"/>
            <p:cNvSpPr>
              <a:spLocks noChangeAspect="1" noChangeShapeType="1"/>
            </p:cNvSpPr>
            <p:nvPr/>
          </p:nvSpPr>
          <p:spPr bwMode="auto">
            <a:xfrm>
              <a:off x="3264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34" name="Line 64"/>
            <p:cNvSpPr>
              <a:spLocks noChangeAspect="1" noChangeShapeType="1"/>
            </p:cNvSpPr>
            <p:nvPr/>
          </p:nvSpPr>
          <p:spPr bwMode="auto">
            <a:xfrm>
              <a:off x="2928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35" name="Line 65"/>
            <p:cNvSpPr>
              <a:spLocks noChangeAspect="1" noChangeShapeType="1"/>
            </p:cNvSpPr>
            <p:nvPr/>
          </p:nvSpPr>
          <p:spPr bwMode="auto">
            <a:xfrm flipV="1">
              <a:off x="3264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674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768" y="358095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1.1.3. MFC Class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구성도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[ </a:t>
            </a:r>
            <a:r>
              <a:rPr lang="ko-KR" altLang="en-US"/>
              <a:t>예제로 배우는 </a:t>
            </a:r>
            <a:r>
              <a:rPr lang="en-US" altLang="ko-KR"/>
              <a:t>Visual C++ MFC 2017 </a:t>
            </a:r>
            <a:r>
              <a:rPr lang="ko-KR" altLang="en-US"/>
              <a:t>윈도우 프로그래밍</a:t>
            </a:r>
            <a:r>
              <a:rPr lang="en-US" altLang="ko-KR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07553" y="1322145"/>
            <a:ext cx="1940312" cy="36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CObject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07553" y="2055257"/>
            <a:ext cx="1940312" cy="36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CCmdTarget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7135" y="2051818"/>
            <a:ext cx="2048518" cy="36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CWinApp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817135" y="2685341"/>
            <a:ext cx="2048518" cy="36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CWnd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17135" y="3309529"/>
            <a:ext cx="2048518" cy="36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CDocument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817135" y="3921134"/>
            <a:ext cx="2048518" cy="36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CDocTemplate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813203" y="1725833"/>
            <a:ext cx="2619130" cy="36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CFrameWnd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835808" y="2170606"/>
            <a:ext cx="2619130" cy="36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CDialog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835808" y="2640334"/>
            <a:ext cx="2619130" cy="36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CView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835808" y="3092469"/>
            <a:ext cx="2619130" cy="36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CCtrlView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842289" y="3921134"/>
            <a:ext cx="2612650" cy="36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CSingleDocTemplate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855367" y="4377179"/>
            <a:ext cx="2599571" cy="36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CMultiDocTemplate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7" idx="2"/>
            <a:endCxn id="8" idx="0"/>
          </p:cNvCxnSpPr>
          <p:nvPr/>
        </p:nvCxnSpPr>
        <p:spPr>
          <a:xfrm>
            <a:off x="1977709" y="1690133"/>
            <a:ext cx="0" cy="365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3"/>
            <a:endCxn id="9" idx="1"/>
          </p:cNvCxnSpPr>
          <p:nvPr/>
        </p:nvCxnSpPr>
        <p:spPr>
          <a:xfrm flipV="1">
            <a:off x="2947865" y="2235812"/>
            <a:ext cx="869270" cy="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endCxn id="12" idx="1"/>
          </p:cNvCxnSpPr>
          <p:nvPr/>
        </p:nvCxnSpPr>
        <p:spPr>
          <a:xfrm rot="16200000" flipH="1">
            <a:off x="2664696" y="2952689"/>
            <a:ext cx="1855410" cy="4494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367667" y="2867509"/>
            <a:ext cx="4584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382500" y="3501032"/>
            <a:ext cx="4584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10" idx="3"/>
            <a:endCxn id="16" idx="1"/>
          </p:cNvCxnSpPr>
          <p:nvPr/>
        </p:nvCxnSpPr>
        <p:spPr>
          <a:xfrm>
            <a:off x="5865653" y="2869335"/>
            <a:ext cx="970155" cy="4071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2" idx="3"/>
            <a:endCxn id="17" idx="1"/>
          </p:cNvCxnSpPr>
          <p:nvPr/>
        </p:nvCxnSpPr>
        <p:spPr>
          <a:xfrm>
            <a:off x="5865653" y="4105128"/>
            <a:ext cx="976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/>
          <p:nvPr/>
        </p:nvCxnSpPr>
        <p:spPr>
          <a:xfrm>
            <a:off x="6169920" y="4105127"/>
            <a:ext cx="672369" cy="431745"/>
          </a:xfrm>
          <a:prstGeom prst="bentConnector3">
            <a:avLst>
              <a:gd name="adj1" fmla="val 235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3" idx="1"/>
          </p:cNvCxnSpPr>
          <p:nvPr/>
        </p:nvCxnSpPr>
        <p:spPr>
          <a:xfrm rot="10800000" flipV="1">
            <a:off x="6353175" y="1909827"/>
            <a:ext cx="460028" cy="9576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1"/>
          </p:cNvCxnSpPr>
          <p:nvPr/>
        </p:nvCxnSpPr>
        <p:spPr>
          <a:xfrm rot="10800000" flipV="1">
            <a:off x="6353176" y="2354599"/>
            <a:ext cx="482633" cy="5129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353175" y="2867509"/>
            <a:ext cx="482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4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314" y="348343"/>
            <a:ext cx="8596668" cy="74022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1.1.4. MFC Class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구성도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314" y="1088572"/>
            <a:ext cx="9448800" cy="4952791"/>
          </a:xfrm>
        </p:spPr>
        <p:txBody>
          <a:bodyPr>
            <a:normAutofit/>
          </a:bodyPr>
          <a:lstStyle/>
          <a:p>
            <a:endParaRPr lang="en-US" altLang="ko-KR" sz="1900" dirty="0"/>
          </a:p>
          <a:p>
            <a:r>
              <a:rPr lang="en-US" altLang="ko-KR" sz="1900" dirty="0" err="1"/>
              <a:t>CObject</a:t>
            </a:r>
            <a:r>
              <a:rPr lang="en-US" altLang="ko-KR" sz="1900" dirty="0"/>
              <a:t> : </a:t>
            </a:r>
            <a:r>
              <a:rPr lang="ko-KR" altLang="en-US" sz="1900" dirty="0"/>
              <a:t>최상위 클래스</a:t>
            </a:r>
            <a:r>
              <a:rPr lang="en-US" altLang="ko-KR" sz="1900" dirty="0"/>
              <a:t>, </a:t>
            </a:r>
            <a:r>
              <a:rPr lang="ko-KR" altLang="en-US" sz="1900" dirty="0"/>
              <a:t>기본 클래스</a:t>
            </a:r>
            <a:endParaRPr lang="en-US" altLang="ko-KR" sz="1900" dirty="0"/>
          </a:p>
          <a:p>
            <a:r>
              <a:rPr lang="en-US" altLang="ko-KR" sz="1900" dirty="0" err="1"/>
              <a:t>CCmdTarget</a:t>
            </a:r>
            <a:r>
              <a:rPr lang="en-US" altLang="ko-KR" sz="1900" dirty="0"/>
              <a:t> : </a:t>
            </a:r>
            <a:r>
              <a:rPr lang="ko-KR" altLang="en-US" sz="1900" dirty="0"/>
              <a:t>명령관련 클래스</a:t>
            </a:r>
            <a:endParaRPr lang="en-US" altLang="ko-KR" sz="1900" dirty="0"/>
          </a:p>
          <a:p>
            <a:r>
              <a:rPr lang="en-US" altLang="ko-KR" sz="1900" dirty="0" err="1"/>
              <a:t>CWinApp</a:t>
            </a:r>
            <a:r>
              <a:rPr lang="en-US" altLang="ko-KR" sz="1900" dirty="0"/>
              <a:t> : </a:t>
            </a:r>
            <a:r>
              <a:rPr lang="ko-KR" altLang="en-US" sz="1900" dirty="0"/>
              <a:t>프로그램 시작</a:t>
            </a:r>
            <a:r>
              <a:rPr lang="en-US" altLang="ko-KR" sz="1900" dirty="0"/>
              <a:t>/</a:t>
            </a:r>
            <a:r>
              <a:rPr lang="ko-KR" altLang="en-US" sz="1900" dirty="0"/>
              <a:t>종료 제어</a:t>
            </a:r>
            <a:r>
              <a:rPr lang="en-US" altLang="ko-KR" sz="1900" dirty="0"/>
              <a:t>, Application </a:t>
            </a:r>
            <a:r>
              <a:rPr lang="ko-KR" altLang="en-US" sz="1900" dirty="0"/>
              <a:t>을 생성하는 기본 클래스</a:t>
            </a:r>
            <a:endParaRPr lang="en-US" altLang="ko-KR" sz="1900" dirty="0"/>
          </a:p>
          <a:p>
            <a:r>
              <a:rPr lang="en-US" altLang="ko-KR" sz="1900" dirty="0" err="1"/>
              <a:t>CCDocTemplate</a:t>
            </a:r>
            <a:r>
              <a:rPr lang="en-US" altLang="ko-KR" sz="1900" dirty="0"/>
              <a:t> : </a:t>
            </a:r>
            <a:r>
              <a:rPr lang="ko-KR" altLang="en-US" sz="1900" dirty="0"/>
              <a:t>단일문서와 다중 문서에 관련된 클래스</a:t>
            </a:r>
            <a:endParaRPr lang="en-US" altLang="ko-KR" sz="1900" dirty="0"/>
          </a:p>
          <a:p>
            <a:r>
              <a:rPr lang="en-US" altLang="ko-KR" sz="1900" dirty="0" err="1"/>
              <a:t>CWnd</a:t>
            </a:r>
            <a:r>
              <a:rPr lang="en-US" altLang="ko-KR" sz="1900" dirty="0"/>
              <a:t> : </a:t>
            </a:r>
            <a:r>
              <a:rPr lang="ko-KR" altLang="en-US" sz="1900" dirty="0"/>
              <a:t>윈도우 크기</a:t>
            </a:r>
            <a:r>
              <a:rPr lang="en-US" altLang="ko-KR" sz="1900" dirty="0"/>
              <a:t>, </a:t>
            </a:r>
            <a:r>
              <a:rPr lang="ko-KR" altLang="en-US" sz="1900" dirty="0"/>
              <a:t>위치</a:t>
            </a:r>
            <a:r>
              <a:rPr lang="en-US" altLang="ko-KR" sz="1900" dirty="0"/>
              <a:t>, </a:t>
            </a:r>
            <a:r>
              <a:rPr lang="ko-KR" altLang="en-US" sz="1900" dirty="0"/>
              <a:t>모양 등 상태를 제어하기 위한 클래스</a:t>
            </a:r>
            <a:endParaRPr lang="en-US" altLang="ko-KR" sz="1900" dirty="0"/>
          </a:p>
          <a:p>
            <a:r>
              <a:rPr lang="en-US" altLang="ko-KR" sz="1900" dirty="0" err="1"/>
              <a:t>CDocument</a:t>
            </a:r>
            <a:r>
              <a:rPr lang="en-US" altLang="ko-KR" sz="1900" dirty="0"/>
              <a:t>: </a:t>
            </a:r>
            <a:r>
              <a:rPr lang="ko-KR" altLang="en-US" sz="1900" dirty="0"/>
              <a:t>파일로부터 데이터 읽고</a:t>
            </a:r>
            <a:r>
              <a:rPr lang="en-US" altLang="ko-KR" sz="1900" dirty="0"/>
              <a:t>/</a:t>
            </a:r>
            <a:r>
              <a:rPr lang="ko-KR" altLang="en-US" sz="1900" dirty="0"/>
              <a:t>저장</a:t>
            </a:r>
            <a:r>
              <a:rPr lang="en-US" altLang="ko-KR" sz="1900" dirty="0"/>
              <a:t>/</a:t>
            </a:r>
            <a:r>
              <a:rPr lang="ko-KR" altLang="en-US" sz="1900" dirty="0"/>
              <a:t>입출력에 관련된 클래스</a:t>
            </a:r>
            <a:endParaRPr lang="en-US" altLang="ko-KR" sz="1900" dirty="0"/>
          </a:p>
          <a:p>
            <a:r>
              <a:rPr lang="en-US" altLang="ko-KR" sz="1900" dirty="0" err="1"/>
              <a:t>CView</a:t>
            </a:r>
            <a:r>
              <a:rPr lang="en-US" altLang="ko-KR" sz="1900" dirty="0"/>
              <a:t>: </a:t>
            </a:r>
            <a:r>
              <a:rPr lang="ko-KR" altLang="en-US" sz="1900" dirty="0"/>
              <a:t>데이터가</a:t>
            </a:r>
            <a:r>
              <a:rPr lang="en-US" altLang="ko-KR" sz="1900" dirty="0"/>
              <a:t> </a:t>
            </a:r>
            <a:r>
              <a:rPr lang="ko-KR" altLang="en-US" sz="1900" dirty="0"/>
              <a:t>화면에 보여지도록 처리하는 클래스</a:t>
            </a:r>
            <a:endParaRPr lang="en-US" altLang="ko-KR" sz="1900" dirty="0"/>
          </a:p>
          <a:p>
            <a:r>
              <a:rPr lang="en-US" altLang="ko-KR" sz="1900" dirty="0" err="1"/>
              <a:t>CFrameWnd</a:t>
            </a:r>
            <a:r>
              <a:rPr lang="en-US" altLang="ko-KR" sz="1900" dirty="0"/>
              <a:t> :</a:t>
            </a:r>
            <a:r>
              <a:rPr lang="ko-KR" altLang="en-US" sz="1900" dirty="0"/>
              <a:t>윈도우 외곽 경계 정의 클래스</a:t>
            </a:r>
            <a:endParaRPr lang="en-US" altLang="ko-KR" sz="1900" dirty="0"/>
          </a:p>
          <a:p>
            <a:r>
              <a:rPr lang="en-US" altLang="ko-KR" sz="1900" dirty="0" err="1"/>
              <a:t>CDialog</a:t>
            </a:r>
            <a:r>
              <a:rPr lang="en-US" altLang="ko-KR" sz="1900" dirty="0"/>
              <a:t> : </a:t>
            </a:r>
            <a:r>
              <a:rPr lang="ko-KR" altLang="en-US" sz="1900" dirty="0"/>
              <a:t>다이얼로그 컨트롤과 멤버변수 사이 데이터 교환 클래스</a:t>
            </a:r>
            <a:endParaRPr lang="en-US" altLang="ko-KR" sz="19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004382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8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8714" y="1920240"/>
            <a:ext cx="9241972" cy="2205445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1.2. Visual Studio 2019 </a:t>
            </a:r>
            <a:b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ko-KR" sz="4000" b="1" dirty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ko-KR" altLang="en-US" sz="4000" b="1" dirty="0">
                <a:solidFill>
                  <a:schemeClr val="accent2">
                    <a:lumMod val="50000"/>
                  </a:schemeClr>
                </a:solidFill>
              </a:rPr>
              <a:t>프로그램 설치하기 </a:t>
            </a:r>
            <a:br>
              <a:rPr lang="en-US" altLang="ko-KR" sz="4800" b="1" dirty="0"/>
            </a:br>
            <a:endParaRPr lang="ko-KR" altLang="en-US" sz="4800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019675" cy="365125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 </a:t>
            </a:r>
            <a:r>
              <a:rPr lang="ko-KR" altLang="en-US" dirty="0"/>
              <a:t>윈도우 프로그래밍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237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3173</TotalTime>
  <Words>1860</Words>
  <Application>Microsoft Office PowerPoint</Application>
  <PresentationFormat>와이드스크린</PresentationFormat>
  <Paragraphs>336</Paragraphs>
  <Slides>27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굴림</vt:lpstr>
      <vt:lpstr>맑은 고딕</vt:lpstr>
      <vt:lpstr>바탕</vt:lpstr>
      <vt:lpstr>Arial</vt:lpstr>
      <vt:lpstr>Calibri</vt:lpstr>
      <vt:lpstr>Calibri Light</vt:lpstr>
      <vt:lpstr>Consolas</vt:lpstr>
      <vt:lpstr>Wingdings 2</vt:lpstr>
      <vt:lpstr>HDOfficeLightV0</vt:lpstr>
      <vt:lpstr>Office 테마</vt:lpstr>
      <vt:lpstr>Chapter 1.  MFC 시작하기</vt:lpstr>
      <vt:lpstr>     1.1. MFC 개요 </vt:lpstr>
      <vt:lpstr>1.1.1. C++ 언어</vt:lpstr>
      <vt:lpstr>1.1.2. 윈도우 프로그램 </vt:lpstr>
      <vt:lpstr>윈도우 프로그램의 특징 (1)</vt:lpstr>
      <vt:lpstr>윈도우 프로그램의 특징 (2)</vt:lpstr>
      <vt:lpstr>1.1.3. MFC Class 구성도1</vt:lpstr>
      <vt:lpstr>1.1.4. MFC Class 구성도2</vt:lpstr>
      <vt:lpstr>     1.2. Visual Studio 2019           프로그램 설치하기  </vt:lpstr>
      <vt:lpstr>1.2.1. Visual Studio 2019 프로그램 설치하기</vt:lpstr>
      <vt:lpstr>     1.3. 마우스 클릭 프로그램           </vt:lpstr>
      <vt:lpstr>1.3.1. 프로그램 구성 </vt:lpstr>
      <vt:lpstr>1.3.2.윈도우 프로시저</vt:lpstr>
      <vt:lpstr>1.3.3. WM_MOUSE 메시지</vt:lpstr>
      <vt:lpstr>1.3.4. GDI Object</vt:lpstr>
      <vt:lpstr>1.3.5. HBRUSH/HPEN COLOR</vt:lpstr>
      <vt:lpstr>1.3.6. 함수 정의</vt:lpstr>
      <vt:lpstr>1.3.7. 프로그램 실행 결과</vt:lpstr>
      <vt:lpstr>  1.4. 그림 그리기 프로그램 작성           </vt:lpstr>
      <vt:lpstr>1.4.1. 그림 그리기 프로그램 구성1</vt:lpstr>
      <vt:lpstr>1.4.2. 그림 그리기 프로그램 구성2</vt:lpstr>
      <vt:lpstr>1.4.3. 그림 그리기 프로그램 구성3</vt:lpstr>
      <vt:lpstr>1.4.4. 그림 그리기 프로그램 결과</vt:lpstr>
      <vt:lpstr>  1.5. 마우스 좌표값 구하기          프로그램 작성            </vt:lpstr>
      <vt:lpstr>1.5.1. 마우스 좌표값 구하기 프로그램 구성1 </vt:lpstr>
      <vt:lpstr>1.5.2. 마우스 좌표값 구하기 프로그램 구성2 </vt:lpstr>
      <vt:lpstr>1.5.3. 마우스 좌표값 구하기 프로그램 실행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 MFC 시작하기</dc:title>
  <dc:creator>ahri</dc:creator>
  <cp:lastModifiedBy>김 태영</cp:lastModifiedBy>
  <cp:revision>53</cp:revision>
  <cp:lastPrinted>2018-09-02T10:02:32Z</cp:lastPrinted>
  <dcterms:created xsi:type="dcterms:W3CDTF">2017-01-27T03:48:54Z</dcterms:created>
  <dcterms:modified xsi:type="dcterms:W3CDTF">2020-08-31T11:36:19Z</dcterms:modified>
</cp:coreProperties>
</file>