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sldIdLst>
    <p:sldId id="256" r:id="rId2"/>
    <p:sldId id="261" r:id="rId3"/>
    <p:sldId id="257" r:id="rId4"/>
    <p:sldId id="297" r:id="rId5"/>
    <p:sldId id="298" r:id="rId6"/>
    <p:sldId id="299" r:id="rId7"/>
    <p:sldId id="311" r:id="rId8"/>
    <p:sldId id="262" r:id="rId9"/>
    <p:sldId id="300" r:id="rId10"/>
    <p:sldId id="312" r:id="rId11"/>
    <p:sldId id="313" r:id="rId12"/>
    <p:sldId id="294" r:id="rId13"/>
    <p:sldId id="293" r:id="rId14"/>
    <p:sldId id="279" r:id="rId15"/>
    <p:sldId id="314" r:id="rId16"/>
    <p:sldId id="278" r:id="rId17"/>
    <p:sldId id="325" r:id="rId18"/>
    <p:sldId id="316" r:id="rId19"/>
    <p:sldId id="326" r:id="rId20"/>
    <p:sldId id="315" r:id="rId21"/>
    <p:sldId id="319" r:id="rId22"/>
    <p:sldId id="320" r:id="rId23"/>
    <p:sldId id="321" r:id="rId24"/>
    <p:sldId id="324" r:id="rId25"/>
    <p:sldId id="322" r:id="rId26"/>
    <p:sldId id="32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3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4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3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9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32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69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0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2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65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8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2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F2D-4C7D-4FE2-B6A1-0DFE36C03B3B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2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4CC-3FA9-411B-9066-A98093561096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4012-9418-4777-8A3F-7D0264E13BC4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F7A7-13FF-4DFE-9250-2268C6CE65FC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48DC-8A3A-4727-AC53-154BCE68A3E4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58CC-C105-4E6B-8F87-C8103C4A3DDC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C29-5755-4237-A63C-7E5511A752E5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6AB-CD14-4643-896F-15236394F28A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6161-8288-4FC2-9E77-14F24A4051D5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B206-2E87-450D-B67F-F93811452B5E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4F69-BE2B-4FDD-8700-66E414F6A076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01FD-AC82-4FD3-9357-A7A21684AD04}" type="datetime1">
              <a:rPr lang="en-US" altLang="ko-KR" smtClean="0"/>
              <a:t>10/18/2020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4" y="1065125"/>
            <a:ext cx="10162115" cy="2136625"/>
          </a:xfrm>
        </p:spPr>
        <p:txBody>
          <a:bodyPr/>
          <a:lstStyle/>
          <a:p>
            <a:pPr algn="l"/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Chapter 7.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그래픽</a:t>
            </a:r>
            <a:b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              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그래픽 개체의 이해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문자열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그림 그리기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간단한 그래픽 프로그램 작성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35403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7.1.8.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그 외 함수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8596668" cy="484560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SelectStockObject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nIndex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- stock pen, brush </a:t>
            </a:r>
            <a:r>
              <a:rPr lang="ko-KR" altLang="en-US" sz="1800" dirty="0"/>
              <a:t>또는 윈도우에서 제공되는 폰트를 선택하는 함수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578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3" y="2020293"/>
            <a:ext cx="6435523" cy="3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7.1.9.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그 외 함수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10847916" cy="4845608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무효영역</a:t>
            </a:r>
            <a:r>
              <a:rPr lang="en-US" altLang="ko-KR" sz="1800" dirty="0"/>
              <a:t>(Invalid Region)/ </a:t>
            </a:r>
            <a:r>
              <a:rPr lang="ko-KR" altLang="en-US" sz="1800" dirty="0"/>
              <a:t>무효화 함수</a:t>
            </a:r>
            <a:r>
              <a:rPr lang="en-US" altLang="ko-KR" sz="1800" dirty="0"/>
              <a:t>(Invalid 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- 2</a:t>
            </a:r>
            <a:r>
              <a:rPr lang="ko-KR" altLang="en-US" sz="1800" dirty="0"/>
              <a:t>개 이상의 윈도우가 실행되었을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하나의 프로그램이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다른 프로그램으로 가려진 부분을 무효영역</a:t>
            </a:r>
            <a:r>
              <a:rPr lang="en-US" altLang="ko-KR" sz="1800" dirty="0"/>
              <a:t>(Invalid Region)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복구는 강제로 무효화해서 </a:t>
            </a:r>
            <a:r>
              <a:rPr lang="en-US" altLang="ko-KR" sz="1800" dirty="0"/>
              <a:t>WM_PAINT</a:t>
            </a:r>
            <a:r>
              <a:rPr lang="ko-KR" altLang="en-US" sz="1800" dirty="0"/>
              <a:t>를 해당 윈도우에 보내며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함수는 </a:t>
            </a:r>
            <a:r>
              <a:rPr lang="en-US" altLang="ko-KR" sz="1800" dirty="0" err="1"/>
              <a:t>InvalidateRect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err="1"/>
              <a:t>StretchBlt</a:t>
            </a:r>
            <a:r>
              <a:rPr lang="en-US" altLang="ko-KR" sz="1800" dirty="0"/>
              <a:t>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이미지 크기를 조절하여 화면에 출력하는 함수로서 확대</a:t>
            </a:r>
            <a:r>
              <a:rPr lang="en-US" altLang="ko-KR" sz="1800" dirty="0"/>
              <a:t>/</a:t>
            </a:r>
            <a:r>
              <a:rPr lang="ko-KR" altLang="en-US" sz="1800" dirty="0"/>
              <a:t>축소 출력에 이용</a:t>
            </a:r>
            <a:endParaRPr lang="en-US" altLang="ko-KR" sz="1800" dirty="0"/>
          </a:p>
          <a:p>
            <a:pPr marL="0" lvl="1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Invalidate()</a:t>
            </a:r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작업 공간을 다시 그리는 함수로서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OnPaint</a:t>
            </a:r>
            <a:r>
              <a:rPr lang="en-US" altLang="ko-KR" sz="1800" dirty="0"/>
              <a:t>( ) </a:t>
            </a:r>
            <a:r>
              <a:rPr lang="ko-KR" altLang="en-US" sz="1800" dirty="0"/>
              <a:t>호출한 후 </a:t>
            </a:r>
            <a:r>
              <a:rPr lang="en-US" altLang="ko-KR" sz="1800" dirty="0" err="1"/>
              <a:t>OnDraw</a:t>
            </a:r>
            <a:r>
              <a:rPr lang="en-US" altLang="ko-KR" sz="1800" dirty="0"/>
              <a:t>( )</a:t>
            </a:r>
            <a:r>
              <a:rPr lang="ko-KR" altLang="en-US" sz="1800" dirty="0"/>
              <a:t>를 호출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339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7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7.2.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문자열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149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7.2.1.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OnPaint</a:t>
            </a:r>
            <a:r>
              <a:rPr lang="en-US" altLang="ko-KR" sz="1600" dirty="0"/>
              <a:t>()</a:t>
            </a:r>
            <a:r>
              <a:rPr lang="ko-KR" altLang="en-US" sz="1600" dirty="0"/>
              <a:t>함수를 이용하여 특정한 색상과 위치에 문자열 입력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CChildView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 )</a:t>
            </a:r>
          </a:p>
          <a:p>
            <a:pPr marL="400050" lvl="1" indent="0">
              <a:buNone/>
            </a:pPr>
            <a:r>
              <a:rPr lang="en-US" altLang="ko-KR" sz="1600" dirty="0"/>
              <a:t>{</a:t>
            </a:r>
          </a:p>
          <a:p>
            <a:pPr marL="800100" lvl="2" indent="0">
              <a:buNone/>
            </a:pPr>
            <a:r>
              <a:rPr lang="en-US" altLang="ko-KR" sz="1600" dirty="0" err="1"/>
              <a:t>CPaintDC</a:t>
            </a:r>
            <a:r>
              <a:rPr lang="en-US" altLang="ko-KR" sz="1600" dirty="0"/>
              <a:t> dc(this); // </a:t>
            </a:r>
            <a:r>
              <a:rPr lang="ko-KR" altLang="en-US" sz="1600" dirty="0"/>
              <a:t>그리기를 위한 디바이스 </a:t>
            </a:r>
            <a:r>
              <a:rPr lang="ko-KR" altLang="en-US" sz="1600" dirty="0" err="1"/>
              <a:t>컨텍스트입니다</a:t>
            </a:r>
            <a:r>
              <a:rPr lang="en-US" altLang="ko-KR" sz="1600" dirty="0"/>
              <a:t>.</a:t>
            </a:r>
          </a:p>
          <a:p>
            <a:pPr marL="800100" lvl="2" indent="0">
              <a:buNone/>
            </a:pPr>
            <a:r>
              <a:rPr lang="en-US" altLang="ko-KR" sz="1600" dirty="0" err="1"/>
              <a:t>CRect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;</a:t>
            </a:r>
          </a:p>
          <a:p>
            <a:pPr marL="800100" lvl="2" indent="0">
              <a:buNone/>
            </a:pPr>
            <a:r>
              <a:rPr lang="en-US" altLang="ko-KR" sz="1600" dirty="0" err="1"/>
              <a:t>GetClientRect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dc.SetTextColor</a:t>
            </a:r>
            <a:r>
              <a:rPr lang="en-US" altLang="ko-KR" sz="1600" dirty="0"/>
              <a:t>(RGB(255, 0,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dc.SetBkColor</a:t>
            </a:r>
            <a:r>
              <a:rPr lang="en-US" altLang="ko-KR" sz="1600" dirty="0"/>
              <a:t>(RGB(255, 255,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dc.DrawText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("Dreams Come TRUE!"), &amp;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, 0);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dc.DrawText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</a:t>
            </a:r>
            <a:r>
              <a:rPr lang="ko-KR" altLang="en-US" sz="1600" dirty="0"/>
              <a:t>꿈은 이루어진다</a:t>
            </a:r>
            <a:r>
              <a:rPr lang="en-US" altLang="ko-KR" sz="1600" dirty="0"/>
              <a:t>."), &amp;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, DT_CENTER | DT_VCENTER | DT_SINGLELINE);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dc.SetTextAlign</a:t>
            </a:r>
            <a:r>
              <a:rPr lang="en-US" altLang="ko-KR" sz="1600" dirty="0"/>
              <a:t>(TA_CENTER);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dc.SetTextColor</a:t>
            </a:r>
            <a:r>
              <a:rPr lang="en-US" altLang="ko-KR" sz="1600" dirty="0"/>
              <a:t>(RGB(0, 0, 255));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dc.SetBkColor</a:t>
            </a:r>
            <a:r>
              <a:rPr lang="en-US" altLang="ko-KR" sz="1600" dirty="0"/>
              <a:t>(RGB(0, 255,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dc.TextOutW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rect.right</a:t>
            </a:r>
            <a:r>
              <a:rPr lang="en-US" altLang="ko-KR" sz="1600" dirty="0"/>
              <a:t> / 2, 3 * </a:t>
            </a:r>
            <a:r>
              <a:rPr lang="en-US" altLang="ko-KR" sz="1600" dirty="0" err="1"/>
              <a:t>rect.bottom</a:t>
            </a:r>
            <a:r>
              <a:rPr lang="en-US" altLang="ko-KR" sz="1600" dirty="0"/>
              <a:t> / 4, 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</a:t>
            </a:r>
            <a:r>
              <a:rPr lang="ko-KR" altLang="en-US" sz="1600" dirty="0"/>
              <a:t>뜻이 있는 곳에 길이 있다</a:t>
            </a:r>
            <a:r>
              <a:rPr lang="en-US" altLang="ko-KR" sz="1600" dirty="0"/>
              <a:t>."));</a:t>
            </a:r>
          </a:p>
          <a:p>
            <a:pPr marL="800100" lvl="2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그리기 메시지에 대해서는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 )</a:t>
            </a:r>
            <a:r>
              <a:rPr lang="ko-KR" altLang="en-US" sz="1600" dirty="0"/>
              <a:t>를 호출하지 마십시오</a:t>
            </a:r>
            <a:r>
              <a:rPr lang="en-US" altLang="ko-KR" sz="1600" dirty="0"/>
              <a:t>.</a:t>
            </a:r>
          </a:p>
          <a:p>
            <a:pPr marL="400050" lvl="1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054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7.2.2.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054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552575"/>
            <a:ext cx="2933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7.3. </a:t>
            </a:r>
            <a:r>
              <a:rPr lang="ko-KR" altLang="en-US" sz="4000" b="1" dirty="0" err="1">
                <a:solidFill>
                  <a:schemeClr val="accent2">
                    <a:lumMod val="50000"/>
                  </a:schemeClr>
                </a:solidFill>
              </a:rPr>
              <a:t>그림그리기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482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3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7.3.1.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960700"/>
            <a:ext cx="9448800" cy="5080664"/>
          </a:xfrm>
        </p:spPr>
        <p:txBody>
          <a:bodyPr>
            <a:noAutofit/>
          </a:bodyPr>
          <a:lstStyle/>
          <a:p>
            <a:endParaRPr lang="en-US" altLang="ko-KR" sz="1600" dirty="0"/>
          </a:p>
          <a:p>
            <a:r>
              <a:rPr lang="ko-KR" altLang="en-US" sz="1600" dirty="0"/>
              <a:t>사각형 안의 내심인 원과 외심인 원을 그리는 프로그램 작성</a:t>
            </a: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CChildView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 )</a:t>
            </a:r>
          </a:p>
          <a:p>
            <a:pPr marL="400050" lvl="1" indent="0">
              <a:buNone/>
            </a:pPr>
            <a:r>
              <a:rPr lang="en-US" altLang="ko-KR" sz="1600" dirty="0"/>
              <a:t>{</a:t>
            </a:r>
          </a:p>
          <a:p>
            <a:pPr marL="800100" lvl="2" indent="0">
              <a:buNone/>
            </a:pPr>
            <a:r>
              <a:rPr lang="en-US" altLang="ko-KR" sz="1600" dirty="0" err="1"/>
              <a:t>CPaintDC</a:t>
            </a:r>
            <a:r>
              <a:rPr lang="en-US" altLang="ko-KR" sz="1600" dirty="0"/>
              <a:t> dc(this); // </a:t>
            </a:r>
            <a:r>
              <a:rPr lang="ko-KR" altLang="en-US" sz="1600" dirty="0"/>
              <a:t>그리기를 위한 디바이스 </a:t>
            </a:r>
            <a:r>
              <a:rPr lang="ko-KR" altLang="en-US" sz="1600" dirty="0" err="1"/>
              <a:t>컨텍스트입니다</a:t>
            </a:r>
            <a:r>
              <a:rPr lang="en-US" altLang="ko-KR" sz="1600" dirty="0"/>
              <a:t>.</a:t>
            </a:r>
          </a:p>
          <a:p>
            <a:pPr marL="800100" lvl="2" indent="0">
              <a:buNone/>
            </a:pPr>
            <a:r>
              <a:rPr lang="en-US" altLang="ko-KR" sz="1600" dirty="0"/>
              <a:t>// TODO: </a:t>
            </a:r>
            <a:r>
              <a:rPr lang="ko-KR" altLang="en-US" sz="1600" dirty="0"/>
              <a:t>여기에 메시지 처리기 코드를 추가합니다</a:t>
            </a:r>
            <a:r>
              <a:rPr lang="en-US" altLang="ko-KR" sz="1600" dirty="0"/>
              <a:t>.</a:t>
            </a:r>
          </a:p>
          <a:p>
            <a:pPr marL="800100" lvl="2" indent="0">
              <a:buNone/>
            </a:pPr>
            <a:r>
              <a:rPr lang="en-US" altLang="ko-KR" sz="1600" dirty="0" err="1"/>
              <a:t>CPen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blackpen</a:t>
            </a:r>
            <a:r>
              <a:rPr lang="en-US" altLang="ko-KR" sz="1600" dirty="0"/>
              <a:t>(PS_SOLID, 1, RGB(0, 0,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dc.SelectObject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blackpen</a:t>
            </a:r>
            <a:r>
              <a:rPr lang="en-US" altLang="ko-KR" sz="1600" dirty="0"/>
              <a:t>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dc.Rectangle</a:t>
            </a:r>
            <a:r>
              <a:rPr lang="en-US" altLang="ko-KR" sz="1600" dirty="0"/>
              <a:t>(100, 100, 200, 200);</a:t>
            </a:r>
          </a:p>
          <a:p>
            <a:pPr marL="800100" lvl="2" indent="0">
              <a:buNone/>
            </a:pPr>
            <a:r>
              <a:rPr lang="en-US" altLang="ko-KR" sz="1600" dirty="0" err="1"/>
              <a:t>CPen</a:t>
            </a:r>
            <a:r>
              <a:rPr lang="en-US" altLang="ko-KR" sz="1600" dirty="0"/>
              <a:t> pen1(PS_SOLID, 20, RGB(0, 255,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dc.SelectObject</a:t>
            </a:r>
            <a:r>
              <a:rPr lang="en-US" altLang="ko-KR" sz="1600" dirty="0"/>
              <a:t>(&amp;pen1);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dc.Ellipse</a:t>
            </a:r>
            <a:r>
              <a:rPr lang="en-US" altLang="ko-KR" sz="1600" dirty="0"/>
              <a:t>(100, 100, 200, 200);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dc.SelectObject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blackpen</a:t>
            </a:r>
            <a:r>
              <a:rPr lang="en-US" altLang="ko-KR" sz="1600" dirty="0"/>
              <a:t>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dc.Rectangle</a:t>
            </a:r>
            <a:r>
              <a:rPr lang="en-US" altLang="ko-KR" sz="1600" dirty="0"/>
              <a:t>(300, 100, 400, 200);</a:t>
            </a:r>
          </a:p>
          <a:p>
            <a:pPr marL="800100" lvl="2" indent="0">
              <a:buNone/>
            </a:pPr>
            <a:r>
              <a:rPr lang="en-US" altLang="ko-KR" sz="1600" dirty="0" err="1"/>
              <a:t>CPen</a:t>
            </a:r>
            <a:r>
              <a:rPr lang="en-US" altLang="ko-KR" sz="1600" dirty="0"/>
              <a:t> pen2(PS_INSIDEFRAME, 20, RGB(0, 255, 0));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dc.SelectObject</a:t>
            </a:r>
            <a:r>
              <a:rPr lang="en-US" altLang="ko-KR" sz="1600" dirty="0"/>
              <a:t>(&amp;pen2);</a:t>
            </a:r>
          </a:p>
          <a:p>
            <a:pPr marL="800100" lvl="2" indent="0">
              <a:buNone/>
            </a:pPr>
            <a:r>
              <a:rPr lang="en-US" altLang="ko-KR" sz="1600" dirty="0" err="1"/>
              <a:t>dc.Ellipse</a:t>
            </a:r>
            <a:r>
              <a:rPr lang="en-US" altLang="ko-KR" sz="1600" dirty="0"/>
              <a:t>(300, 100, 400, 200);</a:t>
            </a:r>
          </a:p>
          <a:p>
            <a:pPr marL="800100" lvl="2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그리기 메시지에 대해서는 </a:t>
            </a:r>
            <a:r>
              <a:rPr lang="en-US" altLang="ko-KR" sz="1600" dirty="0" err="1"/>
              <a:t>CWnd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 )</a:t>
            </a:r>
            <a:r>
              <a:rPr lang="ko-KR" altLang="en-US" sz="1600" dirty="0"/>
              <a:t>를 호출하지 마십시오</a:t>
            </a:r>
            <a:r>
              <a:rPr lang="en-US" altLang="ko-KR" sz="1600" dirty="0"/>
              <a:t>.</a:t>
            </a:r>
          </a:p>
          <a:p>
            <a:pPr marL="400050" lvl="1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530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7.3.2.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7339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3" y="1621420"/>
            <a:ext cx="4077846" cy="32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7.4.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간단한 그래픽 프로그램 작성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530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8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메뉴가 있는 에디터 프로그램 작성</a:t>
            </a:r>
            <a:endParaRPr lang="en-US" altLang="ko-KR" sz="1800" dirty="0"/>
          </a:p>
          <a:p>
            <a:r>
              <a:rPr lang="en-US" altLang="ko-KR" sz="1800" dirty="0"/>
              <a:t>Dialog Design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5" y="2590606"/>
            <a:ext cx="3379825" cy="220701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89" y="2150769"/>
            <a:ext cx="5437201" cy="30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7.1.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그래픽 개체의 이해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81625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393373"/>
            <a:ext cx="9448800" cy="4647990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UpdateAllViews</a:t>
            </a:r>
            <a:r>
              <a:rPr lang="en-US" altLang="ko-KR" sz="1800" dirty="0"/>
              <a:t>(NULL) :  </a:t>
            </a:r>
            <a:r>
              <a:rPr lang="ko-KR" altLang="en-US" sz="1800" dirty="0"/>
              <a:t>모든</a:t>
            </a:r>
            <a:r>
              <a:rPr lang="en-US" altLang="ko-KR" sz="1800" dirty="0"/>
              <a:t> view </a:t>
            </a:r>
            <a:r>
              <a:rPr lang="ko-KR" altLang="en-US" sz="1800" dirty="0"/>
              <a:t>갱신</a:t>
            </a:r>
            <a:endParaRPr lang="en-US" altLang="ko-KR" sz="1800" dirty="0"/>
          </a:p>
          <a:p>
            <a:r>
              <a:rPr lang="en-US" altLang="ko-KR" sz="1800" dirty="0" err="1"/>
              <a:t>SetTextColor</a:t>
            </a:r>
            <a:r>
              <a:rPr lang="en-US" altLang="ko-KR" sz="1800" dirty="0"/>
              <a:t>() : </a:t>
            </a:r>
            <a:r>
              <a:rPr lang="ko-KR" altLang="en-US" sz="1800" dirty="0" err="1"/>
              <a:t>글자색</a:t>
            </a:r>
            <a:r>
              <a:rPr lang="ko-KR" altLang="en-US" sz="1800" dirty="0"/>
              <a:t> 변경</a:t>
            </a:r>
            <a:endParaRPr lang="en-US" altLang="ko-KR" sz="1800" dirty="0"/>
          </a:p>
          <a:p>
            <a:r>
              <a:rPr lang="en-US" altLang="ko-KR" sz="1800" dirty="0" err="1"/>
              <a:t>SetText</a:t>
            </a:r>
            <a:r>
              <a:rPr lang="en-US" altLang="ko-KR" sz="1800" dirty="0"/>
              <a:t>(m_</a:t>
            </a:r>
            <a:r>
              <a:rPr lang="en-US" altLang="ko-KR" sz="1800" dirty="0" err="1"/>
              <a:t>TextDlgm</a:t>
            </a:r>
            <a:r>
              <a:rPr lang="en-US" altLang="ko-KR" sz="1800" dirty="0"/>
              <a:t>,_</a:t>
            </a:r>
            <a:r>
              <a:rPr lang="en-US" altLang="ko-KR" sz="1800" dirty="0" err="1"/>
              <a:t>strTextInput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입력 다이얼 로그 박스에서 입력된 내용을 화면상에 나타냄</a:t>
            </a:r>
            <a:endParaRPr lang="en-US" altLang="ko-KR" sz="1800" dirty="0"/>
          </a:p>
          <a:p>
            <a:r>
              <a:rPr lang="en-US" altLang="ko-KR" sz="1800" dirty="0"/>
              <a:t>Font Style, Size 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 </a:t>
            </a:r>
            <a:r>
              <a:rPr lang="ko-KR" altLang="en-US" sz="1800" dirty="0" err="1"/>
              <a:t>예를들면</a:t>
            </a:r>
            <a:r>
              <a:rPr lang="en-US" altLang="ko-KR" sz="1800" dirty="0"/>
              <a:t>,   </a:t>
            </a:r>
            <a:r>
              <a:rPr lang="en-US" altLang="ko-KR" sz="1800" dirty="0" err="1"/>
              <a:t>CFont</a:t>
            </a:r>
            <a:r>
              <a:rPr lang="en-US" altLang="ko-KR" sz="1800" dirty="0"/>
              <a:t> font, *</a:t>
            </a:r>
            <a:r>
              <a:rPr lang="en-US" altLang="ko-KR" sz="1800" dirty="0" err="1"/>
              <a:t>pOldFont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                   </a:t>
            </a:r>
            <a:r>
              <a:rPr lang="en-US" altLang="ko-KR" sz="1800" dirty="0" err="1"/>
              <a:t>font.CreatePointFont</a:t>
            </a:r>
            <a:r>
              <a:rPr lang="en-US" altLang="ko-KR" sz="1800" dirty="0"/>
              <a:t>(300, _T("Broadway"));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글자크기와 폰트 설정</a:t>
            </a:r>
          </a:p>
          <a:p>
            <a:pPr marL="0" indent="0">
              <a:buNone/>
            </a:pPr>
            <a:r>
              <a:rPr lang="en-US" altLang="ko-KR" sz="1800" dirty="0"/>
              <a:t>	- Font</a:t>
            </a:r>
            <a:r>
              <a:rPr lang="ko-KR" altLang="en-US" sz="1800" dirty="0"/>
              <a:t>는 </a:t>
            </a:r>
            <a:r>
              <a:rPr lang="en-US" altLang="ko-KR" sz="1800" dirty="0"/>
              <a:t>Broadway Font</a:t>
            </a:r>
            <a:r>
              <a:rPr lang="ko-KR" altLang="en-US" sz="1800" dirty="0"/>
              <a:t>로 설정</a:t>
            </a:r>
          </a:p>
          <a:p>
            <a:pPr marL="0" indent="0">
              <a:buNone/>
            </a:pPr>
            <a:r>
              <a:rPr lang="en-US" altLang="ko-KR" sz="1800" dirty="0"/>
              <a:t>	- 30point</a:t>
            </a:r>
            <a:r>
              <a:rPr lang="ko-KR" altLang="en-US" sz="1800" dirty="0"/>
              <a:t>의 </a:t>
            </a:r>
            <a:r>
              <a:rPr lang="en-US" altLang="ko-KR" sz="1800" dirty="0"/>
              <a:t>font size (300/10=30)</a:t>
            </a:r>
          </a:p>
          <a:p>
            <a:r>
              <a:rPr lang="en-US" altLang="ko-KR" sz="1800" dirty="0"/>
              <a:t>COLORREF </a:t>
            </a:r>
            <a:r>
              <a:rPr lang="ko-KR" altLang="en-US" sz="1800" dirty="0"/>
              <a:t>구조체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- RGB Color</a:t>
            </a:r>
            <a:r>
              <a:rPr lang="ko-KR" altLang="en-US" sz="1800" dirty="0"/>
              <a:t>값을 나타내는데 사용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387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98714" y="936171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2090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7.4.3.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98714" y="1194934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텍스트의 색상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COLORREF </a:t>
            </a:r>
            <a:r>
              <a:rPr lang="ko-KR" altLang="en-US" dirty="0"/>
              <a:t>구조체 변수인 </a:t>
            </a:r>
            <a:r>
              <a:rPr lang="en-US" altLang="ko-KR" dirty="0" err="1"/>
              <a:t>m_curColor</a:t>
            </a:r>
            <a:r>
              <a:rPr lang="en-US" altLang="ko-KR" dirty="0"/>
              <a:t> </a:t>
            </a:r>
            <a:r>
              <a:rPr lang="ko-KR" altLang="en-US" dirty="0"/>
              <a:t>변수를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색 변환을 위한 </a:t>
            </a:r>
            <a:r>
              <a:rPr lang="en-US" altLang="ko-KR" dirty="0" err="1"/>
              <a:t>SetColor</a:t>
            </a:r>
            <a:r>
              <a:rPr lang="en-US" altLang="ko-KR" dirty="0"/>
              <a:t>() </a:t>
            </a:r>
            <a:r>
              <a:rPr lang="ko-KR" altLang="en-US" dirty="0"/>
              <a:t>와 </a:t>
            </a:r>
            <a:r>
              <a:rPr lang="en-US" altLang="ko-KR" dirty="0" err="1"/>
              <a:t>GetColor</a:t>
            </a:r>
            <a:r>
              <a:rPr lang="en-US" altLang="ko-KR" dirty="0"/>
              <a:t>()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COLORREF </a:t>
            </a:r>
            <a:r>
              <a:rPr lang="en-US" altLang="ko-KR" dirty="0" err="1"/>
              <a:t>m_curColor</a:t>
            </a:r>
            <a:r>
              <a:rPr lang="en-US" altLang="ko-KR" dirty="0"/>
              <a:t>  : </a:t>
            </a:r>
            <a:r>
              <a:rPr lang="ko-KR" altLang="en-US" dirty="0"/>
              <a:t>텍스트의 색상 정보 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#define BLACK RGB(0,0,0)</a:t>
            </a:r>
          </a:p>
          <a:p>
            <a:r>
              <a:rPr lang="en-US" altLang="ko-KR" dirty="0"/>
              <a:t>#define RED RGB(255,0,0)</a:t>
            </a:r>
          </a:p>
          <a:p>
            <a:r>
              <a:rPr lang="en-US" altLang="ko-KR" dirty="0"/>
              <a:t>#define BLUE RGB(51,51,255)</a:t>
            </a:r>
          </a:p>
          <a:p>
            <a:r>
              <a:rPr lang="en-US" altLang="ko-KR" dirty="0"/>
              <a:t>#define YELLOW RGB(255,204,51)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2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7.4.4.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292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2514" y="1012371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Bitmap </a:t>
            </a:r>
            <a:r>
              <a:rPr lang="ko-KR" altLang="en-US" dirty="0"/>
              <a:t>으로 사과 무늬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72" y="2037449"/>
            <a:ext cx="4800933" cy="29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7.4.5.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5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32714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2514" y="1012371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사선 표현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pDC</a:t>
            </a:r>
            <a:r>
              <a:rPr lang="en-US" altLang="ko-KR" dirty="0"/>
              <a:t>-&gt;</a:t>
            </a:r>
            <a:r>
              <a:rPr lang="en-US" altLang="ko-KR" dirty="0" err="1"/>
              <a:t>MoveTo</a:t>
            </a:r>
            <a:r>
              <a:rPr lang="en-US" altLang="ko-KR" dirty="0"/>
              <a:t>(100, 200 + </a:t>
            </a:r>
            <a:r>
              <a:rPr lang="en-US" altLang="ko-KR" dirty="0" err="1"/>
              <a:t>i</a:t>
            </a:r>
            <a:r>
              <a:rPr lang="en-US" altLang="ko-KR" dirty="0"/>
              <a:t> * 50);</a:t>
            </a:r>
          </a:p>
          <a:p>
            <a:pPr marL="0" indent="0">
              <a:buNone/>
            </a:pPr>
            <a:r>
              <a:rPr lang="it-IT" altLang="ko-KR" dirty="0"/>
              <a:t>	pDC-&gt;LineTo(500, 300 + i * 50);</a:t>
            </a:r>
            <a:endParaRPr lang="en-US" altLang="ko-KR" dirty="0"/>
          </a:p>
          <a:p>
            <a:r>
              <a:rPr lang="en-US" altLang="ko-KR" dirty="0" err="1"/>
              <a:t>UpdateAllViews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- document</a:t>
            </a:r>
            <a:r>
              <a:rPr lang="ko-KR" altLang="en-US" dirty="0"/>
              <a:t>의 데이터가 </a:t>
            </a:r>
            <a:r>
              <a:rPr lang="ko-KR" altLang="en-US" dirty="0" err="1"/>
              <a:t>변경시</a:t>
            </a:r>
            <a:r>
              <a:rPr lang="en-US" altLang="ko-KR" dirty="0"/>
              <a:t> </a:t>
            </a:r>
            <a:r>
              <a:rPr lang="ko-KR" altLang="en-US" dirty="0"/>
              <a:t>사용하는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UpdateAllViews</a:t>
            </a:r>
            <a:r>
              <a:rPr lang="ko-KR" altLang="en-US" dirty="0"/>
              <a:t>가 호출되면 현재 화면을 다시 그림</a:t>
            </a:r>
            <a:endParaRPr lang="en-US" altLang="ko-KR" dirty="0"/>
          </a:p>
          <a:p>
            <a:r>
              <a:rPr lang="en-US" altLang="ko-KR" dirty="0" err="1"/>
              <a:t>LineType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46" y="3884677"/>
            <a:ext cx="4131829" cy="21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7.4.6.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6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6483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2514" y="1012371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RGB COLOR LIST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it-IT" altLang="ko-KR" dirty="0"/>
              <a:t>	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 3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63" y="2031717"/>
            <a:ext cx="4384937" cy="28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7.4.7.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" y="2091020"/>
            <a:ext cx="4883858" cy="3633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53" y="1028248"/>
            <a:ext cx="4973909" cy="35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7.4.8.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8714" y="1240972"/>
            <a:ext cx="9448800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8" y="2374135"/>
            <a:ext cx="5035896" cy="3344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899" y="925985"/>
            <a:ext cx="5217638" cy="32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7.1.1. GDI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GDI(Graphic Device Interface)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화면</a:t>
            </a:r>
            <a:r>
              <a:rPr lang="en-US" altLang="ko-KR" sz="1800" dirty="0"/>
              <a:t>, </a:t>
            </a:r>
            <a:r>
              <a:rPr lang="ko-KR" altLang="en-US" sz="1800" dirty="0"/>
              <a:t>프린터 등 모든 데이터 </a:t>
            </a:r>
            <a:r>
              <a:rPr lang="ko-KR" altLang="en-US" sz="1800" dirty="0" err="1"/>
              <a:t>출력시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윈도우가 하드웨어를 제어해서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응용 프로그램에 제공하는 모든 기능과 객체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340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7.1.2. GDI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GDI Object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사용 예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CPen</a:t>
            </a:r>
            <a:r>
              <a:rPr lang="en-US" altLang="ko-KR" sz="1800" dirty="0"/>
              <a:t> pen;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pen.CreatePen</a:t>
            </a:r>
            <a:r>
              <a:rPr lang="en-US" altLang="ko-KR" sz="1800" dirty="0"/>
              <a:t>(PS_DOT, 3, RGB(0,255,0)); //</a:t>
            </a:r>
            <a:r>
              <a:rPr lang="ko-KR" altLang="en-US" sz="1800" dirty="0"/>
              <a:t>녹색 펜 생성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721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7332"/>
              </p:ext>
            </p:extLst>
          </p:nvPr>
        </p:nvGraphicFramePr>
        <p:xfrm>
          <a:off x="1010709" y="1919816"/>
          <a:ext cx="54456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점과 선 그리기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CBrush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채우기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CFont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폰트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CBitmap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영역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CPalette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팔레트 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7.1.3. DC(Device Context)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endParaRPr lang="en-US" altLang="ko-KR" sz="1800" dirty="0"/>
          </a:p>
          <a:p>
            <a:pPr marL="342900" lvl="1" indent="-342900"/>
            <a:r>
              <a:rPr lang="ko-KR" altLang="en-US" sz="1800" dirty="0"/>
              <a:t>윈도우에서 이루어지는 모든 출력</a:t>
            </a:r>
            <a:endParaRPr lang="en-US" altLang="ko-KR" sz="1800" dirty="0"/>
          </a:p>
          <a:p>
            <a:r>
              <a:rPr lang="en-US" altLang="ko-KR" sz="1800" dirty="0"/>
              <a:t>  </a:t>
            </a:r>
            <a:r>
              <a:rPr lang="ko-KR" altLang="en-US" sz="1800" dirty="0"/>
              <a:t>한 개의 펜 또는 한 개의 브러시만 사용하므로 새로운 것을 생성할 때마다 재설정</a:t>
            </a:r>
            <a:endParaRPr lang="en-US" altLang="ko-KR" sz="1800" dirty="0"/>
          </a:p>
          <a:p>
            <a:r>
              <a:rPr lang="ko-KR" altLang="en-US" sz="1800" dirty="0"/>
              <a:t>  </a:t>
            </a:r>
            <a:r>
              <a:rPr lang="ko-KR" altLang="en-US" sz="1800" dirty="0" err="1"/>
              <a:t>예를들면</a:t>
            </a:r>
            <a:r>
              <a:rPr lang="en-US" altLang="ko-KR" sz="1800" dirty="0"/>
              <a:t>, DC</a:t>
            </a:r>
            <a:r>
              <a:rPr lang="ko-KR" altLang="en-US" sz="1800" dirty="0"/>
              <a:t>는 그림을 그리는 종이이고</a:t>
            </a:r>
            <a:r>
              <a:rPr lang="en-US" altLang="ko-KR" sz="1800" dirty="0"/>
              <a:t>, </a:t>
            </a:r>
            <a:r>
              <a:rPr lang="ko-KR" altLang="en-US" sz="1800" dirty="0"/>
              <a:t>붓이나 연필은 </a:t>
            </a:r>
            <a:r>
              <a:rPr lang="en-US" altLang="ko-KR" sz="1800" dirty="0"/>
              <a:t>GDI Object</a:t>
            </a:r>
          </a:p>
          <a:p>
            <a:r>
              <a:rPr lang="en-US" altLang="ko-KR" sz="1800" dirty="0"/>
              <a:t>  </a:t>
            </a:r>
            <a:r>
              <a:rPr lang="ko-KR" altLang="en-US" sz="1800" dirty="0"/>
              <a:t>프린터나</a:t>
            </a:r>
            <a:r>
              <a:rPr lang="en-US" altLang="ko-KR" sz="1800" dirty="0"/>
              <a:t> </a:t>
            </a:r>
            <a:r>
              <a:rPr lang="ko-KR" altLang="en-US" sz="1800" dirty="0"/>
              <a:t>플로터 등의 출력 장치에 문자나 그림을 표기하기 위한 구조체</a:t>
            </a:r>
            <a:endParaRPr lang="en-US" altLang="ko-KR" sz="1800" dirty="0"/>
          </a:p>
          <a:p>
            <a:r>
              <a:rPr lang="en-US" altLang="ko-KR" sz="1800" dirty="0"/>
              <a:t> CDC </a:t>
            </a:r>
          </a:p>
          <a:p>
            <a:pPr marL="0" indent="0">
              <a:buNone/>
            </a:pPr>
            <a:r>
              <a:rPr lang="en-US" altLang="ko-KR" sz="1800" dirty="0"/>
              <a:t>	-  CDC</a:t>
            </a:r>
            <a:r>
              <a:rPr lang="ko-KR" altLang="en-US" sz="1800" dirty="0"/>
              <a:t>는 </a:t>
            </a:r>
            <a:r>
              <a:rPr lang="en-US" altLang="ko-KR" sz="1800" dirty="0"/>
              <a:t>GDI</a:t>
            </a:r>
            <a:r>
              <a:rPr lang="ko-KR" altLang="en-US" sz="1800" dirty="0"/>
              <a:t>를 담당하는 클래스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en-US" altLang="ko-KR" sz="1800" dirty="0" err="1"/>
              <a:t>CClientDC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CMetaFileDC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CPaintDC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CWindowDC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7340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93" y="2974730"/>
            <a:ext cx="2572896" cy="27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7.1.4. DC(Device Context)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7531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48" y="1088572"/>
            <a:ext cx="5418519" cy="47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7.1.5. DC(Device Context) 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1459936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 err="1"/>
              <a:t>CClientDC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	- </a:t>
            </a:r>
            <a:r>
              <a:rPr lang="ko-KR" altLang="en-US" sz="1800" dirty="0" err="1"/>
              <a:t>캡션바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메뉴바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상태바를</a:t>
            </a:r>
            <a:r>
              <a:rPr lang="ko-KR" altLang="en-US" sz="1800" dirty="0"/>
              <a:t> 제외한 클라이언트 영역표시 하는 </a:t>
            </a:r>
            <a:r>
              <a:rPr lang="en-US" altLang="ko-KR" sz="1800" dirty="0"/>
              <a:t>DC</a:t>
            </a:r>
          </a:p>
          <a:p>
            <a:r>
              <a:rPr lang="en-US" altLang="ko-KR" sz="1800" dirty="0" err="1"/>
              <a:t>CWindowDC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en-US" altLang="ko-KR" sz="1800" dirty="0" err="1"/>
              <a:t>CClientDC</a:t>
            </a:r>
            <a:r>
              <a:rPr lang="ko-KR" altLang="en-US" sz="1800" dirty="0"/>
              <a:t>가 담당하는 영역 외의 캡션 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외곽틀</a:t>
            </a:r>
            <a:r>
              <a:rPr lang="en-US" altLang="ko-KR" sz="1800" dirty="0"/>
              <a:t>, </a:t>
            </a:r>
            <a:r>
              <a:rPr lang="ko-KR" altLang="en-US" sz="1800" dirty="0"/>
              <a:t>상태 창 등을 포함하는 </a:t>
            </a:r>
            <a:r>
              <a:rPr lang="en-US" altLang="ko-KR" sz="1800" dirty="0"/>
              <a:t>DC</a:t>
            </a:r>
            <a:r>
              <a:rPr lang="ko-KR" altLang="en-US" sz="1800" dirty="0"/>
              <a:t>로서</a:t>
            </a:r>
            <a:r>
              <a:rPr lang="en-US" altLang="ko-KR" sz="1800" dirty="0"/>
              <a:t>, </a:t>
            </a:r>
            <a:r>
              <a:rPr lang="ko-KR" altLang="en-US" sz="1800" dirty="0"/>
              <a:t>캡션 바에 그림 등을 출력이 가능</a:t>
            </a:r>
            <a:endParaRPr lang="en-US" altLang="ko-KR" sz="1800" dirty="0"/>
          </a:p>
          <a:p>
            <a:r>
              <a:rPr lang="en-US" altLang="ko-KR" sz="1800" dirty="0" err="1"/>
              <a:t>CPaintDC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WM_PAINT </a:t>
            </a:r>
            <a:r>
              <a:rPr lang="ko-KR" altLang="en-US" sz="1800" dirty="0"/>
              <a:t>메시지 발생시 </a:t>
            </a:r>
            <a:r>
              <a:rPr lang="en-US" altLang="ko-KR" sz="1800" dirty="0" err="1"/>
              <a:t>OnPaint</a:t>
            </a:r>
            <a:r>
              <a:rPr lang="en-US" altLang="ko-KR" sz="1800" dirty="0"/>
              <a:t> </a:t>
            </a:r>
            <a:r>
              <a:rPr lang="ko-KR" altLang="en-US" sz="1800" dirty="0"/>
              <a:t>함수에서만 사용하는</a:t>
            </a:r>
            <a:r>
              <a:rPr lang="en-US" altLang="ko-KR" sz="1800" dirty="0"/>
              <a:t> DC</a:t>
            </a:r>
          </a:p>
          <a:p>
            <a:r>
              <a:rPr lang="en-US" altLang="ko-KR" sz="1800" dirty="0" err="1"/>
              <a:t>CMetaFileDC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- Meta File</a:t>
            </a:r>
            <a:r>
              <a:rPr lang="ko-KR" altLang="en-US" sz="1800" dirty="0"/>
              <a:t>생성하고 지우기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626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152482"/>
            <a:ext cx="2888881" cy="28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7.1.6.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선그리기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함수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8596668" cy="484560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MoveTo</a:t>
            </a:r>
            <a:r>
              <a:rPr lang="en-US" altLang="ko-KR" sz="1800" dirty="0"/>
              <a:t>()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LineTo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8197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97" y="1195754"/>
            <a:ext cx="5810250" cy="1752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97" y="3414216"/>
            <a:ext cx="5772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7.1.7.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도형그리기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함수</a:t>
            </a:r>
          </a:p>
        </p:txBody>
      </p:sp>
      <p:sp>
        <p:nvSpPr>
          <p:cNvPr id="14" name="내용 개체 틀 11"/>
          <p:cNvSpPr>
            <a:spLocks noGrp="1"/>
          </p:cNvSpPr>
          <p:nvPr>
            <p:ph idx="1"/>
          </p:nvPr>
        </p:nvSpPr>
        <p:spPr>
          <a:xfrm>
            <a:off x="677334" y="1195755"/>
            <a:ext cx="10924116" cy="4845608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Ellipse</a:t>
            </a:r>
          </a:p>
          <a:p>
            <a:pPr marL="0" indent="0">
              <a:buNone/>
            </a:pPr>
            <a:r>
              <a:rPr lang="en-US" altLang="ko-KR" sz="1800" dirty="0"/>
              <a:t>	- Ellipse</a:t>
            </a:r>
            <a:r>
              <a:rPr lang="ko-KR" altLang="en-US" sz="1800" dirty="0"/>
              <a:t>는 타원을 그리는 함수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타원 중심은 </a:t>
            </a:r>
            <a:r>
              <a:rPr lang="en-US" altLang="ko-KR" sz="1800" dirty="0"/>
              <a:t>x1, y1, x2, y2 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lpRect</a:t>
            </a:r>
            <a:r>
              <a:rPr lang="ko-KR" altLang="en-US" sz="1800" dirty="0"/>
              <a:t>에 지정된 경계에 있는 사각형중심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도형의 높이가 </a:t>
            </a:r>
            <a:r>
              <a:rPr lang="en-US" altLang="ko-KR" sz="1800" dirty="0"/>
              <a:t>y2-y1</a:t>
            </a:r>
            <a:r>
              <a:rPr lang="ko-KR" altLang="en-US" sz="1800" dirty="0"/>
              <a:t>이고 도형의 너비는 </a:t>
            </a:r>
            <a:r>
              <a:rPr lang="en-US" altLang="ko-KR" sz="1800" dirty="0"/>
              <a:t>x2-x1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	BOOL Ellipse(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x1,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y1,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x2,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y2);</a:t>
            </a:r>
          </a:p>
          <a:p>
            <a:pPr marL="0" indent="0">
              <a:buNone/>
            </a:pPr>
            <a:r>
              <a:rPr lang="en-US" altLang="ko-KR" sz="1800" dirty="0"/>
              <a:t>		BOOL Ellipse(LPRECT </a:t>
            </a:r>
            <a:r>
              <a:rPr lang="en-US" altLang="ko-KR" sz="1800" dirty="0" err="1"/>
              <a:t>lpRect</a:t>
            </a:r>
            <a:r>
              <a:rPr lang="en-US" altLang="ko-KR" sz="1800" dirty="0"/>
              <a:t>);</a:t>
            </a:r>
          </a:p>
          <a:p>
            <a:r>
              <a:rPr lang="en-US" altLang="ko-KR" sz="1800" dirty="0"/>
              <a:t>Rectangle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사각형 그리는 함수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es-ES" altLang="ko-KR" sz="1800" dirty="0"/>
              <a:t>BOOL Rectangle( x1, y1, x2, y2);</a:t>
            </a:r>
            <a:endParaRPr lang="en-US" altLang="ko-KR" sz="1800" dirty="0"/>
          </a:p>
          <a:p>
            <a:r>
              <a:rPr lang="en-US" altLang="ko-KR" sz="1800" dirty="0" err="1"/>
              <a:t>PtInRect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Point In Rectangle</a:t>
            </a:r>
            <a:r>
              <a:rPr lang="ko-KR" altLang="en-US" sz="1800" dirty="0"/>
              <a:t>로서</a:t>
            </a:r>
            <a:r>
              <a:rPr lang="en-US" altLang="ko-KR" sz="1800" dirty="0"/>
              <a:t>, </a:t>
            </a:r>
            <a:r>
              <a:rPr lang="ko-KR" altLang="en-US" sz="1800" dirty="0"/>
              <a:t>지정된 점이 </a:t>
            </a:r>
            <a:r>
              <a:rPr lang="en-US" altLang="ko-KR" sz="1800" dirty="0" err="1"/>
              <a:t>CRect</a:t>
            </a:r>
            <a:r>
              <a:rPr lang="en-US" altLang="ko-KR" sz="1800" dirty="0"/>
              <a:t> </a:t>
            </a:r>
            <a:r>
              <a:rPr lang="ko-KR" altLang="en-US" sz="1800" dirty="0"/>
              <a:t>사각형 안</a:t>
            </a:r>
            <a:r>
              <a:rPr lang="en-US" altLang="ko-KR" sz="1800" dirty="0"/>
              <a:t>/</a:t>
            </a:r>
            <a:r>
              <a:rPr lang="ko-KR" altLang="en-US" sz="1800" dirty="0"/>
              <a:t>밖에 있는지를 체크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911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1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1456</Words>
  <Application>Microsoft Office PowerPoint</Application>
  <PresentationFormat>와이드스크린</PresentationFormat>
  <Paragraphs>296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 3</vt:lpstr>
      <vt:lpstr>Office 테마</vt:lpstr>
      <vt:lpstr>Chapter 7. 그래픽                 프로그램</vt:lpstr>
      <vt:lpstr>     7.1. 그래픽 개체의 이해 </vt:lpstr>
      <vt:lpstr>7.1.1. GDI 1</vt:lpstr>
      <vt:lpstr>7.1.2. GDI 2</vt:lpstr>
      <vt:lpstr>7.1.3. DC(Device Context) 1</vt:lpstr>
      <vt:lpstr>7.1.4. DC(Device Context) 2</vt:lpstr>
      <vt:lpstr>7.1.5. DC(Device Context) 3</vt:lpstr>
      <vt:lpstr>7.1.6. 선그리기 함수</vt:lpstr>
      <vt:lpstr>7.1.7. 도형그리기 함수</vt:lpstr>
      <vt:lpstr>7.1.8. 그 외 함수 1</vt:lpstr>
      <vt:lpstr>7.1.9. 그 외 함수 2</vt:lpstr>
      <vt:lpstr>  7.2. 문자열 프로그램 작성  </vt:lpstr>
      <vt:lpstr>7.2.1. 프로그램 구성 </vt:lpstr>
      <vt:lpstr>7.2.2. 실행결과</vt:lpstr>
      <vt:lpstr>  7.3. 그림그리기 프로그램 작성  </vt:lpstr>
      <vt:lpstr>7.3.1. 프로그램 구성   </vt:lpstr>
      <vt:lpstr>7.3.2. 실행결과</vt:lpstr>
      <vt:lpstr>  7.4. 간단한 그래픽 프로그램 작성 </vt:lpstr>
      <vt:lpstr>7.4.1. 프로그램 구성 1  </vt:lpstr>
      <vt:lpstr>7.4.2. 프로그램 구성 2</vt:lpstr>
      <vt:lpstr>7.4.3. 프로그램 구성 3 </vt:lpstr>
      <vt:lpstr>7.4.4. 프로그램 구성 4 </vt:lpstr>
      <vt:lpstr>7.4.5. 프로그램 구성 5 </vt:lpstr>
      <vt:lpstr>7.4.6. 프로그램 구성 6 </vt:lpstr>
      <vt:lpstr>7.4.7. 실행결과 1 </vt:lpstr>
      <vt:lpstr>7.4.8. 실행결과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김 태영</cp:lastModifiedBy>
  <cp:revision>94</cp:revision>
  <dcterms:created xsi:type="dcterms:W3CDTF">2017-01-27T03:48:54Z</dcterms:created>
  <dcterms:modified xsi:type="dcterms:W3CDTF">2020-10-18T08:37:13Z</dcterms:modified>
</cp:coreProperties>
</file>