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1" r:id="rId3"/>
    <p:sldId id="257" r:id="rId4"/>
    <p:sldId id="297" r:id="rId5"/>
    <p:sldId id="298" r:id="rId6"/>
    <p:sldId id="327" r:id="rId7"/>
    <p:sldId id="299" r:id="rId8"/>
    <p:sldId id="311" r:id="rId9"/>
    <p:sldId id="262" r:id="rId10"/>
    <p:sldId id="328" r:id="rId11"/>
    <p:sldId id="329" r:id="rId12"/>
    <p:sldId id="300" r:id="rId13"/>
    <p:sldId id="312" r:id="rId14"/>
    <p:sldId id="330" r:id="rId15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22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AEE1B-0B66-454A-82C0-4BE4CF9AAA2C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3068B-2A55-4FC3-973A-760B0E4AA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496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9D82A-59EC-4DF4-A4AB-3A5F74D7E613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6D667-ADD9-4A93-871A-4CF48A2CB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9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566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821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038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829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793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059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210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398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808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834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53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7807-AEA2-4519-AD7B-2E91C2257100}" type="datetime1">
              <a:rPr lang="en-US" altLang="ko-KR" smtClean="0"/>
              <a:t>10/19/2018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2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6BDDA-32EC-47FB-9284-7A8EE4825C97}" type="datetime1">
              <a:rPr lang="en-US" altLang="ko-KR" smtClean="0"/>
              <a:t>10/19/2018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5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FFA4-C966-4EE3-A632-7BDEB9AF9217}" type="datetime1">
              <a:rPr lang="en-US" altLang="ko-KR" smtClean="0"/>
              <a:t>10/19/2018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3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51FD-68F3-4067-B4AF-F72586E1AF21}" type="datetime1">
              <a:rPr lang="en-US" altLang="ko-KR" smtClean="0"/>
              <a:t>10/19/2018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9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78A3-AD68-4E1D-A106-8B8D122A0F9D}" type="datetime1">
              <a:rPr lang="en-US" altLang="ko-KR" smtClean="0"/>
              <a:t>10/19/2018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71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DE60-DF8A-4DDB-95CE-4D26A1B00B69}" type="datetime1">
              <a:rPr lang="en-US" altLang="ko-KR" smtClean="0"/>
              <a:t>10/19/2018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8BDD-91B9-4D5D-B6D6-79F3613C765B}" type="datetime1">
              <a:rPr lang="en-US" altLang="ko-KR" smtClean="0"/>
              <a:t>10/19/2018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4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60FB-FB36-4A98-87BD-696412B189A2}" type="datetime1">
              <a:rPr lang="en-US" altLang="ko-KR" smtClean="0"/>
              <a:t>10/19/2018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4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3F9A-36FC-4026-9708-EEFBB091BB65}" type="datetime1">
              <a:rPr lang="en-US" altLang="ko-KR" smtClean="0"/>
              <a:t>10/19/2018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5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A504-4FFE-4CE6-AFBE-FE5591353027}" type="datetime1">
              <a:rPr lang="en-US" altLang="ko-KR" smtClean="0"/>
              <a:t>10/19/2018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9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A72D-66FD-4D19-89E1-CB009A090DDD}" type="datetime1">
              <a:rPr lang="en-US" altLang="ko-KR" smtClean="0"/>
              <a:t>10/19/2018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5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D14B4-38D5-4612-B5CE-5758E64A94E7}" type="datetime1">
              <a:rPr lang="en-US" altLang="ko-KR" smtClean="0"/>
              <a:t>10/19/2018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4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7335" y="1065125"/>
            <a:ext cx="9981140" cy="2136625"/>
          </a:xfrm>
        </p:spPr>
        <p:txBody>
          <a:bodyPr>
            <a:normAutofit/>
          </a:bodyPr>
          <a:lstStyle/>
          <a:p>
            <a:pPr algn="l"/>
            <a: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</a:rPr>
              <a:t>Chapter 8. </a:t>
            </a:r>
            <a:r>
              <a:rPr lang="ko-KR" altLang="en-US" sz="6000" dirty="0" smtClean="0">
                <a:solidFill>
                  <a:schemeClr val="accent2">
                    <a:lumMod val="50000"/>
                  </a:schemeClr>
                </a:solidFill>
              </a:rPr>
              <a:t>단일</a:t>
            </a:r>
            <a: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ko-KR" altLang="en-US" sz="6000" dirty="0" smtClean="0">
                <a:solidFill>
                  <a:schemeClr val="accent2">
                    <a:lumMod val="50000"/>
                  </a:schemeClr>
                </a:solidFill>
              </a:rPr>
              <a:t>다중문서  </a:t>
            </a:r>
            <a: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</a:rPr>
              <a:t>								</a:t>
            </a:r>
            <a:r>
              <a:rPr lang="ko-KR" altLang="en-US" sz="6000" dirty="0" smtClean="0">
                <a:solidFill>
                  <a:schemeClr val="accent2">
                    <a:lumMod val="50000"/>
                  </a:schemeClr>
                </a:solidFill>
              </a:rPr>
              <a:t>프로그램</a:t>
            </a:r>
            <a:endParaRPr lang="ko-KR" altLang="en-US" sz="6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067" y="3516087"/>
            <a:ext cx="7766936" cy="2231570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ko-KR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프로그램 작성의 이해</a:t>
            </a:r>
            <a:endParaRPr lang="en-US" altLang="ko-KR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단일 문서 프로그램 작성</a:t>
            </a:r>
            <a:endParaRPr lang="en-US" altLang="ko-KR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다중 문서 프로그램 작성</a:t>
            </a:r>
            <a:r>
              <a:rPr lang="en-US" altLang="ko-KR" sz="20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38162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8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8.2.4.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실행 결과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57212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199" y="1546795"/>
            <a:ext cx="2886075" cy="335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48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8714" y="2405743"/>
            <a:ext cx="9241972" cy="17199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> 8.3. </a:t>
            </a:r>
            <a:r>
              <a:rPr lang="ko-KR" altLang="en-US" sz="4000" b="1" dirty="0" smtClean="0">
                <a:solidFill>
                  <a:schemeClr val="accent2">
                    <a:lumMod val="50000"/>
                  </a:schemeClr>
                </a:solidFill>
              </a:rPr>
              <a:t>다중 문서 프로그램 작성</a:t>
            </a: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</a:br>
            <a:endParaRPr lang="ko-KR" altLang="en-US" sz="4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05777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98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8.3.1.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구성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내용 개체 틀 11"/>
          <p:cNvSpPr>
            <a:spLocks noGrp="1"/>
          </p:cNvSpPr>
          <p:nvPr>
            <p:ph idx="1"/>
          </p:nvPr>
        </p:nvSpPr>
        <p:spPr>
          <a:xfrm>
            <a:off x="677334" y="1195755"/>
            <a:ext cx="8596668" cy="4845608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다중문서</a:t>
            </a:r>
            <a:r>
              <a:rPr lang="en-US" altLang="ko-KR" sz="1800" dirty="0" smtClean="0"/>
              <a:t>(MDI) </a:t>
            </a:r>
            <a:r>
              <a:rPr lang="ko-KR" altLang="en-US" sz="1800" dirty="0" smtClean="0"/>
              <a:t>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생성하는 프로그램 작성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838700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934" y="1726642"/>
            <a:ext cx="5541011" cy="409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13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8.3.2.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구성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2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내용 개체 틀 11"/>
          <p:cNvSpPr>
            <a:spLocks noGrp="1"/>
          </p:cNvSpPr>
          <p:nvPr>
            <p:ph idx="1"/>
          </p:nvPr>
        </p:nvSpPr>
        <p:spPr>
          <a:xfrm>
            <a:off x="677334" y="1195755"/>
            <a:ext cx="8596668" cy="4845608"/>
          </a:xfrm>
        </p:spPr>
        <p:txBody>
          <a:bodyPr>
            <a:noAutofit/>
          </a:bodyPr>
          <a:lstStyle/>
          <a:p>
            <a:r>
              <a:rPr lang="en-US" altLang="ko-KR" sz="1600" dirty="0" err="1" smtClean="0"/>
              <a:t>OnDraw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함수에서 다음과 같이 코딩</a:t>
            </a:r>
            <a:endParaRPr lang="en-US" altLang="ko-KR" sz="1600" dirty="0" smtClean="0"/>
          </a:p>
          <a:p>
            <a:pPr marL="400050" lvl="1" indent="0">
              <a:buNone/>
            </a:pPr>
            <a:r>
              <a:rPr lang="en-US" altLang="ko-KR" sz="1600" dirty="0"/>
              <a:t>void </a:t>
            </a:r>
            <a:r>
              <a:rPr lang="en-US" altLang="ko-KR" sz="1600" dirty="0" err="1"/>
              <a:t>CMDrawingView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OnDraw</a:t>
            </a:r>
            <a:r>
              <a:rPr lang="en-US" altLang="ko-KR" sz="1600" dirty="0"/>
              <a:t>(CDC* </a:t>
            </a:r>
            <a:r>
              <a:rPr lang="en-US" altLang="ko-KR" sz="1600" dirty="0" err="1"/>
              <a:t>pDC</a:t>
            </a:r>
            <a:r>
              <a:rPr lang="en-US" altLang="ko-KR" sz="1600" dirty="0"/>
              <a:t>)</a:t>
            </a:r>
          </a:p>
          <a:p>
            <a:pPr marL="400050" lvl="1" indent="0">
              <a:buNone/>
            </a:pPr>
            <a:r>
              <a:rPr lang="en-US" altLang="ko-KR" sz="1600" dirty="0"/>
              <a:t>{</a:t>
            </a:r>
          </a:p>
          <a:p>
            <a:pPr marL="800100" lvl="2" indent="0">
              <a:buNone/>
            </a:pPr>
            <a:r>
              <a:rPr lang="en-US" altLang="ko-KR" sz="1600" dirty="0" err="1"/>
              <a:t>CMDrawingDoc</a:t>
            </a:r>
            <a:r>
              <a:rPr lang="en-US" altLang="ko-KR" sz="1600" dirty="0"/>
              <a:t>* </a:t>
            </a:r>
            <a:r>
              <a:rPr lang="en-US" altLang="ko-KR" sz="1600" dirty="0" err="1"/>
              <a:t>pDoc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GetDocument</a:t>
            </a:r>
            <a:r>
              <a:rPr lang="en-US" altLang="ko-KR" sz="1600" dirty="0"/>
              <a:t>( );</a:t>
            </a:r>
          </a:p>
          <a:p>
            <a:pPr marL="800100" lvl="2" indent="0">
              <a:buNone/>
            </a:pPr>
            <a:r>
              <a:rPr lang="en-US" altLang="ko-KR" sz="1600" dirty="0"/>
              <a:t>ASSERT_VALID(</a:t>
            </a:r>
            <a:r>
              <a:rPr lang="en-US" altLang="ko-KR" sz="1600" dirty="0" err="1"/>
              <a:t>pDoc</a:t>
            </a:r>
            <a:r>
              <a:rPr lang="en-US" altLang="ko-KR" sz="1600" dirty="0"/>
              <a:t>);</a:t>
            </a:r>
          </a:p>
          <a:p>
            <a:pPr marL="800100" lvl="2" indent="0">
              <a:buNone/>
            </a:pPr>
            <a:r>
              <a:rPr lang="en-US" altLang="ko-KR" sz="1600" dirty="0"/>
              <a:t>if (!</a:t>
            </a:r>
            <a:r>
              <a:rPr lang="en-US" altLang="ko-KR" sz="1600" dirty="0" err="1"/>
              <a:t>pDoc</a:t>
            </a:r>
            <a:r>
              <a:rPr lang="en-US" altLang="ko-KR" sz="1600" dirty="0"/>
              <a:t>)</a:t>
            </a:r>
          </a:p>
          <a:p>
            <a:pPr marL="800100" lvl="2" indent="0">
              <a:buNone/>
            </a:pPr>
            <a:r>
              <a:rPr lang="en-US" altLang="ko-KR" sz="1600" dirty="0"/>
              <a:t>return;</a:t>
            </a:r>
          </a:p>
          <a:p>
            <a:pPr marL="800100" lvl="2" indent="0">
              <a:buNone/>
            </a:pPr>
            <a:r>
              <a:rPr lang="en-US" altLang="ko-KR" sz="1600" dirty="0"/>
              <a:t>// TODO: </a:t>
            </a:r>
            <a:r>
              <a:rPr lang="ko-KR" altLang="en-US" sz="1600" dirty="0"/>
              <a:t>여기에 원시 데이터에 대한 그리기 코드를 추가합니다</a:t>
            </a:r>
            <a:r>
              <a:rPr lang="en-US" altLang="ko-KR" sz="1600" dirty="0"/>
              <a:t>.</a:t>
            </a:r>
          </a:p>
          <a:p>
            <a:pPr marL="800100" lvl="2" indent="0">
              <a:buNone/>
            </a:pPr>
            <a:r>
              <a:rPr lang="en-US" altLang="ko-KR" sz="1600" dirty="0"/>
              <a:t>RECT </a:t>
            </a:r>
            <a:r>
              <a:rPr lang="en-US" altLang="ko-KR" sz="1600" dirty="0" err="1"/>
              <a:t>rect</a:t>
            </a:r>
            <a:r>
              <a:rPr lang="en-US" altLang="ko-KR" sz="1600" dirty="0"/>
              <a:t>;</a:t>
            </a:r>
          </a:p>
          <a:p>
            <a:pPr marL="800100" lvl="2" indent="0">
              <a:buNone/>
            </a:pPr>
            <a:r>
              <a:rPr lang="en-US" altLang="ko-KR" sz="1600" dirty="0" err="1"/>
              <a:t>rect.left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m_ptX</a:t>
            </a:r>
            <a:r>
              <a:rPr lang="en-US" altLang="ko-KR" sz="1600" dirty="0"/>
              <a:t> - 30;</a:t>
            </a:r>
          </a:p>
          <a:p>
            <a:pPr marL="800100" lvl="2" indent="0">
              <a:buNone/>
            </a:pPr>
            <a:r>
              <a:rPr lang="en-US" altLang="ko-KR" sz="1600" dirty="0" err="1"/>
              <a:t>rect.top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m_ptY</a:t>
            </a:r>
            <a:r>
              <a:rPr lang="en-US" altLang="ko-KR" sz="1600" dirty="0"/>
              <a:t> - 30;</a:t>
            </a:r>
          </a:p>
          <a:p>
            <a:pPr marL="800100" lvl="2" indent="0">
              <a:buNone/>
            </a:pPr>
            <a:r>
              <a:rPr lang="en-US" altLang="ko-KR" sz="1600" dirty="0" err="1"/>
              <a:t>rect.bottom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m_ptY</a:t>
            </a:r>
            <a:r>
              <a:rPr lang="en-US" altLang="ko-KR" sz="1600" dirty="0"/>
              <a:t> + 50;</a:t>
            </a:r>
          </a:p>
          <a:p>
            <a:pPr marL="800100" lvl="2" indent="0">
              <a:buNone/>
            </a:pPr>
            <a:r>
              <a:rPr lang="en-US" altLang="ko-KR" sz="1600" dirty="0" err="1"/>
              <a:t>rect.right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m_ptX</a:t>
            </a:r>
            <a:r>
              <a:rPr lang="en-US" altLang="ko-KR" sz="1600" dirty="0"/>
              <a:t> + 50;</a:t>
            </a:r>
          </a:p>
          <a:p>
            <a:pPr marL="800100" lvl="2" indent="0">
              <a:buNone/>
            </a:pPr>
            <a:r>
              <a:rPr lang="en-US" altLang="ko-KR" sz="1600" dirty="0" err="1"/>
              <a:t>pDC</a:t>
            </a:r>
            <a:r>
              <a:rPr lang="en-US" altLang="ko-KR" sz="1600" dirty="0"/>
              <a:t>-&gt;</a:t>
            </a:r>
            <a:r>
              <a:rPr lang="en-US" altLang="ko-KR" sz="1600" dirty="0" err="1"/>
              <a:t>SelectStockObject</a:t>
            </a:r>
            <a:r>
              <a:rPr lang="en-US" altLang="ko-KR" sz="1600" dirty="0"/>
              <a:t>(BLACK_BRUSH);</a:t>
            </a:r>
          </a:p>
          <a:p>
            <a:pPr marL="800100" lvl="2" indent="0">
              <a:buNone/>
            </a:pPr>
            <a:r>
              <a:rPr lang="en-US" altLang="ko-KR" sz="1600" dirty="0" err="1"/>
              <a:t>pDC</a:t>
            </a:r>
            <a:r>
              <a:rPr lang="en-US" altLang="ko-KR" sz="1600" dirty="0"/>
              <a:t>-&gt;Rectangle(&amp;</a:t>
            </a:r>
            <a:r>
              <a:rPr lang="en-US" altLang="ko-KR" sz="1600" dirty="0" err="1"/>
              <a:t>rect</a:t>
            </a:r>
            <a:r>
              <a:rPr lang="en-US" altLang="ko-KR" sz="1600" dirty="0"/>
              <a:t>);</a:t>
            </a:r>
          </a:p>
          <a:p>
            <a:pPr marL="800100" lvl="2" indent="0">
              <a:buNone/>
            </a:pPr>
            <a:r>
              <a:rPr lang="en-US" altLang="ko-KR" sz="1600" dirty="0" err="1"/>
              <a:t>pDC</a:t>
            </a:r>
            <a:r>
              <a:rPr lang="en-US" altLang="ko-KR" sz="1600" dirty="0"/>
              <a:t>-&gt;</a:t>
            </a:r>
            <a:r>
              <a:rPr lang="en-US" altLang="ko-KR" sz="1600" dirty="0" err="1"/>
              <a:t>TextOutW</a:t>
            </a:r>
            <a:r>
              <a:rPr lang="en-US" altLang="ko-KR" sz="1600" dirty="0"/>
              <a:t>(20, 20, _T("</a:t>
            </a:r>
            <a:r>
              <a:rPr lang="ko-KR" altLang="en-US" sz="1600" dirty="0"/>
              <a:t>다중 문서 인터페이스</a:t>
            </a:r>
            <a:r>
              <a:rPr lang="en-US" altLang="ko-KR" sz="1600" dirty="0"/>
              <a:t>"));</a:t>
            </a:r>
          </a:p>
          <a:p>
            <a:pPr marL="400050" lvl="1" indent="0">
              <a:buNone/>
            </a:pPr>
            <a:r>
              <a:rPr lang="en-US" altLang="ko-KR" sz="1600" dirty="0"/>
              <a:t>}</a:t>
            </a:r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857750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615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8.3.3.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실행 결과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004382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180" y="1436915"/>
            <a:ext cx="5457671" cy="371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4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8714" y="2405743"/>
            <a:ext cx="9241972" cy="17199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> 8.1. </a:t>
            </a:r>
            <a:r>
              <a:rPr lang="ko-KR" altLang="en-US" sz="4000" b="1" dirty="0" smtClean="0">
                <a:solidFill>
                  <a:schemeClr val="accent2">
                    <a:lumMod val="50000"/>
                  </a:schemeClr>
                </a:solidFill>
              </a:rPr>
              <a:t>프로그램 작성의 이해</a:t>
            </a: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</a:br>
            <a:endParaRPr lang="ko-KR" altLang="en-US" sz="4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22922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9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8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.1.1.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단일 윈도우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(Single Window)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en-US" altLang="ko-KR" sz="1800" dirty="0" smtClean="0"/>
              <a:t>MFC 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4</a:t>
            </a:r>
            <a:r>
              <a:rPr lang="ko-KR" altLang="en-US" sz="1800" dirty="0" smtClean="0"/>
              <a:t>개의 클래스가 모여서 하나의 윈도우 생성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105400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499627" y="2226836"/>
            <a:ext cx="4653024" cy="39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(1) </a:t>
            </a:r>
            <a:r>
              <a:rPr lang="en-US" altLang="ko-KR" dirty="0" err="1" smtClean="0"/>
              <a:t>CFrame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Wnd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윈도우</a:t>
            </a:r>
            <a:r>
              <a:rPr lang="en-US" altLang="ko-KR" dirty="0"/>
              <a:t> </a:t>
            </a:r>
            <a:r>
              <a:rPr lang="ko-KR" altLang="en-US" dirty="0" smtClean="0"/>
              <a:t>프레임 관리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499629" y="2949644"/>
            <a:ext cx="4653023" cy="39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(2) </a:t>
            </a:r>
            <a:r>
              <a:rPr lang="en-US" altLang="ko-KR" dirty="0" err="1" smtClean="0"/>
              <a:t>CView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데이터를 보여주는 윈도우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499629" y="3606322"/>
            <a:ext cx="4653022" cy="39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(3) </a:t>
            </a:r>
            <a:r>
              <a:rPr lang="en-US" altLang="ko-KR" dirty="0" err="1" smtClean="0"/>
              <a:t>CDocument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처리 저장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499629" y="4272202"/>
            <a:ext cx="4653022" cy="39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(4) </a:t>
            </a:r>
            <a:r>
              <a:rPr lang="en-US" altLang="ko-KR" dirty="0" err="1" smtClean="0"/>
              <a:t>CWinApp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통합하여 프로그램 구동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00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10297886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8.1.2. SDI(Single Document Interface)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ko-KR" altLang="en-US" sz="1800" dirty="0" smtClean="0"/>
              <a:t>단일문서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ko-KR" altLang="en-US" sz="1800" dirty="0"/>
              <a:t>한 번에 하나의 문서 작업만이 </a:t>
            </a:r>
            <a:r>
              <a:rPr lang="ko-KR" altLang="en-US" sz="1800" dirty="0" smtClean="0"/>
              <a:t>가능</a:t>
            </a:r>
            <a:endParaRPr lang="en-US" altLang="ko-KR" sz="1800" dirty="0" smtClean="0"/>
          </a:p>
          <a:p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CSingleDocTemplate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클래스를 이용해서 </a:t>
            </a:r>
            <a:r>
              <a:rPr lang="en-US" altLang="ko-KR" sz="1800" dirty="0"/>
              <a:t>Document </a:t>
            </a:r>
            <a:r>
              <a:rPr lang="en-US" altLang="ko-KR" sz="1800" dirty="0" smtClean="0"/>
              <a:t>Template Object</a:t>
            </a:r>
            <a:r>
              <a:rPr lang="ko-KR" altLang="en-US" sz="1800" dirty="0" smtClean="0"/>
              <a:t> 구성</a:t>
            </a:r>
            <a:endParaRPr lang="en-US" altLang="ko-KR" sz="1800" dirty="0" smtClean="0"/>
          </a:p>
          <a:p>
            <a:r>
              <a:rPr lang="en-US" altLang="ko-KR" sz="1800" dirty="0"/>
              <a:t> Document </a:t>
            </a:r>
            <a:r>
              <a:rPr lang="ko-KR" altLang="en-US" sz="1800" dirty="0"/>
              <a:t>클래스는 </a:t>
            </a:r>
            <a:r>
              <a:rPr lang="en-US" altLang="ko-KR" sz="1800" dirty="0"/>
              <a:t>1</a:t>
            </a:r>
            <a:r>
              <a:rPr lang="ko-KR" altLang="en-US" sz="1800" dirty="0"/>
              <a:t>개</a:t>
            </a:r>
            <a:r>
              <a:rPr lang="en-US" altLang="ko-KR" sz="1800" dirty="0"/>
              <a:t>, View </a:t>
            </a:r>
            <a:r>
              <a:rPr lang="ko-KR" altLang="en-US" sz="1800" dirty="0"/>
              <a:t>클래스는 여러 개가 </a:t>
            </a:r>
            <a:r>
              <a:rPr lang="ko-KR" altLang="en-US" sz="1800" dirty="0" smtClean="0"/>
              <a:t>존재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69582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910" y="2982078"/>
            <a:ext cx="3417305" cy="260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4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8.1.3. MDI(Multi Document Interface)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pPr marL="342900" lvl="1" indent="-342900"/>
            <a:endParaRPr lang="en-US" altLang="ko-KR" sz="1800" dirty="0" smtClean="0"/>
          </a:p>
          <a:p>
            <a:pPr marL="342900" lvl="1" indent="-342900"/>
            <a:r>
              <a:rPr lang="ko-KR" altLang="en-US" sz="1800" dirty="0" smtClean="0"/>
              <a:t>다중문서</a:t>
            </a:r>
            <a:endParaRPr lang="en-US" altLang="ko-KR" sz="1800" dirty="0" smtClean="0"/>
          </a:p>
          <a:p>
            <a:r>
              <a:rPr lang="ko-KR" altLang="en-US" sz="1800" dirty="0"/>
              <a:t>여러 개의 프로그램 프레임을 가지는 </a:t>
            </a:r>
            <a:r>
              <a:rPr lang="ko-KR" altLang="en-US" sz="1800" dirty="0" smtClean="0"/>
              <a:t>형식</a:t>
            </a:r>
            <a:endParaRPr lang="en-US" altLang="ko-KR" sz="1800" dirty="0" smtClean="0"/>
          </a:p>
          <a:p>
            <a:r>
              <a:rPr lang="ko-KR" altLang="en-US" sz="1800" dirty="0" smtClean="0"/>
              <a:t>하나의 </a:t>
            </a:r>
            <a:r>
              <a:rPr lang="ko-KR" altLang="en-US" sz="1800" dirty="0"/>
              <a:t>프로그램이 여러 개의 문서를 </a:t>
            </a:r>
            <a:r>
              <a:rPr lang="ko-KR" altLang="en-US" sz="1800" dirty="0" smtClean="0"/>
              <a:t>동시에 작업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err="1"/>
              <a:t>CMultiDocTemplate</a:t>
            </a:r>
            <a:r>
              <a:rPr lang="en-US" altLang="ko-KR" sz="1800" dirty="0"/>
              <a:t> Document</a:t>
            </a:r>
            <a:r>
              <a:rPr lang="ko-KR" altLang="en-US" sz="1800" dirty="0"/>
              <a:t>를 </a:t>
            </a:r>
            <a:r>
              <a:rPr lang="ko-KR" altLang="en-US" sz="1800" dirty="0" smtClean="0"/>
              <a:t>이용하여 </a:t>
            </a:r>
            <a:r>
              <a:rPr lang="en-US" altLang="ko-KR" sz="1800" dirty="0" smtClean="0"/>
              <a:t>Document </a:t>
            </a:r>
            <a:r>
              <a:rPr lang="en-US" altLang="ko-KR" sz="1800" dirty="0"/>
              <a:t>Template Object</a:t>
            </a:r>
            <a:r>
              <a:rPr lang="ko-KR" altLang="en-US" sz="1800" dirty="0"/>
              <a:t>를 </a:t>
            </a:r>
            <a:r>
              <a:rPr lang="ko-KR" altLang="en-US" sz="1800" dirty="0" smtClean="0"/>
              <a:t>구성</a:t>
            </a:r>
            <a:endParaRPr lang="en-US" altLang="ko-KR" sz="1800" dirty="0" smtClean="0"/>
          </a:p>
          <a:p>
            <a:r>
              <a:rPr lang="ko-KR" altLang="en-US" sz="1800" dirty="0"/>
              <a:t>새 문서가 생성</a:t>
            </a:r>
            <a:r>
              <a:rPr lang="en-US" altLang="ko-KR" sz="1800" dirty="0"/>
              <a:t>/</a:t>
            </a:r>
            <a:r>
              <a:rPr lang="ko-KR" altLang="en-US" sz="1800" dirty="0"/>
              <a:t>저장 시 </a:t>
            </a:r>
            <a:r>
              <a:rPr lang="en-US" altLang="ko-KR" sz="1800" dirty="0"/>
              <a:t>Document Object</a:t>
            </a:r>
            <a:r>
              <a:rPr lang="ko-KR" altLang="en-US" sz="1800" dirty="0"/>
              <a:t>가 새로 </a:t>
            </a:r>
            <a:r>
              <a:rPr lang="ko-KR" altLang="en-US" sz="1800" dirty="0" smtClean="0"/>
              <a:t>생성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410200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436" y="3315625"/>
            <a:ext cx="5448307" cy="272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8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8714" y="2405743"/>
            <a:ext cx="9241972" cy="17199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> 8.2. </a:t>
            </a:r>
            <a:r>
              <a:rPr lang="ko-KR" altLang="en-US" sz="4000" b="1" dirty="0" smtClean="0">
                <a:solidFill>
                  <a:schemeClr val="accent2">
                    <a:lumMod val="50000"/>
                  </a:schemeClr>
                </a:solidFill>
              </a:rPr>
              <a:t>단일 문서 프로그램 작성</a:t>
            </a: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</a:br>
            <a:endParaRPr lang="ko-KR" altLang="en-US" sz="4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11492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1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8.2.1.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구성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내용 개체 틀 11"/>
          <p:cNvSpPr>
            <a:spLocks noGrp="1"/>
          </p:cNvSpPr>
          <p:nvPr>
            <p:ph idx="1"/>
          </p:nvPr>
        </p:nvSpPr>
        <p:spPr>
          <a:xfrm>
            <a:off x="677334" y="1088572"/>
            <a:ext cx="8596668" cy="4845608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ko-KR" altLang="en-US" sz="1800" dirty="0" smtClean="0"/>
              <a:t>단일 문서로 프로그램 작성</a:t>
            </a:r>
            <a:endParaRPr lang="en-US" altLang="ko-KR" sz="1800" dirty="0" smtClean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35402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622" y="2048501"/>
            <a:ext cx="4785153" cy="368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3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8.2.2.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구성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16267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내용 개체 틀 11"/>
          <p:cNvSpPr txBox="1">
            <a:spLocks/>
          </p:cNvSpPr>
          <p:nvPr/>
        </p:nvSpPr>
        <p:spPr>
          <a:xfrm>
            <a:off x="677334" y="1195755"/>
            <a:ext cx="8596668" cy="4845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4</a:t>
            </a:r>
            <a:r>
              <a:rPr lang="ko-KR" altLang="en-US" sz="1400" dirty="0" smtClean="0"/>
              <a:t>개 멤버 </a:t>
            </a:r>
            <a:r>
              <a:rPr lang="ko-KR" altLang="en-US" sz="1400" dirty="0"/>
              <a:t>변수 </a:t>
            </a:r>
            <a:r>
              <a:rPr lang="en-US" altLang="ko-KR" sz="1400" dirty="0" err="1" smtClean="0"/>
              <a:t>m_ptX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m_ptY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m_crColor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m_reRect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추가</a:t>
            </a:r>
            <a:endParaRPr lang="en-US" altLang="ko-KR" sz="1400" dirty="0" smtClean="0"/>
          </a:p>
          <a:p>
            <a:r>
              <a:rPr lang="en-US" altLang="ko-KR" sz="1400" dirty="0" err="1" smtClean="0"/>
              <a:t>OnMouseMove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함수 추가</a:t>
            </a:r>
            <a:endParaRPr lang="en-US" altLang="ko-KR" sz="1400" dirty="0"/>
          </a:p>
          <a:p>
            <a:pPr marL="400050" lvl="1" indent="0">
              <a:buNone/>
            </a:pPr>
            <a:r>
              <a:rPr lang="en-US" altLang="ko-KR" sz="1400" dirty="0"/>
              <a:t>void </a:t>
            </a:r>
            <a:r>
              <a:rPr lang="en-US" altLang="ko-KR" sz="1400" dirty="0" err="1"/>
              <a:t>CSDrawingView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OnMouseMove</a:t>
            </a:r>
            <a:r>
              <a:rPr lang="en-US" altLang="ko-KR" sz="1400" dirty="0"/>
              <a:t>(UINT </a:t>
            </a:r>
            <a:r>
              <a:rPr lang="en-US" altLang="ko-KR" sz="1400" dirty="0" err="1"/>
              <a:t>nFlags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CPoint</a:t>
            </a:r>
            <a:r>
              <a:rPr lang="en-US" altLang="ko-KR" sz="1400" dirty="0"/>
              <a:t> point)</a:t>
            </a:r>
          </a:p>
          <a:p>
            <a:pPr marL="400050" lvl="1" indent="0">
              <a:buNone/>
            </a:pPr>
            <a:r>
              <a:rPr lang="en-US" altLang="ko-KR" sz="1400" dirty="0" smtClean="0"/>
              <a:t>{   </a:t>
            </a:r>
            <a:r>
              <a:rPr lang="en-US" altLang="ko-KR" dirty="0" smtClean="0"/>
              <a:t>// </a:t>
            </a:r>
            <a:r>
              <a:rPr lang="en-US" altLang="ko-KR" dirty="0"/>
              <a:t>TODO: </a:t>
            </a:r>
            <a:r>
              <a:rPr lang="ko-KR" altLang="en-US" dirty="0"/>
              <a:t>여기에 메시지 처리기 코드를 추가 및</a:t>
            </a:r>
            <a:r>
              <a:rPr lang="en-US" altLang="ko-KR" dirty="0"/>
              <a:t>/</a:t>
            </a:r>
            <a:r>
              <a:rPr lang="ko-KR" altLang="en-US" dirty="0"/>
              <a:t>또는 기본값을 호출합니다</a:t>
            </a:r>
            <a:r>
              <a:rPr lang="en-US" altLang="ko-KR" dirty="0"/>
              <a:t>.</a:t>
            </a:r>
          </a:p>
          <a:p>
            <a:pPr marL="800100" lvl="2" indent="0">
              <a:buNone/>
            </a:pPr>
            <a:r>
              <a:rPr lang="en-US" altLang="ko-KR" dirty="0"/>
              <a:t>if (</a:t>
            </a:r>
            <a:r>
              <a:rPr lang="en-US" altLang="ko-KR" dirty="0" err="1"/>
              <a:t>nFlags</a:t>
            </a:r>
            <a:r>
              <a:rPr lang="en-US" altLang="ko-KR" dirty="0"/>
              <a:t> &amp; MK_LBUTTON)</a:t>
            </a:r>
          </a:p>
          <a:p>
            <a:pPr marL="800100" lvl="2" indent="0">
              <a:buNone/>
            </a:pPr>
            <a:r>
              <a:rPr lang="en-US" altLang="ko-KR" dirty="0"/>
              <a:t>{</a:t>
            </a:r>
          </a:p>
          <a:p>
            <a:pPr marL="800100" lvl="2" indent="0">
              <a:buNone/>
            </a:pPr>
            <a:r>
              <a:rPr lang="en-US" altLang="ko-KR" dirty="0" err="1"/>
              <a:t>CClientDC</a:t>
            </a:r>
            <a:r>
              <a:rPr lang="en-US" altLang="ko-KR" dirty="0"/>
              <a:t> dc(this);</a:t>
            </a:r>
          </a:p>
          <a:p>
            <a:pPr marL="800100" lvl="2" indent="0">
              <a:buNone/>
            </a:pPr>
            <a:r>
              <a:rPr lang="en-US" altLang="ko-KR" dirty="0" err="1"/>
              <a:t>dc.MoveTo</a:t>
            </a:r>
            <a:r>
              <a:rPr lang="en-US" altLang="ko-KR" dirty="0"/>
              <a:t>(</a:t>
            </a:r>
            <a:r>
              <a:rPr lang="en-US" altLang="ko-KR" dirty="0" err="1"/>
              <a:t>m_ptX</a:t>
            </a:r>
            <a:r>
              <a:rPr lang="en-US" altLang="ko-KR" dirty="0"/>
              <a:t>, </a:t>
            </a:r>
            <a:r>
              <a:rPr lang="en-US" altLang="ko-KR" dirty="0" err="1"/>
              <a:t>m_ptY</a:t>
            </a:r>
            <a:r>
              <a:rPr lang="en-US" altLang="ko-KR" dirty="0"/>
              <a:t>);</a:t>
            </a:r>
          </a:p>
          <a:p>
            <a:pPr marL="800100" lvl="2" indent="0">
              <a:buNone/>
            </a:pPr>
            <a:r>
              <a:rPr lang="en-US" altLang="ko-KR" dirty="0" err="1"/>
              <a:t>dc.LineTo</a:t>
            </a:r>
            <a:r>
              <a:rPr lang="en-US" altLang="ko-KR" dirty="0"/>
              <a:t>(</a:t>
            </a:r>
            <a:r>
              <a:rPr lang="en-US" altLang="ko-KR" dirty="0" err="1"/>
              <a:t>point.x</a:t>
            </a:r>
            <a:r>
              <a:rPr lang="en-US" altLang="ko-KR" dirty="0"/>
              <a:t>, </a:t>
            </a:r>
            <a:r>
              <a:rPr lang="en-US" altLang="ko-KR" dirty="0" err="1"/>
              <a:t>point.y</a:t>
            </a:r>
            <a:r>
              <a:rPr lang="en-US" altLang="ko-KR" dirty="0"/>
              <a:t>);</a:t>
            </a:r>
          </a:p>
          <a:p>
            <a:pPr marL="800100" lvl="2" indent="0">
              <a:buNone/>
            </a:pPr>
            <a:r>
              <a:rPr lang="en-US" altLang="ko-KR" dirty="0" err="1"/>
              <a:t>m_ptX</a:t>
            </a:r>
            <a:r>
              <a:rPr lang="en-US" altLang="ko-KR" dirty="0"/>
              <a:t> = </a:t>
            </a:r>
            <a:r>
              <a:rPr lang="en-US" altLang="ko-KR" dirty="0" err="1"/>
              <a:t>point.x</a:t>
            </a:r>
            <a:r>
              <a:rPr lang="en-US" altLang="ko-KR" dirty="0"/>
              <a:t>;</a:t>
            </a:r>
          </a:p>
          <a:p>
            <a:pPr marL="800100" lvl="2" indent="0">
              <a:buNone/>
            </a:pPr>
            <a:r>
              <a:rPr lang="en-US" altLang="ko-KR" dirty="0" err="1"/>
              <a:t>m_ptY</a:t>
            </a:r>
            <a:r>
              <a:rPr lang="en-US" altLang="ko-KR" dirty="0"/>
              <a:t> = </a:t>
            </a:r>
            <a:r>
              <a:rPr lang="en-US" altLang="ko-KR" dirty="0" err="1"/>
              <a:t>point.y</a:t>
            </a:r>
            <a:r>
              <a:rPr lang="en-US" altLang="ko-KR" dirty="0"/>
              <a:t>;</a:t>
            </a:r>
          </a:p>
          <a:p>
            <a:pPr marL="800100" lvl="2" indent="0">
              <a:buNone/>
            </a:pPr>
            <a:r>
              <a:rPr lang="en-US" altLang="ko-KR" dirty="0"/>
              <a:t>}</a:t>
            </a:r>
          </a:p>
          <a:p>
            <a:pPr marL="800100" lvl="2" indent="0">
              <a:buNone/>
            </a:pPr>
            <a:r>
              <a:rPr lang="en-US" altLang="ko-KR" dirty="0" err="1"/>
              <a:t>CView</a:t>
            </a:r>
            <a:r>
              <a:rPr lang="en-US" altLang="ko-KR" dirty="0"/>
              <a:t>::</a:t>
            </a:r>
            <a:r>
              <a:rPr lang="en-US" altLang="ko-KR" dirty="0" err="1"/>
              <a:t>OnMouseMove</a:t>
            </a:r>
            <a:r>
              <a:rPr lang="en-US" altLang="ko-KR" dirty="0"/>
              <a:t>(</a:t>
            </a:r>
            <a:r>
              <a:rPr lang="en-US" altLang="ko-KR" dirty="0" err="1"/>
              <a:t>nFlags</a:t>
            </a:r>
            <a:r>
              <a:rPr lang="en-US" altLang="ko-KR" dirty="0"/>
              <a:t>, point);</a:t>
            </a:r>
          </a:p>
          <a:p>
            <a:pPr marL="400050" lvl="1" indent="0">
              <a:buNone/>
            </a:pPr>
            <a:r>
              <a:rPr lang="en-US" altLang="ko-KR" sz="1400" dirty="0"/>
              <a:t>}</a:t>
            </a:r>
            <a:r>
              <a:rPr lang="en-US" altLang="ko-KR" sz="1400" dirty="0" smtClean="0"/>
              <a:t> </a:t>
            </a:r>
          </a:p>
          <a:p>
            <a:pPr marL="0" indent="0">
              <a:buNone/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88156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8.2.3.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구성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677333" y="1195754"/>
            <a:ext cx="10743141" cy="4845608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t</a:t>
            </a:r>
            <a:r>
              <a:rPr lang="en-US" altLang="ko-KR" sz="1800" dirty="0" smtClean="0"/>
              <a:t>his  :  </a:t>
            </a:r>
            <a:r>
              <a:rPr lang="ko-KR" altLang="en-US" sz="1800" dirty="0"/>
              <a:t>멤버 함수에서 사용하는 </a:t>
            </a:r>
            <a:r>
              <a:rPr lang="en-US" altLang="ko-KR" sz="1800" dirty="0"/>
              <a:t>this</a:t>
            </a:r>
            <a:r>
              <a:rPr lang="ko-KR" altLang="en-US" sz="1800" dirty="0"/>
              <a:t>는 멤버 함수가 실행되고 있는 객체</a:t>
            </a:r>
            <a:r>
              <a:rPr lang="en-US" altLang="ko-KR" sz="1800" dirty="0"/>
              <a:t>(Object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r>
              <a:rPr lang="en-US" altLang="ko-KR" sz="1800" dirty="0" smtClean="0"/>
              <a:t> 	- </a:t>
            </a:r>
            <a:r>
              <a:rPr lang="ko-KR" altLang="en-US" sz="1800" dirty="0" smtClean="0"/>
              <a:t>특히 </a:t>
            </a:r>
            <a:r>
              <a:rPr lang="en-US" altLang="ko-KR" sz="1800" dirty="0"/>
              <a:t>Instance</a:t>
            </a:r>
            <a:r>
              <a:rPr lang="ko-KR" altLang="en-US" sz="1800" dirty="0"/>
              <a:t>의 포인터 값을 </a:t>
            </a:r>
            <a:r>
              <a:rPr lang="ko-KR" altLang="en-US" sz="1800" dirty="0" smtClean="0"/>
              <a:t>가짐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err="1" smtClean="0"/>
              <a:t>m_reRect</a:t>
            </a:r>
            <a:r>
              <a:rPr lang="en-US" altLang="ko-KR" sz="1800" dirty="0" smtClean="0"/>
              <a:t>(100,100,300,300)</a:t>
            </a:r>
          </a:p>
          <a:p>
            <a:pPr marL="0" indent="0">
              <a:buNone/>
            </a:pPr>
            <a:r>
              <a:rPr lang="en-US" altLang="ko-KR" sz="1800" dirty="0" smtClean="0"/>
              <a:t>	- </a:t>
            </a:r>
            <a:r>
              <a:rPr lang="ko-KR" altLang="en-US" sz="1800" dirty="0"/>
              <a:t>왼쪽</a:t>
            </a:r>
            <a:r>
              <a:rPr lang="en-US" altLang="ko-KR" sz="1800" dirty="0"/>
              <a:t>, </a:t>
            </a:r>
            <a:r>
              <a:rPr lang="ko-KR" altLang="en-US" sz="1800" dirty="0"/>
              <a:t>위쪽 좌표가 </a:t>
            </a:r>
            <a:r>
              <a:rPr lang="en-US" altLang="ko-KR" sz="1800" dirty="0"/>
              <a:t>(100,100)</a:t>
            </a:r>
            <a:r>
              <a:rPr lang="ko-KR" altLang="en-US" sz="1800" dirty="0"/>
              <a:t>이고 오른쪽</a:t>
            </a:r>
            <a:r>
              <a:rPr lang="en-US" altLang="ko-KR" sz="1800" dirty="0"/>
              <a:t>, </a:t>
            </a:r>
            <a:r>
              <a:rPr lang="ko-KR" altLang="en-US" sz="1800" dirty="0"/>
              <a:t>아래쪽 좌표가 </a:t>
            </a:r>
            <a:r>
              <a:rPr lang="en-US" altLang="ko-KR" sz="1800" dirty="0"/>
              <a:t>(300,300)</a:t>
            </a:r>
            <a:r>
              <a:rPr lang="ko-KR" altLang="en-US" sz="1800" dirty="0"/>
              <a:t>인 </a:t>
            </a:r>
            <a:r>
              <a:rPr lang="ko-KR" altLang="en-US" sz="1800" dirty="0" smtClean="0"/>
              <a:t>사각형</a:t>
            </a:r>
            <a:endParaRPr lang="en-US" altLang="ko-KR" sz="1800" dirty="0"/>
          </a:p>
          <a:p>
            <a:r>
              <a:rPr lang="en-US" altLang="ko-KR" sz="1800" dirty="0" err="1" smtClean="0"/>
              <a:t>m_crColor</a:t>
            </a:r>
            <a:r>
              <a:rPr lang="en-US" altLang="ko-KR" sz="1800" dirty="0" smtClean="0"/>
              <a:t>=BLACK_BRUSH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</a:t>
            </a:r>
            <a:r>
              <a:rPr lang="ko-KR" altLang="en-US" sz="1800" dirty="0"/>
              <a:t>검정색 </a:t>
            </a:r>
            <a:r>
              <a:rPr lang="ko-KR" altLang="en-US" sz="1800" dirty="0" smtClean="0"/>
              <a:t>사각형</a:t>
            </a:r>
            <a:endParaRPr lang="en-US" altLang="ko-KR" sz="1800" dirty="0" smtClean="0"/>
          </a:p>
          <a:p>
            <a:r>
              <a:rPr lang="en-US" altLang="ko-KR" sz="1800" dirty="0" err="1" smtClean="0"/>
              <a:t>OnDraw</a:t>
            </a:r>
            <a:r>
              <a:rPr lang="en-US" altLang="ko-KR" sz="1800" dirty="0" smtClean="0"/>
              <a:t>()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</a:t>
            </a:r>
            <a:r>
              <a:rPr lang="en-US" altLang="ko-KR" sz="1800" dirty="0" err="1"/>
              <a:t>pDC</a:t>
            </a:r>
            <a:r>
              <a:rPr lang="ko-KR" altLang="en-US" sz="1800" dirty="0"/>
              <a:t>는 </a:t>
            </a:r>
            <a:r>
              <a:rPr lang="en-US" altLang="ko-KR" sz="1800" dirty="0" err="1"/>
              <a:t>OnDraw</a:t>
            </a:r>
            <a:r>
              <a:rPr lang="en-US" altLang="ko-KR" sz="1800" dirty="0"/>
              <a:t>( ) </a:t>
            </a:r>
            <a:r>
              <a:rPr lang="ko-KR" altLang="en-US" sz="1800" dirty="0"/>
              <a:t>함수의 인자로서 </a:t>
            </a:r>
            <a:r>
              <a:rPr lang="en-US" altLang="ko-KR" sz="1800" dirty="0"/>
              <a:t>dc</a:t>
            </a:r>
            <a:r>
              <a:rPr lang="ko-KR" altLang="en-US" sz="1800" dirty="0"/>
              <a:t>에 대한 </a:t>
            </a:r>
            <a:r>
              <a:rPr lang="ko-KR" altLang="en-US" sz="1800" dirty="0" smtClean="0"/>
              <a:t>포인터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원</a:t>
            </a:r>
            <a:r>
              <a:rPr lang="en-US" altLang="ko-KR" sz="1800" dirty="0"/>
              <a:t>(Ellipse( )), </a:t>
            </a:r>
            <a:r>
              <a:rPr lang="ko-KR" altLang="en-US" sz="1800" dirty="0"/>
              <a:t>사각형</a:t>
            </a:r>
            <a:r>
              <a:rPr lang="en-US" altLang="ko-KR" sz="1800" dirty="0"/>
              <a:t>(Rectangle( )) </a:t>
            </a:r>
            <a:r>
              <a:rPr lang="ko-KR" altLang="en-US" sz="1800" dirty="0"/>
              <a:t>함수를 </a:t>
            </a:r>
            <a:r>
              <a:rPr lang="ko-KR" altLang="en-US" sz="1800" dirty="0" smtClean="0"/>
              <a:t>이용 가능</a:t>
            </a:r>
            <a:endParaRPr lang="en-US" altLang="ko-KR" sz="1800" dirty="0" smtClean="0"/>
          </a:p>
          <a:p>
            <a:r>
              <a:rPr lang="en-US" altLang="ko-KR" sz="1800" dirty="0" err="1" smtClean="0"/>
              <a:t>TextOutW</a:t>
            </a:r>
            <a:r>
              <a:rPr lang="en-US" altLang="ko-KR" sz="1800" dirty="0" smtClean="0"/>
              <a:t>(150,50,_T(“Hello, MFC 2015!”))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</a:t>
            </a:r>
            <a:r>
              <a:rPr lang="ko-KR" altLang="en-US" sz="1800" dirty="0"/>
              <a:t>문자 출력을 위한 함수이다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</a:t>
            </a:r>
            <a:r>
              <a:rPr lang="en-US" altLang="ko-KR" sz="1800" dirty="0" err="1" smtClean="0"/>
              <a:t>OnDraw</a:t>
            </a:r>
            <a:r>
              <a:rPr lang="en-US" altLang="ko-KR" sz="1800" dirty="0"/>
              <a:t>( ) </a:t>
            </a:r>
            <a:r>
              <a:rPr lang="ko-KR" altLang="en-US" sz="1800" dirty="0"/>
              <a:t>내에서 </a:t>
            </a:r>
            <a:r>
              <a:rPr lang="en-US" altLang="ko-KR" sz="1800" dirty="0"/>
              <a:t>(150,50) </a:t>
            </a:r>
            <a:r>
              <a:rPr lang="ko-KR" altLang="en-US" sz="1800" dirty="0" err="1"/>
              <a:t>좌표값에</a:t>
            </a:r>
            <a:r>
              <a:rPr lang="ko-KR" altLang="en-US" sz="1800" dirty="0"/>
              <a:t> 문자출력</a:t>
            </a:r>
            <a:r>
              <a:rPr lang="en-US" altLang="ko-KR" sz="1800" dirty="0"/>
              <a:t>(Hello, </a:t>
            </a:r>
            <a:r>
              <a:rPr lang="en-US" altLang="ko-KR" sz="1800" dirty="0" smtClean="0"/>
              <a:t>MFC2017)</a:t>
            </a:r>
            <a:r>
              <a:rPr lang="ko-KR" altLang="en-US" sz="1800" dirty="0"/>
              <a:t>이 </a:t>
            </a:r>
            <a:r>
              <a:rPr lang="ko-KR" altLang="en-US" sz="1800" dirty="0" smtClean="0"/>
              <a:t>시작</a:t>
            </a:r>
            <a:endParaRPr lang="en-US" altLang="ko-KR" sz="18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38162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6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4367</TotalTime>
  <Words>547</Words>
  <Application>Microsoft Office PowerPoint</Application>
  <PresentationFormat>와이드스크린</PresentationFormat>
  <Paragraphs>134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 3</vt:lpstr>
      <vt:lpstr>Office 테마</vt:lpstr>
      <vt:lpstr>Chapter 8. 단일/다중문서          프로그램</vt:lpstr>
      <vt:lpstr>     8.1. 프로그램 작성의 이해 </vt:lpstr>
      <vt:lpstr>8.1.1. 단일 윈도우(Single Window)</vt:lpstr>
      <vt:lpstr>8.1.2. SDI(Single Document Interface)</vt:lpstr>
      <vt:lpstr>8.1.3. MDI(Multi Document Interface)</vt:lpstr>
      <vt:lpstr>     8.2. 단일 문서 프로그램 작성 </vt:lpstr>
      <vt:lpstr>8.2.1. 프로그램 구성 1</vt:lpstr>
      <vt:lpstr>8.2.2. 프로그램 구성 2</vt:lpstr>
      <vt:lpstr>8.2.3. 프로그램 구성 3 </vt:lpstr>
      <vt:lpstr>8.2.4. 실행 결과 </vt:lpstr>
      <vt:lpstr>     8.3. 다중 문서 프로그램 작성 </vt:lpstr>
      <vt:lpstr>8.3.1. 프로그램 구성 1</vt:lpstr>
      <vt:lpstr>8.3.2. 프로그램 구성 2 </vt:lpstr>
      <vt:lpstr>8.3.3. 실행 결과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 MFC 시작하기</dc:title>
  <dc:creator>ahri</dc:creator>
  <cp:lastModifiedBy>Tae-Young</cp:lastModifiedBy>
  <cp:revision>85</cp:revision>
  <cp:lastPrinted>2018-10-19T14:25:35Z</cp:lastPrinted>
  <dcterms:created xsi:type="dcterms:W3CDTF">2017-01-27T03:48:54Z</dcterms:created>
  <dcterms:modified xsi:type="dcterms:W3CDTF">2018-10-19T14:25:54Z</dcterms:modified>
</cp:coreProperties>
</file>