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8638291d1_1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8638291d1_1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8638291d1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8638291d1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시간에 대한 정보를 포함하지 않은 그래프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8638291d1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8638291d1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8638291d1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8638291d1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8638291d1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8638291d1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8638291d1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8638291d1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8638291d1_1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8638291d1_1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8638291d1_1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f8638291d1_1_2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8638291d1_1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f8638291d1_1_3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8638291d1_1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f8638291d1_1_3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d51da68c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d51da68c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주로 해시태그를 중심으로 분석할 수 밖에 없었음.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8638291d1_1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f8638291d1_1_4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8638291d1_1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f8638291d1_1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8638291d1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f8638291d1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8638291d1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f8638291d1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8638291d1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8638291d1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8638291d1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f8638291d1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8638291d1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f8638291d1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8638291d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f8638291d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f8638291d1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f8638291d1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8638291d1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f8638291d1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8638291d1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8638291d1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8638291d1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8638291d1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f8638291d1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f8638291d1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f8638291d1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f8638291d1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f8638291d1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f8638291d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f8638291d1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f8638291d1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f8638291d1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f8638291d1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8638291d1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f8638291d1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f8638291d1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f8638291d1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8638291d1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8638291d1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1100"/>
              <a:buChar char="-"/>
            </a:pPr>
            <a:r>
              <a:rPr lang="ko">
                <a:solidFill>
                  <a:schemeClr val="dk1"/>
                </a:solidFill>
              </a:rPr>
              <a:t>"ELK"는 Elasticsearch, Logstash 및 Kibana, 이 오픈 소스 프로젝트 세 개의 머리글자. Elasticsearch는 검색 및 분석 엔진. Logstash는 여러 소스에서 동시에 데이터를 수집하여 변환한 후 Elasticsearch 같은 “stash”로 전송하는 서버 사이드 데이터 처리 파이프라인. Kibana는 사용자가 Elasticsearch에서 차트와 그래프를 이용해 데이터를 시각화할 수 있게 함. Elastic Stack은 ELK Stack이 그 다음 단계로 발전한 것. (출처: https://www.elastic.co/kr/what-is/elk-stack)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>
                <a:solidFill>
                  <a:schemeClr val="dk1"/>
                </a:solidFill>
              </a:rPr>
              <a:t>트위터에서는 최대한 널리 정보를 공유할 수 있도록 기업과 개발자 및 사용자가 트위터 API(애플리케이션 프로그래밍 인터페이스)를 통해 프로그래밍 방식으로 트위터 데이터에 액세스할 수 있도록 지원. 트위터의 API 플랫폼은 사용자가 전 세계에 공유하기로 선택한 공개 트위터 데이터에 대한 광범위한 액세스 권한을 제공. (출처: https://help.twitter.com/ko/rules-and-policies/twitter-api)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8638291d1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8638291d1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트위터 API를 사용하기 위해 트위터 개발자 계정 필요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https://developer.twitter.com/en/portal/projects-and-apps 에서 애플리케이션 등록 후 API key 발급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발급 받은 API key를 이용하여 logstash conf 파일 생성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8638291d1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8638291d1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8638291d1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8638291d1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오른쪽: 생성한  Visualize Library 목록 중 일부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8638291d1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8638291d1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Time Series Visual Builder:  Elasticsearch 집계 프레임워크의 기능을 이용해, Time Series Visual Builder(TSVB)는 무한한 수의 집계와 파이프라인 집계를 결합하여 의미있는 방식으로 복잡한 데이터를 표시하는 시계열 데이터 시각화 도구.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>
                <a:solidFill>
                  <a:schemeClr val="dk1"/>
                </a:solidFill>
              </a:rPr>
              <a:t>Metrics:  메트릭 시각화는 각 집계의 단일 수를 나타냄. 수, 평균, 합계, 최소/최대, 표준 편차, 백분위수 등에 대한 메트릭.  (출처: https://www.elastic.co/kr/kibana/features)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8638291d1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8638291d1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그래프 with @timestamp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시간에 대한 정보가 포함된 그래프 두 개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왼쪽 그래프에서 점선은 해당되는 데이터가 없는 구간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3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903925"/>
            <a:ext cx="8520600" cy="36651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2500">
                <a:solidFill>
                  <a:schemeClr val="lt1"/>
                </a:solidFill>
              </a:rPr>
              <a:t>     </a:t>
            </a:r>
            <a:r>
              <a:rPr lang="ko" sz="2500">
                <a:solidFill>
                  <a:schemeClr val="lt1"/>
                </a:solidFill>
              </a:rPr>
              <a:t>ELK STACK을 이용한 K-Culture 형태소 분석과 시각화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2500">
                <a:solidFill>
                  <a:schemeClr val="lt1"/>
                </a:solidFill>
              </a:rPr>
              <a:t>                         (K-pop과 K-movie를 중심으로)                      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1900">
                <a:solidFill>
                  <a:schemeClr val="lt1"/>
                </a:solidFill>
              </a:rPr>
              <a:t> 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502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1400">
                <a:solidFill>
                  <a:schemeClr val="lt1"/>
                </a:solidFill>
              </a:rPr>
              <a:t>1조 조원 : </a:t>
            </a:r>
            <a:r>
              <a:rPr lang="ko" sz="1400">
                <a:solidFill>
                  <a:schemeClr val="lt1"/>
                </a:solidFill>
              </a:rPr>
              <a:t>박두레, 신나정, </a:t>
            </a:r>
            <a:r>
              <a:rPr lang="ko" sz="1400">
                <a:solidFill>
                  <a:schemeClr val="lt1"/>
                </a:solidFill>
              </a:rPr>
              <a:t>오재동, </a:t>
            </a:r>
            <a:r>
              <a:rPr lang="ko" sz="1400">
                <a:solidFill>
                  <a:schemeClr val="lt1"/>
                </a:solidFill>
              </a:rPr>
              <a:t>홍훈표 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74575" y="3788750"/>
            <a:ext cx="8687700" cy="11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400">
                <a:solidFill>
                  <a:schemeClr val="dk1"/>
                </a:solidFill>
              </a:rPr>
              <a:t>왼쪽: 빈도수 상위 15개의 해시태그를 한 개의 bar 그래프로 표현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chemeClr val="dk1"/>
                </a:solidFill>
              </a:rPr>
              <a:t>가운데: 빈도수 상위 20개의 해시태그를 각각 bar 그래프로 표현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chemeClr val="dk1"/>
                </a:solidFill>
              </a:rPr>
              <a:t>오른쪽: 빈도수 상위 30개의 해시태그를 보여주는 pie 그래프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104250" y="756850"/>
            <a:ext cx="8935500" cy="280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75" y="837500"/>
            <a:ext cx="1729500" cy="26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7700" y="837500"/>
            <a:ext cx="3433399" cy="26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3225" y="849363"/>
            <a:ext cx="3402549" cy="26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104250" y="200350"/>
            <a:ext cx="2753100" cy="400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Vertical bar 그래프와 Pie 그래프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38" name="Google Shape;138;p22"/>
          <p:cNvCxnSpPr/>
          <p:nvPr/>
        </p:nvCxnSpPr>
        <p:spPr>
          <a:xfrm>
            <a:off x="12169" y="679725"/>
            <a:ext cx="9132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00" y="778100"/>
            <a:ext cx="4300049" cy="4040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4762" y="778099"/>
            <a:ext cx="3305875" cy="242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5322300" y="3614750"/>
            <a:ext cx="3550800" cy="12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왼쪽: 빈도수 상위 50개의 해시태그를 나타낸 Tag cloud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위: 빈도수 상위 15개의 해시태그를 나타낸 Tag cloud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391600" y="181150"/>
            <a:ext cx="1009200" cy="400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Tag cloud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47" name="Google Shape;147;p23"/>
          <p:cNvCxnSpPr/>
          <p:nvPr/>
        </p:nvCxnSpPr>
        <p:spPr>
          <a:xfrm>
            <a:off x="12169" y="679725"/>
            <a:ext cx="9132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462450" y="4085700"/>
            <a:ext cx="76965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chemeClr val="dk1"/>
                </a:solidFill>
              </a:rPr>
              <a:t>왼쪽: 빈도수 상위 50개의 해시태그에 대한 data table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chemeClr val="dk1"/>
                </a:solidFill>
              </a:rPr>
              <a:t>오른쪽: 빈도수 상위 30개의 full_text에 대한 data table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53" name="Google Shape;153;p24"/>
          <p:cNvSpPr/>
          <p:nvPr/>
        </p:nvSpPr>
        <p:spPr>
          <a:xfrm>
            <a:off x="376800" y="857825"/>
            <a:ext cx="7696500" cy="30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38" y="923188"/>
            <a:ext cx="7525226" cy="28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/>
        </p:nvSpPr>
        <p:spPr>
          <a:xfrm>
            <a:off x="376800" y="155025"/>
            <a:ext cx="1009200" cy="400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Data table 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56" name="Google Shape;156;p24"/>
          <p:cNvCxnSpPr/>
          <p:nvPr/>
        </p:nvCxnSpPr>
        <p:spPr>
          <a:xfrm>
            <a:off x="12169" y="679725"/>
            <a:ext cx="9132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76800" y="98950"/>
            <a:ext cx="1413000" cy="4743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820">
                <a:solidFill>
                  <a:schemeClr val="lt1"/>
                </a:solidFill>
              </a:rPr>
              <a:t>Dashboard</a:t>
            </a:r>
            <a:endParaRPr sz="1820">
              <a:solidFill>
                <a:schemeClr val="lt1"/>
              </a:solidFill>
            </a:endParaRPr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152475"/>
            <a:ext cx="398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500" y="107088"/>
            <a:ext cx="3981000" cy="4929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506150" y="148750"/>
            <a:ext cx="7374300" cy="4017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lt1"/>
                </a:solidFill>
              </a:rPr>
              <a:t>ELK STACK과 트위터 API를 이용한 트위터 데이터 시각화: 중간 결론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506150" y="940525"/>
            <a:ext cx="8520600" cy="3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87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"/>
              <a:buChar char="-"/>
            </a:pPr>
            <a:r>
              <a:rPr lang="ko" sz="1420">
                <a:solidFill>
                  <a:schemeClr val="dk1"/>
                </a:solidFill>
              </a:rPr>
              <a:t>K-Culture를 분석하고 시각화하기 위해 K-Culture의 하위 문화 중 하나인 K-pop을 분석 주제로 선택</a:t>
            </a:r>
            <a:endParaRPr sz="1420">
              <a:solidFill>
                <a:schemeClr val="dk1"/>
              </a:solidFill>
            </a:endParaRPr>
          </a:p>
          <a:p>
            <a:pPr indent="-3187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"/>
              <a:buChar char="-"/>
            </a:pPr>
            <a:r>
              <a:rPr lang="ko" sz="1420">
                <a:solidFill>
                  <a:schemeClr val="dk1"/>
                </a:solidFill>
              </a:rPr>
              <a:t>Elasticsearch, Logstash, Kibana, Twitter API를 이용하여 트위터의 데이터를 실시간으로 수집하고 시각화</a:t>
            </a:r>
            <a:endParaRPr sz="1420">
              <a:solidFill>
                <a:schemeClr val="dk1"/>
              </a:solidFill>
            </a:endParaRPr>
          </a:p>
          <a:p>
            <a:pPr indent="-3187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"/>
              <a:buChar char="-"/>
            </a:pPr>
            <a:r>
              <a:rPr lang="ko" sz="1420">
                <a:solidFill>
                  <a:schemeClr val="dk1"/>
                </a:solidFill>
              </a:rPr>
              <a:t>수집한 트위터 데이터 fields의 한계로 다양한 내용을 분석하지는 못함</a:t>
            </a:r>
            <a:endParaRPr sz="1420">
              <a:solidFill>
                <a:schemeClr val="dk1"/>
              </a:solidFill>
            </a:endParaRPr>
          </a:p>
          <a:p>
            <a:pPr indent="-3187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"/>
              <a:buChar char="-"/>
            </a:pPr>
            <a:r>
              <a:rPr lang="ko" sz="1420">
                <a:solidFill>
                  <a:schemeClr val="dk1"/>
                </a:solidFill>
              </a:rPr>
              <a:t>데이터 Field 중 주로 해시태그(entities.hashtags.text.keyword)를 Kibana의 다양한 도구들을 이용하여 시각화</a:t>
            </a:r>
            <a:endParaRPr sz="1420">
              <a:solidFill>
                <a:schemeClr val="dk1"/>
              </a:solidFill>
            </a:endParaRPr>
          </a:p>
          <a:p>
            <a:pPr indent="-3187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"/>
              <a:buChar char="-"/>
            </a:pPr>
            <a:r>
              <a:rPr lang="ko" sz="1420">
                <a:solidFill>
                  <a:schemeClr val="dk1"/>
                </a:solidFill>
              </a:rPr>
              <a:t>Kibana의 TSVB의 Metric과 Time Series, </a:t>
            </a:r>
            <a:endParaRPr sz="142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20">
                <a:solidFill>
                  <a:schemeClr val="dk1"/>
                </a:solidFill>
              </a:rPr>
              <a:t>                Aggregation based의 Line, Vertical bar, Pie, Tag cloud, Data table 등의 시각화 도구 이용</a:t>
            </a:r>
            <a:endParaRPr sz="142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2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20">
              <a:solidFill>
                <a:schemeClr val="dk1"/>
              </a:solidFill>
            </a:endParaRPr>
          </a:p>
          <a:p>
            <a:pPr indent="-3187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"/>
              <a:buChar char="-"/>
            </a:pPr>
            <a:r>
              <a:rPr lang="ko" sz="1420">
                <a:solidFill>
                  <a:schemeClr val="dk1"/>
                </a:solidFill>
              </a:rPr>
              <a:t>수집한 트위터 데이터는 실시간 트렌드를 분석하기에는 적합하지만 이 연구에서 선택한 주제인 K-Culture에 대한 전반적인 분석에 사용하기에는 한계가 있음</a:t>
            </a:r>
            <a:endParaRPr sz="1420">
              <a:solidFill>
                <a:schemeClr val="dk1"/>
              </a:solidFill>
            </a:endParaRPr>
          </a:p>
          <a:p>
            <a:pPr indent="-3187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"/>
              <a:buChar char="-"/>
            </a:pPr>
            <a:r>
              <a:rPr lang="ko" sz="1420">
                <a:solidFill>
                  <a:schemeClr val="dk1"/>
                </a:solidFill>
              </a:rPr>
              <a:t>Twitter API를 이용하여 트위터의 데이터를 실시간으로 수집하고 </a:t>
            </a:r>
            <a:r>
              <a:rPr lang="ko" sz="1420">
                <a:solidFill>
                  <a:schemeClr val="dk1"/>
                </a:solidFill>
              </a:rPr>
              <a:t>Kibana의 다양한 도구를 활용했다는 것에 이 연구의 의의가 있음</a:t>
            </a:r>
            <a:endParaRPr sz="14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20">
              <a:solidFill>
                <a:schemeClr val="dk1"/>
              </a:solidFill>
            </a:endParaRPr>
          </a:p>
          <a:p>
            <a:pPr indent="-3187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"/>
              <a:buChar char="-"/>
            </a:pPr>
            <a:r>
              <a:rPr lang="ko" sz="1420">
                <a:solidFill>
                  <a:schemeClr val="dk1"/>
                </a:solidFill>
              </a:rPr>
              <a:t>이어지는 연구에서 다른 데이터를 이용하여 K-Culture에 대한 분석을 시도</a:t>
            </a:r>
            <a:endParaRPr sz="1420">
              <a:solidFill>
                <a:schemeClr val="dk1"/>
              </a:solidFill>
            </a:endParaRPr>
          </a:p>
        </p:txBody>
      </p:sp>
      <p:cxnSp>
        <p:nvCxnSpPr>
          <p:cNvPr id="170" name="Google Shape;170;p26"/>
          <p:cNvCxnSpPr/>
          <p:nvPr/>
        </p:nvCxnSpPr>
        <p:spPr>
          <a:xfrm>
            <a:off x="12169" y="679725"/>
            <a:ext cx="9132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311700" y="903925"/>
            <a:ext cx="8520600" cy="36651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lt1"/>
                </a:solidFill>
              </a:rPr>
              <a:t>Part 2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2500">
                <a:solidFill>
                  <a:schemeClr val="lt1"/>
                </a:solidFill>
              </a:rPr>
              <a:t>ELK STACK과 </a:t>
            </a:r>
            <a:r>
              <a:rPr lang="ko" sz="2500">
                <a:solidFill>
                  <a:schemeClr val="lt1"/>
                </a:solidFill>
              </a:rPr>
              <a:t>openAPI를 이용한 데이터 시각화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2500">
                <a:solidFill>
                  <a:schemeClr val="lt1"/>
                </a:solidFill>
              </a:rPr>
              <a:t>keyword: k-po</a:t>
            </a:r>
            <a:r>
              <a:rPr lang="ko" sz="2500">
                <a:solidFill>
                  <a:schemeClr val="lt1"/>
                </a:solidFill>
              </a:rPr>
              <a:t>p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1400">
                <a:solidFill>
                  <a:schemeClr val="lt1"/>
                </a:solidFill>
              </a:rPr>
              <a:t>신나정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/>
          <p:nvPr/>
        </p:nvSpPr>
        <p:spPr>
          <a:xfrm>
            <a:off x="458425" y="2937750"/>
            <a:ext cx="8073900" cy="210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/>
          <p:nvPr/>
        </p:nvSpPr>
        <p:spPr>
          <a:xfrm>
            <a:off x="393341" y="146781"/>
            <a:ext cx="2422800" cy="442500"/>
          </a:xfrm>
          <a:prstGeom prst="rect">
            <a:avLst/>
          </a:prstGeom>
          <a:solidFill>
            <a:srgbClr val="2F549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국가 공공기관 데이터 활용</a:t>
            </a:r>
            <a:endParaRPr sz="1100"/>
          </a:p>
        </p:txBody>
      </p:sp>
      <p:sp>
        <p:nvSpPr>
          <p:cNvPr id="182" name="Google Shape;182;p28"/>
          <p:cNvSpPr txBox="1"/>
          <p:nvPr/>
        </p:nvSpPr>
        <p:spPr>
          <a:xfrm>
            <a:off x="2864241" y="146784"/>
            <a:ext cx="2051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28"/>
          <p:cNvCxnSpPr/>
          <p:nvPr/>
        </p:nvCxnSpPr>
        <p:spPr>
          <a:xfrm>
            <a:off x="12169" y="679725"/>
            <a:ext cx="913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8"/>
          <p:cNvSpPr txBox="1"/>
          <p:nvPr/>
        </p:nvSpPr>
        <p:spPr>
          <a:xfrm>
            <a:off x="507352" y="892600"/>
            <a:ext cx="2658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400" u="none" cap="none" strike="noStrike">
                <a:solidFill>
                  <a:schemeClr val="dk1"/>
                </a:solidFill>
              </a:rPr>
              <a:t>&lt;공공데이터포털 </a:t>
            </a:r>
            <a:r>
              <a:rPr b="1" lang="ko" sz="1400">
                <a:solidFill>
                  <a:schemeClr val="dk1"/>
                </a:solidFill>
              </a:rPr>
              <a:t>API 이용</a:t>
            </a:r>
            <a:r>
              <a:rPr b="1" i="0" lang="ko" sz="1400" u="none" cap="none" strike="noStrike">
                <a:solidFill>
                  <a:schemeClr val="dk1"/>
                </a:solidFill>
              </a:rPr>
              <a:t>&gt;</a:t>
            </a:r>
            <a:endParaRPr b="1" sz="1400">
              <a:solidFill>
                <a:schemeClr val="dk1"/>
              </a:solidFill>
            </a:endParaRPr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421" y="1213088"/>
            <a:ext cx="2358880" cy="1549797"/>
          </a:xfrm>
          <a:prstGeom prst="rect">
            <a:avLst/>
          </a:prstGeom>
          <a:noFill/>
          <a:ln cap="flat" cmpd="sng" w="952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6" name="Google Shape;186;p28"/>
          <p:cNvSpPr txBox="1"/>
          <p:nvPr/>
        </p:nvSpPr>
        <p:spPr>
          <a:xfrm>
            <a:off x="3341306" y="693469"/>
            <a:ext cx="2310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</a:rPr>
              <a:t>&lt;한국국제교류재단_분야별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</a:rPr>
              <a:t>한류현황 데이터 수집&gt;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</p:txBody>
      </p:sp>
      <p:pic>
        <p:nvPicPr>
          <p:cNvPr id="187" name="Google Shape;187;p28"/>
          <p:cNvPicPr preferRelativeResize="0"/>
          <p:nvPr/>
        </p:nvPicPr>
        <p:blipFill rotWithShape="1">
          <a:blip r:embed="rId4">
            <a:alphaModFix/>
          </a:blip>
          <a:srcRect b="11810" l="24397" r="10072" t="10028"/>
          <a:stretch/>
        </p:blipFill>
        <p:spPr>
          <a:xfrm>
            <a:off x="483544" y="1213088"/>
            <a:ext cx="2358115" cy="155015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8" name="Google Shape;188;p28"/>
          <p:cNvSpPr/>
          <p:nvPr/>
        </p:nvSpPr>
        <p:spPr>
          <a:xfrm>
            <a:off x="2990719" y="1849669"/>
            <a:ext cx="174900" cy="27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8"/>
          <p:cNvSpPr/>
          <p:nvPr/>
        </p:nvSpPr>
        <p:spPr>
          <a:xfrm>
            <a:off x="662700" y="3304969"/>
            <a:ext cx="1779900" cy="169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8"/>
          <p:cNvSpPr/>
          <p:nvPr/>
        </p:nvSpPr>
        <p:spPr>
          <a:xfrm>
            <a:off x="721556" y="3769463"/>
            <a:ext cx="1665900" cy="35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인터넷 크롤링</a:t>
            </a:r>
            <a:endParaRPr sz="1100"/>
          </a:p>
        </p:txBody>
      </p:sp>
      <p:sp>
        <p:nvSpPr>
          <p:cNvPr id="191" name="Google Shape;191;p28"/>
          <p:cNvSpPr/>
          <p:nvPr/>
        </p:nvSpPr>
        <p:spPr>
          <a:xfrm>
            <a:off x="721556" y="4154231"/>
            <a:ext cx="1665900" cy="35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공공데이터 Open API</a:t>
            </a:r>
            <a:endParaRPr sz="1100"/>
          </a:p>
        </p:txBody>
      </p:sp>
      <p:sp>
        <p:nvSpPr>
          <p:cNvPr id="192" name="Google Shape;192;p28"/>
          <p:cNvSpPr/>
          <p:nvPr/>
        </p:nvSpPr>
        <p:spPr>
          <a:xfrm>
            <a:off x="721556" y="4559334"/>
            <a:ext cx="1665900" cy="35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트위터 API</a:t>
            </a:r>
            <a:endParaRPr sz="1100"/>
          </a:p>
        </p:txBody>
      </p:sp>
      <p:sp>
        <p:nvSpPr>
          <p:cNvPr id="193" name="Google Shape;193;p28"/>
          <p:cNvSpPr/>
          <p:nvPr/>
        </p:nvSpPr>
        <p:spPr>
          <a:xfrm>
            <a:off x="711338" y="3353606"/>
            <a:ext cx="1665900" cy="356100"/>
          </a:xfrm>
          <a:prstGeom prst="rect">
            <a:avLst/>
          </a:prstGeom>
          <a:solidFill>
            <a:srgbClr val="2F549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데이터 수집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94" name="Google Shape;194;p28"/>
          <p:cNvSpPr/>
          <p:nvPr/>
        </p:nvSpPr>
        <p:spPr>
          <a:xfrm>
            <a:off x="2630119" y="3304969"/>
            <a:ext cx="1779900" cy="169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8"/>
          <p:cNvSpPr/>
          <p:nvPr/>
        </p:nvSpPr>
        <p:spPr>
          <a:xfrm>
            <a:off x="2688975" y="3769463"/>
            <a:ext cx="1665900" cy="35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JSON </a:t>
            </a:r>
            <a:endParaRPr sz="1100"/>
          </a:p>
        </p:txBody>
      </p:sp>
      <p:sp>
        <p:nvSpPr>
          <p:cNvPr id="196" name="Google Shape;196;p28"/>
          <p:cNvSpPr/>
          <p:nvPr/>
        </p:nvSpPr>
        <p:spPr>
          <a:xfrm>
            <a:off x="2688975" y="4154231"/>
            <a:ext cx="1665900" cy="35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CSV</a:t>
            </a:r>
            <a:endParaRPr sz="1100"/>
          </a:p>
        </p:txBody>
      </p:sp>
      <p:sp>
        <p:nvSpPr>
          <p:cNvPr id="197" name="Google Shape;197;p28"/>
          <p:cNvSpPr/>
          <p:nvPr/>
        </p:nvSpPr>
        <p:spPr>
          <a:xfrm>
            <a:off x="2688975" y="4559334"/>
            <a:ext cx="1665900" cy="35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text</a:t>
            </a:r>
            <a:endParaRPr sz="1100"/>
          </a:p>
        </p:txBody>
      </p:sp>
      <p:sp>
        <p:nvSpPr>
          <p:cNvPr id="198" name="Google Shape;198;p28"/>
          <p:cNvSpPr/>
          <p:nvPr/>
        </p:nvSpPr>
        <p:spPr>
          <a:xfrm>
            <a:off x="2678756" y="3353606"/>
            <a:ext cx="1665900" cy="356100"/>
          </a:xfrm>
          <a:prstGeom prst="rect">
            <a:avLst/>
          </a:prstGeom>
          <a:solidFill>
            <a:srgbClr val="2F549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데이터 구조화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4597538" y="3304969"/>
            <a:ext cx="1779900" cy="169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4656394" y="3769463"/>
            <a:ext cx="1665900" cy="35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elasticsearch </a:t>
            </a:r>
            <a:endParaRPr sz="1100"/>
          </a:p>
        </p:txBody>
      </p:sp>
      <p:sp>
        <p:nvSpPr>
          <p:cNvPr id="201" name="Google Shape;201;p28"/>
          <p:cNvSpPr/>
          <p:nvPr/>
        </p:nvSpPr>
        <p:spPr>
          <a:xfrm>
            <a:off x="4656394" y="4154231"/>
            <a:ext cx="1665900" cy="35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logstash</a:t>
            </a:r>
            <a:endParaRPr sz="1100"/>
          </a:p>
        </p:txBody>
      </p:sp>
      <p:sp>
        <p:nvSpPr>
          <p:cNvPr id="202" name="Google Shape;202;p28"/>
          <p:cNvSpPr/>
          <p:nvPr/>
        </p:nvSpPr>
        <p:spPr>
          <a:xfrm>
            <a:off x="4656394" y="4559334"/>
            <a:ext cx="1665900" cy="35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python</a:t>
            </a:r>
            <a:endParaRPr sz="1100"/>
          </a:p>
        </p:txBody>
      </p:sp>
      <p:sp>
        <p:nvSpPr>
          <p:cNvPr id="203" name="Google Shape;203;p28"/>
          <p:cNvSpPr/>
          <p:nvPr/>
        </p:nvSpPr>
        <p:spPr>
          <a:xfrm>
            <a:off x="4646175" y="3353606"/>
            <a:ext cx="1665900" cy="356100"/>
          </a:xfrm>
          <a:prstGeom prst="rect">
            <a:avLst/>
          </a:prstGeom>
          <a:solidFill>
            <a:srgbClr val="2F549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데이터 전처리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04" name="Google Shape;204;p28"/>
          <p:cNvSpPr/>
          <p:nvPr/>
        </p:nvSpPr>
        <p:spPr>
          <a:xfrm>
            <a:off x="6564956" y="3304969"/>
            <a:ext cx="1779900" cy="169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8"/>
          <p:cNvSpPr/>
          <p:nvPr/>
        </p:nvSpPr>
        <p:spPr>
          <a:xfrm>
            <a:off x="6613594" y="3353606"/>
            <a:ext cx="1665900" cy="356100"/>
          </a:xfrm>
          <a:prstGeom prst="rect">
            <a:avLst/>
          </a:prstGeom>
          <a:solidFill>
            <a:srgbClr val="2F549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데이터 시각화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06" name="Google Shape;206;p28"/>
          <p:cNvSpPr/>
          <p:nvPr/>
        </p:nvSpPr>
        <p:spPr>
          <a:xfrm>
            <a:off x="6619950" y="3781069"/>
            <a:ext cx="1665900" cy="35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Kibana</a:t>
            </a:r>
            <a:endParaRPr sz="1100"/>
          </a:p>
        </p:txBody>
      </p:sp>
      <p:pic>
        <p:nvPicPr>
          <p:cNvPr id="207" name="Google Shape;207;p28"/>
          <p:cNvPicPr preferRelativeResize="0"/>
          <p:nvPr/>
        </p:nvPicPr>
        <p:blipFill rotWithShape="1">
          <a:blip r:embed="rId5">
            <a:alphaModFix/>
          </a:blip>
          <a:srcRect b="8583" l="1137" r="16470" t="45998"/>
          <a:stretch/>
        </p:blipFill>
        <p:spPr>
          <a:xfrm>
            <a:off x="6158906" y="1213089"/>
            <a:ext cx="2358883" cy="1549795"/>
          </a:xfrm>
          <a:prstGeom prst="rect">
            <a:avLst/>
          </a:prstGeom>
          <a:noFill/>
          <a:ln cap="flat" cmpd="sng" w="952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8" name="Google Shape;208;p28"/>
          <p:cNvSpPr/>
          <p:nvPr/>
        </p:nvSpPr>
        <p:spPr>
          <a:xfrm>
            <a:off x="5848219" y="1849669"/>
            <a:ext cx="174900" cy="27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8"/>
          <p:cNvSpPr txBox="1"/>
          <p:nvPr/>
        </p:nvSpPr>
        <p:spPr>
          <a:xfrm>
            <a:off x="6162281" y="693469"/>
            <a:ext cx="2310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</a:rPr>
              <a:t>&lt;시각화 예시&gt;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483507" y="2994900"/>
            <a:ext cx="2310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400" u="none" cap="none" strike="noStrike">
                <a:solidFill>
                  <a:schemeClr val="dk1"/>
                </a:solidFill>
              </a:rPr>
              <a:t>&lt;</a:t>
            </a:r>
            <a:r>
              <a:rPr b="1" lang="ko" sz="1400">
                <a:solidFill>
                  <a:schemeClr val="dk1"/>
                </a:solidFill>
              </a:rPr>
              <a:t>수집및 시각화</a:t>
            </a:r>
            <a:r>
              <a:rPr b="1" i="0" lang="ko" sz="1400" u="none" cap="none" strike="noStrike">
                <a:solidFill>
                  <a:schemeClr val="dk1"/>
                </a:solidFill>
              </a:rPr>
              <a:t> </a:t>
            </a:r>
            <a:r>
              <a:rPr b="1" lang="ko" sz="1400">
                <a:solidFill>
                  <a:schemeClr val="dk1"/>
                </a:solidFill>
              </a:rPr>
              <a:t>프로세스</a:t>
            </a:r>
            <a:r>
              <a:rPr b="1" i="0" lang="ko" sz="1400" u="none" cap="none" strike="noStrike">
                <a:solidFill>
                  <a:schemeClr val="dk1"/>
                </a:solidFill>
              </a:rPr>
              <a:t>&gt;</a:t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/>
          <p:nvPr/>
        </p:nvSpPr>
        <p:spPr>
          <a:xfrm>
            <a:off x="393337" y="146775"/>
            <a:ext cx="2537100" cy="442500"/>
          </a:xfrm>
          <a:prstGeom prst="rect">
            <a:avLst/>
          </a:prstGeom>
          <a:solidFill>
            <a:srgbClr val="2F549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</a:rPr>
              <a:t>국외K- culture 관심분야 확인</a:t>
            </a:r>
            <a:endParaRPr sz="1100"/>
          </a:p>
        </p:txBody>
      </p:sp>
      <p:sp>
        <p:nvSpPr>
          <p:cNvPr id="216" name="Google Shape;216;p29"/>
          <p:cNvSpPr txBox="1"/>
          <p:nvPr/>
        </p:nvSpPr>
        <p:spPr>
          <a:xfrm>
            <a:off x="2864241" y="146784"/>
            <a:ext cx="2051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29"/>
          <p:cNvCxnSpPr/>
          <p:nvPr/>
        </p:nvCxnSpPr>
        <p:spPr>
          <a:xfrm>
            <a:off x="12169" y="679725"/>
            <a:ext cx="913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8" name="Google Shape;2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8756" y="1239431"/>
            <a:ext cx="5199782" cy="2634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138" y="1230770"/>
            <a:ext cx="5199786" cy="263409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9"/>
          <p:cNvSpPr txBox="1"/>
          <p:nvPr/>
        </p:nvSpPr>
        <p:spPr>
          <a:xfrm>
            <a:off x="945950" y="816750"/>
            <a:ext cx="3969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400" u="none" cap="none" strike="noStrike">
                <a:solidFill>
                  <a:schemeClr val="dk1"/>
                </a:solidFill>
              </a:rPr>
              <a:t>&lt;</a:t>
            </a:r>
            <a:r>
              <a:rPr b="1" lang="ko" sz="1400">
                <a:solidFill>
                  <a:schemeClr val="dk1"/>
                </a:solidFill>
              </a:rPr>
              <a:t>한국국제교류제단 분야별 한류데이터 분포</a:t>
            </a:r>
            <a:r>
              <a:rPr b="1" i="0" lang="ko" sz="1400" u="none" cap="none" strike="noStrike">
                <a:solidFill>
                  <a:schemeClr val="dk1"/>
                </a:solidFill>
              </a:rPr>
              <a:t>&gt;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5803385" y="747459"/>
            <a:ext cx="231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</a:rPr>
              <a:t>&lt;k-Pop 관심 상위 10국가&gt;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796050" y="3983475"/>
            <a:ext cx="4005000" cy="990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문화 측면에서 영화나 한식, 드라마의 관심도가 비슷함 외적으로 한국어가 가장 많은 관심을 받음.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4956147" y="3983475"/>
            <a:ext cx="4005000" cy="990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84개 국가 중 K-pop에 많은 관심을 가진 상위 국가는 16개 국가로 동아시아가 ¼ 이상을 차지. 서양에서도 관심을 고르게 가짐.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/>
          <p:nvPr/>
        </p:nvSpPr>
        <p:spPr>
          <a:xfrm>
            <a:off x="393341" y="146781"/>
            <a:ext cx="2422800" cy="442500"/>
          </a:xfrm>
          <a:prstGeom prst="rect">
            <a:avLst/>
          </a:prstGeom>
          <a:solidFill>
            <a:srgbClr val="2F549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</a:rPr>
              <a:t>Konlp를 이용한 형태소 분석</a:t>
            </a:r>
            <a:endParaRPr sz="1100"/>
          </a:p>
        </p:txBody>
      </p:sp>
      <p:sp>
        <p:nvSpPr>
          <p:cNvPr id="229" name="Google Shape;229;p30"/>
          <p:cNvSpPr txBox="1"/>
          <p:nvPr/>
        </p:nvSpPr>
        <p:spPr>
          <a:xfrm>
            <a:off x="2864241" y="146784"/>
            <a:ext cx="2051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30"/>
          <p:cNvCxnSpPr/>
          <p:nvPr/>
        </p:nvCxnSpPr>
        <p:spPr>
          <a:xfrm>
            <a:off x="12169" y="679725"/>
            <a:ext cx="913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30"/>
          <p:cNvSpPr txBox="1"/>
          <p:nvPr/>
        </p:nvSpPr>
        <p:spPr>
          <a:xfrm>
            <a:off x="844299" y="816750"/>
            <a:ext cx="4167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400" u="none" cap="none" strike="noStrike">
                <a:solidFill>
                  <a:schemeClr val="dk1"/>
                </a:solidFill>
              </a:rPr>
              <a:t>&lt;</a:t>
            </a:r>
            <a:r>
              <a:rPr b="1" lang="ko" sz="1400">
                <a:solidFill>
                  <a:schemeClr val="dk1"/>
                </a:solidFill>
              </a:rPr>
              <a:t>k-pop과 인기 검색어를 이용한 형태소 분석</a:t>
            </a:r>
            <a:r>
              <a:rPr b="1" i="0" lang="ko" sz="1400" u="none" cap="none" strike="noStrike">
                <a:solidFill>
                  <a:schemeClr val="dk1"/>
                </a:solidFill>
              </a:rPr>
              <a:t>&gt;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232" name="Google Shape;232;p30"/>
          <p:cNvSpPr txBox="1"/>
          <p:nvPr/>
        </p:nvSpPr>
        <p:spPr>
          <a:xfrm>
            <a:off x="4977187" y="781192"/>
            <a:ext cx="3892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</a:rPr>
              <a:t>&lt;k-pop과 관심 검색어를 이용한 형태소 분석 &gt;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233" name="Google Shape;233;p30"/>
          <p:cNvSpPr txBox="1"/>
          <p:nvPr/>
        </p:nvSpPr>
        <p:spPr>
          <a:xfrm>
            <a:off x="463300" y="3983475"/>
            <a:ext cx="4337700" cy="990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k-pop과 관련해 행사, 개최 공연 지역과 같은 단어들이 분포한 것으로 보아 k-pop 행사를 개최한 것이 상당히 긍정적인 평가를 받음을 확인할 수 있었음.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4" name="Google Shape;234;p30"/>
          <p:cNvSpPr txBox="1"/>
          <p:nvPr/>
        </p:nvSpPr>
        <p:spPr>
          <a:xfrm>
            <a:off x="4956147" y="3983475"/>
            <a:ext cx="4005000" cy="990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한국어에 대해 관련하여 가장 많은 관심을 가지고 있었으며,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호주나 미국에서 많은 관심을 가지고 있었음.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5" name="Google Shape;2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94" y="1287938"/>
            <a:ext cx="4337757" cy="2506388"/>
          </a:xfrm>
          <a:prstGeom prst="rect">
            <a:avLst/>
          </a:prstGeom>
          <a:noFill/>
          <a:ln cap="flat" cmpd="sng" w="952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6" name="Google Shape;236;p30"/>
          <p:cNvPicPr preferRelativeResize="0"/>
          <p:nvPr/>
        </p:nvPicPr>
        <p:blipFill rotWithShape="1">
          <a:blip r:embed="rId4">
            <a:alphaModFix/>
          </a:blip>
          <a:srcRect b="0" l="0" r="34691" t="0"/>
          <a:stretch/>
        </p:blipFill>
        <p:spPr>
          <a:xfrm>
            <a:off x="4955137" y="1285425"/>
            <a:ext cx="4005000" cy="2506388"/>
          </a:xfrm>
          <a:prstGeom prst="rect">
            <a:avLst/>
          </a:prstGeom>
          <a:noFill/>
          <a:ln cap="flat" cmpd="sng" w="952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7" name="Google Shape;237;p30"/>
          <p:cNvSpPr txBox="1"/>
          <p:nvPr/>
        </p:nvSpPr>
        <p:spPr>
          <a:xfrm>
            <a:off x="741731" y="3401325"/>
            <a:ext cx="4005000" cy="30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등     한국    인기    </a:t>
            </a:r>
            <a:r>
              <a:rPr lang="ko" sz="1100">
                <a:solidFill>
                  <a:srgbClr val="E06666"/>
                </a:solidFill>
              </a:rPr>
              <a:t>행사    개최 </a:t>
            </a:r>
            <a:r>
              <a:rPr lang="ko" sz="1100"/>
              <a:t>  </a:t>
            </a:r>
            <a:r>
              <a:rPr lang="ko" sz="1100">
                <a:solidFill>
                  <a:srgbClr val="E06666"/>
                </a:solidFill>
              </a:rPr>
              <a:t>공연 </a:t>
            </a:r>
            <a:r>
              <a:rPr lang="ko" sz="1100"/>
              <a:t>   의    한류   예선   </a:t>
            </a:r>
            <a:r>
              <a:rPr lang="ko" sz="1100">
                <a:solidFill>
                  <a:srgbClr val="E06666"/>
                </a:solidFill>
              </a:rPr>
              <a:t>지역</a:t>
            </a:r>
            <a:endParaRPr sz="1100">
              <a:solidFill>
                <a:srgbClr val="E06666"/>
              </a:solidFill>
            </a:endParaRPr>
          </a:p>
        </p:txBody>
      </p:sp>
      <p:sp>
        <p:nvSpPr>
          <p:cNvPr id="238" name="Google Shape;238;p30"/>
          <p:cNvSpPr txBox="1"/>
          <p:nvPr/>
        </p:nvSpPr>
        <p:spPr>
          <a:xfrm>
            <a:off x="6842175" y="1287938"/>
            <a:ext cx="2119200" cy="233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34950" lvl="0" marL="3429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>
                <a:solidFill>
                  <a:srgbClr val="E06666"/>
                </a:solidFill>
              </a:rPr>
              <a:t>한국어</a:t>
            </a:r>
            <a:r>
              <a:rPr lang="ko" sz="1100"/>
              <a:t>      11.   지역</a:t>
            </a:r>
            <a:endParaRPr sz="1100"/>
          </a:p>
          <a:p>
            <a:pPr indent="-234950" lvl="0" marL="3429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/>
              <a:t>한국          12.   미국</a:t>
            </a:r>
            <a:endParaRPr sz="1100"/>
          </a:p>
          <a:p>
            <a:pPr indent="-234950" lvl="0" marL="3429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/>
              <a:t>등              13.   개</a:t>
            </a:r>
            <a:endParaRPr sz="1100"/>
          </a:p>
          <a:p>
            <a:pPr indent="-234950" lvl="0" marL="3429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/>
              <a:t>및              14.   또한</a:t>
            </a:r>
            <a:endParaRPr sz="1100"/>
          </a:p>
          <a:p>
            <a:pPr indent="-234950" lvl="0" marL="3429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/>
              <a:t>한류           15.   프로그램</a:t>
            </a:r>
            <a:endParaRPr sz="1100"/>
          </a:p>
          <a:p>
            <a:pPr indent="-234950" lvl="0" marL="3429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ko" sz="1100">
                <a:solidFill>
                  <a:srgbClr val="E06666"/>
                </a:solidFill>
              </a:rPr>
              <a:t>호주</a:t>
            </a:r>
            <a:r>
              <a:rPr lang="ko" sz="1100"/>
              <a:t>           16.   현지</a:t>
            </a:r>
            <a:endParaRPr sz="1100"/>
          </a:p>
          <a:p>
            <a:pPr indent="-234950" lvl="0" marL="3429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/>
              <a:t>대한           17.   춤</a:t>
            </a:r>
            <a:endParaRPr sz="1100"/>
          </a:p>
          <a:p>
            <a:pPr indent="-234950" lvl="0" marL="3429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/>
              <a:t>개최           18.   공연</a:t>
            </a:r>
            <a:endParaRPr sz="1100"/>
          </a:p>
          <a:p>
            <a:pPr indent="-234950" lvl="0" marL="3429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/>
              <a:t>내               19.   문화</a:t>
            </a:r>
            <a:endParaRPr sz="1100"/>
          </a:p>
          <a:p>
            <a:pPr indent="-234950" lvl="0" marL="3429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/>
              <a:t>관심            20.  이</a:t>
            </a:r>
            <a:endParaRPr sz="1100"/>
          </a:p>
          <a:p>
            <a:pPr indent="-234950" lvl="0" marL="3429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/>
              <a:t>지역</a:t>
            </a:r>
            <a:endParaRPr sz="1100"/>
          </a:p>
          <a:p>
            <a:pPr indent="-234950" lvl="0" marL="3429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100"/>
              <a:buAutoNum type="arabicPeriod"/>
            </a:pPr>
            <a:r>
              <a:rPr lang="ko" sz="1100">
                <a:solidFill>
                  <a:srgbClr val="E06666"/>
                </a:solidFill>
              </a:rPr>
              <a:t>미국</a:t>
            </a:r>
            <a:endParaRPr sz="1100">
              <a:solidFill>
                <a:srgbClr val="E06666"/>
              </a:solidFill>
            </a:endParaRPr>
          </a:p>
          <a:p>
            <a:pPr indent="-234950" lvl="0" marL="3429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/>
              <a:t>개</a:t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/>
          <p:nvPr/>
        </p:nvSpPr>
        <p:spPr>
          <a:xfrm>
            <a:off x="393341" y="146781"/>
            <a:ext cx="2422800" cy="442500"/>
          </a:xfrm>
          <a:prstGeom prst="rect">
            <a:avLst/>
          </a:prstGeom>
          <a:solidFill>
            <a:srgbClr val="2F549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제언점</a:t>
            </a:r>
            <a:endParaRPr sz="1100"/>
          </a:p>
        </p:txBody>
      </p:sp>
      <p:sp>
        <p:nvSpPr>
          <p:cNvPr id="244" name="Google Shape;244;p31"/>
          <p:cNvSpPr txBox="1"/>
          <p:nvPr/>
        </p:nvSpPr>
        <p:spPr>
          <a:xfrm>
            <a:off x="2864241" y="146784"/>
            <a:ext cx="2051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" name="Google Shape;245;p31"/>
          <p:cNvCxnSpPr/>
          <p:nvPr/>
        </p:nvCxnSpPr>
        <p:spPr>
          <a:xfrm>
            <a:off x="12169" y="679725"/>
            <a:ext cx="913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31"/>
          <p:cNvSpPr txBox="1"/>
          <p:nvPr/>
        </p:nvSpPr>
        <p:spPr>
          <a:xfrm>
            <a:off x="463150" y="3824200"/>
            <a:ext cx="4337700" cy="1233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ko" sz="1300">
                <a:solidFill>
                  <a:schemeClr val="dk1"/>
                </a:solidFill>
              </a:rPr>
              <a:t>elasticsearch를 이용해 쿼리를 통해 데이터를 필터링 하는것은 가능했으나 이어서 집계는 불가능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ko" sz="1300">
                <a:solidFill>
                  <a:schemeClr val="dk1"/>
                </a:solidFill>
              </a:rPr>
              <a:t>파이썬의  konlpy를 통해 형태소 분석을 했으나 nori                           한글 형태소 분석기보다는 정확도가 떨어짐 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247" name="Google Shape;2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94" y="1227363"/>
            <a:ext cx="4337757" cy="2506388"/>
          </a:xfrm>
          <a:prstGeom prst="rect">
            <a:avLst/>
          </a:prstGeom>
          <a:noFill/>
          <a:ln cap="flat" cmpd="sng" w="952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8" name="Google Shape;248;p31"/>
          <p:cNvSpPr txBox="1"/>
          <p:nvPr/>
        </p:nvSpPr>
        <p:spPr>
          <a:xfrm>
            <a:off x="741731" y="3340750"/>
            <a:ext cx="4005000" cy="30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FF0000"/>
                </a:solidFill>
              </a:rPr>
              <a:t>등 </a:t>
            </a:r>
            <a:r>
              <a:rPr lang="ko" sz="1100"/>
              <a:t>    한국    인기    행사    개최   공연    </a:t>
            </a:r>
            <a:r>
              <a:rPr b="1" lang="ko" sz="1100">
                <a:solidFill>
                  <a:srgbClr val="FF0000"/>
                </a:solidFill>
              </a:rPr>
              <a:t>의</a:t>
            </a:r>
            <a:r>
              <a:rPr lang="ko" sz="1100"/>
              <a:t>    한류   예선   지역</a:t>
            </a:r>
            <a:endParaRPr sz="1100"/>
          </a:p>
        </p:txBody>
      </p:sp>
      <p:sp>
        <p:nvSpPr>
          <p:cNvPr id="249" name="Google Shape;249;p31"/>
          <p:cNvSpPr txBox="1"/>
          <p:nvPr/>
        </p:nvSpPr>
        <p:spPr>
          <a:xfrm>
            <a:off x="4863250" y="3824200"/>
            <a:ext cx="4119600" cy="1233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ko" sz="1300">
                <a:solidFill>
                  <a:schemeClr val="dk1"/>
                </a:solidFill>
              </a:rPr>
              <a:t>트위터의 데이터로는 k-pop에 대한 장점이나 강점에 대해 학술적으로 분석하기가 어려웠음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ko" sz="1300">
                <a:solidFill>
                  <a:schemeClr val="dk1"/>
                </a:solidFill>
              </a:rPr>
              <a:t>twitter로는현재의 관심사를 확인하는데 용이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ko" sz="1300">
                <a:solidFill>
                  <a:schemeClr val="dk1"/>
                </a:solidFill>
              </a:rPr>
              <a:t>학술적인 분석을 원한다면 SNS에서 데이터를 수집하는 것은 지양하는 것이 좋을듯함.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250" name="Google Shape;25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3250" y="1227375"/>
            <a:ext cx="4119600" cy="2506375"/>
          </a:xfrm>
          <a:prstGeom prst="rect">
            <a:avLst/>
          </a:prstGeom>
          <a:noFill/>
          <a:ln cap="flat" cmpd="sng" w="95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1" name="Google Shape;251;p31"/>
          <p:cNvSpPr txBox="1"/>
          <p:nvPr/>
        </p:nvSpPr>
        <p:spPr>
          <a:xfrm>
            <a:off x="733974" y="816750"/>
            <a:ext cx="4167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400" u="none" cap="none" strike="noStrike">
                <a:solidFill>
                  <a:schemeClr val="dk1"/>
                </a:solidFill>
              </a:rPr>
              <a:t>&lt;</a:t>
            </a:r>
            <a:r>
              <a:rPr b="1" lang="ko">
                <a:solidFill>
                  <a:schemeClr val="dk1"/>
                </a:solidFill>
              </a:rPr>
              <a:t>elasticsearch를 이용한 형태소 분석 제언점</a:t>
            </a:r>
            <a:r>
              <a:rPr b="1" i="0" lang="ko" sz="1400" u="none" cap="none" strike="noStrike">
                <a:solidFill>
                  <a:schemeClr val="dk1"/>
                </a:solidFill>
              </a:rPr>
              <a:t>&gt;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252" name="Google Shape;252;p31"/>
          <p:cNvSpPr txBox="1"/>
          <p:nvPr/>
        </p:nvSpPr>
        <p:spPr>
          <a:xfrm>
            <a:off x="4977187" y="781192"/>
            <a:ext cx="3892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</a:rPr>
              <a:t>&lt;</a:t>
            </a:r>
            <a:r>
              <a:rPr b="1" lang="ko">
                <a:solidFill>
                  <a:schemeClr val="dk1"/>
                </a:solidFill>
              </a:rPr>
              <a:t>open_API와 twitter API 사용 차이</a:t>
            </a:r>
            <a:r>
              <a:rPr b="1" lang="ko" sz="1400">
                <a:solidFill>
                  <a:schemeClr val="dk1"/>
                </a:solidFill>
              </a:rPr>
              <a:t> &gt;</a:t>
            </a:r>
            <a:endParaRPr b="1"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482325" y="146775"/>
            <a:ext cx="2333700" cy="442500"/>
          </a:xfrm>
          <a:prstGeom prst="rect">
            <a:avLst/>
          </a:prstGeom>
          <a:solidFill>
            <a:srgbClr val="2F549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목차</a:t>
            </a:r>
            <a:endParaRPr sz="1100"/>
          </a:p>
        </p:txBody>
      </p:sp>
      <p:sp>
        <p:nvSpPr>
          <p:cNvPr id="60" name="Google Shape;60;p14"/>
          <p:cNvSpPr txBox="1"/>
          <p:nvPr/>
        </p:nvSpPr>
        <p:spPr>
          <a:xfrm>
            <a:off x="2864241" y="146784"/>
            <a:ext cx="2051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14"/>
          <p:cNvCxnSpPr/>
          <p:nvPr/>
        </p:nvCxnSpPr>
        <p:spPr>
          <a:xfrm>
            <a:off x="12169" y="679725"/>
            <a:ext cx="913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4"/>
          <p:cNvCxnSpPr/>
          <p:nvPr/>
        </p:nvCxnSpPr>
        <p:spPr>
          <a:xfrm>
            <a:off x="376800" y="6075"/>
            <a:ext cx="24300" cy="51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4"/>
          <p:cNvSpPr txBox="1"/>
          <p:nvPr>
            <p:ph idx="4294967295" type="body"/>
          </p:nvPr>
        </p:nvSpPr>
        <p:spPr>
          <a:xfrm>
            <a:off x="482325" y="770175"/>
            <a:ext cx="8520600" cy="3665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Part 1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ELK STACK과 트위터 API를 이용한 트위터 데이터 시각화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keyword: K-pop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Part 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ELK STACK과 openAPI를 이용한 데이터 시각화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keyword: K-pop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Part 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ELK STACK과 트위터 API를 이용한 데이터 시각화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keyword: K-movie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311700" y="903925"/>
            <a:ext cx="8520600" cy="36651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lt1"/>
                </a:solidFill>
              </a:rPr>
              <a:t>Part 3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2500">
                <a:solidFill>
                  <a:schemeClr val="lt1"/>
                </a:solidFill>
              </a:rPr>
              <a:t>ELK STACK과 twitterAPI를 이용한 데이터 시각화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2500">
                <a:solidFill>
                  <a:schemeClr val="lt1"/>
                </a:solidFill>
              </a:rPr>
              <a:t>keyword: k-movie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1400">
                <a:solidFill>
                  <a:schemeClr val="lt1"/>
                </a:solidFill>
              </a:rPr>
              <a:t>홍훈표, 오재동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2" name="Google Shape;262;p33"/>
          <p:cNvCxnSpPr/>
          <p:nvPr/>
        </p:nvCxnSpPr>
        <p:spPr>
          <a:xfrm>
            <a:off x="12169" y="679725"/>
            <a:ext cx="913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33"/>
          <p:cNvSpPr txBox="1"/>
          <p:nvPr>
            <p:ph type="title"/>
          </p:nvPr>
        </p:nvSpPr>
        <p:spPr>
          <a:xfrm>
            <a:off x="196450" y="124675"/>
            <a:ext cx="4545000" cy="4398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ko" sz="1837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Twitter API Key를 이용한 데이터 수집 </a:t>
            </a:r>
            <a:endParaRPr sz="1837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4" name="Google Shape;2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50" y="794975"/>
            <a:ext cx="5966598" cy="427422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3"/>
          <p:cNvSpPr txBox="1"/>
          <p:nvPr/>
        </p:nvSpPr>
        <p:spPr>
          <a:xfrm>
            <a:off x="6752425" y="1292200"/>
            <a:ext cx="178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Twitter Developer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사이트 가입 </a:t>
            </a:r>
            <a:endParaRPr/>
          </a:p>
        </p:txBody>
      </p:sp>
      <p:sp>
        <p:nvSpPr>
          <p:cNvPr id="266" name="Google Shape;266;p33"/>
          <p:cNvSpPr txBox="1"/>
          <p:nvPr/>
        </p:nvSpPr>
        <p:spPr>
          <a:xfrm>
            <a:off x="6752425" y="2422325"/>
            <a:ext cx="17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애플리케이션 생성</a:t>
            </a:r>
            <a:endParaRPr/>
          </a:p>
        </p:txBody>
      </p:sp>
      <p:sp>
        <p:nvSpPr>
          <p:cNvPr id="267" name="Google Shape;267;p33"/>
          <p:cNvSpPr txBox="1"/>
          <p:nvPr/>
        </p:nvSpPr>
        <p:spPr>
          <a:xfrm>
            <a:off x="6555925" y="3337050"/>
            <a:ext cx="217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API (Secret) Key,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API (Secret) Token 발급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50" y="794975"/>
            <a:ext cx="6251124" cy="34097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3" name="Google Shape;273;p34"/>
          <p:cNvCxnSpPr/>
          <p:nvPr/>
        </p:nvCxnSpPr>
        <p:spPr>
          <a:xfrm>
            <a:off x="12169" y="679725"/>
            <a:ext cx="913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34"/>
          <p:cNvSpPr txBox="1"/>
          <p:nvPr>
            <p:ph type="title"/>
          </p:nvPr>
        </p:nvSpPr>
        <p:spPr>
          <a:xfrm>
            <a:off x="196450" y="124675"/>
            <a:ext cx="4545000" cy="4398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ko" sz="1837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Twitter API Key를 이용한 데이터 수집 </a:t>
            </a:r>
            <a:endParaRPr sz="1837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34"/>
          <p:cNvSpPr txBox="1"/>
          <p:nvPr/>
        </p:nvSpPr>
        <p:spPr>
          <a:xfrm>
            <a:off x="6752425" y="1292200"/>
            <a:ext cx="22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logstash.conf 파일  수정 </a:t>
            </a:r>
            <a:endParaRPr/>
          </a:p>
        </p:txBody>
      </p:sp>
      <p:sp>
        <p:nvSpPr>
          <p:cNvPr id="276" name="Google Shape;276;p34"/>
          <p:cNvSpPr/>
          <p:nvPr/>
        </p:nvSpPr>
        <p:spPr>
          <a:xfrm>
            <a:off x="2432425" y="1532900"/>
            <a:ext cx="3851400" cy="7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4"/>
          <p:cNvSpPr txBox="1"/>
          <p:nvPr/>
        </p:nvSpPr>
        <p:spPr>
          <a:xfrm>
            <a:off x="2495775" y="1842200"/>
            <a:ext cx="25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lang="ko">
                <a:solidFill>
                  <a:srgbClr val="FF0000"/>
                </a:solidFill>
              </a:rPr>
              <a:t>korean movie</a:t>
            </a:r>
            <a:r>
              <a:rPr lang="ko"/>
              <a:t> 키워드 수집 </a:t>
            </a:r>
            <a:endParaRPr/>
          </a:p>
        </p:txBody>
      </p:sp>
      <p:pic>
        <p:nvPicPr>
          <p:cNvPr id="278" name="Google Shape;27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6649" y="3341603"/>
            <a:ext cx="4862352" cy="11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35"/>
          <p:cNvCxnSpPr/>
          <p:nvPr/>
        </p:nvCxnSpPr>
        <p:spPr>
          <a:xfrm>
            <a:off x="12169" y="679725"/>
            <a:ext cx="913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35"/>
          <p:cNvSpPr txBox="1"/>
          <p:nvPr>
            <p:ph type="title"/>
          </p:nvPr>
        </p:nvSpPr>
        <p:spPr>
          <a:xfrm>
            <a:off x="196450" y="124675"/>
            <a:ext cx="4545000" cy="4398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ko" sz="1837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Twitter API Key를 이용한 데이터 수집 </a:t>
            </a:r>
            <a:endParaRPr sz="1837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5" name="Google Shape;2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6875"/>
            <a:ext cx="8839200" cy="308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196450" y="3843475"/>
            <a:ext cx="88392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Discover 메뉴에서 앞에서 설정한 키워드에 해당하는 트위터 데이터가 수집된 결과를 확인함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1,018 개의 데이터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수집 시간: Nov 1, 2021 @ 15:00:00.000 ~ Nov 2, 2021 @ 07:30:00.000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사용가능한 fields 등 확인 가능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Google Shape;291;p36"/>
          <p:cNvCxnSpPr/>
          <p:nvPr/>
        </p:nvCxnSpPr>
        <p:spPr>
          <a:xfrm>
            <a:off x="12169" y="679725"/>
            <a:ext cx="913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36"/>
          <p:cNvSpPr txBox="1"/>
          <p:nvPr>
            <p:ph type="title"/>
          </p:nvPr>
        </p:nvSpPr>
        <p:spPr>
          <a:xfrm>
            <a:off x="196450" y="124675"/>
            <a:ext cx="4313700" cy="4398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ko" sz="1837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Twitter 수집 내용 분석  - 사용 컬럼 </a:t>
            </a:r>
            <a:endParaRPr sz="1837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3" name="Google Shape;2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50" y="794975"/>
            <a:ext cx="3375881" cy="427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6"/>
          <p:cNvSpPr txBox="1"/>
          <p:nvPr/>
        </p:nvSpPr>
        <p:spPr>
          <a:xfrm>
            <a:off x="4432650" y="1560850"/>
            <a:ext cx="411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사용 가능한 컬럼은 500여개가 있지만, 실제로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쓸만한 데이터를 얻을 수 있는 컬럼이 거의 x</a:t>
            </a:r>
            <a:endParaRPr/>
          </a:p>
        </p:txBody>
      </p:sp>
      <p:sp>
        <p:nvSpPr>
          <p:cNvPr id="295" name="Google Shape;295;p36"/>
          <p:cNvSpPr txBox="1"/>
          <p:nvPr/>
        </p:nvSpPr>
        <p:spPr>
          <a:xfrm>
            <a:off x="4572000" y="2571750"/>
            <a:ext cx="4118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1. hastags.keywords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2. timestamp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3. language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4. user.locations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5. message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이외의 데이터 컬럼들은 대부분 분석 가치 x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0" name="Google Shape;300;p37"/>
          <p:cNvCxnSpPr/>
          <p:nvPr/>
        </p:nvCxnSpPr>
        <p:spPr>
          <a:xfrm>
            <a:off x="12169" y="679725"/>
            <a:ext cx="913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1" name="Google Shape;3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50" y="984438"/>
            <a:ext cx="6049224" cy="31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7"/>
          <p:cNvSpPr txBox="1"/>
          <p:nvPr>
            <p:ph type="title"/>
          </p:nvPr>
        </p:nvSpPr>
        <p:spPr>
          <a:xfrm>
            <a:off x="196450" y="124675"/>
            <a:ext cx="4490100" cy="4398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ko" sz="1837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Twitter 수집 내용 분석 결과 - Tag Cloud</a:t>
            </a:r>
            <a:endParaRPr sz="1837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37"/>
          <p:cNvSpPr txBox="1"/>
          <p:nvPr/>
        </p:nvSpPr>
        <p:spPr>
          <a:xfrm>
            <a:off x="6359700" y="2181400"/>
            <a:ext cx="2090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1. JUNGKOOK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2. KimSeonHo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3. 김선호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4. SquidGame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5. SouthKorea </a:t>
            </a:r>
            <a:endParaRPr/>
          </a:p>
        </p:txBody>
      </p:sp>
      <p:sp>
        <p:nvSpPr>
          <p:cNvPr id="304" name="Google Shape;304;p37"/>
          <p:cNvSpPr txBox="1"/>
          <p:nvPr/>
        </p:nvSpPr>
        <p:spPr>
          <a:xfrm>
            <a:off x="2483075" y="4517300"/>
            <a:ext cx="596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최근 </a:t>
            </a:r>
            <a:r>
              <a:rPr b="1" lang="ko">
                <a:solidFill>
                  <a:srgbClr val="FF0000"/>
                </a:solidFill>
              </a:rPr>
              <a:t>김선호</a:t>
            </a:r>
            <a:r>
              <a:rPr lang="ko"/>
              <a:t>와 </a:t>
            </a:r>
            <a:r>
              <a:rPr b="1" lang="ko">
                <a:solidFill>
                  <a:srgbClr val="FF0000"/>
                </a:solidFill>
              </a:rPr>
              <a:t>정국</a:t>
            </a:r>
            <a:r>
              <a:rPr lang="ko"/>
              <a:t>이 많이 검색되고 있는 것을 확인할 수 있다.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00" y="926925"/>
            <a:ext cx="6132026" cy="3640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0" name="Google Shape;310;p38"/>
          <p:cNvCxnSpPr/>
          <p:nvPr/>
        </p:nvCxnSpPr>
        <p:spPr>
          <a:xfrm>
            <a:off x="12169" y="679725"/>
            <a:ext cx="913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38"/>
          <p:cNvSpPr txBox="1"/>
          <p:nvPr>
            <p:ph type="title"/>
          </p:nvPr>
        </p:nvSpPr>
        <p:spPr>
          <a:xfrm>
            <a:off x="196450" y="124675"/>
            <a:ext cx="7468200" cy="4398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ko" sz="1837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Twitter 수집 내용 분석 (문제점 1) - Location 및 Langauage 히트맵 </a:t>
            </a:r>
            <a:endParaRPr sz="1837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38"/>
          <p:cNvSpPr txBox="1"/>
          <p:nvPr/>
        </p:nvSpPr>
        <p:spPr>
          <a:xfrm>
            <a:off x="6828450" y="1469600"/>
            <a:ext cx="209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정확한 location 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사용자 지정 location</a:t>
            </a:r>
            <a:r>
              <a:rPr lang="ko"/>
              <a:t> o</a:t>
            </a:r>
            <a:endParaRPr/>
          </a:p>
        </p:txBody>
      </p:sp>
      <p:sp>
        <p:nvSpPr>
          <p:cNvPr id="313" name="Google Shape;313;p38"/>
          <p:cNvSpPr txBox="1"/>
          <p:nvPr/>
        </p:nvSpPr>
        <p:spPr>
          <a:xfrm>
            <a:off x="6930175" y="2439275"/>
            <a:ext cx="209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ex) she/her, he/him,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she, they, req ok 등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275" y="1009975"/>
            <a:ext cx="5922075" cy="3297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9" name="Google Shape;319;p39"/>
          <p:cNvCxnSpPr/>
          <p:nvPr/>
        </p:nvCxnSpPr>
        <p:spPr>
          <a:xfrm>
            <a:off x="12169" y="679725"/>
            <a:ext cx="913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9"/>
          <p:cNvCxnSpPr/>
          <p:nvPr/>
        </p:nvCxnSpPr>
        <p:spPr>
          <a:xfrm>
            <a:off x="12169" y="679725"/>
            <a:ext cx="913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39"/>
          <p:cNvSpPr txBox="1"/>
          <p:nvPr>
            <p:ph type="title"/>
          </p:nvPr>
        </p:nvSpPr>
        <p:spPr>
          <a:xfrm>
            <a:off x="196450" y="124675"/>
            <a:ext cx="7024800" cy="4398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ko" sz="1837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Twitter 수집 내용 분석 (문제점2) - 유의미한 Insight 얻기 힘듦 </a:t>
            </a:r>
            <a:endParaRPr sz="1837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p39"/>
          <p:cNvSpPr txBox="1"/>
          <p:nvPr/>
        </p:nvSpPr>
        <p:spPr>
          <a:xfrm>
            <a:off x="488275" y="4370725"/>
            <a:ext cx="68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특정 시간대에 ‘korean movie’ 검색 빈도가 급증하였으며, 이에 대한 원인은 알 수 x</a:t>
            </a:r>
            <a:endParaRPr/>
          </a:p>
        </p:txBody>
      </p:sp>
      <p:sp>
        <p:nvSpPr>
          <p:cNvPr id="323" name="Google Shape;323;p39"/>
          <p:cNvSpPr txBox="1"/>
          <p:nvPr/>
        </p:nvSpPr>
        <p:spPr>
          <a:xfrm>
            <a:off x="6575075" y="2571750"/>
            <a:ext cx="261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이와 같이 Twitter로부터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얻을 수 있는 정보가 많지 않아, 공공 데이터를 추가 탐색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8" name="Google Shape;328;p40"/>
          <p:cNvCxnSpPr/>
          <p:nvPr/>
        </p:nvCxnSpPr>
        <p:spPr>
          <a:xfrm>
            <a:off x="12169" y="679725"/>
            <a:ext cx="913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40"/>
          <p:cNvCxnSpPr/>
          <p:nvPr/>
        </p:nvCxnSpPr>
        <p:spPr>
          <a:xfrm>
            <a:off x="12169" y="679725"/>
            <a:ext cx="913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" name="Google Shape;330;p40"/>
          <p:cNvSpPr txBox="1"/>
          <p:nvPr>
            <p:ph type="title"/>
          </p:nvPr>
        </p:nvSpPr>
        <p:spPr>
          <a:xfrm>
            <a:off x="196450" y="124675"/>
            <a:ext cx="5086500" cy="4398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ko" sz="1837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공공데이터 탐색  - 월별 박스오피스</a:t>
            </a:r>
            <a:endParaRPr sz="1837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40"/>
          <p:cNvSpPr txBox="1"/>
          <p:nvPr/>
        </p:nvSpPr>
        <p:spPr>
          <a:xfrm>
            <a:off x="323575" y="4411675"/>
            <a:ext cx="689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2021년 10월 영화 랭킹 데이터를 사용하여 Kibana에서 분석 수행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순위, 영화명, 개봉일, 매출액, 관객 수, 스크린 수, 상영횟수 등이 있다. </a:t>
            </a:r>
            <a:endParaRPr/>
          </a:p>
        </p:txBody>
      </p:sp>
      <p:pic>
        <p:nvPicPr>
          <p:cNvPr id="332" name="Google Shape;3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575" y="794975"/>
            <a:ext cx="6479508" cy="35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" name="Google Shape;337;p41"/>
          <p:cNvCxnSpPr/>
          <p:nvPr/>
        </p:nvCxnSpPr>
        <p:spPr>
          <a:xfrm>
            <a:off x="12169" y="679725"/>
            <a:ext cx="913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41"/>
          <p:cNvCxnSpPr/>
          <p:nvPr/>
        </p:nvCxnSpPr>
        <p:spPr>
          <a:xfrm>
            <a:off x="12169" y="679725"/>
            <a:ext cx="913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41"/>
          <p:cNvSpPr txBox="1"/>
          <p:nvPr>
            <p:ph type="title"/>
          </p:nvPr>
        </p:nvSpPr>
        <p:spPr>
          <a:xfrm>
            <a:off x="196450" y="124675"/>
            <a:ext cx="6010800" cy="4398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ko" sz="1837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공공데이터 전처리 - Null 데이터 삭제, 컬럼 추가</a:t>
            </a:r>
            <a:endParaRPr sz="1837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p41"/>
          <p:cNvSpPr txBox="1"/>
          <p:nvPr/>
        </p:nvSpPr>
        <p:spPr>
          <a:xfrm>
            <a:off x="196450" y="3892250"/>
            <a:ext cx="6581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월별 상영횟수에 따라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</a:t>
            </a:r>
            <a:r>
              <a:rPr lang="ko">
                <a:solidFill>
                  <a:schemeClr val="dk1"/>
                </a:solidFill>
              </a:rPr>
              <a:t>매우 적음: 0 ~ 1999, 적음: 2000 ~ 3999, 4000 ~ 5999: 보통, 6000 ~ 7999: 많음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매우 많음: 8000 이상 </a:t>
            </a:r>
            <a:r>
              <a:rPr lang="ko" sz="1300"/>
              <a:t>으로 설정하여 컬럼 추가 </a:t>
            </a:r>
            <a:r>
              <a:rPr lang="ko"/>
              <a:t> </a:t>
            </a:r>
            <a:endParaRPr/>
          </a:p>
        </p:txBody>
      </p:sp>
      <p:pic>
        <p:nvPicPr>
          <p:cNvPr id="341" name="Google Shape;3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50" y="944925"/>
            <a:ext cx="6581026" cy="283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903925"/>
            <a:ext cx="8520600" cy="36651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lt1"/>
                </a:solidFill>
              </a:rPr>
              <a:t>Part 1 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2500">
                <a:solidFill>
                  <a:schemeClr val="lt1"/>
                </a:solidFill>
              </a:rPr>
              <a:t>ELK STACK과 트위터 API를 이용한 트위터 데이터 시각화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2500">
                <a:solidFill>
                  <a:schemeClr val="lt1"/>
                </a:solidFill>
              </a:rPr>
              <a:t>keyword: K-pop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1400">
                <a:solidFill>
                  <a:schemeClr val="lt1"/>
                </a:solidFill>
              </a:rPr>
              <a:t>박두레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6" name="Google Shape;346;p42"/>
          <p:cNvCxnSpPr/>
          <p:nvPr/>
        </p:nvCxnSpPr>
        <p:spPr>
          <a:xfrm>
            <a:off x="12169" y="679725"/>
            <a:ext cx="913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7" name="Google Shape;34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575" y="963250"/>
            <a:ext cx="4152826" cy="4049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8" name="Google Shape;348;p42"/>
          <p:cNvCxnSpPr/>
          <p:nvPr/>
        </p:nvCxnSpPr>
        <p:spPr>
          <a:xfrm>
            <a:off x="12169" y="679725"/>
            <a:ext cx="913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" name="Google Shape;349;p42"/>
          <p:cNvSpPr txBox="1"/>
          <p:nvPr>
            <p:ph type="title"/>
          </p:nvPr>
        </p:nvSpPr>
        <p:spPr>
          <a:xfrm>
            <a:off x="196450" y="124675"/>
            <a:ext cx="6746100" cy="4398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ko" sz="1837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공공데이터 분석 - 월별 박스 오피스, 배급사 분석</a:t>
            </a:r>
            <a:endParaRPr sz="1837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p42"/>
          <p:cNvSpPr txBox="1"/>
          <p:nvPr/>
        </p:nvSpPr>
        <p:spPr>
          <a:xfrm>
            <a:off x="5194175" y="1596250"/>
            <a:ext cx="3369900" cy="27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 </a:t>
            </a:r>
            <a:r>
              <a:rPr lang="ko">
                <a:solidFill>
                  <a:schemeClr val="dk1"/>
                </a:solidFill>
              </a:rPr>
              <a:t>해당 공공 데이터를 사용하여 배급사를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분석해 본 결과,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1. 월트디즈니컴퍼니코리아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2. 조이엔시네마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3. 메가박스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4. 유니버셜 픽쳐서 인터네셔널 코리아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순으로 배급사 점유율을 확인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5" name="Google Shape;355;p43"/>
          <p:cNvCxnSpPr/>
          <p:nvPr/>
        </p:nvCxnSpPr>
        <p:spPr>
          <a:xfrm>
            <a:off x="12169" y="679725"/>
            <a:ext cx="913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6" name="Google Shape;35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625" y="972900"/>
            <a:ext cx="4514201" cy="3093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" name="Google Shape;357;p43"/>
          <p:cNvCxnSpPr/>
          <p:nvPr/>
        </p:nvCxnSpPr>
        <p:spPr>
          <a:xfrm>
            <a:off x="12169" y="679725"/>
            <a:ext cx="913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43"/>
          <p:cNvSpPr txBox="1"/>
          <p:nvPr>
            <p:ph type="title"/>
          </p:nvPr>
        </p:nvSpPr>
        <p:spPr>
          <a:xfrm>
            <a:off x="196450" y="124675"/>
            <a:ext cx="5482500" cy="4398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ko" sz="1837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공공데이터 분석, 영화 제작년도 분석 </a:t>
            </a:r>
            <a:endParaRPr sz="1837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43"/>
          <p:cNvSpPr txBox="1"/>
          <p:nvPr/>
        </p:nvSpPr>
        <p:spPr>
          <a:xfrm>
            <a:off x="5569775" y="1431550"/>
            <a:ext cx="336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0" name="Google Shape;360;p43"/>
          <p:cNvSpPr txBox="1"/>
          <p:nvPr/>
        </p:nvSpPr>
        <p:spPr>
          <a:xfrm>
            <a:off x="5346575" y="1748650"/>
            <a:ext cx="33699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 </a:t>
            </a:r>
            <a:r>
              <a:rPr lang="ko">
                <a:solidFill>
                  <a:schemeClr val="dk1"/>
                </a:solidFill>
              </a:rPr>
              <a:t>해당 공공 데이터를 사용하여 11월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랭킹 데이터의 영화 제작년도를 분석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해 본 결과, 2021년도 영화뿐만 아니라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오래된 영화 또한 꾸준히 사랑받고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있음을 확인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00" y="895025"/>
            <a:ext cx="5415424" cy="3812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6" name="Google Shape;366;p44"/>
          <p:cNvCxnSpPr/>
          <p:nvPr/>
        </p:nvCxnSpPr>
        <p:spPr>
          <a:xfrm>
            <a:off x="12169" y="679725"/>
            <a:ext cx="913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44"/>
          <p:cNvCxnSpPr/>
          <p:nvPr/>
        </p:nvCxnSpPr>
        <p:spPr>
          <a:xfrm>
            <a:off x="12169" y="679725"/>
            <a:ext cx="913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44"/>
          <p:cNvSpPr txBox="1"/>
          <p:nvPr>
            <p:ph type="title"/>
          </p:nvPr>
        </p:nvSpPr>
        <p:spPr>
          <a:xfrm>
            <a:off x="196450" y="124675"/>
            <a:ext cx="5629200" cy="4398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ko" sz="1837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공공데이터 분석, 상영횟수와 제작 국가 분석 </a:t>
            </a:r>
            <a:endParaRPr sz="1837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1837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p44"/>
          <p:cNvSpPr txBox="1"/>
          <p:nvPr/>
        </p:nvSpPr>
        <p:spPr>
          <a:xfrm>
            <a:off x="5333525" y="1946175"/>
            <a:ext cx="35223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 </a:t>
            </a:r>
            <a:r>
              <a:rPr lang="ko">
                <a:solidFill>
                  <a:schemeClr val="dk1"/>
                </a:solidFill>
              </a:rPr>
              <a:t>해당 공공 데이터를 사용하여 11월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랭킹 데이터의 영화 제작 국가와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상영횟수를 분석해 본 결과,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대부분의 월별 영화 상영 횟수는 2,000건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미만이었고 미국에서 제작한 영화의 경우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8,000건 이상 상영된 영화도 있었음을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확인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5"/>
          <p:cNvSpPr txBox="1"/>
          <p:nvPr>
            <p:ph type="title"/>
          </p:nvPr>
        </p:nvSpPr>
        <p:spPr>
          <a:xfrm>
            <a:off x="402175" y="215425"/>
            <a:ext cx="3732000" cy="4398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ko" sz="1837">
                <a:solidFill>
                  <a:schemeClr val="lt1"/>
                </a:solidFill>
              </a:rPr>
              <a:t>한국국제교류재단_한류현황 CSV</a:t>
            </a:r>
            <a:r>
              <a:rPr lang="ko" sz="1837">
                <a:solidFill>
                  <a:schemeClr val="lt1"/>
                </a:solidFill>
              </a:rPr>
              <a:t> </a:t>
            </a:r>
            <a:endParaRPr sz="1837">
              <a:solidFill>
                <a:schemeClr val="lt1"/>
              </a:solidFill>
            </a:endParaRPr>
          </a:p>
        </p:txBody>
      </p:sp>
      <p:pic>
        <p:nvPicPr>
          <p:cNvPr id="375" name="Google Shape;37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388" y="1034675"/>
            <a:ext cx="679132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5"/>
          <p:cNvSpPr txBox="1"/>
          <p:nvPr>
            <p:ph idx="1" type="body"/>
          </p:nvPr>
        </p:nvSpPr>
        <p:spPr>
          <a:xfrm>
            <a:off x="449775" y="3909675"/>
            <a:ext cx="85206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한국 국제교류재단_한류현황 CSV 파일을 이용하여, _doc개수 684개의 데이터를 확인함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드라마 및 영화의 데이터가 </a:t>
            </a: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20%이상을 차지함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77" name="Google Shape;37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3050" y="1391525"/>
            <a:ext cx="2877188" cy="17742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8" name="Google Shape;378;p45"/>
          <p:cNvCxnSpPr/>
          <p:nvPr/>
        </p:nvCxnSpPr>
        <p:spPr>
          <a:xfrm>
            <a:off x="12169" y="679725"/>
            <a:ext cx="913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 txBox="1"/>
          <p:nvPr>
            <p:ph type="title"/>
          </p:nvPr>
        </p:nvSpPr>
        <p:spPr>
          <a:xfrm>
            <a:off x="402175" y="139225"/>
            <a:ext cx="3732000" cy="4398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ko" sz="1837">
                <a:solidFill>
                  <a:schemeClr val="lt1"/>
                </a:solidFill>
              </a:rPr>
              <a:t>분야별 한국에 관심이 많은 국가</a:t>
            </a:r>
            <a:endParaRPr sz="1837">
              <a:solidFill>
                <a:schemeClr val="lt1"/>
              </a:solidFill>
            </a:endParaRPr>
          </a:p>
        </p:txBody>
      </p:sp>
      <p:pic>
        <p:nvPicPr>
          <p:cNvPr id="384" name="Google Shape;38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375" y="857800"/>
            <a:ext cx="7968101" cy="2451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5" name="Google Shape;385;p46"/>
          <p:cNvCxnSpPr/>
          <p:nvPr/>
        </p:nvCxnSpPr>
        <p:spPr>
          <a:xfrm>
            <a:off x="12169" y="679725"/>
            <a:ext cx="913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" name="Google Shape;386;p46"/>
          <p:cNvSpPr txBox="1"/>
          <p:nvPr>
            <p:ph idx="1" type="body"/>
          </p:nvPr>
        </p:nvSpPr>
        <p:spPr>
          <a:xfrm>
            <a:off x="567375" y="3685325"/>
            <a:ext cx="85206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아르헨티나, 미국, 베트남 등의 국가가 한국어, K-pop, 한국 영화 분야에 관심이 많음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Others에는 K-beauty, 스포츠(베트남 축구) 등에도 관심을 보이는 것으로 확인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75" y="954075"/>
            <a:ext cx="8589424" cy="95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7"/>
          <p:cNvSpPr txBox="1"/>
          <p:nvPr>
            <p:ph type="title"/>
          </p:nvPr>
        </p:nvSpPr>
        <p:spPr>
          <a:xfrm>
            <a:off x="402175" y="215425"/>
            <a:ext cx="3732000" cy="4398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ko" sz="1837">
                <a:solidFill>
                  <a:schemeClr val="lt1"/>
                </a:solidFill>
              </a:rPr>
              <a:t>한국 드라마에 관심이 많은 국가</a:t>
            </a:r>
            <a:endParaRPr sz="1837">
              <a:solidFill>
                <a:schemeClr val="lt1"/>
              </a:solidFill>
            </a:endParaRPr>
          </a:p>
        </p:txBody>
      </p:sp>
      <p:cxnSp>
        <p:nvCxnSpPr>
          <p:cNvPr id="393" name="Google Shape;393;p47"/>
          <p:cNvCxnSpPr/>
          <p:nvPr/>
        </p:nvCxnSpPr>
        <p:spPr>
          <a:xfrm>
            <a:off x="12169" y="679725"/>
            <a:ext cx="913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" name="Google Shape;394;p47"/>
          <p:cNvSpPr txBox="1"/>
          <p:nvPr>
            <p:ph idx="1" type="body"/>
          </p:nvPr>
        </p:nvSpPr>
        <p:spPr>
          <a:xfrm>
            <a:off x="436588" y="2131875"/>
            <a:ext cx="8520600" cy="20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한국 드라마에 관심이 많은 국가로는 스페인, 니카라과, 멕시코, 아랍에미리트 등의 국가 상위 순위를 차지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특히 아랍에미리트 국가에서는 과거에 </a:t>
            </a:r>
            <a:r>
              <a:rPr lang="ko" sz="14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&lt;내 이름은 김삼순&gt; &lt;대장금&gt; &lt;미안하다 사랑한다&gt; 등 국내 드라마를 방영해 높은 인기를 얻은 바가 있어, 한국 드라마에 대한 기대치가 높은 편임</a:t>
            </a:r>
            <a:endParaRPr sz="1400">
              <a:solidFill>
                <a:srgbClr val="22222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algun Gothic"/>
              <a:buChar char="-"/>
            </a:pPr>
            <a:r>
              <a:rPr lang="ko" sz="14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또한 </a:t>
            </a:r>
            <a:r>
              <a:rPr lang="ko" sz="1400">
                <a:solidFill>
                  <a:srgbClr val="555555"/>
                </a:solidFill>
                <a:highlight>
                  <a:srgbClr val="FFFFFF"/>
                </a:highlight>
              </a:rPr>
              <a:t>최근 한국 드라마를 리메이크한 터키 드라마(</a:t>
            </a:r>
            <a:r>
              <a:rPr lang="ko" sz="1400">
                <a:solidFill>
                  <a:srgbClr val="4D5156"/>
                </a:solidFill>
                <a:highlight>
                  <a:srgbClr val="FFFFFF"/>
                </a:highlight>
              </a:rPr>
              <a:t>크즘(Kızım : </a:t>
            </a:r>
            <a:r>
              <a:rPr lang="ko" sz="1400">
                <a:solidFill>
                  <a:srgbClr val="555555"/>
                </a:solidFill>
                <a:highlight>
                  <a:srgbClr val="FFFFFF"/>
                </a:highlight>
              </a:rPr>
              <a:t>내 딸 서영이 리메이크작)들이 스페인 채널을 통해 방영되면서 원작인 한국 드라마에 대한 인기가 높음</a:t>
            </a:r>
            <a:endParaRPr sz="1400">
              <a:solidFill>
                <a:srgbClr val="22222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8"/>
          <p:cNvSpPr txBox="1"/>
          <p:nvPr>
            <p:ph type="title"/>
          </p:nvPr>
        </p:nvSpPr>
        <p:spPr>
          <a:xfrm>
            <a:off x="402175" y="215425"/>
            <a:ext cx="3732000" cy="4398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ko" sz="1837">
                <a:solidFill>
                  <a:schemeClr val="lt1"/>
                </a:solidFill>
              </a:rPr>
              <a:t>한국 영화에 관심이 많은 국가</a:t>
            </a:r>
            <a:endParaRPr sz="1837">
              <a:solidFill>
                <a:schemeClr val="lt1"/>
              </a:solidFill>
            </a:endParaRPr>
          </a:p>
        </p:txBody>
      </p:sp>
      <p:cxnSp>
        <p:nvCxnSpPr>
          <p:cNvPr id="400" name="Google Shape;400;p48"/>
          <p:cNvCxnSpPr/>
          <p:nvPr/>
        </p:nvCxnSpPr>
        <p:spPr>
          <a:xfrm>
            <a:off x="12169" y="679725"/>
            <a:ext cx="913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01" name="Google Shape;40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000" y="704225"/>
            <a:ext cx="7200924" cy="30330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8"/>
          <p:cNvSpPr txBox="1"/>
          <p:nvPr>
            <p:ph idx="1" type="body"/>
          </p:nvPr>
        </p:nvSpPr>
        <p:spPr>
          <a:xfrm>
            <a:off x="-94575" y="3857925"/>
            <a:ext cx="100971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니카라과 국가는 매년 한국 영화제가 개최될 정도로 관심이 많음(특히 건축학개론, 마마, 은밀하게 위대하게)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멕시코 국가는 민주화 과정에 대한 감성적 유사성이 있기 때문에 택시 운전사, 1987 등의 영화에 관심이 높음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76800" y="92400"/>
            <a:ext cx="5929500" cy="4887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820">
                <a:solidFill>
                  <a:schemeClr val="lt1"/>
                </a:solidFill>
              </a:rPr>
              <a:t>ELK STACK과 트위터 API를 이용한 트위터 데이터 수집</a:t>
            </a:r>
            <a:endParaRPr sz="1820">
              <a:solidFill>
                <a:schemeClr val="lt1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541725"/>
            <a:ext cx="4161600" cy="10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chemeClr val="dk1"/>
                </a:solidFill>
              </a:rPr>
              <a:t>Elasticsearch + Logstash + Kibana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chemeClr val="dk1"/>
                </a:solidFill>
              </a:rPr>
              <a:t>트위터 API(Application Programming Interface)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525" y="2707350"/>
            <a:ext cx="2169900" cy="1365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47375"/>
            <a:ext cx="3724451" cy="23851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5485775" y="3932500"/>
            <a:ext cx="2169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Malgun Gothic"/>
                <a:ea typeface="Malgun Gothic"/>
                <a:cs typeface="Malgun Gothic"/>
                <a:sym typeface="Malgun Gothic"/>
              </a:rPr>
              <a:t>이미지 출처: https://www.seomse.com/posts/elk-stack/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8" name="Google Shape;78;p16"/>
          <p:cNvCxnSpPr/>
          <p:nvPr/>
        </p:nvCxnSpPr>
        <p:spPr>
          <a:xfrm>
            <a:off x="12169" y="679725"/>
            <a:ext cx="9132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76800" y="131575"/>
            <a:ext cx="6456900" cy="4743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820">
                <a:solidFill>
                  <a:schemeClr val="lt1"/>
                </a:solidFill>
              </a:rPr>
              <a:t>트위터 API와 Logstash를 이용하여 데이터를 수집하는 방법</a:t>
            </a:r>
            <a:endParaRPr sz="1820">
              <a:solidFill>
                <a:schemeClr val="lt1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509825"/>
            <a:ext cx="4787700" cy="31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20">
                <a:solidFill>
                  <a:schemeClr val="dk1"/>
                </a:solidFill>
              </a:rPr>
              <a:t>K-Culture를 분석하고 시각화하기 위해 K-Culture의 하위 문화 중 하나인 K-pop을 분석 주제로 선택</a:t>
            </a:r>
            <a:endParaRPr sz="142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2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chemeClr val="dk1"/>
                </a:solidFill>
              </a:rPr>
              <a:t>트위터 API를 사용하기 위해 트위터 개발자 계정에서 발급 받은 API key 필요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chemeClr val="dk1"/>
                </a:solidFill>
              </a:rPr>
              <a:t>Logstash를 위한 config 파일 생성: logstash_.conf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chemeClr val="dk1"/>
                </a:solidFill>
              </a:rPr>
              <a:t>파일 실행: logstash.bat -f logstash_.conf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chemeClr val="dk1"/>
                </a:solidFill>
              </a:rPr>
              <a:t>트위터 데이터를 실시간으로 Elasticsearch에서 수집 (</a:t>
            </a:r>
            <a:r>
              <a:rPr b="1" lang="ko" sz="1400">
                <a:solidFill>
                  <a:srgbClr val="FF0000"/>
                </a:solidFill>
              </a:rPr>
              <a:t>keyword: kpop</a:t>
            </a:r>
            <a:r>
              <a:rPr lang="ko" sz="1400">
                <a:solidFill>
                  <a:schemeClr val="dk1"/>
                </a:solidFill>
              </a:rPr>
              <a:t>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chemeClr val="dk1"/>
                </a:solidFill>
              </a:rPr>
              <a:t>Stack Management - Index Patterns - Create index pattern 에서 인덱스 선택 (index: kpop_sample)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5246925" y="1549900"/>
            <a:ext cx="3102600" cy="30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875" y="1701850"/>
            <a:ext cx="2839250" cy="2725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7"/>
          <p:cNvCxnSpPr/>
          <p:nvPr/>
        </p:nvCxnSpPr>
        <p:spPr>
          <a:xfrm>
            <a:off x="12169" y="679725"/>
            <a:ext cx="9132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76800" y="3657725"/>
            <a:ext cx="8549100" cy="13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chemeClr val="dk1"/>
                </a:solidFill>
              </a:rPr>
              <a:t>Discover 메뉴에서 앞에서 설정한 키워드에 해당하는 트위터 데이터가 수집된 결과를 확인할 수 있음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110,588 개의 데이터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데이터 수집 시간: Nov 1, 2021 @ 17:00:00.000 ~ Nov 2, 2021 @ 07:30:00.000 (약 12시간)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사용가능한 fields 등 확인 가능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00" y="865550"/>
            <a:ext cx="5814125" cy="26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type="title"/>
          </p:nvPr>
        </p:nvSpPr>
        <p:spPr>
          <a:xfrm>
            <a:off x="376800" y="151825"/>
            <a:ext cx="1181400" cy="4650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820">
                <a:solidFill>
                  <a:schemeClr val="lt1"/>
                </a:solidFill>
              </a:rPr>
              <a:t>Discover</a:t>
            </a:r>
            <a:endParaRPr sz="1820">
              <a:solidFill>
                <a:schemeClr val="lt1"/>
              </a:solidFill>
            </a:endParaRPr>
          </a:p>
        </p:txBody>
      </p:sp>
      <p:cxnSp>
        <p:nvCxnSpPr>
          <p:cNvPr id="95" name="Google Shape;95;p18"/>
          <p:cNvCxnSpPr/>
          <p:nvPr/>
        </p:nvCxnSpPr>
        <p:spPr>
          <a:xfrm>
            <a:off x="12169" y="679725"/>
            <a:ext cx="9132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76800" y="120425"/>
            <a:ext cx="2909700" cy="4398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ko" sz="1837">
                <a:solidFill>
                  <a:schemeClr val="lt1"/>
                </a:solidFill>
              </a:rPr>
              <a:t>Kibana를 이용한 시각화</a:t>
            </a:r>
            <a:endParaRPr sz="1837">
              <a:solidFill>
                <a:schemeClr val="lt1"/>
              </a:solidFill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4168575"/>
            <a:ext cx="85206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chemeClr val="dk1"/>
                </a:solidFill>
              </a:rPr>
              <a:t>Visualize Library - Create visualization에서 데이터 시각화 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00" y="1160625"/>
            <a:ext cx="3377800" cy="273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675" y="1160625"/>
            <a:ext cx="4297411" cy="2733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9"/>
          <p:cNvCxnSpPr/>
          <p:nvPr/>
        </p:nvCxnSpPr>
        <p:spPr>
          <a:xfrm>
            <a:off x="12169" y="679725"/>
            <a:ext cx="9132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76800" y="112450"/>
            <a:ext cx="3754800" cy="4977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820">
                <a:solidFill>
                  <a:schemeClr val="lt1"/>
                </a:solidFill>
              </a:rPr>
              <a:t>TSVB (Time Series Visual Builder)</a:t>
            </a:r>
            <a:endParaRPr sz="1820">
              <a:solidFill>
                <a:schemeClr val="lt1"/>
              </a:solidFill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06750" y="3690450"/>
            <a:ext cx="2307900" cy="12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400">
                <a:solidFill>
                  <a:schemeClr val="dk1"/>
                </a:solidFill>
              </a:rPr>
              <a:t>Metric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chemeClr val="dk1"/>
                </a:solidFill>
              </a:rPr>
              <a:t>수집한 데이터의 수 110,588 개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23025" y="3657900"/>
            <a:ext cx="5451000" cy="13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Time Series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chemeClr val="dk1"/>
                </a:solidFill>
              </a:rPr>
              <a:t>Nov 1, 2021 @ 17:00:00.000 ~ Nov 2, 2021 @ 07:30:00.000 사이에 keyword: kpop으로 수집한 시간별 데이터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376800" y="935113"/>
            <a:ext cx="8227200" cy="261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75" y="1228338"/>
            <a:ext cx="2307800" cy="203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5820" y="1048708"/>
            <a:ext cx="5450950" cy="239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20"/>
          <p:cNvCxnSpPr/>
          <p:nvPr/>
        </p:nvCxnSpPr>
        <p:spPr>
          <a:xfrm>
            <a:off x="12169" y="679725"/>
            <a:ext cx="9132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14350" y="133725"/>
            <a:ext cx="2710800" cy="4674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820">
                <a:solidFill>
                  <a:schemeClr val="lt1"/>
                </a:solidFill>
              </a:rPr>
              <a:t>차트 - 해시태그 시각화</a:t>
            </a:r>
            <a:endParaRPr sz="1820">
              <a:solidFill>
                <a:schemeClr val="lt1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214350" y="3774900"/>
            <a:ext cx="4013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Y-axis: Count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X-axis: timestamp per 10 minutes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Aggregation: Date Histogram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Buckets: entities.hashtags.text.keyword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Sub aggregation: Terms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4534200" y="3848575"/>
            <a:ext cx="4349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왼쪽: 시간별로 빈도수 상위 2개의 해시태그를 시간의 흐름에 따라 추적한 line 그래프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오른쪽: 시간별로 빈도수 상위 10개의 해시태그를 보여주는 Vertical bar 그래프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214350" y="898638"/>
            <a:ext cx="8715300" cy="281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613" y="995025"/>
            <a:ext cx="4235224" cy="2627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988" y="995024"/>
            <a:ext cx="4235224" cy="262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3033700" y="133725"/>
            <a:ext cx="2837100" cy="400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Line 그래프와 Vertical bar 그래프 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27" name="Google Shape;127;p21"/>
          <p:cNvCxnSpPr/>
          <p:nvPr/>
        </p:nvCxnSpPr>
        <p:spPr>
          <a:xfrm>
            <a:off x="12169" y="679725"/>
            <a:ext cx="9132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