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9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80.wmf"/><Relationship Id="rId1" Type="http://schemas.openxmlformats.org/officeDocument/2006/relationships/image" Target="../media/image77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8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D16-6AB8-4CD4-97FE-86D9B2FDB236}" type="datetimeFigureOut">
              <a:rPr lang="ko-KR" altLang="en-US" smtClean="0"/>
              <a:pPr/>
              <a:t>2020-02-17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21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D16-6AB8-4CD4-97FE-86D9B2FDB236}" type="datetimeFigureOut">
              <a:rPr lang="ko-KR" altLang="en-US" smtClean="0"/>
              <a:pPr/>
              <a:t>2020-02-17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45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D16-6AB8-4CD4-97FE-86D9B2FDB236}" type="datetimeFigureOut">
              <a:rPr lang="ko-KR" altLang="en-US" smtClean="0"/>
              <a:pPr/>
              <a:t>2020-02-17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4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D16-6AB8-4CD4-97FE-86D9B2FDB236}" type="datetimeFigureOut">
              <a:rPr lang="ko-KR" altLang="en-US" smtClean="0"/>
              <a:pPr/>
              <a:t>2020-02-17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80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D16-6AB8-4CD4-97FE-86D9B2FDB236}" type="datetimeFigureOut">
              <a:rPr lang="ko-KR" altLang="en-US" smtClean="0"/>
              <a:pPr/>
              <a:t>2020-02-17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7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D16-6AB8-4CD4-97FE-86D9B2FDB236}" type="datetimeFigureOut">
              <a:rPr lang="ko-KR" altLang="en-US" smtClean="0"/>
              <a:pPr/>
              <a:t>2020-02-17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70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D16-6AB8-4CD4-97FE-86D9B2FDB236}" type="datetimeFigureOut">
              <a:rPr lang="ko-KR" altLang="en-US" smtClean="0"/>
              <a:pPr/>
              <a:t>2020-02-17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01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D16-6AB8-4CD4-97FE-86D9B2FDB236}" type="datetimeFigureOut">
              <a:rPr lang="ko-KR" altLang="en-US" smtClean="0"/>
              <a:pPr/>
              <a:t>2020-02-17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92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D16-6AB8-4CD4-97FE-86D9B2FDB236}" type="datetimeFigureOut">
              <a:rPr lang="ko-KR" altLang="en-US" smtClean="0"/>
              <a:pPr/>
              <a:t>2020-02-17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39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D16-6AB8-4CD4-97FE-86D9B2FDB236}" type="datetimeFigureOut">
              <a:rPr lang="ko-KR" altLang="en-US" smtClean="0"/>
              <a:pPr/>
              <a:t>2020-02-17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66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D16-6AB8-4CD4-97FE-86D9B2FDB236}" type="datetimeFigureOut">
              <a:rPr lang="ko-KR" altLang="en-US" smtClean="0"/>
              <a:pPr/>
              <a:t>2020-02-17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15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7CD16-6AB8-4CD4-97FE-86D9B2FDB236}" type="datetimeFigureOut">
              <a:rPr lang="ko-KR" altLang="en-US" smtClean="0"/>
              <a:pPr/>
              <a:t>2020-02-17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.jpeg"/><Relationship Id="rId7" Type="http://schemas.openxmlformats.org/officeDocument/2006/relationships/image" Target="../media/image5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53.wmf"/><Relationship Id="rId4" Type="http://schemas.openxmlformats.org/officeDocument/2006/relationships/image" Target="../media/image54.png"/><Relationship Id="rId9" Type="http://schemas.openxmlformats.org/officeDocument/2006/relationships/oleObject" Target="../embeddings/oleObject3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0.wmf"/><Relationship Id="rId3" Type="http://schemas.openxmlformats.org/officeDocument/2006/relationships/image" Target="../media/image2.jpeg"/><Relationship Id="rId7" Type="http://schemas.openxmlformats.org/officeDocument/2006/relationships/image" Target="../media/image64.png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3.png"/><Relationship Id="rId11" Type="http://schemas.openxmlformats.org/officeDocument/2006/relationships/image" Target="../media/image59.wmf"/><Relationship Id="rId5" Type="http://schemas.openxmlformats.org/officeDocument/2006/relationships/image" Target="../media/image62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70.wmf"/><Relationship Id="rId3" Type="http://schemas.openxmlformats.org/officeDocument/2006/relationships/image" Target="../media/image2.jpeg"/><Relationship Id="rId7" Type="http://schemas.openxmlformats.org/officeDocument/2006/relationships/image" Target="../media/image73.png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72.png"/><Relationship Id="rId11" Type="http://schemas.openxmlformats.org/officeDocument/2006/relationships/image" Target="../media/image69.wmf"/><Relationship Id="rId5" Type="http://schemas.openxmlformats.org/officeDocument/2006/relationships/image" Target="../media/image67.wmf"/><Relationship Id="rId15" Type="http://schemas.openxmlformats.org/officeDocument/2006/relationships/image" Target="../media/image71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image" Target="../media/image78.wmf"/><Relationship Id="rId3" Type="http://schemas.openxmlformats.org/officeDocument/2006/relationships/image" Target="../media/image2.jpeg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77.wmf"/><Relationship Id="rId4" Type="http://schemas.openxmlformats.org/officeDocument/2006/relationships/image" Target="../media/image79.png"/><Relationship Id="rId9" Type="http://schemas.openxmlformats.org/officeDocument/2006/relationships/oleObject" Target="../embeddings/oleObject15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21.bin"/><Relationship Id="rId3" Type="http://schemas.openxmlformats.org/officeDocument/2006/relationships/image" Target="../media/image2.jpeg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76.wmf"/><Relationship Id="rId17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85.png"/><Relationship Id="rId11" Type="http://schemas.openxmlformats.org/officeDocument/2006/relationships/oleObject" Target="../embeddings/oleObject20.bin"/><Relationship Id="rId5" Type="http://schemas.openxmlformats.org/officeDocument/2006/relationships/image" Target="../media/image84.png"/><Relationship Id="rId15" Type="http://schemas.openxmlformats.org/officeDocument/2006/relationships/image" Target="../media/image81.wmf"/><Relationship Id="rId10" Type="http://schemas.openxmlformats.org/officeDocument/2006/relationships/image" Target="../media/image80.wmf"/><Relationship Id="rId4" Type="http://schemas.openxmlformats.org/officeDocument/2006/relationships/image" Target="../media/image83.png"/><Relationship Id="rId9" Type="http://schemas.openxmlformats.org/officeDocument/2006/relationships/oleObject" Target="../embeddings/oleObject19.bin"/><Relationship Id="rId14" Type="http://schemas.openxmlformats.org/officeDocument/2006/relationships/oleObject" Target="../embeddings/oleObject22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2.jpeg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8.png"/><Relationship Id="rId11" Type="http://schemas.openxmlformats.org/officeDocument/2006/relationships/image" Target="../media/image77.wmf"/><Relationship Id="rId5" Type="http://schemas.openxmlformats.org/officeDocument/2006/relationships/image" Target="../media/image87.png"/><Relationship Id="rId10" Type="http://schemas.openxmlformats.org/officeDocument/2006/relationships/oleObject" Target="../embeddings/oleObject26.bin"/><Relationship Id="rId4" Type="http://schemas.openxmlformats.org/officeDocument/2006/relationships/image" Target="../media/image86.png"/><Relationship Id="rId9" Type="http://schemas.openxmlformats.org/officeDocument/2006/relationships/oleObject" Target="../embeddings/oleObject25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2.jpeg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8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2.jpeg"/><Relationship Id="rId7" Type="http://schemas.openxmlformats.org/officeDocument/2006/relationships/image" Target="../media/image9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95.wmf"/><Relationship Id="rId5" Type="http://schemas.openxmlformats.org/officeDocument/2006/relationships/image" Target="../media/image97.png"/><Relationship Id="rId10" Type="http://schemas.openxmlformats.org/officeDocument/2006/relationships/oleObject" Target="../embeddings/oleObject32.bin"/><Relationship Id="rId4" Type="http://schemas.openxmlformats.org/officeDocument/2006/relationships/image" Target="../media/image96.png"/><Relationship Id="rId9" Type="http://schemas.openxmlformats.org/officeDocument/2006/relationships/image" Target="../media/image94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2.jpeg"/><Relationship Id="rId7" Type="http://schemas.openxmlformats.org/officeDocument/2006/relationships/oleObject" Target="../embeddings/oleObject33.bin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0.png"/><Relationship Id="rId11" Type="http://schemas.openxmlformats.org/officeDocument/2006/relationships/oleObject" Target="../embeddings/oleObject35.bin"/><Relationship Id="rId5" Type="http://schemas.openxmlformats.org/officeDocument/2006/relationships/image" Target="../media/image99.png"/><Relationship Id="rId10" Type="http://schemas.openxmlformats.org/officeDocument/2006/relationships/image" Target="../media/image76.wmf"/><Relationship Id="rId4" Type="http://schemas.openxmlformats.org/officeDocument/2006/relationships/image" Target="../media/image98.png"/><Relationship Id="rId9" Type="http://schemas.openxmlformats.org/officeDocument/2006/relationships/oleObject" Target="../embeddings/oleObject34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10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551176"/>
            <a:ext cx="9144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첫째 마당</a:t>
            </a:r>
            <a:endParaRPr lang="en-US" altLang="ko-KR" sz="32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4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</a:t>
            </a:r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시작을 위한 준비 운동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6090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작업 환경 만들기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8" y="1533832"/>
            <a:ext cx="8039113" cy="49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다운로드한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인스톨러를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클릭하면 다음과 같은 설치 화면이 나타남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83" y="2103878"/>
            <a:ext cx="5062343" cy="3956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97877" y="6070409"/>
            <a:ext cx="2721972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1-5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아나콘다 설치 시작하기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작업 환경 만들기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8" y="1533832"/>
            <a:ext cx="8039113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아나콘다를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PATH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환경에 등록할지를 묻는 창이 나오면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Add Anaconda to my PATH environment variable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체크한 뒤에 설치를 진행하는 것이좋음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517" y="2596210"/>
            <a:ext cx="4515539" cy="350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56686" y="6070409"/>
            <a:ext cx="3603421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1-6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아나콘다를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PATH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환경에 등록하기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작업 환경 만들기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8" y="1533832"/>
            <a:ext cx="8039113" cy="956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설치가 완료되면 윈도 시작 메뉴를 클릭한 다음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Anaconda 3(64-bit)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클릭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Anaconda 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Powershell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Prompt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선택함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485" y="2571008"/>
            <a:ext cx="3951743" cy="3496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97877" y="6037457"/>
            <a:ext cx="2721972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1-7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아나콘다 프롬프트 실행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작업 환경 만들기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8" y="1533832"/>
            <a:ext cx="8039113" cy="1463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  <a:buClr>
                <a:schemeClr val="accent4"/>
              </a:buClr>
            </a:pPr>
            <a:r>
              <a:rPr lang="ko-KR" altLang="en-US" b="1" dirty="0" err="1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텐서플로</a:t>
            </a:r>
            <a:r>
              <a:rPr lang="ko-KR" altLang="en-US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설치하기</a:t>
            </a:r>
            <a:endParaRPr lang="en-US" altLang="ko-KR" b="1" dirty="0" smtClean="0">
              <a:solidFill>
                <a:srgbClr val="EB9F1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아나콘다 프롬프트 창이 열리면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pip install 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tensorflow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입력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텐서플로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설치를 진행함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7877" y="4793519"/>
            <a:ext cx="1964091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1-8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텐서플로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설치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151" y="2978342"/>
            <a:ext cx="7252794" cy="181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작업 환경 만들기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8" y="1533832"/>
            <a:ext cx="8039113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  <a:buClr>
                <a:schemeClr val="accent4"/>
              </a:buClr>
            </a:pPr>
            <a:r>
              <a:rPr lang="ko-KR" altLang="en-US" b="1" dirty="0" err="1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케라스</a:t>
            </a:r>
            <a:r>
              <a:rPr lang="ko-KR" altLang="en-US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설치하기</a:t>
            </a:r>
            <a:endParaRPr lang="en-US" altLang="ko-KR" b="1" dirty="0" smtClean="0">
              <a:solidFill>
                <a:srgbClr val="EB9F1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다음과 같이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pip install 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keras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입력하여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케라스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설치를 진행함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7876" y="4225097"/>
            <a:ext cx="1815809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1-9 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케라스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설치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998" y="2548337"/>
            <a:ext cx="7239273" cy="1655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작업 환경 만들기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8" y="1533832"/>
            <a:ext cx="8039113" cy="283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  <a:buClr>
                <a:schemeClr val="accent4"/>
              </a:buClr>
            </a:pPr>
            <a:r>
              <a:rPr lang="ko-KR" altLang="en-US" b="1" dirty="0" err="1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텐서플로</a:t>
            </a:r>
            <a:r>
              <a:rPr lang="ko-KR" altLang="en-US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및 </a:t>
            </a:r>
            <a:r>
              <a:rPr lang="ko-KR" altLang="en-US" b="1" dirty="0" err="1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케라스</a:t>
            </a:r>
            <a:r>
              <a:rPr lang="ko-KR" altLang="en-US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설치 확인하기</a:t>
            </a:r>
            <a:endParaRPr lang="en-US" altLang="ko-KR" b="1" dirty="0" smtClean="0">
              <a:solidFill>
                <a:srgbClr val="EB9F1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제대로 설치됐는지 확인하려면 다음과 같이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python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입력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import 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tensorflow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as 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tf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입력해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텐서플로를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불러옴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print(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tf.__version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__)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입력했을 때 텐서플로의 버전이 출력되면 설치가 끝남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케라스의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경우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import 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keras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입력했을 때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Using 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TensorFlow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backend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라고 출력되면 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7877" y="6177473"/>
            <a:ext cx="3685799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1-10 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텐서플로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및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케라스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설치 확인하기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33" y="4312864"/>
            <a:ext cx="7325536" cy="1866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작업 환경 만들기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9" y="1533832"/>
            <a:ext cx="7831574" cy="283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  <a:buClr>
                <a:schemeClr val="accent4"/>
              </a:buClr>
            </a:pPr>
            <a:r>
              <a:rPr lang="ko-KR" altLang="en-US" b="1" dirty="0" err="1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실행하기</a:t>
            </a:r>
            <a:endParaRPr lang="en-US" altLang="ko-KR" b="1" dirty="0" smtClean="0">
              <a:solidFill>
                <a:srgbClr val="EB9F1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만들고 실행할 때 이용하는 대표적인 툴은 앞서 말한 주피터 노트북과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파이참임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주피터 노트북은 대화형으로 결과를 바로 확인할 수 있음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브라우저를 사용하기 때문에 가볍고 효율적이라는 장점이 있음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아나콘다 프롬프트에서 다음과 같이 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jupyter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notebook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이라고 입력함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7877" y="5757308"/>
            <a:ext cx="2516025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1-11 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주피터 노트북 실행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2565" y="4325783"/>
            <a:ext cx="7738566" cy="1415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작업 환경 만들기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8" y="1533832"/>
            <a:ext cx="8039113" cy="49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이제 다음과 같이 주피터 노트북 화면이 보일 것임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7877" y="4430990"/>
            <a:ext cx="2516025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1-12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주피터 노트북 화면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" y="2109251"/>
            <a:ext cx="7615187" cy="2303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작업 환경 만들기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8" y="1533832"/>
            <a:ext cx="8039113" cy="956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Downloads &gt; 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deeplearning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&gt; 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run_project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차례대로 클릭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예제 소스가 있는 폴더로 이동함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7877" y="5823181"/>
            <a:ext cx="3232718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1-13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예제 소스가 있는 폴더로 이동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94" y="2571008"/>
            <a:ext cx="7611253" cy="324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작업 환경 만들기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8" y="1533832"/>
            <a:ext cx="8039113" cy="49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01_My_First_Deeplearning.ipynb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클릭하면 파일이 열림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7876" y="6127981"/>
            <a:ext cx="3578707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1-14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주피터 노트북으로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실행하기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937" y="2081294"/>
            <a:ext cx="6587123" cy="402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8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</a:t>
            </a:r>
            <a:r>
              <a:rPr lang="en-US" altLang="ko-KR" sz="2800" dirty="0" smtClean="0">
                <a:solidFill>
                  <a:srgbClr val="EC647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나의 첫 </a:t>
            </a:r>
            <a:r>
              <a:rPr lang="ko-KR" altLang="en-US" sz="2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66887" y="1909244"/>
            <a:ext cx="64008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실행을 위한 준비 사항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 dirty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작업 환경 만들기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미지의 일을 예측하는 원리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폐암 수술 환자의 생존율 예측하기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개괄 잡기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14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작업 환경 만들기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8" y="1533832"/>
            <a:ext cx="8039113" cy="49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1-15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같이 하단에 실행 결과가 출력되면 정상적으로 실행된 것임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7876" y="5312435"/>
            <a:ext cx="4369540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1-15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01_My_First_Deeplearning.ipynb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결과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786" y="2052473"/>
            <a:ext cx="7674622" cy="324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미지의 일을 예측하는 원리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8" y="1533832"/>
            <a:ext cx="8218752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데이터를 이용해 아직 일어나지 않은 미지의 일을 예측하기 위해 만들어진 기법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9112" y="6136235"/>
            <a:ext cx="3463378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1-16 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머신러닝과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일반 프로그래밍 비교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637" y="2531952"/>
            <a:ext cx="4692060" cy="361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미지의 일을 예측하는 원리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8" y="1533832"/>
            <a:ext cx="8039113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(training) : 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데이터가 입력되고 패턴이 분석되는 과정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7875" y="6004419"/>
            <a:ext cx="3323335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1-17 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머신러닝의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학습 및 예측 과정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363" y="2593155"/>
            <a:ext cx="7939316" cy="3332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폐암 수술 환자의 생존율 예측하기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8" y="1533832"/>
            <a:ext cx="8039113" cy="49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518" y="1570900"/>
            <a:ext cx="8039113" cy="956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불과 몇 년 전만 해도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알고리즘을 만들려면 코드를 길게 작성해야 했지만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지금은 단 몇 줄의 코드로도 완벽히 구동할 수 있게 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0903" y="2743027"/>
            <a:ext cx="40174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4">
                    <a:lumMod val="75000"/>
                  </a:schemeClr>
                </a:solidFill>
                <a:ea typeface="나눔스퀘어 Bold" panose="020B0600000101010101"/>
              </a:rPr>
              <a:t>코드 </a:t>
            </a:r>
            <a:r>
              <a:rPr lang="en-US" altLang="ko-KR" sz="1600" b="1" dirty="0" smtClean="0">
                <a:solidFill>
                  <a:schemeClr val="accent4">
                    <a:lumMod val="75000"/>
                  </a:schemeClr>
                </a:solidFill>
                <a:ea typeface="나눔스퀘어 Bold" panose="020B0600000101010101"/>
              </a:rPr>
              <a:t>1-1 </a:t>
            </a:r>
            <a:r>
              <a:rPr lang="ko-KR" altLang="en-US" sz="1600" b="1" dirty="0" smtClean="0">
                <a:ea typeface="나눔스퀘어 Bold" panose="020B0600000101010101"/>
              </a:rPr>
              <a:t>폐암 수술 환자의 생존율 예측하기</a:t>
            </a:r>
            <a:endParaRPr lang="en-US" altLang="ko-KR" sz="1600" b="1" dirty="0" smtClean="0">
              <a:ea typeface="나눔스퀘어 Bold" panose="020B0600000101010101"/>
            </a:endParaRPr>
          </a:p>
          <a:p>
            <a:pPr marL="171450" indent="-1714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ea typeface="나눔스퀘어 Bold" panose="020B0600000101010101"/>
              </a:rPr>
              <a:t>예제 소스</a:t>
            </a:r>
            <a:r>
              <a:rPr lang="en-US" altLang="ko-KR" sz="1200" dirty="0" smtClean="0">
                <a:ea typeface="나눔스퀘어 Bold" panose="020B0600000101010101"/>
              </a:rPr>
              <a:t>: </a:t>
            </a:r>
            <a:r>
              <a:rPr lang="en-US" altLang="ko-KR" sz="1200" dirty="0" err="1" smtClean="0">
                <a:ea typeface="나눔스퀘어 Bold" panose="020B0600000101010101"/>
              </a:rPr>
              <a:t>run_project</a:t>
            </a:r>
            <a:r>
              <a:rPr lang="en-US" altLang="ko-KR" sz="1200" dirty="0" smtClean="0">
                <a:ea typeface="나눔스퀘어 Bold" panose="020B0600000101010101"/>
              </a:rPr>
              <a:t>/01_My_First_Deeplearnig.ipynb</a:t>
            </a:r>
            <a:endParaRPr lang="ko-KR" altLang="en-US" sz="1200" dirty="0">
              <a:ea typeface="나눔스퀘어 Bold" panose="020B0600000101010101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264" y="3501008"/>
            <a:ext cx="7544184" cy="29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폐암 수술 환자의 생존율 예측하기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3785" y="1786992"/>
            <a:ext cx="7114275" cy="2190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1450" y="3980066"/>
            <a:ext cx="7158848" cy="1234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폐암 수술 환자의 생존율 예측하기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259" y="1748882"/>
            <a:ext cx="7101775" cy="3585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폐암 수술 환자의 생존율 예측하기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807" y="1728756"/>
            <a:ext cx="7438432" cy="448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폐암 수술 환자의 생존율 예측하기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8" y="1533832"/>
            <a:ext cx="8039113" cy="49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519" y="1570900"/>
            <a:ext cx="7357898" cy="283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loss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예측이 실패할 확률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accuracy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예측이 성공할 확률임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 성공률은 데이터를 분석해 데이터를 확장하거나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구조를 적절하게 바꾸는 등의 노력으로 더 향상될 수 있음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그뿐만 아니라 학습에 사용되지 않은 데이터를 따로 모아 테스트를 해 보면서 이 예측 성공률이 정말로 가능한지를 확인하는 과정까지 거치게 됨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이러한 ‘최적화 과정’을 진행하려면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딥러닝의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구동 원리를 이해해야 함</a:t>
            </a: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딥러닝의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개괄 잡기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8" y="1533832"/>
            <a:ext cx="8039113" cy="49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518" y="1570900"/>
            <a:ext cx="8039113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  <a:buClr>
                <a:schemeClr val="accent4"/>
              </a:buClr>
            </a:pPr>
            <a:r>
              <a:rPr lang="ko-KR" altLang="en-US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 번째 부분</a:t>
            </a:r>
            <a:r>
              <a:rPr lang="en-US" altLang="ko-KR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분석과 입력</a:t>
            </a:r>
            <a:endParaRPr lang="en-US" altLang="ko-KR" b="1" dirty="0" smtClean="0">
              <a:solidFill>
                <a:srgbClr val="EB9F1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불러와서 사용할 수 있게 만들어 주는 부분임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53" y="2528200"/>
            <a:ext cx="6148403" cy="1660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145" y="4094950"/>
            <a:ext cx="6148169" cy="256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딥러닝의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개괄 잡기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8" y="1533832"/>
            <a:ext cx="8039113" cy="49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518" y="1570900"/>
            <a:ext cx="8039113" cy="329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Arial" panose="020B0604020202020204" pitchFamily="34" charset="0"/>
              <a:buChar char="•"/>
            </a:pP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초보자부터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전문가까지 사용자 폭이 넓은 프로그래밍 언어임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플랫폼에서 사용할 수 있음</a:t>
            </a:r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특히 라이브러리가 풍부하여 연구 기관 및 산업계에서 두루 사용되고 있음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기능을 담은 작은 프로그램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모듈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module)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말함</a:t>
            </a:r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라이브러리를 불러올 때 사용하는 명령어가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import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임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3823" y="5277250"/>
            <a:ext cx="6865500" cy="94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1571105" y="6140738"/>
            <a:ext cx="5951913" cy="447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넘파이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라는 라이브러리를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np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라는 이름으로 불러오라는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뜻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1140" y="2205047"/>
            <a:ext cx="3482302" cy="31523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5118" y="1533832"/>
            <a:ext cx="8039113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인공지능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&gt;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&gt;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endParaRPr lang="en-US" altLang="ko-KR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7877" y="5485511"/>
            <a:ext cx="4102643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1-1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인공지능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딥러닝의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관계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96154" y="2457567"/>
            <a:ext cx="4700520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인공지능의 큰 범주 안에 머신러닝이 속하고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머신러닝의 일부분이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Wingdings"/>
              <a:buChar char="à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딥러닝을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배우려면 반드시 머신러닝의 기초 개념을 알아야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Wingdings"/>
              <a:buChar char="à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나의 첫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딥러닝의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개괄 잡기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8" y="1533832"/>
            <a:ext cx="8039113" cy="49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518" y="1570900"/>
            <a:ext cx="8039113" cy="49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넘파이는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수치 계산을 위해 만들어진 라이브러리로 데이터 분석에 많이 사용됨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434" y="2153330"/>
            <a:ext cx="7837512" cy="1485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딥러닝의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개괄 잡기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8" y="1533832"/>
            <a:ext cx="8039113" cy="49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519" y="1570900"/>
            <a:ext cx="7769790" cy="1463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머신러닝에서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알고리즘이나 좋은 컴퓨터 환경만큼 중요한 것이 바로 제대로 된 데이터를 준비하는 일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매번 데이터를 정밀히 관찰하고 효율적으로 다루는 연습을 하는 것이 중요함</a:t>
            </a: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딥러닝의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개괄 잡기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8" y="1533832"/>
            <a:ext cx="8039113" cy="49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519" y="1570900"/>
            <a:ext cx="7860406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파일은 폴란드의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브로츠와프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의과대학에서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2013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공개한 폐암 수술 환자의 수술 전 진단 데이터와 수술 후 생존 결과를 기록한 실제 의료 기록 데이터임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743" y="2593588"/>
            <a:ext cx="4799465" cy="368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29681" y="6261901"/>
            <a:ext cx="4025199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1-17 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ThoraricSurgery.csv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확인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딥러닝의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개괄 잡기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8" y="1533832"/>
            <a:ext cx="8039113" cy="49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9681" y="5199199"/>
            <a:ext cx="3767503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1-1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폐암 수술 환자의 의료 기록 데이터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635" y="1607532"/>
            <a:ext cx="7508757" cy="3672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딥러닝의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개괄 잡기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8" y="1533832"/>
            <a:ext cx="8039113" cy="49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518" y="1570900"/>
            <a:ext cx="7399087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번째 항목부터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17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번째 항목까지를 ‘속성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(attribute)’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이라고 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정답에 해당하는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18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번째 항목을 ‘클래스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(class)’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라고 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구동시키려면 ‘속성’만을 뽑아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데이터셋을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만들고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‘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클래스’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담는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데이터셋을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또 따로 만들어 줘야 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딥러닝의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개괄 잡기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8" y="1533832"/>
            <a:ext cx="8039113" cy="49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518" y="1570900"/>
            <a:ext cx="8039113" cy="232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데이터셋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다음과 같이 생성함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데이터셋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18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번째 항목을 이용해 다음과 같이 만들어 줌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881" y="2103326"/>
            <a:ext cx="7558535" cy="101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3802" y="3894469"/>
            <a:ext cx="7538844" cy="1054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딥러닝의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개괄 잡기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8" y="1533832"/>
            <a:ext cx="8039113" cy="49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518" y="1570900"/>
            <a:ext cx="8039113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  <a:buClr>
                <a:schemeClr val="accent4"/>
              </a:buClr>
            </a:pPr>
            <a:r>
              <a:rPr lang="ko-KR" altLang="en-US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두 번째 부분</a:t>
            </a:r>
            <a:r>
              <a:rPr lang="en-US" altLang="ko-KR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b="1" dirty="0" err="1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실행</a:t>
            </a:r>
            <a:endParaRPr lang="en-US" altLang="ko-KR" b="1" dirty="0" smtClean="0">
              <a:solidFill>
                <a:srgbClr val="EB9F1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이제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실제로 실행하는 부분임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621" y="2552401"/>
            <a:ext cx="7774174" cy="260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딥러닝의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개괄 잡기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8" y="1533832"/>
            <a:ext cx="8039113" cy="49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609" y="1916832"/>
            <a:ext cx="7716312" cy="3926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딥러닝의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개괄 잡기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8" y="1533832"/>
            <a:ext cx="8039113" cy="49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518" y="1570900"/>
            <a:ext cx="7506179" cy="283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주로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케라스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keras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사용해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실행시킴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텐서플로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tensorFlow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미리 설치되어 있어야 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프로젝트를 ‘여행’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비유해 본다면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텐서플로는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목적지까지 빠르게 이동시켜주는 ‘비행기’에 해당함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케라스는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비행기의 이륙 및 정확한 지점까지의 도착을 책임지는 ‘파일럿’에 비유할 수 있음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8685" y="4442590"/>
            <a:ext cx="4735279" cy="2170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딥러닝의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개괄 잡기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8" y="1533832"/>
            <a:ext cx="8039113" cy="49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518" y="1570900"/>
            <a:ext cx="8039113" cy="956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설치가 모두 올바로 되었다면 다음과 같은 방법으로 설치된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케라스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라이브러리를 불러올 수 있음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849" y="2584272"/>
            <a:ext cx="7614567" cy="144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실행을 위한 준비 사항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8" y="1533832"/>
            <a:ext cx="8039113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  <a:buClr>
                <a:schemeClr val="accent4"/>
              </a:buClr>
            </a:pPr>
            <a:r>
              <a:rPr lang="ko-KR" altLang="en-US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</a:t>
            </a:r>
            <a:endParaRPr lang="en-US" altLang="ko-KR" b="1" dirty="0" smtClean="0">
              <a:solidFill>
                <a:srgbClr val="EB9F1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딥러닝은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데이터를 이용해 예측 또는 판별을 수행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65000"/>
              </a:lnSpc>
              <a:buClr>
                <a:srgbClr val="F6CC2C"/>
              </a:buClr>
            </a:pPr>
            <a:r>
              <a:rPr lang="ko-KR" altLang="en-US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</a:t>
            </a:r>
            <a:r>
              <a:rPr lang="en-US" altLang="ko-KR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(CPU? GPU?)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CPU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동작시킬지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고속 그래픽 처리에 특화된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GPU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동작시킬지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선택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65000"/>
              </a:lnSpc>
              <a:buClr>
                <a:srgbClr val="F6CC2C"/>
              </a:buClr>
            </a:pPr>
            <a:r>
              <a:rPr lang="ko-KR" altLang="en-US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</a:t>
            </a:r>
            <a:endParaRPr lang="en-US" altLang="ko-KR" b="1" dirty="0" smtClean="0">
              <a:solidFill>
                <a:srgbClr val="EB9F1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구동할 수 있게 프로그래밍을 해야함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65000"/>
              </a:lnSpc>
              <a:buClr>
                <a:srgbClr val="F6CC2C"/>
              </a:buClr>
            </a:pP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딥러닝의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개괄 잡기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8" y="1533832"/>
            <a:ext cx="8039113" cy="49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518" y="1570900"/>
            <a:ext cx="8039113" cy="1463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Sequential( )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함수는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딥러닝의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구조를 한 층 한 층 쉽게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쌓아올릴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수 있게 해 줌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Sequential( )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선언하고 나서 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model.add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 )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사용해 필요한 층을 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차례로 추가하면 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3205" y="6237173"/>
            <a:ext cx="3484722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1-19 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딥러닝의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층 구조와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케라스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802" y="3019532"/>
            <a:ext cx="5399704" cy="325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딥러닝의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개괄 잡기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8" y="1533832"/>
            <a:ext cx="8039113" cy="49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518" y="1570900"/>
            <a:ext cx="8039113" cy="4205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우리가 살펴보고 있는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01_My_First_Deeplearning.ipynb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에서는 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model.add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 )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이용해 두 개의 층을 쌓아 올림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층을 몇 개 쌓을지는 데이터에 따라 그때 그때 결정함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케라스의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가장 큰 장점 중 하나는 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model.add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 )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이용해 필요한 만큼의 층을 빠르고 쉽게 쌓아 올릴 수 있다는 것임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382" y="2591624"/>
            <a:ext cx="7245002" cy="170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딥러닝의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개괄 잡기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8" y="1533832"/>
            <a:ext cx="8039113" cy="49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518" y="1570900"/>
            <a:ext cx="7720363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model.add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 )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함수안에는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Dense( )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함수가 포함되어 있음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dense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‘조밀하게 모여있는 집합’이란 뜻으로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여기서는 각 층이 제각각 어떤 특성을 가질지 옵션을 설정하는 역할을 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딥러닝의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구조와 층별 옵션을 정하고 나면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compile( )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이용해 이를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실행시킴</a:t>
            </a:r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456" y="3911449"/>
            <a:ext cx="7655396" cy="18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딥러닝의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개괄 잡기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8" y="1533832"/>
            <a:ext cx="8039113" cy="49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518" y="1570900"/>
            <a:ext cx="7563843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  <a:buClr>
                <a:schemeClr val="accent4"/>
              </a:buClr>
            </a:pPr>
            <a:r>
              <a:rPr lang="ko-KR" altLang="en-US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‘블랙박스’</a:t>
            </a:r>
            <a:r>
              <a:rPr lang="ko-KR" altLang="en-US" b="1" dirty="0" err="1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극복하려면</a:t>
            </a:r>
            <a:r>
              <a:rPr lang="en-US" altLang="ko-KR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딥러닝이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어떤 원리로 작동되고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내부에서 어떤 방식으로 결과를 도출하는지를 알지 못하면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딥러닝은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속 안을 들여다 볼 수 없는 캄캄한 ‘블랙박스’가 되어 버림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1887" y="3510281"/>
            <a:ext cx="2924009" cy="2978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딥러닝의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개괄 잡기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8" y="1533832"/>
            <a:ext cx="8039113" cy="49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518" y="1570900"/>
            <a:ext cx="7324947" cy="1463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  <a:buClr>
                <a:schemeClr val="accent4"/>
              </a:buClr>
            </a:pPr>
            <a:r>
              <a:rPr lang="ko-KR" altLang="en-US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‘블랙박스’</a:t>
            </a:r>
            <a:r>
              <a:rPr lang="ko-KR" altLang="en-US" b="1" dirty="0" err="1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극복하려면</a:t>
            </a:r>
            <a:r>
              <a:rPr lang="en-US" altLang="ko-KR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이것이 바로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딥러닝이라는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‘블랙박스’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열어 그 안에서 구동되는 여러 가지 원리를 공부해야 하는 이유임</a:t>
            </a: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8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</a:t>
            </a:r>
            <a:r>
              <a:rPr lang="en-US" altLang="ko-KR" sz="2800" dirty="0" smtClean="0">
                <a:solidFill>
                  <a:srgbClr val="EC647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딥러닝을</a:t>
            </a:r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위한 기초 수학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66887" y="1909244"/>
            <a:ext cx="64008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일차 함수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기울기와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절편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 dirty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이차 함수와 최솟값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미분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순간 변화율과 기울기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편미분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지수와 지수 함수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시그모이드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로그와 로그 함수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14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9657" y="1518454"/>
            <a:ext cx="8092408" cy="1463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딥러닝의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수학 원리를 이해하기 위해서는 당연히 기본적인 수학 지식이 필요함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어떤 원리로 입력 값의 패턴을 분석하고 학습하는지를 이해하려면 그 배경이 되는 수학 연산을 살펴봐야 하고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 사용되는 함수들을 알아야 하기 때문임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딥러닝을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위한 기초 수학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일차 함수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기울기와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절편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99657" y="1518454"/>
            <a:ext cx="8092408" cy="4662815"/>
            <a:chOff x="499657" y="1518454"/>
            <a:chExt cx="8092408" cy="4662815"/>
          </a:xfrm>
        </p:grpSpPr>
        <p:sp>
          <p:nvSpPr>
            <p:cNvPr id="7" name="Rectangle 6"/>
            <p:cNvSpPr/>
            <p:nvPr/>
          </p:nvSpPr>
          <p:spPr>
            <a:xfrm>
              <a:off x="499657" y="1518454"/>
              <a:ext cx="8092408" cy="46628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함수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</a:t>
              </a: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</a:pP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두 집합 사이의 관계를 설명하는 수학 개념</a:t>
              </a: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변수 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와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y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있을 때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변하면 이에 따라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y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는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어떤 규칙으로 변하는지를 나타냄</a:t>
              </a: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보통 함수를 나타낼 때는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function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와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변수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사용해          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라고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표시함</a:t>
              </a: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일차 함수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</a:t>
              </a: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  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y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관한 일차식으로 표현된 경우를 말함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일차인 형태이며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일차로 남으려면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는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 아니어야 함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3686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60854" y="4280961"/>
              <a:ext cx="2495248" cy="491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7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087654" y="3462301"/>
              <a:ext cx="740916" cy="315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040" name="Object 16"/>
            <p:cNvGraphicFramePr>
              <a:graphicFrameLocks noChangeAspect="1"/>
            </p:cNvGraphicFramePr>
            <p:nvPr/>
          </p:nvGraphicFramePr>
          <p:xfrm>
            <a:off x="4978057" y="4901674"/>
            <a:ext cx="207516" cy="228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" name="수식" r:id="rId6" imgW="126720" imgH="139680" progId="Equation.3">
                    <p:embed/>
                  </p:oleObj>
                </mc:Choice>
                <mc:Fallback>
                  <p:oleObj name="수식" r:id="rId6" imgW="126720" imgH="13968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057" y="4901674"/>
                          <a:ext cx="207516" cy="228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일차 함수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기울기와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절편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3206" y="5990040"/>
            <a:ext cx="2252416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2-1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일차 함수 그래프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936" y="2010837"/>
            <a:ext cx="4701369" cy="405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개체 11"/>
          <p:cNvGraphicFramePr>
            <a:graphicFrameLocks noChangeAspect="1"/>
          </p:cNvGraphicFramePr>
          <p:nvPr/>
        </p:nvGraphicFramePr>
        <p:xfrm>
          <a:off x="4508500" y="3340100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수식" r:id="rId5" imgW="126720" imgH="177480" progId="Equation.3">
                  <p:embed/>
                </p:oleObj>
              </mc:Choice>
              <mc:Fallback>
                <p:oleObj name="수식" r:id="rId5" imgW="12672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3340100"/>
                        <a:ext cx="1270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499657" y="1518454"/>
            <a:ext cx="8092408" cy="549381"/>
            <a:chOff x="499657" y="1518454"/>
            <a:chExt cx="8092408" cy="549381"/>
          </a:xfrm>
        </p:grpSpPr>
        <p:sp>
          <p:nvSpPr>
            <p:cNvPr id="7" name="Rectangle 6"/>
            <p:cNvSpPr/>
            <p:nvPr/>
          </p:nvSpPr>
          <p:spPr>
            <a:xfrm>
              <a:off x="499657" y="1518454"/>
              <a:ext cx="8092408" cy="5493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일차 </a:t>
              </a: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함수식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        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에서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a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는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기울기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는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절편이라고 함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242730" y="1695625"/>
              <a:ext cx="1031780" cy="285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일차 함수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기울기와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절편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9657" y="1518454"/>
            <a:ext cx="7523997" cy="1463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딥러닝의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수학 원리를 배울 때 초반부터 이 식이 등장함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주어지고 원하는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값이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있을 때 적절한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b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찾는 것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이것이 바로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설명하는 가장 간단한 표현임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작업 환경 만들기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8" y="1533832"/>
            <a:ext cx="8039113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만들고 작동시키는 방법 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자신의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컴퓨터에 필요한 프로그램을 설치해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</a:t>
            </a:r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하나는 구글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코랩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(Google 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Colab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이용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구글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코랩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개발에 쓰이는 주피터 노트북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 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Jupyter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Notebook)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환경을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구글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클라우드에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마련해 놓은 것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구글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코랩을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이용하면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구글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프로세서를 이용해 빠르고 쉽게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코드를 테스트할 수 있음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9657" y="1518454"/>
            <a:ext cx="8092408" cy="1463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이차 함수란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관한 이차식으로 표현되는 경우를 말함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 &gt; 0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이면 아래로 볼록한 그래프가 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이차 함수와 최솟값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580" y="2059586"/>
            <a:ext cx="2094950" cy="45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713206" y="6097134"/>
            <a:ext cx="2153562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2-2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이차 함수 그래프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535" y="3072040"/>
            <a:ext cx="3927465" cy="3028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9657" y="1518454"/>
            <a:ext cx="8092408" cy="956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포물선의 맨 아래에 위치한 지점이 최솟값이 되는데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실행할 때는 이 최솟값을 찾아내는 과정이 매우 중요함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이차 함수와 최솟값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3205" y="6097134"/>
            <a:ext cx="3521044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2-3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이차 함수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그래의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평행이동과 최솟값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820" y="2632644"/>
            <a:ext cx="5931881" cy="336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9657" y="1518454"/>
            <a:ext cx="7491046" cy="3291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이해하는 데 가장 중요한 수학 원리는 미분이라고 할 수 있음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너무 미세해서 실제로 움직이는 게 아니라 방향만 드러내는 정도의 순간적인 변화만 있을 것임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순간의 변화를 놓고 순간 변화율이라는 이름을 붙임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순간 변화율은 어느 쪽을 향하는 방향성을 지니고 있으므로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방향을 따라 직선을 길게 그려주면 그래프와 맞닿는 접선이 그려짐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선이 바로 이 점에서의 기울기가 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미분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순간 변화율과 기울기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미분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순간 변화율과 기울기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3206" y="5388666"/>
            <a:ext cx="3504568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2-4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에서의 순간 변화율은 곧 기울기다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667" y="1601369"/>
            <a:ext cx="4408678" cy="3743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9657" y="1518454"/>
            <a:ext cx="8092408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미분을 한다는 것은 쉽게 말해 이 ‘순간 변화율’을 구한다는 것임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미분 계수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어느 순간에 어떤 변화가 일어나고 있는지를 숫자로 나타낸 것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미분 계수는 곧 그래프에서의 기울기를 의미함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미분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순간 변화율과 기울기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미분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순간 변화율과 기울기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3205" y="5454570"/>
            <a:ext cx="3908222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2-5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f(x)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축 위에 두 실수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b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대입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942" y="1675853"/>
            <a:ext cx="3855070" cy="375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미분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순간 변화율과 기울기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0206" y="6072407"/>
            <a:ext cx="5679358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2-6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A, B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지나는 직선은 이 두 점 간의 기울기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곧 평균 변화율을 의미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832" y="2124182"/>
            <a:ext cx="3969176" cy="3942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99657" y="1518454"/>
            <a:ext cx="8092408" cy="49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여기서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Δ(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델타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변화량을 나타내는 기호임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미분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순간 변화율과 기울기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99657" y="1518454"/>
            <a:ext cx="8092408" cy="4710200"/>
            <a:chOff x="499657" y="1518454"/>
            <a:chExt cx="8092408" cy="4710200"/>
          </a:xfrm>
        </p:grpSpPr>
        <p:sp>
          <p:nvSpPr>
            <p:cNvPr id="7" name="Rectangle 6"/>
            <p:cNvSpPr/>
            <p:nvPr/>
          </p:nvSpPr>
          <p:spPr>
            <a:xfrm>
              <a:off x="499657" y="1518454"/>
              <a:ext cx="8092408" cy="42057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 그래프에서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값의 </a:t>
              </a: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증가량은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       이고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y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값의 </a:t>
              </a: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증가량은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                 임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이때 직선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AB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기울기를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와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사이의 ‘평균 변화율’이라고도 부름</a:t>
              </a: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미분을 배우고 있는 우리에게 필요한 것은 순간 변화율임</a:t>
              </a: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순간 변화율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</a:pP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 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증가량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        )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 가까울 만큼 아주 작을 때의 순간적인 기울기를 말함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4505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02289" y="2052652"/>
              <a:ext cx="7636147" cy="719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59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70727" y="5424378"/>
              <a:ext cx="2861726" cy="804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275447" y="1662711"/>
              <a:ext cx="540827" cy="278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252704" y="1662711"/>
              <a:ext cx="1185732" cy="300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555446" y="4883806"/>
              <a:ext cx="377571" cy="288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410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6919771"/>
                </p:ext>
              </p:extLst>
            </p:nvPr>
          </p:nvGraphicFramePr>
          <p:xfrm>
            <a:off x="982007" y="4919945"/>
            <a:ext cx="234950" cy="258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0" name="수식" r:id="rId9" imgW="126720" imgH="139680" progId="Equation.3">
                    <p:embed/>
                  </p:oleObj>
                </mc:Choice>
                <mc:Fallback>
                  <p:oleObj name="수식" r:id="rId9" imgW="126720" imgH="13968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2007" y="4919945"/>
                          <a:ext cx="234950" cy="258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미분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순간 변화율과 기울기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608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9366" y="3477302"/>
            <a:ext cx="728555" cy="452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그룹 15"/>
          <p:cNvGrpSpPr/>
          <p:nvPr/>
        </p:nvGrpSpPr>
        <p:grpSpPr>
          <a:xfrm>
            <a:off x="505119" y="1568903"/>
            <a:ext cx="8092408" cy="5000180"/>
            <a:chOff x="505119" y="1568903"/>
            <a:chExt cx="8092408" cy="5000180"/>
          </a:xfrm>
        </p:grpSpPr>
        <p:sp>
          <p:nvSpPr>
            <p:cNvPr id="7" name="Rectangle 6"/>
            <p:cNvSpPr/>
            <p:nvPr/>
          </p:nvSpPr>
          <p:spPr>
            <a:xfrm>
              <a:off x="505119" y="1568903"/>
              <a:ext cx="8092408" cy="23775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  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</a:t>
              </a: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 ‘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증가량이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 가까울 만큼 작을 때’라는 뜻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기울기는                     이므로 순간 기울기는                     </a:t>
              </a: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으로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표현되며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이것은                   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라고도 쓸 수 있음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“함수        </a:t>
              </a: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미분하라”는 것을            또는        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 표기함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46082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68750" y="1667856"/>
              <a:ext cx="439984" cy="378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083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46067" y="2528773"/>
              <a:ext cx="1063750" cy="463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084" name="Picture 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895868" y="2570222"/>
              <a:ext cx="1489764" cy="443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085" name="Picture 5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611350" y="3006003"/>
              <a:ext cx="1145822" cy="407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089" name="Picture 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305712" y="3981573"/>
              <a:ext cx="4294593" cy="2587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512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799556"/>
                </p:ext>
              </p:extLst>
            </p:nvPr>
          </p:nvGraphicFramePr>
          <p:xfrm>
            <a:off x="1518430" y="3507172"/>
            <a:ext cx="459482" cy="272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5" name="수식" r:id="rId10" imgW="342720" imgH="203040" progId="Equation.3">
                    <p:embed/>
                  </p:oleObj>
                </mc:Choice>
                <mc:Fallback>
                  <p:oleObj name="수식" r:id="rId10" imgW="342720" imgH="2030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8430" y="3507172"/>
                          <a:ext cx="459482" cy="272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6041717"/>
                </p:ext>
              </p:extLst>
            </p:nvPr>
          </p:nvGraphicFramePr>
          <p:xfrm>
            <a:off x="4326573" y="3477302"/>
            <a:ext cx="622548" cy="3320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6" name="수식" r:id="rId12" imgW="380880" imgH="203040" progId="Equation.3">
                    <p:embed/>
                  </p:oleObj>
                </mc:Choice>
                <mc:Fallback>
                  <p:oleObj name="수식" r:id="rId12" imgW="380880" imgH="2030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6573" y="3477302"/>
                          <a:ext cx="622548" cy="3320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미분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순간 변화율과 기울기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9657" y="1518454"/>
            <a:ext cx="8092408" cy="49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다음은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공부하는 과정 중에 자주 만나게 되는 중요한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가지 미분의 성질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4" name="개체 13"/>
          <p:cNvGraphicFramePr>
            <a:graphicFrameLocks noChangeAspect="1"/>
          </p:cNvGraphicFramePr>
          <p:nvPr/>
        </p:nvGraphicFramePr>
        <p:xfrm>
          <a:off x="4527550" y="3384550"/>
          <a:ext cx="889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41" name="수식" r:id="rId4" imgW="88560" imgH="88560" progId="Equation.3">
                  <p:embed/>
                </p:oleObj>
              </mc:Choice>
              <mc:Fallback>
                <p:oleObj name="수식" r:id="rId4" imgW="88560" imgH="8856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3384550"/>
                        <a:ext cx="88900" cy="8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678070" y="2424287"/>
            <a:ext cx="8092408" cy="1920526"/>
            <a:chOff x="661445" y="2099230"/>
            <a:chExt cx="8092408" cy="1920526"/>
          </a:xfrm>
        </p:grpSpPr>
        <p:pic>
          <p:nvPicPr>
            <p:cNvPr id="47109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09423" y="3589246"/>
              <a:ext cx="1155341" cy="335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11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054324" y="3589246"/>
              <a:ext cx="688075" cy="359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Rectangle 6"/>
            <p:cNvSpPr/>
            <p:nvPr/>
          </p:nvSpPr>
          <p:spPr>
            <a:xfrm>
              <a:off x="661445" y="2099230"/>
              <a:ext cx="8092408" cy="19205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</a:pPr>
              <a:r>
                <a:rPr lang="en-US" altLang="ko-KR" b="1" dirty="0" smtClean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 |             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에서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 상수일 때 미분 값은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임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</a:pPr>
              <a:r>
                <a:rPr lang="en-US" altLang="ko-KR" b="1" dirty="0" smtClean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 |             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일 때의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미분 값은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임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</a:pPr>
              <a:r>
                <a:rPr lang="en-US" altLang="ko-KR" b="1" dirty="0" smtClean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 |              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에서 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 상수이면 미분 값은    임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</a:pPr>
              <a:r>
                <a:rPr lang="en-US" altLang="ko-KR" b="1" dirty="0" smtClean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 |              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에서 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 자연수이면 미분 값은             이 됨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aphicFrame>
          <p:nvGraphicFramePr>
            <p:cNvPr id="73730" name="Object 2"/>
            <p:cNvGraphicFramePr>
              <a:graphicFrameLocks noChangeAspect="1"/>
            </p:cNvGraphicFramePr>
            <p:nvPr/>
          </p:nvGraphicFramePr>
          <p:xfrm>
            <a:off x="1254725" y="2204864"/>
            <a:ext cx="994700" cy="3536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42" name="수식" r:id="rId8" imgW="571320" imgH="203040" progId="Equation.3">
                    <p:embed/>
                  </p:oleObj>
                </mc:Choice>
                <mc:Fallback>
                  <p:oleObj name="수식" r:id="rId8" imgW="571320" imgH="2030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4725" y="2204864"/>
                          <a:ext cx="994700" cy="3536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31" name="Object 3"/>
            <p:cNvGraphicFramePr>
              <a:graphicFrameLocks noChangeAspect="1"/>
            </p:cNvGraphicFramePr>
            <p:nvPr/>
          </p:nvGraphicFramePr>
          <p:xfrm>
            <a:off x="1254724" y="2676695"/>
            <a:ext cx="988305" cy="351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43" name="수식" r:id="rId10" imgW="571320" imgH="203040" progId="Equation.3">
                    <p:embed/>
                  </p:oleObj>
                </mc:Choice>
                <mc:Fallback>
                  <p:oleObj name="수식" r:id="rId10" imgW="571320" imgH="2030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4724" y="2676695"/>
                          <a:ext cx="988305" cy="351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32" name="Object 4"/>
            <p:cNvGraphicFramePr>
              <a:graphicFrameLocks noChangeAspect="1"/>
            </p:cNvGraphicFramePr>
            <p:nvPr/>
          </p:nvGraphicFramePr>
          <p:xfrm>
            <a:off x="1272402" y="3130090"/>
            <a:ext cx="1122881" cy="359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44" name="수식" r:id="rId12" imgW="634680" imgH="203040" progId="Equation.3">
                    <p:embed/>
                  </p:oleObj>
                </mc:Choice>
                <mc:Fallback>
                  <p:oleObj name="수식" r:id="rId12" imgW="634680" imgH="2030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2402" y="3130090"/>
                          <a:ext cx="1122881" cy="359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3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6779026"/>
                </p:ext>
              </p:extLst>
            </p:nvPr>
          </p:nvGraphicFramePr>
          <p:xfrm>
            <a:off x="2922400" y="3150484"/>
            <a:ext cx="248326" cy="273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45" name="수식" r:id="rId14" imgW="126720" imgH="139680" progId="Equation.3">
                    <p:embed/>
                  </p:oleObj>
                </mc:Choice>
                <mc:Fallback>
                  <p:oleObj name="수식" r:id="rId14" imgW="126720" imgH="13968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2400" y="3150484"/>
                          <a:ext cx="248326" cy="273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3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7297250"/>
                </p:ext>
              </p:extLst>
            </p:nvPr>
          </p:nvGraphicFramePr>
          <p:xfrm>
            <a:off x="5590814" y="3216361"/>
            <a:ext cx="247650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46" name="수식" r:id="rId16" imgW="126720" imgH="139680" progId="Equation.3">
                    <p:embed/>
                  </p:oleObj>
                </mc:Choice>
                <mc:Fallback>
                  <p:oleObj name="수식" r:id="rId16" imgW="126720" imgH="13968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90814" y="3216361"/>
                          <a:ext cx="247650" cy="273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8840753"/>
                </p:ext>
              </p:extLst>
            </p:nvPr>
          </p:nvGraphicFramePr>
          <p:xfrm>
            <a:off x="2922400" y="3620537"/>
            <a:ext cx="248326" cy="273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47" name="수식" r:id="rId17" imgW="126720" imgH="139680" progId="Equation.3">
                    <p:embed/>
                  </p:oleObj>
                </mc:Choice>
                <mc:Fallback>
                  <p:oleObj name="수식" r:id="rId17" imgW="126720" imgH="13968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2400" y="3620537"/>
                          <a:ext cx="248326" cy="273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작업 환경 만들기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8" y="1533832"/>
            <a:ext cx="7427920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다만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 컴퓨터가 아니므로 원하는 버전의 패키지를 매번 설치해야 함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작업 중이던 데이터를 잃어버릴 수 있다는 점을 주의해야 함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주피터 노트북이나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파이참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Pycharm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등을 내 컴퓨터에 설치하면 데이터를 잃어버릴 걱정 없이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코딩을 할 수 있음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편미분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9657" y="1518454"/>
            <a:ext cx="8092408" cy="283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미분과 더불어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공부할 때 가장 자주 접하게 되는 또 다른 수학 개념은 바로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편미분임</a:t>
            </a:r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미분과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편미분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모두 ‘미분하라’는 의미에서는 다를 바가 없음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가지 변수가 식 안에 있을 때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변수를 미분하는 것이 아니라 우리가 원하는 한 가지 변수만 미분함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 외에는 모두 상수로 취급하는 것이 바로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편미분임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4596" y="4331382"/>
            <a:ext cx="3593388" cy="41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편미분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1723" y="3441211"/>
            <a:ext cx="640760" cy="84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그룹 16"/>
          <p:cNvGrpSpPr/>
          <p:nvPr/>
        </p:nvGrpSpPr>
        <p:grpSpPr>
          <a:xfrm>
            <a:off x="499657" y="1518454"/>
            <a:ext cx="7276862" cy="2834622"/>
            <a:chOff x="499657" y="1518454"/>
            <a:chExt cx="7276862" cy="2834622"/>
          </a:xfrm>
        </p:grpSpPr>
        <p:sp>
          <p:nvSpPr>
            <p:cNvPr id="7" name="Rectangle 6"/>
            <p:cNvSpPr/>
            <p:nvPr/>
          </p:nvSpPr>
          <p:spPr>
            <a:xfrm>
              <a:off x="499657" y="1518454"/>
              <a:ext cx="7276862" cy="28346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변수가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와    중 어떤 변수로 미분해야 하는지를 정해야 하므로 편미분을 사용하는 것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만일 이 식처럼 여러 변수 중에서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 관해서만 미분하고 싶다면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함수   </a:t>
              </a: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‘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 관해 편미분하라’고 함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aphicFrame>
          <p:nvGraphicFramePr>
            <p:cNvPr id="614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9702707"/>
                </p:ext>
              </p:extLst>
            </p:nvPr>
          </p:nvGraphicFramePr>
          <p:xfrm>
            <a:off x="1587616" y="1634772"/>
            <a:ext cx="273050" cy="360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7" name="수식" r:id="rId5" imgW="152280" imgH="203040" progId="Equation.3">
                    <p:embed/>
                  </p:oleObj>
                </mc:Choice>
                <mc:Fallback>
                  <p:oleObj name="수식" r:id="rId5" imgW="152280" imgH="2030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7616" y="1634772"/>
                          <a:ext cx="273050" cy="360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8639743"/>
                </p:ext>
              </p:extLst>
            </p:nvPr>
          </p:nvGraphicFramePr>
          <p:xfrm>
            <a:off x="2147851" y="1688577"/>
            <a:ext cx="213866" cy="2527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8" name="수식" r:id="rId7" imgW="139680" imgH="164880" progId="Equation.3">
                    <p:embed/>
                  </p:oleObj>
                </mc:Choice>
                <mc:Fallback>
                  <p:oleObj name="수식" r:id="rId7" imgW="139680" imgH="1648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7851" y="1688577"/>
                          <a:ext cx="213866" cy="2527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4791629"/>
                </p:ext>
              </p:extLst>
            </p:nvPr>
          </p:nvGraphicFramePr>
          <p:xfrm>
            <a:off x="4326573" y="2609424"/>
            <a:ext cx="227013" cy="249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9" name="수식" r:id="rId9" imgW="126720" imgH="139680" progId="Equation.3">
                    <p:embed/>
                  </p:oleObj>
                </mc:Choice>
                <mc:Fallback>
                  <p:oleObj name="수식" r:id="rId9" imgW="126720" imgH="13968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6573" y="2609424"/>
                          <a:ext cx="227013" cy="249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065984"/>
                </p:ext>
              </p:extLst>
            </p:nvPr>
          </p:nvGraphicFramePr>
          <p:xfrm>
            <a:off x="2027771" y="3047364"/>
            <a:ext cx="227013" cy="249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0" name="수식" r:id="rId11" imgW="126720" imgH="139680" progId="Equation.3">
                    <p:embed/>
                  </p:oleObj>
                </mc:Choice>
                <mc:Fallback>
                  <p:oleObj name="수식" r:id="rId11" imgW="126720" imgH="13968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7771" y="3047364"/>
                          <a:ext cx="227013" cy="249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1" name="Object 7"/>
            <p:cNvGraphicFramePr>
              <a:graphicFrameLocks noChangeAspect="1"/>
            </p:cNvGraphicFramePr>
            <p:nvPr/>
          </p:nvGraphicFramePr>
          <p:xfrm>
            <a:off x="7263712" y="2609424"/>
            <a:ext cx="208969" cy="27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1" name="수식" r:id="rId12" imgW="152280" imgH="203040" progId="Equation.3">
                    <p:embed/>
                  </p:oleObj>
                </mc:Choice>
                <mc:Fallback>
                  <p:oleObj name="수식" r:id="rId12" imgW="152280" imgH="20304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63712" y="2609424"/>
                          <a:ext cx="208969" cy="27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편미분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1783" y="4440378"/>
            <a:ext cx="3775504" cy="113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5767" y="2114422"/>
            <a:ext cx="2115106" cy="251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6" name="그룹 25"/>
          <p:cNvGrpSpPr/>
          <p:nvPr/>
        </p:nvGrpSpPr>
        <p:grpSpPr>
          <a:xfrm>
            <a:off x="469587" y="1961153"/>
            <a:ext cx="7985316" cy="2377574"/>
            <a:chOff x="544402" y="1534790"/>
            <a:chExt cx="7985316" cy="2377574"/>
          </a:xfrm>
        </p:grpSpPr>
        <p:sp>
          <p:nvSpPr>
            <p:cNvPr id="7" name="Rectangle 6"/>
            <p:cNvSpPr/>
            <p:nvPr/>
          </p:nvSpPr>
          <p:spPr>
            <a:xfrm>
              <a:off x="544402" y="1534790"/>
              <a:ext cx="7985316" cy="23775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함수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                      에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관해 편미분 하는 과정은 미분의 성질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번에 따라      항은 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 됨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 관해 미분하면 다른 모든 항은 상수로 취급하므로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는 상수가 됨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미분의 성질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번에 따라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는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 됨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마지막 항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는 미분의 성질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번에 따라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 됨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824376" y="2144139"/>
              <a:ext cx="264991" cy="256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6" name="Object 6"/>
            <p:cNvGraphicFramePr>
              <a:graphicFrameLocks noChangeAspect="1"/>
            </p:cNvGraphicFramePr>
            <p:nvPr/>
          </p:nvGraphicFramePr>
          <p:xfrm>
            <a:off x="843691" y="2608392"/>
            <a:ext cx="227013" cy="249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9" name="수식" r:id="rId7" imgW="126720" imgH="139680" progId="Equation.3">
                    <p:embed/>
                  </p:oleObj>
                </mc:Choice>
                <mc:Fallback>
                  <p:oleObj name="수식" r:id="rId7" imgW="126720" imgH="1396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3691" y="2608392"/>
                          <a:ext cx="227013" cy="249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5449194"/>
                </p:ext>
              </p:extLst>
            </p:nvPr>
          </p:nvGraphicFramePr>
          <p:xfrm>
            <a:off x="2734350" y="2153802"/>
            <a:ext cx="317624" cy="2779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0" name="수식" r:id="rId9" imgW="203040" imgH="177480" progId="Equation.3">
                    <p:embed/>
                  </p:oleObj>
                </mc:Choice>
                <mc:Fallback>
                  <p:oleObj name="수식" r:id="rId9" imgW="203040" imgH="1774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4350" y="2153802"/>
                          <a:ext cx="317624" cy="2779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2180290"/>
                </p:ext>
              </p:extLst>
            </p:nvPr>
          </p:nvGraphicFramePr>
          <p:xfrm>
            <a:off x="6600797" y="2597371"/>
            <a:ext cx="214312" cy="25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1" name="수식" r:id="rId11" imgW="139680" imgH="164880" progId="Equation.3">
                    <p:embed/>
                  </p:oleObj>
                </mc:Choice>
                <mc:Fallback>
                  <p:oleObj name="수식" r:id="rId11" imgW="139680" imgH="16488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0797" y="2597371"/>
                          <a:ext cx="214312" cy="252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1289231"/>
                </p:ext>
              </p:extLst>
            </p:nvPr>
          </p:nvGraphicFramePr>
          <p:xfrm>
            <a:off x="4113848" y="3068784"/>
            <a:ext cx="212725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2" name="수식" r:id="rId13" imgW="139680" imgH="164880" progId="Equation.3">
                    <p:embed/>
                  </p:oleObj>
                </mc:Choice>
                <mc:Fallback>
                  <p:oleObj name="수식" r:id="rId13" imgW="139680" imgH="16488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3848" y="3068784"/>
                          <a:ext cx="212725" cy="25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4768099"/>
                </p:ext>
              </p:extLst>
            </p:nvPr>
          </p:nvGraphicFramePr>
          <p:xfrm>
            <a:off x="3416648" y="3060898"/>
            <a:ext cx="311274" cy="269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3" name="수식" r:id="rId14" imgW="190440" imgH="164880" progId="Equation.3">
                    <p:embed/>
                  </p:oleObj>
                </mc:Choice>
                <mc:Fallback>
                  <p:oleObj name="수식" r:id="rId14" imgW="190440" imgH="16488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6648" y="3060898"/>
                          <a:ext cx="311274" cy="269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9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3464340"/>
                </p:ext>
              </p:extLst>
            </p:nvPr>
          </p:nvGraphicFramePr>
          <p:xfrm>
            <a:off x="1927000" y="3521962"/>
            <a:ext cx="207516" cy="228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4" name="수식" r:id="rId16" imgW="126720" imgH="139680" progId="Equation.3">
                    <p:embed/>
                  </p:oleObj>
                </mc:Choice>
                <mc:Fallback>
                  <p:oleObj name="수식" r:id="rId16" imgW="126720" imgH="13968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000" y="3521962"/>
                          <a:ext cx="207516" cy="228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지수와 지수 함수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99657" y="1518454"/>
            <a:ext cx="8092408" cy="3683568"/>
            <a:chOff x="499657" y="1518454"/>
            <a:chExt cx="8092408" cy="3683568"/>
          </a:xfrm>
        </p:grpSpPr>
        <p:sp>
          <p:nvSpPr>
            <p:cNvPr id="7" name="Rectangle 6"/>
            <p:cNvSpPr/>
            <p:nvPr/>
          </p:nvSpPr>
          <p:spPr>
            <a:xfrm>
              <a:off x="499657" y="1518454"/>
              <a:ext cx="8092408" cy="32916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지수란 다음과 같은 형태를 말함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여기서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‘밑’이라 하고      </a:t>
              </a: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‘지수’라고 부름</a:t>
              </a: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    만큼 반복해서 곱한다는 뜻</a:t>
              </a: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지수 함수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</a:pP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변수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 지수 자리에 있는 경우를 말함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83220" y="2007155"/>
              <a:ext cx="1078506" cy="984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70078" y="3060430"/>
              <a:ext cx="231965" cy="249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13592" y="3534106"/>
              <a:ext cx="231965" cy="249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93747" y="4751771"/>
              <a:ext cx="2941000" cy="450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1526403" y="3089350"/>
            <a:ext cx="207516" cy="228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2" name="수식" r:id="rId7" imgW="126720" imgH="139680" progId="Equation.3">
                    <p:embed/>
                  </p:oleObj>
                </mc:Choice>
                <mc:Fallback>
                  <p:oleObj name="수식" r:id="rId7" imgW="126720" imgH="13968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6403" y="3089350"/>
                          <a:ext cx="207516" cy="228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1"/>
            <p:cNvGraphicFramePr>
              <a:graphicFrameLocks noChangeAspect="1"/>
            </p:cNvGraphicFramePr>
            <p:nvPr/>
          </p:nvGraphicFramePr>
          <p:xfrm>
            <a:off x="859138" y="3525955"/>
            <a:ext cx="207516" cy="228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3" name="수식" r:id="rId9" imgW="126720" imgH="139680" progId="Equation.3">
                    <p:embed/>
                  </p:oleObj>
                </mc:Choice>
                <mc:Fallback>
                  <p:oleObj name="수식" r:id="rId9" imgW="126720" imgH="1396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9138" y="3525955"/>
                          <a:ext cx="207516" cy="228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6"/>
            <p:cNvGraphicFramePr>
              <a:graphicFrameLocks noChangeAspect="1"/>
            </p:cNvGraphicFramePr>
            <p:nvPr/>
          </p:nvGraphicFramePr>
          <p:xfrm>
            <a:off x="1313247" y="4437192"/>
            <a:ext cx="227013" cy="249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4" name="수식" r:id="rId10" imgW="126720" imgH="139680" progId="Equation.3">
                    <p:embed/>
                  </p:oleObj>
                </mc:Choice>
                <mc:Fallback>
                  <p:oleObj name="수식" r:id="rId10" imgW="126720" imgH="1396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3247" y="4437192"/>
                          <a:ext cx="227013" cy="249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지수와 지수 함수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9633" y="6187752"/>
            <a:ext cx="4306563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2-7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a&gt;1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때와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0&lt;a&lt;1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일때의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지수 함수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7267" y="3438114"/>
            <a:ext cx="6815724" cy="2759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그룹 16"/>
          <p:cNvGrpSpPr/>
          <p:nvPr/>
        </p:nvGrpSpPr>
        <p:grpSpPr>
          <a:xfrm>
            <a:off x="499657" y="1518454"/>
            <a:ext cx="8092408" cy="1920526"/>
            <a:chOff x="499657" y="1518454"/>
            <a:chExt cx="8092408" cy="1920526"/>
          </a:xfrm>
        </p:grpSpPr>
        <p:sp>
          <p:nvSpPr>
            <p:cNvPr id="7" name="Rectangle 6"/>
            <p:cNvSpPr/>
            <p:nvPr/>
          </p:nvSpPr>
          <p:spPr>
            <a:xfrm>
              <a:off x="499657" y="1518454"/>
              <a:ext cx="8092408" cy="19205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지수 함수에서는 밑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    )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값이 무엇인지가 중요함</a:t>
              </a: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 값이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이면 함수가 아님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보다 작으면 허수를 포함하게 되므로 안 됨</a:t>
              </a: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밑의 값은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&gt; 1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이거나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 &lt;     &lt; 1,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둘 중 하나가 되어야 함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aphicFrame>
          <p:nvGraphicFramePr>
            <p:cNvPr id="10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105239"/>
                </p:ext>
              </p:extLst>
            </p:nvPr>
          </p:nvGraphicFramePr>
          <p:xfrm>
            <a:off x="2986747" y="1721326"/>
            <a:ext cx="207516" cy="228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6" name="수식" r:id="rId5" imgW="126720" imgH="139680" progId="Equation.3">
                    <p:embed/>
                  </p:oleObj>
                </mc:Choice>
                <mc:Fallback>
                  <p:oleObj name="수식" r:id="rId5" imgW="126720" imgH="13968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6747" y="1721326"/>
                          <a:ext cx="207516" cy="228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0537922"/>
                </p:ext>
              </p:extLst>
            </p:nvPr>
          </p:nvGraphicFramePr>
          <p:xfrm>
            <a:off x="2027998" y="3047056"/>
            <a:ext cx="207516" cy="228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7" name="수식" r:id="rId7" imgW="126720" imgH="139680" progId="Equation.3">
                    <p:embed/>
                  </p:oleObj>
                </mc:Choice>
                <mc:Fallback>
                  <p:oleObj name="수식" r:id="rId7" imgW="126720" imgH="1396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7998" y="3047056"/>
                          <a:ext cx="207516" cy="228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6544908"/>
                </p:ext>
              </p:extLst>
            </p:nvPr>
          </p:nvGraphicFramePr>
          <p:xfrm>
            <a:off x="3971371" y="3097587"/>
            <a:ext cx="207516" cy="228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8" name="수식" r:id="rId8" imgW="126720" imgH="139680" progId="Equation.3">
                    <p:embed/>
                  </p:oleObj>
                </mc:Choice>
                <mc:Fallback>
                  <p:oleObj name="수식" r:id="rId8" imgW="126720" imgH="1396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1371" y="3097587"/>
                          <a:ext cx="207516" cy="228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시그모이드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99657" y="1518454"/>
            <a:ext cx="8092408" cy="3748719"/>
            <a:chOff x="499657" y="1518454"/>
            <a:chExt cx="8092408" cy="3748719"/>
          </a:xfrm>
        </p:grpSpPr>
        <p:sp>
          <p:nvSpPr>
            <p:cNvPr id="7" name="Rectangle 6"/>
            <p:cNvSpPr/>
            <p:nvPr/>
          </p:nvSpPr>
          <p:spPr>
            <a:xfrm>
              <a:off x="499657" y="1518454"/>
              <a:ext cx="8092408" cy="374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시그모이드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함수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</a:t>
              </a: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</a:pP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지수 함수에서 밑의 값이 자연 상수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 함수를 말함</a:t>
              </a: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자연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상수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</a:t>
              </a: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</a:pP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‘자연 로그의 밑’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‘</a:t>
              </a: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오일러의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수’ 등 여러 이름으로 불림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파이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    )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처럼 수학에서 중요하게 사용되는 무리수임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 값은 대략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2.718281828…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임</a:t>
              </a: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자연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상수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 지수 함수에 포함되어 분모에 들어가면 시그모이드 함수가 됨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75848" y="3558746"/>
              <a:ext cx="1809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8155" y="4727860"/>
            <a:ext cx="1945887" cy="72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시그모이드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9657" y="1518454"/>
            <a:ext cx="8092408" cy="49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시그모이드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함수를 그래프로 그려보면 그림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2-8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같이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 형태로 나타남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9633" y="5256872"/>
            <a:ext cx="2771405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2-8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시그모이드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함수의 그래프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848" y="2159118"/>
            <a:ext cx="4908738" cy="297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로그와 로그 함수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1128" y="4396098"/>
            <a:ext cx="1538746" cy="1359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그룹 16"/>
          <p:cNvGrpSpPr/>
          <p:nvPr/>
        </p:nvGrpSpPr>
        <p:grpSpPr>
          <a:xfrm>
            <a:off x="499657" y="1518454"/>
            <a:ext cx="8092408" cy="2834622"/>
            <a:chOff x="499657" y="1518454"/>
            <a:chExt cx="8092408" cy="2834622"/>
          </a:xfrm>
        </p:grpSpPr>
        <p:sp>
          <p:nvSpPr>
            <p:cNvPr id="7" name="Rectangle 6"/>
            <p:cNvSpPr/>
            <p:nvPr/>
          </p:nvSpPr>
          <p:spPr>
            <a:xfrm>
              <a:off x="499657" y="1518454"/>
              <a:ext cx="8092408" cy="28346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로그를 이해하려면 먼저 지수부터 이해해야 함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로그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   </a:t>
              </a: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 </a:t>
              </a: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구하기 위해 사용하는 방법</a:t>
              </a: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영어로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logarithm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이라고 하는데 앞 세 글자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log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씀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지수 식에서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와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위치를 다음과 같이 바꾸어 써주면 됨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90888" y="2025763"/>
              <a:ext cx="1064442" cy="421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1267" name="Object 3"/>
            <p:cNvGraphicFramePr>
              <a:graphicFrameLocks noChangeAspect="1"/>
            </p:cNvGraphicFramePr>
            <p:nvPr/>
          </p:nvGraphicFramePr>
          <p:xfrm>
            <a:off x="867375" y="3064636"/>
            <a:ext cx="207516" cy="228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6" name="수식" r:id="rId6" imgW="126720" imgH="139680" progId="Equation.3">
                    <p:embed/>
                  </p:oleObj>
                </mc:Choice>
                <mc:Fallback>
                  <p:oleObj name="수식" r:id="rId6" imgW="126720" imgH="1396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7375" y="3064636"/>
                          <a:ext cx="207516" cy="228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1425641"/>
                </p:ext>
              </p:extLst>
            </p:nvPr>
          </p:nvGraphicFramePr>
          <p:xfrm>
            <a:off x="2170526" y="3975197"/>
            <a:ext cx="207516" cy="228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7" name="수식" r:id="rId8" imgW="126720" imgH="139680" progId="Equation.3">
                    <p:embed/>
                  </p:oleObj>
                </mc:Choice>
                <mc:Fallback>
                  <p:oleObj name="수식" r:id="rId8" imgW="126720" imgH="13968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0526" y="3975197"/>
                          <a:ext cx="207516" cy="228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0092786"/>
                </p:ext>
              </p:extLst>
            </p:nvPr>
          </p:nvGraphicFramePr>
          <p:xfrm>
            <a:off x="2706661" y="3904097"/>
            <a:ext cx="207516" cy="290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8" name="수식" r:id="rId10" imgW="126720" imgH="177480" progId="Equation.3">
                    <p:embed/>
                  </p:oleObj>
                </mc:Choice>
                <mc:Fallback>
                  <p:oleObj name="수식" r:id="rId10" imgW="126720" imgH="17748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6661" y="3904097"/>
                          <a:ext cx="207516" cy="2905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로그와 로그 함수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99657" y="1518454"/>
            <a:ext cx="8092408" cy="2834622"/>
            <a:chOff x="499657" y="1518454"/>
            <a:chExt cx="8092408" cy="2834622"/>
          </a:xfrm>
        </p:grpSpPr>
        <p:sp>
          <p:nvSpPr>
            <p:cNvPr id="7" name="Rectangle 6"/>
            <p:cNvSpPr/>
            <p:nvPr/>
          </p:nvSpPr>
          <p:spPr>
            <a:xfrm>
              <a:off x="499657" y="1518454"/>
              <a:ext cx="8092408" cy="28346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로그가 지수와 이렇게 밀접한 관계가 있듯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로그 함수 역시 지수 함수와 밀접한 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</a:pP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관계에 있는데 바로 역함수의 관계임</a:t>
              </a: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역함수는     와    </a:t>
              </a: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서로 바꾸어 가지는 함수임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지수 함수             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는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로그의 정의를 따라            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바꿀 수 있음</a:t>
              </a: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역함수를 만들기 위해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와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서로 바꾸어 주면 됨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87611" y="3039689"/>
              <a:ext cx="1790595" cy="290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21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14830" y="3466651"/>
              <a:ext cx="1018282" cy="2656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22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586153" y="3382040"/>
              <a:ext cx="1105593" cy="407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2" name="Object 3"/>
            <p:cNvGraphicFramePr>
              <a:graphicFrameLocks noChangeAspect="1"/>
            </p:cNvGraphicFramePr>
            <p:nvPr/>
          </p:nvGraphicFramePr>
          <p:xfrm>
            <a:off x="1781775" y="2619793"/>
            <a:ext cx="207516" cy="228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4" name="수식" r:id="rId7" imgW="126720" imgH="139680" progId="Equation.3">
                    <p:embed/>
                  </p:oleObj>
                </mc:Choice>
                <mc:Fallback>
                  <p:oleObj name="수식" r:id="rId7" imgW="126720" imgH="13968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1775" y="2619793"/>
                          <a:ext cx="207516" cy="228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4"/>
            <p:cNvGraphicFramePr>
              <a:graphicFrameLocks noChangeAspect="1"/>
            </p:cNvGraphicFramePr>
            <p:nvPr/>
          </p:nvGraphicFramePr>
          <p:xfrm>
            <a:off x="2227778" y="2608563"/>
            <a:ext cx="214312" cy="25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5" name="수식" r:id="rId9" imgW="139680" imgH="164880" progId="Equation.3">
                    <p:embed/>
                  </p:oleObj>
                </mc:Choice>
                <mc:Fallback>
                  <p:oleObj name="수식" r:id="rId9" imgW="139680" imgH="1648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7778" y="2608563"/>
                          <a:ext cx="214312" cy="252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1133368"/>
                </p:ext>
              </p:extLst>
            </p:nvPr>
          </p:nvGraphicFramePr>
          <p:xfrm>
            <a:off x="3181612" y="3934883"/>
            <a:ext cx="207963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6" name="수식" r:id="rId11" imgW="126720" imgH="139680" progId="Equation.3">
                    <p:embed/>
                  </p:oleObj>
                </mc:Choice>
                <mc:Fallback>
                  <p:oleObj name="수식" r:id="rId11" imgW="126720" imgH="1396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1612" y="3934883"/>
                          <a:ext cx="207963" cy="22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6130997"/>
                </p:ext>
              </p:extLst>
            </p:nvPr>
          </p:nvGraphicFramePr>
          <p:xfrm>
            <a:off x="3768085" y="3934883"/>
            <a:ext cx="214312" cy="252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7" name="수식" r:id="rId12" imgW="139680" imgH="164880" progId="Equation.3">
                    <p:embed/>
                  </p:oleObj>
                </mc:Choice>
                <mc:Fallback>
                  <p:oleObj name="수식" r:id="rId12" imgW="139680" imgH="16488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8085" y="3934883"/>
                          <a:ext cx="214312" cy="252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로그와 로그 함수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9657" y="1518454"/>
            <a:ext cx="8092408" cy="49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역함수의 그래프는              에 대하여 대칭인 선으로 나타남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7685" y="1670285"/>
            <a:ext cx="737834" cy="347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9187" y="2081297"/>
            <a:ext cx="4002212" cy="3693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89632" y="5817045"/>
            <a:ext cx="4105936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2-9 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지수 함수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y = a x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로그 함수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y = log a x</a:t>
            </a:r>
          </a:p>
        </p:txBody>
      </p:sp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작업 환경 만들기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9" y="1533832"/>
            <a:ext cx="7749195" cy="1463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작동시킬 때 사람들이 가장 많이 사용하는 대표적인 언어는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파이썬임</a:t>
            </a:r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파이썬만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설치하는 것보다는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파이썬이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포함된 아나콘다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(Anaconda)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라는 통합 패키지를 설치하는 것이 훨씬 좋음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7877" y="6062171"/>
            <a:ext cx="5069755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1-2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내 컴퓨터에서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딥러닝을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구동하기 위한 세 가지 설치 작업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9191" y="2980476"/>
            <a:ext cx="5464799" cy="3122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로그와 로그 함수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1395" y="6006519"/>
            <a:ext cx="2573698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2-10 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y = -log a x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그래프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070" y="2498648"/>
            <a:ext cx="2842059" cy="3373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그룹 10"/>
          <p:cNvGrpSpPr/>
          <p:nvPr/>
        </p:nvGrpSpPr>
        <p:grpSpPr>
          <a:xfrm>
            <a:off x="499657" y="1518454"/>
            <a:ext cx="8092408" cy="549381"/>
            <a:chOff x="499657" y="1518454"/>
            <a:chExt cx="8092408" cy="549381"/>
          </a:xfrm>
        </p:grpSpPr>
        <p:sp>
          <p:nvSpPr>
            <p:cNvPr id="7" name="Rectangle 6"/>
            <p:cNvSpPr/>
            <p:nvPr/>
          </p:nvSpPr>
          <p:spPr>
            <a:xfrm>
              <a:off x="499657" y="1518454"/>
              <a:ext cx="8092408" cy="5493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우리는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 가까워지거나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0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 가까워질수록 오차가 커지는 그래프가 필요함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aphicFrame>
          <p:nvGraphicFramePr>
            <p:cNvPr id="10" name="Object 3"/>
            <p:cNvGraphicFramePr>
              <a:graphicFrameLocks noChangeAspect="1"/>
            </p:cNvGraphicFramePr>
            <p:nvPr/>
          </p:nvGraphicFramePr>
          <p:xfrm>
            <a:off x="1534640" y="1705393"/>
            <a:ext cx="207516" cy="228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0" name="수식" r:id="rId5" imgW="126720" imgH="139680" progId="Equation.3">
                    <p:embed/>
                  </p:oleObj>
                </mc:Choice>
                <mc:Fallback>
                  <p:oleObj name="수식" r:id="rId5" imgW="126720" imgH="13968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4640" y="1705393"/>
                          <a:ext cx="207516" cy="228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로그와 로그 함수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1394" y="5965329"/>
            <a:ext cx="2680790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2-11 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y = -log a (-x)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그래프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939" y="1650405"/>
            <a:ext cx="3478138" cy="422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로그와 로그 함수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1394" y="5965329"/>
            <a:ext cx="2886736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2-12 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y = -log a (1-x)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그래프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5124" y="1630270"/>
            <a:ext cx="6048797" cy="4345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로그와 로그 함수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1392" y="5965329"/>
            <a:ext cx="3949419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2-13 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y = -log a x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y = -log a (1-x)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그래프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259" y="1720672"/>
            <a:ext cx="5128820" cy="42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작업 환경 만들기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96" y="2895965"/>
            <a:ext cx="7687334" cy="2190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69872" y="1599746"/>
            <a:ext cx="8039113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</a:pPr>
            <a:r>
              <a:rPr lang="ko-KR" altLang="en-US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아나콘다 설치하기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아나콘다는 인터넷에서 누구나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다운로드해서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설치할 수 있음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5264" y="2402938"/>
            <a:ext cx="8039113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Arial" pitchFamily="34" charset="0"/>
              <a:buChar char="•"/>
            </a:pP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www. anconda.com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305" y="5147753"/>
            <a:ext cx="2689019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1-3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아나콘다 홈페이지 접속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시작을 위한 준비 운동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작업 환경 만들기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8" y="1533832"/>
            <a:ext cx="8039113" cy="49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스크롤바를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조금 내려 다운로드 링크를 찾음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918" y="2078569"/>
            <a:ext cx="6082372" cy="3689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97878" y="5773841"/>
            <a:ext cx="2268890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1-4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아나콘다 다운로드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798</TotalTime>
  <Words>2975</Words>
  <Application>Microsoft Office PowerPoint</Application>
  <PresentationFormat>화면 슬라이드 쇼(4:3)</PresentationFormat>
  <Paragraphs>380</Paragraphs>
  <Slides>73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82" baseType="lpstr">
      <vt:lpstr>나눔스퀘어</vt:lpstr>
      <vt:lpstr>나눔스퀘어 Bold</vt:lpstr>
      <vt:lpstr>맑은 고딕</vt:lpstr>
      <vt:lpstr>Arial</vt:lpstr>
      <vt:lpstr>Calibri</vt:lpstr>
      <vt:lpstr>Calibri Light</vt:lpstr>
      <vt:lpstr>Wingdings</vt:lpstr>
      <vt:lpstr>Office 테마</vt:lpstr>
      <vt:lpstr>수식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다빈</dc:creator>
  <cp:lastModifiedBy>이 다빈</cp:lastModifiedBy>
  <cp:revision>252</cp:revision>
  <dcterms:created xsi:type="dcterms:W3CDTF">2020-01-28T07:15:39Z</dcterms:created>
  <dcterms:modified xsi:type="dcterms:W3CDTF">2020-02-17T05:50:21Z</dcterms:modified>
</cp:coreProperties>
</file>