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9" r:id="rId2"/>
    <p:sldId id="282" r:id="rId3"/>
    <p:sldId id="285" r:id="rId4"/>
    <p:sldId id="283" r:id="rId5"/>
    <p:sldId id="290" r:id="rId6"/>
    <p:sldId id="289" r:id="rId7"/>
    <p:sldId id="268" r:id="rId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7"/>
  </p:normalViewPr>
  <p:slideViewPr>
    <p:cSldViewPr>
      <p:cViewPr varScale="1">
        <p:scale>
          <a:sx n="106" d="100"/>
          <a:sy n="106" d="100"/>
        </p:scale>
        <p:origin x="696" y="17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981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6" name="Content Placeholder 6"/>
          <p:cNvSpPr>
            <a:spLocks noGrp="1"/>
          </p:cNvSpPr>
          <p:nvPr>
            <p:ph sz="quarter" idx="13"/>
          </p:nvPr>
        </p:nvSpPr>
        <p:spPr>
          <a:xfrm>
            <a:off x="5713412" y="1295400"/>
            <a:ext cx="5062152" cy="609600"/>
          </a:xfrm>
        </p:spPr>
        <p:txBody>
          <a:bodyPr>
            <a:normAutofit/>
          </a:bodyPr>
          <a:lstStyle>
            <a:lvl1pPr>
              <a:defRPr sz="2500"/>
            </a:lvl1pPr>
          </a:lstStyle>
          <a:p>
            <a:pPr lvl="0"/>
            <a:r>
              <a:rPr lang="en-US" dirty="0"/>
              <a:t>Click to edit Master text styles</a:t>
            </a:r>
          </a:p>
        </p:txBody>
      </p:sp>
      <p:sp>
        <p:nvSpPr>
          <p:cNvPr id="7" name="Content Placeholder 6"/>
          <p:cNvSpPr>
            <a:spLocks noGrp="1"/>
          </p:cNvSpPr>
          <p:nvPr>
            <p:ph sz="quarter" idx="14"/>
          </p:nvPr>
        </p:nvSpPr>
        <p:spPr>
          <a:xfrm>
            <a:off x="5713412" y="1981200"/>
            <a:ext cx="5062152" cy="3886200"/>
          </a:xfrm>
        </p:spPr>
        <p:txBody>
          <a:bodyPr/>
          <a:lstStyle>
            <a:lvl1pPr>
              <a:lnSpc>
                <a:spcPct val="100000"/>
              </a:lnSpc>
              <a:defRPr/>
            </a:lvl1pPr>
          </a:lstStyle>
          <a:p>
            <a:pPr lvl="0"/>
            <a:r>
              <a:rPr lang="en-US" dirty="0"/>
              <a:t>Click to edit Master text styles</a:t>
            </a:r>
          </a:p>
        </p:txBody>
      </p:sp>
    </p:spTree>
    <p:extLst>
      <p:ext uri="{BB962C8B-B14F-4D97-AF65-F5344CB8AC3E}">
        <p14:creationId xmlns:p14="http://schemas.microsoft.com/office/powerpoint/2010/main" val="229035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3"/>
            <a:ext cx="5930678"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1/23/22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1/23/22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63" r:id="rId5"/>
    <p:sldLayoutId id="2147483655" r:id="rId6"/>
    <p:sldLayoutId id="2147483660" r:id="rId7"/>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23F7C57-97D7-A941-A509-0FA68800B906}"/>
              </a:ext>
            </a:extLst>
          </p:cNvPr>
          <p:cNvSpPr txBox="1"/>
          <p:nvPr/>
        </p:nvSpPr>
        <p:spPr>
          <a:xfrm>
            <a:off x="258101" y="5554053"/>
            <a:ext cx="1035712" cy="981745"/>
          </a:xfrm>
          <a:prstGeom prst="rect">
            <a:avLst/>
          </a:prstGeom>
          <a:solidFill>
            <a:schemeClr val="bg1"/>
          </a:solidFill>
        </p:spPr>
        <p:txBody>
          <a:bodyPr wrap="square" rtlCol="0">
            <a:spAutoFit/>
          </a:bodyPr>
          <a:lstStyle/>
          <a:p>
            <a:endParaRPr lang="en-FR" dirty="0"/>
          </a:p>
        </p:txBody>
      </p:sp>
      <p:grpSp>
        <p:nvGrpSpPr>
          <p:cNvPr id="43" name="Group 42"/>
          <p:cNvGrpSpPr/>
          <p:nvPr/>
        </p:nvGrpSpPr>
        <p:grpSpPr>
          <a:xfrm>
            <a:off x="594619" y="685800"/>
            <a:ext cx="10999587" cy="5486400"/>
            <a:chOff x="836612" y="2590800"/>
            <a:chExt cx="5501278" cy="2743942"/>
          </a:xfrm>
          <a:solidFill>
            <a:schemeClr val="tx1">
              <a:alpha val="10000"/>
            </a:schemeClr>
          </a:solidFill>
        </p:grpSpPr>
        <p:grpSp>
          <p:nvGrpSpPr>
            <p:cNvPr id="44" name="Group 188"/>
            <p:cNvGrpSpPr/>
            <p:nvPr/>
          </p:nvGrpSpPr>
          <p:grpSpPr>
            <a:xfrm>
              <a:off x="3149881" y="3751420"/>
              <a:ext cx="1048946" cy="1175239"/>
              <a:chOff x="5357220" y="3485722"/>
              <a:chExt cx="1635229" cy="1832119"/>
            </a:xfrm>
            <a:grpFill/>
          </p:grpSpPr>
          <p:sp>
            <p:nvSpPr>
              <p:cNvPr id="227"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28"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1110"/>
            <p:cNvGrpSpPr/>
            <p:nvPr/>
          </p:nvGrpSpPr>
          <p:grpSpPr>
            <a:xfrm>
              <a:off x="2165954" y="4174135"/>
              <a:ext cx="719203" cy="1160592"/>
              <a:chOff x="3823545" y="4144788"/>
              <a:chExt cx="1121241" cy="1809322"/>
            </a:xfrm>
            <a:grpFill/>
          </p:grpSpPr>
          <p:sp>
            <p:nvSpPr>
              <p:cNvPr id="224"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6" name="Group 1109"/>
            <p:cNvGrpSpPr/>
            <p:nvPr/>
          </p:nvGrpSpPr>
          <p:grpSpPr>
            <a:xfrm>
              <a:off x="836596" y="2590804"/>
              <a:ext cx="2386349" cy="1801417"/>
              <a:chOff x="1751020" y="1676488"/>
              <a:chExt cx="3720213" cy="2808431"/>
            </a:xfrm>
            <a:grpFill/>
          </p:grpSpPr>
          <p:sp>
            <p:nvSpPr>
              <p:cNvPr id="159"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 1113"/>
            <p:cNvGrpSpPr/>
            <p:nvPr/>
          </p:nvGrpSpPr>
          <p:grpSpPr>
            <a:xfrm>
              <a:off x="5157378" y="4164893"/>
              <a:ext cx="1002416" cy="975846"/>
              <a:chOff x="8486811" y="4130386"/>
              <a:chExt cx="1562701" cy="1521312"/>
            </a:xfrm>
            <a:grpFill/>
          </p:grpSpPr>
          <p:sp>
            <p:nvSpPr>
              <p:cNvPr id="139"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8" name="Group 1114"/>
            <p:cNvGrpSpPr/>
            <p:nvPr/>
          </p:nvGrpSpPr>
          <p:grpSpPr>
            <a:xfrm>
              <a:off x="3811932" y="2681222"/>
              <a:ext cx="2525965" cy="1861261"/>
              <a:chOff x="6389342" y="1817331"/>
              <a:chExt cx="3937813" cy="2901546"/>
            </a:xfrm>
            <a:grpFill/>
          </p:grpSpPr>
          <p:sp>
            <p:nvSpPr>
              <p:cNvPr id="87"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 187"/>
            <p:cNvGrpSpPr/>
            <p:nvPr/>
          </p:nvGrpSpPr>
          <p:grpSpPr>
            <a:xfrm>
              <a:off x="3261533" y="2662595"/>
              <a:ext cx="1248362" cy="1136683"/>
              <a:chOff x="5531311" y="1788316"/>
              <a:chExt cx="1946114" cy="1772016"/>
            </a:xfrm>
            <a:grpFill/>
          </p:grpSpPr>
          <p:sp>
            <p:nvSpPr>
              <p:cNvPr id="50"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2" name="Group 1112"/>
              <p:cNvGrpSpPr/>
              <p:nvPr/>
            </p:nvGrpSpPr>
            <p:grpSpPr>
              <a:xfrm>
                <a:off x="5601781" y="1788316"/>
                <a:ext cx="1875644" cy="1772016"/>
                <a:chOff x="5601779" y="1788317"/>
                <a:chExt cx="1875644" cy="1772016"/>
              </a:xfrm>
              <a:grpFill/>
            </p:grpSpPr>
            <p:sp>
              <p:nvSpPr>
                <p:cNvPr id="54"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3"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29" name="Title 1">
            <a:extLst>
              <a:ext uri="{FF2B5EF4-FFF2-40B4-BE49-F238E27FC236}">
                <a16:creationId xmlns:a16="http://schemas.microsoft.com/office/drawing/2014/main" id="{B07248B4-5A60-0F4E-98B2-B98D5E87FD0F}"/>
              </a:ext>
            </a:extLst>
          </p:cNvPr>
          <p:cNvSpPr>
            <a:spLocks noGrp="1"/>
          </p:cNvSpPr>
          <p:nvPr>
            <p:ph type="ctrTitle"/>
          </p:nvPr>
        </p:nvSpPr>
        <p:spPr>
          <a:xfrm>
            <a:off x="306237" y="3733800"/>
            <a:ext cx="4084240" cy="1670991"/>
          </a:xfrm>
        </p:spPr>
        <p:txBody>
          <a:bodyPr anchor="b">
            <a:noAutofit/>
          </a:bodyPr>
          <a:lstStyle/>
          <a:p>
            <a:r>
              <a:rPr lang="en-GB" sz="4000" b="1" u="sng" dirty="0">
                <a:ea typeface="Open Sans" panose="020B0606030504020204" pitchFamily="34" charset="0"/>
                <a:cs typeface="Open Sans" panose="020B0606030504020204" pitchFamily="34" charset="0"/>
              </a:rPr>
              <a:t>PROJECT 6</a:t>
            </a:r>
            <a:r>
              <a:rPr lang="en-GB" sz="4000" b="1" dirty="0">
                <a:ea typeface="Open Sans" panose="020B0606030504020204" pitchFamily="34" charset="0"/>
                <a:cs typeface="Open Sans" panose="020B0606030504020204" pitchFamily="34" charset="0"/>
              </a:rPr>
              <a:t>:</a:t>
            </a:r>
            <a:br>
              <a:rPr lang="en-GB" sz="4000" dirty="0">
                <a:ea typeface="Open Sans" panose="020B0606030504020204" pitchFamily="34" charset="0"/>
                <a:cs typeface="Open Sans" panose="020B0606030504020204" pitchFamily="34" charset="0"/>
              </a:rPr>
            </a:br>
            <a:r>
              <a:rPr lang="en-GB" sz="3200" dirty="0"/>
              <a:t>Descriptive, predictive analysis and visualization in Tableau</a:t>
            </a:r>
            <a:endParaRPr lang="en-IN" sz="3200" dirty="0">
              <a:solidFill>
                <a:schemeClr val="tx1"/>
              </a:solidFill>
            </a:endParaRPr>
          </a:p>
        </p:txBody>
      </p:sp>
      <p:sp>
        <p:nvSpPr>
          <p:cNvPr id="230" name="TextBox 229">
            <a:extLst>
              <a:ext uri="{FF2B5EF4-FFF2-40B4-BE49-F238E27FC236}">
                <a16:creationId xmlns:a16="http://schemas.microsoft.com/office/drawing/2014/main" id="{14496EB5-F2E0-124F-8829-3EF9F6363FA1}"/>
              </a:ext>
            </a:extLst>
          </p:cNvPr>
          <p:cNvSpPr txBox="1"/>
          <p:nvPr/>
        </p:nvSpPr>
        <p:spPr>
          <a:xfrm>
            <a:off x="8304212" y="1145781"/>
            <a:ext cx="3816424" cy="461665"/>
          </a:xfrm>
          <a:prstGeom prst="rect">
            <a:avLst/>
          </a:prstGeom>
          <a:noFill/>
        </p:spPr>
        <p:txBody>
          <a:bodyPr wrap="square" rtlCol="0">
            <a:spAutoFit/>
          </a:bodyPr>
          <a:lstStyle/>
          <a:p>
            <a:r>
              <a:rPr lang="en-US" b="1" dirty="0">
                <a:solidFill>
                  <a:schemeClr val="tx1">
                    <a:lumMod val="75000"/>
                    <a:lumOff val="25000"/>
                  </a:schemeClr>
                </a:solidFill>
                <a:latin typeface="Segoe UI" panose="020B0502040204020203" pitchFamily="34" charset="0"/>
              </a:rPr>
              <a:t>Payments</a:t>
            </a:r>
            <a:r>
              <a:rPr lang="en-US" sz="2400" b="1" dirty="0">
                <a:solidFill>
                  <a:schemeClr val="tx1">
                    <a:lumMod val="75000"/>
                    <a:lumOff val="25000"/>
                  </a:schemeClr>
                </a:solidFill>
                <a:latin typeface="Segoe UI" panose="020B0502040204020203" pitchFamily="34" charset="0"/>
              </a:rPr>
              <a:t> Data</a:t>
            </a:r>
          </a:p>
        </p:txBody>
      </p:sp>
      <p:sp>
        <p:nvSpPr>
          <p:cNvPr id="232" name="TextBox 231">
            <a:extLst>
              <a:ext uri="{FF2B5EF4-FFF2-40B4-BE49-F238E27FC236}">
                <a16:creationId xmlns:a16="http://schemas.microsoft.com/office/drawing/2014/main" id="{409F9CC1-8B79-C944-BC3B-B3D2EFFB0D44}"/>
              </a:ext>
            </a:extLst>
          </p:cNvPr>
          <p:cNvSpPr txBox="1"/>
          <p:nvPr/>
        </p:nvSpPr>
        <p:spPr>
          <a:xfrm>
            <a:off x="8304212" y="684116"/>
            <a:ext cx="4381899"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rPr>
              <a:t>GROUP 3 PRESENTATION</a:t>
            </a:r>
          </a:p>
        </p:txBody>
      </p:sp>
      <p:pic>
        <p:nvPicPr>
          <p:cNvPr id="233" name="Picture 2" descr="Ironhack Paris (Paris, France) | Meetup">
            <a:extLst>
              <a:ext uri="{FF2B5EF4-FFF2-40B4-BE49-F238E27FC236}">
                <a16:creationId xmlns:a16="http://schemas.microsoft.com/office/drawing/2014/main" id="{DB766D53-C9E6-AE44-9412-018B1881628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8101" y="5562600"/>
            <a:ext cx="1035712" cy="973198"/>
          </a:xfrm>
          <a:prstGeom prst="rect">
            <a:avLst/>
          </a:prstGeom>
          <a:noFill/>
          <a:extLst>
            <a:ext uri="{909E8E84-426E-40DD-AFC4-6F175D3DCCD1}">
              <a14:hiddenFill xmlns:a14="http://schemas.microsoft.com/office/drawing/2010/main">
                <a:solidFill>
                  <a:srgbClr val="FFFFFF"/>
                </a:solidFill>
              </a14:hiddenFill>
            </a:ext>
          </a:extLst>
        </p:spPr>
      </p:pic>
      <p:sp>
        <p:nvSpPr>
          <p:cNvPr id="234" name="Subtitle 7">
            <a:extLst>
              <a:ext uri="{FF2B5EF4-FFF2-40B4-BE49-F238E27FC236}">
                <a16:creationId xmlns:a16="http://schemas.microsoft.com/office/drawing/2014/main" id="{BE39C7FB-E52D-784B-947D-EEE261AD8351}"/>
              </a:ext>
            </a:extLst>
          </p:cNvPr>
          <p:cNvSpPr txBox="1">
            <a:spLocks/>
          </p:cNvSpPr>
          <p:nvPr/>
        </p:nvSpPr>
        <p:spPr>
          <a:xfrm>
            <a:off x="10495161" y="5428854"/>
            <a:ext cx="1683453" cy="1334559"/>
          </a:xfrm>
          <a:prstGeom prst="rect">
            <a:avLst/>
          </a:prstGeom>
        </p:spPr>
        <p:txBody>
          <a:bodyPr/>
          <a:lstStyle>
            <a:lvl1pPr marL="0" indent="0" algn="l" defTabSz="913800" rtl="0" eaLnBrk="1" fontAlgn="base" hangingPunct="1">
              <a:spcBef>
                <a:spcPct val="0"/>
              </a:spcBef>
              <a:spcAft>
                <a:spcPct val="0"/>
              </a:spcAft>
              <a:buClr>
                <a:schemeClr val="tx2"/>
              </a:buClr>
              <a:buSzPct val="100000"/>
              <a:defRPr sz="1600" baseline="0">
                <a:solidFill>
                  <a:schemeClr val="tx1"/>
                </a:solidFill>
                <a:latin typeface="+mn-lt"/>
                <a:ea typeface="+mn-ea"/>
                <a:cs typeface="+mn-cs"/>
              </a:defRPr>
            </a:lvl1pPr>
            <a:lvl2pPr marL="192082" indent="-196046" algn="l" defTabSz="91380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337" indent="-267335" algn="l" defTabSz="91380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2832" indent="-158781" algn="l" defTabSz="91380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50033" indent="-128054" algn="l" defTabSz="91380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259" indent="-132858" algn="l" defTabSz="913800"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259" indent="-132858" algn="l" defTabSz="913800"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259" indent="-132858" algn="l" defTabSz="913800"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259" indent="-132858" algn="l" defTabSz="913800"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a:lstStyle>
          <a:p>
            <a:r>
              <a:rPr lang="en-GB" sz="2000" b="1" u="sng" kern="0" dirty="0">
                <a:solidFill>
                  <a:schemeClr val="tx1">
                    <a:lumMod val="65000"/>
                    <a:lumOff val="35000"/>
                  </a:schemeClr>
                </a:solidFill>
              </a:rPr>
              <a:t>Presented by</a:t>
            </a:r>
            <a:r>
              <a:rPr lang="en-GB" sz="2000" b="1" kern="0" dirty="0">
                <a:solidFill>
                  <a:schemeClr val="tx1">
                    <a:lumMod val="65000"/>
                    <a:lumOff val="35000"/>
                  </a:schemeClr>
                </a:solidFill>
              </a:rPr>
              <a:t>:</a:t>
            </a:r>
          </a:p>
          <a:p>
            <a:r>
              <a:rPr lang="en-GB" sz="2000" b="1" kern="0" dirty="0">
                <a:solidFill>
                  <a:schemeClr val="tx1">
                    <a:lumMod val="65000"/>
                    <a:lumOff val="35000"/>
                  </a:schemeClr>
                </a:solidFill>
              </a:rPr>
              <a:t>Anna SHIN</a:t>
            </a:r>
          </a:p>
          <a:p>
            <a:r>
              <a:rPr lang="en-GB" sz="2000" b="1" kern="0" dirty="0">
                <a:solidFill>
                  <a:schemeClr val="tx1">
                    <a:lumMod val="65000"/>
                    <a:lumOff val="35000"/>
                  </a:schemeClr>
                </a:solidFill>
              </a:rPr>
              <a:t>Zijing XUE</a:t>
            </a:r>
          </a:p>
          <a:p>
            <a:r>
              <a:rPr lang="en-GB" sz="2000" b="1" kern="0" dirty="0">
                <a:solidFill>
                  <a:schemeClr val="tx1">
                    <a:lumMod val="65000"/>
                    <a:lumOff val="35000"/>
                  </a:schemeClr>
                </a:solidFill>
              </a:rPr>
              <a:t>Nadim SAAD</a:t>
            </a:r>
          </a:p>
        </p:txBody>
      </p:sp>
      <p:sp>
        <p:nvSpPr>
          <p:cNvPr id="235" name="Subtitle 3">
            <a:extLst>
              <a:ext uri="{FF2B5EF4-FFF2-40B4-BE49-F238E27FC236}">
                <a16:creationId xmlns:a16="http://schemas.microsoft.com/office/drawing/2014/main" id="{4E672F78-C9A4-3847-AA97-AEF9E97971CA}"/>
              </a:ext>
            </a:extLst>
          </p:cNvPr>
          <p:cNvSpPr txBox="1">
            <a:spLocks/>
          </p:cNvSpPr>
          <p:nvPr/>
        </p:nvSpPr>
        <p:spPr>
          <a:xfrm>
            <a:off x="8372143" y="152400"/>
            <a:ext cx="3825322" cy="475955"/>
          </a:xfrm>
          <a:prstGeom prst="rect">
            <a:avLst/>
          </a:prstGeom>
        </p:spPr>
        <p:txBody>
          <a:bodyPr vert="horz" lIns="0" tIns="60949" rIns="0" bIns="60949" rtlCol="0" anchor="t">
            <a:noAutofit/>
          </a:bodyPr>
          <a:lstStyle>
            <a:lvl1pPr marL="0" indent="0" algn="l" defTabSz="1218987" rtl="0" eaLnBrk="1" latinLnBrk="0" hangingPunct="1">
              <a:spcBef>
                <a:spcPct val="20000"/>
              </a:spcBef>
              <a:buFont typeface="Arial" pitchFamily="34" charset="0"/>
              <a:buNone/>
              <a:defRPr lang="en-US" sz="28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400" u="sng" dirty="0">
                <a:solidFill>
                  <a:schemeClr val="tx1"/>
                </a:solidFill>
                <a:latin typeface="+mn-lt"/>
              </a:rPr>
              <a:t>Date</a:t>
            </a:r>
            <a:r>
              <a:rPr lang="en-IN" sz="2400" dirty="0">
                <a:solidFill>
                  <a:schemeClr val="tx1"/>
                </a:solidFill>
                <a:latin typeface="+mn-lt"/>
              </a:rPr>
              <a:t>: Monday Jan. 24</a:t>
            </a:r>
            <a:r>
              <a:rPr lang="en-IN" sz="2400" baseline="30000" dirty="0">
                <a:solidFill>
                  <a:schemeClr val="tx1"/>
                </a:solidFill>
                <a:latin typeface="+mn-lt"/>
              </a:rPr>
              <a:t>th</a:t>
            </a:r>
            <a:r>
              <a:rPr lang="en-IN" sz="2400" dirty="0">
                <a:solidFill>
                  <a:schemeClr val="tx1"/>
                </a:solidFill>
                <a:latin typeface="+mn-lt"/>
              </a:rPr>
              <a:t> 2022</a:t>
            </a:r>
          </a:p>
        </p:txBody>
      </p:sp>
      <p:pic>
        <p:nvPicPr>
          <p:cNvPr id="236" name="Picture 235">
            <a:extLst>
              <a:ext uri="{FF2B5EF4-FFF2-40B4-BE49-F238E27FC236}">
                <a16:creationId xmlns:a16="http://schemas.microsoft.com/office/drawing/2014/main" id="{942BAE06-2B22-2445-A6A7-B8BDF5F253EC}"/>
              </a:ext>
            </a:extLst>
          </p:cNvPr>
          <p:cNvPicPr/>
          <p:nvPr/>
        </p:nvPicPr>
        <p:blipFill>
          <a:blip r:embed="rId3" cstate="email">
            <a:extLst>
              <a:ext uri="{28A0092B-C50C-407E-A947-70E740481C1C}">
                <a14:useLocalDpi xmlns:a14="http://schemas.microsoft.com/office/drawing/2010/main"/>
              </a:ext>
            </a:extLst>
          </a:blip>
          <a:stretch>
            <a:fillRect/>
          </a:stretch>
        </p:blipFill>
        <p:spPr>
          <a:xfrm>
            <a:off x="306237" y="224177"/>
            <a:ext cx="1616710" cy="808355"/>
          </a:xfrm>
          <a:prstGeom prst="rect">
            <a:avLst/>
          </a:prstGeom>
        </p:spPr>
      </p:pic>
    </p:spTree>
    <p:extLst>
      <p:ext uri="{BB962C8B-B14F-4D97-AF65-F5344CB8AC3E}">
        <p14:creationId xmlns:p14="http://schemas.microsoft.com/office/powerpoint/2010/main" val="34318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sz="quarter" idx="13"/>
          </p:nvPr>
        </p:nvSpPr>
        <p:spPr>
          <a:xfrm>
            <a:off x="5685146" y="1371600"/>
            <a:ext cx="6124266" cy="609600"/>
          </a:xfrm>
        </p:spPr>
        <p:txBody>
          <a:bodyPr/>
          <a:lstStyle/>
          <a:p>
            <a:pPr algn="ctr"/>
            <a:r>
              <a:rPr lang="en-US" b="1" u="sng" dirty="0"/>
              <a:t>PROJECT REQUIREMENTS</a:t>
            </a:r>
          </a:p>
        </p:txBody>
      </p:sp>
      <p:sp>
        <p:nvSpPr>
          <p:cNvPr id="25" name="TextBox 24">
            <a:extLst>
              <a:ext uri="{FF2B5EF4-FFF2-40B4-BE49-F238E27FC236}">
                <a16:creationId xmlns:a16="http://schemas.microsoft.com/office/drawing/2014/main" id="{53CD97CC-D91C-4F4D-A968-A0B110308C8D}"/>
              </a:ext>
            </a:extLst>
          </p:cNvPr>
          <p:cNvSpPr txBox="1"/>
          <p:nvPr/>
        </p:nvSpPr>
        <p:spPr>
          <a:xfrm>
            <a:off x="5691389" y="1752600"/>
            <a:ext cx="6422823" cy="4756270"/>
          </a:xfrm>
          <a:prstGeom prst="rect">
            <a:avLst/>
          </a:prstGeom>
        </p:spPr>
        <p:txBody>
          <a:bodyPr vert="horz" lIns="0" tIns="60949" rIns="0" bIns="60949" rtlCol="0">
            <a:noAutofit/>
          </a:bodyPr>
          <a:lstStyle>
            <a:lvl1pPr indent="0">
              <a:lnSpc>
                <a:spcPct val="120000"/>
              </a:lnSpc>
              <a:spcBef>
                <a:spcPct val="20000"/>
              </a:spcBef>
              <a:buFontTx/>
              <a:buNone/>
              <a:defRPr sz="1800" kern="0">
                <a:solidFill>
                  <a:schemeClr val="tx1">
                    <a:lumMod val="75000"/>
                    <a:lumOff val="25000"/>
                  </a:schemeClr>
                </a:solidFill>
                <a:latin typeface="Arial" panose="020B0604020202020204" pitchFamily="34" charset="0"/>
                <a:cs typeface="Arial" panose="020B0604020202020204" pitchFamily="34" charset="0"/>
              </a:defRPr>
            </a:lvl1pPr>
            <a:lvl2pPr marL="609494" indent="0">
              <a:spcBef>
                <a:spcPct val="20000"/>
              </a:spcBef>
              <a:buFontTx/>
              <a:buNone/>
              <a:defRPr sz="1800">
                <a:latin typeface="Arial" panose="020B0604020202020204" pitchFamily="34" charset="0"/>
                <a:cs typeface="Arial" panose="020B0604020202020204" pitchFamily="34" charset="0"/>
              </a:defRPr>
            </a:lvl2pPr>
            <a:lvl3pPr marL="1218986" indent="0">
              <a:spcBef>
                <a:spcPct val="20000"/>
              </a:spcBef>
              <a:buFontTx/>
              <a:buNone/>
              <a:defRPr sz="1800">
                <a:latin typeface="Arial" panose="020B0604020202020204" pitchFamily="34" charset="0"/>
                <a:cs typeface="Arial" panose="020B0604020202020204" pitchFamily="34" charset="0"/>
              </a:defRPr>
            </a:lvl3pPr>
            <a:lvl4pPr indent="0">
              <a:spcBef>
                <a:spcPct val="20000"/>
              </a:spcBef>
              <a:buFontTx/>
              <a:buNone/>
              <a:defRPr sz="1800">
                <a:latin typeface="Arial" panose="020B0604020202020204" pitchFamily="34" charset="0"/>
                <a:cs typeface="Arial" panose="020B0604020202020204" pitchFamily="34" charset="0"/>
              </a:defRPr>
            </a:lvl4pPr>
            <a:lvl5pPr indent="0">
              <a:spcBef>
                <a:spcPct val="20000"/>
              </a:spcBef>
              <a:buFontTx/>
              <a:buNone/>
              <a:defRPr sz="1800">
                <a:latin typeface="Arial" panose="020B0604020202020204" pitchFamily="34" charset="0"/>
                <a:cs typeface="Arial" panose="020B0604020202020204" pitchFamily="34" charset="0"/>
              </a:defRPr>
            </a:lvl5pPr>
            <a:lvl6pPr marL="3352213" indent="-304747">
              <a:spcBef>
                <a:spcPct val="20000"/>
              </a:spcBef>
              <a:buFont typeface="Arial" pitchFamily="34" charset="0"/>
              <a:buChar char="•"/>
              <a:defRPr sz="2700"/>
            </a:lvl6pPr>
            <a:lvl7pPr marL="3961707" indent="-304747">
              <a:spcBef>
                <a:spcPct val="20000"/>
              </a:spcBef>
              <a:buFont typeface="Arial" pitchFamily="34" charset="0"/>
              <a:buChar char="•"/>
              <a:defRPr sz="2700"/>
            </a:lvl7pPr>
            <a:lvl8pPr marL="4571200" indent="-304747">
              <a:spcBef>
                <a:spcPct val="20000"/>
              </a:spcBef>
              <a:buFont typeface="Arial" pitchFamily="34" charset="0"/>
              <a:buChar char="•"/>
              <a:defRPr sz="2700"/>
            </a:lvl8pPr>
            <a:lvl9pPr marL="5180693" indent="-304747">
              <a:spcBef>
                <a:spcPct val="20000"/>
              </a:spcBef>
              <a:buFont typeface="Arial" pitchFamily="34" charset="0"/>
              <a:buChar char="•"/>
              <a:defRPr sz="2700"/>
            </a:lvl9pPr>
          </a:lstStyle>
          <a:p>
            <a:pPr marL="285750" indent="-285750">
              <a:spcBef>
                <a:spcPts val="300"/>
              </a:spcBef>
              <a:buFont typeface="Arial" panose="020B0604020202020204" pitchFamily="34" charset="0"/>
              <a:buChar char="•"/>
            </a:pPr>
            <a:r>
              <a:rPr lang="en-GB" dirty="0"/>
              <a:t>Use Trello for the project management (tasks description) </a:t>
            </a:r>
          </a:p>
          <a:p>
            <a:pPr marL="285750" indent="-285750">
              <a:spcBef>
                <a:spcPts val="300"/>
              </a:spcBef>
              <a:buFont typeface="Arial" panose="020B0604020202020204" pitchFamily="34" charset="0"/>
              <a:buChar char="•"/>
            </a:pPr>
            <a:r>
              <a:rPr lang="en-GB" dirty="0"/>
              <a:t>Examine the dataset</a:t>
            </a:r>
          </a:p>
          <a:p>
            <a:pPr marL="285750" indent="-285750">
              <a:spcBef>
                <a:spcPts val="300"/>
              </a:spcBef>
              <a:buFont typeface="Arial" panose="020B0604020202020204" pitchFamily="34" charset="0"/>
              <a:buChar char="•"/>
            </a:pPr>
            <a:r>
              <a:rPr lang="en-GB" dirty="0"/>
              <a:t>Develop the system of Key Performance Indicators :</a:t>
            </a:r>
          </a:p>
          <a:p>
            <a:pPr marL="895244" lvl="1" indent="-285750">
              <a:spcBef>
                <a:spcPts val="300"/>
              </a:spcBef>
              <a:buFont typeface="Courier New" panose="02070309020205020404" pitchFamily="49" charset="0"/>
              <a:buChar char="o"/>
            </a:pPr>
            <a:r>
              <a:rPr lang="en-GB" dirty="0"/>
              <a:t>Average time for transaction</a:t>
            </a:r>
          </a:p>
          <a:p>
            <a:pPr marL="895244" lvl="1" indent="-285750">
              <a:spcBef>
                <a:spcPts val="300"/>
              </a:spcBef>
              <a:buFont typeface="Courier New" panose="02070309020205020404" pitchFamily="49" charset="0"/>
              <a:buChar char="o"/>
            </a:pPr>
            <a:r>
              <a:rPr lang="en-GB" dirty="0"/>
              <a:t>Status of payment</a:t>
            </a:r>
          </a:p>
          <a:p>
            <a:pPr marL="895244" lvl="1" indent="-285750">
              <a:spcBef>
                <a:spcPts val="300"/>
              </a:spcBef>
              <a:buFont typeface="Courier New" panose="02070309020205020404" pitchFamily="49" charset="0"/>
              <a:buChar char="o"/>
            </a:pPr>
            <a:r>
              <a:rPr lang="en-GB" dirty="0"/>
              <a:t>Total charges per period</a:t>
            </a:r>
          </a:p>
          <a:p>
            <a:pPr marL="895244" lvl="1" indent="-285750">
              <a:spcBef>
                <a:spcPts val="300"/>
              </a:spcBef>
              <a:buFont typeface="Courier New" panose="02070309020205020404" pitchFamily="49" charset="0"/>
              <a:buChar char="o"/>
            </a:pPr>
            <a:r>
              <a:rPr lang="en-GB" dirty="0"/>
              <a:t>Payment status forecast</a:t>
            </a:r>
          </a:p>
          <a:p>
            <a:pPr marL="895244" lvl="1" indent="-285750">
              <a:spcBef>
                <a:spcPts val="300"/>
              </a:spcBef>
              <a:buFont typeface="Courier New" panose="02070309020205020404" pitchFamily="49" charset="0"/>
              <a:buChar char="o"/>
            </a:pPr>
            <a:r>
              <a:rPr lang="en-GB" dirty="0"/>
              <a:t>Issues in correspondence chain</a:t>
            </a:r>
          </a:p>
          <a:p>
            <a:pPr marL="895244" lvl="1" indent="-285750">
              <a:spcBef>
                <a:spcPts val="300"/>
              </a:spcBef>
              <a:buFont typeface="Courier New" panose="02070309020205020404" pitchFamily="49" charset="0"/>
              <a:buChar char="o"/>
            </a:pPr>
            <a:r>
              <a:rPr lang="en-GB" dirty="0"/>
              <a:t>Probability of delay</a:t>
            </a:r>
          </a:p>
          <a:p>
            <a:pPr marL="895244" lvl="1" indent="-285750">
              <a:spcBef>
                <a:spcPts val="300"/>
              </a:spcBef>
              <a:buFont typeface="Courier New" panose="02070309020205020404" pitchFamily="49" charset="0"/>
              <a:buChar char="o"/>
            </a:pPr>
            <a:r>
              <a:rPr lang="en-GB" dirty="0"/>
              <a:t>Troubles forecast</a:t>
            </a:r>
          </a:p>
          <a:p>
            <a:pPr marL="285750" indent="-285750">
              <a:spcBef>
                <a:spcPts val="300"/>
              </a:spcBef>
              <a:buFont typeface="Arial" panose="020B0604020202020204" pitchFamily="34" charset="0"/>
              <a:buChar char="•"/>
            </a:pPr>
            <a:r>
              <a:rPr lang="en-GB" dirty="0"/>
              <a:t>Create a User Story</a:t>
            </a:r>
          </a:p>
          <a:p>
            <a:pPr marL="285750" indent="-285750">
              <a:spcBef>
                <a:spcPts val="300"/>
              </a:spcBef>
              <a:buFont typeface="Arial" panose="020B0604020202020204" pitchFamily="34" charset="0"/>
              <a:buChar char="•"/>
            </a:pPr>
            <a:r>
              <a:rPr lang="en-GB" dirty="0"/>
              <a:t>Prepare 12 widgets describing our data</a:t>
            </a:r>
          </a:p>
          <a:p>
            <a:pPr marL="285750" indent="-285750">
              <a:spcBef>
                <a:spcPts val="300"/>
              </a:spcBef>
              <a:buFont typeface="Arial" panose="020B0604020202020204" pitchFamily="34" charset="0"/>
              <a:buChar char="•"/>
            </a:pPr>
            <a:r>
              <a:rPr lang="en-GB" dirty="0"/>
              <a:t>At least 3 widgets reflecting forecasted values</a:t>
            </a:r>
          </a:p>
          <a:p>
            <a:pPr marL="285750" indent="-285750">
              <a:spcBef>
                <a:spcPts val="300"/>
              </a:spcBef>
              <a:buFont typeface="Arial" panose="020B0604020202020204" pitchFamily="34" charset="0"/>
              <a:buChar char="•"/>
            </a:pPr>
            <a:r>
              <a:rPr lang="en-GB" dirty="0"/>
              <a:t>Prepare a readme file and upload all files to GitHub</a:t>
            </a:r>
          </a:p>
        </p:txBody>
      </p:sp>
      <p:sp>
        <p:nvSpPr>
          <p:cNvPr id="27" name="TextBox 26">
            <a:extLst>
              <a:ext uri="{FF2B5EF4-FFF2-40B4-BE49-F238E27FC236}">
                <a16:creationId xmlns:a16="http://schemas.microsoft.com/office/drawing/2014/main" id="{4E17A042-A944-D940-A631-C8B0AF6C1E34}"/>
              </a:ext>
            </a:extLst>
          </p:cNvPr>
          <p:cNvSpPr txBox="1"/>
          <p:nvPr/>
        </p:nvSpPr>
        <p:spPr>
          <a:xfrm>
            <a:off x="531812" y="845403"/>
            <a:ext cx="11430000" cy="830997"/>
          </a:xfrm>
          <a:prstGeom prst="rect">
            <a:avLst/>
          </a:prstGeom>
          <a:noFill/>
        </p:spPr>
        <p:txBody>
          <a:bodyPr wrap="square">
            <a:spAutoFit/>
          </a:bodyPr>
          <a:lstStyle/>
          <a:p>
            <a:r>
              <a:rPr lang="en-GB" dirty="0"/>
              <a:t>Develop a dashboard in Tableau reflecting the descriptive &amp; predictive analysis of data and explain the state of the payments.</a:t>
            </a:r>
            <a:endParaRPr lang="en-FR" dirty="0"/>
          </a:p>
        </p:txBody>
      </p:sp>
      <p:pic>
        <p:nvPicPr>
          <p:cNvPr id="1026" name="Picture 2" descr="Tableau Square Logo | When using this image please provide p… | Flickr">
            <a:extLst>
              <a:ext uri="{FF2B5EF4-FFF2-40B4-BE49-F238E27FC236}">
                <a16:creationId xmlns:a16="http://schemas.microsoft.com/office/drawing/2014/main" id="{86FD0728-B1F2-1D4F-B829-ACD07650D4C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441" y="2061624"/>
            <a:ext cx="4341971" cy="4341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1" name="Picture 2" descr="Ironhack Paris (Paris, France) | Meetup">
            <a:extLst>
              <a:ext uri="{FF2B5EF4-FFF2-40B4-BE49-F238E27FC236}">
                <a16:creationId xmlns:a16="http://schemas.microsoft.com/office/drawing/2014/main" id="{3172C53F-BC7E-E242-8F8F-97B9CB918318}"/>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22853" y="6384991"/>
            <a:ext cx="464395" cy="464395"/>
          </a:xfrm>
          <a:prstGeom prst="rect">
            <a:avLst/>
          </a:prstGeom>
          <a:noFill/>
          <a:extLst>
            <a:ext uri="{909E8E84-426E-40DD-AFC4-6F175D3DCCD1}">
              <a14:hiddenFill xmlns:a14="http://schemas.microsoft.com/office/drawing/2010/main">
                <a:solidFill>
                  <a:srgbClr val="FFFFFF"/>
                </a:solidFill>
              </a14:hiddenFill>
            </a:ext>
          </a:extLst>
        </p:spPr>
      </p:pic>
      <p:sp>
        <p:nvSpPr>
          <p:cNvPr id="32" name="Slide Number Placeholder 12">
            <a:extLst>
              <a:ext uri="{FF2B5EF4-FFF2-40B4-BE49-F238E27FC236}">
                <a16:creationId xmlns:a16="http://schemas.microsoft.com/office/drawing/2014/main" id="{98E23BBF-E105-2741-8A27-F4993A0E5077}"/>
              </a:ext>
            </a:extLst>
          </p:cNvPr>
          <p:cNvSpPr>
            <a:spLocks noGrp="1"/>
          </p:cNvSpPr>
          <p:nvPr>
            <p:ph type="sldNum" sz="quarter" idx="12"/>
          </p:nvPr>
        </p:nvSpPr>
        <p:spPr>
          <a:xfrm>
            <a:off x="8778794" y="6385720"/>
            <a:ext cx="2844059" cy="365125"/>
          </a:xfrm>
        </p:spPr>
        <p:txBody>
          <a:bodyPr/>
          <a:lstStyle/>
          <a:p>
            <a:pPr algn="r"/>
            <a:fld id="{96E69268-9C8B-4EBF-A9EE-DC5DC2D48DC3}" type="slidenum">
              <a:rPr lang="en-US" sz="1400" smtClean="0">
                <a:solidFill>
                  <a:schemeClr val="tx1"/>
                </a:solidFill>
              </a:rPr>
              <a:pPr algn="r"/>
              <a:t>2</a:t>
            </a:fld>
            <a:endParaRPr lang="en-US" sz="1400" dirty="0">
              <a:solidFill>
                <a:schemeClr val="tx1"/>
              </a:solidFill>
            </a:endParaRPr>
          </a:p>
        </p:txBody>
      </p:sp>
    </p:spTree>
    <p:extLst>
      <p:ext uri="{BB962C8B-B14F-4D97-AF65-F5344CB8AC3E}">
        <p14:creationId xmlns:p14="http://schemas.microsoft.com/office/powerpoint/2010/main" val="76706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E9441-320C-B14E-8B62-E47F326516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613" y="994508"/>
            <a:ext cx="11090749" cy="5588853"/>
          </a:xfrm>
          <a:prstGeom prst="rect">
            <a:avLst/>
          </a:prstGeom>
        </p:spPr>
      </p:pic>
      <p:sp>
        <p:nvSpPr>
          <p:cNvPr id="2" name="Title 1"/>
          <p:cNvSpPr>
            <a:spLocks noGrp="1"/>
          </p:cNvSpPr>
          <p:nvPr>
            <p:ph type="title"/>
          </p:nvPr>
        </p:nvSpPr>
        <p:spPr/>
        <p:txBody>
          <a:bodyPr/>
          <a:lstStyle/>
          <a:p>
            <a:r>
              <a:rPr lang="en-US" dirty="0"/>
              <a:t>Project Management: Trello – Project 6 (Group 3)</a:t>
            </a:r>
          </a:p>
        </p:txBody>
      </p:sp>
      <p:pic>
        <p:nvPicPr>
          <p:cNvPr id="37" name="Picture 2" descr="Ironhack Paris (Paris, France) | Meetup">
            <a:extLst>
              <a:ext uri="{FF2B5EF4-FFF2-40B4-BE49-F238E27FC236}">
                <a16:creationId xmlns:a16="http://schemas.microsoft.com/office/drawing/2014/main" id="{396C574A-86DC-B74D-A089-6EFCAD191E0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2853" y="6384991"/>
            <a:ext cx="464395" cy="464395"/>
          </a:xfrm>
          <a:prstGeom prst="rect">
            <a:avLst/>
          </a:prstGeom>
          <a:noFill/>
          <a:extLst>
            <a:ext uri="{909E8E84-426E-40DD-AFC4-6F175D3DCCD1}">
              <a14:hiddenFill xmlns:a14="http://schemas.microsoft.com/office/drawing/2010/main">
                <a:solidFill>
                  <a:srgbClr val="FFFFFF"/>
                </a:solidFill>
              </a14:hiddenFill>
            </a:ext>
          </a:extLst>
        </p:spPr>
      </p:pic>
      <p:sp>
        <p:nvSpPr>
          <p:cNvPr id="38" name="Slide Number Placeholder 12">
            <a:extLst>
              <a:ext uri="{FF2B5EF4-FFF2-40B4-BE49-F238E27FC236}">
                <a16:creationId xmlns:a16="http://schemas.microsoft.com/office/drawing/2014/main" id="{5CA84393-A7C9-D345-B90C-0F8449533110}"/>
              </a:ext>
            </a:extLst>
          </p:cNvPr>
          <p:cNvSpPr>
            <a:spLocks noGrp="1"/>
          </p:cNvSpPr>
          <p:nvPr>
            <p:ph type="sldNum" sz="quarter" idx="12"/>
          </p:nvPr>
        </p:nvSpPr>
        <p:spPr>
          <a:xfrm>
            <a:off x="8778794" y="6385720"/>
            <a:ext cx="2844059" cy="365125"/>
          </a:xfrm>
        </p:spPr>
        <p:txBody>
          <a:bodyPr/>
          <a:lstStyle/>
          <a:p>
            <a:pPr algn="r"/>
            <a:fld id="{96E69268-9C8B-4EBF-A9EE-DC5DC2D48DC3}" type="slidenum">
              <a:rPr lang="en-US" sz="1400" smtClean="0">
                <a:solidFill>
                  <a:schemeClr val="bg1"/>
                </a:solidFill>
              </a:rPr>
              <a:pPr algn="r"/>
              <a:t>3</a:t>
            </a:fld>
            <a:endParaRPr lang="en-US" sz="1400" dirty="0">
              <a:solidFill>
                <a:schemeClr val="bg1"/>
              </a:solidFill>
            </a:endParaRPr>
          </a:p>
        </p:txBody>
      </p:sp>
    </p:spTree>
    <p:extLst>
      <p:ext uri="{BB962C8B-B14F-4D97-AF65-F5344CB8AC3E}">
        <p14:creationId xmlns:p14="http://schemas.microsoft.com/office/powerpoint/2010/main" val="344449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Examination: Descriptive and Predictive Analysis</a:t>
            </a:r>
          </a:p>
        </p:txBody>
      </p:sp>
      <p:sp>
        <p:nvSpPr>
          <p:cNvPr id="3" name="Content Placeholder 2"/>
          <p:cNvSpPr>
            <a:spLocks noGrp="1"/>
          </p:cNvSpPr>
          <p:nvPr>
            <p:ph sz="quarter" idx="13"/>
          </p:nvPr>
        </p:nvSpPr>
        <p:spPr>
          <a:xfrm>
            <a:off x="5791040" y="1541877"/>
            <a:ext cx="5062152" cy="609600"/>
          </a:xfrm>
        </p:spPr>
        <p:txBody>
          <a:bodyPr/>
          <a:lstStyle/>
          <a:p>
            <a:r>
              <a:rPr lang="en-US" b="1" u="sng" dirty="0"/>
              <a:t>DATASET EXAMINATION</a:t>
            </a:r>
          </a:p>
        </p:txBody>
      </p:sp>
      <p:sp>
        <p:nvSpPr>
          <p:cNvPr id="4" name="Content Placeholder 3"/>
          <p:cNvSpPr>
            <a:spLocks noGrp="1"/>
          </p:cNvSpPr>
          <p:nvPr>
            <p:ph sz="quarter" idx="14"/>
          </p:nvPr>
        </p:nvSpPr>
        <p:spPr>
          <a:xfrm>
            <a:off x="5791040" y="2227677"/>
            <a:ext cx="5943600" cy="3405776"/>
          </a:xfrm>
        </p:spPr>
        <p:txBody>
          <a:bodyPr>
            <a:normAutofit/>
          </a:bodyPr>
          <a:lstStyle/>
          <a:p>
            <a:pPr>
              <a:lnSpc>
                <a:spcPct val="120000"/>
              </a:lnSpc>
            </a:pPr>
            <a:r>
              <a:rPr lang="en-US" sz="2400" kern="0" dirty="0"/>
              <a:t>The dataset was relatively clean with minor changes in certain dates and numbers</a:t>
            </a:r>
          </a:p>
          <a:p>
            <a:pPr>
              <a:lnSpc>
                <a:spcPct val="120000"/>
              </a:lnSpc>
            </a:pPr>
            <a:r>
              <a:rPr lang="en-US" sz="2400" dirty="0">
                <a:solidFill>
                  <a:schemeClr val="tx1">
                    <a:lumMod val="85000"/>
                    <a:lumOff val="15000"/>
                  </a:schemeClr>
                </a:solidFill>
                <a:ea typeface="Segoe UI" panose="020B0502040204020203" pitchFamily="34" charset="0"/>
              </a:rPr>
              <a:t>The descriptive and predictive analysis of the Data were made on Python as we had to do several grouping and calculations to obtain the needed widgets and perform the required forecasts</a:t>
            </a:r>
            <a:endParaRPr lang="en-US" sz="2400" i="1" dirty="0">
              <a:solidFill>
                <a:schemeClr val="accent3">
                  <a:lumMod val="75000"/>
                </a:schemeClr>
              </a:solidFill>
              <a:ea typeface="Segoe UI" panose="020B0502040204020203" pitchFamily="34" charset="0"/>
            </a:endParaRPr>
          </a:p>
          <a:p>
            <a:pPr>
              <a:lnSpc>
                <a:spcPct val="120000"/>
              </a:lnSpc>
            </a:pPr>
            <a:endParaRPr lang="en-US" sz="2400" dirty="0"/>
          </a:p>
        </p:txBody>
      </p:sp>
      <p:pic>
        <p:nvPicPr>
          <p:cNvPr id="5" name="Picture 4">
            <a:extLst>
              <a:ext uri="{FF2B5EF4-FFF2-40B4-BE49-F238E27FC236}">
                <a16:creationId xmlns:a16="http://schemas.microsoft.com/office/drawing/2014/main" id="{8A68A657-D6C4-4D46-9055-F585ACD40D8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441" y="2362200"/>
            <a:ext cx="4838700" cy="3251200"/>
          </a:xfrm>
          <a:prstGeom prst="rect">
            <a:avLst/>
          </a:prstGeom>
          <a:ln>
            <a:solidFill>
              <a:schemeClr val="tx1"/>
            </a:solidFill>
          </a:ln>
        </p:spPr>
      </p:pic>
      <p:pic>
        <p:nvPicPr>
          <p:cNvPr id="16" name="Picture 2" descr="Ironhack Paris (Paris, France) | Meetup">
            <a:extLst>
              <a:ext uri="{FF2B5EF4-FFF2-40B4-BE49-F238E27FC236}">
                <a16:creationId xmlns:a16="http://schemas.microsoft.com/office/drawing/2014/main" id="{FA1C55D4-6852-B142-BBC4-ADBD0CB7D2B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2853" y="6384991"/>
            <a:ext cx="464395" cy="464395"/>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12">
            <a:extLst>
              <a:ext uri="{FF2B5EF4-FFF2-40B4-BE49-F238E27FC236}">
                <a16:creationId xmlns:a16="http://schemas.microsoft.com/office/drawing/2014/main" id="{112E28A3-9A15-EE4B-A447-D6969517C209}"/>
              </a:ext>
            </a:extLst>
          </p:cNvPr>
          <p:cNvSpPr>
            <a:spLocks noGrp="1"/>
          </p:cNvSpPr>
          <p:nvPr>
            <p:ph type="sldNum" sz="quarter" idx="12"/>
          </p:nvPr>
        </p:nvSpPr>
        <p:spPr>
          <a:xfrm>
            <a:off x="8778794" y="6385720"/>
            <a:ext cx="2844059" cy="365125"/>
          </a:xfrm>
        </p:spPr>
        <p:txBody>
          <a:bodyPr/>
          <a:lstStyle/>
          <a:p>
            <a:pPr algn="r"/>
            <a:fld id="{96E69268-9C8B-4EBF-A9EE-DC5DC2D48DC3}" type="slidenum">
              <a:rPr lang="en-US" sz="1400" smtClean="0">
                <a:solidFill>
                  <a:schemeClr val="tx1"/>
                </a:solidFill>
              </a:rPr>
              <a:pPr algn="r"/>
              <a:t>4</a:t>
            </a:fld>
            <a:endParaRPr lang="en-US" sz="1400" dirty="0">
              <a:solidFill>
                <a:schemeClr val="tx1"/>
              </a:solidFill>
            </a:endParaRPr>
          </a:p>
        </p:txBody>
      </p:sp>
    </p:spTree>
    <p:extLst>
      <p:ext uri="{BB962C8B-B14F-4D97-AF65-F5344CB8AC3E}">
        <p14:creationId xmlns:p14="http://schemas.microsoft.com/office/powerpoint/2010/main" val="117457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3185F58-F2D6-774E-93E8-5A9F3D907882}"/>
              </a:ext>
            </a:extLst>
          </p:cNvPr>
          <p:cNvSpPr>
            <a:spLocks noGrp="1"/>
          </p:cNvSpPr>
          <p:nvPr>
            <p:ph type="title"/>
          </p:nvPr>
        </p:nvSpPr>
        <p:spPr>
          <a:xfrm>
            <a:off x="609441" y="274639"/>
            <a:ext cx="10969943" cy="711081"/>
          </a:xfrm>
        </p:spPr>
        <p:txBody>
          <a:bodyPr/>
          <a:lstStyle/>
          <a:p>
            <a:r>
              <a:rPr lang="en-US" dirty="0"/>
              <a:t>Create a User Story</a:t>
            </a:r>
          </a:p>
        </p:txBody>
      </p:sp>
      <p:pic>
        <p:nvPicPr>
          <p:cNvPr id="8" name="Picture 7">
            <a:extLst>
              <a:ext uri="{FF2B5EF4-FFF2-40B4-BE49-F238E27FC236}">
                <a16:creationId xmlns:a16="http://schemas.microsoft.com/office/drawing/2014/main" id="{80282595-1A56-CB40-B301-2F1E21999D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41812" y="1048256"/>
            <a:ext cx="3940310" cy="5352545"/>
          </a:xfrm>
          <a:prstGeom prst="rect">
            <a:avLst/>
          </a:prstGeom>
          <a:ln>
            <a:solidFill>
              <a:schemeClr val="tx1"/>
            </a:solidFill>
          </a:ln>
        </p:spPr>
      </p:pic>
    </p:spTree>
    <p:extLst>
      <p:ext uri="{BB962C8B-B14F-4D97-AF65-F5344CB8AC3E}">
        <p14:creationId xmlns:p14="http://schemas.microsoft.com/office/powerpoint/2010/main" val="82236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7FA499-47D2-A242-B43A-DB7DBFEA85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75296"/>
            <a:ext cx="12188825" cy="6707407"/>
          </a:xfrm>
          <a:prstGeom prst="rect">
            <a:avLst/>
          </a:prstGeom>
        </p:spPr>
      </p:pic>
      <p:sp>
        <p:nvSpPr>
          <p:cNvPr id="6" name="Title 1">
            <a:extLst>
              <a:ext uri="{FF2B5EF4-FFF2-40B4-BE49-F238E27FC236}">
                <a16:creationId xmlns:a16="http://schemas.microsoft.com/office/drawing/2014/main" id="{67D88FEB-3953-B94B-9D06-983FFD6085FB}"/>
              </a:ext>
            </a:extLst>
          </p:cNvPr>
          <p:cNvSpPr>
            <a:spLocks noGrp="1"/>
          </p:cNvSpPr>
          <p:nvPr>
            <p:ph type="title"/>
          </p:nvPr>
        </p:nvSpPr>
        <p:spPr>
          <a:xfrm>
            <a:off x="9675812" y="5943600"/>
            <a:ext cx="2362200" cy="634881"/>
          </a:xfrm>
          <a:solidFill>
            <a:schemeClr val="bg1"/>
          </a:solidFill>
          <a:scene3d>
            <a:camera prst="orthographicFront"/>
            <a:lightRig rig="threePt" dir="t"/>
          </a:scene3d>
          <a:sp3d contourW="12700" prstMaterial="dkEdge">
            <a:bevelT prst="angle"/>
            <a:contourClr>
              <a:srgbClr val="FFFF00"/>
            </a:contourClr>
          </a:sp3d>
        </p:spPr>
        <p:txBody>
          <a:bodyPr/>
          <a:lstStyle/>
          <a:p>
            <a:pPr algn="ctr"/>
            <a:r>
              <a:rPr lang="en-US" sz="1400" dirty="0"/>
              <a:t>Dashboard in Tableau </a:t>
            </a:r>
            <a:br>
              <a:rPr lang="en-US" sz="1400" dirty="0"/>
            </a:br>
            <a:r>
              <a:rPr lang="en-US" sz="1400" dirty="0"/>
              <a:t>(Metrics)</a:t>
            </a:r>
          </a:p>
        </p:txBody>
      </p:sp>
    </p:spTree>
    <p:extLst>
      <p:ext uri="{BB962C8B-B14F-4D97-AF65-F5344CB8AC3E}">
        <p14:creationId xmlns:p14="http://schemas.microsoft.com/office/powerpoint/2010/main" val="258995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181AE"/>
            </a:gs>
            <a:gs pos="0">
              <a:srgbClr val="1181AE"/>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EAEABB-9DEA-FF47-A420-B5C183C0DFBE}"/>
              </a:ext>
            </a:extLst>
          </p:cNvPr>
          <p:cNvSpPr txBox="1"/>
          <p:nvPr/>
        </p:nvSpPr>
        <p:spPr>
          <a:xfrm>
            <a:off x="258101" y="5554053"/>
            <a:ext cx="1035712" cy="981745"/>
          </a:xfrm>
          <a:prstGeom prst="rect">
            <a:avLst/>
          </a:prstGeom>
          <a:solidFill>
            <a:schemeClr val="bg1"/>
          </a:solidFill>
        </p:spPr>
        <p:txBody>
          <a:bodyPr wrap="square" rtlCol="0">
            <a:spAutoFit/>
          </a:bodyPr>
          <a:lstStyle/>
          <a:p>
            <a:endParaRPr lang="en-FR" dirty="0"/>
          </a:p>
        </p:txBody>
      </p:sp>
      <p:pic>
        <p:nvPicPr>
          <p:cNvPr id="3" name="Picture 2" descr="Ironhack Paris (Paris, France) | Meetup">
            <a:extLst>
              <a:ext uri="{FF2B5EF4-FFF2-40B4-BE49-F238E27FC236}">
                <a16:creationId xmlns:a16="http://schemas.microsoft.com/office/drawing/2014/main" id="{E4321551-43C7-E541-9792-006C261AE84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58101" y="5517488"/>
            <a:ext cx="1035712" cy="1035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2B2C4D-664C-D449-B5D4-215B952808EC}"/>
              </a:ext>
            </a:extLst>
          </p:cNvPr>
          <p:cNvSpPr txBox="1"/>
          <p:nvPr/>
        </p:nvSpPr>
        <p:spPr>
          <a:xfrm>
            <a:off x="0" y="3167390"/>
            <a:ext cx="3612444" cy="523220"/>
          </a:xfrm>
          <a:prstGeom prst="rect">
            <a:avLst/>
          </a:prstGeom>
          <a:noFill/>
        </p:spPr>
        <p:txBody>
          <a:bodyPr wrap="square" rtlCol="0">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Any Questions?</a:t>
            </a:r>
          </a:p>
        </p:txBody>
      </p:sp>
      <p:pic>
        <p:nvPicPr>
          <p:cNvPr id="3074" name="Picture 2" descr="A Huge Thank You&amp;quot; — Here&amp;#39;s What You Need to Know">
            <a:extLst>
              <a:ext uri="{FF2B5EF4-FFF2-40B4-BE49-F238E27FC236}">
                <a16:creationId xmlns:a16="http://schemas.microsoft.com/office/drawing/2014/main" id="{65F09878-0236-B14F-9C66-624F8A50CD60}"/>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494212" y="1457325"/>
            <a:ext cx="70104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sld>
</file>

<file path=ppt/theme/theme1.xml><?xml version="1.0" encoding="utf-8"?>
<a:theme xmlns:a="http://schemas.openxmlformats.org/drawingml/2006/main" name="Office Theme">
  <a:themeElements>
    <a:clrScheme name="Custom 27">
      <a:dk1>
        <a:sysClr val="windowText" lastClr="000000"/>
      </a:dk1>
      <a:lt1>
        <a:sysClr val="window" lastClr="FFFFFF"/>
      </a:lt1>
      <a:dk2>
        <a:srgbClr val="0070C0"/>
      </a:dk2>
      <a:lt2>
        <a:srgbClr val="92D050"/>
      </a:lt2>
      <a:accent1>
        <a:srgbClr val="3F8BB7"/>
      </a:accent1>
      <a:accent2>
        <a:srgbClr val="193E5C"/>
      </a:accent2>
      <a:accent3>
        <a:srgbClr val="44AAA0"/>
      </a:accent3>
      <a:accent4>
        <a:srgbClr val="BF5F47"/>
      </a:accent4>
      <a:accent5>
        <a:srgbClr val="E39F3A"/>
      </a:accent5>
      <a:accent6>
        <a:srgbClr val="92D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5652</TotalTime>
  <Words>247</Words>
  <Application>Microsoft Macintosh PowerPoint</Application>
  <PresentationFormat>Custom</PresentationFormat>
  <Paragraphs>39</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Segoe UI</vt:lpstr>
      <vt:lpstr>Office Theme</vt:lpstr>
      <vt:lpstr>PROJECT 6: Descriptive, predictive analysis and visualization in Tableau</vt:lpstr>
      <vt:lpstr>Project Goals:</vt:lpstr>
      <vt:lpstr>Project Management: Trello – Project 6 (Group 3)</vt:lpstr>
      <vt:lpstr>Dataset Examination: Descriptive and Predictive Analysis</vt:lpstr>
      <vt:lpstr>Create a User Story</vt:lpstr>
      <vt:lpstr>Dashboard in Tableau  (Metrics)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Nadim Saad</cp:lastModifiedBy>
  <cp:revision>111</cp:revision>
  <dcterms:created xsi:type="dcterms:W3CDTF">2013-09-12T13:05:01Z</dcterms:created>
  <dcterms:modified xsi:type="dcterms:W3CDTF">2022-01-23T21:49:55Z</dcterms:modified>
</cp:coreProperties>
</file>