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Lst>
  <p:notesMasterIdLst>
    <p:notesMasterId r:id="rId118"/>
  </p:notesMasterIdLst>
  <p:sldIdLst>
    <p:sldId id="256" r:id="rId6"/>
    <p:sldId id="552" r:id="rId7"/>
    <p:sldId id="553" r:id="rId8"/>
    <p:sldId id="278" r:id="rId9"/>
    <p:sldId id="281" r:id="rId10"/>
    <p:sldId id="279" r:id="rId11"/>
    <p:sldId id="274" r:id="rId12"/>
    <p:sldId id="275" r:id="rId13"/>
    <p:sldId id="276" r:id="rId14"/>
    <p:sldId id="359" r:id="rId15"/>
    <p:sldId id="277" r:id="rId16"/>
    <p:sldId id="280" r:id="rId17"/>
    <p:sldId id="368" r:id="rId18"/>
    <p:sldId id="555" r:id="rId19"/>
    <p:sldId id="551" r:id="rId20"/>
    <p:sldId id="557" r:id="rId21"/>
    <p:sldId id="261" r:id="rId22"/>
    <p:sldId id="563" r:id="rId23"/>
    <p:sldId id="402" r:id="rId24"/>
    <p:sldId id="396" r:id="rId25"/>
    <p:sldId id="273" r:id="rId26"/>
    <p:sldId id="417" r:id="rId27"/>
    <p:sldId id="421" r:id="rId28"/>
    <p:sldId id="423" r:id="rId29"/>
    <p:sldId id="424" r:id="rId30"/>
    <p:sldId id="432" r:id="rId31"/>
    <p:sldId id="433" r:id="rId32"/>
    <p:sldId id="558" r:id="rId33"/>
    <p:sldId id="445" r:id="rId34"/>
    <p:sldId id="559" r:id="rId35"/>
    <p:sldId id="447" r:id="rId36"/>
    <p:sldId id="448" r:id="rId37"/>
    <p:sldId id="449" r:id="rId38"/>
    <p:sldId id="451" r:id="rId39"/>
    <p:sldId id="267" r:id="rId40"/>
    <p:sldId id="362" r:id="rId41"/>
    <p:sldId id="363" r:id="rId42"/>
    <p:sldId id="560" r:id="rId43"/>
    <p:sldId id="460" r:id="rId44"/>
    <p:sldId id="461" r:id="rId45"/>
    <p:sldId id="462" r:id="rId46"/>
    <p:sldId id="561" r:id="rId47"/>
    <p:sldId id="475" r:id="rId48"/>
    <p:sldId id="476" r:id="rId49"/>
    <p:sldId id="477" r:id="rId50"/>
    <p:sldId id="478" r:id="rId51"/>
    <p:sldId id="564" r:id="rId52"/>
    <p:sldId id="562" r:id="rId53"/>
    <p:sldId id="293" r:id="rId54"/>
    <p:sldId id="282" r:id="rId55"/>
    <p:sldId id="283" r:id="rId56"/>
    <p:sldId id="284" r:id="rId57"/>
    <p:sldId id="285" r:id="rId58"/>
    <p:sldId id="286" r:id="rId59"/>
    <p:sldId id="287" r:id="rId60"/>
    <p:sldId id="288" r:id="rId61"/>
    <p:sldId id="289" r:id="rId62"/>
    <p:sldId id="290" r:id="rId63"/>
    <p:sldId id="291" r:id="rId64"/>
    <p:sldId id="292" r:id="rId65"/>
    <p:sldId id="360" r:id="rId66"/>
    <p:sldId id="534" r:id="rId67"/>
    <p:sldId id="662" r:id="rId68"/>
    <p:sldId id="535" r:id="rId69"/>
    <p:sldId id="546" r:id="rId70"/>
    <p:sldId id="545" r:id="rId71"/>
    <p:sldId id="544" r:id="rId72"/>
    <p:sldId id="543" r:id="rId73"/>
    <p:sldId id="542" r:id="rId74"/>
    <p:sldId id="541" r:id="rId75"/>
    <p:sldId id="540" r:id="rId76"/>
    <p:sldId id="539" r:id="rId77"/>
    <p:sldId id="538" r:id="rId78"/>
    <p:sldId id="537" r:id="rId79"/>
    <p:sldId id="550" r:id="rId80"/>
    <p:sldId id="549" r:id="rId81"/>
    <p:sldId id="548" r:id="rId82"/>
    <p:sldId id="547" r:id="rId83"/>
    <p:sldId id="301" r:id="rId84"/>
    <p:sldId id="302" r:id="rId85"/>
    <p:sldId id="303" r:id="rId86"/>
    <p:sldId id="307" r:id="rId87"/>
    <p:sldId id="304" r:id="rId88"/>
    <p:sldId id="305" r:id="rId89"/>
    <p:sldId id="306" r:id="rId90"/>
    <p:sldId id="364" r:id="rId91"/>
    <p:sldId id="309" r:id="rId92"/>
    <p:sldId id="310" r:id="rId93"/>
    <p:sldId id="311" r:id="rId94"/>
    <p:sldId id="312" r:id="rId95"/>
    <p:sldId id="313" r:id="rId96"/>
    <p:sldId id="314" r:id="rId97"/>
    <p:sldId id="315" r:id="rId98"/>
    <p:sldId id="316" r:id="rId99"/>
    <p:sldId id="317" r:id="rId100"/>
    <p:sldId id="318" r:id="rId101"/>
    <p:sldId id="322" r:id="rId102"/>
    <p:sldId id="323" r:id="rId103"/>
    <p:sldId id="324" r:id="rId104"/>
    <p:sldId id="325" r:id="rId105"/>
    <p:sldId id="326" r:id="rId106"/>
    <p:sldId id="565" r:id="rId107"/>
    <p:sldId id="331" r:id="rId108"/>
    <p:sldId id="333" r:id="rId109"/>
    <p:sldId id="334" r:id="rId110"/>
    <p:sldId id="339" r:id="rId111"/>
    <p:sldId id="340" r:id="rId112"/>
    <p:sldId id="341" r:id="rId113"/>
    <p:sldId id="342" r:id="rId114"/>
    <p:sldId id="343" r:id="rId115"/>
    <p:sldId id="344" r:id="rId116"/>
    <p:sldId id="348" r:id="rId117"/>
  </p:sldIdLst>
  <p:sldSz cx="9144000" cy="6858000" type="screen4x3"/>
  <p:notesSz cx="6858000" cy="9144000"/>
  <p:custDataLst>
    <p:tags r:id="rId122"/>
  </p:custDataLst>
  <p:defaultTextStyle>
    <a:defPPr>
      <a:defRPr lang="zh-CN"/>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02" autoAdjust="0"/>
    <p:restoredTop sz="94737" autoAdjust="0"/>
  </p:normalViewPr>
  <p:slideViewPr>
    <p:cSldViewPr showGuides="1">
      <p:cViewPr varScale="1">
        <p:scale>
          <a:sx n="59" d="100"/>
          <a:sy n="59" d="100"/>
        </p:scale>
        <p:origin x="984"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2" Type="http://schemas.openxmlformats.org/officeDocument/2006/relationships/tags" Target="tags/tag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7.xml"/><Relationship Id="rId119" Type="http://schemas.openxmlformats.org/officeDocument/2006/relationships/presProps" Target="presProps.xml"/><Relationship Id="rId118" Type="http://schemas.openxmlformats.org/officeDocument/2006/relationships/notesMaster" Target="notesMasters/notesMaster1.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slide" Target="slides/slide3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a:defRPr/>
            </a:pPr>
            <a:endParaRPr lang="en-US" altLang="zh-CN"/>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a:defRPr/>
            </a:pPr>
            <a:endParaRPr lang="en-US" altLang="zh-CN"/>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3BB416A1-D3D0-4A02-9103-382A316F4AB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A100B0-A9A0-47D8-960C-587C31BC02CE}"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0E5021-2D71-4310-A290-86149C6CC9B0}"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04800"/>
            <a:ext cx="19431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04800"/>
            <a:ext cx="56769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32ABD50-413E-438F-97A9-CD341D3A823A}"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8543924-A933-40ED-B774-1E2D4BB99E1E}" type="slidenum">
              <a:rPr lang="en-US" altLang="zh-CN"/>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0658DEA-D614-4D77-8F97-C20301787C02}" type="slidenum">
              <a:rPr lang="en-US" altLang="zh-CN"/>
            </a:fld>
            <a:endParaRPr lang="en-US" altLang="zh-CN"/>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4FF04C-A25F-4411-BC6A-18C48CB2EA9D}" type="slidenum">
              <a:rPr lang="en-US" altLang="zh-CN"/>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295400"/>
            <a:ext cx="38100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95400"/>
            <a:ext cx="38100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B00D3-B764-4A2E-B1F1-8493A1410F90}" type="slidenum">
              <a:rPr lang="en-US" altLang="zh-CN"/>
            </a:fld>
            <a:endParaRPr lang="en-US" altLang="zh-CN"/>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2E70C40-BBE8-4935-846F-0B84C6196EAB}" type="slidenum">
              <a:rPr lang="en-US" altLang="zh-CN"/>
            </a:fld>
            <a:endParaRPr lang="en-US" altLang="zh-CN"/>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547C66D-2563-461B-A1BB-2FC8F4531482}" type="slidenum">
              <a:rPr lang="en-US" altLang="zh-CN"/>
            </a:fld>
            <a:endParaRPr lang="en-US" altLang="zh-CN"/>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195093A-7737-41CC-AF0F-A25C40D1AB9C}" type="slidenum">
              <a:rPr lang="en-US" altLang="zh-CN"/>
            </a:fld>
            <a:endParaRPr lang="en-US" altLang="zh-CN"/>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D6CA3BB-8F73-4B5B-A361-9B53558E39D8}" type="slidenum">
              <a:rPr lang="en-US" altLang="zh-CN"/>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B55401F-1C27-4BEF-9E14-A0435B025003}" type="slidenum">
              <a:rPr lang="en-US" altLang="zh-CN"/>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3BDC5E-5819-4792-A80A-D6DBA155B543}" type="slidenum">
              <a:rPr lang="en-US" altLang="zh-CN"/>
            </a:fld>
            <a:endParaRPr lang="en-US" altLang="zh-CN"/>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BFBB58C-F3C9-47D8-95CA-A17277F482C7}" type="slidenum">
              <a:rPr lang="en-US" altLang="zh-CN"/>
            </a:fld>
            <a:endParaRPr lang="en-US" altLang="zh-CN"/>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04800"/>
            <a:ext cx="19431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04800"/>
            <a:ext cx="56769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F73700-C5B6-4F6A-9BC0-CE61BFCA5E4B}" type="slidenum">
              <a:rPr lang="en-US" altLang="zh-CN"/>
            </a:fld>
            <a:endParaRPr lang="en-US" altLang="zh-CN"/>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301625" y="6172200"/>
            <a:ext cx="2289175" cy="476250"/>
          </a:xfrm>
        </p:spPr>
        <p:txBody>
          <a:bodyPr/>
          <a:lstStyle>
            <a:lvl1pPr>
              <a:defRPr/>
            </a:lvl1pPr>
          </a:lstStyle>
          <a:p>
            <a:pPr>
              <a:defRPr/>
            </a:pPr>
            <a:fld id="{EDE2BFB9-B26F-4A07-BEBD-C3A4272DAD0B}" type="datetime1">
              <a:rPr lang="zh-CN" altLang="en-US"/>
            </a:fld>
            <a:endParaRPr lang="en-US" altLang="zh-CN"/>
          </a:p>
        </p:txBody>
      </p:sp>
      <p:sp>
        <p:nvSpPr>
          <p:cNvPr id="4" name="页脚占位符 3"/>
          <p:cNvSpPr>
            <a:spLocks noGrp="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172200"/>
            <a:ext cx="2289175" cy="476250"/>
          </a:xfrm>
        </p:spPr>
        <p:txBody>
          <a:bodyPr/>
          <a:lstStyle>
            <a:lvl1pPr>
              <a:defRPr/>
            </a:lvl1pPr>
          </a:lstStyle>
          <a:p>
            <a:pPr>
              <a:defRPr/>
            </a:pPr>
            <a:fld id="{5419CBAE-D2F9-495F-B576-E323F4299B9D}" type="slidenum">
              <a:rPr lang="en-US" altLang="zh-CN"/>
            </a:fld>
            <a:endParaRPr lang="en-US" altLang="zh-CN"/>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32099"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a:xfrm>
            <a:off x="301625" y="6245225"/>
            <a:ext cx="2289175" cy="476250"/>
          </a:xfrm>
        </p:spPr>
        <p:txBody>
          <a:bodyPr/>
          <a:lstStyle>
            <a:lvl1pPr>
              <a:defRPr/>
            </a:lvl1pPr>
          </a:lstStyle>
          <a:p>
            <a:pPr>
              <a:defRPr/>
            </a:pPr>
            <a:fld id="{36820543-F07C-47B9-8D4C-4875715DB21E}" type="datetime1">
              <a:rPr lang="zh-CN" altLang="en-US"/>
            </a:fld>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289175" cy="476250"/>
          </a:xfrm>
        </p:spPr>
        <p:txBody>
          <a:bodyPr/>
          <a:lstStyle>
            <a:lvl1pPr>
              <a:defRPr/>
            </a:lvl1pPr>
          </a:lstStyle>
          <a:p>
            <a:pPr>
              <a:defRPr/>
            </a:pPr>
            <a:fld id="{B7E3735D-B55B-40D3-9E1A-3B24B5764955}" type="slidenum">
              <a:rPr lang="en-US" altLang="zh-CN"/>
            </a:fld>
            <a:endParaRPr lang="en-US" altLang="zh-CN"/>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ABB0A4B-22BC-4878-A8A4-027E1CD90CC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096DDA-D0E9-4C96-9205-F71869AEED33}" type="slidenum">
              <a:rPr lang="en-US" altLang="zh-CN"/>
            </a:fld>
            <a:endParaRPr lang="en-US" altLang="zh-CN"/>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19BE5-6082-43AF-95FB-76F65642313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53A5C0-91F2-49B5-8889-B9388B684E8F}" type="slidenum">
              <a:rPr lang="en-US" altLang="zh-CN"/>
            </a:fld>
            <a:endParaRPr lang="en-US" altLang="zh-CN"/>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01625"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8C2585D-EC45-48D3-89EB-C6769143F2F3}"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C541A4C-A861-41DC-A61D-BFCB564BD427}" type="slidenum">
              <a:rPr lang="en-US" altLang="zh-CN"/>
            </a:fld>
            <a:endParaRPr lang="en-US" altLang="zh-CN"/>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39D3B03-AC76-481D-9683-C4F1C0ED9070}"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9172D5D-CF73-47CB-84B1-A71241AD242D}" type="slidenum">
              <a:rPr lang="en-US" altLang="zh-CN"/>
            </a:fld>
            <a:endParaRPr lang="en-US" altLang="zh-CN"/>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C64995A-18C1-4CAA-B678-348D621CEE77}"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844DE76-9538-4E2F-B417-DF37CBC6D6C3}" type="slidenum">
              <a:rPr lang="en-US" altLang="zh-CN"/>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7A4D70E-E4C5-42B3-AA28-44788EA72D61}" type="slidenum">
              <a:rPr lang="en-US" altLang="zh-CN"/>
            </a:fld>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2DD19D2-4868-483E-A1B8-190F641773AE}"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C56B4C-AB9D-4880-BC82-C9DC898A21AB}" type="slidenum">
              <a:rPr lang="en-US" altLang="zh-CN"/>
            </a:fld>
            <a:endParaRPr lang="en-US" altLang="zh-CN"/>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8461EE-5728-4CF0-8A52-7EEEE015D18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8912B3-6D70-45ED-BB7A-09A64F5EA41D}" type="slidenum">
              <a:rPr lang="en-US" altLang="zh-CN"/>
            </a:fld>
            <a:endParaRPr lang="en-US" altLang="zh-CN"/>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EBDBDBD-284D-485C-8699-1C8C7043470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0045DD6-408D-4F6A-BCDC-66D4B7EC792E}" type="slidenum">
              <a:rPr lang="en-US" altLang="zh-CN"/>
            </a:fld>
            <a:endParaRPr lang="en-US" altLang="zh-CN"/>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DDA512A-2ABB-4E05-AB72-863D4062B95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97164AF-59B8-4514-AB98-E18E44529C48}" type="slidenum">
              <a:rPr lang="en-US" altLang="zh-CN"/>
            </a:fld>
            <a:endParaRPr lang="en-US" altLang="zh-CN"/>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381000"/>
            <a:ext cx="2135187" cy="5641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01625" y="381000"/>
            <a:ext cx="6253163" cy="56419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0D336A2-42E8-4C68-B727-79798AD424F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8BDEC39-B90A-4338-8C69-E3C3225C245D}" type="slidenum">
              <a:rPr lang="en-US" altLang="zh-CN"/>
            </a:fld>
            <a:endParaRPr lang="en-US" altLang="zh-CN"/>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6A94081-29A7-45FB-9606-5A8801682D0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9F2D9A7-EF4B-4AC8-B3F7-0CB9A1F05BA9}" type="slidenum">
              <a:rPr lang="en-US" altLang="zh-CN"/>
            </a:fld>
            <a:endParaRPr lang="en-US" altLang="zh-CN"/>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32099"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a:xfrm>
            <a:off x="301625" y="6245225"/>
            <a:ext cx="2289175" cy="476250"/>
          </a:xfrm>
        </p:spPr>
        <p:txBody>
          <a:bodyPr/>
          <a:lstStyle>
            <a:lvl1pPr>
              <a:defRPr/>
            </a:lvl1pPr>
          </a:lstStyle>
          <a:p>
            <a:pPr>
              <a:defRPr/>
            </a:pPr>
            <a:fld id="{36820543-F07C-47B9-8D4C-4875715DB21E}" type="datetime1">
              <a:rPr lang="zh-CN" altLang="en-US"/>
            </a:fld>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289175" cy="476250"/>
          </a:xfrm>
        </p:spPr>
        <p:txBody>
          <a:bodyPr/>
          <a:lstStyle>
            <a:lvl1pPr>
              <a:defRPr/>
            </a:lvl1pPr>
          </a:lstStyle>
          <a:p>
            <a:pPr>
              <a:defRPr/>
            </a:pPr>
            <a:fld id="{B7E3735D-B55B-40D3-9E1A-3B24B5764955}" type="slidenum">
              <a:rPr lang="en-US" altLang="zh-CN"/>
            </a:fld>
            <a:endParaRPr lang="en-US" altLang="zh-CN"/>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ABB0A4B-22BC-4878-A8A4-027E1CD90CC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096DDA-D0E9-4C96-9205-F71869AEED33}" type="slidenum">
              <a:rPr lang="en-US" altLang="zh-CN"/>
            </a:fld>
            <a:endParaRPr lang="en-US" altLang="zh-CN"/>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19BE5-6082-43AF-95FB-76F65642313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53A5C0-91F2-49B5-8889-B9388B684E8F}" type="slidenum">
              <a:rPr lang="en-US" altLang="zh-CN"/>
            </a:fld>
            <a:endParaRPr lang="en-US" altLang="zh-CN"/>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01625"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8C2585D-EC45-48D3-89EB-C6769143F2F3}"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C541A4C-A861-41DC-A61D-BFCB564BD427}" type="slidenum">
              <a:rPr lang="en-US" altLang="zh-CN"/>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CE4B4B-DDD2-4214-8886-AC3A034F2311}" type="slidenum">
              <a:rPr lang="en-US" altLang="zh-CN"/>
            </a:fld>
            <a:endParaRPr lang="en-US" altLang="zh-CN"/>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39D3B03-AC76-481D-9683-C4F1C0ED9070}"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9172D5D-CF73-47CB-84B1-A71241AD242D}" type="slidenum">
              <a:rPr lang="en-US" altLang="zh-CN"/>
            </a:fld>
            <a:endParaRPr lang="en-US" altLang="zh-CN"/>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C64995A-18C1-4CAA-B678-348D621CEE77}"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844DE76-9538-4E2F-B417-DF37CBC6D6C3}" type="slidenum">
              <a:rPr lang="en-US" altLang="zh-CN"/>
            </a:fld>
            <a:endParaRPr lang="en-US" altLang="zh-CN"/>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2DD19D2-4868-483E-A1B8-190F641773AE}"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C56B4C-AB9D-4880-BC82-C9DC898A21AB}" type="slidenum">
              <a:rPr lang="en-US" altLang="zh-CN"/>
            </a:fld>
            <a:endParaRPr lang="en-US" altLang="zh-CN"/>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8461EE-5728-4CF0-8A52-7EEEE015D18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8912B3-6D70-45ED-BB7A-09A64F5EA41D}" type="slidenum">
              <a:rPr lang="en-US" altLang="zh-CN"/>
            </a:fld>
            <a:endParaRPr lang="en-US" altLang="zh-CN"/>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EBDBDBD-284D-485C-8699-1C8C7043470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0045DD6-408D-4F6A-BCDC-66D4B7EC792E}" type="slidenum">
              <a:rPr lang="en-US" altLang="zh-CN"/>
            </a:fld>
            <a:endParaRPr lang="en-US" altLang="zh-CN"/>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DDA512A-2ABB-4E05-AB72-863D4062B95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97164AF-59B8-4514-AB98-E18E44529C48}" type="slidenum">
              <a:rPr lang="en-US" altLang="zh-CN"/>
            </a:fld>
            <a:endParaRPr lang="en-US" altLang="zh-CN"/>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381000"/>
            <a:ext cx="2135187" cy="5641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01625" y="381000"/>
            <a:ext cx="6253163" cy="56419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0D336A2-42E8-4C68-B727-79798AD424F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8BDEC39-B90A-4338-8C69-E3C3225C245D}" type="slidenum">
              <a:rPr lang="en-US" altLang="zh-CN"/>
            </a:fld>
            <a:endParaRPr lang="en-US" altLang="zh-CN"/>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6A94081-29A7-45FB-9606-5A8801682D0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9F2D9A7-EF4B-4AC8-B3F7-0CB9A1F05BA9}" type="slidenum">
              <a:rPr lang="en-US" altLang="zh-CN"/>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271EB11-4BAF-4C61-ABC4-DE0E70CDAB05}"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89084E6-E94F-455F-8247-96DDD3B88620}"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9498686-DF38-4CD1-99BD-3B51FFB1D30B}"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82D480-89F5-42CA-A536-50796263BBDD}"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4F9B5E3-BD95-4204-AC7F-0969D20926B6}"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vmlDrawing" Target="../drawings/vmlDrawing1.vml"/><Relationship Id="rId13" Type="http://schemas.openxmlformats.org/officeDocument/2006/relationships/image" Target="../media/image1.wmf"/><Relationship Id="rId12" Type="http://schemas.openxmlformats.org/officeDocument/2006/relationships/control" Target="../activeX/activeX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2.vml"/><Relationship Id="rId14" Type="http://schemas.openxmlformats.org/officeDocument/2006/relationships/image" Target="../media/image1.wmf"/><Relationship Id="rId13" Type="http://schemas.openxmlformats.org/officeDocument/2006/relationships/control" Target="../activeX/activeX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1.wmf"/><Relationship Id="rId14" Type="http://schemas.openxmlformats.org/officeDocument/2006/relationships/control" Target="../activeX/activeX3.xml"/><Relationship Id="rId13" Type="http://schemas.openxmlformats.org/officeDocument/2006/relationships/image" Target="../media/image3.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7" Type="http://schemas.openxmlformats.org/officeDocument/2006/relationships/theme" Target="../theme/theme4.xml"/><Relationship Id="rId16" Type="http://schemas.openxmlformats.org/officeDocument/2006/relationships/vmlDrawing" Target="../drawings/vmlDrawing4.vml"/><Relationship Id="rId15" Type="http://schemas.openxmlformats.org/officeDocument/2006/relationships/image" Target="../media/image4.wmf"/><Relationship Id="rId14" Type="http://schemas.openxmlformats.org/officeDocument/2006/relationships/control" Target="../activeX/activeX4.xml"/><Relationship Id="rId13" Type="http://schemas.openxmlformats.org/officeDocument/2006/relationships/image" Target="../media/image3.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304800"/>
            <a:ext cx="7772400"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u="none">
                <a:ea typeface="宋体" panose="02010600030101010101"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u="none">
                <a:ea typeface="宋体" panose="02010600030101010101"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7048906" y="6491287"/>
            <a:ext cx="1905000" cy="28474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u="none" smtClean="0"/>
            </a:lvl1pPr>
          </a:lstStyle>
          <a:p>
            <a:pPr>
              <a:defRPr/>
            </a:pPr>
            <a:fld id="{42696893-FE39-46B4-BDE6-39F40DC8EE38}" type="slidenum">
              <a:rPr lang="en-US" altLang="zh-CN"/>
            </a:fld>
            <a:endParaRPr lang="en-US" altLang="zh-CN"/>
          </a:p>
        </p:txBody>
      </p:sp>
      <p:grpSp>
        <p:nvGrpSpPr>
          <p:cNvPr id="1031" name="Group 7"/>
          <p:cNvGrpSpPr/>
          <p:nvPr/>
        </p:nvGrpSpPr>
        <p:grpSpPr bwMode="auto">
          <a:xfrm>
            <a:off x="0" y="0"/>
            <a:ext cx="954088" cy="6621463"/>
            <a:chOff x="0" y="0"/>
            <a:chExt cx="1200" cy="3792"/>
          </a:xfrm>
        </p:grpSpPr>
        <p:grpSp>
          <p:nvGrpSpPr>
            <p:cNvPr id="1032" name="Group 8"/>
            <p:cNvGrpSpPr/>
            <p:nvPr userDrawn="1"/>
          </p:nvGrpSpPr>
          <p:grpSpPr bwMode="auto">
            <a:xfrm>
              <a:off x="96" y="0"/>
              <a:ext cx="1104" cy="2976"/>
              <a:chOff x="96" y="0"/>
              <a:chExt cx="1104" cy="2976"/>
            </a:xfrm>
          </p:grpSpPr>
          <p:sp>
            <p:nvSpPr>
              <p:cNvPr id="1034" name="AutoShape 9"/>
              <p:cNvSpPr>
                <a:spLocks noChangeArrowheads="1"/>
              </p:cNvSpPr>
              <p:nvPr userDrawn="1"/>
            </p:nvSpPr>
            <p:spPr bwMode="auto">
              <a:xfrm>
                <a:off x="144" y="0"/>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AutoShape 10"/>
              <p:cNvSpPr>
                <a:spLocks noChangeArrowheads="1"/>
              </p:cNvSpPr>
              <p:nvPr userDrawn="1"/>
            </p:nvSpPr>
            <p:spPr bwMode="auto">
              <a:xfrm>
                <a:off x="527" y="7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AutoShape 11"/>
              <p:cNvSpPr>
                <a:spLocks noChangeArrowheads="1"/>
              </p:cNvSpPr>
              <p:nvPr userDrawn="1"/>
            </p:nvSpPr>
            <p:spPr bwMode="auto">
              <a:xfrm>
                <a:off x="96" y="1536"/>
                <a:ext cx="673" cy="625"/>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AutoShape 12"/>
              <p:cNvSpPr>
                <a:spLocks noChangeArrowheads="1"/>
              </p:cNvSpPr>
              <p:nvPr userDrawn="1"/>
            </p:nvSpPr>
            <p:spPr bwMode="auto">
              <a:xfrm>
                <a:off x="479" y="2352"/>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33" name="AutoShape 13"/>
            <p:cNvSpPr>
              <a:spLocks noChangeArrowheads="1"/>
            </p:cNvSpPr>
            <p:nvPr userDrawn="1"/>
          </p:nvSpPr>
          <p:spPr bwMode="auto">
            <a:xfrm>
              <a:off x="0" y="31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ontrols>
      <mc:AlternateContent xmlns:mc="http://schemas.openxmlformats.org/markup-compatibility/2006">
        <mc:Choice xmlns:v="urn:schemas-microsoft-com:vml" Requires="v">
          <p:control spid="2" name="" r:id="rId12" imgW="1131887" imgH="333375"/>
        </mc:Choice>
        <mc:Fallback>
          <p:control name="" r:id="rId12" imgW="1131887" imgH="333375">
            <p:pic>
              <p:nvPicPr>
                <p:cNvPr id="0" name="Host Control  1"/>
                <p:cNvPicPr preferRelativeResize="0">
                  <a:picLocks noChangeArrowheads="1" noChangeShapeType="1"/>
                </p:cNvPicPr>
                <p:nvPr/>
              </p:nvPicPr>
              <p:blipFill>
                <a:blip r:embed="rId13"/>
                <a:srcRect/>
                <a:stretch>
                  <a:fillRect/>
                </a:stretch>
              </p:blipFill>
              <p:spPr bwMode="auto">
                <a:xfrm>
                  <a:off x="8001406" y="6157912"/>
                  <a:ext cx="1131887" cy="3333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9900"/>
        </a:buClr>
        <a:buFont typeface="Wingdings" panose="05000000000000000000" pitchFamily="2" charset="2"/>
        <a:buChar char="Q"/>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anose="05000000000000000000" pitchFamily="2" charset="2"/>
        <a:buChar char="ü"/>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304800"/>
            <a:ext cx="7772400"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9144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050" u="none">
                <a:ea typeface="宋体" panose="02010600030101010101"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050" u="none">
                <a:ea typeface="宋体" panose="02010600030101010101"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7078288" y="6540667"/>
            <a:ext cx="19050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050" u="none"/>
            </a:lvl1pPr>
          </a:lstStyle>
          <a:p>
            <a:pPr>
              <a:defRPr/>
            </a:pPr>
            <a:fld id="{4749CB75-6F63-4BD7-BA1C-E52FD87A314F}" type="slidenum">
              <a:rPr lang="en-US" altLang="zh-CN"/>
            </a:fld>
            <a:endParaRPr lang="en-US" altLang="zh-CN"/>
          </a:p>
        </p:txBody>
      </p:sp>
      <p:grpSp>
        <p:nvGrpSpPr>
          <p:cNvPr id="2055" name="Group 7"/>
          <p:cNvGrpSpPr/>
          <p:nvPr/>
        </p:nvGrpSpPr>
        <p:grpSpPr bwMode="auto">
          <a:xfrm>
            <a:off x="0" y="0"/>
            <a:ext cx="954088" cy="6621463"/>
            <a:chOff x="0" y="0"/>
            <a:chExt cx="1200" cy="3792"/>
          </a:xfrm>
        </p:grpSpPr>
        <p:grpSp>
          <p:nvGrpSpPr>
            <p:cNvPr id="2056" name="Group 8"/>
            <p:cNvGrpSpPr/>
            <p:nvPr userDrawn="1"/>
          </p:nvGrpSpPr>
          <p:grpSpPr bwMode="auto">
            <a:xfrm>
              <a:off x="96" y="0"/>
              <a:ext cx="1104" cy="2976"/>
              <a:chOff x="96" y="0"/>
              <a:chExt cx="1104" cy="2976"/>
            </a:xfrm>
          </p:grpSpPr>
          <p:sp>
            <p:nvSpPr>
              <p:cNvPr id="3081" name="AutoShape 9"/>
              <p:cNvSpPr>
                <a:spLocks noChangeArrowheads="1"/>
              </p:cNvSpPr>
              <p:nvPr userDrawn="1"/>
            </p:nvSpPr>
            <p:spPr bwMode="auto">
              <a:xfrm>
                <a:off x="144" y="0"/>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2" name="AutoShape 10"/>
              <p:cNvSpPr>
                <a:spLocks noChangeArrowheads="1"/>
              </p:cNvSpPr>
              <p:nvPr userDrawn="1"/>
            </p:nvSpPr>
            <p:spPr bwMode="auto">
              <a:xfrm>
                <a:off x="527" y="768"/>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3" name="AutoShape 11"/>
              <p:cNvSpPr>
                <a:spLocks noChangeArrowheads="1"/>
              </p:cNvSpPr>
              <p:nvPr userDrawn="1"/>
            </p:nvSpPr>
            <p:spPr bwMode="auto">
              <a:xfrm>
                <a:off x="96" y="1536"/>
                <a:ext cx="673" cy="625"/>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4" name="AutoShape 12"/>
              <p:cNvSpPr>
                <a:spLocks noChangeArrowheads="1"/>
              </p:cNvSpPr>
              <p:nvPr userDrawn="1"/>
            </p:nvSpPr>
            <p:spPr bwMode="auto">
              <a:xfrm>
                <a:off x="479" y="2352"/>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grpSp>
        <p:sp>
          <p:nvSpPr>
            <p:cNvPr id="3085" name="AutoShape 13"/>
            <p:cNvSpPr>
              <a:spLocks noChangeArrowheads="1"/>
            </p:cNvSpPr>
            <p:nvPr userDrawn="1"/>
          </p:nvSpPr>
          <p:spPr bwMode="auto">
            <a:xfrm>
              <a:off x="0" y="3168"/>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grpSp>
    </p:spTree>
    <p:controls>
      <mc:AlternateContent xmlns:mc="http://schemas.openxmlformats.org/markup-compatibility/2006">
        <mc:Choice xmlns:v="urn:schemas-microsoft-com:vml" Requires="v">
          <p:control spid="2" name="" r:id="rId13" imgW="1131887" imgH="333375"/>
        </mc:Choice>
        <mc:Fallback>
          <p:control name="" r:id="rId13" imgW="1131887" imgH="333375">
            <p:pic>
              <p:nvPicPr>
                <p:cNvPr id="0" name="Host Control  1"/>
                <p:cNvPicPr preferRelativeResize="0">
                  <a:picLocks noChangeArrowheads="1" noChangeShapeType="1"/>
                </p:cNvPicPr>
                <p:nvPr/>
              </p:nvPicPr>
              <p:blipFill>
                <a:blip r:embed="rId14"/>
                <a:srcRect/>
                <a:stretch>
                  <a:fillRect/>
                </a:stretch>
              </p:blipFill>
              <p:spPr bwMode="auto">
                <a:xfrm>
                  <a:off x="7982660" y="6227846"/>
                  <a:ext cx="1131887" cy="3333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random/>
  </p:transition>
  <p:txStyles>
    <p:titleStyle>
      <a:lvl1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3429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6858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0287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3716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257175" indent="-257175" algn="l" rtl="0" eaLnBrk="0" fontAlgn="base" hangingPunct="0">
        <a:spcBef>
          <a:spcPct val="20000"/>
        </a:spcBef>
        <a:spcAft>
          <a:spcPct val="0"/>
        </a:spcAft>
        <a:buClr>
          <a:srgbClr val="009900"/>
        </a:buClr>
        <a:buFont typeface="Wingdings" panose="05000000000000000000" pitchFamily="2" charset="2"/>
        <a:buChar char="Q"/>
        <a:defRPr kumimoji="1" sz="2400" b="1">
          <a:solidFill>
            <a:schemeClr val="tx1"/>
          </a:solidFill>
          <a:latin typeface="+mn-lt"/>
          <a:ea typeface="+mn-ea"/>
          <a:cs typeface="+mn-cs"/>
        </a:defRPr>
      </a:lvl1pPr>
      <a:lvl2pPr marL="557530" indent="-214630" algn="l" rtl="0" eaLnBrk="0" fontAlgn="base" hangingPunct="0">
        <a:spcBef>
          <a:spcPct val="20000"/>
        </a:spcBef>
        <a:spcAft>
          <a:spcPct val="0"/>
        </a:spcAft>
        <a:buClr>
          <a:srgbClr val="009900"/>
        </a:buClr>
        <a:buFont typeface="Wingdings" panose="05000000000000000000" pitchFamily="2" charset="2"/>
        <a:buChar char="ü"/>
        <a:defRPr kumimoji="1" sz="2100" b="1">
          <a:solidFill>
            <a:schemeClr val="tx1"/>
          </a:solidFill>
          <a:latin typeface="+mn-lt"/>
          <a:ea typeface="+mn-ea"/>
        </a:defRPr>
      </a:lvl2pPr>
      <a:lvl3pPr marL="857250" indent="-171450" algn="l" rtl="0" eaLnBrk="0" fontAlgn="base" hangingPunct="0">
        <a:spcBef>
          <a:spcPct val="20000"/>
        </a:spcBef>
        <a:spcAft>
          <a:spcPct val="0"/>
        </a:spcAft>
        <a:buChar char="•"/>
        <a:defRPr kumimoji="1" b="1">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3810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Rot="1" noChangeArrowheads="1"/>
          </p:cNvSpPr>
          <p:nvPr>
            <p:ph type="body" idx="1"/>
          </p:nvPr>
        </p:nvSpPr>
        <p:spPr bwMode="auto">
          <a:xfrm>
            <a:off x="301625" y="1752600"/>
            <a:ext cx="85407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1076" name="Rectangle 4"/>
          <p:cNvSpPr>
            <a:spLocks noGrp="1" noChangeArrowheads="1"/>
          </p:cNvSpPr>
          <p:nvPr>
            <p:ph type="dt" sz="half" idx="2"/>
          </p:nvPr>
        </p:nvSpPr>
        <p:spPr bwMode="auto">
          <a:xfrm>
            <a:off x="301625"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b="0"/>
            </a:lvl1pPr>
          </a:lstStyle>
          <a:p>
            <a:pPr>
              <a:defRPr/>
            </a:pPr>
            <a:fld id="{A99E21EB-F397-40B3-A8CF-DF1195BDD251}" type="datetime1">
              <a:rPr lang="zh-CN" altLang="en-US"/>
            </a:fld>
            <a:endParaRPr lang="en-US" altLang="zh-CN"/>
          </a:p>
        </p:txBody>
      </p:sp>
      <p:sp>
        <p:nvSpPr>
          <p:cNvPr id="131077" name="Rectangle 5"/>
          <p:cNvSpPr>
            <a:spLocks noGrp="1" noChangeArrowheads="1"/>
          </p:cNvSpPr>
          <p:nvPr>
            <p:ph type="ftr" sz="quarter" idx="3"/>
          </p:nvPr>
        </p:nvSpPr>
        <p:spPr bwMode="auto">
          <a:xfrm>
            <a:off x="3124200" y="61722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31078" name="Rectangle 6"/>
          <p:cNvSpPr>
            <a:spLocks noGrp="1" noChangeArrowheads="1"/>
          </p:cNvSpPr>
          <p:nvPr>
            <p:ph type="sldNum" sz="quarter" idx="4"/>
          </p:nvPr>
        </p:nvSpPr>
        <p:spPr bwMode="auto">
          <a:xfrm>
            <a:off x="6802841" y="64770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vl1pPr>
          </a:lstStyle>
          <a:p>
            <a:pPr>
              <a:defRPr/>
            </a:pPr>
            <a:fld id="{346057CE-99A2-424B-8806-E8705D1DF64A}" type="slidenum">
              <a:rPr lang="en-US" altLang="zh-CN"/>
            </a:fld>
            <a:endParaRPr lang="en-US" altLang="zh-CN"/>
          </a:p>
        </p:txBody>
      </p:sp>
    </p:spTree>
    <p:controls>
      <mc:AlternateContent xmlns:mc="http://schemas.openxmlformats.org/markup-compatibility/2006">
        <mc:Choice xmlns:v="urn:schemas-microsoft-com:vml" Requires="v">
          <p:control spid="2" name="" r:id="rId14" imgW="1131887" imgH="333375"/>
        </mc:Choice>
        <mc:Fallback>
          <p:control name="" r:id="rId14" imgW="1131887" imgH="333375">
            <p:pic>
              <p:nvPicPr>
                <p:cNvPr id="0" name="Host Control  1"/>
                <p:cNvPicPr preferRelativeResize="0">
                  <a:picLocks noChangeArrowheads="1" noChangeShapeType="1"/>
                </p:cNvPicPr>
                <p:nvPr/>
              </p:nvPicPr>
              <p:blipFill>
                <a:blip r:embed="rId15"/>
                <a:srcRect/>
                <a:stretch>
                  <a:fillRect/>
                </a:stretch>
              </p:blipFill>
              <p:spPr bwMode="auto">
                <a:xfrm>
                  <a:off x="8013619" y="6143625"/>
                  <a:ext cx="1131887" cy="3333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zoom/>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11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3810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Rot="1" noChangeArrowheads="1"/>
          </p:cNvSpPr>
          <p:nvPr>
            <p:ph type="body" idx="1"/>
          </p:nvPr>
        </p:nvSpPr>
        <p:spPr bwMode="auto">
          <a:xfrm>
            <a:off x="301625" y="1752600"/>
            <a:ext cx="85407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1076" name="Rectangle 4"/>
          <p:cNvSpPr>
            <a:spLocks noGrp="1" noChangeArrowheads="1"/>
          </p:cNvSpPr>
          <p:nvPr>
            <p:ph type="dt" sz="half" idx="2"/>
          </p:nvPr>
        </p:nvSpPr>
        <p:spPr bwMode="auto">
          <a:xfrm>
            <a:off x="301625"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b="0"/>
            </a:lvl1pPr>
          </a:lstStyle>
          <a:p>
            <a:pPr>
              <a:defRPr/>
            </a:pPr>
            <a:fld id="{A99E21EB-F397-40B3-A8CF-DF1195BDD251}" type="datetime1">
              <a:rPr lang="zh-CN" altLang="en-US"/>
            </a:fld>
            <a:endParaRPr lang="en-US" altLang="zh-CN"/>
          </a:p>
        </p:txBody>
      </p:sp>
      <p:sp>
        <p:nvSpPr>
          <p:cNvPr id="131077" name="Rectangle 5"/>
          <p:cNvSpPr>
            <a:spLocks noGrp="1" noChangeArrowheads="1"/>
          </p:cNvSpPr>
          <p:nvPr>
            <p:ph type="ftr" sz="quarter" idx="3"/>
          </p:nvPr>
        </p:nvSpPr>
        <p:spPr bwMode="auto">
          <a:xfrm>
            <a:off x="3124200" y="61722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31078" name="Rectangle 6"/>
          <p:cNvSpPr>
            <a:spLocks noGrp="1" noChangeArrowheads="1"/>
          </p:cNvSpPr>
          <p:nvPr>
            <p:ph type="sldNum" sz="quarter" idx="4"/>
          </p:nvPr>
        </p:nvSpPr>
        <p:spPr bwMode="auto">
          <a:xfrm>
            <a:off x="6802841" y="64770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vl1pPr>
          </a:lstStyle>
          <a:p>
            <a:pPr>
              <a:defRPr/>
            </a:pPr>
            <a:fld id="{346057CE-99A2-424B-8806-E8705D1DF64A}" type="slidenum">
              <a:rPr lang="en-US" altLang="zh-CN"/>
            </a:fld>
            <a:endParaRPr lang="en-US" altLang="zh-CN"/>
          </a:p>
        </p:txBody>
      </p:sp>
    </p:spTree>
    <p:controls>
      <mc:AlternateContent xmlns:mc="http://schemas.openxmlformats.org/markup-compatibility/2006">
        <mc:Choice xmlns:v="urn:schemas-microsoft-com:vml" Requires="v">
          <p:control spid="1027" name="" r:id="rId14" imgW="1131887" imgH="333375"/>
        </mc:Choice>
        <mc:Fallback>
          <p:control name="" r:id="rId14" imgW="1131887" imgH="333375">
            <p:pic>
              <p:nvPicPr>
                <p:cNvPr id="0" name="Host Control  1"/>
                <p:cNvPicPr preferRelativeResize="0">
                  <a:picLocks noChangeArrowheads="1" noChangeShapeType="1"/>
                </p:cNvPicPr>
                <p:nvPr/>
              </p:nvPicPr>
              <p:blipFill>
                <a:blip r:embed="rId15"/>
                <a:stretch>
                  <a:fillRect/>
                </a:stretch>
              </p:blipFill>
              <p:spPr bwMode="auto">
                <a:xfrm>
                  <a:off x="8013619" y="6143625"/>
                  <a:ext cx="1131887" cy="333375"/>
                </a:xfrm>
                <a:prstGeom prst="rect">
                  <a:avLst/>
                </a:prstGeom>
                <a:noFill/>
                <a:ln w="9525">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zoom/>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11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defRPr/>
            </a:pPr>
            <a:r>
              <a:rPr lang="en-US" altLang="zh-CN"/>
              <a:t>《</a:t>
            </a:r>
            <a:r>
              <a:rPr lang="zh-CN" altLang="en-US"/>
              <a:t>汇编语言程序设计</a:t>
            </a:r>
            <a:r>
              <a:rPr lang="en-US" altLang="zh-CN"/>
              <a:t>》</a:t>
            </a:r>
            <a:r>
              <a:rPr lang="zh-CN" altLang="en-US"/>
              <a:t>总复习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zh-CN" altLang="en-US"/>
              <a:t>举例</a:t>
            </a:r>
            <a:r>
              <a:rPr lang="en-US" altLang="zh-CN"/>
              <a:t>:</a:t>
            </a:r>
            <a:endParaRPr lang="en-US" altLang="zh-CN"/>
          </a:p>
        </p:txBody>
      </p:sp>
      <p:sp>
        <p:nvSpPr>
          <p:cNvPr id="114691" name="Rectangle 3"/>
          <p:cNvSpPr>
            <a:spLocks noGrp="1" noChangeArrowheads="1"/>
          </p:cNvSpPr>
          <p:nvPr>
            <p:ph type="body" idx="1"/>
          </p:nvPr>
        </p:nvSpPr>
        <p:spPr>
          <a:xfrm>
            <a:off x="755650" y="1196975"/>
            <a:ext cx="7772400" cy="4608513"/>
          </a:xfrm>
        </p:spPr>
        <p:txBody>
          <a:bodyPr/>
          <a:lstStyle/>
          <a:p>
            <a:pPr eaLnBrk="1" hangingPunct="1"/>
            <a:r>
              <a:rPr lang="zh-CN" altLang="en-US"/>
              <a:t>内存数据区共占用</a:t>
            </a:r>
            <a:r>
              <a:rPr lang="en-US" altLang="zh-CN"/>
              <a:t>10</a:t>
            </a:r>
            <a:r>
              <a:rPr lang="zh-CN" altLang="en-US"/>
              <a:t>个字单元</a:t>
            </a:r>
            <a:r>
              <a:rPr lang="en-US" altLang="zh-CN"/>
              <a:t>,</a:t>
            </a:r>
            <a:r>
              <a:rPr lang="zh-CN" altLang="en-US"/>
              <a:t>已知起始地址为</a:t>
            </a:r>
            <a:r>
              <a:rPr lang="en-US" altLang="zh-CN"/>
              <a:t>13BA:00BA,</a:t>
            </a:r>
            <a:r>
              <a:rPr lang="zh-CN" altLang="en-US"/>
              <a:t>求该字节单元的物理地址是多少</a:t>
            </a:r>
            <a:r>
              <a:rPr lang="en-US" altLang="zh-CN"/>
              <a:t>?</a:t>
            </a:r>
            <a:endParaRPr lang="en-US" altLang="zh-CN"/>
          </a:p>
          <a:p>
            <a:pPr eaLnBrk="1" hangingPunct="1"/>
            <a:r>
              <a:rPr lang="en-US" altLang="zh-CN"/>
              <a:t>PA=13BA0+00BA</a:t>
            </a:r>
            <a:endParaRPr lang="en-US" altLang="zh-CN"/>
          </a:p>
          <a:p>
            <a:pPr eaLnBrk="1" hangingPunct="1"/>
            <a:r>
              <a:rPr lang="en-US" altLang="zh-CN"/>
              <a:t>=13C5AH</a:t>
            </a:r>
            <a:endParaRPr lang="en-US" altLang="zh-CN"/>
          </a:p>
          <a:p>
            <a:pPr eaLnBrk="1" hangingPunct="1"/>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00200" y="304800"/>
            <a:ext cx="3429000"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600" u="none"/>
              <a:t>例：求绝对值</a:t>
            </a:r>
            <a:endParaRPr lang="zh-CN" altLang="en-US" sz="2600" b="0" u="none"/>
          </a:p>
          <a:p>
            <a:pPr algn="just">
              <a:spcBef>
                <a:spcPct val="0"/>
              </a:spcBef>
              <a:buClrTx/>
              <a:buFontTx/>
              <a:buNone/>
            </a:pPr>
            <a:endParaRPr lang="zh-CN" altLang="en-US" sz="2400" b="0" u="none"/>
          </a:p>
          <a:p>
            <a:pPr algn="just">
              <a:spcBef>
                <a:spcPct val="0"/>
              </a:spcBef>
              <a:buClrTx/>
              <a:buFontTx/>
              <a:buNone/>
            </a:pPr>
            <a:r>
              <a:rPr lang="zh-CN" altLang="en-US" sz="2400" u="none">
                <a:solidFill>
                  <a:schemeClr val="hlink"/>
                </a:solidFill>
              </a:rPr>
              <a:t>宏定义</a:t>
            </a:r>
            <a:r>
              <a:rPr lang="zh-CN" altLang="en-US" sz="2400" u="none">
                <a:solidFill>
                  <a:srgbClr val="FFFF00"/>
                </a:solidFill>
              </a:rPr>
              <a:t>：</a:t>
            </a:r>
            <a:endParaRPr lang="zh-CN" altLang="en-US" sz="2400" u="none">
              <a:solidFill>
                <a:srgbClr val="FFFF00"/>
              </a:solidFill>
            </a:endParaRPr>
          </a:p>
          <a:p>
            <a:pPr lvl="1" algn="just">
              <a:spcBef>
                <a:spcPct val="0"/>
              </a:spcBef>
              <a:buClrTx/>
              <a:buFontTx/>
              <a:buNone/>
            </a:pPr>
            <a:endParaRPr lang="zh-CN" altLang="en-US" sz="2000" u="none">
              <a:latin typeface="Lucida Sans Unicode" panose="020B0602030504020204" pitchFamily="34" charset="0"/>
            </a:endParaRPr>
          </a:p>
          <a:p>
            <a:pPr algn="just">
              <a:spcBef>
                <a:spcPct val="0"/>
              </a:spcBef>
              <a:buClrTx/>
              <a:buFontTx/>
              <a:buNone/>
            </a:pPr>
            <a:r>
              <a:rPr lang="en-US" altLang="zh-CN" sz="2000" u="none">
                <a:latin typeface="Lucida Sans Unicode" panose="020B0602030504020204" pitchFamily="34" charset="0"/>
              </a:rPr>
              <a:t>absol   </a:t>
            </a:r>
            <a:r>
              <a:rPr lang="en-US" altLang="zh-CN" sz="2000" u="none">
                <a:solidFill>
                  <a:srgbClr val="FF3300"/>
                </a:solidFill>
                <a:latin typeface="Lucida Sans Unicode" panose="020B0602030504020204" pitchFamily="34" charset="0"/>
              </a:rPr>
              <a:t>MACRO</a:t>
            </a:r>
            <a:r>
              <a:rPr lang="en-US" altLang="zh-CN" sz="2000" u="none">
                <a:latin typeface="Lucida Sans Unicode" panose="020B0602030504020204" pitchFamily="34" charset="0"/>
              </a:rPr>
              <a:t>   </a:t>
            </a:r>
            <a:r>
              <a:rPr lang="en-US" altLang="zh-CN" sz="2000" u="none">
                <a:solidFill>
                  <a:schemeClr val="hlink"/>
                </a:solidFill>
                <a:latin typeface="Lucida Sans Unicode" panose="020B0602030504020204" pitchFamily="34" charset="0"/>
              </a:rPr>
              <a:t>oper</a:t>
            </a:r>
            <a:endParaRPr lang="en-US" altLang="zh-CN" sz="2000" u="none">
              <a:solidFill>
                <a:schemeClr val="hlink"/>
              </a:solidFill>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a:t>
            </a:r>
            <a:r>
              <a:rPr lang="en-US" altLang="zh-CN" sz="2000" i="1" u="none">
                <a:latin typeface="Lucida Sans Unicode" panose="020B0602030504020204" pitchFamily="34" charset="0"/>
              </a:rPr>
              <a:t>LOCAL  next</a:t>
            </a:r>
            <a:endParaRPr lang="en-US" altLang="zh-CN" sz="2000" i="1"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cmp  </a:t>
            </a:r>
            <a:r>
              <a:rPr lang="en-US" altLang="zh-CN" sz="2000" u="none">
                <a:solidFill>
                  <a:schemeClr val="hlink"/>
                </a:solidFill>
                <a:latin typeface="Lucida Sans Unicode" panose="020B0602030504020204" pitchFamily="34" charset="0"/>
              </a:rPr>
              <a:t>oper</a:t>
            </a:r>
            <a:r>
              <a:rPr lang="en-US" altLang="zh-CN" sz="2000" u="none">
                <a:solidFill>
                  <a:schemeClr val="folHlink"/>
                </a:solidFill>
                <a:latin typeface="Lucida Sans Unicode" panose="020B0602030504020204" pitchFamily="34" charset="0"/>
              </a:rPr>
              <a:t> </a:t>
            </a:r>
            <a:r>
              <a:rPr lang="en-US" altLang="zh-CN" sz="2000" u="none">
                <a:latin typeface="Lucida Sans Unicode" panose="020B0602030504020204" pitchFamily="34" charset="0"/>
              </a:rPr>
              <a:t>, 0</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jge   next</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neg  </a:t>
            </a:r>
            <a:r>
              <a:rPr lang="en-US" altLang="zh-CN" sz="2000" u="none">
                <a:solidFill>
                  <a:schemeClr val="hlink"/>
                </a:solidFill>
                <a:latin typeface="Lucida Sans Unicode" panose="020B0602030504020204" pitchFamily="34" charset="0"/>
              </a:rPr>
              <a:t>oper</a:t>
            </a:r>
            <a:endParaRPr lang="en-US" altLang="zh-CN" sz="2000" u="none">
              <a:solidFill>
                <a:schemeClr val="hlink"/>
              </a:solidFill>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next:  </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a:t>
            </a:r>
            <a:r>
              <a:rPr lang="en-US" altLang="zh-CN" sz="2000" u="none">
                <a:solidFill>
                  <a:srgbClr val="FF3300"/>
                </a:solidFill>
                <a:latin typeface="Lucida Sans Unicode" panose="020B0602030504020204" pitchFamily="34" charset="0"/>
              </a:rPr>
              <a:t>ENDM</a:t>
            </a:r>
            <a:endParaRPr lang="en-US" altLang="zh-CN" sz="2000" u="none">
              <a:solidFill>
                <a:srgbClr val="FF3300"/>
              </a:solidFill>
              <a:latin typeface="Lucida Sans Unicode" panose="020B0602030504020204" pitchFamily="34" charset="0"/>
            </a:endParaRPr>
          </a:p>
          <a:p>
            <a:pPr algn="just">
              <a:spcBef>
                <a:spcPct val="0"/>
              </a:spcBef>
              <a:buClrTx/>
              <a:buFontTx/>
              <a:buNone/>
            </a:pPr>
            <a:endParaRPr lang="en-US" altLang="zh-CN" sz="2000" u="none">
              <a:latin typeface="Lucida Sans Unicode" panose="020B0602030504020204" pitchFamily="34" charset="0"/>
            </a:endParaRPr>
          </a:p>
          <a:p>
            <a:pPr algn="just">
              <a:spcBef>
                <a:spcPct val="0"/>
              </a:spcBef>
              <a:buClrTx/>
              <a:buFontTx/>
              <a:buNone/>
            </a:pPr>
            <a:r>
              <a:rPr lang="zh-CN" altLang="en-US" sz="2400" u="none">
                <a:solidFill>
                  <a:schemeClr val="hlink"/>
                </a:solidFill>
              </a:rPr>
              <a:t>宏调用</a:t>
            </a:r>
            <a:r>
              <a:rPr lang="zh-CN" altLang="en-US" sz="2400" u="none">
                <a:solidFill>
                  <a:srgbClr val="FFFF00"/>
                </a:solidFill>
              </a:rPr>
              <a:t>：</a:t>
            </a:r>
            <a:endParaRPr lang="zh-CN" altLang="en-US" sz="2400" u="none">
              <a:solidFill>
                <a:srgbClr val="FFFF00"/>
              </a:solidFill>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absol  </a:t>
            </a:r>
            <a:r>
              <a:rPr lang="en-US" altLang="zh-CN" sz="2000" u="none">
                <a:solidFill>
                  <a:schemeClr val="hlink"/>
                </a:solidFill>
                <a:latin typeface="Lucida Sans Unicode" panose="020B0602030504020204" pitchFamily="34" charset="0"/>
              </a:rPr>
              <a:t>var</a:t>
            </a:r>
            <a:endParaRPr lang="en-US" altLang="zh-CN" sz="2000" u="none">
              <a:solidFill>
                <a:schemeClr val="hlink"/>
              </a:solidFill>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absol  </a:t>
            </a:r>
            <a:r>
              <a:rPr lang="en-US" altLang="zh-CN" sz="2000" u="none">
                <a:solidFill>
                  <a:schemeClr val="hlink"/>
                </a:solidFill>
                <a:latin typeface="Lucida Sans Unicode" panose="020B0602030504020204" pitchFamily="34" charset="0"/>
              </a:rPr>
              <a:t>bx</a:t>
            </a:r>
            <a:endParaRPr lang="en-US" altLang="zh-CN" sz="2000" u="none">
              <a:solidFill>
                <a:schemeClr val="hlink"/>
              </a:solidFill>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p:txBody>
      </p:sp>
      <p:sp>
        <p:nvSpPr>
          <p:cNvPr id="109571" name="Text Box 3"/>
          <p:cNvSpPr txBox="1">
            <a:spLocks noChangeArrowheads="1"/>
          </p:cNvSpPr>
          <p:nvPr/>
        </p:nvSpPr>
        <p:spPr bwMode="auto">
          <a:xfrm>
            <a:off x="5105400" y="1295400"/>
            <a:ext cx="3352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400" u="none">
                <a:solidFill>
                  <a:schemeClr val="hlink"/>
                </a:solidFill>
              </a:rPr>
              <a:t>宏展开：</a:t>
            </a:r>
            <a:endParaRPr lang="zh-CN" altLang="en-US" sz="2400" b="0" u="none">
              <a:solidFill>
                <a:schemeClr val="hlink"/>
              </a:solidFill>
            </a:endParaRPr>
          </a:p>
          <a:p>
            <a:pPr algn="just">
              <a:spcBef>
                <a:spcPct val="0"/>
              </a:spcBef>
              <a:buClrTx/>
              <a:buFontTx/>
              <a:buNone/>
            </a:pPr>
            <a:r>
              <a:rPr lang="zh-CN" altLang="en-US" sz="2400" b="0" u="none"/>
              <a:t>                 </a:t>
            </a:r>
            <a:r>
              <a:rPr lang="en-US" altLang="zh-CN" sz="2400" u="none"/>
              <a:t>……</a:t>
            </a:r>
            <a:endParaRPr lang="en-US" altLang="zh-CN" sz="2400" u="none"/>
          </a:p>
          <a:p>
            <a:pPr algn="just">
              <a:spcBef>
                <a:spcPct val="0"/>
              </a:spcBef>
              <a:buClrTx/>
              <a:buFontTx/>
              <a:buNone/>
            </a:pPr>
            <a:r>
              <a:rPr lang="en-US" altLang="zh-CN" sz="2400" u="none"/>
              <a:t>+               cmp  </a:t>
            </a:r>
            <a:r>
              <a:rPr lang="en-US" altLang="zh-CN" sz="2400" u="none">
                <a:solidFill>
                  <a:schemeClr val="hlink"/>
                </a:solidFill>
              </a:rPr>
              <a:t>var </a:t>
            </a:r>
            <a:r>
              <a:rPr lang="en-US" altLang="zh-CN" sz="2400" u="none"/>
              <a:t>, 0</a:t>
            </a:r>
            <a:endParaRPr lang="en-US" altLang="zh-CN" sz="2400" u="none"/>
          </a:p>
          <a:p>
            <a:pPr algn="just">
              <a:spcBef>
                <a:spcPct val="0"/>
              </a:spcBef>
              <a:buClrTx/>
              <a:buFontTx/>
              <a:buNone/>
            </a:pPr>
            <a:r>
              <a:rPr lang="en-US" altLang="zh-CN" sz="2400" u="none"/>
              <a:t>+               jge    ??0000</a:t>
            </a:r>
            <a:endParaRPr lang="en-US" altLang="zh-CN" sz="2400" u="none"/>
          </a:p>
          <a:p>
            <a:pPr algn="just">
              <a:spcBef>
                <a:spcPct val="0"/>
              </a:spcBef>
              <a:buClrTx/>
              <a:buFontTx/>
              <a:buNone/>
            </a:pPr>
            <a:r>
              <a:rPr lang="en-US" altLang="zh-CN" sz="2400" u="none"/>
              <a:t>+               </a:t>
            </a:r>
            <a:r>
              <a:rPr lang="en-US" altLang="zh-CN" sz="2400" u="none">
                <a:solidFill>
                  <a:schemeClr val="hlink"/>
                </a:solidFill>
              </a:rPr>
              <a:t>neg   var</a:t>
            </a:r>
            <a:endParaRPr lang="en-US" altLang="zh-CN" sz="2400" u="none">
              <a:solidFill>
                <a:schemeClr val="hlink"/>
              </a:solidFill>
            </a:endParaRPr>
          </a:p>
          <a:p>
            <a:pPr algn="just">
              <a:spcBef>
                <a:spcPct val="0"/>
              </a:spcBef>
              <a:buClrTx/>
              <a:buFontTx/>
              <a:buNone/>
            </a:pPr>
            <a:r>
              <a:rPr lang="en-US" altLang="zh-CN" sz="2400" u="none"/>
              <a:t>+  ??0000:  </a:t>
            </a:r>
            <a:endParaRPr lang="en-US" altLang="zh-CN" sz="2400" u="none"/>
          </a:p>
          <a:p>
            <a:pPr algn="just">
              <a:spcBef>
                <a:spcPct val="0"/>
              </a:spcBef>
              <a:buClrTx/>
              <a:buFontTx/>
              <a:buNone/>
            </a:pPr>
            <a:endParaRPr lang="en-US" altLang="zh-CN" sz="2400" u="none"/>
          </a:p>
          <a:p>
            <a:pPr algn="just">
              <a:spcBef>
                <a:spcPct val="0"/>
              </a:spcBef>
              <a:buClrTx/>
              <a:buFontTx/>
              <a:buNone/>
            </a:pPr>
            <a:r>
              <a:rPr lang="en-US" altLang="zh-CN" sz="2400" u="none"/>
              <a:t>                  ……</a:t>
            </a:r>
            <a:endParaRPr lang="en-US" altLang="zh-CN" sz="2400" u="none"/>
          </a:p>
          <a:p>
            <a:pPr algn="just">
              <a:spcBef>
                <a:spcPct val="0"/>
              </a:spcBef>
              <a:buClrTx/>
              <a:buFontTx/>
              <a:buNone/>
            </a:pPr>
            <a:r>
              <a:rPr lang="en-US" altLang="zh-CN" sz="2400" u="none"/>
              <a:t>+               cmp  </a:t>
            </a:r>
            <a:r>
              <a:rPr lang="en-US" altLang="zh-CN" sz="2400" u="none">
                <a:solidFill>
                  <a:schemeClr val="hlink"/>
                </a:solidFill>
              </a:rPr>
              <a:t>bx</a:t>
            </a:r>
            <a:r>
              <a:rPr lang="en-US" altLang="zh-CN" sz="2400" u="none">
                <a:solidFill>
                  <a:schemeClr val="folHlink"/>
                </a:solidFill>
              </a:rPr>
              <a:t> </a:t>
            </a:r>
            <a:r>
              <a:rPr lang="en-US" altLang="zh-CN" sz="2400" u="none"/>
              <a:t>, 0</a:t>
            </a:r>
            <a:endParaRPr lang="en-US" altLang="zh-CN" sz="2400" u="none"/>
          </a:p>
          <a:p>
            <a:pPr algn="just">
              <a:spcBef>
                <a:spcPct val="0"/>
              </a:spcBef>
              <a:buClrTx/>
              <a:buFontTx/>
              <a:buNone/>
            </a:pPr>
            <a:r>
              <a:rPr lang="en-US" altLang="zh-CN" sz="2400" u="none"/>
              <a:t>+               jge    ??0001</a:t>
            </a:r>
            <a:endParaRPr lang="en-US" altLang="zh-CN" sz="2400" u="none"/>
          </a:p>
          <a:p>
            <a:pPr algn="just">
              <a:spcBef>
                <a:spcPct val="0"/>
              </a:spcBef>
              <a:buClrTx/>
              <a:buFontTx/>
              <a:buNone/>
            </a:pPr>
            <a:r>
              <a:rPr lang="en-US" altLang="zh-CN" sz="2400" u="none"/>
              <a:t>+               neg   </a:t>
            </a:r>
            <a:r>
              <a:rPr lang="en-US" altLang="zh-CN" sz="2400" u="none">
                <a:solidFill>
                  <a:schemeClr val="hlink"/>
                </a:solidFill>
              </a:rPr>
              <a:t>bx</a:t>
            </a:r>
            <a:endParaRPr lang="en-US" altLang="zh-CN" sz="2400" u="none">
              <a:solidFill>
                <a:schemeClr val="hlink"/>
              </a:solidFill>
            </a:endParaRPr>
          </a:p>
          <a:p>
            <a:pPr algn="just">
              <a:spcBef>
                <a:spcPct val="0"/>
              </a:spcBef>
              <a:buClrTx/>
              <a:buFontTx/>
              <a:buNone/>
            </a:pPr>
            <a:r>
              <a:rPr lang="en-US" altLang="zh-CN" sz="2400" u="none"/>
              <a:t>+  ??0001:  </a:t>
            </a:r>
            <a:endParaRPr lang="en-US" altLang="zh-CN" sz="2400" u="none"/>
          </a:p>
          <a:p>
            <a:pPr algn="just">
              <a:spcBef>
                <a:spcPct val="0"/>
              </a:spcBef>
              <a:buClrTx/>
              <a:buFontTx/>
              <a:buNone/>
            </a:pPr>
            <a:r>
              <a:rPr lang="en-US" altLang="zh-CN" sz="2400" u="none"/>
              <a:t>                 ……</a:t>
            </a:r>
            <a:endParaRPr lang="en-US" altLang="zh-CN" sz="2400" b="0" u="none">
              <a:solidFill>
                <a:schemeClr val="accent2"/>
              </a:solidFill>
              <a:latin typeface="Lucida Sans Unicode" panose="020B0602030504020204" pitchFamily="34" charset="0"/>
            </a:endParaRPr>
          </a:p>
        </p:txBody>
      </p:sp>
      <p:sp>
        <p:nvSpPr>
          <p:cNvPr id="109572" name="Rectangle 4"/>
          <p:cNvSpPr>
            <a:spLocks noChangeArrowheads="1"/>
          </p:cNvSpPr>
          <p:nvPr/>
        </p:nvSpPr>
        <p:spPr bwMode="auto">
          <a:xfrm>
            <a:off x="4953000" y="2057400"/>
            <a:ext cx="3352800" cy="15240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9573" name="Rectangle 5"/>
          <p:cNvSpPr>
            <a:spLocks noChangeArrowheads="1"/>
          </p:cNvSpPr>
          <p:nvPr/>
        </p:nvSpPr>
        <p:spPr bwMode="auto">
          <a:xfrm>
            <a:off x="4953000" y="4267200"/>
            <a:ext cx="3352800" cy="15240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9574" name="Line 6"/>
          <p:cNvSpPr>
            <a:spLocks noChangeShapeType="1"/>
          </p:cNvSpPr>
          <p:nvPr/>
        </p:nvSpPr>
        <p:spPr bwMode="auto">
          <a:xfrm flipV="1">
            <a:off x="3505200" y="2743200"/>
            <a:ext cx="1600200" cy="2667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9575" name="Line 7"/>
          <p:cNvSpPr>
            <a:spLocks noChangeShapeType="1"/>
          </p:cNvSpPr>
          <p:nvPr/>
        </p:nvSpPr>
        <p:spPr bwMode="auto">
          <a:xfrm flipV="1">
            <a:off x="3429000" y="5029200"/>
            <a:ext cx="1676400" cy="1066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676400" y="685800"/>
            <a:ext cx="70866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800" u="none"/>
              <a:t>宏汇编操作符：</a:t>
            </a:r>
            <a:r>
              <a:rPr lang="zh-CN" altLang="en-US" sz="2400" u="none"/>
              <a:t>  </a:t>
            </a:r>
            <a:r>
              <a:rPr lang="en-US" altLang="zh-CN" sz="2400" u="none"/>
              <a:t>&amp;     ;;     %</a:t>
            </a:r>
            <a:endParaRPr lang="en-US" altLang="zh-CN" sz="2400" u="none"/>
          </a:p>
          <a:p>
            <a:pPr algn="just">
              <a:lnSpc>
                <a:spcPct val="80000"/>
              </a:lnSpc>
              <a:spcBef>
                <a:spcPct val="50000"/>
              </a:spcBef>
              <a:buClrTx/>
              <a:buFontTx/>
              <a:buNone/>
            </a:pPr>
            <a:endParaRPr lang="en-US" altLang="zh-CN" sz="2400" u="none"/>
          </a:p>
          <a:p>
            <a:pPr algn="just">
              <a:lnSpc>
                <a:spcPct val="80000"/>
              </a:lnSpc>
              <a:spcBef>
                <a:spcPct val="50000"/>
              </a:spcBef>
              <a:buClrTx/>
              <a:buFontTx/>
              <a:buNone/>
            </a:pPr>
            <a:r>
              <a:rPr lang="zh-CN" altLang="en-US" sz="2400" u="none">
                <a:solidFill>
                  <a:srgbClr val="009900"/>
                </a:solidFill>
              </a:rPr>
              <a:t>符号</a:t>
            </a:r>
            <a:r>
              <a:rPr lang="en-US" altLang="zh-CN" sz="2400" u="none">
                <a:solidFill>
                  <a:srgbClr val="009900"/>
                </a:solidFill>
              </a:rPr>
              <a:t>1  &amp;  </a:t>
            </a:r>
            <a:r>
              <a:rPr lang="zh-CN" altLang="en-US" sz="2400" u="none">
                <a:solidFill>
                  <a:srgbClr val="009900"/>
                </a:solidFill>
              </a:rPr>
              <a:t>符号</a:t>
            </a:r>
            <a:r>
              <a:rPr lang="en-US" altLang="zh-CN" sz="2400" u="none">
                <a:solidFill>
                  <a:srgbClr val="009900"/>
                </a:solidFill>
              </a:rPr>
              <a:t>2</a:t>
            </a:r>
            <a:r>
              <a:rPr lang="en-US" altLang="zh-CN" sz="2400" u="none"/>
              <a:t>      </a:t>
            </a:r>
            <a:endParaRPr lang="en-US" altLang="zh-CN" sz="2400" u="none"/>
          </a:p>
          <a:p>
            <a:pPr algn="just">
              <a:lnSpc>
                <a:spcPct val="80000"/>
              </a:lnSpc>
              <a:spcBef>
                <a:spcPct val="50000"/>
              </a:spcBef>
              <a:buClrTx/>
              <a:buFontTx/>
              <a:buNone/>
            </a:pPr>
            <a:r>
              <a:rPr lang="en-US" altLang="zh-CN" sz="2400" u="none"/>
              <a:t>        </a:t>
            </a:r>
            <a:r>
              <a:rPr lang="zh-CN" altLang="en-US" sz="2400" u="none">
                <a:latin typeface="楷体_GB2312" pitchFamily="49" charset="-122"/>
                <a:ea typeface="楷体_GB2312" pitchFamily="49" charset="-122"/>
              </a:rPr>
              <a:t>宏展开时</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合并前后两个符号形成一个符号。</a:t>
            </a:r>
            <a:endParaRPr lang="zh-CN" altLang="en-US" sz="2400" u="none">
              <a:latin typeface="楷体_GB2312" pitchFamily="49" charset="-122"/>
              <a:ea typeface="楷体_GB2312" pitchFamily="49" charset="-122"/>
            </a:endParaRPr>
          </a:p>
          <a:p>
            <a:pPr>
              <a:spcBef>
                <a:spcPct val="50000"/>
              </a:spcBef>
              <a:buClrTx/>
              <a:buFontTx/>
              <a:buNone/>
            </a:pPr>
            <a:endParaRPr lang="zh-CN" altLang="en-US" sz="2400" u="none"/>
          </a:p>
          <a:p>
            <a:pPr>
              <a:spcBef>
                <a:spcPct val="50000"/>
              </a:spcBef>
              <a:buClrTx/>
              <a:buFontTx/>
              <a:buNone/>
            </a:pPr>
            <a:r>
              <a:rPr lang="en-US" altLang="zh-CN" sz="2400" u="none">
                <a:solidFill>
                  <a:srgbClr val="009900"/>
                </a:solidFill>
              </a:rPr>
              <a:t>;;  </a:t>
            </a:r>
            <a:r>
              <a:rPr lang="zh-CN" altLang="en-US" sz="2400" u="none">
                <a:solidFill>
                  <a:srgbClr val="009900"/>
                </a:solidFill>
              </a:rPr>
              <a:t>注释</a:t>
            </a:r>
            <a:r>
              <a:rPr lang="zh-CN" altLang="en-US" sz="2400" u="none"/>
              <a:t>              </a:t>
            </a:r>
            <a:endParaRPr lang="zh-CN" altLang="en-US" sz="2400" u="none"/>
          </a:p>
          <a:p>
            <a:pPr>
              <a:spcBef>
                <a:spcPct val="50000"/>
              </a:spcBef>
              <a:buClrTx/>
              <a:buFontTx/>
              <a:buNone/>
            </a:pPr>
            <a:r>
              <a:rPr lang="zh-CN" altLang="en-US" sz="2400" u="none"/>
              <a:t>        </a:t>
            </a:r>
            <a:r>
              <a:rPr lang="zh-CN" altLang="en-US" sz="2400" u="none">
                <a:latin typeface="楷体_GB2312" pitchFamily="49" charset="-122"/>
                <a:ea typeface="楷体_GB2312" pitchFamily="49" charset="-122"/>
              </a:rPr>
              <a:t>宏展开时，</a:t>
            </a:r>
            <a:r>
              <a:rPr lang="en-US" altLang="zh-CN" sz="2400" u="none">
                <a:ea typeface="楷体_GB2312" pitchFamily="49" charset="-122"/>
              </a:rPr>
              <a:t>;;</a:t>
            </a:r>
            <a:r>
              <a:rPr lang="zh-CN" altLang="en-US" sz="2400" u="none">
                <a:latin typeface="楷体_GB2312" pitchFamily="49" charset="-122"/>
                <a:ea typeface="楷体_GB2312" pitchFamily="49" charset="-122"/>
              </a:rPr>
              <a:t>后面的注释不予展开。</a:t>
            </a:r>
            <a:endParaRPr lang="zh-CN" altLang="en-US" sz="2400" u="none">
              <a:latin typeface="楷体_GB2312" pitchFamily="49" charset="-122"/>
              <a:ea typeface="楷体_GB2312" pitchFamily="49" charset="-122"/>
            </a:endParaRPr>
          </a:p>
          <a:p>
            <a:pPr>
              <a:spcBef>
                <a:spcPct val="50000"/>
              </a:spcBef>
              <a:buClrTx/>
              <a:buFontTx/>
              <a:buNone/>
            </a:pPr>
            <a:r>
              <a:rPr lang="zh-CN" altLang="en-US" sz="2400" b="0" u="none">
                <a:latin typeface="楷体_GB2312" pitchFamily="49" charset="-122"/>
                <a:ea typeface="楷体_GB2312" pitchFamily="49" charset="-122"/>
              </a:rPr>
              <a:t>   </a:t>
            </a:r>
            <a:endParaRPr lang="zh-CN" altLang="en-US" sz="2400" u="none"/>
          </a:p>
          <a:p>
            <a:pPr>
              <a:spcBef>
                <a:spcPct val="50000"/>
              </a:spcBef>
              <a:buClrTx/>
              <a:buFontTx/>
              <a:buNone/>
            </a:pPr>
            <a:r>
              <a:rPr lang="zh-CN" altLang="en-US" sz="2400" u="none">
                <a:solidFill>
                  <a:srgbClr val="009900"/>
                </a:solidFill>
              </a:rPr>
              <a:t> </a:t>
            </a:r>
            <a:r>
              <a:rPr lang="en-US" altLang="zh-CN" sz="2400" u="none">
                <a:solidFill>
                  <a:srgbClr val="009900"/>
                </a:solidFill>
              </a:rPr>
              <a:t>% </a:t>
            </a:r>
            <a:r>
              <a:rPr lang="zh-CN" altLang="zh-CN" sz="2400" u="none">
                <a:solidFill>
                  <a:srgbClr val="009900"/>
                </a:solidFill>
              </a:rPr>
              <a:t>表达式</a:t>
            </a:r>
            <a:r>
              <a:rPr lang="zh-CN" altLang="en-US" sz="2400" u="none"/>
              <a:t>      </a:t>
            </a:r>
            <a:endParaRPr lang="zh-CN" altLang="en-US" sz="2400" u="none"/>
          </a:p>
          <a:p>
            <a:pPr>
              <a:spcBef>
                <a:spcPct val="50000"/>
              </a:spcBef>
              <a:buClrTx/>
              <a:buFontTx/>
              <a:buNone/>
            </a:pPr>
            <a:r>
              <a:rPr lang="zh-CN" altLang="en-US" sz="2400" u="none"/>
              <a:t>        </a:t>
            </a:r>
            <a:r>
              <a:rPr lang="zh-CN" altLang="en-US" sz="2400" u="none">
                <a:latin typeface="楷体_GB2312" pitchFamily="49" charset="-122"/>
                <a:ea typeface="楷体_GB2312" pitchFamily="49" charset="-122"/>
              </a:rPr>
              <a:t>汇编程序将</a:t>
            </a:r>
            <a:r>
              <a:rPr lang="en-US" altLang="zh-CN" sz="2400" u="none">
                <a:ea typeface="楷体_GB2312" pitchFamily="49" charset="-122"/>
              </a:rPr>
              <a:t>%</a:t>
            </a:r>
            <a:r>
              <a:rPr lang="zh-CN" altLang="en-US" sz="2400" u="none">
                <a:latin typeface="楷体_GB2312" pitchFamily="49" charset="-122"/>
                <a:ea typeface="楷体_GB2312" pitchFamily="49" charset="-122"/>
              </a:rPr>
              <a:t>后面的表达式转换为数字，并在展开期间用这个数取代哑元。</a:t>
            </a:r>
            <a:endParaRPr lang="zh-CN" altLang="en-US" sz="2400" u="none"/>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92400"/>
            <a:ext cx="7772400" cy="571500"/>
          </a:xfrm>
        </p:spPr>
        <p:txBody>
          <a:bodyPr/>
          <a:lstStyle/>
          <a:p>
            <a:pPr>
              <a:defRPr/>
            </a:pPr>
            <a:r>
              <a:rPr lang="zh-CN" altLang="en-US" dirty="0"/>
              <a:t>第 </a:t>
            </a:r>
            <a:r>
              <a:rPr lang="en-US" altLang="zh-CN" dirty="0"/>
              <a:t>5 </a:t>
            </a:r>
            <a:r>
              <a:rPr lang="zh-CN" altLang="en-US" dirty="0"/>
              <a:t>章</a:t>
            </a:r>
            <a:endParaRPr lang="zh-CN" altLang="en-US" dirty="0"/>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981200" y="1676400"/>
            <a:ext cx="58674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zh-CN" altLang="en-US" sz="2800" u="none"/>
              <a:t>中断源：</a:t>
            </a:r>
            <a:r>
              <a:rPr lang="zh-CN" altLang="en-US" sz="2400" u="none">
                <a:ea typeface="楷体_GB2312" pitchFamily="49" charset="-122"/>
              </a:rPr>
              <a:t>引起中断的事件</a:t>
            </a:r>
            <a:endParaRPr lang="zh-CN" altLang="en-US" sz="2400" u="none">
              <a:ea typeface="楷体_GB2312" pitchFamily="49" charset="-122"/>
            </a:endParaRPr>
          </a:p>
          <a:p>
            <a:pPr algn="just">
              <a:lnSpc>
                <a:spcPct val="125000"/>
              </a:lnSpc>
              <a:spcBef>
                <a:spcPct val="0"/>
              </a:spcBef>
              <a:buClrTx/>
              <a:buFontTx/>
              <a:buNone/>
            </a:pPr>
            <a:endParaRPr lang="zh-CN" altLang="en-US" sz="2400" u="none">
              <a:ea typeface="楷体_GB2312" pitchFamily="49" charset="-122"/>
            </a:endParaRPr>
          </a:p>
          <a:p>
            <a:pPr algn="just">
              <a:lnSpc>
                <a:spcPct val="125000"/>
              </a:lnSpc>
              <a:spcBef>
                <a:spcPct val="0"/>
              </a:spcBef>
              <a:buClrTx/>
              <a:buFontTx/>
              <a:buNone/>
            </a:pPr>
            <a:r>
              <a:rPr lang="zh-CN" altLang="en-US" sz="2800" u="none"/>
              <a:t>外中断</a:t>
            </a:r>
            <a:r>
              <a:rPr lang="zh-CN" altLang="en-US" sz="2400" u="none">
                <a:ea typeface="楷体_GB2312" pitchFamily="49" charset="-122"/>
              </a:rPr>
              <a:t>（</a:t>
            </a:r>
            <a:r>
              <a:rPr lang="zh-CN" altLang="en-US" sz="2400" u="none">
                <a:solidFill>
                  <a:srgbClr val="FF0000"/>
                </a:solidFill>
                <a:ea typeface="楷体_GB2312" pitchFamily="49" charset="-122"/>
              </a:rPr>
              <a:t>硬中断</a:t>
            </a:r>
            <a:r>
              <a:rPr lang="zh-CN" altLang="en-US" sz="2400" u="none">
                <a:ea typeface="楷体_GB2312" pitchFamily="49" charset="-122"/>
              </a:rPr>
              <a:t>）</a:t>
            </a:r>
            <a:r>
              <a:rPr lang="zh-CN" altLang="en-US" sz="2800" u="none"/>
              <a:t>：</a:t>
            </a:r>
            <a:endParaRPr lang="zh-CN" altLang="en-US" sz="2800" u="none"/>
          </a:p>
          <a:p>
            <a:pPr algn="just">
              <a:lnSpc>
                <a:spcPct val="125000"/>
              </a:lnSpc>
              <a:spcBef>
                <a:spcPct val="0"/>
              </a:spcBef>
              <a:buClrTx/>
              <a:buFontTx/>
              <a:buNone/>
            </a:pPr>
            <a:r>
              <a:rPr lang="zh-CN" altLang="en-US" sz="2400" u="none">
                <a:ea typeface="楷体_GB2312" pitchFamily="49" charset="-122"/>
              </a:rPr>
              <a:t>     外设的 </a:t>
            </a:r>
            <a:r>
              <a:rPr lang="en-US" altLang="zh-CN" sz="2400" u="none">
                <a:ea typeface="楷体_GB2312" pitchFamily="49" charset="-122"/>
              </a:rPr>
              <a:t>I/O </a:t>
            </a:r>
            <a:r>
              <a:rPr lang="zh-CN" altLang="en-US" sz="2400" u="none">
                <a:ea typeface="楷体_GB2312" pitchFamily="49" charset="-122"/>
              </a:rPr>
              <a:t>请求      </a:t>
            </a:r>
            <a:r>
              <a:rPr lang="en-US" altLang="zh-CN" sz="2400" u="none">
                <a:ea typeface="楷体_GB2312" pitchFamily="49" charset="-122"/>
              </a:rPr>
              <a:t>——  </a:t>
            </a:r>
            <a:r>
              <a:rPr lang="zh-CN" altLang="en-US" sz="2400" u="none">
                <a:ea typeface="楷体_GB2312" pitchFamily="49" charset="-122"/>
              </a:rPr>
              <a:t>可屏蔽中断</a:t>
            </a:r>
            <a:endParaRPr lang="zh-CN" altLang="en-US" sz="2400" u="none">
              <a:ea typeface="楷体_GB2312" pitchFamily="49" charset="-122"/>
            </a:endParaRPr>
          </a:p>
          <a:p>
            <a:pPr algn="just">
              <a:lnSpc>
                <a:spcPct val="125000"/>
              </a:lnSpc>
              <a:spcBef>
                <a:spcPct val="0"/>
              </a:spcBef>
              <a:buClrTx/>
              <a:buFontTx/>
              <a:buNone/>
            </a:pPr>
            <a:r>
              <a:rPr lang="zh-CN" altLang="en-US" sz="2400" u="none">
                <a:ea typeface="楷体_GB2312" pitchFamily="49" charset="-122"/>
              </a:rPr>
              <a:t>     电源掉电 </a:t>
            </a:r>
            <a:r>
              <a:rPr lang="en-US" altLang="zh-CN" sz="2400" u="none">
                <a:ea typeface="楷体_GB2312" pitchFamily="49" charset="-122"/>
              </a:rPr>
              <a:t>/ </a:t>
            </a:r>
            <a:r>
              <a:rPr lang="zh-CN" altLang="en-US" sz="2400" u="none">
                <a:ea typeface="楷体_GB2312" pitchFamily="49" charset="-122"/>
              </a:rPr>
              <a:t>奇偶错   </a:t>
            </a:r>
            <a:r>
              <a:rPr lang="en-US" altLang="zh-CN" sz="2400" u="none">
                <a:ea typeface="楷体_GB2312" pitchFamily="49" charset="-122"/>
              </a:rPr>
              <a:t>——  </a:t>
            </a:r>
            <a:r>
              <a:rPr lang="zh-CN" altLang="en-US" sz="2400" u="none">
                <a:ea typeface="楷体_GB2312" pitchFamily="49" charset="-122"/>
              </a:rPr>
              <a:t>非屏蔽中断</a:t>
            </a:r>
            <a:endParaRPr lang="zh-CN" altLang="en-US" sz="2400" u="none">
              <a:ea typeface="楷体_GB2312" pitchFamily="49" charset="-122"/>
            </a:endParaRPr>
          </a:p>
          <a:p>
            <a:pPr algn="just">
              <a:lnSpc>
                <a:spcPct val="125000"/>
              </a:lnSpc>
              <a:spcBef>
                <a:spcPct val="0"/>
              </a:spcBef>
              <a:buClrTx/>
              <a:buFontTx/>
              <a:buNone/>
            </a:pPr>
            <a:endParaRPr lang="zh-CN" altLang="en-US" sz="2400" u="none">
              <a:ea typeface="楷体_GB2312" pitchFamily="49" charset="-122"/>
            </a:endParaRPr>
          </a:p>
          <a:p>
            <a:pPr algn="just">
              <a:lnSpc>
                <a:spcPct val="125000"/>
              </a:lnSpc>
              <a:spcBef>
                <a:spcPct val="0"/>
              </a:spcBef>
              <a:buClrTx/>
              <a:buFontTx/>
              <a:buNone/>
            </a:pPr>
            <a:r>
              <a:rPr lang="zh-CN" altLang="en-US" sz="2800" u="none"/>
              <a:t>内中断</a:t>
            </a:r>
            <a:r>
              <a:rPr lang="zh-CN" altLang="en-US" sz="2400" u="none">
                <a:ea typeface="楷体_GB2312" pitchFamily="49" charset="-122"/>
              </a:rPr>
              <a:t>（</a:t>
            </a:r>
            <a:r>
              <a:rPr lang="zh-CN" altLang="en-US" sz="2400" u="none">
                <a:solidFill>
                  <a:srgbClr val="FF0000"/>
                </a:solidFill>
                <a:ea typeface="楷体_GB2312" pitchFamily="49" charset="-122"/>
              </a:rPr>
              <a:t>软中断</a:t>
            </a:r>
            <a:r>
              <a:rPr lang="zh-CN" altLang="en-US" sz="2400" u="none">
                <a:ea typeface="楷体_GB2312" pitchFamily="49" charset="-122"/>
              </a:rPr>
              <a:t>）</a:t>
            </a:r>
            <a:r>
              <a:rPr lang="zh-CN" altLang="en-US" sz="2800" u="none"/>
              <a:t>：</a:t>
            </a:r>
            <a:endParaRPr lang="zh-CN" altLang="en-US" sz="2800" u="none"/>
          </a:p>
          <a:p>
            <a:pPr algn="just">
              <a:lnSpc>
                <a:spcPct val="125000"/>
              </a:lnSpc>
              <a:spcBef>
                <a:spcPct val="0"/>
              </a:spcBef>
              <a:buClrTx/>
              <a:buFontTx/>
              <a:buNone/>
            </a:pPr>
            <a:r>
              <a:rPr lang="zh-CN" altLang="en-US" sz="2400" u="none"/>
              <a:t>     </a:t>
            </a:r>
            <a:r>
              <a:rPr lang="en-US" altLang="zh-CN" sz="2400" u="none">
                <a:ea typeface="楷体_GB2312" pitchFamily="49" charset="-122"/>
              </a:rPr>
              <a:t>INT </a:t>
            </a:r>
            <a:r>
              <a:rPr lang="zh-CN" altLang="en-US" sz="2400" u="none">
                <a:ea typeface="楷体_GB2312" pitchFamily="49" charset="-122"/>
              </a:rPr>
              <a:t>指令 </a:t>
            </a:r>
            <a:r>
              <a:rPr lang="en-US" altLang="zh-CN" sz="2400" u="none">
                <a:ea typeface="楷体_GB2312" pitchFamily="49" charset="-122"/>
              </a:rPr>
              <a:t>/ CPU </a:t>
            </a:r>
            <a:r>
              <a:rPr lang="zh-CN" altLang="en-US" sz="2400" u="none">
                <a:ea typeface="楷体_GB2312" pitchFamily="49" charset="-122"/>
              </a:rPr>
              <a:t>错（除法错、溢出）</a:t>
            </a:r>
            <a:r>
              <a:rPr lang="en-US" altLang="zh-CN" sz="2400" u="none">
                <a:ea typeface="楷体_GB2312" pitchFamily="49" charset="-122"/>
              </a:rPr>
              <a:t>/  </a:t>
            </a:r>
            <a:endParaRPr lang="en-US" altLang="zh-CN" sz="2400" u="none">
              <a:ea typeface="楷体_GB2312" pitchFamily="49" charset="-122"/>
            </a:endParaRPr>
          </a:p>
          <a:p>
            <a:pPr algn="just">
              <a:lnSpc>
                <a:spcPct val="125000"/>
              </a:lnSpc>
              <a:spcBef>
                <a:spcPct val="0"/>
              </a:spcBef>
              <a:buClrTx/>
              <a:buFontTx/>
              <a:buNone/>
            </a:pPr>
            <a:r>
              <a:rPr lang="en-US" altLang="zh-CN" sz="2400" u="none">
                <a:ea typeface="楷体_GB2312" pitchFamily="49" charset="-122"/>
              </a:rPr>
              <a:t>     </a:t>
            </a:r>
            <a:r>
              <a:rPr lang="zh-CN" altLang="en-US" sz="2400" u="none">
                <a:ea typeface="楷体_GB2312" pitchFamily="49" charset="-122"/>
              </a:rPr>
              <a:t>为调试程序设置的中断</a:t>
            </a:r>
            <a:endParaRPr lang="zh-CN" altLang="en-US" sz="2400" b="0" u="none"/>
          </a:p>
        </p:txBody>
      </p:sp>
      <p:sp>
        <p:nvSpPr>
          <p:cNvPr id="112643" name="Rectangle 3"/>
          <p:cNvSpPr>
            <a:spLocks noChangeArrowheads="1"/>
          </p:cNvSpPr>
          <p:nvPr/>
        </p:nvSpPr>
        <p:spPr bwMode="auto">
          <a:xfrm>
            <a:off x="395288" y="620713"/>
            <a:ext cx="4759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   </a:t>
            </a:r>
            <a:r>
              <a:rPr lang="zh-CN" altLang="en-US" sz="3600" u="none">
                <a:solidFill>
                  <a:schemeClr val="tx2"/>
                </a:solidFill>
              </a:rPr>
              <a:t>中断传送方式</a:t>
            </a:r>
            <a:endParaRPr lang="zh-CN" altLang="en-US" sz="3600" u="none">
              <a:solidFill>
                <a:schemeClr val="tx2"/>
              </a:solidFill>
              <a:latin typeface="Arial" panose="020B0604020202020204" pitchFamily="34" charset="0"/>
            </a:endParaRPr>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p:cNvGrpSpPr/>
          <p:nvPr/>
        </p:nvGrpSpPr>
        <p:grpSpPr bwMode="auto">
          <a:xfrm>
            <a:off x="2057400" y="1143000"/>
            <a:ext cx="3200400" cy="5346700"/>
            <a:chOff x="912" y="672"/>
            <a:chExt cx="2016" cy="3368"/>
          </a:xfrm>
        </p:grpSpPr>
        <p:sp>
          <p:nvSpPr>
            <p:cNvPr id="113669" name="Text Box 3"/>
            <p:cNvSpPr txBox="1">
              <a:spLocks noChangeArrowheads="1"/>
            </p:cNvSpPr>
            <p:nvPr/>
          </p:nvSpPr>
          <p:spPr bwMode="auto">
            <a:xfrm>
              <a:off x="1488" y="672"/>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0</a:t>
              </a:r>
              <a:r>
                <a:rPr lang="zh-CN" altLang="en-US" sz="2000" u="none">
                  <a:ea typeface="楷体_GB2312" pitchFamily="49" charset="-122"/>
                </a:rPr>
                <a:t>的</a:t>
              </a:r>
              <a:r>
                <a:rPr lang="en-US" altLang="zh-CN" sz="2000" u="none"/>
                <a:t>(IP)</a:t>
              </a:r>
              <a:endParaRPr lang="en-US" altLang="zh-CN" sz="2000" u="none"/>
            </a:p>
          </p:txBody>
        </p:sp>
        <p:sp>
          <p:nvSpPr>
            <p:cNvPr id="113670" name="Text Box 4"/>
            <p:cNvSpPr txBox="1">
              <a:spLocks noChangeArrowheads="1"/>
            </p:cNvSpPr>
            <p:nvPr/>
          </p:nvSpPr>
          <p:spPr bwMode="auto">
            <a:xfrm>
              <a:off x="1488" y="960"/>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0</a:t>
              </a:r>
              <a:r>
                <a:rPr lang="zh-CN" altLang="en-US" sz="2000" u="none">
                  <a:ea typeface="楷体_GB2312" pitchFamily="49" charset="-122"/>
                </a:rPr>
                <a:t>的</a:t>
              </a:r>
              <a:r>
                <a:rPr lang="en-US" altLang="zh-CN" sz="2000" u="none"/>
                <a:t>(CS)</a:t>
              </a:r>
              <a:endParaRPr lang="en-US" altLang="zh-CN" sz="2000" u="none"/>
            </a:p>
          </p:txBody>
        </p:sp>
        <p:sp>
          <p:nvSpPr>
            <p:cNvPr id="113671" name="Text Box 5"/>
            <p:cNvSpPr txBox="1">
              <a:spLocks noChangeArrowheads="1"/>
            </p:cNvSpPr>
            <p:nvPr/>
          </p:nvSpPr>
          <p:spPr bwMode="auto">
            <a:xfrm>
              <a:off x="1488" y="1248"/>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1</a:t>
              </a:r>
              <a:r>
                <a:rPr lang="zh-CN" altLang="en-US" sz="2000" u="none">
                  <a:ea typeface="楷体_GB2312" pitchFamily="49" charset="-122"/>
                </a:rPr>
                <a:t>的</a:t>
              </a:r>
              <a:r>
                <a:rPr lang="en-US" altLang="zh-CN" sz="2000" u="none"/>
                <a:t>(IP)</a:t>
              </a:r>
              <a:endParaRPr lang="en-US" altLang="zh-CN" sz="2000" u="none"/>
            </a:p>
          </p:txBody>
        </p:sp>
        <p:sp>
          <p:nvSpPr>
            <p:cNvPr id="113672" name="Text Box 6"/>
            <p:cNvSpPr txBox="1">
              <a:spLocks noChangeArrowheads="1"/>
            </p:cNvSpPr>
            <p:nvPr/>
          </p:nvSpPr>
          <p:spPr bwMode="auto">
            <a:xfrm>
              <a:off x="1488" y="1536"/>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1</a:t>
              </a:r>
              <a:r>
                <a:rPr lang="zh-CN" altLang="en-US" sz="2000" u="none">
                  <a:ea typeface="楷体_GB2312" pitchFamily="49" charset="-122"/>
                </a:rPr>
                <a:t>的</a:t>
              </a:r>
              <a:r>
                <a:rPr lang="en-US" altLang="zh-CN" sz="2000" u="none"/>
                <a:t>(CS)</a:t>
              </a:r>
              <a:endParaRPr lang="en-US" altLang="zh-CN" sz="2000" u="none"/>
            </a:p>
          </p:txBody>
        </p:sp>
        <p:sp>
          <p:nvSpPr>
            <p:cNvPr id="113673" name="Rectangle 7"/>
            <p:cNvSpPr>
              <a:spLocks noChangeArrowheads="1"/>
            </p:cNvSpPr>
            <p:nvPr/>
          </p:nvSpPr>
          <p:spPr bwMode="auto">
            <a:xfrm>
              <a:off x="1488" y="1824"/>
              <a:ext cx="1248" cy="528"/>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74" name="Text Box 8"/>
            <p:cNvSpPr txBox="1">
              <a:spLocks noChangeArrowheads="1"/>
            </p:cNvSpPr>
            <p:nvPr/>
          </p:nvSpPr>
          <p:spPr bwMode="auto">
            <a:xfrm>
              <a:off x="1488" y="2352"/>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N</a:t>
              </a:r>
              <a:r>
                <a:rPr lang="zh-CN" altLang="en-US" sz="2000" u="none">
                  <a:ea typeface="楷体_GB2312" pitchFamily="49" charset="-122"/>
                </a:rPr>
                <a:t>的</a:t>
              </a:r>
              <a:r>
                <a:rPr lang="en-US" altLang="zh-CN" sz="2000" u="none"/>
                <a:t>(IP)</a:t>
              </a:r>
              <a:endParaRPr lang="en-US" altLang="zh-CN" sz="2000" u="none"/>
            </a:p>
          </p:txBody>
        </p:sp>
        <p:sp>
          <p:nvSpPr>
            <p:cNvPr id="113675" name="Text Box 9"/>
            <p:cNvSpPr txBox="1">
              <a:spLocks noChangeArrowheads="1"/>
            </p:cNvSpPr>
            <p:nvPr/>
          </p:nvSpPr>
          <p:spPr bwMode="auto">
            <a:xfrm>
              <a:off x="1488" y="2640"/>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N</a:t>
              </a:r>
              <a:r>
                <a:rPr lang="zh-CN" altLang="en-US" sz="2000" u="none">
                  <a:ea typeface="楷体_GB2312" pitchFamily="49" charset="-122"/>
                </a:rPr>
                <a:t>的</a:t>
              </a:r>
              <a:r>
                <a:rPr lang="en-US" altLang="zh-CN" sz="2000" u="none"/>
                <a:t>(CS)</a:t>
              </a:r>
              <a:endParaRPr lang="en-US" altLang="zh-CN" sz="2000" u="none"/>
            </a:p>
          </p:txBody>
        </p:sp>
        <p:sp>
          <p:nvSpPr>
            <p:cNvPr id="113676" name="Rectangle 10"/>
            <p:cNvSpPr>
              <a:spLocks noChangeArrowheads="1"/>
            </p:cNvSpPr>
            <p:nvPr/>
          </p:nvSpPr>
          <p:spPr bwMode="auto">
            <a:xfrm>
              <a:off x="1488" y="2928"/>
              <a:ext cx="1248" cy="528"/>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77" name="Text Box 11"/>
            <p:cNvSpPr txBox="1">
              <a:spLocks noChangeArrowheads="1"/>
            </p:cNvSpPr>
            <p:nvPr/>
          </p:nvSpPr>
          <p:spPr bwMode="auto">
            <a:xfrm>
              <a:off x="1488" y="3456"/>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255</a:t>
              </a:r>
              <a:r>
                <a:rPr lang="zh-CN" altLang="en-US" sz="2000" u="none">
                  <a:ea typeface="楷体_GB2312" pitchFamily="49" charset="-122"/>
                </a:rPr>
                <a:t>的</a:t>
              </a:r>
              <a:r>
                <a:rPr lang="en-US" altLang="zh-CN" sz="2000" u="none"/>
                <a:t>(IP)</a:t>
              </a:r>
              <a:endParaRPr lang="en-US" altLang="zh-CN" sz="2000" u="none"/>
            </a:p>
          </p:txBody>
        </p:sp>
        <p:sp>
          <p:nvSpPr>
            <p:cNvPr id="113678" name="Text Box 12"/>
            <p:cNvSpPr txBox="1">
              <a:spLocks noChangeArrowheads="1"/>
            </p:cNvSpPr>
            <p:nvPr/>
          </p:nvSpPr>
          <p:spPr bwMode="auto">
            <a:xfrm>
              <a:off x="1488" y="3744"/>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255</a:t>
              </a:r>
              <a:r>
                <a:rPr lang="zh-CN" altLang="en-US" sz="2000" u="none">
                  <a:ea typeface="楷体_GB2312" pitchFamily="49" charset="-122"/>
                </a:rPr>
                <a:t>的</a:t>
              </a:r>
              <a:r>
                <a:rPr lang="en-US" altLang="zh-CN" sz="2000" u="none"/>
                <a:t>(CS)</a:t>
              </a:r>
              <a:endParaRPr lang="en-US" altLang="zh-CN" sz="2000" u="none"/>
            </a:p>
          </p:txBody>
        </p:sp>
        <p:sp>
          <p:nvSpPr>
            <p:cNvPr id="113679" name="Text Box 13"/>
            <p:cNvSpPr txBox="1">
              <a:spLocks noChangeArrowheads="1"/>
            </p:cNvSpPr>
            <p:nvPr/>
          </p:nvSpPr>
          <p:spPr bwMode="auto">
            <a:xfrm>
              <a:off x="960" y="72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00000</a:t>
              </a:r>
              <a:endParaRPr lang="en-US" altLang="zh-CN" sz="2000" u="none"/>
            </a:p>
          </p:txBody>
        </p:sp>
        <p:sp>
          <p:nvSpPr>
            <p:cNvPr id="113680" name="Text Box 14"/>
            <p:cNvSpPr txBox="1">
              <a:spLocks noChangeArrowheads="1"/>
            </p:cNvSpPr>
            <p:nvPr/>
          </p:nvSpPr>
          <p:spPr bwMode="auto">
            <a:xfrm>
              <a:off x="960" y="129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00004</a:t>
              </a:r>
              <a:endParaRPr lang="en-US" altLang="zh-CN" sz="2000" u="none"/>
            </a:p>
          </p:txBody>
        </p:sp>
        <p:sp>
          <p:nvSpPr>
            <p:cNvPr id="113681" name="Text Box 15"/>
            <p:cNvSpPr txBox="1">
              <a:spLocks noChangeArrowheads="1"/>
            </p:cNvSpPr>
            <p:nvPr/>
          </p:nvSpPr>
          <p:spPr bwMode="auto">
            <a:xfrm>
              <a:off x="1008" y="240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  4*N</a:t>
              </a:r>
              <a:endParaRPr lang="en-US" altLang="zh-CN" sz="2000" u="none"/>
            </a:p>
          </p:txBody>
        </p:sp>
        <p:sp>
          <p:nvSpPr>
            <p:cNvPr id="113682" name="Text Box 16"/>
            <p:cNvSpPr txBox="1">
              <a:spLocks noChangeArrowheads="1"/>
            </p:cNvSpPr>
            <p:nvPr/>
          </p:nvSpPr>
          <p:spPr bwMode="auto">
            <a:xfrm>
              <a:off x="912" y="350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003FC</a:t>
              </a:r>
              <a:endParaRPr lang="en-US" altLang="zh-CN" sz="2000" u="none"/>
            </a:p>
          </p:txBody>
        </p:sp>
        <p:sp>
          <p:nvSpPr>
            <p:cNvPr id="113683" name="AutoShape 17"/>
            <p:cNvSpPr/>
            <p:nvPr/>
          </p:nvSpPr>
          <p:spPr bwMode="auto">
            <a:xfrm>
              <a:off x="2832" y="720"/>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4" name="AutoShape 18"/>
            <p:cNvSpPr/>
            <p:nvPr/>
          </p:nvSpPr>
          <p:spPr bwMode="auto">
            <a:xfrm>
              <a:off x="2832" y="1296"/>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5" name="AutoShape 19"/>
            <p:cNvSpPr/>
            <p:nvPr/>
          </p:nvSpPr>
          <p:spPr bwMode="auto">
            <a:xfrm>
              <a:off x="2832" y="2400"/>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6" name="AutoShape 20"/>
            <p:cNvSpPr/>
            <p:nvPr/>
          </p:nvSpPr>
          <p:spPr bwMode="auto">
            <a:xfrm>
              <a:off x="2832" y="3504"/>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13667" name="Text Box 21"/>
          <p:cNvSpPr txBox="1">
            <a:spLocks noChangeArrowheads="1"/>
          </p:cNvSpPr>
          <p:nvPr/>
        </p:nvSpPr>
        <p:spPr bwMode="auto">
          <a:xfrm>
            <a:off x="5257800" y="2209800"/>
            <a:ext cx="3429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ClrTx/>
              <a:buFontTx/>
              <a:buNone/>
            </a:pPr>
            <a:r>
              <a:rPr lang="zh-CN" altLang="en-US" sz="2400" u="none">
                <a:solidFill>
                  <a:schemeClr val="hlink"/>
                </a:solidFill>
              </a:rPr>
              <a:t>中断向量：</a:t>
            </a:r>
            <a:endParaRPr lang="zh-CN" altLang="en-US" sz="2400" u="none">
              <a:solidFill>
                <a:schemeClr val="hlink"/>
              </a:solidFill>
            </a:endParaRPr>
          </a:p>
          <a:p>
            <a:pPr algn="just">
              <a:lnSpc>
                <a:spcPct val="120000"/>
              </a:lnSpc>
              <a:spcBef>
                <a:spcPct val="0"/>
              </a:spcBef>
              <a:buClrTx/>
              <a:buFontTx/>
              <a:buNone/>
            </a:pPr>
            <a:r>
              <a:rPr lang="zh-CN" altLang="en-US" sz="2200" u="none">
                <a:latin typeface="楷体_GB2312" pitchFamily="49" charset="-122"/>
                <a:ea typeface="楷体_GB2312" pitchFamily="49" charset="-122"/>
              </a:rPr>
              <a:t>  </a:t>
            </a:r>
            <a:endParaRPr lang="zh-CN" altLang="en-US" sz="2200" u="none">
              <a:latin typeface="楷体_GB2312" pitchFamily="49" charset="-122"/>
              <a:ea typeface="楷体_GB2312" pitchFamily="49" charset="-122"/>
            </a:endParaRPr>
          </a:p>
          <a:p>
            <a:pPr algn="just">
              <a:lnSpc>
                <a:spcPct val="120000"/>
              </a:lnSpc>
              <a:spcBef>
                <a:spcPct val="0"/>
              </a:spcBef>
              <a:buClrTx/>
              <a:buFontTx/>
              <a:buNone/>
            </a:pPr>
            <a:r>
              <a:rPr lang="zh-CN" altLang="en-US" sz="2200" u="none">
                <a:latin typeface="楷体_GB2312" pitchFamily="49" charset="-122"/>
                <a:ea typeface="楷体_GB2312" pitchFamily="49" charset="-122"/>
              </a:rPr>
              <a:t>中断例行程序的入口地址</a:t>
            </a:r>
            <a:endParaRPr lang="zh-CN" altLang="en-US" sz="2400" b="0" u="none">
              <a:latin typeface="楷体_GB2312" pitchFamily="49" charset="-122"/>
              <a:ea typeface="楷体_GB2312" pitchFamily="49" charset="-122"/>
            </a:endParaRPr>
          </a:p>
        </p:txBody>
      </p:sp>
      <p:sp>
        <p:nvSpPr>
          <p:cNvPr id="113668" name="Rectangle 22"/>
          <p:cNvSpPr>
            <a:spLocks noChangeArrowheads="1"/>
          </p:cNvSpPr>
          <p:nvPr/>
        </p:nvSpPr>
        <p:spPr bwMode="auto">
          <a:xfrm>
            <a:off x="2971800" y="457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FF0000"/>
                </a:solidFill>
                <a:ea typeface="楷体_GB2312" pitchFamily="49" charset="-122"/>
              </a:rPr>
              <a:t>中断向量表</a:t>
            </a:r>
            <a:endParaRPr lang="zh-CN" altLang="en-US" sz="2800" u="none">
              <a:solidFill>
                <a:srgbClr val="FF0000"/>
              </a:solidFill>
              <a:ea typeface="楷体_GB2312" pitchFamily="49" charset="-122"/>
            </a:endParaRP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057400" y="685800"/>
            <a:ext cx="45720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800" u="none">
                <a:solidFill>
                  <a:schemeClr val="hlink"/>
                </a:solidFill>
              </a:rPr>
              <a:t>INT  n</a:t>
            </a:r>
            <a:r>
              <a:rPr lang="en-US" altLang="zh-CN" sz="2800" u="none"/>
              <a:t> </a:t>
            </a:r>
            <a:r>
              <a:rPr lang="zh-CN" altLang="en-US" sz="2800" u="none"/>
              <a:t>（</a:t>
            </a:r>
            <a:r>
              <a:rPr lang="en-US" altLang="zh-CN" sz="2400" u="none"/>
              <a:t>n : </a:t>
            </a:r>
            <a:r>
              <a:rPr lang="zh-CN" altLang="en-US" sz="2400" u="none"/>
              <a:t>中断类型号</a:t>
            </a:r>
            <a:r>
              <a:rPr lang="zh-CN" altLang="en-US" sz="2800" u="none"/>
              <a:t>）</a:t>
            </a:r>
            <a:endParaRPr lang="zh-CN" altLang="en-US" sz="2800" b="0" u="none"/>
          </a:p>
          <a:p>
            <a:pPr>
              <a:spcBef>
                <a:spcPct val="50000"/>
              </a:spcBef>
              <a:buClrTx/>
              <a:buFontTx/>
              <a:buNone/>
            </a:pPr>
            <a:r>
              <a:rPr lang="en-US" altLang="zh-CN" sz="2400" u="none"/>
              <a:t>(1)   </a:t>
            </a:r>
            <a:r>
              <a:rPr lang="zh-CN" altLang="en-US" sz="2400" u="none"/>
              <a:t>保存现场和返回地址</a:t>
            </a:r>
            <a:endParaRPr lang="zh-CN" altLang="en-US" sz="2400" u="none"/>
          </a:p>
          <a:p>
            <a:pPr>
              <a:spcBef>
                <a:spcPct val="50000"/>
              </a:spcBef>
              <a:buClrTx/>
              <a:buFontTx/>
              <a:buNone/>
            </a:pPr>
            <a:r>
              <a:rPr lang="en-US" altLang="zh-CN" sz="2400" u="none"/>
              <a:t>(2)   </a:t>
            </a:r>
            <a:r>
              <a:rPr lang="zh-CN" altLang="en-US" sz="2400" u="none"/>
              <a:t>转中断处理程序</a:t>
            </a:r>
            <a:endParaRPr lang="zh-CN" altLang="en-US" sz="2400" u="none"/>
          </a:p>
          <a:p>
            <a:pPr>
              <a:spcBef>
                <a:spcPct val="50000"/>
              </a:spcBef>
              <a:buClrTx/>
              <a:buFontTx/>
              <a:buNone/>
            </a:pPr>
            <a:r>
              <a:rPr lang="zh-CN" altLang="en-US" sz="2400" u="none"/>
              <a:t>         </a:t>
            </a:r>
            <a:r>
              <a:rPr lang="en-US" altLang="zh-CN" sz="2400" u="none"/>
              <a:t>( IP )  ←  ( n*4 )</a:t>
            </a:r>
            <a:endParaRPr lang="en-US" altLang="zh-CN" sz="2400" u="none"/>
          </a:p>
          <a:p>
            <a:pPr>
              <a:spcBef>
                <a:spcPct val="50000"/>
              </a:spcBef>
              <a:buClrTx/>
              <a:buFontTx/>
              <a:buNone/>
            </a:pPr>
            <a:r>
              <a:rPr lang="en-US" altLang="zh-CN" sz="2400" u="none"/>
              <a:t>         ( CS ) ←  ( n*4 + 2 )</a:t>
            </a:r>
            <a:endParaRPr lang="en-US" altLang="zh-CN" sz="2400" u="none"/>
          </a:p>
          <a:p>
            <a:pPr>
              <a:spcBef>
                <a:spcPct val="50000"/>
              </a:spcBef>
              <a:buClrTx/>
              <a:buFontTx/>
              <a:buNone/>
            </a:pPr>
            <a:r>
              <a:rPr lang="en-US" altLang="zh-CN" sz="2800" u="none">
                <a:solidFill>
                  <a:schemeClr val="hlink"/>
                </a:solidFill>
              </a:rPr>
              <a:t>IRET</a:t>
            </a:r>
            <a:endParaRPr lang="en-US" altLang="zh-CN" sz="2800" u="none">
              <a:solidFill>
                <a:schemeClr val="hlink"/>
              </a:solidFill>
            </a:endParaRPr>
          </a:p>
        </p:txBody>
      </p:sp>
      <p:grpSp>
        <p:nvGrpSpPr>
          <p:cNvPr id="114691" name="Group 3"/>
          <p:cNvGrpSpPr/>
          <p:nvPr/>
        </p:nvGrpSpPr>
        <p:grpSpPr bwMode="auto">
          <a:xfrm>
            <a:off x="5791200" y="1752600"/>
            <a:ext cx="1860550" cy="1371600"/>
            <a:chOff x="3888" y="2640"/>
            <a:chExt cx="1172" cy="864"/>
          </a:xfrm>
        </p:grpSpPr>
        <p:sp>
          <p:nvSpPr>
            <p:cNvPr id="114693" name="Line 4"/>
            <p:cNvSpPr>
              <a:spLocks noChangeShapeType="1"/>
            </p:cNvSpPr>
            <p:nvPr/>
          </p:nvSpPr>
          <p:spPr bwMode="auto">
            <a:xfrm>
              <a:off x="4464" y="264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4" name="Line 5"/>
            <p:cNvSpPr>
              <a:spLocks noChangeShapeType="1"/>
            </p:cNvSpPr>
            <p:nvPr/>
          </p:nvSpPr>
          <p:spPr bwMode="auto">
            <a:xfrm>
              <a:off x="5040" y="264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5" name="Line 6"/>
            <p:cNvSpPr>
              <a:spLocks noChangeShapeType="1"/>
            </p:cNvSpPr>
            <p:nvPr/>
          </p:nvSpPr>
          <p:spPr bwMode="auto">
            <a:xfrm>
              <a:off x="4464" y="350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6" name="Line 7"/>
            <p:cNvSpPr>
              <a:spLocks noChangeShapeType="1"/>
            </p:cNvSpPr>
            <p:nvPr/>
          </p:nvSpPr>
          <p:spPr bwMode="auto">
            <a:xfrm>
              <a:off x="4464" y="326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7" name="Line 8"/>
            <p:cNvSpPr>
              <a:spLocks noChangeShapeType="1"/>
            </p:cNvSpPr>
            <p:nvPr/>
          </p:nvSpPr>
          <p:spPr bwMode="auto">
            <a:xfrm>
              <a:off x="4464"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8" name="Line 9"/>
            <p:cNvSpPr>
              <a:spLocks noChangeShapeType="1"/>
            </p:cNvSpPr>
            <p:nvPr/>
          </p:nvSpPr>
          <p:spPr bwMode="auto">
            <a:xfrm>
              <a:off x="4464" y="278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9" name="Rectangle 10"/>
            <p:cNvSpPr>
              <a:spLocks noChangeArrowheads="1"/>
            </p:cNvSpPr>
            <p:nvPr/>
          </p:nvSpPr>
          <p:spPr bwMode="auto">
            <a:xfrm>
              <a:off x="4560" y="302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CS )</a:t>
              </a:r>
              <a:endParaRPr lang="en-US" altLang="zh-CN" sz="1800" u="none"/>
            </a:p>
          </p:txBody>
        </p:sp>
        <p:sp>
          <p:nvSpPr>
            <p:cNvPr id="114700" name="Rectangle 11"/>
            <p:cNvSpPr>
              <a:spLocks noChangeArrowheads="1"/>
            </p:cNvSpPr>
            <p:nvPr/>
          </p:nvSpPr>
          <p:spPr bwMode="auto">
            <a:xfrm>
              <a:off x="3888" y="2784"/>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sp>
          <p:nvSpPr>
            <p:cNvPr id="114701" name="Rectangle 12"/>
            <p:cNvSpPr>
              <a:spLocks noChangeArrowheads="1"/>
            </p:cNvSpPr>
            <p:nvPr/>
          </p:nvSpPr>
          <p:spPr bwMode="auto">
            <a:xfrm>
              <a:off x="4464" y="3264"/>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PSW )</a:t>
              </a:r>
              <a:endParaRPr lang="en-US" altLang="zh-CN" sz="1800" u="none"/>
            </a:p>
          </p:txBody>
        </p:sp>
      </p:grpSp>
      <p:sp>
        <p:nvSpPr>
          <p:cNvPr id="114692" name="Text Box 13"/>
          <p:cNvSpPr txBox="1">
            <a:spLocks noChangeArrowheads="1"/>
          </p:cNvSpPr>
          <p:nvPr/>
        </p:nvSpPr>
        <p:spPr bwMode="auto">
          <a:xfrm>
            <a:off x="2057400" y="4191000"/>
            <a:ext cx="4114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ClrTx/>
              <a:buFontTx/>
              <a:buNone/>
            </a:pPr>
            <a:r>
              <a:rPr lang="zh-CN" altLang="en-US" sz="2400" u="none"/>
              <a:t>例</a:t>
            </a:r>
            <a:r>
              <a:rPr lang="zh-CN" altLang="en-US" sz="2400" b="0" u="none"/>
              <a:t>：  </a:t>
            </a:r>
            <a:r>
              <a:rPr lang="en-US" altLang="zh-CN" sz="2400" u="none"/>
              <a:t>BIOS</a:t>
            </a:r>
            <a:r>
              <a:rPr lang="zh-CN" altLang="en-US" sz="2400" u="none"/>
              <a:t>中断 </a:t>
            </a:r>
            <a:r>
              <a:rPr lang="en-US" altLang="zh-CN" sz="2400" u="none">
                <a:solidFill>
                  <a:srgbClr val="FF0000"/>
                </a:solidFill>
              </a:rPr>
              <a:t>INT  4AH</a:t>
            </a:r>
            <a:endParaRPr lang="en-US" altLang="zh-CN" sz="2400" u="none">
              <a:solidFill>
                <a:srgbClr val="FF0000"/>
              </a:solidFill>
            </a:endParaRPr>
          </a:p>
          <a:p>
            <a:pPr lvl="1">
              <a:lnSpc>
                <a:spcPct val="130000"/>
              </a:lnSpc>
              <a:spcBef>
                <a:spcPct val="0"/>
              </a:spcBef>
              <a:buClrTx/>
              <a:buFontTx/>
              <a:buNone/>
            </a:pPr>
            <a:r>
              <a:rPr lang="en-US" altLang="zh-CN" sz="2000" u="none"/>
              <a:t>        </a:t>
            </a:r>
            <a:r>
              <a:rPr lang="en-US" altLang="zh-CN" sz="2300" u="none"/>
              <a:t>4AH </a:t>
            </a:r>
            <a:r>
              <a:rPr lang="en-US" altLang="zh-CN" sz="2300" u="none">
                <a:sym typeface="Symbol" panose="05050102010706020507" pitchFamily="18" charset="2"/>
              </a:rPr>
              <a:t> </a:t>
            </a:r>
            <a:r>
              <a:rPr lang="en-US" altLang="zh-CN" sz="2300" u="none"/>
              <a:t>4  = 128 H  </a:t>
            </a:r>
            <a:endParaRPr lang="en-US" altLang="zh-CN" sz="2300" u="none"/>
          </a:p>
          <a:p>
            <a:pPr lvl="1">
              <a:lnSpc>
                <a:spcPct val="115000"/>
              </a:lnSpc>
              <a:spcBef>
                <a:spcPct val="0"/>
              </a:spcBef>
              <a:buClrTx/>
              <a:buFontTx/>
              <a:buNone/>
            </a:pPr>
            <a:r>
              <a:rPr lang="en-US" altLang="zh-CN" sz="2300" u="none"/>
              <a:t>       4AH </a:t>
            </a:r>
            <a:r>
              <a:rPr lang="en-US" altLang="zh-CN" sz="2300" u="none">
                <a:sym typeface="Symbol" panose="05050102010706020507" pitchFamily="18" charset="2"/>
              </a:rPr>
              <a:t></a:t>
            </a:r>
            <a:r>
              <a:rPr lang="en-US" altLang="zh-CN" sz="2300" u="none"/>
              <a:t>4 + 2  = 12A H</a:t>
            </a:r>
            <a:endParaRPr lang="en-US" altLang="zh-CN" sz="2300" u="none"/>
          </a:p>
          <a:p>
            <a:pPr lvl="1">
              <a:lnSpc>
                <a:spcPct val="115000"/>
              </a:lnSpc>
              <a:spcBef>
                <a:spcPct val="0"/>
              </a:spcBef>
              <a:buClrTx/>
              <a:buFontTx/>
              <a:buNone/>
            </a:pPr>
            <a:r>
              <a:rPr lang="en-US" altLang="zh-CN" sz="2300" u="none"/>
              <a:t>       ( 128H )  </a:t>
            </a:r>
            <a:r>
              <a:rPr lang="en-US" altLang="zh-CN" sz="2300" u="none">
                <a:sym typeface="Symbol" panose="05050102010706020507" pitchFamily="18" charset="2"/>
              </a:rPr>
              <a:t></a:t>
            </a:r>
            <a:r>
              <a:rPr lang="en-US" altLang="zh-CN" sz="2300" u="none"/>
              <a:t>  ( IP )</a:t>
            </a:r>
            <a:endParaRPr lang="en-US" altLang="zh-CN" sz="2300" u="none"/>
          </a:p>
          <a:p>
            <a:pPr lvl="1">
              <a:lnSpc>
                <a:spcPct val="115000"/>
              </a:lnSpc>
              <a:spcBef>
                <a:spcPct val="0"/>
              </a:spcBef>
              <a:buClrTx/>
              <a:buFontTx/>
              <a:buNone/>
            </a:pPr>
            <a:r>
              <a:rPr lang="en-US" altLang="zh-CN" sz="2300" u="none"/>
              <a:t>       ( 12AH ) </a:t>
            </a:r>
            <a:r>
              <a:rPr lang="en-US" altLang="zh-CN" sz="2300" u="none">
                <a:sym typeface="Symbol" panose="05050102010706020507" pitchFamily="18" charset="2"/>
              </a:rPr>
              <a:t></a:t>
            </a:r>
            <a:r>
              <a:rPr lang="en-US" altLang="zh-CN" sz="2300" u="none"/>
              <a:t>  ( CS )</a:t>
            </a:r>
            <a:endParaRPr lang="en-US" altLang="zh-CN" sz="2300" u="none"/>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52600" y="457200"/>
            <a:ext cx="66294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0"/>
              </a:spcBef>
              <a:buClrTx/>
              <a:buFontTx/>
              <a:buNone/>
            </a:pPr>
            <a:r>
              <a:rPr lang="zh-CN" altLang="en-US" sz="2800" u="none"/>
              <a:t>中断程序的编写步骤：</a:t>
            </a:r>
            <a:endParaRPr lang="zh-CN" altLang="en-US" sz="2800" u="none"/>
          </a:p>
          <a:p>
            <a:pPr lvl="1" algn="just">
              <a:lnSpc>
                <a:spcPct val="110000"/>
              </a:lnSpc>
              <a:spcBef>
                <a:spcPct val="0"/>
              </a:spcBef>
              <a:buClrTx/>
              <a:buFontTx/>
              <a:buNone/>
            </a:pPr>
            <a:endParaRPr lang="zh-CN" altLang="en-US" sz="2600" u="none">
              <a:solidFill>
                <a:srgbClr val="FFFF00"/>
              </a:solidFill>
            </a:endParaRPr>
          </a:p>
          <a:p>
            <a:pPr lvl="1" algn="just">
              <a:lnSpc>
                <a:spcPct val="110000"/>
              </a:lnSpc>
              <a:spcBef>
                <a:spcPct val="0"/>
              </a:spcBef>
              <a:buClrTx/>
              <a:buFontTx/>
              <a:buNone/>
            </a:pPr>
            <a:r>
              <a:rPr lang="zh-CN" altLang="en-US" sz="2600" u="none">
                <a:solidFill>
                  <a:srgbClr val="FF0000"/>
                </a:solidFill>
              </a:rPr>
              <a:t>主程序：</a:t>
            </a:r>
            <a:endParaRPr lang="zh-CN" altLang="en-US" sz="2600" u="none">
              <a:solidFill>
                <a:srgbClr val="FF0000"/>
              </a:solidFill>
            </a:endParaRPr>
          </a:p>
          <a:p>
            <a:pPr lvl="2" algn="just">
              <a:lnSpc>
                <a:spcPct val="110000"/>
              </a:lnSpc>
              <a:spcBef>
                <a:spcPct val="0"/>
              </a:spcBef>
              <a:buFontTx/>
              <a:buAutoNum type="arabicParenBoth"/>
            </a:pPr>
            <a:r>
              <a:rPr lang="zh-CN" altLang="en-US" sz="2200" u="none">
                <a:ea typeface="楷体_GB2312" pitchFamily="49" charset="-122"/>
              </a:rPr>
              <a:t>设置中断向量</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设置 </a:t>
            </a:r>
            <a:r>
              <a:rPr lang="en-US" altLang="zh-CN" sz="2200" u="none">
                <a:ea typeface="楷体_GB2312" pitchFamily="49" charset="-122"/>
              </a:rPr>
              <a:t>CPU </a:t>
            </a:r>
            <a:r>
              <a:rPr lang="zh-CN" altLang="en-US" sz="2200" u="none">
                <a:ea typeface="楷体_GB2312" pitchFamily="49" charset="-122"/>
              </a:rPr>
              <a:t>的中断允许位 </a:t>
            </a:r>
            <a:r>
              <a:rPr lang="en-US" altLang="zh-CN" sz="2200" u="none">
                <a:ea typeface="楷体_GB2312" pitchFamily="49" charset="-122"/>
              </a:rPr>
              <a:t>IF</a:t>
            </a:r>
            <a:endParaRPr lang="en-US" altLang="zh-CN"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设置设备的中断屏蔽位</a:t>
            </a:r>
            <a:endParaRPr lang="zh-CN" altLang="en-US" sz="2200" u="none">
              <a:ea typeface="楷体_GB2312" pitchFamily="49" charset="-122"/>
            </a:endParaRPr>
          </a:p>
          <a:p>
            <a:pPr lvl="1" algn="just">
              <a:lnSpc>
                <a:spcPct val="110000"/>
              </a:lnSpc>
              <a:spcBef>
                <a:spcPct val="0"/>
              </a:spcBef>
              <a:buClrTx/>
              <a:buFontTx/>
              <a:buNone/>
            </a:pPr>
            <a:endParaRPr lang="zh-CN" altLang="en-US" sz="2600" u="none">
              <a:solidFill>
                <a:srgbClr val="FFFF00"/>
              </a:solidFill>
            </a:endParaRPr>
          </a:p>
          <a:p>
            <a:pPr lvl="1" algn="just">
              <a:lnSpc>
                <a:spcPct val="110000"/>
              </a:lnSpc>
              <a:spcBef>
                <a:spcPct val="0"/>
              </a:spcBef>
              <a:buClrTx/>
              <a:buFontTx/>
              <a:buNone/>
            </a:pPr>
            <a:r>
              <a:rPr lang="zh-CN" altLang="en-US" sz="2600" u="none">
                <a:solidFill>
                  <a:srgbClr val="FF0000"/>
                </a:solidFill>
              </a:rPr>
              <a:t>中断处理子程序：</a:t>
            </a:r>
            <a:endParaRPr lang="zh-CN" altLang="en-US" sz="2600" u="none">
              <a:solidFill>
                <a:srgbClr val="FF0000"/>
              </a:solidFill>
            </a:endParaRPr>
          </a:p>
          <a:p>
            <a:pPr lvl="2" algn="just">
              <a:lnSpc>
                <a:spcPct val="110000"/>
              </a:lnSpc>
              <a:spcBef>
                <a:spcPct val="0"/>
              </a:spcBef>
              <a:buFontTx/>
              <a:buAutoNum type="arabicParenBoth"/>
            </a:pPr>
            <a:r>
              <a:rPr lang="zh-CN" altLang="en-US" sz="2200" u="none">
                <a:ea typeface="楷体_GB2312" pitchFamily="49" charset="-122"/>
              </a:rPr>
              <a:t>保存寄存器内容</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如允许中断嵌套，则开中断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处理中断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关中断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送中断结束命令</a:t>
            </a:r>
            <a:r>
              <a:rPr lang="en-US" altLang="zh-CN" sz="2200" u="none">
                <a:ea typeface="楷体_GB2312" pitchFamily="49" charset="-122"/>
              </a:rPr>
              <a:t>( EOI )</a:t>
            </a:r>
            <a:r>
              <a:rPr lang="zh-CN" altLang="en-US" sz="2200" u="none">
                <a:ea typeface="楷体_GB2312" pitchFamily="49" charset="-122"/>
              </a:rPr>
              <a:t>给中断命令寄存器</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恢复寄存器内容</a:t>
            </a:r>
            <a:endParaRPr lang="zh-CN" altLang="en-US" sz="2200" u="none">
              <a:ea typeface="楷体_GB2312" pitchFamily="49" charset="-122"/>
            </a:endParaRPr>
          </a:p>
          <a:p>
            <a:pPr lvl="2" algn="just">
              <a:lnSpc>
                <a:spcPct val="110000"/>
              </a:lnSpc>
              <a:spcBef>
                <a:spcPct val="0"/>
              </a:spcBef>
              <a:buFontTx/>
              <a:buAutoNum type="arabicParenBoth"/>
            </a:pPr>
            <a:r>
              <a:rPr lang="en-US" altLang="zh-CN" sz="2200" u="none">
                <a:ea typeface="楷体_GB2312" pitchFamily="49" charset="-122"/>
              </a:rPr>
              <a:t>IRET</a:t>
            </a:r>
            <a:r>
              <a:rPr lang="zh-CN" altLang="en-US" sz="2200" u="none">
                <a:ea typeface="楷体_GB2312" pitchFamily="49" charset="-122"/>
              </a:rPr>
              <a:t>中断返回</a:t>
            </a:r>
            <a:endParaRPr lang="zh-CN" altLang="en-US" sz="2200" b="0" u="none">
              <a:ea typeface="楷体_GB2312" pitchFamily="49" charset="-122"/>
            </a:endParaRPr>
          </a:p>
        </p:txBody>
      </p:sp>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idx="4294967295"/>
          </p:nvPr>
        </p:nvSpPr>
        <p:spPr>
          <a:xfrm>
            <a:off x="1116013" y="2997200"/>
            <a:ext cx="7772400" cy="762000"/>
          </a:xfrm>
        </p:spPr>
        <p:txBody>
          <a:bodyPr/>
          <a:lstStyle/>
          <a:p>
            <a:pPr eaLnBrk="1" hangingPunct="1">
              <a:defRPr/>
            </a:pPr>
            <a:r>
              <a:rPr lang="en-US" altLang="zh-CN"/>
              <a:t>DOS </a:t>
            </a:r>
            <a:r>
              <a:rPr lang="zh-CN" altLang="en-US"/>
              <a:t>功能调用</a:t>
            </a:r>
            <a:endParaRPr lang="zh-CN" altLang="en-US"/>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905000" y="609600"/>
            <a:ext cx="60198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spcBef>
                <a:spcPct val="0"/>
              </a:spcBef>
              <a:buClrTx/>
              <a:buFontTx/>
              <a:buNone/>
            </a:pPr>
            <a:r>
              <a:rPr lang="zh-CN" altLang="en-US" sz="2400" u="none"/>
              <a:t>调用 </a:t>
            </a:r>
            <a:r>
              <a:rPr lang="en-US" altLang="zh-CN" sz="2400" u="none"/>
              <a:t>DOS </a:t>
            </a:r>
            <a:r>
              <a:rPr lang="zh-CN" altLang="en-US" sz="2400" u="none"/>
              <a:t>或 </a:t>
            </a:r>
            <a:r>
              <a:rPr lang="en-US" altLang="zh-CN" sz="2400" u="none"/>
              <a:t>BIOS </a:t>
            </a:r>
            <a:r>
              <a:rPr lang="zh-CN" altLang="en-US" sz="2400" u="none"/>
              <a:t>功能的基本步骤：</a:t>
            </a:r>
            <a:endParaRPr lang="zh-CN" altLang="en-US" sz="2400" u="none"/>
          </a:p>
          <a:p>
            <a:pPr lvl="1" eaLnBrk="1" hangingPunct="1">
              <a:lnSpc>
                <a:spcPct val="190000"/>
              </a:lnSpc>
              <a:spcBef>
                <a:spcPct val="0"/>
              </a:spcBef>
              <a:buClrTx/>
              <a:buFontTx/>
              <a:buAutoNum type="arabicParenBoth"/>
            </a:pPr>
            <a:r>
              <a:rPr lang="zh-CN" altLang="en-US" sz="2200" u="none">
                <a:ea typeface="楷体_GB2312" pitchFamily="49" charset="-122"/>
              </a:rPr>
              <a:t>将调用参数装入指定寄存器</a:t>
            </a:r>
            <a:endParaRPr lang="zh-CN" altLang="en-US"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如需功能号，将它装入 </a:t>
            </a:r>
            <a:r>
              <a:rPr lang="en-US" altLang="zh-CN" sz="2200" u="none">
                <a:ea typeface="楷体_GB2312" pitchFamily="49" charset="-122"/>
              </a:rPr>
              <a:t>AH</a:t>
            </a:r>
            <a:endParaRPr lang="en-US" altLang="zh-CN"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如需子功能号，将它装入 </a:t>
            </a:r>
            <a:r>
              <a:rPr lang="en-US" altLang="zh-CN" sz="2200" u="none">
                <a:ea typeface="楷体_GB2312" pitchFamily="49" charset="-122"/>
              </a:rPr>
              <a:t>AL</a:t>
            </a:r>
            <a:endParaRPr lang="en-US" altLang="zh-CN"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按</a:t>
            </a:r>
            <a:r>
              <a:rPr lang="zh-CN" altLang="en-US" sz="2200" u="none">
                <a:solidFill>
                  <a:schemeClr val="hlink"/>
                </a:solidFill>
                <a:ea typeface="楷体_GB2312" pitchFamily="49" charset="-122"/>
              </a:rPr>
              <a:t>中断类型号</a:t>
            </a:r>
            <a:r>
              <a:rPr lang="zh-CN" altLang="en-US" sz="2200" u="none">
                <a:ea typeface="楷体_GB2312" pitchFamily="49" charset="-122"/>
              </a:rPr>
              <a:t>调用 </a:t>
            </a:r>
            <a:r>
              <a:rPr lang="en-US" altLang="zh-CN" sz="2200" u="none">
                <a:ea typeface="楷体_GB2312" pitchFamily="49" charset="-122"/>
              </a:rPr>
              <a:t>DOS </a:t>
            </a:r>
            <a:r>
              <a:rPr lang="zh-CN" altLang="en-US" sz="2200" u="none">
                <a:ea typeface="楷体_GB2312" pitchFamily="49" charset="-122"/>
              </a:rPr>
              <a:t>或 </a:t>
            </a:r>
            <a:r>
              <a:rPr lang="en-US" altLang="zh-CN" sz="2200" u="none">
                <a:ea typeface="楷体_GB2312" pitchFamily="49" charset="-122"/>
              </a:rPr>
              <a:t>BIOS </a:t>
            </a:r>
            <a:r>
              <a:rPr lang="zh-CN" altLang="en-US" sz="2200" u="none">
                <a:ea typeface="楷体_GB2312" pitchFamily="49" charset="-122"/>
              </a:rPr>
              <a:t>中断</a:t>
            </a:r>
            <a:endParaRPr lang="zh-CN" altLang="en-US"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检查返回参数是否正确</a:t>
            </a:r>
            <a:endParaRPr lang="zh-CN" altLang="en-US" sz="2200" u="none">
              <a:ea typeface="楷体_GB2312" pitchFamily="49" charset="-122"/>
            </a:endParaRPr>
          </a:p>
          <a:p>
            <a:pPr eaLnBrk="1" hangingPunct="1">
              <a:spcBef>
                <a:spcPct val="50000"/>
              </a:spcBef>
              <a:buClrTx/>
              <a:buFontTx/>
              <a:buNone/>
            </a:pPr>
            <a:endParaRPr lang="zh-CN" altLang="en-US" sz="2200" u="none">
              <a:ea typeface="楷体_GB2312" pitchFamily="49" charset="-122"/>
            </a:endParaRPr>
          </a:p>
          <a:p>
            <a:pPr eaLnBrk="1" hangingPunct="1">
              <a:spcBef>
                <a:spcPct val="50000"/>
              </a:spcBef>
              <a:buClrTx/>
              <a:buFontTx/>
              <a:buNone/>
            </a:pPr>
            <a:r>
              <a:rPr lang="en-US" altLang="zh-CN" sz="2200" u="none">
                <a:ea typeface="楷体_GB2312" pitchFamily="49" charset="-122"/>
              </a:rPr>
              <a:t>DOS </a:t>
            </a:r>
            <a:r>
              <a:rPr lang="zh-CN" altLang="en-US" sz="2200" u="none">
                <a:ea typeface="楷体_GB2312" pitchFamily="49" charset="-122"/>
              </a:rPr>
              <a:t>功能与 </a:t>
            </a:r>
            <a:r>
              <a:rPr lang="en-US" altLang="zh-CN" sz="2200" u="none">
                <a:ea typeface="楷体_GB2312" pitchFamily="49" charset="-122"/>
              </a:rPr>
              <a:t>BIOS </a:t>
            </a:r>
            <a:r>
              <a:rPr lang="zh-CN" altLang="en-US" sz="2200" u="none">
                <a:ea typeface="楷体_GB2312" pitchFamily="49" charset="-122"/>
              </a:rPr>
              <a:t>功能都通过 </a:t>
            </a:r>
            <a:r>
              <a:rPr lang="zh-CN" altLang="en-US" sz="2200" u="none">
                <a:solidFill>
                  <a:srgbClr val="FF0000"/>
                </a:solidFill>
                <a:ea typeface="楷体_GB2312" pitchFamily="49" charset="-122"/>
              </a:rPr>
              <a:t>软件中断</a:t>
            </a:r>
            <a:r>
              <a:rPr lang="zh-CN" altLang="en-US" sz="2200" u="none">
                <a:solidFill>
                  <a:srgbClr val="FFFF00"/>
                </a:solidFill>
                <a:ea typeface="楷体_GB2312" pitchFamily="49" charset="-122"/>
              </a:rPr>
              <a:t> </a:t>
            </a:r>
            <a:r>
              <a:rPr lang="zh-CN" altLang="en-US" sz="2200" u="none">
                <a:ea typeface="楷体_GB2312" pitchFamily="49" charset="-122"/>
              </a:rPr>
              <a:t>调用。</a:t>
            </a:r>
            <a:endParaRPr lang="zh-CN" altLang="en-US" sz="2200" u="none">
              <a:ea typeface="楷体_GB2312" pitchFamily="49" charset="-122"/>
            </a:endParaRPr>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1828800" y="533400"/>
            <a:ext cx="403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DOS </a:t>
            </a:r>
            <a:r>
              <a:rPr lang="zh-CN" altLang="en-US" sz="3600" u="none">
                <a:solidFill>
                  <a:schemeClr val="tx2"/>
                </a:solidFill>
                <a:latin typeface="Arial" panose="020B0604020202020204" pitchFamily="34" charset="0"/>
              </a:rPr>
              <a:t>中断调用</a:t>
            </a:r>
            <a:endParaRPr lang="zh-CN" altLang="en-US" sz="3600" u="none">
              <a:solidFill>
                <a:schemeClr val="tx2"/>
              </a:solidFill>
              <a:latin typeface="Arial" panose="020B0604020202020204" pitchFamily="34" charset="0"/>
            </a:endParaRPr>
          </a:p>
        </p:txBody>
      </p:sp>
      <p:sp>
        <p:nvSpPr>
          <p:cNvPr id="118787" name="Text Box 3"/>
          <p:cNvSpPr txBox="1">
            <a:spLocks noChangeArrowheads="1"/>
          </p:cNvSpPr>
          <p:nvPr/>
        </p:nvSpPr>
        <p:spPr bwMode="auto">
          <a:xfrm>
            <a:off x="2057400" y="1447800"/>
            <a:ext cx="64008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600" u="none"/>
              <a:t>DOS </a:t>
            </a:r>
            <a:r>
              <a:rPr lang="zh-CN" altLang="en-US" sz="2600" u="none"/>
              <a:t>功能调用（ </a:t>
            </a:r>
            <a:r>
              <a:rPr lang="en-US" altLang="zh-CN" sz="2600" u="none">
                <a:solidFill>
                  <a:schemeClr val="hlink"/>
                </a:solidFill>
                <a:latin typeface="Lucida Sans Unicode" panose="020B0602030504020204" pitchFamily="34" charset="0"/>
              </a:rPr>
              <a:t>INT  21H</a:t>
            </a:r>
            <a:r>
              <a:rPr lang="en-US" altLang="zh-CN" sz="2600" u="none">
                <a:latin typeface="Lucida Sans Unicode" panose="020B0602030504020204" pitchFamily="34" charset="0"/>
              </a:rPr>
              <a:t> </a:t>
            </a:r>
            <a:r>
              <a:rPr lang="zh-CN" altLang="en-US" sz="2600" u="none">
                <a:latin typeface="Lucida Sans Unicode" panose="020B0602030504020204" pitchFamily="34" charset="0"/>
              </a:rPr>
              <a:t>）</a:t>
            </a:r>
            <a:endParaRPr lang="zh-CN" altLang="en-US" sz="2600" u="none">
              <a:latin typeface="Lucida Sans Unicode" panose="020B0602030504020204" pitchFamily="34" charset="0"/>
            </a:endParaRPr>
          </a:p>
          <a:p>
            <a:pPr algn="just">
              <a:lnSpc>
                <a:spcPct val="125000"/>
              </a:lnSpc>
              <a:spcBef>
                <a:spcPct val="0"/>
              </a:spcBef>
              <a:buClrTx/>
              <a:buFontTx/>
              <a:buNone/>
            </a:pPr>
            <a:endParaRPr lang="zh-CN" altLang="en-US" sz="2600" b="0" u="none"/>
          </a:p>
          <a:p>
            <a:pPr algn="just">
              <a:lnSpc>
                <a:spcPct val="160000"/>
              </a:lnSpc>
              <a:spcBef>
                <a:spcPct val="0"/>
              </a:spcBef>
              <a:buClrTx/>
              <a:buFontTx/>
              <a:buNone/>
            </a:pPr>
            <a:r>
              <a:rPr lang="zh-CN" altLang="en-US" sz="2400" u="none">
                <a:ea typeface="楷体_GB2312" pitchFamily="49" charset="-122"/>
              </a:rPr>
              <a:t>用户在程序中调用 </a:t>
            </a:r>
            <a:r>
              <a:rPr lang="en-US" altLang="zh-CN" sz="2400" u="none">
                <a:ea typeface="楷体_GB2312" pitchFamily="49" charset="-122"/>
              </a:rPr>
              <a:t>DOS </a:t>
            </a:r>
            <a:r>
              <a:rPr lang="zh-CN" altLang="en-US" sz="2400" u="none">
                <a:ea typeface="楷体_GB2312" pitchFamily="49" charset="-122"/>
              </a:rPr>
              <a:t>提供的一些子功能：</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(1)  </a:t>
            </a:r>
            <a:r>
              <a:rPr lang="zh-CN" altLang="en-US" sz="2400" u="none">
                <a:ea typeface="楷体_GB2312" pitchFamily="49" charset="-122"/>
              </a:rPr>
              <a:t>一般设备的输入输出</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(2)  </a:t>
            </a:r>
            <a:r>
              <a:rPr lang="zh-CN" altLang="en-US" sz="2400" u="none">
                <a:ea typeface="楷体_GB2312" pitchFamily="49" charset="-122"/>
              </a:rPr>
              <a:t>磁盘的输入输出及磁盘文件的管理</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(3)  </a:t>
            </a:r>
            <a:r>
              <a:rPr lang="zh-CN" altLang="en-US" sz="2400" u="none">
                <a:ea typeface="楷体_GB2312" pitchFamily="49" charset="-122"/>
              </a:rPr>
              <a:t>其它</a:t>
            </a:r>
            <a:endParaRPr lang="zh-CN" altLang="en-US" sz="2400" u="none">
              <a:ea typeface="楷体_GB2312" pitchFamily="49"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238500"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35" name="Rectangle 3"/>
          <p:cNvSpPr>
            <a:spLocks noChangeArrowheads="1"/>
          </p:cNvSpPr>
          <p:nvPr/>
        </p:nvSpPr>
        <p:spPr bwMode="auto">
          <a:xfrm>
            <a:off x="1676400" y="68580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009900"/>
                </a:solidFill>
              </a:rPr>
              <a:t>存储器的</a:t>
            </a:r>
            <a:r>
              <a:rPr lang="zh-CN" altLang="en-US" sz="2800" u="none">
                <a:solidFill>
                  <a:srgbClr val="009900"/>
                </a:solidFill>
                <a:latin typeface="Lucida Console" panose="020B0609040504020204" pitchFamily="49" charset="0"/>
                <a:ea typeface="楷体_GB2312" pitchFamily="49" charset="-122"/>
              </a:rPr>
              <a:t>逻辑</a:t>
            </a:r>
            <a:r>
              <a:rPr lang="zh-CN" altLang="en-US" sz="2800" u="none">
                <a:solidFill>
                  <a:srgbClr val="009900"/>
                </a:solidFill>
              </a:rPr>
              <a:t>分段</a:t>
            </a:r>
            <a:r>
              <a:rPr lang="zh-CN" altLang="en-US" sz="2800" u="none"/>
              <a:t>：</a:t>
            </a:r>
            <a:endParaRPr lang="zh-CN" altLang="en-US" sz="2800" u="none"/>
          </a:p>
        </p:txBody>
      </p:sp>
      <p:grpSp>
        <p:nvGrpSpPr>
          <p:cNvPr id="18436" name="Group 4"/>
          <p:cNvGrpSpPr/>
          <p:nvPr/>
        </p:nvGrpSpPr>
        <p:grpSpPr bwMode="auto">
          <a:xfrm>
            <a:off x="2362200" y="1524000"/>
            <a:ext cx="5302250" cy="4419600"/>
            <a:chOff x="1536" y="960"/>
            <a:chExt cx="3340" cy="2784"/>
          </a:xfrm>
        </p:grpSpPr>
        <p:sp>
          <p:nvSpPr>
            <p:cNvPr id="18437" name="Line 5"/>
            <p:cNvSpPr>
              <a:spLocks noChangeShapeType="1"/>
            </p:cNvSpPr>
            <p:nvPr/>
          </p:nvSpPr>
          <p:spPr bwMode="auto">
            <a:xfrm>
              <a:off x="3456" y="1248"/>
              <a:ext cx="0" cy="24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6"/>
            <p:cNvSpPr>
              <a:spLocks noChangeShapeType="1"/>
            </p:cNvSpPr>
            <p:nvPr/>
          </p:nvSpPr>
          <p:spPr bwMode="auto">
            <a:xfrm>
              <a:off x="4224" y="1248"/>
              <a:ext cx="0" cy="24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Line 7"/>
            <p:cNvSpPr>
              <a:spLocks noChangeShapeType="1"/>
            </p:cNvSpPr>
            <p:nvPr/>
          </p:nvSpPr>
          <p:spPr bwMode="auto">
            <a:xfrm>
              <a:off x="3456" y="1440"/>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8"/>
            <p:cNvSpPr>
              <a:spLocks noChangeShapeType="1"/>
            </p:cNvSpPr>
            <p:nvPr/>
          </p:nvSpPr>
          <p:spPr bwMode="auto">
            <a:xfrm>
              <a:off x="3456" y="2592"/>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Line 9"/>
            <p:cNvSpPr>
              <a:spLocks noChangeShapeType="1"/>
            </p:cNvSpPr>
            <p:nvPr/>
          </p:nvSpPr>
          <p:spPr bwMode="auto">
            <a:xfrm>
              <a:off x="3456" y="2880"/>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0"/>
            <p:cNvSpPr>
              <a:spLocks noChangeShapeType="1"/>
            </p:cNvSpPr>
            <p:nvPr/>
          </p:nvSpPr>
          <p:spPr bwMode="auto">
            <a:xfrm>
              <a:off x="3456" y="3168"/>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Text Box 11"/>
            <p:cNvSpPr txBox="1">
              <a:spLocks noChangeArrowheads="1"/>
            </p:cNvSpPr>
            <p:nvPr/>
          </p:nvSpPr>
          <p:spPr bwMode="auto">
            <a:xfrm>
              <a:off x="3456" y="960"/>
              <a:ext cx="7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u="none"/>
                <a:t> </a:t>
              </a:r>
              <a:r>
                <a:rPr lang="zh-CN" altLang="en-US" sz="2400" u="none">
                  <a:ea typeface="楷体_GB2312" pitchFamily="49" charset="-122"/>
                </a:rPr>
                <a:t>存储器</a:t>
              </a:r>
              <a:endParaRPr lang="zh-CN" altLang="en-US" sz="2000" u="none">
                <a:ea typeface="楷体_GB2312" pitchFamily="49" charset="-122"/>
              </a:endParaRPr>
            </a:p>
          </p:txBody>
        </p:sp>
        <p:sp>
          <p:nvSpPr>
            <p:cNvPr id="18444" name="Text Box 12"/>
            <p:cNvSpPr txBox="1">
              <a:spLocks noChangeArrowheads="1"/>
            </p:cNvSpPr>
            <p:nvPr/>
          </p:nvSpPr>
          <p:spPr bwMode="auto">
            <a:xfrm>
              <a:off x="3504" y="1488"/>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代码</a:t>
              </a:r>
              <a:endParaRPr lang="zh-CN" altLang="en-US" sz="2000" u="none"/>
            </a:p>
          </p:txBody>
        </p:sp>
        <p:sp>
          <p:nvSpPr>
            <p:cNvPr id="18445" name="Text Box 13"/>
            <p:cNvSpPr txBox="1">
              <a:spLocks noChangeArrowheads="1"/>
            </p:cNvSpPr>
            <p:nvPr/>
          </p:nvSpPr>
          <p:spPr bwMode="auto">
            <a:xfrm>
              <a:off x="4224" y="1344"/>
              <a:ext cx="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01500</a:t>
              </a:r>
              <a:r>
                <a:rPr lang="en-US" altLang="en-US" sz="1800" u="none"/>
                <a:t>H</a:t>
              </a:r>
              <a:endParaRPr lang="en-US" altLang="zh-CN" sz="1800" u="none"/>
            </a:p>
          </p:txBody>
        </p:sp>
        <p:sp>
          <p:nvSpPr>
            <p:cNvPr id="18446" name="Text Box 14"/>
            <p:cNvSpPr txBox="1">
              <a:spLocks noChangeArrowheads="1"/>
            </p:cNvSpPr>
            <p:nvPr/>
          </p:nvSpPr>
          <p:spPr bwMode="auto">
            <a:xfrm>
              <a:off x="4224" y="2496"/>
              <a:ext cx="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42000</a:t>
              </a:r>
              <a:r>
                <a:rPr lang="en-US" altLang="en-US" sz="1800" u="none"/>
                <a:t>H</a:t>
              </a:r>
              <a:endParaRPr lang="en-US" altLang="zh-CN" sz="1800" u="none"/>
            </a:p>
          </p:txBody>
        </p:sp>
        <p:sp>
          <p:nvSpPr>
            <p:cNvPr id="18447" name="Text Box 15"/>
            <p:cNvSpPr txBox="1">
              <a:spLocks noChangeArrowheads="1"/>
            </p:cNvSpPr>
            <p:nvPr/>
          </p:nvSpPr>
          <p:spPr bwMode="auto">
            <a:xfrm>
              <a:off x="4224" y="1920"/>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1CD00</a:t>
              </a:r>
              <a:r>
                <a:rPr lang="en-US" altLang="en-US" sz="1800" u="none"/>
                <a:t>H</a:t>
              </a:r>
              <a:endParaRPr lang="en-US" altLang="zh-CN" sz="1800" u="none"/>
            </a:p>
          </p:txBody>
        </p:sp>
        <p:grpSp>
          <p:nvGrpSpPr>
            <p:cNvPr id="18448" name="Group 16"/>
            <p:cNvGrpSpPr/>
            <p:nvPr/>
          </p:nvGrpSpPr>
          <p:grpSpPr bwMode="auto">
            <a:xfrm>
              <a:off x="1872" y="1872"/>
              <a:ext cx="680" cy="960"/>
              <a:chOff x="2448" y="960"/>
              <a:chExt cx="680" cy="960"/>
            </a:xfrm>
          </p:grpSpPr>
          <p:sp>
            <p:nvSpPr>
              <p:cNvPr id="18464" name="Rectangle 17"/>
              <p:cNvSpPr>
                <a:spLocks noChangeArrowheads="1"/>
              </p:cNvSpPr>
              <p:nvPr/>
            </p:nvSpPr>
            <p:spPr bwMode="auto">
              <a:xfrm>
                <a:off x="2448" y="96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5" name="Rectangle 18"/>
              <p:cNvSpPr>
                <a:spLocks noChangeArrowheads="1"/>
              </p:cNvSpPr>
              <p:nvPr/>
            </p:nvSpPr>
            <p:spPr bwMode="auto">
              <a:xfrm>
                <a:off x="2448" y="120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6" name="Rectangle 19"/>
              <p:cNvSpPr>
                <a:spLocks noChangeArrowheads="1"/>
              </p:cNvSpPr>
              <p:nvPr/>
            </p:nvSpPr>
            <p:spPr bwMode="auto">
              <a:xfrm>
                <a:off x="2448" y="144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7" name="Rectangle 20"/>
              <p:cNvSpPr>
                <a:spLocks noChangeArrowheads="1"/>
              </p:cNvSpPr>
              <p:nvPr/>
            </p:nvSpPr>
            <p:spPr bwMode="auto">
              <a:xfrm>
                <a:off x="2448" y="168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8" name="Text Box 21"/>
              <p:cNvSpPr txBox="1">
                <a:spLocks noChangeArrowheads="1"/>
              </p:cNvSpPr>
              <p:nvPr/>
            </p:nvSpPr>
            <p:spPr bwMode="auto">
              <a:xfrm>
                <a:off x="2496" y="960"/>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0150</a:t>
                </a:r>
                <a:r>
                  <a:rPr lang="en-US" altLang="en-US" sz="2000" u="none">
                    <a:solidFill>
                      <a:schemeClr val="bg2"/>
                    </a:solidFill>
                  </a:rPr>
                  <a:t>H</a:t>
                </a:r>
                <a:endParaRPr lang="en-US" altLang="zh-CN" sz="2000" u="none"/>
              </a:p>
            </p:txBody>
          </p:sp>
          <p:sp>
            <p:nvSpPr>
              <p:cNvPr id="18469" name="Text Box 22"/>
              <p:cNvSpPr txBox="1">
                <a:spLocks noChangeArrowheads="1"/>
              </p:cNvSpPr>
              <p:nvPr/>
            </p:nvSpPr>
            <p:spPr bwMode="auto">
              <a:xfrm>
                <a:off x="2496" y="1200"/>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4200</a:t>
                </a:r>
                <a:r>
                  <a:rPr lang="en-US" altLang="en-US" sz="2000" u="none">
                    <a:solidFill>
                      <a:schemeClr val="bg2"/>
                    </a:solidFill>
                  </a:rPr>
                  <a:t>H</a:t>
                </a:r>
                <a:endParaRPr lang="en-US" altLang="zh-CN" sz="2000" u="none"/>
              </a:p>
            </p:txBody>
          </p:sp>
          <p:sp>
            <p:nvSpPr>
              <p:cNvPr id="18470" name="Text Box 23"/>
              <p:cNvSpPr txBox="1">
                <a:spLocks noChangeArrowheads="1"/>
              </p:cNvSpPr>
              <p:nvPr/>
            </p:nvSpPr>
            <p:spPr bwMode="auto">
              <a:xfrm>
                <a:off x="2496" y="1440"/>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1CD0</a:t>
                </a:r>
                <a:r>
                  <a:rPr lang="en-US" altLang="en-US" sz="2000" u="none">
                    <a:solidFill>
                      <a:schemeClr val="bg2"/>
                    </a:solidFill>
                  </a:rPr>
                  <a:t>H</a:t>
                </a:r>
                <a:endParaRPr lang="en-US" altLang="zh-CN" sz="2000" u="none"/>
              </a:p>
            </p:txBody>
          </p:sp>
        </p:grpSp>
        <p:sp>
          <p:nvSpPr>
            <p:cNvPr id="18449" name="Text Box 24"/>
            <p:cNvSpPr txBox="1">
              <a:spLocks noChangeArrowheads="1"/>
            </p:cNvSpPr>
            <p:nvPr/>
          </p:nvSpPr>
          <p:spPr bwMode="auto">
            <a:xfrm>
              <a:off x="1776" y="1536"/>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200" u="none">
                  <a:ea typeface="楷体_GB2312" pitchFamily="49" charset="-122"/>
                </a:rPr>
                <a:t>段寄存器</a:t>
              </a:r>
              <a:endParaRPr lang="zh-CN" altLang="en-US" sz="2200" u="none">
                <a:ea typeface="楷体_GB2312" pitchFamily="49" charset="-122"/>
              </a:endParaRPr>
            </a:p>
          </p:txBody>
        </p:sp>
        <p:sp>
          <p:nvSpPr>
            <p:cNvPr id="18450" name="Text Box 25"/>
            <p:cNvSpPr txBox="1">
              <a:spLocks noChangeArrowheads="1"/>
            </p:cNvSpPr>
            <p:nvPr/>
          </p:nvSpPr>
          <p:spPr bwMode="auto">
            <a:xfrm>
              <a:off x="1536" y="1824"/>
              <a:ext cx="384"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en-US" altLang="zh-CN" sz="2000" u="none"/>
                <a:t>CS</a:t>
              </a:r>
              <a:endParaRPr lang="en-US" altLang="zh-CN" sz="2000" u="none"/>
            </a:p>
            <a:p>
              <a:pPr eaLnBrk="1" hangingPunct="1">
                <a:lnSpc>
                  <a:spcPct val="130000"/>
                </a:lnSpc>
                <a:spcBef>
                  <a:spcPct val="0"/>
                </a:spcBef>
                <a:buClrTx/>
                <a:buFontTx/>
                <a:buNone/>
              </a:pPr>
              <a:r>
                <a:rPr lang="en-US" altLang="zh-CN" sz="2000" u="none"/>
                <a:t>DS</a:t>
              </a:r>
              <a:endParaRPr lang="en-US" altLang="zh-CN" sz="2000" u="none"/>
            </a:p>
            <a:p>
              <a:pPr eaLnBrk="1" hangingPunct="1">
                <a:lnSpc>
                  <a:spcPct val="130000"/>
                </a:lnSpc>
                <a:spcBef>
                  <a:spcPct val="0"/>
                </a:spcBef>
                <a:buClrTx/>
                <a:buFontTx/>
                <a:buNone/>
              </a:pPr>
              <a:r>
                <a:rPr lang="en-US" altLang="zh-CN" sz="2000" u="none"/>
                <a:t>SS</a:t>
              </a:r>
              <a:endParaRPr lang="en-US" altLang="zh-CN" sz="2000" u="none"/>
            </a:p>
            <a:p>
              <a:pPr eaLnBrk="1" hangingPunct="1">
                <a:lnSpc>
                  <a:spcPct val="130000"/>
                </a:lnSpc>
                <a:spcBef>
                  <a:spcPct val="0"/>
                </a:spcBef>
                <a:buClrTx/>
                <a:buFontTx/>
                <a:buNone/>
              </a:pPr>
              <a:r>
                <a:rPr lang="en-US" altLang="zh-CN" sz="2000" u="none"/>
                <a:t>ES</a:t>
              </a:r>
              <a:endParaRPr lang="en-US" altLang="zh-CN" sz="2000" u="none"/>
            </a:p>
          </p:txBody>
        </p:sp>
        <p:sp>
          <p:nvSpPr>
            <p:cNvPr id="18451" name="Line 26"/>
            <p:cNvSpPr>
              <a:spLocks noChangeShapeType="1"/>
            </p:cNvSpPr>
            <p:nvPr/>
          </p:nvSpPr>
          <p:spPr bwMode="auto">
            <a:xfrm>
              <a:off x="3456" y="1728"/>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27"/>
            <p:cNvSpPr>
              <a:spLocks noChangeShapeType="1"/>
            </p:cNvSpPr>
            <p:nvPr/>
          </p:nvSpPr>
          <p:spPr bwMode="auto">
            <a:xfrm>
              <a:off x="3456" y="2016"/>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Text Box 28"/>
            <p:cNvSpPr txBox="1">
              <a:spLocks noChangeArrowheads="1"/>
            </p:cNvSpPr>
            <p:nvPr/>
          </p:nvSpPr>
          <p:spPr bwMode="auto">
            <a:xfrm>
              <a:off x="3504" y="2064"/>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堆栈</a:t>
              </a:r>
              <a:endParaRPr lang="zh-CN" altLang="en-US" sz="2000" u="none"/>
            </a:p>
          </p:txBody>
        </p:sp>
        <p:sp>
          <p:nvSpPr>
            <p:cNvPr id="18454" name="Line 29"/>
            <p:cNvSpPr>
              <a:spLocks noChangeShapeType="1"/>
            </p:cNvSpPr>
            <p:nvPr/>
          </p:nvSpPr>
          <p:spPr bwMode="auto">
            <a:xfrm>
              <a:off x="3456" y="2304"/>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Text Box 30"/>
            <p:cNvSpPr txBox="1">
              <a:spLocks noChangeArrowheads="1"/>
            </p:cNvSpPr>
            <p:nvPr/>
          </p:nvSpPr>
          <p:spPr bwMode="auto">
            <a:xfrm>
              <a:off x="3504" y="2640"/>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数据</a:t>
              </a:r>
              <a:endParaRPr lang="zh-CN" altLang="en-US" sz="2000" u="none"/>
            </a:p>
          </p:txBody>
        </p:sp>
        <p:sp>
          <p:nvSpPr>
            <p:cNvPr id="18456" name="Text Box 31"/>
            <p:cNvSpPr txBox="1">
              <a:spLocks noChangeArrowheads="1"/>
            </p:cNvSpPr>
            <p:nvPr/>
          </p:nvSpPr>
          <p:spPr bwMode="auto">
            <a:xfrm>
              <a:off x="3408" y="3216"/>
              <a:ext cx="8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t> 64</a:t>
              </a:r>
              <a:r>
                <a:rPr lang="en-US" altLang="en-US" sz="1600" u="none"/>
                <a:t>K</a:t>
              </a:r>
              <a:r>
                <a:rPr lang="zh-CN" altLang="en-US" sz="1600" u="none"/>
                <a:t>附加数据</a:t>
              </a:r>
              <a:endParaRPr lang="zh-CN" altLang="en-US" sz="1600" u="none"/>
            </a:p>
          </p:txBody>
        </p:sp>
        <p:sp>
          <p:nvSpPr>
            <p:cNvPr id="18457" name="Line 32"/>
            <p:cNvSpPr>
              <a:spLocks noChangeShapeType="1"/>
            </p:cNvSpPr>
            <p:nvPr/>
          </p:nvSpPr>
          <p:spPr bwMode="auto">
            <a:xfrm>
              <a:off x="3456" y="3456"/>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Text Box 33"/>
            <p:cNvSpPr txBox="1">
              <a:spLocks noChangeArrowheads="1"/>
            </p:cNvSpPr>
            <p:nvPr/>
          </p:nvSpPr>
          <p:spPr bwMode="auto">
            <a:xfrm>
              <a:off x="4224" y="3072"/>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B0000</a:t>
              </a:r>
              <a:r>
                <a:rPr lang="en-US" altLang="en-US" sz="1800" u="none"/>
                <a:t>H</a:t>
              </a:r>
              <a:endParaRPr lang="en-US" altLang="zh-CN" sz="1800" u="none"/>
            </a:p>
          </p:txBody>
        </p:sp>
        <p:sp>
          <p:nvSpPr>
            <p:cNvPr id="18459" name="Rectangle 34"/>
            <p:cNvSpPr>
              <a:spLocks noChangeArrowheads="1"/>
            </p:cNvSpPr>
            <p:nvPr/>
          </p:nvSpPr>
          <p:spPr bwMode="auto">
            <a:xfrm>
              <a:off x="1920" y="2592"/>
              <a:ext cx="5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u="none">
                  <a:solidFill>
                    <a:schemeClr val="bg2"/>
                  </a:solidFill>
                </a:rPr>
                <a:t>B000</a:t>
              </a:r>
              <a:r>
                <a:rPr lang="en-US" altLang="en-US" sz="2000" u="none">
                  <a:solidFill>
                    <a:schemeClr val="bg2"/>
                  </a:solidFill>
                </a:rPr>
                <a:t>H</a:t>
              </a:r>
              <a:endParaRPr lang="en-US" altLang="zh-CN" sz="2000" u="none">
                <a:solidFill>
                  <a:schemeClr val="bg2"/>
                </a:solidFill>
              </a:endParaRPr>
            </a:p>
          </p:txBody>
        </p:sp>
        <p:sp>
          <p:nvSpPr>
            <p:cNvPr id="18460" name="Line 35"/>
            <p:cNvSpPr>
              <a:spLocks noChangeShapeType="1"/>
            </p:cNvSpPr>
            <p:nvPr/>
          </p:nvSpPr>
          <p:spPr bwMode="auto">
            <a:xfrm flipV="1">
              <a:off x="2544" y="1440"/>
              <a:ext cx="912" cy="57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1" name="Line 36"/>
            <p:cNvSpPr>
              <a:spLocks noChangeShapeType="1"/>
            </p:cNvSpPr>
            <p:nvPr/>
          </p:nvSpPr>
          <p:spPr bwMode="auto">
            <a:xfrm>
              <a:off x="2544" y="2208"/>
              <a:ext cx="912"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2" name="Line 37"/>
            <p:cNvSpPr>
              <a:spLocks noChangeShapeType="1"/>
            </p:cNvSpPr>
            <p:nvPr/>
          </p:nvSpPr>
          <p:spPr bwMode="auto">
            <a:xfrm flipV="1">
              <a:off x="2544" y="2016"/>
              <a:ext cx="912" cy="48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38"/>
            <p:cNvSpPr>
              <a:spLocks noChangeShapeType="1"/>
            </p:cNvSpPr>
            <p:nvPr/>
          </p:nvSpPr>
          <p:spPr bwMode="auto">
            <a:xfrm>
              <a:off x="2544" y="2736"/>
              <a:ext cx="912" cy="4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676400" y="533400"/>
            <a:ext cx="70104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400" u="none">
                <a:solidFill>
                  <a:srgbClr val="FF0000"/>
                </a:solidFill>
              </a:rPr>
              <a:t>DOS </a:t>
            </a:r>
            <a:r>
              <a:rPr lang="zh-CN" altLang="en-US" sz="2400" u="none">
                <a:solidFill>
                  <a:srgbClr val="FF0000"/>
                </a:solidFill>
              </a:rPr>
              <a:t>键盘功能调用</a:t>
            </a:r>
            <a:r>
              <a:rPr lang="zh-CN" altLang="en-US" sz="2400" u="none"/>
              <a:t> </a:t>
            </a:r>
            <a:r>
              <a:rPr lang="en-US" altLang="zh-CN" sz="2000" u="none"/>
              <a:t>( AH = 1, 6, 7, 8, A, B, C )</a:t>
            </a:r>
            <a:r>
              <a:rPr lang="en-US" altLang="zh-CN" sz="2400" u="none"/>
              <a:t>  </a:t>
            </a:r>
            <a:endParaRPr lang="en-US" altLang="zh-CN" sz="2400" u="none"/>
          </a:p>
          <a:p>
            <a:pPr algn="just">
              <a:lnSpc>
                <a:spcPct val="125000"/>
              </a:lnSpc>
              <a:spcBef>
                <a:spcPct val="0"/>
              </a:spcBef>
              <a:buClrTx/>
              <a:buFontTx/>
              <a:buNone/>
            </a:pPr>
            <a:r>
              <a:rPr lang="zh-CN" altLang="en-US" sz="2000" u="none">
                <a:latin typeface="楷体_GB2312" pitchFamily="49" charset="-122"/>
                <a:ea typeface="楷体_GB2312" pitchFamily="49" charset="-122"/>
              </a:rPr>
              <a:t>（单字符输入</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输入字符串</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清除键盘缓冲区</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检验键盘状态）</a:t>
            </a:r>
            <a:endParaRPr lang="zh-CN" altLang="en-US" sz="2000" u="none">
              <a:latin typeface="Lucida Sans Unicode" panose="020B0602030504020204" pitchFamily="34" charset="0"/>
            </a:endParaRPr>
          </a:p>
        </p:txBody>
      </p:sp>
      <p:sp>
        <p:nvSpPr>
          <p:cNvPr id="119811" name="Text Box 3"/>
          <p:cNvSpPr txBox="1">
            <a:spLocks noChangeArrowheads="1"/>
          </p:cNvSpPr>
          <p:nvPr/>
        </p:nvSpPr>
        <p:spPr bwMode="auto">
          <a:xfrm>
            <a:off x="1676400" y="1998663"/>
            <a:ext cx="30480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000" u="none"/>
              <a:t>例：单字符输入 </a:t>
            </a:r>
            <a:r>
              <a:rPr lang="en-US" altLang="zh-CN" sz="2000" u="none"/>
              <a:t>( AH=1 )</a:t>
            </a:r>
            <a:endParaRPr lang="en-US" altLang="zh-CN" sz="2000" u="none"/>
          </a:p>
          <a:p>
            <a:pPr lvl="2" algn="just">
              <a:spcBef>
                <a:spcPct val="0"/>
              </a:spcBef>
              <a:buFontTx/>
              <a:buNone/>
            </a:pPr>
            <a:endParaRPr lang="en-US" altLang="zh-CN" sz="2000" u="none">
              <a:latin typeface="Lucida Sans Unicode" panose="020B0602030504020204" pitchFamily="34" charset="0"/>
            </a:endParaRPr>
          </a:p>
          <a:p>
            <a:pPr algn="just">
              <a:spcBef>
                <a:spcPct val="0"/>
              </a:spcBef>
              <a:buClrTx/>
              <a:buFontTx/>
              <a:buNone/>
            </a:pPr>
            <a:r>
              <a:rPr lang="en-US" altLang="zh-CN" sz="2000" u="none">
                <a:latin typeface="Lucida Sans Unicode" panose="020B0602030504020204" pitchFamily="34" charset="0"/>
              </a:rPr>
              <a:t> </a:t>
            </a:r>
            <a:r>
              <a:rPr lang="en-US" altLang="zh-CN" sz="1800" u="none">
                <a:latin typeface="Lucida Sans Unicode" panose="020B0602030504020204" pitchFamily="34" charset="0"/>
              </a:rPr>
              <a:t>get_key:  </a:t>
            </a:r>
            <a:r>
              <a:rPr lang="en-US" altLang="zh-CN" sz="1800" u="none">
                <a:solidFill>
                  <a:schemeClr val="hlink"/>
                </a:solidFill>
                <a:latin typeface="Lucida Sans Unicode" panose="020B0602030504020204" pitchFamily="34" charset="0"/>
              </a:rPr>
              <a:t>mov   ah, 1</a:t>
            </a:r>
            <a:endParaRPr lang="en-US" altLang="zh-CN" sz="1800" u="none">
              <a:solidFill>
                <a:schemeClr val="hlink"/>
              </a:solidFill>
              <a:latin typeface="Lucida Sans Unicode" panose="020B0602030504020204" pitchFamily="34" charset="0"/>
            </a:endParaRPr>
          </a:p>
          <a:p>
            <a:pPr algn="just">
              <a:spcBef>
                <a:spcPct val="0"/>
              </a:spcBef>
              <a:buClrTx/>
              <a:buFontTx/>
              <a:buNone/>
            </a:pPr>
            <a:r>
              <a:rPr lang="en-US" altLang="zh-CN" sz="1800" u="none">
                <a:solidFill>
                  <a:schemeClr val="hlink"/>
                </a:solidFill>
                <a:latin typeface="Lucida Sans Unicode" panose="020B0602030504020204" pitchFamily="34" charset="0"/>
              </a:rPr>
              <a:t>                int     21h</a:t>
            </a:r>
            <a:endParaRPr lang="en-US" altLang="zh-CN" sz="1800" u="none">
              <a:solidFill>
                <a:schemeClr val="hlink"/>
              </a:solidFill>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cmp   al, ‘Y’</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je       yes</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cmp   al, ‘N’</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je       no</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jne     get_key</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yes:</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no:  </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a:t>
            </a:r>
            <a:endParaRPr lang="en-US" altLang="zh-CN" sz="1800" b="0" u="none"/>
          </a:p>
        </p:txBody>
      </p:sp>
      <p:sp>
        <p:nvSpPr>
          <p:cNvPr id="119812" name="Text Box 4"/>
          <p:cNvSpPr txBox="1">
            <a:spLocks noChangeArrowheads="1"/>
          </p:cNvSpPr>
          <p:nvPr/>
        </p:nvSpPr>
        <p:spPr bwMode="auto">
          <a:xfrm>
            <a:off x="5029200" y="1998663"/>
            <a:ext cx="376555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000" u="none"/>
              <a:t>例：输入字符串 </a:t>
            </a:r>
            <a:r>
              <a:rPr lang="en-US" altLang="zh-CN" sz="2000" u="none"/>
              <a:t>( AH=0ah )</a:t>
            </a:r>
            <a:endParaRPr lang="en-US" altLang="zh-CN" sz="2000" u="none"/>
          </a:p>
          <a:p>
            <a:pPr>
              <a:spcBef>
                <a:spcPct val="0"/>
              </a:spcBef>
              <a:buClrTx/>
              <a:buFontTx/>
              <a:buNone/>
            </a:pPr>
            <a:r>
              <a:rPr lang="en-US" altLang="zh-CN" sz="2000" u="none"/>
              <a:t> </a:t>
            </a:r>
            <a:endParaRPr lang="en-US" altLang="zh-CN" sz="2000" u="none"/>
          </a:p>
          <a:p>
            <a:pPr>
              <a:spcBef>
                <a:spcPct val="0"/>
              </a:spcBef>
              <a:buClrTx/>
              <a:buFontTx/>
              <a:buNone/>
            </a:pPr>
            <a:r>
              <a:rPr lang="zh-CN" altLang="en-US" sz="2000" u="none"/>
              <a:t>定义缓冲区：</a:t>
            </a:r>
            <a:endParaRPr lang="zh-CN" altLang="en-US" sz="2000" u="none"/>
          </a:p>
          <a:p>
            <a:pPr>
              <a:spcBef>
                <a:spcPct val="0"/>
              </a:spcBef>
              <a:buClrTx/>
              <a:buFontTx/>
              <a:buNone/>
            </a:pPr>
            <a:endParaRPr lang="zh-CN" altLang="en-US" sz="20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a:t>
            </a: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actlen    db   ?</a:t>
            </a: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string    db  32  dup  ( ? )</a:t>
            </a:r>
            <a:endParaRPr lang="en-US" altLang="zh-CN" sz="1800" u="none">
              <a:latin typeface="Lucida Sans Unicode" panose="020B0602030504020204" pitchFamily="34" charset="0"/>
            </a:endParaRPr>
          </a:p>
          <a:p>
            <a:pPr lvl="2">
              <a:spcBef>
                <a:spcPct val="0"/>
              </a:spcBef>
              <a:buFontTx/>
              <a:buNone/>
            </a:pP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 0, 32 dup ( ? )</a:t>
            </a:r>
            <a:endParaRPr lang="en-US" altLang="zh-CN" sz="1800" u="none">
              <a:latin typeface="Lucida Sans Unicode" panose="020B0602030504020204" pitchFamily="34" charset="0"/>
            </a:endParaRPr>
          </a:p>
          <a:p>
            <a:pPr>
              <a:spcBef>
                <a:spcPct val="0"/>
              </a:spcBef>
              <a:buClrTx/>
              <a:buFontTx/>
              <a:buNone/>
            </a:pP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 33  dup  ( ? )</a:t>
            </a:r>
            <a:endParaRPr lang="en-US" altLang="zh-CN" sz="1800" u="none">
              <a:latin typeface="Lucida Sans Unicode" panose="020B0602030504020204" pitchFamily="34" charset="0"/>
            </a:endParaRPr>
          </a:p>
          <a:p>
            <a:pPr lvl="2">
              <a:spcBef>
                <a:spcPct val="0"/>
              </a:spcBef>
              <a:buFontTx/>
              <a:buNone/>
            </a:pP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lea    dx,  maxlen</a:t>
            </a: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mov  ah,  0ah</a:t>
            </a: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int    21h</a:t>
            </a:r>
            <a:endParaRPr lang="en-US" altLang="zh-CN" sz="1800" u="none">
              <a:solidFill>
                <a:schemeClr val="hlink"/>
              </a:solidFill>
              <a:latin typeface="Lucida Sans Unicode" panose="020B0602030504020204" pitchFamily="34" charset="0"/>
            </a:endParaRPr>
          </a:p>
        </p:txBody>
      </p:sp>
      <p:sp>
        <p:nvSpPr>
          <p:cNvPr id="119813" name="Rectangle 5"/>
          <p:cNvSpPr>
            <a:spLocks noChangeArrowheads="1"/>
          </p:cNvSpPr>
          <p:nvPr/>
        </p:nvSpPr>
        <p:spPr bwMode="auto">
          <a:xfrm>
            <a:off x="1651000" y="1903413"/>
            <a:ext cx="2971800" cy="3810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9814" name="Rectangle 6"/>
          <p:cNvSpPr>
            <a:spLocks noChangeArrowheads="1"/>
          </p:cNvSpPr>
          <p:nvPr/>
        </p:nvSpPr>
        <p:spPr bwMode="auto">
          <a:xfrm>
            <a:off x="5029200" y="1981200"/>
            <a:ext cx="3581400" cy="43434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905000" y="685800"/>
            <a:ext cx="5867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400" u="none">
                <a:solidFill>
                  <a:srgbClr val="FF0000"/>
                </a:solidFill>
              </a:rPr>
              <a:t>DOS </a:t>
            </a:r>
            <a:r>
              <a:rPr lang="zh-CN" altLang="en-US" sz="2400" u="none">
                <a:solidFill>
                  <a:srgbClr val="FF0000"/>
                </a:solidFill>
              </a:rPr>
              <a:t>显示功能调用</a:t>
            </a:r>
            <a:r>
              <a:rPr lang="zh-CN" altLang="en-US" sz="2400" u="none"/>
              <a:t> </a:t>
            </a:r>
            <a:r>
              <a:rPr lang="en-US" altLang="zh-CN" sz="2000" u="none"/>
              <a:t>( AH=2, 6, 9 )</a:t>
            </a:r>
            <a:endParaRPr lang="en-US" altLang="zh-CN" sz="2000" u="none"/>
          </a:p>
          <a:p>
            <a:pPr algn="just">
              <a:lnSpc>
                <a:spcPct val="125000"/>
              </a:lnSpc>
              <a:spcBef>
                <a:spcPct val="0"/>
              </a:spcBef>
              <a:buClrTx/>
              <a:buFontTx/>
              <a:buNone/>
            </a:pPr>
            <a:r>
              <a:rPr lang="zh-CN" altLang="en-US" sz="2000" u="none">
                <a:latin typeface="楷体_GB2312" pitchFamily="49" charset="-122"/>
                <a:ea typeface="楷体_GB2312" pitchFamily="49" charset="-122"/>
              </a:rPr>
              <a:t>（显示一个字符</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显示字符串）</a:t>
            </a:r>
            <a:endParaRPr lang="zh-CN" altLang="en-US" sz="2000" u="none"/>
          </a:p>
          <a:p>
            <a:pPr lvl="2" algn="just">
              <a:spcBef>
                <a:spcPct val="0"/>
              </a:spcBef>
              <a:buFontTx/>
              <a:buNone/>
            </a:pPr>
            <a:endParaRPr lang="zh-CN" altLang="en-US" u="none"/>
          </a:p>
          <a:p>
            <a:pPr lvl="1" algn="just">
              <a:spcBef>
                <a:spcPct val="0"/>
              </a:spcBef>
              <a:buClrTx/>
              <a:buFontTx/>
              <a:buNone/>
            </a:pPr>
            <a:r>
              <a:rPr lang="zh-CN" altLang="en-US" sz="2000" u="none"/>
              <a:t>例：显示一个字符 </a:t>
            </a:r>
            <a:r>
              <a:rPr lang="en-US" altLang="zh-CN" sz="2000" u="none"/>
              <a:t>( AH=2 )</a:t>
            </a:r>
            <a:endParaRPr lang="en-US" altLang="zh-CN" sz="2000" u="none"/>
          </a:p>
          <a:p>
            <a:pPr lvl="3" algn="just">
              <a:spcBef>
                <a:spcPct val="0"/>
              </a:spcBef>
              <a:buFontTx/>
              <a:buNone/>
            </a:pP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ah, </a:t>
            </a:r>
            <a:r>
              <a:rPr lang="en-US" altLang="zh-CN" b="1" u="none">
                <a:solidFill>
                  <a:schemeClr val="hlink"/>
                </a:solidFill>
                <a:latin typeface="Lucida Sans Unicode" panose="020B0602030504020204" pitchFamily="34" charset="0"/>
              </a:rPr>
              <a:t>2</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t>
            </a:r>
            <a:r>
              <a:rPr lang="en-US" altLang="zh-CN" b="1" u="none">
                <a:solidFill>
                  <a:schemeClr val="hlink"/>
                </a:solidFill>
                <a:latin typeface="Lucida Sans Unicode" panose="020B0602030504020204" pitchFamily="34" charset="0"/>
              </a:rPr>
              <a:t>dl</a:t>
            </a:r>
            <a:r>
              <a:rPr lang="en-US" altLang="zh-CN" b="1" u="none">
                <a:latin typeface="Lucida Sans Unicode" panose="020B0602030504020204" pitchFamily="34" charset="0"/>
              </a:rPr>
              <a:t>,  ‘A’</a:t>
            </a: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int    21h</a:t>
            </a:r>
            <a:endParaRPr lang="en-US" altLang="zh-CN" b="1" u="none">
              <a:latin typeface="Lucida Sans Unicode" panose="020B0602030504020204" pitchFamily="34" charset="0"/>
            </a:endParaRPr>
          </a:p>
          <a:p>
            <a:pPr lvl="1" algn="just">
              <a:spcBef>
                <a:spcPct val="0"/>
              </a:spcBef>
              <a:buClrTx/>
              <a:buFontTx/>
              <a:buNone/>
            </a:pPr>
            <a:endParaRPr lang="en-US" altLang="zh-CN" sz="2000" u="none">
              <a:latin typeface="Lucida Sans Unicode" panose="020B0602030504020204" pitchFamily="34" charset="0"/>
            </a:endParaRPr>
          </a:p>
          <a:p>
            <a:pPr lvl="1" algn="just">
              <a:spcBef>
                <a:spcPct val="0"/>
              </a:spcBef>
              <a:buClrTx/>
              <a:buFontTx/>
              <a:buNone/>
            </a:pPr>
            <a:r>
              <a:rPr lang="zh-CN" altLang="en-US" sz="2000" u="none"/>
              <a:t>例：显示字符串 </a:t>
            </a:r>
            <a:r>
              <a:rPr lang="en-US" altLang="zh-CN" sz="2000" u="none"/>
              <a:t>( AH=9 )</a:t>
            </a:r>
            <a:endParaRPr lang="en-US" altLang="zh-CN" sz="2000" u="none"/>
          </a:p>
          <a:p>
            <a:pPr lvl="3" algn="just">
              <a:spcBef>
                <a:spcPct val="0"/>
              </a:spcBef>
              <a:buFontTx/>
              <a:buNone/>
            </a:pP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string  db  ‘HELLO’, 0dh, 0ah, </a:t>
            </a:r>
            <a:r>
              <a:rPr lang="en-US" altLang="zh-CN" b="1" u="none">
                <a:solidFill>
                  <a:schemeClr val="hlink"/>
                </a:solidFill>
                <a:latin typeface="Lucida Sans Unicode" panose="020B0602030504020204" pitchFamily="34" charset="0"/>
              </a:rPr>
              <a:t>‘$’</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t>
            </a:r>
            <a:r>
              <a:rPr lang="en-US" altLang="zh-CN" b="1" u="none">
                <a:solidFill>
                  <a:schemeClr val="hlink"/>
                </a:solidFill>
                <a:latin typeface="Lucida Sans Unicode" panose="020B0602030504020204" pitchFamily="34" charset="0"/>
              </a:rPr>
              <a:t>dx</a:t>
            </a:r>
            <a:r>
              <a:rPr lang="en-US" altLang="zh-CN" b="1" u="none">
                <a:latin typeface="Lucida Sans Unicode" panose="020B0602030504020204" pitchFamily="34" charset="0"/>
              </a:rPr>
              <a:t>,  offset  string</a:t>
            </a: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ah,  </a:t>
            </a:r>
            <a:r>
              <a:rPr lang="en-US" altLang="zh-CN" b="1" u="none">
                <a:solidFill>
                  <a:schemeClr val="hlink"/>
                </a:solidFill>
                <a:latin typeface="Lucida Sans Unicode" panose="020B0602030504020204" pitchFamily="34" charset="0"/>
              </a:rPr>
              <a:t>9</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int      21h</a:t>
            </a:r>
            <a:endParaRPr lang="en-US" altLang="zh-CN" sz="2400" b="1" u="none">
              <a:latin typeface="Lucida Sans Unicode" panose="020B0602030504020204" pitchFamily="34" charset="0"/>
            </a:endParaRPr>
          </a:p>
        </p:txBody>
      </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ctrTitle" idx="4294967295"/>
          </p:nvPr>
        </p:nvSpPr>
        <p:spPr>
          <a:xfrm>
            <a:off x="827088" y="620713"/>
            <a:ext cx="81343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ffectLst/>
              </a:rPr>
              <a:t>感谢大家一如既往的支持！</a:t>
            </a:r>
            <a:endParaRPr lang="zh-CN" altLang="en-US">
              <a:effectLst/>
            </a:endParaRPr>
          </a:p>
        </p:txBody>
      </p:sp>
      <p:sp>
        <p:nvSpPr>
          <p:cNvPr id="94213" name="WordArt 5"/>
          <p:cNvSpPr>
            <a:spLocks noChangeArrowheads="1" noChangeShapeType="1" noTextEdit="1"/>
          </p:cNvSpPr>
          <p:nvPr/>
        </p:nvSpPr>
        <p:spPr bwMode="auto">
          <a:xfrm>
            <a:off x="2699792" y="3861048"/>
            <a:ext cx="5616575" cy="914400"/>
          </a:xfrm>
          <a:prstGeom prst="rect">
            <a:avLst/>
          </a:prstGeom>
        </p:spPr>
        <p:txBody>
          <a:bodyPr wrap="none" fromWordArt="1">
            <a:prstTxWarp prst="textPlain">
              <a:avLst>
                <a:gd name="adj" fmla="val 50000"/>
              </a:avLst>
            </a:prstTxWarp>
          </a:bodyPr>
          <a:lstStyle/>
          <a:p>
            <a:pPr algn="ctr" eaLnBrk="1" hangingPunct="1">
              <a:defRPr/>
            </a:pPr>
            <a:r>
              <a:rPr lang="zh-CN" altLang="en-US" sz="3600" kern="10" dirty="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rPr>
              <a:t>考出好成绩！</a:t>
            </a:r>
            <a:endParaRPr lang="zh-CN" altLang="en-US" sz="3600" kern="10" dirty="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endParaRPr>
          </a:p>
        </p:txBody>
      </p:sp>
      <p:sp>
        <p:nvSpPr>
          <p:cNvPr id="94215" name="WordArt 7"/>
          <p:cNvSpPr>
            <a:spLocks noChangeArrowheads="1" noChangeShapeType="1" noTextEdit="1"/>
          </p:cNvSpPr>
          <p:nvPr/>
        </p:nvSpPr>
        <p:spPr bwMode="auto">
          <a:xfrm>
            <a:off x="1187624" y="2738152"/>
            <a:ext cx="1828800" cy="457200"/>
          </a:xfrm>
          <a:prstGeom prst="rect">
            <a:avLst/>
          </a:prstGeom>
        </p:spPr>
        <p:txBody>
          <a:bodyPr wrap="none" fromWordArt="1">
            <a:prstTxWarp prst="textPlain">
              <a:avLst>
                <a:gd name="adj" fmla="val 50000"/>
              </a:avLst>
            </a:prstTxWarp>
          </a:bodyPr>
          <a:lstStyle/>
          <a:p>
            <a:pPr algn="ctr" eaLnBrk="1" hangingPunct="1">
              <a:defRPr/>
            </a:pPr>
            <a:r>
              <a:rPr lang="zh-CN" altLang="en-US" sz="3600" kern="10" dirty="0">
                <a:ln w="19050">
                  <a:solidFill>
                    <a:srgbClr val="99CCFF"/>
                  </a:solidFill>
                  <a:round/>
                </a:ln>
                <a:solidFill>
                  <a:srgbClr val="0066CC"/>
                </a:solidFill>
                <a:effectLst>
                  <a:outerShdw dist="35921" dir="2700000" algn="ctr" rotWithShape="0">
                    <a:srgbClr val="990000"/>
                  </a:outerShdw>
                </a:effectLst>
                <a:latin typeface="宋体" panose="02010600030101010101" pitchFamily="2" charset="-122"/>
              </a:rPr>
              <a:t>祝大家：</a:t>
            </a:r>
            <a:endParaRPr lang="zh-CN" altLang="en-US" sz="3600" kern="10" dirty="0">
              <a:ln w="19050">
                <a:solidFill>
                  <a:srgbClr val="99CCFF"/>
                </a:solidFill>
                <a:round/>
              </a:ln>
              <a:solidFill>
                <a:srgbClr val="0066CC"/>
              </a:solidFill>
              <a:effectLst>
                <a:outerShdw dist="35921" dir="2700000" algn="ctr" rotWithShape="0">
                  <a:srgbClr val="990000"/>
                </a:outerShdw>
              </a:effectLst>
              <a:latin typeface="宋体" panose="02010600030101010101" pitchFamily="2" charset="-122"/>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524000" y="457200"/>
            <a:ext cx="3048000" cy="754063"/>
          </a:xfrm>
          <a:prstGeom prst="rect">
            <a:avLst/>
          </a:prstGeom>
          <a:noFill/>
          <a:ln w="12700" cap="sq">
            <a:noFill/>
            <a:miter lim="800000"/>
            <a:headEnd type="none" w="sm" len="sm"/>
            <a:tailEnd type="none" w="sm" len="sm"/>
          </a:ln>
          <a:effectLst/>
        </p:spPr>
        <p:txBody>
          <a:bodyPr anchor="b"/>
          <a:lstStyle/>
          <a:p>
            <a:pPr eaLnBrk="1" hangingPunct="1">
              <a:defRPr/>
            </a:pPr>
            <a:r>
              <a:rPr lang="en-US" altLang="zh-CN"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3.  </a:t>
            </a:r>
            <a:r>
              <a:rPr lang="zh-CN" altLang="en-US"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外部设备</a:t>
            </a:r>
            <a:endParaRPr lang="zh-CN" altLang="en-US"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19459" name="Text Box 3"/>
          <p:cNvSpPr txBox="1">
            <a:spLocks noChangeArrowheads="1"/>
          </p:cNvSpPr>
          <p:nvPr/>
        </p:nvSpPr>
        <p:spPr bwMode="auto">
          <a:xfrm>
            <a:off x="2209800" y="1600200"/>
            <a:ext cx="4495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kumimoji="0" lang="zh-CN" altLang="en-US" sz="2800" u="none"/>
              <a:t>外设接口（</a:t>
            </a:r>
            <a:r>
              <a:rPr kumimoji="0" lang="en-US" altLang="zh-CN" sz="2800" u="none"/>
              <a:t>Interface</a:t>
            </a:r>
            <a:r>
              <a:rPr kumimoji="0" lang="zh-CN" altLang="en-US" sz="2800" u="none"/>
              <a:t>）</a:t>
            </a:r>
            <a:endParaRPr kumimoji="0" lang="zh-CN" altLang="en-US" sz="2800" u="none"/>
          </a:p>
          <a:p>
            <a:pPr algn="just">
              <a:spcBef>
                <a:spcPct val="0"/>
              </a:spcBef>
              <a:buClrTx/>
              <a:buFontTx/>
              <a:buNone/>
            </a:pPr>
            <a:endParaRPr kumimoji="0" lang="zh-CN" altLang="en-US" sz="2400" b="0" u="none"/>
          </a:p>
          <a:p>
            <a:pPr algn="just">
              <a:spcBef>
                <a:spcPct val="0"/>
              </a:spcBef>
              <a:buClrTx/>
              <a:buFontTx/>
              <a:buNone/>
            </a:pPr>
            <a:r>
              <a:rPr kumimoji="0" lang="zh-CN" altLang="en-US" sz="2400" b="0" u="none"/>
              <a:t>      </a:t>
            </a:r>
            <a:r>
              <a:rPr kumimoji="0" lang="zh-CN" altLang="en-US" sz="2400" u="none"/>
              <a:t>每个接口包括一组寄存器：</a:t>
            </a:r>
            <a:endParaRPr kumimoji="0" lang="zh-CN" altLang="en-US" sz="2800" u="none"/>
          </a:p>
          <a:p>
            <a:pPr algn="just">
              <a:spcBef>
                <a:spcPct val="0"/>
              </a:spcBef>
              <a:buClrTx/>
              <a:buFontTx/>
              <a:buNone/>
            </a:pPr>
            <a:endParaRPr kumimoji="0" lang="zh-CN" altLang="en-US" sz="2400" u="none"/>
          </a:p>
          <a:p>
            <a:pPr algn="just">
              <a:spcBef>
                <a:spcPct val="0"/>
              </a:spcBef>
              <a:buClrTx/>
              <a:buFontTx/>
              <a:buNone/>
            </a:pPr>
            <a:r>
              <a:rPr kumimoji="0" lang="zh-CN" altLang="en-US" sz="2400" u="none"/>
              <a:t>                </a:t>
            </a:r>
            <a:r>
              <a:rPr kumimoji="0" lang="zh-CN" altLang="en-US" sz="2400" u="none">
                <a:latin typeface="楷体_GB2312" pitchFamily="49" charset="-122"/>
                <a:ea typeface="楷体_GB2312" pitchFamily="49" charset="-122"/>
              </a:rPr>
              <a:t>数据寄存器</a:t>
            </a:r>
            <a:endParaRPr kumimoji="0" lang="zh-CN" altLang="en-US" sz="2400" u="none">
              <a:latin typeface="楷体_GB2312" pitchFamily="49" charset="-122"/>
              <a:ea typeface="楷体_GB2312" pitchFamily="49" charset="-122"/>
            </a:endParaRPr>
          </a:p>
          <a:p>
            <a:pPr algn="just">
              <a:spcBef>
                <a:spcPct val="0"/>
              </a:spcBef>
              <a:buClrTx/>
              <a:buFontTx/>
              <a:buNone/>
            </a:pPr>
            <a:r>
              <a:rPr kumimoji="0" lang="zh-CN" altLang="en-US" sz="2400" u="none">
                <a:latin typeface="楷体_GB2312" pitchFamily="49" charset="-122"/>
                <a:ea typeface="楷体_GB2312" pitchFamily="49" charset="-122"/>
              </a:rPr>
              <a:t>        状态寄存器</a:t>
            </a:r>
            <a:endParaRPr kumimoji="0" lang="zh-CN" altLang="en-US" sz="2400" u="none">
              <a:latin typeface="楷体_GB2312" pitchFamily="49" charset="-122"/>
              <a:ea typeface="楷体_GB2312" pitchFamily="49" charset="-122"/>
            </a:endParaRPr>
          </a:p>
          <a:p>
            <a:pPr algn="just">
              <a:spcBef>
                <a:spcPct val="0"/>
              </a:spcBef>
              <a:buClrTx/>
              <a:buFontTx/>
              <a:buNone/>
            </a:pPr>
            <a:r>
              <a:rPr kumimoji="0" lang="zh-CN" altLang="en-US" sz="2400" u="none">
                <a:latin typeface="楷体_GB2312" pitchFamily="49" charset="-122"/>
                <a:ea typeface="楷体_GB2312" pitchFamily="49" charset="-122"/>
              </a:rPr>
              <a:t>        命令寄存器</a:t>
            </a:r>
            <a:endParaRPr kumimoji="0" lang="zh-CN" altLang="en-US" sz="2400" u="none">
              <a:latin typeface="楷体_GB2312" pitchFamily="49" charset="-122"/>
              <a:ea typeface="楷体_GB2312" pitchFamily="49" charset="-122"/>
            </a:endParaRPr>
          </a:p>
          <a:p>
            <a:pPr algn="just">
              <a:spcBef>
                <a:spcPct val="0"/>
              </a:spcBef>
              <a:buClrTx/>
              <a:buFontTx/>
              <a:buNone/>
            </a:pPr>
            <a:endParaRPr kumimoji="0" lang="zh-CN" altLang="en-US" sz="2400" u="none"/>
          </a:p>
          <a:p>
            <a:pPr algn="just">
              <a:spcBef>
                <a:spcPct val="0"/>
              </a:spcBef>
              <a:buClrTx/>
              <a:buFontTx/>
              <a:buNone/>
            </a:pPr>
            <a:r>
              <a:rPr kumimoji="0" lang="zh-CN" altLang="en-US" sz="2800" u="none"/>
              <a:t>端口（</a:t>
            </a:r>
            <a:r>
              <a:rPr kumimoji="0" lang="en-US" altLang="zh-CN" sz="2800" u="none"/>
              <a:t>Port</a:t>
            </a:r>
            <a:r>
              <a:rPr kumimoji="0" lang="zh-CN" altLang="en-US" sz="2800" u="none"/>
              <a:t>）地址</a:t>
            </a:r>
            <a:r>
              <a:rPr kumimoji="0" lang="zh-CN" altLang="en-US" sz="2400" u="none">
                <a:ea typeface="华文中宋" panose="02010600040101010101" pitchFamily="2" charset="-122"/>
              </a:rPr>
              <a:t>          </a:t>
            </a:r>
            <a:endParaRPr kumimoji="0" lang="zh-CN" altLang="en-US" sz="2400" u="none">
              <a:ea typeface="华文中宋" panose="02010600040101010101" pitchFamily="2" charset="-122"/>
            </a:endParaRPr>
          </a:p>
          <a:p>
            <a:pPr algn="just">
              <a:spcBef>
                <a:spcPct val="0"/>
              </a:spcBef>
              <a:buClrTx/>
              <a:buFontTx/>
              <a:buNone/>
            </a:pPr>
            <a:endParaRPr kumimoji="0" lang="zh-CN" altLang="en-US" sz="2400" u="none">
              <a:ea typeface="华文中宋" panose="02010600040101010101" pitchFamily="2" charset="-122"/>
            </a:endParaRPr>
          </a:p>
          <a:p>
            <a:pPr algn="just">
              <a:spcBef>
                <a:spcPct val="0"/>
              </a:spcBef>
              <a:buClrTx/>
              <a:buFontTx/>
              <a:buNone/>
            </a:pPr>
            <a:r>
              <a:rPr kumimoji="0" lang="zh-CN" altLang="en-US" sz="2400" u="none">
                <a:ea typeface="华文中宋" panose="02010600040101010101" pitchFamily="2" charset="-122"/>
              </a:rPr>
              <a:t>                </a:t>
            </a:r>
            <a:r>
              <a:rPr kumimoji="0" lang="en-US" altLang="zh-CN" sz="2400" u="none">
                <a:ea typeface="华文中宋" panose="02010600040101010101" pitchFamily="2" charset="-122"/>
              </a:rPr>
              <a:t>0000</a:t>
            </a:r>
            <a:r>
              <a:rPr kumimoji="0" lang="zh-CN" altLang="en-US" sz="2400" u="none">
                <a:ea typeface="华文中宋" panose="02010600040101010101" pitchFamily="2" charset="-122"/>
              </a:rPr>
              <a:t>～</a:t>
            </a:r>
            <a:r>
              <a:rPr kumimoji="0" lang="en-US" altLang="zh-CN" sz="2400" u="none">
                <a:ea typeface="华文中宋" panose="02010600040101010101" pitchFamily="2" charset="-122"/>
              </a:rPr>
              <a:t>FFFFH</a:t>
            </a:r>
            <a:r>
              <a:rPr kumimoji="0" lang="en-US" altLang="zh-CN" sz="2800" u="none"/>
              <a:t> </a:t>
            </a:r>
            <a:endParaRPr kumimoji="0" lang="en-US" altLang="zh-CN" sz="2800" u="none"/>
          </a:p>
          <a:p>
            <a:pPr algn="just">
              <a:spcBef>
                <a:spcPct val="0"/>
              </a:spcBef>
              <a:buClrTx/>
              <a:buFontTx/>
              <a:buNone/>
            </a:pPr>
            <a:r>
              <a:rPr kumimoji="0" lang="en-US" altLang="zh-CN" sz="2800" u="none">
                <a:solidFill>
                  <a:srgbClr val="FF0000"/>
                </a:solidFill>
              </a:rPr>
              <a:t>              0000</a:t>
            </a:r>
            <a:r>
              <a:rPr kumimoji="0" lang="zh-CN" altLang="en-US" sz="2800" u="none">
                <a:solidFill>
                  <a:srgbClr val="FF0000"/>
                </a:solidFill>
                <a:ea typeface="华文中宋" panose="02010600040101010101" pitchFamily="2" charset="-122"/>
              </a:rPr>
              <a:t> ～</a:t>
            </a:r>
            <a:r>
              <a:rPr kumimoji="0" lang="en-US" altLang="zh-CN" sz="2800" u="none">
                <a:solidFill>
                  <a:srgbClr val="FF0000"/>
                </a:solidFill>
                <a:ea typeface="华文中宋" panose="02010600040101010101" pitchFamily="2" charset="-122"/>
              </a:rPr>
              <a:t>00FFH</a:t>
            </a:r>
            <a:endParaRPr kumimoji="0" lang="en-US" altLang="zh-CN" sz="2800" u="none">
              <a:solidFill>
                <a:srgbClr val="FF0000"/>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举例</a:t>
            </a:r>
            <a:endParaRPr lang="zh-CN" altLang="en-US" dirty="0"/>
          </a:p>
        </p:txBody>
      </p:sp>
      <p:sp>
        <p:nvSpPr>
          <p:cNvPr id="3" name="内容占位符 2"/>
          <p:cNvSpPr>
            <a:spLocks noGrp="1" noChangeArrowheads="1"/>
          </p:cNvSpPr>
          <p:nvPr>
            <p:ph idx="1"/>
          </p:nvPr>
        </p:nvSpPr>
        <p:spPr/>
        <p:txBody>
          <a:bodyPr/>
          <a:lstStyle/>
          <a:p>
            <a:pPr eaLnBrk="1" hangingPunct="1"/>
            <a:r>
              <a:rPr lang="zh-CN" altLang="en-US"/>
              <a:t>要输入端口</a:t>
            </a:r>
            <a:r>
              <a:rPr lang="en-US" altLang="zh-CN"/>
              <a:t>1234H</a:t>
            </a:r>
            <a:r>
              <a:rPr lang="zh-CN" altLang="en-US"/>
              <a:t>中的</a:t>
            </a:r>
            <a:r>
              <a:rPr lang="en-US" altLang="zh-CN"/>
              <a:t>8</a:t>
            </a:r>
            <a:r>
              <a:rPr lang="zh-CN" altLang="en-US"/>
              <a:t>位数据，其指令应是（                   ）</a:t>
            </a:r>
            <a:endParaRPr lang="en-US" altLang="zh-CN"/>
          </a:p>
          <a:p>
            <a:pPr eaLnBrk="1" hangingPunct="1"/>
            <a:r>
              <a:rPr lang="en-US" altLang="zh-CN"/>
              <a:t>mov  dx,1234h</a:t>
            </a:r>
            <a:endParaRPr lang="en-US" altLang="zh-CN"/>
          </a:p>
          <a:p>
            <a:pPr eaLnBrk="1" hangingPunct="1"/>
            <a:r>
              <a:rPr lang="en-US" altLang="zh-CN"/>
              <a:t>in   al,dx</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96938" y="742950"/>
            <a:ext cx="7772400" cy="762000"/>
          </a:xfrm>
        </p:spPr>
        <p:txBody>
          <a:bodyPr/>
          <a:lstStyle/>
          <a:p>
            <a:pPr eaLnBrk="1" hangingPunct="1">
              <a:defRPr/>
            </a:pPr>
            <a:r>
              <a:rPr lang="zh-CN" altLang="en-US" dirty="0"/>
              <a:t>第</a:t>
            </a:r>
            <a:r>
              <a:rPr lang="en-US" altLang="zh-CN" dirty="0"/>
              <a:t>2</a:t>
            </a:r>
            <a:r>
              <a:rPr lang="zh-CN" altLang="en-US" dirty="0"/>
              <a:t>章  汇编语言源程序组成</a:t>
            </a:r>
            <a:endParaRPr lang="zh-CN" altLang="en-US" dirty="0"/>
          </a:p>
        </p:txBody>
      </p:sp>
      <p:sp>
        <p:nvSpPr>
          <p:cNvPr id="21507" name="Rectangle 4"/>
          <p:cNvSpPr>
            <a:spLocks noGrp="1" noChangeArrowheads="1"/>
          </p:cNvSpPr>
          <p:nvPr>
            <p:ph type="body" idx="1"/>
          </p:nvPr>
        </p:nvSpPr>
        <p:spPr>
          <a:xfrm>
            <a:off x="914400" y="2133600"/>
            <a:ext cx="7772400" cy="3962400"/>
          </a:xfrm>
        </p:spPr>
        <p:txBody>
          <a:bodyPr/>
          <a:lstStyle/>
          <a:p>
            <a:pPr eaLnBrk="1" hangingPunct="1">
              <a:lnSpc>
                <a:spcPct val="150000"/>
              </a:lnSpc>
              <a:spcBef>
                <a:spcPct val="0"/>
              </a:spcBef>
              <a:buClr>
                <a:schemeClr val="tx2"/>
              </a:buClr>
              <a:buSzPct val="90000"/>
              <a:buFont typeface="Symbol" panose="05050102010706020507" pitchFamily="18" charset="2"/>
              <a:buNone/>
            </a:pPr>
            <a:r>
              <a:rPr lang="en-US" altLang="zh-CN" b="0">
                <a:latin typeface="Arial" panose="020B0604020202020204" pitchFamily="34" charset="0"/>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rPr>
              <a:t>汇编程序分段结构</a:t>
            </a:r>
            <a:endParaRPr lang="zh-CN" altLang="en-US">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a:latin typeface="Arial" panose="020B0604020202020204" pitchFamily="34" charset="0"/>
                <a:sym typeface="Symbol" panose="05050102010706020507" pitchFamily="18" charset="2"/>
              </a:rPr>
              <a:t>   </a:t>
            </a:r>
            <a:r>
              <a:rPr lang="zh-CN" altLang="en-US">
                <a:latin typeface="Arial" panose="020B0604020202020204" pitchFamily="34" charset="0"/>
              </a:rPr>
              <a:t>伪操作</a:t>
            </a:r>
            <a:endParaRPr lang="zh-CN" altLang="en-US">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a:latin typeface="Arial" panose="020B0604020202020204" pitchFamily="34" charset="0"/>
              </a:rPr>
              <a:t> </a:t>
            </a:r>
            <a:r>
              <a:rPr lang="zh-CN" altLang="en-US">
                <a:latin typeface="Arial" panose="020B0604020202020204" pitchFamily="34" charset="0"/>
                <a:sym typeface="Symbol" panose="05050102010706020507" pitchFamily="18" charset="2"/>
              </a:rPr>
              <a:t>  </a:t>
            </a:r>
            <a:r>
              <a:rPr lang="zh-CN" altLang="en-US">
                <a:latin typeface="Arial" panose="020B0604020202020204" pitchFamily="34" charset="0"/>
              </a:rPr>
              <a:t>汇编语言程序格式</a:t>
            </a:r>
            <a:endParaRPr lang="zh-CN" altLang="en-US">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a:latin typeface="Arial" panose="020B0604020202020204" pitchFamily="34" charset="0"/>
                <a:sym typeface="Symbol" panose="05050102010706020507" pitchFamily="18" charset="2"/>
              </a:rPr>
              <a:t>   </a:t>
            </a:r>
            <a:r>
              <a:rPr lang="zh-CN" altLang="en-US">
                <a:latin typeface="Arial" panose="020B0604020202020204" pitchFamily="34" charset="0"/>
              </a:rPr>
              <a:t>汇编语言程序的上机过程</a:t>
            </a:r>
            <a:endParaRPr lang="zh-CN" altLang="en-US">
              <a:latin typeface="Arial" panose="020B0604020202020204" pitchFamily="34" charset="0"/>
              <a:sym typeface="Symbol" panose="05050102010706020507" pitchFamily="18" charset="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53"/>
          <p:cNvSpPr>
            <a:spLocks noGrp="1"/>
          </p:cNvSpPr>
          <p:nvPr>
            <p:ph type="sldNum" sz="quarter" idx="12"/>
          </p:nvPr>
        </p:nvSpPr>
        <p:spPr/>
        <p:txBody>
          <a:bodyPr/>
          <a:lstStyle/>
          <a:p>
            <a:pPr>
              <a:defRPr/>
            </a:pPr>
            <a:fld id="{9687F8C8-2B7B-4E96-8BC7-B801CE771CEE}" type="slidenum">
              <a:rPr lang="en-US" altLang="zh-CN"/>
            </a:fld>
            <a:endParaRPr lang="en-US" altLang="zh-CN"/>
          </a:p>
        </p:txBody>
      </p:sp>
      <p:graphicFrame>
        <p:nvGraphicFramePr>
          <p:cNvPr id="762882" name="Group 2"/>
          <p:cNvGraphicFramePr>
            <a:graphicFrameLocks noGrp="1"/>
          </p:cNvGraphicFramePr>
          <p:nvPr>
            <p:ph/>
          </p:nvPr>
        </p:nvGraphicFramePr>
        <p:xfrm>
          <a:off x="179388" y="404813"/>
          <a:ext cx="8758237" cy="5641978"/>
        </p:xfrm>
        <a:graphic>
          <a:graphicData uri="http://schemas.openxmlformats.org/drawingml/2006/table">
            <a:tbl>
              <a:tblPr/>
              <a:tblGrid>
                <a:gridCol w="1617662"/>
                <a:gridCol w="1046163"/>
                <a:gridCol w="3024187"/>
                <a:gridCol w="3070225"/>
              </a:tblGrid>
              <a:tr h="763587">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rowSpan="6">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SEGMENT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SEGMENT[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定位类型</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定义一个逻辑段</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组合类型</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ENDS</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ASSUME</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ASSUME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段寄存器名：段段名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设定逻辑段段址所在的段寄存器</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将地址计数器置为表达式的值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rowSpan="5">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数据定义伪操作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DB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DW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DD</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DD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定义双字（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DQ</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DQ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定义四字（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DT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定义十字节（</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4"/>
          <p:cNvSpPr>
            <a:spLocks noGrp="1"/>
          </p:cNvSpPr>
          <p:nvPr>
            <p:ph type="sldNum" sz="quarter" idx="12"/>
          </p:nvPr>
        </p:nvSpPr>
        <p:spPr/>
        <p:txBody>
          <a:bodyPr/>
          <a:lstStyle/>
          <a:p>
            <a:pPr>
              <a:defRPr/>
            </a:pPr>
            <a:fld id="{91AB8BD0-BFDE-42B6-ACCD-6454402A7361}" type="slidenum">
              <a:rPr lang="en-US" altLang="zh-CN"/>
            </a:fld>
            <a:endParaRPr lang="en-US" altLang="zh-CN"/>
          </a:p>
        </p:txBody>
      </p:sp>
      <p:graphicFrame>
        <p:nvGraphicFramePr>
          <p:cNvPr id="763906" name="Group 2"/>
          <p:cNvGraphicFramePr>
            <a:graphicFrameLocks noGrp="1"/>
          </p:cNvGraphicFramePr>
          <p:nvPr>
            <p:ph/>
          </p:nvPr>
        </p:nvGraphicFramePr>
        <p:xfrm>
          <a:off x="250825" y="1052513"/>
          <a:ext cx="8640763" cy="4297614"/>
        </p:xfrm>
        <a:graphic>
          <a:graphicData uri="http://schemas.openxmlformats.org/drawingml/2006/table">
            <a:tbl>
              <a:tblPr/>
              <a:tblGrid>
                <a:gridCol w="1295400"/>
                <a:gridCol w="960438"/>
                <a:gridCol w="3417887"/>
                <a:gridCol w="2967038"/>
              </a:tblGrid>
              <a:tr h="640033">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EQU</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EQU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给名字赋值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同上，但允许重复赋值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定义变量或标号的类型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PROC</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PROC [NEAR/FAR]</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定义一个过程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733">
                <a:tc rowSpan="4">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模块定义与连接伪操作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NAME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NAME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模块名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指定模块名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标号</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表示源程序结束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PUBLIC</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PUBLIC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说明本模块中的公共符号</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EXTRN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EXTRN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名字：类型</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说明本模块中所用外部符号</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51D25DB8-3F32-45DA-A3F4-96A0B0607EEF}" type="slidenum">
              <a:rPr lang="en-US" altLang="zh-CN"/>
            </a:fld>
            <a:endParaRPr lang="en-US" altLang="zh-CN"/>
          </a:p>
        </p:txBody>
      </p:sp>
      <p:sp>
        <p:nvSpPr>
          <p:cNvPr id="24579" name="Rectangle 4"/>
          <p:cNvSpPr>
            <a:spLocks noRot="1" noChangeArrowheads="1"/>
          </p:cNvSpPr>
          <p:nvPr/>
        </p:nvSpPr>
        <p:spPr bwMode="auto">
          <a:xfrm>
            <a:off x="250825" y="476250"/>
            <a:ext cx="854075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hlink"/>
              </a:solidFill>
              <a:latin typeface="Arial" panose="020B0604020202020204" pitchFamily="34" charset="0"/>
            </a:endParaRPr>
          </a:p>
        </p:txBody>
      </p:sp>
      <p:sp>
        <p:nvSpPr>
          <p:cNvPr id="340997" name="Rectangle 5"/>
          <p:cNvSpPr>
            <a:spLocks noRot="1" noChangeArrowheads="1"/>
          </p:cNvSpPr>
          <p:nvPr/>
        </p:nvSpPr>
        <p:spPr bwMode="auto">
          <a:xfrm>
            <a:off x="1187450" y="2349500"/>
            <a:ext cx="55435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Char char="§"/>
            </a:pPr>
            <a:r>
              <a:rPr lang="zh-CN" altLang="en-US" sz="2800" b="0" dirty="0">
                <a:latin typeface="Arial" panose="020B0604020202020204" pitchFamily="34" charset="0"/>
              </a:rPr>
              <a:t>汇编语言的分段结构：</a:t>
            </a:r>
            <a:endParaRPr lang="zh-CN" altLang="en-US" b="0" dirty="0">
              <a:solidFill>
                <a:schemeClr val="bg2"/>
              </a:solidFill>
              <a:latin typeface="Arial" panose="020B0604020202020204" pitchFamily="34" charset="0"/>
            </a:endParaRPr>
          </a:p>
        </p:txBody>
      </p:sp>
      <p:sp>
        <p:nvSpPr>
          <p:cNvPr id="24581" name="Rectangle 6"/>
          <p:cNvSpPr>
            <a:spLocks noChangeArrowheads="1"/>
          </p:cNvSpPr>
          <p:nvPr/>
        </p:nvSpPr>
        <p:spPr bwMode="auto">
          <a:xfrm>
            <a:off x="611188" y="1154113"/>
            <a:ext cx="70564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0000"/>
                </a:solidFill>
                <a:latin typeface="Arial" panose="020B0604020202020204" pitchFamily="34" charset="0"/>
              </a:rPr>
              <a:t>2.1  </a:t>
            </a:r>
            <a:r>
              <a:rPr lang="zh-CN" altLang="en-US" sz="3200">
                <a:solidFill>
                  <a:srgbClr val="FF0000"/>
                </a:solidFill>
                <a:latin typeface="Arial" panose="020B0604020202020204" pitchFamily="34" charset="0"/>
              </a:rPr>
              <a:t>汇编语言程序的基本结构</a:t>
            </a:r>
            <a:endParaRPr lang="zh-CN" altLang="en-US" sz="3200">
              <a:solidFill>
                <a:srgbClr val="FF0000"/>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0997">
                                            <p:txEl>
                                              <p:pRg st="0" end="0"/>
                                            </p:txEl>
                                          </p:spTgt>
                                        </p:tgtEl>
                                        <p:attrNameLst>
                                          <p:attrName>style.visibility</p:attrName>
                                        </p:attrNameLst>
                                      </p:cBhvr>
                                      <p:to>
                                        <p:strVal val="visible"/>
                                      </p:to>
                                    </p:set>
                                    <p:animEffect transition="in" filter="blinds(horizontal)">
                                      <p:cBhvr>
                                        <p:cTn id="7" dur="500"/>
                                        <p:tgtEl>
                                          <p:spTgt spid="3409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752600" y="609600"/>
            <a:ext cx="3890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3600" u="none">
                <a:solidFill>
                  <a:srgbClr val="000000"/>
                </a:solidFill>
                <a:latin typeface="Arial" panose="020B0604020202020204" pitchFamily="34" charset="0"/>
              </a:rPr>
              <a:t>汇编语言程序格式</a:t>
            </a:r>
            <a:endParaRPr lang="zh-CN" altLang="en-US" sz="3600" u="none">
              <a:solidFill>
                <a:srgbClr val="000000"/>
              </a:solidFill>
              <a:latin typeface="Arial" panose="020B0604020202020204" pitchFamily="34" charset="0"/>
            </a:endParaRPr>
          </a:p>
        </p:txBody>
      </p:sp>
      <p:sp>
        <p:nvSpPr>
          <p:cNvPr id="25603" name="Text Box 3"/>
          <p:cNvSpPr txBox="1">
            <a:spLocks noChangeArrowheads="1"/>
          </p:cNvSpPr>
          <p:nvPr/>
        </p:nvSpPr>
        <p:spPr bwMode="auto">
          <a:xfrm>
            <a:off x="1905000" y="56388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FontTx/>
              <a:buNone/>
            </a:pPr>
            <a:r>
              <a:rPr lang="zh-CN" altLang="en-US" u="none">
                <a:solidFill>
                  <a:srgbClr val="0000FF"/>
                </a:solidFill>
                <a:latin typeface="楷体_GB2312" pitchFamily="49" charset="-122"/>
                <a:ea typeface="楷体_GB2312" pitchFamily="49" charset="-122"/>
              </a:rPr>
              <a:t>表达式</a:t>
            </a:r>
            <a:r>
              <a:rPr lang="zh-CN" altLang="en-US" u="none">
                <a:solidFill>
                  <a:srgbClr val="000000"/>
                </a:solidFill>
                <a:latin typeface="楷体_GB2312" pitchFamily="49" charset="-122"/>
                <a:ea typeface="楷体_GB2312" pitchFamily="49" charset="-122"/>
              </a:rPr>
              <a:t>：数字表达式  地址表达式</a:t>
            </a:r>
            <a:endParaRPr lang="zh-CN" altLang="en-US" b="0" u="none">
              <a:solidFill>
                <a:srgbClr val="000000"/>
              </a:solidFill>
              <a:latin typeface="楷体_GB2312" pitchFamily="49" charset="-122"/>
              <a:ea typeface="楷体_GB2312" pitchFamily="49" charset="-122"/>
            </a:endParaRPr>
          </a:p>
        </p:txBody>
      </p:sp>
      <p:grpSp>
        <p:nvGrpSpPr>
          <p:cNvPr id="25604" name="Group 4"/>
          <p:cNvGrpSpPr/>
          <p:nvPr/>
        </p:nvGrpSpPr>
        <p:grpSpPr bwMode="auto">
          <a:xfrm>
            <a:off x="1908175" y="1341438"/>
            <a:ext cx="6584950" cy="3792537"/>
            <a:chOff x="1200" y="576"/>
            <a:chExt cx="4148" cy="2389"/>
          </a:xfrm>
        </p:grpSpPr>
        <p:sp>
          <p:nvSpPr>
            <p:cNvPr id="25605" name="Text Box 5"/>
            <p:cNvSpPr txBox="1">
              <a:spLocks noChangeArrowheads="1"/>
            </p:cNvSpPr>
            <p:nvPr/>
          </p:nvSpPr>
          <p:spPr bwMode="auto">
            <a:xfrm>
              <a:off x="1488" y="1872"/>
              <a:ext cx="3860" cy="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nSpc>
                  <a:spcPct val="50000"/>
                </a:lnSpc>
                <a:spcBef>
                  <a:spcPct val="50000"/>
                </a:spcBef>
                <a:buClrTx/>
                <a:buFontTx/>
                <a:buNone/>
              </a:pPr>
              <a:r>
                <a:rPr lang="zh-CN" altLang="en-US" u="none">
                  <a:solidFill>
                    <a:srgbClr val="0000FF"/>
                  </a:solidFill>
                  <a:latin typeface="楷体_GB2312" pitchFamily="49" charset="-122"/>
                  <a:ea typeface="楷体_GB2312" pitchFamily="49" charset="-122"/>
                </a:rPr>
                <a:t>标号     指令    寄存器  说明程序或语句</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FF"/>
                  </a:solidFill>
                  <a:latin typeface="楷体_GB2312" pitchFamily="49" charset="-122"/>
                  <a:ea typeface="楷体_GB2312" pitchFamily="49" charset="-122"/>
                </a:rPr>
                <a:t>变量     伪指令  标号    的功能</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宏指令</a:t>
              </a: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变量</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常数</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表达式</a:t>
              </a:r>
              <a:endParaRPr lang="zh-CN" altLang="en-US" u="none">
                <a:solidFill>
                  <a:srgbClr val="0000FF"/>
                </a:solidFill>
                <a:latin typeface="楷体_GB2312" pitchFamily="49" charset="-122"/>
                <a:ea typeface="楷体_GB2312" pitchFamily="49" charset="-122"/>
              </a:endParaRPr>
            </a:p>
          </p:txBody>
        </p:sp>
        <p:sp>
          <p:nvSpPr>
            <p:cNvPr id="25606" name="Line 6"/>
            <p:cNvSpPr>
              <a:spLocks noChangeShapeType="1"/>
            </p:cNvSpPr>
            <p:nvPr/>
          </p:nvSpPr>
          <p:spPr bwMode="auto">
            <a:xfrm>
              <a:off x="172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7" name="Line 7"/>
            <p:cNvSpPr>
              <a:spLocks noChangeShapeType="1"/>
            </p:cNvSpPr>
            <p:nvPr/>
          </p:nvSpPr>
          <p:spPr bwMode="auto">
            <a:xfrm>
              <a:off x="2592"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8" name="Line 8"/>
            <p:cNvSpPr>
              <a:spLocks noChangeShapeType="1"/>
            </p:cNvSpPr>
            <p:nvPr/>
          </p:nvSpPr>
          <p:spPr bwMode="auto">
            <a:xfrm>
              <a:off x="340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9" name="Line 9"/>
            <p:cNvSpPr>
              <a:spLocks noChangeShapeType="1"/>
            </p:cNvSpPr>
            <p:nvPr/>
          </p:nvSpPr>
          <p:spPr bwMode="auto">
            <a:xfrm>
              <a:off x="436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10" name="Text Box 10"/>
            <p:cNvSpPr txBox="1">
              <a:spLocks noChangeArrowheads="1"/>
            </p:cNvSpPr>
            <p:nvPr/>
          </p:nvSpPr>
          <p:spPr bwMode="auto">
            <a:xfrm>
              <a:off x="1200" y="576"/>
              <a:ext cx="3600" cy="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nSpc>
                  <a:spcPct val="190000"/>
                </a:lnSpc>
                <a:spcBef>
                  <a:spcPct val="0"/>
                </a:spcBef>
                <a:buClrTx/>
                <a:buFontTx/>
                <a:buNone/>
              </a:pPr>
              <a:r>
                <a:rPr lang="zh-CN" altLang="en-US" sz="2600" u="none">
                  <a:solidFill>
                    <a:srgbClr val="000000"/>
                  </a:solidFill>
                  <a:latin typeface="宋体" panose="02010600030101010101" pitchFamily="2" charset="-122"/>
                </a:rPr>
                <a:t>源程序的每条语句可表示为：</a:t>
              </a:r>
              <a:endParaRPr lang="zh-CN" altLang="en-US" sz="2600" u="none">
                <a:solidFill>
                  <a:srgbClr val="000000"/>
                </a:solidFill>
                <a:latin typeface="宋体" panose="02010600030101010101" pitchFamily="2" charset="-122"/>
              </a:endParaRPr>
            </a:p>
            <a:p>
              <a:pPr>
                <a:lnSpc>
                  <a:spcPct val="190000"/>
                </a:lnSpc>
                <a:spcBef>
                  <a:spcPct val="0"/>
                </a:spcBef>
                <a:buClrTx/>
                <a:buFontTx/>
                <a:buNone/>
              </a:pP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宋体" panose="02010600030101010101" pitchFamily="2" charset="-122"/>
                </a:rPr>
                <a:t>符号地址</a:t>
              </a:r>
              <a:r>
                <a:rPr lang="en-US" altLang="zh-CN" u="none">
                  <a:solidFill>
                    <a:srgbClr val="000000"/>
                  </a:solidFill>
                  <a:latin typeface="宋体" panose="02010600030101010101" pitchFamily="2" charset="-122"/>
                </a:rPr>
                <a:t>]  </a:t>
              </a:r>
              <a:r>
                <a:rPr lang="zh-CN" altLang="en-US" u="none">
                  <a:solidFill>
                    <a:srgbClr val="000000"/>
                  </a:solidFill>
                  <a:latin typeface="宋体" panose="02010600030101010101" pitchFamily="2" charset="-122"/>
                </a:rPr>
                <a:t>操作   操作数   </a:t>
              </a:r>
              <a:r>
                <a:rPr lang="en-US" altLang="zh-CN" u="none">
                  <a:solidFill>
                    <a:srgbClr val="000000"/>
                  </a:solidFill>
                  <a:latin typeface="宋体" panose="02010600030101010101" pitchFamily="2" charset="-122"/>
                </a:rPr>
                <a:t>[</a:t>
              </a:r>
              <a:r>
                <a:rPr lang="en-US" altLang="zh-CN" u="none">
                  <a:solidFill>
                    <a:srgbClr val="000000"/>
                  </a:solidFill>
                </a:rPr>
                <a:t>; </a:t>
              </a:r>
              <a:r>
                <a:rPr lang="zh-CN" altLang="en-US" u="none">
                  <a:solidFill>
                    <a:srgbClr val="000000"/>
                  </a:solidFill>
                  <a:latin typeface="宋体" panose="02010600030101010101" pitchFamily="2" charset="-122"/>
                </a:rPr>
                <a:t>注释</a:t>
              </a:r>
              <a:r>
                <a:rPr lang="en-US" altLang="zh-CN" u="none">
                  <a:solidFill>
                    <a:srgbClr val="000000"/>
                  </a:solidFill>
                  <a:latin typeface="宋体" panose="02010600030101010101" pitchFamily="2" charset="-122"/>
                </a:rPr>
                <a:t>]</a:t>
              </a:r>
              <a:endParaRPr lang="en-US" altLang="zh-CN" b="0" u="none">
                <a:solidFill>
                  <a:srgbClr val="000000"/>
                </a:solidFill>
              </a:endParaRPr>
            </a:p>
          </p:txBody>
        </p:sp>
      </p:gr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1F24FC2-62CC-4566-82D8-47B977E2DA3D}" type="slidenum">
              <a:rPr lang="en-US" altLang="zh-CN"/>
            </a:fld>
            <a:endParaRPr lang="en-US" altLang="zh-CN"/>
          </a:p>
        </p:txBody>
      </p:sp>
      <p:sp>
        <p:nvSpPr>
          <p:cNvPr id="506882" name="Rectangle 2"/>
          <p:cNvSpPr>
            <a:spLocks noGrp="1" noRot="1" noChangeArrowheads="1"/>
          </p:cNvSpPr>
          <p:nvPr>
            <p:ph type="title"/>
          </p:nvPr>
        </p:nvSpPr>
        <p:spPr>
          <a:xfrm>
            <a:off x="323850" y="404813"/>
            <a:ext cx="3406775" cy="671512"/>
          </a:xfrm>
        </p:spPr>
        <p:txBody>
          <a:bodyPr/>
          <a:lstStyle/>
          <a:p>
            <a:pPr algn="l">
              <a:defRPr/>
            </a:pPr>
            <a:r>
              <a:rPr lang="zh-CN" altLang="en-US" sz="3200"/>
              <a:t>标号</a:t>
            </a:r>
            <a:r>
              <a:rPr lang="en-US" altLang="zh-CN" sz="3200"/>
              <a:t>/</a:t>
            </a:r>
            <a:r>
              <a:rPr lang="zh-CN" altLang="en-US" sz="3200"/>
              <a:t>名字的命名</a:t>
            </a:r>
            <a:endParaRPr lang="zh-CN" altLang="en-US" sz="3200"/>
          </a:p>
        </p:txBody>
      </p:sp>
      <p:sp>
        <p:nvSpPr>
          <p:cNvPr id="26628" name="Rectangle 3"/>
          <p:cNvSpPr>
            <a:spLocks noGrp="1" noRot="1" noChangeArrowheads="1"/>
          </p:cNvSpPr>
          <p:nvPr>
            <p:ph type="body" idx="1"/>
          </p:nvPr>
        </p:nvSpPr>
        <p:spPr>
          <a:xfrm>
            <a:off x="250825" y="1484313"/>
            <a:ext cx="8540750" cy="3384550"/>
          </a:xfrm>
        </p:spPr>
        <p:txBody>
          <a:bodyPr/>
          <a:lstStyle/>
          <a:p>
            <a:pPr>
              <a:buFont typeface="Wingdings" panose="05000000000000000000" pitchFamily="2" charset="2"/>
              <a:buNone/>
            </a:pPr>
            <a:r>
              <a:rPr lang="en-US" altLang="zh-CN" sz="2800"/>
              <a:t>	</a:t>
            </a:r>
            <a:r>
              <a:rPr lang="zh-CN" altLang="en-US"/>
              <a:t>约定：	</a:t>
            </a:r>
            <a:endParaRPr lang="zh-CN" altLang="en-US"/>
          </a:p>
          <a:p>
            <a:pPr lvl="1"/>
            <a:r>
              <a:rPr lang="zh-CN" altLang="en-US" sz="2400"/>
              <a:t>	最长</a:t>
            </a:r>
            <a:r>
              <a:rPr lang="en-US" altLang="zh-CN" sz="2400"/>
              <a:t>31</a:t>
            </a:r>
            <a:r>
              <a:rPr lang="zh-CN" altLang="en-US" sz="2400"/>
              <a:t>个字符</a:t>
            </a:r>
            <a:endParaRPr lang="zh-CN" altLang="en-US" sz="2400"/>
          </a:p>
          <a:p>
            <a:pPr lvl="1"/>
            <a:r>
              <a:rPr lang="zh-CN" altLang="en-US" sz="2400"/>
              <a:t>	第一个字符不能是数字</a:t>
            </a:r>
            <a:endParaRPr lang="zh-CN" altLang="en-US" sz="2400"/>
          </a:p>
          <a:p>
            <a:pPr lvl="1"/>
            <a:r>
              <a:rPr lang="zh-CN" altLang="en-US" sz="2400"/>
              <a:t>	</a:t>
            </a:r>
            <a:r>
              <a:rPr lang="en-US" altLang="zh-CN" sz="2400">
                <a:solidFill>
                  <a:srgbClr val="FF0000"/>
                </a:solidFill>
              </a:rPr>
              <a:t>? $ _ @</a:t>
            </a:r>
            <a:r>
              <a:rPr lang="zh-CN" altLang="en-US" sz="2400"/>
              <a:t>可出现在标号的任意位置，但</a:t>
            </a:r>
            <a:r>
              <a:rPr lang="en-US" altLang="zh-CN" sz="2400"/>
              <a:t>? $</a:t>
            </a:r>
            <a:r>
              <a:rPr lang="zh-CN" altLang="en-US" sz="2400"/>
              <a:t>不能单独使用</a:t>
            </a:r>
            <a:endParaRPr lang="zh-CN" altLang="en-US" sz="2400"/>
          </a:p>
          <a:p>
            <a:pPr lvl="1"/>
            <a:r>
              <a:rPr lang="zh-CN" altLang="en-US" sz="2400"/>
              <a:t>	</a:t>
            </a:r>
            <a:r>
              <a:rPr lang="en-US" altLang="zh-CN" sz="2400">
                <a:solidFill>
                  <a:srgbClr val="FF0000"/>
                </a:solidFill>
              </a:rPr>
              <a:t>. </a:t>
            </a:r>
            <a:r>
              <a:rPr lang="zh-CN" altLang="en-US" sz="2400"/>
              <a:t>只能出现在起始位置</a:t>
            </a:r>
            <a:endParaRPr lang="zh-CN" altLang="en-US" sz="2400"/>
          </a:p>
          <a:p>
            <a:pPr lvl="1"/>
            <a:r>
              <a:rPr lang="zh-CN" altLang="en-US" sz="2400"/>
              <a:t>	一个程序中，每个标识符的定义是唯一的，且不能与任何</a:t>
            </a:r>
            <a:r>
              <a:rPr lang="zh-CN" altLang="en-US" sz="2400">
                <a:solidFill>
                  <a:srgbClr val="FF0000"/>
                </a:solidFill>
              </a:rPr>
              <a:t>保留字</a:t>
            </a:r>
            <a:r>
              <a:rPr lang="zh-CN" altLang="en-US" sz="2400"/>
              <a:t>相同</a:t>
            </a:r>
            <a:endParaRPr lang="zh-CN" altLang="en-US" sz="2400"/>
          </a:p>
        </p:txBody>
      </p:sp>
      <p:sp>
        <p:nvSpPr>
          <p:cNvPr id="26629" name="Rectangle 4"/>
          <p:cNvSpPr>
            <a:spLocks noChangeArrowheads="1"/>
          </p:cNvSpPr>
          <p:nvPr/>
        </p:nvSpPr>
        <p:spPr bwMode="auto">
          <a:xfrm>
            <a:off x="3779838" y="620713"/>
            <a:ext cx="4332287" cy="13335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a:t>字母：</a:t>
            </a:r>
            <a:r>
              <a:rPr lang="en-US" altLang="zh-CN">
                <a:solidFill>
                  <a:srgbClr val="FF3300"/>
                </a:solidFill>
              </a:rPr>
              <a:t>A ~ Z</a:t>
            </a:r>
            <a:r>
              <a:rPr lang="en-US" altLang="zh-CN"/>
              <a:t> </a:t>
            </a:r>
            <a:r>
              <a:rPr lang="zh-CN" altLang="en-US"/>
              <a:t>； </a:t>
            </a:r>
            <a:endParaRPr lang="zh-CN" altLang="en-US"/>
          </a:p>
          <a:p>
            <a:pPr eaLnBrk="1" hangingPunct="1">
              <a:spcBef>
                <a:spcPct val="20000"/>
              </a:spcBef>
              <a:buFont typeface="Wingdings" panose="05000000000000000000" pitchFamily="2" charset="2"/>
              <a:buNone/>
            </a:pPr>
            <a:r>
              <a:rPr lang="zh-CN" altLang="en-US"/>
              <a:t>数字：</a:t>
            </a:r>
            <a:r>
              <a:rPr lang="en-US" altLang="zh-CN">
                <a:solidFill>
                  <a:srgbClr val="FF3300"/>
                </a:solidFill>
              </a:rPr>
              <a:t>0 ~ 9</a:t>
            </a:r>
            <a:r>
              <a:rPr lang="en-US" altLang="zh-CN"/>
              <a:t> </a:t>
            </a:r>
            <a:r>
              <a:rPr lang="zh-CN" altLang="en-US"/>
              <a:t>； </a:t>
            </a:r>
            <a:endParaRPr lang="zh-CN" altLang="en-US"/>
          </a:p>
          <a:p>
            <a:pPr eaLnBrk="1" hangingPunct="1">
              <a:spcBef>
                <a:spcPct val="20000"/>
              </a:spcBef>
              <a:buFont typeface="Wingdings" panose="05000000000000000000" pitchFamily="2" charset="2"/>
              <a:buNone/>
            </a:pPr>
            <a:r>
              <a:rPr lang="zh-CN" altLang="en-US"/>
              <a:t>特殊字符：</a:t>
            </a:r>
            <a:r>
              <a:rPr lang="en-US" altLang="zh-CN">
                <a:solidFill>
                  <a:srgbClr val="FF3300"/>
                </a:solidFill>
              </a:rPr>
              <a:t>?</a:t>
            </a:r>
            <a:r>
              <a:rPr lang="zh-CN" altLang="en-US"/>
              <a:t>、</a:t>
            </a:r>
            <a:r>
              <a:rPr lang="en-US" altLang="zh-CN">
                <a:solidFill>
                  <a:srgbClr val="FF3300"/>
                </a:solidFill>
              </a:rPr>
              <a:t>· </a:t>
            </a:r>
            <a:r>
              <a:rPr lang="zh-CN" altLang="en-US"/>
              <a:t>、</a:t>
            </a:r>
            <a:r>
              <a:rPr lang="zh-CN" altLang="en-US">
                <a:solidFill>
                  <a:srgbClr val="FF3300"/>
                </a:solidFill>
              </a:rPr>
              <a:t>＠</a:t>
            </a:r>
            <a:r>
              <a:rPr lang="zh-CN" altLang="en-US"/>
              <a:t>、</a:t>
            </a:r>
            <a:r>
              <a:rPr lang="en-US" altLang="zh-CN">
                <a:solidFill>
                  <a:srgbClr val="FF3300"/>
                </a:solidFill>
              </a:rPr>
              <a:t>_</a:t>
            </a:r>
            <a:r>
              <a:rPr lang="zh-CN" altLang="en-US"/>
              <a:t>、</a:t>
            </a:r>
            <a:r>
              <a:rPr lang="en-US" altLang="zh-CN">
                <a:solidFill>
                  <a:srgbClr val="FF3300"/>
                </a:solidFill>
              </a:rPr>
              <a:t>$ </a:t>
            </a:r>
            <a:r>
              <a:rPr lang="zh-CN" altLang="en-US"/>
              <a:t>。</a:t>
            </a:r>
            <a:endParaRPr lang="zh-CN" altLang="en-US"/>
          </a:p>
        </p:txBody>
      </p:sp>
      <p:sp>
        <p:nvSpPr>
          <p:cNvPr id="26630" name="Text Box 5"/>
          <p:cNvSpPr txBox="1">
            <a:spLocks noChangeArrowheads="1"/>
          </p:cNvSpPr>
          <p:nvPr/>
        </p:nvSpPr>
        <p:spPr bwMode="auto">
          <a:xfrm>
            <a:off x="539750" y="4797425"/>
            <a:ext cx="80772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58825" indent="-301625">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949325"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50000"/>
              </a:spcBef>
              <a:buClrTx/>
              <a:buFontTx/>
              <a:buNone/>
            </a:pPr>
            <a:r>
              <a:rPr lang="zh-CN" altLang="en-US" b="0">
                <a:solidFill>
                  <a:srgbClr val="FF0000"/>
                </a:solidFill>
                <a:latin typeface="宋体" panose="02010600030101010101" pitchFamily="2" charset="-122"/>
              </a:rPr>
              <a:t>保留字</a:t>
            </a:r>
            <a:r>
              <a:rPr lang="zh-CN" altLang="en-US" b="0">
                <a:latin typeface="宋体" panose="02010600030101010101" pitchFamily="2" charset="-122"/>
              </a:rPr>
              <a:t>是一个汇编语言中预先保留下来的具有特殊含义的符号，只能作为固定的用途。凡是</a:t>
            </a:r>
            <a:r>
              <a:rPr lang="en-US" altLang="zh-CN" b="0">
                <a:latin typeface="宋体" panose="02010600030101010101" pitchFamily="2" charset="-122"/>
              </a:rPr>
              <a:t>8086</a:t>
            </a:r>
            <a:r>
              <a:rPr lang="zh-CN" altLang="en-US" b="0">
                <a:latin typeface="宋体" panose="02010600030101010101" pitchFamily="2" charset="-122"/>
              </a:rPr>
              <a:t>的指令、伪指令、寄存器名等都是保留字。</a:t>
            </a:r>
            <a:r>
              <a:rPr lang="zh-CN" altLang="en-US" b="0">
                <a:solidFill>
                  <a:srgbClr val="0000FF"/>
                </a:solidFill>
                <a:latin typeface="宋体" panose="02010600030101010101" pitchFamily="2" charset="-122"/>
              </a:rPr>
              <a:t>     </a:t>
            </a:r>
            <a:endParaRPr lang="zh-CN" altLang="en-US" b="0">
              <a:solidFill>
                <a:srgbClr val="0000FF"/>
              </a:solidFill>
              <a:latin typeface="宋体" panose="02010600030101010101" pitchFamily="2"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92400"/>
            <a:ext cx="7772400" cy="571500"/>
          </a:xfrm>
        </p:spPr>
        <p:txBody>
          <a:bodyPr/>
          <a:lstStyle/>
          <a:p>
            <a:pPr>
              <a:defRPr/>
            </a:pPr>
            <a:r>
              <a:rPr lang="zh-CN" altLang="en-US" dirty="0"/>
              <a:t>第 </a:t>
            </a:r>
            <a:r>
              <a:rPr lang="en-US" altLang="zh-CN" dirty="0"/>
              <a:t>1 </a:t>
            </a:r>
            <a:r>
              <a:rPr lang="zh-CN" altLang="en-US" dirty="0"/>
              <a:t>章</a:t>
            </a:r>
            <a:endParaRPr lang="zh-CN" altLang="en-US" dirty="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15EBC4B5-21E3-44DA-A595-9948D643E1CC}" type="slidenum">
              <a:rPr lang="en-US" altLang="zh-CN"/>
            </a:fld>
            <a:endParaRPr lang="en-US" altLang="zh-CN"/>
          </a:p>
        </p:txBody>
      </p:sp>
      <p:sp>
        <p:nvSpPr>
          <p:cNvPr id="27651" name="Rectangle 2"/>
          <p:cNvSpPr>
            <a:spLocks noChangeArrowheads="1"/>
          </p:cNvSpPr>
          <p:nvPr/>
        </p:nvSpPr>
        <p:spPr bwMode="auto">
          <a:xfrm>
            <a:off x="611188" y="1052513"/>
            <a:ext cx="7777162" cy="19177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在</a:t>
            </a:r>
            <a:r>
              <a:rPr lang="zh-CN" altLang="en-US">
                <a:solidFill>
                  <a:srgbClr val="CC0066"/>
                </a:solidFill>
                <a:latin typeface="宋体" panose="02010600030101010101" pitchFamily="2" charset="-122"/>
              </a:rPr>
              <a:t>指令语句</a:t>
            </a:r>
            <a:r>
              <a:rPr lang="zh-CN" altLang="en-US">
                <a:latin typeface="宋体" panose="02010600030101010101" pitchFamily="2" charset="-122"/>
              </a:rPr>
              <a:t>中，</a:t>
            </a:r>
            <a:r>
              <a:rPr lang="zh-CN" altLang="en-US">
                <a:solidFill>
                  <a:srgbClr val="CC0066"/>
                </a:solidFill>
                <a:latin typeface="宋体" panose="02010600030101010101" pitchFamily="2" charset="-122"/>
              </a:rPr>
              <a:t>名字称为标号</a:t>
            </a:r>
            <a:r>
              <a:rPr lang="zh-CN" altLang="en-US">
                <a:latin typeface="宋体" panose="02010600030101010101" pitchFamily="2" charset="-122"/>
              </a:rPr>
              <a:t>。</a:t>
            </a:r>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指令语句中的标号实质上是</a:t>
            </a:r>
            <a:r>
              <a:rPr lang="zh-CN" altLang="en-US">
                <a:solidFill>
                  <a:srgbClr val="FF0000"/>
                </a:solidFill>
                <a:latin typeface="宋体" panose="02010600030101010101" pitchFamily="2" charset="-122"/>
              </a:rPr>
              <a:t>指令的符号地址</a:t>
            </a:r>
            <a:r>
              <a:rPr lang="zh-CN" altLang="en-US">
                <a:latin typeface="宋体" panose="02010600030101010101" pitchFamily="2" charset="-122"/>
              </a:rPr>
              <a:t>。</a:t>
            </a:r>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标号有三种属性：段、偏移量和类型</a:t>
            </a:r>
            <a:endParaRPr lang="zh-CN" altLang="en-US">
              <a:latin typeface="宋体" panose="02010600030101010101" pitchFamily="2" charset="-122"/>
            </a:endParaRPr>
          </a:p>
        </p:txBody>
      </p:sp>
      <p:sp>
        <p:nvSpPr>
          <p:cNvPr id="27652" name="Rectangle 3"/>
          <p:cNvSpPr>
            <a:spLocks noChangeArrowheads="1"/>
          </p:cNvSpPr>
          <p:nvPr/>
        </p:nvSpPr>
        <p:spPr bwMode="auto">
          <a:xfrm>
            <a:off x="539750" y="476250"/>
            <a:ext cx="2952750" cy="519113"/>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1.</a:t>
            </a:r>
            <a:r>
              <a:rPr lang="zh-CN" altLang="en-US" sz="2800">
                <a:solidFill>
                  <a:srgbClr val="FF0000"/>
                </a:solidFill>
                <a:latin typeface="宋体" panose="02010600030101010101" pitchFamily="2" charset="-122"/>
              </a:rPr>
              <a:t>标号</a:t>
            </a:r>
            <a:endParaRPr lang="zh-CN" altLang="en-US" sz="2800">
              <a:solidFill>
                <a:srgbClr val="FF0000"/>
              </a:solidFill>
              <a:latin typeface="宋体" panose="02010600030101010101" pitchFamily="2" charset="-122"/>
            </a:endParaRPr>
          </a:p>
        </p:txBody>
      </p:sp>
      <p:sp>
        <p:nvSpPr>
          <p:cNvPr id="27653" name="Rectangle 4"/>
          <p:cNvSpPr>
            <a:spLocks noChangeArrowheads="1"/>
          </p:cNvSpPr>
          <p:nvPr/>
        </p:nvSpPr>
        <p:spPr bwMode="auto">
          <a:xfrm>
            <a:off x="684213" y="3644900"/>
            <a:ext cx="585628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NEXT:     MOV  AX,1234H    ;AX←1234H</a:t>
            </a:r>
            <a:endParaRPr lang="en-US" altLang="zh-CN">
              <a:solidFill>
                <a:srgbClr val="000000"/>
              </a:solidFill>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443F0524-8BA8-4654-A402-7597EBDCA344}" type="slidenum">
              <a:rPr lang="en-US" altLang="zh-CN"/>
            </a:fld>
            <a:endParaRPr lang="en-US" altLang="zh-CN"/>
          </a:p>
        </p:txBody>
      </p:sp>
      <p:sp>
        <p:nvSpPr>
          <p:cNvPr id="28675" name="Rectangle 2"/>
          <p:cNvSpPr>
            <a:spLocks noGrp="1" noRot="1" noChangeArrowheads="1"/>
          </p:cNvSpPr>
          <p:nvPr>
            <p:ph type="body" idx="1"/>
          </p:nvPr>
        </p:nvSpPr>
        <p:spPr>
          <a:xfrm>
            <a:off x="395288" y="1052513"/>
            <a:ext cx="8562975" cy="3384550"/>
          </a:xfrm>
        </p:spPr>
        <p:txBody>
          <a:bodyPr/>
          <a:lstStyle/>
          <a:p>
            <a:pPr>
              <a:lnSpc>
                <a:spcPct val="150000"/>
              </a:lnSpc>
              <a:buFont typeface="Wingdings" panose="05000000000000000000" pitchFamily="2" charset="2"/>
              <a:buNone/>
            </a:pPr>
            <a:r>
              <a:rPr lang="zh-CN" altLang="en-US">
                <a:latin typeface="楷体_GB2312" pitchFamily="49" charset="-122"/>
                <a:ea typeface="楷体_GB2312" pitchFamily="49" charset="-122"/>
              </a:rPr>
              <a:t>用</a:t>
            </a:r>
            <a:r>
              <a:rPr lang="zh-CN" altLang="en-US">
                <a:solidFill>
                  <a:srgbClr val="CC0066"/>
                </a:solidFill>
                <a:latin typeface="楷体_GB2312" pitchFamily="49" charset="-122"/>
                <a:ea typeface="楷体_GB2312" pitchFamily="49" charset="-122"/>
              </a:rPr>
              <a:t>指示语句</a:t>
            </a:r>
            <a:r>
              <a:rPr lang="zh-CN" altLang="en-US">
                <a:latin typeface="楷体_GB2312" pitchFamily="49" charset="-122"/>
                <a:ea typeface="楷体_GB2312" pitchFamily="49" charset="-122"/>
              </a:rPr>
              <a:t>定义变量时，汇编语言中</a:t>
            </a:r>
            <a:r>
              <a:rPr lang="zh-CN" altLang="en-US">
                <a:solidFill>
                  <a:srgbClr val="CC0066"/>
                </a:solidFill>
                <a:latin typeface="楷体_GB2312" pitchFamily="49" charset="-122"/>
                <a:ea typeface="楷体_GB2312" pitchFamily="49" charset="-122"/>
              </a:rPr>
              <a:t>名字部分就是变量名</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数据存放在存储器中要占一定内存空间，称这个被占用的内存空间为变量。</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而变量名就是给所占用内存空间起的名字。</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变量有三种属性：段、偏移量和类型。</a:t>
            </a:r>
            <a:endParaRPr lang="zh-CN" altLang="en-US">
              <a:latin typeface="楷体_GB2312" pitchFamily="49" charset="-122"/>
              <a:ea typeface="楷体_GB2312" pitchFamily="49" charset="-122"/>
            </a:endParaRPr>
          </a:p>
        </p:txBody>
      </p:sp>
      <p:sp>
        <p:nvSpPr>
          <p:cNvPr id="28676" name="Rectangle 4"/>
          <p:cNvSpPr>
            <a:spLocks noChangeArrowheads="1"/>
          </p:cNvSpPr>
          <p:nvPr/>
        </p:nvSpPr>
        <p:spPr bwMode="auto">
          <a:xfrm>
            <a:off x="539750" y="404813"/>
            <a:ext cx="1614488" cy="519112"/>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2.</a:t>
            </a:r>
            <a:r>
              <a:rPr lang="zh-CN" altLang="en-US" sz="2800">
                <a:solidFill>
                  <a:srgbClr val="FF0000"/>
                </a:solidFill>
                <a:latin typeface="宋体" panose="02010600030101010101" pitchFamily="2" charset="-122"/>
              </a:rPr>
              <a:t>变量名</a:t>
            </a:r>
            <a:endParaRPr lang="zh-CN" altLang="en-US" sz="2800">
              <a:solidFill>
                <a:srgbClr val="FF0000"/>
              </a:solidFill>
              <a:latin typeface="宋体" panose="02010600030101010101" pitchFamily="2" charset="-122"/>
            </a:endParaRPr>
          </a:p>
        </p:txBody>
      </p:sp>
      <p:sp>
        <p:nvSpPr>
          <p:cNvPr id="28677" name="Rectangle 5"/>
          <p:cNvSpPr>
            <a:spLocks noChangeArrowheads="1"/>
          </p:cNvSpPr>
          <p:nvPr/>
        </p:nvSpPr>
        <p:spPr bwMode="auto">
          <a:xfrm>
            <a:off x="760413" y="4797425"/>
            <a:ext cx="687228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VAR       DB     41H,42H,43H,44H  ;</a:t>
            </a:r>
            <a:r>
              <a:rPr lang="zh-CN" altLang="en-US">
                <a:solidFill>
                  <a:srgbClr val="000000"/>
                </a:solidFill>
              </a:rPr>
              <a:t>四个原始数据</a:t>
            </a:r>
            <a:endParaRPr lang="zh-CN" altLang="en-US">
              <a:solidFill>
                <a:srgbClr val="000000"/>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9E1FE2C-672B-4BE3-BBD3-A01804240A62}" type="slidenum">
              <a:rPr lang="en-US" altLang="zh-CN"/>
            </a:fld>
            <a:endParaRPr lang="en-US" altLang="zh-CN"/>
          </a:p>
        </p:txBody>
      </p:sp>
      <p:graphicFrame>
        <p:nvGraphicFramePr>
          <p:cNvPr id="580725" name="Group 117"/>
          <p:cNvGraphicFramePr>
            <a:graphicFrameLocks noGrp="1"/>
          </p:cNvGraphicFramePr>
          <p:nvPr>
            <p:ph sz="half" idx="4294967295"/>
          </p:nvPr>
        </p:nvGraphicFramePr>
        <p:xfrm>
          <a:off x="250825" y="2781300"/>
          <a:ext cx="8610600" cy="2963863"/>
        </p:xfrm>
        <a:graphic>
          <a:graphicData uri="http://schemas.openxmlformats.org/drawingml/2006/table">
            <a:tbl>
              <a:tblPr/>
              <a:tblGrid>
                <a:gridCol w="1524000"/>
                <a:gridCol w="1600200"/>
                <a:gridCol w="1752600"/>
                <a:gridCol w="2011363"/>
                <a:gridCol w="1722437"/>
              </a:tblGrid>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算术运算符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逻辑运算符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分析运算符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加法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AND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EQ</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相等</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TYPE</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PTR</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减法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OR</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或</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NE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不等</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LENGTH</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THIS</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乘法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XOR</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异或</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小于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SIZE</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SHORT</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除法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NOT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非</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GT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大于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OFFSET</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HIGH</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MOD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求余</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小于等于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SEG</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LOW</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GE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大于等于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49" name="Rectangle 52"/>
          <p:cNvSpPr>
            <a:spLocks noChangeArrowheads="1"/>
          </p:cNvSpPr>
          <p:nvPr/>
        </p:nvSpPr>
        <p:spPr bwMode="auto">
          <a:xfrm>
            <a:off x="323850" y="476250"/>
            <a:ext cx="8569325" cy="19177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latin typeface="宋体" panose="02010600030101010101" pitchFamily="2" charset="-122"/>
              </a:rPr>
              <a:t>3.</a:t>
            </a:r>
            <a:r>
              <a:rPr lang="zh-CN" altLang="en-US">
                <a:solidFill>
                  <a:srgbClr val="FF0000"/>
                </a:solidFill>
                <a:latin typeface="宋体" panose="02010600030101010101" pitchFamily="2" charset="-122"/>
              </a:rPr>
              <a:t>表达式</a:t>
            </a:r>
            <a:endParaRPr lang="zh-CN" altLang="en-US">
              <a:solidFill>
                <a:srgbClr val="FF0000"/>
              </a:solidFill>
              <a:latin typeface="宋体" panose="02010600030101010101" pitchFamily="2" charset="-122"/>
            </a:endParaRPr>
          </a:p>
          <a:p>
            <a:pPr eaLnBrk="1" hangingPunct="1"/>
            <a:r>
              <a:rPr lang="zh-CN" altLang="en-US">
                <a:latin typeface="宋体" panose="02010600030101010101" pitchFamily="2" charset="-122"/>
              </a:rPr>
              <a:t>汇编语句中的表达式分为两种：数值表达式和地址表达式。</a:t>
            </a:r>
            <a:endParaRPr lang="zh-CN" altLang="en-US">
              <a:latin typeface="宋体" panose="02010600030101010101" pitchFamily="2" charset="-122"/>
            </a:endParaRPr>
          </a:p>
          <a:p>
            <a:pPr eaLnBrk="1" hangingPunct="1"/>
            <a:r>
              <a:rPr lang="zh-CN" altLang="en-US">
                <a:solidFill>
                  <a:srgbClr val="FF0000"/>
                </a:solidFill>
                <a:latin typeface="宋体" panose="02010600030101010101" pitchFamily="2" charset="-122"/>
              </a:rPr>
              <a:t>数值表达式</a:t>
            </a:r>
            <a:r>
              <a:rPr lang="zh-CN" altLang="en-US">
                <a:latin typeface="宋体" panose="02010600030101010101" pitchFamily="2" charset="-122"/>
              </a:rPr>
              <a:t>产生一个数值结果。</a:t>
            </a:r>
            <a:endParaRPr lang="zh-CN" altLang="en-US">
              <a:latin typeface="宋体" panose="02010600030101010101" pitchFamily="2" charset="-122"/>
            </a:endParaRPr>
          </a:p>
          <a:p>
            <a:pPr eaLnBrk="1" hangingPunct="1"/>
            <a:r>
              <a:rPr lang="zh-CN" altLang="en-US">
                <a:solidFill>
                  <a:srgbClr val="FF0000"/>
                </a:solidFill>
                <a:latin typeface="宋体" panose="02010600030101010101" pitchFamily="2" charset="-122"/>
              </a:rPr>
              <a:t>地址表达式</a:t>
            </a:r>
            <a:r>
              <a:rPr lang="zh-CN" altLang="en-US">
                <a:latin typeface="宋体" panose="02010600030101010101" pitchFamily="2" charset="-122"/>
              </a:rPr>
              <a:t>的结果是存储器的地址。</a:t>
            </a:r>
            <a:endParaRPr lang="zh-CN" altLang="en-US">
              <a:latin typeface="宋体" panose="02010600030101010101" pitchFamily="2" charset="-122"/>
            </a:endParaRPr>
          </a:p>
          <a:p>
            <a:pPr eaLnBrk="1" hangingPunct="1"/>
            <a:r>
              <a:rPr lang="zh-CN" altLang="en-US">
                <a:latin typeface="宋体" panose="02010600030101010101" pitchFamily="2" charset="-122"/>
              </a:rPr>
              <a:t>表达式中常用的运算符有以下几种：</a:t>
            </a:r>
            <a:endParaRPr lang="zh-CN" altLang="en-US">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0725"/>
                                        </p:tgtEl>
                                        <p:attrNameLst>
                                          <p:attrName>style.visibility</p:attrName>
                                        </p:attrNameLst>
                                      </p:cBhvr>
                                      <p:to>
                                        <p:strVal val="visible"/>
                                      </p:to>
                                    </p:set>
                                    <p:anim calcmode="lin" valueType="num">
                                      <p:cBhvr additive="base">
                                        <p:cTn id="7" dur="500" fill="hold"/>
                                        <p:tgtEl>
                                          <p:spTgt spid="580725"/>
                                        </p:tgtEl>
                                        <p:attrNameLst>
                                          <p:attrName>ppt_x</p:attrName>
                                        </p:attrNameLst>
                                      </p:cBhvr>
                                      <p:tavLst>
                                        <p:tav tm="0">
                                          <p:val>
                                            <p:strVal val="#ppt_x"/>
                                          </p:val>
                                        </p:tav>
                                        <p:tav tm="100000">
                                          <p:val>
                                            <p:strVal val="#ppt_x"/>
                                          </p:val>
                                        </p:tav>
                                      </p:tavLst>
                                    </p:anim>
                                    <p:anim calcmode="lin" valueType="num">
                                      <p:cBhvr additive="base">
                                        <p:cTn id="8" dur="500" fill="hold"/>
                                        <p:tgtEl>
                                          <p:spTgt spid="58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6B75B19-B351-4DBD-B215-0AA02FFE02B5}" type="slidenum">
              <a:rPr lang="en-US" altLang="zh-CN"/>
            </a:fld>
            <a:endParaRPr lang="en-US" altLang="zh-CN"/>
          </a:p>
        </p:txBody>
      </p:sp>
      <p:sp>
        <p:nvSpPr>
          <p:cNvPr id="30723" name="Rectangle 3"/>
          <p:cNvSpPr>
            <a:spLocks noGrp="1" noRot="1" noChangeArrowheads="1"/>
          </p:cNvSpPr>
          <p:nvPr>
            <p:ph type="body" idx="4294967295"/>
          </p:nvPr>
        </p:nvSpPr>
        <p:spPr>
          <a:xfrm>
            <a:off x="323850" y="549275"/>
            <a:ext cx="8605838" cy="2159000"/>
          </a:xfrm>
        </p:spPr>
        <p:txBody>
          <a:bodyPr/>
          <a:lstStyle/>
          <a:p>
            <a:pPr marL="381000" indent="-381000"/>
            <a:r>
              <a:rPr lang="en-US" altLang="zh-CN">
                <a:solidFill>
                  <a:srgbClr val="FF0000"/>
                </a:solidFill>
                <a:latin typeface="宋体" panose="02010600030101010101" pitchFamily="2" charset="-122"/>
              </a:rPr>
              <a:t>4</a:t>
            </a:r>
            <a:r>
              <a:rPr lang="zh-CN" altLang="en-US">
                <a:solidFill>
                  <a:srgbClr val="FF0000"/>
                </a:solidFill>
                <a:latin typeface="宋体" panose="02010600030101010101" pitchFamily="2" charset="-122"/>
              </a:rPr>
              <a:t>）分析运算符</a:t>
            </a:r>
            <a:endParaRPr lang="zh-CN" altLang="en-US">
              <a:solidFill>
                <a:srgbClr val="FF0000"/>
              </a:solidFill>
              <a:latin typeface="宋体" panose="02010600030101010101" pitchFamily="2" charset="-122"/>
            </a:endParaRPr>
          </a:p>
          <a:p>
            <a:pPr marL="381000" indent="-381000">
              <a:buFont typeface="Wingdings" panose="05000000000000000000" pitchFamily="2" charset="2"/>
              <a:buNone/>
            </a:pPr>
            <a:endParaRPr lang="zh-CN" altLang="en-US">
              <a:solidFill>
                <a:schemeClr val="accent2"/>
              </a:solidFill>
              <a:latin typeface="宋体" panose="02010600030101010101" pitchFamily="2" charset="-122"/>
            </a:endParaRPr>
          </a:p>
          <a:p>
            <a:pPr marL="381000" indent="-381000"/>
            <a:r>
              <a:rPr lang="zh-CN" altLang="en-US">
                <a:solidFill>
                  <a:srgbClr val="FF0000"/>
                </a:solidFill>
                <a:latin typeface="宋体" panose="02010600030101010101" pitchFamily="2" charset="-122"/>
              </a:rPr>
              <a:t>①</a:t>
            </a:r>
            <a:r>
              <a:rPr lang="en-US" altLang="zh-CN">
                <a:solidFill>
                  <a:srgbClr val="FF0000"/>
                </a:solidFill>
                <a:latin typeface="宋体" panose="02010600030101010101" pitchFamily="2" charset="-122"/>
              </a:rPr>
              <a:t>OFFSET</a:t>
            </a:r>
            <a:r>
              <a:rPr lang="zh-CN" altLang="en-US">
                <a:solidFill>
                  <a:schemeClr val="accent2"/>
                </a:solidFill>
                <a:latin typeface="宋体" panose="02010600030101010101" pitchFamily="2" charset="-122"/>
              </a:rPr>
              <a:t>运算符</a:t>
            </a:r>
            <a:r>
              <a:rPr lang="zh-CN" altLang="en-US">
                <a:latin typeface="宋体" panose="02010600030101010101" pitchFamily="2" charset="-122"/>
              </a:rPr>
              <a:t>：利用运算符</a:t>
            </a:r>
            <a:r>
              <a:rPr lang="en-US" altLang="zh-CN">
                <a:latin typeface="宋体" panose="02010600030101010101" pitchFamily="2" charset="-122"/>
              </a:rPr>
              <a:t>OFFSET</a:t>
            </a:r>
            <a:r>
              <a:rPr lang="zh-CN" altLang="en-US">
                <a:latin typeface="宋体" panose="02010600030101010101" pitchFamily="2" charset="-122"/>
              </a:rPr>
              <a:t>可以得到一个标号或变量的偏移量。</a:t>
            </a:r>
            <a:endParaRPr lang="zh-CN" altLang="en-US">
              <a:latin typeface="宋体" panose="02010600030101010101" pitchFamily="2" charset="-122"/>
            </a:endParaRPr>
          </a:p>
          <a:p>
            <a:pPr marL="381000" indent="-381000"/>
            <a:r>
              <a:rPr lang="zh-CN" altLang="en-US">
                <a:latin typeface="宋体" panose="02010600030101010101" pitchFamily="2" charset="-122"/>
              </a:rPr>
              <a:t>使用格式：</a:t>
            </a:r>
            <a:r>
              <a:rPr lang="en-US" altLang="zh-CN">
                <a:latin typeface="宋体" panose="02010600030101010101" pitchFamily="2" charset="-122"/>
              </a:rPr>
              <a:t>OFFSET  </a:t>
            </a:r>
            <a:r>
              <a:rPr lang="zh-CN" altLang="en-US">
                <a:latin typeface="宋体" panose="02010600030101010101" pitchFamily="2" charset="-122"/>
              </a:rPr>
              <a:t>变量名或标号名</a:t>
            </a:r>
            <a:endParaRPr lang="zh-CN" altLang="en-US">
              <a:latin typeface="宋体" panose="02010600030101010101" pitchFamily="2" charset="-122"/>
            </a:endParaRPr>
          </a:p>
        </p:txBody>
      </p:sp>
      <p:sp>
        <p:nvSpPr>
          <p:cNvPr id="30724" name="Rectangle 3"/>
          <p:cNvSpPr>
            <a:spLocks noRot="1" noChangeArrowheads="1"/>
          </p:cNvSpPr>
          <p:nvPr/>
        </p:nvSpPr>
        <p:spPr bwMode="auto">
          <a:xfrm>
            <a:off x="468313" y="3213100"/>
            <a:ext cx="85344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endParaRPr lang="en-US" altLang="zh-CN" b="0">
              <a:solidFill>
                <a:schemeClr val="accent2"/>
              </a:solidFill>
              <a:latin typeface="宋体" panose="02010600030101010101" pitchFamily="2" charset="-122"/>
            </a:endParaRPr>
          </a:p>
          <a:p>
            <a:pPr eaLnBrk="1" hangingPunct="1">
              <a:buClr>
                <a:schemeClr val="folHlink"/>
              </a:buClr>
              <a:buFont typeface="Wingdings" panose="05000000000000000000" pitchFamily="2" charset="2"/>
              <a:buChar char="§"/>
            </a:pPr>
            <a:r>
              <a:rPr lang="en-US" altLang="zh-CN" b="0">
                <a:solidFill>
                  <a:srgbClr val="FF0000"/>
                </a:solidFill>
                <a:latin typeface="宋体" panose="02010600030101010101" pitchFamily="2" charset="-122"/>
              </a:rPr>
              <a:t>②SEG</a:t>
            </a:r>
            <a:r>
              <a:rPr lang="zh-CN" altLang="en-US" b="0">
                <a:solidFill>
                  <a:schemeClr val="accent2"/>
                </a:solidFill>
                <a:latin typeface="宋体" panose="02010600030101010101" pitchFamily="2" charset="-122"/>
              </a:rPr>
              <a:t>运算符</a:t>
            </a:r>
            <a:r>
              <a:rPr lang="zh-CN" altLang="en-US" b="0">
                <a:latin typeface="宋体" panose="02010600030101010101" pitchFamily="2" charset="-122"/>
              </a:rPr>
              <a:t>：利用运算符</a:t>
            </a:r>
            <a:r>
              <a:rPr lang="en-US" altLang="zh-CN" b="0">
                <a:latin typeface="宋体" panose="02010600030101010101" pitchFamily="2" charset="-122"/>
              </a:rPr>
              <a:t>SEG</a:t>
            </a:r>
            <a:r>
              <a:rPr lang="zh-CN" altLang="en-US" b="0">
                <a:latin typeface="宋体" panose="02010600030101010101" pitchFamily="2" charset="-122"/>
              </a:rPr>
              <a:t>可以得到一个标号或变量的段基址</a:t>
            </a:r>
            <a:endParaRPr lang="zh-CN" altLang="en-US" b="0">
              <a:latin typeface="宋体" panose="02010600030101010101" pitchFamily="2" charset="-122"/>
            </a:endParaRPr>
          </a:p>
          <a:p>
            <a:pPr eaLnBrk="1" hangingPunct="1">
              <a:buClr>
                <a:schemeClr val="folHlink"/>
              </a:buClr>
              <a:buFont typeface="Wingdings" panose="05000000000000000000" pitchFamily="2" charset="2"/>
              <a:buChar char="§"/>
            </a:pPr>
            <a:r>
              <a:rPr lang="zh-CN" altLang="en-US" b="0">
                <a:latin typeface="宋体" panose="02010600030101010101" pitchFamily="2" charset="-122"/>
              </a:rPr>
              <a:t>格式：   </a:t>
            </a:r>
            <a:r>
              <a:rPr lang="en-US" altLang="zh-CN" b="0">
                <a:latin typeface="宋体" panose="02010600030101010101" pitchFamily="2" charset="-122"/>
              </a:rPr>
              <a:t>SEG   </a:t>
            </a:r>
            <a:r>
              <a:rPr lang="zh-CN" altLang="en-US" b="0">
                <a:latin typeface="宋体" panose="02010600030101010101" pitchFamily="2" charset="-122"/>
              </a:rPr>
              <a:t>变量名或标号名 </a:t>
            </a:r>
            <a:endParaRPr lang="zh-CN" altLang="en-US" b="0">
              <a:latin typeface="宋体" panose="02010600030101010101" pitchFamily="2" charset="-122"/>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pPr>
              <a:defRPr/>
            </a:pPr>
            <a:fld id="{22326FC9-3B47-42F3-966C-6F2AD5F50869}" type="slidenum">
              <a:rPr lang="en-US" altLang="zh-CN"/>
            </a:fld>
            <a:endParaRPr lang="en-US" altLang="zh-CN"/>
          </a:p>
        </p:txBody>
      </p:sp>
      <p:sp>
        <p:nvSpPr>
          <p:cNvPr id="31747" name="Text Box 2"/>
          <p:cNvSpPr txBox="1">
            <a:spLocks noChangeArrowheads="1"/>
          </p:cNvSpPr>
          <p:nvPr/>
        </p:nvSpPr>
        <p:spPr bwMode="auto">
          <a:xfrm>
            <a:off x="0" y="1125538"/>
            <a:ext cx="93122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en-US">
                <a:latin typeface="宋体" panose="02010600030101010101" pitchFamily="2" charset="-122"/>
              </a:rPr>
              <a:t>   </a:t>
            </a:r>
            <a:r>
              <a:rPr lang="en-US" altLang="zh-CN">
                <a:latin typeface="宋体" panose="02010600030101010101" pitchFamily="2" charset="-122"/>
              </a:rPr>
              <a:t>PTR</a:t>
            </a:r>
            <a:r>
              <a:rPr lang="zh-CN" altLang="en-US">
                <a:latin typeface="宋体" panose="02010600030101010101" pitchFamily="2" charset="-122"/>
              </a:rPr>
              <a:t>的应用场合主要有两处：一种情况是当要访问的存储单元的类型不确定时，可以用</a:t>
            </a:r>
            <a:r>
              <a:rPr lang="en-US" altLang="zh-CN">
                <a:latin typeface="宋体" panose="02010600030101010101" pitchFamily="2" charset="-122"/>
              </a:rPr>
              <a:t>PTR</a:t>
            </a:r>
            <a:r>
              <a:rPr lang="zh-CN" altLang="en-US">
                <a:latin typeface="宋体" panose="02010600030101010101" pitchFamily="2" charset="-122"/>
              </a:rPr>
              <a:t>明确指明要访问的存储单元的类型。如：</a:t>
            </a:r>
            <a:endParaRPr lang="en-US" altLang="en-US">
              <a:latin typeface="宋体" panose="02010600030101010101" pitchFamily="2" charset="-122"/>
            </a:endParaRPr>
          </a:p>
          <a:p>
            <a:pPr eaLnBrk="1" hangingPunct="1">
              <a:lnSpc>
                <a:spcPct val="50000"/>
              </a:lnSpc>
              <a:spcBef>
                <a:spcPct val="50000"/>
              </a:spcBef>
            </a:pPr>
            <a:r>
              <a:rPr lang="en-US" altLang="en-US">
                <a:latin typeface="宋体" panose="02010600030101010101" pitchFamily="2" charset="-122"/>
              </a:rPr>
              <a:t>                 </a:t>
            </a:r>
            <a:r>
              <a:rPr lang="en-US" altLang="zh-CN">
                <a:solidFill>
                  <a:srgbClr val="CC0000"/>
                </a:solidFill>
                <a:latin typeface="宋体" panose="02010600030101010101" pitchFamily="2" charset="-122"/>
              </a:rPr>
              <a:t>MOV  [BX],10H</a:t>
            </a:r>
            <a:endParaRPr lang="en-US" altLang="zh-CN">
              <a:solidFill>
                <a:srgbClr val="CC0000"/>
              </a:solidFill>
              <a:latin typeface="宋体" panose="02010600030101010101" pitchFamily="2" charset="-122"/>
            </a:endParaRPr>
          </a:p>
        </p:txBody>
      </p:sp>
      <p:sp>
        <p:nvSpPr>
          <p:cNvPr id="610307" name="Text Box 3"/>
          <p:cNvSpPr txBox="1">
            <a:spLocks noChangeArrowheads="1"/>
          </p:cNvSpPr>
          <p:nvPr/>
        </p:nvSpPr>
        <p:spPr bwMode="auto">
          <a:xfrm>
            <a:off x="684213" y="2636838"/>
            <a:ext cx="441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en-US" altLang="zh-CN"/>
              <a:t> </a:t>
            </a:r>
            <a:endParaRPr lang="en-US" altLang="zh-CN"/>
          </a:p>
          <a:p>
            <a:pPr eaLnBrk="1" hangingPunct="1">
              <a:lnSpc>
                <a:spcPct val="50000"/>
              </a:lnSpc>
              <a:spcBef>
                <a:spcPct val="50000"/>
              </a:spcBef>
            </a:pPr>
            <a:r>
              <a:rPr lang="en-US" altLang="zh-CN">
                <a:solidFill>
                  <a:srgbClr val="FF00FF"/>
                </a:solidFill>
              </a:rPr>
              <a:t>MOV  BYTE PTR[BX],10H</a:t>
            </a:r>
            <a:endParaRPr lang="en-US" altLang="zh-CN" sz="3200">
              <a:solidFill>
                <a:srgbClr val="FF00FF"/>
              </a:solidFill>
            </a:endParaRPr>
          </a:p>
        </p:txBody>
      </p:sp>
      <p:sp>
        <p:nvSpPr>
          <p:cNvPr id="31749" name="Line 4"/>
          <p:cNvSpPr>
            <a:spLocks noChangeShapeType="1"/>
          </p:cNvSpPr>
          <p:nvPr/>
        </p:nvSpPr>
        <p:spPr bwMode="auto">
          <a:xfrm>
            <a:off x="6291263" y="2543175"/>
            <a:ext cx="0" cy="1600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0" name="Line 5"/>
          <p:cNvSpPr>
            <a:spLocks noChangeShapeType="1"/>
          </p:cNvSpPr>
          <p:nvPr/>
        </p:nvSpPr>
        <p:spPr bwMode="auto">
          <a:xfrm>
            <a:off x="7586663" y="2543175"/>
            <a:ext cx="0" cy="1676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Line 6"/>
          <p:cNvSpPr>
            <a:spLocks noChangeShapeType="1"/>
          </p:cNvSpPr>
          <p:nvPr/>
        </p:nvSpPr>
        <p:spPr bwMode="auto">
          <a:xfrm>
            <a:off x="6291263" y="29241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2" name="Line 7"/>
          <p:cNvSpPr>
            <a:spLocks noChangeShapeType="1"/>
          </p:cNvSpPr>
          <p:nvPr/>
        </p:nvSpPr>
        <p:spPr bwMode="auto">
          <a:xfrm>
            <a:off x="6291263" y="33051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Text Box 8"/>
          <p:cNvSpPr txBox="1">
            <a:spLocks noChangeArrowheads="1"/>
          </p:cNvSpPr>
          <p:nvPr/>
        </p:nvSpPr>
        <p:spPr bwMode="auto">
          <a:xfrm>
            <a:off x="5224463" y="28479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BX</a:t>
            </a:r>
            <a:endParaRPr lang="en-US" altLang="zh-CN"/>
          </a:p>
        </p:txBody>
      </p:sp>
      <p:sp>
        <p:nvSpPr>
          <p:cNvPr id="31754" name="Line 9"/>
          <p:cNvSpPr>
            <a:spLocks noChangeShapeType="1"/>
          </p:cNvSpPr>
          <p:nvPr/>
        </p:nvSpPr>
        <p:spPr bwMode="auto">
          <a:xfrm>
            <a:off x="5757863" y="3076575"/>
            <a:ext cx="533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5" name="Line 10"/>
          <p:cNvSpPr>
            <a:spLocks noChangeShapeType="1"/>
          </p:cNvSpPr>
          <p:nvPr/>
        </p:nvSpPr>
        <p:spPr bwMode="auto">
          <a:xfrm>
            <a:off x="6291263" y="4524375"/>
            <a:ext cx="0" cy="1600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Line 11"/>
          <p:cNvSpPr>
            <a:spLocks noChangeShapeType="1"/>
          </p:cNvSpPr>
          <p:nvPr/>
        </p:nvSpPr>
        <p:spPr bwMode="auto">
          <a:xfrm>
            <a:off x="7586663" y="4524375"/>
            <a:ext cx="0" cy="1676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12"/>
          <p:cNvSpPr>
            <a:spLocks noChangeShapeType="1"/>
          </p:cNvSpPr>
          <p:nvPr/>
        </p:nvSpPr>
        <p:spPr bwMode="auto">
          <a:xfrm>
            <a:off x="6291263" y="4905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8" name="Line 13"/>
          <p:cNvSpPr>
            <a:spLocks noChangeShapeType="1"/>
          </p:cNvSpPr>
          <p:nvPr/>
        </p:nvSpPr>
        <p:spPr bwMode="auto">
          <a:xfrm>
            <a:off x="6291263" y="5286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Text Box 14"/>
          <p:cNvSpPr txBox="1">
            <a:spLocks noChangeArrowheads="1"/>
          </p:cNvSpPr>
          <p:nvPr/>
        </p:nvSpPr>
        <p:spPr bwMode="auto">
          <a:xfrm>
            <a:off x="5224463" y="48291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BX</a:t>
            </a:r>
            <a:endParaRPr lang="en-US" altLang="zh-CN"/>
          </a:p>
        </p:txBody>
      </p:sp>
      <p:sp>
        <p:nvSpPr>
          <p:cNvPr id="31760" name="Line 15"/>
          <p:cNvSpPr>
            <a:spLocks noChangeShapeType="1"/>
          </p:cNvSpPr>
          <p:nvPr/>
        </p:nvSpPr>
        <p:spPr bwMode="auto">
          <a:xfrm>
            <a:off x="5757863" y="5057775"/>
            <a:ext cx="533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Line 16"/>
          <p:cNvSpPr>
            <a:spLocks noChangeShapeType="1"/>
          </p:cNvSpPr>
          <p:nvPr/>
        </p:nvSpPr>
        <p:spPr bwMode="auto">
          <a:xfrm>
            <a:off x="6291263" y="5667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0321" name="Text Box 17"/>
          <p:cNvSpPr txBox="1">
            <a:spLocks noChangeArrowheads="1"/>
          </p:cNvSpPr>
          <p:nvPr/>
        </p:nvSpPr>
        <p:spPr bwMode="auto">
          <a:xfrm>
            <a:off x="684213" y="4797425"/>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990099"/>
                </a:solidFill>
              </a:rPr>
              <a:t>MOV  WORD PTR[BX],10H</a:t>
            </a:r>
            <a:endParaRPr lang="en-US" altLang="zh-CN">
              <a:solidFill>
                <a:srgbClr val="990099"/>
              </a:solidFill>
            </a:endParaRPr>
          </a:p>
        </p:txBody>
      </p:sp>
      <p:sp>
        <p:nvSpPr>
          <p:cNvPr id="610322" name="Text Box 18"/>
          <p:cNvSpPr txBox="1">
            <a:spLocks noChangeArrowheads="1"/>
          </p:cNvSpPr>
          <p:nvPr/>
        </p:nvSpPr>
        <p:spPr bwMode="auto">
          <a:xfrm>
            <a:off x="6443663" y="292417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FF00FF"/>
                </a:solidFill>
              </a:rPr>
              <a:t> 10H</a:t>
            </a:r>
            <a:endParaRPr lang="en-US" altLang="zh-CN">
              <a:solidFill>
                <a:srgbClr val="FF00FF"/>
              </a:solidFill>
            </a:endParaRPr>
          </a:p>
        </p:txBody>
      </p:sp>
      <p:sp>
        <p:nvSpPr>
          <p:cNvPr id="610323" name="Text Box 19"/>
          <p:cNvSpPr txBox="1">
            <a:spLocks noChangeArrowheads="1"/>
          </p:cNvSpPr>
          <p:nvPr/>
        </p:nvSpPr>
        <p:spPr bwMode="auto">
          <a:xfrm>
            <a:off x="6519863" y="4905375"/>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FF0000"/>
                </a:solidFill>
              </a:rPr>
              <a:t>10H     00H</a:t>
            </a:r>
            <a:endParaRPr lang="en-US" altLang="zh-CN">
              <a:solidFill>
                <a:srgbClr val="FF0000"/>
              </a:solidFill>
            </a:endParaRPr>
          </a:p>
        </p:txBody>
      </p:sp>
      <p:sp>
        <p:nvSpPr>
          <p:cNvPr id="31765" name="Rectangle 3"/>
          <p:cNvSpPr>
            <a:spLocks noRot="1" noChangeArrowheads="1"/>
          </p:cNvSpPr>
          <p:nvPr/>
        </p:nvSpPr>
        <p:spPr bwMode="auto">
          <a:xfrm>
            <a:off x="323850" y="549275"/>
            <a:ext cx="82915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r>
              <a:rPr lang="en-US" altLang="en-US" b="0">
                <a:solidFill>
                  <a:srgbClr val="FF0000"/>
                </a:solidFill>
                <a:latin typeface="宋体" panose="02010600030101010101" pitchFamily="2" charset="-122"/>
              </a:rPr>
              <a:t>③PTR运算符</a:t>
            </a:r>
            <a:r>
              <a:rPr lang="zh-CN" altLang="en-US" b="0">
                <a:latin typeface="宋体" panose="02010600030101010101" pitchFamily="2" charset="-122"/>
              </a:rPr>
              <a:t>：用来指定存储器操作数的类型。</a:t>
            </a:r>
            <a:r>
              <a:rPr lang="en-US" altLang="en-US" b="0">
                <a:latin typeface="宋体" panose="02010600030101010101" pitchFamily="2" charset="-122"/>
              </a:rPr>
              <a:t> </a:t>
            </a:r>
            <a:endParaRPr lang="zh-CN" altLang="en-US" b="0">
              <a:latin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 calcmode="lin" valueType="num">
                                      <p:cBhvr additive="base">
                                        <p:cTn id="7" dur="500" fill="hold"/>
                                        <p:tgtEl>
                                          <p:spTgt spid="610307"/>
                                        </p:tgtEl>
                                        <p:attrNameLst>
                                          <p:attrName>ppt_x</p:attrName>
                                        </p:attrNameLst>
                                      </p:cBhvr>
                                      <p:tavLst>
                                        <p:tav tm="0">
                                          <p:val>
                                            <p:strVal val="#ppt_x"/>
                                          </p:val>
                                        </p:tav>
                                        <p:tav tm="100000">
                                          <p:val>
                                            <p:strVal val="#ppt_x"/>
                                          </p:val>
                                        </p:tav>
                                      </p:tavLst>
                                    </p:anim>
                                    <p:anim calcmode="lin" valueType="num">
                                      <p:cBhvr additive="base">
                                        <p:cTn id="8" dur="500" fill="hold"/>
                                        <p:tgtEl>
                                          <p:spTgt spid="6103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10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0321"/>
                                        </p:tgtEl>
                                        <p:attrNameLst>
                                          <p:attrName>style.visibility</p:attrName>
                                        </p:attrNameLst>
                                      </p:cBhvr>
                                      <p:to>
                                        <p:strVal val="visible"/>
                                      </p:to>
                                    </p:set>
                                    <p:anim calcmode="lin" valueType="num">
                                      <p:cBhvr additive="base">
                                        <p:cTn id="17" dur="500" fill="hold"/>
                                        <p:tgtEl>
                                          <p:spTgt spid="610321"/>
                                        </p:tgtEl>
                                        <p:attrNameLst>
                                          <p:attrName>ppt_x</p:attrName>
                                        </p:attrNameLst>
                                      </p:cBhvr>
                                      <p:tavLst>
                                        <p:tav tm="0">
                                          <p:val>
                                            <p:strVal val="#ppt_x"/>
                                          </p:val>
                                        </p:tav>
                                        <p:tav tm="100000">
                                          <p:val>
                                            <p:strVal val="#ppt_x"/>
                                          </p:val>
                                        </p:tav>
                                      </p:tavLst>
                                    </p:anim>
                                    <p:anim calcmode="lin" valueType="num">
                                      <p:cBhvr additive="base">
                                        <p:cTn id="18" dur="500" fill="hold"/>
                                        <p:tgtEl>
                                          <p:spTgt spid="6103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0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autoUpdateAnimBg="0"/>
      <p:bldP spid="610321" grpId="0" autoUpdateAnimBg="0"/>
      <p:bldP spid="610322" grpId="0" autoUpdateAnimBg="0"/>
      <p:bldP spid="61032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4586F38-D529-4F0A-8BF7-CECC0A75AE23}" type="slidenum">
              <a:rPr lang="en-US" altLang="zh-CN"/>
            </a:fld>
            <a:endParaRPr lang="en-US" altLang="zh-CN"/>
          </a:p>
        </p:txBody>
      </p:sp>
      <p:sp>
        <p:nvSpPr>
          <p:cNvPr id="611330" name="Rectangle 2"/>
          <p:cNvSpPr>
            <a:spLocks noGrp="1" noRot="1" noChangeArrowheads="1"/>
          </p:cNvSpPr>
          <p:nvPr>
            <p:ph type="title" idx="4294967295"/>
          </p:nvPr>
        </p:nvSpPr>
        <p:spPr>
          <a:xfrm>
            <a:off x="107950" y="620713"/>
            <a:ext cx="8839200" cy="2354262"/>
          </a:xfrm>
        </p:spPr>
        <p:txBody>
          <a:bodyPr/>
          <a:lstStyle/>
          <a:p>
            <a:pPr algn="l">
              <a:lnSpc>
                <a:spcPct val="150000"/>
              </a:lnSpc>
              <a:defRPr/>
            </a:pPr>
            <a:r>
              <a:rPr lang="en-US" altLang="zh-CN" sz="2400">
                <a:solidFill>
                  <a:schemeClr val="tx1"/>
                </a:solidFill>
                <a:latin typeface="宋体" panose="02010600030101010101" pitchFamily="2" charset="-122"/>
              </a:rPr>
              <a:t>    PTR</a:t>
            </a:r>
            <a:r>
              <a:rPr lang="zh-CN" altLang="en-US" sz="2400">
                <a:solidFill>
                  <a:schemeClr val="tx1"/>
                </a:solidFill>
                <a:latin typeface="宋体" panose="02010600030101010101" pitchFamily="2" charset="-122"/>
              </a:rPr>
              <a:t>合成运算符的另一种应用场合是当要引用的标号类型和定义类型不一致时，可以用</a:t>
            </a:r>
            <a:r>
              <a:rPr lang="en-US" altLang="zh-CN" sz="2400">
                <a:solidFill>
                  <a:schemeClr val="tx1"/>
                </a:solidFill>
                <a:latin typeface="宋体" panose="02010600030101010101" pitchFamily="2" charset="-122"/>
              </a:rPr>
              <a:t>PTR</a:t>
            </a:r>
            <a:r>
              <a:rPr lang="zh-CN" altLang="en-US" sz="2400">
                <a:solidFill>
                  <a:schemeClr val="tx1"/>
                </a:solidFill>
                <a:latin typeface="宋体" panose="02010600030101010101" pitchFamily="2" charset="-122"/>
              </a:rPr>
              <a:t>临时改变标号的类型为我们所需要的类型。</a:t>
            </a:r>
            <a:br>
              <a:rPr lang="zh-CN" altLang="en-US" sz="2400">
                <a:solidFill>
                  <a:schemeClr val="tx1"/>
                </a:solidFill>
                <a:latin typeface="宋体" panose="02010600030101010101" pitchFamily="2" charset="-122"/>
              </a:rPr>
            </a:br>
            <a:r>
              <a:rPr lang="zh-CN" altLang="en-US" sz="2400">
                <a:solidFill>
                  <a:schemeClr val="tx1"/>
                </a:solidFill>
                <a:latin typeface="宋体" panose="02010600030101010101" pitchFamily="2" charset="-122"/>
              </a:rPr>
              <a:t>如：</a:t>
            </a:r>
            <a:endParaRPr lang="zh-CN" altLang="en-US">
              <a:latin typeface="宋体" panose="02010600030101010101" pitchFamily="2" charset="-122"/>
            </a:endParaRPr>
          </a:p>
        </p:txBody>
      </p:sp>
      <p:sp>
        <p:nvSpPr>
          <p:cNvPr id="611331" name="Text Box 3"/>
          <p:cNvSpPr txBox="1">
            <a:spLocks noChangeArrowheads="1"/>
          </p:cNvSpPr>
          <p:nvPr/>
        </p:nvSpPr>
        <p:spPr bwMode="auto">
          <a:xfrm>
            <a:off x="1763713" y="2492375"/>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endParaRPr lang="en-US" altLang="zh-CN"/>
          </a:p>
          <a:p>
            <a:pPr eaLnBrk="1" hangingPunct="1">
              <a:spcBef>
                <a:spcPct val="50000"/>
              </a:spcBef>
            </a:pPr>
            <a:r>
              <a:rPr lang="en-US" altLang="zh-CN"/>
              <a:t>A1  DB       10H,20H</a:t>
            </a:r>
            <a:endParaRPr lang="en-US" altLang="zh-CN"/>
          </a:p>
          <a:p>
            <a:pPr eaLnBrk="1" hangingPunct="1">
              <a:spcBef>
                <a:spcPct val="50000"/>
              </a:spcBef>
            </a:pPr>
            <a:r>
              <a:rPr lang="en-US" altLang="zh-CN">
                <a:solidFill>
                  <a:srgbClr val="CC0000"/>
                </a:solidFill>
              </a:rPr>
              <a:t>       MOV   AX,A1</a:t>
            </a:r>
            <a:endParaRPr lang="en-US" altLang="zh-CN">
              <a:solidFill>
                <a:srgbClr val="CC0000"/>
              </a:solidFill>
            </a:endParaRPr>
          </a:p>
          <a:p>
            <a:pPr eaLnBrk="1" hangingPunct="1">
              <a:spcBef>
                <a:spcPct val="50000"/>
              </a:spcBef>
            </a:pPr>
            <a:r>
              <a:rPr lang="en-US" altLang="zh-CN"/>
              <a:t>       MOV   AX,WORD PTR A1</a:t>
            </a:r>
            <a:endParaRPr lang="en-US" altLang="zh-CN"/>
          </a:p>
        </p:txBody>
      </p:sp>
      <p:sp>
        <p:nvSpPr>
          <p:cNvPr id="611332" name="Rectangle 4"/>
          <p:cNvSpPr>
            <a:spLocks noChangeArrowheads="1"/>
          </p:cNvSpPr>
          <p:nvPr/>
        </p:nvSpPr>
        <p:spPr bwMode="auto">
          <a:xfrm>
            <a:off x="1042988" y="47244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990600" indent="-53340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314450" indent="-4572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581150" indent="-3810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885950" indent="-3429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3431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8003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2575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7147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b="0"/>
              <a:t>	</a:t>
            </a:r>
            <a:r>
              <a:rPr lang="zh-CN" altLang="en-US" b="0">
                <a:solidFill>
                  <a:srgbClr val="FF0000"/>
                </a:solidFill>
              </a:rPr>
              <a:t>该修改是临时的，只在当前语句有效</a:t>
            </a:r>
            <a:endParaRPr lang="zh-CN" altLang="en-US" b="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1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1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1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611332"/>
                                        </p:tgtEl>
                                        <p:attrNameLst>
                                          <p:attrName>style.visibility</p:attrName>
                                        </p:attrNameLst>
                                      </p:cBhvr>
                                      <p:to>
                                        <p:strVal val="visible"/>
                                      </p:to>
                                    </p:set>
                                    <p:animEffect transition="in" filter="barn(outVertical)">
                                      <p:cBhvr>
                                        <p:cTn id="19" dur="500"/>
                                        <p:tgtEl>
                                          <p:spTgt spid="61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utoUpdateAnimBg="0" build="p"/>
      <p:bldP spid="6113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6BF2C8B-058B-42BE-B123-2025730A5A89}" type="slidenum">
              <a:rPr lang="en-US" altLang="zh-CN"/>
            </a:fld>
            <a:endParaRPr lang="en-US" altLang="zh-CN"/>
          </a:p>
        </p:txBody>
      </p:sp>
      <p:sp>
        <p:nvSpPr>
          <p:cNvPr id="33795" name="Rectangle 2"/>
          <p:cNvSpPr>
            <a:spLocks noChangeArrowheads="1"/>
          </p:cNvSpPr>
          <p:nvPr/>
        </p:nvSpPr>
        <p:spPr bwMode="auto">
          <a:xfrm>
            <a:off x="323850" y="404813"/>
            <a:ext cx="4319588" cy="519112"/>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2.3   </a:t>
            </a:r>
            <a:r>
              <a:rPr lang="zh-CN" altLang="en-US" sz="2800">
                <a:solidFill>
                  <a:srgbClr val="FF0000"/>
                </a:solidFill>
                <a:latin typeface="宋体" panose="02010600030101010101" pitchFamily="2" charset="-122"/>
              </a:rPr>
              <a:t>常用伪操作</a:t>
            </a:r>
            <a:endParaRPr lang="zh-CN" altLang="en-US" sz="2800">
              <a:solidFill>
                <a:srgbClr val="FF0000"/>
              </a:solidFill>
              <a:latin typeface="宋体" panose="02010600030101010101" pitchFamily="2" charset="-122"/>
            </a:endParaRPr>
          </a:p>
        </p:txBody>
      </p:sp>
      <p:sp>
        <p:nvSpPr>
          <p:cNvPr id="33796" name="Rectangle 3"/>
          <p:cNvSpPr>
            <a:spLocks noChangeArrowheads="1"/>
          </p:cNvSpPr>
          <p:nvPr/>
        </p:nvSpPr>
        <p:spPr bwMode="auto">
          <a:xfrm>
            <a:off x="323850" y="1196975"/>
            <a:ext cx="8424863" cy="11874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伪指令</a:t>
            </a:r>
            <a:r>
              <a:rPr lang="zh-CN" altLang="en-US">
                <a:latin typeface="宋体" panose="02010600030101010101" pitchFamily="2" charset="-122"/>
              </a:rPr>
              <a:t>：</a:t>
            </a:r>
            <a:endParaRPr lang="zh-CN" altLang="en-US">
              <a:latin typeface="宋体" panose="02010600030101010101" pitchFamily="2" charset="-122"/>
            </a:endParaRPr>
          </a:p>
          <a:p>
            <a:pPr eaLnBrk="1" hangingPunct="1"/>
            <a:r>
              <a:rPr lang="zh-CN" altLang="en-US">
                <a:latin typeface="宋体" panose="02010600030101010101" pitchFamily="2" charset="-122"/>
              </a:rPr>
              <a:t>  不是</a:t>
            </a:r>
            <a:r>
              <a:rPr lang="en-US" altLang="zh-CN">
                <a:latin typeface="宋体" panose="02010600030101010101" pitchFamily="2" charset="-122"/>
              </a:rPr>
              <a:t>CPU</a:t>
            </a:r>
            <a:r>
              <a:rPr lang="zh-CN" altLang="en-US">
                <a:latin typeface="宋体" panose="02010600030101010101" pitchFamily="2" charset="-122"/>
              </a:rPr>
              <a:t>执行的指令，而是程序员给</a:t>
            </a:r>
            <a:r>
              <a:rPr lang="zh-CN" altLang="en-US">
                <a:solidFill>
                  <a:srgbClr val="FF0000"/>
                </a:solidFill>
                <a:latin typeface="宋体" panose="02010600030101010101" pitchFamily="2" charset="-122"/>
              </a:rPr>
              <a:t>编译程序</a:t>
            </a:r>
            <a:r>
              <a:rPr lang="zh-CN" altLang="en-US">
                <a:latin typeface="宋体" panose="02010600030101010101" pitchFamily="2" charset="-122"/>
              </a:rPr>
              <a:t>下达的命令。</a:t>
            </a:r>
            <a:endParaRPr lang="zh-CN" altLang="en-US">
              <a:latin typeface="宋体" panose="02010600030101010101" pitchFamily="2" charset="-122"/>
            </a:endParaRPr>
          </a:p>
          <a:p>
            <a:pPr eaLnBrk="1" hangingPunct="1"/>
            <a:r>
              <a:rPr lang="zh-CN" altLang="en-US">
                <a:latin typeface="宋体" panose="02010600030101010101" pitchFamily="2" charset="-122"/>
              </a:rPr>
              <a:t>  是在编译源程序期间由</a:t>
            </a:r>
            <a:r>
              <a:rPr lang="zh-CN" altLang="en-US">
                <a:solidFill>
                  <a:srgbClr val="FF0000"/>
                </a:solidFill>
                <a:latin typeface="宋体" panose="02010600030101010101" pitchFamily="2" charset="-122"/>
              </a:rPr>
              <a:t>编译程序执行的命令</a:t>
            </a:r>
            <a:r>
              <a:rPr lang="zh-CN" altLang="en-US">
                <a:latin typeface="宋体" panose="02010600030101010101" pitchFamily="2" charset="-122"/>
              </a:rPr>
              <a:t>。 </a:t>
            </a:r>
            <a:endParaRPr lang="zh-CN" altLang="en-US">
              <a:latin typeface="宋体" panose="02010600030101010101" pitchFamily="2" charset="-122"/>
            </a:endParaRPr>
          </a:p>
        </p:txBody>
      </p:sp>
      <p:sp>
        <p:nvSpPr>
          <p:cNvPr id="33797" name="Rectangle 4"/>
          <p:cNvSpPr>
            <a:spLocks noChangeArrowheads="1"/>
          </p:cNvSpPr>
          <p:nvPr/>
        </p:nvSpPr>
        <p:spPr bwMode="auto">
          <a:xfrm>
            <a:off x="468313" y="2852738"/>
            <a:ext cx="777557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zh-CN" altLang="en-US">
                <a:latin typeface="宋体" panose="02010600030101010101" pitchFamily="2" charset="-122"/>
              </a:rPr>
              <a:t>定义数据、分配存储区、定义段、定义过程</a:t>
            </a:r>
            <a:endParaRPr lang="zh-CN" altLang="en-US">
              <a:latin typeface="宋体" panose="02010600030101010101" pitchFamily="2" charset="-122"/>
            </a:endParaRPr>
          </a:p>
        </p:txBody>
      </p:sp>
      <p:sp>
        <p:nvSpPr>
          <p:cNvPr id="33798" name="Rectangle 5"/>
          <p:cNvSpPr>
            <a:spLocks noChangeArrowheads="1"/>
          </p:cNvSpPr>
          <p:nvPr/>
        </p:nvSpPr>
        <p:spPr bwMode="auto">
          <a:xfrm>
            <a:off x="323850" y="3644900"/>
            <a:ext cx="8496300"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CC"/>
                </a:solidFill>
              </a:rPr>
              <a:t>伪指令语句：在汇编时不产生二进制代码，仅为编译程序提供</a:t>
            </a:r>
            <a:endParaRPr lang="zh-CN" altLang="en-US">
              <a:solidFill>
                <a:srgbClr val="0000CC"/>
              </a:solidFill>
            </a:endParaRPr>
          </a:p>
          <a:p>
            <a:pPr eaLnBrk="1" hangingPunct="1"/>
            <a:r>
              <a:rPr lang="zh-CN" altLang="en-US">
                <a:solidFill>
                  <a:srgbClr val="0000CC"/>
                </a:solidFill>
              </a:rPr>
              <a:t>汇编时所需要的信息的语句。</a:t>
            </a:r>
            <a:endParaRPr lang="zh-CN" altLang="en-US">
              <a:solidFill>
                <a:srgbClr val="0000CC"/>
              </a:solidFill>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F61ADA1F-8F60-4DEA-9BDE-7B333FC12E50}" type="slidenum">
              <a:rPr lang="en-US" altLang="zh-CN"/>
            </a:fld>
            <a:endParaRPr lang="en-US" altLang="zh-CN"/>
          </a:p>
        </p:txBody>
      </p:sp>
      <p:sp>
        <p:nvSpPr>
          <p:cNvPr id="627714" name="Rectangle 2"/>
          <p:cNvSpPr>
            <a:spLocks noGrp="1" noRot="1" noChangeArrowheads="1"/>
          </p:cNvSpPr>
          <p:nvPr>
            <p:ph type="title"/>
          </p:nvPr>
        </p:nvSpPr>
        <p:spPr>
          <a:xfrm>
            <a:off x="323850" y="476250"/>
            <a:ext cx="4630738" cy="600075"/>
          </a:xfrm>
        </p:spPr>
        <p:txBody>
          <a:bodyPr/>
          <a:lstStyle/>
          <a:p>
            <a:pPr algn="l">
              <a:defRPr/>
            </a:pPr>
            <a:r>
              <a:rPr lang="en-US" altLang="zh-CN" sz="3200" dirty="0">
                <a:solidFill>
                  <a:srgbClr val="FF0000"/>
                </a:solidFill>
                <a:latin typeface="宋体" panose="02010600030101010101" pitchFamily="2" charset="-122"/>
              </a:rPr>
              <a:t>2.3.1  </a:t>
            </a:r>
            <a:r>
              <a:rPr lang="zh-CN" altLang="en-US" sz="3200" dirty="0">
                <a:solidFill>
                  <a:srgbClr val="FF0000"/>
                </a:solidFill>
                <a:latin typeface="宋体" panose="02010600030101010101" pitchFamily="2" charset="-122"/>
              </a:rPr>
              <a:t>段定义伪操作</a:t>
            </a:r>
            <a:endParaRPr lang="zh-CN" altLang="en-US" sz="3200" dirty="0">
              <a:solidFill>
                <a:srgbClr val="FF0000"/>
              </a:solidFill>
              <a:latin typeface="宋体" panose="02010600030101010101" pitchFamily="2" charset="-122"/>
            </a:endParaRPr>
          </a:p>
        </p:txBody>
      </p:sp>
      <p:sp>
        <p:nvSpPr>
          <p:cNvPr id="34820" name="Rectangle 3"/>
          <p:cNvSpPr>
            <a:spLocks noGrp="1" noRot="1" noChangeArrowheads="1"/>
          </p:cNvSpPr>
          <p:nvPr>
            <p:ph type="body" idx="1"/>
          </p:nvPr>
        </p:nvSpPr>
        <p:spPr>
          <a:xfrm>
            <a:off x="468313" y="2205038"/>
            <a:ext cx="2892425" cy="669925"/>
          </a:xfrm>
        </p:spPr>
        <p:txBody>
          <a:bodyPr/>
          <a:lstStyle/>
          <a:p>
            <a:pPr>
              <a:buFont typeface="Wingdings" panose="05000000000000000000" pitchFamily="2" charset="2"/>
              <a:buNone/>
            </a:pPr>
            <a:r>
              <a:rPr lang="zh-CN" altLang="en-US"/>
              <a:t>程序的段结构</a:t>
            </a:r>
            <a:endParaRPr lang="zh-CN" altLang="en-US"/>
          </a:p>
        </p:txBody>
      </p:sp>
      <p:sp>
        <p:nvSpPr>
          <p:cNvPr id="34821" name="Rectangle 4"/>
          <p:cNvSpPr>
            <a:spLocks noChangeArrowheads="1"/>
          </p:cNvSpPr>
          <p:nvPr/>
        </p:nvSpPr>
        <p:spPr bwMode="auto">
          <a:xfrm>
            <a:off x="3348038" y="1700213"/>
            <a:ext cx="46005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2288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6860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1432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6004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None/>
            </a:pPr>
            <a:r>
              <a:rPr lang="zh-CN" altLang="en-US" sz="2800" b="0">
                <a:solidFill>
                  <a:srgbClr val="000000"/>
                </a:solidFill>
              </a:rPr>
              <a:t>段定义</a:t>
            </a:r>
            <a:endParaRPr lang="zh-CN" altLang="en-US" sz="2800" b="0">
              <a:solidFill>
                <a:srgbClr val="000000"/>
              </a:solidFill>
            </a:endParaRPr>
          </a:p>
          <a:p>
            <a:pPr eaLnBrk="1" hangingPunct="1">
              <a:buClr>
                <a:schemeClr val="accent2"/>
              </a:buClr>
              <a:buFont typeface="Wingdings" panose="05000000000000000000" pitchFamily="2" charset="2"/>
              <a:buNone/>
            </a:pPr>
            <a:r>
              <a:rPr lang="zh-CN" altLang="en-US" sz="2800" b="0">
                <a:solidFill>
                  <a:srgbClr val="000000"/>
                </a:solidFill>
              </a:rPr>
              <a:t>段寻址（指定当前段）</a:t>
            </a:r>
            <a:endParaRPr lang="zh-CN" altLang="en-US" sz="2800" b="0">
              <a:solidFill>
                <a:srgbClr val="000000"/>
              </a:solidFill>
            </a:endParaRPr>
          </a:p>
          <a:p>
            <a:pPr eaLnBrk="1" hangingPunct="1">
              <a:buClr>
                <a:schemeClr val="accent2"/>
              </a:buClr>
              <a:buFont typeface="Wingdings" panose="05000000000000000000" pitchFamily="2" charset="2"/>
              <a:buNone/>
            </a:pPr>
            <a:r>
              <a:rPr lang="zh-CN" altLang="en-US" sz="2800" b="0">
                <a:solidFill>
                  <a:srgbClr val="000000"/>
                </a:solidFill>
              </a:rPr>
              <a:t>段寄存器的装入</a:t>
            </a:r>
            <a:endParaRPr lang="zh-CN" altLang="en-US" sz="2800" b="0">
              <a:solidFill>
                <a:srgbClr val="000000"/>
              </a:solidFill>
            </a:endParaRPr>
          </a:p>
        </p:txBody>
      </p:sp>
      <p:sp>
        <p:nvSpPr>
          <p:cNvPr id="34822" name="AutoShape 5"/>
          <p:cNvSpPr/>
          <p:nvPr/>
        </p:nvSpPr>
        <p:spPr bwMode="auto">
          <a:xfrm>
            <a:off x="3132138" y="1916113"/>
            <a:ext cx="76200" cy="1295400"/>
          </a:xfrm>
          <a:prstGeom prst="leftBrace">
            <a:avLst>
              <a:gd name="adj1" fmla="val 141667"/>
              <a:gd name="adj2" fmla="val 50000"/>
            </a:avLst>
          </a:prstGeom>
          <a:noFill/>
          <a:ln w="222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Rectangle 6"/>
          <p:cNvSpPr>
            <a:spLocks noRot="1" noChangeArrowheads="1"/>
          </p:cNvSpPr>
          <p:nvPr/>
        </p:nvSpPr>
        <p:spPr bwMode="auto">
          <a:xfrm>
            <a:off x="539750" y="3860800"/>
            <a:ext cx="77771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r>
              <a:rPr lang="zh-CN" altLang="en-US" sz="2800" b="0">
                <a:latin typeface="Arial" panose="020B0604020202020204" pitchFamily="34" charset="0"/>
              </a:rPr>
              <a:t>常用的伪操作有</a:t>
            </a:r>
            <a:r>
              <a:rPr lang="en-US" altLang="zh-CN" sz="2800" b="0">
                <a:latin typeface="Arial" panose="020B0604020202020204" pitchFamily="34" charset="0"/>
              </a:rPr>
              <a:t>SEGMENT</a:t>
            </a:r>
            <a:r>
              <a:rPr lang="zh-CN" altLang="en-US" sz="2800" b="0">
                <a:latin typeface="Arial" panose="020B0604020202020204" pitchFamily="34" charset="0"/>
              </a:rPr>
              <a:t>、</a:t>
            </a:r>
            <a:r>
              <a:rPr lang="en-US" altLang="zh-CN" sz="2800" b="0">
                <a:latin typeface="Arial" panose="020B0604020202020204" pitchFamily="34" charset="0"/>
              </a:rPr>
              <a:t>ENDS</a:t>
            </a:r>
            <a:r>
              <a:rPr lang="zh-CN" altLang="en-US" sz="2800" b="0">
                <a:latin typeface="Arial" panose="020B0604020202020204" pitchFamily="34" charset="0"/>
              </a:rPr>
              <a:t>和</a:t>
            </a:r>
            <a:r>
              <a:rPr lang="en-US" altLang="zh-CN" sz="2800" b="0">
                <a:latin typeface="Arial" panose="020B0604020202020204" pitchFamily="34" charset="0"/>
              </a:rPr>
              <a:t>ASSUME</a:t>
            </a:r>
            <a:endParaRPr lang="en-US" altLang="zh-CN" sz="2800" b="0">
              <a:latin typeface="Arial" panose="020B0604020202020204" pitchFamily="34"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2"/>
          <p:cNvSpPr>
            <a:spLocks noGrp="1"/>
          </p:cNvSpPr>
          <p:nvPr>
            <p:ph type="sldNum" sz="quarter" idx="12"/>
          </p:nvPr>
        </p:nvSpPr>
        <p:spPr/>
        <p:txBody>
          <a:bodyPr/>
          <a:lstStyle/>
          <a:p>
            <a:pPr>
              <a:defRPr/>
            </a:pPr>
            <a:fld id="{E55066B0-0620-4E47-B60C-DA6A686AE9C2}" type="slidenum">
              <a:rPr lang="en-US" altLang="zh-CN"/>
            </a:fld>
            <a:endParaRPr lang="en-US" altLang="zh-CN"/>
          </a:p>
        </p:txBody>
      </p:sp>
      <p:graphicFrame>
        <p:nvGraphicFramePr>
          <p:cNvPr id="768002" name="Group 2"/>
          <p:cNvGraphicFramePr>
            <a:graphicFrameLocks noGrp="1"/>
          </p:cNvGraphicFramePr>
          <p:nvPr>
            <p:ph/>
          </p:nvPr>
        </p:nvGraphicFramePr>
        <p:xfrm>
          <a:off x="323850" y="1052513"/>
          <a:ext cx="8650288" cy="4195762"/>
        </p:xfrm>
        <a:graphic>
          <a:graphicData uri="http://schemas.openxmlformats.org/drawingml/2006/table">
            <a:tbl>
              <a:tblPr/>
              <a:tblGrid>
                <a:gridCol w="950913"/>
                <a:gridCol w="1206500"/>
                <a:gridCol w="3529012"/>
                <a:gridCol w="2963863"/>
              </a:tblGrid>
              <a:tr h="763645">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46">
                <a:tc rowSpan="6">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段定义</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SEGMENT</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SEGMENT[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定位类型</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定义一个逻辑段</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组合类型</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46">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ENDS</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46">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ENDS</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ASSUME</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ASSUME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段寄存器名：段段名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设定逻辑段段址所在的段寄存器</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将地址计数器置为表达式的值</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CD680D8-3CA3-4DC2-BE7F-4F0F8C135E76}" type="slidenum">
              <a:rPr lang="en-US" altLang="zh-CN"/>
            </a:fld>
            <a:endParaRPr lang="en-US" altLang="zh-CN"/>
          </a:p>
        </p:txBody>
      </p:sp>
      <p:sp>
        <p:nvSpPr>
          <p:cNvPr id="36867" name="Rectangle 3"/>
          <p:cNvSpPr>
            <a:spLocks noGrp="1" noRot="1" noChangeArrowheads="1"/>
          </p:cNvSpPr>
          <p:nvPr>
            <p:ph type="body" idx="4294967295"/>
          </p:nvPr>
        </p:nvSpPr>
        <p:spPr>
          <a:xfrm>
            <a:off x="395288" y="476250"/>
            <a:ext cx="8424862" cy="5832475"/>
          </a:xfrm>
        </p:spPr>
        <p:txBody>
          <a:bodyPr/>
          <a:lstStyle/>
          <a:p>
            <a:pPr>
              <a:lnSpc>
                <a:spcPct val="80000"/>
              </a:lnSpc>
              <a:buFont typeface="Wingdings" panose="05000000000000000000" pitchFamily="2" charset="2"/>
              <a:buNone/>
            </a:pPr>
            <a:r>
              <a:rPr lang="en-US" altLang="zh-CN" sz="2000">
                <a:solidFill>
                  <a:schemeClr val="accent2"/>
                </a:solidFill>
              </a:rPr>
              <a:t>DATA       SEGMENT  </a:t>
            </a:r>
            <a:endParaRPr lang="en-US" altLang="zh-CN" sz="2000">
              <a:solidFill>
                <a:schemeClr val="accent2"/>
              </a:solidFill>
            </a:endParaRPr>
          </a:p>
          <a:p>
            <a:pPr>
              <a:lnSpc>
                <a:spcPct val="80000"/>
              </a:lnSpc>
              <a:buFont typeface="Wingdings" panose="05000000000000000000" pitchFamily="2" charset="2"/>
              <a:buNone/>
            </a:pPr>
            <a:r>
              <a:rPr lang="en-US" altLang="zh-CN" sz="2000">
                <a:solidFill>
                  <a:schemeClr val="accent2"/>
                </a:solidFill>
              </a:rPr>
              <a:t>         ┇</a:t>
            </a:r>
            <a:endParaRPr lang="en-US" altLang="zh-CN" sz="2000">
              <a:solidFill>
                <a:schemeClr val="accent2"/>
              </a:solidFill>
            </a:endParaRPr>
          </a:p>
          <a:p>
            <a:pPr>
              <a:lnSpc>
                <a:spcPct val="80000"/>
              </a:lnSpc>
              <a:buFont typeface="Wingdings" panose="05000000000000000000" pitchFamily="2" charset="2"/>
              <a:buNone/>
            </a:pPr>
            <a:r>
              <a:rPr lang="en-US" altLang="zh-CN" sz="2000">
                <a:solidFill>
                  <a:schemeClr val="accent2"/>
                </a:solidFill>
              </a:rPr>
              <a:t>DATA       ENDS</a:t>
            </a:r>
            <a:endParaRPr lang="en-US" altLang="zh-CN" sz="2000">
              <a:solidFill>
                <a:schemeClr val="accent2"/>
              </a:solidFill>
            </a:endParaRPr>
          </a:p>
          <a:p>
            <a:pPr>
              <a:lnSpc>
                <a:spcPct val="80000"/>
              </a:lnSpc>
              <a:buFont typeface="Wingdings" panose="05000000000000000000" pitchFamily="2" charset="2"/>
              <a:buNone/>
            </a:pPr>
            <a:endParaRPr lang="en-US" altLang="zh-CN" sz="2000">
              <a:solidFill>
                <a:schemeClr val="accent2"/>
              </a:solidFill>
            </a:endParaRPr>
          </a:p>
          <a:p>
            <a:pPr>
              <a:lnSpc>
                <a:spcPct val="80000"/>
              </a:lnSpc>
              <a:buFont typeface="Wingdings" panose="05000000000000000000" pitchFamily="2" charset="2"/>
              <a:buNone/>
            </a:pPr>
            <a:r>
              <a:rPr lang="en-US" altLang="zh-CN" sz="2000">
                <a:solidFill>
                  <a:srgbClr val="3366FF"/>
                </a:solidFill>
              </a:rPr>
              <a:t>STACK    SEGMENT  STACK</a:t>
            </a:r>
            <a:endParaRPr lang="en-US" altLang="zh-CN" sz="2000">
              <a:solidFill>
                <a:srgbClr val="3366FF"/>
              </a:solidFill>
            </a:endParaRPr>
          </a:p>
          <a:p>
            <a:pPr>
              <a:lnSpc>
                <a:spcPct val="80000"/>
              </a:lnSpc>
              <a:buFont typeface="Wingdings" panose="05000000000000000000" pitchFamily="2" charset="2"/>
              <a:buNone/>
            </a:pPr>
            <a:r>
              <a:rPr lang="en-US" altLang="zh-CN" sz="2000">
                <a:solidFill>
                  <a:srgbClr val="3366FF"/>
                </a:solidFill>
              </a:rPr>
              <a:t>   ┇</a:t>
            </a:r>
            <a:endParaRPr lang="en-US" altLang="zh-CN" sz="2000">
              <a:solidFill>
                <a:srgbClr val="3366FF"/>
              </a:solidFill>
            </a:endParaRPr>
          </a:p>
          <a:p>
            <a:pPr>
              <a:lnSpc>
                <a:spcPct val="80000"/>
              </a:lnSpc>
              <a:buFont typeface="Wingdings" panose="05000000000000000000" pitchFamily="2" charset="2"/>
              <a:buNone/>
            </a:pPr>
            <a:r>
              <a:rPr lang="en-US" altLang="zh-CN" sz="2000">
                <a:solidFill>
                  <a:srgbClr val="3366FF"/>
                </a:solidFill>
              </a:rPr>
              <a:t>STACK    ENDS</a:t>
            </a:r>
            <a:endParaRPr lang="en-US" altLang="zh-CN" sz="2000">
              <a:solidFill>
                <a:srgbClr val="3366FF"/>
              </a:solidFill>
            </a:endParaRPr>
          </a:p>
          <a:p>
            <a:pPr>
              <a:lnSpc>
                <a:spcPct val="80000"/>
              </a:lnSpc>
              <a:buFont typeface="Wingdings" panose="05000000000000000000" pitchFamily="2" charset="2"/>
              <a:buNone/>
            </a:pPr>
            <a:endParaRPr lang="en-US" altLang="zh-CN" sz="2000">
              <a:solidFill>
                <a:srgbClr val="3366FF"/>
              </a:solidFill>
            </a:endParaRPr>
          </a:p>
          <a:p>
            <a:pPr>
              <a:lnSpc>
                <a:spcPct val="80000"/>
              </a:lnSpc>
              <a:buFont typeface="Wingdings" panose="05000000000000000000" pitchFamily="2" charset="2"/>
              <a:buNone/>
            </a:pPr>
            <a:r>
              <a:rPr lang="en-US" altLang="zh-CN" sz="2000"/>
              <a:t>CODE      SEGMENT</a:t>
            </a:r>
            <a:endParaRPr lang="en-US" altLang="zh-CN" sz="2000"/>
          </a:p>
          <a:p>
            <a:pPr>
              <a:lnSpc>
                <a:spcPct val="80000"/>
              </a:lnSpc>
              <a:buFont typeface="Wingdings" panose="05000000000000000000" pitchFamily="2" charset="2"/>
              <a:buNone/>
            </a:pPr>
            <a:r>
              <a:rPr lang="en-US" altLang="zh-CN" sz="2000"/>
              <a:t>          </a:t>
            </a:r>
            <a:r>
              <a:rPr lang="en-US" altLang="zh-CN" sz="2000">
                <a:solidFill>
                  <a:srgbClr val="FF0000"/>
                </a:solidFill>
              </a:rPr>
              <a:t>ASSUME  CS</a:t>
            </a:r>
            <a:r>
              <a:rPr lang="zh-CN" altLang="en-US" sz="2000">
                <a:solidFill>
                  <a:srgbClr val="FF0000"/>
                </a:solidFill>
              </a:rPr>
              <a:t>：</a:t>
            </a:r>
            <a:r>
              <a:rPr lang="en-US" altLang="zh-CN" sz="2000">
                <a:solidFill>
                  <a:srgbClr val="FF0000"/>
                </a:solidFill>
              </a:rPr>
              <a:t>CODE</a:t>
            </a:r>
            <a:r>
              <a:rPr lang="zh-CN" altLang="en-US" sz="2000">
                <a:solidFill>
                  <a:srgbClr val="FF0000"/>
                </a:solidFill>
              </a:rPr>
              <a:t>，</a:t>
            </a:r>
            <a:r>
              <a:rPr lang="en-US" altLang="zh-CN" sz="2000">
                <a:solidFill>
                  <a:srgbClr val="FF0000"/>
                </a:solidFill>
              </a:rPr>
              <a:t>DS</a:t>
            </a:r>
            <a:r>
              <a:rPr lang="zh-CN" altLang="en-US" sz="2000">
                <a:solidFill>
                  <a:srgbClr val="FF0000"/>
                </a:solidFill>
              </a:rPr>
              <a:t>：</a:t>
            </a:r>
            <a:r>
              <a:rPr lang="en-US" altLang="zh-CN" sz="2000">
                <a:solidFill>
                  <a:srgbClr val="FF0000"/>
                </a:solidFill>
              </a:rPr>
              <a:t>DATA</a:t>
            </a:r>
            <a:r>
              <a:rPr lang="zh-CN" altLang="en-US" sz="2000">
                <a:solidFill>
                  <a:srgbClr val="FF0000"/>
                </a:solidFill>
              </a:rPr>
              <a:t>，</a:t>
            </a:r>
            <a:r>
              <a:rPr lang="en-US" altLang="zh-CN" sz="2000">
                <a:solidFill>
                  <a:srgbClr val="FF0000"/>
                </a:solidFill>
              </a:rPr>
              <a:t>ES</a:t>
            </a:r>
            <a:r>
              <a:rPr lang="zh-CN" altLang="en-US" sz="2000">
                <a:solidFill>
                  <a:srgbClr val="FF0000"/>
                </a:solidFill>
              </a:rPr>
              <a:t>：</a:t>
            </a:r>
            <a:r>
              <a:rPr lang="en-US" altLang="zh-CN" sz="2000">
                <a:solidFill>
                  <a:srgbClr val="FF0000"/>
                </a:solidFill>
              </a:rPr>
              <a:t>DATA</a:t>
            </a:r>
            <a:r>
              <a:rPr lang="zh-CN" altLang="en-US" sz="2000">
                <a:solidFill>
                  <a:srgbClr val="FF0000"/>
                </a:solidFill>
              </a:rPr>
              <a:t>，</a:t>
            </a:r>
            <a:r>
              <a:rPr lang="en-US" altLang="zh-CN" sz="2000">
                <a:solidFill>
                  <a:srgbClr val="FF0000"/>
                </a:solidFill>
              </a:rPr>
              <a:t>SS</a:t>
            </a:r>
            <a:r>
              <a:rPr lang="zh-CN" altLang="en-US" sz="2000">
                <a:solidFill>
                  <a:srgbClr val="FF0000"/>
                </a:solidFill>
              </a:rPr>
              <a:t>：</a:t>
            </a:r>
            <a:r>
              <a:rPr lang="en-US" altLang="zh-CN" sz="2000">
                <a:solidFill>
                  <a:srgbClr val="FF0000"/>
                </a:solidFill>
              </a:rPr>
              <a:t>STACK</a:t>
            </a:r>
            <a:endParaRPr lang="en-US" altLang="zh-CN" sz="2000">
              <a:solidFill>
                <a:srgbClr val="FF0000"/>
              </a:solidFill>
            </a:endParaRPr>
          </a:p>
          <a:p>
            <a:pPr>
              <a:lnSpc>
                <a:spcPct val="80000"/>
              </a:lnSpc>
              <a:buFont typeface="Wingdings" panose="05000000000000000000" pitchFamily="2" charset="2"/>
              <a:buNone/>
            </a:pPr>
            <a:r>
              <a:rPr lang="en-US" altLang="zh-CN" sz="2000"/>
              <a:t>BEGIN:    MOV  AX</a:t>
            </a:r>
            <a:r>
              <a:rPr lang="zh-CN" altLang="en-US" sz="2000"/>
              <a:t>，</a:t>
            </a:r>
            <a:r>
              <a:rPr lang="en-US" altLang="zh-CN" sz="2000"/>
              <a:t>DATA</a:t>
            </a:r>
            <a:endParaRPr lang="en-US" altLang="zh-CN" sz="2000"/>
          </a:p>
          <a:p>
            <a:pPr>
              <a:lnSpc>
                <a:spcPct val="80000"/>
              </a:lnSpc>
              <a:buFont typeface="Wingdings" panose="05000000000000000000" pitchFamily="2" charset="2"/>
              <a:buNone/>
            </a:pPr>
            <a:r>
              <a:rPr lang="en-US" altLang="zh-CN" sz="2000"/>
              <a:t>                MOV  DS</a:t>
            </a:r>
            <a:r>
              <a:rPr lang="zh-CN" altLang="en-US" sz="2000"/>
              <a:t>，</a:t>
            </a:r>
            <a:r>
              <a:rPr lang="en-US" altLang="zh-CN" sz="2000"/>
              <a:t>AX</a:t>
            </a:r>
            <a:endParaRPr lang="en-US" altLang="zh-CN" sz="2000"/>
          </a:p>
          <a:p>
            <a:pPr>
              <a:lnSpc>
                <a:spcPct val="80000"/>
              </a:lnSpc>
              <a:buFont typeface="Wingdings" panose="05000000000000000000" pitchFamily="2" charset="2"/>
              <a:buNone/>
            </a:pPr>
            <a:r>
              <a:rPr lang="en-US" altLang="zh-CN" sz="2000"/>
              <a:t>                MOV  ES</a:t>
            </a:r>
            <a:r>
              <a:rPr lang="zh-CN" altLang="en-US" sz="2000"/>
              <a:t>，</a:t>
            </a:r>
            <a:r>
              <a:rPr lang="en-US" altLang="zh-CN" sz="2000"/>
              <a:t>AX		</a:t>
            </a:r>
            <a:endParaRPr lang="en-US" altLang="zh-CN" sz="2000"/>
          </a:p>
          <a:p>
            <a:pPr>
              <a:lnSpc>
                <a:spcPct val="80000"/>
              </a:lnSpc>
              <a:buFont typeface="Wingdings" panose="05000000000000000000" pitchFamily="2" charset="2"/>
              <a:buNone/>
            </a:pPr>
            <a:r>
              <a:rPr lang="en-US" altLang="zh-CN" sz="2000"/>
              <a:t>                MOV  AX</a:t>
            </a:r>
            <a:r>
              <a:rPr lang="zh-CN" altLang="en-US" sz="2000"/>
              <a:t>，</a:t>
            </a:r>
            <a:r>
              <a:rPr lang="en-US" altLang="zh-CN" sz="2000"/>
              <a:t>STACK</a:t>
            </a:r>
            <a:endParaRPr lang="en-US" altLang="zh-CN" sz="2000"/>
          </a:p>
          <a:p>
            <a:pPr>
              <a:lnSpc>
                <a:spcPct val="80000"/>
              </a:lnSpc>
              <a:buFont typeface="Wingdings" panose="05000000000000000000" pitchFamily="2" charset="2"/>
              <a:buNone/>
            </a:pPr>
            <a:r>
              <a:rPr lang="en-US" altLang="zh-CN" sz="2000"/>
              <a:t>                MOV  SS</a:t>
            </a:r>
            <a:r>
              <a:rPr lang="zh-CN" altLang="en-US" sz="2000"/>
              <a:t>，</a:t>
            </a:r>
            <a:r>
              <a:rPr lang="en-US" altLang="zh-CN" sz="2000"/>
              <a:t>AX</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CODE    ENDS</a:t>
            </a:r>
            <a:endParaRPr lang="en-US" altLang="zh-CN" sz="2000"/>
          </a:p>
          <a:p>
            <a:pPr>
              <a:lnSpc>
                <a:spcPct val="80000"/>
              </a:lnSpc>
              <a:buFont typeface="Wingdings" panose="05000000000000000000" pitchFamily="2" charset="2"/>
              <a:buNone/>
            </a:pPr>
            <a:r>
              <a:rPr lang="en-US" altLang="zh-CN" sz="2000"/>
              <a:t>               END  BEGIN                   </a:t>
            </a:r>
            <a:r>
              <a:rPr lang="zh-CN" altLang="en-US" sz="2000">
                <a:solidFill>
                  <a:srgbClr val="FF0000"/>
                </a:solidFill>
              </a:rPr>
              <a:t>；指明程序入口，结束汇编</a:t>
            </a:r>
            <a:r>
              <a:rPr lang="zh-CN" altLang="en-US" sz="2000"/>
              <a:t> </a:t>
            </a:r>
            <a:endParaRPr lang="zh-CN" altLang="en-US" sz="200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750" y="549275"/>
            <a:ext cx="8177213" cy="5903913"/>
          </a:xfrm>
        </p:spPr>
        <p:txBody>
          <a:bodyPr/>
          <a:lstStyle/>
          <a:p>
            <a:pPr marL="0" indent="0" eaLnBrk="1" hangingPunct="1">
              <a:spcBef>
                <a:spcPct val="50000"/>
              </a:spcBef>
              <a:buFont typeface="Wingdings" panose="05000000000000000000" pitchFamily="2" charset="2"/>
              <a:buNone/>
              <a:defRPr/>
            </a:pPr>
            <a:r>
              <a:rPr lang="en-US" altLang="zh-CN" dirty="0">
                <a:solidFill>
                  <a:srgbClr val="C00000"/>
                </a:solidFill>
                <a:latin typeface="+mn-ea"/>
              </a:rPr>
              <a:t>1. </a:t>
            </a:r>
            <a:r>
              <a:rPr lang="zh-CN" altLang="en-US" dirty="0">
                <a:solidFill>
                  <a:srgbClr val="C00000"/>
                </a:solidFill>
                <a:latin typeface="+mn-ea"/>
              </a:rPr>
              <a:t>基本结构寄存器的名称、位长和作用</a:t>
            </a:r>
            <a:endParaRPr lang="zh-CN" altLang="en-US" dirty="0">
              <a:solidFill>
                <a:srgbClr val="C00000"/>
              </a:solidFill>
              <a:latin typeface="+mn-ea"/>
            </a:endParaRPr>
          </a:p>
          <a:p>
            <a:pPr marL="0" indent="0" eaLnBrk="1" hangingPunct="1">
              <a:lnSpc>
                <a:spcPct val="90000"/>
              </a:lnSpc>
              <a:buFont typeface="Wingdings" panose="05000000000000000000" pitchFamily="2" charset="2"/>
              <a:buNone/>
              <a:defRPr/>
            </a:pPr>
            <a:r>
              <a:rPr lang="en-US" altLang="zh-CN" sz="1800" dirty="0">
                <a:latin typeface="+mn-ea"/>
              </a:rPr>
              <a:t>(1)</a:t>
            </a:r>
            <a:r>
              <a:rPr lang="zh-CN" altLang="en-US" sz="1800" dirty="0">
                <a:latin typeface="+mn-ea"/>
              </a:rPr>
              <a:t>通用寄存器：</a:t>
            </a:r>
            <a:endParaRPr lang="en-US" altLang="zh-CN" sz="1800" dirty="0">
              <a:latin typeface="+mn-ea"/>
            </a:endParaRPr>
          </a:p>
          <a:p>
            <a:pPr lvl="1" eaLnBrk="1" hangingPunct="1">
              <a:lnSpc>
                <a:spcPct val="90000"/>
              </a:lnSpc>
              <a:defRPr/>
            </a:pPr>
            <a:r>
              <a:rPr lang="en-US" altLang="zh-CN" dirty="0">
                <a:latin typeface="+mn-ea"/>
              </a:rPr>
              <a:t>32</a:t>
            </a:r>
            <a:r>
              <a:rPr lang="zh-CN" altLang="en-US" dirty="0">
                <a:latin typeface="+mn-ea"/>
              </a:rPr>
              <a:t>位：</a:t>
            </a:r>
            <a:r>
              <a:rPr lang="en-US" altLang="zh-CN" dirty="0">
                <a:latin typeface="+mn-ea"/>
              </a:rPr>
              <a:t>EAX</a:t>
            </a:r>
            <a:r>
              <a:rPr lang="zh-CN" altLang="en-US" dirty="0">
                <a:latin typeface="+mn-ea"/>
              </a:rPr>
              <a:t>、</a:t>
            </a:r>
            <a:r>
              <a:rPr lang="en-US" altLang="zh-CN" dirty="0">
                <a:latin typeface="+mn-ea"/>
              </a:rPr>
              <a:t>EBX</a:t>
            </a:r>
            <a:r>
              <a:rPr lang="zh-CN" altLang="en-US" dirty="0">
                <a:latin typeface="+mn-ea"/>
              </a:rPr>
              <a:t>、</a:t>
            </a:r>
            <a:r>
              <a:rPr lang="en-US" altLang="zh-CN" dirty="0">
                <a:latin typeface="+mn-ea"/>
              </a:rPr>
              <a:t>ECX</a:t>
            </a:r>
            <a:r>
              <a:rPr lang="zh-CN" altLang="en-US" dirty="0">
                <a:latin typeface="+mn-ea"/>
              </a:rPr>
              <a:t>、</a:t>
            </a:r>
            <a:r>
              <a:rPr lang="en-US" altLang="zh-CN" dirty="0">
                <a:latin typeface="+mn-ea"/>
              </a:rPr>
              <a:t>EDX</a:t>
            </a:r>
            <a:r>
              <a:rPr lang="zh-CN" altLang="en-US" dirty="0">
                <a:latin typeface="+mn-ea"/>
              </a:rPr>
              <a:t>、</a:t>
            </a:r>
            <a:r>
              <a:rPr lang="en-US" altLang="zh-CN" dirty="0">
                <a:latin typeface="+mn-ea"/>
              </a:rPr>
              <a:t>ESI</a:t>
            </a:r>
            <a:r>
              <a:rPr lang="zh-CN" altLang="en-US" dirty="0">
                <a:latin typeface="+mn-ea"/>
              </a:rPr>
              <a:t>、</a:t>
            </a:r>
            <a:r>
              <a:rPr lang="en-US" altLang="zh-CN" dirty="0">
                <a:latin typeface="+mn-ea"/>
              </a:rPr>
              <a:t>EDI</a:t>
            </a:r>
            <a:r>
              <a:rPr lang="zh-CN" altLang="en-US" dirty="0">
                <a:latin typeface="+mn-ea"/>
              </a:rPr>
              <a:t>、</a:t>
            </a:r>
            <a:r>
              <a:rPr lang="en-US" altLang="zh-CN" dirty="0">
                <a:latin typeface="+mn-ea"/>
              </a:rPr>
              <a:t>EBP</a:t>
            </a:r>
            <a:r>
              <a:rPr lang="zh-CN" altLang="en-US" dirty="0">
                <a:latin typeface="+mn-ea"/>
              </a:rPr>
              <a:t>、</a:t>
            </a:r>
            <a:r>
              <a:rPr lang="en-US" altLang="zh-CN" dirty="0">
                <a:latin typeface="+mn-ea"/>
              </a:rPr>
              <a:t>ESP</a:t>
            </a:r>
            <a:endParaRPr lang="en-US" altLang="zh-CN" dirty="0">
              <a:latin typeface="+mn-ea"/>
            </a:endParaRPr>
          </a:p>
          <a:p>
            <a:pPr lvl="1" eaLnBrk="1" hangingPunct="1">
              <a:lnSpc>
                <a:spcPct val="90000"/>
              </a:lnSpc>
              <a:defRPr/>
            </a:pPr>
            <a:r>
              <a:rPr lang="en-US" altLang="zh-CN" dirty="0">
                <a:latin typeface="+mn-ea"/>
              </a:rPr>
              <a:t>16</a:t>
            </a:r>
            <a:r>
              <a:rPr lang="zh-CN" altLang="en-US" dirty="0">
                <a:latin typeface="+mn-ea"/>
              </a:rPr>
              <a:t>位：</a:t>
            </a:r>
            <a:r>
              <a:rPr lang="en-US" altLang="zh-CN" dirty="0">
                <a:latin typeface="+mn-ea"/>
              </a:rPr>
              <a:t>AX</a:t>
            </a:r>
            <a:r>
              <a:rPr lang="zh-CN" altLang="en-US" dirty="0">
                <a:latin typeface="+mn-ea"/>
              </a:rPr>
              <a:t>、</a:t>
            </a:r>
            <a:r>
              <a:rPr lang="en-US" altLang="zh-CN" dirty="0">
                <a:latin typeface="+mn-ea"/>
              </a:rPr>
              <a:t>BX</a:t>
            </a:r>
            <a:r>
              <a:rPr lang="zh-CN" altLang="en-US" dirty="0">
                <a:latin typeface="+mn-ea"/>
              </a:rPr>
              <a:t>、</a:t>
            </a:r>
            <a:r>
              <a:rPr lang="en-US" altLang="zh-CN" dirty="0">
                <a:latin typeface="+mn-ea"/>
              </a:rPr>
              <a:t>CX</a:t>
            </a:r>
            <a:r>
              <a:rPr lang="zh-CN" altLang="en-US" dirty="0">
                <a:latin typeface="+mn-ea"/>
              </a:rPr>
              <a:t>、</a:t>
            </a:r>
            <a:r>
              <a:rPr lang="en-US" altLang="zh-CN" dirty="0">
                <a:latin typeface="+mn-ea"/>
              </a:rPr>
              <a:t>DX</a:t>
            </a:r>
            <a:r>
              <a:rPr lang="zh-CN" altLang="en-US" dirty="0">
                <a:latin typeface="+mn-ea"/>
              </a:rPr>
              <a:t>、</a:t>
            </a:r>
            <a:r>
              <a:rPr lang="en-US" altLang="zh-CN" dirty="0">
                <a:latin typeface="+mn-ea"/>
              </a:rPr>
              <a:t>SI</a:t>
            </a:r>
            <a:r>
              <a:rPr lang="zh-CN" altLang="en-US" dirty="0">
                <a:latin typeface="+mn-ea"/>
              </a:rPr>
              <a:t>、</a:t>
            </a:r>
            <a:r>
              <a:rPr lang="en-US" altLang="zh-CN" dirty="0">
                <a:latin typeface="+mn-ea"/>
              </a:rPr>
              <a:t>DI</a:t>
            </a:r>
            <a:r>
              <a:rPr lang="zh-CN" altLang="en-US" dirty="0">
                <a:latin typeface="+mn-ea"/>
              </a:rPr>
              <a:t>、</a:t>
            </a:r>
            <a:r>
              <a:rPr lang="en-US" altLang="zh-CN" dirty="0">
                <a:latin typeface="+mn-ea"/>
              </a:rPr>
              <a:t>BP</a:t>
            </a:r>
            <a:r>
              <a:rPr lang="zh-CN" altLang="en-US" dirty="0">
                <a:latin typeface="+mn-ea"/>
              </a:rPr>
              <a:t>、</a:t>
            </a:r>
            <a:r>
              <a:rPr lang="en-US" altLang="zh-CN" dirty="0">
                <a:latin typeface="+mn-ea"/>
              </a:rPr>
              <a:t>SP</a:t>
            </a:r>
            <a:endParaRPr lang="en-US" altLang="zh-CN" dirty="0">
              <a:latin typeface="+mn-ea"/>
            </a:endParaRPr>
          </a:p>
          <a:p>
            <a:pPr lvl="1" eaLnBrk="1" hangingPunct="1">
              <a:lnSpc>
                <a:spcPct val="90000"/>
              </a:lnSpc>
              <a:defRPr/>
            </a:pPr>
            <a:r>
              <a:rPr lang="en-US" altLang="zh-CN" dirty="0">
                <a:latin typeface="+mn-ea"/>
              </a:rPr>
              <a:t>8</a:t>
            </a:r>
            <a:r>
              <a:rPr lang="zh-CN" altLang="en-US" dirty="0">
                <a:latin typeface="+mn-ea"/>
              </a:rPr>
              <a:t>位：</a:t>
            </a:r>
            <a:r>
              <a:rPr lang="en-US" altLang="zh-CN" dirty="0">
                <a:latin typeface="+mn-ea"/>
              </a:rPr>
              <a:t>AL</a:t>
            </a:r>
            <a:r>
              <a:rPr lang="zh-CN" altLang="en-US" dirty="0">
                <a:latin typeface="+mn-ea"/>
              </a:rPr>
              <a:t>、</a:t>
            </a:r>
            <a:r>
              <a:rPr lang="en-US" altLang="zh-CN" dirty="0">
                <a:latin typeface="+mn-ea"/>
              </a:rPr>
              <a:t>AH</a:t>
            </a:r>
            <a:r>
              <a:rPr lang="zh-CN" altLang="en-US" dirty="0">
                <a:latin typeface="+mn-ea"/>
              </a:rPr>
              <a:t>、</a:t>
            </a:r>
            <a:r>
              <a:rPr lang="en-US" altLang="zh-CN" dirty="0">
                <a:latin typeface="+mn-ea"/>
              </a:rPr>
              <a:t>BL</a:t>
            </a:r>
            <a:r>
              <a:rPr lang="zh-CN" altLang="en-US" dirty="0">
                <a:latin typeface="+mn-ea"/>
              </a:rPr>
              <a:t>、</a:t>
            </a:r>
            <a:r>
              <a:rPr lang="en-US" altLang="zh-CN" dirty="0">
                <a:latin typeface="+mn-ea"/>
              </a:rPr>
              <a:t>BH</a:t>
            </a:r>
            <a:r>
              <a:rPr lang="zh-CN" altLang="en-US" dirty="0">
                <a:latin typeface="+mn-ea"/>
              </a:rPr>
              <a:t>、</a:t>
            </a:r>
            <a:r>
              <a:rPr lang="en-US" altLang="zh-CN" dirty="0">
                <a:latin typeface="+mn-ea"/>
              </a:rPr>
              <a:t>CL</a:t>
            </a:r>
            <a:r>
              <a:rPr lang="zh-CN" altLang="en-US" dirty="0">
                <a:latin typeface="+mn-ea"/>
              </a:rPr>
              <a:t>、</a:t>
            </a:r>
            <a:r>
              <a:rPr lang="en-US" altLang="zh-CN" dirty="0">
                <a:latin typeface="+mn-ea"/>
              </a:rPr>
              <a:t>CH</a:t>
            </a:r>
            <a:r>
              <a:rPr lang="zh-CN" altLang="en-US" dirty="0">
                <a:latin typeface="+mn-ea"/>
              </a:rPr>
              <a:t>、</a:t>
            </a:r>
            <a:r>
              <a:rPr lang="en-US" altLang="zh-CN" dirty="0">
                <a:latin typeface="+mn-ea"/>
              </a:rPr>
              <a:t>DL</a:t>
            </a:r>
            <a:r>
              <a:rPr lang="zh-CN" altLang="en-US" dirty="0">
                <a:latin typeface="+mn-ea"/>
              </a:rPr>
              <a:t>、</a:t>
            </a:r>
            <a:r>
              <a:rPr lang="en-US" altLang="zh-CN" dirty="0">
                <a:latin typeface="+mn-ea"/>
              </a:rPr>
              <a:t>DH</a:t>
            </a:r>
            <a:endParaRPr lang="en-US" altLang="zh-CN"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(2)</a:t>
            </a:r>
            <a:r>
              <a:rPr lang="zh-CN" altLang="en-US" sz="1800" dirty="0">
                <a:latin typeface="+mn-ea"/>
              </a:rPr>
              <a:t>段寄存器：</a:t>
            </a:r>
            <a:r>
              <a:rPr lang="en-US" altLang="zh-CN" sz="1800" dirty="0">
                <a:latin typeface="+mn-ea"/>
              </a:rPr>
              <a:t>CS</a:t>
            </a:r>
            <a:r>
              <a:rPr lang="zh-CN" altLang="en-US" sz="1800" dirty="0">
                <a:latin typeface="+mn-ea"/>
              </a:rPr>
              <a:t>、</a:t>
            </a:r>
            <a:r>
              <a:rPr lang="en-US" altLang="zh-CN" sz="1800" dirty="0">
                <a:latin typeface="+mn-ea"/>
              </a:rPr>
              <a:t>SS</a:t>
            </a:r>
            <a:r>
              <a:rPr lang="zh-CN" altLang="en-US" sz="1800" dirty="0">
                <a:latin typeface="+mn-ea"/>
              </a:rPr>
              <a:t>、</a:t>
            </a:r>
            <a:r>
              <a:rPr lang="en-US" altLang="zh-CN" sz="1800" dirty="0">
                <a:latin typeface="+mn-ea"/>
              </a:rPr>
              <a:t>DS</a:t>
            </a:r>
            <a:r>
              <a:rPr lang="zh-CN" altLang="en-US" sz="1800" dirty="0">
                <a:latin typeface="+mn-ea"/>
              </a:rPr>
              <a:t>、</a:t>
            </a:r>
            <a:r>
              <a:rPr lang="en-US" altLang="zh-CN" sz="1800" dirty="0">
                <a:latin typeface="+mn-ea"/>
              </a:rPr>
              <a:t>ES</a:t>
            </a:r>
            <a:r>
              <a:rPr lang="zh-CN" altLang="en-US" sz="1800" dirty="0">
                <a:latin typeface="+mn-ea"/>
              </a:rPr>
              <a:t>、</a:t>
            </a:r>
            <a:r>
              <a:rPr lang="en-US" altLang="zh-CN" sz="1800" dirty="0">
                <a:latin typeface="+mn-ea"/>
              </a:rPr>
              <a:t>FS</a:t>
            </a:r>
            <a:r>
              <a:rPr lang="zh-CN" altLang="en-US" sz="1800" dirty="0">
                <a:latin typeface="+mn-ea"/>
              </a:rPr>
              <a:t>、</a:t>
            </a:r>
            <a:r>
              <a:rPr lang="en-US" altLang="zh-CN" sz="1800" dirty="0">
                <a:latin typeface="+mn-ea"/>
              </a:rPr>
              <a:t>GS</a:t>
            </a:r>
            <a:endParaRPr lang="en-US" altLang="zh-CN" sz="1800"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(3)</a:t>
            </a:r>
            <a:r>
              <a:rPr lang="zh-CN" altLang="en-US" sz="1800" dirty="0">
                <a:latin typeface="+mn-ea"/>
              </a:rPr>
              <a:t>指令指针寄存器：</a:t>
            </a:r>
            <a:r>
              <a:rPr lang="en-US" altLang="zh-CN" sz="1800" dirty="0">
                <a:latin typeface="+mn-ea"/>
              </a:rPr>
              <a:t>EIP</a:t>
            </a:r>
            <a:r>
              <a:rPr lang="zh-CN" altLang="en-US" sz="1800" dirty="0">
                <a:latin typeface="+mn-ea"/>
              </a:rPr>
              <a:t>、</a:t>
            </a:r>
            <a:r>
              <a:rPr lang="en-US" altLang="zh-CN" sz="1800" dirty="0">
                <a:latin typeface="+mn-ea"/>
              </a:rPr>
              <a:t>IP</a:t>
            </a:r>
            <a:endParaRPr lang="en-US" altLang="zh-CN" sz="1800"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(4)</a:t>
            </a:r>
            <a:r>
              <a:rPr lang="zh-CN" altLang="en-US" sz="1800" dirty="0">
                <a:latin typeface="+mn-ea"/>
              </a:rPr>
              <a:t>标志寄存器：</a:t>
            </a:r>
            <a:r>
              <a:rPr lang="en-US" altLang="zh-CN" sz="1800" dirty="0">
                <a:latin typeface="+mn-ea"/>
              </a:rPr>
              <a:t>FLAGS</a:t>
            </a:r>
            <a:endParaRPr lang="en-US" altLang="zh-CN" sz="1800" dirty="0">
              <a:latin typeface="+mn-ea"/>
            </a:endParaRPr>
          </a:p>
          <a:p>
            <a:pPr lvl="1" eaLnBrk="1" hangingPunct="1">
              <a:lnSpc>
                <a:spcPct val="90000"/>
              </a:lnSpc>
              <a:defRPr/>
            </a:pPr>
            <a:r>
              <a:rPr lang="en-US" altLang="zh-CN" sz="1575" dirty="0">
                <a:latin typeface="+mn-ea"/>
              </a:rPr>
              <a:t>6</a:t>
            </a:r>
            <a:r>
              <a:rPr lang="zh-CN" altLang="en-US" sz="1575" dirty="0">
                <a:latin typeface="+mn-ea"/>
              </a:rPr>
              <a:t>种状态标志：</a:t>
            </a:r>
            <a:r>
              <a:rPr lang="en-US" altLang="zh-CN" sz="1575" dirty="0">
                <a:latin typeface="+mn-ea"/>
              </a:rPr>
              <a:t> OF </a:t>
            </a:r>
            <a:r>
              <a:rPr lang="zh-CN" altLang="en-US" sz="1575" dirty="0">
                <a:latin typeface="+mn-ea"/>
              </a:rPr>
              <a:t>、 </a:t>
            </a:r>
            <a:r>
              <a:rPr lang="en-US" altLang="zh-CN" sz="1575" dirty="0">
                <a:latin typeface="+mn-ea"/>
              </a:rPr>
              <a:t>SF </a:t>
            </a:r>
            <a:r>
              <a:rPr lang="zh-CN" altLang="en-US" sz="1575" dirty="0">
                <a:latin typeface="+mn-ea"/>
              </a:rPr>
              <a:t>、</a:t>
            </a:r>
            <a:r>
              <a:rPr lang="en-US" altLang="zh-CN" sz="1575" dirty="0">
                <a:latin typeface="+mn-ea"/>
              </a:rPr>
              <a:t>ZF</a:t>
            </a:r>
            <a:r>
              <a:rPr lang="zh-CN" altLang="en-US" sz="1575" dirty="0">
                <a:latin typeface="+mn-ea"/>
              </a:rPr>
              <a:t>、</a:t>
            </a:r>
            <a:r>
              <a:rPr lang="en-US" altLang="zh-CN" sz="1575" dirty="0">
                <a:latin typeface="+mn-ea"/>
              </a:rPr>
              <a:t> AF</a:t>
            </a:r>
            <a:r>
              <a:rPr lang="zh-CN" altLang="en-US" sz="1575" dirty="0">
                <a:latin typeface="+mn-ea"/>
              </a:rPr>
              <a:t>、 </a:t>
            </a:r>
            <a:r>
              <a:rPr lang="en-US" altLang="zh-CN" sz="1575" dirty="0">
                <a:latin typeface="+mn-ea"/>
              </a:rPr>
              <a:t>PF</a:t>
            </a:r>
            <a:r>
              <a:rPr lang="zh-CN" altLang="en-US" sz="1575" dirty="0">
                <a:latin typeface="+mn-ea"/>
              </a:rPr>
              <a:t>、</a:t>
            </a:r>
            <a:r>
              <a:rPr lang="en-US" altLang="zh-CN" sz="1575" dirty="0">
                <a:latin typeface="+mn-ea"/>
              </a:rPr>
              <a:t> CF</a:t>
            </a:r>
            <a:endParaRPr lang="en-US" altLang="zh-CN" sz="1575" dirty="0">
              <a:latin typeface="+mn-ea"/>
            </a:endParaRPr>
          </a:p>
          <a:p>
            <a:pPr lvl="1" eaLnBrk="1" hangingPunct="1">
              <a:lnSpc>
                <a:spcPct val="90000"/>
              </a:lnSpc>
              <a:defRPr/>
            </a:pPr>
            <a:r>
              <a:rPr lang="en-US" altLang="zh-CN" sz="1575" dirty="0">
                <a:latin typeface="+mn-ea"/>
              </a:rPr>
              <a:t>3</a:t>
            </a:r>
            <a:r>
              <a:rPr lang="zh-CN" altLang="en-US" sz="1575" dirty="0">
                <a:latin typeface="+mn-ea"/>
              </a:rPr>
              <a:t>种控制标志 ：</a:t>
            </a:r>
            <a:r>
              <a:rPr lang="en-US" altLang="zh-CN" sz="1575" dirty="0">
                <a:latin typeface="+mn-ea"/>
              </a:rPr>
              <a:t>DF</a:t>
            </a:r>
            <a:r>
              <a:rPr lang="zh-CN" altLang="en-US" sz="1575" dirty="0">
                <a:latin typeface="+mn-ea"/>
              </a:rPr>
              <a:t>、</a:t>
            </a:r>
            <a:r>
              <a:rPr lang="en-US" altLang="zh-CN" sz="1575" dirty="0">
                <a:latin typeface="+mn-ea"/>
              </a:rPr>
              <a:t>IF</a:t>
            </a:r>
            <a:r>
              <a:rPr lang="zh-CN" altLang="en-US" sz="1575" dirty="0">
                <a:latin typeface="+mn-ea"/>
              </a:rPr>
              <a:t>、</a:t>
            </a:r>
            <a:r>
              <a:rPr lang="en-US" altLang="zh-CN" sz="1575" dirty="0">
                <a:latin typeface="+mn-ea"/>
              </a:rPr>
              <a:t>TF</a:t>
            </a:r>
            <a:endParaRPr lang="en-US" altLang="zh-CN" sz="1575" dirty="0">
              <a:latin typeface="+mn-ea"/>
            </a:endParaRPr>
          </a:p>
          <a:p>
            <a:pPr marL="0" indent="0" eaLnBrk="1" hangingPunct="1">
              <a:lnSpc>
                <a:spcPct val="90000"/>
              </a:lnSpc>
              <a:spcBef>
                <a:spcPts val="1800"/>
              </a:spcBef>
              <a:buFont typeface="Wingdings" panose="05000000000000000000" pitchFamily="2" charset="2"/>
              <a:buNone/>
              <a:defRPr/>
            </a:pPr>
            <a:r>
              <a:rPr lang="zh-CN" altLang="en-US" sz="1800" dirty="0">
                <a:latin typeface="+mn-ea"/>
              </a:rPr>
              <a:t>例：</a:t>
            </a:r>
            <a:r>
              <a:rPr lang="en-US" altLang="zh-CN" sz="1800" dirty="0">
                <a:latin typeface="+mn-ea"/>
              </a:rPr>
              <a:t>8086 CPU</a:t>
            </a:r>
            <a:r>
              <a:rPr lang="zh-CN" altLang="en-US" sz="1800" dirty="0">
                <a:latin typeface="+mn-ea"/>
              </a:rPr>
              <a:t>中的</a:t>
            </a:r>
            <a:r>
              <a:rPr lang="en-US" altLang="zh-CN" sz="1800" dirty="0">
                <a:latin typeface="+mn-ea"/>
              </a:rPr>
              <a:t>SP</a:t>
            </a:r>
            <a:r>
              <a:rPr lang="zh-CN" altLang="en-US" sz="1800" dirty="0">
                <a:latin typeface="+mn-ea"/>
              </a:rPr>
              <a:t>寄存器是一个</a:t>
            </a:r>
            <a:r>
              <a:rPr lang="en-US" altLang="zh-CN" sz="1800" dirty="0">
                <a:latin typeface="+mn-ea"/>
              </a:rPr>
              <a:t>_______</a:t>
            </a:r>
            <a:r>
              <a:rPr lang="zh-CN" altLang="en-US" sz="1800" dirty="0">
                <a:latin typeface="+mn-ea"/>
              </a:rPr>
              <a:t>位的寄存器。</a:t>
            </a:r>
            <a:endParaRPr lang="zh-CN" altLang="en-US" sz="1800" dirty="0">
              <a:latin typeface="+mn-ea"/>
            </a:endParaRPr>
          </a:p>
          <a:p>
            <a:pPr marL="0" indent="0" algn="just" eaLnBrk="1" hangingPunct="1">
              <a:spcBef>
                <a:spcPts val="0"/>
              </a:spcBef>
              <a:buFont typeface="Wingdings" panose="05000000000000000000" pitchFamily="2" charset="2"/>
              <a:buNone/>
              <a:defRPr/>
            </a:pPr>
            <a:r>
              <a:rPr lang="zh-CN" altLang="en-US" sz="1800" dirty="0">
                <a:latin typeface="+mn-ea"/>
              </a:rPr>
              <a:t>       </a:t>
            </a:r>
            <a:r>
              <a:rPr lang="en-US" altLang="zh-CN" sz="1800" dirty="0">
                <a:latin typeface="+mn-ea"/>
              </a:rPr>
              <a:t>A.  8</a:t>
            </a:r>
            <a:r>
              <a:rPr lang="zh-CN" altLang="en-US" sz="1800" dirty="0">
                <a:latin typeface="+mn-ea"/>
              </a:rPr>
              <a:t>位           </a:t>
            </a:r>
            <a:r>
              <a:rPr lang="en-US" altLang="zh-CN" sz="1800" dirty="0">
                <a:latin typeface="+mn-ea"/>
              </a:rPr>
              <a:t>B.  16</a:t>
            </a:r>
            <a:r>
              <a:rPr lang="zh-CN" altLang="en-US" sz="1800" dirty="0">
                <a:latin typeface="+mn-ea"/>
              </a:rPr>
              <a:t>位      </a:t>
            </a:r>
            <a:r>
              <a:rPr lang="en-US" altLang="zh-CN" sz="1800" dirty="0">
                <a:latin typeface="+mn-ea"/>
              </a:rPr>
              <a:t>C.  24</a:t>
            </a:r>
            <a:r>
              <a:rPr lang="zh-CN" altLang="en-US" sz="1800" dirty="0">
                <a:latin typeface="+mn-ea"/>
              </a:rPr>
              <a:t>位         </a:t>
            </a:r>
            <a:r>
              <a:rPr lang="en-US" altLang="zh-CN" sz="1800" dirty="0">
                <a:latin typeface="+mn-ea"/>
              </a:rPr>
              <a:t>D.  32</a:t>
            </a:r>
            <a:r>
              <a:rPr lang="zh-CN" altLang="en-US" sz="1800" dirty="0">
                <a:latin typeface="+mn-ea"/>
              </a:rPr>
              <a:t>位 </a:t>
            </a:r>
            <a:endParaRPr lang="zh-CN" altLang="en-US" sz="1800" dirty="0">
              <a:latin typeface="+mn-ea"/>
            </a:endParaRPr>
          </a:p>
          <a:p>
            <a:pPr marL="0" indent="0" eaLnBrk="1" hangingPunct="1">
              <a:buFont typeface="Wingdings" panose="05000000000000000000" pitchFamily="2" charset="2"/>
              <a:buNone/>
              <a:defRPr/>
            </a:pPr>
            <a:endParaRPr lang="zh-CN" altLang="en-US" dirty="0">
              <a:solidFill>
                <a:srgbClr val="C00000"/>
              </a:solidFill>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4"/>
          <p:cNvSpPr>
            <a:spLocks noGrp="1"/>
          </p:cNvSpPr>
          <p:nvPr>
            <p:ph type="sldNum" sz="quarter" idx="12"/>
          </p:nvPr>
        </p:nvSpPr>
        <p:spPr/>
        <p:txBody>
          <a:bodyPr/>
          <a:lstStyle/>
          <a:p>
            <a:pPr>
              <a:defRPr/>
            </a:pPr>
            <a:fld id="{87834693-0DD5-4277-98C2-E2B8668BA6DB}" type="slidenum">
              <a:rPr lang="en-US" altLang="zh-CN"/>
            </a:fld>
            <a:endParaRPr lang="en-US" altLang="zh-CN"/>
          </a:p>
        </p:txBody>
      </p:sp>
      <p:graphicFrame>
        <p:nvGraphicFramePr>
          <p:cNvPr id="770110" name="Group 62"/>
          <p:cNvGraphicFramePr>
            <a:graphicFrameLocks noGrp="1"/>
          </p:cNvGraphicFramePr>
          <p:nvPr>
            <p:ph/>
          </p:nvPr>
        </p:nvGraphicFramePr>
        <p:xfrm>
          <a:off x="0" y="1484313"/>
          <a:ext cx="9048750" cy="2981326"/>
        </p:xfrm>
        <a:graphic>
          <a:graphicData uri="http://schemas.openxmlformats.org/drawingml/2006/table">
            <a:tbl>
              <a:tblPr/>
              <a:tblGrid>
                <a:gridCol w="1206500"/>
                <a:gridCol w="1206500"/>
                <a:gridCol w="3382963"/>
                <a:gridCol w="3252787"/>
              </a:tblGrid>
              <a:tr h="763587">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rowSpan="5">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数据定义</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DD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定义双字（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DQ</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DQ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定义四字（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定义十字节（</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641D3AC-7833-465E-B750-1BC0DF5DF78A}" type="slidenum">
              <a:rPr lang="en-US" altLang="zh-CN"/>
            </a:fld>
            <a:endParaRPr lang="en-US" altLang="zh-CN"/>
          </a:p>
        </p:txBody>
      </p:sp>
      <p:sp>
        <p:nvSpPr>
          <p:cNvPr id="38915" name="Rectangle 2"/>
          <p:cNvSpPr>
            <a:spLocks noGrp="1" noRot="1" noChangeArrowheads="1"/>
          </p:cNvSpPr>
          <p:nvPr>
            <p:ph type="body" idx="1"/>
          </p:nvPr>
        </p:nvSpPr>
        <p:spPr>
          <a:xfrm>
            <a:off x="250825" y="1844675"/>
            <a:ext cx="8496300" cy="4610100"/>
          </a:xfrm>
        </p:spPr>
        <p:txBody>
          <a:bodyPr/>
          <a:lstStyle/>
          <a:p>
            <a:r>
              <a:rPr lang="zh-CN" altLang="en-US"/>
              <a:t>主要包括下列几种：</a:t>
            </a:r>
            <a:endParaRPr lang="zh-CN" altLang="en-US"/>
          </a:p>
          <a:p>
            <a:pPr lvl="1">
              <a:buClr>
                <a:schemeClr val="tx2"/>
              </a:buClr>
            </a:pPr>
            <a:r>
              <a:rPr lang="en-US" altLang="zh-CN" sz="2400">
                <a:solidFill>
                  <a:srgbClr val="FF0000"/>
                </a:solidFill>
              </a:rPr>
              <a:t>DB</a:t>
            </a:r>
            <a:r>
              <a:rPr lang="zh-CN" altLang="en-US" sz="2400"/>
              <a:t>（</a:t>
            </a:r>
            <a:r>
              <a:rPr lang="en-US" altLang="zh-CN" sz="2400"/>
              <a:t>Define Byte</a:t>
            </a:r>
            <a:r>
              <a:rPr lang="zh-CN" altLang="en-US" sz="2400"/>
              <a:t>）：定义字节，后面的每个操作数占</a:t>
            </a:r>
            <a:r>
              <a:rPr lang="en-US" altLang="zh-CN" sz="2400"/>
              <a:t>1</a:t>
            </a:r>
            <a:r>
              <a:rPr lang="zh-CN" altLang="en-US" sz="2400"/>
              <a:t>个字节。</a:t>
            </a:r>
            <a:endParaRPr lang="zh-CN" altLang="en-US" sz="2400"/>
          </a:p>
          <a:p>
            <a:pPr lvl="1">
              <a:buClr>
                <a:schemeClr val="tx2"/>
              </a:buClr>
            </a:pPr>
            <a:r>
              <a:rPr lang="en-US" altLang="zh-CN" sz="2400">
                <a:solidFill>
                  <a:srgbClr val="FF0000"/>
                </a:solidFill>
              </a:rPr>
              <a:t>DW</a:t>
            </a:r>
            <a:r>
              <a:rPr lang="zh-CN" altLang="en-US" sz="2400"/>
              <a:t>（</a:t>
            </a:r>
            <a:r>
              <a:rPr lang="en-US" altLang="zh-CN" sz="2400"/>
              <a:t>Define Word</a:t>
            </a:r>
            <a:r>
              <a:rPr lang="zh-CN" altLang="en-US" sz="2400"/>
              <a:t>）：定义字，后面的每个操作数占</a:t>
            </a:r>
            <a:r>
              <a:rPr lang="en-US" altLang="zh-CN" sz="2400"/>
              <a:t>1</a:t>
            </a:r>
            <a:r>
              <a:rPr lang="zh-CN" altLang="en-US" sz="2400"/>
              <a:t>个字。</a:t>
            </a:r>
            <a:endParaRPr lang="zh-CN" altLang="en-US" sz="2400"/>
          </a:p>
          <a:p>
            <a:pPr lvl="1">
              <a:buClr>
                <a:schemeClr val="tx2"/>
              </a:buClr>
            </a:pPr>
            <a:r>
              <a:rPr lang="en-US" altLang="zh-CN" sz="2400"/>
              <a:t>DD</a:t>
            </a:r>
            <a:r>
              <a:rPr lang="zh-CN" altLang="en-US" sz="2400"/>
              <a:t>（</a:t>
            </a:r>
            <a:r>
              <a:rPr lang="en-US" altLang="zh-CN" sz="2400"/>
              <a:t>Define DWord</a:t>
            </a:r>
            <a:r>
              <a:rPr lang="zh-CN" altLang="en-US" sz="2400"/>
              <a:t>）：定义双字，后面的每个操作数占</a:t>
            </a:r>
            <a:r>
              <a:rPr lang="en-US" altLang="zh-CN" sz="2400"/>
              <a:t>2</a:t>
            </a:r>
            <a:r>
              <a:rPr lang="zh-CN" altLang="en-US" sz="2400"/>
              <a:t>个字。</a:t>
            </a:r>
            <a:endParaRPr lang="zh-CN" altLang="en-US" sz="2400"/>
          </a:p>
          <a:p>
            <a:pPr lvl="1">
              <a:buClr>
                <a:schemeClr val="tx2"/>
              </a:buClr>
            </a:pPr>
            <a:r>
              <a:rPr lang="en-US" altLang="zh-CN" sz="2400"/>
              <a:t>DQ</a:t>
            </a:r>
            <a:r>
              <a:rPr lang="zh-CN" altLang="en-US" sz="2400"/>
              <a:t>（</a:t>
            </a:r>
            <a:r>
              <a:rPr lang="en-US" altLang="zh-CN" sz="2400"/>
              <a:t>Define QWord</a:t>
            </a:r>
            <a:r>
              <a:rPr lang="zh-CN" altLang="en-US" sz="2400"/>
              <a:t>）：定义四字，后面的每个操作数占</a:t>
            </a:r>
            <a:r>
              <a:rPr lang="en-US" altLang="zh-CN" sz="2400"/>
              <a:t>4</a:t>
            </a:r>
            <a:r>
              <a:rPr lang="zh-CN" altLang="en-US" sz="2400"/>
              <a:t>个字。</a:t>
            </a:r>
            <a:endParaRPr lang="zh-CN" altLang="en-US" sz="2400"/>
          </a:p>
          <a:p>
            <a:pPr lvl="1">
              <a:buClr>
                <a:schemeClr val="tx2"/>
              </a:buClr>
            </a:pPr>
            <a:r>
              <a:rPr lang="en-US" altLang="zh-CN" sz="2400"/>
              <a:t>DT</a:t>
            </a:r>
            <a:r>
              <a:rPr lang="zh-CN" altLang="en-US" sz="2400"/>
              <a:t>（</a:t>
            </a:r>
            <a:r>
              <a:rPr lang="en-US" altLang="zh-CN" sz="2400"/>
              <a:t>Define Tbyte</a:t>
            </a:r>
            <a:r>
              <a:rPr lang="zh-CN" altLang="en-US" sz="2400"/>
              <a:t>）：定义十字节，后面的每个操作数占</a:t>
            </a:r>
            <a:r>
              <a:rPr lang="en-US" altLang="zh-CN" sz="2400"/>
              <a:t>10</a:t>
            </a:r>
            <a:r>
              <a:rPr lang="zh-CN" altLang="en-US" sz="2400"/>
              <a:t>个字节。</a:t>
            </a:r>
            <a:endParaRPr lang="zh-CN" altLang="en-US" sz="2400"/>
          </a:p>
        </p:txBody>
      </p:sp>
      <p:sp>
        <p:nvSpPr>
          <p:cNvPr id="38916" name="Text Box 5"/>
          <p:cNvSpPr txBox="1">
            <a:spLocks noChangeArrowheads="1"/>
          </p:cNvSpPr>
          <p:nvPr/>
        </p:nvSpPr>
        <p:spPr bwMode="auto">
          <a:xfrm>
            <a:off x="2195513" y="333375"/>
            <a:ext cx="38893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sz="2800">
                <a:solidFill>
                  <a:srgbClr val="FF0000"/>
                </a:solidFill>
              </a:rPr>
              <a:t>2.3.2   </a:t>
            </a:r>
            <a:r>
              <a:rPr lang="zh-CN" altLang="en-US" sz="2800">
                <a:solidFill>
                  <a:srgbClr val="FF0000"/>
                </a:solidFill>
              </a:rPr>
              <a:t>数据定义伪操作</a:t>
            </a:r>
            <a:endParaRPr lang="zh-CN" altLang="en-US" sz="2800">
              <a:solidFill>
                <a:srgbClr val="FF0000"/>
              </a:solidFill>
            </a:endParaRPr>
          </a:p>
        </p:txBody>
      </p:sp>
      <p:sp>
        <p:nvSpPr>
          <p:cNvPr id="38917" name="Rectangle 6"/>
          <p:cNvSpPr>
            <a:spLocks noChangeArrowheads="1"/>
          </p:cNvSpPr>
          <p:nvPr/>
        </p:nvSpPr>
        <p:spPr bwMode="auto">
          <a:xfrm>
            <a:off x="684213" y="1268413"/>
            <a:ext cx="6540500"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en-US" altLang="zh-CN">
                <a:solidFill>
                  <a:srgbClr val="FF0000"/>
                </a:solidFill>
              </a:rPr>
              <a:t>[</a:t>
            </a:r>
            <a:r>
              <a:rPr lang="zh-CN" altLang="en-US">
                <a:solidFill>
                  <a:srgbClr val="FF0000"/>
                </a:solidFill>
              </a:rPr>
              <a:t>变量名</a:t>
            </a:r>
            <a:r>
              <a:rPr lang="en-US" altLang="zh-CN">
                <a:solidFill>
                  <a:srgbClr val="FF0000"/>
                </a:solidFill>
              </a:rPr>
              <a:t>]   </a:t>
            </a:r>
            <a:r>
              <a:rPr lang="zh-CN" altLang="en-US">
                <a:solidFill>
                  <a:srgbClr val="FF0000"/>
                </a:solidFill>
              </a:rPr>
              <a:t>变量定义符    操作数</a:t>
            </a:r>
            <a:r>
              <a:rPr lang="en-US" altLang="zh-CN">
                <a:solidFill>
                  <a:srgbClr val="FF0000"/>
                </a:solidFill>
              </a:rPr>
              <a:t>[</a:t>
            </a:r>
            <a:r>
              <a:rPr lang="zh-CN" altLang="en-US">
                <a:solidFill>
                  <a:srgbClr val="FF0000"/>
                </a:solidFill>
              </a:rPr>
              <a:t>，</a:t>
            </a:r>
            <a:r>
              <a:rPr lang="en-US" altLang="zh-CN">
                <a:solidFill>
                  <a:srgbClr val="FF0000"/>
                </a:solidFill>
              </a:rPr>
              <a:t>…</a:t>
            </a:r>
            <a:r>
              <a:rPr lang="zh-CN" altLang="en-US">
                <a:solidFill>
                  <a:srgbClr val="FF0000"/>
                </a:solidFill>
              </a:rPr>
              <a:t>，操作数</a:t>
            </a:r>
            <a:r>
              <a:rPr lang="en-US" altLang="zh-CN">
                <a:solidFill>
                  <a:srgbClr val="FF0000"/>
                </a:solidFill>
              </a:rPr>
              <a:t>]</a:t>
            </a:r>
            <a:r>
              <a:rPr lang="en-US" altLang="zh-CN"/>
              <a:t> </a:t>
            </a:r>
            <a:endParaRPr lang="en-US" altLang="zh-CN"/>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1"/>
          <p:cNvSpPr>
            <a:spLocks noGrp="1"/>
          </p:cNvSpPr>
          <p:nvPr>
            <p:ph type="sldNum" sz="quarter" idx="12"/>
          </p:nvPr>
        </p:nvSpPr>
        <p:spPr/>
        <p:txBody>
          <a:bodyPr/>
          <a:lstStyle/>
          <a:p>
            <a:pPr>
              <a:defRPr/>
            </a:pPr>
            <a:fld id="{C39D8DEB-77A7-499A-B6A5-9B4103CDCC39}" type="slidenum">
              <a:rPr lang="en-US" altLang="zh-CN"/>
            </a:fld>
            <a:endParaRPr lang="en-US" altLang="zh-CN"/>
          </a:p>
        </p:txBody>
      </p:sp>
      <p:sp>
        <p:nvSpPr>
          <p:cNvPr id="643074" name="Rectangle 2"/>
          <p:cNvSpPr>
            <a:spLocks noGrp="1" noRot="1" noChangeArrowheads="1"/>
          </p:cNvSpPr>
          <p:nvPr>
            <p:ph type="title"/>
          </p:nvPr>
        </p:nvSpPr>
        <p:spPr>
          <a:xfrm>
            <a:off x="1403350" y="549275"/>
            <a:ext cx="5494338" cy="600075"/>
          </a:xfrm>
        </p:spPr>
        <p:txBody>
          <a:bodyPr/>
          <a:lstStyle/>
          <a:p>
            <a:pPr>
              <a:defRPr/>
            </a:pPr>
            <a:r>
              <a:rPr lang="zh-CN" altLang="en-US" sz="3200"/>
              <a:t>字节量数据（</a:t>
            </a:r>
            <a:r>
              <a:rPr lang="en-US" altLang="zh-CN" sz="3200"/>
              <a:t>Byte-sized</a:t>
            </a:r>
            <a:r>
              <a:rPr lang="zh-CN" altLang="en-US" sz="3200"/>
              <a:t>）</a:t>
            </a:r>
            <a:endParaRPr lang="zh-CN" altLang="en-US" sz="3200"/>
          </a:p>
        </p:txBody>
      </p:sp>
      <p:sp>
        <p:nvSpPr>
          <p:cNvPr id="39940" name="Rectangle 3"/>
          <p:cNvSpPr>
            <a:spLocks noGrp="1" noRot="1" noChangeArrowheads="1"/>
          </p:cNvSpPr>
          <p:nvPr>
            <p:ph type="body" idx="1"/>
          </p:nvPr>
        </p:nvSpPr>
        <p:spPr>
          <a:xfrm>
            <a:off x="179388" y="1196975"/>
            <a:ext cx="8540750" cy="3240088"/>
          </a:xfrm>
        </p:spPr>
        <p:txBody>
          <a:bodyPr/>
          <a:lstStyle/>
          <a:p>
            <a:r>
              <a:rPr lang="en-US" altLang="zh-CN">
                <a:solidFill>
                  <a:srgbClr val="0000CC"/>
                </a:solidFill>
              </a:rPr>
              <a:t>1</a:t>
            </a:r>
            <a:r>
              <a:rPr lang="zh-CN" altLang="en-US">
                <a:solidFill>
                  <a:srgbClr val="0000CC"/>
                </a:solidFill>
              </a:rPr>
              <a:t>）</a:t>
            </a:r>
            <a:r>
              <a:rPr lang="en-US" altLang="zh-CN">
                <a:solidFill>
                  <a:srgbClr val="0000CC"/>
                </a:solidFill>
              </a:rPr>
              <a:t>DB</a:t>
            </a:r>
            <a:r>
              <a:rPr lang="zh-CN" altLang="en-US"/>
              <a:t>定义</a:t>
            </a:r>
            <a:r>
              <a:rPr lang="en-US" altLang="zh-CN"/>
              <a:t>8</a:t>
            </a:r>
            <a:r>
              <a:rPr lang="zh-CN" altLang="en-US"/>
              <a:t>位、字节量变量数据</a:t>
            </a:r>
            <a:endParaRPr lang="zh-CN" altLang="en-US"/>
          </a:p>
          <a:p>
            <a:pPr lvl="1"/>
            <a:r>
              <a:rPr lang="zh-CN" altLang="en-US" sz="2400"/>
              <a:t>无符号整数</a:t>
            </a:r>
            <a:r>
              <a:rPr lang="en-US" altLang="zh-CN" sz="2400"/>
              <a:t>0</a:t>
            </a:r>
            <a:r>
              <a:rPr lang="zh-CN" altLang="en-US" sz="2400"/>
              <a:t>～</a:t>
            </a:r>
            <a:r>
              <a:rPr lang="en-US" altLang="zh-CN" sz="2400"/>
              <a:t>255</a:t>
            </a:r>
            <a:endParaRPr lang="en-US" altLang="zh-CN" sz="2400"/>
          </a:p>
          <a:p>
            <a:pPr lvl="1"/>
            <a:r>
              <a:rPr lang="zh-CN" altLang="en-US" sz="2400"/>
              <a:t>补码表示的有符号整数：</a:t>
            </a:r>
            <a:r>
              <a:rPr lang="en-US" altLang="zh-CN" sz="2400"/>
              <a:t>-128</a:t>
            </a:r>
            <a:r>
              <a:rPr lang="zh-CN" altLang="en-US" sz="2400"/>
              <a:t>～</a:t>
            </a:r>
            <a:r>
              <a:rPr lang="en-US" altLang="zh-CN" sz="2400"/>
              <a:t>+127</a:t>
            </a:r>
            <a:endParaRPr lang="en-US" altLang="zh-CN" sz="2400"/>
          </a:p>
          <a:p>
            <a:pPr lvl="1"/>
            <a:r>
              <a:rPr lang="zh-CN" altLang="en-US" sz="2400"/>
              <a:t>一个字符（</a:t>
            </a:r>
            <a:r>
              <a:rPr lang="en-US" altLang="zh-CN" sz="2400"/>
              <a:t>ASCII</a:t>
            </a:r>
            <a:r>
              <a:rPr lang="zh-CN" altLang="en-US" sz="2400"/>
              <a:t>码值）</a:t>
            </a:r>
            <a:endParaRPr lang="zh-CN" altLang="en-US" sz="2400"/>
          </a:p>
          <a:p>
            <a:pPr lvl="1"/>
            <a:r>
              <a:rPr lang="zh-CN" altLang="en-US" sz="2400"/>
              <a:t>压缩</a:t>
            </a:r>
            <a:r>
              <a:rPr lang="en-US" altLang="zh-CN" sz="2400"/>
              <a:t>BCD</a:t>
            </a:r>
            <a:r>
              <a:rPr lang="zh-CN" altLang="en-US" sz="2400"/>
              <a:t>码：</a:t>
            </a:r>
            <a:r>
              <a:rPr lang="en-US" altLang="zh-CN" sz="2400"/>
              <a:t>0</a:t>
            </a:r>
            <a:r>
              <a:rPr lang="zh-CN" altLang="en-US" sz="2400"/>
              <a:t>～</a:t>
            </a:r>
            <a:r>
              <a:rPr lang="en-US" altLang="zh-CN" sz="2400"/>
              <a:t>99</a:t>
            </a:r>
            <a:endParaRPr lang="en-US" altLang="zh-CN" sz="2400"/>
          </a:p>
          <a:p>
            <a:pPr lvl="1"/>
            <a:r>
              <a:rPr lang="zh-CN" altLang="en-US" sz="2400"/>
              <a:t>非压缩</a:t>
            </a:r>
            <a:r>
              <a:rPr lang="en-US" altLang="zh-CN" sz="2400"/>
              <a:t>BCD</a:t>
            </a:r>
            <a:r>
              <a:rPr lang="zh-CN" altLang="en-US" sz="2400"/>
              <a:t>码：</a:t>
            </a:r>
            <a:r>
              <a:rPr lang="en-US" altLang="zh-CN" sz="2400"/>
              <a:t>0</a:t>
            </a:r>
            <a:r>
              <a:rPr lang="zh-CN" altLang="en-US" sz="2400"/>
              <a:t>～</a:t>
            </a:r>
            <a:r>
              <a:rPr lang="en-US" altLang="zh-CN" sz="2400"/>
              <a:t>9</a:t>
            </a:r>
            <a:endParaRPr lang="en-US" altLang="zh-CN" sz="2400"/>
          </a:p>
          <a:p>
            <a:pPr lvl="1"/>
            <a:r>
              <a:rPr lang="en-US" altLang="zh-CN" sz="2400"/>
              <a:t>……</a:t>
            </a:r>
            <a:endParaRPr lang="en-US" altLang="zh-CN" sz="2400"/>
          </a:p>
        </p:txBody>
      </p:sp>
      <p:sp>
        <p:nvSpPr>
          <p:cNvPr id="643076" name="AutoShape 4"/>
          <p:cNvSpPr>
            <a:spLocks noChangeArrowheads="1"/>
          </p:cNvSpPr>
          <p:nvPr/>
        </p:nvSpPr>
        <p:spPr bwMode="auto">
          <a:xfrm>
            <a:off x="611188" y="5661025"/>
            <a:ext cx="5688012" cy="503238"/>
          </a:xfrm>
          <a:prstGeom prst="roundRect">
            <a:avLst>
              <a:gd name="adj" fmla="val 16667"/>
            </a:avLst>
          </a:prstGeom>
          <a:solidFill>
            <a:schemeClr val="accent1"/>
          </a:solidFill>
          <a:ln w="12700" cap="rnd">
            <a:solidFill>
              <a:srgbClr val="660066"/>
            </a:solidFill>
            <a:prstDash val="sysDot"/>
            <a:round/>
          </a:ln>
          <a:effectLst>
            <a:outerShdw dist="35921" dir="2700000" algn="ctr" rotWithShape="0">
              <a:schemeClr val="bg2">
                <a:alpha val="50000"/>
              </a:schemeClr>
            </a:outerShdw>
          </a:effec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a:t>字符串定义使用字节变量定义</a:t>
            </a:r>
            <a:r>
              <a:rPr lang="en-US" altLang="zh-CN" sz="2800"/>
              <a:t>DB</a:t>
            </a:r>
            <a:endParaRPr lang="en-US" altLang="zh-CN" sz="2800"/>
          </a:p>
        </p:txBody>
      </p:sp>
      <p:sp>
        <p:nvSpPr>
          <p:cNvPr id="39942" name="Text Box 5"/>
          <p:cNvSpPr txBox="1">
            <a:spLocks noChangeArrowheads="1"/>
          </p:cNvSpPr>
          <p:nvPr/>
        </p:nvSpPr>
        <p:spPr bwMode="auto">
          <a:xfrm>
            <a:off x="755650" y="4365625"/>
            <a:ext cx="4267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0000CC"/>
                </a:solidFill>
              </a:rPr>
              <a:t> </a:t>
            </a:r>
            <a:r>
              <a:rPr lang="en-US" altLang="zh-CN" sz="2800">
                <a:solidFill>
                  <a:srgbClr val="0000CC"/>
                </a:solidFill>
              </a:rPr>
              <a:t>DATA1  DB   50H,52H</a:t>
            </a:r>
            <a:endParaRPr lang="en-US" altLang="zh-CN" sz="2800">
              <a:solidFill>
                <a:srgbClr val="0000CC"/>
              </a:solidFill>
            </a:endParaRPr>
          </a:p>
        </p:txBody>
      </p:sp>
      <p:grpSp>
        <p:nvGrpSpPr>
          <p:cNvPr id="39943" name="Group 6"/>
          <p:cNvGrpSpPr/>
          <p:nvPr/>
        </p:nvGrpSpPr>
        <p:grpSpPr bwMode="auto">
          <a:xfrm>
            <a:off x="5724525" y="3860800"/>
            <a:ext cx="2895600" cy="1828800"/>
            <a:chOff x="2592" y="1056"/>
            <a:chExt cx="1824" cy="1152"/>
          </a:xfrm>
        </p:grpSpPr>
        <p:sp>
          <p:nvSpPr>
            <p:cNvPr id="39944" name="Rectangle 7"/>
            <p:cNvSpPr>
              <a:spLocks noChangeArrowheads="1"/>
            </p:cNvSpPr>
            <p:nvPr/>
          </p:nvSpPr>
          <p:spPr bwMode="auto">
            <a:xfrm>
              <a:off x="3600" y="1917"/>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45" name="Rectangle 8"/>
            <p:cNvSpPr>
              <a:spLocks noChangeArrowheads="1"/>
            </p:cNvSpPr>
            <p:nvPr/>
          </p:nvSpPr>
          <p:spPr bwMode="auto">
            <a:xfrm>
              <a:off x="3600" y="1630"/>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46" name="Rectangle 9"/>
            <p:cNvSpPr>
              <a:spLocks noChangeArrowheads="1"/>
            </p:cNvSpPr>
            <p:nvPr/>
          </p:nvSpPr>
          <p:spPr bwMode="auto">
            <a:xfrm>
              <a:off x="3600" y="1343"/>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52H</a:t>
              </a:r>
              <a:endParaRPr lang="en-US" altLang="zh-CN" b="0">
                <a:solidFill>
                  <a:srgbClr val="0000CC"/>
                </a:solidFill>
                <a:latin typeface="Arial" panose="020B0604020202020204" pitchFamily="34" charset="0"/>
              </a:endParaRPr>
            </a:p>
          </p:txBody>
        </p:sp>
        <p:sp>
          <p:nvSpPr>
            <p:cNvPr id="39947" name="Rectangle 10"/>
            <p:cNvSpPr>
              <a:spLocks noChangeArrowheads="1"/>
            </p:cNvSpPr>
            <p:nvPr/>
          </p:nvSpPr>
          <p:spPr bwMode="auto">
            <a:xfrm>
              <a:off x="3600" y="1056"/>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50H</a:t>
              </a:r>
              <a:endParaRPr lang="en-US" altLang="zh-CN" b="0">
                <a:solidFill>
                  <a:srgbClr val="0000CC"/>
                </a:solidFill>
                <a:latin typeface="Arial" panose="020B0604020202020204" pitchFamily="34" charset="0"/>
              </a:endParaRPr>
            </a:p>
          </p:txBody>
        </p:sp>
        <p:sp>
          <p:nvSpPr>
            <p:cNvPr id="39948" name="Line 11"/>
            <p:cNvSpPr>
              <a:spLocks noChangeShapeType="1"/>
            </p:cNvSpPr>
            <p:nvPr/>
          </p:nvSpPr>
          <p:spPr bwMode="auto">
            <a:xfrm>
              <a:off x="3600" y="1056"/>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9" name="Line 12"/>
            <p:cNvSpPr>
              <a:spLocks noChangeShapeType="1"/>
            </p:cNvSpPr>
            <p:nvPr/>
          </p:nvSpPr>
          <p:spPr bwMode="auto">
            <a:xfrm>
              <a:off x="3600" y="1343"/>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0" name="Line 13"/>
            <p:cNvSpPr>
              <a:spLocks noChangeShapeType="1"/>
            </p:cNvSpPr>
            <p:nvPr/>
          </p:nvSpPr>
          <p:spPr bwMode="auto">
            <a:xfrm>
              <a:off x="3600" y="1630"/>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1" name="Line 14"/>
            <p:cNvSpPr>
              <a:spLocks noChangeShapeType="1"/>
            </p:cNvSpPr>
            <p:nvPr/>
          </p:nvSpPr>
          <p:spPr bwMode="auto">
            <a:xfrm>
              <a:off x="3600" y="1917"/>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2" name="Line 15"/>
            <p:cNvSpPr>
              <a:spLocks noChangeShapeType="1"/>
            </p:cNvSpPr>
            <p:nvPr/>
          </p:nvSpPr>
          <p:spPr bwMode="auto">
            <a:xfrm>
              <a:off x="3600" y="2208"/>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3" name="Line 16"/>
            <p:cNvSpPr>
              <a:spLocks noChangeShapeType="1"/>
            </p:cNvSpPr>
            <p:nvPr/>
          </p:nvSpPr>
          <p:spPr bwMode="auto">
            <a:xfrm>
              <a:off x="3600"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4" name="Line 17"/>
            <p:cNvSpPr>
              <a:spLocks noChangeShapeType="1"/>
            </p:cNvSpPr>
            <p:nvPr/>
          </p:nvSpPr>
          <p:spPr bwMode="auto">
            <a:xfrm>
              <a:off x="4416"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5" name="Rectangle 18"/>
            <p:cNvSpPr>
              <a:spLocks noChangeArrowheads="1"/>
            </p:cNvSpPr>
            <p:nvPr/>
          </p:nvSpPr>
          <p:spPr bwMode="auto">
            <a:xfrm>
              <a:off x="2592" y="1917"/>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6" name="Rectangle 19"/>
            <p:cNvSpPr>
              <a:spLocks noChangeArrowheads="1"/>
            </p:cNvSpPr>
            <p:nvPr/>
          </p:nvSpPr>
          <p:spPr bwMode="auto">
            <a:xfrm>
              <a:off x="2592" y="1630"/>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7" name="Rectangle 20"/>
            <p:cNvSpPr>
              <a:spLocks noChangeArrowheads="1"/>
            </p:cNvSpPr>
            <p:nvPr/>
          </p:nvSpPr>
          <p:spPr bwMode="auto">
            <a:xfrm>
              <a:off x="2592" y="1343"/>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8" name="Rectangle 21"/>
            <p:cNvSpPr>
              <a:spLocks noChangeArrowheads="1"/>
            </p:cNvSpPr>
            <p:nvPr/>
          </p:nvSpPr>
          <p:spPr bwMode="auto">
            <a:xfrm>
              <a:off x="2592" y="1056"/>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DATA1</a:t>
              </a:r>
              <a:endParaRPr lang="en-US" altLang="zh-CN" b="0">
                <a:solidFill>
                  <a:srgbClr val="0000CC"/>
                </a:solidFill>
                <a:latin typeface="Arial" panose="020B0604020202020204" pitchFamily="34" charset="0"/>
              </a:endParaRPr>
            </a:p>
          </p:txBody>
        </p:sp>
        <p:sp>
          <p:nvSpPr>
            <p:cNvPr id="39959" name="Line 22"/>
            <p:cNvSpPr>
              <a:spLocks noChangeShapeType="1"/>
            </p:cNvSpPr>
            <p:nvPr/>
          </p:nvSpPr>
          <p:spPr bwMode="auto">
            <a:xfrm>
              <a:off x="2592" y="1056"/>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0" name="Line 23"/>
            <p:cNvSpPr>
              <a:spLocks noChangeShapeType="1"/>
            </p:cNvSpPr>
            <p:nvPr/>
          </p:nvSpPr>
          <p:spPr bwMode="auto">
            <a:xfrm>
              <a:off x="2592" y="2208"/>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1" name="Line 24"/>
            <p:cNvSpPr>
              <a:spLocks noChangeShapeType="1"/>
            </p:cNvSpPr>
            <p:nvPr/>
          </p:nvSpPr>
          <p:spPr bwMode="auto">
            <a:xfrm>
              <a:off x="2592"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2" name="Line 25"/>
            <p:cNvSpPr>
              <a:spLocks noChangeShapeType="1"/>
            </p:cNvSpPr>
            <p:nvPr/>
          </p:nvSpPr>
          <p:spPr bwMode="auto">
            <a:xfrm>
              <a:off x="3600"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3" name="Line 26"/>
            <p:cNvSpPr>
              <a:spLocks noChangeShapeType="1"/>
            </p:cNvSpPr>
            <p:nvPr/>
          </p:nvSpPr>
          <p:spPr bwMode="auto">
            <a:xfrm>
              <a:off x="2592"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4" name="Line 27"/>
            <p:cNvSpPr>
              <a:spLocks noChangeShapeType="1"/>
            </p:cNvSpPr>
            <p:nvPr/>
          </p:nvSpPr>
          <p:spPr bwMode="auto">
            <a:xfrm>
              <a:off x="3600"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5" name="Line 28"/>
            <p:cNvSpPr>
              <a:spLocks noChangeShapeType="1"/>
            </p:cNvSpPr>
            <p:nvPr/>
          </p:nvSpPr>
          <p:spPr bwMode="auto">
            <a:xfrm>
              <a:off x="2592"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6" name="Line 29"/>
            <p:cNvSpPr>
              <a:spLocks noChangeShapeType="1"/>
            </p:cNvSpPr>
            <p:nvPr/>
          </p:nvSpPr>
          <p:spPr bwMode="auto">
            <a:xfrm>
              <a:off x="3600"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7" name="Line 30"/>
            <p:cNvSpPr>
              <a:spLocks noChangeShapeType="1"/>
            </p:cNvSpPr>
            <p:nvPr/>
          </p:nvSpPr>
          <p:spPr bwMode="auto">
            <a:xfrm>
              <a:off x="2592"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8" name="Line 31"/>
            <p:cNvSpPr>
              <a:spLocks noChangeShapeType="1"/>
            </p:cNvSpPr>
            <p:nvPr/>
          </p:nvSpPr>
          <p:spPr bwMode="auto">
            <a:xfrm>
              <a:off x="3600"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blinds(horizontal)">
                                      <p:cBhvr>
                                        <p:cTn id="7" dur="500"/>
                                        <p:tgtEl>
                                          <p:spTgt spid="64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pPr>
              <a:defRPr/>
            </a:pPr>
            <a:fld id="{861BCF4B-2CAD-49AB-9825-E052C4951B69}" type="slidenum">
              <a:rPr lang="en-US" altLang="zh-CN"/>
            </a:fld>
            <a:endParaRPr lang="en-US" altLang="zh-CN"/>
          </a:p>
        </p:txBody>
      </p:sp>
      <p:sp>
        <p:nvSpPr>
          <p:cNvPr id="644098" name="Rectangle 2"/>
          <p:cNvSpPr>
            <a:spLocks noGrp="1" noRot="1" noChangeArrowheads="1"/>
          </p:cNvSpPr>
          <p:nvPr>
            <p:ph type="title"/>
          </p:nvPr>
        </p:nvSpPr>
        <p:spPr>
          <a:xfrm>
            <a:off x="2051050" y="333375"/>
            <a:ext cx="4054475" cy="744538"/>
          </a:xfrm>
        </p:spPr>
        <p:txBody>
          <a:bodyPr/>
          <a:lstStyle/>
          <a:p>
            <a:pPr>
              <a:defRPr/>
            </a:pPr>
            <a:r>
              <a:rPr lang="zh-CN" altLang="en-US" sz="3200"/>
              <a:t>字变量数据</a:t>
            </a:r>
            <a:endParaRPr lang="zh-CN" altLang="en-US" sz="3200"/>
          </a:p>
        </p:txBody>
      </p:sp>
      <p:sp>
        <p:nvSpPr>
          <p:cNvPr id="40964" name="Rectangle 3"/>
          <p:cNvSpPr>
            <a:spLocks noGrp="1" noRot="1" noChangeArrowheads="1"/>
          </p:cNvSpPr>
          <p:nvPr>
            <p:ph type="body" idx="1"/>
          </p:nvPr>
        </p:nvSpPr>
        <p:spPr>
          <a:xfrm>
            <a:off x="323850" y="1341438"/>
            <a:ext cx="8540750" cy="2087562"/>
          </a:xfrm>
        </p:spPr>
        <p:txBody>
          <a:bodyPr/>
          <a:lstStyle/>
          <a:p>
            <a:r>
              <a:rPr lang="en-US" altLang="zh-CN">
                <a:solidFill>
                  <a:srgbClr val="0000CC"/>
                </a:solidFill>
              </a:rPr>
              <a:t>2</a:t>
            </a:r>
            <a:r>
              <a:rPr lang="zh-CN" altLang="en-US">
                <a:solidFill>
                  <a:srgbClr val="0000CC"/>
                </a:solidFill>
              </a:rPr>
              <a:t>）</a:t>
            </a:r>
            <a:r>
              <a:rPr lang="en-US" altLang="zh-CN">
                <a:solidFill>
                  <a:srgbClr val="0000CC"/>
                </a:solidFill>
              </a:rPr>
              <a:t>DW</a:t>
            </a:r>
            <a:r>
              <a:rPr lang="zh-CN" altLang="en-US"/>
              <a:t>定义</a:t>
            </a:r>
            <a:r>
              <a:rPr lang="en-US" altLang="zh-CN"/>
              <a:t>16</a:t>
            </a:r>
            <a:r>
              <a:rPr lang="zh-CN" altLang="en-US"/>
              <a:t>位、字量变量数据</a:t>
            </a:r>
            <a:endParaRPr lang="zh-CN" altLang="en-US"/>
          </a:p>
          <a:p>
            <a:pPr lvl="1"/>
            <a:r>
              <a:rPr lang="zh-CN" altLang="en-US" sz="2400"/>
              <a:t>包含高低两个字节，</a:t>
            </a:r>
            <a:r>
              <a:rPr lang="en-US" altLang="zh-CN" sz="2400"/>
              <a:t>16</a:t>
            </a:r>
            <a:r>
              <a:rPr lang="zh-CN" altLang="en-US" sz="2400"/>
              <a:t>位无符号和有符号整数</a:t>
            </a:r>
            <a:endParaRPr lang="zh-CN" altLang="en-US" sz="2400"/>
          </a:p>
          <a:p>
            <a:pPr lvl="1"/>
            <a:r>
              <a:rPr lang="en-US" altLang="zh-CN" sz="2400"/>
              <a:t>16</a:t>
            </a:r>
            <a:r>
              <a:rPr lang="zh-CN" altLang="en-US" sz="2400"/>
              <a:t>位段地址，</a:t>
            </a:r>
            <a:r>
              <a:rPr lang="en-US" altLang="zh-CN" sz="2400"/>
              <a:t>16</a:t>
            </a:r>
            <a:r>
              <a:rPr lang="zh-CN" altLang="en-US" sz="2400"/>
              <a:t>位偏移地址</a:t>
            </a:r>
            <a:endParaRPr lang="zh-CN" altLang="en-US" sz="2400"/>
          </a:p>
          <a:p>
            <a:pPr lvl="1"/>
            <a:r>
              <a:rPr lang="zh-CN" altLang="en-US" sz="2400"/>
              <a:t>占用</a:t>
            </a:r>
            <a:r>
              <a:rPr lang="en-US" altLang="zh-CN" sz="2400"/>
              <a:t>2</a:t>
            </a:r>
            <a:r>
              <a:rPr lang="zh-CN" altLang="en-US" sz="2400"/>
              <a:t>个连续的字节存储单元</a:t>
            </a:r>
            <a:endParaRPr lang="zh-CN" altLang="en-US" sz="2000"/>
          </a:p>
        </p:txBody>
      </p:sp>
      <p:grpSp>
        <p:nvGrpSpPr>
          <p:cNvPr id="40965" name="Group 4"/>
          <p:cNvGrpSpPr/>
          <p:nvPr/>
        </p:nvGrpSpPr>
        <p:grpSpPr bwMode="auto">
          <a:xfrm>
            <a:off x="5507038" y="3571875"/>
            <a:ext cx="2895600" cy="1828800"/>
            <a:chOff x="2592" y="1056"/>
            <a:chExt cx="1824" cy="1152"/>
          </a:xfrm>
        </p:grpSpPr>
        <p:sp>
          <p:nvSpPr>
            <p:cNvPr id="40967" name="Rectangle 5"/>
            <p:cNvSpPr>
              <a:spLocks noChangeArrowheads="1"/>
            </p:cNvSpPr>
            <p:nvPr/>
          </p:nvSpPr>
          <p:spPr bwMode="auto">
            <a:xfrm>
              <a:off x="3600" y="1917"/>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68" name="Rectangle 6"/>
            <p:cNvSpPr>
              <a:spLocks noChangeArrowheads="1"/>
            </p:cNvSpPr>
            <p:nvPr/>
          </p:nvSpPr>
          <p:spPr bwMode="auto">
            <a:xfrm>
              <a:off x="3600" y="1630"/>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69" name="Rectangle 7"/>
            <p:cNvSpPr>
              <a:spLocks noChangeArrowheads="1"/>
            </p:cNvSpPr>
            <p:nvPr/>
          </p:nvSpPr>
          <p:spPr bwMode="auto">
            <a:xfrm>
              <a:off x="3600" y="1343"/>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34H</a:t>
              </a:r>
              <a:endParaRPr lang="en-US" altLang="zh-CN" b="0">
                <a:solidFill>
                  <a:srgbClr val="0000CC"/>
                </a:solidFill>
                <a:latin typeface="Arial" panose="020B0604020202020204" pitchFamily="34" charset="0"/>
              </a:endParaRPr>
            </a:p>
          </p:txBody>
        </p:sp>
        <p:sp>
          <p:nvSpPr>
            <p:cNvPr id="40970" name="Rectangle 8"/>
            <p:cNvSpPr>
              <a:spLocks noChangeArrowheads="1"/>
            </p:cNvSpPr>
            <p:nvPr/>
          </p:nvSpPr>
          <p:spPr bwMode="auto">
            <a:xfrm>
              <a:off x="3600" y="1056"/>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56H</a:t>
              </a:r>
              <a:endParaRPr lang="en-US" altLang="zh-CN" b="0">
                <a:solidFill>
                  <a:srgbClr val="0000CC"/>
                </a:solidFill>
                <a:latin typeface="Arial" panose="020B0604020202020204" pitchFamily="34" charset="0"/>
              </a:endParaRPr>
            </a:p>
          </p:txBody>
        </p:sp>
        <p:sp>
          <p:nvSpPr>
            <p:cNvPr id="40971" name="Line 9"/>
            <p:cNvSpPr>
              <a:spLocks noChangeShapeType="1"/>
            </p:cNvSpPr>
            <p:nvPr/>
          </p:nvSpPr>
          <p:spPr bwMode="auto">
            <a:xfrm>
              <a:off x="3600" y="1056"/>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2" name="Line 10"/>
            <p:cNvSpPr>
              <a:spLocks noChangeShapeType="1"/>
            </p:cNvSpPr>
            <p:nvPr/>
          </p:nvSpPr>
          <p:spPr bwMode="auto">
            <a:xfrm>
              <a:off x="3600" y="1343"/>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3" name="Line 11"/>
            <p:cNvSpPr>
              <a:spLocks noChangeShapeType="1"/>
            </p:cNvSpPr>
            <p:nvPr/>
          </p:nvSpPr>
          <p:spPr bwMode="auto">
            <a:xfrm>
              <a:off x="3600" y="1630"/>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4" name="Line 12"/>
            <p:cNvSpPr>
              <a:spLocks noChangeShapeType="1"/>
            </p:cNvSpPr>
            <p:nvPr/>
          </p:nvSpPr>
          <p:spPr bwMode="auto">
            <a:xfrm>
              <a:off x="3600" y="1917"/>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5" name="Line 13"/>
            <p:cNvSpPr>
              <a:spLocks noChangeShapeType="1"/>
            </p:cNvSpPr>
            <p:nvPr/>
          </p:nvSpPr>
          <p:spPr bwMode="auto">
            <a:xfrm>
              <a:off x="3600" y="2208"/>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6" name="Line 14"/>
            <p:cNvSpPr>
              <a:spLocks noChangeShapeType="1"/>
            </p:cNvSpPr>
            <p:nvPr/>
          </p:nvSpPr>
          <p:spPr bwMode="auto">
            <a:xfrm>
              <a:off x="3600"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7" name="Line 15"/>
            <p:cNvSpPr>
              <a:spLocks noChangeShapeType="1"/>
            </p:cNvSpPr>
            <p:nvPr/>
          </p:nvSpPr>
          <p:spPr bwMode="auto">
            <a:xfrm>
              <a:off x="4416"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8" name="Rectangle 16"/>
            <p:cNvSpPr>
              <a:spLocks noChangeArrowheads="1"/>
            </p:cNvSpPr>
            <p:nvPr/>
          </p:nvSpPr>
          <p:spPr bwMode="auto">
            <a:xfrm>
              <a:off x="2592" y="1917"/>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79" name="Rectangle 17"/>
            <p:cNvSpPr>
              <a:spLocks noChangeArrowheads="1"/>
            </p:cNvSpPr>
            <p:nvPr/>
          </p:nvSpPr>
          <p:spPr bwMode="auto">
            <a:xfrm>
              <a:off x="2592" y="1630"/>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80" name="Rectangle 18"/>
            <p:cNvSpPr>
              <a:spLocks noChangeArrowheads="1"/>
            </p:cNvSpPr>
            <p:nvPr/>
          </p:nvSpPr>
          <p:spPr bwMode="auto">
            <a:xfrm>
              <a:off x="2592" y="1343"/>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81" name="Rectangle 19"/>
            <p:cNvSpPr>
              <a:spLocks noChangeArrowheads="1"/>
            </p:cNvSpPr>
            <p:nvPr/>
          </p:nvSpPr>
          <p:spPr bwMode="auto">
            <a:xfrm>
              <a:off x="2592" y="1056"/>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DATA2</a:t>
              </a:r>
              <a:endParaRPr lang="en-US" altLang="zh-CN" b="0">
                <a:solidFill>
                  <a:srgbClr val="0000CC"/>
                </a:solidFill>
                <a:latin typeface="Arial" panose="020B0604020202020204" pitchFamily="34" charset="0"/>
              </a:endParaRPr>
            </a:p>
          </p:txBody>
        </p:sp>
        <p:sp>
          <p:nvSpPr>
            <p:cNvPr id="40982" name="Line 20"/>
            <p:cNvSpPr>
              <a:spLocks noChangeShapeType="1"/>
            </p:cNvSpPr>
            <p:nvPr/>
          </p:nvSpPr>
          <p:spPr bwMode="auto">
            <a:xfrm>
              <a:off x="2592" y="1056"/>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3" name="Line 21"/>
            <p:cNvSpPr>
              <a:spLocks noChangeShapeType="1"/>
            </p:cNvSpPr>
            <p:nvPr/>
          </p:nvSpPr>
          <p:spPr bwMode="auto">
            <a:xfrm>
              <a:off x="2592" y="2208"/>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4" name="Line 22"/>
            <p:cNvSpPr>
              <a:spLocks noChangeShapeType="1"/>
            </p:cNvSpPr>
            <p:nvPr/>
          </p:nvSpPr>
          <p:spPr bwMode="auto">
            <a:xfrm>
              <a:off x="2592"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5" name="Line 23"/>
            <p:cNvSpPr>
              <a:spLocks noChangeShapeType="1"/>
            </p:cNvSpPr>
            <p:nvPr/>
          </p:nvSpPr>
          <p:spPr bwMode="auto">
            <a:xfrm>
              <a:off x="3600"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6" name="Line 24"/>
            <p:cNvSpPr>
              <a:spLocks noChangeShapeType="1"/>
            </p:cNvSpPr>
            <p:nvPr/>
          </p:nvSpPr>
          <p:spPr bwMode="auto">
            <a:xfrm>
              <a:off x="2592"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7" name="Line 25"/>
            <p:cNvSpPr>
              <a:spLocks noChangeShapeType="1"/>
            </p:cNvSpPr>
            <p:nvPr/>
          </p:nvSpPr>
          <p:spPr bwMode="auto">
            <a:xfrm>
              <a:off x="3600"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8" name="Line 26"/>
            <p:cNvSpPr>
              <a:spLocks noChangeShapeType="1"/>
            </p:cNvSpPr>
            <p:nvPr/>
          </p:nvSpPr>
          <p:spPr bwMode="auto">
            <a:xfrm>
              <a:off x="2592"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9" name="Line 27"/>
            <p:cNvSpPr>
              <a:spLocks noChangeShapeType="1"/>
            </p:cNvSpPr>
            <p:nvPr/>
          </p:nvSpPr>
          <p:spPr bwMode="auto">
            <a:xfrm>
              <a:off x="3600"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0" name="Line 28"/>
            <p:cNvSpPr>
              <a:spLocks noChangeShapeType="1"/>
            </p:cNvSpPr>
            <p:nvPr/>
          </p:nvSpPr>
          <p:spPr bwMode="auto">
            <a:xfrm>
              <a:off x="2592"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1" name="Line 29"/>
            <p:cNvSpPr>
              <a:spLocks noChangeShapeType="1"/>
            </p:cNvSpPr>
            <p:nvPr/>
          </p:nvSpPr>
          <p:spPr bwMode="auto">
            <a:xfrm>
              <a:off x="3600"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0966" name="Text Box 30"/>
          <p:cNvSpPr txBox="1">
            <a:spLocks noChangeArrowheads="1"/>
          </p:cNvSpPr>
          <p:nvPr/>
        </p:nvSpPr>
        <p:spPr bwMode="auto">
          <a:xfrm>
            <a:off x="1187450" y="4076700"/>
            <a:ext cx="41957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a:solidFill>
                  <a:srgbClr val="0000CC"/>
                </a:solidFill>
              </a:rPr>
              <a:t>DATA2  DW  3456H</a:t>
            </a:r>
            <a:endParaRPr lang="en-US" altLang="zh-CN" sz="2800">
              <a:solidFill>
                <a:srgbClr val="0000CC"/>
              </a:solidFill>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pPr>
              <a:defRPr/>
            </a:pPr>
            <a:fld id="{DCB2ECF8-47E5-41A7-9DC1-9282EB317892}" type="slidenum">
              <a:rPr lang="en-US" altLang="zh-CN"/>
            </a:fld>
            <a:endParaRPr lang="en-US" altLang="zh-CN"/>
          </a:p>
        </p:txBody>
      </p:sp>
      <p:sp>
        <p:nvSpPr>
          <p:cNvPr id="41987" name="AutoShape 2"/>
          <p:cNvSpPr>
            <a:spLocks noChangeArrowheads="1"/>
          </p:cNvSpPr>
          <p:nvPr/>
        </p:nvSpPr>
        <p:spPr bwMode="auto">
          <a:xfrm>
            <a:off x="2051050" y="4508500"/>
            <a:ext cx="6102350" cy="1003300"/>
          </a:xfrm>
          <a:prstGeom prst="roundRect">
            <a:avLst>
              <a:gd name="adj" fmla="val 16667"/>
            </a:avLst>
          </a:prstGeom>
          <a:solidFill>
            <a:schemeClr val="bg1"/>
          </a:solidFill>
          <a:ln w="9525">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988" name="AutoShape 3"/>
          <p:cNvSpPr>
            <a:spLocks noChangeArrowheads="1"/>
          </p:cNvSpPr>
          <p:nvPr/>
        </p:nvSpPr>
        <p:spPr bwMode="auto">
          <a:xfrm>
            <a:off x="1066800" y="2057400"/>
            <a:ext cx="7681913" cy="1082675"/>
          </a:xfrm>
          <a:prstGeom prst="roundRect">
            <a:avLst>
              <a:gd name="adj" fmla="val 16667"/>
            </a:avLst>
          </a:prstGeom>
          <a:solidFill>
            <a:schemeClr val="bg1"/>
          </a:solidFill>
          <a:ln w="9525">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6148" name="Rectangle 4"/>
          <p:cNvSpPr>
            <a:spLocks noGrp="1" noRot="1" noChangeArrowheads="1"/>
          </p:cNvSpPr>
          <p:nvPr>
            <p:ph type="title" idx="4294967295"/>
          </p:nvPr>
        </p:nvSpPr>
        <p:spPr>
          <a:xfrm>
            <a:off x="768350" y="385763"/>
            <a:ext cx="1508125" cy="381000"/>
          </a:xfrm>
        </p:spPr>
        <p:txBody>
          <a:bodyPr/>
          <a:lstStyle/>
          <a:p>
            <a:pPr algn="l">
              <a:defRPr/>
            </a:pPr>
            <a:r>
              <a:rPr lang="zh-CN" altLang="en-US" sz="2400" dirty="0">
                <a:solidFill>
                  <a:srgbClr val="FF0000"/>
                </a:solidFill>
              </a:rPr>
              <a:t>？</a:t>
            </a:r>
            <a:r>
              <a:rPr lang="zh-CN" altLang="en-US" sz="2400" dirty="0">
                <a:solidFill>
                  <a:schemeClr val="tx1"/>
                </a:solidFill>
              </a:rPr>
              <a:t>表达式</a:t>
            </a:r>
            <a:endParaRPr lang="zh-CN" altLang="en-US" sz="2400" dirty="0">
              <a:solidFill>
                <a:schemeClr val="tx1"/>
              </a:solidFill>
            </a:endParaRPr>
          </a:p>
        </p:txBody>
      </p:sp>
      <p:sp>
        <p:nvSpPr>
          <p:cNvPr id="646149" name="Text Box 5"/>
          <p:cNvSpPr txBox="1">
            <a:spLocks noChangeArrowheads="1"/>
          </p:cNvSpPr>
          <p:nvPr/>
        </p:nvSpPr>
        <p:spPr bwMode="auto">
          <a:xfrm>
            <a:off x="617538" y="812800"/>
            <a:ext cx="81391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800" dirty="0"/>
              <a:t> </a:t>
            </a:r>
            <a:r>
              <a:rPr lang="en-US" altLang="zh-CN" dirty="0">
                <a:solidFill>
                  <a:srgbClr val="FF0000"/>
                </a:solidFill>
                <a:effectLst>
                  <a:outerShdw blurRad="38100" dist="38100" dir="2700000" algn="tl">
                    <a:srgbClr val="C0C0C0"/>
                  </a:outerShdw>
                </a:effectLst>
              </a:rPr>
              <a:t>●</a:t>
            </a:r>
            <a:r>
              <a:rPr lang="zh-CN" altLang="en-US" dirty="0"/>
              <a:t>这是为数据项分配存储单元的一种方法，只是存储单元中不预置确定的值，常用来预留存储单元，存放程序的中间结果或最终结果。</a:t>
            </a:r>
            <a:endParaRPr lang="zh-CN" altLang="en-US" dirty="0"/>
          </a:p>
        </p:txBody>
      </p:sp>
      <p:sp>
        <p:nvSpPr>
          <p:cNvPr id="646150" name="Text Box 6"/>
          <p:cNvSpPr txBox="1">
            <a:spLocks noChangeArrowheads="1"/>
          </p:cNvSpPr>
          <p:nvPr/>
        </p:nvSpPr>
        <p:spPr bwMode="auto">
          <a:xfrm>
            <a:off x="1258888" y="2349500"/>
            <a:ext cx="7489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effectLst>
                  <a:outerShdw blurRad="38100" dist="38100" dir="2700000" algn="tl">
                    <a:srgbClr val="C0C0C0"/>
                  </a:outerShdw>
                </a:effectLst>
              </a:rPr>
              <a:t>RESULT  DB  </a:t>
            </a:r>
            <a:r>
              <a:rPr lang="zh-CN" altLang="en-US" dirty="0">
                <a:effectLst>
                  <a:outerShdw blurRad="38100" dist="38100" dir="2700000" algn="tl">
                    <a:srgbClr val="C0C0C0"/>
                  </a:outerShdw>
                </a:effectLst>
              </a:rPr>
              <a:t>？        ；预置一个字节单元，其值不定</a:t>
            </a:r>
            <a:endParaRPr lang="zh-CN" altLang="en-US" dirty="0">
              <a:effectLst>
                <a:outerShdw blurRad="38100" dist="38100" dir="2700000" algn="tl">
                  <a:srgbClr val="C0C0C0"/>
                </a:outerShdw>
              </a:effectLst>
            </a:endParaRPr>
          </a:p>
        </p:txBody>
      </p:sp>
      <p:sp>
        <p:nvSpPr>
          <p:cNvPr id="646151" name="Text Box 7"/>
          <p:cNvSpPr txBox="1">
            <a:spLocks noChangeArrowheads="1"/>
          </p:cNvSpPr>
          <p:nvPr/>
        </p:nvSpPr>
        <p:spPr bwMode="auto">
          <a:xfrm>
            <a:off x="684213" y="3284538"/>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重复定义子句</a:t>
            </a:r>
            <a:r>
              <a:rPr lang="en-US" altLang="zh-CN">
                <a:solidFill>
                  <a:srgbClr val="FF0000"/>
                </a:solidFill>
                <a:effectLst>
                  <a:outerShdw blurRad="38100" dist="38100" dir="2700000" algn="tl">
                    <a:srgbClr val="C0C0C0"/>
                  </a:outerShdw>
                </a:effectLst>
              </a:rPr>
              <a:t>DUP</a:t>
            </a:r>
            <a:endParaRPr lang="en-US" altLang="zh-CN">
              <a:solidFill>
                <a:srgbClr val="FF0000"/>
              </a:solidFill>
              <a:effectLst>
                <a:outerShdw blurRad="38100" dist="38100" dir="2700000" algn="tl">
                  <a:srgbClr val="C0C0C0"/>
                </a:outerShdw>
              </a:effectLst>
            </a:endParaRPr>
          </a:p>
        </p:txBody>
      </p:sp>
      <p:sp>
        <p:nvSpPr>
          <p:cNvPr id="646152" name="Text Box 8"/>
          <p:cNvSpPr txBox="1">
            <a:spLocks noChangeArrowheads="1"/>
          </p:cNvSpPr>
          <p:nvPr/>
        </p:nvSpPr>
        <p:spPr bwMode="auto">
          <a:xfrm>
            <a:off x="762000" y="38862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0000"/>
                </a:solidFill>
                <a:effectLst>
                  <a:outerShdw blurRad="38100" dist="38100" dir="2700000" algn="tl">
                    <a:srgbClr val="C0C0C0"/>
                  </a:outerShdw>
                </a:effectLst>
              </a:rPr>
              <a:t>●</a:t>
            </a:r>
            <a:r>
              <a:rPr lang="zh-CN" altLang="en-US">
                <a:effectLst>
                  <a:outerShdw blurRad="38100" dist="38100" dir="2700000" algn="tl">
                    <a:srgbClr val="C0C0C0"/>
                  </a:outerShdw>
                </a:effectLst>
              </a:rPr>
              <a:t>利用重复定义子句</a:t>
            </a:r>
            <a:r>
              <a:rPr lang="en-US" altLang="zh-CN">
                <a:effectLst>
                  <a:outerShdw blurRad="38100" dist="38100" dir="2700000" algn="tl">
                    <a:srgbClr val="C0C0C0"/>
                  </a:outerShdw>
                </a:effectLst>
              </a:rPr>
              <a:t>DUP</a:t>
            </a:r>
            <a:r>
              <a:rPr lang="zh-CN" altLang="en-US">
                <a:effectLst>
                  <a:outerShdw blurRad="38100" dist="38100" dir="2700000" algn="tl">
                    <a:srgbClr val="C0C0C0"/>
                  </a:outerShdw>
                </a:effectLst>
              </a:rPr>
              <a:t>可以为若干个重复数据分配存储单元。</a:t>
            </a:r>
            <a:endParaRPr lang="zh-CN" altLang="en-US">
              <a:effectLst>
                <a:outerShdw blurRad="38100" dist="38100" dir="2700000" algn="tl">
                  <a:srgbClr val="C0C0C0"/>
                </a:outerShdw>
              </a:effectLst>
            </a:endParaRPr>
          </a:p>
        </p:txBody>
      </p:sp>
      <p:sp>
        <p:nvSpPr>
          <p:cNvPr id="646153" name="Text Box 9"/>
          <p:cNvSpPr txBox="1">
            <a:spLocks noChangeArrowheads="1"/>
          </p:cNvSpPr>
          <p:nvPr/>
        </p:nvSpPr>
        <p:spPr bwMode="auto">
          <a:xfrm>
            <a:off x="2411413" y="4652963"/>
            <a:ext cx="50403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C0C0C0"/>
                  </a:outerShdw>
                </a:effectLst>
              </a:rPr>
              <a:t>带</a:t>
            </a:r>
            <a:r>
              <a:rPr lang="en-US" altLang="zh-CN" dirty="0">
                <a:effectLst>
                  <a:outerShdw blurRad="38100" dist="38100" dir="2700000" algn="tl">
                    <a:srgbClr val="C0C0C0"/>
                  </a:outerShdw>
                </a:effectLst>
              </a:rPr>
              <a:t>DUP</a:t>
            </a:r>
            <a:r>
              <a:rPr lang="zh-CN" altLang="en-US" dirty="0">
                <a:effectLst>
                  <a:outerShdw blurRad="38100" dist="38100" dir="2700000" algn="tl">
                    <a:srgbClr val="C0C0C0"/>
                  </a:outerShdw>
                </a:effectLst>
              </a:rPr>
              <a:t>的表达式格式如下：</a:t>
            </a: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n   DUP  </a:t>
            </a:r>
            <a:r>
              <a:rPr lang="zh-CN" altLang="en-US" dirty="0">
                <a:effectLst>
                  <a:outerShdw blurRad="38100" dist="38100" dir="2700000" algn="tl">
                    <a:srgbClr val="C0C0C0"/>
                  </a:outerShdw>
                </a:effectLst>
              </a:rPr>
              <a:t>（表达式）</a:t>
            </a:r>
            <a:endParaRPr lang="zh-CN" altLang="en-US" dirty="0">
              <a:effectLst>
                <a:outerShdw blurRad="38100" dist="38100" dir="2700000" algn="tl">
                  <a:srgbClr val="C0C0C0"/>
                </a:outerShdw>
              </a:effectLst>
            </a:endParaRPr>
          </a:p>
        </p:txBody>
      </p:sp>
      <p:sp>
        <p:nvSpPr>
          <p:cNvPr id="646154" name="Text Box 10"/>
          <p:cNvSpPr txBox="1">
            <a:spLocks noChangeArrowheads="1"/>
          </p:cNvSpPr>
          <p:nvPr/>
        </p:nvSpPr>
        <p:spPr bwMode="auto">
          <a:xfrm>
            <a:off x="755650" y="5805488"/>
            <a:ext cx="748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FF00"/>
                </a:solidFill>
                <a:effectLst>
                  <a:outerShdw blurRad="38100" dist="38100" dir="2700000" algn="tl">
                    <a:srgbClr val="C0C0C0"/>
                  </a:outerShdw>
                </a:effectLst>
              </a:rPr>
              <a:t>●</a:t>
            </a:r>
            <a:r>
              <a:rPr lang="zh-CN" altLang="en-US">
                <a:effectLst>
                  <a:outerShdw blurRad="38100" dist="38100" dir="2700000" algn="tl">
                    <a:srgbClr val="C0C0C0"/>
                  </a:outerShdw>
                </a:effectLst>
              </a:rPr>
              <a:t>其中圆括号内的表达式是重复的内容，</a:t>
            </a:r>
            <a:r>
              <a:rPr lang="en-US" altLang="zh-CN">
                <a:effectLst>
                  <a:outerShdw blurRad="38100" dist="38100" dir="2700000" algn="tl">
                    <a:srgbClr val="C0C0C0"/>
                  </a:outerShdw>
                </a:effectLst>
              </a:rPr>
              <a:t>n </a:t>
            </a:r>
            <a:r>
              <a:rPr lang="zh-CN" altLang="en-US">
                <a:effectLst>
                  <a:outerShdw blurRad="38100" dist="38100" dir="2700000" algn="tl">
                    <a:srgbClr val="C0C0C0"/>
                  </a:outerShdw>
                </a:effectLst>
              </a:rPr>
              <a:t>是重复次数。</a:t>
            </a:r>
            <a:endParaRPr lang="zh-CN" altLang="en-US">
              <a:effectLst>
                <a:outerShdw blurRad="38100" dist="38100" dir="2700000" algn="tl">
                  <a:srgbClr val="C0C0C0"/>
                </a:outerShdw>
              </a:effectLst>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84213" y="620713"/>
            <a:ext cx="8229600" cy="4937125"/>
          </a:xfrm>
        </p:spPr>
        <p:txBody>
          <a:bodyPr/>
          <a:lstStyle/>
          <a:p>
            <a:pPr marL="0" indent="0">
              <a:buFont typeface="Wingdings 3" panose="05040102010807070707" pitchFamily="18" charset="2"/>
              <a:buNone/>
              <a:defRPr/>
            </a:pPr>
            <a:r>
              <a:rPr lang="zh-CN" altLang="en-US" dirty="0">
                <a:solidFill>
                  <a:srgbClr val="C00000"/>
                </a:solidFill>
                <a:latin typeface="+mn-ea"/>
              </a:rPr>
              <a:t>常用伪指令</a:t>
            </a:r>
            <a:endParaRPr lang="zh-CN" altLang="en-US" dirty="0">
              <a:solidFill>
                <a:srgbClr val="C00000"/>
              </a:solidFill>
              <a:latin typeface="+mn-ea"/>
            </a:endParaRPr>
          </a:p>
          <a:p>
            <a:pPr marL="0" indent="0">
              <a:buFont typeface="Wingdings 3" panose="05040102010807070707" pitchFamily="18" charset="2"/>
              <a:buNone/>
              <a:defRPr/>
            </a:pPr>
            <a:r>
              <a:rPr lang="zh-CN" altLang="en-US" dirty="0">
                <a:solidFill>
                  <a:srgbClr val="000066"/>
                </a:solidFill>
                <a:latin typeface="+mn-ea"/>
              </a:rPr>
              <a:t>（</a:t>
            </a:r>
            <a:r>
              <a:rPr lang="en-US" altLang="zh-CN" dirty="0">
                <a:solidFill>
                  <a:srgbClr val="000066"/>
                </a:solidFill>
                <a:latin typeface="+mn-ea"/>
              </a:rPr>
              <a:t>1</a:t>
            </a:r>
            <a:r>
              <a:rPr lang="zh-CN" altLang="en-US" dirty="0">
                <a:solidFill>
                  <a:srgbClr val="000066"/>
                </a:solidFill>
                <a:latin typeface="+mn-ea"/>
              </a:rPr>
              <a:t>）数据字义伪指令：</a:t>
            </a:r>
            <a:r>
              <a:rPr lang="en-US" altLang="zh-CN" dirty="0">
                <a:latin typeface="+mn-ea"/>
              </a:rPr>
              <a:t>DB</a:t>
            </a:r>
            <a:r>
              <a:rPr lang="zh-CN" altLang="en-US" dirty="0">
                <a:latin typeface="+mn-ea"/>
              </a:rPr>
              <a:t>、</a:t>
            </a:r>
            <a:r>
              <a:rPr lang="en-US" altLang="zh-CN" dirty="0">
                <a:latin typeface="+mn-ea"/>
              </a:rPr>
              <a:t>DW</a:t>
            </a:r>
            <a:r>
              <a:rPr lang="zh-CN" altLang="en-US" dirty="0">
                <a:latin typeface="+mn-ea"/>
              </a:rPr>
              <a:t>、</a:t>
            </a:r>
            <a:r>
              <a:rPr lang="en-US" altLang="zh-CN" dirty="0">
                <a:latin typeface="+mn-ea"/>
              </a:rPr>
              <a:t>DD</a:t>
            </a:r>
            <a:endParaRPr lang="en-US" altLang="zh-CN" dirty="0">
              <a:latin typeface="+mn-ea"/>
            </a:endParaRPr>
          </a:p>
          <a:p>
            <a:pPr marL="0" indent="0">
              <a:buFont typeface="Wingdings 3" panose="05040102010807070707" pitchFamily="18" charset="2"/>
              <a:buNone/>
              <a:defRPr/>
            </a:pPr>
            <a:r>
              <a:rPr lang="zh-CN" altLang="en-US" dirty="0">
                <a:solidFill>
                  <a:srgbClr val="000066"/>
                </a:solidFill>
                <a:latin typeface="+mn-ea"/>
              </a:rPr>
              <a:t>（</a:t>
            </a:r>
            <a:r>
              <a:rPr lang="en-US" altLang="zh-CN" dirty="0">
                <a:solidFill>
                  <a:srgbClr val="000066"/>
                </a:solidFill>
                <a:latin typeface="+mn-ea"/>
              </a:rPr>
              <a:t>2</a:t>
            </a:r>
            <a:r>
              <a:rPr lang="zh-CN" altLang="en-US" dirty="0">
                <a:solidFill>
                  <a:srgbClr val="000066"/>
                </a:solidFill>
                <a:latin typeface="+mn-ea"/>
              </a:rPr>
              <a:t>）等值伪指令：</a:t>
            </a:r>
            <a:r>
              <a:rPr lang="en-US" altLang="zh-CN" dirty="0">
                <a:latin typeface="+mn-ea"/>
              </a:rPr>
              <a:t>EQU</a:t>
            </a:r>
            <a:r>
              <a:rPr lang="zh-CN" altLang="en-US" dirty="0">
                <a:latin typeface="+mn-ea"/>
              </a:rPr>
              <a:t>、</a:t>
            </a:r>
            <a:r>
              <a:rPr lang="en-US" altLang="zh-CN" dirty="0">
                <a:latin typeface="+mn-ea"/>
              </a:rPr>
              <a:t>=</a:t>
            </a:r>
            <a:endParaRPr lang="en-US" altLang="zh-CN" dirty="0">
              <a:latin typeface="+mn-ea"/>
            </a:endParaRPr>
          </a:p>
          <a:p>
            <a:pPr marL="0" indent="0">
              <a:buFont typeface="Wingdings 3" panose="05040102010807070707" pitchFamily="18" charset="2"/>
              <a:buNone/>
              <a:defRPr/>
            </a:pPr>
            <a:r>
              <a:rPr lang="zh-CN" altLang="en-US" dirty="0">
                <a:solidFill>
                  <a:srgbClr val="C00000"/>
                </a:solidFill>
                <a:latin typeface="+mn-ea"/>
              </a:rPr>
              <a:t>常用运算符</a:t>
            </a:r>
            <a:endParaRPr lang="zh-CN" altLang="en-US" dirty="0">
              <a:solidFill>
                <a:srgbClr val="C00000"/>
              </a:solidFill>
              <a:latin typeface="+mn-ea"/>
            </a:endParaRPr>
          </a:p>
          <a:p>
            <a:pPr>
              <a:defRPr/>
            </a:pPr>
            <a:r>
              <a:rPr lang="en-US" altLang="zh-CN" dirty="0">
                <a:cs typeface="Times New Roman" panose="02020603050405020304" pitchFamily="18" charset="0"/>
              </a:rPr>
              <a:t>$</a:t>
            </a:r>
            <a:r>
              <a:rPr lang="zh-CN" altLang="en-US" dirty="0">
                <a:latin typeface="+mn-ea"/>
              </a:rPr>
              <a:t>运算符、</a:t>
            </a:r>
            <a:r>
              <a:rPr lang="en-US" altLang="zh-CN" dirty="0">
                <a:latin typeface="+mn-ea"/>
              </a:rPr>
              <a:t>SEG</a:t>
            </a:r>
            <a:r>
              <a:rPr lang="zh-CN" altLang="en-US" dirty="0">
                <a:latin typeface="+mn-ea"/>
              </a:rPr>
              <a:t>运算符、</a:t>
            </a:r>
            <a:r>
              <a:rPr lang="en-US" altLang="zh-CN" dirty="0">
                <a:latin typeface="+mn-ea"/>
              </a:rPr>
              <a:t>OFFSET</a:t>
            </a:r>
            <a:r>
              <a:rPr lang="zh-CN" altLang="en-US" dirty="0">
                <a:latin typeface="+mn-ea"/>
              </a:rPr>
              <a:t>运算符、 </a:t>
            </a:r>
            <a:r>
              <a:rPr lang="en-US" altLang="zh-CN" dirty="0">
                <a:latin typeface="+mn-ea"/>
              </a:rPr>
              <a:t>PTR</a:t>
            </a:r>
            <a:r>
              <a:rPr lang="zh-CN" altLang="en-US" dirty="0">
                <a:latin typeface="+mn-ea"/>
              </a:rPr>
              <a:t>运算符、</a:t>
            </a:r>
            <a:r>
              <a:rPr lang="en-US" altLang="zh-CN" dirty="0">
                <a:cs typeface="Times New Roman" panose="02020603050405020304" pitchFamily="18" charset="0"/>
              </a:rPr>
              <a:t>[ ]</a:t>
            </a:r>
            <a:endParaRPr lang="en-US" altLang="zh-CN" dirty="0">
              <a:cs typeface="Times New Roman" panose="02020603050405020304" pitchFamily="18" charset="0"/>
            </a:endParaRPr>
          </a:p>
          <a:p>
            <a:pPr marL="274320" indent="-274320" eaLnBrk="1" fontAlgn="auto" hangingPunct="1">
              <a:lnSpc>
                <a:spcPct val="80000"/>
              </a:lnSpc>
              <a:spcBef>
                <a:spcPct val="50000"/>
              </a:spcBef>
              <a:spcAft>
                <a:spcPts val="0"/>
              </a:spcAft>
              <a:buFont typeface="Wingdings 3"/>
              <a:buChar char=""/>
              <a:defRPr/>
            </a:pPr>
            <a:r>
              <a:rPr lang="zh-CN" altLang="en-US" dirty="0">
                <a:cs typeface="Times New Roman" panose="02020603050405020304" pitchFamily="18" charset="0"/>
              </a:rPr>
              <a:t>例：</a:t>
            </a:r>
            <a:r>
              <a:rPr lang="en-US" altLang="zh-CN" sz="2000" dirty="0">
                <a:solidFill>
                  <a:schemeClr val="tx2"/>
                </a:solidFill>
                <a:cs typeface="Times New Roman" panose="02020603050405020304" pitchFamily="18" charset="0"/>
              </a:rPr>
              <a:t>BUF	DB	‘THE QUICK BROWN FOX’</a:t>
            </a: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a:buNone/>
              <a:defRPr/>
            </a:pPr>
            <a:r>
              <a:rPr lang="en-US" altLang="zh-CN" sz="2000" dirty="0">
                <a:cs typeface="Times New Roman" panose="02020603050405020304" pitchFamily="18" charset="0"/>
              </a:rPr>
              <a:t>	LL	EQU	$-BUF</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a:buNone/>
              <a:defRPr/>
            </a:pPr>
            <a:r>
              <a:rPr lang="en-US" altLang="zh-CN" sz="2000" dirty="0">
                <a:cs typeface="Times New Roman" panose="02020603050405020304" pitchFamily="18" charset="0"/>
              </a:rPr>
              <a:t>	S	DB	‘HELLO’</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a:buNone/>
              <a:defRPr/>
            </a:pPr>
            <a:r>
              <a:rPr lang="en-US" altLang="zh-CN" sz="2000" dirty="0">
                <a:cs typeface="Times New Roman" panose="02020603050405020304" pitchFamily="18" charset="0"/>
              </a:rPr>
              <a:t>	LLL	EQU	$-S</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a:buNone/>
              <a:defRPr/>
            </a:pPr>
            <a:r>
              <a:rPr lang="en-US" altLang="zh-CN" sz="2000" dirty="0">
                <a:cs typeface="Times New Roman" panose="02020603050405020304" pitchFamily="18" charset="0"/>
              </a:rPr>
              <a:t>	LLLL	EQU	$-BUF</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a:buNone/>
              <a:defRPr/>
            </a:pPr>
            <a:r>
              <a:rPr lang="zh-CN" altLang="en-US" sz="2000" dirty="0">
                <a:cs typeface="Times New Roman" panose="02020603050405020304" pitchFamily="18" charset="0"/>
              </a:rPr>
              <a:t>分别写出</a:t>
            </a:r>
            <a:r>
              <a:rPr lang="en-US" altLang="zh-CN" sz="2000" dirty="0">
                <a:cs typeface="Times New Roman" panose="02020603050405020304" pitchFamily="18" charset="0"/>
              </a:rPr>
              <a:t>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r>
              <a:rPr lang="en-US" altLang="zh-CN" sz="2000" dirty="0">
                <a:cs typeface="Times New Roman" panose="02020603050405020304" pitchFamily="18" charset="0"/>
              </a:rPr>
              <a:t>LLL=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r>
              <a:rPr lang="en-US" altLang="zh-CN" sz="2000" dirty="0">
                <a:cs typeface="Times New Roman" panose="02020603050405020304" pitchFamily="18" charset="0"/>
              </a:rPr>
              <a:t>LLLL=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a:defRPr/>
            </a:pPr>
            <a:endParaRPr lang="en-US" altLang="zh-CN" dirty="0">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62000" y="457200"/>
            <a:ext cx="1981200" cy="762000"/>
          </a:xfrm>
          <a:solidFill>
            <a:schemeClr val="folHlink">
              <a:alpha val="37000"/>
            </a:schemeClr>
          </a:solidFill>
        </p:spPr>
        <p:txBody>
          <a:bodyPr/>
          <a:lstStyle/>
          <a:p>
            <a:pPr algn="l" eaLnBrk="1" hangingPunct="1">
              <a:defRPr/>
            </a:pPr>
            <a:r>
              <a:rPr lang="zh-CN" altLang="en-US" b="0">
                <a:effectLst>
                  <a:outerShdw blurRad="38100" dist="38100" dir="2700000" algn="tl">
                    <a:srgbClr val="000000"/>
                  </a:outerShdw>
                </a:effectLst>
                <a:ea typeface="黑体" panose="02010609060101010101" pitchFamily="2" charset="-122"/>
              </a:rPr>
              <a:t>举例</a:t>
            </a:r>
            <a:endParaRPr lang="zh-CN" altLang="en-US" b="0">
              <a:effectLst>
                <a:outerShdw blurRad="38100" dist="38100" dir="2700000" algn="tl">
                  <a:srgbClr val="000000"/>
                </a:outerShdw>
              </a:effectLst>
              <a:ea typeface="黑体" panose="02010609060101010101" pitchFamily="2" charset="-122"/>
            </a:endParaRPr>
          </a:p>
        </p:txBody>
      </p:sp>
      <p:sp>
        <p:nvSpPr>
          <p:cNvPr id="117763" name="Rectangle 3"/>
          <p:cNvSpPr>
            <a:spLocks noGrp="1" noChangeArrowheads="1"/>
          </p:cNvSpPr>
          <p:nvPr>
            <p:ph type="body" idx="1"/>
          </p:nvPr>
        </p:nvSpPr>
        <p:spPr>
          <a:xfrm>
            <a:off x="609600" y="1447800"/>
            <a:ext cx="7772400" cy="4114800"/>
          </a:xfrm>
        </p:spPr>
        <p:txBody>
          <a:bodyPr/>
          <a:lstStyle/>
          <a:p>
            <a:pPr eaLnBrk="1" hangingPunct="1"/>
            <a:r>
              <a:rPr lang="en-US" altLang="zh-CN" b="0"/>
              <a:t>DATA_BYTE  DB 10,4,10H,?</a:t>
            </a:r>
            <a:endParaRPr lang="en-US" altLang="zh-CN" b="0"/>
          </a:p>
          <a:p>
            <a:pPr eaLnBrk="1" hangingPunct="1"/>
            <a:r>
              <a:rPr lang="en-US" altLang="zh-CN" b="0"/>
              <a:t>DATA_WORD DW 100,100H,-5,?</a:t>
            </a:r>
            <a:endParaRPr lang="en-US" altLang="zh-CN" b="0"/>
          </a:p>
          <a:p>
            <a:pPr eaLnBrk="1" hangingPunct="1"/>
            <a:r>
              <a:rPr lang="en-US" altLang="zh-CN" b="0"/>
              <a:t>COUNT  EQU ($-DATA_WORD)/2</a:t>
            </a:r>
            <a:endParaRPr lang="en-US" altLang="zh-CN" b="0"/>
          </a:p>
          <a:p>
            <a:pPr eaLnBrk="1" hangingPunct="1">
              <a:buFont typeface="Wingdings" panose="05000000000000000000" pitchFamily="2" charset="2"/>
              <a:buNone/>
            </a:pPr>
            <a:endParaRPr lang="en-US" altLang="zh-CN"/>
          </a:p>
        </p:txBody>
      </p:sp>
      <p:grpSp>
        <p:nvGrpSpPr>
          <p:cNvPr id="2" name="Group 4"/>
          <p:cNvGrpSpPr/>
          <p:nvPr/>
        </p:nvGrpSpPr>
        <p:grpSpPr bwMode="auto">
          <a:xfrm>
            <a:off x="5795963" y="0"/>
            <a:ext cx="2779712" cy="6453188"/>
            <a:chOff x="3848" y="1440"/>
            <a:chExt cx="1144" cy="2736"/>
          </a:xfrm>
        </p:grpSpPr>
        <p:grpSp>
          <p:nvGrpSpPr>
            <p:cNvPr id="44040" name="Group 5"/>
            <p:cNvGrpSpPr/>
            <p:nvPr/>
          </p:nvGrpSpPr>
          <p:grpSpPr bwMode="auto">
            <a:xfrm>
              <a:off x="4512" y="1440"/>
              <a:ext cx="480" cy="2736"/>
              <a:chOff x="4512" y="1440"/>
              <a:chExt cx="480" cy="2736"/>
            </a:xfrm>
          </p:grpSpPr>
          <p:grpSp>
            <p:nvGrpSpPr>
              <p:cNvPr id="44043" name="Group 6"/>
              <p:cNvGrpSpPr/>
              <p:nvPr/>
            </p:nvGrpSpPr>
            <p:grpSpPr bwMode="auto">
              <a:xfrm>
                <a:off x="4512" y="3744"/>
                <a:ext cx="480" cy="192"/>
                <a:chOff x="4176" y="2352"/>
                <a:chExt cx="480" cy="192"/>
              </a:xfrm>
            </p:grpSpPr>
            <p:sp>
              <p:nvSpPr>
                <p:cNvPr id="44083" name="Rectangle 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4" name="Text Box 8"/>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 -</a:t>
                  </a:r>
                  <a:endParaRPr lang="en-US" altLang="zh-CN" sz="1600" u="none">
                    <a:solidFill>
                      <a:srgbClr val="FF3300"/>
                    </a:solidFill>
                    <a:latin typeface="Lucida Console" panose="020B0609040504020204" pitchFamily="49" charset="0"/>
                  </a:endParaRPr>
                </a:p>
              </p:txBody>
            </p:sp>
          </p:grpSp>
          <p:grpSp>
            <p:nvGrpSpPr>
              <p:cNvPr id="44044" name="Group 9"/>
              <p:cNvGrpSpPr/>
              <p:nvPr/>
            </p:nvGrpSpPr>
            <p:grpSpPr bwMode="auto">
              <a:xfrm>
                <a:off x="4512" y="1632"/>
                <a:ext cx="480" cy="2112"/>
                <a:chOff x="4176" y="1920"/>
                <a:chExt cx="480" cy="2112"/>
              </a:xfrm>
            </p:grpSpPr>
            <p:grpSp>
              <p:nvGrpSpPr>
                <p:cNvPr id="44049" name="Group 10"/>
                <p:cNvGrpSpPr/>
                <p:nvPr/>
              </p:nvGrpSpPr>
              <p:grpSpPr bwMode="auto">
                <a:xfrm>
                  <a:off x="4176" y="1920"/>
                  <a:ext cx="480" cy="1728"/>
                  <a:chOff x="4176" y="2352"/>
                  <a:chExt cx="480" cy="1728"/>
                </a:xfrm>
              </p:grpSpPr>
              <p:grpSp>
                <p:nvGrpSpPr>
                  <p:cNvPr id="44056" name="Group 11"/>
                  <p:cNvGrpSpPr/>
                  <p:nvPr/>
                </p:nvGrpSpPr>
                <p:grpSpPr bwMode="auto">
                  <a:xfrm>
                    <a:off x="4176" y="2352"/>
                    <a:ext cx="480" cy="192"/>
                    <a:chOff x="4176" y="2352"/>
                    <a:chExt cx="480" cy="192"/>
                  </a:xfrm>
                </p:grpSpPr>
                <p:sp>
                  <p:nvSpPr>
                    <p:cNvPr id="44081" name="Rectangle 1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2" name="Text Box 13"/>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0AH</a:t>
                      </a:r>
                      <a:endParaRPr lang="en-US" altLang="zh-CN" sz="1600" u="none">
                        <a:solidFill>
                          <a:srgbClr val="FF3300"/>
                        </a:solidFill>
                        <a:latin typeface="Lucida Console" panose="020B0609040504020204" pitchFamily="49" charset="0"/>
                      </a:endParaRPr>
                    </a:p>
                  </p:txBody>
                </p:sp>
              </p:grpSp>
              <p:grpSp>
                <p:nvGrpSpPr>
                  <p:cNvPr id="44057" name="Group 14"/>
                  <p:cNvGrpSpPr/>
                  <p:nvPr/>
                </p:nvGrpSpPr>
                <p:grpSpPr bwMode="auto">
                  <a:xfrm>
                    <a:off x="4176" y="2543"/>
                    <a:ext cx="480" cy="193"/>
                    <a:chOff x="4176" y="2351"/>
                    <a:chExt cx="480" cy="193"/>
                  </a:xfrm>
                </p:grpSpPr>
                <p:sp>
                  <p:nvSpPr>
                    <p:cNvPr id="44079" name="Rectangle 15"/>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0" name="Text Box 16"/>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 04H</a:t>
                      </a:r>
                      <a:endParaRPr lang="en-US" altLang="zh-CN" sz="1600" u="none">
                        <a:solidFill>
                          <a:srgbClr val="FF3300"/>
                        </a:solidFill>
                        <a:latin typeface="Lucida Console" panose="020B0609040504020204" pitchFamily="49" charset="0"/>
                      </a:endParaRPr>
                    </a:p>
                  </p:txBody>
                </p:sp>
              </p:grpSp>
              <p:grpSp>
                <p:nvGrpSpPr>
                  <p:cNvPr id="44058" name="Group 17"/>
                  <p:cNvGrpSpPr/>
                  <p:nvPr/>
                </p:nvGrpSpPr>
                <p:grpSpPr bwMode="auto">
                  <a:xfrm>
                    <a:off x="4176" y="2736"/>
                    <a:ext cx="480" cy="192"/>
                    <a:chOff x="4176" y="2352"/>
                    <a:chExt cx="480" cy="192"/>
                  </a:xfrm>
                </p:grpSpPr>
                <p:sp>
                  <p:nvSpPr>
                    <p:cNvPr id="44077" name="Rectangle 1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8" name="Text Box 19"/>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 10H</a:t>
                      </a:r>
                      <a:endParaRPr lang="en-US" altLang="zh-CN" sz="1600" u="none">
                        <a:solidFill>
                          <a:srgbClr val="FF3300"/>
                        </a:solidFill>
                        <a:latin typeface="Lucida Console" panose="020B0609040504020204" pitchFamily="49" charset="0"/>
                      </a:endParaRPr>
                    </a:p>
                  </p:txBody>
                </p:sp>
              </p:grpSp>
              <p:grpSp>
                <p:nvGrpSpPr>
                  <p:cNvPr id="44059" name="Group 20"/>
                  <p:cNvGrpSpPr/>
                  <p:nvPr/>
                </p:nvGrpSpPr>
                <p:grpSpPr bwMode="auto">
                  <a:xfrm>
                    <a:off x="4176" y="2928"/>
                    <a:ext cx="480" cy="192"/>
                    <a:chOff x="4176" y="2352"/>
                    <a:chExt cx="480" cy="192"/>
                  </a:xfrm>
                </p:grpSpPr>
                <p:sp>
                  <p:nvSpPr>
                    <p:cNvPr id="44075" name="Rectangle 21"/>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6" name="Text Box 22"/>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a:t>
                      </a:r>
                      <a:endParaRPr lang="en-US" altLang="zh-CN" sz="1600" u="none">
                        <a:solidFill>
                          <a:srgbClr val="FF3300"/>
                        </a:solidFill>
                        <a:latin typeface="Lucida Console" panose="020B0609040504020204" pitchFamily="49" charset="0"/>
                      </a:endParaRPr>
                    </a:p>
                  </p:txBody>
                </p:sp>
              </p:grpSp>
              <p:grpSp>
                <p:nvGrpSpPr>
                  <p:cNvPr id="44060" name="Group 23"/>
                  <p:cNvGrpSpPr/>
                  <p:nvPr/>
                </p:nvGrpSpPr>
                <p:grpSpPr bwMode="auto">
                  <a:xfrm>
                    <a:off x="4176" y="3120"/>
                    <a:ext cx="480" cy="192"/>
                    <a:chOff x="4176" y="2352"/>
                    <a:chExt cx="480" cy="192"/>
                  </a:xfrm>
                </p:grpSpPr>
                <p:sp>
                  <p:nvSpPr>
                    <p:cNvPr id="44073" name="Rectangle 24"/>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4" name="Text Box 25"/>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64H</a:t>
                      </a:r>
                      <a:endParaRPr lang="en-US" altLang="zh-CN" sz="1600" u="none">
                        <a:solidFill>
                          <a:srgbClr val="FF3300"/>
                        </a:solidFill>
                        <a:latin typeface="Lucida Console" panose="020B0609040504020204" pitchFamily="49" charset="0"/>
                      </a:endParaRPr>
                    </a:p>
                  </p:txBody>
                </p:sp>
              </p:grpSp>
              <p:grpSp>
                <p:nvGrpSpPr>
                  <p:cNvPr id="44061" name="Group 26"/>
                  <p:cNvGrpSpPr/>
                  <p:nvPr/>
                </p:nvGrpSpPr>
                <p:grpSpPr bwMode="auto">
                  <a:xfrm>
                    <a:off x="4176" y="3312"/>
                    <a:ext cx="480" cy="192"/>
                    <a:chOff x="4176" y="2352"/>
                    <a:chExt cx="480" cy="192"/>
                  </a:xfrm>
                </p:grpSpPr>
                <p:sp>
                  <p:nvSpPr>
                    <p:cNvPr id="44071" name="Rectangle 2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2" name="Text Box 28"/>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00H</a:t>
                      </a:r>
                      <a:endParaRPr lang="en-US" altLang="zh-CN" sz="1600" u="none">
                        <a:solidFill>
                          <a:srgbClr val="FF3300"/>
                        </a:solidFill>
                        <a:latin typeface="Lucida Console" panose="020B0609040504020204" pitchFamily="49" charset="0"/>
                      </a:endParaRPr>
                    </a:p>
                  </p:txBody>
                </p:sp>
              </p:grpSp>
              <p:grpSp>
                <p:nvGrpSpPr>
                  <p:cNvPr id="44062" name="Group 29"/>
                  <p:cNvGrpSpPr/>
                  <p:nvPr/>
                </p:nvGrpSpPr>
                <p:grpSpPr bwMode="auto">
                  <a:xfrm>
                    <a:off x="4176" y="3504"/>
                    <a:ext cx="480" cy="192"/>
                    <a:chOff x="4176" y="2352"/>
                    <a:chExt cx="480" cy="192"/>
                  </a:xfrm>
                </p:grpSpPr>
                <p:sp>
                  <p:nvSpPr>
                    <p:cNvPr id="44069" name="Rectangle 30"/>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0" name="Text Box 31"/>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00H</a:t>
                      </a:r>
                      <a:endParaRPr lang="en-US" altLang="zh-CN" sz="1600" u="none">
                        <a:solidFill>
                          <a:srgbClr val="FF3300"/>
                        </a:solidFill>
                        <a:latin typeface="Lucida Console" panose="020B0609040504020204" pitchFamily="49" charset="0"/>
                      </a:endParaRPr>
                    </a:p>
                  </p:txBody>
                </p:sp>
              </p:grpSp>
              <p:grpSp>
                <p:nvGrpSpPr>
                  <p:cNvPr id="44063" name="Group 32"/>
                  <p:cNvGrpSpPr/>
                  <p:nvPr/>
                </p:nvGrpSpPr>
                <p:grpSpPr bwMode="auto">
                  <a:xfrm>
                    <a:off x="4176" y="3695"/>
                    <a:ext cx="480" cy="193"/>
                    <a:chOff x="4176" y="2351"/>
                    <a:chExt cx="480" cy="193"/>
                  </a:xfrm>
                </p:grpSpPr>
                <p:sp>
                  <p:nvSpPr>
                    <p:cNvPr id="44067" name="Rectangle 3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68" name="Text Box 34"/>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01H</a:t>
                      </a:r>
                      <a:endParaRPr lang="en-US" altLang="zh-CN" sz="1600" u="none">
                        <a:solidFill>
                          <a:srgbClr val="FF3300"/>
                        </a:solidFill>
                        <a:latin typeface="Lucida Console" panose="020B0609040504020204" pitchFamily="49" charset="0"/>
                      </a:endParaRPr>
                    </a:p>
                  </p:txBody>
                </p:sp>
              </p:grpSp>
              <p:grpSp>
                <p:nvGrpSpPr>
                  <p:cNvPr id="44064" name="Group 35"/>
                  <p:cNvGrpSpPr/>
                  <p:nvPr/>
                </p:nvGrpSpPr>
                <p:grpSpPr bwMode="auto">
                  <a:xfrm>
                    <a:off x="4176" y="3887"/>
                    <a:ext cx="480" cy="193"/>
                    <a:chOff x="4176" y="2351"/>
                    <a:chExt cx="480" cy="193"/>
                  </a:xfrm>
                </p:grpSpPr>
                <p:sp>
                  <p:nvSpPr>
                    <p:cNvPr id="44065" name="Rectangle 36"/>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66" name="Text Box 37"/>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FBH</a:t>
                      </a:r>
                      <a:endParaRPr lang="en-US" altLang="zh-CN" sz="1600" u="none">
                        <a:solidFill>
                          <a:srgbClr val="FF3300"/>
                        </a:solidFill>
                        <a:latin typeface="Lucida Console" panose="020B0609040504020204" pitchFamily="49" charset="0"/>
                      </a:endParaRPr>
                    </a:p>
                  </p:txBody>
                </p:sp>
              </p:grpSp>
            </p:grpSp>
            <p:grpSp>
              <p:nvGrpSpPr>
                <p:cNvPr id="44050" name="Group 38"/>
                <p:cNvGrpSpPr/>
                <p:nvPr/>
              </p:nvGrpSpPr>
              <p:grpSpPr bwMode="auto">
                <a:xfrm>
                  <a:off x="4176" y="3648"/>
                  <a:ext cx="480" cy="192"/>
                  <a:chOff x="4176" y="2352"/>
                  <a:chExt cx="480" cy="192"/>
                </a:xfrm>
              </p:grpSpPr>
              <p:sp>
                <p:nvSpPr>
                  <p:cNvPr id="44054" name="Rectangle 39"/>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55" name="Text Box 40"/>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FFH</a:t>
                    </a:r>
                    <a:endParaRPr lang="en-US" altLang="zh-CN" sz="1600" u="none">
                      <a:solidFill>
                        <a:srgbClr val="FF3300"/>
                      </a:solidFill>
                      <a:latin typeface="Lucida Console" panose="020B0609040504020204" pitchFamily="49" charset="0"/>
                    </a:endParaRPr>
                  </a:p>
                </p:txBody>
              </p:sp>
            </p:grpSp>
            <p:grpSp>
              <p:nvGrpSpPr>
                <p:cNvPr id="44051" name="Group 41"/>
                <p:cNvGrpSpPr/>
                <p:nvPr/>
              </p:nvGrpSpPr>
              <p:grpSpPr bwMode="auto">
                <a:xfrm>
                  <a:off x="4176" y="3840"/>
                  <a:ext cx="480" cy="192"/>
                  <a:chOff x="4176" y="2352"/>
                  <a:chExt cx="480" cy="192"/>
                </a:xfrm>
              </p:grpSpPr>
              <p:sp>
                <p:nvSpPr>
                  <p:cNvPr id="44052" name="Rectangle 4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53" name="Text Box 43"/>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a:t>
                    </a:r>
                    <a:endParaRPr lang="en-US" altLang="zh-CN" sz="1600" u="none">
                      <a:solidFill>
                        <a:srgbClr val="FF3300"/>
                      </a:solidFill>
                      <a:latin typeface="Lucida Console" panose="020B0609040504020204" pitchFamily="49" charset="0"/>
                    </a:endParaRPr>
                  </a:p>
                </p:txBody>
              </p:sp>
            </p:grpSp>
          </p:grpSp>
          <p:sp>
            <p:nvSpPr>
              <p:cNvPr id="44045" name="Line 44"/>
              <p:cNvSpPr>
                <a:spLocks noChangeShapeType="1"/>
              </p:cNvSpPr>
              <p:nvPr/>
            </p:nvSpPr>
            <p:spPr bwMode="auto">
              <a:xfrm>
                <a:off x="499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6" name="Line 45"/>
              <p:cNvSpPr>
                <a:spLocks noChangeShapeType="1"/>
              </p:cNvSpPr>
              <p:nvPr/>
            </p:nvSpPr>
            <p:spPr bwMode="auto">
              <a:xfrm>
                <a:off x="451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7" name="Line 46"/>
              <p:cNvSpPr>
                <a:spLocks noChangeShapeType="1"/>
              </p:cNvSpPr>
              <p:nvPr/>
            </p:nvSpPr>
            <p:spPr bwMode="auto">
              <a:xfrm>
                <a:off x="499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8" name="Line 47"/>
              <p:cNvSpPr>
                <a:spLocks noChangeShapeType="1"/>
              </p:cNvSpPr>
              <p:nvPr/>
            </p:nvSpPr>
            <p:spPr bwMode="auto">
              <a:xfrm>
                <a:off x="451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4041" name="Text Box 48"/>
            <p:cNvSpPr txBox="1">
              <a:spLocks noChangeArrowheads="1"/>
            </p:cNvSpPr>
            <p:nvPr/>
          </p:nvSpPr>
          <p:spPr bwMode="auto">
            <a:xfrm>
              <a:off x="3848" y="1658"/>
              <a:ext cx="105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DATA_BYTE </a:t>
              </a:r>
              <a:r>
                <a:rPr lang="en-US" altLang="zh-CN" sz="1600" u="none">
                  <a:solidFill>
                    <a:srgbClr val="FF3300"/>
                  </a:solidFill>
                  <a:latin typeface="Lucida Console" panose="020B0609040504020204" pitchFamily="49" charset="0"/>
                  <a:sym typeface="Symbol" panose="05050102010706020507" pitchFamily="18" charset="2"/>
                </a:rPr>
                <a:t></a:t>
              </a:r>
              <a:endParaRPr lang="en-US" altLang="zh-CN" sz="1600" u="none">
                <a:solidFill>
                  <a:srgbClr val="FF3300"/>
                </a:solidFill>
                <a:latin typeface="Lucida Console" panose="020B0609040504020204" pitchFamily="49" charset="0"/>
              </a:endParaRPr>
            </a:p>
          </p:txBody>
        </p:sp>
        <p:sp>
          <p:nvSpPr>
            <p:cNvPr id="44042" name="Text Box 49"/>
            <p:cNvSpPr txBox="1">
              <a:spLocks noChangeArrowheads="1"/>
            </p:cNvSpPr>
            <p:nvPr/>
          </p:nvSpPr>
          <p:spPr bwMode="auto">
            <a:xfrm>
              <a:off x="3848" y="2406"/>
              <a:ext cx="105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DATA_WORD </a:t>
              </a:r>
              <a:r>
                <a:rPr lang="en-US" altLang="zh-CN" sz="1600" u="none">
                  <a:solidFill>
                    <a:srgbClr val="FF3300"/>
                  </a:solidFill>
                  <a:latin typeface="Lucida Console" panose="020B0609040504020204" pitchFamily="49" charset="0"/>
                  <a:sym typeface="Symbol" panose="05050102010706020507" pitchFamily="18" charset="2"/>
                </a:rPr>
                <a:t></a:t>
              </a:r>
              <a:endParaRPr lang="en-US" altLang="zh-CN" sz="1600" u="none">
                <a:solidFill>
                  <a:srgbClr val="FF3300"/>
                </a:solidFill>
                <a:latin typeface="Lucida Console" panose="020B0609040504020204" pitchFamily="49" charset="0"/>
              </a:endParaRPr>
            </a:p>
          </p:txBody>
        </p:sp>
      </p:grpSp>
      <p:sp>
        <p:nvSpPr>
          <p:cNvPr id="117810" name="Text Box 50"/>
          <p:cNvSpPr txBox="1">
            <a:spLocks noChangeArrowheads="1"/>
          </p:cNvSpPr>
          <p:nvPr/>
        </p:nvSpPr>
        <p:spPr bwMode="auto">
          <a:xfrm>
            <a:off x="522288" y="3573463"/>
            <a:ext cx="544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u="none">
                <a:solidFill>
                  <a:srgbClr val="0000FF"/>
                </a:solidFill>
              </a:rPr>
              <a:t>MOV AX,WORD PTR DATA_BYTE+1</a:t>
            </a:r>
            <a:endParaRPr lang="en-US" altLang="zh-CN" u="none">
              <a:solidFill>
                <a:srgbClr val="0000FF"/>
              </a:solidFill>
            </a:endParaRPr>
          </a:p>
        </p:txBody>
      </p:sp>
      <p:sp>
        <p:nvSpPr>
          <p:cNvPr id="117811" name="Text Box 51"/>
          <p:cNvSpPr txBox="1">
            <a:spLocks noChangeArrowheads="1"/>
          </p:cNvSpPr>
          <p:nvPr/>
        </p:nvSpPr>
        <p:spPr bwMode="auto">
          <a:xfrm>
            <a:off x="539750" y="4283075"/>
            <a:ext cx="542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u="none">
                <a:solidFill>
                  <a:srgbClr val="0000FF"/>
                </a:solidFill>
              </a:rPr>
              <a:t>MOV AL,BYTE PTR DATA_WORD+3</a:t>
            </a:r>
            <a:endParaRPr lang="en-US" altLang="zh-CN" u="none">
              <a:solidFill>
                <a:srgbClr val="0000FF"/>
              </a:solidFill>
            </a:endParaRPr>
          </a:p>
        </p:txBody>
      </p:sp>
      <p:sp>
        <p:nvSpPr>
          <p:cNvPr id="117812" name="Text Box 52"/>
          <p:cNvSpPr txBox="1">
            <a:spLocks noChangeArrowheads="1"/>
          </p:cNvSpPr>
          <p:nvPr/>
        </p:nvSpPr>
        <p:spPr bwMode="auto">
          <a:xfrm>
            <a:off x="674688" y="5068888"/>
            <a:ext cx="56975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u="none">
                <a:solidFill>
                  <a:srgbClr val="0000FF"/>
                </a:solidFill>
              </a:rPr>
              <a:t>MOV BL,DATA_BYTE</a:t>
            </a:r>
            <a:endParaRPr lang="en-US" altLang="zh-CN" u="none">
              <a:solidFill>
                <a:srgbClr val="0000FF"/>
              </a:solidFill>
            </a:endParaRPr>
          </a:p>
          <a:p>
            <a:pPr eaLnBrk="1" hangingPunct="1">
              <a:spcBef>
                <a:spcPct val="0"/>
              </a:spcBef>
              <a:buClrTx/>
              <a:buFontTx/>
              <a:buNone/>
            </a:pPr>
            <a:r>
              <a:rPr lang="en-US" altLang="zh-CN" u="none">
                <a:solidFill>
                  <a:srgbClr val="0000FF"/>
                </a:solidFill>
              </a:rPr>
              <a:t>CBW</a:t>
            </a:r>
            <a:endParaRPr lang="en-US" altLang="zh-CN" u="none">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78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78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810" grpId="0"/>
      <p:bldP spid="117811" grpId="0"/>
      <p:bldP spid="1178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Grp="1" noChangeArrowheads="1"/>
          </p:cNvSpPr>
          <p:nvPr>
            <p:ph type="title"/>
          </p:nvPr>
        </p:nvSpPr>
        <p:spPr>
          <a:xfrm>
            <a:off x="685800" y="163286"/>
            <a:ext cx="7772400" cy="1143000"/>
          </a:xfrm>
        </p:spPr>
        <p:txBody>
          <a:bodyPr/>
          <a:lstStyle/>
          <a:p>
            <a:pPr algn="l" eaLnBrk="1" hangingPunct="1">
              <a:defRPr/>
            </a:pPr>
            <a:r>
              <a:rPr lang="zh-CN" altLang="en-US" sz="2800">
                <a:solidFill>
                  <a:schemeClr val="hlink"/>
                </a:solidFill>
                <a:latin typeface="黑体" panose="02010609060101010101" pitchFamily="2" charset="-122"/>
                <a:ea typeface="黑体" panose="02010609060101010101" pitchFamily="2" charset="-122"/>
              </a:rPr>
              <a:t>举例：</a:t>
            </a:r>
            <a:br>
              <a:rPr lang="zh-CN" altLang="en-US" sz="2800">
                <a:solidFill>
                  <a:schemeClr val="hlink"/>
                </a:solidFill>
                <a:latin typeface="黑体" panose="02010609060101010101" pitchFamily="2" charset="-122"/>
                <a:ea typeface="黑体" panose="02010609060101010101" pitchFamily="2" charset="-122"/>
              </a:rPr>
            </a:br>
            <a:r>
              <a:rPr lang="zh-CN" altLang="en-US" sz="2800">
                <a:solidFill>
                  <a:schemeClr val="hlink"/>
                </a:solidFill>
                <a:latin typeface="黑体" panose="02010609060101010101" pitchFamily="2" charset="-122"/>
                <a:ea typeface="黑体" panose="02010609060101010101" pitchFamily="2" charset="-122"/>
              </a:rPr>
              <a:t> </a:t>
            </a:r>
            <a:r>
              <a:rPr lang="en-US" altLang="zh-CN" sz="2800" b="0">
                <a:solidFill>
                  <a:schemeClr val="hlink"/>
                </a:solidFill>
                <a:latin typeface="黑体" panose="02010609060101010101" pitchFamily="2" charset="-122"/>
                <a:ea typeface="黑体" panose="02010609060101010101" pitchFamily="2" charset="-122"/>
              </a:rPr>
              <a:t>ARRAY  DW  1, 2 , $+4 , 3 , 4 , $+4</a:t>
            </a:r>
            <a:endParaRPr lang="en-US" altLang="zh-CN" sz="2800" b="0">
              <a:solidFill>
                <a:schemeClr val="hlink"/>
              </a:solidFill>
              <a:latin typeface="黑体" panose="02010609060101010101" pitchFamily="2" charset="-122"/>
              <a:ea typeface="黑体" panose="02010609060101010101" pitchFamily="2" charset="-122"/>
            </a:endParaRPr>
          </a:p>
        </p:txBody>
      </p:sp>
      <p:grpSp>
        <p:nvGrpSpPr>
          <p:cNvPr id="45060" name="Group 4"/>
          <p:cNvGrpSpPr/>
          <p:nvPr/>
        </p:nvGrpSpPr>
        <p:grpSpPr bwMode="auto">
          <a:xfrm>
            <a:off x="2133600" y="1752600"/>
            <a:ext cx="4419600" cy="4876800"/>
            <a:chOff x="3456" y="1632"/>
            <a:chExt cx="1968" cy="2496"/>
          </a:xfrm>
        </p:grpSpPr>
        <p:grpSp>
          <p:nvGrpSpPr>
            <p:cNvPr id="45061" name="Group 5"/>
            <p:cNvGrpSpPr/>
            <p:nvPr/>
          </p:nvGrpSpPr>
          <p:grpSpPr bwMode="auto">
            <a:xfrm>
              <a:off x="3456" y="1632"/>
              <a:ext cx="1440" cy="2496"/>
              <a:chOff x="3552" y="1440"/>
              <a:chExt cx="1440" cy="2736"/>
            </a:xfrm>
          </p:grpSpPr>
          <p:grpSp>
            <p:nvGrpSpPr>
              <p:cNvPr id="45065" name="Group 6"/>
              <p:cNvGrpSpPr/>
              <p:nvPr/>
            </p:nvGrpSpPr>
            <p:grpSpPr bwMode="auto">
              <a:xfrm>
                <a:off x="4512" y="1440"/>
                <a:ext cx="480" cy="2736"/>
                <a:chOff x="4512" y="1440"/>
                <a:chExt cx="480" cy="2736"/>
              </a:xfrm>
            </p:grpSpPr>
            <p:grpSp>
              <p:nvGrpSpPr>
                <p:cNvPr id="45068" name="Group 7"/>
                <p:cNvGrpSpPr/>
                <p:nvPr/>
              </p:nvGrpSpPr>
              <p:grpSpPr bwMode="auto">
                <a:xfrm>
                  <a:off x="4512" y="3744"/>
                  <a:ext cx="480" cy="192"/>
                  <a:chOff x="4176" y="2352"/>
                  <a:chExt cx="480" cy="192"/>
                </a:xfrm>
              </p:grpSpPr>
              <p:sp>
                <p:nvSpPr>
                  <p:cNvPr id="45108" name="Rectangle 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9" name="Text Box 9"/>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00H</a:t>
                    </a:r>
                    <a:endParaRPr lang="en-US" altLang="zh-CN" sz="1600" u="none">
                      <a:solidFill>
                        <a:srgbClr val="000000"/>
                      </a:solidFill>
                      <a:latin typeface="Lucida Console" panose="020B0609040504020204" pitchFamily="49" charset="0"/>
                    </a:endParaRPr>
                  </a:p>
                </p:txBody>
              </p:sp>
            </p:grpSp>
            <p:grpSp>
              <p:nvGrpSpPr>
                <p:cNvPr id="45069" name="Group 10"/>
                <p:cNvGrpSpPr/>
                <p:nvPr/>
              </p:nvGrpSpPr>
              <p:grpSpPr bwMode="auto">
                <a:xfrm>
                  <a:off x="4512" y="1632"/>
                  <a:ext cx="480" cy="2112"/>
                  <a:chOff x="4176" y="1920"/>
                  <a:chExt cx="480" cy="2112"/>
                </a:xfrm>
              </p:grpSpPr>
              <p:grpSp>
                <p:nvGrpSpPr>
                  <p:cNvPr id="45074" name="Group 11"/>
                  <p:cNvGrpSpPr/>
                  <p:nvPr/>
                </p:nvGrpSpPr>
                <p:grpSpPr bwMode="auto">
                  <a:xfrm>
                    <a:off x="4176" y="1920"/>
                    <a:ext cx="480" cy="1728"/>
                    <a:chOff x="4176" y="2352"/>
                    <a:chExt cx="480" cy="1728"/>
                  </a:xfrm>
                </p:grpSpPr>
                <p:grpSp>
                  <p:nvGrpSpPr>
                    <p:cNvPr id="45081" name="Group 12"/>
                    <p:cNvGrpSpPr/>
                    <p:nvPr/>
                  </p:nvGrpSpPr>
                  <p:grpSpPr bwMode="auto">
                    <a:xfrm>
                      <a:off x="4176" y="2352"/>
                      <a:ext cx="480" cy="192"/>
                      <a:chOff x="4176" y="2352"/>
                      <a:chExt cx="480" cy="192"/>
                    </a:xfrm>
                  </p:grpSpPr>
                  <p:sp>
                    <p:nvSpPr>
                      <p:cNvPr id="45106" name="Rectangle 1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7" name="Text Box 14"/>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01H</a:t>
                        </a:r>
                        <a:endParaRPr lang="en-US" altLang="zh-CN" sz="1600" b="0" u="none">
                          <a:solidFill>
                            <a:srgbClr val="000000"/>
                          </a:solidFill>
                          <a:latin typeface="Lucida Console" panose="020B0609040504020204" pitchFamily="49" charset="0"/>
                        </a:endParaRPr>
                      </a:p>
                    </p:txBody>
                  </p:sp>
                </p:grpSp>
                <p:grpSp>
                  <p:nvGrpSpPr>
                    <p:cNvPr id="45082" name="Group 15"/>
                    <p:cNvGrpSpPr/>
                    <p:nvPr/>
                  </p:nvGrpSpPr>
                  <p:grpSpPr bwMode="auto">
                    <a:xfrm>
                      <a:off x="4176" y="2544"/>
                      <a:ext cx="480" cy="192"/>
                      <a:chOff x="4176" y="2352"/>
                      <a:chExt cx="480" cy="192"/>
                    </a:xfrm>
                  </p:grpSpPr>
                  <p:sp>
                    <p:nvSpPr>
                      <p:cNvPr id="45104" name="Rectangle 16"/>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5" name="Text Box 17"/>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3" name="Group 18"/>
                    <p:cNvGrpSpPr/>
                    <p:nvPr/>
                  </p:nvGrpSpPr>
                  <p:grpSpPr bwMode="auto">
                    <a:xfrm>
                      <a:off x="4176" y="2735"/>
                      <a:ext cx="480" cy="193"/>
                      <a:chOff x="4176" y="2351"/>
                      <a:chExt cx="480" cy="193"/>
                    </a:xfrm>
                  </p:grpSpPr>
                  <p:sp>
                    <p:nvSpPr>
                      <p:cNvPr id="45102" name="Rectangle 19"/>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3" name="Text Box 20"/>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02H</a:t>
                        </a:r>
                        <a:endParaRPr lang="en-US" altLang="zh-CN" sz="1600" b="0" u="none">
                          <a:solidFill>
                            <a:srgbClr val="000000"/>
                          </a:solidFill>
                          <a:latin typeface="Lucida Console" panose="020B0609040504020204" pitchFamily="49" charset="0"/>
                        </a:endParaRPr>
                      </a:p>
                    </p:txBody>
                  </p:sp>
                </p:grpSp>
                <p:grpSp>
                  <p:nvGrpSpPr>
                    <p:cNvPr id="45084" name="Group 21"/>
                    <p:cNvGrpSpPr/>
                    <p:nvPr/>
                  </p:nvGrpSpPr>
                  <p:grpSpPr bwMode="auto">
                    <a:xfrm>
                      <a:off x="4176" y="2928"/>
                      <a:ext cx="480" cy="192"/>
                      <a:chOff x="4176" y="2352"/>
                      <a:chExt cx="480" cy="192"/>
                    </a:xfrm>
                  </p:grpSpPr>
                  <p:sp>
                    <p:nvSpPr>
                      <p:cNvPr id="45100" name="Rectangle 2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1" name="Text Box 23"/>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5" name="Group 24"/>
                    <p:cNvGrpSpPr/>
                    <p:nvPr/>
                  </p:nvGrpSpPr>
                  <p:grpSpPr bwMode="auto">
                    <a:xfrm>
                      <a:off x="4176" y="3120"/>
                      <a:ext cx="480" cy="192"/>
                      <a:chOff x="4176" y="2352"/>
                      <a:chExt cx="480" cy="192"/>
                    </a:xfrm>
                  </p:grpSpPr>
                  <p:sp>
                    <p:nvSpPr>
                      <p:cNvPr id="45098" name="Rectangle 25"/>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9" name="Text Box 26"/>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7CH</a:t>
                        </a:r>
                        <a:endParaRPr lang="en-US" altLang="zh-CN" sz="1600" u="none">
                          <a:solidFill>
                            <a:srgbClr val="000000"/>
                          </a:solidFill>
                          <a:latin typeface="Lucida Console" panose="020B0609040504020204" pitchFamily="49" charset="0"/>
                        </a:endParaRPr>
                      </a:p>
                    </p:txBody>
                  </p:sp>
                </p:grpSp>
                <p:grpSp>
                  <p:nvGrpSpPr>
                    <p:cNvPr id="45086" name="Group 27"/>
                    <p:cNvGrpSpPr/>
                    <p:nvPr/>
                  </p:nvGrpSpPr>
                  <p:grpSpPr bwMode="auto">
                    <a:xfrm>
                      <a:off x="4176" y="3312"/>
                      <a:ext cx="480" cy="192"/>
                      <a:chOff x="4176" y="2352"/>
                      <a:chExt cx="480" cy="192"/>
                    </a:xfrm>
                  </p:grpSpPr>
                  <p:sp>
                    <p:nvSpPr>
                      <p:cNvPr id="45096" name="Rectangle 2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7" name="Text Box 29"/>
                      <p:cNvSpPr txBox="1">
                        <a:spLocks noChangeArrowheads="1"/>
                      </p:cNvSpPr>
                      <p:nvPr/>
                    </p:nvSpPr>
                    <p:spPr bwMode="auto">
                      <a:xfrm>
                        <a:off x="4176" y="2352"/>
                        <a:ext cx="48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00H</a:t>
                        </a:r>
                        <a:endParaRPr lang="en-US" altLang="zh-CN" sz="1600" u="none">
                          <a:solidFill>
                            <a:srgbClr val="000000"/>
                          </a:solidFill>
                          <a:latin typeface="Lucida Console" panose="020B0609040504020204" pitchFamily="49" charset="0"/>
                        </a:endParaRPr>
                      </a:p>
                    </p:txBody>
                  </p:sp>
                </p:grpSp>
                <p:grpSp>
                  <p:nvGrpSpPr>
                    <p:cNvPr id="45087" name="Group 30"/>
                    <p:cNvGrpSpPr/>
                    <p:nvPr/>
                  </p:nvGrpSpPr>
                  <p:grpSpPr bwMode="auto">
                    <a:xfrm>
                      <a:off x="4176" y="3504"/>
                      <a:ext cx="480" cy="192"/>
                      <a:chOff x="4176" y="2352"/>
                      <a:chExt cx="480" cy="192"/>
                    </a:xfrm>
                  </p:grpSpPr>
                  <p:sp>
                    <p:nvSpPr>
                      <p:cNvPr id="45094" name="Rectangle 31"/>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5" name="Text Box 32"/>
                      <p:cNvSpPr txBox="1">
                        <a:spLocks noChangeArrowheads="1"/>
                      </p:cNvSpPr>
                      <p:nvPr/>
                    </p:nvSpPr>
                    <p:spPr bwMode="auto">
                      <a:xfrm>
                        <a:off x="4176" y="2352"/>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03H</a:t>
                        </a:r>
                        <a:endParaRPr lang="en-US" altLang="zh-CN" sz="1600" b="0" u="none">
                          <a:solidFill>
                            <a:srgbClr val="000000"/>
                          </a:solidFill>
                          <a:latin typeface="Lucida Console" panose="020B0609040504020204" pitchFamily="49" charset="0"/>
                        </a:endParaRPr>
                      </a:p>
                    </p:txBody>
                  </p:sp>
                </p:grpSp>
                <p:grpSp>
                  <p:nvGrpSpPr>
                    <p:cNvPr id="45088" name="Group 33"/>
                    <p:cNvGrpSpPr/>
                    <p:nvPr/>
                  </p:nvGrpSpPr>
                  <p:grpSpPr bwMode="auto">
                    <a:xfrm>
                      <a:off x="4176" y="3696"/>
                      <a:ext cx="480" cy="192"/>
                      <a:chOff x="4176" y="2352"/>
                      <a:chExt cx="480" cy="192"/>
                    </a:xfrm>
                  </p:grpSpPr>
                  <p:sp>
                    <p:nvSpPr>
                      <p:cNvPr id="45092" name="Rectangle 34"/>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3" name="Text Box 35"/>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9" name="Group 36"/>
                    <p:cNvGrpSpPr/>
                    <p:nvPr/>
                  </p:nvGrpSpPr>
                  <p:grpSpPr bwMode="auto">
                    <a:xfrm>
                      <a:off x="4176" y="3888"/>
                      <a:ext cx="480" cy="192"/>
                      <a:chOff x="4176" y="2352"/>
                      <a:chExt cx="480" cy="192"/>
                    </a:xfrm>
                  </p:grpSpPr>
                  <p:sp>
                    <p:nvSpPr>
                      <p:cNvPr id="45090" name="Rectangle 3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1" name="Text Box 38"/>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04H</a:t>
                        </a:r>
                        <a:endParaRPr lang="en-US" altLang="zh-CN" sz="1600" b="0" u="none">
                          <a:solidFill>
                            <a:srgbClr val="000000"/>
                          </a:solidFill>
                          <a:latin typeface="Lucida Console" panose="020B0609040504020204" pitchFamily="49" charset="0"/>
                        </a:endParaRPr>
                      </a:p>
                    </p:txBody>
                  </p:sp>
                </p:grpSp>
              </p:grpSp>
              <p:grpSp>
                <p:nvGrpSpPr>
                  <p:cNvPr id="45075" name="Group 39"/>
                  <p:cNvGrpSpPr/>
                  <p:nvPr/>
                </p:nvGrpSpPr>
                <p:grpSpPr bwMode="auto">
                  <a:xfrm>
                    <a:off x="4176" y="3647"/>
                    <a:ext cx="480" cy="193"/>
                    <a:chOff x="4176" y="2351"/>
                    <a:chExt cx="480" cy="193"/>
                  </a:xfrm>
                </p:grpSpPr>
                <p:sp>
                  <p:nvSpPr>
                    <p:cNvPr id="45079" name="Rectangle 40"/>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80" name="Text Box 41"/>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76" name="Group 42"/>
                  <p:cNvGrpSpPr/>
                  <p:nvPr/>
                </p:nvGrpSpPr>
                <p:grpSpPr bwMode="auto">
                  <a:xfrm>
                    <a:off x="4176" y="3839"/>
                    <a:ext cx="480" cy="193"/>
                    <a:chOff x="4176" y="2351"/>
                    <a:chExt cx="480" cy="193"/>
                  </a:xfrm>
                </p:grpSpPr>
                <p:sp>
                  <p:nvSpPr>
                    <p:cNvPr id="45077" name="Rectangle 4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78" name="Text Box 44"/>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82H</a:t>
                      </a:r>
                      <a:endParaRPr lang="en-US" altLang="zh-CN" sz="1600" u="none">
                        <a:solidFill>
                          <a:srgbClr val="000000"/>
                        </a:solidFill>
                        <a:latin typeface="Lucida Console" panose="020B0609040504020204" pitchFamily="49" charset="0"/>
                      </a:endParaRPr>
                    </a:p>
                  </p:txBody>
                </p:sp>
              </p:grpSp>
            </p:grpSp>
            <p:sp>
              <p:nvSpPr>
                <p:cNvPr id="45070" name="Line 45"/>
                <p:cNvSpPr>
                  <a:spLocks noChangeShapeType="1"/>
                </p:cNvSpPr>
                <p:nvPr/>
              </p:nvSpPr>
              <p:spPr bwMode="auto">
                <a:xfrm>
                  <a:off x="499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1" name="Line 46"/>
                <p:cNvSpPr>
                  <a:spLocks noChangeShapeType="1"/>
                </p:cNvSpPr>
                <p:nvPr/>
              </p:nvSpPr>
              <p:spPr bwMode="auto">
                <a:xfrm>
                  <a:off x="451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2" name="Line 47"/>
                <p:cNvSpPr>
                  <a:spLocks noChangeShapeType="1"/>
                </p:cNvSpPr>
                <p:nvPr/>
              </p:nvSpPr>
              <p:spPr bwMode="auto">
                <a:xfrm>
                  <a:off x="499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3" name="Line 48"/>
                <p:cNvSpPr>
                  <a:spLocks noChangeShapeType="1"/>
                </p:cNvSpPr>
                <p:nvPr/>
              </p:nvSpPr>
              <p:spPr bwMode="auto">
                <a:xfrm>
                  <a:off x="451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5066" name="Text Box 49"/>
              <p:cNvSpPr txBox="1">
                <a:spLocks noChangeArrowheads="1"/>
              </p:cNvSpPr>
              <p:nvPr/>
            </p:nvSpPr>
            <p:spPr bwMode="auto">
              <a:xfrm>
                <a:off x="3552" y="1633"/>
                <a:ext cx="105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ARRAY </a:t>
                </a:r>
                <a:r>
                  <a:rPr lang="en-US" altLang="zh-CN" sz="1600" b="0" u="none">
                    <a:solidFill>
                      <a:srgbClr val="000000"/>
                    </a:solidFill>
                    <a:latin typeface="Lucida Console" panose="020B0609040504020204" pitchFamily="49" charset="0"/>
                    <a:sym typeface="Symbol" panose="05050102010706020507" pitchFamily="18" charset="2"/>
                  </a:rPr>
                  <a:t></a:t>
                </a:r>
                <a:endParaRPr lang="en-US" altLang="zh-CN" sz="1600" b="0" u="none">
                  <a:solidFill>
                    <a:srgbClr val="000000"/>
                  </a:solidFill>
                  <a:latin typeface="Lucida Console" panose="020B0609040504020204" pitchFamily="49" charset="0"/>
                </a:endParaRPr>
              </a:p>
            </p:txBody>
          </p:sp>
          <p:sp>
            <p:nvSpPr>
              <p:cNvPr id="45067" name="Text Box 50"/>
              <p:cNvSpPr txBox="1">
                <a:spLocks noChangeArrowheads="1"/>
              </p:cNvSpPr>
              <p:nvPr/>
            </p:nvSpPr>
            <p:spPr bwMode="auto">
              <a:xfrm>
                <a:off x="3552" y="2400"/>
                <a:ext cx="105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1600" b="0" u="none">
                  <a:solidFill>
                    <a:srgbClr val="000000"/>
                  </a:solidFill>
                  <a:latin typeface="Lucida Console" panose="020B0609040504020204" pitchFamily="49" charset="0"/>
                </a:endParaRPr>
              </a:p>
            </p:txBody>
          </p:sp>
        </p:grpSp>
        <p:sp>
          <p:nvSpPr>
            <p:cNvPr id="45062" name="Text Box 51"/>
            <p:cNvSpPr txBox="1">
              <a:spLocks noChangeArrowheads="1"/>
            </p:cNvSpPr>
            <p:nvPr/>
          </p:nvSpPr>
          <p:spPr bwMode="auto">
            <a:xfrm>
              <a:off x="4896" y="355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007E</a:t>
              </a:r>
              <a:endParaRPr lang="en-US" altLang="zh-CN" sz="1600" u="none">
                <a:solidFill>
                  <a:srgbClr val="000000"/>
                </a:solidFill>
                <a:latin typeface="Lucida Console" panose="020B0609040504020204" pitchFamily="49" charset="0"/>
              </a:endParaRPr>
            </a:p>
          </p:txBody>
        </p:sp>
        <p:sp>
          <p:nvSpPr>
            <p:cNvPr id="45063" name="Text Box 52"/>
            <p:cNvSpPr txBox="1">
              <a:spLocks noChangeArrowheads="1"/>
            </p:cNvSpPr>
            <p:nvPr/>
          </p:nvSpPr>
          <p:spPr bwMode="auto">
            <a:xfrm>
              <a:off x="4896" y="2496"/>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0078</a:t>
              </a:r>
              <a:endParaRPr lang="en-US" altLang="zh-CN" sz="1600" u="none">
                <a:solidFill>
                  <a:srgbClr val="000000"/>
                </a:solidFill>
                <a:latin typeface="Lucida Console" panose="020B0609040504020204" pitchFamily="49" charset="0"/>
              </a:endParaRPr>
            </a:p>
          </p:txBody>
        </p:sp>
        <p:sp>
          <p:nvSpPr>
            <p:cNvPr id="45064" name="Text Box 53"/>
            <p:cNvSpPr txBox="1">
              <a:spLocks noChangeArrowheads="1"/>
            </p:cNvSpPr>
            <p:nvPr/>
          </p:nvSpPr>
          <p:spPr bwMode="auto">
            <a:xfrm>
              <a:off x="4896" y="1776"/>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0074</a:t>
              </a:r>
              <a:endParaRPr lang="en-US" altLang="zh-CN" sz="1600" u="none">
                <a:solidFill>
                  <a:srgbClr val="000000"/>
                </a:solidFill>
                <a:latin typeface="Lucida Console" panose="020B0609040504020204" pitchFamily="49" charset="0"/>
              </a:endParaRPr>
            </a:p>
          </p:txBody>
        </p:sp>
      </p:gr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7"/>
          <p:cNvSpPr>
            <a:spLocks noGrp="1"/>
          </p:cNvSpPr>
          <p:nvPr>
            <p:ph type="sldNum" sz="quarter" idx="12"/>
          </p:nvPr>
        </p:nvSpPr>
        <p:spPr/>
        <p:txBody>
          <a:bodyPr/>
          <a:lstStyle/>
          <a:p>
            <a:pPr>
              <a:defRPr/>
            </a:pPr>
            <a:fld id="{B45FBD5A-D272-4C38-AFA1-F665ECA15FBD}" type="slidenum">
              <a:rPr lang="en-US" altLang="zh-CN"/>
            </a:fld>
            <a:endParaRPr lang="en-US" altLang="zh-CN"/>
          </a:p>
        </p:txBody>
      </p:sp>
      <p:graphicFrame>
        <p:nvGraphicFramePr>
          <p:cNvPr id="771127" name="Group 55"/>
          <p:cNvGraphicFramePr>
            <a:graphicFrameLocks noGrp="1"/>
          </p:cNvGraphicFramePr>
          <p:nvPr>
            <p:ph/>
          </p:nvPr>
        </p:nvGraphicFramePr>
        <p:xfrm>
          <a:off x="250825" y="1628775"/>
          <a:ext cx="8640763" cy="1737224"/>
        </p:xfrm>
        <a:graphic>
          <a:graphicData uri="http://schemas.openxmlformats.org/drawingml/2006/table">
            <a:tbl>
              <a:tblPr/>
              <a:tblGrid>
                <a:gridCol w="1295400"/>
                <a:gridCol w="960438"/>
                <a:gridCol w="3417887"/>
                <a:gridCol w="2967038"/>
              </a:tblGrid>
              <a:tr h="639846">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EQU</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EQU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给名字赋值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同上，但允许重复赋值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定义变量或标号的类型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08" name="Text Box 56"/>
          <p:cNvSpPr txBox="1">
            <a:spLocks noChangeArrowheads="1"/>
          </p:cNvSpPr>
          <p:nvPr/>
        </p:nvSpPr>
        <p:spPr bwMode="auto">
          <a:xfrm>
            <a:off x="395288" y="549275"/>
            <a:ext cx="4211637"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a:solidFill>
                  <a:srgbClr val="FF0000"/>
                </a:solidFill>
              </a:rPr>
              <a:t>2.3.3  </a:t>
            </a:r>
            <a:r>
              <a:rPr lang="zh-CN" altLang="en-US" sz="2800">
                <a:solidFill>
                  <a:srgbClr val="FF0000"/>
                </a:solidFill>
              </a:rPr>
              <a:t>符号定义伪操作</a:t>
            </a:r>
            <a:endParaRPr lang="zh-CN" altLang="en-US" sz="2800">
              <a:solidFill>
                <a:srgbClr val="FF0000"/>
              </a:solidFill>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BBFE1C4-2671-4339-9CC7-2CA8A3343BC2}" type="slidenum">
              <a:rPr lang="en-US" altLang="zh-CN"/>
            </a:fld>
            <a:endParaRPr lang="en-US" altLang="zh-CN"/>
          </a:p>
        </p:txBody>
      </p:sp>
      <p:sp>
        <p:nvSpPr>
          <p:cNvPr id="47107" name="Rectangle 3"/>
          <p:cNvSpPr>
            <a:spLocks noGrp="1" noRot="1" noChangeArrowheads="1"/>
          </p:cNvSpPr>
          <p:nvPr>
            <p:ph type="body" idx="4294967295"/>
          </p:nvPr>
        </p:nvSpPr>
        <p:spPr>
          <a:xfrm>
            <a:off x="395288" y="476250"/>
            <a:ext cx="8229600" cy="5832475"/>
          </a:xfrm>
        </p:spPr>
        <p:txBody>
          <a:bodyPr/>
          <a:lstStyle/>
          <a:p>
            <a:pPr marL="381000" indent="-381000">
              <a:lnSpc>
                <a:spcPct val="90000"/>
              </a:lnSpc>
            </a:pPr>
            <a:r>
              <a:rPr lang="en-US" altLang="zh-CN" sz="2800">
                <a:solidFill>
                  <a:srgbClr val="FF0000"/>
                </a:solidFill>
              </a:rPr>
              <a:t>1. EQU</a:t>
            </a:r>
            <a:r>
              <a:rPr lang="zh-CN" altLang="en-US" sz="2800">
                <a:solidFill>
                  <a:srgbClr val="FF0000"/>
                </a:solidFill>
              </a:rPr>
              <a:t>伪操作</a:t>
            </a:r>
            <a:endParaRPr lang="zh-CN" altLang="en-US" sz="2800">
              <a:solidFill>
                <a:srgbClr val="FF0000"/>
              </a:solidFill>
            </a:endParaRPr>
          </a:p>
          <a:p>
            <a:pPr marL="381000" indent="-381000">
              <a:lnSpc>
                <a:spcPct val="90000"/>
              </a:lnSpc>
              <a:buFont typeface="Wingdings" panose="05000000000000000000" pitchFamily="2" charset="2"/>
              <a:buNone/>
            </a:pPr>
            <a:endParaRPr lang="zh-CN" altLang="en-US"/>
          </a:p>
          <a:p>
            <a:pPr marL="381000" indent="-381000">
              <a:lnSpc>
                <a:spcPct val="90000"/>
              </a:lnSpc>
              <a:buFont typeface="Wingdings" panose="05000000000000000000" pitchFamily="2" charset="2"/>
              <a:buNone/>
            </a:pPr>
            <a:r>
              <a:rPr lang="zh-CN" altLang="en-US"/>
              <a:t>     </a:t>
            </a:r>
            <a:r>
              <a:rPr lang="en-US" altLang="zh-CN"/>
              <a:t>EQU</a:t>
            </a:r>
            <a:r>
              <a:rPr lang="zh-CN" altLang="en-US"/>
              <a:t>伪操作就表达式的值赋予一个名字。在程序中，凡是出现该符号的地方，汇编时均用其值代替，如： </a:t>
            </a:r>
            <a:endParaRPr lang="zh-CN" altLang="en-US"/>
          </a:p>
          <a:p>
            <a:pPr marL="381000" indent="-381000">
              <a:lnSpc>
                <a:spcPct val="90000"/>
              </a:lnSpc>
            </a:pPr>
            <a:endParaRPr lang="zh-CN" altLang="en-US"/>
          </a:p>
          <a:p>
            <a:pPr marL="381000" indent="-381000">
              <a:lnSpc>
                <a:spcPct val="90000"/>
              </a:lnSpc>
              <a:buFont typeface="Wingdings" panose="05000000000000000000" pitchFamily="2" charset="2"/>
              <a:buNone/>
            </a:pPr>
            <a:r>
              <a:rPr lang="zh-CN" altLang="en-US"/>
              <a:t>	</a:t>
            </a:r>
            <a:r>
              <a:rPr lang="en-US" altLang="zh-CN"/>
              <a:t>CR  	EQU	  0DH	                        ;</a:t>
            </a:r>
            <a:r>
              <a:rPr lang="zh-CN" altLang="en-US"/>
              <a:t>常数</a:t>
            </a:r>
            <a:endParaRPr lang="zh-CN" altLang="en-US"/>
          </a:p>
          <a:p>
            <a:pPr marL="381000" indent="-381000">
              <a:lnSpc>
                <a:spcPct val="90000"/>
              </a:lnSpc>
              <a:buFont typeface="Wingdings" panose="05000000000000000000" pitchFamily="2" charset="2"/>
              <a:buNone/>
            </a:pPr>
            <a:r>
              <a:rPr lang="zh-CN" altLang="en-US"/>
              <a:t>	</a:t>
            </a:r>
            <a:r>
              <a:rPr lang="en-US" altLang="zh-CN"/>
              <a:t>LF	           EQU	  0AH	                        ;</a:t>
            </a:r>
            <a:r>
              <a:rPr lang="zh-CN" altLang="en-US"/>
              <a:t>常数</a:t>
            </a:r>
            <a:endParaRPr lang="zh-CN" altLang="en-US"/>
          </a:p>
          <a:p>
            <a:pPr marL="381000" indent="-381000">
              <a:lnSpc>
                <a:spcPct val="90000"/>
              </a:lnSpc>
              <a:buFont typeface="Wingdings" panose="05000000000000000000" pitchFamily="2" charset="2"/>
              <a:buNone/>
            </a:pPr>
            <a:r>
              <a:rPr lang="zh-CN" altLang="en-US"/>
              <a:t>	</a:t>
            </a:r>
            <a:r>
              <a:rPr lang="en-US" altLang="zh-CN"/>
              <a:t>ABL	EQU	  ASCII_TABLE         ;</a:t>
            </a:r>
            <a:r>
              <a:rPr lang="zh-CN" altLang="en-US"/>
              <a:t>变量</a:t>
            </a:r>
            <a:endParaRPr lang="zh-CN" altLang="en-US"/>
          </a:p>
          <a:p>
            <a:pPr marL="381000" indent="-381000">
              <a:lnSpc>
                <a:spcPct val="90000"/>
              </a:lnSpc>
              <a:buFont typeface="Wingdings" panose="05000000000000000000" pitchFamily="2" charset="2"/>
              <a:buNone/>
            </a:pPr>
            <a:r>
              <a:rPr lang="zh-CN" altLang="en-US"/>
              <a:t>	</a:t>
            </a:r>
            <a:r>
              <a:rPr lang="en-US" altLang="zh-CN"/>
              <a:t>STR	EQU	  64</a:t>
            </a:r>
            <a:r>
              <a:rPr lang="en-US" altLang="zh-CN">
                <a:latin typeface="宋体" panose="02010600030101010101" pitchFamily="2" charset="-122"/>
              </a:rPr>
              <a:t>*</a:t>
            </a:r>
            <a:r>
              <a:rPr lang="en-US" altLang="zh-CN"/>
              <a:t>1024	             ;</a:t>
            </a:r>
            <a:r>
              <a:rPr lang="zh-CN" altLang="en-US"/>
              <a:t>数值表达式 </a:t>
            </a:r>
            <a:endParaRPr lang="zh-CN" altLang="en-US"/>
          </a:p>
          <a:p>
            <a:pPr marL="381000" indent="-381000">
              <a:lnSpc>
                <a:spcPct val="90000"/>
              </a:lnSpc>
              <a:buFont typeface="Wingdings" panose="05000000000000000000" pitchFamily="2" charset="2"/>
              <a:buNone/>
            </a:pPr>
            <a:r>
              <a:rPr lang="zh-CN" altLang="en-US"/>
              <a:t>    </a:t>
            </a:r>
            <a:r>
              <a:rPr lang="en-US" altLang="zh-CN"/>
              <a:t>ADR	EQU	  ES:[BX+SI+5]          ;</a:t>
            </a:r>
            <a:r>
              <a:rPr lang="zh-CN" altLang="en-US"/>
              <a:t>地址表达式</a:t>
            </a:r>
            <a:endParaRPr lang="zh-CN" altLang="en-US"/>
          </a:p>
          <a:p>
            <a:pPr marL="381000" indent="-381000">
              <a:lnSpc>
                <a:spcPct val="90000"/>
              </a:lnSpc>
              <a:buFont typeface="Wingdings" panose="05000000000000000000" pitchFamily="2" charset="2"/>
              <a:buNone/>
            </a:pPr>
            <a:r>
              <a:rPr lang="zh-CN" altLang="en-US"/>
              <a:t>    </a:t>
            </a:r>
            <a:r>
              <a:rPr lang="en-US" altLang="zh-CN"/>
              <a:t>CBD	EQU	  AAM	                        ;</a:t>
            </a:r>
            <a:r>
              <a:rPr lang="zh-CN" altLang="en-US"/>
              <a:t>指令助记符</a:t>
            </a:r>
            <a:endParaRPr lang="zh-CN" altLang="en-US"/>
          </a:p>
          <a:p>
            <a:pPr marL="381000" indent="-381000">
              <a:lnSpc>
                <a:spcPct val="90000"/>
              </a:lnSpc>
              <a:buFont typeface="Wingdings" panose="05000000000000000000" pitchFamily="2" charset="2"/>
              <a:buNone/>
            </a:pPr>
            <a:endParaRPr lang="zh-CN" altLang="en-US"/>
          </a:p>
          <a:p>
            <a:pPr marL="381000" indent="-381000">
              <a:lnSpc>
                <a:spcPct val="90000"/>
              </a:lnSpc>
            </a:pPr>
            <a:r>
              <a:rPr lang="zh-CN" altLang="en-US"/>
              <a:t>需要注意的是，一个符号一经</a:t>
            </a:r>
            <a:r>
              <a:rPr lang="en-US" altLang="zh-CN"/>
              <a:t>EQU</a:t>
            </a:r>
            <a:r>
              <a:rPr lang="zh-CN" altLang="en-US"/>
              <a:t>伪操作赋值后，在整个程序中，</a:t>
            </a:r>
            <a:r>
              <a:rPr lang="zh-CN" altLang="en-US">
                <a:solidFill>
                  <a:srgbClr val="FF0000"/>
                </a:solidFill>
              </a:rPr>
              <a:t>不允许再对同一个符号重新定义</a:t>
            </a:r>
            <a:r>
              <a:rPr lang="zh-CN" altLang="en-US"/>
              <a:t>。 </a:t>
            </a:r>
            <a:endParaRPr lang="zh-CN" altLang="en-US"/>
          </a:p>
          <a:p>
            <a:pPr marL="381000" indent="-381000">
              <a:lnSpc>
                <a:spcPct val="90000"/>
              </a:lnSpc>
            </a:pPr>
            <a:endParaRPr lang="en-US" altLang="zh-CN"/>
          </a:p>
        </p:txBody>
      </p:sp>
      <p:sp>
        <p:nvSpPr>
          <p:cNvPr id="47108" name="Text Box 3"/>
          <p:cNvSpPr txBox="1">
            <a:spLocks noChangeArrowheads="1"/>
          </p:cNvSpPr>
          <p:nvPr/>
        </p:nvSpPr>
        <p:spPr bwMode="auto">
          <a:xfrm>
            <a:off x="3708400" y="620713"/>
            <a:ext cx="3365500"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EQU</a:t>
            </a:r>
            <a:r>
              <a:rPr lang="en-US" altLang="zh-CN"/>
              <a:t>    </a:t>
            </a:r>
            <a:r>
              <a:rPr lang="zh-CN" altLang="en-US"/>
              <a:t>表达式</a:t>
            </a:r>
            <a:endParaRPr lang="zh-CN" alt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2209800" y="2057400"/>
            <a:ext cx="58674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2400" u="none">
                <a:solidFill>
                  <a:srgbClr val="000000"/>
                </a:solidFill>
              </a:rPr>
              <a:t>8086/8088</a:t>
            </a:r>
            <a:r>
              <a:rPr kumimoji="0" lang="zh-CN" altLang="en-US" sz="2400" u="none">
                <a:solidFill>
                  <a:srgbClr val="000000"/>
                </a:solidFill>
              </a:rPr>
              <a:t>寄存器组：</a:t>
            </a:r>
            <a:endParaRPr lang="zh-CN" altLang="en-US" sz="2400" u="none">
              <a:solidFill>
                <a:srgbClr val="000000"/>
              </a:solidFill>
            </a:endParaRPr>
          </a:p>
          <a:p>
            <a:pPr eaLnBrk="1" hangingPunct="1">
              <a:lnSpc>
                <a:spcPct val="140000"/>
              </a:lnSpc>
              <a:spcBef>
                <a:spcPct val="0"/>
              </a:spcBef>
              <a:buClrTx/>
              <a:buFontTx/>
              <a:buNone/>
            </a:pPr>
            <a:r>
              <a:rPr lang="zh-CN" altLang="en-US" sz="2400" u="none">
                <a:solidFill>
                  <a:srgbClr val="0000FF"/>
                </a:solidFill>
                <a:ea typeface="楷体_GB2312" pitchFamily="49" charset="-122"/>
              </a:rPr>
              <a:t>数据寄存器：</a:t>
            </a:r>
            <a:endParaRPr lang="zh-CN" altLang="en-US" sz="2400" u="none">
              <a:solidFill>
                <a:srgbClr val="0000FF"/>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kumimoji="0" lang="zh-CN" altLang="en-US" sz="2400" u="none">
              <a:solidFill>
                <a:srgbClr val="0000FF"/>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指针及变址寄存器：</a:t>
            </a:r>
            <a:r>
              <a:rPr kumimoji="0" lang="en-US" altLang="zh-CN" sz="2400" u="none">
                <a:solidFill>
                  <a:srgbClr val="000000"/>
                </a:solidFill>
                <a:ea typeface="楷体_GB2312" pitchFamily="49" charset="-122"/>
              </a:rPr>
              <a:t>SP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BP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SI</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DI</a:t>
            </a:r>
            <a:endParaRPr kumimoji="0" lang="en-US" altLang="zh-CN" sz="2400" u="none">
              <a:solidFill>
                <a:srgbClr val="000000"/>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段寄存器：                </a:t>
            </a:r>
            <a:r>
              <a:rPr kumimoji="0" lang="en-US" altLang="zh-CN" sz="2400" u="none">
                <a:solidFill>
                  <a:srgbClr val="000000"/>
                </a:solidFill>
                <a:ea typeface="楷体_GB2312" pitchFamily="49" charset="-122"/>
              </a:rPr>
              <a:t>CS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DS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SS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ES</a:t>
            </a:r>
            <a:endParaRPr kumimoji="0" lang="en-US" altLang="zh-CN" sz="2400" u="none">
              <a:solidFill>
                <a:srgbClr val="000000"/>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控制寄存器：            </a:t>
            </a:r>
            <a:r>
              <a:rPr kumimoji="0" lang="en-US" altLang="zh-CN" sz="2400" u="none">
                <a:solidFill>
                  <a:srgbClr val="000000"/>
                </a:solidFill>
                <a:ea typeface="楷体_GB2312" pitchFamily="49" charset="-122"/>
              </a:rPr>
              <a:t>IP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FLAGS</a:t>
            </a:r>
            <a:endParaRPr kumimoji="0" lang="en-US" altLang="zh-CN" sz="2400" u="none">
              <a:solidFill>
                <a:srgbClr val="000000"/>
              </a:solidFill>
              <a:ea typeface="楷体_GB2312" pitchFamily="49" charset="-122"/>
            </a:endParaRPr>
          </a:p>
        </p:txBody>
      </p:sp>
      <p:sp>
        <p:nvSpPr>
          <p:cNvPr id="11267" name="Rectangle 4"/>
          <p:cNvSpPr>
            <a:spLocks noChangeArrowheads="1"/>
          </p:cNvSpPr>
          <p:nvPr/>
        </p:nvSpPr>
        <p:spPr bwMode="auto">
          <a:xfrm>
            <a:off x="2133600" y="1219200"/>
            <a:ext cx="6399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2400" u="none">
                <a:solidFill>
                  <a:srgbClr val="000000"/>
                </a:solidFill>
              </a:rPr>
              <a:t>CPU</a:t>
            </a:r>
            <a:r>
              <a:rPr kumimoji="0" lang="zh-CN" altLang="en-US" sz="2400" u="none">
                <a:solidFill>
                  <a:srgbClr val="000000"/>
                </a:solidFill>
              </a:rPr>
              <a:t>组成：算术逻辑部件</a:t>
            </a:r>
            <a:r>
              <a:rPr kumimoji="0" lang="en-US" altLang="zh-CN" sz="2400" u="none">
                <a:solidFill>
                  <a:srgbClr val="000000"/>
                </a:solidFill>
              </a:rPr>
              <a:t>ALU</a:t>
            </a:r>
            <a:r>
              <a:rPr kumimoji="0" lang="zh-CN" altLang="en-US" sz="2400" u="none">
                <a:solidFill>
                  <a:srgbClr val="000000"/>
                </a:solidFill>
              </a:rPr>
              <a:t>、控制逻辑、</a:t>
            </a:r>
            <a:endParaRPr kumimoji="0" lang="zh-CN" altLang="en-US" sz="2400" u="none">
              <a:solidFill>
                <a:srgbClr val="000000"/>
              </a:solidFill>
            </a:endParaRPr>
          </a:p>
          <a:p>
            <a:pPr>
              <a:spcBef>
                <a:spcPct val="0"/>
              </a:spcBef>
              <a:buClrTx/>
              <a:buFontTx/>
              <a:buNone/>
            </a:pPr>
            <a:r>
              <a:rPr kumimoji="0" lang="zh-CN" altLang="en-US" sz="2400" u="none">
                <a:solidFill>
                  <a:srgbClr val="000000"/>
                </a:solidFill>
              </a:rPr>
              <a:t>                    工作寄存器</a:t>
            </a:r>
            <a:endParaRPr kumimoji="0" lang="zh-CN" altLang="en-US" sz="2400" u="none">
              <a:solidFill>
                <a:srgbClr val="000000"/>
              </a:solidFill>
            </a:endParaRPr>
          </a:p>
        </p:txBody>
      </p:sp>
      <p:grpSp>
        <p:nvGrpSpPr>
          <p:cNvPr id="11268" name="Group 5"/>
          <p:cNvGrpSpPr/>
          <p:nvPr/>
        </p:nvGrpSpPr>
        <p:grpSpPr bwMode="auto">
          <a:xfrm>
            <a:off x="2362200" y="2743200"/>
            <a:ext cx="4724400" cy="2201863"/>
            <a:chOff x="720" y="2784"/>
            <a:chExt cx="2976" cy="1387"/>
          </a:xfrm>
        </p:grpSpPr>
        <p:sp>
          <p:nvSpPr>
            <p:cNvPr id="11269" name="Text Box 6"/>
            <p:cNvSpPr txBox="1">
              <a:spLocks noChangeArrowheads="1"/>
            </p:cNvSpPr>
            <p:nvPr/>
          </p:nvSpPr>
          <p:spPr bwMode="auto">
            <a:xfrm>
              <a:off x="720" y="307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AX</a:t>
              </a:r>
              <a:endParaRPr lang="en-US" altLang="zh-CN" sz="2400" b="0" u="none">
                <a:solidFill>
                  <a:srgbClr val="000000"/>
                </a:solidFill>
              </a:endParaRPr>
            </a:p>
          </p:txBody>
        </p:sp>
        <p:sp>
          <p:nvSpPr>
            <p:cNvPr id="11270" name="Text Box 7"/>
            <p:cNvSpPr txBox="1">
              <a:spLocks noChangeArrowheads="1"/>
            </p:cNvSpPr>
            <p:nvPr/>
          </p:nvSpPr>
          <p:spPr bwMode="auto">
            <a:xfrm>
              <a:off x="720" y="3360"/>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BX</a:t>
              </a:r>
              <a:endParaRPr lang="en-US" altLang="zh-CN" sz="2400" b="0" u="none">
                <a:solidFill>
                  <a:srgbClr val="000000"/>
                </a:solidFill>
              </a:endParaRPr>
            </a:p>
          </p:txBody>
        </p:sp>
        <p:sp>
          <p:nvSpPr>
            <p:cNvPr id="11271" name="Text Box 8"/>
            <p:cNvSpPr txBox="1">
              <a:spLocks noChangeArrowheads="1"/>
            </p:cNvSpPr>
            <p:nvPr/>
          </p:nvSpPr>
          <p:spPr bwMode="auto">
            <a:xfrm>
              <a:off x="768" y="3648"/>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CX</a:t>
              </a:r>
              <a:endParaRPr lang="en-US" altLang="zh-CN" sz="2400" b="0" u="none">
                <a:solidFill>
                  <a:srgbClr val="000000"/>
                </a:solidFill>
              </a:endParaRPr>
            </a:p>
          </p:txBody>
        </p:sp>
        <p:sp>
          <p:nvSpPr>
            <p:cNvPr id="11272" name="Text Box 9"/>
            <p:cNvSpPr txBox="1">
              <a:spLocks noChangeArrowheads="1"/>
            </p:cNvSpPr>
            <p:nvPr/>
          </p:nvSpPr>
          <p:spPr bwMode="auto">
            <a:xfrm>
              <a:off x="768" y="3921"/>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DX</a:t>
              </a:r>
              <a:endParaRPr lang="en-US" altLang="zh-CN" sz="2400" b="0" u="none">
                <a:solidFill>
                  <a:srgbClr val="000000"/>
                </a:solidFill>
              </a:endParaRPr>
            </a:p>
          </p:txBody>
        </p:sp>
        <p:grpSp>
          <p:nvGrpSpPr>
            <p:cNvPr id="11273" name="Group 10"/>
            <p:cNvGrpSpPr/>
            <p:nvPr/>
          </p:nvGrpSpPr>
          <p:grpSpPr bwMode="auto">
            <a:xfrm>
              <a:off x="1872" y="2784"/>
              <a:ext cx="1824" cy="1378"/>
              <a:chOff x="1872" y="2784"/>
              <a:chExt cx="1824" cy="1378"/>
            </a:xfrm>
          </p:grpSpPr>
          <p:grpSp>
            <p:nvGrpSpPr>
              <p:cNvPr id="11274" name="Group 11"/>
              <p:cNvGrpSpPr/>
              <p:nvPr/>
            </p:nvGrpSpPr>
            <p:grpSpPr bwMode="auto">
              <a:xfrm>
                <a:off x="1872" y="3035"/>
                <a:ext cx="1728" cy="1127"/>
                <a:chOff x="1968" y="3072"/>
                <a:chExt cx="1728" cy="1127"/>
              </a:xfrm>
            </p:grpSpPr>
            <p:sp>
              <p:nvSpPr>
                <p:cNvPr id="11276" name="Text Box 12"/>
                <p:cNvSpPr txBox="1">
                  <a:spLocks noChangeArrowheads="1"/>
                </p:cNvSpPr>
                <p:nvPr/>
              </p:nvSpPr>
              <p:spPr bwMode="auto">
                <a:xfrm>
                  <a:off x="1968" y="3072"/>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AH                AL</a:t>
                  </a:r>
                  <a:endParaRPr lang="en-US" altLang="zh-CN" sz="2400" b="0" u="none">
                    <a:solidFill>
                      <a:srgbClr val="000000"/>
                    </a:solidFill>
                  </a:endParaRPr>
                </a:p>
              </p:txBody>
            </p:sp>
            <p:sp>
              <p:nvSpPr>
                <p:cNvPr id="11277" name="Line 13"/>
                <p:cNvSpPr>
                  <a:spLocks noChangeShapeType="1"/>
                </p:cNvSpPr>
                <p:nvPr/>
              </p:nvSpPr>
              <p:spPr bwMode="auto">
                <a:xfrm>
                  <a:off x="2832" y="3072"/>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4"/>
                <p:cNvSpPr txBox="1">
                  <a:spLocks noChangeArrowheads="1"/>
                </p:cNvSpPr>
                <p:nvPr/>
              </p:nvSpPr>
              <p:spPr bwMode="auto">
                <a:xfrm>
                  <a:off x="1968" y="3360"/>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BH                 BL</a:t>
                  </a:r>
                  <a:endParaRPr lang="en-US" altLang="zh-CN" sz="2400" b="0" u="none">
                    <a:solidFill>
                      <a:srgbClr val="000000"/>
                    </a:solidFill>
                  </a:endParaRPr>
                </a:p>
              </p:txBody>
            </p:sp>
            <p:sp>
              <p:nvSpPr>
                <p:cNvPr id="11279" name="Text Box 15"/>
                <p:cNvSpPr txBox="1">
                  <a:spLocks noChangeArrowheads="1"/>
                </p:cNvSpPr>
                <p:nvPr/>
              </p:nvSpPr>
              <p:spPr bwMode="auto">
                <a:xfrm>
                  <a:off x="1968" y="3648"/>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CH                 CL</a:t>
                  </a:r>
                  <a:endParaRPr lang="en-US" altLang="zh-CN" sz="2400" b="0" u="none">
                    <a:solidFill>
                      <a:srgbClr val="000000"/>
                    </a:solidFill>
                  </a:endParaRPr>
                </a:p>
              </p:txBody>
            </p:sp>
            <p:sp>
              <p:nvSpPr>
                <p:cNvPr id="11280" name="Text Box 16"/>
                <p:cNvSpPr txBox="1">
                  <a:spLocks noChangeArrowheads="1"/>
                </p:cNvSpPr>
                <p:nvPr/>
              </p:nvSpPr>
              <p:spPr bwMode="auto">
                <a:xfrm>
                  <a:off x="1968" y="3935"/>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DH                 DL</a:t>
                  </a:r>
                  <a:endParaRPr lang="en-US" altLang="zh-CN" sz="2400" b="0" u="none">
                    <a:solidFill>
                      <a:srgbClr val="000000"/>
                    </a:solidFill>
                  </a:endParaRPr>
                </a:p>
              </p:txBody>
            </p:sp>
            <p:sp>
              <p:nvSpPr>
                <p:cNvPr id="11281" name="Line 17"/>
                <p:cNvSpPr>
                  <a:spLocks noChangeShapeType="1"/>
                </p:cNvSpPr>
                <p:nvPr/>
              </p:nvSpPr>
              <p:spPr bwMode="auto">
                <a:xfrm>
                  <a:off x="2832" y="3360"/>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8"/>
                <p:cNvSpPr>
                  <a:spLocks noChangeShapeType="1"/>
                </p:cNvSpPr>
                <p:nvPr/>
              </p:nvSpPr>
              <p:spPr bwMode="auto">
                <a:xfrm>
                  <a:off x="2832" y="3648"/>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9"/>
                <p:cNvSpPr>
                  <a:spLocks noChangeShapeType="1"/>
                </p:cNvSpPr>
                <p:nvPr/>
              </p:nvSpPr>
              <p:spPr bwMode="auto">
                <a:xfrm>
                  <a:off x="2832" y="3936"/>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5" name="Text Box 20"/>
              <p:cNvSpPr txBox="1">
                <a:spLocks noChangeArrowheads="1"/>
              </p:cNvSpPr>
              <p:nvPr/>
            </p:nvSpPr>
            <p:spPr bwMode="auto">
              <a:xfrm>
                <a:off x="1920" y="2784"/>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2000" b="0" u="none">
                    <a:solidFill>
                      <a:srgbClr val="000000"/>
                    </a:solidFill>
                    <a:ea typeface="楷体_GB2312" pitchFamily="49" charset="-122"/>
                  </a:rPr>
                  <a:t>    </a:t>
                </a:r>
                <a:r>
                  <a:rPr kumimoji="0" lang="zh-CN" altLang="en-US" sz="2000" u="none">
                    <a:solidFill>
                      <a:srgbClr val="000000"/>
                    </a:solidFill>
                    <a:ea typeface="楷体_GB2312" pitchFamily="49" charset="-122"/>
                  </a:rPr>
                  <a:t>高</a:t>
                </a:r>
                <a:r>
                  <a:rPr kumimoji="0" lang="en-US" altLang="zh-CN" sz="2000" u="none">
                    <a:solidFill>
                      <a:srgbClr val="000000"/>
                    </a:solidFill>
                    <a:ea typeface="楷体_GB2312" pitchFamily="49" charset="-122"/>
                  </a:rPr>
                  <a:t>8</a:t>
                </a:r>
                <a:r>
                  <a:rPr kumimoji="0" lang="zh-CN" altLang="en-US" sz="2000" u="none">
                    <a:solidFill>
                      <a:srgbClr val="000000"/>
                    </a:solidFill>
                    <a:ea typeface="楷体_GB2312" pitchFamily="49" charset="-122"/>
                  </a:rPr>
                  <a:t>位           低</a:t>
                </a:r>
                <a:r>
                  <a:rPr kumimoji="0" lang="en-US" altLang="zh-CN" sz="2000" u="none">
                    <a:solidFill>
                      <a:srgbClr val="000000"/>
                    </a:solidFill>
                    <a:ea typeface="楷体_GB2312" pitchFamily="49" charset="-122"/>
                  </a:rPr>
                  <a:t>8</a:t>
                </a:r>
                <a:r>
                  <a:rPr kumimoji="0" lang="zh-CN" altLang="en-US" sz="2000" u="none">
                    <a:solidFill>
                      <a:srgbClr val="000000"/>
                    </a:solidFill>
                    <a:ea typeface="楷体_GB2312" pitchFamily="49" charset="-122"/>
                  </a:rPr>
                  <a:t>位</a:t>
                </a:r>
                <a:endParaRPr kumimoji="0" lang="zh-CN" altLang="en-US" sz="2000" u="none">
                  <a:solidFill>
                    <a:srgbClr val="000000"/>
                  </a:solidFill>
                  <a:ea typeface="楷体_GB2312" pitchFamily="49" charset="-122"/>
                </a:endParaRPr>
              </a:p>
            </p:txBody>
          </p:sp>
        </p:gr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D7CA5BD-19A1-457E-8C62-6E56E4A3075E}" type="slidenum">
              <a:rPr lang="en-US" altLang="zh-CN"/>
            </a:fld>
            <a:endParaRPr lang="en-US" altLang="zh-CN"/>
          </a:p>
        </p:txBody>
      </p:sp>
      <p:sp>
        <p:nvSpPr>
          <p:cNvPr id="48131" name="Rectangle 3"/>
          <p:cNvSpPr>
            <a:spLocks noGrp="1" noRot="1" noChangeArrowheads="1"/>
          </p:cNvSpPr>
          <p:nvPr>
            <p:ph type="body" idx="4294967295"/>
          </p:nvPr>
        </p:nvSpPr>
        <p:spPr>
          <a:xfrm>
            <a:off x="468313" y="620713"/>
            <a:ext cx="8229600" cy="4968875"/>
          </a:xfrm>
        </p:spPr>
        <p:txBody>
          <a:bodyPr/>
          <a:lstStyle/>
          <a:p>
            <a:pPr marL="381000" indent="-381000">
              <a:lnSpc>
                <a:spcPct val="90000"/>
              </a:lnSpc>
            </a:pPr>
            <a:r>
              <a:rPr lang="en-US" altLang="zh-CN" sz="2800">
                <a:solidFill>
                  <a:srgbClr val="FF0000"/>
                </a:solidFill>
              </a:rPr>
              <a:t>2. =</a:t>
            </a:r>
            <a:r>
              <a:rPr lang="zh-CN" altLang="en-US" sz="2800">
                <a:solidFill>
                  <a:srgbClr val="FF0000"/>
                </a:solidFill>
              </a:rPr>
              <a:t>（等号）伪操作</a:t>
            </a:r>
            <a:endParaRPr lang="zh-CN" altLang="en-US" sz="2800">
              <a:solidFill>
                <a:srgbClr val="FF0000"/>
              </a:solidFill>
            </a:endParaRPr>
          </a:p>
          <a:p>
            <a:pPr marL="381000" indent="-381000">
              <a:lnSpc>
                <a:spcPct val="90000"/>
              </a:lnSpc>
              <a:buFont typeface="Wingdings" panose="05000000000000000000" pitchFamily="2" charset="2"/>
              <a:buNone/>
            </a:pPr>
            <a:endParaRPr lang="zh-CN" altLang="en-US" sz="2800"/>
          </a:p>
          <a:p>
            <a:pPr marL="381000" indent="-381000">
              <a:lnSpc>
                <a:spcPct val="90000"/>
              </a:lnSpc>
              <a:buFont typeface="Wingdings" panose="05000000000000000000" pitchFamily="2" charset="2"/>
              <a:buNone/>
            </a:pPr>
            <a:r>
              <a:rPr lang="zh-CN" altLang="en-US" sz="2800"/>
              <a:t>    “</a:t>
            </a:r>
            <a:r>
              <a:rPr lang="en-US" altLang="zh-CN" sz="2800"/>
              <a:t>=”</a:t>
            </a:r>
            <a:r>
              <a:rPr lang="zh-CN" altLang="en-US" sz="2800"/>
              <a:t>伪操作的功能与</a:t>
            </a:r>
            <a:r>
              <a:rPr lang="en-US" altLang="zh-CN" sz="2800"/>
              <a:t>EQU</a:t>
            </a:r>
            <a:r>
              <a:rPr lang="zh-CN" altLang="en-US" sz="2800"/>
              <a:t>相似，主要区别在于它可以对同一个名字重复定义，如： </a:t>
            </a:r>
            <a:endParaRPr lang="zh-CN" altLang="en-US" sz="2800"/>
          </a:p>
          <a:p>
            <a:pPr marL="381000" indent="-381000">
              <a:lnSpc>
                <a:spcPct val="90000"/>
              </a:lnSpc>
            </a:pPr>
            <a:endParaRPr lang="zh-CN" altLang="en-US" sz="2800"/>
          </a:p>
          <a:p>
            <a:pPr marL="381000" indent="-381000">
              <a:lnSpc>
                <a:spcPct val="90000"/>
              </a:lnSpc>
              <a:buFont typeface="Wingdings" panose="05000000000000000000" pitchFamily="2" charset="2"/>
              <a:buNone/>
            </a:pPr>
            <a:r>
              <a:rPr lang="zh-CN" altLang="en-US" sz="2800"/>
              <a:t>	</a:t>
            </a:r>
            <a:r>
              <a:rPr lang="en-US" altLang="zh-CN" sz="2800"/>
              <a:t>COUNT = 10</a:t>
            </a:r>
            <a:endParaRPr lang="en-US" altLang="zh-CN" sz="2800"/>
          </a:p>
          <a:p>
            <a:pPr marL="381000" indent="-381000">
              <a:lnSpc>
                <a:spcPct val="90000"/>
              </a:lnSpc>
              <a:buFont typeface="Wingdings" panose="05000000000000000000" pitchFamily="2" charset="2"/>
              <a:buNone/>
            </a:pPr>
            <a:r>
              <a:rPr lang="en-US" altLang="zh-CN" sz="2800"/>
              <a:t>	MOV         CX,COUNT	               ;CX</a:t>
            </a:r>
            <a:r>
              <a:rPr lang="en-US" altLang="zh-CN" sz="2800">
                <a:cs typeface="Arial" panose="020B0604020202020204" pitchFamily="34" charset="0"/>
              </a:rPr>
              <a:t>←10</a:t>
            </a:r>
            <a:endParaRPr lang="en-US" altLang="zh-CN" sz="2800">
              <a:cs typeface="Arial" panose="020B0604020202020204" pitchFamily="34" charset="0"/>
            </a:endParaRPr>
          </a:p>
          <a:p>
            <a:pPr marL="381000" indent="-381000">
              <a:lnSpc>
                <a:spcPct val="90000"/>
              </a:lnSpc>
              <a:buFont typeface="Wingdings" panose="05000000000000000000" pitchFamily="2" charset="2"/>
              <a:buNone/>
            </a:pPr>
            <a:r>
              <a:rPr lang="en-US" altLang="zh-CN" sz="2800"/>
              <a:t>	...</a:t>
            </a:r>
            <a:endParaRPr lang="en-US" altLang="zh-CN" sz="2800"/>
          </a:p>
          <a:p>
            <a:pPr marL="381000" indent="-381000">
              <a:lnSpc>
                <a:spcPct val="90000"/>
              </a:lnSpc>
              <a:buFont typeface="Wingdings" panose="05000000000000000000" pitchFamily="2" charset="2"/>
              <a:buNone/>
            </a:pPr>
            <a:r>
              <a:rPr lang="en-US" altLang="zh-CN" sz="2800"/>
              <a:t>	COUNT=COUNT-1	</a:t>
            </a:r>
            <a:endParaRPr lang="en-US" altLang="zh-CN" sz="2800"/>
          </a:p>
          <a:p>
            <a:pPr marL="381000" indent="-381000">
              <a:lnSpc>
                <a:spcPct val="90000"/>
              </a:lnSpc>
              <a:buFont typeface="Wingdings" panose="05000000000000000000" pitchFamily="2" charset="2"/>
              <a:buNone/>
            </a:pPr>
            <a:r>
              <a:rPr lang="en-US" altLang="zh-CN" sz="2800"/>
              <a:t>    MOV         BX,COUNT                     ;BX</a:t>
            </a:r>
            <a:r>
              <a:rPr lang="en-US" altLang="zh-CN" sz="2800">
                <a:cs typeface="Arial" panose="020B0604020202020204" pitchFamily="34" charset="0"/>
              </a:rPr>
              <a:t>←9</a:t>
            </a:r>
            <a:endParaRPr lang="en-US" altLang="zh-CN" sz="2800">
              <a:cs typeface="Arial" panose="020B0604020202020204" pitchFamily="34" charset="0"/>
            </a:endParaRPr>
          </a:p>
        </p:txBody>
      </p:sp>
      <p:sp>
        <p:nvSpPr>
          <p:cNvPr id="48132" name="Text Box 3"/>
          <p:cNvSpPr txBox="1">
            <a:spLocks noChangeArrowheads="1"/>
          </p:cNvSpPr>
          <p:nvPr/>
        </p:nvSpPr>
        <p:spPr bwMode="auto">
          <a:xfrm>
            <a:off x="4787900" y="549275"/>
            <a:ext cx="3365500"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 </a:t>
            </a:r>
            <a:r>
              <a:rPr lang="en-US" altLang="zh-CN"/>
              <a:t>   </a:t>
            </a:r>
            <a:r>
              <a:rPr lang="zh-CN" altLang="en-US"/>
              <a:t>表达式</a:t>
            </a:r>
            <a:endParaRPr lang="zh-CN" altLang="en-US"/>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37B66398-CBEF-43AA-98E7-19D9BF4999BE}" type="slidenum">
              <a:rPr lang="en-US" altLang="zh-CN"/>
            </a:fld>
            <a:endParaRPr lang="en-US" altLang="zh-CN"/>
          </a:p>
        </p:txBody>
      </p:sp>
      <p:sp>
        <p:nvSpPr>
          <p:cNvPr id="49155" name="Rectangle 3"/>
          <p:cNvSpPr>
            <a:spLocks noRot="1" noChangeArrowheads="1"/>
          </p:cNvSpPr>
          <p:nvPr/>
        </p:nvSpPr>
        <p:spPr bwMode="auto">
          <a:xfrm>
            <a:off x="323850" y="549275"/>
            <a:ext cx="8229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Font typeface="Wingdings" panose="05000000000000000000" pitchFamily="2" charset="2"/>
              <a:buChar char="§"/>
            </a:pPr>
            <a:r>
              <a:rPr lang="en-US" altLang="zh-CN" sz="2800" b="0">
                <a:solidFill>
                  <a:srgbClr val="FF0000"/>
                </a:solidFill>
                <a:latin typeface="Arial" panose="020B0604020202020204" pitchFamily="34" charset="0"/>
              </a:rPr>
              <a:t>3. LABEL</a:t>
            </a:r>
            <a:r>
              <a:rPr lang="zh-CN" altLang="en-US" sz="2800" b="0">
                <a:solidFill>
                  <a:srgbClr val="FF0000"/>
                </a:solidFill>
                <a:latin typeface="Arial" panose="020B0604020202020204" pitchFamily="34" charset="0"/>
              </a:rPr>
              <a:t>伪操作</a:t>
            </a:r>
            <a:endParaRPr lang="zh-CN" altLang="en-US" sz="2800" b="0">
              <a:solidFill>
                <a:srgbClr val="FF0000"/>
              </a:solidFill>
              <a:latin typeface="Arial" panose="020B0604020202020204" pitchFamily="34" charset="0"/>
            </a:endParaRPr>
          </a:p>
          <a:p>
            <a:pPr eaLnBrk="1" hangingPunct="1">
              <a:lnSpc>
                <a:spcPct val="90000"/>
              </a:lnSpc>
              <a:buClr>
                <a:schemeClr val="folHlink"/>
              </a:buClr>
              <a:buFont typeface="Wingdings" panose="05000000000000000000" pitchFamily="2" charset="2"/>
              <a:buNone/>
            </a:pPr>
            <a:endParaRPr lang="zh-CN" altLang="en-US" sz="2800"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定义标号或变量的类型。</a:t>
            </a:r>
            <a:endParaRPr lang="zh-CN" altLang="en-US"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     </a:t>
            </a:r>
            <a:r>
              <a:rPr lang="zh-CN" altLang="en-US" b="0">
                <a:solidFill>
                  <a:srgbClr val="000099"/>
                </a:solidFill>
                <a:latin typeface="Arial" panose="020B0604020202020204" pitchFamily="34" charset="0"/>
              </a:rPr>
              <a:t>变量的类型</a:t>
            </a:r>
            <a:r>
              <a:rPr lang="zh-CN" altLang="en-US" b="0">
                <a:latin typeface="Arial" panose="020B0604020202020204" pitchFamily="34" charset="0"/>
              </a:rPr>
              <a:t>可以是</a:t>
            </a:r>
            <a:r>
              <a:rPr lang="en-US" altLang="zh-CN" b="0">
                <a:latin typeface="Arial" panose="020B0604020202020204" pitchFamily="34" charset="0"/>
              </a:rPr>
              <a:t>BYTE</a:t>
            </a:r>
            <a:r>
              <a:rPr lang="zh-CN" altLang="en-US" b="0">
                <a:latin typeface="Arial" panose="020B0604020202020204" pitchFamily="34" charset="0"/>
              </a:rPr>
              <a:t>、</a:t>
            </a:r>
            <a:r>
              <a:rPr lang="en-US" altLang="zh-CN" b="0">
                <a:latin typeface="Arial" panose="020B0604020202020204" pitchFamily="34" charset="0"/>
              </a:rPr>
              <a:t>WORD</a:t>
            </a:r>
            <a:r>
              <a:rPr lang="zh-CN" altLang="en-US" b="0">
                <a:latin typeface="Arial" panose="020B0604020202020204" pitchFamily="34" charset="0"/>
              </a:rPr>
              <a:t>、</a:t>
            </a:r>
            <a:r>
              <a:rPr lang="en-US" altLang="zh-CN" b="0">
                <a:latin typeface="Arial" panose="020B0604020202020204" pitchFamily="34" charset="0"/>
              </a:rPr>
              <a:t>DWORD</a:t>
            </a:r>
            <a:endParaRPr lang="en-US" altLang="zh-CN"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en-US" altLang="zh-CN" b="0">
                <a:latin typeface="Arial" panose="020B0604020202020204" pitchFamily="34" charset="0"/>
              </a:rPr>
              <a:t>                              </a:t>
            </a:r>
            <a:r>
              <a:rPr lang="zh-CN" altLang="en-US" b="0">
                <a:latin typeface="Arial" panose="020B0604020202020204" pitchFamily="34" charset="0"/>
              </a:rPr>
              <a:t>或结构名、过程名；</a:t>
            </a:r>
            <a:endParaRPr lang="zh-CN" altLang="en-US"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     </a:t>
            </a:r>
            <a:r>
              <a:rPr lang="zh-CN" altLang="en-US" b="0">
                <a:solidFill>
                  <a:srgbClr val="000099"/>
                </a:solidFill>
                <a:latin typeface="Arial" panose="020B0604020202020204" pitchFamily="34" charset="0"/>
              </a:rPr>
              <a:t>标号的类型</a:t>
            </a:r>
            <a:r>
              <a:rPr lang="zh-CN" altLang="en-US" b="0">
                <a:latin typeface="Arial" panose="020B0604020202020204" pitchFamily="34" charset="0"/>
              </a:rPr>
              <a:t>可以是</a:t>
            </a:r>
            <a:r>
              <a:rPr lang="en-US" altLang="zh-CN" b="0">
                <a:latin typeface="Arial" panose="020B0604020202020204" pitchFamily="34" charset="0"/>
              </a:rPr>
              <a:t>NEAR</a:t>
            </a:r>
            <a:r>
              <a:rPr lang="zh-CN" altLang="en-US" b="0">
                <a:latin typeface="Arial" panose="020B0604020202020204" pitchFamily="34" charset="0"/>
              </a:rPr>
              <a:t>或</a:t>
            </a:r>
            <a:r>
              <a:rPr lang="en-US" altLang="zh-CN" b="0">
                <a:latin typeface="Arial" panose="020B0604020202020204" pitchFamily="34" charset="0"/>
              </a:rPr>
              <a:t>FAR</a:t>
            </a:r>
            <a:r>
              <a:rPr lang="zh-CN" altLang="en-US" b="0">
                <a:latin typeface="Arial" panose="020B0604020202020204" pitchFamily="34" charset="0"/>
              </a:rPr>
              <a:t>。</a:t>
            </a:r>
            <a:r>
              <a:rPr lang="zh-CN" altLang="en-US" sz="2800" b="0">
                <a:latin typeface="Arial" panose="020B0604020202020204" pitchFamily="34" charset="0"/>
              </a:rPr>
              <a:t>如： </a:t>
            </a:r>
            <a:endParaRPr lang="zh-CN" altLang="en-US" sz="2800" b="0">
              <a:latin typeface="Arial" panose="020B0604020202020204" pitchFamily="34" charset="0"/>
            </a:endParaRPr>
          </a:p>
        </p:txBody>
      </p:sp>
      <p:sp>
        <p:nvSpPr>
          <p:cNvPr id="49156" name="Text Box 3"/>
          <p:cNvSpPr txBox="1">
            <a:spLocks noChangeArrowheads="1"/>
          </p:cNvSpPr>
          <p:nvPr/>
        </p:nvSpPr>
        <p:spPr bwMode="auto">
          <a:xfrm>
            <a:off x="4572000" y="692150"/>
            <a:ext cx="3671888"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LABEL</a:t>
            </a:r>
            <a:r>
              <a:rPr lang="en-US" altLang="zh-CN"/>
              <a:t>    </a:t>
            </a:r>
            <a:r>
              <a:rPr lang="zh-CN" altLang="en-US"/>
              <a:t>类型</a:t>
            </a:r>
            <a:endParaRPr lang="zh-CN" altLang="en-US"/>
          </a:p>
        </p:txBody>
      </p:sp>
      <p:sp>
        <p:nvSpPr>
          <p:cNvPr id="49157" name="Rectangle 4"/>
          <p:cNvSpPr>
            <a:spLocks noChangeArrowheads="1"/>
          </p:cNvSpPr>
          <p:nvPr/>
        </p:nvSpPr>
        <p:spPr bwMode="auto">
          <a:xfrm>
            <a:off x="323850" y="3429000"/>
            <a:ext cx="4787900" cy="22828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AREAW     LABEL  WORD</a:t>
            </a:r>
            <a:endParaRPr lang="en-US" altLang="zh-CN"/>
          </a:p>
          <a:p>
            <a:pPr eaLnBrk="1" hangingPunct="1"/>
            <a:r>
              <a:rPr lang="en-US" altLang="zh-CN"/>
              <a:t>AREAB      DB  100 DUP(?) </a:t>
            </a:r>
            <a:endParaRPr lang="en-US" altLang="zh-CN"/>
          </a:p>
          <a:p>
            <a:pPr eaLnBrk="1" hangingPunct="1"/>
            <a:r>
              <a:rPr lang="en-US" altLang="zh-CN"/>
              <a:t>                   ...</a:t>
            </a:r>
            <a:endParaRPr lang="en-US" altLang="zh-CN"/>
          </a:p>
          <a:p>
            <a:pPr eaLnBrk="1" hangingPunct="1"/>
            <a:r>
              <a:rPr lang="en-US" altLang="zh-CN"/>
              <a:t>	        MOV  AREAW,AX	</a:t>
            </a:r>
            <a:endParaRPr lang="en-US" altLang="zh-CN"/>
          </a:p>
          <a:p>
            <a:pPr eaLnBrk="1" hangingPunct="1"/>
            <a:r>
              <a:rPr lang="en-US" altLang="zh-CN"/>
              <a:t>                   ...</a:t>
            </a:r>
            <a:endParaRPr lang="en-US" altLang="zh-CN"/>
          </a:p>
          <a:p>
            <a:pPr eaLnBrk="1" hangingPunct="1"/>
            <a:r>
              <a:rPr lang="en-US" altLang="zh-CN"/>
              <a:t>                   MOV AREAB[29],AL</a:t>
            </a:r>
            <a:endParaRPr lang="en-US" altLang="zh-CN"/>
          </a:p>
        </p:txBody>
      </p:sp>
      <p:sp>
        <p:nvSpPr>
          <p:cNvPr id="49158" name="Rectangle 5"/>
          <p:cNvSpPr>
            <a:spLocks noChangeArrowheads="1"/>
          </p:cNvSpPr>
          <p:nvPr/>
        </p:nvSpPr>
        <p:spPr bwMode="auto">
          <a:xfrm>
            <a:off x="5219700" y="3500438"/>
            <a:ext cx="3816350"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AGAINF     LABEL  FAR</a:t>
            </a:r>
            <a:endParaRPr lang="en-US" altLang="zh-CN"/>
          </a:p>
          <a:p>
            <a:pPr eaLnBrk="1" hangingPunct="1"/>
            <a:r>
              <a:rPr lang="en-US" altLang="zh-CN"/>
              <a:t>AGAIN:      PUSH  BX</a:t>
            </a:r>
            <a:endParaRPr lang="en-US" altLang="zh-CN"/>
          </a:p>
        </p:txBody>
      </p:sp>
      <p:sp>
        <p:nvSpPr>
          <p:cNvPr id="49159" name="Line 6"/>
          <p:cNvSpPr>
            <a:spLocks noChangeShapeType="1"/>
          </p:cNvSpPr>
          <p:nvPr/>
        </p:nvSpPr>
        <p:spPr bwMode="auto">
          <a:xfrm>
            <a:off x="5003800" y="3213100"/>
            <a:ext cx="0" cy="2808288"/>
          </a:xfrm>
          <a:prstGeom prst="line">
            <a:avLst/>
          </a:prstGeom>
          <a:noFill/>
          <a:ln w="571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24"/>
          <p:cNvSpPr>
            <a:spLocks noGrp="1"/>
          </p:cNvSpPr>
          <p:nvPr>
            <p:ph type="sldNum" sz="quarter" idx="12"/>
          </p:nvPr>
        </p:nvSpPr>
        <p:spPr/>
        <p:txBody>
          <a:bodyPr/>
          <a:lstStyle/>
          <a:p>
            <a:pPr>
              <a:defRPr/>
            </a:pPr>
            <a:fld id="{D5B3F1E8-9438-4DC2-978A-C9131AAA847E}" type="slidenum">
              <a:rPr lang="en-US" altLang="zh-CN"/>
            </a:fld>
            <a:endParaRPr lang="en-US" altLang="zh-CN"/>
          </a:p>
        </p:txBody>
      </p:sp>
      <p:graphicFrame>
        <p:nvGraphicFramePr>
          <p:cNvPr id="772152" name="Group 56"/>
          <p:cNvGraphicFramePr>
            <a:graphicFrameLocks noGrp="1"/>
          </p:cNvGraphicFramePr>
          <p:nvPr>
            <p:ph/>
          </p:nvPr>
        </p:nvGraphicFramePr>
        <p:xfrm>
          <a:off x="323850" y="2420938"/>
          <a:ext cx="8640763" cy="1737224"/>
        </p:xfrm>
        <a:graphic>
          <a:graphicData uri="http://schemas.openxmlformats.org/drawingml/2006/table">
            <a:tbl>
              <a:tblPr/>
              <a:tblGrid>
                <a:gridCol w="1295400"/>
                <a:gridCol w="960438"/>
                <a:gridCol w="3417887"/>
                <a:gridCol w="2967038"/>
              </a:tblGrid>
              <a:tr h="639846">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PROC</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PROC [NEAR/FAR]</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定义一个过程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bl>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A2B59F5-352B-497C-97F6-94049B9046E0}" type="slidenum">
              <a:rPr lang="en-US" altLang="zh-CN"/>
            </a:fld>
            <a:endParaRPr lang="en-US" altLang="zh-CN"/>
          </a:p>
        </p:txBody>
      </p:sp>
      <p:sp>
        <p:nvSpPr>
          <p:cNvPr id="670722" name="Text Box 2"/>
          <p:cNvSpPr txBox="1">
            <a:spLocks noChangeArrowheads="1"/>
          </p:cNvSpPr>
          <p:nvPr/>
        </p:nvSpPr>
        <p:spPr bwMode="auto">
          <a:xfrm>
            <a:off x="684213" y="1557338"/>
            <a:ext cx="8280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C0C0C0"/>
                  </a:outerShdw>
                </a:effectLst>
              </a:rPr>
              <a:t>格式：  </a:t>
            </a:r>
            <a:r>
              <a:rPr lang="zh-CN" altLang="en-US" dirty="0">
                <a:solidFill>
                  <a:srgbClr val="FF0000"/>
                </a:solidFill>
                <a:effectLst>
                  <a:outerShdw blurRad="38100" dist="38100" dir="2700000" algn="tl">
                    <a:srgbClr val="C0C0C0"/>
                  </a:outerShdw>
                </a:effectLst>
              </a:rPr>
              <a:t>过程名      </a:t>
            </a:r>
            <a:r>
              <a:rPr lang="en-US" altLang="zh-CN" dirty="0">
                <a:solidFill>
                  <a:srgbClr val="FF0000"/>
                </a:solidFill>
                <a:effectLst>
                  <a:outerShdw blurRad="38100" dist="38100" dir="2700000" algn="tl">
                    <a:srgbClr val="C0C0C0"/>
                  </a:outerShdw>
                </a:effectLst>
              </a:rPr>
              <a:t>PROC</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NEAR / FAR</a:t>
            </a:r>
            <a:r>
              <a:rPr lang="zh-CN" altLang="en-US" dirty="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eaLnBrk="1" hangingPunct="1">
              <a:defRPr/>
            </a:pP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      </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过程体</a:t>
            </a: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RET</a:t>
            </a:r>
            <a:endParaRPr lang="en-US" altLang="zh-CN" dirty="0">
              <a:effectLst>
                <a:outerShdw blurRad="38100" dist="38100" dir="2700000" algn="tl">
                  <a:srgbClr val="C0C0C0"/>
                </a:outerShdw>
              </a:effectLst>
            </a:endParaRPr>
          </a:p>
          <a:p>
            <a:pPr eaLnBrk="1" hangingPunct="1">
              <a:defRPr/>
            </a:pP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r>
              <a:rPr lang="zh-CN" altLang="en-US" dirty="0">
                <a:solidFill>
                  <a:srgbClr val="FF0000"/>
                </a:solidFill>
                <a:effectLst>
                  <a:outerShdw blurRad="38100" dist="38100" dir="2700000" algn="tl">
                    <a:srgbClr val="C0C0C0"/>
                  </a:outerShdw>
                </a:effectLst>
              </a:rPr>
              <a:t>过程名       </a:t>
            </a:r>
            <a:r>
              <a:rPr lang="en-US" altLang="zh-CN" dirty="0">
                <a:solidFill>
                  <a:srgbClr val="FF0000"/>
                </a:solidFill>
                <a:effectLst>
                  <a:outerShdw blurRad="38100" dist="38100" dir="2700000" algn="tl">
                    <a:srgbClr val="C0C0C0"/>
                  </a:outerShdw>
                </a:effectLst>
              </a:rPr>
              <a:t>ENDP</a:t>
            </a:r>
            <a:endParaRPr lang="en-US" altLang="zh-CN" dirty="0">
              <a:solidFill>
                <a:srgbClr val="FF0000"/>
              </a:solidFill>
              <a:effectLst>
                <a:outerShdw blurRad="38100" dist="38100" dir="2700000" algn="tl">
                  <a:srgbClr val="C0C0C0"/>
                </a:outerShdw>
              </a:effectLst>
            </a:endParaRPr>
          </a:p>
          <a:p>
            <a:pPr eaLnBrk="1" hangingPunct="1">
              <a:defRPr/>
            </a:pPr>
            <a:endParaRPr lang="en-US" altLang="zh-CN" dirty="0">
              <a:solidFill>
                <a:srgbClr val="FF0000"/>
              </a:solidFill>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功能：完成过程定义，在过程体中实现过程的操作功能</a:t>
            </a:r>
            <a:r>
              <a:rPr lang="zh-CN" altLang="en-US" sz="1800" dirty="0"/>
              <a:t>                                                                                        </a:t>
            </a:r>
            <a:endParaRPr lang="zh-CN" altLang="en-US" sz="1800" dirty="0"/>
          </a:p>
        </p:txBody>
      </p:sp>
      <p:sp>
        <p:nvSpPr>
          <p:cNvPr id="51204" name="AutoShape 3"/>
          <p:cNvSpPr>
            <a:spLocks noChangeArrowheads="1"/>
          </p:cNvSpPr>
          <p:nvPr/>
        </p:nvSpPr>
        <p:spPr bwMode="auto">
          <a:xfrm>
            <a:off x="179388" y="1412875"/>
            <a:ext cx="8496300" cy="3455988"/>
          </a:xfrm>
          <a:prstGeom prst="flowChartAlternateProcess">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5" name="Text Box 4"/>
          <p:cNvSpPr txBox="1">
            <a:spLocks noChangeArrowheads="1"/>
          </p:cNvSpPr>
          <p:nvPr/>
        </p:nvSpPr>
        <p:spPr bwMode="auto">
          <a:xfrm>
            <a:off x="468313" y="404813"/>
            <a:ext cx="40322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sz="2800">
                <a:solidFill>
                  <a:srgbClr val="FF0000"/>
                </a:solidFill>
              </a:rPr>
              <a:t>2.3.4   </a:t>
            </a:r>
            <a:r>
              <a:rPr lang="zh-CN" altLang="en-US" sz="2800">
                <a:solidFill>
                  <a:srgbClr val="FF0000"/>
                </a:solidFill>
              </a:rPr>
              <a:t>过程定义伪操作</a:t>
            </a:r>
            <a:endParaRPr lang="zh-CN" altLang="en-US" sz="2800"/>
          </a:p>
        </p:txBody>
      </p:sp>
      <p:sp>
        <p:nvSpPr>
          <p:cNvPr id="670725" name="Rectangle 5"/>
          <p:cNvSpPr>
            <a:spLocks noChangeArrowheads="1"/>
          </p:cNvSpPr>
          <p:nvPr/>
        </p:nvSpPr>
        <p:spPr bwMode="auto">
          <a:xfrm>
            <a:off x="1258888" y="5397500"/>
            <a:ext cx="6337300" cy="519113"/>
          </a:xfrm>
          <a:prstGeom prst="rect">
            <a:avLst/>
          </a:prstGeom>
          <a:noFill/>
          <a:ln>
            <a:noFill/>
          </a:ln>
          <a:effectLst/>
          <a:extLst>
            <a:ext uri="{909E8E84-426E-40DD-AFC4-6F175D3DCCD1}">
              <a14:hiddenFill xmlns:a14="http://schemas.microsoft.com/office/drawing/2010/main">
                <a:gradFill rotWithShape="0">
                  <a:gsLst>
                    <a:gs pos="0">
                      <a:srgbClr val="993366">
                        <a:gamma/>
                        <a:shade val="46275"/>
                        <a:invGamma/>
                      </a:srgbClr>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dirty="0">
                <a:solidFill>
                  <a:srgbClr val="FF0000"/>
                </a:solidFill>
                <a:effectLst>
                  <a:outerShdw blurRad="38100" dist="38100" dir="2700000" algn="tl">
                    <a:srgbClr val="C0C0C0"/>
                  </a:outerShdw>
                </a:effectLst>
              </a:rPr>
              <a:t>过程名是过程入口的符号地址</a:t>
            </a:r>
            <a:endParaRPr lang="zh-CN" altLang="en-US" sz="2800" dirty="0">
              <a:solidFill>
                <a:srgbClr val="FF0000"/>
              </a:solidFill>
              <a:effectLst>
                <a:outerShdw blurRad="38100" dist="38100" dir="2700000" algn="tl">
                  <a:srgbClr val="C0C0C0"/>
                </a:outerShdw>
              </a:effectLst>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6EF9EC1D-C654-4DB4-84FD-4F822885136B}" type="slidenum">
              <a:rPr lang="en-US" altLang="zh-CN"/>
            </a:fld>
            <a:endParaRPr lang="en-US" altLang="zh-CN"/>
          </a:p>
        </p:txBody>
      </p:sp>
      <p:sp>
        <p:nvSpPr>
          <p:cNvPr id="52227" name="Rectangle 2"/>
          <p:cNvSpPr>
            <a:spLocks noGrp="1" noRot="1" noChangeArrowheads="1"/>
          </p:cNvSpPr>
          <p:nvPr>
            <p:ph type="body" idx="1"/>
          </p:nvPr>
        </p:nvSpPr>
        <p:spPr>
          <a:xfrm>
            <a:off x="611188" y="981075"/>
            <a:ext cx="8229600" cy="3816350"/>
          </a:xfrm>
        </p:spPr>
        <p:txBody>
          <a:bodyPr/>
          <a:lstStyle/>
          <a:p>
            <a:pPr marL="609600" indent="-609600"/>
            <a:r>
              <a:rPr lang="zh-CN" altLang="en-US"/>
              <a:t>当主程序调用过程时，使用</a:t>
            </a:r>
            <a:r>
              <a:rPr lang="en-US" altLang="zh-CN"/>
              <a:t>CALL</a:t>
            </a:r>
            <a:r>
              <a:rPr lang="zh-CN" altLang="en-US"/>
              <a:t>指令。</a:t>
            </a:r>
            <a:endParaRPr lang="zh-CN" altLang="en-US"/>
          </a:p>
          <a:p>
            <a:pPr marL="609600" indent="-609600">
              <a:buFont typeface="Wingdings" panose="05000000000000000000" pitchFamily="2" charset="2"/>
              <a:buNone/>
            </a:pPr>
            <a:endParaRPr lang="zh-CN" altLang="en-US"/>
          </a:p>
          <a:p>
            <a:pPr marL="609600" indent="-609600"/>
            <a:r>
              <a:rPr lang="zh-CN" altLang="en-US">
                <a:solidFill>
                  <a:schemeClr val="hlink"/>
                </a:solidFill>
              </a:rPr>
              <a:t>（</a:t>
            </a:r>
            <a:r>
              <a:rPr lang="en-US" altLang="zh-CN">
                <a:solidFill>
                  <a:schemeClr val="hlink"/>
                </a:solidFill>
              </a:rPr>
              <a:t>1</a:t>
            </a:r>
            <a:r>
              <a:rPr lang="zh-CN" altLang="en-US">
                <a:solidFill>
                  <a:schemeClr val="hlink"/>
                </a:solidFill>
              </a:rPr>
              <a:t>）主程序调用过程</a:t>
            </a:r>
            <a:endParaRPr lang="zh-CN" altLang="en-US">
              <a:solidFill>
                <a:schemeClr val="hlink"/>
              </a:solidFill>
            </a:endParaRPr>
          </a:p>
          <a:p>
            <a:pPr marL="609600" indent="-609600">
              <a:buFont typeface="Wingdings" panose="05000000000000000000" pitchFamily="2" charset="2"/>
              <a:buNone/>
            </a:pPr>
            <a:r>
              <a:rPr lang="zh-CN" altLang="en-US"/>
              <a:t>                     </a:t>
            </a:r>
            <a:r>
              <a:rPr lang="en-US" altLang="zh-CN">
                <a:solidFill>
                  <a:srgbClr val="FF0000"/>
                </a:solidFill>
              </a:rPr>
              <a:t>CALL    </a:t>
            </a:r>
            <a:r>
              <a:rPr lang="zh-CN" altLang="en-US">
                <a:solidFill>
                  <a:srgbClr val="FF0000"/>
                </a:solidFill>
              </a:rPr>
              <a:t>过程名</a:t>
            </a:r>
            <a:endParaRPr lang="zh-CN" altLang="en-US">
              <a:solidFill>
                <a:srgbClr val="FF0000"/>
              </a:solidFill>
            </a:endParaRPr>
          </a:p>
          <a:p>
            <a:pPr marL="609600" indent="-609600">
              <a:buFont typeface="Wingdings" panose="05000000000000000000" pitchFamily="2" charset="2"/>
              <a:buNone/>
            </a:pPr>
            <a:r>
              <a:rPr lang="zh-CN" altLang="en-US"/>
              <a:t>             </a:t>
            </a:r>
            <a:r>
              <a:rPr lang="en-US" altLang="zh-CN"/>
              <a:t>CALL</a:t>
            </a:r>
            <a:r>
              <a:rPr lang="zh-CN" altLang="en-US"/>
              <a:t>负责将断点压栈，并转向过程入口。</a:t>
            </a:r>
            <a:endParaRPr lang="zh-CN" altLang="en-US"/>
          </a:p>
          <a:p>
            <a:pPr marL="609600" indent="-609600">
              <a:buFont typeface="Wingdings" panose="05000000000000000000" pitchFamily="2" charset="2"/>
              <a:buNone/>
            </a:pPr>
            <a:endParaRPr lang="zh-CN" altLang="en-US"/>
          </a:p>
          <a:p>
            <a:pPr marL="609600" indent="-609600"/>
            <a:r>
              <a:rPr lang="zh-CN" altLang="en-US">
                <a:solidFill>
                  <a:schemeClr val="hlink"/>
                </a:solidFill>
              </a:rPr>
              <a:t>（</a:t>
            </a:r>
            <a:r>
              <a:rPr lang="en-US" altLang="zh-CN">
                <a:solidFill>
                  <a:schemeClr val="hlink"/>
                </a:solidFill>
              </a:rPr>
              <a:t>2</a:t>
            </a:r>
            <a:r>
              <a:rPr lang="zh-CN" altLang="en-US">
                <a:solidFill>
                  <a:schemeClr val="hlink"/>
                </a:solidFill>
              </a:rPr>
              <a:t>）子程序返回</a:t>
            </a:r>
            <a:endParaRPr lang="zh-CN" altLang="en-US">
              <a:solidFill>
                <a:schemeClr val="hlink"/>
              </a:solidFill>
            </a:endParaRPr>
          </a:p>
          <a:p>
            <a:pPr marL="609600" indent="-609600">
              <a:buFont typeface="Wingdings" panose="05000000000000000000" pitchFamily="2" charset="2"/>
              <a:buNone/>
            </a:pPr>
            <a:r>
              <a:rPr lang="zh-CN" altLang="en-US"/>
              <a:t>           过程返回主程序时用</a:t>
            </a:r>
            <a:r>
              <a:rPr lang="en-US" altLang="zh-CN"/>
              <a:t>RET</a:t>
            </a:r>
            <a:r>
              <a:rPr lang="zh-CN" altLang="en-US"/>
              <a:t>或</a:t>
            </a:r>
            <a:r>
              <a:rPr lang="en-US" altLang="zh-CN"/>
              <a:t>RET n</a:t>
            </a:r>
            <a:r>
              <a:rPr lang="zh-CN" altLang="en-US"/>
              <a:t>。</a:t>
            </a:r>
            <a:endParaRPr lang="zh-CN" altLang="en-US"/>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232247D6-D84C-4330-9340-3065E64D7FF4}" type="slidenum">
              <a:rPr lang="en-US" altLang="zh-CN"/>
            </a:fld>
            <a:endParaRPr lang="en-US" altLang="zh-CN"/>
          </a:p>
        </p:txBody>
      </p:sp>
      <p:sp>
        <p:nvSpPr>
          <p:cNvPr id="53251" name="Text Box 2"/>
          <p:cNvSpPr txBox="1">
            <a:spLocks noChangeArrowheads="1"/>
          </p:cNvSpPr>
          <p:nvPr/>
        </p:nvSpPr>
        <p:spPr bwMode="auto">
          <a:xfrm>
            <a:off x="755650" y="908050"/>
            <a:ext cx="4572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代码段名   </a:t>
            </a:r>
            <a:r>
              <a:rPr lang="en-US" altLang="zh-CN">
                <a:solidFill>
                  <a:srgbClr val="FF0000"/>
                </a:solidFill>
              </a:rPr>
              <a:t>SEGMENT</a:t>
            </a:r>
            <a:endParaRPr lang="en-US" altLang="zh-CN">
              <a:solidFill>
                <a:srgbClr val="FF0000"/>
              </a:solidFill>
            </a:endParaRPr>
          </a:p>
          <a:p>
            <a:pPr eaLnBrk="1" hangingPunct="1"/>
            <a:r>
              <a:rPr lang="zh-CN" altLang="en-US">
                <a:solidFill>
                  <a:srgbClr val="0000CC"/>
                </a:solidFill>
              </a:rPr>
              <a:t>过程名</a:t>
            </a:r>
            <a:r>
              <a:rPr lang="en-US" altLang="zh-CN">
                <a:solidFill>
                  <a:srgbClr val="0000CC"/>
                </a:solidFill>
              </a:rPr>
              <a:t>1  PROC  FAR</a:t>
            </a:r>
            <a:endParaRPr lang="en-US" altLang="zh-CN">
              <a:solidFill>
                <a:srgbClr val="0000CC"/>
              </a:solidFill>
            </a:endParaRPr>
          </a:p>
          <a:p>
            <a:pPr eaLnBrk="1" hangingPunct="1"/>
            <a:r>
              <a:rPr lang="en-US" altLang="zh-CN">
                <a:solidFill>
                  <a:srgbClr val="0000CC"/>
                </a:solidFill>
              </a:rPr>
              <a:t>                 ……</a:t>
            </a:r>
            <a:endParaRPr lang="en-US" altLang="zh-CN">
              <a:solidFill>
                <a:srgbClr val="0000CC"/>
              </a:solidFill>
            </a:endParaRPr>
          </a:p>
          <a:p>
            <a:pPr eaLnBrk="1" hangingPunct="1"/>
            <a:r>
              <a:rPr lang="en-US" altLang="zh-CN">
                <a:solidFill>
                  <a:srgbClr val="0000CC"/>
                </a:solidFill>
              </a:rPr>
              <a:t>                 RET</a:t>
            </a:r>
            <a:endParaRPr lang="en-US" altLang="zh-CN">
              <a:solidFill>
                <a:srgbClr val="0000CC"/>
              </a:solidFill>
            </a:endParaRPr>
          </a:p>
          <a:p>
            <a:pPr eaLnBrk="1" hangingPunct="1"/>
            <a:r>
              <a:rPr lang="zh-CN" altLang="en-US">
                <a:solidFill>
                  <a:srgbClr val="0000CC"/>
                </a:solidFill>
              </a:rPr>
              <a:t>过程名</a:t>
            </a:r>
            <a:r>
              <a:rPr lang="en-US" altLang="zh-CN">
                <a:solidFill>
                  <a:srgbClr val="0000CC"/>
                </a:solidFill>
              </a:rPr>
              <a:t>1  ENDP</a:t>
            </a:r>
            <a:endParaRPr lang="en-US" altLang="zh-CN">
              <a:solidFill>
                <a:srgbClr val="0000CC"/>
              </a:solidFill>
            </a:endParaRPr>
          </a:p>
          <a:p>
            <a:pPr eaLnBrk="1" hangingPunct="1"/>
            <a:r>
              <a:rPr lang="zh-CN" altLang="en-US">
                <a:solidFill>
                  <a:srgbClr val="009900"/>
                </a:solidFill>
              </a:rPr>
              <a:t>过程名</a:t>
            </a:r>
            <a:r>
              <a:rPr lang="en-US" altLang="zh-CN">
                <a:solidFill>
                  <a:srgbClr val="009900"/>
                </a:solidFill>
              </a:rPr>
              <a:t>2  PROC  NEAR</a:t>
            </a:r>
            <a:endParaRPr lang="en-US" altLang="zh-CN">
              <a:solidFill>
                <a:srgbClr val="009900"/>
              </a:solidFill>
            </a:endParaRPr>
          </a:p>
          <a:p>
            <a:pPr eaLnBrk="1" hangingPunct="1"/>
            <a:r>
              <a:rPr lang="en-US" altLang="zh-CN">
                <a:solidFill>
                  <a:srgbClr val="009900"/>
                </a:solidFill>
              </a:rPr>
              <a:t>                 ……</a:t>
            </a:r>
            <a:endParaRPr lang="en-US" altLang="zh-CN">
              <a:solidFill>
                <a:srgbClr val="009900"/>
              </a:solidFill>
            </a:endParaRPr>
          </a:p>
          <a:p>
            <a:pPr eaLnBrk="1" hangingPunct="1"/>
            <a:r>
              <a:rPr lang="en-US" altLang="zh-CN">
                <a:solidFill>
                  <a:srgbClr val="009900"/>
                </a:solidFill>
              </a:rPr>
              <a:t>                 RET</a:t>
            </a:r>
            <a:endParaRPr lang="en-US" altLang="zh-CN">
              <a:solidFill>
                <a:srgbClr val="009900"/>
              </a:solidFill>
            </a:endParaRPr>
          </a:p>
          <a:p>
            <a:pPr eaLnBrk="1" hangingPunct="1"/>
            <a:r>
              <a:rPr lang="zh-CN" altLang="en-US">
                <a:solidFill>
                  <a:srgbClr val="009900"/>
                </a:solidFill>
              </a:rPr>
              <a:t>过程名</a:t>
            </a:r>
            <a:r>
              <a:rPr lang="en-US" altLang="zh-CN">
                <a:solidFill>
                  <a:srgbClr val="009900"/>
                </a:solidFill>
              </a:rPr>
              <a:t>2   ENDP</a:t>
            </a:r>
            <a:endParaRPr lang="en-US" altLang="zh-CN">
              <a:solidFill>
                <a:srgbClr val="009900"/>
              </a:solidFill>
            </a:endParaRPr>
          </a:p>
          <a:p>
            <a:pPr eaLnBrk="1" hangingPunct="1"/>
            <a:r>
              <a:rPr lang="en-US" altLang="zh-CN"/>
              <a:t>……</a:t>
            </a:r>
            <a:endParaRPr lang="en-US" altLang="zh-CN"/>
          </a:p>
          <a:p>
            <a:pPr eaLnBrk="1" hangingPunct="1"/>
            <a:r>
              <a:rPr lang="en-US" altLang="zh-CN"/>
              <a:t>……</a:t>
            </a:r>
            <a:endParaRPr lang="en-US" altLang="zh-CN"/>
          </a:p>
          <a:p>
            <a:pPr eaLnBrk="1" hangingPunct="1"/>
            <a:r>
              <a:rPr lang="zh-CN" altLang="en-US">
                <a:solidFill>
                  <a:srgbClr val="FF0000"/>
                </a:solidFill>
              </a:rPr>
              <a:t>代码段名    </a:t>
            </a:r>
            <a:r>
              <a:rPr lang="en-US" altLang="zh-CN">
                <a:solidFill>
                  <a:srgbClr val="FF0000"/>
                </a:solidFill>
              </a:rPr>
              <a:t>ENDS</a:t>
            </a:r>
            <a:endParaRPr lang="en-US" altLang="zh-CN">
              <a:solidFill>
                <a:srgbClr val="FF0000"/>
              </a:solidFill>
            </a:endParaRPr>
          </a:p>
        </p:txBody>
      </p:sp>
      <p:sp>
        <p:nvSpPr>
          <p:cNvPr id="53252" name="AutoShape 3"/>
          <p:cNvSpPr/>
          <p:nvPr/>
        </p:nvSpPr>
        <p:spPr bwMode="auto">
          <a:xfrm>
            <a:off x="3803650" y="1441450"/>
            <a:ext cx="381000" cy="1143000"/>
          </a:xfrm>
          <a:prstGeom prst="rightBrace">
            <a:avLst>
              <a:gd name="adj1" fmla="val 25000"/>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3" name="AutoShape 4"/>
          <p:cNvSpPr/>
          <p:nvPr/>
        </p:nvSpPr>
        <p:spPr bwMode="auto">
          <a:xfrm>
            <a:off x="4032250" y="2965450"/>
            <a:ext cx="381000" cy="1143000"/>
          </a:xfrm>
          <a:prstGeom prst="rightBrace">
            <a:avLst>
              <a:gd name="adj1" fmla="val 25000"/>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4" name="AutoShape 5"/>
          <p:cNvSpPr/>
          <p:nvPr/>
        </p:nvSpPr>
        <p:spPr bwMode="auto">
          <a:xfrm flipH="1">
            <a:off x="374650" y="1136650"/>
            <a:ext cx="381000" cy="3962400"/>
          </a:xfrm>
          <a:prstGeom prst="rightBrace">
            <a:avLst>
              <a:gd name="adj1" fmla="val 86667"/>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2774" name="Text Box 6"/>
          <p:cNvSpPr txBox="1">
            <a:spLocks noChangeArrowheads="1"/>
          </p:cNvSpPr>
          <p:nvPr/>
        </p:nvSpPr>
        <p:spPr bwMode="auto">
          <a:xfrm>
            <a:off x="4716463" y="1268413"/>
            <a:ext cx="4176712"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effectLst>
                  <a:outerShdw blurRad="38100" dist="38100" dir="2700000" algn="tl">
                    <a:srgbClr val="C0C0C0"/>
                  </a:outerShdw>
                </a:effectLst>
              </a:rPr>
              <a:t>NAME1    PROC   FAR</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CALL   NAME2</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RET</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r>
              <a:rPr lang="en-US" altLang="zh-CN" dirty="0">
                <a:solidFill>
                  <a:srgbClr val="FF0000"/>
                </a:solidFill>
                <a:effectLst>
                  <a:outerShdw blurRad="38100" dist="38100" dir="2700000" algn="tl">
                    <a:srgbClr val="C0C0C0"/>
                  </a:outerShdw>
                </a:effectLst>
              </a:rPr>
              <a:t>NAME2    PROC  NEAR</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RET  </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NAME2   ENDP</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NAME1    ENDP </a:t>
            </a:r>
            <a:r>
              <a:rPr lang="en-US" altLang="zh-CN" sz="1800" dirty="0"/>
              <a:t>                  </a:t>
            </a:r>
            <a:endParaRPr lang="en-US" altLang="zh-CN" sz="1800" dirty="0"/>
          </a:p>
        </p:txBody>
      </p:sp>
      <p:sp>
        <p:nvSpPr>
          <p:cNvPr id="53256" name="Line 7"/>
          <p:cNvSpPr>
            <a:spLocks noChangeShapeType="1"/>
          </p:cNvSpPr>
          <p:nvPr/>
        </p:nvSpPr>
        <p:spPr bwMode="auto">
          <a:xfrm>
            <a:off x="4572000" y="549275"/>
            <a:ext cx="0" cy="568801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257" name="Text Box 8"/>
          <p:cNvSpPr txBox="1">
            <a:spLocks noChangeArrowheads="1"/>
          </p:cNvSpPr>
          <p:nvPr/>
        </p:nvSpPr>
        <p:spPr bwMode="auto">
          <a:xfrm>
            <a:off x="5076825" y="5649913"/>
            <a:ext cx="2952750" cy="1004887"/>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00"/>
                </a:solidFill>
              </a:rPr>
              <a:t>过程的定义和调用</a:t>
            </a:r>
            <a:endParaRPr lang="zh-CN" altLang="en-US">
              <a:solidFill>
                <a:srgbClr val="FF0000"/>
              </a:solidFill>
            </a:endParaRPr>
          </a:p>
          <a:p>
            <a:pPr eaLnBrk="1" hangingPunct="1">
              <a:spcBef>
                <a:spcPct val="50000"/>
              </a:spcBef>
            </a:pPr>
            <a:r>
              <a:rPr lang="zh-CN" altLang="en-US">
                <a:solidFill>
                  <a:srgbClr val="FF0000"/>
                </a:solidFill>
              </a:rPr>
              <a:t>均可嵌套</a:t>
            </a:r>
            <a:endParaRPr lang="zh-CN" altLang="en-US">
              <a:solidFill>
                <a:srgbClr val="FF0000"/>
              </a:solidFill>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B39C037C-173B-4061-A262-6250D28C50BF}" type="slidenum">
              <a:rPr lang="en-US" altLang="zh-CN"/>
            </a:fld>
            <a:endParaRPr lang="en-US" altLang="zh-CN"/>
          </a:p>
        </p:txBody>
      </p:sp>
      <p:sp>
        <p:nvSpPr>
          <p:cNvPr id="54275" name="Text Box 2"/>
          <p:cNvSpPr txBox="1">
            <a:spLocks noChangeArrowheads="1"/>
          </p:cNvSpPr>
          <p:nvPr/>
        </p:nvSpPr>
        <p:spPr bwMode="auto">
          <a:xfrm>
            <a:off x="1547813" y="476250"/>
            <a:ext cx="2232025" cy="2682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t>
            </a:r>
            <a:endParaRPr lang="en-US" altLang="zh-CN"/>
          </a:p>
          <a:p>
            <a:pPr eaLnBrk="1" hangingPunct="1">
              <a:spcBef>
                <a:spcPct val="50000"/>
              </a:spcBef>
            </a:pPr>
            <a:r>
              <a:rPr lang="en-US" altLang="zh-CN"/>
              <a:t>——————</a:t>
            </a:r>
            <a:endParaRPr lang="en-US" altLang="zh-CN"/>
          </a:p>
          <a:p>
            <a:pPr eaLnBrk="1" hangingPunct="1">
              <a:spcBef>
                <a:spcPct val="50000"/>
              </a:spcBef>
            </a:pPr>
            <a:r>
              <a:rPr lang="en-US" altLang="zh-CN"/>
              <a:t>CALL   PPP</a:t>
            </a:r>
            <a:endParaRPr lang="en-US" altLang="zh-CN"/>
          </a:p>
          <a:p>
            <a:pPr eaLnBrk="1" hangingPunct="1">
              <a:spcBef>
                <a:spcPct val="50000"/>
              </a:spcBef>
            </a:pPr>
            <a:r>
              <a:rPr lang="en-US" altLang="zh-CN"/>
              <a:t>——————</a:t>
            </a:r>
            <a:endParaRPr lang="en-US" altLang="zh-CN"/>
          </a:p>
          <a:p>
            <a:pPr eaLnBrk="1" hangingPunct="1">
              <a:spcBef>
                <a:spcPct val="50000"/>
              </a:spcBef>
            </a:pPr>
            <a:r>
              <a:rPr lang="en-US" altLang="zh-CN"/>
              <a:t>——————</a:t>
            </a:r>
            <a:endParaRPr lang="en-US" altLang="zh-CN"/>
          </a:p>
          <a:p>
            <a:pPr eaLnBrk="1" hangingPunct="1">
              <a:spcBef>
                <a:spcPct val="50000"/>
              </a:spcBef>
            </a:pPr>
            <a:r>
              <a:rPr lang="en-US" altLang="zh-CN"/>
              <a:t>——————</a:t>
            </a:r>
            <a:endParaRPr lang="en-US" altLang="zh-CN"/>
          </a:p>
        </p:txBody>
      </p:sp>
      <p:sp>
        <p:nvSpPr>
          <p:cNvPr id="54276" name="Text Box 3"/>
          <p:cNvSpPr txBox="1">
            <a:spLocks noChangeArrowheads="1"/>
          </p:cNvSpPr>
          <p:nvPr/>
        </p:nvSpPr>
        <p:spPr bwMode="auto">
          <a:xfrm>
            <a:off x="5148263" y="836613"/>
            <a:ext cx="3311525" cy="17684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PPP   PROC   NEAR</a:t>
            </a:r>
            <a:endParaRPr lang="en-US" altLang="zh-CN"/>
          </a:p>
          <a:p>
            <a:pPr eaLnBrk="1" hangingPunct="1">
              <a:spcBef>
                <a:spcPct val="50000"/>
              </a:spcBef>
            </a:pPr>
            <a:r>
              <a:rPr lang="en-US" altLang="zh-CN"/>
              <a:t>          MOV AX,1234H</a:t>
            </a:r>
            <a:endParaRPr lang="en-US" altLang="zh-CN"/>
          </a:p>
          <a:p>
            <a:pPr eaLnBrk="1" hangingPunct="1">
              <a:spcBef>
                <a:spcPct val="50000"/>
              </a:spcBef>
            </a:pPr>
            <a:r>
              <a:rPr lang="en-US" altLang="zh-CN"/>
              <a:t>          RET   </a:t>
            </a:r>
            <a:endParaRPr lang="en-US" altLang="zh-CN"/>
          </a:p>
          <a:p>
            <a:pPr eaLnBrk="1" hangingPunct="1">
              <a:spcBef>
                <a:spcPct val="50000"/>
              </a:spcBef>
            </a:pPr>
            <a:r>
              <a:rPr lang="en-US" altLang="zh-CN"/>
              <a:t>PPP  ENDP</a:t>
            </a:r>
            <a:endParaRPr lang="en-US" altLang="zh-CN"/>
          </a:p>
        </p:txBody>
      </p:sp>
      <p:sp>
        <p:nvSpPr>
          <p:cNvPr id="54277" name="Line 4"/>
          <p:cNvSpPr>
            <a:spLocks noChangeShapeType="1"/>
          </p:cNvSpPr>
          <p:nvPr/>
        </p:nvSpPr>
        <p:spPr bwMode="auto">
          <a:xfrm flipV="1">
            <a:off x="3132138" y="1484313"/>
            <a:ext cx="2592387" cy="144462"/>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8" name="Line 5"/>
          <p:cNvSpPr>
            <a:spLocks noChangeShapeType="1"/>
          </p:cNvSpPr>
          <p:nvPr/>
        </p:nvSpPr>
        <p:spPr bwMode="auto">
          <a:xfrm>
            <a:off x="5724525" y="1557338"/>
            <a:ext cx="0" cy="43180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279" name="Line 6"/>
          <p:cNvSpPr>
            <a:spLocks noChangeShapeType="1"/>
          </p:cNvSpPr>
          <p:nvPr/>
        </p:nvSpPr>
        <p:spPr bwMode="auto">
          <a:xfrm flipH="1">
            <a:off x="3276600" y="2060575"/>
            <a:ext cx="2447925" cy="0"/>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1075"/>
            <a:ext cx="8229600" cy="5327650"/>
          </a:xfrm>
          <a:prstGeom prst="rect">
            <a:avLst/>
          </a:prstGeom>
        </p:spPr>
        <p:txBody>
          <a:bodyPr>
            <a:normAutofit/>
          </a:bodyPr>
          <a:lstStyle/>
          <a:p>
            <a:pPr marL="274320" indent="-274320" eaLnBrk="1" fontAlgn="auto" hangingPunct="1">
              <a:spcBef>
                <a:spcPct val="20000"/>
              </a:spcBef>
              <a:spcAft>
                <a:spcPts val="1200"/>
              </a:spcAft>
              <a:buClr>
                <a:schemeClr val="accent3"/>
              </a:buClr>
              <a:buSzPct val="95000"/>
              <a:buFont typeface="Wingdings 2"/>
              <a:buNone/>
              <a:defRPr/>
            </a:pPr>
            <a:r>
              <a:rPr lang="en-US" altLang="zh-CN" sz="3600" b="1" dirty="0">
                <a:solidFill>
                  <a:srgbClr val="A50021"/>
                </a:solidFill>
                <a:ea typeface="楷体" panose="02010609060101010101" pitchFamily="49" charset="-122"/>
                <a:cs typeface="Times New Roman" panose="02020603050405020304" pitchFamily="18" charset="0"/>
              </a:rPr>
              <a:t>    </a:t>
            </a:r>
            <a:r>
              <a:rPr lang="en-US" altLang="zh-CN" sz="3600"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3600"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宏定义伪指令</a:t>
            </a:r>
            <a:endParaRPr kumimoji="0" lang="en-US" altLang="zh-CN" sz="3600" b="1" u="none" dirty="0">
              <a:latin typeface="楷体" panose="02010609060101010101" pitchFamily="49" charset="-122"/>
              <a:ea typeface="楷体" panose="02010609060101010101" pitchFamily="49" charset="-122"/>
              <a:cs typeface="Times New Roman" panose="02020603050405020304" pitchFamily="18" charset="0"/>
            </a:endParaRPr>
          </a:p>
          <a:p>
            <a:pPr marL="514350" indent="-514350" eaLnBrk="1" hangingPunct="1">
              <a:spcBef>
                <a:spcPct val="20000"/>
              </a:spcBef>
              <a:buClr>
                <a:srgbClr val="C87608"/>
              </a:buClr>
              <a:buSzPct val="95000"/>
              <a:buFont typeface="Wingdings" panose="05000000000000000000" pitchFamily="2" charset="2"/>
              <a:buChar char="u"/>
              <a:defRPr/>
            </a:pPr>
            <a:r>
              <a:rPr lang="zh-CN" altLang="zh-CN" sz="2800" b="1" dirty="0">
                <a:solidFill>
                  <a:srgbClr val="FF0000"/>
                </a:solidFill>
              </a:rPr>
              <a:t>宏定义</a:t>
            </a:r>
            <a:r>
              <a:rPr lang="zh-CN" altLang="zh-CN" sz="2800" b="1" dirty="0"/>
              <a:t>伪指令用于定义</a:t>
            </a:r>
            <a:r>
              <a:rPr lang="zh-CN" altLang="zh-CN" sz="2800" b="1" dirty="0">
                <a:solidFill>
                  <a:srgbClr val="FF0000"/>
                </a:solidFill>
              </a:rPr>
              <a:t>宏指令</a:t>
            </a:r>
            <a:r>
              <a:rPr lang="zh-CN" altLang="zh-CN" sz="2800" b="1" dirty="0"/>
              <a:t>，其语句格式如下：</a:t>
            </a:r>
            <a:endParaRPr lang="en-US" altLang="zh-CN" sz="2800" b="1" dirty="0"/>
          </a:p>
          <a:p>
            <a:pPr eaLnBrk="1" hangingPunct="1">
              <a:defRPr/>
            </a:pPr>
            <a:endParaRPr lang="en-US" altLang="zh-CN" b="1" dirty="0">
              <a:latin typeface="黑体" panose="02010609060101010101" pitchFamily="2" charset="-122"/>
              <a:ea typeface="黑体" panose="02010609060101010101" pitchFamily="2" charset="-122"/>
            </a:endParaRPr>
          </a:p>
          <a:p>
            <a:pPr eaLnBrk="1" hangingPunct="1">
              <a:defRPr/>
            </a:pPr>
            <a:r>
              <a:rPr lang="en-US" altLang="zh-CN" b="1" dirty="0">
                <a:latin typeface="黑体" panose="02010609060101010101" pitchFamily="2" charset="-122"/>
                <a:ea typeface="黑体" panose="02010609060101010101" pitchFamily="2" charset="-122"/>
              </a:rPr>
              <a:t>            </a:t>
            </a:r>
            <a:r>
              <a:rPr lang="zh-CN" altLang="en-US" b="1" dirty="0">
                <a:solidFill>
                  <a:srgbClr val="0000FF"/>
                </a:solidFill>
                <a:latin typeface="黑体" panose="02010609060101010101" pitchFamily="2" charset="-122"/>
                <a:ea typeface="黑体" panose="02010609060101010101" pitchFamily="2" charset="-122"/>
              </a:rPr>
              <a:t>宏指令</a:t>
            </a:r>
            <a:r>
              <a:rPr lang="zh-CN" altLang="zh-CN" b="1" dirty="0">
                <a:solidFill>
                  <a:srgbClr val="0000FF"/>
                </a:solidFill>
                <a:latin typeface="黑体" panose="02010609060101010101" pitchFamily="2" charset="-122"/>
                <a:ea typeface="黑体" panose="02010609060101010101" pitchFamily="2" charset="-122"/>
              </a:rPr>
              <a:t>名</a:t>
            </a:r>
            <a:r>
              <a:rPr lang="en-US" altLang="zh-CN"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MACRO</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形式参数表</a:t>
            </a:r>
            <a:r>
              <a:rPr lang="en-US" altLang="zh-CN" b="1" dirty="0">
                <a:latin typeface="黑体" panose="02010609060101010101" pitchFamily="2" charset="-122"/>
                <a:ea typeface="黑体" panose="02010609060101010101" pitchFamily="2" charset="-122"/>
              </a:rPr>
              <a:t>]</a:t>
            </a:r>
            <a:endParaRPr lang="zh-CN" altLang="zh-CN" b="1" dirty="0">
              <a:latin typeface="黑体" panose="02010609060101010101" pitchFamily="2" charset="-122"/>
              <a:ea typeface="黑体" panose="02010609060101010101" pitchFamily="2" charset="-122"/>
            </a:endParaRPr>
          </a:p>
          <a:p>
            <a:pPr eaLnBrk="1" hangingPunct="1">
              <a:defRPr/>
            </a:pPr>
            <a:r>
              <a:rPr lang="en-US" altLang="zh-CN" b="1" dirty="0">
                <a:latin typeface="黑体" panose="02010609060101010101" pitchFamily="2" charset="-122"/>
                <a:ea typeface="黑体" panose="02010609060101010101" pitchFamily="2" charset="-122"/>
              </a:rPr>
              <a:t>                …… ;</a:t>
            </a:r>
            <a:r>
              <a:rPr lang="zh-CN" altLang="en-US" b="1" dirty="0">
                <a:latin typeface="+mn-ea"/>
              </a:rPr>
              <a:t>宏体</a:t>
            </a:r>
            <a:endParaRPr lang="zh-CN" altLang="zh-CN" b="1" dirty="0">
              <a:latin typeface="+mn-ea"/>
            </a:endParaRPr>
          </a:p>
          <a:p>
            <a:pPr eaLnBrk="1" hangingPunct="1">
              <a:defRPr/>
            </a:pPr>
            <a:r>
              <a:rPr lang="en-US" altLang="zh-CN"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ENDM</a:t>
            </a:r>
            <a:endParaRPr lang="en-US" altLang="zh-CN" b="1" dirty="0">
              <a:solidFill>
                <a:srgbClr val="FF0000"/>
              </a:solidFill>
              <a:latin typeface="黑体" panose="02010609060101010101" pitchFamily="2" charset="-122"/>
              <a:ea typeface="黑体" panose="02010609060101010101" pitchFamily="2" charset="-122"/>
            </a:endParaRPr>
          </a:p>
          <a:p>
            <a:pPr eaLnBrk="1" hangingPunct="1">
              <a:defRPr/>
            </a:pPr>
            <a:endParaRPr lang="zh-CN" altLang="zh-CN" b="1" dirty="0">
              <a:solidFill>
                <a:srgbClr val="FF0000"/>
              </a:solidFill>
              <a:latin typeface="黑体" panose="02010609060101010101" pitchFamily="2" charset="-122"/>
              <a:ea typeface="黑体" panose="02010609060101010101" pitchFamily="2" charset="-122"/>
            </a:endParaRPr>
          </a:p>
          <a:p>
            <a:pPr marL="514350" indent="-514350" eaLnBrk="1" hangingPunct="1">
              <a:spcBef>
                <a:spcPct val="20000"/>
              </a:spcBef>
              <a:buClr>
                <a:srgbClr val="C87608"/>
              </a:buClr>
              <a:buSzPct val="95000"/>
              <a:buFont typeface="Wingdings" panose="05000000000000000000" pitchFamily="2" charset="2"/>
              <a:buChar char="u"/>
              <a:defRPr/>
            </a:pPr>
            <a:r>
              <a:rPr lang="zh-CN" altLang="zh-CN" sz="2800" b="1" dirty="0"/>
              <a:t>宏指令经定义后，即可在程序中使用，称为</a:t>
            </a:r>
            <a:r>
              <a:rPr lang="zh-CN" altLang="zh-CN" sz="2800" b="1" dirty="0">
                <a:solidFill>
                  <a:srgbClr val="FF0000"/>
                </a:solidFill>
              </a:rPr>
              <a:t>宏调用</a:t>
            </a:r>
            <a:r>
              <a:rPr lang="zh-CN" altLang="zh-CN" sz="2800" b="1" dirty="0"/>
              <a:t>。</a:t>
            </a:r>
            <a:endParaRPr lang="en-US" altLang="zh-CN" sz="2800" b="1" dirty="0">
              <a:cs typeface="Times New Roman" panose="02020603050405020304" pitchFamily="18" charset="0"/>
            </a:endParaRPr>
          </a:p>
          <a:p>
            <a:pPr eaLnBrk="1" hangingPunct="1">
              <a:defRPr/>
            </a:pPr>
            <a:endParaRPr lang="en-US" altLang="zh-CN" b="1"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p:nvPr/>
        </p:nvGrpSpPr>
        <p:grpSpPr bwMode="auto">
          <a:xfrm>
            <a:off x="1828800" y="1676400"/>
            <a:ext cx="6781800" cy="2225675"/>
            <a:chOff x="768" y="1680"/>
            <a:chExt cx="4272" cy="1402"/>
          </a:xfrm>
        </p:grpSpPr>
        <p:sp>
          <p:nvSpPr>
            <p:cNvPr id="56325" name="Text Box 3"/>
            <p:cNvSpPr txBox="1">
              <a:spLocks noChangeArrowheads="1"/>
            </p:cNvSpPr>
            <p:nvPr/>
          </p:nvSpPr>
          <p:spPr bwMode="auto">
            <a:xfrm>
              <a:off x="2736" y="168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FF"/>
                  </a:solidFill>
                  <a:ea typeface="楷体_GB2312" pitchFamily="49" charset="-122"/>
                </a:rPr>
                <a:t>汇编程序</a:t>
              </a:r>
              <a:endParaRPr lang="zh-CN" altLang="en-US" u="none">
                <a:solidFill>
                  <a:srgbClr val="0000FF"/>
                </a:solidFill>
                <a:ea typeface="楷体_GB2312" pitchFamily="49" charset="-122"/>
              </a:endParaRPr>
            </a:p>
          </p:txBody>
        </p:sp>
        <p:sp>
          <p:nvSpPr>
            <p:cNvPr id="56326" name="Text Box 4"/>
            <p:cNvSpPr txBox="1">
              <a:spLocks noChangeArrowheads="1"/>
            </p:cNvSpPr>
            <p:nvPr/>
          </p:nvSpPr>
          <p:spPr bwMode="auto">
            <a:xfrm>
              <a:off x="768" y="168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00"/>
                  </a:solidFill>
                  <a:ea typeface="楷体_GB2312" pitchFamily="49" charset="-122"/>
                </a:rPr>
                <a:t>编辑程序</a:t>
              </a:r>
              <a:endParaRPr lang="zh-CN" altLang="en-US" u="none">
                <a:solidFill>
                  <a:srgbClr val="000000"/>
                </a:solidFill>
                <a:ea typeface="楷体_GB2312" pitchFamily="49" charset="-122"/>
              </a:endParaRPr>
            </a:p>
          </p:txBody>
        </p:sp>
        <p:sp>
          <p:nvSpPr>
            <p:cNvPr id="56327" name="Text Box 5"/>
            <p:cNvSpPr txBox="1">
              <a:spLocks noChangeArrowheads="1"/>
            </p:cNvSpPr>
            <p:nvPr/>
          </p:nvSpPr>
          <p:spPr bwMode="auto">
            <a:xfrm>
              <a:off x="4032" y="230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00"/>
                  </a:solidFill>
                  <a:ea typeface="楷体_GB2312" pitchFamily="49" charset="-122"/>
                </a:rPr>
                <a:t>连接程序</a:t>
              </a:r>
              <a:endParaRPr lang="zh-CN" altLang="en-US" u="none">
                <a:solidFill>
                  <a:srgbClr val="000000"/>
                </a:solidFill>
                <a:ea typeface="楷体_GB2312" pitchFamily="49" charset="-122"/>
              </a:endParaRPr>
            </a:p>
          </p:txBody>
        </p:sp>
        <p:sp>
          <p:nvSpPr>
            <p:cNvPr id="56328" name="Line 6"/>
            <p:cNvSpPr>
              <a:spLocks noChangeShapeType="1"/>
            </p:cNvSpPr>
            <p:nvPr/>
          </p:nvSpPr>
          <p:spPr bwMode="auto">
            <a:xfrm>
              <a:off x="816" y="1968"/>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329" name="Text Box 7"/>
            <p:cNvSpPr txBox="1">
              <a:spLocks noChangeArrowheads="1"/>
            </p:cNvSpPr>
            <p:nvPr/>
          </p:nvSpPr>
          <p:spPr bwMode="auto">
            <a:xfrm>
              <a:off x="1536" y="1824"/>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000" i="1" u="none">
                  <a:solidFill>
                    <a:srgbClr val="000000"/>
                  </a:solidFill>
                  <a:ea typeface="楷体_GB2312" pitchFamily="49" charset="-122"/>
                </a:rPr>
                <a:t>  </a:t>
              </a:r>
              <a:r>
                <a:rPr lang="en-US" altLang="zh-CN" sz="2000" u="none">
                  <a:solidFill>
                    <a:srgbClr val="000000"/>
                  </a:solidFill>
                  <a:latin typeface="Lucida Console" panose="020B0609040504020204" pitchFamily="49" charset="0"/>
                  <a:ea typeface="楷体_GB2312" pitchFamily="49" charset="-122"/>
                </a:rPr>
                <a:t>program.asm</a:t>
              </a:r>
              <a:endParaRPr lang="en-US" altLang="zh-CN" b="0" u="none">
                <a:solidFill>
                  <a:srgbClr val="000000"/>
                </a:solidFill>
                <a:latin typeface="Lucida Console" panose="020B0609040504020204" pitchFamily="49" charset="0"/>
                <a:ea typeface="楷体_GB2312" pitchFamily="49" charset="-122"/>
              </a:endParaRPr>
            </a:p>
          </p:txBody>
        </p:sp>
        <p:sp>
          <p:nvSpPr>
            <p:cNvPr id="56330" name="Line 8"/>
            <p:cNvSpPr>
              <a:spLocks noChangeShapeType="1"/>
            </p:cNvSpPr>
            <p:nvPr/>
          </p:nvSpPr>
          <p:spPr bwMode="auto">
            <a:xfrm>
              <a:off x="2832" y="1968"/>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331" name="Text Box 9"/>
            <p:cNvSpPr txBox="1">
              <a:spLocks noChangeArrowheads="1"/>
            </p:cNvSpPr>
            <p:nvPr/>
          </p:nvSpPr>
          <p:spPr bwMode="auto">
            <a:xfrm>
              <a:off x="3552" y="1824"/>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b="0" u="none">
                  <a:solidFill>
                    <a:srgbClr val="000000"/>
                  </a:solidFill>
                  <a:ea typeface="楷体_GB2312" pitchFamily="49" charset="-122"/>
                </a:rPr>
                <a:t>  </a:t>
              </a:r>
              <a:r>
                <a:rPr lang="en-US" altLang="zh-CN" sz="2000" u="none">
                  <a:solidFill>
                    <a:srgbClr val="000000"/>
                  </a:solidFill>
                  <a:latin typeface="Lucida Console" panose="020B0609040504020204" pitchFamily="49" charset="0"/>
                  <a:ea typeface="楷体_GB2312" pitchFamily="49" charset="-122"/>
                </a:rPr>
                <a:t>program.obj</a:t>
              </a:r>
              <a:endParaRPr lang="en-US" altLang="zh-CN" sz="2000" u="none">
                <a:solidFill>
                  <a:srgbClr val="000000"/>
                </a:solidFill>
                <a:ea typeface="楷体_GB2312" pitchFamily="49" charset="-122"/>
              </a:endParaRPr>
            </a:p>
          </p:txBody>
        </p:sp>
        <p:sp>
          <p:nvSpPr>
            <p:cNvPr id="56332" name="Line 10"/>
            <p:cNvSpPr>
              <a:spLocks noChangeShapeType="1"/>
            </p:cNvSpPr>
            <p:nvPr/>
          </p:nvSpPr>
          <p:spPr bwMode="auto">
            <a:xfrm>
              <a:off x="4032" y="2112"/>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6333" name="Text Box 11"/>
            <p:cNvSpPr txBox="1">
              <a:spLocks noChangeArrowheads="1"/>
            </p:cNvSpPr>
            <p:nvPr/>
          </p:nvSpPr>
          <p:spPr bwMode="auto">
            <a:xfrm>
              <a:off x="3552" y="2832"/>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000" u="none">
                  <a:solidFill>
                    <a:srgbClr val="000000"/>
                  </a:solidFill>
                  <a:latin typeface="Lucida Console" panose="020B0609040504020204" pitchFamily="49" charset="0"/>
                  <a:ea typeface="楷体_GB2312" pitchFamily="49" charset="-122"/>
                </a:rPr>
                <a:t>program.exe</a:t>
              </a:r>
              <a:endParaRPr lang="en-US" altLang="zh-CN" sz="2000" u="none">
                <a:solidFill>
                  <a:srgbClr val="000000"/>
                </a:solidFill>
                <a:latin typeface="Lucida Console" panose="020B0609040504020204" pitchFamily="49" charset="0"/>
                <a:ea typeface="楷体_GB2312" pitchFamily="49" charset="-122"/>
              </a:endParaRPr>
            </a:p>
          </p:txBody>
        </p:sp>
      </p:grpSp>
      <p:sp>
        <p:nvSpPr>
          <p:cNvPr id="56323" name="Rectangle 12"/>
          <p:cNvSpPr>
            <a:spLocks noChangeArrowheads="1"/>
          </p:cNvSpPr>
          <p:nvPr/>
        </p:nvSpPr>
        <p:spPr bwMode="auto">
          <a:xfrm>
            <a:off x="1905000" y="762000"/>
            <a:ext cx="296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3600" u="none">
                <a:solidFill>
                  <a:srgbClr val="000000"/>
                </a:solidFill>
                <a:latin typeface="Arial" panose="020B0604020202020204" pitchFamily="34" charset="0"/>
              </a:rPr>
              <a:t>汇编程序功能</a:t>
            </a:r>
            <a:endParaRPr lang="zh-CN" altLang="en-US" sz="3600" u="none">
              <a:solidFill>
                <a:srgbClr val="000000"/>
              </a:solidFill>
              <a:latin typeface="Arial" panose="020B0604020202020204" pitchFamily="34" charset="0"/>
            </a:endParaRPr>
          </a:p>
        </p:txBody>
      </p:sp>
      <p:sp>
        <p:nvSpPr>
          <p:cNvPr id="56324" name="Text Box 13"/>
          <p:cNvSpPr txBox="1">
            <a:spLocks noChangeArrowheads="1"/>
          </p:cNvSpPr>
          <p:nvPr/>
        </p:nvSpPr>
        <p:spPr bwMode="auto">
          <a:xfrm>
            <a:off x="1828800" y="4191000"/>
            <a:ext cx="6477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solidFill>
                  <a:srgbClr val="000000"/>
                </a:solidFill>
              </a:rPr>
              <a:t>汇编程序的主要功能：</a:t>
            </a:r>
            <a:endParaRPr lang="zh-CN" altLang="en-US" u="none">
              <a:solidFill>
                <a:srgbClr val="000000"/>
              </a:solidFill>
            </a:endParaRPr>
          </a:p>
          <a:p>
            <a:pPr eaLnBrk="1" hangingPunct="1">
              <a:spcBef>
                <a:spcPct val="50000"/>
              </a:spcBef>
              <a:buClrTx/>
              <a:buFontTx/>
              <a:buChar char="•"/>
            </a:pPr>
            <a:r>
              <a:rPr lang="zh-CN" altLang="en-US" b="0" u="none">
                <a:solidFill>
                  <a:srgbClr val="000000"/>
                </a:solidFill>
                <a:latin typeface="楷体_GB2312" pitchFamily="49" charset="-122"/>
                <a:ea typeface="楷体_GB2312" pitchFamily="49" charset="-122"/>
              </a:rPr>
              <a:t> </a:t>
            </a:r>
            <a:r>
              <a:rPr lang="zh-CN" altLang="en-US" u="none">
                <a:solidFill>
                  <a:srgbClr val="000000"/>
                </a:solidFill>
                <a:latin typeface="楷体_GB2312" pitchFamily="49" charset="-122"/>
                <a:ea typeface="楷体_GB2312" pitchFamily="49" charset="-122"/>
              </a:rPr>
              <a:t>检查源程序，给出出错信息。</a:t>
            </a:r>
            <a:endParaRPr lang="zh-CN" altLang="en-US" u="none">
              <a:solidFill>
                <a:srgbClr val="000000"/>
              </a:solidFill>
              <a:latin typeface="楷体_GB2312" pitchFamily="49" charset="-122"/>
              <a:ea typeface="楷体_GB2312" pitchFamily="49" charset="-122"/>
            </a:endParaRPr>
          </a:p>
          <a:p>
            <a:pPr eaLnBrk="1" hangingPunct="1">
              <a:spcBef>
                <a:spcPct val="50000"/>
              </a:spcBef>
              <a:buClrTx/>
              <a:buFontTx/>
              <a:buChar char="•"/>
            </a:pPr>
            <a:r>
              <a:rPr lang="zh-CN" altLang="en-US" u="none">
                <a:solidFill>
                  <a:srgbClr val="000000"/>
                </a:solidFill>
                <a:latin typeface="楷体_GB2312" pitchFamily="49" charset="-122"/>
                <a:ea typeface="楷体_GB2312" pitchFamily="49" charset="-122"/>
              </a:rPr>
              <a:t> 产生目标文件</a:t>
            </a:r>
            <a:r>
              <a:rPr lang="en-US" altLang="zh-CN" u="none">
                <a:solidFill>
                  <a:srgbClr val="000000"/>
                </a:solidFill>
                <a:latin typeface="楷体_GB2312" pitchFamily="49" charset="-122"/>
                <a:ea typeface="楷体_GB2312" pitchFamily="49" charset="-122"/>
              </a:rPr>
              <a:t>(</a:t>
            </a:r>
            <a:r>
              <a:rPr lang="en-US" altLang="zh-CN" u="none">
                <a:solidFill>
                  <a:srgbClr val="000000"/>
                </a:solidFill>
                <a:latin typeface="Lucida Console" panose="020B0609040504020204" pitchFamily="49" charset="0"/>
              </a:rPr>
              <a:t>.obj</a:t>
            </a: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楷体_GB2312" pitchFamily="49" charset="-122"/>
                <a:ea typeface="楷体_GB2312" pitchFamily="49" charset="-122"/>
              </a:rPr>
              <a:t>和列表文件</a:t>
            </a:r>
            <a:r>
              <a:rPr lang="en-US" altLang="zh-CN" u="none">
                <a:solidFill>
                  <a:srgbClr val="000000"/>
                </a:solidFill>
                <a:latin typeface="楷体_GB2312" pitchFamily="49" charset="-122"/>
                <a:ea typeface="楷体_GB2312" pitchFamily="49" charset="-122"/>
              </a:rPr>
              <a:t>(</a:t>
            </a:r>
            <a:r>
              <a:rPr lang="en-US" altLang="zh-CN" u="none">
                <a:solidFill>
                  <a:srgbClr val="000000"/>
                </a:solidFill>
                <a:latin typeface="Lucida Console" panose="020B0609040504020204" pitchFamily="49" charset="0"/>
                <a:ea typeface="楷体_GB2312" pitchFamily="49" charset="-122"/>
              </a:rPr>
              <a:t>.lst</a:t>
            </a: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楷体_GB2312" pitchFamily="49" charset="-122"/>
                <a:ea typeface="楷体_GB2312" pitchFamily="49" charset="-122"/>
              </a:rPr>
              <a:t>。</a:t>
            </a:r>
            <a:endParaRPr lang="zh-CN" altLang="en-US" u="none">
              <a:solidFill>
                <a:srgbClr val="000000"/>
              </a:solidFill>
              <a:latin typeface="楷体_GB2312" pitchFamily="49" charset="-122"/>
              <a:ea typeface="楷体_GB2312" pitchFamily="49" charset="-122"/>
            </a:endParaRPr>
          </a:p>
          <a:p>
            <a:pPr eaLnBrk="1" hangingPunct="1">
              <a:spcBef>
                <a:spcPct val="50000"/>
              </a:spcBef>
              <a:buClrTx/>
              <a:buFontTx/>
              <a:buChar char="•"/>
            </a:pPr>
            <a:r>
              <a:rPr lang="zh-CN" altLang="en-US" u="none">
                <a:solidFill>
                  <a:srgbClr val="000000"/>
                </a:solidFill>
                <a:latin typeface="楷体_GB2312" pitchFamily="49" charset="-122"/>
                <a:ea typeface="楷体_GB2312" pitchFamily="49" charset="-122"/>
              </a:rPr>
              <a:t> 展开宏指令。</a:t>
            </a:r>
            <a:endParaRPr lang="zh-CN" altLang="en-US" u="none">
              <a:solidFill>
                <a:srgbClr val="000000"/>
              </a:solidFill>
              <a:latin typeface="楷体_GB2312" pitchFamily="49" charset="-122"/>
              <a:ea typeface="楷体_GB2312" pitchFamily="49" charset="-122"/>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zh-CN" altLang="en-US" sz="3600">
                <a:solidFill>
                  <a:srgbClr val="FF0000"/>
                </a:solidFill>
                <a:latin typeface="宋体" panose="02010600030101010101" pitchFamily="2" charset="-122"/>
              </a:rPr>
              <a:t>第三章 </a:t>
            </a:r>
            <a:r>
              <a:rPr lang="en-US" altLang="zh-CN" sz="3600">
                <a:solidFill>
                  <a:srgbClr val="FF0000"/>
                </a:solidFill>
                <a:latin typeface="宋体" panose="02010600030101010101" pitchFamily="2" charset="-122"/>
              </a:rPr>
              <a:t>8086</a:t>
            </a:r>
            <a:r>
              <a:rPr lang="zh-CN" altLang="en-US" sz="3600">
                <a:solidFill>
                  <a:srgbClr val="FF0000"/>
                </a:solidFill>
                <a:latin typeface="宋体" panose="02010600030101010101" pitchFamily="2" charset="-122"/>
              </a:rPr>
              <a:t>的寻址方式和指令系统</a:t>
            </a:r>
            <a:endParaRPr lang="zh-CN" altLang="en-US" sz="3600">
              <a:solidFill>
                <a:srgbClr val="FF0000"/>
              </a:solidFill>
              <a:latin typeface="宋体" panose="02010600030101010101" pitchFamily="2" charset="-122"/>
            </a:endParaRPr>
          </a:p>
        </p:txBody>
      </p:sp>
      <p:sp>
        <p:nvSpPr>
          <p:cNvPr id="573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solidFill>
                  <a:schemeClr val="hlink"/>
                </a:solidFill>
              </a:rPr>
              <a:t>熟练掌握</a:t>
            </a:r>
            <a:r>
              <a:rPr lang="zh-CN" altLang="en-US"/>
              <a:t>：</a:t>
            </a:r>
            <a:endParaRPr lang="zh-CN" altLang="en-US"/>
          </a:p>
          <a:p>
            <a:pPr eaLnBrk="1" hangingPunct="1"/>
            <a:r>
              <a:rPr lang="zh-CN" altLang="en-US">
                <a:solidFill>
                  <a:schemeClr val="hlink"/>
                </a:solidFill>
              </a:rPr>
              <a:t>七种最基本的操作数寻址方式的含义，有效地址</a:t>
            </a:r>
            <a:endParaRPr lang="zh-CN" altLang="en-US">
              <a:solidFill>
                <a:schemeClr val="hlink"/>
              </a:solidFill>
            </a:endParaRPr>
          </a:p>
          <a:p>
            <a:pPr eaLnBrk="1" hangingPunct="1"/>
            <a:r>
              <a:rPr lang="zh-CN" altLang="en-US"/>
              <a:t>各种</a:t>
            </a:r>
            <a:r>
              <a:rPr lang="zh-CN" altLang="en-US">
                <a:solidFill>
                  <a:schemeClr val="hlink"/>
                </a:solidFill>
              </a:rPr>
              <a:t>指令的功能、特殊要求</a:t>
            </a:r>
            <a:r>
              <a:rPr lang="en-US" altLang="zh-CN">
                <a:solidFill>
                  <a:schemeClr val="hlink"/>
                </a:solidFill>
              </a:rPr>
              <a:t>(</a:t>
            </a:r>
            <a:r>
              <a:rPr lang="zh-CN" altLang="en-US">
                <a:solidFill>
                  <a:schemeClr val="hlink"/>
                </a:solidFill>
              </a:rPr>
              <a:t>注意事项</a:t>
            </a:r>
            <a:r>
              <a:rPr lang="en-US" altLang="zh-CN">
                <a:solidFill>
                  <a:schemeClr val="hlink"/>
                </a:solidFill>
              </a:rPr>
              <a:t>)</a:t>
            </a:r>
            <a:r>
              <a:rPr lang="zh-CN" altLang="en-US">
                <a:solidFill>
                  <a:schemeClr val="hlink"/>
                </a:solidFill>
              </a:rPr>
              <a:t>和隐含操作数</a:t>
            </a:r>
            <a:endParaRPr lang="zh-CN" altLang="en-US">
              <a:solidFill>
                <a:schemeClr val="hlink"/>
              </a:solidFill>
            </a:endParaRPr>
          </a:p>
          <a:p>
            <a:pPr eaLnBrk="1" hangingPunct="1"/>
            <a:endParaRPr lang="zh-CN" altLang="en-US"/>
          </a:p>
          <a:p>
            <a:pPr eaLnBrk="1" hangingPunct="1"/>
            <a:endParaRPr lang="en-US" altLang="zh-CN"/>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3" descr="mk:@MSITStore:D:\网上教案\汇编语言电子教材（怜香aogo论坛）.chm::/textbookIMG\02-7-d.gif"/>
          <p:cNvSpPr>
            <a:spLocks noChangeAspect="1" noChangeArrowheads="1"/>
          </p:cNvSpPr>
          <p:nvPr/>
        </p:nvSpPr>
        <p:spPr bwMode="auto">
          <a:xfrm>
            <a:off x="3497263" y="2354263"/>
            <a:ext cx="21494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solidFill>
                <a:srgbClr val="000000"/>
              </a:solidFill>
            </a:endParaRPr>
          </a:p>
        </p:txBody>
      </p:sp>
      <p:sp>
        <p:nvSpPr>
          <p:cNvPr id="12291" name="AutoShape 5" descr="mk:@MSITStore:D:\网上教案\汇编语言电子教材（怜香aogo论坛）.chm::/textbookIMG\02-7-d.gif"/>
          <p:cNvSpPr>
            <a:spLocks noChangeAspect="1" noChangeArrowheads="1"/>
          </p:cNvSpPr>
          <p:nvPr/>
        </p:nvSpPr>
        <p:spPr bwMode="auto">
          <a:xfrm>
            <a:off x="3497263" y="2354263"/>
            <a:ext cx="21494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solidFill>
                <a:srgbClr val="000000"/>
              </a:solidFill>
            </a:endParaRPr>
          </a:p>
        </p:txBody>
      </p:sp>
      <p:pic>
        <p:nvPicPr>
          <p:cNvPr id="12292" name="Picture 6" descr="C:\Documents and Settings\w\My Documents\My Pictures\02-7-d.gif"/>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609600"/>
            <a:ext cx="4302224"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86000" y="2127250"/>
            <a:ext cx="54864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3500"/>
              </a:lnSpc>
              <a:spcBef>
                <a:spcPct val="50000"/>
              </a:spcBef>
              <a:buClr>
                <a:schemeClr val="tx2"/>
              </a:buClr>
              <a:buSzPct val="90000"/>
              <a:buFont typeface="Symbol" panose="05050102010706020507" pitchFamily="18" charset="2"/>
              <a:buNone/>
            </a:pPr>
            <a:r>
              <a:rPr lang="en-US" altLang="zh-CN" u="none">
                <a:latin typeface="Arial" panose="020B0604020202020204" pitchFamily="34" charset="0"/>
                <a:sym typeface="Symbol" panose="05050102010706020507" pitchFamily="18" charset="2"/>
              </a:rPr>
              <a:t></a:t>
            </a:r>
            <a:r>
              <a:rPr lang="en-US" altLang="zh-CN" u="none">
                <a:latin typeface="Arial" panose="020B0604020202020204" pitchFamily="34" charset="0"/>
              </a:rPr>
              <a:t>  </a:t>
            </a:r>
            <a:r>
              <a:rPr lang="zh-CN" altLang="en-US" u="none">
                <a:solidFill>
                  <a:srgbClr val="009900"/>
                </a:solidFill>
                <a:latin typeface="Arial" panose="020B0604020202020204" pitchFamily="34" charset="0"/>
              </a:rPr>
              <a:t>指令系统</a:t>
            </a:r>
            <a:endParaRPr lang="zh-CN" altLang="en-US" u="none">
              <a:solidFill>
                <a:srgbClr val="009900"/>
              </a:solidFill>
              <a:latin typeface="Arial" panose="020B0604020202020204" pitchFamily="34" charset="0"/>
            </a:endParaRPr>
          </a:p>
          <a:p>
            <a:pPr eaLnBrk="1" hangingPunct="1">
              <a:lnSpc>
                <a:spcPts val="3500"/>
              </a:lnSpc>
              <a:spcBef>
                <a:spcPct val="5000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solidFill>
                  <a:srgbClr val="009900"/>
                </a:solidFill>
                <a:latin typeface="Arial" panose="020B0604020202020204" pitchFamily="34" charset="0"/>
              </a:rPr>
              <a:t>寻址方式</a:t>
            </a:r>
            <a:endParaRPr lang="zh-CN" altLang="en-US" u="none">
              <a:solidFill>
                <a:srgbClr val="009900"/>
              </a:solidFill>
              <a:latin typeface="Arial" panose="020B0604020202020204" pitchFamily="34" charset="0"/>
            </a:endParaRPr>
          </a:p>
          <a:p>
            <a:pPr eaLnBrk="1" hangingPunct="1">
              <a:lnSpc>
                <a:spcPts val="3500"/>
              </a:lnSpc>
              <a:spcBef>
                <a:spcPct val="50000"/>
              </a:spcBef>
              <a:buClr>
                <a:schemeClr val="tx2"/>
              </a:buClr>
              <a:buSzPct val="90000"/>
              <a:buFont typeface="Symbol" panose="05050102010706020507" pitchFamily="18" charset="2"/>
              <a:buNone/>
            </a:pPr>
            <a:r>
              <a:rPr lang="zh-CN" altLang="en-US" sz="2800" u="none">
                <a:latin typeface="楷体_GB2312" pitchFamily="49" charset="-122"/>
                <a:ea typeface="楷体_GB2312" pitchFamily="49" charset="-122"/>
              </a:rPr>
              <a:t>  与</a:t>
            </a:r>
            <a:r>
              <a:rPr lang="zh-CN" altLang="en-US" sz="2800" u="none">
                <a:solidFill>
                  <a:schemeClr val="hlink"/>
                </a:solidFill>
                <a:latin typeface="楷体_GB2312" pitchFamily="49" charset="-122"/>
                <a:ea typeface="楷体_GB2312" pitchFamily="49" charset="-122"/>
              </a:rPr>
              <a:t>数据</a:t>
            </a:r>
            <a:r>
              <a:rPr lang="zh-CN" altLang="en-US" sz="2800" u="none">
                <a:latin typeface="楷体_GB2312" pitchFamily="49" charset="-122"/>
                <a:ea typeface="楷体_GB2312" pitchFamily="49" charset="-122"/>
              </a:rPr>
              <a:t>有关的寻址方式</a:t>
            </a:r>
            <a:endParaRPr lang="zh-CN" altLang="en-US" sz="2800" u="none">
              <a:latin typeface="楷体_GB2312" pitchFamily="49" charset="-122"/>
              <a:ea typeface="楷体_GB2312" pitchFamily="49" charset="-122"/>
            </a:endParaRPr>
          </a:p>
          <a:p>
            <a:pPr eaLnBrk="1" hangingPunct="1">
              <a:spcBef>
                <a:spcPct val="50000"/>
              </a:spcBef>
              <a:buClrTx/>
              <a:buFontTx/>
              <a:buNone/>
            </a:pPr>
            <a:r>
              <a:rPr lang="zh-CN" altLang="en-US" sz="2800" u="none">
                <a:latin typeface="楷体_GB2312" pitchFamily="49" charset="-122"/>
                <a:ea typeface="楷体_GB2312" pitchFamily="49" charset="-122"/>
              </a:rPr>
              <a:t>  与</a:t>
            </a:r>
            <a:r>
              <a:rPr lang="zh-CN" altLang="en-US" sz="2800" u="none">
                <a:solidFill>
                  <a:schemeClr val="hlink"/>
                </a:solidFill>
                <a:latin typeface="楷体_GB2312" pitchFamily="49" charset="-122"/>
                <a:ea typeface="楷体_GB2312" pitchFamily="49" charset="-122"/>
              </a:rPr>
              <a:t>转移地址</a:t>
            </a:r>
            <a:r>
              <a:rPr lang="zh-CN" altLang="en-US" sz="2800" u="none">
                <a:latin typeface="楷体_GB2312" pitchFamily="49" charset="-122"/>
                <a:ea typeface="楷体_GB2312" pitchFamily="49" charset="-122"/>
              </a:rPr>
              <a:t>有关的寻址方式</a:t>
            </a:r>
            <a:endParaRPr lang="zh-CN" altLang="en-US" u="none">
              <a:latin typeface="Arial" panose="020B0604020202020204" pitchFamily="34" charset="0"/>
            </a:endParaRPr>
          </a:p>
        </p:txBody>
      </p:sp>
      <p:sp>
        <p:nvSpPr>
          <p:cNvPr id="58371" name="Rectangle 3"/>
          <p:cNvSpPr>
            <a:spLocks noChangeArrowheads="1"/>
          </p:cNvSpPr>
          <p:nvPr/>
        </p:nvSpPr>
        <p:spPr bwMode="auto">
          <a:xfrm>
            <a:off x="1371600" y="533400"/>
            <a:ext cx="739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3600" i="1" u="none">
                <a:solidFill>
                  <a:srgbClr val="FF0000"/>
                </a:solidFill>
                <a:latin typeface="黑体" panose="02010609060101010101" pitchFamily="2" charset="-122"/>
                <a:ea typeface="黑体" panose="02010609060101010101" pitchFamily="2" charset="-122"/>
              </a:rPr>
              <a:t>重要知识点</a:t>
            </a:r>
            <a:endParaRPr lang="zh-CN" altLang="en-US" sz="3600" i="1" u="none">
              <a:solidFill>
                <a:srgbClr val="FF0000"/>
              </a:solidFill>
              <a:latin typeface="黑体" panose="02010609060101010101" pitchFamily="2" charset="-122"/>
              <a:ea typeface="黑体" panose="02010609060101010101" pitchFamily="2" charset="-122"/>
            </a:endParaRPr>
          </a:p>
        </p:txBody>
      </p:sp>
      <p:sp>
        <p:nvSpPr>
          <p:cNvPr id="30724" name="Text Box 4"/>
          <p:cNvSpPr txBox="1">
            <a:spLocks noChangeArrowheads="1"/>
          </p:cNvSpPr>
          <p:nvPr/>
        </p:nvSpPr>
        <p:spPr bwMode="auto">
          <a:xfrm>
            <a:off x="2124075" y="5445125"/>
            <a:ext cx="580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a:solidFill>
                  <a:srgbClr val="FF0000"/>
                </a:solidFill>
              </a:rPr>
              <a:t>问题</a:t>
            </a:r>
            <a:r>
              <a:rPr lang="en-US" altLang="zh-CN">
                <a:solidFill>
                  <a:srgbClr val="FF0000"/>
                </a:solidFill>
              </a:rPr>
              <a:t>:</a:t>
            </a:r>
            <a:r>
              <a:rPr lang="zh-CN" altLang="en-US">
                <a:solidFill>
                  <a:srgbClr val="FF0000"/>
                </a:solidFill>
              </a:rPr>
              <a:t>哪些寄存器可以用来寻址</a:t>
            </a:r>
            <a:r>
              <a:rPr lang="en-US" altLang="zh-CN">
                <a:solidFill>
                  <a:srgbClr val="FF0000"/>
                </a:solidFill>
              </a:rPr>
              <a:t>?</a:t>
            </a:r>
            <a:endParaRPr lang="en-US" altLang="zh-CN">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0" y="457200"/>
            <a:ext cx="4256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hlink"/>
                </a:solidFill>
                <a:latin typeface="Arial" panose="020B0604020202020204" pitchFamily="34" charset="0"/>
              </a:rPr>
              <a:t>1.  8086</a:t>
            </a:r>
            <a:r>
              <a:rPr lang="zh-CN" altLang="en-US" sz="3600" u="none">
                <a:solidFill>
                  <a:schemeClr val="hlink"/>
                </a:solidFill>
                <a:latin typeface="Arial" panose="020B0604020202020204" pitchFamily="34" charset="0"/>
              </a:rPr>
              <a:t>的寻址方式</a:t>
            </a:r>
            <a:r>
              <a:rPr lang="zh-CN" altLang="en-US" sz="3600" u="none">
                <a:solidFill>
                  <a:schemeClr val="tx2"/>
                </a:solidFill>
                <a:latin typeface="Arial" panose="020B0604020202020204" pitchFamily="34" charset="0"/>
              </a:rPr>
              <a:t> </a:t>
            </a:r>
            <a:endParaRPr lang="zh-CN" altLang="en-US" sz="3600" u="none">
              <a:solidFill>
                <a:schemeClr val="tx2"/>
              </a:solidFill>
              <a:latin typeface="Arial" panose="020B0604020202020204" pitchFamily="34" charset="0"/>
            </a:endParaRPr>
          </a:p>
        </p:txBody>
      </p:sp>
      <p:sp>
        <p:nvSpPr>
          <p:cNvPr id="59395" name="Rectangle 3"/>
          <p:cNvSpPr>
            <a:spLocks noChangeArrowheads="1"/>
          </p:cNvSpPr>
          <p:nvPr/>
        </p:nvSpPr>
        <p:spPr bwMode="auto">
          <a:xfrm>
            <a:off x="1676400" y="1524000"/>
            <a:ext cx="70104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latin typeface="宋体" panose="02010600030101010101" pitchFamily="2" charset="-122"/>
              </a:rPr>
              <a:t>与数据有关的寻址方式</a:t>
            </a:r>
            <a:r>
              <a:rPr lang="zh-CN" altLang="en-US" sz="2800" u="none"/>
              <a:t>：</a:t>
            </a:r>
            <a:endParaRPr lang="zh-CN" altLang="en-US" sz="2800" u="none">
              <a:ea typeface="方正舒体" panose="02010601030101010101" pitchFamily="2" charset="-122"/>
            </a:endParaRPr>
          </a:p>
          <a:p>
            <a:pPr eaLnBrk="1" hangingPunct="1">
              <a:spcBef>
                <a:spcPct val="0"/>
              </a:spcBef>
              <a:buClrTx/>
              <a:buFontTx/>
              <a:buNone/>
            </a:pPr>
            <a:endParaRPr lang="zh-CN" altLang="en-US" sz="2800" u="none">
              <a:latin typeface="宋体" panose="02010600030101010101" pitchFamily="2" charset="-122"/>
            </a:endParaRPr>
          </a:p>
          <a:p>
            <a:pPr eaLnBrk="1" hangingPunct="1">
              <a:lnSpc>
                <a:spcPct val="130000"/>
              </a:lnSpc>
              <a:spcBef>
                <a:spcPct val="0"/>
              </a:spcBef>
              <a:buClrTx/>
              <a:buFontTx/>
              <a:buChar char="•"/>
            </a:pPr>
            <a:r>
              <a:rPr lang="zh-CN" altLang="en-US" sz="2600" u="none">
                <a:ea typeface="楷体_GB2312" pitchFamily="49" charset="-122"/>
              </a:rPr>
              <a:t>立即寻址                    </a:t>
            </a:r>
            <a:r>
              <a:rPr lang="en-US" altLang="zh-CN" sz="2000" u="none"/>
              <a:t>MOV  AX , 3069H</a:t>
            </a:r>
            <a:endParaRPr lang="en-US" altLang="zh-CN" sz="2000" u="none"/>
          </a:p>
          <a:p>
            <a:pPr eaLnBrk="1" hangingPunct="1">
              <a:lnSpc>
                <a:spcPct val="130000"/>
              </a:lnSpc>
              <a:spcBef>
                <a:spcPct val="0"/>
              </a:spcBef>
              <a:buClrTx/>
              <a:buFontTx/>
              <a:buChar char="•"/>
            </a:pPr>
            <a:r>
              <a:rPr lang="zh-CN" altLang="en-US" sz="2600" u="none">
                <a:ea typeface="楷体_GB2312" pitchFamily="49" charset="-122"/>
              </a:rPr>
              <a:t>寄存器寻址                </a:t>
            </a:r>
            <a:r>
              <a:rPr lang="en-US" altLang="zh-CN" sz="2000" u="none"/>
              <a:t>MOV  AL , BH</a:t>
            </a:r>
            <a:endParaRPr lang="en-US" altLang="zh-CN" sz="2000" u="none">
              <a:ea typeface="楷体_GB2312" pitchFamily="49" charset="-122"/>
            </a:endParaRPr>
          </a:p>
          <a:p>
            <a:pPr eaLnBrk="1" hangingPunct="1">
              <a:lnSpc>
                <a:spcPct val="130000"/>
              </a:lnSpc>
              <a:spcBef>
                <a:spcPct val="0"/>
              </a:spcBef>
              <a:buClrTx/>
              <a:buFontTx/>
              <a:buChar char="•"/>
            </a:pPr>
            <a:r>
              <a:rPr lang="zh-CN" altLang="en-US" sz="2600" u="none">
                <a:ea typeface="楷体_GB2312" pitchFamily="49" charset="-122"/>
              </a:rPr>
              <a:t>直接寻址                    </a:t>
            </a:r>
            <a:r>
              <a:rPr lang="en-US" altLang="zh-CN" sz="2000" u="none"/>
              <a:t>MOV  AX , [ 2000H ]</a:t>
            </a:r>
            <a:endParaRPr lang="en-US" altLang="zh-CN" sz="2000" u="none">
              <a:ea typeface="楷体_GB2312" pitchFamily="49" charset="-122"/>
            </a:endParaRPr>
          </a:p>
          <a:p>
            <a:pPr eaLnBrk="1" hangingPunct="1">
              <a:lnSpc>
                <a:spcPct val="130000"/>
              </a:lnSpc>
              <a:spcBef>
                <a:spcPct val="0"/>
              </a:spcBef>
              <a:buClrTx/>
              <a:buFontTx/>
              <a:buChar char="•"/>
            </a:pPr>
            <a:r>
              <a:rPr lang="zh-CN" altLang="en-US" sz="2600" u="none">
                <a:ea typeface="楷体_GB2312" pitchFamily="49" charset="-122"/>
              </a:rPr>
              <a:t>寄存器间接寻址        </a:t>
            </a:r>
            <a:r>
              <a:rPr lang="en-US" altLang="zh-CN" sz="2000" u="none"/>
              <a:t>MOV  AX , [ BX ]</a:t>
            </a:r>
            <a:r>
              <a:rPr lang="en-US" altLang="zh-CN" sz="2400" u="none"/>
              <a:t> </a:t>
            </a:r>
            <a:endParaRPr lang="en-US" altLang="zh-CN" sz="2600" u="none">
              <a:ea typeface="楷体_GB2312" pitchFamily="49" charset="-122"/>
            </a:endParaRPr>
          </a:p>
          <a:p>
            <a:pPr eaLnBrk="1" hangingPunct="1">
              <a:lnSpc>
                <a:spcPct val="130000"/>
              </a:lnSpc>
              <a:spcBef>
                <a:spcPct val="0"/>
              </a:spcBef>
              <a:buClrTx/>
              <a:buFontTx/>
              <a:buChar char="•"/>
            </a:pPr>
            <a:r>
              <a:rPr lang="zh-CN" altLang="en-US" sz="2600" u="none">
                <a:ea typeface="楷体_GB2312" pitchFamily="49" charset="-122"/>
              </a:rPr>
              <a:t>寄存器相对寻址        </a:t>
            </a:r>
            <a:r>
              <a:rPr lang="en-US" altLang="zh-CN" sz="2000" u="none"/>
              <a:t>MOV  AX , COUNT [ SI ]</a:t>
            </a:r>
            <a:r>
              <a:rPr lang="en-US" altLang="zh-CN" sz="2400" u="none"/>
              <a:t> </a:t>
            </a:r>
            <a:endParaRPr lang="en-US" altLang="zh-CN" sz="2600" u="none">
              <a:ea typeface="楷体_GB2312" pitchFamily="49" charset="-122"/>
            </a:endParaRPr>
          </a:p>
          <a:p>
            <a:pPr eaLnBrk="1" hangingPunct="1">
              <a:lnSpc>
                <a:spcPct val="130000"/>
              </a:lnSpc>
              <a:spcBef>
                <a:spcPct val="0"/>
              </a:spcBef>
              <a:buClrTx/>
              <a:buFontTx/>
              <a:buChar char="•"/>
            </a:pPr>
            <a:r>
              <a:rPr lang="zh-CN" altLang="en-US" sz="2600" u="none">
                <a:ea typeface="楷体_GB2312" pitchFamily="49" charset="-122"/>
              </a:rPr>
              <a:t>基址变址寻址            </a:t>
            </a:r>
            <a:r>
              <a:rPr lang="en-US" altLang="zh-CN" sz="2000" u="none"/>
              <a:t>MOV  AX , [ BP ] [ DI ]</a:t>
            </a:r>
            <a:endParaRPr lang="en-US" altLang="zh-CN" sz="2000" u="none">
              <a:ea typeface="楷体_GB2312" pitchFamily="49" charset="-122"/>
            </a:endParaRPr>
          </a:p>
          <a:p>
            <a:pPr eaLnBrk="1" hangingPunct="1">
              <a:lnSpc>
                <a:spcPct val="130000"/>
              </a:lnSpc>
              <a:spcBef>
                <a:spcPct val="0"/>
              </a:spcBef>
              <a:buClrTx/>
              <a:buFontTx/>
              <a:buChar char="•"/>
            </a:pPr>
            <a:r>
              <a:rPr lang="zh-CN" altLang="en-US" sz="2600" u="none">
                <a:ea typeface="楷体_GB2312" pitchFamily="49" charset="-122"/>
              </a:rPr>
              <a:t>相对基址变址寻址    </a:t>
            </a:r>
            <a:r>
              <a:rPr lang="en-US" altLang="zh-CN" sz="2000" u="none"/>
              <a:t>MOV  AX , MASK [ BX ] [ SI ]</a:t>
            </a:r>
            <a:endParaRPr lang="en-US" altLang="zh-CN" sz="2000" u="none"/>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981200" y="762000"/>
            <a:ext cx="4840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t>与转移地址有关的寻址方式：</a:t>
            </a:r>
            <a:endParaRPr lang="zh-CN" altLang="en-US" sz="2800" u="none"/>
          </a:p>
        </p:txBody>
      </p:sp>
      <p:sp>
        <p:nvSpPr>
          <p:cNvPr id="60419" name="Rectangle 3"/>
          <p:cNvSpPr>
            <a:spLocks noChangeArrowheads="1"/>
          </p:cNvSpPr>
          <p:nvPr/>
        </p:nvSpPr>
        <p:spPr bwMode="auto">
          <a:xfrm>
            <a:off x="2133600" y="1600200"/>
            <a:ext cx="6248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Char char="•"/>
            </a:pPr>
            <a:r>
              <a:rPr lang="en-US" altLang="zh-CN" sz="2600" u="none">
                <a:latin typeface="宋体" panose="02010600030101010101" pitchFamily="2" charset="-122"/>
              </a:rPr>
              <a:t>  </a:t>
            </a:r>
            <a:r>
              <a:rPr lang="zh-CN" altLang="en-US" sz="2600" u="none">
                <a:solidFill>
                  <a:schemeClr val="hlink"/>
                </a:solidFill>
                <a:latin typeface="宋体" panose="02010600030101010101" pitchFamily="2" charset="-122"/>
              </a:rPr>
              <a:t>段内</a:t>
            </a:r>
            <a:r>
              <a:rPr lang="zh-CN" altLang="en-US" sz="2600" u="none">
                <a:latin typeface="宋体" panose="02010600030101010101" pitchFamily="2" charset="-122"/>
              </a:rPr>
              <a:t>寻址</a:t>
            </a:r>
            <a:endParaRPr lang="zh-CN" altLang="en-US" sz="2600" u="none">
              <a:latin typeface="宋体" panose="02010600030101010101" pitchFamily="2" charset="-122"/>
            </a:endParaRPr>
          </a:p>
          <a:p>
            <a:pPr eaLnBrk="1" hangingPunct="1">
              <a:spcBef>
                <a:spcPct val="50000"/>
              </a:spcBef>
              <a:buClrTx/>
              <a:buFontTx/>
              <a:buNone/>
            </a:pPr>
            <a:r>
              <a:rPr lang="zh-CN" altLang="en-US" sz="2400" u="none">
                <a:latin typeface="楷体_GB2312" pitchFamily="49" charset="-122"/>
                <a:ea typeface="楷体_GB2312" pitchFamily="49" charset="-122"/>
              </a:rPr>
              <a:t>   段内直接寻址    </a:t>
            </a:r>
            <a:r>
              <a:rPr lang="en-US" altLang="zh-CN" sz="2000" u="none"/>
              <a:t>JMP    NEAR PTR  NEXT </a:t>
            </a:r>
            <a:endParaRPr lang="en-US" altLang="zh-CN" sz="2400" u="none">
              <a:latin typeface="楷体_GB2312" pitchFamily="49" charset="-122"/>
              <a:ea typeface="楷体_GB2312" pitchFamily="49" charset="-122"/>
            </a:endParaRPr>
          </a:p>
          <a:p>
            <a:pPr eaLnBrk="1" hangingPunct="1">
              <a:spcBef>
                <a:spcPct val="5000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段内间接寻址    </a:t>
            </a:r>
            <a:r>
              <a:rPr lang="en-US" altLang="zh-CN" sz="2000" u="none"/>
              <a:t>JMP    TABLE [ BX ]</a:t>
            </a:r>
            <a:endParaRPr lang="en-US" altLang="zh-CN" sz="2400" u="none">
              <a:latin typeface="楷体_GB2312" pitchFamily="49" charset="-122"/>
              <a:ea typeface="楷体_GB2312" pitchFamily="49" charset="-122"/>
            </a:endParaRPr>
          </a:p>
          <a:p>
            <a:pPr eaLnBrk="1" hangingPunct="1">
              <a:spcBef>
                <a:spcPct val="50000"/>
              </a:spcBef>
              <a:buClrTx/>
              <a:buFontTx/>
              <a:buNone/>
            </a:pPr>
            <a:endParaRPr lang="en-US" altLang="zh-CN" sz="2600" u="none">
              <a:latin typeface="宋体" panose="02010600030101010101" pitchFamily="2" charset="-122"/>
            </a:endParaRPr>
          </a:p>
          <a:p>
            <a:pPr eaLnBrk="1" hangingPunct="1">
              <a:spcBef>
                <a:spcPct val="0"/>
              </a:spcBef>
              <a:buClrTx/>
              <a:buFontTx/>
              <a:buChar char="•"/>
            </a:pPr>
            <a:r>
              <a:rPr lang="en-US" altLang="zh-CN" sz="2600" u="none"/>
              <a:t>    </a:t>
            </a:r>
            <a:r>
              <a:rPr lang="zh-CN" altLang="en-US" sz="2600" u="none">
                <a:solidFill>
                  <a:schemeClr val="hlink"/>
                </a:solidFill>
              </a:rPr>
              <a:t>段间</a:t>
            </a:r>
            <a:r>
              <a:rPr lang="zh-CN" altLang="en-US" sz="2600" u="none"/>
              <a:t>寻址</a:t>
            </a:r>
            <a:endParaRPr lang="zh-CN" altLang="en-US" sz="2600" u="none">
              <a:latin typeface="宋体" panose="02010600030101010101" pitchFamily="2" charset="-122"/>
            </a:endParaRPr>
          </a:p>
          <a:p>
            <a:pPr eaLnBrk="1" hangingPunct="1">
              <a:spcBef>
                <a:spcPct val="50000"/>
              </a:spcBef>
              <a:buClrTx/>
              <a:buFontTx/>
              <a:buNone/>
            </a:pPr>
            <a:r>
              <a:rPr lang="zh-CN" altLang="en-US" sz="2200" u="none"/>
              <a:t>       </a:t>
            </a:r>
            <a:r>
              <a:rPr lang="zh-CN" altLang="en-US" sz="2400" u="none">
                <a:latin typeface="楷体_GB2312" pitchFamily="49" charset="-122"/>
                <a:ea typeface="楷体_GB2312" pitchFamily="49" charset="-122"/>
              </a:rPr>
              <a:t>段间直接寻址    </a:t>
            </a:r>
            <a:r>
              <a:rPr lang="en-US" altLang="zh-CN" sz="2000" u="none"/>
              <a:t>JMP    FAR PTR  NEXT</a:t>
            </a:r>
            <a:r>
              <a:rPr lang="en-US" altLang="zh-CN" sz="2400" u="none"/>
              <a:t> </a:t>
            </a:r>
            <a:endParaRPr lang="en-US" altLang="zh-CN" sz="2400" u="none">
              <a:latin typeface="楷体_GB2312" pitchFamily="49" charset="-122"/>
              <a:ea typeface="楷体_GB2312" pitchFamily="49" charset="-122"/>
            </a:endParaRPr>
          </a:p>
          <a:p>
            <a:pPr eaLnBrk="1" hangingPunct="1">
              <a:spcBef>
                <a:spcPct val="5000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段间间接寻址    </a:t>
            </a:r>
            <a:r>
              <a:rPr lang="en-US" altLang="zh-CN" sz="2000" u="none"/>
              <a:t>JMP    DWORD PTR [ BX ]</a:t>
            </a:r>
            <a:endParaRPr lang="en-US" altLang="zh-CN" sz="2000" u="none" baseline="30000">
              <a:sym typeface="Monotype Sorts" pitchFamily="2" charset="2"/>
            </a:endParaRPr>
          </a:p>
          <a:p>
            <a:pPr eaLnBrk="1" hangingPunct="1">
              <a:spcBef>
                <a:spcPct val="50000"/>
              </a:spcBef>
              <a:buClrTx/>
              <a:buFontTx/>
              <a:buNone/>
            </a:pPr>
            <a:endParaRPr lang="en-US" altLang="zh-CN" sz="2000" u="none"/>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514600" y="1905000"/>
            <a:ext cx="3276600"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600" u="none">
                <a:sym typeface="Symbol" panose="05050102010706020507" pitchFamily="18" charset="2"/>
              </a:rPr>
              <a:t> </a:t>
            </a:r>
            <a:r>
              <a:rPr lang="en-US" altLang="zh-CN" sz="2600" b="0" u="none">
                <a:sym typeface="Symbol" panose="05050102010706020507" pitchFamily="18" charset="2"/>
              </a:rPr>
              <a:t>  </a:t>
            </a:r>
            <a:r>
              <a:rPr lang="zh-CN" altLang="en-US" sz="2600" u="none"/>
              <a:t>数据传送指令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算术指令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逻辑指令</a:t>
            </a:r>
            <a:endParaRPr lang="zh-CN" altLang="en-US" sz="2600" u="none">
              <a:hlinkClick r:id="rId1" action="ppaction://hlinksldjump"/>
            </a:endParaRPr>
          </a:p>
          <a:p>
            <a:pPr eaLnBrk="1" hangingPunct="1">
              <a:spcBef>
                <a:spcPct val="50000"/>
              </a:spcBef>
              <a:buClrTx/>
              <a:buFontTx/>
              <a:buNone/>
            </a:pPr>
            <a:r>
              <a:rPr lang="zh-CN" altLang="en-US" sz="2600" u="none">
                <a:sym typeface="Symbol" panose="05050102010706020507" pitchFamily="18" charset="2"/>
              </a:rPr>
              <a:t>  </a:t>
            </a:r>
            <a:r>
              <a:rPr lang="zh-CN" altLang="en-US" sz="2600" u="none"/>
              <a:t> 串处理指令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控制转移指令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处理机控制指令</a:t>
            </a:r>
            <a:endParaRPr lang="zh-CN" altLang="en-US" sz="2600" b="0" u="none"/>
          </a:p>
        </p:txBody>
      </p:sp>
      <p:sp>
        <p:nvSpPr>
          <p:cNvPr id="61443" name="Rectangle 3"/>
          <p:cNvSpPr>
            <a:spLocks noChangeArrowheads="1"/>
          </p:cNvSpPr>
          <p:nvPr/>
        </p:nvSpPr>
        <p:spPr bwMode="auto">
          <a:xfrm>
            <a:off x="1828800" y="685800"/>
            <a:ext cx="4129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hlink"/>
                </a:solidFill>
                <a:latin typeface="Arial" panose="020B0604020202020204" pitchFamily="34" charset="0"/>
              </a:rPr>
              <a:t>2.  8086</a:t>
            </a:r>
            <a:r>
              <a:rPr lang="zh-CN" altLang="en-US" sz="3600" u="none">
                <a:solidFill>
                  <a:schemeClr val="hlink"/>
                </a:solidFill>
                <a:latin typeface="Arial" panose="020B0604020202020204" pitchFamily="34" charset="0"/>
              </a:rPr>
              <a:t>的指令系统</a:t>
            </a:r>
            <a:endParaRPr lang="zh-CN" altLang="en-US" sz="3600" u="none">
              <a:solidFill>
                <a:schemeClr val="hlink"/>
              </a:solidFill>
              <a:latin typeface="Arial" panose="020B0604020202020204" pitchFamily="34" charset="0"/>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209800" y="1066800"/>
            <a:ext cx="54864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solidFill>
                  <a:schemeClr val="hlink"/>
                </a:solidFill>
                <a:ea typeface="楷体_GB2312" pitchFamily="49" charset="-122"/>
              </a:rPr>
              <a:t>重点关注！</a:t>
            </a:r>
            <a:endParaRPr lang="zh-CN" altLang="en-US" u="none">
              <a:solidFill>
                <a:schemeClr val="hlink"/>
              </a:solidFill>
              <a:ea typeface="楷体_GB2312" pitchFamily="49" charset="-122"/>
            </a:endParaRPr>
          </a:p>
          <a:p>
            <a:pPr eaLnBrk="1" hangingPunct="1">
              <a:spcBef>
                <a:spcPct val="50000"/>
              </a:spcBef>
              <a:buClrTx/>
              <a:buFontTx/>
              <a:buChar char="•"/>
            </a:pPr>
            <a:r>
              <a:rPr lang="zh-CN" altLang="en-US" u="none">
                <a:ea typeface="楷体_GB2312" pitchFamily="49" charset="-122"/>
              </a:rPr>
              <a:t>指令的汇编格式</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指令的基本功能</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指令支持的寻址方式</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指令的执行对标志位的影响</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指令的特殊要求</a:t>
            </a:r>
            <a:endParaRPr lang="zh-CN" altLang="en-US" u="none">
              <a:ea typeface="楷体_GB2312" pitchFamily="49" charset="-122"/>
            </a:endParaRPr>
          </a:p>
        </p:txBody>
      </p:sp>
      <p:sp>
        <p:nvSpPr>
          <p:cNvPr id="62467" name="Text Box 3"/>
          <p:cNvSpPr txBox="1">
            <a:spLocks noChangeArrowheads="1"/>
          </p:cNvSpPr>
          <p:nvPr/>
        </p:nvSpPr>
        <p:spPr bwMode="auto">
          <a:xfrm>
            <a:off x="1905000" y="12192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2800" u="none"/>
          </a:p>
        </p:txBody>
      </p:sp>
      <p:sp>
        <p:nvSpPr>
          <p:cNvPr id="34820" name="AutoShape 4"/>
          <p:cNvSpPr>
            <a:spLocks noChangeArrowheads="1"/>
          </p:cNvSpPr>
          <p:nvPr/>
        </p:nvSpPr>
        <p:spPr bwMode="auto">
          <a:xfrm>
            <a:off x="4343400" y="1143000"/>
            <a:ext cx="533400" cy="457200"/>
          </a:xfrm>
          <a:prstGeom prst="star5">
            <a:avLst/>
          </a:prstGeom>
          <a:solidFill>
            <a:srgbClr val="FF0000"/>
          </a:solidFill>
          <a:ln w="9525">
            <a:solidFill>
              <a:schemeClr val="tx1"/>
            </a:solidFill>
            <a:miter lim="800000"/>
          </a:ln>
          <a:effectLst/>
        </p:spPr>
        <p:txBody>
          <a:bodyPr wrap="none" anchor="ctr"/>
          <a:lstStyle/>
          <a:p>
            <a:pPr algn="ctr" eaLnBrk="1" hangingPunct="1">
              <a:defRPr/>
            </a:pPr>
            <a:endParaRPr lang="zh-CN" altLang="zh-CN">
              <a:solidFill>
                <a:srgbClr val="FF0000"/>
              </a:solidFill>
              <a:ea typeface="宋体" panose="02010600030101010101" pitchFamily="2" charset="-122"/>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835150" y="838200"/>
            <a:ext cx="5861050" cy="5257800"/>
          </a:xfrm>
        </p:spPr>
        <p:txBody>
          <a:bodyPr/>
          <a:lstStyle/>
          <a:p>
            <a:pPr algn="just" eaLnBrk="1" hangingPunct="1">
              <a:buFont typeface="Wingdings" panose="05000000000000000000" pitchFamily="2" charset="2"/>
              <a:buNone/>
              <a:defRPr/>
            </a:pPr>
            <a:r>
              <a:rPr lang="zh-CN" altLang="en-US" sz="2800" dirty="0">
                <a:solidFill>
                  <a:schemeClr val="hlink"/>
                </a:solidFill>
              </a:rPr>
              <a:t>数据传送指令</a:t>
            </a:r>
            <a:r>
              <a:rPr lang="zh-CN" altLang="en-US" sz="2600" dirty="0"/>
              <a:t>：</a:t>
            </a:r>
            <a:endParaRPr lang="zh-CN" altLang="en-US" sz="2600" dirty="0"/>
          </a:p>
          <a:p>
            <a:pPr algn="just" eaLnBrk="1" hangingPunct="1">
              <a:buFont typeface="Wingdings" panose="05000000000000000000" pitchFamily="2" charset="2"/>
              <a:buNone/>
              <a:defRPr/>
            </a:pPr>
            <a:endParaRPr lang="zh-CN" altLang="en-US" sz="2600" dirty="0"/>
          </a:p>
          <a:p>
            <a:pPr lvl="2" algn="just" eaLnBrk="1" hangingPunct="1">
              <a:lnSpc>
                <a:spcPct val="130000"/>
              </a:lnSpc>
              <a:buFontTx/>
              <a:buNone/>
              <a:defRPr/>
            </a:pPr>
            <a:r>
              <a:rPr lang="zh-CN" altLang="en-US" sz="1800" dirty="0">
                <a:sym typeface="Symbol" panose="05050102010706020507" pitchFamily="18" charset="2"/>
              </a:rPr>
              <a:t></a:t>
            </a:r>
            <a:r>
              <a:rPr lang="zh-CN" altLang="en-US" sz="2000" dirty="0">
                <a:sym typeface="Symbol" panose="05050102010706020507" pitchFamily="18" charset="2"/>
              </a:rPr>
              <a:t>   </a:t>
            </a:r>
            <a:r>
              <a:rPr lang="zh-CN" altLang="en-US" dirty="0">
                <a:ea typeface="楷体_GB2312" pitchFamily="49" charset="-122"/>
              </a:rPr>
              <a:t>通用数据传送指令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solidFill>
                  <a:schemeClr val="hlink"/>
                </a:solidFill>
              </a:rPr>
              <a:t>MOV</a:t>
            </a:r>
            <a:r>
              <a:rPr lang="zh-CN" altLang="en-US" sz="2000" dirty="0"/>
              <a:t>、</a:t>
            </a:r>
            <a:r>
              <a:rPr lang="en-US" altLang="zh-CN" sz="2000" dirty="0">
                <a:solidFill>
                  <a:schemeClr val="hlink"/>
                </a:solidFill>
              </a:rPr>
              <a:t>PUSH</a:t>
            </a:r>
            <a:r>
              <a:rPr lang="zh-CN" altLang="en-US" sz="2000" dirty="0"/>
              <a:t>、</a:t>
            </a:r>
            <a:r>
              <a:rPr lang="en-US" altLang="zh-CN" sz="2000" dirty="0">
                <a:solidFill>
                  <a:schemeClr val="hlink"/>
                </a:solidFill>
              </a:rPr>
              <a:t>POP</a:t>
            </a:r>
            <a:r>
              <a:rPr lang="zh-CN" altLang="en-US" sz="2000" dirty="0"/>
              <a:t>、</a:t>
            </a:r>
            <a:r>
              <a:rPr lang="en-US" altLang="zh-CN" sz="2000" dirty="0">
                <a:solidFill>
                  <a:schemeClr val="hlink"/>
                </a:solidFill>
              </a:rPr>
              <a:t>XCHG</a:t>
            </a:r>
            <a:r>
              <a:rPr lang="en-US" altLang="zh-CN" sz="2000" dirty="0"/>
              <a:t> </a:t>
            </a:r>
            <a:endParaRPr lang="en-US" altLang="zh-CN" sz="2000" dirty="0"/>
          </a:p>
          <a:p>
            <a:pPr lvl="2" algn="just" eaLnBrk="1" hangingPunct="1">
              <a:lnSpc>
                <a:spcPct val="130000"/>
              </a:lnSpc>
              <a:buFontTx/>
              <a:buNone/>
              <a:defRPr/>
            </a:pPr>
            <a:r>
              <a:rPr lang="en-US" altLang="zh-CN" sz="1800" dirty="0">
                <a:sym typeface="Symbol" panose="05050102010706020507" pitchFamily="18" charset="2"/>
              </a:rPr>
              <a:t></a:t>
            </a:r>
            <a:r>
              <a:rPr lang="en-US" altLang="zh-CN" sz="2000" dirty="0">
                <a:sym typeface="Symbol" panose="05050102010706020507" pitchFamily="18" charset="2"/>
              </a:rPr>
              <a:t>   </a:t>
            </a:r>
            <a:r>
              <a:rPr lang="zh-CN" altLang="en-US" dirty="0">
                <a:ea typeface="楷体_GB2312" pitchFamily="49" charset="-122"/>
              </a:rPr>
              <a:t>累加器专用传送指令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t>IN</a:t>
            </a:r>
            <a:r>
              <a:rPr lang="zh-CN" altLang="en-US" sz="2000" dirty="0"/>
              <a:t>、</a:t>
            </a:r>
            <a:r>
              <a:rPr lang="en-US" altLang="zh-CN" sz="2000" dirty="0"/>
              <a:t>OUT</a:t>
            </a:r>
            <a:r>
              <a:rPr lang="zh-CN" altLang="en-US" sz="2000" dirty="0"/>
              <a:t>、</a:t>
            </a:r>
            <a:r>
              <a:rPr lang="en-US" altLang="zh-CN" sz="2800" dirty="0">
                <a:solidFill>
                  <a:schemeClr val="hlink"/>
                </a:solidFill>
                <a:cs typeface="+mn-cs"/>
              </a:rPr>
              <a:t>XLAT</a:t>
            </a:r>
            <a:r>
              <a:rPr lang="en-US" altLang="zh-CN" sz="2000" dirty="0">
                <a:solidFill>
                  <a:schemeClr val="accent2"/>
                </a:solidFill>
              </a:rPr>
              <a:t> </a:t>
            </a:r>
            <a:endParaRPr lang="en-US" altLang="zh-CN" sz="2000" dirty="0">
              <a:solidFill>
                <a:schemeClr val="accent2"/>
              </a:solidFill>
            </a:endParaRPr>
          </a:p>
          <a:p>
            <a:pPr lvl="2" algn="just" eaLnBrk="1" hangingPunct="1">
              <a:lnSpc>
                <a:spcPct val="130000"/>
              </a:lnSpc>
              <a:buFontTx/>
              <a:buNone/>
              <a:defRPr/>
            </a:pPr>
            <a:r>
              <a:rPr lang="en-US" altLang="zh-CN" sz="1800" dirty="0">
                <a:sym typeface="Symbol" panose="05050102010706020507" pitchFamily="18" charset="2"/>
              </a:rPr>
              <a:t></a:t>
            </a:r>
            <a:r>
              <a:rPr lang="en-US" altLang="zh-CN" dirty="0">
                <a:sym typeface="Symbol" panose="05050102010706020507" pitchFamily="18" charset="2"/>
              </a:rPr>
              <a:t>   </a:t>
            </a:r>
            <a:r>
              <a:rPr lang="zh-CN" altLang="en-US" dirty="0">
                <a:ea typeface="楷体_GB2312" pitchFamily="49" charset="-122"/>
              </a:rPr>
              <a:t>地址传送指令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solidFill>
                  <a:schemeClr val="hlink"/>
                </a:solidFill>
              </a:rPr>
              <a:t>LEA</a:t>
            </a:r>
            <a:r>
              <a:rPr lang="zh-CN" altLang="en-US" sz="2000" dirty="0"/>
              <a:t>、</a:t>
            </a:r>
            <a:r>
              <a:rPr lang="en-US" altLang="zh-CN" sz="2000" dirty="0"/>
              <a:t>LDS</a:t>
            </a:r>
            <a:r>
              <a:rPr lang="zh-CN" altLang="en-US" sz="2000" dirty="0"/>
              <a:t>、</a:t>
            </a:r>
            <a:r>
              <a:rPr lang="en-US" altLang="zh-CN" sz="2000" dirty="0"/>
              <a:t>LES </a:t>
            </a:r>
            <a:endParaRPr lang="en-US" altLang="zh-CN" sz="2000" dirty="0"/>
          </a:p>
          <a:p>
            <a:pPr lvl="2" algn="just" eaLnBrk="1" hangingPunct="1">
              <a:lnSpc>
                <a:spcPct val="130000"/>
              </a:lnSpc>
              <a:buFontTx/>
              <a:buNone/>
              <a:defRPr/>
            </a:pPr>
            <a:r>
              <a:rPr lang="en-US" altLang="zh-CN" sz="1800" dirty="0">
                <a:sym typeface="Symbol" panose="05050102010706020507" pitchFamily="18" charset="2"/>
              </a:rPr>
              <a:t></a:t>
            </a:r>
            <a:r>
              <a:rPr lang="en-US" altLang="zh-CN" sz="2000" dirty="0">
                <a:sym typeface="Symbol" panose="05050102010706020507" pitchFamily="18" charset="2"/>
              </a:rPr>
              <a:t>   </a:t>
            </a:r>
            <a:r>
              <a:rPr lang="zh-CN" altLang="en-US" dirty="0">
                <a:ea typeface="楷体_GB2312" pitchFamily="49" charset="-122"/>
              </a:rPr>
              <a:t>标志寄存器传送指令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t>LAHF</a:t>
            </a:r>
            <a:r>
              <a:rPr lang="zh-CN" altLang="en-US" sz="2000" dirty="0"/>
              <a:t>、</a:t>
            </a:r>
            <a:r>
              <a:rPr lang="en-US" altLang="zh-CN" sz="2000" dirty="0"/>
              <a:t>SAHF</a:t>
            </a:r>
            <a:r>
              <a:rPr lang="zh-CN" altLang="en-US" sz="2000" dirty="0"/>
              <a:t>、</a:t>
            </a:r>
            <a:r>
              <a:rPr lang="en-US" altLang="zh-CN" sz="2000" dirty="0"/>
              <a:t>PUSHF</a:t>
            </a:r>
            <a:r>
              <a:rPr lang="zh-CN" altLang="en-US" sz="2000" dirty="0"/>
              <a:t>、</a:t>
            </a:r>
            <a:r>
              <a:rPr lang="en-US" altLang="zh-CN" sz="2000" dirty="0"/>
              <a:t>POPF </a:t>
            </a:r>
            <a:endParaRPr lang="en-US" altLang="zh-CN" sz="2000"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752600" y="381000"/>
            <a:ext cx="6705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tx2"/>
              </a:buClr>
              <a:buSzPct val="90000"/>
              <a:buFont typeface="Symbol" panose="05050102010706020507" pitchFamily="18" charset="2"/>
              <a:buNone/>
            </a:pPr>
            <a:r>
              <a:rPr lang="zh-CN" altLang="en-US" sz="2600" u="none">
                <a:solidFill>
                  <a:schemeClr val="hlink"/>
                </a:solidFill>
              </a:rPr>
              <a:t>算术指令：</a:t>
            </a:r>
            <a:endParaRPr lang="zh-CN" altLang="en-US" sz="2600" b="0" u="none">
              <a:solidFill>
                <a:schemeClr val="hlink"/>
              </a:solidFill>
            </a:endParaRPr>
          </a:p>
          <a:p>
            <a:pPr lvl="2" algn="just" eaLnBrk="1" hangingPunct="1">
              <a:lnSpc>
                <a:spcPct val="115000"/>
              </a:lnSpc>
              <a:buFontTx/>
              <a:buNone/>
            </a:pP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u="none">
                <a:ea typeface="楷体_GB2312" pitchFamily="49" charset="-122"/>
              </a:rPr>
              <a:t>加法指令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ADD</a:t>
            </a:r>
            <a:r>
              <a:rPr lang="zh-CN" altLang="en-US" sz="2000" u="none">
                <a:solidFill>
                  <a:schemeClr val="hlink"/>
                </a:solidFill>
              </a:rPr>
              <a:t>、</a:t>
            </a:r>
            <a:r>
              <a:rPr lang="en-US" altLang="zh-CN" sz="2000" u="none">
                <a:solidFill>
                  <a:schemeClr val="hlink"/>
                </a:solidFill>
              </a:rPr>
              <a:t>ADC</a:t>
            </a:r>
            <a:r>
              <a:rPr lang="zh-CN" altLang="en-US" sz="2000" u="none">
                <a:solidFill>
                  <a:schemeClr val="hlink"/>
                </a:solidFill>
              </a:rPr>
              <a:t>、</a:t>
            </a:r>
            <a:r>
              <a:rPr lang="en-US" altLang="zh-CN" sz="2000" u="none">
                <a:solidFill>
                  <a:schemeClr val="hlink"/>
                </a:solidFill>
              </a:rPr>
              <a:t>INC</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减法指令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SUB</a:t>
            </a:r>
            <a:r>
              <a:rPr lang="zh-CN" altLang="en-US" sz="2000" u="none">
                <a:solidFill>
                  <a:schemeClr val="hlink"/>
                </a:solidFill>
              </a:rPr>
              <a:t>、</a:t>
            </a:r>
            <a:r>
              <a:rPr lang="en-US" altLang="zh-CN" sz="2000" u="none">
                <a:solidFill>
                  <a:schemeClr val="hlink"/>
                </a:solidFill>
              </a:rPr>
              <a:t>SBB</a:t>
            </a:r>
            <a:r>
              <a:rPr lang="zh-CN" altLang="en-US" sz="2000" u="none">
                <a:solidFill>
                  <a:schemeClr val="hlink"/>
                </a:solidFill>
              </a:rPr>
              <a:t>、</a:t>
            </a:r>
            <a:r>
              <a:rPr lang="en-US" altLang="zh-CN" sz="2000" u="none">
                <a:solidFill>
                  <a:schemeClr val="hlink"/>
                </a:solidFill>
              </a:rPr>
              <a:t>DEC</a:t>
            </a:r>
            <a:r>
              <a:rPr lang="zh-CN" altLang="en-US" sz="2000" u="none">
                <a:solidFill>
                  <a:schemeClr val="hlink"/>
                </a:solidFill>
              </a:rPr>
              <a:t>、</a:t>
            </a:r>
            <a:r>
              <a:rPr lang="en-US" altLang="zh-CN" sz="2000" u="none">
                <a:solidFill>
                  <a:schemeClr val="hlink"/>
                </a:solidFill>
              </a:rPr>
              <a:t>NEG</a:t>
            </a:r>
            <a:r>
              <a:rPr lang="zh-CN" altLang="en-US" sz="2000" u="none">
                <a:solidFill>
                  <a:schemeClr val="hlink"/>
                </a:solidFill>
              </a:rPr>
              <a:t>、</a:t>
            </a:r>
            <a:r>
              <a:rPr lang="en-US" altLang="zh-CN" sz="2000" u="none">
                <a:solidFill>
                  <a:schemeClr val="hlink"/>
                </a:solidFill>
              </a:rPr>
              <a:t>CMP</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u="none">
                <a:sym typeface="Symbol" panose="05050102010706020507" pitchFamily="18" charset="2"/>
              </a:rPr>
              <a:t>   </a:t>
            </a:r>
            <a:r>
              <a:rPr lang="zh-CN" altLang="en-US" u="none">
                <a:ea typeface="楷体_GB2312" pitchFamily="49" charset="-122"/>
              </a:rPr>
              <a:t>乘法指令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MUL</a:t>
            </a:r>
            <a:r>
              <a:rPr lang="zh-CN" altLang="en-US" sz="2000" u="none">
                <a:solidFill>
                  <a:schemeClr val="hlink"/>
                </a:solidFill>
              </a:rPr>
              <a:t>、</a:t>
            </a:r>
            <a:r>
              <a:rPr lang="en-US" altLang="zh-CN" sz="2000" u="none">
                <a:solidFill>
                  <a:schemeClr val="hlink"/>
                </a:solidFill>
              </a:rPr>
              <a:t>IMUL  </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除法指令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DIV</a:t>
            </a:r>
            <a:r>
              <a:rPr lang="zh-CN" altLang="en-US" sz="2000" u="none">
                <a:solidFill>
                  <a:schemeClr val="hlink"/>
                </a:solidFill>
              </a:rPr>
              <a:t>、</a:t>
            </a:r>
            <a:r>
              <a:rPr lang="en-US" altLang="zh-CN" sz="2000" u="none">
                <a:solidFill>
                  <a:schemeClr val="hlink"/>
                </a:solidFill>
              </a:rPr>
              <a:t>IDIV</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u="none">
                <a:sym typeface="Symbol" panose="05050102010706020507" pitchFamily="18" charset="2"/>
              </a:rPr>
              <a:t>   </a:t>
            </a:r>
            <a:r>
              <a:rPr lang="zh-CN" altLang="en-US" u="none">
                <a:ea typeface="楷体_GB2312" pitchFamily="49" charset="-122"/>
              </a:rPr>
              <a:t>符号扩展指令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CBW</a:t>
            </a:r>
            <a:r>
              <a:rPr lang="zh-CN" altLang="en-US" sz="2000" u="none">
                <a:solidFill>
                  <a:schemeClr val="hlink"/>
                </a:solidFill>
              </a:rPr>
              <a:t>、</a:t>
            </a:r>
            <a:r>
              <a:rPr lang="en-US" altLang="zh-CN" sz="2000" u="none">
                <a:solidFill>
                  <a:schemeClr val="hlink"/>
                </a:solidFill>
              </a:rPr>
              <a:t>CWD </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十进制调整指令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t>DAA</a:t>
            </a:r>
            <a:r>
              <a:rPr lang="zh-CN" altLang="en-US" sz="2000" u="none"/>
              <a:t>、</a:t>
            </a:r>
            <a:r>
              <a:rPr lang="en-US" altLang="zh-CN" sz="2000" u="none"/>
              <a:t>DAS</a:t>
            </a:r>
            <a:r>
              <a:rPr lang="zh-CN" altLang="en-US" sz="2000" u="none"/>
              <a:t>、</a:t>
            </a:r>
            <a:endParaRPr lang="zh-CN" altLang="en-US" sz="2000" u="none"/>
          </a:p>
          <a:p>
            <a:pPr lvl="2" algn="just" eaLnBrk="1" hangingPunct="1">
              <a:lnSpc>
                <a:spcPct val="115000"/>
              </a:lnSpc>
              <a:buFontTx/>
              <a:buNone/>
            </a:pPr>
            <a:r>
              <a:rPr lang="zh-CN" altLang="en-US" sz="2000" u="none"/>
              <a:t>      </a:t>
            </a:r>
            <a:r>
              <a:rPr lang="en-US" altLang="zh-CN" sz="2000" u="none"/>
              <a:t>AAA</a:t>
            </a:r>
            <a:r>
              <a:rPr lang="zh-CN" altLang="en-US" sz="2000" u="none"/>
              <a:t>、</a:t>
            </a:r>
            <a:r>
              <a:rPr lang="en-US" altLang="zh-CN" sz="2000" u="none"/>
              <a:t>AAS</a:t>
            </a:r>
            <a:r>
              <a:rPr lang="zh-CN" altLang="en-US" sz="2000" u="none"/>
              <a:t>、</a:t>
            </a:r>
            <a:r>
              <a:rPr lang="en-US" altLang="zh-CN" sz="2000" u="none"/>
              <a:t>AAM</a:t>
            </a:r>
            <a:r>
              <a:rPr lang="zh-CN" altLang="en-US" sz="2000" u="none"/>
              <a:t>、</a:t>
            </a:r>
            <a:r>
              <a:rPr lang="en-US" altLang="zh-CN" sz="2000" u="none"/>
              <a:t>AAD</a:t>
            </a:r>
            <a:endParaRPr lang="en-US" altLang="zh-CN" sz="2000" u="none"/>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752600" y="762000"/>
            <a:ext cx="55626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600" u="none">
                <a:solidFill>
                  <a:schemeClr val="hlink"/>
                </a:solidFill>
              </a:rPr>
              <a:t>逻辑指令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逻辑运算指令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en-US" altLang="zh-CN" sz="2000" u="none">
                <a:solidFill>
                  <a:schemeClr val="accent2"/>
                </a:solidFill>
              </a:rPr>
              <a:t>AND</a:t>
            </a:r>
            <a:r>
              <a:rPr lang="zh-CN" altLang="en-US" sz="2000" u="none">
                <a:solidFill>
                  <a:schemeClr val="accent2"/>
                </a:solidFill>
              </a:rPr>
              <a:t>、</a:t>
            </a:r>
            <a:r>
              <a:rPr lang="en-US" altLang="zh-CN" sz="2000" u="none">
                <a:solidFill>
                  <a:schemeClr val="accent2"/>
                </a:solidFill>
              </a:rPr>
              <a:t>OR</a:t>
            </a:r>
            <a:r>
              <a:rPr lang="zh-CN" altLang="en-US" sz="2000" u="none">
                <a:solidFill>
                  <a:schemeClr val="accent2"/>
                </a:solidFill>
              </a:rPr>
              <a:t>、</a:t>
            </a:r>
            <a:r>
              <a:rPr lang="en-US" altLang="zh-CN" sz="2000" u="none">
                <a:solidFill>
                  <a:schemeClr val="accent2"/>
                </a:solidFill>
              </a:rPr>
              <a:t>NOT</a:t>
            </a:r>
            <a:r>
              <a:rPr lang="zh-CN" altLang="en-US" sz="2000" u="none">
                <a:solidFill>
                  <a:schemeClr val="accent2"/>
                </a:solidFill>
              </a:rPr>
              <a:t>、</a:t>
            </a:r>
            <a:r>
              <a:rPr lang="en-US" altLang="zh-CN" sz="2000" u="none">
                <a:solidFill>
                  <a:schemeClr val="accent2"/>
                </a:solidFill>
              </a:rPr>
              <a:t>XOR</a:t>
            </a:r>
            <a:r>
              <a:rPr lang="zh-CN" altLang="en-US" sz="2000" u="none">
                <a:solidFill>
                  <a:schemeClr val="accent2"/>
                </a:solidFill>
              </a:rPr>
              <a:t>、</a:t>
            </a:r>
            <a:r>
              <a:rPr lang="en-US" altLang="zh-CN" sz="2000" u="none">
                <a:solidFill>
                  <a:schemeClr val="accent2"/>
                </a:solidFill>
              </a:rPr>
              <a:t>TEST </a:t>
            </a:r>
            <a:endParaRPr lang="en-US" altLang="zh-CN" sz="2000" u="none">
              <a:solidFill>
                <a:schemeClr val="accent2"/>
              </a:solidFill>
            </a:endParaRPr>
          </a:p>
          <a:p>
            <a:pPr eaLnBrk="1" hangingPunct="1">
              <a:lnSpc>
                <a:spcPct val="130000"/>
              </a:lnSpc>
              <a:spcBef>
                <a:spcPct val="50000"/>
              </a:spcBef>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移位指令</a:t>
            </a:r>
            <a:endParaRPr lang="zh-CN" altLang="en-US" sz="2400" u="none">
              <a:ea typeface="楷体_GB2312" pitchFamily="49" charset="-122"/>
            </a:endParaRPr>
          </a:p>
          <a:p>
            <a:pPr eaLnBrk="1" hangingPunct="1">
              <a:lnSpc>
                <a:spcPct val="130000"/>
              </a:lnSpc>
              <a:spcBef>
                <a:spcPct val="50000"/>
              </a:spcBef>
              <a:buClrTx/>
              <a:buFontTx/>
              <a:buNone/>
            </a:pPr>
            <a:r>
              <a:rPr lang="zh-CN" altLang="en-US" sz="2400" u="none">
                <a:ea typeface="楷体_GB2312" pitchFamily="49" charset="-122"/>
              </a:rPr>
              <a:t>         </a:t>
            </a:r>
            <a:r>
              <a:rPr lang="en-US" altLang="zh-CN" sz="2000" u="none">
                <a:solidFill>
                  <a:schemeClr val="accent2"/>
                </a:solidFill>
              </a:rPr>
              <a:t>SHL</a:t>
            </a:r>
            <a:r>
              <a:rPr lang="zh-CN" altLang="en-US" sz="2000" u="none">
                <a:solidFill>
                  <a:schemeClr val="accent2"/>
                </a:solidFill>
              </a:rPr>
              <a:t>、</a:t>
            </a:r>
            <a:r>
              <a:rPr lang="en-US" altLang="zh-CN" sz="2000" u="none">
                <a:solidFill>
                  <a:schemeClr val="accent2"/>
                </a:solidFill>
              </a:rPr>
              <a:t>SAL</a:t>
            </a:r>
            <a:r>
              <a:rPr lang="zh-CN" altLang="en-US" sz="2000" u="none">
                <a:solidFill>
                  <a:schemeClr val="accent2"/>
                </a:solidFill>
              </a:rPr>
              <a:t>、</a:t>
            </a:r>
            <a:r>
              <a:rPr lang="en-US" altLang="zh-CN" sz="2000" u="none">
                <a:solidFill>
                  <a:schemeClr val="accent2"/>
                </a:solidFill>
              </a:rPr>
              <a:t>SHR</a:t>
            </a:r>
            <a:r>
              <a:rPr lang="zh-CN" altLang="en-US" sz="2000" u="none">
                <a:solidFill>
                  <a:schemeClr val="accent2"/>
                </a:solidFill>
              </a:rPr>
              <a:t>、</a:t>
            </a:r>
            <a:r>
              <a:rPr lang="en-US" altLang="zh-CN" sz="2000" u="none">
                <a:solidFill>
                  <a:schemeClr val="accent2"/>
                </a:solidFill>
              </a:rPr>
              <a:t>SAR</a:t>
            </a:r>
            <a:r>
              <a:rPr lang="zh-CN" altLang="en-US" sz="2000" u="none">
                <a:solidFill>
                  <a:schemeClr val="accent2"/>
                </a:solidFill>
              </a:rPr>
              <a:t>、</a:t>
            </a:r>
            <a:endParaRPr lang="zh-CN" altLang="en-US" sz="2000" u="none">
              <a:solidFill>
                <a:schemeClr val="accent2"/>
              </a:solidFill>
            </a:endParaRPr>
          </a:p>
          <a:p>
            <a:pPr eaLnBrk="1" hangingPunct="1">
              <a:lnSpc>
                <a:spcPct val="130000"/>
              </a:lnSpc>
              <a:spcBef>
                <a:spcPct val="50000"/>
              </a:spcBef>
              <a:buClrTx/>
              <a:buFontTx/>
              <a:buNone/>
            </a:pPr>
            <a:r>
              <a:rPr lang="zh-CN" altLang="en-US" sz="2000" u="none">
                <a:solidFill>
                  <a:schemeClr val="accent2"/>
                </a:solidFill>
              </a:rPr>
              <a:t>          </a:t>
            </a:r>
            <a:r>
              <a:rPr lang="en-US" altLang="zh-CN" sz="2000" u="none">
                <a:solidFill>
                  <a:schemeClr val="accent2"/>
                </a:solidFill>
              </a:rPr>
              <a:t>ROL</a:t>
            </a:r>
            <a:r>
              <a:rPr lang="zh-CN" altLang="en-US" sz="2000" u="none">
                <a:solidFill>
                  <a:schemeClr val="accent2"/>
                </a:solidFill>
              </a:rPr>
              <a:t>、</a:t>
            </a:r>
            <a:r>
              <a:rPr lang="en-US" altLang="zh-CN" sz="2000" u="none">
                <a:solidFill>
                  <a:schemeClr val="accent2"/>
                </a:solidFill>
              </a:rPr>
              <a:t>ROR</a:t>
            </a:r>
            <a:r>
              <a:rPr lang="zh-CN" altLang="en-US" sz="2000" u="none">
                <a:solidFill>
                  <a:schemeClr val="accent2"/>
                </a:solidFill>
              </a:rPr>
              <a:t>、</a:t>
            </a:r>
            <a:r>
              <a:rPr lang="en-US" altLang="zh-CN" sz="2000" u="none">
                <a:solidFill>
                  <a:schemeClr val="accent2"/>
                </a:solidFill>
              </a:rPr>
              <a:t>RCL</a:t>
            </a:r>
            <a:r>
              <a:rPr lang="zh-CN" altLang="en-US" sz="2000" u="none">
                <a:solidFill>
                  <a:schemeClr val="accent2"/>
                </a:solidFill>
              </a:rPr>
              <a:t>、</a:t>
            </a:r>
            <a:r>
              <a:rPr lang="en-US" altLang="zh-CN" sz="2000" u="none">
                <a:solidFill>
                  <a:schemeClr val="accent2"/>
                </a:solidFill>
              </a:rPr>
              <a:t>RCR</a:t>
            </a:r>
            <a:endParaRPr lang="en-US" altLang="zh-CN" sz="2000" u="none">
              <a:solidFill>
                <a:schemeClr val="accent2"/>
              </a:solidFill>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524000" y="838200"/>
            <a:ext cx="723900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800" u="none">
                <a:solidFill>
                  <a:schemeClr val="hlink"/>
                </a:solidFill>
              </a:rPr>
              <a:t>串处理指令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设置方向标志指令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en-US" altLang="zh-CN" sz="2000" u="none">
                <a:solidFill>
                  <a:schemeClr val="accent2"/>
                </a:solidFill>
              </a:rPr>
              <a:t>CLD</a:t>
            </a:r>
            <a:r>
              <a:rPr lang="zh-CN" altLang="en-US" sz="2000" u="none">
                <a:solidFill>
                  <a:schemeClr val="accent2"/>
                </a:solidFill>
              </a:rPr>
              <a:t>、</a:t>
            </a:r>
            <a:r>
              <a:rPr lang="en-US" altLang="zh-CN" sz="2000" u="none">
                <a:solidFill>
                  <a:schemeClr val="accent2"/>
                </a:solidFill>
              </a:rPr>
              <a:t>STD</a:t>
            </a:r>
            <a:endParaRPr lang="en-US" altLang="zh-CN" sz="2000" u="none">
              <a:solidFill>
                <a:schemeClr val="accent2"/>
              </a:solidFill>
            </a:endParaRPr>
          </a:p>
          <a:p>
            <a:pPr eaLnBrk="1" hangingPunct="1">
              <a:lnSpc>
                <a:spcPct val="130000"/>
              </a:lnSpc>
              <a:spcBef>
                <a:spcPct val="50000"/>
              </a:spcBef>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串处理指令                          </a:t>
            </a: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sz="2400" u="none">
                <a:ea typeface="楷体_GB2312" pitchFamily="49" charset="-122"/>
              </a:rPr>
              <a:t>串重复前缀</a:t>
            </a:r>
            <a:endParaRPr lang="zh-CN" altLang="en-US" sz="2400" u="none">
              <a:ea typeface="楷体_GB2312" pitchFamily="49" charset="-122"/>
            </a:endParaRPr>
          </a:p>
          <a:p>
            <a:pPr eaLnBrk="1" hangingPunct="1">
              <a:lnSpc>
                <a:spcPct val="130000"/>
              </a:lnSpc>
              <a:spcBef>
                <a:spcPct val="50000"/>
              </a:spcBef>
              <a:buClrTx/>
              <a:buFontTx/>
              <a:buNone/>
            </a:pPr>
            <a:r>
              <a:rPr lang="zh-CN" altLang="en-US" sz="2000" u="none"/>
              <a:t>          </a:t>
            </a:r>
            <a:r>
              <a:rPr lang="en-US" altLang="zh-CN" sz="2000" u="none">
                <a:solidFill>
                  <a:schemeClr val="accent2"/>
                </a:solidFill>
              </a:rPr>
              <a:t>MOVSB  /  MOVSW                         REP</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STOSB  /  STOSW                            REPE  /  REPZ</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LODSB  /  LODSW                           REPNE  /  REPNZ</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CMPSB  /  CMPSW</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SCASB  /  SCASW</a:t>
            </a:r>
            <a:r>
              <a:rPr lang="en-US" altLang="zh-CN" sz="1800" u="none">
                <a:solidFill>
                  <a:schemeClr val="accent2"/>
                </a:solidFill>
                <a:sym typeface="Symbol" panose="05050102010706020507" pitchFamily="18" charset="2"/>
              </a:rPr>
              <a:t>      </a:t>
            </a:r>
            <a:endParaRPr lang="en-US" altLang="zh-CN" sz="1800" u="none">
              <a:solidFill>
                <a:schemeClr val="accent2"/>
              </a:solidFill>
              <a:sym typeface="Symbol" panose="05050102010706020507" pitchFamily="18" charset="2"/>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447800" y="533400"/>
            <a:ext cx="7315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
                <a:schemeClr val="tx2"/>
              </a:buClr>
              <a:buSzPct val="90000"/>
              <a:buFont typeface="Symbol" panose="05050102010706020507" pitchFamily="18" charset="2"/>
              <a:buNone/>
            </a:pPr>
            <a:r>
              <a:rPr lang="en-US" altLang="zh-CN" sz="2600" u="none"/>
              <a:t>    </a:t>
            </a:r>
            <a:r>
              <a:rPr lang="zh-CN" altLang="en-US" sz="2600" u="none">
                <a:solidFill>
                  <a:schemeClr val="hlink"/>
                </a:solidFill>
              </a:rPr>
              <a:t>控制转移指令</a:t>
            </a:r>
            <a:r>
              <a:rPr lang="zh-CN" altLang="en-US" sz="2600" u="none"/>
              <a:t>：</a:t>
            </a:r>
            <a:endParaRPr lang="zh-CN" altLang="en-US" sz="2600" u="none"/>
          </a:p>
          <a:p>
            <a:pPr algn="just" eaLnBrk="1" hangingPunct="1">
              <a:lnSpc>
                <a:spcPct val="150000"/>
              </a:lnSpc>
              <a:spcBef>
                <a:spcPct val="0"/>
              </a:spcBef>
              <a:buClr>
                <a:schemeClr val="tx2"/>
              </a:buClr>
              <a:buSzPct val="90000"/>
              <a:buFont typeface="Symbol" panose="05050102010706020507" pitchFamily="18" charset="2"/>
              <a:buNone/>
            </a:pPr>
            <a:r>
              <a:rPr lang="zh-CN" altLang="en-US" sz="2600" b="0" u="none"/>
              <a:t>        </a:t>
            </a: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sz="2400" u="none">
                <a:ea typeface="楷体_GB2312" pitchFamily="49" charset="-122"/>
              </a:rPr>
              <a:t>无条件转移指令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JMP</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条件转移指令</a:t>
            </a:r>
            <a:endParaRPr lang="zh-CN" altLang="en-US" sz="2400" u="none">
              <a:ea typeface="楷体_GB2312" pitchFamily="49" charset="-122"/>
            </a:endParaRPr>
          </a:p>
          <a:p>
            <a:pPr lvl="2" algn="just" eaLnBrk="1" hangingPunct="1">
              <a:lnSpc>
                <a:spcPct val="115000"/>
              </a:lnSpc>
              <a:buFontTx/>
              <a:buNone/>
            </a:pPr>
            <a:r>
              <a:rPr lang="en-US" altLang="zh-CN" sz="2000" u="none">
                <a:solidFill>
                  <a:schemeClr val="hlink"/>
                </a:solidFill>
              </a:rPr>
              <a:t>JZ / JNZ </a:t>
            </a:r>
            <a:r>
              <a:rPr lang="zh-CN" altLang="en-US" sz="2000" u="none">
                <a:solidFill>
                  <a:schemeClr val="hlink"/>
                </a:solidFill>
              </a:rPr>
              <a:t>、 </a:t>
            </a:r>
            <a:r>
              <a:rPr lang="en-US" altLang="zh-CN" sz="2000" u="none">
                <a:solidFill>
                  <a:schemeClr val="hlink"/>
                </a:solidFill>
              </a:rPr>
              <a:t>JE / JNE</a:t>
            </a:r>
            <a:r>
              <a:rPr lang="zh-CN" altLang="en-US" sz="2000" u="none">
                <a:solidFill>
                  <a:schemeClr val="hlink"/>
                </a:solidFill>
              </a:rPr>
              <a:t>、 </a:t>
            </a:r>
            <a:r>
              <a:rPr lang="en-US" altLang="zh-CN" sz="2000" u="none">
                <a:solidFill>
                  <a:schemeClr val="hlink"/>
                </a:solidFill>
              </a:rPr>
              <a:t>JS / JNS</a:t>
            </a:r>
            <a:r>
              <a:rPr lang="zh-CN" altLang="en-US" sz="2000" u="none">
                <a:solidFill>
                  <a:schemeClr val="hlink"/>
                </a:solidFill>
              </a:rPr>
              <a:t>、 </a:t>
            </a:r>
            <a:r>
              <a:rPr lang="en-US" altLang="zh-CN" sz="2000" u="none">
                <a:solidFill>
                  <a:schemeClr val="hlink"/>
                </a:solidFill>
              </a:rPr>
              <a:t>JO / JNO</a:t>
            </a:r>
            <a:r>
              <a:rPr lang="zh-CN" altLang="en-US" sz="2000" u="none">
                <a:solidFill>
                  <a:schemeClr val="hlink"/>
                </a:solidFill>
              </a:rPr>
              <a:t>、</a:t>
            </a:r>
            <a:endParaRPr lang="zh-CN" altLang="en-US" sz="2000" u="none">
              <a:solidFill>
                <a:schemeClr val="hlink"/>
              </a:solidFill>
            </a:endParaRPr>
          </a:p>
          <a:p>
            <a:pPr lvl="2" algn="just" eaLnBrk="1" hangingPunct="1">
              <a:lnSpc>
                <a:spcPct val="115000"/>
              </a:lnSpc>
              <a:buFontTx/>
              <a:buNone/>
            </a:pPr>
            <a:r>
              <a:rPr lang="en-US" altLang="zh-CN" sz="2000" u="none">
                <a:solidFill>
                  <a:schemeClr val="hlink"/>
                </a:solidFill>
              </a:rPr>
              <a:t>JP / JNP</a:t>
            </a:r>
            <a:r>
              <a:rPr lang="zh-CN" altLang="en-US" sz="2000" u="none">
                <a:solidFill>
                  <a:schemeClr val="hlink"/>
                </a:solidFill>
              </a:rPr>
              <a:t>、 </a:t>
            </a:r>
            <a:r>
              <a:rPr lang="en-US" altLang="zh-CN" sz="2000" u="none">
                <a:solidFill>
                  <a:schemeClr val="hlink"/>
                </a:solidFill>
              </a:rPr>
              <a:t>JB / JNB</a:t>
            </a:r>
            <a:r>
              <a:rPr lang="zh-CN" altLang="en-US" sz="2000" u="none">
                <a:solidFill>
                  <a:schemeClr val="hlink"/>
                </a:solidFill>
              </a:rPr>
              <a:t>、 </a:t>
            </a:r>
            <a:r>
              <a:rPr lang="en-US" altLang="zh-CN" sz="2000" u="none">
                <a:solidFill>
                  <a:schemeClr val="hlink"/>
                </a:solidFill>
              </a:rPr>
              <a:t>JL / JNL</a:t>
            </a:r>
            <a:r>
              <a:rPr lang="zh-CN" altLang="en-US" sz="2000" u="none">
                <a:solidFill>
                  <a:schemeClr val="hlink"/>
                </a:solidFill>
              </a:rPr>
              <a:t>、 </a:t>
            </a:r>
            <a:r>
              <a:rPr lang="en-US" altLang="zh-CN" sz="2000" u="none">
                <a:solidFill>
                  <a:schemeClr val="hlink"/>
                </a:solidFill>
              </a:rPr>
              <a:t>JBE / JNBE</a:t>
            </a:r>
            <a:r>
              <a:rPr lang="zh-CN" altLang="en-US" sz="2000" u="none">
                <a:solidFill>
                  <a:schemeClr val="hlink"/>
                </a:solidFill>
              </a:rPr>
              <a:t>、</a:t>
            </a:r>
            <a:endParaRPr lang="zh-CN" altLang="en-US" sz="2000" u="none">
              <a:solidFill>
                <a:schemeClr val="hlink"/>
              </a:solidFill>
            </a:endParaRPr>
          </a:p>
          <a:p>
            <a:pPr lvl="2" algn="just" eaLnBrk="1" hangingPunct="1">
              <a:lnSpc>
                <a:spcPct val="115000"/>
              </a:lnSpc>
              <a:buFontTx/>
              <a:buNone/>
            </a:pPr>
            <a:r>
              <a:rPr lang="en-US" altLang="zh-CN" sz="2000" u="none">
                <a:solidFill>
                  <a:schemeClr val="hlink"/>
                </a:solidFill>
              </a:rPr>
              <a:t>JLE / JNLE</a:t>
            </a:r>
            <a:r>
              <a:rPr lang="zh-CN" altLang="en-US" sz="2000" u="none">
                <a:solidFill>
                  <a:schemeClr val="hlink"/>
                </a:solidFill>
              </a:rPr>
              <a:t>、 </a:t>
            </a:r>
            <a:r>
              <a:rPr lang="en-US" altLang="zh-CN" sz="2000" u="none">
                <a:solidFill>
                  <a:schemeClr val="hlink"/>
                </a:solidFill>
              </a:rPr>
              <a:t>JCXZ </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400" u="none">
                <a:sym typeface="Symbol" panose="05050102010706020507" pitchFamily="18" charset="2"/>
              </a:rPr>
              <a:t>   </a:t>
            </a:r>
            <a:r>
              <a:rPr lang="zh-CN" altLang="en-US" sz="2400" u="none">
                <a:ea typeface="楷体_GB2312" pitchFamily="49" charset="-122"/>
              </a:rPr>
              <a:t>循环指令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LOOP</a:t>
            </a:r>
            <a:r>
              <a:rPr lang="zh-CN" altLang="en-US" sz="2000" u="none">
                <a:solidFill>
                  <a:schemeClr val="hlink"/>
                </a:solidFill>
              </a:rPr>
              <a:t>、</a:t>
            </a:r>
            <a:r>
              <a:rPr lang="en-US" altLang="zh-CN" sz="2000" u="none">
                <a:solidFill>
                  <a:schemeClr val="hlink"/>
                </a:solidFill>
              </a:rPr>
              <a:t>LOOPZ / LOOPE</a:t>
            </a:r>
            <a:r>
              <a:rPr lang="zh-CN" altLang="en-US" sz="2000" u="none">
                <a:solidFill>
                  <a:schemeClr val="hlink"/>
                </a:solidFill>
              </a:rPr>
              <a:t>、</a:t>
            </a:r>
            <a:r>
              <a:rPr lang="en-US" altLang="zh-CN" sz="2000" u="none">
                <a:solidFill>
                  <a:schemeClr val="hlink"/>
                </a:solidFill>
              </a:rPr>
              <a:t>LOOPNZ / LOOPNE</a:t>
            </a:r>
            <a:r>
              <a:rPr lang="en-US" altLang="zh-CN" sz="2000" u="none"/>
              <a:t> </a:t>
            </a:r>
            <a:endParaRPr lang="en-US" altLang="zh-CN" sz="2000" u="none"/>
          </a:p>
          <a:p>
            <a:pPr lvl="1" algn="just" eaLnBrk="1" hangingPunct="1">
              <a:lnSpc>
                <a:spcPct val="115000"/>
              </a:lnSpc>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子程序调用和返回指令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CALL</a:t>
            </a:r>
            <a:r>
              <a:rPr lang="zh-CN" altLang="en-US" sz="2000" u="none">
                <a:solidFill>
                  <a:schemeClr val="hlink"/>
                </a:solidFill>
              </a:rPr>
              <a:t>、</a:t>
            </a:r>
            <a:r>
              <a:rPr lang="en-US" altLang="zh-CN" sz="2000" u="none">
                <a:solidFill>
                  <a:schemeClr val="hlink"/>
                </a:solidFill>
              </a:rPr>
              <a:t>RET</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400" u="none">
                <a:sym typeface="Symbol" panose="05050102010706020507" pitchFamily="18" charset="2"/>
              </a:rPr>
              <a:t>   </a:t>
            </a:r>
            <a:r>
              <a:rPr lang="zh-CN" altLang="en-US" sz="2400" u="none">
                <a:ea typeface="楷体_GB2312" pitchFamily="49" charset="-122"/>
              </a:rPr>
              <a:t>中断与中断返回指令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tx2"/>
                </a:solidFill>
              </a:rPr>
              <a:t>INT</a:t>
            </a:r>
            <a:r>
              <a:rPr lang="zh-CN" altLang="en-US" sz="2000" u="none">
                <a:solidFill>
                  <a:schemeClr val="tx2"/>
                </a:solidFill>
              </a:rPr>
              <a:t>、</a:t>
            </a:r>
            <a:r>
              <a:rPr lang="en-US" altLang="zh-CN" sz="2000" u="none">
                <a:solidFill>
                  <a:schemeClr val="tx2"/>
                </a:solidFill>
              </a:rPr>
              <a:t>INTO</a:t>
            </a:r>
            <a:r>
              <a:rPr lang="zh-CN" altLang="en-US" sz="2000" u="none">
                <a:solidFill>
                  <a:schemeClr val="tx2"/>
                </a:solidFill>
              </a:rPr>
              <a:t>、</a:t>
            </a:r>
            <a:r>
              <a:rPr lang="en-US" altLang="zh-CN" sz="2000" u="none">
                <a:solidFill>
                  <a:schemeClr val="tx2"/>
                </a:solidFill>
              </a:rPr>
              <a:t>IRET </a:t>
            </a:r>
            <a:endParaRPr lang="en-US" altLang="zh-CN" sz="2000" u="none">
              <a:solidFill>
                <a:schemeClr val="tx2"/>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752600" y="6858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kumimoji="0" lang="zh-CN" altLang="en-US" sz="2800" u="none">
                <a:solidFill>
                  <a:srgbClr val="000000"/>
                </a:solidFill>
              </a:rPr>
              <a:t>标志寄存器（</a:t>
            </a:r>
            <a:r>
              <a:rPr kumimoji="0" lang="zh-CN" altLang="en-US" sz="2400" u="none">
                <a:solidFill>
                  <a:srgbClr val="000000"/>
                </a:solidFill>
              </a:rPr>
              <a:t>程序状态字寄存器 </a:t>
            </a:r>
            <a:r>
              <a:rPr kumimoji="0" lang="en-US" altLang="zh-CN" sz="2400" u="none">
                <a:solidFill>
                  <a:srgbClr val="000000"/>
                </a:solidFill>
              </a:rPr>
              <a:t>PSW</a:t>
            </a:r>
            <a:r>
              <a:rPr kumimoji="0" lang="zh-CN" altLang="en-US" sz="2400" u="none">
                <a:solidFill>
                  <a:srgbClr val="000000"/>
                </a:solidFill>
              </a:rPr>
              <a:t>）</a:t>
            </a:r>
            <a:endParaRPr kumimoji="0" lang="zh-CN" altLang="en-US" sz="2400" u="none">
              <a:solidFill>
                <a:srgbClr val="000000"/>
              </a:solidFill>
            </a:endParaRPr>
          </a:p>
        </p:txBody>
      </p:sp>
      <p:grpSp>
        <p:nvGrpSpPr>
          <p:cNvPr id="13315" name="Group 3"/>
          <p:cNvGrpSpPr/>
          <p:nvPr/>
        </p:nvGrpSpPr>
        <p:grpSpPr bwMode="auto">
          <a:xfrm>
            <a:off x="1447800" y="1752600"/>
            <a:ext cx="7315200" cy="409575"/>
            <a:chOff x="192" y="2256"/>
            <a:chExt cx="5376" cy="258"/>
          </a:xfrm>
        </p:grpSpPr>
        <p:sp>
          <p:nvSpPr>
            <p:cNvPr id="13320" name="Text Box 4"/>
            <p:cNvSpPr txBox="1">
              <a:spLocks noChangeArrowheads="1"/>
            </p:cNvSpPr>
            <p:nvPr/>
          </p:nvSpPr>
          <p:spPr bwMode="auto">
            <a:xfrm>
              <a:off x="192"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1" name="Text Box 5"/>
            <p:cNvSpPr txBox="1">
              <a:spLocks noChangeArrowheads="1"/>
            </p:cNvSpPr>
            <p:nvPr/>
          </p:nvSpPr>
          <p:spPr bwMode="auto">
            <a:xfrm>
              <a:off x="528"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2" name="Text Box 6"/>
            <p:cNvSpPr txBox="1">
              <a:spLocks noChangeArrowheads="1"/>
            </p:cNvSpPr>
            <p:nvPr/>
          </p:nvSpPr>
          <p:spPr bwMode="auto">
            <a:xfrm>
              <a:off x="864"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3" name="Text Box 7"/>
            <p:cNvSpPr txBox="1">
              <a:spLocks noChangeArrowheads="1"/>
            </p:cNvSpPr>
            <p:nvPr/>
          </p:nvSpPr>
          <p:spPr bwMode="auto">
            <a:xfrm>
              <a:off x="1200"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4" name="Text Box 8"/>
            <p:cNvSpPr txBox="1">
              <a:spLocks noChangeArrowheads="1"/>
            </p:cNvSpPr>
            <p:nvPr/>
          </p:nvSpPr>
          <p:spPr bwMode="auto">
            <a:xfrm>
              <a:off x="1536"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25" name="Text Box 9"/>
            <p:cNvSpPr txBox="1">
              <a:spLocks noChangeArrowheads="1"/>
            </p:cNvSpPr>
            <p:nvPr/>
          </p:nvSpPr>
          <p:spPr bwMode="auto">
            <a:xfrm>
              <a:off x="1872"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6" name="Text Box 10"/>
            <p:cNvSpPr txBox="1">
              <a:spLocks noChangeArrowheads="1"/>
            </p:cNvSpPr>
            <p:nvPr/>
          </p:nvSpPr>
          <p:spPr bwMode="auto">
            <a:xfrm>
              <a:off x="2208"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7" name="Text Box 11"/>
            <p:cNvSpPr txBox="1">
              <a:spLocks noChangeArrowheads="1"/>
            </p:cNvSpPr>
            <p:nvPr/>
          </p:nvSpPr>
          <p:spPr bwMode="auto">
            <a:xfrm>
              <a:off x="2544"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grpSp>
          <p:nvGrpSpPr>
            <p:cNvPr id="13328" name="Group 12"/>
            <p:cNvGrpSpPr/>
            <p:nvPr/>
          </p:nvGrpSpPr>
          <p:grpSpPr bwMode="auto">
            <a:xfrm>
              <a:off x="2880" y="2256"/>
              <a:ext cx="2688" cy="258"/>
              <a:chOff x="1200" y="2352"/>
              <a:chExt cx="2688" cy="258"/>
            </a:xfrm>
          </p:grpSpPr>
          <p:sp>
            <p:nvSpPr>
              <p:cNvPr id="13329" name="Text Box 13"/>
              <p:cNvSpPr txBox="1">
                <a:spLocks noChangeArrowheads="1"/>
              </p:cNvSpPr>
              <p:nvPr/>
            </p:nvSpPr>
            <p:spPr bwMode="auto">
              <a:xfrm>
                <a:off x="1200"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0" name="Text Box 14"/>
              <p:cNvSpPr txBox="1">
                <a:spLocks noChangeArrowheads="1"/>
              </p:cNvSpPr>
              <p:nvPr/>
            </p:nvSpPr>
            <p:spPr bwMode="auto">
              <a:xfrm>
                <a:off x="1536"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1" name="Text Box 15"/>
              <p:cNvSpPr txBox="1">
                <a:spLocks noChangeArrowheads="1"/>
              </p:cNvSpPr>
              <p:nvPr/>
            </p:nvSpPr>
            <p:spPr bwMode="auto">
              <a:xfrm>
                <a:off x="1872"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2" name="Text Box 16"/>
              <p:cNvSpPr txBox="1">
                <a:spLocks noChangeArrowheads="1"/>
              </p:cNvSpPr>
              <p:nvPr/>
            </p:nvSpPr>
            <p:spPr bwMode="auto">
              <a:xfrm>
                <a:off x="2208"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3" name="Text Box 17"/>
              <p:cNvSpPr txBox="1">
                <a:spLocks noChangeArrowheads="1"/>
              </p:cNvSpPr>
              <p:nvPr/>
            </p:nvSpPr>
            <p:spPr bwMode="auto">
              <a:xfrm>
                <a:off x="2544"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4" name="Text Box 18"/>
              <p:cNvSpPr txBox="1">
                <a:spLocks noChangeArrowheads="1"/>
              </p:cNvSpPr>
              <p:nvPr/>
            </p:nvSpPr>
            <p:spPr bwMode="auto">
              <a:xfrm>
                <a:off x="2880"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5" name="Text Box 19"/>
              <p:cNvSpPr txBox="1">
                <a:spLocks noChangeArrowheads="1"/>
              </p:cNvSpPr>
              <p:nvPr/>
            </p:nvSpPr>
            <p:spPr bwMode="auto">
              <a:xfrm>
                <a:off x="3216"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6" name="Text Box 20"/>
              <p:cNvSpPr txBox="1">
                <a:spLocks noChangeArrowheads="1"/>
              </p:cNvSpPr>
              <p:nvPr/>
            </p:nvSpPr>
            <p:spPr bwMode="auto">
              <a:xfrm>
                <a:off x="3552"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grpSp>
      </p:grpSp>
      <p:sp>
        <p:nvSpPr>
          <p:cNvPr id="13316" name="Text Box 21"/>
          <p:cNvSpPr txBox="1">
            <a:spLocks noChangeArrowheads="1"/>
          </p:cNvSpPr>
          <p:nvPr/>
        </p:nvSpPr>
        <p:spPr bwMode="auto">
          <a:xfrm>
            <a:off x="1371600" y="1447800"/>
            <a:ext cx="739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1600" b="0" u="none">
                <a:solidFill>
                  <a:srgbClr val="000000"/>
                </a:solidFill>
              </a:rPr>
              <a:t>  15     14     13     12     11     10      9       8        7       6       5       4       3      2       1       0</a:t>
            </a:r>
            <a:endParaRPr kumimoji="0" lang="en-US" altLang="zh-CN" sz="1600" b="0" u="none">
              <a:solidFill>
                <a:srgbClr val="000000"/>
              </a:solidFill>
            </a:endParaRPr>
          </a:p>
        </p:txBody>
      </p:sp>
      <p:sp>
        <p:nvSpPr>
          <p:cNvPr id="13317" name="Text Box 22"/>
          <p:cNvSpPr txBox="1">
            <a:spLocks noChangeArrowheads="1"/>
          </p:cNvSpPr>
          <p:nvPr/>
        </p:nvSpPr>
        <p:spPr bwMode="auto">
          <a:xfrm>
            <a:off x="1752600" y="29718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2400" b="0" u="none">
                <a:solidFill>
                  <a:srgbClr val="000000"/>
                </a:solidFill>
              </a:rPr>
              <a:t>      </a:t>
            </a:r>
            <a:r>
              <a:rPr kumimoji="0" lang="zh-CN" altLang="en-US" sz="2400" u="none">
                <a:solidFill>
                  <a:srgbClr val="000000"/>
                </a:solidFill>
              </a:rPr>
              <a:t>条件码标志：                    控制标志：</a:t>
            </a:r>
            <a:endParaRPr kumimoji="0" lang="zh-CN" altLang="en-US" sz="2400" u="none">
              <a:solidFill>
                <a:srgbClr val="000000"/>
              </a:solidFill>
            </a:endParaRPr>
          </a:p>
        </p:txBody>
      </p:sp>
      <p:sp>
        <p:nvSpPr>
          <p:cNvPr id="13318" name="Rectangle 23"/>
          <p:cNvSpPr>
            <a:spLocks noChangeArrowheads="1"/>
          </p:cNvSpPr>
          <p:nvPr/>
        </p:nvSpPr>
        <p:spPr bwMode="auto">
          <a:xfrm>
            <a:off x="2286000" y="3886200"/>
            <a:ext cx="54102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OF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溢出标志           </a:t>
            </a:r>
            <a:r>
              <a:rPr kumimoji="0" lang="en-US" altLang="zh-CN" sz="2000" u="none">
                <a:solidFill>
                  <a:srgbClr val="000000"/>
                </a:solidFill>
                <a:latin typeface="Lucida Console" panose="020B0609040504020204" pitchFamily="49" charset="0"/>
              </a:rPr>
              <a:t>DF   </a:t>
            </a:r>
            <a:r>
              <a:rPr kumimoji="0" lang="zh-CN" altLang="en-US" sz="2000" u="none">
                <a:solidFill>
                  <a:srgbClr val="000000"/>
                </a:solidFill>
                <a:latin typeface="Lucida Console" panose="020B0609040504020204" pitchFamily="49" charset="0"/>
              </a:rPr>
              <a:t>方向标志 </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SF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符号标志           </a:t>
            </a:r>
            <a:r>
              <a:rPr kumimoji="0" lang="en-US" altLang="zh-CN" sz="2000" u="none">
                <a:solidFill>
                  <a:srgbClr val="000000"/>
                </a:solidFill>
                <a:latin typeface="Lucida Console" panose="020B0609040504020204" pitchFamily="49" charset="0"/>
              </a:rPr>
              <a:t>IF   </a:t>
            </a:r>
            <a:r>
              <a:rPr kumimoji="0" lang="zh-CN" altLang="en-US" sz="2000" u="none">
                <a:solidFill>
                  <a:srgbClr val="000000"/>
                </a:solidFill>
                <a:latin typeface="Lucida Console" panose="020B0609040504020204" pitchFamily="49" charset="0"/>
              </a:rPr>
              <a:t>中断标志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ZF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零标志             </a:t>
            </a:r>
            <a:r>
              <a:rPr kumimoji="0" lang="en-US" altLang="zh-CN" sz="2000" u="none">
                <a:solidFill>
                  <a:srgbClr val="000000"/>
                </a:solidFill>
                <a:latin typeface="Lucida Console" panose="020B0609040504020204" pitchFamily="49" charset="0"/>
              </a:rPr>
              <a:t>TF   </a:t>
            </a:r>
            <a:r>
              <a:rPr kumimoji="0" lang="zh-CN" altLang="en-US" sz="2000" u="none">
                <a:solidFill>
                  <a:srgbClr val="000000"/>
                </a:solidFill>
                <a:latin typeface="Lucida Console" panose="020B0609040504020204" pitchFamily="49" charset="0"/>
              </a:rPr>
              <a:t>陷阱标志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AF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辅助进位标志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PF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奇偶标志</a:t>
            </a:r>
            <a:endParaRPr kumimoji="0" lang="en-US" altLang="zh-CN"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CF </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进位标志</a:t>
            </a:r>
            <a:endParaRPr kumimoji="0" lang="zh-CN" altLang="en-US" sz="2000" u="none">
              <a:solidFill>
                <a:srgbClr val="000000"/>
              </a:solidFill>
              <a:latin typeface="Lucida Console" panose="020B0609040504020204" pitchFamily="49" charset="0"/>
            </a:endParaRPr>
          </a:p>
        </p:txBody>
      </p:sp>
      <p:sp>
        <p:nvSpPr>
          <p:cNvPr id="13319" name="Text Box 24"/>
          <p:cNvSpPr txBox="1">
            <a:spLocks noChangeArrowheads="1"/>
          </p:cNvSpPr>
          <p:nvPr/>
        </p:nvSpPr>
        <p:spPr bwMode="auto">
          <a:xfrm>
            <a:off x="3276600" y="175260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0" u="none">
                <a:solidFill>
                  <a:srgbClr val="0000FF"/>
                </a:solidFill>
                <a:latin typeface="Lucida Console" panose="020B0609040504020204" pitchFamily="49" charset="0"/>
              </a:rPr>
              <a:t>OF</a:t>
            </a:r>
            <a:r>
              <a:rPr lang="en-US" altLang="zh-CN" sz="2000" b="0" u="none">
                <a:solidFill>
                  <a:srgbClr val="000000"/>
                </a:solidFill>
                <a:latin typeface="Lucida Console" panose="020B0609040504020204" pitchFamily="49" charset="0"/>
              </a:rPr>
              <a:t> DF IF TF </a:t>
            </a:r>
            <a:r>
              <a:rPr lang="en-US" altLang="zh-CN" sz="2000" b="0" u="none">
                <a:solidFill>
                  <a:srgbClr val="0000FF"/>
                </a:solidFill>
                <a:latin typeface="Lucida Console" panose="020B0609040504020204" pitchFamily="49" charset="0"/>
              </a:rPr>
              <a:t>SF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ZF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AF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PF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CF</a:t>
            </a:r>
            <a:endParaRPr lang="en-US" altLang="zh-CN" sz="2000" b="0" u="none">
              <a:solidFill>
                <a:srgbClr val="0000FF"/>
              </a:solidFill>
              <a:latin typeface="Lucida Console" panose="020B0609040504020204" pitchFamily="49" charset="0"/>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24000" y="838200"/>
            <a:ext cx="68580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600" u="none">
                <a:solidFill>
                  <a:schemeClr val="hlink"/>
                </a:solidFill>
              </a:rPr>
              <a:t>处理机控制指令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标志位处理指令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en-US" altLang="zh-CN" sz="2000" u="none">
                <a:solidFill>
                  <a:schemeClr val="accent2"/>
                </a:solidFill>
              </a:rPr>
              <a:t>CLC</a:t>
            </a:r>
            <a:r>
              <a:rPr lang="zh-CN" altLang="en-US" sz="2000" u="none">
                <a:solidFill>
                  <a:schemeClr val="accent2"/>
                </a:solidFill>
              </a:rPr>
              <a:t>、 </a:t>
            </a:r>
            <a:r>
              <a:rPr lang="en-US" altLang="zh-CN" sz="2000" u="none">
                <a:solidFill>
                  <a:schemeClr val="accent2"/>
                </a:solidFill>
              </a:rPr>
              <a:t>STC</a:t>
            </a:r>
            <a:r>
              <a:rPr lang="zh-CN" altLang="en-US" sz="2000" u="none">
                <a:solidFill>
                  <a:schemeClr val="accent2"/>
                </a:solidFill>
              </a:rPr>
              <a:t>、 </a:t>
            </a:r>
            <a:r>
              <a:rPr lang="en-US" altLang="zh-CN" sz="2000" u="none">
                <a:solidFill>
                  <a:schemeClr val="accent2"/>
                </a:solidFill>
              </a:rPr>
              <a:t>CMC</a:t>
            </a:r>
            <a:r>
              <a:rPr lang="zh-CN" altLang="en-US" sz="2000" u="none">
                <a:solidFill>
                  <a:schemeClr val="accent2"/>
                </a:solidFill>
              </a:rPr>
              <a:t>、</a:t>
            </a:r>
            <a:endParaRPr lang="zh-CN" altLang="en-US" sz="2000" u="none">
              <a:solidFill>
                <a:schemeClr val="accent2"/>
              </a:solidFill>
            </a:endParaRPr>
          </a:p>
          <a:p>
            <a:pPr eaLnBrk="1" hangingPunct="1">
              <a:spcBef>
                <a:spcPct val="50000"/>
              </a:spcBef>
              <a:buClr>
                <a:schemeClr val="tx2"/>
              </a:buClr>
              <a:buSzPct val="90000"/>
              <a:buFont typeface="Symbol" panose="05050102010706020507" pitchFamily="18" charset="2"/>
              <a:buNone/>
            </a:pPr>
            <a:r>
              <a:rPr lang="zh-CN" altLang="en-US" sz="2000" u="none">
                <a:solidFill>
                  <a:schemeClr val="accent2"/>
                </a:solidFill>
              </a:rPr>
              <a:t>          </a:t>
            </a:r>
            <a:r>
              <a:rPr lang="en-US" altLang="zh-CN" sz="2000" u="none">
                <a:solidFill>
                  <a:schemeClr val="accent2"/>
                </a:solidFill>
              </a:rPr>
              <a:t>CLD</a:t>
            </a:r>
            <a:r>
              <a:rPr lang="zh-CN" altLang="en-US" sz="2000" u="none">
                <a:solidFill>
                  <a:schemeClr val="accent2"/>
                </a:solidFill>
              </a:rPr>
              <a:t>、</a:t>
            </a:r>
            <a:r>
              <a:rPr lang="en-US" altLang="zh-CN" sz="2000" u="none">
                <a:solidFill>
                  <a:schemeClr val="accent2"/>
                </a:solidFill>
              </a:rPr>
              <a:t>STD</a:t>
            </a:r>
            <a:r>
              <a:rPr lang="zh-CN" altLang="en-US" sz="2000" u="none">
                <a:solidFill>
                  <a:schemeClr val="accent2"/>
                </a:solidFill>
              </a:rPr>
              <a:t>、</a:t>
            </a:r>
            <a:endParaRPr lang="zh-CN" altLang="en-US" sz="2000" u="none">
              <a:solidFill>
                <a:schemeClr val="accent2"/>
              </a:solidFill>
            </a:endParaRPr>
          </a:p>
          <a:p>
            <a:pPr eaLnBrk="1" hangingPunct="1">
              <a:spcBef>
                <a:spcPct val="50000"/>
              </a:spcBef>
              <a:buClr>
                <a:schemeClr val="tx2"/>
              </a:buClr>
              <a:buSzPct val="90000"/>
              <a:buFont typeface="Symbol" panose="05050102010706020507" pitchFamily="18" charset="2"/>
              <a:buNone/>
            </a:pPr>
            <a:r>
              <a:rPr lang="zh-CN" altLang="en-US" sz="2000" u="none">
                <a:solidFill>
                  <a:schemeClr val="accent2"/>
                </a:solidFill>
              </a:rPr>
              <a:t>          </a:t>
            </a:r>
            <a:r>
              <a:rPr lang="en-US" altLang="zh-CN" sz="2000" u="none">
                <a:solidFill>
                  <a:schemeClr val="accent2"/>
                </a:solidFill>
              </a:rPr>
              <a:t>CLI</a:t>
            </a:r>
            <a:r>
              <a:rPr lang="zh-CN" altLang="en-US" sz="2000" u="none">
                <a:solidFill>
                  <a:schemeClr val="accent2"/>
                </a:solidFill>
              </a:rPr>
              <a:t>、</a:t>
            </a:r>
            <a:r>
              <a:rPr lang="en-US" altLang="zh-CN" sz="2000" u="none">
                <a:solidFill>
                  <a:schemeClr val="accent2"/>
                </a:solidFill>
              </a:rPr>
              <a:t>STI</a:t>
            </a:r>
            <a:r>
              <a:rPr lang="en-US" altLang="zh-CN" sz="2000" u="none">
                <a:solidFill>
                  <a:schemeClr val="accent2"/>
                </a:solidFill>
                <a:ea typeface="楷体_GB2312" pitchFamily="49" charset="-122"/>
              </a:rPr>
              <a:t> </a:t>
            </a:r>
            <a:r>
              <a:rPr lang="en-US" altLang="zh-CN" sz="2000" u="none">
                <a:solidFill>
                  <a:schemeClr val="accent2"/>
                </a:solidFill>
              </a:rPr>
              <a:t> </a:t>
            </a:r>
            <a:endParaRPr lang="en-US" altLang="zh-CN" sz="2000" u="none">
              <a:solidFill>
                <a:schemeClr val="accent2"/>
              </a:solidFill>
            </a:endParaRPr>
          </a:p>
          <a:p>
            <a:pPr eaLnBrk="1" hangingPunct="1">
              <a:lnSpc>
                <a:spcPct val="130000"/>
              </a:lnSpc>
              <a:spcBef>
                <a:spcPct val="50000"/>
              </a:spcBef>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处理机控制指令</a:t>
            </a:r>
            <a:endParaRPr lang="zh-CN" altLang="en-US" sz="2400" u="none">
              <a:ea typeface="楷体_GB2312" pitchFamily="49" charset="-122"/>
            </a:endParaRPr>
          </a:p>
          <a:p>
            <a:pPr eaLnBrk="1" hangingPunct="1">
              <a:lnSpc>
                <a:spcPct val="130000"/>
              </a:lnSpc>
              <a:spcBef>
                <a:spcPct val="50000"/>
              </a:spcBef>
              <a:buClrTx/>
              <a:buFontTx/>
              <a:buNone/>
            </a:pPr>
            <a:r>
              <a:rPr lang="zh-CN" altLang="en-US" sz="2400" u="none">
                <a:ea typeface="楷体_GB2312" pitchFamily="49" charset="-122"/>
              </a:rPr>
              <a:t>         </a:t>
            </a:r>
            <a:r>
              <a:rPr lang="en-US" altLang="zh-CN" sz="2000" u="none"/>
              <a:t>NOP</a:t>
            </a:r>
            <a:r>
              <a:rPr lang="zh-CN" altLang="en-US" sz="2000" u="none"/>
              <a:t>、</a:t>
            </a:r>
            <a:r>
              <a:rPr lang="en-US" altLang="zh-CN" sz="2000" u="none"/>
              <a:t>HLT</a:t>
            </a:r>
            <a:r>
              <a:rPr lang="zh-CN" altLang="en-US" sz="2000" u="none"/>
              <a:t>、</a:t>
            </a:r>
            <a:r>
              <a:rPr lang="en-US" altLang="zh-CN" sz="2000" u="none"/>
              <a:t>WAIT</a:t>
            </a:r>
            <a:r>
              <a:rPr lang="zh-CN" altLang="en-US" sz="2000" u="none"/>
              <a:t>、</a:t>
            </a:r>
            <a:r>
              <a:rPr lang="en-US" altLang="zh-CN" sz="2000" u="none"/>
              <a:t>ESC</a:t>
            </a:r>
            <a:r>
              <a:rPr lang="zh-CN" altLang="en-US" sz="2000" u="none"/>
              <a:t>、</a:t>
            </a:r>
            <a:r>
              <a:rPr lang="en-US" altLang="zh-CN" sz="2000" u="none"/>
              <a:t>LOCK</a:t>
            </a:r>
            <a:r>
              <a:rPr lang="en-US" altLang="zh-CN" sz="2000" u="none">
                <a:ea typeface="楷体_GB2312" pitchFamily="49" charset="-122"/>
              </a:rPr>
              <a:t> </a:t>
            </a:r>
            <a:endParaRPr lang="en-US" altLang="zh-CN" sz="2000" u="none">
              <a:ea typeface="楷体_GB2312" pitchFamily="49" charset="-122"/>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zh-CN" altLang="en-US"/>
              <a:t>下列指令哪些是错误的</a:t>
            </a:r>
            <a:r>
              <a:rPr lang="en-US" altLang="zh-CN"/>
              <a:t>?</a:t>
            </a:r>
            <a:endParaRPr lang="en-US" altLang="zh-CN"/>
          </a:p>
        </p:txBody>
      </p:sp>
      <p:sp>
        <p:nvSpPr>
          <p:cNvPr id="69635" name="Rectangle 3"/>
          <p:cNvSpPr>
            <a:spLocks noGrp="1" noChangeArrowheads="1"/>
          </p:cNvSpPr>
          <p:nvPr>
            <p:ph type="body" idx="1"/>
          </p:nvPr>
        </p:nvSpPr>
        <p:spPr>
          <a:xfrm>
            <a:off x="914400" y="1295400"/>
            <a:ext cx="3586163" cy="4800600"/>
          </a:xfrm>
        </p:spPr>
        <p:txBody>
          <a:bodyPr/>
          <a:lstStyle/>
          <a:p>
            <a:pPr eaLnBrk="1" hangingPunct="1"/>
            <a:r>
              <a:rPr lang="en-US" altLang="zh-CN"/>
              <a:t>mov ax,bx</a:t>
            </a:r>
            <a:endParaRPr lang="en-US" altLang="zh-CN"/>
          </a:p>
          <a:p>
            <a:pPr eaLnBrk="1" hangingPunct="1"/>
            <a:r>
              <a:rPr lang="en-US" altLang="zh-CN"/>
              <a:t>mov ax,bl</a:t>
            </a:r>
            <a:endParaRPr lang="en-US" altLang="zh-CN"/>
          </a:p>
          <a:p>
            <a:pPr eaLnBrk="1" hangingPunct="1"/>
            <a:r>
              <a:rPr lang="en-US" altLang="zh-CN"/>
              <a:t>mov cs,bx</a:t>
            </a:r>
            <a:endParaRPr lang="en-US" altLang="zh-CN"/>
          </a:p>
          <a:p>
            <a:pPr eaLnBrk="1" hangingPunct="1"/>
            <a:r>
              <a:rPr lang="en-US" altLang="zh-CN"/>
              <a:t>mov cs,1000h</a:t>
            </a:r>
            <a:endParaRPr lang="en-US" altLang="zh-CN"/>
          </a:p>
          <a:p>
            <a:pPr eaLnBrk="1" hangingPunct="1"/>
            <a:r>
              <a:rPr lang="en-US" altLang="zh-CN"/>
              <a:t>add bx,es</a:t>
            </a:r>
            <a:endParaRPr lang="en-US" altLang="zh-CN"/>
          </a:p>
          <a:p>
            <a:pPr eaLnBrk="1" hangingPunct="1"/>
            <a:r>
              <a:rPr lang="en-US" altLang="zh-CN"/>
              <a:t>mov [bx],[si]</a:t>
            </a:r>
            <a:endParaRPr lang="en-US" altLang="zh-CN"/>
          </a:p>
          <a:p>
            <a:pPr eaLnBrk="1" hangingPunct="1"/>
            <a:r>
              <a:rPr lang="en-US" altLang="zh-CN"/>
              <a:t>shl dx,cl</a:t>
            </a:r>
            <a:endParaRPr lang="en-US" altLang="zh-CN"/>
          </a:p>
          <a:p>
            <a:pPr eaLnBrk="1" hangingPunct="1"/>
            <a:r>
              <a:rPr lang="en-US" altLang="zh-CN"/>
              <a:t>and ax,[cx]</a:t>
            </a:r>
            <a:endParaRPr lang="en-US" altLang="zh-CN"/>
          </a:p>
          <a:p>
            <a:pPr eaLnBrk="1" hangingPunct="1"/>
            <a:endParaRPr lang="en-US" altLang="zh-CN"/>
          </a:p>
        </p:txBody>
      </p:sp>
      <p:sp>
        <p:nvSpPr>
          <p:cNvPr id="69636" name="Rectangle 6"/>
          <p:cNvSpPr>
            <a:spLocks noChangeArrowheads="1"/>
          </p:cNvSpPr>
          <p:nvPr/>
        </p:nvSpPr>
        <p:spPr bwMode="auto">
          <a:xfrm>
            <a:off x="5003800" y="1412875"/>
            <a:ext cx="35861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u="none"/>
              <a:t>div dx,2</a:t>
            </a:r>
            <a:endParaRPr lang="en-US" altLang="zh-CN" u="none"/>
          </a:p>
          <a:p>
            <a:pPr eaLnBrk="1" hangingPunct="1"/>
            <a:r>
              <a:rPr lang="en-US" altLang="zh-CN" u="none"/>
              <a:t>div 2</a:t>
            </a:r>
            <a:endParaRPr lang="en-US" altLang="zh-CN" u="none"/>
          </a:p>
          <a:p>
            <a:pPr eaLnBrk="1" hangingPunct="1"/>
            <a:r>
              <a:rPr lang="en-US" altLang="zh-CN" u="none"/>
              <a:t>inc   ax</a:t>
            </a:r>
            <a:endParaRPr lang="en-US" altLang="zh-CN" u="none"/>
          </a:p>
          <a:p>
            <a:pPr eaLnBrk="1" hangingPunct="1"/>
            <a:r>
              <a:rPr lang="en-US" altLang="zh-CN" u="none"/>
              <a:t>xchg ax,ds</a:t>
            </a:r>
            <a:endParaRPr lang="en-US" altLang="zh-CN" u="none"/>
          </a:p>
          <a:p>
            <a:pPr eaLnBrk="1" hangingPunct="1"/>
            <a:r>
              <a:rPr lang="en-US" altLang="zh-CN" u="none"/>
              <a:t>xchg al,12h</a:t>
            </a:r>
            <a:endParaRPr lang="en-US" altLang="zh-CN" u="none"/>
          </a:p>
          <a:p>
            <a:pPr eaLnBrk="1" hangingPunct="1"/>
            <a:r>
              <a:rPr lang="en-US" altLang="zh-CN" u="none"/>
              <a:t>xchg [si],[di]</a:t>
            </a:r>
            <a:endParaRPr lang="en-US" altLang="zh-CN" u="none"/>
          </a:p>
          <a:p>
            <a:pPr eaLnBrk="1" hangingPunct="1"/>
            <a:endParaRPr lang="en-US" altLang="zh-CN" u="none"/>
          </a:p>
        </p:txBody>
      </p:sp>
      <p:sp>
        <p:nvSpPr>
          <p:cNvPr id="115719" name="Rectangle 7"/>
          <p:cNvSpPr>
            <a:spLocks noChangeArrowheads="1"/>
          </p:cNvSpPr>
          <p:nvPr/>
        </p:nvSpPr>
        <p:spPr bwMode="auto">
          <a:xfrm>
            <a:off x="5357813" y="5072063"/>
            <a:ext cx="216058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u="none">
                <a:solidFill>
                  <a:srgbClr val="FF0000"/>
                </a:solidFill>
              </a:rPr>
              <a:t>mov al,[si]</a:t>
            </a:r>
            <a:endParaRPr lang="en-US" altLang="zh-CN" u="none">
              <a:solidFill>
                <a:srgbClr val="FF0000"/>
              </a:solidFill>
            </a:endParaRPr>
          </a:p>
          <a:p>
            <a:pPr eaLnBrk="1" hangingPunct="1">
              <a:spcBef>
                <a:spcPct val="0"/>
              </a:spcBef>
              <a:buClrTx/>
              <a:buFontTx/>
              <a:buNone/>
            </a:pPr>
            <a:r>
              <a:rPr lang="en-US" altLang="zh-CN" u="none">
                <a:solidFill>
                  <a:srgbClr val="FF0000"/>
                </a:solidFill>
              </a:rPr>
              <a:t>xchg al,[di]</a:t>
            </a:r>
            <a:endParaRPr lang="en-US" altLang="zh-CN" u="none">
              <a:solidFill>
                <a:srgbClr val="FF0000"/>
              </a:solidFill>
            </a:endParaRPr>
          </a:p>
          <a:p>
            <a:pPr eaLnBrk="1" hangingPunct="1">
              <a:spcBef>
                <a:spcPct val="0"/>
              </a:spcBef>
              <a:buClrTx/>
              <a:buFontTx/>
              <a:buNone/>
            </a:pPr>
            <a:r>
              <a:rPr lang="en-US" altLang="zh-CN" u="none">
                <a:solidFill>
                  <a:srgbClr val="FF0000"/>
                </a:solidFill>
              </a:rPr>
              <a:t>mov [si],al</a:t>
            </a:r>
            <a:endParaRPr lang="en-US" altLang="zh-CN" u="none">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93AF007C-191A-4BC4-AE29-BEC6ED32341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0659" name="Rectangle 4"/>
          <p:cNvSpPr>
            <a:spLocks noChangeArrowheads="1"/>
          </p:cNvSpPr>
          <p:nvPr/>
        </p:nvSpPr>
        <p:spPr bwMode="auto">
          <a:xfrm>
            <a:off x="1763713" y="371475"/>
            <a:ext cx="6264275" cy="60007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2023-1</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BUF       DW   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VAR       DW   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START: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CMP  </a:t>
            </a:r>
            <a:r>
              <a:rPr kumimoji="0" lang="en-US" altLang="zh-CN" b="1" u="none" dirty="0">
                <a:solidFill>
                  <a:srgbClr val="000000"/>
                </a:solidFill>
                <a:latin typeface="宋体" panose="02010600030101010101" pitchFamily="2" charset="-122"/>
                <a:sym typeface="+mn-ea"/>
              </a:rPr>
              <a:t>[SI]</a:t>
            </a:r>
            <a:r>
              <a:rPr kumimoji="0" lang="zh-CN" altLang="en-US" b="1" u="none" dirty="0">
                <a:solidFill>
                  <a:srgbClr val="000000"/>
                </a:solidFill>
                <a:latin typeface="宋体" panose="02010600030101010101" pitchFamily="2" charset="-122"/>
                <a:sym typeface="+mn-ea"/>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JB   FORWORD</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AX</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FORWORD:  INC  SI</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程序执行后变量</a:t>
            </a:r>
            <a:r>
              <a:rPr kumimoji="0" lang="en-US" altLang="zh-CN" b="1" u="none" dirty="0">
                <a:solidFill>
                  <a:srgbClr val="000000"/>
                </a:solidFill>
                <a:latin typeface="宋体" panose="02010600030101010101" pitchFamily="2" charset="-122"/>
              </a:rPr>
              <a:t>VAR</a:t>
            </a:r>
            <a:r>
              <a:rPr kumimoji="0" lang="zh-CN" altLang="en-US" b="1" u="none" dirty="0">
                <a:solidFill>
                  <a:srgbClr val="000000"/>
                </a:solidFill>
                <a:latin typeface="宋体" panose="02010600030101010101" pitchFamily="2" charset="-122"/>
              </a:rPr>
              <a:t>的值为</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程序功能是 </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 。 </a:t>
            </a:r>
            <a:endParaRPr kumimoji="0" lang="zh-CN" altLang="en-US" b="1" u="none" dirty="0">
              <a:solidFill>
                <a:srgbClr val="000000"/>
              </a:solidFill>
              <a:latin typeface="宋体" panose="02010600030101010101" pitchFamily="2" charset="-122"/>
            </a:endParaRPr>
          </a:p>
        </p:txBody>
      </p:sp>
      <p:sp>
        <p:nvSpPr>
          <p:cNvPr id="742405" name="Text Box 5"/>
          <p:cNvSpPr txBox="1">
            <a:spLocks noChangeArrowheads="1"/>
          </p:cNvSpPr>
          <p:nvPr/>
        </p:nvSpPr>
        <p:spPr bwMode="auto">
          <a:xfrm>
            <a:off x="5292725" y="5516563"/>
            <a:ext cx="2232025"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a:t>
            </a:r>
            <a:endParaRPr kumimoji="0" lang="zh-CN" altLang="en-US" b="1" u="none">
              <a:solidFill>
                <a:srgbClr val="FF0000"/>
              </a:solidFill>
              <a:latin typeface="Arial" panose="020B0604020202020204" pitchFamily="34" charset="0"/>
            </a:endParaRPr>
          </a:p>
        </p:txBody>
      </p:sp>
      <p:sp>
        <p:nvSpPr>
          <p:cNvPr id="742406" name="Text Box 6"/>
          <p:cNvSpPr txBox="1">
            <a:spLocks noChangeArrowheads="1"/>
          </p:cNvSpPr>
          <p:nvPr/>
        </p:nvSpPr>
        <p:spPr bwMode="auto">
          <a:xfrm>
            <a:off x="3851275" y="5876925"/>
            <a:ext cx="3384550"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求一组数据中的最大值</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2405"/>
                                        </p:tgtEl>
                                        <p:attrNameLst>
                                          <p:attrName>style.visibility</p:attrName>
                                        </p:attrNameLst>
                                      </p:cBhvr>
                                      <p:to>
                                        <p:strVal val="visible"/>
                                      </p:to>
                                    </p:set>
                                    <p:anim calcmode="lin" valueType="num">
                                      <p:cBhvr additive="base">
                                        <p:cTn id="7" dur="500" fill="hold"/>
                                        <p:tgtEl>
                                          <p:spTgt spid="742405"/>
                                        </p:tgtEl>
                                        <p:attrNameLst>
                                          <p:attrName>ppt_x</p:attrName>
                                        </p:attrNameLst>
                                      </p:cBhvr>
                                      <p:tavLst>
                                        <p:tav tm="0">
                                          <p:val>
                                            <p:strVal val="#ppt_x"/>
                                          </p:val>
                                        </p:tav>
                                        <p:tav tm="100000">
                                          <p:val>
                                            <p:strVal val="#ppt_x"/>
                                          </p:val>
                                        </p:tav>
                                      </p:tavLst>
                                    </p:anim>
                                    <p:anim calcmode="lin" valueType="num">
                                      <p:cBhvr additive="base">
                                        <p:cTn id="8" dur="500" fill="hold"/>
                                        <p:tgtEl>
                                          <p:spTgt spid="742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2406"/>
                                        </p:tgtEl>
                                        <p:attrNameLst>
                                          <p:attrName>style.visibility</p:attrName>
                                        </p:attrNameLst>
                                      </p:cBhvr>
                                      <p:to>
                                        <p:strVal val="visible"/>
                                      </p:to>
                                    </p:set>
                                    <p:anim calcmode="lin" valueType="num">
                                      <p:cBhvr additive="base">
                                        <p:cTn id="13" dur="500" fill="hold"/>
                                        <p:tgtEl>
                                          <p:spTgt spid="742406"/>
                                        </p:tgtEl>
                                        <p:attrNameLst>
                                          <p:attrName>ppt_x</p:attrName>
                                        </p:attrNameLst>
                                      </p:cBhvr>
                                      <p:tavLst>
                                        <p:tav tm="0">
                                          <p:val>
                                            <p:strVal val="#ppt_x"/>
                                          </p:val>
                                        </p:tav>
                                        <p:tav tm="100000">
                                          <p:val>
                                            <p:strVal val="#ppt_x"/>
                                          </p:val>
                                        </p:tav>
                                      </p:tavLst>
                                    </p:anim>
                                    <p:anim calcmode="lin" valueType="num">
                                      <p:cBhvr additive="base">
                                        <p:cTn id="14" dur="500" fill="hold"/>
                                        <p:tgtEl>
                                          <p:spTgt spid="74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5" grpId="0" bldLvl="0" animBg="1"/>
      <p:bldP spid="742406"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93AF007C-191A-4BC4-AE29-BEC6ED32341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0659" name="Rectangle 4"/>
          <p:cNvSpPr>
            <a:spLocks noChangeArrowheads="1"/>
          </p:cNvSpPr>
          <p:nvPr/>
        </p:nvSpPr>
        <p:spPr bwMode="auto">
          <a:xfrm>
            <a:off x="1763713" y="371475"/>
            <a:ext cx="6264275" cy="60007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2023-1</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BUF       DW   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VAR       DW   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START: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CMP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sym typeface="+mn-ea"/>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JB   FORWORD</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AX</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FORWORD:  INC  SI</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程序执行后变量</a:t>
            </a:r>
            <a:r>
              <a:rPr kumimoji="0" lang="en-US" altLang="zh-CN" b="1" u="none" dirty="0">
                <a:solidFill>
                  <a:srgbClr val="000000"/>
                </a:solidFill>
                <a:latin typeface="宋体" panose="02010600030101010101" pitchFamily="2" charset="-122"/>
              </a:rPr>
              <a:t>VAR</a:t>
            </a:r>
            <a:r>
              <a:rPr kumimoji="0" lang="zh-CN" altLang="en-US" b="1" u="none" dirty="0">
                <a:solidFill>
                  <a:srgbClr val="000000"/>
                </a:solidFill>
                <a:latin typeface="宋体" panose="02010600030101010101" pitchFamily="2" charset="-122"/>
              </a:rPr>
              <a:t>的值为</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程序功能是 </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 。 </a:t>
            </a:r>
            <a:endParaRPr kumimoji="0" lang="zh-CN" altLang="en-US" b="1" u="none" dirty="0">
              <a:solidFill>
                <a:srgbClr val="000000"/>
              </a:solidFill>
              <a:latin typeface="宋体" panose="02010600030101010101" pitchFamily="2" charset="-122"/>
            </a:endParaRPr>
          </a:p>
        </p:txBody>
      </p:sp>
      <p:sp>
        <p:nvSpPr>
          <p:cNvPr id="742405" name="Text Box 5"/>
          <p:cNvSpPr txBox="1">
            <a:spLocks noChangeArrowheads="1"/>
          </p:cNvSpPr>
          <p:nvPr/>
        </p:nvSpPr>
        <p:spPr bwMode="auto">
          <a:xfrm>
            <a:off x="5292725" y="5516563"/>
            <a:ext cx="2232025"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zh-CN" altLang="en-US" b="1" u="none">
              <a:solidFill>
                <a:srgbClr val="FF0000"/>
              </a:solidFill>
              <a:latin typeface="Arial" panose="020B0604020202020204" pitchFamily="34" charset="0"/>
            </a:endParaRPr>
          </a:p>
        </p:txBody>
      </p:sp>
      <p:sp>
        <p:nvSpPr>
          <p:cNvPr id="742406" name="Text Box 6"/>
          <p:cNvSpPr txBox="1">
            <a:spLocks noChangeArrowheads="1"/>
          </p:cNvSpPr>
          <p:nvPr/>
        </p:nvSpPr>
        <p:spPr bwMode="auto">
          <a:xfrm>
            <a:off x="3851275" y="5876925"/>
            <a:ext cx="3384550"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求一组数据中的最小值</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2405"/>
                                        </p:tgtEl>
                                        <p:attrNameLst>
                                          <p:attrName>style.visibility</p:attrName>
                                        </p:attrNameLst>
                                      </p:cBhvr>
                                      <p:to>
                                        <p:strVal val="visible"/>
                                      </p:to>
                                    </p:set>
                                    <p:anim calcmode="lin" valueType="num">
                                      <p:cBhvr additive="base">
                                        <p:cTn id="7" dur="500" fill="hold"/>
                                        <p:tgtEl>
                                          <p:spTgt spid="742405"/>
                                        </p:tgtEl>
                                        <p:attrNameLst>
                                          <p:attrName>ppt_x</p:attrName>
                                        </p:attrNameLst>
                                      </p:cBhvr>
                                      <p:tavLst>
                                        <p:tav tm="0">
                                          <p:val>
                                            <p:strVal val="#ppt_x"/>
                                          </p:val>
                                        </p:tav>
                                        <p:tav tm="100000">
                                          <p:val>
                                            <p:strVal val="#ppt_x"/>
                                          </p:val>
                                        </p:tav>
                                      </p:tavLst>
                                    </p:anim>
                                    <p:anim calcmode="lin" valueType="num">
                                      <p:cBhvr additive="base">
                                        <p:cTn id="8" dur="500" fill="hold"/>
                                        <p:tgtEl>
                                          <p:spTgt spid="742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2406"/>
                                        </p:tgtEl>
                                        <p:attrNameLst>
                                          <p:attrName>style.visibility</p:attrName>
                                        </p:attrNameLst>
                                      </p:cBhvr>
                                      <p:to>
                                        <p:strVal val="visible"/>
                                      </p:to>
                                    </p:set>
                                    <p:anim calcmode="lin" valueType="num">
                                      <p:cBhvr additive="base">
                                        <p:cTn id="13" dur="500" fill="hold"/>
                                        <p:tgtEl>
                                          <p:spTgt spid="742406"/>
                                        </p:tgtEl>
                                        <p:attrNameLst>
                                          <p:attrName>ppt_x</p:attrName>
                                        </p:attrNameLst>
                                      </p:cBhvr>
                                      <p:tavLst>
                                        <p:tav tm="0">
                                          <p:val>
                                            <p:strVal val="#ppt_x"/>
                                          </p:val>
                                        </p:tav>
                                        <p:tav tm="100000">
                                          <p:val>
                                            <p:strVal val="#ppt_x"/>
                                          </p:val>
                                        </p:tav>
                                      </p:tavLst>
                                    </p:anim>
                                    <p:anim calcmode="lin" valueType="num">
                                      <p:cBhvr additive="base">
                                        <p:cTn id="14" dur="500" fill="hold"/>
                                        <p:tgtEl>
                                          <p:spTgt spid="74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5" grpId="0" bldLvl="0" animBg="1"/>
      <p:bldP spid="742406"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E0768632-20C9-4781-A332-E7E53FA01642}"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1683" name="Rectangle 4"/>
          <p:cNvSpPr>
            <a:spLocks noChangeArrowheads="1"/>
          </p:cNvSpPr>
          <p:nvPr/>
        </p:nvSpPr>
        <p:spPr bwMode="auto">
          <a:xfrm>
            <a:off x="1187450" y="525463"/>
            <a:ext cx="7856538" cy="41560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2023-2</a:t>
            </a:r>
            <a:r>
              <a:rPr kumimoji="0" lang="zh-CN" altLang="en-US" b="1" u="none" dirty="0">
                <a:solidFill>
                  <a:srgbClr val="000000"/>
                </a:solidFill>
                <a:latin typeface="宋体" panose="02010600030101010101" pitchFamily="2" charset="-122"/>
              </a:rPr>
              <a:t>．有程序段如下： </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96H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SHR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br>
              <a:rPr kumimoji="0" lang="en-US" altLang="zh-CN" b="1" u="none" dirty="0">
                <a:solidFill>
                  <a:srgbClr val="000000"/>
                </a:solidFill>
                <a:latin typeface="宋体" panose="02010600030101010101" pitchFamily="2" charset="-122"/>
              </a:rPr>
            </a:b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DH=</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 </a:t>
            </a:r>
            <a:r>
              <a:rPr kumimoji="0" lang="en-US" altLang="zh-CN" sz="2000" b="1" u="none" dirty="0">
                <a:solidFill>
                  <a:srgbClr val="000000"/>
                </a:solidFill>
                <a:latin typeface="Arial" panose="020B0604020202020204" pitchFamily="34" charset="0"/>
              </a:rPr>
              <a:t>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AL=</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p:txBody>
      </p:sp>
      <p:sp>
        <p:nvSpPr>
          <p:cNvPr id="743429" name="Text Box 5"/>
          <p:cNvSpPr txBox="1">
            <a:spLocks noChangeArrowheads="1"/>
          </p:cNvSpPr>
          <p:nvPr/>
        </p:nvSpPr>
        <p:spPr bwMode="auto">
          <a:xfrm>
            <a:off x="3348038" y="34290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9H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3430" name="Text Box 6"/>
          <p:cNvSpPr txBox="1">
            <a:spLocks noChangeArrowheads="1"/>
          </p:cNvSpPr>
          <p:nvPr/>
        </p:nvSpPr>
        <p:spPr bwMode="auto">
          <a:xfrm>
            <a:off x="6227763" y="34290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6</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6H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3431" name="Text Box 7"/>
          <p:cNvSpPr txBox="1">
            <a:spLocks noChangeArrowheads="1"/>
          </p:cNvSpPr>
          <p:nvPr/>
        </p:nvSpPr>
        <p:spPr bwMode="auto">
          <a:xfrm>
            <a:off x="3203575"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96H</a:t>
            </a:r>
            <a:endParaRPr kumimoji="0" lang="en-US" altLang="zh-CN" b="1" u="none">
              <a:solidFill>
                <a:srgbClr val="FF0000"/>
              </a:solidFill>
              <a:latin typeface="Arial" panose="020B0604020202020204" pitchFamily="34" charset="0"/>
            </a:endParaRPr>
          </a:p>
        </p:txBody>
      </p:sp>
      <p:sp>
        <p:nvSpPr>
          <p:cNvPr id="743432" name="Text Box 8"/>
          <p:cNvSpPr txBox="1">
            <a:spLocks noChangeArrowheads="1"/>
          </p:cNvSpPr>
          <p:nvPr/>
        </p:nvSpPr>
        <p:spPr bwMode="auto">
          <a:xfrm>
            <a:off x="63007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4</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4H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3429"/>
                                        </p:tgtEl>
                                        <p:attrNameLst>
                                          <p:attrName>style.visibility</p:attrName>
                                        </p:attrNameLst>
                                      </p:cBhvr>
                                      <p:to>
                                        <p:strVal val="visible"/>
                                      </p:to>
                                    </p:set>
                                    <p:anim calcmode="lin" valueType="num">
                                      <p:cBhvr additive="base">
                                        <p:cTn id="7" dur="500" fill="hold"/>
                                        <p:tgtEl>
                                          <p:spTgt spid="743429"/>
                                        </p:tgtEl>
                                        <p:attrNameLst>
                                          <p:attrName>ppt_x</p:attrName>
                                        </p:attrNameLst>
                                      </p:cBhvr>
                                      <p:tavLst>
                                        <p:tav tm="0">
                                          <p:val>
                                            <p:strVal val="#ppt_x"/>
                                          </p:val>
                                        </p:tav>
                                        <p:tav tm="100000">
                                          <p:val>
                                            <p:strVal val="#ppt_x"/>
                                          </p:val>
                                        </p:tav>
                                      </p:tavLst>
                                    </p:anim>
                                    <p:anim calcmode="lin" valueType="num">
                                      <p:cBhvr additive="base">
                                        <p:cTn id="8" dur="500" fill="hold"/>
                                        <p:tgtEl>
                                          <p:spTgt spid="7434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3430"/>
                                        </p:tgtEl>
                                        <p:attrNameLst>
                                          <p:attrName>style.visibility</p:attrName>
                                        </p:attrNameLst>
                                      </p:cBhvr>
                                      <p:to>
                                        <p:strVal val="visible"/>
                                      </p:to>
                                    </p:set>
                                    <p:anim calcmode="lin" valueType="num">
                                      <p:cBhvr additive="base">
                                        <p:cTn id="13" dur="500" fill="hold"/>
                                        <p:tgtEl>
                                          <p:spTgt spid="743430"/>
                                        </p:tgtEl>
                                        <p:attrNameLst>
                                          <p:attrName>ppt_x</p:attrName>
                                        </p:attrNameLst>
                                      </p:cBhvr>
                                      <p:tavLst>
                                        <p:tav tm="0">
                                          <p:val>
                                            <p:strVal val="#ppt_x"/>
                                          </p:val>
                                        </p:tav>
                                        <p:tav tm="100000">
                                          <p:val>
                                            <p:strVal val="#ppt_x"/>
                                          </p:val>
                                        </p:tav>
                                      </p:tavLst>
                                    </p:anim>
                                    <p:anim calcmode="lin" valueType="num">
                                      <p:cBhvr additive="base">
                                        <p:cTn id="14" dur="500" fill="hold"/>
                                        <p:tgtEl>
                                          <p:spTgt spid="7434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31"/>
                                        </p:tgtEl>
                                        <p:attrNameLst>
                                          <p:attrName>style.visibility</p:attrName>
                                        </p:attrNameLst>
                                      </p:cBhvr>
                                      <p:to>
                                        <p:strVal val="visible"/>
                                      </p:to>
                                    </p:set>
                                    <p:anim calcmode="lin" valueType="num">
                                      <p:cBhvr additive="base">
                                        <p:cTn id="19" dur="500" fill="hold"/>
                                        <p:tgtEl>
                                          <p:spTgt spid="743431"/>
                                        </p:tgtEl>
                                        <p:attrNameLst>
                                          <p:attrName>ppt_x</p:attrName>
                                        </p:attrNameLst>
                                      </p:cBhvr>
                                      <p:tavLst>
                                        <p:tav tm="0">
                                          <p:val>
                                            <p:strVal val="#ppt_x"/>
                                          </p:val>
                                        </p:tav>
                                        <p:tav tm="100000">
                                          <p:val>
                                            <p:strVal val="#ppt_x"/>
                                          </p:val>
                                        </p:tav>
                                      </p:tavLst>
                                    </p:anim>
                                    <p:anim calcmode="lin" valueType="num">
                                      <p:cBhvr additive="base">
                                        <p:cTn id="20" dur="500" fill="hold"/>
                                        <p:tgtEl>
                                          <p:spTgt spid="7434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3432"/>
                                        </p:tgtEl>
                                        <p:attrNameLst>
                                          <p:attrName>style.visibility</p:attrName>
                                        </p:attrNameLst>
                                      </p:cBhvr>
                                      <p:to>
                                        <p:strVal val="visible"/>
                                      </p:to>
                                    </p:set>
                                    <p:anim calcmode="lin" valueType="num">
                                      <p:cBhvr additive="base">
                                        <p:cTn id="25" dur="500" fill="hold"/>
                                        <p:tgtEl>
                                          <p:spTgt spid="743432"/>
                                        </p:tgtEl>
                                        <p:attrNameLst>
                                          <p:attrName>ppt_x</p:attrName>
                                        </p:attrNameLst>
                                      </p:cBhvr>
                                      <p:tavLst>
                                        <p:tav tm="0">
                                          <p:val>
                                            <p:strVal val="#ppt_x"/>
                                          </p:val>
                                        </p:tav>
                                        <p:tav tm="100000">
                                          <p:val>
                                            <p:strVal val="#ppt_x"/>
                                          </p:val>
                                        </p:tav>
                                      </p:tavLst>
                                    </p:anim>
                                    <p:anim calcmode="lin" valueType="num">
                                      <p:cBhvr additive="base">
                                        <p:cTn id="26" dur="500" fill="hold"/>
                                        <p:tgtEl>
                                          <p:spTgt spid="743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p:bldP spid="743430" grpId="0"/>
      <p:bldP spid="743431" grpId="0"/>
      <p:bldP spid="7434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8A8ECE4-063F-4723-A25C-E3F93CBBC5D0}"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2707" name="Rectangle 2"/>
          <p:cNvSpPr>
            <a:spLocks noChangeArrowheads="1"/>
          </p:cNvSpPr>
          <p:nvPr/>
        </p:nvSpPr>
        <p:spPr bwMode="auto">
          <a:xfrm>
            <a:off x="1331913" y="882650"/>
            <a:ext cx="7586662" cy="4524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2023-3</a:t>
            </a:r>
            <a:r>
              <a:rPr kumimoji="0" lang="zh-CN" altLang="en-US"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0F0H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CMP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JL    MINUS</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DH</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1</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JMP   FINISH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MINUS: MOV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FINISH:</a:t>
            </a:r>
            <a:br>
              <a:rPr kumimoji="0" lang="en-US" altLang="zh-CN"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AH=</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DH=</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______________.</a:t>
            </a:r>
            <a:endParaRPr kumimoji="0" lang="en-US" altLang="zh-CN" b="1" u="none" dirty="0">
              <a:solidFill>
                <a:srgbClr val="000000"/>
              </a:solidFill>
              <a:latin typeface="宋体" panose="02010600030101010101" pitchFamily="2" charset="-122"/>
            </a:endParaRPr>
          </a:p>
        </p:txBody>
      </p:sp>
      <p:sp>
        <p:nvSpPr>
          <p:cNvPr id="744451" name="Text Box 3"/>
          <p:cNvSpPr txBox="1">
            <a:spLocks noChangeArrowheads="1"/>
          </p:cNvSpPr>
          <p:nvPr/>
        </p:nvSpPr>
        <p:spPr bwMode="auto">
          <a:xfrm>
            <a:off x="3708400"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F0H</a:t>
            </a:r>
            <a:endParaRPr kumimoji="0" lang="en-US" altLang="zh-CN" b="1" u="none">
              <a:solidFill>
                <a:srgbClr val="FF0000"/>
              </a:solidFill>
              <a:latin typeface="Arial" panose="020B0604020202020204" pitchFamily="34" charset="0"/>
            </a:endParaRPr>
          </a:p>
        </p:txBody>
      </p:sp>
      <p:sp>
        <p:nvSpPr>
          <p:cNvPr id="744452" name="Text Box 4"/>
          <p:cNvSpPr txBox="1">
            <a:spLocks noChangeArrowheads="1"/>
          </p:cNvSpPr>
          <p:nvPr/>
        </p:nvSpPr>
        <p:spPr bwMode="auto">
          <a:xfrm>
            <a:off x="65166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4453" name="Text Box 5"/>
          <p:cNvSpPr txBox="1">
            <a:spLocks noChangeArrowheads="1"/>
          </p:cNvSpPr>
          <p:nvPr/>
        </p:nvSpPr>
        <p:spPr bwMode="auto">
          <a:xfrm>
            <a:off x="3708400" y="47974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FFH</a:t>
            </a:r>
            <a:endParaRPr kumimoji="0" lang="en-US" altLang="zh-CN" b="1" u="none">
              <a:solidFill>
                <a:srgbClr val="FF0000"/>
              </a:solidFill>
              <a:latin typeface="Arial" panose="020B0604020202020204" pitchFamily="34" charset="0"/>
            </a:endParaRPr>
          </a:p>
        </p:txBody>
      </p:sp>
      <p:sp>
        <p:nvSpPr>
          <p:cNvPr id="744458" name="Text Box 10"/>
          <p:cNvSpPr txBox="1">
            <a:spLocks noChangeArrowheads="1"/>
          </p:cNvSpPr>
          <p:nvPr/>
        </p:nvSpPr>
        <p:spPr bwMode="auto">
          <a:xfrm>
            <a:off x="6300788" y="48688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4451"/>
                                        </p:tgtEl>
                                        <p:attrNameLst>
                                          <p:attrName>style.visibility</p:attrName>
                                        </p:attrNameLst>
                                      </p:cBhvr>
                                      <p:to>
                                        <p:strVal val="visible"/>
                                      </p:to>
                                    </p:set>
                                    <p:anim calcmode="lin" valueType="num">
                                      <p:cBhvr additive="base">
                                        <p:cTn id="7" dur="500" fill="hold"/>
                                        <p:tgtEl>
                                          <p:spTgt spid="744451"/>
                                        </p:tgtEl>
                                        <p:attrNameLst>
                                          <p:attrName>ppt_x</p:attrName>
                                        </p:attrNameLst>
                                      </p:cBhvr>
                                      <p:tavLst>
                                        <p:tav tm="0">
                                          <p:val>
                                            <p:strVal val="#ppt_x"/>
                                          </p:val>
                                        </p:tav>
                                        <p:tav tm="100000">
                                          <p:val>
                                            <p:strVal val="#ppt_x"/>
                                          </p:val>
                                        </p:tav>
                                      </p:tavLst>
                                    </p:anim>
                                    <p:anim calcmode="lin" valueType="num">
                                      <p:cBhvr additive="base">
                                        <p:cTn id="8" dur="500" fill="hold"/>
                                        <p:tgtEl>
                                          <p:spTgt spid="7444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4452"/>
                                        </p:tgtEl>
                                        <p:attrNameLst>
                                          <p:attrName>style.visibility</p:attrName>
                                        </p:attrNameLst>
                                      </p:cBhvr>
                                      <p:to>
                                        <p:strVal val="visible"/>
                                      </p:to>
                                    </p:set>
                                    <p:anim calcmode="lin" valueType="num">
                                      <p:cBhvr additive="base">
                                        <p:cTn id="13" dur="500" fill="hold"/>
                                        <p:tgtEl>
                                          <p:spTgt spid="744452"/>
                                        </p:tgtEl>
                                        <p:attrNameLst>
                                          <p:attrName>ppt_x</p:attrName>
                                        </p:attrNameLst>
                                      </p:cBhvr>
                                      <p:tavLst>
                                        <p:tav tm="0">
                                          <p:val>
                                            <p:strVal val="#ppt_x"/>
                                          </p:val>
                                        </p:tav>
                                        <p:tav tm="100000">
                                          <p:val>
                                            <p:strVal val="#ppt_x"/>
                                          </p:val>
                                        </p:tav>
                                      </p:tavLst>
                                    </p:anim>
                                    <p:anim calcmode="lin" valueType="num">
                                      <p:cBhvr additive="base">
                                        <p:cTn id="14" dur="500" fill="hold"/>
                                        <p:tgtEl>
                                          <p:spTgt spid="7444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4453"/>
                                        </p:tgtEl>
                                        <p:attrNameLst>
                                          <p:attrName>style.visibility</p:attrName>
                                        </p:attrNameLst>
                                      </p:cBhvr>
                                      <p:to>
                                        <p:strVal val="visible"/>
                                      </p:to>
                                    </p:set>
                                    <p:anim calcmode="lin" valueType="num">
                                      <p:cBhvr additive="base">
                                        <p:cTn id="19" dur="500" fill="hold"/>
                                        <p:tgtEl>
                                          <p:spTgt spid="744453"/>
                                        </p:tgtEl>
                                        <p:attrNameLst>
                                          <p:attrName>ppt_x</p:attrName>
                                        </p:attrNameLst>
                                      </p:cBhvr>
                                      <p:tavLst>
                                        <p:tav tm="0">
                                          <p:val>
                                            <p:strVal val="#ppt_x"/>
                                          </p:val>
                                        </p:tav>
                                        <p:tav tm="100000">
                                          <p:val>
                                            <p:strVal val="#ppt_x"/>
                                          </p:val>
                                        </p:tav>
                                      </p:tavLst>
                                    </p:anim>
                                    <p:anim calcmode="lin" valueType="num">
                                      <p:cBhvr additive="base">
                                        <p:cTn id="20" dur="500" fill="hold"/>
                                        <p:tgtEl>
                                          <p:spTgt spid="7444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4458"/>
                                        </p:tgtEl>
                                        <p:attrNameLst>
                                          <p:attrName>style.visibility</p:attrName>
                                        </p:attrNameLst>
                                      </p:cBhvr>
                                      <p:to>
                                        <p:strVal val="visible"/>
                                      </p:to>
                                    </p:set>
                                    <p:anim calcmode="lin" valueType="num">
                                      <p:cBhvr additive="base">
                                        <p:cTn id="25" dur="500" fill="hold"/>
                                        <p:tgtEl>
                                          <p:spTgt spid="744458"/>
                                        </p:tgtEl>
                                        <p:attrNameLst>
                                          <p:attrName>ppt_x</p:attrName>
                                        </p:attrNameLst>
                                      </p:cBhvr>
                                      <p:tavLst>
                                        <p:tav tm="0">
                                          <p:val>
                                            <p:strVal val="#ppt_x"/>
                                          </p:val>
                                        </p:tav>
                                        <p:tav tm="100000">
                                          <p:val>
                                            <p:strVal val="#ppt_x"/>
                                          </p:val>
                                        </p:tav>
                                      </p:tavLst>
                                    </p:anim>
                                    <p:anim calcmode="lin" valueType="num">
                                      <p:cBhvr additive="base">
                                        <p:cTn id="26" dur="500" fill="hold"/>
                                        <p:tgtEl>
                                          <p:spTgt spid="744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p:bldP spid="744452" grpId="0"/>
      <p:bldP spid="744453" grpId="0"/>
      <p:bldP spid="7444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5692ED0-1820-4995-93E7-2F365018E88B}"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3731" name="Rectangle 2"/>
          <p:cNvSpPr>
            <a:spLocks noChangeArrowheads="1"/>
          </p:cNvSpPr>
          <p:nvPr/>
        </p:nvSpPr>
        <p:spPr bwMode="auto">
          <a:xfrm>
            <a:off x="1331913" y="630238"/>
            <a:ext cx="7720012" cy="41560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2023-4</a:t>
            </a:r>
            <a:r>
              <a:rPr kumimoji="0" lang="en-US" altLang="zh-CN" b="1" u="none" dirty="0">
                <a:solidFill>
                  <a:srgbClr val="000000"/>
                </a:solidFill>
                <a:latin typeface="宋体" panose="02010600030101010101" pitchFamily="2" charset="-122"/>
              </a:rPr>
              <a:t>.</a:t>
            </a:r>
            <a:r>
              <a:rPr kumimoji="0" lang="zh-CN" altLang="en-US" b="1" u="none" dirty="0">
                <a:solidFill>
                  <a:srgbClr val="000000"/>
                </a:solidFill>
                <a:latin typeface="宋体" panose="02010600030101010101" pitchFamily="2" charset="-122"/>
              </a:rPr>
              <a:t>有程序段如下：</a:t>
            </a:r>
            <a:endParaRPr kumimoji="0" lang="zh-CN" altLang="en-U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X     DB    ?</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Y     DB    ?</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0102H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WORD PTR 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Y</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程序运行后，</a:t>
            </a:r>
            <a:r>
              <a:rPr kumimoji="0" lang="en-US" altLang="zh-CN" b="1" u="none" dirty="0">
                <a:solidFill>
                  <a:srgbClr val="000000"/>
                </a:solidFill>
                <a:latin typeface="宋体" panose="02010600030101010101" pitchFamily="2" charset="-122"/>
              </a:rPr>
              <a:t>AH= </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AL=</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BH= </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BL=</a:t>
            </a:r>
            <a:r>
              <a:rPr kumimoji="0" lang="en-US" altLang="zh-CN" sz="2000" b="1" u="none" dirty="0">
                <a:solidFill>
                  <a:srgbClr val="000000"/>
                </a:solidFill>
                <a:latin typeface="Arial" panose="020B0604020202020204" pitchFamily="34" charset="0"/>
              </a:rPr>
              <a:t>_______________</a:t>
            </a:r>
            <a:endParaRPr kumimoji="0" lang="en-US" altLang="zh-CN" sz="2000" b="1" u="none" dirty="0">
              <a:solidFill>
                <a:srgbClr val="000000"/>
              </a:solidFill>
              <a:latin typeface="Arial" panose="020B0604020202020204" pitchFamily="34" charset="0"/>
            </a:endParaRPr>
          </a:p>
        </p:txBody>
      </p:sp>
      <p:sp>
        <p:nvSpPr>
          <p:cNvPr id="745475" name="Text Box 3"/>
          <p:cNvSpPr txBox="1">
            <a:spLocks noChangeArrowheads="1"/>
          </p:cNvSpPr>
          <p:nvPr/>
        </p:nvSpPr>
        <p:spPr bwMode="auto">
          <a:xfrm>
            <a:off x="3779838" y="350043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1</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6" name="Text Box 4"/>
          <p:cNvSpPr txBox="1">
            <a:spLocks noChangeArrowheads="1"/>
          </p:cNvSpPr>
          <p:nvPr/>
        </p:nvSpPr>
        <p:spPr bwMode="auto">
          <a:xfrm>
            <a:off x="6588125" y="350043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02H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7" name="Text Box 5"/>
          <p:cNvSpPr txBox="1">
            <a:spLocks noChangeArrowheads="1"/>
          </p:cNvSpPr>
          <p:nvPr/>
        </p:nvSpPr>
        <p:spPr bwMode="auto">
          <a:xfrm>
            <a:off x="3851275" y="42211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02H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8" name="Text Box 6"/>
          <p:cNvSpPr txBox="1">
            <a:spLocks noChangeArrowheads="1"/>
          </p:cNvSpPr>
          <p:nvPr/>
        </p:nvSpPr>
        <p:spPr bwMode="auto">
          <a:xfrm>
            <a:off x="6659563" y="42211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1</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5475"/>
                                        </p:tgtEl>
                                        <p:attrNameLst>
                                          <p:attrName>style.visibility</p:attrName>
                                        </p:attrNameLst>
                                      </p:cBhvr>
                                      <p:to>
                                        <p:strVal val="visible"/>
                                      </p:to>
                                    </p:set>
                                    <p:anim calcmode="lin" valueType="num">
                                      <p:cBhvr additive="base">
                                        <p:cTn id="7" dur="500" fill="hold"/>
                                        <p:tgtEl>
                                          <p:spTgt spid="745475"/>
                                        </p:tgtEl>
                                        <p:attrNameLst>
                                          <p:attrName>ppt_x</p:attrName>
                                        </p:attrNameLst>
                                      </p:cBhvr>
                                      <p:tavLst>
                                        <p:tav tm="0">
                                          <p:val>
                                            <p:strVal val="#ppt_x"/>
                                          </p:val>
                                        </p:tav>
                                        <p:tav tm="100000">
                                          <p:val>
                                            <p:strVal val="#ppt_x"/>
                                          </p:val>
                                        </p:tav>
                                      </p:tavLst>
                                    </p:anim>
                                    <p:anim calcmode="lin" valueType="num">
                                      <p:cBhvr additive="base">
                                        <p:cTn id="8" dur="500" fill="hold"/>
                                        <p:tgtEl>
                                          <p:spTgt spid="7454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5476"/>
                                        </p:tgtEl>
                                        <p:attrNameLst>
                                          <p:attrName>style.visibility</p:attrName>
                                        </p:attrNameLst>
                                      </p:cBhvr>
                                      <p:to>
                                        <p:strVal val="visible"/>
                                      </p:to>
                                    </p:set>
                                    <p:anim calcmode="lin" valueType="num">
                                      <p:cBhvr additive="base">
                                        <p:cTn id="13" dur="500" fill="hold"/>
                                        <p:tgtEl>
                                          <p:spTgt spid="745476"/>
                                        </p:tgtEl>
                                        <p:attrNameLst>
                                          <p:attrName>ppt_x</p:attrName>
                                        </p:attrNameLst>
                                      </p:cBhvr>
                                      <p:tavLst>
                                        <p:tav tm="0">
                                          <p:val>
                                            <p:strVal val="#ppt_x"/>
                                          </p:val>
                                        </p:tav>
                                        <p:tav tm="100000">
                                          <p:val>
                                            <p:strVal val="#ppt_x"/>
                                          </p:val>
                                        </p:tav>
                                      </p:tavLst>
                                    </p:anim>
                                    <p:anim calcmode="lin" valueType="num">
                                      <p:cBhvr additive="base">
                                        <p:cTn id="14" dur="500" fill="hold"/>
                                        <p:tgtEl>
                                          <p:spTgt spid="7454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77"/>
                                        </p:tgtEl>
                                        <p:attrNameLst>
                                          <p:attrName>style.visibility</p:attrName>
                                        </p:attrNameLst>
                                      </p:cBhvr>
                                      <p:to>
                                        <p:strVal val="visible"/>
                                      </p:to>
                                    </p:set>
                                    <p:anim calcmode="lin" valueType="num">
                                      <p:cBhvr additive="base">
                                        <p:cTn id="19" dur="500" fill="hold"/>
                                        <p:tgtEl>
                                          <p:spTgt spid="745477"/>
                                        </p:tgtEl>
                                        <p:attrNameLst>
                                          <p:attrName>ppt_x</p:attrName>
                                        </p:attrNameLst>
                                      </p:cBhvr>
                                      <p:tavLst>
                                        <p:tav tm="0">
                                          <p:val>
                                            <p:strVal val="#ppt_x"/>
                                          </p:val>
                                        </p:tav>
                                        <p:tav tm="100000">
                                          <p:val>
                                            <p:strVal val="#ppt_x"/>
                                          </p:val>
                                        </p:tav>
                                      </p:tavLst>
                                    </p:anim>
                                    <p:anim calcmode="lin" valueType="num">
                                      <p:cBhvr additive="base">
                                        <p:cTn id="20" dur="500" fill="hold"/>
                                        <p:tgtEl>
                                          <p:spTgt spid="7454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5478"/>
                                        </p:tgtEl>
                                        <p:attrNameLst>
                                          <p:attrName>style.visibility</p:attrName>
                                        </p:attrNameLst>
                                      </p:cBhvr>
                                      <p:to>
                                        <p:strVal val="visible"/>
                                      </p:to>
                                    </p:set>
                                    <p:anim calcmode="lin" valueType="num">
                                      <p:cBhvr additive="base">
                                        <p:cTn id="25" dur="500" fill="hold"/>
                                        <p:tgtEl>
                                          <p:spTgt spid="745478"/>
                                        </p:tgtEl>
                                        <p:attrNameLst>
                                          <p:attrName>ppt_x</p:attrName>
                                        </p:attrNameLst>
                                      </p:cBhvr>
                                      <p:tavLst>
                                        <p:tav tm="0">
                                          <p:val>
                                            <p:strVal val="#ppt_x"/>
                                          </p:val>
                                        </p:tav>
                                        <p:tav tm="100000">
                                          <p:val>
                                            <p:strVal val="#ppt_x"/>
                                          </p:val>
                                        </p:tav>
                                      </p:tavLst>
                                    </p:anim>
                                    <p:anim calcmode="lin" valueType="num">
                                      <p:cBhvr additive="base">
                                        <p:cTn id="26" dur="500" fill="hold"/>
                                        <p:tgtEl>
                                          <p:spTgt spid="745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p:bldP spid="745476" grpId="0"/>
      <p:bldP spid="745477" grpId="0"/>
      <p:bldP spid="74547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ACF91F9-DFEA-4E7E-B52C-1DAB76CF9C17}"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4755" name="Rectangle 2"/>
          <p:cNvSpPr>
            <a:spLocks noChangeArrowheads="1"/>
          </p:cNvSpPr>
          <p:nvPr/>
        </p:nvSpPr>
        <p:spPr bwMode="auto">
          <a:xfrm>
            <a:off x="1258888" y="809625"/>
            <a:ext cx="6545262" cy="48926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2023-5</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ARRAY  DB    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SUM    DB    ?</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10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ARRAY</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XOR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ADD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SUM</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a:t>
            </a:r>
            <a:endParaRPr kumimoji="0" lang="en-US" altLang="zh-CN" b="1" u="none" dirty="0">
              <a:solidFill>
                <a:srgbClr val="000000"/>
              </a:solidFill>
              <a:latin typeface="宋体" panose="02010600030101010101" pitchFamily="2" charset="-122"/>
            </a:endParaRPr>
          </a:p>
          <a:p>
            <a:pPr eaLnBrk="1" hangingPunct="1"/>
            <a:br>
              <a:rPr kumimoji="0" lang="en-US" altLang="zh-CN"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SUM= </a:t>
            </a:r>
            <a:r>
              <a:rPr kumimoji="0" lang="en-US" altLang="zh-CN" sz="2000" b="1" u="none" dirty="0">
                <a:solidFill>
                  <a:srgbClr val="000000"/>
                </a:solidFill>
                <a:latin typeface="Arial" panose="020B0604020202020204" pitchFamily="34" charset="0"/>
              </a:rPr>
              <a:t>____________</a:t>
            </a:r>
            <a:r>
              <a:rPr kumimoji="0" lang="en-US" altLang="zh-CN" b="1" u="none" dirty="0">
                <a:solidFill>
                  <a:srgbClr val="000000"/>
                </a:solidFill>
                <a:latin typeface="宋体" panose="02010600030101010101" pitchFamily="2" charset="-122"/>
              </a:rPr>
              <a:t>,CX= </a:t>
            </a:r>
            <a:r>
              <a:rPr kumimoji="0" lang="en-US" altLang="zh-CN" sz="2000" b="1" u="none" dirty="0">
                <a:solidFill>
                  <a:srgbClr val="000000"/>
                </a:solidFill>
                <a:latin typeface="Arial" panose="020B0604020202020204" pitchFamily="34" charset="0"/>
              </a:rPr>
              <a:t>________</a:t>
            </a:r>
            <a:endParaRPr kumimoji="0" lang="en-US" altLang="zh-CN" sz="2000" b="1" u="none" dirty="0">
              <a:solidFill>
                <a:srgbClr val="000000"/>
              </a:solidFill>
              <a:latin typeface="Arial" panose="020B0604020202020204" pitchFamily="34" charset="0"/>
            </a:endParaRPr>
          </a:p>
        </p:txBody>
      </p:sp>
      <p:sp>
        <p:nvSpPr>
          <p:cNvPr id="746499" name="Text Box 3"/>
          <p:cNvSpPr txBox="1">
            <a:spLocks noChangeArrowheads="1"/>
          </p:cNvSpPr>
          <p:nvPr/>
        </p:nvSpPr>
        <p:spPr bwMode="auto">
          <a:xfrm>
            <a:off x="3779838" y="51577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45</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2DH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6500" name="Text Box 4"/>
          <p:cNvSpPr txBox="1">
            <a:spLocks noChangeArrowheads="1"/>
          </p:cNvSpPr>
          <p:nvPr/>
        </p:nvSpPr>
        <p:spPr bwMode="auto">
          <a:xfrm>
            <a:off x="6084888" y="51577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499"/>
                                        </p:tgtEl>
                                        <p:attrNameLst>
                                          <p:attrName>style.visibility</p:attrName>
                                        </p:attrNameLst>
                                      </p:cBhvr>
                                      <p:to>
                                        <p:strVal val="visible"/>
                                      </p:to>
                                    </p:set>
                                    <p:anim calcmode="lin" valueType="num">
                                      <p:cBhvr additive="base">
                                        <p:cTn id="7" dur="500" fill="hold"/>
                                        <p:tgtEl>
                                          <p:spTgt spid="746499"/>
                                        </p:tgtEl>
                                        <p:attrNameLst>
                                          <p:attrName>ppt_x</p:attrName>
                                        </p:attrNameLst>
                                      </p:cBhvr>
                                      <p:tavLst>
                                        <p:tav tm="0">
                                          <p:val>
                                            <p:strVal val="#ppt_x"/>
                                          </p:val>
                                        </p:tav>
                                        <p:tav tm="100000">
                                          <p:val>
                                            <p:strVal val="#ppt_x"/>
                                          </p:val>
                                        </p:tav>
                                      </p:tavLst>
                                    </p:anim>
                                    <p:anim calcmode="lin" valueType="num">
                                      <p:cBhvr additive="base">
                                        <p:cTn id="8" dur="500" fill="hold"/>
                                        <p:tgtEl>
                                          <p:spTgt spid="746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6500"/>
                                        </p:tgtEl>
                                        <p:attrNameLst>
                                          <p:attrName>style.visibility</p:attrName>
                                        </p:attrNameLst>
                                      </p:cBhvr>
                                      <p:to>
                                        <p:strVal val="visible"/>
                                      </p:to>
                                    </p:set>
                                    <p:anim calcmode="lin" valueType="num">
                                      <p:cBhvr additive="base">
                                        <p:cTn id="13" dur="500" fill="hold"/>
                                        <p:tgtEl>
                                          <p:spTgt spid="746500"/>
                                        </p:tgtEl>
                                        <p:attrNameLst>
                                          <p:attrName>ppt_x</p:attrName>
                                        </p:attrNameLst>
                                      </p:cBhvr>
                                      <p:tavLst>
                                        <p:tav tm="0">
                                          <p:val>
                                            <p:strVal val="#ppt_x"/>
                                          </p:val>
                                        </p:tav>
                                        <p:tav tm="100000">
                                          <p:val>
                                            <p:strVal val="#ppt_x"/>
                                          </p:val>
                                        </p:tav>
                                      </p:tavLst>
                                    </p:anim>
                                    <p:anim calcmode="lin" valueType="num">
                                      <p:cBhvr additive="base">
                                        <p:cTn id="14"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499" grpId="0"/>
      <p:bldP spid="74650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8FBC2426-DA36-4C3D-8FBD-11919B22E1A8}"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5779" name="Rectangle 2"/>
          <p:cNvSpPr>
            <a:spLocks noChangeArrowheads="1"/>
          </p:cNvSpPr>
          <p:nvPr/>
        </p:nvSpPr>
        <p:spPr bwMode="auto">
          <a:xfrm>
            <a:off x="1116013" y="1362075"/>
            <a:ext cx="7434262" cy="30480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2023-6</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7EH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5BH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ADD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BL</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程序运行后，</a:t>
            </a:r>
            <a:r>
              <a:rPr kumimoji="0" lang="en-U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OF=</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SF=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CF=</a:t>
            </a:r>
            <a:r>
              <a:rPr kumimoji="0" lang="en-US" altLang="zh-CN" sz="2000" b="1" u="none" dirty="0">
                <a:solidFill>
                  <a:srgbClr val="000000"/>
                </a:solidFill>
                <a:latin typeface="Arial" panose="020B0604020202020204" pitchFamily="34" charset="0"/>
              </a:rPr>
              <a:t>______________</a:t>
            </a:r>
            <a:endParaRPr kumimoji="0" lang="en-US" altLang="zh-CN" sz="2000" b="1" u="none" dirty="0">
              <a:solidFill>
                <a:srgbClr val="000000"/>
              </a:solidFill>
              <a:latin typeface="Arial" panose="020B0604020202020204" pitchFamily="34" charset="0"/>
            </a:endParaRPr>
          </a:p>
        </p:txBody>
      </p:sp>
      <p:sp>
        <p:nvSpPr>
          <p:cNvPr id="747523" name="Text Box 3"/>
          <p:cNvSpPr txBox="1">
            <a:spLocks noChangeArrowheads="1"/>
          </p:cNvSpPr>
          <p:nvPr/>
        </p:nvSpPr>
        <p:spPr bwMode="auto">
          <a:xfrm>
            <a:off x="3563938" y="31416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D9H</a:t>
            </a:r>
            <a:endParaRPr kumimoji="0" lang="en-US" altLang="zh-CN" b="1" u="none">
              <a:solidFill>
                <a:srgbClr val="FF0000"/>
              </a:solidFill>
              <a:latin typeface="Arial" panose="020B0604020202020204" pitchFamily="34" charset="0"/>
            </a:endParaRPr>
          </a:p>
        </p:txBody>
      </p:sp>
      <p:sp>
        <p:nvSpPr>
          <p:cNvPr id="747524" name="Text Box 4"/>
          <p:cNvSpPr txBox="1">
            <a:spLocks noChangeArrowheads="1"/>
          </p:cNvSpPr>
          <p:nvPr/>
        </p:nvSpPr>
        <p:spPr bwMode="auto">
          <a:xfrm>
            <a:off x="6156325" y="31416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47525" name="Text Box 5"/>
          <p:cNvSpPr txBox="1">
            <a:spLocks noChangeArrowheads="1"/>
          </p:cNvSpPr>
          <p:nvPr/>
        </p:nvSpPr>
        <p:spPr bwMode="auto">
          <a:xfrm>
            <a:off x="3492500" y="38608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47526" name="Text Box 6"/>
          <p:cNvSpPr txBox="1">
            <a:spLocks noChangeArrowheads="1"/>
          </p:cNvSpPr>
          <p:nvPr/>
        </p:nvSpPr>
        <p:spPr bwMode="auto">
          <a:xfrm>
            <a:off x="6156325" y="38608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23"/>
                                        </p:tgtEl>
                                        <p:attrNameLst>
                                          <p:attrName>style.visibility</p:attrName>
                                        </p:attrNameLst>
                                      </p:cBhvr>
                                      <p:to>
                                        <p:strVal val="visible"/>
                                      </p:to>
                                    </p:set>
                                    <p:anim calcmode="lin" valueType="num">
                                      <p:cBhvr additive="base">
                                        <p:cTn id="7" dur="500" fill="hold"/>
                                        <p:tgtEl>
                                          <p:spTgt spid="747523"/>
                                        </p:tgtEl>
                                        <p:attrNameLst>
                                          <p:attrName>ppt_x</p:attrName>
                                        </p:attrNameLst>
                                      </p:cBhvr>
                                      <p:tavLst>
                                        <p:tav tm="0">
                                          <p:val>
                                            <p:strVal val="#ppt_x"/>
                                          </p:val>
                                        </p:tav>
                                        <p:tav tm="100000">
                                          <p:val>
                                            <p:strVal val="#ppt_x"/>
                                          </p:val>
                                        </p:tav>
                                      </p:tavLst>
                                    </p:anim>
                                    <p:anim calcmode="lin" valueType="num">
                                      <p:cBhvr additive="base">
                                        <p:cTn id="8" dur="500" fill="hold"/>
                                        <p:tgtEl>
                                          <p:spTgt spid="7475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24"/>
                                        </p:tgtEl>
                                        <p:attrNameLst>
                                          <p:attrName>style.visibility</p:attrName>
                                        </p:attrNameLst>
                                      </p:cBhvr>
                                      <p:to>
                                        <p:strVal val="visible"/>
                                      </p:to>
                                    </p:set>
                                    <p:anim calcmode="lin" valueType="num">
                                      <p:cBhvr additive="base">
                                        <p:cTn id="13" dur="500" fill="hold"/>
                                        <p:tgtEl>
                                          <p:spTgt spid="747524"/>
                                        </p:tgtEl>
                                        <p:attrNameLst>
                                          <p:attrName>ppt_x</p:attrName>
                                        </p:attrNameLst>
                                      </p:cBhvr>
                                      <p:tavLst>
                                        <p:tav tm="0">
                                          <p:val>
                                            <p:strVal val="#ppt_x"/>
                                          </p:val>
                                        </p:tav>
                                        <p:tav tm="100000">
                                          <p:val>
                                            <p:strVal val="#ppt_x"/>
                                          </p:val>
                                        </p:tav>
                                      </p:tavLst>
                                    </p:anim>
                                    <p:anim calcmode="lin" valueType="num">
                                      <p:cBhvr additive="base">
                                        <p:cTn id="14" dur="500" fill="hold"/>
                                        <p:tgtEl>
                                          <p:spTgt spid="7475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25"/>
                                        </p:tgtEl>
                                        <p:attrNameLst>
                                          <p:attrName>style.visibility</p:attrName>
                                        </p:attrNameLst>
                                      </p:cBhvr>
                                      <p:to>
                                        <p:strVal val="visible"/>
                                      </p:to>
                                    </p:set>
                                    <p:anim calcmode="lin" valueType="num">
                                      <p:cBhvr additive="base">
                                        <p:cTn id="19" dur="500" fill="hold"/>
                                        <p:tgtEl>
                                          <p:spTgt spid="747525"/>
                                        </p:tgtEl>
                                        <p:attrNameLst>
                                          <p:attrName>ppt_x</p:attrName>
                                        </p:attrNameLst>
                                      </p:cBhvr>
                                      <p:tavLst>
                                        <p:tav tm="0">
                                          <p:val>
                                            <p:strVal val="#ppt_x"/>
                                          </p:val>
                                        </p:tav>
                                        <p:tav tm="100000">
                                          <p:val>
                                            <p:strVal val="#ppt_x"/>
                                          </p:val>
                                        </p:tav>
                                      </p:tavLst>
                                    </p:anim>
                                    <p:anim calcmode="lin" valueType="num">
                                      <p:cBhvr additive="base">
                                        <p:cTn id="20" dur="500" fill="hold"/>
                                        <p:tgtEl>
                                          <p:spTgt spid="7475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26"/>
                                        </p:tgtEl>
                                        <p:attrNameLst>
                                          <p:attrName>style.visibility</p:attrName>
                                        </p:attrNameLst>
                                      </p:cBhvr>
                                      <p:to>
                                        <p:strVal val="visible"/>
                                      </p:to>
                                    </p:set>
                                    <p:anim calcmode="lin" valueType="num">
                                      <p:cBhvr additive="base">
                                        <p:cTn id="25" dur="500" fill="hold"/>
                                        <p:tgtEl>
                                          <p:spTgt spid="747526"/>
                                        </p:tgtEl>
                                        <p:attrNameLst>
                                          <p:attrName>ppt_x</p:attrName>
                                        </p:attrNameLst>
                                      </p:cBhvr>
                                      <p:tavLst>
                                        <p:tav tm="0">
                                          <p:val>
                                            <p:strVal val="#ppt_x"/>
                                          </p:val>
                                        </p:tav>
                                        <p:tav tm="100000">
                                          <p:val>
                                            <p:strVal val="#ppt_x"/>
                                          </p:val>
                                        </p:tav>
                                      </p:tavLst>
                                    </p:anim>
                                    <p:anim calcmode="lin" valueType="num">
                                      <p:cBhvr additive="base">
                                        <p:cTn id="26" dur="500" fill="hold"/>
                                        <p:tgtEl>
                                          <p:spTgt spid="74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p:bldP spid="747524" grpId="0"/>
      <p:bldP spid="747525" grpId="0"/>
      <p:bldP spid="74752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2"/>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02AD39E4-9094-4993-88BB-B6E88F2AECC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6803" name="Rectangle 2"/>
          <p:cNvSpPr>
            <a:spLocks noChangeArrowheads="1"/>
          </p:cNvSpPr>
          <p:nvPr/>
        </p:nvSpPr>
        <p:spPr bwMode="auto">
          <a:xfrm>
            <a:off x="250825" y="811213"/>
            <a:ext cx="8383588" cy="4524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2023-7</a:t>
            </a:r>
            <a:r>
              <a:rPr kumimoji="0" lang="en-US" altLang="zh-CN" b="1" u="none" dirty="0">
                <a:solidFill>
                  <a:srgbClr val="000000"/>
                </a:solidFill>
                <a:latin typeface="宋体" panose="02010600030101010101" pitchFamily="2" charset="-122"/>
              </a:rPr>
              <a:t>.</a:t>
            </a:r>
            <a:r>
              <a:rPr kumimoji="0" lang="zh-CN" altLang="en-US" b="1" u="none" dirty="0">
                <a:solidFill>
                  <a:srgbClr val="000000"/>
                </a:solidFill>
                <a:latin typeface="宋体" panose="02010600030101010101" pitchFamily="2" charset="-122"/>
              </a:rPr>
              <a:t>设有一字符串‘</a:t>
            </a:r>
            <a:r>
              <a:rPr kumimoji="0" lang="en-US" altLang="zh-CN" b="1" u="none" dirty="0">
                <a:solidFill>
                  <a:srgbClr val="000000"/>
                </a:solidFill>
                <a:latin typeface="宋体" panose="02010600030101010101" pitchFamily="2" charset="-122"/>
              </a:rPr>
              <a:t>scanning for the letter X’</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要寻找字符‘</a:t>
            </a:r>
            <a:r>
              <a:rPr kumimoji="0" lang="en-US" altLang="zh-CN" b="1" u="none" dirty="0">
                <a:solidFill>
                  <a:srgbClr val="000000"/>
                </a:solidFill>
                <a:latin typeface="宋体" panose="02010600030101010101" pitchFamily="2" charset="-122"/>
              </a:rPr>
              <a:t>X’</a:t>
            </a:r>
            <a:r>
              <a:rPr kumimoji="0" lang="zh-CN" altLang="en-US" b="1" u="none" dirty="0">
                <a:solidFill>
                  <a:srgbClr val="000000"/>
                </a:solidFill>
                <a:latin typeface="宋体" panose="02010600030101010101" pitchFamily="2" charset="-122"/>
              </a:rPr>
              <a:t>所在的位置，填写下列程序完成上述功能。</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SEGMENT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STR    DB   ‘scanning for the letter X’</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LEN    EQU  $-STR            </a:t>
            </a:r>
            <a:r>
              <a:rPr kumimoji="0" lang="zh-CN" altLang="es-ES" b="1" u="none" dirty="0">
                <a:solidFill>
                  <a:srgbClr val="000000"/>
                </a:solidFill>
                <a:latin typeface="宋体" panose="02010600030101010101" pitchFamily="2" charset="-122"/>
              </a:rPr>
              <a:t>；字符串长度</a:t>
            </a:r>
            <a:endParaRPr kumimoji="0" lang="zh-CN" altLang="es-E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POS    DB   0                </a:t>
            </a:r>
            <a:r>
              <a:rPr kumimoji="0" lang="zh-CN" altLang="es-ES" b="1" u="none" dirty="0">
                <a:solidFill>
                  <a:srgbClr val="000000"/>
                </a:solidFill>
                <a:latin typeface="宋体" panose="02010600030101010101" pitchFamily="2" charset="-122"/>
              </a:rPr>
              <a:t>；存放字符‘</a:t>
            </a:r>
            <a:r>
              <a:rPr kumimoji="0" lang="es-ES" altLang="zh-CN" b="1" u="none" dirty="0">
                <a:solidFill>
                  <a:srgbClr val="000000"/>
                </a:solidFill>
                <a:latin typeface="宋体" panose="02010600030101010101" pitchFamily="2" charset="-122"/>
              </a:rPr>
              <a:t>X’</a:t>
            </a:r>
            <a:r>
              <a:rPr kumimoji="0" lang="zh-CN" altLang="es-ES" b="1" u="none" dirty="0">
                <a:solidFill>
                  <a:srgbClr val="000000"/>
                </a:solidFill>
                <a:latin typeface="宋体" panose="02010600030101010101" pitchFamily="2" charset="-122"/>
              </a:rPr>
              <a:t>所在位置</a:t>
            </a:r>
            <a:endParaRPr kumimoji="0" lang="zh-CN" altLang="es-E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ENDS</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SEGMENT STACK</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DB 100 DUP(?)</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ENDS</a:t>
            </a:r>
            <a:endParaRPr kumimoji="0" lang="en-US" altLang="zh-CN" b="1" u="none" dirty="0">
              <a:solidFill>
                <a:srgbClr val="000000"/>
              </a:solidFill>
              <a:latin typeface="宋体" panose="02010600030101010101" pitchFamily="2"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600200" y="3048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latin typeface="Arial" panose="020B0604020202020204" pitchFamily="34" charset="0"/>
              </a:rPr>
              <a:t>存储器</a:t>
            </a:r>
            <a:endParaRPr lang="zh-CN" altLang="en-US" sz="3600" u="none">
              <a:solidFill>
                <a:schemeClr val="tx2"/>
              </a:solidFill>
              <a:latin typeface="Arial" panose="020B0604020202020204" pitchFamily="34" charset="0"/>
            </a:endParaRPr>
          </a:p>
        </p:txBody>
      </p:sp>
      <p:sp>
        <p:nvSpPr>
          <p:cNvPr id="14339" name="Text Box 3"/>
          <p:cNvSpPr txBox="1">
            <a:spLocks noChangeArrowheads="1"/>
          </p:cNvSpPr>
          <p:nvPr/>
        </p:nvSpPr>
        <p:spPr bwMode="auto">
          <a:xfrm>
            <a:off x="2209800" y="11430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u="none"/>
              <a:t>存储单元的</a:t>
            </a:r>
            <a:r>
              <a:rPr lang="zh-CN" altLang="en-US" sz="2800" u="none">
                <a:solidFill>
                  <a:schemeClr val="hlink"/>
                </a:solidFill>
                <a:ea typeface="楷体_GB2312" pitchFamily="49" charset="-122"/>
              </a:rPr>
              <a:t>地址</a:t>
            </a:r>
            <a:r>
              <a:rPr lang="zh-CN" altLang="en-US" sz="2800" u="none"/>
              <a:t>和</a:t>
            </a:r>
            <a:r>
              <a:rPr lang="zh-CN" altLang="en-US" sz="2800" u="none">
                <a:ea typeface="楷体_GB2312" pitchFamily="49" charset="-122"/>
              </a:rPr>
              <a:t>内容</a:t>
            </a:r>
            <a:r>
              <a:rPr lang="zh-CN" altLang="en-US" sz="2800" u="none"/>
              <a:t>：</a:t>
            </a:r>
            <a:endParaRPr lang="zh-CN" altLang="en-US" sz="2800" u="none"/>
          </a:p>
        </p:txBody>
      </p:sp>
      <p:sp>
        <p:nvSpPr>
          <p:cNvPr id="14340" name="Rectangle 4"/>
          <p:cNvSpPr>
            <a:spLocks noChangeArrowheads="1"/>
          </p:cNvSpPr>
          <p:nvPr/>
        </p:nvSpPr>
        <p:spPr bwMode="auto">
          <a:xfrm>
            <a:off x="3695700" y="1866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14341" name="Group 5"/>
          <p:cNvGrpSpPr/>
          <p:nvPr/>
        </p:nvGrpSpPr>
        <p:grpSpPr bwMode="auto">
          <a:xfrm>
            <a:off x="2286000" y="1905000"/>
            <a:ext cx="5867400" cy="3925888"/>
            <a:chOff x="1440" y="1200"/>
            <a:chExt cx="3696" cy="2473"/>
          </a:xfrm>
        </p:grpSpPr>
        <p:grpSp>
          <p:nvGrpSpPr>
            <p:cNvPr id="14344" name="Group 6"/>
            <p:cNvGrpSpPr/>
            <p:nvPr/>
          </p:nvGrpSpPr>
          <p:grpSpPr bwMode="auto">
            <a:xfrm>
              <a:off x="1440" y="1200"/>
              <a:ext cx="3696" cy="2473"/>
              <a:chOff x="1920" y="1392"/>
              <a:chExt cx="3504" cy="2473"/>
            </a:xfrm>
          </p:grpSpPr>
          <p:grpSp>
            <p:nvGrpSpPr>
              <p:cNvPr id="14347" name="Group 7"/>
              <p:cNvGrpSpPr/>
              <p:nvPr/>
            </p:nvGrpSpPr>
            <p:grpSpPr bwMode="auto">
              <a:xfrm>
                <a:off x="1920" y="1680"/>
                <a:ext cx="3166" cy="1776"/>
                <a:chOff x="1440" y="1632"/>
                <a:chExt cx="3166" cy="1776"/>
              </a:xfrm>
            </p:grpSpPr>
            <p:grpSp>
              <p:nvGrpSpPr>
                <p:cNvPr id="14350" name="Group 8"/>
                <p:cNvGrpSpPr/>
                <p:nvPr/>
              </p:nvGrpSpPr>
              <p:grpSpPr bwMode="auto">
                <a:xfrm>
                  <a:off x="1440" y="1632"/>
                  <a:ext cx="3166" cy="1440"/>
                  <a:chOff x="1440" y="1632"/>
                  <a:chExt cx="3166" cy="1440"/>
                </a:xfrm>
              </p:grpSpPr>
              <p:grpSp>
                <p:nvGrpSpPr>
                  <p:cNvPr id="14353" name="Group 9"/>
                  <p:cNvGrpSpPr/>
                  <p:nvPr/>
                </p:nvGrpSpPr>
                <p:grpSpPr bwMode="auto">
                  <a:xfrm>
                    <a:off x="1488" y="1632"/>
                    <a:ext cx="1296" cy="1440"/>
                    <a:chOff x="3552" y="1680"/>
                    <a:chExt cx="768" cy="1440"/>
                  </a:xfrm>
                </p:grpSpPr>
                <p:sp>
                  <p:nvSpPr>
                    <p:cNvPr id="14358" name="Rectangle 10"/>
                    <p:cNvSpPr>
                      <a:spLocks noChangeArrowheads="1"/>
                    </p:cNvSpPr>
                    <p:nvPr/>
                  </p:nvSpPr>
                  <p:spPr bwMode="auto">
                    <a:xfrm>
                      <a:off x="3552" y="168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59" name="Rectangle 11"/>
                    <p:cNvSpPr>
                      <a:spLocks noChangeArrowheads="1"/>
                    </p:cNvSpPr>
                    <p:nvPr/>
                  </p:nvSpPr>
                  <p:spPr bwMode="auto">
                    <a:xfrm>
                      <a:off x="3552" y="192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0" name="Rectangle 12"/>
                    <p:cNvSpPr>
                      <a:spLocks noChangeArrowheads="1"/>
                    </p:cNvSpPr>
                    <p:nvPr/>
                  </p:nvSpPr>
                  <p:spPr bwMode="auto">
                    <a:xfrm>
                      <a:off x="3552" y="216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1" name="Rectangle 13"/>
                    <p:cNvSpPr>
                      <a:spLocks noChangeArrowheads="1"/>
                    </p:cNvSpPr>
                    <p:nvPr/>
                  </p:nvSpPr>
                  <p:spPr bwMode="auto">
                    <a:xfrm>
                      <a:off x="3552" y="240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2" name="Rectangle 14"/>
                    <p:cNvSpPr>
                      <a:spLocks noChangeArrowheads="1"/>
                    </p:cNvSpPr>
                    <p:nvPr/>
                  </p:nvSpPr>
                  <p:spPr bwMode="auto">
                    <a:xfrm>
                      <a:off x="3552" y="264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3" name="Rectangle 15"/>
                    <p:cNvSpPr>
                      <a:spLocks noChangeArrowheads="1"/>
                    </p:cNvSpPr>
                    <p:nvPr/>
                  </p:nvSpPr>
                  <p:spPr bwMode="auto">
                    <a:xfrm>
                      <a:off x="3552" y="288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4354" name="Rectangle 16"/>
                  <p:cNvSpPr>
                    <a:spLocks noChangeArrowheads="1"/>
                  </p:cNvSpPr>
                  <p:nvPr/>
                </p:nvSpPr>
                <p:spPr bwMode="auto">
                  <a:xfrm>
                    <a:off x="1440" y="1632"/>
                    <a:ext cx="3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 1  0  0  1  1  1  1  1</a:t>
                    </a:r>
                    <a:r>
                      <a:rPr lang="en-US" altLang="zh-CN" sz="2000" b="0" u="none">
                        <a:solidFill>
                          <a:schemeClr val="bg2"/>
                        </a:solidFill>
                      </a:rPr>
                      <a:t>    </a:t>
                    </a:r>
                    <a:r>
                      <a:rPr lang="en-US" altLang="zh-CN" sz="2000" b="0" u="none">
                        <a:solidFill>
                          <a:schemeClr val="hlink"/>
                        </a:solidFill>
                      </a:rPr>
                      <a:t>1000</a:t>
                    </a:r>
                    <a:r>
                      <a:rPr lang="en-US" altLang="en-US" sz="2000" b="0" u="none">
                        <a:solidFill>
                          <a:schemeClr val="hlink"/>
                        </a:solidFill>
                      </a:rPr>
                      <a:t>H</a:t>
                    </a:r>
                    <a:r>
                      <a:rPr lang="en-US" altLang="en-US" sz="2000" b="0" u="none"/>
                      <a:t>   ( </a:t>
                    </a:r>
                    <a:r>
                      <a:rPr lang="en-US" altLang="en-US" sz="2000" b="0" u="none">
                        <a:solidFill>
                          <a:srgbClr val="FF3300"/>
                        </a:solidFill>
                      </a:rPr>
                      <a:t>1000H</a:t>
                    </a:r>
                    <a:r>
                      <a:rPr lang="en-US" altLang="en-US" sz="2000" b="0" u="none"/>
                      <a:t> )  =  </a:t>
                    </a:r>
                    <a:r>
                      <a:rPr lang="en-US" altLang="en-US" sz="2000" b="0" u="none">
                        <a:latin typeface="Lucida Console" panose="020B0609040504020204" pitchFamily="49" charset="0"/>
                      </a:rPr>
                      <a:t>9F H</a:t>
                    </a:r>
                    <a:endParaRPr lang="en-US" altLang="zh-CN" sz="2000" b="0" u="none">
                      <a:latin typeface="Lucida Console" panose="020B0609040504020204" pitchFamily="49" charset="0"/>
                    </a:endParaRPr>
                  </a:p>
                </p:txBody>
              </p:sp>
              <p:sp>
                <p:nvSpPr>
                  <p:cNvPr id="14355" name="Rectangle 17"/>
                  <p:cNvSpPr>
                    <a:spLocks noChangeArrowheads="1"/>
                  </p:cNvSpPr>
                  <p:nvPr/>
                </p:nvSpPr>
                <p:spPr bwMode="auto">
                  <a:xfrm>
                    <a:off x="1488" y="1872"/>
                    <a:ext cx="1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0  0  1  0  0  1  1  0</a:t>
                    </a:r>
                    <a:r>
                      <a:rPr lang="en-US" altLang="zh-CN" sz="2000" b="0" u="none">
                        <a:solidFill>
                          <a:schemeClr val="bg2"/>
                        </a:solidFill>
                      </a:rPr>
                      <a:t>    </a:t>
                    </a:r>
                    <a:r>
                      <a:rPr lang="en-US" altLang="zh-CN" sz="2000" b="0" u="none">
                        <a:solidFill>
                          <a:schemeClr val="hlink"/>
                        </a:solidFill>
                      </a:rPr>
                      <a:t>1001H</a:t>
                    </a:r>
                    <a:r>
                      <a:rPr lang="en-US" altLang="zh-CN" sz="2000" b="0" u="none"/>
                      <a:t>   </a:t>
                    </a:r>
                    <a:endParaRPr lang="en-US" altLang="zh-CN" sz="2000" b="0" u="none">
                      <a:latin typeface="Lucida Console" panose="020B0609040504020204" pitchFamily="49" charset="0"/>
                    </a:endParaRPr>
                  </a:p>
                </p:txBody>
              </p:sp>
              <p:sp>
                <p:nvSpPr>
                  <p:cNvPr id="14356" name="Rectangle 18"/>
                  <p:cNvSpPr>
                    <a:spLocks noChangeArrowheads="1"/>
                  </p:cNvSpPr>
                  <p:nvPr/>
                </p:nvSpPr>
                <p:spPr bwMode="auto">
                  <a:xfrm>
                    <a:off x="1488" y="2112"/>
                    <a:ext cx="31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0  0  0  1  1  1  1  0</a:t>
                    </a:r>
                    <a:r>
                      <a:rPr lang="en-US" altLang="zh-CN" sz="2000" b="0" u="none">
                        <a:solidFill>
                          <a:schemeClr val="bg2"/>
                        </a:solidFill>
                      </a:rPr>
                      <a:t>    </a:t>
                    </a:r>
                    <a:r>
                      <a:rPr lang="en-US" altLang="zh-CN" sz="2000" b="0" u="none">
                        <a:solidFill>
                          <a:schemeClr val="hlink"/>
                        </a:solidFill>
                      </a:rPr>
                      <a:t>1002</a:t>
                    </a:r>
                    <a:r>
                      <a:rPr lang="en-US" altLang="en-US" sz="2000" b="0" u="none">
                        <a:solidFill>
                          <a:schemeClr val="hlink"/>
                        </a:solidFill>
                      </a:rPr>
                      <a:t>H</a:t>
                    </a:r>
                    <a:r>
                      <a:rPr lang="en-US" altLang="en-US" sz="2000" b="0" u="none"/>
                      <a:t>   ( </a:t>
                    </a:r>
                    <a:r>
                      <a:rPr lang="en-US" altLang="en-US" sz="2000" b="0" u="none">
                        <a:solidFill>
                          <a:srgbClr val="FF3300"/>
                        </a:solidFill>
                      </a:rPr>
                      <a:t>1002H</a:t>
                    </a:r>
                    <a:r>
                      <a:rPr lang="en-US" altLang="en-US" sz="2000" b="0" u="none"/>
                      <a:t> )  =  </a:t>
                    </a:r>
                    <a:r>
                      <a:rPr lang="en-US" altLang="en-US" sz="2000" b="0" u="none">
                        <a:latin typeface="Lucida Console" panose="020B0609040504020204" pitchFamily="49" charset="0"/>
                      </a:rPr>
                      <a:t>1E H</a:t>
                    </a:r>
                    <a:endParaRPr lang="en-US" altLang="zh-CN" sz="2000" b="0" u="none">
                      <a:latin typeface="Lucida Console" panose="020B0609040504020204" pitchFamily="49" charset="0"/>
                    </a:endParaRPr>
                  </a:p>
                </p:txBody>
              </p:sp>
              <p:sp>
                <p:nvSpPr>
                  <p:cNvPr id="14357" name="Rectangle 19"/>
                  <p:cNvSpPr>
                    <a:spLocks noChangeArrowheads="1"/>
                  </p:cNvSpPr>
                  <p:nvPr/>
                </p:nvSpPr>
                <p:spPr bwMode="auto">
                  <a:xfrm>
                    <a:off x="1488" y="2352"/>
                    <a:ext cx="1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1  1  0  1  0  1  1  1</a:t>
                    </a:r>
                    <a:r>
                      <a:rPr lang="en-US" altLang="zh-CN" sz="2000" b="0" u="none">
                        <a:solidFill>
                          <a:schemeClr val="bg2"/>
                        </a:solidFill>
                      </a:rPr>
                      <a:t>    </a:t>
                    </a:r>
                    <a:r>
                      <a:rPr lang="en-US" altLang="zh-CN" sz="2000" b="0" u="none">
                        <a:solidFill>
                          <a:schemeClr val="hlink"/>
                        </a:solidFill>
                      </a:rPr>
                      <a:t>1003</a:t>
                    </a:r>
                    <a:r>
                      <a:rPr lang="en-US" altLang="en-US" sz="2000" b="0" u="none">
                        <a:solidFill>
                          <a:schemeClr val="hlink"/>
                        </a:solidFill>
                      </a:rPr>
                      <a:t>H</a:t>
                    </a:r>
                    <a:r>
                      <a:rPr lang="en-US" altLang="en-US" sz="2000" b="0" u="none"/>
                      <a:t>   </a:t>
                    </a:r>
                    <a:endParaRPr lang="en-US" altLang="zh-CN" sz="2000" b="0" u="none">
                      <a:latin typeface="Lucida Console" panose="020B0609040504020204" pitchFamily="49" charset="0"/>
                    </a:endParaRPr>
                  </a:p>
                </p:txBody>
              </p:sp>
            </p:grpSp>
            <p:sp>
              <p:nvSpPr>
                <p:cNvPr id="14351" name="Line 20"/>
                <p:cNvSpPr>
                  <a:spLocks noChangeShapeType="1"/>
                </p:cNvSpPr>
                <p:nvPr/>
              </p:nvSpPr>
              <p:spPr bwMode="auto">
                <a:xfrm>
                  <a:off x="1488" y="307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2" name="Line 21"/>
                <p:cNvSpPr>
                  <a:spLocks noChangeShapeType="1"/>
                </p:cNvSpPr>
                <p:nvPr/>
              </p:nvSpPr>
              <p:spPr bwMode="auto">
                <a:xfrm>
                  <a:off x="2784" y="307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8" name="Text Box 22"/>
              <p:cNvSpPr txBox="1">
                <a:spLocks noChangeArrowheads="1"/>
              </p:cNvSpPr>
              <p:nvPr/>
            </p:nvSpPr>
            <p:spPr bwMode="auto">
              <a:xfrm>
                <a:off x="2352" y="139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b="0" u="none"/>
                  <a:t>字节</a:t>
                </a:r>
                <a:endParaRPr lang="zh-CN" altLang="en-US" sz="2000" b="0" u="none"/>
              </a:p>
            </p:txBody>
          </p:sp>
          <p:sp>
            <p:nvSpPr>
              <p:cNvPr id="14349" name="Rectangle 23"/>
              <p:cNvSpPr>
                <a:spLocks noChangeArrowheads="1"/>
              </p:cNvSpPr>
              <p:nvPr/>
            </p:nvSpPr>
            <p:spPr bwMode="auto">
              <a:xfrm>
                <a:off x="3792" y="2847"/>
                <a:ext cx="163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solidFill>
                      <a:schemeClr val="hlink"/>
                    </a:solidFill>
                  </a:rPr>
                  <a:t>  </a:t>
                </a:r>
                <a:r>
                  <a:rPr lang="en-US" altLang="en-US" sz="2000" b="0" u="none"/>
                  <a:t>( </a:t>
                </a:r>
                <a:r>
                  <a:rPr lang="en-US" altLang="en-US" sz="2000" b="0" u="none">
                    <a:solidFill>
                      <a:srgbClr val="FF3300"/>
                    </a:solidFill>
                  </a:rPr>
                  <a:t>1000H</a:t>
                </a:r>
                <a:r>
                  <a:rPr lang="en-US" altLang="en-US" sz="2000" b="0" u="none"/>
                  <a:t> )  =  </a:t>
                </a:r>
                <a:r>
                  <a:rPr lang="en-US" altLang="en-US" sz="2000" b="0" u="none">
                    <a:latin typeface="Lucida Console" panose="020B0609040504020204" pitchFamily="49" charset="0"/>
                  </a:rPr>
                  <a:t>269F H</a:t>
                </a:r>
                <a:endParaRPr lang="en-US" altLang="en-US" sz="2000" b="0" u="none">
                  <a:latin typeface="Lucida Console" panose="020B0609040504020204" pitchFamily="49" charset="0"/>
                </a:endParaRPr>
              </a:p>
              <a:p>
                <a:pPr eaLnBrk="1" hangingPunct="1">
                  <a:spcBef>
                    <a:spcPct val="0"/>
                  </a:spcBef>
                  <a:buClrTx/>
                  <a:buFontTx/>
                  <a:buNone/>
                </a:pPr>
                <a:r>
                  <a:rPr lang="en-US" altLang="zh-CN" sz="2000" b="0" u="none"/>
                  <a:t>  (</a:t>
                </a:r>
                <a:r>
                  <a:rPr lang="en-US" altLang="zh-CN" sz="2000" b="0" u="none">
                    <a:solidFill>
                      <a:srgbClr val="FF3300"/>
                    </a:solidFill>
                  </a:rPr>
                  <a:t> 1002H </a:t>
                </a:r>
                <a:r>
                  <a:rPr lang="en-US" altLang="zh-CN" sz="2000" b="0" u="none"/>
                  <a:t>)  =  </a:t>
                </a:r>
                <a:r>
                  <a:rPr lang="en-US" altLang="zh-CN" sz="2000" b="0" u="none">
                    <a:latin typeface="Lucida Console" panose="020B0609040504020204" pitchFamily="49" charset="0"/>
                  </a:rPr>
                  <a:t>D71E H</a:t>
                </a:r>
                <a:endParaRPr lang="en-US" altLang="zh-CN" sz="2000" b="0" u="none">
                  <a:latin typeface="Lucida Console" panose="020B0609040504020204" pitchFamily="49" charset="0"/>
                </a:endParaRPr>
              </a:p>
              <a:p>
                <a:pPr eaLnBrk="1" hangingPunct="1">
                  <a:spcBef>
                    <a:spcPct val="50000"/>
                  </a:spcBef>
                  <a:buClrTx/>
                  <a:buFontTx/>
                  <a:buNone/>
                </a:pPr>
                <a:r>
                  <a:rPr lang="en-US" altLang="zh-CN" sz="2000" b="0" u="none">
                    <a:solidFill>
                      <a:schemeClr val="tx2"/>
                    </a:solidFill>
                  </a:rPr>
                  <a:t>  ( 1001H )  =  </a:t>
                </a:r>
                <a:r>
                  <a:rPr lang="en-US" altLang="zh-CN" sz="2000" b="0" u="none">
                    <a:solidFill>
                      <a:schemeClr val="tx2"/>
                    </a:solidFill>
                    <a:latin typeface="Lucida Console" panose="020B0609040504020204" pitchFamily="49" charset="0"/>
                  </a:rPr>
                  <a:t>1E26 H</a:t>
                </a:r>
                <a:endParaRPr lang="en-US" altLang="zh-CN" sz="2000" b="0" u="none">
                  <a:solidFill>
                    <a:schemeClr val="tx2"/>
                  </a:solidFill>
                  <a:latin typeface="Lucida Console" panose="020B0609040504020204" pitchFamily="49" charset="0"/>
                </a:endParaRPr>
              </a:p>
              <a:p>
                <a:pPr eaLnBrk="1" hangingPunct="1">
                  <a:spcBef>
                    <a:spcPct val="50000"/>
                  </a:spcBef>
                  <a:buClrTx/>
                  <a:buFontTx/>
                  <a:buNone/>
                </a:pPr>
                <a:r>
                  <a:rPr lang="en-US" altLang="zh-CN" sz="2000" b="0" u="none">
                    <a:solidFill>
                      <a:schemeClr val="tx2"/>
                    </a:solidFill>
                    <a:ea typeface="楷体_GB2312" pitchFamily="49" charset="-122"/>
                  </a:rPr>
                  <a:t>  </a:t>
                </a:r>
                <a:r>
                  <a:rPr lang="zh-CN" altLang="en-US" sz="2000" b="0" u="none">
                    <a:solidFill>
                      <a:schemeClr val="tx2"/>
                    </a:solidFill>
                    <a:ea typeface="楷体_GB2312" pitchFamily="49" charset="-122"/>
                  </a:rPr>
                  <a:t>访问两次存储器</a:t>
                </a:r>
                <a:endParaRPr lang="zh-CN" altLang="en-US" sz="2000" b="0" u="none">
                  <a:solidFill>
                    <a:schemeClr val="tx2"/>
                  </a:solidFill>
                  <a:ea typeface="楷体_GB2312" pitchFamily="49" charset="-122"/>
                </a:endParaRPr>
              </a:p>
            </p:txBody>
          </p:sp>
        </p:grpSp>
        <p:sp>
          <p:nvSpPr>
            <p:cNvPr id="14345" name="Rectangle 24"/>
            <p:cNvSpPr>
              <a:spLocks noChangeArrowheads="1"/>
            </p:cNvSpPr>
            <p:nvPr/>
          </p:nvSpPr>
          <p:spPr bwMode="auto">
            <a:xfrm>
              <a:off x="3408" y="1728"/>
              <a:ext cx="1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t>( </a:t>
              </a:r>
              <a:r>
                <a:rPr lang="en-US" altLang="en-US" sz="2000" b="0" u="none">
                  <a:solidFill>
                    <a:srgbClr val="FF3300"/>
                  </a:solidFill>
                </a:rPr>
                <a:t>1001H</a:t>
              </a:r>
              <a:r>
                <a:rPr lang="en-US" altLang="en-US" sz="2000" b="0" u="none"/>
                <a:t> )  =  </a:t>
              </a:r>
              <a:r>
                <a:rPr lang="en-US" altLang="en-US" sz="2000" b="0" u="none">
                  <a:latin typeface="Lucida Console" panose="020B0609040504020204" pitchFamily="49" charset="0"/>
                </a:rPr>
                <a:t>26 H</a:t>
              </a:r>
              <a:endParaRPr lang="en-US" altLang="zh-CN" sz="2000" b="0" u="none">
                <a:latin typeface="Lucida Console" panose="020B0609040504020204" pitchFamily="49" charset="0"/>
              </a:endParaRPr>
            </a:p>
          </p:txBody>
        </p:sp>
        <p:sp>
          <p:nvSpPr>
            <p:cNvPr id="14346" name="Rectangle 25"/>
            <p:cNvSpPr>
              <a:spLocks noChangeArrowheads="1"/>
            </p:cNvSpPr>
            <p:nvPr/>
          </p:nvSpPr>
          <p:spPr bwMode="auto">
            <a:xfrm>
              <a:off x="3408" y="2208"/>
              <a:ext cx="1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t>( </a:t>
              </a:r>
              <a:r>
                <a:rPr lang="en-US" altLang="en-US" sz="2000" b="0" u="none">
                  <a:solidFill>
                    <a:srgbClr val="FF3300"/>
                  </a:solidFill>
                </a:rPr>
                <a:t>1003H</a:t>
              </a:r>
              <a:r>
                <a:rPr lang="en-US" altLang="en-US" sz="2000" b="0" u="none"/>
                <a:t> )  =  </a:t>
              </a:r>
              <a:r>
                <a:rPr lang="en-US" altLang="en-US" sz="2000" b="0" u="none">
                  <a:latin typeface="Lucida Console" panose="020B0609040504020204" pitchFamily="49" charset="0"/>
                </a:rPr>
                <a:t>D7 H</a:t>
              </a:r>
              <a:endParaRPr lang="en-US" altLang="zh-CN" sz="2000" b="0" u="none">
                <a:latin typeface="Lucida Console" panose="020B0609040504020204" pitchFamily="49" charset="0"/>
              </a:endParaRPr>
            </a:p>
          </p:txBody>
        </p:sp>
      </p:grpSp>
      <p:sp>
        <p:nvSpPr>
          <p:cNvPr id="14342" name="TextBox 27"/>
          <p:cNvSpPr txBox="1">
            <a:spLocks noChangeArrowheads="1"/>
          </p:cNvSpPr>
          <p:nvPr/>
        </p:nvSpPr>
        <p:spPr bwMode="auto">
          <a:xfrm>
            <a:off x="5643563" y="385762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字单元</a:t>
            </a:r>
            <a:endParaRPr lang="zh-CN" altLang="en-US" sz="2400" b="0"/>
          </a:p>
        </p:txBody>
      </p:sp>
      <p:sp>
        <p:nvSpPr>
          <p:cNvPr id="14343" name="TextBox 28"/>
          <p:cNvSpPr txBox="1">
            <a:spLocks noChangeArrowheads="1"/>
          </p:cNvSpPr>
          <p:nvPr/>
        </p:nvSpPr>
        <p:spPr bwMode="auto">
          <a:xfrm>
            <a:off x="5500688" y="18573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字节单元</a:t>
            </a:r>
            <a:endParaRPr lang="zh-CN" altLang="en-US" sz="2400" b="0"/>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0"/>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E7D7E19D-46A9-412B-8D10-7C26334E8531}"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7827" name="Rectangle 2"/>
          <p:cNvSpPr>
            <a:spLocks noChangeArrowheads="1"/>
          </p:cNvSpPr>
          <p:nvPr/>
        </p:nvSpPr>
        <p:spPr bwMode="auto">
          <a:xfrm>
            <a:off x="323850" y="549275"/>
            <a:ext cx="8569325" cy="55784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u="none">
                <a:solidFill>
                  <a:srgbClr val="000000"/>
                </a:solidFill>
                <a:latin typeface="宋体" panose="02010600030101010101" pitchFamily="2" charset="-122"/>
              </a:rPr>
              <a:t>CDS   SEGMENT </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ASSUME CS:CDS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DS:DTS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SS:STS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MAIN:  MOV   AX</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SI</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OFFSET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指向字符串首地址</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CX</a:t>
            </a:r>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CX</a:t>
            </a:r>
            <a:r>
              <a:rPr kumimoji="0" lang="zh-CN" altLang="en-US" sz="2000" b="1" u="none">
                <a:solidFill>
                  <a:srgbClr val="000000"/>
                </a:solidFill>
                <a:latin typeface="宋体" panose="02010600030101010101" pitchFamily="2" charset="-122"/>
              </a:rPr>
              <a:t>为字符串长度</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AL</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X’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AL</a:t>
            </a:r>
            <a:r>
              <a:rPr kumimoji="0" lang="zh-CN" altLang="en-US" sz="2000" b="1" u="none">
                <a:solidFill>
                  <a:srgbClr val="000000"/>
                </a:solidFill>
                <a:latin typeface="宋体" panose="02010600030101010101" pitchFamily="2" charset="-122"/>
              </a:rPr>
              <a:t>为待查找的字符‘</a:t>
            </a:r>
            <a:r>
              <a:rPr kumimoji="0" lang="en-US" altLang="zh-CN" sz="2000" b="1" u="none">
                <a:solidFill>
                  <a:srgbClr val="000000"/>
                </a:solidFill>
                <a:latin typeface="宋体" panose="02010600030101010101" pitchFamily="2" charset="-122"/>
              </a:rPr>
              <a:t>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AH</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0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AH</a:t>
            </a:r>
            <a:r>
              <a:rPr kumimoji="0" lang="zh-CN" altLang="en-US" sz="2000" b="1" u="none">
                <a:solidFill>
                  <a:srgbClr val="000000"/>
                </a:solidFill>
                <a:latin typeface="宋体" panose="02010600030101010101" pitchFamily="2" charset="-122"/>
              </a:rPr>
              <a:t>为待查找字符所在位置，初始为</a:t>
            </a:r>
            <a:r>
              <a:rPr kumimoji="0" lang="en-US" altLang="zh-CN" sz="2000" b="1" u="none">
                <a:solidFill>
                  <a:srgbClr val="000000"/>
                </a:solidFill>
                <a:latin typeface="宋体" panose="02010600030101010101" pitchFamily="2" charset="-122"/>
              </a:rPr>
              <a:t>0</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NEXT:  CMP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；所取的字符是否为‘</a:t>
            </a:r>
            <a:r>
              <a:rPr kumimoji="0" lang="en-US" altLang="zh-CN" sz="2000" b="1" u="none">
                <a:solidFill>
                  <a:srgbClr val="000000"/>
                </a:solidFill>
                <a:latin typeface="宋体" panose="02010600030101010101" pitchFamily="2" charset="-122"/>
              </a:rPr>
              <a:t>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JE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；是，则退出循环</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INC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；；更新待查找字符所在位置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LOOP   NEXT</a:t>
            </a:r>
            <a:r>
              <a:rPr kumimoji="0" lang="zh-CN" altLang="en-US" sz="2000" b="1" u="none">
                <a:solidFill>
                  <a:srgbClr val="000000"/>
                </a:solidFill>
                <a:latin typeface="宋体" panose="02010600030101010101" pitchFamily="2" charset="-122"/>
              </a:rPr>
              <a:t>否则，</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指向下一个字符</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INC     AH </a:t>
            </a:r>
            <a:r>
              <a:rPr kumimoji="0" lang="zh-CN" altLang="en-US" sz="2000" b="1" u="none">
                <a:solidFill>
                  <a:srgbClr val="000000"/>
                </a:solidFill>
                <a:latin typeface="宋体" panose="02010600030101010101" pitchFamily="2" charset="-122"/>
              </a:rPr>
              <a:t>；未处理完，则继续</a:t>
            </a:r>
            <a:endParaRPr kumimoji="0" lang="zh-CN" altLang="en-US"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FOUND: 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AH       </a:t>
            </a:r>
            <a:r>
              <a:rPr kumimoji="0" lang="zh-CN" altLang="en-US" sz="2000" b="1" u="none">
                <a:solidFill>
                  <a:srgbClr val="000000"/>
                </a:solidFill>
                <a:latin typeface="宋体" panose="02010600030101010101" pitchFamily="2" charset="-122"/>
              </a:rPr>
              <a:t>；保存待查找字符所在位置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AH</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4CH         </a:t>
            </a:r>
            <a:r>
              <a:rPr kumimoji="0" lang="zh-CN" altLang="en-US" sz="2000" b="1" u="none">
                <a:solidFill>
                  <a:srgbClr val="000000"/>
                </a:solidFill>
                <a:latin typeface="宋体" panose="02010600030101010101" pitchFamily="2" charset="-122"/>
              </a:rPr>
              <a:t>；返回系统</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INT    21H</a:t>
            </a:r>
            <a:endParaRPr kumimoji="0" lang="en-US"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CDS    ENDS</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END    </a:t>
            </a:r>
            <a:r>
              <a:rPr kumimoji="0" lang="en-US" altLang="zh-CN" sz="2000" b="1" u="none">
                <a:solidFill>
                  <a:srgbClr val="000000"/>
                </a:solidFill>
                <a:latin typeface="Arial" panose="020B0604020202020204" pitchFamily="34" charset="0"/>
              </a:rPr>
              <a:t>________</a:t>
            </a:r>
            <a:r>
              <a:rPr kumimoji="0" lang="da-DK"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；指明程序入口，结束汇编 </a:t>
            </a:r>
            <a:endParaRPr kumimoji="0" lang="zh-CN" altLang="en-US" sz="2000" b="1" u="none">
              <a:solidFill>
                <a:srgbClr val="000000"/>
              </a:solidFill>
              <a:latin typeface="宋体" panose="02010600030101010101" pitchFamily="2" charset="-122"/>
            </a:endParaRPr>
          </a:p>
        </p:txBody>
      </p:sp>
      <p:sp>
        <p:nvSpPr>
          <p:cNvPr id="749571" name="Text Box 3"/>
          <p:cNvSpPr txBox="1">
            <a:spLocks noChangeArrowheads="1"/>
          </p:cNvSpPr>
          <p:nvPr/>
        </p:nvSpPr>
        <p:spPr bwMode="auto">
          <a:xfrm>
            <a:off x="2124075" y="1484313"/>
            <a:ext cx="7207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DS</a:t>
            </a:r>
            <a:endParaRPr kumimoji="0" lang="en-US" altLang="zh-CN" sz="2000" b="1" u="none">
              <a:solidFill>
                <a:srgbClr val="FF0000"/>
              </a:solidFill>
              <a:latin typeface="Arial" panose="020B0604020202020204" pitchFamily="34" charset="0"/>
            </a:endParaRPr>
          </a:p>
        </p:txBody>
      </p:sp>
      <p:sp>
        <p:nvSpPr>
          <p:cNvPr id="749572" name="Text Box 4"/>
          <p:cNvSpPr txBox="1">
            <a:spLocks noChangeArrowheads="1"/>
          </p:cNvSpPr>
          <p:nvPr/>
        </p:nvSpPr>
        <p:spPr bwMode="auto">
          <a:xfrm>
            <a:off x="3563938" y="1773238"/>
            <a:ext cx="12239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STR</a:t>
            </a:r>
            <a:endParaRPr kumimoji="0" lang="en-US" altLang="zh-CN" sz="2000" b="1" u="none">
              <a:solidFill>
                <a:srgbClr val="FF0000"/>
              </a:solidFill>
              <a:latin typeface="Arial" panose="020B0604020202020204" pitchFamily="34" charset="0"/>
            </a:endParaRPr>
          </a:p>
        </p:txBody>
      </p:sp>
      <p:sp>
        <p:nvSpPr>
          <p:cNvPr id="749573" name="Text Box 5"/>
          <p:cNvSpPr txBox="1">
            <a:spLocks noChangeArrowheads="1"/>
          </p:cNvSpPr>
          <p:nvPr/>
        </p:nvSpPr>
        <p:spPr bwMode="auto">
          <a:xfrm>
            <a:off x="2700338" y="2060575"/>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LEN</a:t>
            </a:r>
            <a:endParaRPr kumimoji="0" lang="en-US" altLang="zh-CN" sz="2000" b="1" u="none">
              <a:solidFill>
                <a:srgbClr val="FF0000"/>
              </a:solidFill>
              <a:latin typeface="Arial" panose="020B0604020202020204" pitchFamily="34" charset="0"/>
            </a:endParaRPr>
          </a:p>
        </p:txBody>
      </p:sp>
      <p:sp>
        <p:nvSpPr>
          <p:cNvPr id="749576" name="Text Box 8"/>
          <p:cNvSpPr txBox="1">
            <a:spLocks noChangeArrowheads="1"/>
          </p:cNvSpPr>
          <p:nvPr/>
        </p:nvSpPr>
        <p:spPr bwMode="auto">
          <a:xfrm>
            <a:off x="2051050" y="2924175"/>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[SI]</a:t>
            </a:r>
            <a:endParaRPr kumimoji="0" lang="en-US" altLang="zh-CN" sz="2000" b="1" u="none">
              <a:solidFill>
                <a:srgbClr val="FF0000"/>
              </a:solidFill>
              <a:latin typeface="Arial" panose="020B0604020202020204" pitchFamily="34" charset="0"/>
            </a:endParaRPr>
          </a:p>
        </p:txBody>
      </p:sp>
      <p:sp>
        <p:nvSpPr>
          <p:cNvPr id="749577" name="Text Box 9"/>
          <p:cNvSpPr txBox="1">
            <a:spLocks noChangeArrowheads="1"/>
          </p:cNvSpPr>
          <p:nvPr/>
        </p:nvSpPr>
        <p:spPr bwMode="auto">
          <a:xfrm>
            <a:off x="1763713" y="3284538"/>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FOUND</a:t>
            </a:r>
            <a:endParaRPr kumimoji="0" lang="en-US" altLang="zh-CN" sz="2000" b="1" u="none">
              <a:solidFill>
                <a:srgbClr val="FF0000"/>
              </a:solidFill>
              <a:latin typeface="Arial" panose="020B0604020202020204" pitchFamily="34" charset="0"/>
            </a:endParaRPr>
          </a:p>
        </p:txBody>
      </p:sp>
      <p:sp>
        <p:nvSpPr>
          <p:cNvPr id="749579" name="Text Box 11"/>
          <p:cNvSpPr txBox="1">
            <a:spLocks noChangeArrowheads="1"/>
          </p:cNvSpPr>
          <p:nvPr/>
        </p:nvSpPr>
        <p:spPr bwMode="auto">
          <a:xfrm>
            <a:off x="2124075" y="3573463"/>
            <a:ext cx="9366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SI</a:t>
            </a:r>
            <a:endParaRPr kumimoji="0" lang="en-US" altLang="zh-CN" sz="2000" b="1" u="none">
              <a:solidFill>
                <a:srgbClr val="FF0000"/>
              </a:solidFill>
              <a:latin typeface="Arial" panose="020B0604020202020204" pitchFamily="34" charset="0"/>
            </a:endParaRPr>
          </a:p>
        </p:txBody>
      </p:sp>
      <p:sp>
        <p:nvSpPr>
          <p:cNvPr id="749580" name="Text Box 12"/>
          <p:cNvSpPr txBox="1">
            <a:spLocks noChangeArrowheads="1"/>
          </p:cNvSpPr>
          <p:nvPr/>
        </p:nvSpPr>
        <p:spPr bwMode="auto">
          <a:xfrm>
            <a:off x="2051050" y="4508500"/>
            <a:ext cx="107950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POS</a:t>
            </a:r>
            <a:endParaRPr kumimoji="0" lang="en-US" altLang="zh-CN" sz="2000" b="1" u="none">
              <a:solidFill>
                <a:srgbClr val="FF0000"/>
              </a:solidFill>
              <a:latin typeface="Arial" panose="020B0604020202020204" pitchFamily="34" charset="0"/>
            </a:endParaRPr>
          </a:p>
        </p:txBody>
      </p:sp>
      <p:sp>
        <p:nvSpPr>
          <p:cNvPr id="749581" name="Text Box 13"/>
          <p:cNvSpPr txBox="1">
            <a:spLocks noChangeArrowheads="1"/>
          </p:cNvSpPr>
          <p:nvPr/>
        </p:nvSpPr>
        <p:spPr bwMode="auto">
          <a:xfrm>
            <a:off x="1331913" y="5734050"/>
            <a:ext cx="10080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MAIN</a:t>
            </a:r>
            <a:endParaRPr kumimoji="0" lang="en-US" altLang="zh-CN" sz="2000"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9571"/>
                                        </p:tgtEl>
                                        <p:attrNameLst>
                                          <p:attrName>style.visibility</p:attrName>
                                        </p:attrNameLst>
                                      </p:cBhvr>
                                      <p:to>
                                        <p:strVal val="visible"/>
                                      </p:to>
                                    </p:set>
                                    <p:anim calcmode="lin" valueType="num">
                                      <p:cBhvr additive="base">
                                        <p:cTn id="7" dur="500" fill="hold"/>
                                        <p:tgtEl>
                                          <p:spTgt spid="749571"/>
                                        </p:tgtEl>
                                        <p:attrNameLst>
                                          <p:attrName>ppt_x</p:attrName>
                                        </p:attrNameLst>
                                      </p:cBhvr>
                                      <p:tavLst>
                                        <p:tav tm="0">
                                          <p:val>
                                            <p:strVal val="#ppt_x"/>
                                          </p:val>
                                        </p:tav>
                                        <p:tav tm="100000">
                                          <p:val>
                                            <p:strVal val="#ppt_x"/>
                                          </p:val>
                                        </p:tav>
                                      </p:tavLst>
                                    </p:anim>
                                    <p:anim calcmode="lin" valueType="num">
                                      <p:cBhvr additive="base">
                                        <p:cTn id="8" dur="500" fill="hold"/>
                                        <p:tgtEl>
                                          <p:spTgt spid="7495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9572"/>
                                        </p:tgtEl>
                                        <p:attrNameLst>
                                          <p:attrName>style.visibility</p:attrName>
                                        </p:attrNameLst>
                                      </p:cBhvr>
                                      <p:to>
                                        <p:strVal val="visible"/>
                                      </p:to>
                                    </p:set>
                                    <p:anim calcmode="lin" valueType="num">
                                      <p:cBhvr additive="base">
                                        <p:cTn id="13" dur="500" fill="hold"/>
                                        <p:tgtEl>
                                          <p:spTgt spid="749572"/>
                                        </p:tgtEl>
                                        <p:attrNameLst>
                                          <p:attrName>ppt_x</p:attrName>
                                        </p:attrNameLst>
                                      </p:cBhvr>
                                      <p:tavLst>
                                        <p:tav tm="0">
                                          <p:val>
                                            <p:strVal val="#ppt_x"/>
                                          </p:val>
                                        </p:tav>
                                        <p:tav tm="100000">
                                          <p:val>
                                            <p:strVal val="#ppt_x"/>
                                          </p:val>
                                        </p:tav>
                                      </p:tavLst>
                                    </p:anim>
                                    <p:anim calcmode="lin" valueType="num">
                                      <p:cBhvr additive="base">
                                        <p:cTn id="14" dur="500" fill="hold"/>
                                        <p:tgtEl>
                                          <p:spTgt spid="7495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9573"/>
                                        </p:tgtEl>
                                        <p:attrNameLst>
                                          <p:attrName>style.visibility</p:attrName>
                                        </p:attrNameLst>
                                      </p:cBhvr>
                                      <p:to>
                                        <p:strVal val="visible"/>
                                      </p:to>
                                    </p:set>
                                    <p:anim calcmode="lin" valueType="num">
                                      <p:cBhvr additive="base">
                                        <p:cTn id="19" dur="500" fill="hold"/>
                                        <p:tgtEl>
                                          <p:spTgt spid="749573"/>
                                        </p:tgtEl>
                                        <p:attrNameLst>
                                          <p:attrName>ppt_x</p:attrName>
                                        </p:attrNameLst>
                                      </p:cBhvr>
                                      <p:tavLst>
                                        <p:tav tm="0">
                                          <p:val>
                                            <p:strVal val="#ppt_x"/>
                                          </p:val>
                                        </p:tav>
                                        <p:tav tm="100000">
                                          <p:val>
                                            <p:strVal val="#ppt_x"/>
                                          </p:val>
                                        </p:tav>
                                      </p:tavLst>
                                    </p:anim>
                                    <p:anim calcmode="lin" valueType="num">
                                      <p:cBhvr additive="base">
                                        <p:cTn id="20" dur="500" fill="hold"/>
                                        <p:tgtEl>
                                          <p:spTgt spid="7495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9576"/>
                                        </p:tgtEl>
                                        <p:attrNameLst>
                                          <p:attrName>style.visibility</p:attrName>
                                        </p:attrNameLst>
                                      </p:cBhvr>
                                      <p:to>
                                        <p:strVal val="visible"/>
                                      </p:to>
                                    </p:set>
                                    <p:anim calcmode="lin" valueType="num">
                                      <p:cBhvr additive="base">
                                        <p:cTn id="25" dur="500" fill="hold"/>
                                        <p:tgtEl>
                                          <p:spTgt spid="749576"/>
                                        </p:tgtEl>
                                        <p:attrNameLst>
                                          <p:attrName>ppt_x</p:attrName>
                                        </p:attrNameLst>
                                      </p:cBhvr>
                                      <p:tavLst>
                                        <p:tav tm="0">
                                          <p:val>
                                            <p:strVal val="#ppt_x"/>
                                          </p:val>
                                        </p:tav>
                                        <p:tav tm="100000">
                                          <p:val>
                                            <p:strVal val="#ppt_x"/>
                                          </p:val>
                                        </p:tav>
                                      </p:tavLst>
                                    </p:anim>
                                    <p:anim calcmode="lin" valueType="num">
                                      <p:cBhvr additive="base">
                                        <p:cTn id="26" dur="500" fill="hold"/>
                                        <p:tgtEl>
                                          <p:spTgt spid="74957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9577"/>
                                        </p:tgtEl>
                                        <p:attrNameLst>
                                          <p:attrName>style.visibility</p:attrName>
                                        </p:attrNameLst>
                                      </p:cBhvr>
                                      <p:to>
                                        <p:strVal val="visible"/>
                                      </p:to>
                                    </p:set>
                                    <p:anim calcmode="lin" valueType="num">
                                      <p:cBhvr additive="base">
                                        <p:cTn id="31" dur="500" fill="hold"/>
                                        <p:tgtEl>
                                          <p:spTgt spid="749577"/>
                                        </p:tgtEl>
                                        <p:attrNameLst>
                                          <p:attrName>ppt_x</p:attrName>
                                        </p:attrNameLst>
                                      </p:cBhvr>
                                      <p:tavLst>
                                        <p:tav tm="0">
                                          <p:val>
                                            <p:strVal val="#ppt_x"/>
                                          </p:val>
                                        </p:tav>
                                        <p:tav tm="100000">
                                          <p:val>
                                            <p:strVal val="#ppt_x"/>
                                          </p:val>
                                        </p:tav>
                                      </p:tavLst>
                                    </p:anim>
                                    <p:anim calcmode="lin" valueType="num">
                                      <p:cBhvr additive="base">
                                        <p:cTn id="32" dur="500" fill="hold"/>
                                        <p:tgtEl>
                                          <p:spTgt spid="7495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9579"/>
                                        </p:tgtEl>
                                        <p:attrNameLst>
                                          <p:attrName>style.visibility</p:attrName>
                                        </p:attrNameLst>
                                      </p:cBhvr>
                                      <p:to>
                                        <p:strVal val="visible"/>
                                      </p:to>
                                    </p:set>
                                    <p:anim calcmode="lin" valueType="num">
                                      <p:cBhvr additive="base">
                                        <p:cTn id="37" dur="500" fill="hold"/>
                                        <p:tgtEl>
                                          <p:spTgt spid="749579"/>
                                        </p:tgtEl>
                                        <p:attrNameLst>
                                          <p:attrName>ppt_x</p:attrName>
                                        </p:attrNameLst>
                                      </p:cBhvr>
                                      <p:tavLst>
                                        <p:tav tm="0">
                                          <p:val>
                                            <p:strVal val="#ppt_x"/>
                                          </p:val>
                                        </p:tav>
                                        <p:tav tm="100000">
                                          <p:val>
                                            <p:strVal val="#ppt_x"/>
                                          </p:val>
                                        </p:tav>
                                      </p:tavLst>
                                    </p:anim>
                                    <p:anim calcmode="lin" valueType="num">
                                      <p:cBhvr additive="base">
                                        <p:cTn id="38" dur="500" fill="hold"/>
                                        <p:tgtEl>
                                          <p:spTgt spid="74957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9580"/>
                                        </p:tgtEl>
                                        <p:attrNameLst>
                                          <p:attrName>style.visibility</p:attrName>
                                        </p:attrNameLst>
                                      </p:cBhvr>
                                      <p:to>
                                        <p:strVal val="visible"/>
                                      </p:to>
                                    </p:set>
                                    <p:anim calcmode="lin" valueType="num">
                                      <p:cBhvr additive="base">
                                        <p:cTn id="43" dur="500" fill="hold"/>
                                        <p:tgtEl>
                                          <p:spTgt spid="749580"/>
                                        </p:tgtEl>
                                        <p:attrNameLst>
                                          <p:attrName>ppt_x</p:attrName>
                                        </p:attrNameLst>
                                      </p:cBhvr>
                                      <p:tavLst>
                                        <p:tav tm="0">
                                          <p:val>
                                            <p:strVal val="#ppt_x"/>
                                          </p:val>
                                        </p:tav>
                                        <p:tav tm="100000">
                                          <p:val>
                                            <p:strVal val="#ppt_x"/>
                                          </p:val>
                                        </p:tav>
                                      </p:tavLst>
                                    </p:anim>
                                    <p:anim calcmode="lin" valueType="num">
                                      <p:cBhvr additive="base">
                                        <p:cTn id="44" dur="500" fill="hold"/>
                                        <p:tgtEl>
                                          <p:spTgt spid="74958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49581"/>
                                        </p:tgtEl>
                                        <p:attrNameLst>
                                          <p:attrName>style.visibility</p:attrName>
                                        </p:attrNameLst>
                                      </p:cBhvr>
                                      <p:to>
                                        <p:strVal val="visible"/>
                                      </p:to>
                                    </p:set>
                                    <p:anim calcmode="lin" valueType="num">
                                      <p:cBhvr additive="base">
                                        <p:cTn id="49" dur="500" fill="hold"/>
                                        <p:tgtEl>
                                          <p:spTgt spid="749581"/>
                                        </p:tgtEl>
                                        <p:attrNameLst>
                                          <p:attrName>ppt_x</p:attrName>
                                        </p:attrNameLst>
                                      </p:cBhvr>
                                      <p:tavLst>
                                        <p:tav tm="0">
                                          <p:val>
                                            <p:strVal val="#ppt_x"/>
                                          </p:val>
                                        </p:tav>
                                        <p:tav tm="100000">
                                          <p:val>
                                            <p:strVal val="#ppt_x"/>
                                          </p:val>
                                        </p:tav>
                                      </p:tavLst>
                                    </p:anim>
                                    <p:anim calcmode="lin" valueType="num">
                                      <p:cBhvr additive="base">
                                        <p:cTn id="50" dur="500" fill="hold"/>
                                        <p:tgtEl>
                                          <p:spTgt spid="749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P spid="749572" grpId="0"/>
      <p:bldP spid="749573" grpId="0"/>
      <p:bldP spid="749576" grpId="0"/>
      <p:bldP spid="749577" grpId="0"/>
      <p:bldP spid="749579" grpId="0"/>
      <p:bldP spid="749580" grpId="0"/>
      <p:bldP spid="74958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9A77592-2C75-4E4C-9D40-0BD19E3F593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8851" name="Rectangle 2"/>
          <p:cNvSpPr>
            <a:spLocks noChangeArrowheads="1"/>
          </p:cNvSpPr>
          <p:nvPr/>
        </p:nvSpPr>
        <p:spPr bwMode="auto">
          <a:xfrm>
            <a:off x="1331913" y="735598"/>
            <a:ext cx="6353021" cy="5262979"/>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2023-31</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有程序段如下：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BX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[BX][7]</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[BX][SI][2]</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DH</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[BX][SI][3]</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X   DB  1</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2</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3</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4</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5</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6</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7</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8</a:t>
            </a:r>
            <a:endParaRPr kumimoji="0" lang="es-ES" altLang="zh-CN" b="1" u="none" dirty="0">
              <a:solidFill>
                <a:srgbClr val="000000"/>
              </a:solidFill>
              <a:latin typeface="宋体" panose="02010600030101010101" pitchFamily="2" charset="-122"/>
            </a:endParaRPr>
          </a:p>
          <a:p>
            <a:pPr eaLnBrk="1" hangingPunct="1"/>
            <a:endParaRPr kumimoji="0" lang="zh-CN" altLang="es-ES" b="1" u="none" dirty="0">
              <a:solidFill>
                <a:srgbClr val="000000"/>
              </a:solidFill>
              <a:latin typeface="宋体" panose="02010600030101010101" pitchFamily="2" charset="-122"/>
            </a:endParaRPr>
          </a:p>
          <a:p>
            <a:pPr eaLnBrk="1" hangingPunct="1"/>
            <a:r>
              <a:rPr kumimoji="0" lang="zh-CN" altLang="es-ES" b="1" u="none" dirty="0">
                <a:solidFill>
                  <a:srgbClr val="000000"/>
                </a:solidFill>
                <a:latin typeface="宋体" panose="02010600030101010101" pitchFamily="2" charset="-122"/>
              </a:rPr>
              <a:t>执行该程序段后，</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AH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DL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DH =</a:t>
            </a:r>
            <a:r>
              <a:rPr kumimoji="0" lang="en-US" altLang="zh-CN" sz="2000" b="1" u="none" dirty="0">
                <a:solidFill>
                  <a:srgbClr val="000000"/>
                </a:solidFill>
                <a:latin typeface="Arial" panose="020B0604020202020204" pitchFamily="34" charset="0"/>
              </a:rPr>
              <a:t>______________</a:t>
            </a:r>
            <a:endParaRPr kumimoji="0" lang="es-ES" altLang="zh-CN" sz="2000" b="1" u="none" dirty="0">
              <a:solidFill>
                <a:srgbClr val="000000"/>
              </a:solidFill>
              <a:latin typeface="Arial" panose="020B0604020202020204" pitchFamily="34" charset="0"/>
            </a:endParaRPr>
          </a:p>
        </p:txBody>
      </p:sp>
      <p:sp>
        <p:nvSpPr>
          <p:cNvPr id="750595" name="Text Box 3"/>
          <p:cNvSpPr txBox="1">
            <a:spLocks noChangeArrowheads="1"/>
          </p:cNvSpPr>
          <p:nvPr/>
        </p:nvSpPr>
        <p:spPr bwMode="auto">
          <a:xfrm>
            <a:off x="2124075" y="47244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07H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7</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6" name="Text Box 4"/>
          <p:cNvSpPr txBox="1">
            <a:spLocks noChangeArrowheads="1"/>
          </p:cNvSpPr>
          <p:nvPr/>
        </p:nvSpPr>
        <p:spPr bwMode="auto">
          <a:xfrm>
            <a:off x="4932363" y="47244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08H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8</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7" name="Text Box 5"/>
          <p:cNvSpPr txBox="1">
            <a:spLocks noChangeArrowheads="1"/>
          </p:cNvSpPr>
          <p:nvPr/>
        </p:nvSpPr>
        <p:spPr bwMode="auto">
          <a:xfrm>
            <a:off x="2051050" y="55165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07H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7</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8" name="Text Box 6"/>
          <p:cNvSpPr txBox="1">
            <a:spLocks noChangeArrowheads="1"/>
          </p:cNvSpPr>
          <p:nvPr/>
        </p:nvSpPr>
        <p:spPr bwMode="auto">
          <a:xfrm>
            <a:off x="5076825" y="54451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08H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8</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0595"/>
                                        </p:tgtEl>
                                        <p:attrNameLst>
                                          <p:attrName>style.visibility</p:attrName>
                                        </p:attrNameLst>
                                      </p:cBhvr>
                                      <p:to>
                                        <p:strVal val="visible"/>
                                      </p:to>
                                    </p:set>
                                    <p:anim calcmode="lin" valueType="num">
                                      <p:cBhvr additive="base">
                                        <p:cTn id="7" dur="500" fill="hold"/>
                                        <p:tgtEl>
                                          <p:spTgt spid="750595"/>
                                        </p:tgtEl>
                                        <p:attrNameLst>
                                          <p:attrName>ppt_x</p:attrName>
                                        </p:attrNameLst>
                                      </p:cBhvr>
                                      <p:tavLst>
                                        <p:tav tm="0">
                                          <p:val>
                                            <p:strVal val="#ppt_x"/>
                                          </p:val>
                                        </p:tav>
                                        <p:tav tm="100000">
                                          <p:val>
                                            <p:strVal val="#ppt_x"/>
                                          </p:val>
                                        </p:tav>
                                      </p:tavLst>
                                    </p:anim>
                                    <p:anim calcmode="lin" valueType="num">
                                      <p:cBhvr additive="base">
                                        <p:cTn id="8" dur="500" fill="hold"/>
                                        <p:tgtEl>
                                          <p:spTgt spid="7505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0596"/>
                                        </p:tgtEl>
                                        <p:attrNameLst>
                                          <p:attrName>style.visibility</p:attrName>
                                        </p:attrNameLst>
                                      </p:cBhvr>
                                      <p:to>
                                        <p:strVal val="visible"/>
                                      </p:to>
                                    </p:set>
                                    <p:anim calcmode="lin" valueType="num">
                                      <p:cBhvr additive="base">
                                        <p:cTn id="13" dur="500" fill="hold"/>
                                        <p:tgtEl>
                                          <p:spTgt spid="750596"/>
                                        </p:tgtEl>
                                        <p:attrNameLst>
                                          <p:attrName>ppt_x</p:attrName>
                                        </p:attrNameLst>
                                      </p:cBhvr>
                                      <p:tavLst>
                                        <p:tav tm="0">
                                          <p:val>
                                            <p:strVal val="#ppt_x"/>
                                          </p:val>
                                        </p:tav>
                                        <p:tav tm="100000">
                                          <p:val>
                                            <p:strVal val="#ppt_x"/>
                                          </p:val>
                                        </p:tav>
                                      </p:tavLst>
                                    </p:anim>
                                    <p:anim calcmode="lin" valueType="num">
                                      <p:cBhvr additive="base">
                                        <p:cTn id="14" dur="500" fill="hold"/>
                                        <p:tgtEl>
                                          <p:spTgt spid="7505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0597"/>
                                        </p:tgtEl>
                                        <p:attrNameLst>
                                          <p:attrName>style.visibility</p:attrName>
                                        </p:attrNameLst>
                                      </p:cBhvr>
                                      <p:to>
                                        <p:strVal val="visible"/>
                                      </p:to>
                                    </p:set>
                                    <p:anim calcmode="lin" valueType="num">
                                      <p:cBhvr additive="base">
                                        <p:cTn id="19" dur="500" fill="hold"/>
                                        <p:tgtEl>
                                          <p:spTgt spid="750597"/>
                                        </p:tgtEl>
                                        <p:attrNameLst>
                                          <p:attrName>ppt_x</p:attrName>
                                        </p:attrNameLst>
                                      </p:cBhvr>
                                      <p:tavLst>
                                        <p:tav tm="0">
                                          <p:val>
                                            <p:strVal val="#ppt_x"/>
                                          </p:val>
                                        </p:tav>
                                        <p:tav tm="100000">
                                          <p:val>
                                            <p:strVal val="#ppt_x"/>
                                          </p:val>
                                        </p:tav>
                                      </p:tavLst>
                                    </p:anim>
                                    <p:anim calcmode="lin" valueType="num">
                                      <p:cBhvr additive="base">
                                        <p:cTn id="20" dur="500" fill="hold"/>
                                        <p:tgtEl>
                                          <p:spTgt spid="7505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0598"/>
                                        </p:tgtEl>
                                        <p:attrNameLst>
                                          <p:attrName>style.visibility</p:attrName>
                                        </p:attrNameLst>
                                      </p:cBhvr>
                                      <p:to>
                                        <p:strVal val="visible"/>
                                      </p:to>
                                    </p:set>
                                    <p:anim calcmode="lin" valueType="num">
                                      <p:cBhvr additive="base">
                                        <p:cTn id="25" dur="500" fill="hold"/>
                                        <p:tgtEl>
                                          <p:spTgt spid="750598"/>
                                        </p:tgtEl>
                                        <p:attrNameLst>
                                          <p:attrName>ppt_x</p:attrName>
                                        </p:attrNameLst>
                                      </p:cBhvr>
                                      <p:tavLst>
                                        <p:tav tm="0">
                                          <p:val>
                                            <p:strVal val="#ppt_x"/>
                                          </p:val>
                                        </p:tav>
                                        <p:tav tm="100000">
                                          <p:val>
                                            <p:strVal val="#ppt_x"/>
                                          </p:val>
                                        </p:tav>
                                      </p:tavLst>
                                    </p:anim>
                                    <p:anim calcmode="lin" valueType="num">
                                      <p:cBhvr additive="base">
                                        <p:cTn id="26" dur="500" fill="hold"/>
                                        <p:tgtEl>
                                          <p:spTgt spid="750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p:bldP spid="750596" grpId="0"/>
      <p:bldP spid="750597" grpId="0"/>
      <p:bldP spid="75059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1AE1243B-1D8A-44BE-8A7D-1C16C30D9D61}"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9875" name="Rectangle 2"/>
          <p:cNvSpPr>
            <a:spLocks noChangeArrowheads="1"/>
          </p:cNvSpPr>
          <p:nvPr/>
        </p:nvSpPr>
        <p:spPr bwMode="auto">
          <a:xfrm>
            <a:off x="1476375" y="444570"/>
            <a:ext cx="5602816" cy="5632311"/>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s-ES" altLang="zh-CN" b="1" u="none" dirty="0">
                <a:solidFill>
                  <a:srgbClr val="FF0000"/>
                </a:solidFill>
                <a:latin typeface="宋体" panose="02010600030101010101" pitchFamily="2" charset="-122"/>
              </a:rPr>
              <a:t>2023-32</a:t>
            </a:r>
            <a:r>
              <a:rPr kumimoji="0" lang="zh-CN" altLang="es-ES" b="1" u="none" dirty="0">
                <a:solidFill>
                  <a:srgbClr val="000000"/>
                </a:solidFill>
                <a:latin typeface="宋体" panose="02010600030101010101" pitchFamily="2" charset="-122"/>
              </a:rPr>
              <a:t>．有程序段如下：</a:t>
            </a:r>
            <a:br>
              <a:rPr kumimoji="0" lang="zh-CN" altLang="es-ES" b="1" u="none" dirty="0">
                <a:solidFill>
                  <a:srgbClr val="000000"/>
                </a:solidFill>
                <a:latin typeface="宋体" panose="02010600030101010101" pitchFamily="2" charset="-122"/>
              </a:rPr>
            </a:b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VAR1  DW   0010H</a:t>
            </a:r>
            <a:endParaRPr kumimoji="0" lang="es-E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VAR2  DW   0020H</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AX</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VAR1</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VAR2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PUSH 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PUSH BX</a:t>
            </a:r>
            <a:endParaRPr kumimoji="0" lang="en-U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POP AX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POP BX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VAR1</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AX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VAR2</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BX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a:t>
            </a:r>
            <a:endParaRPr kumimoji="0" lang="da-DK" altLang="zh-CN" b="1" u="none" dirty="0">
              <a:solidFill>
                <a:srgbClr val="000000"/>
              </a:solidFill>
              <a:latin typeface="宋体" panose="02010600030101010101" pitchFamily="2" charset="-122"/>
            </a:endParaRPr>
          </a:p>
          <a:p>
            <a:pPr eaLnBrk="1" hangingPunct="1"/>
            <a:r>
              <a:rPr kumimoji="0" lang="zh-CN" altLang="da-DK" b="1" u="none" dirty="0">
                <a:solidFill>
                  <a:srgbClr val="000000"/>
                </a:solidFill>
                <a:latin typeface="宋体" panose="02010600030101010101" pitchFamily="2" charset="-122"/>
              </a:rPr>
              <a:t>执行该程序段后，</a:t>
            </a:r>
            <a:r>
              <a:rPr kumimoji="0" lang="da-DK" altLang="zh-CN" b="1" u="none" dirty="0">
                <a:solidFill>
                  <a:srgbClr val="000000"/>
                </a:solidFill>
                <a:latin typeface="宋体" panose="02010600030101010101" pitchFamily="2" charset="-122"/>
              </a:rPr>
              <a:t>VAR1=</a:t>
            </a:r>
            <a:r>
              <a:rPr kumimoji="0" lang="en-US" altLang="zh-CN" sz="2000" b="1" u="none" dirty="0">
                <a:solidFill>
                  <a:srgbClr val="000000"/>
                </a:solidFill>
                <a:latin typeface="Arial" panose="020B0604020202020204" pitchFamily="34" charset="0"/>
              </a:rPr>
              <a:t>______________</a:t>
            </a:r>
            <a:r>
              <a:rPr kumimoji="0" lang="da-DK" altLang="zh-CN" b="1" u="none" dirty="0">
                <a:solidFill>
                  <a:srgbClr val="000000"/>
                </a:solidFill>
                <a:latin typeface="宋体" panose="02010600030101010101" pitchFamily="2" charset="-122"/>
              </a:rPr>
              <a:t>,</a:t>
            </a:r>
            <a:endParaRPr kumimoji="0" lang="da-DK" altLang="zh-CN" b="1" u="none" dirty="0">
              <a:solidFill>
                <a:srgbClr val="000000"/>
              </a:solidFill>
              <a:latin typeface="宋体" panose="02010600030101010101" pitchFamily="2" charset="-122"/>
            </a:endParaRPr>
          </a:p>
          <a:p>
            <a:pPr eaLnBrk="1" hangingPunct="1"/>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VAR2=</a:t>
            </a:r>
            <a:r>
              <a:rPr kumimoji="0" lang="en-US" altLang="zh-CN" sz="2000" b="1" u="none" dirty="0">
                <a:solidFill>
                  <a:srgbClr val="000000"/>
                </a:solidFill>
                <a:latin typeface="Arial" panose="020B0604020202020204" pitchFamily="34" charset="0"/>
              </a:rPr>
              <a:t>______________</a:t>
            </a:r>
            <a:r>
              <a:rPr kumimoji="0" lang="da-DK" altLang="zh-CN" b="1" u="none" dirty="0">
                <a:solidFill>
                  <a:srgbClr val="000000"/>
                </a:solidFill>
                <a:latin typeface="宋体" panose="02010600030101010101" pitchFamily="2" charset="-122"/>
              </a:rPr>
              <a:t> </a:t>
            </a:r>
            <a:endParaRPr kumimoji="0" lang="da-DK" altLang="zh-CN" b="1" u="none" dirty="0">
              <a:solidFill>
                <a:srgbClr val="000000"/>
              </a:solidFill>
              <a:latin typeface="宋体" panose="02010600030101010101" pitchFamily="2" charset="-122"/>
            </a:endParaRPr>
          </a:p>
        </p:txBody>
      </p:sp>
      <p:sp>
        <p:nvSpPr>
          <p:cNvPr id="751619" name="Text Box 3"/>
          <p:cNvSpPr txBox="1">
            <a:spLocks noChangeArrowheads="1"/>
          </p:cNvSpPr>
          <p:nvPr/>
        </p:nvSpPr>
        <p:spPr bwMode="auto">
          <a:xfrm>
            <a:off x="4716463" y="47974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0020H</a:t>
            </a:r>
            <a:endParaRPr kumimoji="0" lang="en-US" altLang="zh-CN" b="1" u="none">
              <a:solidFill>
                <a:srgbClr val="FF0000"/>
              </a:solidFill>
              <a:latin typeface="Arial" panose="020B0604020202020204" pitchFamily="34" charset="0"/>
            </a:endParaRPr>
          </a:p>
        </p:txBody>
      </p:sp>
      <p:sp>
        <p:nvSpPr>
          <p:cNvPr id="751621" name="Text Box 5"/>
          <p:cNvSpPr txBox="1">
            <a:spLocks noChangeArrowheads="1"/>
          </p:cNvSpPr>
          <p:nvPr/>
        </p:nvSpPr>
        <p:spPr bwMode="auto">
          <a:xfrm>
            <a:off x="4716463" y="55895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0010H</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1619"/>
                                        </p:tgtEl>
                                        <p:attrNameLst>
                                          <p:attrName>style.visibility</p:attrName>
                                        </p:attrNameLst>
                                      </p:cBhvr>
                                      <p:to>
                                        <p:strVal val="visible"/>
                                      </p:to>
                                    </p:set>
                                    <p:anim calcmode="lin" valueType="num">
                                      <p:cBhvr additive="base">
                                        <p:cTn id="7" dur="500" fill="hold"/>
                                        <p:tgtEl>
                                          <p:spTgt spid="751619"/>
                                        </p:tgtEl>
                                        <p:attrNameLst>
                                          <p:attrName>ppt_x</p:attrName>
                                        </p:attrNameLst>
                                      </p:cBhvr>
                                      <p:tavLst>
                                        <p:tav tm="0">
                                          <p:val>
                                            <p:strVal val="#ppt_x"/>
                                          </p:val>
                                        </p:tav>
                                        <p:tav tm="100000">
                                          <p:val>
                                            <p:strVal val="#ppt_x"/>
                                          </p:val>
                                        </p:tav>
                                      </p:tavLst>
                                    </p:anim>
                                    <p:anim calcmode="lin" valueType="num">
                                      <p:cBhvr additive="base">
                                        <p:cTn id="8" dur="500" fill="hold"/>
                                        <p:tgtEl>
                                          <p:spTgt spid="7516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1621"/>
                                        </p:tgtEl>
                                        <p:attrNameLst>
                                          <p:attrName>style.visibility</p:attrName>
                                        </p:attrNameLst>
                                      </p:cBhvr>
                                      <p:to>
                                        <p:strVal val="visible"/>
                                      </p:to>
                                    </p:set>
                                    <p:anim calcmode="lin" valueType="num">
                                      <p:cBhvr additive="base">
                                        <p:cTn id="13" dur="500" fill="hold"/>
                                        <p:tgtEl>
                                          <p:spTgt spid="751621"/>
                                        </p:tgtEl>
                                        <p:attrNameLst>
                                          <p:attrName>ppt_x</p:attrName>
                                        </p:attrNameLst>
                                      </p:cBhvr>
                                      <p:tavLst>
                                        <p:tav tm="0">
                                          <p:val>
                                            <p:strVal val="#ppt_x"/>
                                          </p:val>
                                        </p:tav>
                                        <p:tav tm="100000">
                                          <p:val>
                                            <p:strVal val="#ppt_x"/>
                                          </p:val>
                                        </p:tav>
                                      </p:tavLst>
                                    </p:anim>
                                    <p:anim calcmode="lin" valueType="num">
                                      <p:cBhvr additive="base">
                                        <p:cTn id="14" dur="500" fill="hold"/>
                                        <p:tgtEl>
                                          <p:spTgt spid="75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p:bldP spid="7516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D3E78217-8D8A-4917-97C7-0E135CFA322C}"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0899" name="Rectangle 2"/>
          <p:cNvSpPr>
            <a:spLocks noChangeArrowheads="1"/>
          </p:cNvSpPr>
          <p:nvPr/>
        </p:nvSpPr>
        <p:spPr bwMode="auto">
          <a:xfrm>
            <a:off x="900113" y="333375"/>
            <a:ext cx="6911975" cy="61880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da-DK" altLang="zh-CN" sz="2000" b="1" u="none" dirty="0">
                <a:solidFill>
                  <a:srgbClr val="FF0000"/>
                </a:solidFill>
                <a:latin typeface="宋体" panose="02010600030101010101" pitchFamily="2" charset="-122"/>
              </a:rPr>
              <a:t>2023-33</a:t>
            </a:r>
            <a:r>
              <a:rPr kumimoji="0" lang="zh-CN" altLang="da-DK" sz="2000" b="1" u="none" dirty="0">
                <a:solidFill>
                  <a:srgbClr val="000000"/>
                </a:solidFill>
                <a:latin typeface="宋体" panose="02010600030101010101" pitchFamily="2" charset="-122"/>
              </a:rPr>
              <a:t>．有程序段如下：</a:t>
            </a:r>
            <a:br>
              <a:rPr kumimoji="0" lang="zh-CN" altLang="da-DK" sz="2000" b="1" u="none" dirty="0">
                <a:solidFill>
                  <a:srgbClr val="000000"/>
                </a:solidFill>
                <a:latin typeface="宋体" panose="02010600030101010101" pitchFamily="2" charset="-122"/>
              </a:rPr>
            </a:br>
            <a:r>
              <a:rPr kumimoji="0" lang="da-DK" altLang="zh-CN" sz="2000" b="1" u="none" dirty="0">
                <a:solidFill>
                  <a:srgbClr val="000000"/>
                </a:solidFill>
                <a:latin typeface="宋体" panose="02010600030101010101" pitchFamily="2" charset="-122"/>
              </a:rPr>
              <a:t>X   DB   0AH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0BH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0CH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0DH</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Y   DB   10H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20H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30H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40H</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Z   DB   4 DUP(?)</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BX</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OFFSET X</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SI</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OFFSET Y</a:t>
            </a:r>
            <a:endParaRPr kumimoji="0" lang="da-DK" altLang="zh-CN" sz="2000" b="1" u="none" dirty="0">
              <a:solidFill>
                <a:srgbClr val="000000"/>
              </a:solidFill>
              <a:latin typeface="宋体" panose="02010600030101010101" pitchFamily="2" charset="-122"/>
            </a:endParaRPr>
          </a:p>
          <a:p>
            <a:pPr eaLnBrk="1" hangingPunct="1"/>
            <a:r>
              <a:rPr kumimoji="0" lang="en-US" altLang="zh-CN" sz="2000" b="1" u="none" dirty="0">
                <a:solidFill>
                  <a:srgbClr val="000000"/>
                </a:solidFill>
                <a:latin typeface="宋体" panose="02010600030101010101" pitchFamily="2" charset="-122"/>
              </a:rPr>
              <a:t>    MOV DI</a:t>
            </a:r>
            <a:r>
              <a:rPr kumimoji="0" lang="zh-CN" altLang="en-US" sz="2000" b="1" u="none" dirty="0">
                <a:solidFill>
                  <a:srgbClr val="000000"/>
                </a:solidFill>
                <a:latin typeface="宋体" panose="02010600030101010101" pitchFamily="2" charset="-122"/>
              </a:rPr>
              <a:t>，</a:t>
            </a:r>
            <a:r>
              <a:rPr kumimoji="0" lang="en-US" altLang="zh-CN" sz="2000" b="1" u="none" dirty="0">
                <a:solidFill>
                  <a:srgbClr val="000000"/>
                </a:solidFill>
                <a:latin typeface="宋体" panose="02010600030101010101" pitchFamily="2" charset="-122"/>
              </a:rPr>
              <a:t>OFFSET Z</a:t>
            </a:r>
            <a:endParaRPr kumimoji="0" lang="en-US"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CX</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4</a:t>
            </a:r>
            <a:endParaRPr kumimoji="0" lang="da-DK"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CLC</a:t>
            </a:r>
            <a:endParaRPr kumimoji="0" lang="es-ES"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L1</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MOV AL</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[BX]</a:t>
            </a:r>
            <a:endParaRPr kumimoji="0" lang="da-DK"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ADC AL</a:t>
            </a:r>
            <a:r>
              <a:rPr kumimoji="0" lang="zh-CN" altLang="es-ES" sz="2000" b="1" u="none" dirty="0">
                <a:solidFill>
                  <a:srgbClr val="000000"/>
                </a:solidFill>
                <a:latin typeface="宋体" panose="02010600030101010101" pitchFamily="2" charset="-122"/>
              </a:rPr>
              <a:t>，</a:t>
            </a:r>
            <a:r>
              <a:rPr kumimoji="0" lang="es-ES" altLang="zh-CN" sz="2000" b="1" u="none" dirty="0">
                <a:solidFill>
                  <a:srgbClr val="000000"/>
                </a:solidFill>
                <a:latin typeface="宋体" panose="02010600030101010101" pitchFamily="2" charset="-122"/>
              </a:rPr>
              <a:t>[SI]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MOV [DI]</a:t>
            </a:r>
            <a:r>
              <a:rPr kumimoji="0" lang="zh-CN" altLang="es-ES" sz="2000" b="1" u="none" dirty="0">
                <a:solidFill>
                  <a:srgbClr val="000000"/>
                </a:solidFill>
                <a:latin typeface="宋体" panose="02010600030101010101" pitchFamily="2" charset="-122"/>
              </a:rPr>
              <a:t>，</a:t>
            </a:r>
            <a:r>
              <a:rPr kumimoji="0" lang="es-ES" altLang="zh-CN" sz="2000" b="1" u="none" dirty="0">
                <a:solidFill>
                  <a:srgbClr val="000000"/>
                </a:solidFill>
                <a:latin typeface="宋体" panose="02010600030101010101" pitchFamily="2" charset="-122"/>
              </a:rPr>
              <a:t>AL</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BX</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SI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DI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LOOP L1</a:t>
            </a:r>
            <a:endParaRPr kumimoji="0" lang="es-ES" altLang="zh-CN" sz="2000" b="1" u="none" dirty="0">
              <a:solidFill>
                <a:srgbClr val="000000"/>
              </a:solidFill>
              <a:latin typeface="宋体" panose="02010600030101010101" pitchFamily="2" charset="-122"/>
            </a:endParaRPr>
          </a:p>
          <a:p>
            <a:pPr eaLnBrk="1" hangingPunct="1"/>
            <a:r>
              <a:rPr kumimoji="0" lang="zh-CN" altLang="es-ES" sz="2000" b="1" u="none" dirty="0">
                <a:solidFill>
                  <a:srgbClr val="000000"/>
                </a:solidFill>
                <a:latin typeface="宋体" panose="02010600030101010101" pitchFamily="2" charset="-122"/>
              </a:rPr>
              <a:t>执行该程序段后，变量</a:t>
            </a:r>
            <a:r>
              <a:rPr kumimoji="0" lang="es-ES" altLang="zh-CN" sz="2000" b="1" u="none" dirty="0">
                <a:solidFill>
                  <a:srgbClr val="000000"/>
                </a:solidFill>
                <a:latin typeface="宋体" panose="02010600030101010101" pitchFamily="2" charset="-122"/>
              </a:rPr>
              <a:t>Z</a:t>
            </a:r>
            <a:r>
              <a:rPr kumimoji="0" lang="zh-CN" altLang="es-ES" sz="2000" b="1" u="none" dirty="0">
                <a:solidFill>
                  <a:srgbClr val="000000"/>
                </a:solidFill>
                <a:latin typeface="宋体" panose="02010600030101010101" pitchFamily="2" charset="-122"/>
              </a:rPr>
              <a:t>的首字节为</a:t>
            </a:r>
            <a:r>
              <a:rPr kumimoji="0" lang="en-US" altLang="zh-CN" sz="2000" b="1" u="none" dirty="0">
                <a:solidFill>
                  <a:srgbClr val="000000"/>
                </a:solidFill>
                <a:latin typeface="Arial" panose="020B0604020202020204" pitchFamily="34" charset="0"/>
              </a:rPr>
              <a:t>______________</a:t>
            </a:r>
            <a:r>
              <a:rPr kumimoji="0" lang="zh-CN" altLang="es-ES" sz="2000" b="1" u="none" dirty="0">
                <a:solidFill>
                  <a:srgbClr val="000000"/>
                </a:solidFill>
                <a:latin typeface="宋体" panose="02010600030101010101" pitchFamily="2" charset="-122"/>
              </a:rPr>
              <a:t>，</a:t>
            </a:r>
            <a:endParaRPr kumimoji="0" lang="zh-CN" altLang="es-ES" sz="2000" b="1" u="none" dirty="0">
              <a:solidFill>
                <a:srgbClr val="000000"/>
              </a:solidFill>
              <a:latin typeface="宋体" panose="02010600030101010101" pitchFamily="2" charset="-122"/>
            </a:endParaRPr>
          </a:p>
          <a:p>
            <a:pPr eaLnBrk="1" hangingPunct="1"/>
            <a:endParaRPr kumimoji="0" lang="zh-CN" altLang="es-ES" sz="2000" b="1" u="none" dirty="0">
              <a:solidFill>
                <a:srgbClr val="000000"/>
              </a:solidFill>
              <a:latin typeface="宋体" panose="02010600030101010101" pitchFamily="2" charset="-122"/>
            </a:endParaRPr>
          </a:p>
          <a:p>
            <a:pPr eaLnBrk="1" hangingPunct="1"/>
            <a:r>
              <a:rPr kumimoji="0" lang="zh-CN" altLang="es-ES" sz="2000" b="1" u="none" dirty="0">
                <a:solidFill>
                  <a:srgbClr val="000000"/>
                </a:solidFill>
                <a:latin typeface="宋体" panose="02010600030101010101" pitchFamily="2" charset="-122"/>
              </a:rPr>
              <a:t>该程序的功能是</a:t>
            </a:r>
            <a:r>
              <a:rPr kumimoji="0" lang="en-US" altLang="zh-CN" sz="2000" b="1" u="none" dirty="0">
                <a:solidFill>
                  <a:srgbClr val="000000"/>
                </a:solidFill>
                <a:latin typeface="Arial" panose="020B0604020202020204" pitchFamily="34" charset="0"/>
              </a:rPr>
              <a:t>____________________________</a:t>
            </a:r>
            <a:r>
              <a:rPr kumimoji="0" lang="zh-CN" altLang="es-ES" sz="2000" b="1" u="none" dirty="0">
                <a:solidFill>
                  <a:srgbClr val="000000"/>
                </a:solidFill>
                <a:latin typeface="宋体" panose="02010600030101010101" pitchFamily="2" charset="-122"/>
              </a:rPr>
              <a:t>。 </a:t>
            </a:r>
            <a:endParaRPr kumimoji="0" lang="zh-CN" altLang="es-ES" sz="2000" b="1" u="none" dirty="0">
              <a:solidFill>
                <a:srgbClr val="000000"/>
              </a:solidFill>
              <a:latin typeface="宋体" panose="02010600030101010101" pitchFamily="2" charset="-122"/>
            </a:endParaRPr>
          </a:p>
        </p:txBody>
      </p:sp>
      <p:sp>
        <p:nvSpPr>
          <p:cNvPr id="752643" name="Text Box 3"/>
          <p:cNvSpPr txBox="1">
            <a:spLocks noChangeArrowheads="1"/>
          </p:cNvSpPr>
          <p:nvPr/>
        </p:nvSpPr>
        <p:spPr bwMode="auto">
          <a:xfrm>
            <a:off x="4787900" y="54451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1AH</a:t>
            </a:r>
            <a:endParaRPr kumimoji="0" lang="en-US" altLang="zh-CN" b="1" u="none">
              <a:solidFill>
                <a:srgbClr val="FF0000"/>
              </a:solidFill>
              <a:latin typeface="Arial" panose="020B0604020202020204" pitchFamily="34" charset="0"/>
            </a:endParaRPr>
          </a:p>
        </p:txBody>
      </p:sp>
      <p:sp>
        <p:nvSpPr>
          <p:cNvPr id="752644" name="Text Box 4"/>
          <p:cNvSpPr txBox="1">
            <a:spLocks noChangeArrowheads="1"/>
          </p:cNvSpPr>
          <p:nvPr/>
        </p:nvSpPr>
        <p:spPr bwMode="auto">
          <a:xfrm>
            <a:off x="2627313" y="6021388"/>
            <a:ext cx="4608512"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实现</a:t>
            </a:r>
            <a:r>
              <a:rPr kumimoji="0" lang="en-US" altLang="zh-CN" b="1" u="none">
                <a:solidFill>
                  <a:srgbClr val="FF0000"/>
                </a:solidFill>
                <a:latin typeface="Arial" panose="020B0604020202020204" pitchFamily="34" charset="0"/>
              </a:rPr>
              <a:t>32</a:t>
            </a:r>
            <a:r>
              <a:rPr kumimoji="0" lang="zh-CN" altLang="en-US" b="1" u="none">
                <a:solidFill>
                  <a:srgbClr val="FF0000"/>
                </a:solidFill>
                <a:latin typeface="Arial" panose="020B0604020202020204" pitchFamily="34" charset="0"/>
              </a:rPr>
              <a:t>位加法运算（或</a:t>
            </a:r>
            <a:r>
              <a:rPr kumimoji="0" lang="en-US" altLang="zh-CN" b="1" u="none">
                <a:solidFill>
                  <a:srgbClr val="FF0000"/>
                </a:solidFill>
                <a:latin typeface="Arial" panose="020B0604020202020204" pitchFamily="34" charset="0"/>
              </a:rPr>
              <a:t>Z=X+Y</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 calcmode="lin" valueType="num">
                                      <p:cBhvr additive="base">
                                        <p:cTn id="7" dur="500" fill="hold"/>
                                        <p:tgtEl>
                                          <p:spTgt spid="752643"/>
                                        </p:tgtEl>
                                        <p:attrNameLst>
                                          <p:attrName>ppt_x</p:attrName>
                                        </p:attrNameLst>
                                      </p:cBhvr>
                                      <p:tavLst>
                                        <p:tav tm="0">
                                          <p:val>
                                            <p:strVal val="#ppt_x"/>
                                          </p:val>
                                        </p:tav>
                                        <p:tav tm="100000">
                                          <p:val>
                                            <p:strVal val="#ppt_x"/>
                                          </p:val>
                                        </p:tav>
                                      </p:tavLst>
                                    </p:anim>
                                    <p:anim calcmode="lin" valueType="num">
                                      <p:cBhvr additive="base">
                                        <p:cTn id="8" dur="500" fill="hold"/>
                                        <p:tgtEl>
                                          <p:spTgt spid="7526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2644"/>
                                        </p:tgtEl>
                                        <p:attrNameLst>
                                          <p:attrName>style.visibility</p:attrName>
                                        </p:attrNameLst>
                                      </p:cBhvr>
                                      <p:to>
                                        <p:strVal val="visible"/>
                                      </p:to>
                                    </p:set>
                                    <p:anim calcmode="lin" valueType="num">
                                      <p:cBhvr additive="base">
                                        <p:cTn id="13" dur="500" fill="hold"/>
                                        <p:tgtEl>
                                          <p:spTgt spid="752644"/>
                                        </p:tgtEl>
                                        <p:attrNameLst>
                                          <p:attrName>ppt_x</p:attrName>
                                        </p:attrNameLst>
                                      </p:cBhvr>
                                      <p:tavLst>
                                        <p:tav tm="0">
                                          <p:val>
                                            <p:strVal val="#ppt_x"/>
                                          </p:val>
                                        </p:tav>
                                        <p:tav tm="100000">
                                          <p:val>
                                            <p:strVal val="#ppt_x"/>
                                          </p:val>
                                        </p:tav>
                                      </p:tavLst>
                                    </p:anim>
                                    <p:anim calcmode="lin" valueType="num">
                                      <p:cBhvr additive="base">
                                        <p:cTn id="14" dur="500" fill="hold"/>
                                        <p:tgtEl>
                                          <p:spTgt spid="75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P spid="75264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1A45F9A1-BD17-49B4-BDAE-EBE4FE55D5F0}"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1923" name="Rectangle 2"/>
          <p:cNvSpPr>
            <a:spLocks noChangeArrowheads="1"/>
          </p:cNvSpPr>
          <p:nvPr/>
        </p:nvSpPr>
        <p:spPr bwMode="auto">
          <a:xfrm>
            <a:off x="1116013" y="886887"/>
            <a:ext cx="8053808" cy="3785652"/>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a:t>
            </a:r>
            <a:r>
              <a:rPr kumimoji="0" lang="es-ES" altLang="zh-CN" b="1" u="none" dirty="0">
                <a:solidFill>
                  <a:srgbClr val="FF0000"/>
                </a:solidFill>
                <a:latin typeface="宋体" panose="02010600030101010101" pitchFamily="2" charset="-122"/>
              </a:rPr>
              <a:t>34</a:t>
            </a:r>
            <a:r>
              <a:rPr kumimoji="0" lang="es-ES" altLang="zh-CN" b="1" u="none" dirty="0">
                <a:solidFill>
                  <a:srgbClr val="000000"/>
                </a:solidFill>
                <a:latin typeface="宋体" panose="02010600030101010101" pitchFamily="2" charset="-122"/>
              </a:rPr>
              <a:t>.</a:t>
            </a:r>
            <a:r>
              <a:rPr kumimoji="0" lang="zh-CN" altLang="es-ES" b="1" u="none" dirty="0">
                <a:solidFill>
                  <a:srgbClr val="000000"/>
                </a:solidFill>
                <a:latin typeface="宋体" panose="02010600030101010101" pitchFamily="2" charset="-122"/>
              </a:rPr>
              <a:t>有程序段如下：</a:t>
            </a:r>
            <a:endParaRPr kumimoji="0" lang="zh-CN" altLang="es-E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9’</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SUB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0’</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35H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SHL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OR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BL</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执行该程序段后，</a:t>
            </a:r>
            <a:r>
              <a:rPr kumimoji="0" lang="en-U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BL=</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p:txBody>
      </p:sp>
      <p:sp>
        <p:nvSpPr>
          <p:cNvPr id="753667" name="Text Box 3"/>
          <p:cNvSpPr txBox="1">
            <a:spLocks noChangeArrowheads="1"/>
          </p:cNvSpPr>
          <p:nvPr/>
        </p:nvSpPr>
        <p:spPr bwMode="auto">
          <a:xfrm>
            <a:off x="421163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95H</a:t>
            </a:r>
            <a:endParaRPr kumimoji="0" lang="en-US" altLang="zh-CN" b="1" u="none">
              <a:solidFill>
                <a:srgbClr val="FF0000"/>
              </a:solidFill>
              <a:latin typeface="Arial" panose="020B0604020202020204" pitchFamily="34" charset="0"/>
            </a:endParaRPr>
          </a:p>
        </p:txBody>
      </p:sp>
      <p:sp>
        <p:nvSpPr>
          <p:cNvPr id="753668" name="Text Box 4"/>
          <p:cNvSpPr txBox="1">
            <a:spLocks noChangeArrowheads="1"/>
          </p:cNvSpPr>
          <p:nvPr/>
        </p:nvSpPr>
        <p:spPr bwMode="auto">
          <a:xfrm>
            <a:off x="67325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05H</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3667"/>
                                        </p:tgtEl>
                                        <p:attrNameLst>
                                          <p:attrName>style.visibility</p:attrName>
                                        </p:attrNameLst>
                                      </p:cBhvr>
                                      <p:to>
                                        <p:strVal val="visible"/>
                                      </p:to>
                                    </p:set>
                                    <p:anim calcmode="lin" valueType="num">
                                      <p:cBhvr additive="base">
                                        <p:cTn id="7" dur="500" fill="hold"/>
                                        <p:tgtEl>
                                          <p:spTgt spid="753667"/>
                                        </p:tgtEl>
                                        <p:attrNameLst>
                                          <p:attrName>ppt_x</p:attrName>
                                        </p:attrNameLst>
                                      </p:cBhvr>
                                      <p:tavLst>
                                        <p:tav tm="0">
                                          <p:val>
                                            <p:strVal val="#ppt_x"/>
                                          </p:val>
                                        </p:tav>
                                        <p:tav tm="100000">
                                          <p:val>
                                            <p:strVal val="#ppt_x"/>
                                          </p:val>
                                        </p:tav>
                                      </p:tavLst>
                                    </p:anim>
                                    <p:anim calcmode="lin" valueType="num">
                                      <p:cBhvr additive="base">
                                        <p:cTn id="8" dur="500" fill="hold"/>
                                        <p:tgtEl>
                                          <p:spTgt spid="753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3668"/>
                                        </p:tgtEl>
                                        <p:attrNameLst>
                                          <p:attrName>style.visibility</p:attrName>
                                        </p:attrNameLst>
                                      </p:cBhvr>
                                      <p:to>
                                        <p:strVal val="visible"/>
                                      </p:to>
                                    </p:set>
                                    <p:anim calcmode="lin" valueType="num">
                                      <p:cBhvr additive="base">
                                        <p:cTn id="13" dur="500" fill="hold"/>
                                        <p:tgtEl>
                                          <p:spTgt spid="753668"/>
                                        </p:tgtEl>
                                        <p:attrNameLst>
                                          <p:attrName>ppt_x</p:attrName>
                                        </p:attrNameLst>
                                      </p:cBhvr>
                                      <p:tavLst>
                                        <p:tav tm="0">
                                          <p:val>
                                            <p:strVal val="#ppt_x"/>
                                          </p:val>
                                        </p:tav>
                                        <p:tav tm="100000">
                                          <p:val>
                                            <p:strVal val="#ppt_x"/>
                                          </p:val>
                                        </p:tav>
                                      </p:tavLst>
                                    </p:anim>
                                    <p:anim calcmode="lin" valueType="num">
                                      <p:cBhvr additive="base">
                                        <p:cTn id="14" dur="500" fill="hold"/>
                                        <p:tgtEl>
                                          <p:spTgt spid="75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p:bldP spid="7536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4267222-875B-434D-B031-36434CD38AC7}"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2947" name="Rectangle 2"/>
          <p:cNvSpPr>
            <a:spLocks noChangeArrowheads="1"/>
          </p:cNvSpPr>
          <p:nvPr/>
        </p:nvSpPr>
        <p:spPr bwMode="auto">
          <a:xfrm>
            <a:off x="1187450" y="884783"/>
            <a:ext cx="7662675" cy="4154984"/>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2023-35</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有程序段如下：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L1</a:t>
            </a: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ADD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L2</a:t>
            </a: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ADD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1</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BUF   DB   69H</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96H</a:t>
            </a:r>
            <a:br>
              <a:rPr kumimoji="0" lang="es-ES" altLang="zh-CN" b="1" u="none" dirty="0">
                <a:solidFill>
                  <a:srgbClr val="000000"/>
                </a:solidFill>
                <a:latin typeface="宋体" panose="02010600030101010101" pitchFamily="2" charset="-122"/>
              </a:rPr>
            </a:br>
            <a:endParaRPr kumimoji="0" lang="es-ES" altLang="zh-CN" b="1" u="none" dirty="0">
              <a:solidFill>
                <a:srgbClr val="000000"/>
              </a:solidFill>
              <a:latin typeface="宋体" panose="02010600030101010101" pitchFamily="2" charset="-122"/>
            </a:endParaRPr>
          </a:p>
          <a:p>
            <a:pPr eaLnBrk="1" hangingPunct="1"/>
            <a:r>
              <a:rPr kumimoji="0" lang="zh-CN" altLang="es-ES" b="1" u="none" dirty="0">
                <a:solidFill>
                  <a:srgbClr val="000000"/>
                </a:solidFill>
                <a:latin typeface="宋体" panose="02010600030101010101" pitchFamily="2" charset="-122"/>
              </a:rPr>
              <a:t>语句</a:t>
            </a:r>
            <a:r>
              <a:rPr kumimoji="0" lang="es-ES" altLang="zh-CN" b="1" u="none" dirty="0">
                <a:solidFill>
                  <a:srgbClr val="000000"/>
                </a:solidFill>
                <a:latin typeface="宋体" panose="02010600030101010101" pitchFamily="2" charset="-122"/>
              </a:rPr>
              <a:t>L1</a:t>
            </a:r>
            <a:r>
              <a:rPr kumimoji="0" lang="zh-CN" altLang="es-ES" b="1" u="none" dirty="0">
                <a:solidFill>
                  <a:srgbClr val="000000"/>
                </a:solidFill>
                <a:latin typeface="宋体" panose="02010600030101010101" pitchFamily="2" charset="-122"/>
              </a:rPr>
              <a:t>执行完成后，</a:t>
            </a:r>
            <a:r>
              <a:rPr kumimoji="0" lang="es-ES" altLang="zh-CN" b="1" u="none" dirty="0">
                <a:solidFill>
                  <a:srgbClr val="000000"/>
                </a:solidFill>
                <a:latin typeface="宋体" panose="02010600030101010101" pitchFamily="2" charset="-122"/>
              </a:rPr>
              <a:t>CF=</a:t>
            </a:r>
            <a:r>
              <a:rPr kumimoji="0" lang="en-US" altLang="zh-CN" sz="2000" b="1" u="none" dirty="0">
                <a:solidFill>
                  <a:srgbClr val="000000"/>
                </a:solidFill>
                <a:latin typeface="Arial" panose="020B0604020202020204" pitchFamily="34" charset="0"/>
              </a:rPr>
              <a:t>___________</a:t>
            </a:r>
            <a:r>
              <a:rPr kumimoji="0" lang="es-E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a:t>
            </a:r>
            <a:r>
              <a:rPr kumimoji="0" lang="zh-CN" altLang="es-E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语句</a:t>
            </a:r>
            <a:r>
              <a:rPr kumimoji="0" lang="es-ES" altLang="zh-CN" b="1" u="none" dirty="0">
                <a:solidFill>
                  <a:srgbClr val="000000"/>
                </a:solidFill>
                <a:latin typeface="宋体" panose="02010600030101010101" pitchFamily="2" charset="-122"/>
              </a:rPr>
              <a:t>L2</a:t>
            </a:r>
            <a:r>
              <a:rPr kumimoji="0" lang="zh-CN" altLang="en-US" b="1" u="none" dirty="0">
                <a:solidFill>
                  <a:srgbClr val="000000"/>
                </a:solidFill>
                <a:latin typeface="宋体" panose="02010600030101010101" pitchFamily="2" charset="-122"/>
              </a:rPr>
              <a:t>执行完成后</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CF=</a:t>
            </a:r>
            <a:r>
              <a:rPr kumimoji="0" lang="en-US" altLang="zh-CN" sz="2000" b="1" u="none" dirty="0">
                <a:solidFill>
                  <a:srgbClr val="000000"/>
                </a:solidFill>
                <a:latin typeface="Arial" panose="020B0604020202020204" pitchFamily="34" charset="0"/>
              </a:rPr>
              <a:t>___________</a:t>
            </a:r>
            <a:r>
              <a:rPr kumimoji="0" lang="es-E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a:t>
            </a:r>
            <a:r>
              <a:rPr kumimoji="0" lang="zh-CN" altLang="es-ES" b="1" u="none" dirty="0">
                <a:solidFill>
                  <a:srgbClr val="000000"/>
                </a:solidFill>
                <a:latin typeface="宋体" panose="02010600030101010101" pitchFamily="2" charset="-122"/>
              </a:rPr>
              <a:t>。 </a:t>
            </a:r>
            <a:endParaRPr kumimoji="0" lang="zh-CN" altLang="es-ES" b="1" u="none" dirty="0">
              <a:solidFill>
                <a:srgbClr val="000000"/>
              </a:solidFill>
              <a:latin typeface="宋体" panose="02010600030101010101" pitchFamily="2" charset="-122"/>
            </a:endParaRPr>
          </a:p>
        </p:txBody>
      </p:sp>
      <p:sp>
        <p:nvSpPr>
          <p:cNvPr id="755715" name="Text Box 3"/>
          <p:cNvSpPr txBox="1">
            <a:spLocks noChangeArrowheads="1"/>
          </p:cNvSpPr>
          <p:nvPr/>
        </p:nvSpPr>
        <p:spPr bwMode="auto">
          <a:xfrm>
            <a:off x="4716463" y="3789363"/>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
        <p:nvSpPr>
          <p:cNvPr id="755716" name="Text Box 4"/>
          <p:cNvSpPr txBox="1">
            <a:spLocks noChangeArrowheads="1"/>
          </p:cNvSpPr>
          <p:nvPr/>
        </p:nvSpPr>
        <p:spPr bwMode="auto">
          <a:xfrm>
            <a:off x="6732588" y="3789363"/>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
        <p:nvSpPr>
          <p:cNvPr id="755717" name="Text Box 5"/>
          <p:cNvSpPr txBox="1">
            <a:spLocks noChangeArrowheads="1"/>
          </p:cNvSpPr>
          <p:nvPr/>
        </p:nvSpPr>
        <p:spPr bwMode="auto">
          <a:xfrm>
            <a:off x="4643438" y="4508500"/>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55718" name="Text Box 6"/>
          <p:cNvSpPr txBox="1">
            <a:spLocks noChangeArrowheads="1"/>
          </p:cNvSpPr>
          <p:nvPr/>
        </p:nvSpPr>
        <p:spPr bwMode="auto">
          <a:xfrm>
            <a:off x="6804025" y="4508500"/>
            <a:ext cx="1150938"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5715"/>
                                        </p:tgtEl>
                                        <p:attrNameLst>
                                          <p:attrName>style.visibility</p:attrName>
                                        </p:attrNameLst>
                                      </p:cBhvr>
                                      <p:to>
                                        <p:strVal val="visible"/>
                                      </p:to>
                                    </p:set>
                                    <p:anim calcmode="lin" valueType="num">
                                      <p:cBhvr additive="base">
                                        <p:cTn id="7" dur="500" fill="hold"/>
                                        <p:tgtEl>
                                          <p:spTgt spid="755715"/>
                                        </p:tgtEl>
                                        <p:attrNameLst>
                                          <p:attrName>ppt_x</p:attrName>
                                        </p:attrNameLst>
                                      </p:cBhvr>
                                      <p:tavLst>
                                        <p:tav tm="0">
                                          <p:val>
                                            <p:strVal val="#ppt_x"/>
                                          </p:val>
                                        </p:tav>
                                        <p:tav tm="100000">
                                          <p:val>
                                            <p:strVal val="#ppt_x"/>
                                          </p:val>
                                        </p:tav>
                                      </p:tavLst>
                                    </p:anim>
                                    <p:anim calcmode="lin" valueType="num">
                                      <p:cBhvr additive="base">
                                        <p:cTn id="8" dur="500" fill="hold"/>
                                        <p:tgtEl>
                                          <p:spTgt spid="7557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 calcmode="lin" valueType="num">
                                      <p:cBhvr additive="base">
                                        <p:cTn id="13" dur="500" fill="hold"/>
                                        <p:tgtEl>
                                          <p:spTgt spid="755716"/>
                                        </p:tgtEl>
                                        <p:attrNameLst>
                                          <p:attrName>ppt_x</p:attrName>
                                        </p:attrNameLst>
                                      </p:cBhvr>
                                      <p:tavLst>
                                        <p:tav tm="0">
                                          <p:val>
                                            <p:strVal val="#ppt_x"/>
                                          </p:val>
                                        </p:tav>
                                        <p:tav tm="100000">
                                          <p:val>
                                            <p:strVal val="#ppt_x"/>
                                          </p:val>
                                        </p:tav>
                                      </p:tavLst>
                                    </p:anim>
                                    <p:anim calcmode="lin" valueType="num">
                                      <p:cBhvr additive="base">
                                        <p:cTn id="14" dur="500" fill="hold"/>
                                        <p:tgtEl>
                                          <p:spTgt spid="7557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5717"/>
                                        </p:tgtEl>
                                        <p:attrNameLst>
                                          <p:attrName>style.visibility</p:attrName>
                                        </p:attrNameLst>
                                      </p:cBhvr>
                                      <p:to>
                                        <p:strVal val="visible"/>
                                      </p:to>
                                    </p:set>
                                    <p:anim calcmode="lin" valueType="num">
                                      <p:cBhvr additive="base">
                                        <p:cTn id="19" dur="500" fill="hold"/>
                                        <p:tgtEl>
                                          <p:spTgt spid="755717"/>
                                        </p:tgtEl>
                                        <p:attrNameLst>
                                          <p:attrName>ppt_x</p:attrName>
                                        </p:attrNameLst>
                                      </p:cBhvr>
                                      <p:tavLst>
                                        <p:tav tm="0">
                                          <p:val>
                                            <p:strVal val="#ppt_x"/>
                                          </p:val>
                                        </p:tav>
                                        <p:tav tm="100000">
                                          <p:val>
                                            <p:strVal val="#ppt_x"/>
                                          </p:val>
                                        </p:tav>
                                      </p:tavLst>
                                    </p:anim>
                                    <p:anim calcmode="lin" valueType="num">
                                      <p:cBhvr additive="base">
                                        <p:cTn id="20" dur="500" fill="hold"/>
                                        <p:tgtEl>
                                          <p:spTgt spid="7557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5718"/>
                                        </p:tgtEl>
                                        <p:attrNameLst>
                                          <p:attrName>style.visibility</p:attrName>
                                        </p:attrNameLst>
                                      </p:cBhvr>
                                      <p:to>
                                        <p:strVal val="visible"/>
                                      </p:to>
                                    </p:set>
                                    <p:anim calcmode="lin" valueType="num">
                                      <p:cBhvr additive="base">
                                        <p:cTn id="25" dur="500" fill="hold"/>
                                        <p:tgtEl>
                                          <p:spTgt spid="755718"/>
                                        </p:tgtEl>
                                        <p:attrNameLst>
                                          <p:attrName>ppt_x</p:attrName>
                                        </p:attrNameLst>
                                      </p:cBhvr>
                                      <p:tavLst>
                                        <p:tav tm="0">
                                          <p:val>
                                            <p:strVal val="#ppt_x"/>
                                          </p:val>
                                        </p:tav>
                                        <p:tav tm="100000">
                                          <p:val>
                                            <p:strVal val="#ppt_x"/>
                                          </p:val>
                                        </p:tav>
                                      </p:tavLst>
                                    </p:anim>
                                    <p:anim calcmode="lin" valueType="num">
                                      <p:cBhvr additive="base">
                                        <p:cTn id="26" dur="500" fill="hold"/>
                                        <p:tgtEl>
                                          <p:spTgt spid="755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p:bldP spid="755716" grpId="0"/>
      <p:bldP spid="755717" grpId="0"/>
      <p:bldP spid="75571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8897CD16-ADB6-40F9-B20F-E831750E9FA6}"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3971" name="Rectangle 2"/>
          <p:cNvSpPr>
            <a:spLocks noChangeArrowheads="1"/>
          </p:cNvSpPr>
          <p:nvPr/>
        </p:nvSpPr>
        <p:spPr bwMode="auto">
          <a:xfrm>
            <a:off x="1403350" y="519698"/>
            <a:ext cx="6359433" cy="5262979"/>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a:t>
            </a:r>
            <a:r>
              <a:rPr kumimoji="0" lang="es-ES" altLang="zh-CN" b="1" u="none" dirty="0">
                <a:solidFill>
                  <a:srgbClr val="FF0000"/>
                </a:solidFill>
                <a:latin typeface="宋体" panose="02010600030101010101" pitchFamily="2" charset="-122"/>
              </a:rPr>
              <a:t>36</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有程序段如下：</a:t>
            </a:r>
            <a:endParaRPr kumimoji="0" lang="zh-CN" altLang="es-ES"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    DB  ‘A’</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NEXT:  ROL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VAR</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ADD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30H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INT   21H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执行该程序段后，屏幕显示</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VAR= </a:t>
            </a:r>
            <a:r>
              <a:rPr kumimoji="0" lang="en-US" altLang="zh-CN" sz="2000" b="1" u="none" dirty="0">
                <a:solidFill>
                  <a:srgbClr val="000000"/>
                </a:solidFill>
                <a:latin typeface="Arial" panose="020B0604020202020204" pitchFamily="34" charset="0"/>
              </a:rPr>
              <a:t>______________</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p:txBody>
      </p:sp>
      <p:sp>
        <p:nvSpPr>
          <p:cNvPr id="756739" name="Text Box 3"/>
          <p:cNvSpPr txBox="1">
            <a:spLocks noChangeArrowheads="1"/>
          </p:cNvSpPr>
          <p:nvPr/>
        </p:nvSpPr>
        <p:spPr bwMode="auto">
          <a:xfrm>
            <a:off x="5003800" y="45085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01000001</a:t>
            </a:r>
            <a:endParaRPr kumimoji="0" lang="en-US" altLang="zh-CN" b="1" u="none">
              <a:solidFill>
                <a:srgbClr val="FF0000"/>
              </a:solidFill>
              <a:latin typeface="Arial" panose="020B0604020202020204" pitchFamily="34" charset="0"/>
            </a:endParaRPr>
          </a:p>
        </p:txBody>
      </p:sp>
      <p:sp>
        <p:nvSpPr>
          <p:cNvPr id="756740" name="Text Box 4"/>
          <p:cNvSpPr txBox="1">
            <a:spLocks noChangeArrowheads="1"/>
          </p:cNvSpPr>
          <p:nvPr/>
        </p:nvSpPr>
        <p:spPr bwMode="auto">
          <a:xfrm>
            <a:off x="5003800" y="5229225"/>
            <a:ext cx="2232025"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‘A’(</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41H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01000001B)</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6739"/>
                                        </p:tgtEl>
                                        <p:attrNameLst>
                                          <p:attrName>style.visibility</p:attrName>
                                        </p:attrNameLst>
                                      </p:cBhvr>
                                      <p:to>
                                        <p:strVal val="visible"/>
                                      </p:to>
                                    </p:set>
                                    <p:anim calcmode="lin" valueType="num">
                                      <p:cBhvr additive="base">
                                        <p:cTn id="7" dur="500" fill="hold"/>
                                        <p:tgtEl>
                                          <p:spTgt spid="756739"/>
                                        </p:tgtEl>
                                        <p:attrNameLst>
                                          <p:attrName>ppt_x</p:attrName>
                                        </p:attrNameLst>
                                      </p:cBhvr>
                                      <p:tavLst>
                                        <p:tav tm="0">
                                          <p:val>
                                            <p:strVal val="#ppt_x"/>
                                          </p:val>
                                        </p:tav>
                                        <p:tav tm="100000">
                                          <p:val>
                                            <p:strVal val="#ppt_x"/>
                                          </p:val>
                                        </p:tav>
                                      </p:tavLst>
                                    </p:anim>
                                    <p:anim calcmode="lin" valueType="num">
                                      <p:cBhvr additive="base">
                                        <p:cTn id="8" dur="500" fill="hold"/>
                                        <p:tgtEl>
                                          <p:spTgt spid="7567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6740"/>
                                        </p:tgtEl>
                                        <p:attrNameLst>
                                          <p:attrName>style.visibility</p:attrName>
                                        </p:attrNameLst>
                                      </p:cBhvr>
                                      <p:to>
                                        <p:strVal val="visible"/>
                                      </p:to>
                                    </p:set>
                                    <p:anim calcmode="lin" valueType="num">
                                      <p:cBhvr additive="base">
                                        <p:cTn id="13" dur="500" fill="hold"/>
                                        <p:tgtEl>
                                          <p:spTgt spid="756740"/>
                                        </p:tgtEl>
                                        <p:attrNameLst>
                                          <p:attrName>ppt_x</p:attrName>
                                        </p:attrNameLst>
                                      </p:cBhvr>
                                      <p:tavLst>
                                        <p:tav tm="0">
                                          <p:val>
                                            <p:strVal val="#ppt_x"/>
                                          </p:val>
                                        </p:tav>
                                        <p:tav tm="100000">
                                          <p:val>
                                            <p:strVal val="#ppt_x"/>
                                          </p:val>
                                        </p:tav>
                                      </p:tavLst>
                                    </p:anim>
                                    <p:anim calcmode="lin" valueType="num">
                                      <p:cBhvr additive="base">
                                        <p:cTn id="14" dur="500" fill="hold"/>
                                        <p:tgtEl>
                                          <p:spTgt spid="756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p:bldP spid="75674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2"/>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BE9357D-E1DE-438E-9DBC-C572DFEE3C29}"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4995" name="Rectangle 2"/>
          <p:cNvSpPr>
            <a:spLocks noChangeArrowheads="1"/>
          </p:cNvSpPr>
          <p:nvPr/>
        </p:nvSpPr>
        <p:spPr bwMode="auto">
          <a:xfrm>
            <a:off x="468313" y="668883"/>
            <a:ext cx="8553945" cy="4154984"/>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FF0000"/>
                </a:solidFill>
                <a:latin typeface="宋体" panose="02010600030101010101" pitchFamily="2" charset="-122"/>
              </a:rPr>
              <a:t>2023-37</a:t>
            </a:r>
            <a:r>
              <a:rPr kumimoji="0" lang="en-US" altLang="zh-CN" b="1" u="none" dirty="0">
                <a:solidFill>
                  <a:srgbClr val="000000"/>
                </a:solidFill>
                <a:latin typeface="宋体" panose="02010600030101010101" pitchFamily="2" charset="-122"/>
              </a:rPr>
              <a:t>.</a:t>
            </a:r>
            <a:r>
              <a:rPr kumimoji="0" lang="zh-CN" altLang="en-US" b="1" u="none" dirty="0">
                <a:solidFill>
                  <a:srgbClr val="000000"/>
                </a:solidFill>
                <a:latin typeface="宋体" panose="02010600030101010101" pitchFamily="2" charset="-122"/>
              </a:rPr>
              <a:t>已知</a:t>
            </a:r>
            <a:r>
              <a:rPr kumimoji="0" lang="en-US" altLang="zh-CN" b="1" u="none" dirty="0">
                <a:solidFill>
                  <a:srgbClr val="000000"/>
                </a:solidFill>
                <a:latin typeface="宋体" panose="02010600030101010101" pitchFamily="2" charset="-122"/>
              </a:rPr>
              <a:t>10</a:t>
            </a:r>
            <a:r>
              <a:rPr kumimoji="0" lang="zh-CN" altLang="en-US" b="1" u="none" dirty="0">
                <a:solidFill>
                  <a:srgbClr val="000000"/>
                </a:solidFill>
                <a:latin typeface="宋体" panose="02010600030101010101" pitchFamily="2" charset="-122"/>
              </a:rPr>
              <a:t>个无符号数</a:t>
            </a:r>
            <a:r>
              <a:rPr kumimoji="0" lang="en-US" altLang="zh-CN" b="1" u="none" dirty="0">
                <a:solidFill>
                  <a:srgbClr val="000000"/>
                </a:solidFill>
                <a:latin typeface="宋体" panose="02010600030101010101" pitchFamily="2" charset="-122"/>
              </a:rPr>
              <a:t>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查找其中的最大值，请填写下列程序以完成上述功能。</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SEGMENT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DATA  DB 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MAX   DB   ?</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ENDS</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SEGMENT STACK</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DB 100 DUP(?)</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ENDS</a:t>
            </a:r>
            <a:endParaRPr kumimoji="0" lang="en-US" altLang="zh-CN" b="1" u="none" dirty="0">
              <a:solidFill>
                <a:srgbClr val="000000"/>
              </a:solidFill>
              <a:latin typeface="宋体" panose="02010600030101010101" pitchFamily="2" charset="-122"/>
            </a:endParaRP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0"/>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52FA1795-CF78-4E38-B65A-AB110244093F}"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6019" name="Rectangle 2"/>
          <p:cNvSpPr>
            <a:spLocks noChangeArrowheads="1"/>
          </p:cNvSpPr>
          <p:nvPr/>
        </p:nvSpPr>
        <p:spPr bwMode="auto">
          <a:xfrm>
            <a:off x="755650" y="476250"/>
            <a:ext cx="7920038" cy="58832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u="none">
                <a:solidFill>
                  <a:srgbClr val="000000"/>
                </a:solidFill>
                <a:latin typeface="宋体" panose="02010600030101010101" pitchFamily="2" charset="-122"/>
              </a:rPr>
              <a:t>CDS    SEGMENT</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ASSUME CS:CDS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DS:DTS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SS:STS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MAIN:  MOV  </a:t>
            </a:r>
            <a:r>
              <a:rPr kumimoji="0" lang="en-US" altLang="zh-CN" sz="2000" b="1" u="none">
                <a:solidFill>
                  <a:srgbClr val="000000"/>
                </a:solidFill>
                <a:latin typeface="Arial" panose="020B0604020202020204" pitchFamily="34" charset="0"/>
              </a:rPr>
              <a:t>________</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AX</a:t>
            </a:r>
            <a:endParaRPr kumimoji="0" lang="en-US" altLang="zh-CN" sz="2000" b="1" u="none">
              <a:solidFill>
                <a:srgbClr val="000000"/>
              </a:solidFill>
              <a:latin typeface="宋体" panose="02010600030101010101" pitchFamily="2" charset="-122"/>
            </a:endParaRPr>
          </a:p>
          <a:p>
            <a:pPr eaLnBrk="1" hangingPunct="1"/>
            <a:r>
              <a:rPr kumimoji="0" lang="es-ES" altLang="zh-CN" sz="2000" b="1" u="none">
                <a:solidFill>
                  <a:srgbClr val="000000"/>
                </a:solidFill>
                <a:latin typeface="宋体" panose="02010600030101010101" pitchFamily="2" charset="-122"/>
              </a:rPr>
              <a:t>       LEA   SI, </a:t>
            </a:r>
            <a:r>
              <a:rPr kumimoji="0" lang="en-US" altLang="zh-CN" sz="2000" b="1" u="none">
                <a:solidFill>
                  <a:srgbClr val="000000"/>
                </a:solidFill>
                <a:latin typeface="Arial" panose="020B0604020202020204" pitchFamily="34" charset="0"/>
              </a:rPr>
              <a:t>________</a:t>
            </a:r>
            <a:r>
              <a:rPr kumimoji="0" lang="es-E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a:t>
            </a:r>
            <a:r>
              <a:rPr kumimoji="0" lang="es-ES" altLang="zh-CN" sz="2000" b="1" u="none">
                <a:solidFill>
                  <a:srgbClr val="000000"/>
                </a:solidFill>
                <a:latin typeface="宋体" panose="02010600030101010101" pitchFamily="2" charset="-122"/>
              </a:rPr>
              <a:t>SI</a:t>
            </a:r>
            <a:r>
              <a:rPr kumimoji="0" lang="zh-CN" altLang="es-ES" sz="2000" b="1" u="none">
                <a:solidFill>
                  <a:srgbClr val="000000"/>
                </a:solidFill>
                <a:latin typeface="宋体" panose="02010600030101010101" pitchFamily="2" charset="-122"/>
              </a:rPr>
              <a:t>指向数据块首地址</a:t>
            </a:r>
            <a:endParaRPr kumimoji="0" lang="zh-CN" altLang="es-ES" sz="2000" b="1" u="none">
              <a:solidFill>
                <a:srgbClr val="000000"/>
              </a:solidFill>
              <a:latin typeface="宋体" panose="02010600030101010101" pitchFamily="2" charset="-122"/>
            </a:endParaRPr>
          </a:p>
          <a:p>
            <a:pPr eaLnBrk="1" hangingPunct="1"/>
            <a:r>
              <a:rPr kumimoji="0" lang="es-ES" altLang="zh-CN" sz="2000" b="1" u="none">
                <a:solidFill>
                  <a:srgbClr val="000000"/>
                </a:solidFill>
                <a:latin typeface="宋体" panose="02010600030101010101" pitchFamily="2" charset="-122"/>
              </a:rPr>
              <a:t>       MOV  CX</a:t>
            </a:r>
            <a:r>
              <a:rPr kumimoji="0" lang="zh-CN" altLang="es-ES" sz="2000" b="1" u="none">
                <a:solidFill>
                  <a:srgbClr val="000000"/>
                </a:solidFill>
                <a:latin typeface="宋体" panose="02010600030101010101" pitchFamily="2" charset="-122"/>
              </a:rPr>
              <a:t>，</a:t>
            </a:r>
            <a:r>
              <a:rPr kumimoji="0" lang="es-ES" altLang="zh-CN" sz="2000" b="1" u="none">
                <a:solidFill>
                  <a:srgbClr val="000000"/>
                </a:solidFill>
                <a:latin typeface="宋体" panose="02010600030101010101" pitchFamily="2" charset="-122"/>
              </a:rPr>
              <a:t>10             </a:t>
            </a:r>
            <a:r>
              <a:rPr kumimoji="0" lang="zh-CN" altLang="es-ES" sz="2000" b="1" u="none">
                <a:solidFill>
                  <a:srgbClr val="000000"/>
                </a:solidFill>
                <a:latin typeface="宋体" panose="02010600030101010101" pitchFamily="2" charset="-122"/>
              </a:rPr>
              <a:t>；置</a:t>
            </a:r>
            <a:r>
              <a:rPr kumimoji="0" lang="es-ES" altLang="zh-CN" sz="2000" b="1" u="none">
                <a:solidFill>
                  <a:srgbClr val="000000"/>
                </a:solidFill>
                <a:latin typeface="宋体" panose="02010600030101010101" pitchFamily="2" charset="-122"/>
              </a:rPr>
              <a:t>CX</a:t>
            </a:r>
            <a:r>
              <a:rPr kumimoji="0" lang="zh-CN" altLang="es-ES" sz="2000" b="1" u="none">
                <a:solidFill>
                  <a:srgbClr val="000000"/>
                </a:solidFill>
                <a:latin typeface="宋体" panose="02010600030101010101" pitchFamily="2" charset="-122"/>
              </a:rPr>
              <a:t>为数据块中数据的个数</a:t>
            </a:r>
            <a:endParaRPr kumimoji="0" lang="zh-CN" altLang="es-E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CLD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DF=0</a:t>
            </a:r>
            <a:r>
              <a:rPr kumimoji="0" lang="zh-CN" altLang="en-US" sz="2000" b="1" u="none">
                <a:solidFill>
                  <a:srgbClr val="000000"/>
                </a:solidFill>
                <a:latin typeface="宋体" panose="02010600030101010101" pitchFamily="2" charset="-122"/>
              </a:rPr>
              <a:t>，使</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递增</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LODSB                  </a:t>
            </a:r>
            <a:r>
              <a:rPr kumimoji="0" lang="zh-CN" altLang="en-US" sz="2000" b="1" u="none">
                <a:solidFill>
                  <a:srgbClr val="000000"/>
                </a:solidFill>
                <a:latin typeface="宋体" panose="02010600030101010101" pitchFamily="2" charset="-122"/>
              </a:rPr>
              <a:t>；取第一个数据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MAX</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；存当前最大值</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DEC  </a:t>
            </a:r>
            <a:r>
              <a:rPr kumimoji="0" lang="en-US" altLang="zh-CN" sz="2000" b="1" u="none">
                <a:solidFill>
                  <a:srgbClr val="000000"/>
                </a:solidFill>
                <a:latin typeface="Arial" panose="020B0604020202020204" pitchFamily="34" charset="0"/>
              </a:rPr>
              <a:t>_______</a:t>
            </a:r>
            <a:r>
              <a:rPr kumimoji="0" lang="en-U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；递减已处理数据的数量</a:t>
            </a:r>
            <a:endParaRPr kumimoji="0" lang="zh-CN" altLang="es-ES"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NEXT:  LODSB                   </a:t>
            </a:r>
            <a:r>
              <a:rPr kumimoji="0" lang="zh-CN" altLang="en-US" sz="2000" b="1" u="none">
                <a:solidFill>
                  <a:srgbClr val="000000"/>
                </a:solidFill>
                <a:latin typeface="宋体" panose="02010600030101010101" pitchFamily="2" charset="-122"/>
              </a:rPr>
              <a:t>；取一个新数据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CMP  AL</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MAX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新数据与当前最大值作比较</a:t>
            </a:r>
            <a:endParaRPr kumimoji="0" lang="zh-CN" altLang="da-DK"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OVER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新数据小于当前最大值</a:t>
            </a:r>
            <a:endParaRPr kumimoji="0" lang="zh-CN" altLang="da-DK"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新数据作为当前最大值</a:t>
            </a:r>
            <a:endParaRPr kumimoji="0" lang="zh-CN" altLang="da-DK"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OVER:  LOOP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未处理完，则继续</a:t>
            </a:r>
            <a:endParaRPr kumimoji="0" lang="zh-CN" altLang="da-DK"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MOV  AH</a:t>
            </a:r>
            <a:r>
              <a:rPr kumimoji="0" lang="zh-CN" altLang="da-DK" sz="2000" b="1" u="none">
                <a:solidFill>
                  <a:srgbClr val="000000"/>
                </a:solidFill>
                <a:latin typeface="宋体" panose="02010600030101010101" pitchFamily="2" charset="-122"/>
              </a:rPr>
              <a:t>，</a:t>
            </a:r>
            <a:r>
              <a:rPr kumimoji="0" lang="da-DK" altLang="zh-CN" sz="2000" b="1" u="none">
                <a:solidFill>
                  <a:srgbClr val="000000"/>
                </a:solidFill>
                <a:latin typeface="宋体" panose="02010600030101010101" pitchFamily="2" charset="-122"/>
              </a:rPr>
              <a:t>4CH</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INT   21H</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CDS    ENDS</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END </a:t>
            </a:r>
            <a:r>
              <a:rPr kumimoji="0" lang="en-US" altLang="zh-CN" sz="2000" b="1" u="none">
                <a:solidFill>
                  <a:srgbClr val="000000"/>
                </a:solidFill>
                <a:latin typeface="Arial" panose="020B0604020202020204" pitchFamily="34" charset="0"/>
              </a:rPr>
              <a:t>________</a:t>
            </a:r>
            <a:r>
              <a:rPr kumimoji="0" lang="es-E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；指明程序入口，结束汇编 </a:t>
            </a:r>
            <a:endParaRPr kumimoji="0" lang="zh-CN" altLang="es-ES" sz="2000" b="1" u="none">
              <a:solidFill>
                <a:srgbClr val="000000"/>
              </a:solidFill>
              <a:latin typeface="宋体" panose="02010600030101010101" pitchFamily="2" charset="-122"/>
            </a:endParaRPr>
          </a:p>
        </p:txBody>
      </p:sp>
      <p:sp>
        <p:nvSpPr>
          <p:cNvPr id="758787" name="Text Box 3"/>
          <p:cNvSpPr txBox="1">
            <a:spLocks noChangeArrowheads="1"/>
          </p:cNvSpPr>
          <p:nvPr/>
        </p:nvSpPr>
        <p:spPr bwMode="auto">
          <a:xfrm>
            <a:off x="2484438" y="1052513"/>
            <a:ext cx="7921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AX</a:t>
            </a:r>
            <a:endParaRPr kumimoji="0" lang="en-US" altLang="zh-CN" sz="2000" b="1" u="none">
              <a:solidFill>
                <a:srgbClr val="FF0000"/>
              </a:solidFill>
              <a:latin typeface="Arial" panose="020B0604020202020204" pitchFamily="34" charset="0"/>
            </a:endParaRPr>
          </a:p>
        </p:txBody>
      </p:sp>
      <p:sp>
        <p:nvSpPr>
          <p:cNvPr id="758788" name="Text Box 4"/>
          <p:cNvSpPr txBox="1">
            <a:spLocks noChangeArrowheads="1"/>
          </p:cNvSpPr>
          <p:nvPr/>
        </p:nvSpPr>
        <p:spPr bwMode="auto">
          <a:xfrm>
            <a:off x="2484438" y="1341438"/>
            <a:ext cx="86360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DS</a:t>
            </a:r>
            <a:endParaRPr kumimoji="0" lang="en-US" altLang="zh-CN" sz="2000" b="1" u="none">
              <a:solidFill>
                <a:srgbClr val="FF0000"/>
              </a:solidFill>
              <a:latin typeface="Arial" panose="020B0604020202020204" pitchFamily="34" charset="0"/>
            </a:endParaRPr>
          </a:p>
        </p:txBody>
      </p:sp>
      <p:sp>
        <p:nvSpPr>
          <p:cNvPr id="758791" name="Text Box 7"/>
          <p:cNvSpPr txBox="1">
            <a:spLocks noChangeArrowheads="1"/>
          </p:cNvSpPr>
          <p:nvPr/>
        </p:nvSpPr>
        <p:spPr bwMode="auto">
          <a:xfrm>
            <a:off x="2771775" y="1700213"/>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DATA</a:t>
            </a:r>
            <a:endParaRPr kumimoji="0" lang="en-US" altLang="zh-CN" sz="2000" b="1" u="none">
              <a:solidFill>
                <a:srgbClr val="FF0000"/>
              </a:solidFill>
              <a:latin typeface="Arial" panose="020B0604020202020204" pitchFamily="34" charset="0"/>
            </a:endParaRPr>
          </a:p>
        </p:txBody>
      </p:sp>
      <p:sp>
        <p:nvSpPr>
          <p:cNvPr id="758792" name="Text Box 8"/>
          <p:cNvSpPr txBox="1">
            <a:spLocks noChangeArrowheads="1"/>
          </p:cNvSpPr>
          <p:nvPr/>
        </p:nvSpPr>
        <p:spPr bwMode="auto">
          <a:xfrm>
            <a:off x="2411413" y="3213100"/>
            <a:ext cx="1081087"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CX</a:t>
            </a:r>
            <a:endParaRPr kumimoji="0" lang="en-US" altLang="zh-CN" sz="2000" b="1" u="none">
              <a:solidFill>
                <a:srgbClr val="FF0000"/>
              </a:solidFill>
              <a:latin typeface="Arial" panose="020B0604020202020204" pitchFamily="34" charset="0"/>
            </a:endParaRPr>
          </a:p>
        </p:txBody>
      </p:sp>
      <p:sp>
        <p:nvSpPr>
          <p:cNvPr id="758793" name="Text Box 9"/>
          <p:cNvSpPr txBox="1">
            <a:spLocks noChangeArrowheads="1"/>
          </p:cNvSpPr>
          <p:nvPr/>
        </p:nvSpPr>
        <p:spPr bwMode="auto">
          <a:xfrm>
            <a:off x="1403350" y="4076700"/>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JB</a:t>
            </a:r>
            <a:endParaRPr kumimoji="0" lang="en-US" altLang="zh-CN" sz="2000" b="1" u="none">
              <a:solidFill>
                <a:srgbClr val="FF0000"/>
              </a:solidFill>
              <a:latin typeface="Arial" panose="020B0604020202020204" pitchFamily="34" charset="0"/>
            </a:endParaRPr>
          </a:p>
        </p:txBody>
      </p:sp>
      <p:sp>
        <p:nvSpPr>
          <p:cNvPr id="758796" name="Text Box 12"/>
          <p:cNvSpPr txBox="1">
            <a:spLocks noChangeArrowheads="1"/>
          </p:cNvSpPr>
          <p:nvPr/>
        </p:nvSpPr>
        <p:spPr bwMode="auto">
          <a:xfrm>
            <a:off x="2195513" y="4437063"/>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MAX</a:t>
            </a:r>
            <a:endParaRPr kumimoji="0" lang="en-US" altLang="zh-CN" sz="2000" b="1" u="none">
              <a:solidFill>
                <a:srgbClr val="FF0000"/>
              </a:solidFill>
              <a:latin typeface="Arial" panose="020B0604020202020204" pitchFamily="34" charset="0"/>
            </a:endParaRPr>
          </a:p>
        </p:txBody>
      </p:sp>
      <p:sp>
        <p:nvSpPr>
          <p:cNvPr id="758797" name="Text Box 13"/>
          <p:cNvSpPr txBox="1">
            <a:spLocks noChangeArrowheads="1"/>
          </p:cNvSpPr>
          <p:nvPr/>
        </p:nvSpPr>
        <p:spPr bwMode="auto">
          <a:xfrm>
            <a:off x="2195513" y="4724400"/>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NEXT</a:t>
            </a:r>
            <a:endParaRPr kumimoji="0" lang="en-US" altLang="zh-CN" sz="2000" b="1" u="none">
              <a:solidFill>
                <a:srgbClr val="FF0000"/>
              </a:solidFill>
              <a:latin typeface="Arial" panose="020B0604020202020204" pitchFamily="34" charset="0"/>
            </a:endParaRPr>
          </a:p>
        </p:txBody>
      </p:sp>
      <p:sp>
        <p:nvSpPr>
          <p:cNvPr id="758798" name="Text Box 14"/>
          <p:cNvSpPr txBox="1">
            <a:spLocks noChangeArrowheads="1"/>
          </p:cNvSpPr>
          <p:nvPr/>
        </p:nvSpPr>
        <p:spPr bwMode="auto">
          <a:xfrm>
            <a:off x="1979613" y="5949950"/>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MAIN</a:t>
            </a:r>
            <a:endParaRPr kumimoji="0" lang="en-US" altLang="zh-CN" sz="2000"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8787"/>
                                        </p:tgtEl>
                                        <p:attrNameLst>
                                          <p:attrName>style.visibility</p:attrName>
                                        </p:attrNameLst>
                                      </p:cBhvr>
                                      <p:to>
                                        <p:strVal val="visible"/>
                                      </p:to>
                                    </p:set>
                                    <p:anim calcmode="lin" valueType="num">
                                      <p:cBhvr additive="base">
                                        <p:cTn id="7" dur="500" fill="hold"/>
                                        <p:tgtEl>
                                          <p:spTgt spid="758787"/>
                                        </p:tgtEl>
                                        <p:attrNameLst>
                                          <p:attrName>ppt_x</p:attrName>
                                        </p:attrNameLst>
                                      </p:cBhvr>
                                      <p:tavLst>
                                        <p:tav tm="0">
                                          <p:val>
                                            <p:strVal val="#ppt_x"/>
                                          </p:val>
                                        </p:tav>
                                        <p:tav tm="100000">
                                          <p:val>
                                            <p:strVal val="#ppt_x"/>
                                          </p:val>
                                        </p:tav>
                                      </p:tavLst>
                                    </p:anim>
                                    <p:anim calcmode="lin" valueType="num">
                                      <p:cBhvr additive="base">
                                        <p:cTn id="8" dur="500" fill="hold"/>
                                        <p:tgtEl>
                                          <p:spTgt spid="7587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8788"/>
                                        </p:tgtEl>
                                        <p:attrNameLst>
                                          <p:attrName>style.visibility</p:attrName>
                                        </p:attrNameLst>
                                      </p:cBhvr>
                                      <p:to>
                                        <p:strVal val="visible"/>
                                      </p:to>
                                    </p:set>
                                    <p:anim calcmode="lin" valueType="num">
                                      <p:cBhvr additive="base">
                                        <p:cTn id="13" dur="500" fill="hold"/>
                                        <p:tgtEl>
                                          <p:spTgt spid="758788"/>
                                        </p:tgtEl>
                                        <p:attrNameLst>
                                          <p:attrName>ppt_x</p:attrName>
                                        </p:attrNameLst>
                                      </p:cBhvr>
                                      <p:tavLst>
                                        <p:tav tm="0">
                                          <p:val>
                                            <p:strVal val="#ppt_x"/>
                                          </p:val>
                                        </p:tav>
                                        <p:tav tm="100000">
                                          <p:val>
                                            <p:strVal val="#ppt_x"/>
                                          </p:val>
                                        </p:tav>
                                      </p:tavLst>
                                    </p:anim>
                                    <p:anim calcmode="lin" valueType="num">
                                      <p:cBhvr additive="base">
                                        <p:cTn id="14" dur="500" fill="hold"/>
                                        <p:tgtEl>
                                          <p:spTgt spid="7587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8791"/>
                                        </p:tgtEl>
                                        <p:attrNameLst>
                                          <p:attrName>style.visibility</p:attrName>
                                        </p:attrNameLst>
                                      </p:cBhvr>
                                      <p:to>
                                        <p:strVal val="visible"/>
                                      </p:to>
                                    </p:set>
                                    <p:anim calcmode="lin" valueType="num">
                                      <p:cBhvr additive="base">
                                        <p:cTn id="19" dur="500" fill="hold"/>
                                        <p:tgtEl>
                                          <p:spTgt spid="758791"/>
                                        </p:tgtEl>
                                        <p:attrNameLst>
                                          <p:attrName>ppt_x</p:attrName>
                                        </p:attrNameLst>
                                      </p:cBhvr>
                                      <p:tavLst>
                                        <p:tav tm="0">
                                          <p:val>
                                            <p:strVal val="#ppt_x"/>
                                          </p:val>
                                        </p:tav>
                                        <p:tav tm="100000">
                                          <p:val>
                                            <p:strVal val="#ppt_x"/>
                                          </p:val>
                                        </p:tav>
                                      </p:tavLst>
                                    </p:anim>
                                    <p:anim calcmode="lin" valueType="num">
                                      <p:cBhvr additive="base">
                                        <p:cTn id="20" dur="500" fill="hold"/>
                                        <p:tgtEl>
                                          <p:spTgt spid="7587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8792"/>
                                        </p:tgtEl>
                                        <p:attrNameLst>
                                          <p:attrName>style.visibility</p:attrName>
                                        </p:attrNameLst>
                                      </p:cBhvr>
                                      <p:to>
                                        <p:strVal val="visible"/>
                                      </p:to>
                                    </p:set>
                                    <p:anim calcmode="lin" valueType="num">
                                      <p:cBhvr additive="base">
                                        <p:cTn id="25" dur="500" fill="hold"/>
                                        <p:tgtEl>
                                          <p:spTgt spid="758792"/>
                                        </p:tgtEl>
                                        <p:attrNameLst>
                                          <p:attrName>ppt_x</p:attrName>
                                        </p:attrNameLst>
                                      </p:cBhvr>
                                      <p:tavLst>
                                        <p:tav tm="0">
                                          <p:val>
                                            <p:strVal val="#ppt_x"/>
                                          </p:val>
                                        </p:tav>
                                        <p:tav tm="100000">
                                          <p:val>
                                            <p:strVal val="#ppt_x"/>
                                          </p:val>
                                        </p:tav>
                                      </p:tavLst>
                                    </p:anim>
                                    <p:anim calcmode="lin" valueType="num">
                                      <p:cBhvr additive="base">
                                        <p:cTn id="26" dur="500" fill="hold"/>
                                        <p:tgtEl>
                                          <p:spTgt spid="7587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8793"/>
                                        </p:tgtEl>
                                        <p:attrNameLst>
                                          <p:attrName>style.visibility</p:attrName>
                                        </p:attrNameLst>
                                      </p:cBhvr>
                                      <p:to>
                                        <p:strVal val="visible"/>
                                      </p:to>
                                    </p:set>
                                    <p:anim calcmode="lin" valueType="num">
                                      <p:cBhvr additive="base">
                                        <p:cTn id="31" dur="500" fill="hold"/>
                                        <p:tgtEl>
                                          <p:spTgt spid="758793"/>
                                        </p:tgtEl>
                                        <p:attrNameLst>
                                          <p:attrName>ppt_x</p:attrName>
                                        </p:attrNameLst>
                                      </p:cBhvr>
                                      <p:tavLst>
                                        <p:tav tm="0">
                                          <p:val>
                                            <p:strVal val="#ppt_x"/>
                                          </p:val>
                                        </p:tav>
                                        <p:tav tm="100000">
                                          <p:val>
                                            <p:strVal val="#ppt_x"/>
                                          </p:val>
                                        </p:tav>
                                      </p:tavLst>
                                    </p:anim>
                                    <p:anim calcmode="lin" valueType="num">
                                      <p:cBhvr additive="base">
                                        <p:cTn id="32" dur="500" fill="hold"/>
                                        <p:tgtEl>
                                          <p:spTgt spid="75879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8796"/>
                                        </p:tgtEl>
                                        <p:attrNameLst>
                                          <p:attrName>style.visibility</p:attrName>
                                        </p:attrNameLst>
                                      </p:cBhvr>
                                      <p:to>
                                        <p:strVal val="visible"/>
                                      </p:to>
                                    </p:set>
                                    <p:anim calcmode="lin" valueType="num">
                                      <p:cBhvr additive="base">
                                        <p:cTn id="37" dur="500" fill="hold"/>
                                        <p:tgtEl>
                                          <p:spTgt spid="758796"/>
                                        </p:tgtEl>
                                        <p:attrNameLst>
                                          <p:attrName>ppt_x</p:attrName>
                                        </p:attrNameLst>
                                      </p:cBhvr>
                                      <p:tavLst>
                                        <p:tav tm="0">
                                          <p:val>
                                            <p:strVal val="#ppt_x"/>
                                          </p:val>
                                        </p:tav>
                                        <p:tav tm="100000">
                                          <p:val>
                                            <p:strVal val="#ppt_x"/>
                                          </p:val>
                                        </p:tav>
                                      </p:tavLst>
                                    </p:anim>
                                    <p:anim calcmode="lin" valueType="num">
                                      <p:cBhvr additive="base">
                                        <p:cTn id="38" dur="500" fill="hold"/>
                                        <p:tgtEl>
                                          <p:spTgt spid="75879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58797"/>
                                        </p:tgtEl>
                                        <p:attrNameLst>
                                          <p:attrName>style.visibility</p:attrName>
                                        </p:attrNameLst>
                                      </p:cBhvr>
                                      <p:to>
                                        <p:strVal val="visible"/>
                                      </p:to>
                                    </p:set>
                                    <p:anim calcmode="lin" valueType="num">
                                      <p:cBhvr additive="base">
                                        <p:cTn id="43" dur="500" fill="hold"/>
                                        <p:tgtEl>
                                          <p:spTgt spid="758797"/>
                                        </p:tgtEl>
                                        <p:attrNameLst>
                                          <p:attrName>ppt_x</p:attrName>
                                        </p:attrNameLst>
                                      </p:cBhvr>
                                      <p:tavLst>
                                        <p:tav tm="0">
                                          <p:val>
                                            <p:strVal val="#ppt_x"/>
                                          </p:val>
                                        </p:tav>
                                        <p:tav tm="100000">
                                          <p:val>
                                            <p:strVal val="#ppt_x"/>
                                          </p:val>
                                        </p:tav>
                                      </p:tavLst>
                                    </p:anim>
                                    <p:anim calcmode="lin" valueType="num">
                                      <p:cBhvr additive="base">
                                        <p:cTn id="44" dur="500" fill="hold"/>
                                        <p:tgtEl>
                                          <p:spTgt spid="75879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58798"/>
                                        </p:tgtEl>
                                        <p:attrNameLst>
                                          <p:attrName>style.visibility</p:attrName>
                                        </p:attrNameLst>
                                      </p:cBhvr>
                                      <p:to>
                                        <p:strVal val="visible"/>
                                      </p:to>
                                    </p:set>
                                    <p:anim calcmode="lin" valueType="num">
                                      <p:cBhvr additive="base">
                                        <p:cTn id="49" dur="500" fill="hold"/>
                                        <p:tgtEl>
                                          <p:spTgt spid="758798"/>
                                        </p:tgtEl>
                                        <p:attrNameLst>
                                          <p:attrName>ppt_x</p:attrName>
                                        </p:attrNameLst>
                                      </p:cBhvr>
                                      <p:tavLst>
                                        <p:tav tm="0">
                                          <p:val>
                                            <p:strVal val="#ppt_x"/>
                                          </p:val>
                                        </p:tav>
                                        <p:tav tm="100000">
                                          <p:val>
                                            <p:strVal val="#ppt_x"/>
                                          </p:val>
                                        </p:tav>
                                      </p:tavLst>
                                    </p:anim>
                                    <p:anim calcmode="lin" valueType="num">
                                      <p:cBhvr additive="base">
                                        <p:cTn id="50" dur="500" fill="hold"/>
                                        <p:tgtEl>
                                          <p:spTgt spid="75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p:bldP spid="758788" grpId="0"/>
      <p:bldP spid="758791" grpId="0"/>
      <p:bldP spid="758792" grpId="0"/>
      <p:bldP spid="758793" grpId="0"/>
      <p:bldP spid="758796" grpId="0"/>
      <p:bldP spid="758797" grpId="0"/>
      <p:bldP spid="75879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1187450" y="2667000"/>
            <a:ext cx="7253288" cy="762000"/>
          </a:xfrm>
        </p:spPr>
        <p:txBody>
          <a:bodyPr/>
          <a:lstStyle/>
          <a:p>
            <a:pPr eaLnBrk="1" hangingPunct="1">
              <a:defRPr/>
            </a:pPr>
            <a:r>
              <a:rPr lang="zh-CN" altLang="zh-CN" dirty="0"/>
              <a:t>第</a:t>
            </a:r>
            <a:r>
              <a:rPr lang="en-US" altLang="zh-CN" dirty="0"/>
              <a:t>4</a:t>
            </a:r>
            <a:r>
              <a:rPr lang="zh-CN" altLang="zh-CN" dirty="0"/>
              <a:t>章 </a:t>
            </a:r>
            <a:r>
              <a:rPr lang="en-US" altLang="zh-CN" dirty="0"/>
              <a:t>8086</a:t>
            </a:r>
            <a:r>
              <a:rPr lang="zh-CN" altLang="zh-CN" dirty="0"/>
              <a:t>汇编语言程序设计的基本方法</a:t>
            </a:r>
            <a:endParaRPr lang="zh-CN" altLang="en-US" sz="3600" dirty="0">
              <a:solidFill>
                <a:srgbClr val="FF0000"/>
              </a:solidFill>
              <a:latin typeface="宋体" panose="02010600030101010101" pitchFamily="2"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676400" y="533400"/>
            <a:ext cx="3398838" cy="519113"/>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2800" b="1" i="1" u="none">
                <a:solidFill>
                  <a:srgbClr val="FF0000"/>
                </a:solidFill>
                <a:effectLst>
                  <a:outerShdw blurRad="38100" dist="38100" dir="2700000" algn="tl">
                    <a:srgbClr val="C0C0C0"/>
                  </a:outerShdw>
                </a:effectLst>
                <a:ea typeface="宋体" panose="02010600030101010101" pitchFamily="2" charset="-122"/>
              </a:rPr>
              <a:t>存储器地址的分段</a:t>
            </a:r>
            <a:r>
              <a:rPr lang="zh-CN" altLang="en-US" sz="2800" b="1" u="none">
                <a:ea typeface="宋体" panose="02010600030101010101" pitchFamily="2" charset="-122"/>
              </a:rPr>
              <a:t>：</a:t>
            </a:r>
            <a:endParaRPr lang="zh-CN" altLang="en-US" sz="2800" b="1" u="none">
              <a:ea typeface="宋体" panose="02010600030101010101" pitchFamily="2" charset="-122"/>
            </a:endParaRPr>
          </a:p>
        </p:txBody>
      </p:sp>
      <p:sp>
        <p:nvSpPr>
          <p:cNvPr id="15363" name="Rectangle 3"/>
          <p:cNvSpPr>
            <a:spLocks noChangeArrowheads="1"/>
          </p:cNvSpPr>
          <p:nvPr/>
        </p:nvSpPr>
        <p:spPr bwMode="auto">
          <a:xfrm>
            <a:off x="1676400" y="1371600"/>
            <a:ext cx="6934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tx2"/>
              </a:buClr>
              <a:buSzPct val="90000"/>
              <a:buFont typeface="Symbol" panose="05050102010706020507" pitchFamily="18" charset="2"/>
              <a:buNone/>
            </a:pPr>
            <a:r>
              <a:rPr lang="en-US" altLang="zh-CN" sz="2400" u="none">
                <a:solidFill>
                  <a:srgbClr val="009900"/>
                </a:solidFill>
              </a:rPr>
              <a:t>20</a:t>
            </a:r>
            <a:r>
              <a:rPr lang="zh-CN" altLang="en-US" sz="2400" u="none">
                <a:solidFill>
                  <a:srgbClr val="009900"/>
                </a:solidFill>
              </a:rPr>
              <a:t>根地址线</a:t>
            </a:r>
            <a:r>
              <a:rPr lang="zh-CN" altLang="en-US" sz="2400" u="none"/>
              <a:t>：</a:t>
            </a:r>
            <a:r>
              <a:rPr lang="zh-CN" altLang="en-US" sz="2200" u="none">
                <a:ea typeface="楷体_GB2312" pitchFamily="49" charset="-122"/>
              </a:rPr>
              <a:t>地址范围</a:t>
            </a:r>
            <a:r>
              <a:rPr lang="zh-CN" altLang="en-US" sz="2200" u="none"/>
              <a:t>  </a:t>
            </a:r>
            <a:r>
              <a:rPr lang="en-US" altLang="zh-CN" sz="2200" u="none"/>
              <a:t>00000H ~ FFFFFH</a:t>
            </a:r>
            <a:endParaRPr lang="en-US" altLang="zh-CN" sz="2200" u="none"/>
          </a:p>
          <a:p>
            <a:pPr algn="just" eaLnBrk="1" hangingPunct="1">
              <a:lnSpc>
                <a:spcPct val="90000"/>
              </a:lnSpc>
              <a:buClr>
                <a:schemeClr val="tx2"/>
              </a:buClr>
              <a:buSzPct val="90000"/>
              <a:buFont typeface="Symbol" panose="05050102010706020507" pitchFamily="18" charset="2"/>
              <a:buNone/>
            </a:pPr>
            <a:r>
              <a:rPr lang="zh-CN" altLang="en-US" sz="2400" u="none"/>
              <a:t>小段：</a:t>
            </a:r>
            <a:r>
              <a:rPr lang="zh-CN" altLang="en-US" sz="2200" u="none">
                <a:latin typeface="楷体_GB2312" pitchFamily="49" charset="-122"/>
                <a:ea typeface="楷体_GB2312" pitchFamily="49" charset="-122"/>
              </a:rPr>
              <a:t>每</a:t>
            </a:r>
            <a:r>
              <a:rPr lang="en-US" altLang="zh-CN" sz="2200" u="none">
                <a:ea typeface="楷体_GB2312" pitchFamily="49" charset="-122"/>
              </a:rPr>
              <a:t>16</a:t>
            </a:r>
            <a:r>
              <a:rPr lang="zh-CN" altLang="en-US" sz="2200" u="none">
                <a:latin typeface="楷体_GB2312" pitchFamily="49" charset="-122"/>
                <a:ea typeface="楷体_GB2312" pitchFamily="49" charset="-122"/>
              </a:rPr>
              <a:t>个字节为一小段，共有</a:t>
            </a:r>
            <a:r>
              <a:rPr lang="en-US" altLang="zh-CN" sz="2200" u="none">
                <a:ea typeface="楷体_GB2312" pitchFamily="49" charset="-122"/>
              </a:rPr>
              <a:t>64K</a:t>
            </a:r>
            <a:r>
              <a:rPr lang="zh-CN" altLang="en-US" sz="2200" u="none">
                <a:latin typeface="楷体_GB2312" pitchFamily="49" charset="-122"/>
                <a:ea typeface="楷体_GB2312" pitchFamily="49" charset="-122"/>
              </a:rPr>
              <a:t>个小段</a:t>
            </a:r>
            <a:endParaRPr lang="zh-CN" altLang="en-US" sz="2200" u="none">
              <a:latin typeface="楷体_GB2312" pitchFamily="49" charset="-122"/>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400" u="none"/>
              <a:t>                   </a:t>
            </a:r>
            <a:r>
              <a:rPr lang="zh-CN" altLang="en-US" sz="2000" u="none">
                <a:solidFill>
                  <a:schemeClr val="hlink"/>
                </a:solidFill>
                <a:ea typeface="楷体_GB2312" pitchFamily="49" charset="-122"/>
              </a:rPr>
              <a:t>小段的首地址</a:t>
            </a:r>
            <a:endParaRPr lang="zh-CN" altLang="en-US" sz="2000" u="none">
              <a:solidFill>
                <a:schemeClr val="hlink"/>
              </a:solidFill>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000" u="none"/>
              <a:t>                            </a:t>
            </a:r>
            <a:r>
              <a:rPr lang="en-US" altLang="zh-CN" sz="2000" u="none">
                <a:solidFill>
                  <a:schemeClr val="hlink"/>
                </a:solidFill>
              </a:rPr>
              <a:t>00000H</a:t>
            </a:r>
            <a:r>
              <a:rPr lang="en-US" altLang="zh-CN" sz="2000" u="none"/>
              <a:t>    ~    0000FH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00010H</a:t>
            </a:r>
            <a:r>
              <a:rPr lang="en-US" altLang="zh-CN" sz="2000" u="none"/>
              <a:t>    ~    0001FH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00020H</a:t>
            </a:r>
            <a:r>
              <a:rPr lang="en-US" altLang="zh-CN" sz="2000" u="none"/>
              <a:t>    ~    0002FH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a:t>
            </a:r>
            <a:endParaRPr lang="en-US" altLang="zh-CN" sz="2000" u="none">
              <a:solidFill>
                <a:schemeClr val="hlink"/>
              </a:solidFill>
            </a:endParaRPr>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FFFF0H    </a:t>
            </a:r>
            <a:r>
              <a:rPr lang="en-US" altLang="zh-CN" sz="2000" u="none"/>
              <a:t>~   FFFFFH</a:t>
            </a:r>
            <a:r>
              <a:rPr lang="en-US" altLang="zh-CN" sz="2000" u="none">
                <a:sym typeface="Symbol" panose="05050102010706020507" pitchFamily="18" charset="2"/>
              </a:rPr>
              <a:t> </a:t>
            </a:r>
            <a:endParaRPr lang="en-US" altLang="zh-CN" sz="2000" u="none">
              <a:sym typeface="Symbol" panose="05050102010706020507" pitchFamily="18" charset="2"/>
            </a:endParaRPr>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sym typeface="Symbol" panose="05050102010706020507" pitchFamily="18" charset="2"/>
              </a:rPr>
              <a:t>段起始地址</a:t>
            </a:r>
            <a:r>
              <a:rPr lang="zh-CN" altLang="en-US" sz="2400" u="none">
                <a:sym typeface="Symbol" panose="05050102010706020507" pitchFamily="18" charset="2"/>
              </a:rPr>
              <a:t>：</a:t>
            </a:r>
            <a:r>
              <a:rPr lang="zh-CN" altLang="en-US" sz="2200" u="none">
                <a:ea typeface="楷体_GB2312" pitchFamily="49" charset="-122"/>
                <a:sym typeface="Symbol" panose="05050102010706020507" pitchFamily="18" charset="2"/>
              </a:rPr>
              <a:t>小段首地址</a:t>
            </a:r>
            <a:endParaRPr lang="zh-CN" altLang="en-US" sz="2400" u="none">
              <a:sym typeface="Symbol" panose="05050102010706020507" pitchFamily="18" charset="2"/>
            </a:endParaRPr>
          </a:p>
          <a:p>
            <a:pPr algn="just" eaLnBrk="1" hangingPunct="1">
              <a:lnSpc>
                <a:spcPct val="90000"/>
              </a:lnSpc>
              <a:buClr>
                <a:schemeClr val="tx2"/>
              </a:buClr>
              <a:buSzPct val="90000"/>
              <a:buFont typeface="Symbol" panose="05050102010706020507" pitchFamily="18" charset="2"/>
              <a:buNone/>
            </a:pPr>
            <a:endParaRPr lang="zh-CN" altLang="en-US" sz="2400" u="none"/>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rPr>
              <a:t>物理地址</a:t>
            </a:r>
            <a:r>
              <a:rPr lang="zh-CN" altLang="en-US" sz="2400" u="none"/>
              <a:t>：</a:t>
            </a:r>
            <a:r>
              <a:rPr lang="zh-CN" altLang="en-US" sz="2200" u="none">
                <a:latin typeface="楷体_GB2312" pitchFamily="49" charset="-122"/>
                <a:ea typeface="楷体_GB2312" pitchFamily="49" charset="-122"/>
              </a:rPr>
              <a:t>每个存储单元唯一的</a:t>
            </a:r>
            <a:r>
              <a:rPr lang="en-US" altLang="zh-CN" sz="2200" u="none">
                <a:ea typeface="楷体_GB2312" pitchFamily="49" charset="-122"/>
              </a:rPr>
              <a:t>20</a:t>
            </a:r>
            <a:r>
              <a:rPr lang="zh-CN" altLang="en-US" sz="2200" u="none">
                <a:latin typeface="楷体_GB2312" pitchFamily="49" charset="-122"/>
                <a:ea typeface="楷体_GB2312" pitchFamily="49" charset="-122"/>
              </a:rPr>
              <a:t>位地址 </a:t>
            </a:r>
            <a:endParaRPr lang="zh-CN" altLang="en-US" sz="2200" u="none">
              <a:latin typeface="楷体_GB2312" pitchFamily="49" charset="-122"/>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rPr>
              <a:t>    段地址</a:t>
            </a:r>
            <a:r>
              <a:rPr lang="zh-CN" altLang="en-US" sz="2400" u="none"/>
              <a:t>：</a:t>
            </a:r>
            <a:r>
              <a:rPr lang="zh-CN" altLang="en-US" sz="2200" u="none">
                <a:latin typeface="楷体_GB2312" pitchFamily="49" charset="-122"/>
                <a:ea typeface="楷体_GB2312" pitchFamily="49" charset="-122"/>
              </a:rPr>
              <a:t>段起始地址的高</a:t>
            </a:r>
            <a:r>
              <a:rPr lang="en-US" altLang="zh-CN" sz="2200" u="none">
                <a:ea typeface="楷体_GB2312" pitchFamily="49" charset="-122"/>
              </a:rPr>
              <a:t>16</a:t>
            </a:r>
            <a:r>
              <a:rPr lang="zh-CN" altLang="en-US" sz="2200" u="none">
                <a:latin typeface="楷体_GB2312" pitchFamily="49" charset="-122"/>
                <a:ea typeface="楷体_GB2312" pitchFamily="49" charset="-122"/>
              </a:rPr>
              <a:t>位</a:t>
            </a:r>
            <a:r>
              <a:rPr lang="zh-CN" altLang="en-US" sz="2400" u="none"/>
              <a:t> </a:t>
            </a:r>
            <a:endParaRPr lang="zh-CN" altLang="en-US" sz="2400" u="none"/>
          </a:p>
          <a:p>
            <a:pPr algn="just" eaLnBrk="1" hangingPunct="1">
              <a:buClr>
                <a:schemeClr val="tx2"/>
              </a:buClr>
              <a:buSzPct val="90000"/>
              <a:buFont typeface="Symbol" panose="05050102010706020507" pitchFamily="18" charset="2"/>
              <a:buNone/>
            </a:pPr>
            <a:r>
              <a:rPr lang="zh-CN" altLang="en-US" sz="2400" u="none">
                <a:solidFill>
                  <a:srgbClr val="009900"/>
                </a:solidFill>
              </a:rPr>
              <a:t>偏移地址</a:t>
            </a:r>
            <a:r>
              <a:rPr lang="zh-CN" altLang="en-US" sz="2400" u="none"/>
              <a:t>：</a:t>
            </a:r>
            <a:r>
              <a:rPr lang="zh-CN" altLang="en-US" sz="2200" u="none">
                <a:ea typeface="楷体_GB2312" pitchFamily="49" charset="-122"/>
              </a:rPr>
              <a:t>段内相对于段起始地址的偏移值</a:t>
            </a:r>
            <a:endParaRPr lang="zh-CN" altLang="en-US" sz="2200" u="none">
              <a:ea typeface="楷体_GB2312" pitchFamily="49" charset="-122"/>
            </a:endParaRPr>
          </a:p>
          <a:p>
            <a:pPr algn="just" eaLnBrk="1" hangingPunct="1">
              <a:buClr>
                <a:schemeClr val="tx2"/>
              </a:buClr>
              <a:buSzPct val="90000"/>
              <a:buFont typeface="Symbol" panose="05050102010706020507" pitchFamily="18" charset="2"/>
              <a:buNone/>
            </a:pPr>
            <a:r>
              <a:rPr lang="zh-CN" altLang="en-US" sz="2200" u="none">
                <a:ea typeface="楷体_GB2312" pitchFamily="49" charset="-122"/>
              </a:rPr>
              <a:t>                    </a:t>
            </a:r>
            <a:r>
              <a:rPr lang="zh-CN" altLang="en-US" sz="2000" u="none">
                <a:ea typeface="楷体_GB2312" pitchFamily="49" charset="-122"/>
              </a:rPr>
              <a:t>（有效地址 </a:t>
            </a:r>
            <a:r>
              <a:rPr lang="en-US" altLang="zh-CN" sz="2000" u="none">
                <a:ea typeface="楷体_GB2312" pitchFamily="49" charset="-122"/>
              </a:rPr>
              <a:t>EA</a:t>
            </a:r>
            <a:r>
              <a:rPr lang="zh-CN" altLang="en-US" sz="2000" u="none">
                <a:ea typeface="楷体_GB2312" pitchFamily="49" charset="-122"/>
              </a:rPr>
              <a:t>）</a:t>
            </a:r>
            <a:endParaRPr lang="zh-CN" altLang="en-US" sz="2000" u="none">
              <a:ea typeface="楷体_GB2312" pitchFamily="49" charset="-122"/>
            </a:endParaRPr>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133600" y="914400"/>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t>编制汇编语言程序的步骤：</a:t>
            </a:r>
            <a:endParaRPr lang="zh-CN" altLang="en-US" b="0" u="none"/>
          </a:p>
        </p:txBody>
      </p:sp>
      <p:sp>
        <p:nvSpPr>
          <p:cNvPr id="88067" name="Text Box 3"/>
          <p:cNvSpPr txBox="1">
            <a:spLocks noChangeArrowheads="1"/>
          </p:cNvSpPr>
          <p:nvPr/>
        </p:nvSpPr>
        <p:spPr bwMode="auto">
          <a:xfrm>
            <a:off x="2286000" y="2057400"/>
            <a:ext cx="47244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u="none">
                <a:ea typeface="楷体_GB2312" pitchFamily="49" charset="-122"/>
              </a:rPr>
              <a:t>(1)  </a:t>
            </a:r>
            <a:r>
              <a:rPr lang="zh-CN" altLang="en-US" sz="2800" u="none">
                <a:ea typeface="楷体_GB2312" pitchFamily="49" charset="-122"/>
              </a:rPr>
              <a:t>分析题意，确定算法</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(2)  </a:t>
            </a:r>
            <a:r>
              <a:rPr lang="zh-CN" altLang="en-US" sz="2800" u="none">
                <a:ea typeface="楷体_GB2312" pitchFamily="49" charset="-122"/>
              </a:rPr>
              <a:t>根据算法画出程序框图</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(3)  </a:t>
            </a:r>
            <a:r>
              <a:rPr lang="zh-CN" altLang="en-US" sz="2800" u="none">
                <a:ea typeface="楷体_GB2312" pitchFamily="49" charset="-122"/>
              </a:rPr>
              <a:t>根据框图编写程序</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(4)  </a:t>
            </a:r>
            <a:r>
              <a:rPr lang="zh-CN" altLang="en-US" sz="2800" u="none">
                <a:ea typeface="楷体_GB2312" pitchFamily="49" charset="-122"/>
              </a:rPr>
              <a:t>上机调试程序</a:t>
            </a:r>
            <a:endParaRPr lang="zh-CN" altLang="en-US" sz="2800" u="none"/>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133600" y="3581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solidFill>
                  <a:schemeClr val="hlink"/>
                </a:solidFill>
                <a:latin typeface="楷体_GB2312" pitchFamily="49" charset="-122"/>
                <a:ea typeface="楷体_GB2312" pitchFamily="49" charset="-122"/>
              </a:rPr>
              <a:t>分支结构</a:t>
            </a:r>
            <a:r>
              <a:rPr lang="zh-CN" altLang="en-US" sz="2400" u="none">
                <a:latin typeface="楷体_GB2312" pitchFamily="49" charset="-122"/>
                <a:ea typeface="楷体_GB2312" pitchFamily="49" charset="-122"/>
              </a:rPr>
              <a:t>          子程序结构</a:t>
            </a:r>
            <a:endParaRPr lang="zh-CN" altLang="en-US" sz="2400" b="0" u="none">
              <a:latin typeface="楷体_GB2312" pitchFamily="49" charset="-122"/>
              <a:ea typeface="楷体_GB2312" pitchFamily="49" charset="-122"/>
            </a:endParaRPr>
          </a:p>
        </p:txBody>
      </p:sp>
      <p:grpSp>
        <p:nvGrpSpPr>
          <p:cNvPr id="89091" name="Group 3"/>
          <p:cNvGrpSpPr/>
          <p:nvPr/>
        </p:nvGrpSpPr>
        <p:grpSpPr bwMode="auto">
          <a:xfrm>
            <a:off x="3733800" y="1295400"/>
            <a:ext cx="0" cy="1828800"/>
            <a:chOff x="2016" y="816"/>
            <a:chExt cx="0" cy="1152"/>
          </a:xfrm>
        </p:grpSpPr>
        <p:sp>
          <p:nvSpPr>
            <p:cNvPr id="89119" name="Line 4"/>
            <p:cNvSpPr>
              <a:spLocks noChangeShapeType="1"/>
            </p:cNvSpPr>
            <p:nvPr/>
          </p:nvSpPr>
          <p:spPr bwMode="auto">
            <a:xfrm>
              <a:off x="2016" y="816"/>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20" name="Line 5"/>
            <p:cNvSpPr>
              <a:spLocks noChangeShapeType="1"/>
            </p:cNvSpPr>
            <p:nvPr/>
          </p:nvSpPr>
          <p:spPr bwMode="auto">
            <a:xfrm>
              <a:off x="2016" y="1200"/>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21" name="Line 6"/>
            <p:cNvSpPr>
              <a:spLocks noChangeShapeType="1"/>
            </p:cNvSpPr>
            <p:nvPr/>
          </p:nvSpPr>
          <p:spPr bwMode="auto">
            <a:xfrm>
              <a:off x="2016" y="158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89092" name="Rectangle 7"/>
          <p:cNvSpPr>
            <a:spLocks noChangeArrowheads="1"/>
          </p:cNvSpPr>
          <p:nvPr/>
        </p:nvSpPr>
        <p:spPr bwMode="auto">
          <a:xfrm>
            <a:off x="1752600" y="4572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800" u="none"/>
              <a:t>程序结构：</a:t>
            </a:r>
            <a:r>
              <a:rPr lang="zh-CN" altLang="en-US" sz="2400" u="none"/>
              <a:t>           </a:t>
            </a:r>
            <a:endParaRPr lang="zh-CN" altLang="en-US" sz="2400" u="none"/>
          </a:p>
        </p:txBody>
      </p:sp>
      <p:grpSp>
        <p:nvGrpSpPr>
          <p:cNvPr id="89093" name="Group 8"/>
          <p:cNvGrpSpPr/>
          <p:nvPr/>
        </p:nvGrpSpPr>
        <p:grpSpPr bwMode="auto">
          <a:xfrm>
            <a:off x="6477000" y="838200"/>
            <a:ext cx="838200" cy="2362200"/>
            <a:chOff x="3696" y="624"/>
            <a:chExt cx="528" cy="1488"/>
          </a:xfrm>
        </p:grpSpPr>
        <p:sp>
          <p:nvSpPr>
            <p:cNvPr id="89110" name="Line 9"/>
            <p:cNvSpPr>
              <a:spLocks noChangeShapeType="1"/>
            </p:cNvSpPr>
            <p:nvPr/>
          </p:nvSpPr>
          <p:spPr bwMode="auto">
            <a:xfrm>
              <a:off x="4224" y="62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1" name="Line 10"/>
            <p:cNvSpPr>
              <a:spLocks noChangeShapeType="1"/>
            </p:cNvSpPr>
            <p:nvPr/>
          </p:nvSpPr>
          <p:spPr bwMode="auto">
            <a:xfrm>
              <a:off x="4224" y="1008"/>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2" name="Line 11"/>
            <p:cNvSpPr>
              <a:spLocks noChangeShapeType="1"/>
            </p:cNvSpPr>
            <p:nvPr/>
          </p:nvSpPr>
          <p:spPr bwMode="auto">
            <a:xfrm>
              <a:off x="4224" y="1392"/>
              <a:ext cx="0" cy="72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3" name="Line 12"/>
            <p:cNvSpPr>
              <a:spLocks noChangeShapeType="1"/>
            </p:cNvSpPr>
            <p:nvPr/>
          </p:nvSpPr>
          <p:spPr bwMode="auto">
            <a:xfrm>
              <a:off x="3936" y="1584"/>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4" name="Line 13"/>
            <p:cNvSpPr>
              <a:spLocks noChangeShapeType="1"/>
            </p:cNvSpPr>
            <p:nvPr/>
          </p:nvSpPr>
          <p:spPr bwMode="auto">
            <a:xfrm flipV="1">
              <a:off x="3936" y="1152"/>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5" name="Line 14"/>
            <p:cNvSpPr>
              <a:spLocks noChangeShapeType="1"/>
            </p:cNvSpPr>
            <p:nvPr/>
          </p:nvSpPr>
          <p:spPr bwMode="auto">
            <a:xfrm>
              <a:off x="3936" y="1152"/>
              <a:ext cx="28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6" name="Line 15"/>
            <p:cNvSpPr>
              <a:spLocks noChangeShapeType="1"/>
            </p:cNvSpPr>
            <p:nvPr/>
          </p:nvSpPr>
          <p:spPr bwMode="auto">
            <a:xfrm flipH="1">
              <a:off x="3696" y="1824"/>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7" name="Line 16"/>
            <p:cNvSpPr>
              <a:spLocks noChangeShapeType="1"/>
            </p:cNvSpPr>
            <p:nvPr/>
          </p:nvSpPr>
          <p:spPr bwMode="auto">
            <a:xfrm flipV="1">
              <a:off x="3696" y="768"/>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8" name="Line 17"/>
            <p:cNvSpPr>
              <a:spLocks noChangeShapeType="1"/>
            </p:cNvSpPr>
            <p:nvPr/>
          </p:nvSpPr>
          <p:spPr bwMode="auto">
            <a:xfrm>
              <a:off x="3696" y="768"/>
              <a:ext cx="52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9094" name="Rectangle 18"/>
          <p:cNvSpPr>
            <a:spLocks noChangeArrowheads="1"/>
          </p:cNvSpPr>
          <p:nvPr/>
        </p:nvSpPr>
        <p:spPr bwMode="auto">
          <a:xfrm>
            <a:off x="2057400" y="599916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复合结构：多种程序结构的组合</a:t>
            </a:r>
            <a:endParaRPr lang="zh-CN" altLang="en-US" sz="2400" u="none">
              <a:ea typeface="楷体_GB2312" pitchFamily="49" charset="-122"/>
            </a:endParaRPr>
          </a:p>
        </p:txBody>
      </p:sp>
      <p:grpSp>
        <p:nvGrpSpPr>
          <p:cNvPr id="89095" name="Group 19"/>
          <p:cNvGrpSpPr/>
          <p:nvPr/>
        </p:nvGrpSpPr>
        <p:grpSpPr bwMode="auto">
          <a:xfrm>
            <a:off x="1981200" y="4114800"/>
            <a:ext cx="2590800" cy="1143000"/>
            <a:chOff x="1584" y="2832"/>
            <a:chExt cx="1632" cy="720"/>
          </a:xfrm>
        </p:grpSpPr>
        <p:sp>
          <p:nvSpPr>
            <p:cNvPr id="89103" name="Line 20"/>
            <p:cNvSpPr>
              <a:spLocks noChangeShapeType="1"/>
            </p:cNvSpPr>
            <p:nvPr/>
          </p:nvSpPr>
          <p:spPr bwMode="auto">
            <a:xfrm>
              <a:off x="1584" y="3216"/>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4" name="Line 21"/>
            <p:cNvSpPr>
              <a:spLocks noChangeShapeType="1"/>
            </p:cNvSpPr>
            <p:nvPr/>
          </p:nvSpPr>
          <p:spPr bwMode="auto">
            <a:xfrm>
              <a:off x="1584"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5" name="Line 22"/>
            <p:cNvSpPr>
              <a:spLocks noChangeShapeType="1"/>
            </p:cNvSpPr>
            <p:nvPr/>
          </p:nvSpPr>
          <p:spPr bwMode="auto">
            <a:xfrm>
              <a:off x="1968"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6" name="Line 23"/>
            <p:cNvSpPr>
              <a:spLocks noChangeShapeType="1"/>
            </p:cNvSpPr>
            <p:nvPr/>
          </p:nvSpPr>
          <p:spPr bwMode="auto">
            <a:xfrm>
              <a:off x="3216"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7" name="Line 24"/>
            <p:cNvSpPr>
              <a:spLocks noChangeShapeType="1"/>
            </p:cNvSpPr>
            <p:nvPr/>
          </p:nvSpPr>
          <p:spPr bwMode="auto">
            <a:xfrm>
              <a:off x="2880"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8" name="Line 25"/>
            <p:cNvSpPr>
              <a:spLocks noChangeShapeType="1"/>
            </p:cNvSpPr>
            <p:nvPr/>
          </p:nvSpPr>
          <p:spPr bwMode="auto">
            <a:xfrm>
              <a:off x="2448" y="2832"/>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9" name="Text Box 26"/>
            <p:cNvSpPr txBox="1">
              <a:spLocks noChangeArrowheads="1"/>
            </p:cNvSpPr>
            <p:nvPr/>
          </p:nvSpPr>
          <p:spPr bwMode="auto">
            <a:xfrm>
              <a:off x="2304" y="32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0" u="none"/>
                <a:t>…</a:t>
              </a:r>
              <a:endParaRPr lang="en-US" altLang="zh-CN" sz="2400" b="0" u="none"/>
            </a:p>
          </p:txBody>
        </p:sp>
      </p:grpSp>
      <p:grpSp>
        <p:nvGrpSpPr>
          <p:cNvPr id="89096" name="Group 27"/>
          <p:cNvGrpSpPr/>
          <p:nvPr/>
        </p:nvGrpSpPr>
        <p:grpSpPr bwMode="auto">
          <a:xfrm>
            <a:off x="6858000" y="3733800"/>
            <a:ext cx="762000" cy="2133600"/>
            <a:chOff x="4080" y="768"/>
            <a:chExt cx="480" cy="1344"/>
          </a:xfrm>
        </p:grpSpPr>
        <p:sp>
          <p:nvSpPr>
            <p:cNvPr id="89098" name="Line 28"/>
            <p:cNvSpPr>
              <a:spLocks noChangeShapeType="1"/>
            </p:cNvSpPr>
            <p:nvPr/>
          </p:nvSpPr>
          <p:spPr bwMode="auto">
            <a:xfrm>
              <a:off x="4080" y="768"/>
              <a:ext cx="0" cy="62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099" name="Line 29"/>
            <p:cNvSpPr>
              <a:spLocks noChangeShapeType="1"/>
            </p:cNvSpPr>
            <p:nvPr/>
          </p:nvSpPr>
          <p:spPr bwMode="auto">
            <a:xfrm>
              <a:off x="4080" y="1488"/>
              <a:ext cx="0" cy="62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0" name="Line 30"/>
            <p:cNvSpPr>
              <a:spLocks noChangeShapeType="1"/>
            </p:cNvSpPr>
            <p:nvPr/>
          </p:nvSpPr>
          <p:spPr bwMode="auto">
            <a:xfrm flipV="1">
              <a:off x="4128" y="1056"/>
              <a:ext cx="432"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1" name="Line 31"/>
            <p:cNvSpPr>
              <a:spLocks noChangeShapeType="1"/>
            </p:cNvSpPr>
            <p:nvPr/>
          </p:nvSpPr>
          <p:spPr bwMode="auto">
            <a:xfrm>
              <a:off x="4560" y="1152"/>
              <a:ext cx="0" cy="624"/>
            </a:xfrm>
            <a:prstGeom prst="line">
              <a:avLst/>
            </a:prstGeom>
            <a:noFill/>
            <a:ln w="12700" cap="sq">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2" name="Line 32"/>
            <p:cNvSpPr>
              <a:spLocks noChangeShapeType="1"/>
            </p:cNvSpPr>
            <p:nvPr/>
          </p:nvSpPr>
          <p:spPr bwMode="auto">
            <a:xfrm flipH="1" flipV="1">
              <a:off x="4128" y="1440"/>
              <a:ext cx="432"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89097" name="Rectangle 33"/>
          <p:cNvSpPr>
            <a:spLocks noChangeArrowheads="1"/>
          </p:cNvSpPr>
          <p:nvPr/>
        </p:nvSpPr>
        <p:spPr bwMode="auto">
          <a:xfrm>
            <a:off x="1828800" y="1122363"/>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顺序结构          </a:t>
            </a:r>
            <a:r>
              <a:rPr lang="zh-CN" altLang="en-US" sz="2400" u="none">
                <a:solidFill>
                  <a:schemeClr val="hlink"/>
                </a:solidFill>
                <a:latin typeface="楷体_GB2312" pitchFamily="49" charset="-122"/>
                <a:ea typeface="楷体_GB2312" pitchFamily="49" charset="-122"/>
              </a:rPr>
              <a:t>循环结构</a:t>
            </a:r>
            <a:endParaRPr lang="zh-CN" altLang="en-US" sz="2400" u="none">
              <a:solidFill>
                <a:schemeClr val="hlink"/>
              </a:solidFill>
              <a:latin typeface="楷体_GB2312" pitchFamily="49" charset="-122"/>
              <a:ea typeface="楷体_GB2312" pitchFamily="49" charset="-122"/>
            </a:endParaRP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676400" y="685800"/>
            <a:ext cx="4048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分支程序设计</a:t>
            </a:r>
            <a:endParaRPr lang="zh-CN" altLang="en-US" sz="3600" u="none">
              <a:solidFill>
                <a:schemeClr val="tx2"/>
              </a:solidFill>
              <a:latin typeface="Arial" panose="020B0604020202020204" pitchFamily="34" charset="0"/>
            </a:endParaRPr>
          </a:p>
        </p:txBody>
      </p:sp>
      <p:grpSp>
        <p:nvGrpSpPr>
          <p:cNvPr id="90115" name="Group 3"/>
          <p:cNvGrpSpPr/>
          <p:nvPr/>
        </p:nvGrpSpPr>
        <p:grpSpPr bwMode="auto">
          <a:xfrm>
            <a:off x="1828800" y="1600200"/>
            <a:ext cx="6472238" cy="2378075"/>
            <a:chOff x="1152" y="816"/>
            <a:chExt cx="4077" cy="1498"/>
          </a:xfrm>
        </p:grpSpPr>
        <p:grpSp>
          <p:nvGrpSpPr>
            <p:cNvPr id="90118" name="Group 4"/>
            <p:cNvGrpSpPr/>
            <p:nvPr/>
          </p:nvGrpSpPr>
          <p:grpSpPr bwMode="auto">
            <a:xfrm>
              <a:off x="1152" y="1296"/>
              <a:ext cx="2112" cy="1018"/>
              <a:chOff x="960" y="864"/>
              <a:chExt cx="2112" cy="1018"/>
            </a:xfrm>
          </p:grpSpPr>
          <p:sp>
            <p:nvSpPr>
              <p:cNvPr id="90133" name="Line 5"/>
              <p:cNvSpPr>
                <a:spLocks noChangeShapeType="1"/>
              </p:cNvSpPr>
              <p:nvPr/>
            </p:nvSpPr>
            <p:spPr bwMode="auto">
              <a:xfrm>
                <a:off x="1296" y="1248"/>
                <a:ext cx="13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34" name="Line 6"/>
              <p:cNvSpPr>
                <a:spLocks noChangeShapeType="1"/>
              </p:cNvSpPr>
              <p:nvPr/>
            </p:nvSpPr>
            <p:spPr bwMode="auto">
              <a:xfrm>
                <a:off x="1296"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5" name="Line 7"/>
              <p:cNvSpPr>
                <a:spLocks noChangeShapeType="1"/>
              </p:cNvSpPr>
              <p:nvPr/>
            </p:nvSpPr>
            <p:spPr bwMode="auto">
              <a:xfrm>
                <a:off x="1968" y="86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36" name="Line 8"/>
              <p:cNvSpPr>
                <a:spLocks noChangeShapeType="1"/>
              </p:cNvSpPr>
              <p:nvPr/>
            </p:nvSpPr>
            <p:spPr bwMode="auto">
              <a:xfrm>
                <a:off x="1728"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7" name="Line 9"/>
              <p:cNvSpPr>
                <a:spLocks noChangeShapeType="1"/>
              </p:cNvSpPr>
              <p:nvPr/>
            </p:nvSpPr>
            <p:spPr bwMode="auto">
              <a:xfrm>
                <a:off x="2640"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8" name="Text Box 10"/>
              <p:cNvSpPr txBox="1">
                <a:spLocks noChangeArrowheads="1"/>
              </p:cNvSpPr>
              <p:nvPr/>
            </p:nvSpPr>
            <p:spPr bwMode="auto">
              <a:xfrm>
                <a:off x="2064" y="134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sp>
            <p:nvSpPr>
              <p:cNvPr id="90139" name="Text Box 11"/>
              <p:cNvSpPr txBox="1">
                <a:spLocks noChangeArrowheads="1"/>
              </p:cNvSpPr>
              <p:nvPr/>
            </p:nvSpPr>
            <p:spPr bwMode="auto">
              <a:xfrm>
                <a:off x="960" y="1632"/>
                <a:ext cx="21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0" u="none"/>
                  <a:t> case 1  case 2            case n</a:t>
                </a:r>
                <a:endParaRPr lang="en-US" altLang="zh-CN" sz="2000" b="0" u="none"/>
              </a:p>
            </p:txBody>
          </p:sp>
        </p:grpSp>
        <p:grpSp>
          <p:nvGrpSpPr>
            <p:cNvPr id="90119" name="Group 12"/>
            <p:cNvGrpSpPr/>
            <p:nvPr/>
          </p:nvGrpSpPr>
          <p:grpSpPr bwMode="auto">
            <a:xfrm>
              <a:off x="3360" y="1056"/>
              <a:ext cx="768" cy="250"/>
              <a:chOff x="3216" y="2592"/>
              <a:chExt cx="768" cy="250"/>
            </a:xfrm>
          </p:grpSpPr>
          <p:sp>
            <p:nvSpPr>
              <p:cNvPr id="90131" name="AutoShape 13"/>
              <p:cNvSpPr>
                <a:spLocks noChangeArrowheads="1"/>
              </p:cNvSpPr>
              <p:nvPr/>
            </p:nvSpPr>
            <p:spPr bwMode="auto">
              <a:xfrm>
                <a:off x="3216" y="2592"/>
                <a:ext cx="768" cy="24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0132" name="Text Box 14"/>
              <p:cNvSpPr txBox="1">
                <a:spLocks noChangeArrowheads="1"/>
              </p:cNvSpPr>
              <p:nvPr/>
            </p:nvSpPr>
            <p:spPr bwMode="auto">
              <a:xfrm>
                <a:off x="3504"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grpSp>
        <p:grpSp>
          <p:nvGrpSpPr>
            <p:cNvPr id="90120" name="Group 15"/>
            <p:cNvGrpSpPr/>
            <p:nvPr/>
          </p:nvGrpSpPr>
          <p:grpSpPr bwMode="auto">
            <a:xfrm>
              <a:off x="3360" y="1536"/>
              <a:ext cx="768" cy="250"/>
              <a:chOff x="3216" y="2592"/>
              <a:chExt cx="768" cy="250"/>
            </a:xfrm>
          </p:grpSpPr>
          <p:sp>
            <p:nvSpPr>
              <p:cNvPr id="90129" name="AutoShape 16"/>
              <p:cNvSpPr>
                <a:spLocks noChangeArrowheads="1"/>
              </p:cNvSpPr>
              <p:nvPr/>
            </p:nvSpPr>
            <p:spPr bwMode="auto">
              <a:xfrm>
                <a:off x="3216" y="2592"/>
                <a:ext cx="768" cy="24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0130" name="Text Box 17"/>
              <p:cNvSpPr txBox="1">
                <a:spLocks noChangeArrowheads="1"/>
              </p:cNvSpPr>
              <p:nvPr/>
            </p:nvSpPr>
            <p:spPr bwMode="auto">
              <a:xfrm>
                <a:off x="3504"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grpSp>
        <p:sp>
          <p:nvSpPr>
            <p:cNvPr id="90121" name="Line 18"/>
            <p:cNvSpPr>
              <a:spLocks noChangeShapeType="1"/>
            </p:cNvSpPr>
            <p:nvPr/>
          </p:nvSpPr>
          <p:spPr bwMode="auto">
            <a:xfrm>
              <a:off x="3744" y="1296"/>
              <a:ext cx="0" cy="24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2" name="Line 19"/>
            <p:cNvSpPr>
              <a:spLocks noChangeShapeType="1"/>
            </p:cNvSpPr>
            <p:nvPr/>
          </p:nvSpPr>
          <p:spPr bwMode="auto">
            <a:xfrm>
              <a:off x="3744" y="1776"/>
              <a:ext cx="0" cy="28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3" name="Line 20"/>
            <p:cNvSpPr>
              <a:spLocks noChangeShapeType="1"/>
            </p:cNvSpPr>
            <p:nvPr/>
          </p:nvSpPr>
          <p:spPr bwMode="auto">
            <a:xfrm>
              <a:off x="4133" y="1660"/>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4" name="Line 21"/>
            <p:cNvSpPr>
              <a:spLocks noChangeShapeType="1"/>
            </p:cNvSpPr>
            <p:nvPr/>
          </p:nvSpPr>
          <p:spPr bwMode="auto">
            <a:xfrm>
              <a:off x="4320" y="1669"/>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5" name="Line 22"/>
            <p:cNvSpPr>
              <a:spLocks noChangeShapeType="1"/>
            </p:cNvSpPr>
            <p:nvPr/>
          </p:nvSpPr>
          <p:spPr bwMode="auto">
            <a:xfrm>
              <a:off x="4944" y="1184"/>
              <a:ext cx="0" cy="8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6" name="Rectangle 23"/>
            <p:cNvSpPr>
              <a:spLocks noChangeArrowheads="1"/>
            </p:cNvSpPr>
            <p:nvPr/>
          </p:nvSpPr>
          <p:spPr bwMode="auto">
            <a:xfrm>
              <a:off x="3408" y="2064"/>
              <a:ext cx="1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 case 1      case 2      case n</a:t>
              </a:r>
              <a:endParaRPr lang="en-US" altLang="zh-CN" sz="2000" b="0" u="none"/>
            </a:p>
          </p:txBody>
        </p:sp>
        <p:sp>
          <p:nvSpPr>
            <p:cNvPr id="90127" name="Line 24"/>
            <p:cNvSpPr>
              <a:spLocks noChangeShapeType="1"/>
            </p:cNvSpPr>
            <p:nvPr/>
          </p:nvSpPr>
          <p:spPr bwMode="auto">
            <a:xfrm>
              <a:off x="4128" y="1184"/>
              <a:ext cx="81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8" name="Line 25"/>
            <p:cNvSpPr>
              <a:spLocks noChangeShapeType="1"/>
            </p:cNvSpPr>
            <p:nvPr/>
          </p:nvSpPr>
          <p:spPr bwMode="auto">
            <a:xfrm>
              <a:off x="3744" y="816"/>
              <a:ext cx="0" cy="24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0116" name="Rectangle 26"/>
          <p:cNvSpPr>
            <a:spLocks noChangeArrowheads="1"/>
          </p:cNvSpPr>
          <p:nvPr/>
        </p:nvSpPr>
        <p:spPr bwMode="auto">
          <a:xfrm>
            <a:off x="2362200" y="4191000"/>
            <a:ext cx="563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200" u="none">
                <a:ea typeface="楷体_GB2312" pitchFamily="49" charset="-122"/>
              </a:rPr>
              <a:t>   </a:t>
            </a:r>
            <a:r>
              <a:rPr lang="en-US" altLang="zh-CN" sz="2200" u="none">
                <a:solidFill>
                  <a:schemeClr val="hlink"/>
                </a:solidFill>
                <a:ea typeface="楷体_GB2312" pitchFamily="49" charset="-122"/>
              </a:rPr>
              <a:t>CASE</a:t>
            </a:r>
            <a:r>
              <a:rPr lang="en-US" altLang="zh-CN" sz="2200" u="none">
                <a:ea typeface="楷体_GB2312" pitchFamily="49" charset="-122"/>
              </a:rPr>
              <a:t> </a:t>
            </a:r>
            <a:r>
              <a:rPr lang="zh-CN" altLang="zh-CN" sz="2200" u="none">
                <a:ea typeface="楷体_GB2312" pitchFamily="49" charset="-122"/>
              </a:rPr>
              <a:t>结构            </a:t>
            </a:r>
            <a:r>
              <a:rPr lang="zh-CN" altLang="en-US" sz="2200" u="none">
                <a:ea typeface="楷体_GB2312" pitchFamily="49" charset="-122"/>
              </a:rPr>
              <a:t>      </a:t>
            </a:r>
            <a:r>
              <a:rPr lang="en-US" altLang="zh-CN" sz="2200" u="none">
                <a:solidFill>
                  <a:schemeClr val="hlink"/>
                </a:solidFill>
                <a:ea typeface="楷体_GB2312" pitchFamily="49" charset="-122"/>
              </a:rPr>
              <a:t>IF-THEN-ELSE</a:t>
            </a:r>
            <a:r>
              <a:rPr lang="en-US" altLang="zh-CN" sz="2200" u="none">
                <a:ea typeface="楷体_GB2312" pitchFamily="49" charset="-122"/>
              </a:rPr>
              <a:t> </a:t>
            </a:r>
            <a:r>
              <a:rPr lang="zh-CN" altLang="zh-CN" sz="2200" u="none">
                <a:ea typeface="楷体_GB2312" pitchFamily="49" charset="-122"/>
              </a:rPr>
              <a:t>结构</a:t>
            </a:r>
            <a:endParaRPr lang="zh-CN" altLang="en-US" sz="2200" u="none">
              <a:ea typeface="楷体_GB2312" pitchFamily="49" charset="-122"/>
            </a:endParaRPr>
          </a:p>
        </p:txBody>
      </p:sp>
      <p:sp>
        <p:nvSpPr>
          <p:cNvPr id="90117" name="Rectangle 27"/>
          <p:cNvSpPr>
            <a:spLocks noChangeArrowheads="1"/>
          </p:cNvSpPr>
          <p:nvPr/>
        </p:nvSpPr>
        <p:spPr bwMode="auto">
          <a:xfrm>
            <a:off x="2209800" y="4953000"/>
            <a:ext cx="533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(1)   </a:t>
            </a:r>
            <a:r>
              <a:rPr lang="zh-CN" altLang="en-US" sz="2000" u="none"/>
              <a:t>逻辑尺控制</a:t>
            </a:r>
            <a:endParaRPr lang="zh-CN" altLang="en-US" sz="2000" u="none"/>
          </a:p>
          <a:p>
            <a:pPr>
              <a:spcBef>
                <a:spcPct val="50000"/>
              </a:spcBef>
              <a:buClrTx/>
              <a:buFontTx/>
              <a:buNone/>
            </a:pPr>
            <a:r>
              <a:rPr lang="en-US" altLang="zh-CN" sz="2000" u="none"/>
              <a:t>(2)   </a:t>
            </a:r>
            <a:r>
              <a:rPr lang="zh-CN" altLang="en-US" sz="2000" u="none"/>
              <a:t>条件控制</a:t>
            </a:r>
            <a:endParaRPr lang="zh-CN" altLang="en-US" sz="2000" u="none"/>
          </a:p>
          <a:p>
            <a:pPr>
              <a:spcBef>
                <a:spcPct val="50000"/>
              </a:spcBef>
              <a:buClrTx/>
              <a:buFontTx/>
              <a:buNone/>
            </a:pPr>
            <a:r>
              <a:rPr lang="en-US" altLang="zh-CN" sz="2000" u="none"/>
              <a:t>(3)   </a:t>
            </a:r>
            <a:r>
              <a:rPr lang="zh-CN" altLang="en-US" sz="2000" u="none"/>
              <a:t>地址跳跃表</a:t>
            </a:r>
            <a:r>
              <a:rPr lang="zh-CN" altLang="en-US" sz="2000" u="none">
                <a:ea typeface="楷体_GB2312" pitchFamily="49" charset="-122"/>
              </a:rPr>
              <a:t>（值与地址有对应关系的表）</a:t>
            </a:r>
            <a:endParaRPr lang="zh-CN" altLang="en-US" sz="2000" u="none">
              <a:ea typeface="楷体_GB2312" pitchFamily="49" charset="-122"/>
            </a:endParaRPr>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676400" y="609600"/>
            <a:ext cx="3605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latin typeface="Arial" panose="020B0604020202020204" pitchFamily="34" charset="0"/>
              </a:rPr>
              <a:t>循环程序设计</a:t>
            </a:r>
            <a:endParaRPr lang="zh-CN" altLang="en-US" sz="3600" u="none">
              <a:solidFill>
                <a:schemeClr val="tx2"/>
              </a:solidFill>
              <a:latin typeface="Arial" panose="020B0604020202020204" pitchFamily="34" charset="0"/>
            </a:endParaRPr>
          </a:p>
        </p:txBody>
      </p:sp>
      <p:sp>
        <p:nvSpPr>
          <p:cNvPr id="91139" name="Rectangle 3"/>
          <p:cNvSpPr>
            <a:spLocks noChangeArrowheads="1"/>
          </p:cNvSpPr>
          <p:nvPr/>
        </p:nvSpPr>
        <p:spPr bwMode="auto">
          <a:xfrm>
            <a:off x="2438400" y="5791200"/>
            <a:ext cx="563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200" u="none">
                <a:ea typeface="楷体_GB2312" pitchFamily="49" charset="-122"/>
              </a:rPr>
              <a:t>DO-WHILE </a:t>
            </a:r>
            <a:r>
              <a:rPr lang="zh-CN" altLang="zh-CN" sz="2200" u="none">
                <a:ea typeface="楷体_GB2312" pitchFamily="49" charset="-122"/>
              </a:rPr>
              <a:t>结构            </a:t>
            </a:r>
            <a:r>
              <a:rPr lang="zh-CN" altLang="en-US" sz="2200" u="none">
                <a:ea typeface="楷体_GB2312" pitchFamily="49" charset="-122"/>
              </a:rPr>
              <a:t>      </a:t>
            </a:r>
            <a:r>
              <a:rPr lang="en-US" altLang="zh-CN" sz="2200" u="none">
                <a:ea typeface="楷体_GB2312" pitchFamily="49" charset="-122"/>
              </a:rPr>
              <a:t>DO-UNTIL </a:t>
            </a:r>
            <a:r>
              <a:rPr lang="zh-CN" altLang="zh-CN" sz="2200" u="none">
                <a:ea typeface="楷体_GB2312" pitchFamily="49" charset="-122"/>
              </a:rPr>
              <a:t>结构</a:t>
            </a:r>
            <a:endParaRPr lang="zh-CN" altLang="en-US" sz="2200" u="none">
              <a:ea typeface="楷体_GB2312" pitchFamily="49" charset="-122"/>
            </a:endParaRPr>
          </a:p>
        </p:txBody>
      </p:sp>
      <p:grpSp>
        <p:nvGrpSpPr>
          <p:cNvPr id="91140" name="Group 4"/>
          <p:cNvGrpSpPr/>
          <p:nvPr/>
        </p:nvGrpSpPr>
        <p:grpSpPr bwMode="auto">
          <a:xfrm>
            <a:off x="2286000" y="1828800"/>
            <a:ext cx="5715000" cy="3614738"/>
            <a:chOff x="1488" y="1056"/>
            <a:chExt cx="3600" cy="2277"/>
          </a:xfrm>
        </p:grpSpPr>
        <p:grpSp>
          <p:nvGrpSpPr>
            <p:cNvPr id="91141" name="Group 5"/>
            <p:cNvGrpSpPr/>
            <p:nvPr/>
          </p:nvGrpSpPr>
          <p:grpSpPr bwMode="auto">
            <a:xfrm>
              <a:off x="3552" y="1104"/>
              <a:ext cx="1536" cy="2229"/>
              <a:chOff x="1392" y="1104"/>
              <a:chExt cx="1536" cy="2229"/>
            </a:xfrm>
          </p:grpSpPr>
          <p:grpSp>
            <p:nvGrpSpPr>
              <p:cNvPr id="91162" name="Group 6"/>
              <p:cNvGrpSpPr/>
              <p:nvPr/>
            </p:nvGrpSpPr>
            <p:grpSpPr bwMode="auto">
              <a:xfrm>
                <a:off x="1625" y="2515"/>
                <a:ext cx="1303" cy="455"/>
                <a:chOff x="2112" y="3024"/>
                <a:chExt cx="1344" cy="480"/>
              </a:xfrm>
            </p:grpSpPr>
            <p:sp>
              <p:nvSpPr>
                <p:cNvPr id="91178" name="AutoShape 7"/>
                <p:cNvSpPr>
                  <a:spLocks noChangeArrowheads="1"/>
                </p:cNvSpPr>
                <p:nvPr/>
              </p:nvSpPr>
              <p:spPr bwMode="auto">
                <a:xfrm>
                  <a:off x="2112" y="3024"/>
                  <a:ext cx="1344" cy="48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9" name="Rectangle 8"/>
                <p:cNvSpPr>
                  <a:spLocks noChangeArrowheads="1"/>
                </p:cNvSpPr>
                <p:nvPr/>
              </p:nvSpPr>
              <p:spPr bwMode="auto">
                <a:xfrm>
                  <a:off x="2353" y="3120"/>
                  <a:ext cx="9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chemeClr val="hlink"/>
                      </a:solidFill>
                      <a:ea typeface="楷体_GB2312" pitchFamily="49" charset="-122"/>
                    </a:rPr>
                    <a:t>控制条件</a:t>
                  </a:r>
                  <a:endParaRPr lang="zh-CN" altLang="en-US" sz="2400" u="none">
                    <a:solidFill>
                      <a:schemeClr val="hlink"/>
                    </a:solidFill>
                    <a:ea typeface="楷体_GB2312" pitchFamily="49" charset="-122"/>
                  </a:endParaRPr>
                </a:p>
              </p:txBody>
            </p:sp>
          </p:grpSp>
          <p:sp>
            <p:nvSpPr>
              <p:cNvPr id="91163" name="Line 9"/>
              <p:cNvSpPr>
                <a:spLocks noChangeShapeType="1"/>
              </p:cNvSpPr>
              <p:nvPr/>
            </p:nvSpPr>
            <p:spPr bwMode="auto">
              <a:xfrm>
                <a:off x="2276" y="1104"/>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4" name="Line 10"/>
              <p:cNvSpPr>
                <a:spLocks noChangeShapeType="1"/>
              </p:cNvSpPr>
              <p:nvPr/>
            </p:nvSpPr>
            <p:spPr bwMode="auto">
              <a:xfrm>
                <a:off x="2276" y="1605"/>
                <a:ext cx="0" cy="409"/>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5" name="Line 11"/>
              <p:cNvSpPr>
                <a:spLocks noChangeShapeType="1"/>
              </p:cNvSpPr>
              <p:nvPr/>
            </p:nvSpPr>
            <p:spPr bwMode="auto">
              <a:xfrm>
                <a:off x="2276" y="2287"/>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6" name="Line 12"/>
              <p:cNvSpPr>
                <a:spLocks noChangeShapeType="1"/>
              </p:cNvSpPr>
              <p:nvPr/>
            </p:nvSpPr>
            <p:spPr bwMode="auto">
              <a:xfrm>
                <a:off x="2276" y="2970"/>
                <a:ext cx="0" cy="363"/>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7" name="Line 13"/>
              <p:cNvSpPr>
                <a:spLocks noChangeShapeType="1"/>
              </p:cNvSpPr>
              <p:nvPr/>
            </p:nvSpPr>
            <p:spPr bwMode="auto">
              <a:xfrm flipH="1">
                <a:off x="1392" y="2743"/>
                <a:ext cx="23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8" name="Line 14"/>
              <p:cNvSpPr>
                <a:spLocks noChangeShapeType="1"/>
              </p:cNvSpPr>
              <p:nvPr/>
            </p:nvSpPr>
            <p:spPr bwMode="auto">
              <a:xfrm>
                <a:off x="1392" y="1787"/>
                <a:ext cx="0" cy="9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9" name="Line 15"/>
              <p:cNvSpPr>
                <a:spLocks noChangeShapeType="1"/>
              </p:cNvSpPr>
              <p:nvPr/>
            </p:nvSpPr>
            <p:spPr bwMode="auto">
              <a:xfrm>
                <a:off x="1392" y="1787"/>
                <a:ext cx="884"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91170" name="Group 16"/>
              <p:cNvGrpSpPr/>
              <p:nvPr/>
            </p:nvGrpSpPr>
            <p:grpSpPr bwMode="auto">
              <a:xfrm>
                <a:off x="1857" y="1332"/>
                <a:ext cx="838" cy="288"/>
                <a:chOff x="3696" y="3504"/>
                <a:chExt cx="864" cy="304"/>
              </a:xfrm>
            </p:grpSpPr>
            <p:sp>
              <p:nvSpPr>
                <p:cNvPr id="91176" name="Rectangle 17"/>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7" name="Rectangle 18"/>
                <p:cNvSpPr>
                  <a:spLocks noChangeArrowheads="1"/>
                </p:cNvSpPr>
                <p:nvPr/>
              </p:nvSpPr>
              <p:spPr bwMode="auto">
                <a:xfrm>
                  <a:off x="3791" y="3504"/>
                  <a:ext cx="7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初始化</a:t>
                  </a:r>
                  <a:endParaRPr lang="zh-CN" altLang="en-US" sz="2400" u="none">
                    <a:ea typeface="楷体_GB2312" pitchFamily="49" charset="-122"/>
                  </a:endParaRPr>
                </a:p>
              </p:txBody>
            </p:sp>
          </p:grpSp>
          <p:grpSp>
            <p:nvGrpSpPr>
              <p:cNvPr id="91171" name="Group 19"/>
              <p:cNvGrpSpPr/>
              <p:nvPr/>
            </p:nvGrpSpPr>
            <p:grpSpPr bwMode="auto">
              <a:xfrm>
                <a:off x="1857" y="2014"/>
                <a:ext cx="838" cy="288"/>
                <a:chOff x="3696" y="3504"/>
                <a:chExt cx="864" cy="303"/>
              </a:xfrm>
            </p:grpSpPr>
            <p:sp>
              <p:nvSpPr>
                <p:cNvPr id="91174" name="Rectangle 20"/>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5" name="Rectangle 21"/>
                <p:cNvSpPr>
                  <a:spLocks noChangeArrowheads="1"/>
                </p:cNvSpPr>
                <p:nvPr/>
              </p:nvSpPr>
              <p:spPr bwMode="auto">
                <a:xfrm>
                  <a:off x="3791" y="3504"/>
                  <a:ext cx="7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rgbClr val="009900"/>
                      </a:solidFill>
                      <a:ea typeface="楷体_GB2312" pitchFamily="49" charset="-122"/>
                    </a:rPr>
                    <a:t>循环体</a:t>
                  </a:r>
                  <a:endParaRPr lang="zh-CN" altLang="en-US" sz="2400" u="none">
                    <a:solidFill>
                      <a:srgbClr val="009900"/>
                    </a:solidFill>
                    <a:ea typeface="楷体_GB2312" pitchFamily="49" charset="-122"/>
                  </a:endParaRPr>
                </a:p>
              </p:txBody>
            </p:sp>
          </p:grpSp>
          <p:sp>
            <p:nvSpPr>
              <p:cNvPr id="91172" name="Text Box 22"/>
              <p:cNvSpPr txBox="1">
                <a:spLocks noChangeArrowheads="1"/>
              </p:cNvSpPr>
              <p:nvPr/>
            </p:nvSpPr>
            <p:spPr bwMode="auto">
              <a:xfrm>
                <a:off x="2064" y="2991"/>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Y</a:t>
                </a:r>
                <a:endParaRPr lang="en-US" altLang="zh-CN" sz="2000" u="none"/>
              </a:p>
            </p:txBody>
          </p:sp>
          <p:sp>
            <p:nvSpPr>
              <p:cNvPr id="91173" name="Text Box 23"/>
              <p:cNvSpPr txBox="1">
                <a:spLocks noChangeArrowheads="1"/>
              </p:cNvSpPr>
              <p:nvPr/>
            </p:nvSpPr>
            <p:spPr bwMode="auto">
              <a:xfrm>
                <a:off x="1392" y="2511"/>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N</a:t>
                </a:r>
                <a:endParaRPr lang="en-US" altLang="zh-CN" sz="2000" u="none"/>
              </a:p>
            </p:txBody>
          </p:sp>
        </p:grpSp>
        <p:grpSp>
          <p:nvGrpSpPr>
            <p:cNvPr id="91142" name="Group 24"/>
            <p:cNvGrpSpPr/>
            <p:nvPr/>
          </p:nvGrpSpPr>
          <p:grpSpPr bwMode="auto">
            <a:xfrm>
              <a:off x="1632" y="1968"/>
              <a:ext cx="1303" cy="455"/>
              <a:chOff x="2112" y="3024"/>
              <a:chExt cx="1344" cy="480"/>
            </a:xfrm>
          </p:grpSpPr>
          <p:sp>
            <p:nvSpPr>
              <p:cNvPr id="91160" name="AutoShape 25"/>
              <p:cNvSpPr>
                <a:spLocks noChangeArrowheads="1"/>
              </p:cNvSpPr>
              <p:nvPr/>
            </p:nvSpPr>
            <p:spPr bwMode="auto">
              <a:xfrm>
                <a:off x="2112" y="3024"/>
                <a:ext cx="1344" cy="48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61" name="Rectangle 26"/>
              <p:cNvSpPr>
                <a:spLocks noChangeArrowheads="1"/>
              </p:cNvSpPr>
              <p:nvPr/>
            </p:nvSpPr>
            <p:spPr bwMode="auto">
              <a:xfrm>
                <a:off x="2353" y="3120"/>
                <a:ext cx="9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chemeClr val="hlink"/>
                    </a:solidFill>
                    <a:ea typeface="楷体_GB2312" pitchFamily="49" charset="-122"/>
                  </a:rPr>
                  <a:t>控制条件</a:t>
                </a:r>
                <a:endParaRPr lang="zh-CN" altLang="en-US" sz="2400" u="none">
                  <a:solidFill>
                    <a:schemeClr val="hlink"/>
                  </a:solidFill>
                  <a:ea typeface="楷体_GB2312" pitchFamily="49" charset="-122"/>
                </a:endParaRPr>
              </a:p>
            </p:txBody>
          </p:sp>
        </p:grpSp>
        <p:sp>
          <p:nvSpPr>
            <p:cNvPr id="91143" name="Line 27"/>
            <p:cNvSpPr>
              <a:spLocks noChangeShapeType="1"/>
            </p:cNvSpPr>
            <p:nvPr/>
          </p:nvSpPr>
          <p:spPr bwMode="auto">
            <a:xfrm>
              <a:off x="2276" y="1056"/>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44" name="Line 28"/>
            <p:cNvSpPr>
              <a:spLocks noChangeShapeType="1"/>
            </p:cNvSpPr>
            <p:nvPr/>
          </p:nvSpPr>
          <p:spPr bwMode="auto">
            <a:xfrm>
              <a:off x="2276" y="1557"/>
              <a:ext cx="0" cy="409"/>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45" name="Line 29"/>
            <p:cNvSpPr>
              <a:spLocks noChangeShapeType="1"/>
            </p:cNvSpPr>
            <p:nvPr/>
          </p:nvSpPr>
          <p:spPr bwMode="auto">
            <a:xfrm>
              <a:off x="2282" y="2431"/>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46" name="Line 30"/>
            <p:cNvSpPr>
              <a:spLocks noChangeShapeType="1"/>
            </p:cNvSpPr>
            <p:nvPr/>
          </p:nvSpPr>
          <p:spPr bwMode="auto">
            <a:xfrm>
              <a:off x="1488" y="1747"/>
              <a:ext cx="0" cy="147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91147" name="Group 31"/>
            <p:cNvGrpSpPr/>
            <p:nvPr/>
          </p:nvGrpSpPr>
          <p:grpSpPr bwMode="auto">
            <a:xfrm>
              <a:off x="1857" y="1284"/>
              <a:ext cx="838" cy="288"/>
              <a:chOff x="3696" y="3504"/>
              <a:chExt cx="864" cy="304"/>
            </a:xfrm>
          </p:grpSpPr>
          <p:sp>
            <p:nvSpPr>
              <p:cNvPr id="91158" name="Rectangle 32"/>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59" name="Rectangle 33"/>
              <p:cNvSpPr>
                <a:spLocks noChangeArrowheads="1"/>
              </p:cNvSpPr>
              <p:nvPr/>
            </p:nvSpPr>
            <p:spPr bwMode="auto">
              <a:xfrm>
                <a:off x="3791" y="3504"/>
                <a:ext cx="7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初始化</a:t>
                </a:r>
                <a:endParaRPr lang="zh-CN" altLang="en-US" sz="2400" u="none">
                  <a:ea typeface="楷体_GB2312" pitchFamily="49" charset="-122"/>
                </a:endParaRPr>
              </a:p>
            </p:txBody>
          </p:sp>
        </p:grpSp>
        <p:grpSp>
          <p:nvGrpSpPr>
            <p:cNvPr id="91148" name="Group 34"/>
            <p:cNvGrpSpPr/>
            <p:nvPr/>
          </p:nvGrpSpPr>
          <p:grpSpPr bwMode="auto">
            <a:xfrm>
              <a:off x="1872" y="2658"/>
              <a:ext cx="838" cy="288"/>
              <a:chOff x="3696" y="3504"/>
              <a:chExt cx="864" cy="303"/>
            </a:xfrm>
          </p:grpSpPr>
          <p:sp>
            <p:nvSpPr>
              <p:cNvPr id="91156" name="Rectangle 35"/>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57" name="Rectangle 36"/>
              <p:cNvSpPr>
                <a:spLocks noChangeArrowheads="1"/>
              </p:cNvSpPr>
              <p:nvPr/>
            </p:nvSpPr>
            <p:spPr bwMode="auto">
              <a:xfrm>
                <a:off x="3791" y="3504"/>
                <a:ext cx="7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rgbClr val="009900"/>
                    </a:solidFill>
                    <a:ea typeface="楷体_GB2312" pitchFamily="49" charset="-122"/>
                  </a:rPr>
                  <a:t>循环体</a:t>
                </a:r>
                <a:endParaRPr lang="zh-CN" altLang="en-US" sz="2400" u="none">
                  <a:solidFill>
                    <a:srgbClr val="009900"/>
                  </a:solidFill>
                  <a:ea typeface="楷体_GB2312" pitchFamily="49" charset="-122"/>
                </a:endParaRPr>
              </a:p>
            </p:txBody>
          </p:sp>
        </p:grpSp>
        <p:sp>
          <p:nvSpPr>
            <p:cNvPr id="91149" name="Text Box 37"/>
            <p:cNvSpPr txBox="1">
              <a:spLocks noChangeArrowheads="1"/>
            </p:cNvSpPr>
            <p:nvPr/>
          </p:nvSpPr>
          <p:spPr bwMode="auto">
            <a:xfrm>
              <a:off x="2064" y="240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Y</a:t>
              </a:r>
              <a:endParaRPr lang="en-US" altLang="zh-CN" sz="2000" u="none"/>
            </a:p>
          </p:txBody>
        </p:sp>
        <p:sp>
          <p:nvSpPr>
            <p:cNvPr id="91150" name="Text Box 38"/>
            <p:cNvSpPr txBox="1">
              <a:spLocks noChangeArrowheads="1"/>
            </p:cNvSpPr>
            <p:nvPr/>
          </p:nvSpPr>
          <p:spPr bwMode="auto">
            <a:xfrm>
              <a:off x="2928"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N</a:t>
              </a:r>
              <a:endParaRPr lang="en-US" altLang="zh-CN" sz="2000" u="none"/>
            </a:p>
          </p:txBody>
        </p:sp>
        <p:sp>
          <p:nvSpPr>
            <p:cNvPr id="91151" name="Line 39"/>
            <p:cNvSpPr>
              <a:spLocks noChangeShapeType="1"/>
            </p:cNvSpPr>
            <p:nvPr/>
          </p:nvSpPr>
          <p:spPr bwMode="auto">
            <a:xfrm>
              <a:off x="2270" y="2939"/>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2" name="Line 40"/>
            <p:cNvSpPr>
              <a:spLocks noChangeShapeType="1"/>
            </p:cNvSpPr>
            <p:nvPr/>
          </p:nvSpPr>
          <p:spPr bwMode="auto">
            <a:xfrm flipH="1" flipV="1">
              <a:off x="1488" y="3216"/>
              <a:ext cx="778" cy="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3" name="Line 41"/>
            <p:cNvSpPr>
              <a:spLocks noChangeShapeType="1"/>
            </p:cNvSpPr>
            <p:nvPr/>
          </p:nvSpPr>
          <p:spPr bwMode="auto">
            <a:xfrm>
              <a:off x="2939" y="2193"/>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4" name="Line 42"/>
            <p:cNvSpPr>
              <a:spLocks noChangeShapeType="1"/>
            </p:cNvSpPr>
            <p:nvPr/>
          </p:nvSpPr>
          <p:spPr bwMode="auto">
            <a:xfrm>
              <a:off x="3072" y="2195"/>
              <a:ext cx="0" cy="100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5" name="Line 43"/>
            <p:cNvSpPr>
              <a:spLocks noChangeShapeType="1"/>
            </p:cNvSpPr>
            <p:nvPr/>
          </p:nvSpPr>
          <p:spPr bwMode="auto">
            <a:xfrm>
              <a:off x="1488" y="1736"/>
              <a:ext cx="76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86000" y="990600"/>
            <a:ext cx="4953000"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spcBef>
                <a:spcPct val="0"/>
              </a:spcBef>
              <a:buClrTx/>
              <a:buFontTx/>
              <a:buNone/>
            </a:pPr>
            <a:r>
              <a:rPr lang="zh-CN" altLang="en-US" sz="2600" u="none">
                <a:ea typeface="楷体_GB2312" pitchFamily="49" charset="-122"/>
              </a:rPr>
              <a:t>初始化</a:t>
            </a:r>
            <a:r>
              <a:rPr lang="zh-CN" altLang="en-US" sz="2000" b="0" u="none"/>
              <a:t>：</a:t>
            </a:r>
            <a:r>
              <a:rPr lang="zh-CN" altLang="en-US" sz="2200" u="none"/>
              <a:t>设置循环的初始状态</a:t>
            </a:r>
            <a:endParaRPr lang="zh-CN" altLang="en-US" sz="2200" u="none"/>
          </a:p>
          <a:p>
            <a:pPr eaLnBrk="1" hangingPunct="1">
              <a:lnSpc>
                <a:spcPct val="190000"/>
              </a:lnSpc>
              <a:spcBef>
                <a:spcPct val="0"/>
              </a:spcBef>
              <a:buClrTx/>
              <a:buFontTx/>
              <a:buNone/>
            </a:pPr>
            <a:r>
              <a:rPr lang="zh-CN" altLang="en-US" sz="2600" u="none">
                <a:solidFill>
                  <a:srgbClr val="009900"/>
                </a:solidFill>
                <a:ea typeface="楷体_GB2312" pitchFamily="49" charset="-122"/>
              </a:rPr>
              <a:t>循环体</a:t>
            </a:r>
            <a:r>
              <a:rPr lang="zh-CN" altLang="en-US" sz="2000" b="0" u="none"/>
              <a:t>：</a:t>
            </a:r>
            <a:r>
              <a:rPr lang="zh-CN" altLang="en-US" sz="2200" u="none"/>
              <a:t>循环的工作部分及修改部分</a:t>
            </a:r>
            <a:endParaRPr lang="zh-CN" altLang="en-US" sz="2200" u="none"/>
          </a:p>
          <a:p>
            <a:pPr eaLnBrk="1" hangingPunct="1">
              <a:lnSpc>
                <a:spcPct val="190000"/>
              </a:lnSpc>
              <a:spcBef>
                <a:spcPct val="0"/>
              </a:spcBef>
              <a:buClrTx/>
              <a:buFontTx/>
              <a:buNone/>
            </a:pPr>
            <a:r>
              <a:rPr lang="zh-CN" altLang="en-US" sz="2600" u="none">
                <a:solidFill>
                  <a:schemeClr val="hlink"/>
                </a:solidFill>
                <a:ea typeface="楷体_GB2312" pitchFamily="49" charset="-122"/>
              </a:rPr>
              <a:t>控制条件</a:t>
            </a:r>
            <a:r>
              <a:rPr lang="zh-CN" altLang="en-US" sz="2000" b="0" u="none"/>
              <a:t>：</a:t>
            </a:r>
            <a:r>
              <a:rPr lang="zh-CN" altLang="en-US" sz="2200" u="none"/>
              <a:t>计数控制</a:t>
            </a:r>
            <a:endParaRPr lang="zh-CN" altLang="en-US" sz="2200" u="none"/>
          </a:p>
          <a:p>
            <a:pPr eaLnBrk="1" hangingPunct="1">
              <a:spcBef>
                <a:spcPct val="50000"/>
              </a:spcBef>
              <a:buClrTx/>
              <a:buFontTx/>
              <a:buNone/>
            </a:pPr>
            <a:r>
              <a:rPr lang="zh-CN" altLang="en-US" sz="2200" u="none"/>
              <a:t>                       特征值控制</a:t>
            </a:r>
            <a:endParaRPr lang="zh-CN" altLang="en-US" sz="2200" u="none"/>
          </a:p>
          <a:p>
            <a:pPr eaLnBrk="1" hangingPunct="1">
              <a:spcBef>
                <a:spcPct val="50000"/>
              </a:spcBef>
              <a:buClrTx/>
              <a:buFontTx/>
              <a:buNone/>
            </a:pPr>
            <a:r>
              <a:rPr lang="zh-CN" altLang="en-US" sz="2200" u="none"/>
              <a:t>                       地址边界控制</a:t>
            </a:r>
            <a:endParaRPr lang="zh-CN" altLang="en-US" sz="2200" u="none"/>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981200" y="685800"/>
            <a:ext cx="5715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220000"/>
              </a:lnSpc>
              <a:spcBef>
                <a:spcPct val="0"/>
              </a:spcBef>
              <a:buClrTx/>
              <a:buFontTx/>
              <a:buNone/>
            </a:pPr>
            <a:r>
              <a:rPr lang="zh-CN" altLang="en-US" sz="2400" u="none">
                <a:solidFill>
                  <a:schemeClr val="hlink"/>
                </a:solidFill>
                <a:ea typeface="楷体_GB2312" pitchFamily="49" charset="-122"/>
              </a:rPr>
              <a:t>例子：</a:t>
            </a:r>
            <a:endParaRPr lang="zh-CN" altLang="en-US" sz="2400" u="none">
              <a:solidFill>
                <a:schemeClr val="hlink"/>
              </a:solidFill>
              <a:ea typeface="楷体_GB2312" pitchFamily="49" charset="-122"/>
            </a:endParaRPr>
          </a:p>
          <a:p>
            <a:pPr>
              <a:lnSpc>
                <a:spcPct val="220000"/>
              </a:lnSpc>
              <a:spcBef>
                <a:spcPct val="0"/>
              </a:spcBef>
              <a:buClrTx/>
              <a:buFontTx/>
              <a:buChar char="•"/>
            </a:pPr>
            <a:r>
              <a:rPr lang="zh-CN" altLang="en-US" sz="2000" u="none"/>
              <a:t>    将二进制数以十六进制的形式显示在屏幕上</a:t>
            </a:r>
            <a:endParaRPr lang="zh-CN" altLang="en-US" sz="2000" u="none"/>
          </a:p>
          <a:p>
            <a:pPr>
              <a:lnSpc>
                <a:spcPct val="180000"/>
              </a:lnSpc>
              <a:spcBef>
                <a:spcPct val="0"/>
              </a:spcBef>
              <a:buClrTx/>
              <a:buFontTx/>
              <a:buChar char="•"/>
            </a:pPr>
            <a:r>
              <a:rPr lang="zh-CN" altLang="en-US" sz="2000" u="none"/>
              <a:t>    统计 </a:t>
            </a:r>
            <a:r>
              <a:rPr lang="en-US" altLang="zh-CN" sz="2000" u="none"/>
              <a:t>1 </a:t>
            </a:r>
            <a:r>
              <a:rPr lang="zh-CN" altLang="en-US" sz="2000" u="none"/>
              <a:t>的个数</a:t>
            </a:r>
            <a:r>
              <a:rPr lang="en-US" altLang="zh-CN" sz="2000" u="none"/>
              <a:t>,</a:t>
            </a:r>
            <a:r>
              <a:rPr lang="zh-CN" altLang="en-US" sz="2000" u="none"/>
              <a:t>求数组元素之和</a:t>
            </a:r>
            <a:endParaRPr lang="zh-CN" altLang="en-US" sz="2000" u="none"/>
          </a:p>
          <a:p>
            <a:pPr>
              <a:lnSpc>
                <a:spcPct val="180000"/>
              </a:lnSpc>
              <a:spcBef>
                <a:spcPct val="0"/>
              </a:spcBef>
              <a:buClrTx/>
              <a:buFontTx/>
              <a:buChar char="•"/>
            </a:pPr>
            <a:r>
              <a:rPr lang="zh-CN" altLang="en-US" sz="2000" u="none"/>
              <a:t>    在数组中插入一元素</a:t>
            </a:r>
            <a:r>
              <a:rPr lang="en-US" altLang="zh-CN" sz="2000" u="none"/>
              <a:t>,</a:t>
            </a:r>
            <a:r>
              <a:rPr lang="zh-CN" altLang="en-US" sz="2000" u="none"/>
              <a:t>查找第一个是</a:t>
            </a:r>
            <a:r>
              <a:rPr lang="en-US" altLang="zh-CN" sz="2000" u="none"/>
              <a:t>0</a:t>
            </a:r>
            <a:r>
              <a:rPr lang="zh-CN" altLang="en-US" sz="2000" u="none"/>
              <a:t>的数据</a:t>
            </a:r>
            <a:endParaRPr lang="zh-CN" altLang="en-US" sz="2000" u="none"/>
          </a:p>
          <a:p>
            <a:pPr>
              <a:lnSpc>
                <a:spcPct val="180000"/>
              </a:lnSpc>
              <a:spcBef>
                <a:spcPct val="0"/>
              </a:spcBef>
              <a:buClrTx/>
              <a:buFontTx/>
              <a:buChar char="•"/>
            </a:pPr>
            <a:r>
              <a:rPr lang="zh-CN" altLang="en-US" sz="2000" u="none"/>
              <a:t>    数组运算（静态地预置逻辑尺）</a:t>
            </a:r>
            <a:endParaRPr lang="zh-CN" altLang="en-US" sz="2000" u="none"/>
          </a:p>
          <a:p>
            <a:pPr>
              <a:lnSpc>
                <a:spcPct val="180000"/>
              </a:lnSpc>
              <a:spcBef>
                <a:spcPct val="0"/>
              </a:spcBef>
              <a:buClrTx/>
              <a:buFontTx/>
              <a:buChar char="•"/>
            </a:pPr>
            <a:r>
              <a:rPr lang="zh-CN" altLang="en-US" sz="2000" u="none"/>
              <a:t>    从键盘输入字符串（动态地修改标志位）</a:t>
            </a:r>
            <a:endParaRPr lang="zh-CN" altLang="en-US" sz="2000" u="none"/>
          </a:p>
          <a:p>
            <a:pPr>
              <a:lnSpc>
                <a:spcPct val="180000"/>
              </a:lnSpc>
              <a:spcBef>
                <a:spcPct val="0"/>
              </a:spcBef>
              <a:buClrTx/>
              <a:buFontTx/>
              <a:buChar char="•"/>
            </a:pPr>
            <a:r>
              <a:rPr lang="zh-CN" altLang="en-US" sz="2000" u="none"/>
              <a:t>    起泡排序（多重循环）</a:t>
            </a:r>
            <a:endParaRPr lang="zh-CN" altLang="en-US" sz="2000" u="none"/>
          </a:p>
        </p:txBody>
      </p:sp>
      <p:sp>
        <p:nvSpPr>
          <p:cNvPr id="93187" name="Text Box 3"/>
          <p:cNvSpPr txBox="1">
            <a:spLocks noChangeArrowheads="1"/>
          </p:cNvSpPr>
          <p:nvPr/>
        </p:nvSpPr>
        <p:spPr bwMode="auto">
          <a:xfrm>
            <a:off x="830263" y="5538788"/>
            <a:ext cx="6602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solidFill>
                  <a:srgbClr val="FF0000"/>
                </a:solidFill>
              </a:rPr>
              <a:t>注意</a:t>
            </a:r>
            <a:r>
              <a:rPr lang="en-US" altLang="zh-CN" sz="2800">
                <a:solidFill>
                  <a:srgbClr val="FF0000"/>
                </a:solidFill>
              </a:rPr>
              <a:t>:LOOP,LOOPNZ,LOOP</a:t>
            </a:r>
            <a:r>
              <a:rPr lang="zh-CN" altLang="en-US" sz="2800">
                <a:solidFill>
                  <a:srgbClr val="FF0000"/>
                </a:solidFill>
              </a:rPr>
              <a:t>指令的含义</a:t>
            </a:r>
            <a:r>
              <a:rPr lang="en-US" altLang="zh-CN" sz="2800">
                <a:solidFill>
                  <a:srgbClr val="FF0000"/>
                </a:solidFill>
              </a:rPr>
              <a:t>!</a:t>
            </a:r>
            <a:endParaRPr lang="en-US" altLang="zh-CN" sz="2800">
              <a:solidFill>
                <a:srgbClr val="FF0000"/>
              </a:solidFill>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1476375" y="1341438"/>
            <a:ext cx="64452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u="none">
                <a:latin typeface="Lucida Console" panose="020B0609040504020204" pitchFamily="49" charset="0"/>
              </a:rPr>
              <a:t>ADRR      DB   0AH,02H,03H,33H,FFH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solidFill>
                  <a:schemeClr val="hlink"/>
                </a:solidFill>
                <a:latin typeface="Lucida Console" panose="020B0609040504020204" pitchFamily="49" charset="0"/>
              </a:rPr>
              <a:t>COUNT</a:t>
            </a:r>
            <a:r>
              <a:rPr lang="en-US" altLang="zh-CN" sz="2400" b="0" u="none">
                <a:latin typeface="Lucida Console" panose="020B0609040504020204" pitchFamily="49" charset="0"/>
              </a:rPr>
              <a:t>     EQU  $-ADRR</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RESULT     DW  </a:t>
            </a:r>
            <a:r>
              <a:rPr lang="zh-CN" altLang="en-US" sz="2400" b="0" u="none">
                <a:latin typeface="Lucida Console" panose="020B0609040504020204" pitchFamily="49" charset="0"/>
              </a:rPr>
              <a:t>？</a:t>
            </a:r>
            <a:endParaRPr lang="zh-CN" altLang="en-US" sz="2400" b="0" u="none">
              <a:latin typeface="Lucida Console" panose="020B0609040504020204" pitchFamily="49" charset="0"/>
            </a:endParaRPr>
          </a:p>
          <a:p>
            <a:pPr eaLnBrk="1" hangingPunct="1">
              <a:spcBef>
                <a:spcPct val="0"/>
              </a:spcBef>
              <a:buClrTx/>
              <a:buFontTx/>
              <a:buNone/>
            </a:pPr>
            <a:r>
              <a:rPr lang="zh-CN" altLang="en-US" sz="2400" b="0" u="none">
                <a:latin typeface="Lucida Console" panose="020B0609040504020204" pitchFamily="49" charset="0"/>
              </a:rPr>
              <a:t>          </a:t>
            </a:r>
            <a:r>
              <a:rPr lang="en-US" altLang="zh-CN" sz="2400" b="0" u="none">
                <a:latin typeface="Lucida Console" panose="020B0609040504020204" pitchFamily="49" charset="0"/>
              </a:rPr>
              <a:t>…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CX</a:t>
            </a:r>
            <a:r>
              <a:rPr lang="zh-CN" altLang="en-US" sz="2400" b="0" u="none">
                <a:latin typeface="Lucida Console" panose="020B0609040504020204" pitchFamily="49" charset="0"/>
              </a:rPr>
              <a:t>，</a:t>
            </a:r>
            <a:r>
              <a:rPr lang="en-US" altLang="zh-CN" sz="2400" b="0" u="none">
                <a:solidFill>
                  <a:schemeClr val="hlink"/>
                </a:solidFill>
                <a:latin typeface="Lucida Console" panose="020B0609040504020204" pitchFamily="49" charset="0"/>
              </a:rPr>
              <a:t>COUNT</a:t>
            </a:r>
            <a:endParaRPr lang="en-US" altLang="zh-CN" sz="2400" b="0" u="none">
              <a:solidFill>
                <a:schemeClr val="hlink"/>
              </a:solidFill>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BX</a:t>
            </a:r>
            <a:r>
              <a:rPr lang="zh-CN" altLang="en-US" sz="2400" b="0" u="none">
                <a:latin typeface="Lucida Console" panose="020B0609040504020204" pitchFamily="49" charset="0"/>
              </a:rPr>
              <a:t>，</a:t>
            </a:r>
            <a:r>
              <a:rPr lang="en-US" altLang="zh-CN" sz="2400" b="0" u="none">
                <a:latin typeface="Lucida Console" panose="020B0609040504020204" pitchFamily="49" charset="0"/>
              </a:rPr>
              <a:t>-1</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NEXT</a:t>
            </a:r>
            <a:r>
              <a:rPr lang="zh-CN" altLang="en-US" sz="2400" b="0" u="none">
                <a:latin typeface="Lucida Console" panose="020B0609040504020204" pitchFamily="49" charset="0"/>
              </a:rPr>
              <a:t>： </a:t>
            </a:r>
            <a:r>
              <a:rPr lang="en-US" altLang="zh-CN" sz="2400" b="0" u="none">
                <a:latin typeface="Lucida Console" panose="020B0609040504020204" pitchFamily="49" charset="0"/>
              </a:rPr>
              <a:t>INC  BX</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CMP ADRR[</a:t>
            </a:r>
            <a:r>
              <a:rPr lang="en-US" altLang="zh-CN" sz="2400" b="0" u="none">
                <a:solidFill>
                  <a:schemeClr val="hlink"/>
                </a:solidFill>
                <a:latin typeface="Lucida Console" panose="020B0609040504020204" pitchFamily="49" charset="0"/>
              </a:rPr>
              <a:t>BX</a:t>
            </a:r>
            <a:r>
              <a:rPr lang="en-US" altLang="zh-CN" sz="2400" b="0" u="none">
                <a:latin typeface="Lucida Console" panose="020B0609040504020204" pitchFamily="49" charset="0"/>
              </a:rPr>
              <a:t>]</a:t>
            </a:r>
            <a:r>
              <a:rPr lang="zh-CN" altLang="en-US" sz="2400" b="0" u="none">
                <a:latin typeface="Lucida Console" panose="020B0609040504020204" pitchFamily="49" charset="0"/>
              </a:rPr>
              <a:t>，</a:t>
            </a:r>
            <a:r>
              <a:rPr lang="en-US" altLang="zh-CN" sz="2400" b="0" u="none">
                <a:latin typeface="Lucida Console" panose="020B0609040504020204" pitchFamily="49" charset="0"/>
              </a:rPr>
              <a:t>0AH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LOOPNZ   NEXT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JZ DONE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BX</a:t>
            </a:r>
            <a:r>
              <a:rPr lang="zh-CN" altLang="en-US" sz="2400" b="0" u="none">
                <a:latin typeface="Lucida Console" panose="020B0609040504020204" pitchFamily="49" charset="0"/>
              </a:rPr>
              <a:t>，</a:t>
            </a:r>
            <a:r>
              <a:rPr lang="en-US" altLang="zh-CN" sz="2400" b="0" u="none">
                <a:latin typeface="Lucida Console" panose="020B0609040504020204" pitchFamily="49" charset="0"/>
              </a:rPr>
              <a:t>OFFH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DONE</a:t>
            </a:r>
            <a:r>
              <a:rPr lang="zh-CN" altLang="en-US" sz="2400" b="0" u="none">
                <a:latin typeface="Lucida Console" panose="020B0609040504020204" pitchFamily="49" charset="0"/>
              </a:rPr>
              <a:t>：  </a:t>
            </a:r>
            <a:r>
              <a:rPr lang="en-US" altLang="zh-CN" sz="2400" b="0" u="none">
                <a:latin typeface="Lucida Console" panose="020B0609040504020204" pitchFamily="49" charset="0"/>
              </a:rPr>
              <a:t>MOV RESULT</a:t>
            </a:r>
            <a:r>
              <a:rPr lang="zh-CN" altLang="en-US" sz="2400" b="0" u="none">
                <a:latin typeface="Lucida Console" panose="020B0609040504020204" pitchFamily="49" charset="0"/>
              </a:rPr>
              <a:t>，</a:t>
            </a:r>
            <a:r>
              <a:rPr lang="en-US" altLang="zh-CN" sz="2400" b="0" u="none">
                <a:latin typeface="Lucida Console" panose="020B0609040504020204" pitchFamily="49" charset="0"/>
              </a:rPr>
              <a:t>BX</a:t>
            </a:r>
            <a:endParaRPr lang="en-US" altLang="zh-CN" sz="2400" b="0" u="none">
              <a:latin typeface="Lucida Console" panose="020B0609040504020204" pitchFamily="49" charset="0"/>
            </a:endParaRPr>
          </a:p>
        </p:txBody>
      </p:sp>
      <p:sp>
        <p:nvSpPr>
          <p:cNvPr id="94211" name="Text Box 5"/>
          <p:cNvSpPr txBox="1">
            <a:spLocks noChangeArrowheads="1"/>
          </p:cNvSpPr>
          <p:nvPr/>
        </p:nvSpPr>
        <p:spPr bwMode="auto">
          <a:xfrm>
            <a:off x="1527175" y="547688"/>
            <a:ext cx="592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2400" b="0"/>
          </a:p>
        </p:txBody>
      </p:sp>
      <p:sp>
        <p:nvSpPr>
          <p:cNvPr id="119815" name="Rectangle 7"/>
          <p:cNvSpPr>
            <a:spLocks noGrp="1" noChangeArrowheads="1"/>
          </p:cNvSpPr>
          <p:nvPr>
            <p:ph type="title"/>
          </p:nvPr>
        </p:nvSpPr>
        <p:spPr/>
        <p:txBody>
          <a:bodyPr/>
          <a:lstStyle/>
          <a:p>
            <a:pPr algn="l" eaLnBrk="1" hangingPunct="1">
              <a:defRPr/>
            </a:pPr>
            <a:r>
              <a:rPr lang="zh-CN" altLang="en-US"/>
              <a:t>举例</a:t>
            </a:r>
            <a:endParaRPr lang="zh-CN" altLang="en-US"/>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62200" y="685800"/>
            <a:ext cx="5410200" cy="838200"/>
          </a:xfrm>
        </p:spPr>
        <p:txBody>
          <a:bodyPr/>
          <a:lstStyle/>
          <a:p>
            <a:pPr eaLnBrk="1" hangingPunct="1">
              <a:defRPr/>
            </a:pPr>
            <a:r>
              <a:rPr lang="en-US" altLang="zh-CN" sz="3600" b="0" dirty="0">
                <a:solidFill>
                  <a:srgbClr val="FF0000"/>
                </a:solidFill>
                <a:latin typeface="黑体" panose="02010609060101010101" pitchFamily="2" charset="-122"/>
                <a:ea typeface="黑体" panose="02010609060101010101" pitchFamily="2" charset="-122"/>
              </a:rPr>
              <a:t>3.</a:t>
            </a:r>
            <a:r>
              <a:rPr lang="zh-CN" altLang="en-US" sz="3600" b="0" dirty="0">
                <a:solidFill>
                  <a:srgbClr val="FF0000"/>
                </a:solidFill>
                <a:latin typeface="黑体" panose="02010609060101010101" pitchFamily="2" charset="-122"/>
                <a:ea typeface="黑体" panose="02010609060101010101" pitchFamily="2" charset="-122"/>
              </a:rPr>
              <a:t>子程序结构</a:t>
            </a:r>
            <a:endParaRPr lang="zh-CN" altLang="en-US" sz="3600" dirty="0">
              <a:solidFill>
                <a:srgbClr val="FF0000"/>
              </a:solidFill>
            </a:endParaRPr>
          </a:p>
        </p:txBody>
      </p:sp>
      <p:sp>
        <p:nvSpPr>
          <p:cNvPr id="95235" name="Rectangle 3"/>
          <p:cNvSpPr>
            <a:spLocks noChangeArrowheads="1"/>
          </p:cNvSpPr>
          <p:nvPr/>
        </p:nvSpPr>
        <p:spPr bwMode="auto">
          <a:xfrm>
            <a:off x="2667000" y="2133600"/>
            <a:ext cx="48006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
                <a:schemeClr val="tx2"/>
              </a:buClr>
              <a:buSzPct val="90000"/>
              <a:buFont typeface="Symbol" panose="05050102010706020507" pitchFamily="18" charset="2"/>
              <a:buNone/>
            </a:pPr>
            <a:r>
              <a:rPr lang="en-US" altLang="zh-CN" u="none">
                <a:latin typeface="Arial" panose="020B0604020202020204" pitchFamily="34" charset="0"/>
                <a:sym typeface="Symbol" panose="05050102010706020507" pitchFamily="18" charset="2"/>
              </a:rPr>
              <a:t>   </a:t>
            </a:r>
            <a:r>
              <a:rPr lang="zh-CN" altLang="en-US" u="none">
                <a:latin typeface="Arial" panose="020B0604020202020204" pitchFamily="34" charset="0"/>
              </a:rPr>
              <a:t>过程定义伪操作</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latin typeface="Arial" panose="020B0604020202020204" pitchFamily="34" charset="0"/>
              </a:rPr>
              <a:t>子程序的调用与返回</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保存与恢复寄存器</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子程序的参数传送</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latin typeface="Arial" panose="020B0604020202020204" pitchFamily="34" charset="0"/>
              </a:rPr>
              <a:t>子程序的嵌套与递归</a:t>
            </a:r>
            <a:endParaRPr lang="zh-CN" altLang="en-US" u="none">
              <a:latin typeface="Arial" panose="020B0604020202020204" pitchFamily="34" charset="0"/>
            </a:endParaRP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600200" y="685800"/>
            <a:ext cx="4627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过程定义伪操作</a:t>
            </a:r>
            <a:endParaRPr lang="zh-CN" altLang="en-US" sz="3600" u="none">
              <a:solidFill>
                <a:schemeClr val="tx2"/>
              </a:solidFill>
              <a:latin typeface="Arial" panose="020B0604020202020204" pitchFamily="34" charset="0"/>
            </a:endParaRPr>
          </a:p>
        </p:txBody>
      </p:sp>
      <p:grpSp>
        <p:nvGrpSpPr>
          <p:cNvPr id="96259" name="Group 3"/>
          <p:cNvGrpSpPr/>
          <p:nvPr/>
        </p:nvGrpSpPr>
        <p:grpSpPr bwMode="auto">
          <a:xfrm>
            <a:off x="1371600" y="1828800"/>
            <a:ext cx="7467600" cy="4238625"/>
            <a:chOff x="864" y="1152"/>
            <a:chExt cx="4704" cy="2670"/>
          </a:xfrm>
        </p:grpSpPr>
        <p:sp>
          <p:nvSpPr>
            <p:cNvPr id="96260" name="Text Box 4"/>
            <p:cNvSpPr txBox="1">
              <a:spLocks noChangeArrowheads="1"/>
            </p:cNvSpPr>
            <p:nvPr/>
          </p:nvSpPr>
          <p:spPr bwMode="auto">
            <a:xfrm>
              <a:off x="864" y="1152"/>
              <a:ext cx="4704" cy="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u="none">
                  <a:latin typeface="Lucida Sans Unicode" panose="020B0602030504020204" pitchFamily="34" charset="0"/>
                </a:rPr>
                <a:t>        </a:t>
              </a:r>
              <a:r>
                <a:rPr lang="zh-CN" altLang="en-US" sz="2400" u="none">
                  <a:latin typeface="Lucida Sans Unicode" panose="020B0602030504020204" pitchFamily="34" charset="0"/>
                </a:rPr>
                <a:t>过程名   </a:t>
              </a:r>
              <a:r>
                <a:rPr lang="en-US" altLang="zh-CN" sz="2400" u="none">
                  <a:latin typeface="Lucida Sans Unicode" panose="020B0602030504020204" pitchFamily="34" charset="0"/>
                </a:rPr>
                <a:t>PROC    </a:t>
              </a:r>
              <a:r>
                <a:rPr lang="en-US" altLang="zh-CN" sz="2400" u="none">
                  <a:solidFill>
                    <a:schemeClr val="hlink"/>
                  </a:solidFill>
                  <a:latin typeface="Lucida Sans Unicode" panose="020B0602030504020204" pitchFamily="34" charset="0"/>
                </a:rPr>
                <a:t>NEAR</a:t>
              </a:r>
              <a:r>
                <a:rPr lang="en-US" altLang="zh-CN" sz="2400" u="none">
                  <a:solidFill>
                    <a:srgbClr val="FF3300"/>
                  </a:solidFill>
                  <a:latin typeface="Lucida Sans Unicode" panose="020B0602030504020204" pitchFamily="34" charset="0"/>
                </a:rPr>
                <a:t> </a:t>
              </a:r>
              <a:r>
                <a:rPr lang="en-US" altLang="zh-CN" sz="2400" u="none">
                  <a:latin typeface="Lucida Sans Unicode" panose="020B0602030504020204" pitchFamily="34" charset="0"/>
                </a:rPr>
                <a:t>( </a:t>
              </a:r>
              <a:r>
                <a:rPr lang="en-US" altLang="zh-CN" sz="2400" u="none">
                  <a:solidFill>
                    <a:srgbClr val="009900"/>
                  </a:solidFill>
                  <a:latin typeface="Lucida Sans Unicode" panose="020B0602030504020204" pitchFamily="34" charset="0"/>
                </a:rPr>
                <a:t>FAR</a:t>
              </a:r>
              <a:r>
                <a:rPr lang="en-US" altLang="zh-CN" sz="2400" u="none">
                  <a:solidFill>
                    <a:schemeClr val="accent2"/>
                  </a:solidFill>
                  <a:latin typeface="Lucida Sans Unicode" panose="020B0602030504020204" pitchFamily="34" charset="0"/>
                </a:rPr>
                <a:t> </a:t>
              </a:r>
              <a:r>
                <a:rPr lang="en-US" altLang="zh-CN" sz="2400" u="none">
                  <a:latin typeface="Lucida Sans Unicode" panose="020B0602030504020204" pitchFamily="34" charset="0"/>
                </a:rPr>
                <a:t>)</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lnSpc>
                  <a:spcPct val="145000"/>
                </a:lnSpc>
                <a:spcBef>
                  <a:spcPct val="0"/>
                </a:spcBef>
                <a:buClrTx/>
                <a:buFontTx/>
                <a:buNone/>
              </a:pPr>
              <a:r>
                <a:rPr lang="en-US" altLang="zh-CN" sz="2400" u="none">
                  <a:latin typeface="Lucida Sans Unicode" panose="020B0602030504020204" pitchFamily="34" charset="0"/>
                </a:rPr>
                <a:t>        </a:t>
              </a:r>
              <a:r>
                <a:rPr lang="zh-CN" altLang="en-US" sz="2400" u="none">
                  <a:latin typeface="Lucida Sans Unicode" panose="020B0602030504020204" pitchFamily="34" charset="0"/>
                </a:rPr>
                <a:t>过程名   </a:t>
              </a:r>
              <a:r>
                <a:rPr lang="en-US" altLang="zh-CN" sz="2400" u="none">
                  <a:latin typeface="Lucida Sans Unicode" panose="020B0602030504020204" pitchFamily="34" charset="0"/>
                </a:rPr>
                <a:t>ENDP</a:t>
              </a:r>
              <a:endParaRPr lang="en-US" altLang="zh-CN" sz="2400" u="none">
                <a:latin typeface="Lucida Sans Unicode" panose="020B0602030504020204" pitchFamily="34" charset="0"/>
              </a:endParaRPr>
            </a:p>
            <a:p>
              <a:pPr lvl="1" algn="just">
                <a:lnSpc>
                  <a:spcPct val="145000"/>
                </a:lnSpc>
                <a:spcBef>
                  <a:spcPct val="0"/>
                </a:spcBef>
                <a:buClrTx/>
                <a:buFontTx/>
                <a:buNone/>
              </a:pPr>
              <a:endParaRPr lang="en-US" altLang="zh-CN" sz="2400" u="none">
                <a:latin typeface="Lucida Sans Unicode" panose="020B0602030504020204" pitchFamily="34" charset="0"/>
              </a:endParaRPr>
            </a:p>
            <a:p>
              <a:pPr algn="just">
                <a:lnSpc>
                  <a:spcPct val="145000"/>
                </a:lnSpc>
                <a:spcBef>
                  <a:spcPct val="0"/>
                </a:spcBef>
                <a:buClrTx/>
                <a:buFontTx/>
                <a:buNone/>
              </a:pPr>
              <a:r>
                <a:rPr lang="zh-CN" altLang="en-US" sz="2400" u="none">
                  <a:latin typeface="Lucida Sans Unicode" panose="020B0602030504020204" pitchFamily="34" charset="0"/>
                </a:rPr>
                <a:t>（</a:t>
              </a:r>
              <a:r>
                <a:rPr lang="en-US" altLang="zh-CN" sz="2400" u="none">
                  <a:latin typeface="Lucida Sans Unicode" panose="020B0602030504020204" pitchFamily="34" charset="0"/>
                </a:rPr>
                <a:t>1</a:t>
              </a:r>
              <a:r>
                <a:rPr lang="zh-CN" altLang="en-US" sz="2400" u="none">
                  <a:latin typeface="Lucida Sans Unicode" panose="020B0602030504020204" pitchFamily="34" charset="0"/>
                </a:rPr>
                <a:t>）</a:t>
              </a:r>
              <a:r>
                <a:rPr lang="en-US" altLang="zh-CN" sz="2400" u="none">
                  <a:solidFill>
                    <a:schemeClr val="hlink"/>
                  </a:solidFill>
                  <a:latin typeface="Lucida Sans Unicode" panose="020B0602030504020204" pitchFamily="34" charset="0"/>
                </a:rPr>
                <a:t>NEAR</a:t>
              </a:r>
              <a:r>
                <a:rPr lang="zh-CN" altLang="en-US" sz="2400" u="none">
                  <a:latin typeface="楷体_GB2312" pitchFamily="49" charset="-122"/>
                  <a:ea typeface="楷体_GB2312" pitchFamily="49" charset="-122"/>
                </a:rPr>
                <a:t>属性：调用程序和子程序在同一代码段中</a:t>
              </a:r>
              <a:endParaRPr lang="zh-CN" altLang="en-US" sz="2400" u="none">
                <a:latin typeface="楷体_GB2312" pitchFamily="49" charset="-122"/>
                <a:ea typeface="楷体_GB2312" pitchFamily="49" charset="-122"/>
              </a:endParaRPr>
            </a:p>
            <a:p>
              <a:pPr lvl="1" algn="just">
                <a:spcBef>
                  <a:spcPct val="0"/>
                </a:spcBef>
                <a:buClrTx/>
                <a:buFontTx/>
                <a:buNone/>
              </a:pPr>
              <a:r>
                <a:rPr lang="zh-CN" altLang="en-US" sz="2400" u="none">
                  <a:latin typeface="楷体_GB2312" pitchFamily="49" charset="-122"/>
                  <a:ea typeface="楷体_GB2312" pitchFamily="49" charset="-122"/>
                </a:rPr>
                <a:t>             （段内调用）</a:t>
              </a:r>
              <a:endParaRPr lang="zh-CN" altLang="en-US" sz="2400" u="none">
                <a:latin typeface="楷体_GB2312" pitchFamily="49" charset="-122"/>
                <a:ea typeface="楷体_GB2312" pitchFamily="49" charset="-122"/>
              </a:endParaRPr>
            </a:p>
            <a:p>
              <a:pPr lvl="1" algn="just">
                <a:spcBef>
                  <a:spcPct val="0"/>
                </a:spcBef>
                <a:buClrTx/>
                <a:buFontTx/>
                <a:buNone/>
              </a:pPr>
              <a:endParaRPr lang="zh-CN" altLang="en-US" sz="2400" b="0" u="none">
                <a:latin typeface="楷体_GB2312" pitchFamily="49" charset="-122"/>
                <a:ea typeface="楷体_GB2312" pitchFamily="49" charset="-122"/>
              </a:endParaRPr>
            </a:p>
            <a:p>
              <a:pPr algn="just">
                <a:spcBef>
                  <a:spcPct val="0"/>
                </a:spcBef>
                <a:buClrTx/>
                <a:buFontTx/>
                <a:buNone/>
              </a:pPr>
              <a:r>
                <a:rPr lang="zh-CN" altLang="en-US" sz="2400" u="none">
                  <a:latin typeface="Lucida Sans Unicode" panose="020B0602030504020204" pitchFamily="34" charset="0"/>
                </a:rPr>
                <a:t>（</a:t>
              </a:r>
              <a:r>
                <a:rPr lang="en-US" altLang="zh-CN" sz="2400" u="none">
                  <a:latin typeface="Lucida Sans Unicode" panose="020B0602030504020204" pitchFamily="34" charset="0"/>
                </a:rPr>
                <a:t>2</a:t>
              </a:r>
              <a:r>
                <a:rPr lang="zh-CN" altLang="en-US" sz="2400" u="none">
                  <a:latin typeface="Lucida Sans Unicode" panose="020B0602030504020204" pitchFamily="34" charset="0"/>
                </a:rPr>
                <a:t>）</a:t>
              </a:r>
              <a:r>
                <a:rPr lang="en-US" altLang="zh-CN" sz="2400" u="none">
                  <a:solidFill>
                    <a:srgbClr val="009900"/>
                  </a:solidFill>
                  <a:latin typeface="Lucida Sans Unicode" panose="020B0602030504020204" pitchFamily="34" charset="0"/>
                </a:rPr>
                <a:t>FAR</a:t>
              </a:r>
              <a:r>
                <a:rPr lang="zh-CN" altLang="en-US" sz="2400" u="none">
                  <a:latin typeface="楷体_GB2312" pitchFamily="49" charset="-122"/>
                  <a:ea typeface="楷体_GB2312" pitchFamily="49" charset="-122"/>
                </a:rPr>
                <a:t>属性：调用程序和子程序不在同一代码段中</a:t>
              </a:r>
              <a:endParaRPr lang="zh-CN" altLang="en-US" sz="2400" u="none">
                <a:latin typeface="楷体_GB2312" pitchFamily="49" charset="-122"/>
                <a:ea typeface="楷体_GB2312" pitchFamily="49" charset="-122"/>
              </a:endParaRPr>
            </a:p>
            <a:p>
              <a:pPr lvl="1" algn="just">
                <a:spcBef>
                  <a:spcPct val="0"/>
                </a:spcBef>
                <a:buClrTx/>
                <a:buFontTx/>
                <a:buNone/>
              </a:pPr>
              <a:r>
                <a:rPr lang="zh-CN" altLang="en-US" sz="2400" u="none">
                  <a:latin typeface="楷体_GB2312" pitchFamily="49" charset="-122"/>
                  <a:ea typeface="楷体_GB2312" pitchFamily="49" charset="-122"/>
                </a:rPr>
                <a:t>            （段间调用）</a:t>
              </a:r>
              <a:endParaRPr lang="zh-CN" altLang="en-US" sz="2400" u="none"/>
            </a:p>
          </p:txBody>
        </p:sp>
        <p:sp>
          <p:nvSpPr>
            <p:cNvPr id="96261" name="Text Box 5"/>
            <p:cNvSpPr txBox="1">
              <a:spLocks noChangeArrowheads="1"/>
            </p:cNvSpPr>
            <p:nvPr/>
          </p:nvSpPr>
          <p:spPr bwMode="auto">
            <a:xfrm>
              <a:off x="2160" y="1440"/>
              <a:ext cx="3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0"/>
                </a:spcBef>
                <a:buClrTx/>
                <a:buFontTx/>
                <a:buNone/>
              </a:pPr>
              <a:r>
                <a:rPr lang="en-US" altLang="zh-CN" sz="2400" u="none"/>
                <a:t>.</a:t>
              </a:r>
              <a:endParaRPr lang="en-US" altLang="zh-CN" sz="2400" u="none"/>
            </a:p>
            <a:p>
              <a:pPr eaLnBrk="1" hangingPunct="1">
                <a:lnSpc>
                  <a:spcPct val="50000"/>
                </a:lnSpc>
                <a:spcBef>
                  <a:spcPct val="0"/>
                </a:spcBef>
                <a:buClrTx/>
                <a:buFontTx/>
                <a:buNone/>
              </a:pPr>
              <a:r>
                <a:rPr lang="en-US" altLang="zh-CN" sz="2400" u="none"/>
                <a:t>.</a:t>
              </a:r>
              <a:endParaRPr lang="en-US" altLang="zh-CN" sz="2400" u="none"/>
            </a:p>
            <a:p>
              <a:pPr eaLnBrk="1" hangingPunct="1">
                <a:lnSpc>
                  <a:spcPct val="50000"/>
                </a:lnSpc>
                <a:spcBef>
                  <a:spcPct val="0"/>
                </a:spcBef>
                <a:buClrTx/>
                <a:buFontTx/>
                <a:buNone/>
              </a:pPr>
              <a:r>
                <a:rPr lang="en-US" altLang="zh-CN" sz="2400" u="none"/>
                <a:t>.</a:t>
              </a:r>
              <a:endParaRPr lang="en-US" altLang="zh-CN" sz="2400" u="none"/>
            </a:p>
          </p:txBody>
        </p:sp>
      </p:gr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81200" y="762000"/>
            <a:ext cx="27432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i="1" u="none">
                <a:latin typeface="Lucida Sans Unicode" panose="020B0602030504020204" pitchFamily="34" charset="0"/>
              </a:rPr>
              <a:t>code</a:t>
            </a:r>
            <a:r>
              <a:rPr lang="en-US" altLang="zh-CN" sz="2400" u="none">
                <a:latin typeface="Lucida Sans Unicode" panose="020B0602030504020204" pitchFamily="34" charset="0"/>
              </a:rPr>
              <a:t>  segment</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main  proc  </a:t>
            </a:r>
            <a:r>
              <a:rPr lang="en-US" altLang="zh-CN" sz="2400" u="none">
                <a:solidFill>
                  <a:schemeClr val="hlink"/>
                </a:solidFill>
                <a:latin typeface="Lucida Sans Unicode" panose="020B0602030504020204" pitchFamily="34" charset="0"/>
              </a:rPr>
              <a:t>far</a:t>
            </a:r>
            <a:endParaRPr lang="en-US" altLang="zh-CN" sz="2400" u="none">
              <a:solidFill>
                <a:schemeClr val="hlink"/>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call </a:t>
            </a:r>
            <a:r>
              <a:rPr lang="en-US" altLang="zh-CN" sz="2400" u="none">
                <a:solidFill>
                  <a:srgbClr val="009900"/>
                </a:solidFill>
                <a:latin typeface="Lucida Sans Unicode" panose="020B0602030504020204" pitchFamily="34" charset="0"/>
              </a:rPr>
              <a:t>subr1</a:t>
            </a:r>
            <a:endParaRPr lang="en-US" altLang="zh-CN" sz="2400" u="none">
              <a:solidFill>
                <a:srgbClr val="009900"/>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main  endp</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r>
              <a:rPr lang="en-US" altLang="zh-CN" sz="2400" u="none">
                <a:solidFill>
                  <a:srgbClr val="009900"/>
                </a:solidFill>
                <a:latin typeface="Lucida Sans Unicode" panose="020B0602030504020204" pitchFamily="34" charset="0"/>
              </a:rPr>
              <a:t>subr1</a:t>
            </a:r>
            <a:r>
              <a:rPr lang="en-US" altLang="zh-CN" sz="2400" u="none">
                <a:latin typeface="Lucida Sans Unicode" panose="020B0602030504020204" pitchFamily="34" charset="0"/>
              </a:rPr>
              <a:t>  proc </a:t>
            </a:r>
            <a:r>
              <a:rPr lang="en-US" altLang="zh-CN" sz="2400" u="none">
                <a:solidFill>
                  <a:schemeClr val="hlink"/>
                </a:solidFill>
                <a:latin typeface="Lucida Sans Unicode" panose="020B0602030504020204" pitchFamily="34" charset="0"/>
              </a:rPr>
              <a:t>near</a:t>
            </a:r>
            <a:endParaRPr lang="en-US" altLang="zh-CN" sz="2400" u="none">
              <a:solidFill>
                <a:schemeClr val="hlink"/>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gn="just">
              <a:spcBef>
                <a:spcPct val="0"/>
              </a:spcBef>
              <a:buClrTx/>
              <a:buFontTx/>
              <a:buNone/>
            </a:pPr>
            <a:r>
              <a:rPr lang="en-US" altLang="zh-CN" sz="2400" u="none">
                <a:solidFill>
                  <a:srgbClr val="009900"/>
                </a:solidFill>
                <a:latin typeface="Lucida Sans Unicode" panose="020B0602030504020204" pitchFamily="34" charset="0"/>
              </a:rPr>
              <a:t>subr1</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r>
              <a:rPr lang="en-US" altLang="zh-CN" sz="2400" i="1" u="none">
                <a:latin typeface="Lucida Sans Unicode" panose="020B0602030504020204" pitchFamily="34" charset="0"/>
              </a:rPr>
              <a:t>code</a:t>
            </a:r>
            <a:r>
              <a:rPr lang="en-US" altLang="zh-CN" sz="2400" u="none">
                <a:latin typeface="Lucida Sans Unicode" panose="020B0602030504020204" pitchFamily="34" charset="0"/>
              </a:rPr>
              <a:t>  ends</a:t>
            </a:r>
            <a:endParaRPr lang="en-US" altLang="zh-CN" sz="2400" i="1" u="none">
              <a:ea typeface="楷体_GB2312" pitchFamily="49" charset="-122"/>
            </a:endParaRPr>
          </a:p>
        </p:txBody>
      </p:sp>
      <p:sp>
        <p:nvSpPr>
          <p:cNvPr id="97283" name="Text Box 3"/>
          <p:cNvSpPr txBox="1">
            <a:spLocks noChangeArrowheads="1"/>
          </p:cNvSpPr>
          <p:nvPr/>
        </p:nvSpPr>
        <p:spPr bwMode="auto">
          <a:xfrm>
            <a:off x="4114800" y="762000"/>
            <a:ext cx="4419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400" u="none">
                <a:solidFill>
                  <a:srgbClr val="0000FF"/>
                </a:solidFill>
                <a:latin typeface="Lucida Sans Unicode" panose="020B0602030504020204" pitchFamily="34" charset="0"/>
              </a:rPr>
              <a:t>               </a:t>
            </a:r>
            <a:r>
              <a:rPr lang="en-US" altLang="zh-CN" sz="2400" i="1" u="none">
                <a:solidFill>
                  <a:schemeClr val="hlink"/>
                </a:solidFill>
                <a:latin typeface="Lucida Sans Unicode" panose="020B0602030504020204" pitchFamily="34" charset="0"/>
              </a:rPr>
              <a:t>segx </a:t>
            </a:r>
            <a:r>
              <a:rPr lang="en-US" altLang="zh-CN" sz="2400" u="none">
                <a:latin typeface="Lucida Sans Unicode" panose="020B0602030504020204" pitchFamily="34" charset="0"/>
              </a:rPr>
              <a:t>  segment</a:t>
            </a:r>
            <a:endParaRPr lang="en-US" altLang="zh-CN" sz="2400"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r>
              <a:rPr lang="en-US" altLang="zh-CN" u="none">
                <a:solidFill>
                  <a:srgbClr val="009900"/>
                </a:solidFill>
                <a:latin typeface="Lucida Sans Unicode" panose="020B0602030504020204" pitchFamily="34" charset="0"/>
              </a:rPr>
              <a:t>subt</a:t>
            </a:r>
            <a:r>
              <a:rPr lang="en-US" altLang="zh-CN" u="none">
                <a:latin typeface="Lucida Sans Unicode" panose="020B0602030504020204" pitchFamily="34" charset="0"/>
              </a:rPr>
              <a:t>   proc  </a:t>
            </a:r>
            <a:r>
              <a:rPr lang="en-US" altLang="zh-CN" u="none">
                <a:solidFill>
                  <a:srgbClr val="FF0000"/>
                </a:solidFill>
                <a:latin typeface="Lucida Sans Unicode" panose="020B0602030504020204" pitchFamily="34" charset="0"/>
              </a:rPr>
              <a:t>far</a:t>
            </a:r>
            <a:endParaRPr lang="en-US" altLang="zh-CN" u="none">
              <a:solidFill>
                <a:srgbClr val="FF00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ret</a:t>
            </a: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subt</a:t>
            </a:r>
            <a:r>
              <a:rPr lang="en-US" altLang="zh-CN" u="none">
                <a:latin typeface="Lucida Sans Unicode" panose="020B0602030504020204" pitchFamily="34" charset="0"/>
              </a:rPr>
              <a:t>   endp</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call  </a:t>
            </a:r>
            <a:r>
              <a:rPr lang="en-US" altLang="zh-CN" u="none">
                <a:solidFill>
                  <a:srgbClr val="009900"/>
                </a:solidFill>
                <a:latin typeface="Lucida Sans Unicode" panose="020B0602030504020204" pitchFamily="34" charset="0"/>
              </a:rPr>
              <a:t>subt</a:t>
            </a:r>
            <a:endParaRPr lang="en-US" altLang="zh-CN" u="none">
              <a:solidFill>
                <a:srgbClr val="0099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r>
              <a:rPr lang="en-US" altLang="zh-CN" i="1" u="none">
                <a:solidFill>
                  <a:schemeClr val="hlink"/>
                </a:solidFill>
                <a:latin typeface="Lucida Sans Unicode" panose="020B0602030504020204" pitchFamily="34" charset="0"/>
              </a:rPr>
              <a:t>segx</a:t>
            </a:r>
            <a:r>
              <a:rPr lang="en-US" altLang="zh-CN" u="none">
                <a:solidFill>
                  <a:schemeClr val="hlink"/>
                </a:solidFill>
                <a:latin typeface="Lucida Sans Unicode" panose="020B0602030504020204" pitchFamily="34" charset="0"/>
              </a:rPr>
              <a:t> </a:t>
            </a:r>
            <a:r>
              <a:rPr lang="en-US" altLang="zh-CN" u="none">
                <a:latin typeface="Lucida Sans Unicode" panose="020B0602030504020204" pitchFamily="34" charset="0"/>
              </a:rPr>
              <a:t>  ends</a:t>
            </a:r>
            <a:endParaRPr lang="en-US" altLang="zh-CN" u="none">
              <a:latin typeface="Lucida Sans Unicode" panose="020B0602030504020204" pitchFamily="34" charset="0"/>
            </a:endParaRPr>
          </a:p>
          <a:p>
            <a:pPr lvl="2" algn="just">
              <a:spcBef>
                <a:spcPct val="0"/>
              </a:spcBef>
              <a:buFontTx/>
              <a:buNone/>
            </a:pP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a:t>
            </a:r>
            <a:r>
              <a:rPr lang="en-US" altLang="zh-CN" i="1" u="none">
                <a:solidFill>
                  <a:srgbClr val="009900"/>
                </a:solidFill>
                <a:latin typeface="Lucida Sans Unicode" panose="020B0602030504020204" pitchFamily="34" charset="0"/>
              </a:rPr>
              <a:t>segy</a:t>
            </a:r>
            <a:r>
              <a:rPr lang="en-US" altLang="zh-CN" u="none">
                <a:solidFill>
                  <a:srgbClr val="009900"/>
                </a:solidFill>
                <a:latin typeface="Lucida Sans Unicode" panose="020B0602030504020204" pitchFamily="34" charset="0"/>
              </a:rPr>
              <a:t> </a:t>
            </a:r>
            <a:r>
              <a:rPr lang="en-US" altLang="zh-CN" u="none">
                <a:latin typeface="Lucida Sans Unicode" panose="020B0602030504020204" pitchFamily="34" charset="0"/>
              </a:rPr>
              <a:t>  segment</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call  </a:t>
            </a:r>
            <a:r>
              <a:rPr lang="en-US" altLang="zh-CN" u="none">
                <a:solidFill>
                  <a:srgbClr val="009900"/>
                </a:solidFill>
                <a:latin typeface="Lucida Sans Unicode" panose="020B0602030504020204" pitchFamily="34" charset="0"/>
              </a:rPr>
              <a:t>subt</a:t>
            </a:r>
            <a:endParaRPr lang="en-US" altLang="zh-CN" u="none">
              <a:solidFill>
                <a:srgbClr val="0099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a:t>
            </a:r>
            <a:r>
              <a:rPr lang="en-US" altLang="zh-CN" i="1" u="none">
                <a:solidFill>
                  <a:srgbClr val="009900"/>
                </a:solidFill>
                <a:latin typeface="Lucida Sans Unicode" panose="020B0602030504020204" pitchFamily="34" charset="0"/>
              </a:rPr>
              <a:t>segy</a:t>
            </a:r>
            <a:r>
              <a:rPr lang="en-US" altLang="zh-CN" u="none">
                <a:latin typeface="Lucida Sans Unicode" panose="020B0602030504020204" pitchFamily="34" charset="0"/>
              </a:rPr>
              <a:t>   ends</a:t>
            </a:r>
            <a:endParaRPr lang="en-US" altLang="zh-CN" u="none">
              <a:latin typeface="Lucida Sans Unicode" panose="020B0602030504020204" pitchFamily="34" charset="0"/>
            </a:endParaRPr>
          </a:p>
        </p:txBody>
      </p:sp>
      <p:sp>
        <p:nvSpPr>
          <p:cNvPr id="97284" name="Rectangle 4"/>
          <p:cNvSpPr>
            <a:spLocks noChangeArrowheads="1"/>
          </p:cNvSpPr>
          <p:nvPr/>
        </p:nvSpPr>
        <p:spPr bwMode="auto">
          <a:xfrm>
            <a:off x="1905000" y="685800"/>
            <a:ext cx="2819400" cy="56388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7285" name="Rectangle 5"/>
          <p:cNvSpPr>
            <a:spLocks noChangeArrowheads="1"/>
          </p:cNvSpPr>
          <p:nvPr/>
        </p:nvSpPr>
        <p:spPr bwMode="auto">
          <a:xfrm>
            <a:off x="5410200" y="685800"/>
            <a:ext cx="2819400" cy="56388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00200" y="762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FF0000"/>
                </a:solidFill>
              </a:rPr>
              <a:t>物理地址的计算</a:t>
            </a:r>
            <a:r>
              <a:rPr lang="zh-CN" altLang="en-US" sz="2800" u="none"/>
              <a:t>：</a:t>
            </a:r>
            <a:endParaRPr lang="zh-CN" altLang="en-US" sz="2800" u="none"/>
          </a:p>
        </p:txBody>
      </p:sp>
      <p:sp>
        <p:nvSpPr>
          <p:cNvPr id="16387" name="Rectangle 3"/>
          <p:cNvSpPr>
            <a:spLocks noChangeArrowheads="1"/>
          </p:cNvSpPr>
          <p:nvPr/>
        </p:nvSpPr>
        <p:spPr bwMode="auto">
          <a:xfrm>
            <a:off x="2362200" y="1676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tx2"/>
              </a:buClr>
              <a:buSzPct val="90000"/>
              <a:buFont typeface="Symbol" panose="05050102010706020507" pitchFamily="18" charset="2"/>
              <a:buNone/>
            </a:pPr>
            <a:r>
              <a:rPr lang="zh-CN" altLang="en-US" sz="2400" u="none"/>
              <a:t>物理地址 </a:t>
            </a:r>
            <a:r>
              <a:rPr lang="en-US" altLang="zh-CN" sz="2400" u="none"/>
              <a:t>= 16d </a:t>
            </a:r>
            <a:r>
              <a:rPr lang="en-US" altLang="zh-CN" sz="2400" u="none">
                <a:sym typeface="Symbol" panose="05050102010706020507" pitchFamily="18" charset="2"/>
              </a:rPr>
              <a:t></a:t>
            </a:r>
            <a:r>
              <a:rPr lang="en-US" altLang="zh-CN" sz="2400" u="none"/>
              <a:t> </a:t>
            </a:r>
            <a:r>
              <a:rPr lang="zh-CN" altLang="en-US" sz="2400" u="none"/>
              <a:t>段地址 </a:t>
            </a:r>
            <a:r>
              <a:rPr lang="en-US" altLang="zh-CN" sz="2400" u="none"/>
              <a:t>+ </a:t>
            </a:r>
            <a:r>
              <a:rPr lang="zh-CN" altLang="en-US" sz="2400" u="none"/>
              <a:t>偏移地址</a:t>
            </a:r>
            <a:endParaRPr lang="zh-CN" altLang="zh-CN" sz="2400" u="none">
              <a:latin typeface="Arial" panose="020B0604020202020204" pitchFamily="34" charset="0"/>
              <a:sym typeface="Symbol" panose="05050102010706020507" pitchFamily="18" charset="2"/>
            </a:endParaRPr>
          </a:p>
        </p:txBody>
      </p:sp>
      <p:grpSp>
        <p:nvGrpSpPr>
          <p:cNvPr id="16388" name="Group 4"/>
          <p:cNvGrpSpPr/>
          <p:nvPr/>
        </p:nvGrpSpPr>
        <p:grpSpPr bwMode="auto">
          <a:xfrm>
            <a:off x="2438400" y="2895600"/>
            <a:ext cx="4648200" cy="2085975"/>
            <a:chOff x="1200" y="2784"/>
            <a:chExt cx="2928" cy="1314"/>
          </a:xfrm>
        </p:grpSpPr>
        <p:sp>
          <p:nvSpPr>
            <p:cNvPr id="16390" name="Text Box 5"/>
            <p:cNvSpPr txBox="1">
              <a:spLocks noChangeArrowheads="1"/>
            </p:cNvSpPr>
            <p:nvPr/>
          </p:nvSpPr>
          <p:spPr bwMode="auto">
            <a:xfrm>
              <a:off x="1872" y="2784"/>
              <a:ext cx="1632"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16 </a:t>
              </a:r>
              <a:r>
                <a:rPr lang="zh-CN" altLang="en-US" sz="2000" u="none"/>
                <a:t>位 段 地 址           </a:t>
              </a:r>
              <a:endParaRPr lang="zh-CN" altLang="en-US" sz="2000" u="none"/>
            </a:p>
          </p:txBody>
        </p:sp>
        <p:sp>
          <p:nvSpPr>
            <p:cNvPr id="16391" name="Text Box 6"/>
            <p:cNvSpPr txBox="1">
              <a:spLocks noChangeArrowheads="1"/>
            </p:cNvSpPr>
            <p:nvPr/>
          </p:nvSpPr>
          <p:spPr bwMode="auto">
            <a:xfrm>
              <a:off x="2256" y="3312"/>
              <a:ext cx="1632"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16 </a:t>
              </a:r>
              <a:r>
                <a:rPr lang="zh-CN" altLang="en-US" sz="2000" u="none"/>
                <a:t>位 偏 移 地 址</a:t>
              </a:r>
              <a:endParaRPr lang="zh-CN" altLang="en-US" sz="2000" u="none"/>
            </a:p>
          </p:txBody>
        </p:sp>
        <p:sp>
          <p:nvSpPr>
            <p:cNvPr id="16392" name="Text Box 7"/>
            <p:cNvSpPr txBox="1">
              <a:spLocks noChangeArrowheads="1"/>
            </p:cNvSpPr>
            <p:nvPr/>
          </p:nvSpPr>
          <p:spPr bwMode="auto">
            <a:xfrm>
              <a:off x="3024" y="278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0000</a:t>
              </a:r>
              <a:endParaRPr lang="en-US" altLang="zh-CN" sz="2000" u="none"/>
            </a:p>
          </p:txBody>
        </p:sp>
        <p:sp>
          <p:nvSpPr>
            <p:cNvPr id="16393" name="Line 8"/>
            <p:cNvSpPr>
              <a:spLocks noChangeShapeType="1"/>
            </p:cNvSpPr>
            <p:nvPr/>
          </p:nvSpPr>
          <p:spPr bwMode="auto">
            <a:xfrm>
              <a:off x="1200" y="3696"/>
              <a:ext cx="29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9"/>
            <p:cNvSpPr txBox="1">
              <a:spLocks noChangeArrowheads="1"/>
            </p:cNvSpPr>
            <p:nvPr/>
          </p:nvSpPr>
          <p:spPr bwMode="auto">
            <a:xfrm>
              <a:off x="1392" y="340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u="none"/>
                <a:t>+</a:t>
              </a:r>
              <a:endParaRPr lang="en-US" altLang="zh-CN" sz="2400" u="none"/>
            </a:p>
          </p:txBody>
        </p:sp>
        <p:sp>
          <p:nvSpPr>
            <p:cNvPr id="16395" name="Text Box 10"/>
            <p:cNvSpPr txBox="1">
              <a:spLocks noChangeArrowheads="1"/>
            </p:cNvSpPr>
            <p:nvPr/>
          </p:nvSpPr>
          <p:spPr bwMode="auto">
            <a:xfrm>
              <a:off x="1872" y="3840"/>
              <a:ext cx="201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20 </a:t>
              </a:r>
              <a:r>
                <a:rPr lang="zh-CN" altLang="en-US" sz="2000" u="none"/>
                <a:t>位 物 理 地 址</a:t>
              </a:r>
              <a:endParaRPr lang="zh-CN" altLang="en-US" sz="2000" u="none"/>
            </a:p>
          </p:txBody>
        </p:sp>
      </p:grpSp>
      <p:sp>
        <p:nvSpPr>
          <p:cNvPr id="24587" name="Text Box 11"/>
          <p:cNvSpPr txBox="1">
            <a:spLocks noChangeArrowheads="1"/>
          </p:cNvSpPr>
          <p:nvPr/>
        </p:nvSpPr>
        <p:spPr bwMode="auto">
          <a:xfrm>
            <a:off x="692150" y="5683250"/>
            <a:ext cx="6881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solidFill>
                  <a:srgbClr val="FF0000"/>
                </a:solidFill>
              </a:rPr>
              <a:t>问题</a:t>
            </a:r>
            <a:r>
              <a:rPr lang="en-US" altLang="zh-CN" sz="2800">
                <a:solidFill>
                  <a:srgbClr val="FF0000"/>
                </a:solidFill>
              </a:rPr>
              <a:t>:</a:t>
            </a:r>
            <a:r>
              <a:rPr lang="zh-CN" altLang="en-US" sz="2800">
                <a:solidFill>
                  <a:srgbClr val="FF0000"/>
                </a:solidFill>
              </a:rPr>
              <a:t>一个字单元的物理地址该如何表示呢</a:t>
            </a:r>
            <a:r>
              <a:rPr lang="en-US" altLang="zh-CN" sz="2800">
                <a:solidFill>
                  <a:srgbClr val="FF0000"/>
                </a:solidFill>
              </a:rPr>
              <a:t>?</a:t>
            </a:r>
            <a:endParaRPr lang="en-US" altLang="zh-CN" sz="280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981200" y="1295400"/>
            <a:ext cx="6400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t>子程序调用</a:t>
            </a:r>
            <a:r>
              <a:rPr lang="zh-CN" altLang="en-US" sz="2400" u="none"/>
              <a:t>：隐含使用堆栈保存返回地址</a:t>
            </a:r>
            <a:endParaRPr lang="zh-CN" altLang="en-US" sz="2400" u="none"/>
          </a:p>
          <a:p>
            <a:pPr>
              <a:spcBef>
                <a:spcPct val="0"/>
              </a:spcBef>
              <a:buClrTx/>
              <a:buFontTx/>
              <a:buNone/>
            </a:pPr>
            <a:r>
              <a:rPr lang="zh-CN" altLang="en-US" sz="2400" i="1" u="none">
                <a:latin typeface="Lucida Sans Unicode" panose="020B0602030504020204" pitchFamily="34" charset="0"/>
              </a:rPr>
              <a:t>  </a:t>
            </a:r>
            <a:endParaRPr lang="zh-CN" altLang="en-US" sz="2400" i="1" u="none">
              <a:latin typeface="Lucida Sans Unicode" panose="020B0602030504020204" pitchFamily="34" charset="0"/>
            </a:endParaRPr>
          </a:p>
          <a:p>
            <a:pPr>
              <a:spcBef>
                <a:spcPct val="0"/>
              </a:spcBef>
              <a:buClrTx/>
              <a:buFontTx/>
              <a:buNone/>
            </a:pPr>
            <a:r>
              <a:rPr lang="zh-CN" altLang="en-US" sz="2400" i="1" u="none">
                <a:latin typeface="Lucida Sans Unicode" panose="020B0602030504020204" pitchFamily="34" charset="0"/>
              </a:rPr>
              <a:t>  </a:t>
            </a:r>
            <a:r>
              <a:rPr lang="en-US" altLang="zh-CN" sz="2400" i="1" u="none">
                <a:latin typeface="Lucida Sans Unicode" panose="020B0602030504020204" pitchFamily="34" charset="0"/>
              </a:rPr>
              <a:t>call  </a:t>
            </a:r>
            <a:r>
              <a:rPr lang="en-US" altLang="zh-CN" sz="2400" i="1" u="none">
                <a:solidFill>
                  <a:schemeClr val="hlink"/>
                </a:solidFill>
                <a:latin typeface="Lucida Sans Unicode" panose="020B0602030504020204" pitchFamily="34" charset="0"/>
              </a:rPr>
              <a:t>near</a:t>
            </a:r>
            <a:r>
              <a:rPr lang="en-US" altLang="zh-CN" sz="2400" i="1" u="none">
                <a:latin typeface="Lucida Sans Unicode" panose="020B0602030504020204" pitchFamily="34" charset="0"/>
              </a:rPr>
              <a:t>  ptr  subp</a:t>
            </a: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200" u="none"/>
              <a:t>(1)  </a:t>
            </a:r>
            <a:r>
              <a:rPr lang="zh-CN" altLang="en-US" sz="2200" u="none"/>
              <a:t>保存返回地址</a:t>
            </a:r>
            <a:endParaRPr lang="zh-CN" altLang="en-US" sz="2200" u="none"/>
          </a:p>
          <a:p>
            <a:pPr lvl="1">
              <a:spcBef>
                <a:spcPct val="0"/>
              </a:spcBef>
              <a:buClrTx/>
              <a:buFontTx/>
              <a:buNone/>
            </a:pPr>
            <a:r>
              <a:rPr lang="en-US" altLang="zh-CN" sz="2200" u="none"/>
              <a:t>(2)  </a:t>
            </a:r>
            <a:r>
              <a:rPr lang="zh-CN" altLang="en-US" sz="2200" u="none"/>
              <a:t>转子程序</a:t>
            </a:r>
            <a:endParaRPr lang="zh-CN" altLang="en-US" sz="2200" u="none"/>
          </a:p>
          <a:p>
            <a:pPr lvl="1">
              <a:spcBef>
                <a:spcPct val="0"/>
              </a:spcBef>
              <a:buClrTx/>
              <a:buFontTx/>
              <a:buNone/>
            </a:pPr>
            <a:r>
              <a:rPr lang="zh-CN" altLang="en-US" sz="2400" u="none">
                <a:latin typeface="Lucida Sans Unicode" panose="020B0602030504020204" pitchFamily="34" charset="0"/>
              </a:rPr>
              <a:t>     </a:t>
            </a:r>
            <a:r>
              <a:rPr lang="en-US" altLang="zh-CN" sz="1800" u="none"/>
              <a:t>( IP )  ←  </a:t>
            </a:r>
            <a:r>
              <a:rPr lang="en-US" altLang="zh-CN" sz="1800" i="1" u="none">
                <a:latin typeface="Lucida Console" panose="020B0609040504020204" pitchFamily="49" charset="0"/>
              </a:rPr>
              <a:t>subp</a:t>
            </a:r>
            <a:r>
              <a:rPr lang="en-US" altLang="zh-CN" sz="1800" u="none">
                <a:latin typeface="Lucida Sans Unicode" panose="020B0602030504020204" pitchFamily="34" charset="0"/>
              </a:rPr>
              <a:t> </a:t>
            </a:r>
            <a:r>
              <a:rPr lang="zh-CN" altLang="en-US" sz="1800" u="none">
                <a:latin typeface="宋体" panose="02010600030101010101" pitchFamily="2" charset="-122"/>
              </a:rPr>
              <a:t>的偏移地址</a:t>
            </a:r>
            <a:endParaRPr lang="zh-CN" altLang="en-US" sz="1800" u="none">
              <a:latin typeface="宋体" panose="02010600030101010101" pitchFamily="2" charset="-122"/>
            </a:endParaRPr>
          </a:p>
          <a:p>
            <a:pPr>
              <a:spcBef>
                <a:spcPct val="0"/>
              </a:spcBef>
              <a:buClrTx/>
              <a:buFontTx/>
              <a:buNone/>
            </a:pPr>
            <a:r>
              <a:rPr lang="zh-CN" altLang="en-US" sz="2400" i="1" u="none">
                <a:latin typeface="Lucida Sans Unicode" panose="020B0602030504020204" pitchFamily="34" charset="0"/>
              </a:rPr>
              <a:t>  </a:t>
            </a:r>
            <a:endParaRPr lang="zh-CN" altLang="en-US" sz="2400" i="1" u="none">
              <a:latin typeface="Lucida Sans Unicode" panose="020B0602030504020204" pitchFamily="34" charset="0"/>
            </a:endParaRPr>
          </a:p>
          <a:p>
            <a:pPr>
              <a:spcBef>
                <a:spcPct val="0"/>
              </a:spcBef>
              <a:buClrTx/>
              <a:buFontTx/>
              <a:buNone/>
            </a:pPr>
            <a:r>
              <a:rPr lang="zh-CN" altLang="en-US" sz="2400" i="1" u="none">
                <a:latin typeface="Lucida Sans Unicode" panose="020B0602030504020204" pitchFamily="34" charset="0"/>
              </a:rPr>
              <a:t>  </a:t>
            </a:r>
            <a:r>
              <a:rPr lang="en-US" altLang="zh-CN" sz="2400" i="1" u="none">
                <a:latin typeface="Lucida Sans Unicode" panose="020B0602030504020204" pitchFamily="34" charset="0"/>
              </a:rPr>
              <a:t>call  </a:t>
            </a:r>
            <a:r>
              <a:rPr lang="en-US" altLang="zh-CN" sz="2400" i="1" u="none">
                <a:solidFill>
                  <a:schemeClr val="hlink"/>
                </a:solidFill>
                <a:latin typeface="Lucida Sans Unicode" panose="020B0602030504020204" pitchFamily="34" charset="0"/>
              </a:rPr>
              <a:t>far</a:t>
            </a:r>
            <a:r>
              <a:rPr lang="en-US" altLang="zh-CN" sz="2400" i="1" u="none">
                <a:latin typeface="Lucida Sans Unicode" panose="020B0602030504020204" pitchFamily="34" charset="0"/>
              </a:rPr>
              <a:t>  ptr  subp</a:t>
            </a: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200" u="none"/>
              <a:t>(1)  </a:t>
            </a:r>
            <a:r>
              <a:rPr lang="zh-CN" altLang="en-US" sz="2200" u="none"/>
              <a:t>保存返回地址</a:t>
            </a:r>
            <a:endParaRPr lang="zh-CN" altLang="en-US" sz="2200" u="none"/>
          </a:p>
          <a:p>
            <a:pPr lvl="1">
              <a:spcBef>
                <a:spcPct val="0"/>
              </a:spcBef>
              <a:buClrTx/>
              <a:buFontTx/>
              <a:buNone/>
            </a:pPr>
            <a:r>
              <a:rPr lang="en-US" altLang="zh-CN" sz="2200" u="none"/>
              <a:t>(2)  </a:t>
            </a:r>
            <a:r>
              <a:rPr lang="zh-CN" altLang="en-US" sz="2200" u="none"/>
              <a:t>转子程序</a:t>
            </a:r>
            <a:endParaRPr lang="zh-CN" altLang="en-US" sz="2200" u="none"/>
          </a:p>
          <a:p>
            <a:pPr lvl="1" algn="just">
              <a:spcBef>
                <a:spcPct val="0"/>
              </a:spcBef>
              <a:buClrTx/>
              <a:buFontTx/>
              <a:buNone/>
            </a:pPr>
            <a:r>
              <a:rPr lang="zh-CN" altLang="en-US" sz="2400" u="none">
                <a:latin typeface="宋体" panose="02010600030101010101" pitchFamily="2" charset="-122"/>
              </a:rPr>
              <a:t>   </a:t>
            </a:r>
            <a:r>
              <a:rPr lang="en-US" altLang="zh-CN" sz="1800" u="none"/>
              <a:t>( CS )  ←  </a:t>
            </a:r>
            <a:r>
              <a:rPr lang="en-US" altLang="zh-CN" sz="1800" i="1" u="none">
                <a:latin typeface="Lucida Console" panose="020B0609040504020204" pitchFamily="49" charset="0"/>
              </a:rPr>
              <a:t>subp</a:t>
            </a:r>
            <a:r>
              <a:rPr lang="en-US" altLang="zh-CN" sz="1800" u="none"/>
              <a:t> </a:t>
            </a:r>
            <a:r>
              <a:rPr lang="zh-CN" altLang="en-US" sz="1800" u="none"/>
              <a:t>的段地址</a:t>
            </a:r>
            <a:endParaRPr lang="zh-CN" altLang="en-US" sz="1800" u="none"/>
          </a:p>
          <a:p>
            <a:pPr lvl="1" algn="just">
              <a:spcBef>
                <a:spcPct val="0"/>
              </a:spcBef>
              <a:buClrTx/>
              <a:buFontTx/>
              <a:buNone/>
            </a:pPr>
            <a:r>
              <a:rPr lang="zh-CN" altLang="en-US" sz="1800" u="none"/>
              <a:t>         </a:t>
            </a:r>
            <a:r>
              <a:rPr lang="en-US" altLang="zh-CN" sz="1800" u="none"/>
              <a:t>( IP )  ←  </a:t>
            </a:r>
            <a:r>
              <a:rPr lang="en-US" altLang="zh-CN" sz="1800" i="1" u="none">
                <a:latin typeface="Lucida Console" panose="020B0609040504020204" pitchFamily="49" charset="0"/>
              </a:rPr>
              <a:t>subp</a:t>
            </a:r>
            <a:r>
              <a:rPr lang="en-US" altLang="zh-CN" sz="1800" u="none"/>
              <a:t> </a:t>
            </a:r>
            <a:r>
              <a:rPr lang="zh-CN" altLang="en-US" sz="1800" u="none"/>
              <a:t>的偏移地址</a:t>
            </a:r>
            <a:endParaRPr lang="zh-CN" altLang="en-US" sz="1800" i="1" u="none">
              <a:ea typeface="楷体_GB2312" pitchFamily="49" charset="-122"/>
            </a:endParaRPr>
          </a:p>
        </p:txBody>
      </p:sp>
      <p:sp>
        <p:nvSpPr>
          <p:cNvPr id="98307" name="Text Box 3"/>
          <p:cNvSpPr txBox="1">
            <a:spLocks noChangeArrowheads="1"/>
          </p:cNvSpPr>
          <p:nvPr/>
        </p:nvSpPr>
        <p:spPr bwMode="auto">
          <a:xfrm>
            <a:off x="1371600" y="4572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rPr>
              <a:t>子程序的调用与返回</a:t>
            </a:r>
            <a:endParaRPr lang="zh-CN" altLang="en-US" sz="3600" u="none">
              <a:solidFill>
                <a:schemeClr val="tx2"/>
              </a:solidFill>
            </a:endParaRPr>
          </a:p>
        </p:txBody>
      </p:sp>
      <p:grpSp>
        <p:nvGrpSpPr>
          <p:cNvPr id="98308" name="Group 4"/>
          <p:cNvGrpSpPr/>
          <p:nvPr/>
        </p:nvGrpSpPr>
        <p:grpSpPr bwMode="auto">
          <a:xfrm>
            <a:off x="6096000" y="2057400"/>
            <a:ext cx="1828800" cy="1381125"/>
            <a:chOff x="3696" y="1632"/>
            <a:chExt cx="1152" cy="870"/>
          </a:xfrm>
        </p:grpSpPr>
        <p:sp>
          <p:nvSpPr>
            <p:cNvPr id="98319" name="Line 5"/>
            <p:cNvSpPr>
              <a:spLocks noChangeShapeType="1"/>
            </p:cNvSpPr>
            <p:nvPr/>
          </p:nvSpPr>
          <p:spPr bwMode="auto">
            <a:xfrm>
              <a:off x="4272" y="163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0" name="Line 6"/>
            <p:cNvSpPr>
              <a:spLocks noChangeShapeType="1"/>
            </p:cNvSpPr>
            <p:nvPr/>
          </p:nvSpPr>
          <p:spPr bwMode="auto">
            <a:xfrm>
              <a:off x="4848" y="163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1" name="Line 7"/>
            <p:cNvSpPr>
              <a:spLocks noChangeShapeType="1"/>
            </p:cNvSpPr>
            <p:nvPr/>
          </p:nvSpPr>
          <p:spPr bwMode="auto">
            <a:xfrm>
              <a:off x="4272" y="249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2" name="Line 8"/>
            <p:cNvSpPr>
              <a:spLocks noChangeShapeType="1"/>
            </p:cNvSpPr>
            <p:nvPr/>
          </p:nvSpPr>
          <p:spPr bwMode="auto">
            <a:xfrm>
              <a:off x="4272" y="225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3" name="Line 9"/>
            <p:cNvSpPr>
              <a:spLocks noChangeShapeType="1"/>
            </p:cNvSpPr>
            <p:nvPr/>
          </p:nvSpPr>
          <p:spPr bwMode="auto">
            <a:xfrm>
              <a:off x="4272" y="201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4" name="Line 10"/>
            <p:cNvSpPr>
              <a:spLocks noChangeShapeType="1"/>
            </p:cNvSpPr>
            <p:nvPr/>
          </p:nvSpPr>
          <p:spPr bwMode="auto">
            <a:xfrm>
              <a:off x="4272" y="177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5" name="Rectangle 11"/>
            <p:cNvSpPr>
              <a:spLocks noChangeArrowheads="1"/>
            </p:cNvSpPr>
            <p:nvPr/>
          </p:nvSpPr>
          <p:spPr bwMode="auto">
            <a:xfrm>
              <a:off x="3696" y="2271"/>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sp>
          <p:nvSpPr>
            <p:cNvPr id="98326" name="Rectangle 12"/>
            <p:cNvSpPr>
              <a:spLocks noChangeArrowheads="1"/>
            </p:cNvSpPr>
            <p:nvPr/>
          </p:nvSpPr>
          <p:spPr bwMode="auto">
            <a:xfrm>
              <a:off x="4368" y="224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2000" u="none"/>
            </a:p>
          </p:txBody>
        </p:sp>
      </p:grpSp>
      <p:grpSp>
        <p:nvGrpSpPr>
          <p:cNvPr id="98309" name="Group 13"/>
          <p:cNvGrpSpPr/>
          <p:nvPr/>
        </p:nvGrpSpPr>
        <p:grpSpPr bwMode="auto">
          <a:xfrm>
            <a:off x="6172200" y="4191000"/>
            <a:ext cx="1828800" cy="1371600"/>
            <a:chOff x="3888" y="2880"/>
            <a:chExt cx="1152" cy="864"/>
          </a:xfrm>
        </p:grpSpPr>
        <p:sp>
          <p:nvSpPr>
            <p:cNvPr id="98311" name="Line 14"/>
            <p:cNvSpPr>
              <a:spLocks noChangeShapeType="1"/>
            </p:cNvSpPr>
            <p:nvPr/>
          </p:nvSpPr>
          <p:spPr bwMode="auto">
            <a:xfrm>
              <a:off x="4464" y="288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2" name="Line 15"/>
            <p:cNvSpPr>
              <a:spLocks noChangeShapeType="1"/>
            </p:cNvSpPr>
            <p:nvPr/>
          </p:nvSpPr>
          <p:spPr bwMode="auto">
            <a:xfrm>
              <a:off x="5040" y="288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3" name="Line 16"/>
            <p:cNvSpPr>
              <a:spLocks noChangeShapeType="1"/>
            </p:cNvSpPr>
            <p:nvPr/>
          </p:nvSpPr>
          <p:spPr bwMode="auto">
            <a:xfrm>
              <a:off x="4464" y="374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4" name="Line 17"/>
            <p:cNvSpPr>
              <a:spLocks noChangeShapeType="1"/>
            </p:cNvSpPr>
            <p:nvPr/>
          </p:nvSpPr>
          <p:spPr bwMode="auto">
            <a:xfrm>
              <a:off x="4464" y="350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5" name="Line 18"/>
            <p:cNvSpPr>
              <a:spLocks noChangeShapeType="1"/>
            </p:cNvSpPr>
            <p:nvPr/>
          </p:nvSpPr>
          <p:spPr bwMode="auto">
            <a:xfrm>
              <a:off x="4464" y="326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6" name="Line 19"/>
            <p:cNvSpPr>
              <a:spLocks noChangeShapeType="1"/>
            </p:cNvSpPr>
            <p:nvPr/>
          </p:nvSpPr>
          <p:spPr bwMode="auto">
            <a:xfrm>
              <a:off x="4464"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7" name="Rectangle 20"/>
            <p:cNvSpPr>
              <a:spLocks noChangeArrowheads="1"/>
            </p:cNvSpPr>
            <p:nvPr/>
          </p:nvSpPr>
          <p:spPr bwMode="auto">
            <a:xfrm>
              <a:off x="4560" y="350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CS )</a:t>
              </a:r>
              <a:endParaRPr lang="en-US" altLang="zh-CN" sz="1800" u="none"/>
            </a:p>
          </p:txBody>
        </p:sp>
        <p:sp>
          <p:nvSpPr>
            <p:cNvPr id="98318" name="Rectangle 21"/>
            <p:cNvSpPr>
              <a:spLocks noChangeArrowheads="1"/>
            </p:cNvSpPr>
            <p:nvPr/>
          </p:nvSpPr>
          <p:spPr bwMode="auto">
            <a:xfrm>
              <a:off x="3888" y="3264"/>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grpSp>
      <p:sp>
        <p:nvSpPr>
          <p:cNvPr id="98310" name="Rectangle 22"/>
          <p:cNvSpPr>
            <a:spLocks noChangeArrowheads="1"/>
          </p:cNvSpPr>
          <p:nvPr/>
        </p:nvSpPr>
        <p:spPr bwMode="auto">
          <a:xfrm>
            <a:off x="1905000" y="60198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800" u="none"/>
              <a:t>子程序返回</a:t>
            </a:r>
            <a:r>
              <a:rPr lang="zh-CN" altLang="en-US" sz="2400" u="none"/>
              <a:t>：</a:t>
            </a:r>
            <a:r>
              <a:rPr lang="en-US" altLang="zh-CN" sz="2400" i="1" u="none">
                <a:latin typeface="Lucida Sans Unicode" panose="020B0602030504020204" pitchFamily="34" charset="0"/>
              </a:rPr>
              <a:t>ret</a:t>
            </a:r>
            <a:endParaRPr lang="en-US" altLang="zh-CN" sz="2400" i="1" u="none">
              <a:latin typeface="Lucida Sans Unicode" panose="020B0602030504020204" pitchFamily="34" charset="0"/>
            </a:endParaRP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752600" y="5334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3600" u="none">
                <a:solidFill>
                  <a:schemeClr val="tx2"/>
                </a:solidFill>
                <a:latin typeface="Arial" panose="020B0604020202020204" pitchFamily="34" charset="0"/>
              </a:rPr>
              <a:t>3.  </a:t>
            </a:r>
            <a:r>
              <a:rPr lang="zh-CN" altLang="en-US" sz="3600" u="none">
                <a:solidFill>
                  <a:schemeClr val="tx2"/>
                </a:solidFill>
              </a:rPr>
              <a:t>保存与恢复寄存器</a:t>
            </a:r>
            <a:endParaRPr lang="zh-CN" altLang="en-US" sz="3600" u="none">
              <a:solidFill>
                <a:schemeClr val="tx2"/>
              </a:solidFill>
            </a:endParaRPr>
          </a:p>
        </p:txBody>
      </p:sp>
      <p:sp>
        <p:nvSpPr>
          <p:cNvPr id="99331" name="Rectangle 3"/>
          <p:cNvSpPr>
            <a:spLocks noChangeArrowheads="1"/>
          </p:cNvSpPr>
          <p:nvPr/>
        </p:nvSpPr>
        <p:spPr bwMode="auto">
          <a:xfrm>
            <a:off x="3276600" y="1371600"/>
            <a:ext cx="3276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ClrTx/>
              <a:buFontTx/>
              <a:buNone/>
            </a:pPr>
            <a:r>
              <a:rPr lang="en-US" altLang="zh-CN" sz="2400" i="1" u="none">
                <a:solidFill>
                  <a:schemeClr val="hlink"/>
                </a:solidFill>
                <a:latin typeface="Lucida Sans Unicode" panose="020B0602030504020204" pitchFamily="34" charset="0"/>
              </a:rPr>
              <a:t>subt</a:t>
            </a:r>
            <a:r>
              <a:rPr lang="en-US" altLang="zh-CN" sz="2400" u="none">
                <a:latin typeface="Lucida Sans Unicode" panose="020B0602030504020204" pitchFamily="34" charset="0"/>
              </a:rPr>
              <a:t>    proc     far</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ax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bx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cx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dx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dx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cx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bx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ax</a:t>
            </a:r>
            <a:endParaRPr lang="en-US" altLang="zh-CN" sz="2400" u="none">
              <a:latin typeface="Lucida Sans Unicode" panose="020B0602030504020204" pitchFamily="34" charset="0"/>
            </a:endParaRPr>
          </a:p>
          <a:p>
            <a:pPr>
              <a:lnSpc>
                <a:spcPct val="90000"/>
              </a:lnSpc>
              <a:spcBef>
                <a:spcPct val="0"/>
              </a:spcBef>
              <a:buClrTx/>
              <a:buFontTx/>
              <a:buNone/>
            </a:pP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nSpc>
                <a:spcPct val="90000"/>
              </a:lnSpc>
              <a:spcBef>
                <a:spcPct val="0"/>
              </a:spcBef>
              <a:buClrTx/>
              <a:buFontTx/>
              <a:buNone/>
            </a:pP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i="1" u="none">
                <a:solidFill>
                  <a:schemeClr val="hlink"/>
                </a:solidFill>
                <a:latin typeface="Lucida Sans Unicode" panose="020B0602030504020204" pitchFamily="34" charset="0"/>
              </a:rPr>
              <a:t>subt</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762000" y="533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2400" i="1" u="none">
              <a:ea typeface="楷体_GB2312" pitchFamily="49" charset="-122"/>
            </a:endParaRPr>
          </a:p>
        </p:txBody>
      </p:sp>
      <p:sp>
        <p:nvSpPr>
          <p:cNvPr id="100355" name="Text Box 3"/>
          <p:cNvSpPr txBox="1">
            <a:spLocks noChangeArrowheads="1"/>
          </p:cNvSpPr>
          <p:nvPr/>
        </p:nvSpPr>
        <p:spPr bwMode="auto">
          <a:xfrm>
            <a:off x="2362200" y="2057400"/>
            <a:ext cx="48768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80000"/>
              </a:lnSpc>
              <a:spcBef>
                <a:spcPct val="0"/>
              </a:spcBef>
              <a:buClrTx/>
              <a:buFontTx/>
              <a:buNone/>
            </a:pPr>
            <a:r>
              <a:rPr lang="en-US" altLang="zh-CN" sz="2400" u="none"/>
              <a:t>(1)   </a:t>
            </a:r>
            <a:r>
              <a:rPr lang="zh-CN" altLang="en-US" sz="2400" u="none"/>
              <a:t>通过寄存器传送参数</a:t>
            </a:r>
            <a:endParaRPr lang="zh-CN" altLang="en-US" sz="2400" u="none"/>
          </a:p>
          <a:p>
            <a:pPr algn="just">
              <a:lnSpc>
                <a:spcPct val="180000"/>
              </a:lnSpc>
              <a:spcBef>
                <a:spcPct val="0"/>
              </a:spcBef>
              <a:buClrTx/>
              <a:buFontTx/>
              <a:buNone/>
            </a:pPr>
            <a:r>
              <a:rPr lang="en-US" altLang="zh-CN" sz="2400" u="none"/>
              <a:t>(2)   </a:t>
            </a:r>
            <a:r>
              <a:rPr lang="zh-CN" altLang="en-US" sz="2400" u="none"/>
              <a:t>通过存储器传送参数</a:t>
            </a:r>
            <a:endParaRPr lang="zh-CN" altLang="en-US" sz="2400" b="0" u="none"/>
          </a:p>
          <a:p>
            <a:pPr algn="just">
              <a:lnSpc>
                <a:spcPct val="180000"/>
              </a:lnSpc>
              <a:spcBef>
                <a:spcPct val="0"/>
              </a:spcBef>
              <a:buClrTx/>
              <a:buFontTx/>
              <a:buNone/>
            </a:pPr>
            <a:r>
              <a:rPr lang="en-US" altLang="zh-CN" sz="2400" u="none"/>
              <a:t>(3)   </a:t>
            </a:r>
            <a:r>
              <a:rPr lang="zh-CN" altLang="en-US" sz="2400" u="none"/>
              <a:t>通过地址表传送参数地址</a:t>
            </a:r>
            <a:endParaRPr lang="zh-CN" altLang="en-US" sz="2400" u="none"/>
          </a:p>
          <a:p>
            <a:pPr>
              <a:lnSpc>
                <a:spcPct val="180000"/>
              </a:lnSpc>
              <a:spcBef>
                <a:spcPct val="0"/>
              </a:spcBef>
              <a:buClrTx/>
              <a:buFontTx/>
              <a:buNone/>
            </a:pPr>
            <a:r>
              <a:rPr lang="en-US" altLang="zh-CN" sz="2400" u="none"/>
              <a:t>(4)   </a:t>
            </a:r>
            <a:r>
              <a:rPr lang="zh-CN" altLang="en-US" sz="2400" u="none"/>
              <a:t>通过堆栈传送参数或参数地址</a:t>
            </a:r>
            <a:endParaRPr lang="zh-CN" altLang="en-US" sz="2400" u="none"/>
          </a:p>
        </p:txBody>
      </p:sp>
      <p:sp>
        <p:nvSpPr>
          <p:cNvPr id="100356" name="Rectangle 4"/>
          <p:cNvSpPr>
            <a:spLocks noChangeArrowheads="1"/>
          </p:cNvSpPr>
          <p:nvPr/>
        </p:nvSpPr>
        <p:spPr bwMode="auto">
          <a:xfrm>
            <a:off x="1752600" y="685800"/>
            <a:ext cx="4979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4.  </a:t>
            </a:r>
            <a:r>
              <a:rPr lang="zh-CN" altLang="en-US" sz="3600" u="none">
                <a:solidFill>
                  <a:schemeClr val="tx2"/>
                </a:solidFill>
              </a:rPr>
              <a:t>子程序的参数传送</a:t>
            </a:r>
            <a:endParaRPr lang="zh-CN" altLang="en-US" sz="3600" u="none">
              <a:solidFill>
                <a:schemeClr val="tx2"/>
              </a:solidFill>
            </a:endParaRP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828800" y="685800"/>
            <a:ext cx="6400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solidFill>
                  <a:schemeClr val="hlink"/>
                </a:solidFill>
                <a:ea typeface="楷体_GB2312" pitchFamily="49" charset="-122"/>
              </a:rPr>
              <a:t>例子：</a:t>
            </a:r>
            <a:endParaRPr lang="zh-CN" altLang="en-US" sz="2800" u="none">
              <a:solidFill>
                <a:schemeClr val="hlink"/>
              </a:solidFill>
              <a:ea typeface="楷体_GB2312" pitchFamily="49" charset="-122"/>
            </a:endParaRPr>
          </a:p>
          <a:p>
            <a:pPr>
              <a:spcBef>
                <a:spcPct val="0"/>
              </a:spcBef>
              <a:buClrTx/>
              <a:buFontTx/>
              <a:buNone/>
            </a:pPr>
            <a:endParaRPr lang="zh-CN" altLang="en-US" sz="2800" u="none">
              <a:solidFill>
                <a:schemeClr val="hlink"/>
              </a:solidFill>
              <a:ea typeface="楷体_GB2312" pitchFamily="49" charset="-122"/>
            </a:endParaRPr>
          </a:p>
          <a:p>
            <a:pPr>
              <a:spcBef>
                <a:spcPct val="0"/>
              </a:spcBef>
              <a:buClrTx/>
              <a:buFontTx/>
              <a:buChar char="•"/>
            </a:pPr>
            <a:r>
              <a:rPr lang="zh-CN" altLang="en-US" sz="2400" u="none"/>
              <a:t>   十进制数到十六进制数的转换</a:t>
            </a:r>
            <a:endParaRPr lang="zh-CN" altLang="en-US" sz="2400" u="none"/>
          </a:p>
          <a:p>
            <a:pPr>
              <a:spcBef>
                <a:spcPct val="0"/>
              </a:spcBef>
              <a:buClrTx/>
              <a:buFontTx/>
              <a:buNone/>
            </a:pPr>
            <a:endParaRPr lang="zh-CN" altLang="en-US" sz="2400" u="none"/>
          </a:p>
          <a:p>
            <a:pPr>
              <a:spcBef>
                <a:spcPct val="0"/>
              </a:spcBef>
              <a:buClrTx/>
              <a:buFontTx/>
              <a:buChar char="•"/>
            </a:pPr>
            <a:r>
              <a:rPr lang="zh-CN" altLang="en-US" sz="2400" u="none"/>
              <a:t>   累加数组中的元素</a:t>
            </a:r>
            <a:endParaRPr lang="zh-CN" altLang="en-US" sz="2400" u="none"/>
          </a:p>
        </p:txBody>
      </p:sp>
      <p:sp>
        <p:nvSpPr>
          <p:cNvPr id="101379" name="Rectangle 3"/>
          <p:cNvSpPr>
            <a:spLocks noChangeArrowheads="1"/>
          </p:cNvSpPr>
          <p:nvPr/>
        </p:nvSpPr>
        <p:spPr bwMode="auto">
          <a:xfrm>
            <a:off x="2209800" y="3200400"/>
            <a:ext cx="6172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latin typeface="Lucida Sans Unicode" panose="020B0602030504020204" pitchFamily="34" charset="0"/>
              </a:rPr>
              <a:t>data   segment</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ary</a:t>
            </a:r>
            <a:r>
              <a:rPr lang="en-US" altLang="zh-CN" sz="2400" u="none">
                <a:solidFill>
                  <a:schemeClr val="hlink"/>
                </a:solidFill>
                <a:latin typeface="Lucida Sans Unicode" panose="020B0602030504020204" pitchFamily="34" charset="0"/>
              </a:rPr>
              <a:t> </a:t>
            </a:r>
            <a:r>
              <a:rPr lang="en-US" altLang="zh-CN" sz="2400" u="none">
                <a:latin typeface="Lucida Sans Unicode" panose="020B0602030504020204" pitchFamily="34" charset="0"/>
              </a:rPr>
              <a:t>      dw   1,2,3,4,5,6,7,8,9,10</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count</a:t>
            </a:r>
            <a:r>
              <a:rPr lang="en-US" altLang="zh-CN" sz="2400" u="none">
                <a:latin typeface="Lucida Sans Unicode" panose="020B0602030504020204" pitchFamily="34" charset="0"/>
              </a:rPr>
              <a:t>   dw   10</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sum</a:t>
            </a:r>
            <a:r>
              <a:rPr lang="en-US" altLang="zh-CN" sz="2400" u="none">
                <a:latin typeface="Lucida Sans Unicode" panose="020B0602030504020204" pitchFamily="34" charset="0"/>
              </a:rPr>
              <a:t>     dw    ?</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data   ends</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505200" y="1981200"/>
            <a:ext cx="4114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u="none">
                <a:solidFill>
                  <a:schemeClr val="hlink"/>
                </a:solidFill>
                <a:latin typeface="Lucida Sans Unicode" panose="020B0602030504020204" pitchFamily="34" charset="0"/>
              </a:rPr>
              <a:t>proadd</a:t>
            </a:r>
            <a:r>
              <a:rPr lang="en-US" altLang="zh-CN" sz="2400" u="none">
                <a:latin typeface="Lucida Sans Unicode" panose="020B0602030504020204" pitchFamily="34" charset="0"/>
              </a:rPr>
              <a:t>  proc  near</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r>
              <a:rPr lang="en-US" altLang="zh-CN" sz="2400" i="1" u="none">
                <a:latin typeface="Lucida Sans Unicode" panose="020B0602030504020204" pitchFamily="34" charset="0"/>
              </a:rPr>
              <a:t>lea     si, </a:t>
            </a:r>
            <a:r>
              <a:rPr lang="en-US" altLang="zh-CN" sz="2400" i="1" u="none">
                <a:solidFill>
                  <a:schemeClr val="hlink"/>
                </a:solidFill>
                <a:latin typeface="Lucida Sans Unicode" panose="020B0602030504020204" pitchFamily="34" charset="0"/>
              </a:rPr>
              <a:t>ary</a:t>
            </a:r>
            <a:endParaRPr lang="en-US" altLang="zh-CN" sz="2400" i="1" u="none">
              <a:solidFill>
                <a:schemeClr val="hlink"/>
              </a:solidFill>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mov   cx, </a:t>
            </a:r>
            <a:r>
              <a:rPr lang="en-US" altLang="zh-CN" sz="2400" i="1" u="none">
                <a:solidFill>
                  <a:schemeClr val="hlink"/>
                </a:solidFill>
                <a:latin typeface="Lucida Sans Unicode" panose="020B0602030504020204" pitchFamily="34" charset="0"/>
              </a:rPr>
              <a:t>count</a:t>
            </a:r>
            <a:endParaRPr lang="en-US" altLang="zh-CN" sz="2400" i="1" u="none">
              <a:solidFill>
                <a:schemeClr val="hlink"/>
              </a:solidFill>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xor    ax, ax</a:t>
            </a:r>
            <a:endParaRPr lang="en-US" altLang="zh-CN" sz="2400" i="1" u="none">
              <a:latin typeface="Lucida Sans Unicode" panose="020B0602030504020204" pitchFamily="34" charset="0"/>
            </a:endParaRPr>
          </a:p>
          <a:p>
            <a:pPr>
              <a:spcBef>
                <a:spcPct val="0"/>
              </a:spcBef>
              <a:buClrTx/>
              <a:buFontTx/>
              <a:buNone/>
            </a:pPr>
            <a:r>
              <a:rPr lang="en-US" altLang="zh-CN" sz="2400" i="1" u="none">
                <a:latin typeface="Lucida Sans Unicode" panose="020B0602030504020204" pitchFamily="34" charset="0"/>
              </a:rPr>
              <a:t>next :   add   ax, [si]</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add   si, 2</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loop  next</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mov   </a:t>
            </a:r>
            <a:r>
              <a:rPr lang="en-US" altLang="zh-CN" sz="2400" i="1" u="none">
                <a:solidFill>
                  <a:schemeClr val="hlink"/>
                </a:solidFill>
                <a:latin typeface="Lucida Sans Unicode" panose="020B0602030504020204" pitchFamily="34" charset="0"/>
              </a:rPr>
              <a:t>sum</a:t>
            </a:r>
            <a:r>
              <a:rPr lang="en-US" altLang="zh-CN" sz="2400" i="1" u="none">
                <a:latin typeface="Lucida Sans Unicode" panose="020B0602030504020204" pitchFamily="34" charset="0"/>
              </a:rPr>
              <a:t>, ax</a:t>
            </a:r>
            <a:endParaRPr lang="en-US" altLang="zh-CN" sz="2400" i="1"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spcBef>
                <a:spcPct val="0"/>
              </a:spcBef>
              <a:buClrTx/>
              <a:buFontTx/>
              <a:buNone/>
            </a:pPr>
            <a:r>
              <a:rPr lang="en-US" altLang="zh-CN" sz="2400" u="none">
                <a:solidFill>
                  <a:schemeClr val="hlink"/>
                </a:solidFill>
                <a:latin typeface="Lucida Sans Unicode" panose="020B0602030504020204" pitchFamily="34" charset="0"/>
              </a:rPr>
              <a:t>proadd</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p:txBody>
      </p:sp>
      <p:sp>
        <p:nvSpPr>
          <p:cNvPr id="102403" name="Rectangle 3"/>
          <p:cNvSpPr>
            <a:spLocks noChangeArrowheads="1"/>
          </p:cNvSpPr>
          <p:nvPr/>
        </p:nvSpPr>
        <p:spPr bwMode="auto">
          <a:xfrm>
            <a:off x="2057400" y="1069975"/>
            <a:ext cx="38957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ClrTx/>
              <a:buFontTx/>
              <a:buNone/>
            </a:pPr>
            <a:r>
              <a:rPr lang="zh-CN" altLang="en-US" sz="2400" u="none">
                <a:latin typeface="Lucida Sans Unicode" panose="020B0602030504020204" pitchFamily="34" charset="0"/>
              </a:rPr>
              <a:t>主程序： </a:t>
            </a:r>
            <a:r>
              <a:rPr lang="en-US" altLang="zh-CN" sz="2800" u="none">
                <a:latin typeface="Lucida Sans Unicode" panose="020B0602030504020204" pitchFamily="34" charset="0"/>
              </a:rPr>
              <a:t>call     </a:t>
            </a:r>
            <a:r>
              <a:rPr lang="en-US" altLang="zh-CN" sz="2800" u="none">
                <a:solidFill>
                  <a:schemeClr val="hlink"/>
                </a:solidFill>
                <a:latin typeface="Lucida Sans Unicode" panose="020B0602030504020204" pitchFamily="34" charset="0"/>
              </a:rPr>
              <a:t>proadd</a:t>
            </a:r>
            <a:endParaRPr lang="en-US" altLang="zh-CN" sz="2800" u="none">
              <a:solidFill>
                <a:schemeClr val="hlink"/>
              </a:solidFill>
              <a:latin typeface="Lucida Sans Unicode" panose="020B0602030504020204" pitchFamily="34" charset="0"/>
            </a:endParaRPr>
          </a:p>
          <a:p>
            <a:pPr eaLnBrk="1" hangingPunct="1">
              <a:lnSpc>
                <a:spcPct val="160000"/>
              </a:lnSpc>
              <a:spcBef>
                <a:spcPct val="0"/>
              </a:spcBef>
              <a:buClrTx/>
              <a:buFontTx/>
              <a:buNone/>
            </a:pPr>
            <a:r>
              <a:rPr lang="zh-CN" altLang="en-US" sz="2400" u="none">
                <a:latin typeface="Lucida Sans Unicode" panose="020B0602030504020204" pitchFamily="34" charset="0"/>
              </a:rPr>
              <a:t>子程序：</a:t>
            </a:r>
            <a:endParaRPr lang="zh-CN" altLang="en-US" sz="2400" u="none">
              <a:latin typeface="Lucida Sans Unicode" panose="020B0602030504020204" pitchFamily="34" charset="0"/>
            </a:endParaRPr>
          </a:p>
        </p:txBody>
      </p:sp>
      <p:sp>
        <p:nvSpPr>
          <p:cNvPr id="102404" name="Rectangle 4"/>
          <p:cNvSpPr>
            <a:spLocks noChangeArrowheads="1"/>
          </p:cNvSpPr>
          <p:nvPr/>
        </p:nvSpPr>
        <p:spPr bwMode="auto">
          <a:xfrm>
            <a:off x="2057400" y="481013"/>
            <a:ext cx="4891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ea typeface="楷体_GB2312" pitchFamily="49" charset="-122"/>
              </a:rPr>
              <a:t>通过存储器传送参数：</a:t>
            </a:r>
            <a:endParaRPr lang="zh-CN" altLang="en-US" sz="2800" u="none">
              <a:ea typeface="楷体_GB2312" pitchFamily="49" charset="-122"/>
            </a:endParaRP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0" y="457200"/>
            <a:ext cx="448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ea typeface="楷体_GB2312" pitchFamily="49" charset="-122"/>
              </a:rPr>
              <a:t>通过</a:t>
            </a:r>
            <a:r>
              <a:rPr lang="zh-CN" altLang="en-US" sz="2800" u="none">
                <a:solidFill>
                  <a:schemeClr val="hlink"/>
                </a:solidFill>
                <a:ea typeface="楷体_GB2312" pitchFamily="49" charset="-122"/>
              </a:rPr>
              <a:t>地址表</a:t>
            </a:r>
            <a:r>
              <a:rPr lang="zh-CN" altLang="en-US" sz="2800" u="none">
                <a:ea typeface="楷体_GB2312" pitchFamily="49" charset="-122"/>
              </a:rPr>
              <a:t>传送参数地址：</a:t>
            </a:r>
            <a:endParaRPr lang="zh-CN" altLang="en-US" sz="2800" u="none">
              <a:ea typeface="楷体_GB2312" pitchFamily="49" charset="-122"/>
            </a:endParaRPr>
          </a:p>
        </p:txBody>
      </p:sp>
      <p:sp>
        <p:nvSpPr>
          <p:cNvPr id="103427" name="Rectangle 3"/>
          <p:cNvSpPr>
            <a:spLocks noChangeArrowheads="1"/>
          </p:cNvSpPr>
          <p:nvPr/>
        </p:nvSpPr>
        <p:spPr bwMode="auto">
          <a:xfrm>
            <a:off x="1447800" y="1371600"/>
            <a:ext cx="40386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solidFill>
                  <a:schemeClr val="hlink"/>
                </a:solidFill>
                <a:latin typeface="Lucida Sans Unicode" panose="020B0602030504020204" pitchFamily="34" charset="0"/>
              </a:rPr>
              <a:t>table    dw   3  dup  ( ? )</a:t>
            </a:r>
            <a:r>
              <a:rPr lang="en-US" altLang="zh-CN" sz="2000" u="none">
                <a:solidFill>
                  <a:srgbClr val="FF3300"/>
                </a:solidFill>
                <a:latin typeface="Lucida Sans Unicode" panose="020B0602030504020204" pitchFamily="34" charset="0"/>
              </a:rPr>
              <a:t> </a:t>
            </a:r>
            <a:endParaRPr lang="en-US" altLang="zh-CN" sz="2000" u="none">
              <a:solidFill>
                <a:srgbClr val="FF3300"/>
              </a:solidFill>
              <a:latin typeface="Lucida Sans Unicode" panose="020B0602030504020204" pitchFamily="34" charset="0"/>
            </a:endParaRPr>
          </a:p>
          <a:p>
            <a:pPr>
              <a:spcBef>
                <a:spcPct val="50000"/>
              </a:spcBef>
              <a:buClrTx/>
              <a:buFontTx/>
              <a:buNone/>
            </a:pPr>
            <a:endParaRPr lang="en-US" altLang="zh-CN" sz="2000" u="none">
              <a:solidFill>
                <a:srgbClr val="FF33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      offset  </a:t>
            </a:r>
            <a:r>
              <a:rPr lang="en-US" altLang="zh-CN" sz="2000" u="none">
                <a:solidFill>
                  <a:srgbClr val="009900"/>
                </a:solidFill>
                <a:latin typeface="Lucida Sans Unicode" panose="020B0602030504020204" pitchFamily="34" charset="0"/>
              </a:rPr>
              <a:t>ary</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+2,  offset  </a:t>
            </a:r>
            <a:r>
              <a:rPr lang="en-US" altLang="zh-CN" sz="2000" u="none">
                <a:solidFill>
                  <a:srgbClr val="009900"/>
                </a:solidFill>
                <a:latin typeface="Lucida Sans Unicode" panose="020B0602030504020204" pitchFamily="34" charset="0"/>
              </a:rPr>
              <a:t>count</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+4,  offset  </a:t>
            </a:r>
            <a:r>
              <a:rPr lang="en-US" altLang="zh-CN" sz="2000" u="none">
                <a:solidFill>
                  <a:srgbClr val="009900"/>
                </a:solidFill>
                <a:latin typeface="Lucida Sans Unicode" panose="020B0602030504020204" pitchFamily="34" charset="0"/>
              </a:rPr>
              <a:t>sum</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i="1" u="none">
                <a:latin typeface="Lucida Sans Unicode" panose="020B0602030504020204" pitchFamily="34" charset="0"/>
              </a:rPr>
              <a:t>bx </a:t>
            </a:r>
            <a:r>
              <a:rPr lang="en-US" altLang="zh-CN" sz="2000" u="none">
                <a:latin typeface="Lucida Sans Unicode" panose="020B0602030504020204" pitchFamily="34" charset="0"/>
              </a:rPr>
              <a:t>,         offset  </a:t>
            </a:r>
            <a:r>
              <a:rPr lang="en-US" altLang="zh-CN" sz="2000" u="none">
                <a:solidFill>
                  <a:schemeClr val="hlink"/>
                </a:solidFill>
                <a:latin typeface="Lucida Sans Unicode" panose="020B0602030504020204" pitchFamily="34" charset="0"/>
              </a:rPr>
              <a:t>table</a:t>
            </a:r>
            <a:endParaRPr lang="en-US" altLang="zh-CN" sz="2000" u="none">
              <a:solidFill>
                <a:schemeClr val="hlink"/>
              </a:solidFill>
              <a:latin typeface="Lucida Sans Unicode" panose="020B0602030504020204" pitchFamily="34" charset="0"/>
            </a:endParaRPr>
          </a:p>
          <a:p>
            <a:pPr>
              <a:spcBef>
                <a:spcPct val="50000"/>
              </a:spcBef>
              <a:buClrTx/>
              <a:buFontTx/>
              <a:buNone/>
            </a:pP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call    </a:t>
            </a:r>
            <a:r>
              <a:rPr lang="en-US" altLang="zh-CN" sz="2400" u="none">
                <a:solidFill>
                  <a:srgbClr val="FF0000"/>
                </a:solidFill>
                <a:latin typeface="Lucida Sans Unicode" panose="020B0602030504020204" pitchFamily="34" charset="0"/>
              </a:rPr>
              <a:t>proadd</a:t>
            </a:r>
            <a:endParaRPr lang="en-US" altLang="zh-CN" sz="2400" u="none">
              <a:solidFill>
                <a:srgbClr val="FF0000"/>
              </a:solidFill>
              <a:latin typeface="Lucida Sans Unicode" panose="020B0602030504020204" pitchFamily="34" charset="0"/>
            </a:endParaRPr>
          </a:p>
        </p:txBody>
      </p:sp>
      <p:sp>
        <p:nvSpPr>
          <p:cNvPr id="103428" name="Rectangle 4"/>
          <p:cNvSpPr>
            <a:spLocks noChangeArrowheads="1"/>
          </p:cNvSpPr>
          <p:nvPr/>
        </p:nvSpPr>
        <p:spPr bwMode="auto">
          <a:xfrm>
            <a:off x="5715000" y="1289050"/>
            <a:ext cx="2971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FontTx/>
              <a:buNone/>
            </a:pPr>
            <a:r>
              <a:rPr lang="en-US" altLang="zh-CN" sz="2000" u="none">
                <a:solidFill>
                  <a:srgbClr val="FF0000"/>
                </a:solidFill>
                <a:latin typeface="Lucida Sans Unicode" panose="020B0602030504020204" pitchFamily="34" charset="0"/>
              </a:rPr>
              <a:t>proadd</a:t>
            </a:r>
            <a:r>
              <a:rPr lang="en-US" altLang="zh-CN" sz="2000" u="none">
                <a:latin typeface="Lucida Sans Unicode" panose="020B0602030504020204" pitchFamily="34" charset="0"/>
              </a:rPr>
              <a:t>  proc  near</a:t>
            </a:r>
            <a:endParaRPr lang="en-US" altLang="zh-CN" sz="2000"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si, [bx]</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[bx+2]</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cx, [di]</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[bx+4]</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xor    ax, ax</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next :    </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     add   ax, [si]</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     add   si, 2</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loop  next</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ax</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a:t>
            </a:r>
            <a:endParaRPr lang="en-US" altLang="zh-CN" sz="2000" u="none">
              <a:latin typeface="Lucida Sans Unicode" panose="020B0602030504020204" pitchFamily="34" charset="0"/>
            </a:endParaRPr>
          </a:p>
          <a:p>
            <a:pPr lvl="1">
              <a:lnSpc>
                <a:spcPct val="115000"/>
              </a:lnSpc>
              <a:spcBef>
                <a:spcPct val="0"/>
              </a:spcBef>
              <a:buClrTx/>
              <a:buFontTx/>
              <a:buNone/>
            </a:pPr>
            <a:r>
              <a:rPr lang="en-US" altLang="zh-CN" sz="2000" u="none">
                <a:latin typeface="Lucida Sans Unicode" panose="020B0602030504020204" pitchFamily="34" charset="0"/>
              </a:rPr>
              <a:t>ret</a:t>
            </a:r>
            <a:endParaRPr lang="en-US" altLang="zh-CN" sz="2000" u="none">
              <a:latin typeface="Lucida Sans Unicode" panose="020B0602030504020204" pitchFamily="34" charset="0"/>
            </a:endParaRPr>
          </a:p>
          <a:p>
            <a:pPr>
              <a:lnSpc>
                <a:spcPct val="115000"/>
              </a:lnSpc>
              <a:spcBef>
                <a:spcPct val="0"/>
              </a:spcBef>
              <a:buClrTx/>
              <a:buFontTx/>
              <a:buNone/>
            </a:pPr>
            <a:r>
              <a:rPr lang="en-US" altLang="zh-CN" sz="2000" u="none">
                <a:solidFill>
                  <a:srgbClr val="FF0000"/>
                </a:solidFill>
                <a:latin typeface="Lucida Sans Unicode" panose="020B0602030504020204" pitchFamily="34" charset="0"/>
              </a:rPr>
              <a:t>proadd </a:t>
            </a:r>
            <a:r>
              <a:rPr lang="en-US" altLang="zh-CN" sz="2000" u="none">
                <a:latin typeface="Lucida Sans Unicode" panose="020B0602030504020204" pitchFamily="34" charset="0"/>
              </a:rPr>
              <a:t> endp</a:t>
            </a:r>
            <a:endParaRPr lang="en-US" altLang="zh-CN" sz="2000" u="none">
              <a:latin typeface="Lucida Sans Unicode" panose="020B0602030504020204" pitchFamily="34" charset="0"/>
            </a:endParaRPr>
          </a:p>
        </p:txBody>
      </p:sp>
      <p:sp>
        <p:nvSpPr>
          <p:cNvPr id="103429" name="Rectangle 5"/>
          <p:cNvSpPr>
            <a:spLocks noChangeArrowheads="1"/>
          </p:cNvSpPr>
          <p:nvPr/>
        </p:nvSpPr>
        <p:spPr bwMode="auto">
          <a:xfrm>
            <a:off x="5562600" y="1219200"/>
            <a:ext cx="3124200" cy="54102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3430" name="Rectangle 6"/>
          <p:cNvSpPr>
            <a:spLocks noChangeArrowheads="1"/>
          </p:cNvSpPr>
          <p:nvPr/>
        </p:nvSpPr>
        <p:spPr bwMode="auto">
          <a:xfrm>
            <a:off x="4038600" y="5562600"/>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latin typeface="Lucida Sans Unicode" panose="020B0602030504020204" pitchFamily="34" charset="0"/>
              </a:rPr>
              <a:t>子程序中：</a:t>
            </a:r>
            <a:endParaRPr lang="zh-CN" altLang="en-US" sz="2400" u="none">
              <a:latin typeface="Lucida Sans Unicode" panose="020B0602030504020204" pitchFamily="34" charset="0"/>
            </a:endParaRPr>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600200" y="838200"/>
            <a:ext cx="57912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stack  segment</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dw      100     dup  (?)</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tos      label   word</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stack  ends</a:t>
            </a:r>
            <a:endParaRPr lang="en-US" altLang="zh-CN" sz="2400" b="0" u="none">
              <a:latin typeface="Lucida Sans Unicode" panose="020B0602030504020204" pitchFamily="34" charset="0"/>
            </a:endParaRPr>
          </a:p>
        </p:txBody>
      </p:sp>
      <p:sp>
        <p:nvSpPr>
          <p:cNvPr id="104451" name="Rectangle 3"/>
          <p:cNvSpPr>
            <a:spLocks noChangeArrowheads="1"/>
          </p:cNvSpPr>
          <p:nvPr/>
        </p:nvSpPr>
        <p:spPr bwMode="auto">
          <a:xfrm>
            <a:off x="1600200" y="609600"/>
            <a:ext cx="502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latin typeface="楷体_GB2312" pitchFamily="49" charset="-122"/>
                <a:ea typeface="楷体_GB2312" pitchFamily="49" charset="-122"/>
              </a:rPr>
              <a:t>通过堆栈传送参数或参数地址</a:t>
            </a:r>
            <a:r>
              <a:rPr lang="en-US" altLang="zh-CN" sz="2800" u="none">
                <a:latin typeface="楷体_GB2312" pitchFamily="49" charset="-122"/>
                <a:ea typeface="楷体_GB2312" pitchFamily="49" charset="-122"/>
              </a:rPr>
              <a:t>:</a:t>
            </a:r>
            <a:endParaRPr lang="en-US" altLang="zh-CN" sz="2800" u="none">
              <a:latin typeface="楷体_GB2312" pitchFamily="49" charset="-122"/>
              <a:ea typeface="楷体_GB2312" pitchFamily="49" charset="-122"/>
            </a:endParaRPr>
          </a:p>
        </p:txBody>
      </p:sp>
      <p:sp>
        <p:nvSpPr>
          <p:cNvPr id="104452" name="Rectangle 4"/>
          <p:cNvSpPr>
            <a:spLocks noChangeArrowheads="1"/>
          </p:cNvSpPr>
          <p:nvPr/>
        </p:nvSpPr>
        <p:spPr bwMode="auto">
          <a:xfrm>
            <a:off x="2362200" y="4267200"/>
            <a:ext cx="3657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latin typeface="Lucida Sans Unicode" panose="020B0602030504020204" pitchFamily="34" charset="0"/>
              </a:rPr>
              <a:t>mov   ax,  stack</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mov   ss,  ax</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mov   sp,  offset  tos</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581400" y="2286000"/>
            <a:ext cx="281940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
                <a:schemeClr val="tx2"/>
              </a:buClr>
              <a:buSzPct val="90000"/>
              <a:buFont typeface="Symbol" panose="05050102010706020507" pitchFamily="18" charset="2"/>
              <a:buNone/>
            </a:pPr>
            <a:r>
              <a:rPr lang="en-US" altLang="zh-CN" u="none" dirty="0">
                <a:latin typeface="Arial" panose="020B0604020202020204" pitchFamily="34" charset="0"/>
                <a:sym typeface="Symbol" panose="05050102010706020507" pitchFamily="18" charset="2"/>
              </a:rPr>
              <a:t>   </a:t>
            </a:r>
            <a:r>
              <a:rPr lang="zh-CN" altLang="en-US" u="none" dirty="0">
                <a:latin typeface="Arial" panose="020B0604020202020204" pitchFamily="34" charset="0"/>
                <a:sym typeface="Symbol" panose="05050102010706020507" pitchFamily="18" charset="2"/>
              </a:rPr>
              <a:t>宏</a:t>
            </a:r>
            <a:r>
              <a:rPr lang="zh-CN" altLang="en-US" u="none" dirty="0">
                <a:latin typeface="Arial" panose="020B0604020202020204" pitchFamily="34" charset="0"/>
              </a:rPr>
              <a:t>汇编</a:t>
            </a:r>
            <a:endParaRPr lang="zh-CN" altLang="en-US" u="none" dirty="0">
              <a:latin typeface="Arial" panose="020B0604020202020204" pitchFamily="34" charset="0"/>
            </a:endParaRPr>
          </a:p>
          <a:p>
            <a:pPr eaLnBrk="1" hangingPunct="1">
              <a:lnSpc>
                <a:spcPct val="150000"/>
              </a:lnSpc>
              <a:spcBef>
                <a:spcPct val="50000"/>
              </a:spcBef>
              <a:buClr>
                <a:schemeClr val="tx2"/>
              </a:buClr>
              <a:buSzPct val="90000"/>
              <a:buFont typeface="Symbol" panose="05050102010706020507" pitchFamily="18" charset="2"/>
              <a:buNone/>
            </a:pPr>
            <a:r>
              <a:rPr lang="zh-CN" altLang="en-US" u="none" dirty="0">
                <a:latin typeface="Arial" panose="020B0604020202020204" pitchFamily="34" charset="0"/>
                <a:sym typeface="Symbol" panose="05050102010706020507" pitchFamily="18" charset="2"/>
              </a:rPr>
              <a:t>  </a:t>
            </a:r>
            <a:r>
              <a:rPr lang="zh-CN" altLang="en-US" u="none" dirty="0">
                <a:latin typeface="Arial" panose="020B0604020202020204" pitchFamily="34" charset="0"/>
              </a:rPr>
              <a:t> </a:t>
            </a:r>
            <a:r>
              <a:rPr lang="zh-CN" altLang="en-US" u="none" dirty="0">
                <a:solidFill>
                  <a:schemeClr val="bg1">
                    <a:lumMod val="85000"/>
                  </a:schemeClr>
                </a:solidFill>
                <a:latin typeface="Arial" panose="020B0604020202020204" pitchFamily="34" charset="0"/>
              </a:rPr>
              <a:t>重复汇编</a:t>
            </a:r>
            <a:endParaRPr lang="zh-CN" altLang="en-US" u="none" dirty="0">
              <a:solidFill>
                <a:schemeClr val="bg1">
                  <a:lumMod val="85000"/>
                </a:schemeClr>
              </a:solidFill>
              <a:latin typeface="Arial" panose="020B0604020202020204" pitchFamily="34" charset="0"/>
            </a:endParaRPr>
          </a:p>
          <a:p>
            <a:pPr eaLnBrk="1" hangingPunct="1">
              <a:lnSpc>
                <a:spcPct val="150000"/>
              </a:lnSpc>
              <a:spcBef>
                <a:spcPct val="50000"/>
              </a:spcBef>
              <a:buClr>
                <a:schemeClr val="tx2"/>
              </a:buClr>
              <a:buSzPct val="90000"/>
              <a:buFont typeface="Symbol" panose="05050102010706020507" pitchFamily="18" charset="2"/>
              <a:buNone/>
            </a:pPr>
            <a:r>
              <a:rPr lang="zh-CN" altLang="en-US" u="none" dirty="0">
                <a:solidFill>
                  <a:schemeClr val="bg1">
                    <a:lumMod val="85000"/>
                  </a:schemeClr>
                </a:solidFill>
                <a:latin typeface="Arial" panose="020B0604020202020204" pitchFamily="34" charset="0"/>
                <a:sym typeface="Symbol" panose="05050102010706020507" pitchFamily="18" charset="2"/>
              </a:rPr>
              <a:t>   条件汇编</a:t>
            </a:r>
            <a:endParaRPr lang="zh-CN" altLang="en-US" u="none" dirty="0">
              <a:solidFill>
                <a:schemeClr val="bg1">
                  <a:lumMod val="85000"/>
                </a:schemeClr>
              </a:solidFill>
              <a:latin typeface="Arial" panose="020B0604020202020204" pitchFamily="34" charset="0"/>
            </a:endParaRPr>
          </a:p>
        </p:txBody>
      </p:sp>
      <p:sp>
        <p:nvSpPr>
          <p:cNvPr id="72709" name="AutoShape 5"/>
          <p:cNvSpPr>
            <a:spLocks noChangeArrowheads="1"/>
          </p:cNvSpPr>
          <p:nvPr/>
        </p:nvSpPr>
        <p:spPr bwMode="auto">
          <a:xfrm>
            <a:off x="5715000" y="2514600"/>
            <a:ext cx="533400" cy="457200"/>
          </a:xfrm>
          <a:prstGeom prst="star5">
            <a:avLst/>
          </a:prstGeom>
          <a:solidFill>
            <a:srgbClr val="FF0000"/>
          </a:solidFill>
          <a:ln w="9525">
            <a:solidFill>
              <a:schemeClr val="tx1"/>
            </a:solidFill>
            <a:miter lim="800000"/>
          </a:ln>
          <a:effectLst/>
        </p:spPr>
        <p:txBody>
          <a:bodyPr wrap="none" anchor="ctr"/>
          <a:lstStyle/>
          <a:p>
            <a:pPr eaLnBrk="1" hangingPunct="1">
              <a:defRPr/>
            </a:pPr>
            <a:endParaRPr lang="zh-CN" altLang="en-US">
              <a:ea typeface="宋体" panose="02010600030101010101" pitchFamily="2" charset="-122"/>
            </a:endParaRP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905000" y="7620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宏汇编</a:t>
            </a:r>
            <a:endParaRPr lang="zh-CN" altLang="en-US" sz="3600" u="none">
              <a:solidFill>
                <a:schemeClr val="tx2"/>
              </a:solidFill>
              <a:latin typeface="Arial" panose="020B0604020202020204" pitchFamily="34" charset="0"/>
            </a:endParaRPr>
          </a:p>
        </p:txBody>
      </p:sp>
      <p:sp>
        <p:nvSpPr>
          <p:cNvPr id="107523" name="Rectangle 3"/>
          <p:cNvSpPr>
            <a:spLocks noChangeArrowheads="1"/>
          </p:cNvSpPr>
          <p:nvPr/>
        </p:nvSpPr>
        <p:spPr bwMode="auto">
          <a:xfrm>
            <a:off x="1905000" y="1905000"/>
            <a:ext cx="6781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solidFill>
                  <a:schemeClr val="hlink"/>
                </a:solidFill>
              </a:rPr>
              <a:t>        </a:t>
            </a:r>
            <a:r>
              <a:rPr lang="zh-CN" altLang="en-US" sz="2400" u="none">
                <a:solidFill>
                  <a:schemeClr val="hlink"/>
                </a:solidFill>
              </a:rPr>
              <a:t>宏</a:t>
            </a:r>
            <a:r>
              <a:rPr lang="zh-CN" altLang="en-US" sz="2400" u="none"/>
              <a:t>：</a:t>
            </a:r>
            <a:r>
              <a:rPr lang="zh-CN" altLang="en-US" sz="2400" u="none">
                <a:ea typeface="楷体_GB2312" pitchFamily="49" charset="-122"/>
              </a:rPr>
              <a:t>源程序中一段有独立功能的程序代码。</a:t>
            </a:r>
            <a:endParaRPr lang="zh-CN" altLang="en-US" sz="2400" u="none">
              <a:ea typeface="楷体_GB2312" pitchFamily="49" charset="-122"/>
            </a:endParaRPr>
          </a:p>
          <a:p>
            <a:pPr>
              <a:spcBef>
                <a:spcPct val="50000"/>
              </a:spcBef>
              <a:buClrTx/>
              <a:buFontTx/>
              <a:buNone/>
            </a:pPr>
            <a:r>
              <a:rPr lang="zh-CN" altLang="en-US" sz="2400" u="none">
                <a:solidFill>
                  <a:schemeClr val="hlink"/>
                </a:solidFill>
              </a:rPr>
              <a:t>宏指令</a:t>
            </a:r>
            <a:r>
              <a:rPr lang="zh-CN" altLang="en-US" sz="2400" u="none"/>
              <a:t>：</a:t>
            </a:r>
            <a:r>
              <a:rPr lang="zh-CN" altLang="en-US" sz="2400" u="none">
                <a:latin typeface="楷体_GB2312" pitchFamily="49" charset="-122"/>
                <a:ea typeface="楷体_GB2312" pitchFamily="49" charset="-122"/>
              </a:rPr>
              <a:t>用户自定义的指令。在编程时，将多次</a:t>
            </a:r>
            <a:endParaRPr lang="zh-CN" altLang="en-US" sz="2400" u="none">
              <a:latin typeface="楷体_GB2312" pitchFamily="49" charset="-122"/>
              <a:ea typeface="楷体_GB2312" pitchFamily="49" charset="-122"/>
            </a:endParaRPr>
          </a:p>
          <a:p>
            <a:pPr>
              <a:spcBef>
                <a:spcPct val="50000"/>
              </a:spcBef>
              <a:buClrTx/>
              <a:buFontTx/>
              <a:buNone/>
            </a:pPr>
            <a:r>
              <a:rPr lang="zh-CN" altLang="en-US" sz="2400" u="none">
                <a:latin typeface="楷体_GB2312" pitchFamily="49" charset="-122"/>
                <a:ea typeface="楷体_GB2312" pitchFamily="49" charset="-122"/>
              </a:rPr>
              <a:t>        使用的功能用一条宏指令来代替。 </a:t>
            </a:r>
            <a:endParaRPr lang="zh-CN" altLang="en-US" sz="2400" u="none">
              <a:latin typeface="楷体_GB2312" pitchFamily="49" charset="-122"/>
              <a:ea typeface="楷体_GB2312" pitchFamily="49" charset="-122"/>
            </a:endParaRPr>
          </a:p>
        </p:txBody>
      </p:sp>
      <p:grpSp>
        <p:nvGrpSpPr>
          <p:cNvPr id="107524" name="Group 4"/>
          <p:cNvGrpSpPr/>
          <p:nvPr/>
        </p:nvGrpSpPr>
        <p:grpSpPr bwMode="auto">
          <a:xfrm>
            <a:off x="2133600" y="4419600"/>
            <a:ext cx="5029200" cy="1552575"/>
            <a:chOff x="624" y="3264"/>
            <a:chExt cx="3168" cy="978"/>
          </a:xfrm>
        </p:grpSpPr>
        <p:sp>
          <p:nvSpPr>
            <p:cNvPr id="107525" name="Text Box 5"/>
            <p:cNvSpPr txBox="1">
              <a:spLocks noChangeArrowheads="1"/>
            </p:cNvSpPr>
            <p:nvPr/>
          </p:nvSpPr>
          <p:spPr bwMode="auto">
            <a:xfrm>
              <a:off x="624" y="355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latin typeface="Lucida Sans Unicode" panose="020B0602030504020204" pitchFamily="34" charset="0"/>
                </a:rPr>
                <a:t>汇编语言程序</a:t>
              </a:r>
              <a:endParaRPr lang="zh-CN" altLang="en-US" sz="2400" b="0" u="none">
                <a:solidFill>
                  <a:schemeClr val="accent2"/>
                </a:solidFill>
                <a:latin typeface="Lucida Sans Unicode" panose="020B0602030504020204" pitchFamily="34" charset="0"/>
              </a:endParaRPr>
            </a:p>
          </p:txBody>
        </p:sp>
        <p:sp>
          <p:nvSpPr>
            <p:cNvPr id="107526" name="Text Box 6"/>
            <p:cNvSpPr txBox="1">
              <a:spLocks noChangeArrowheads="1"/>
            </p:cNvSpPr>
            <p:nvPr/>
          </p:nvSpPr>
          <p:spPr bwMode="auto">
            <a:xfrm>
              <a:off x="2064" y="3264"/>
              <a:ext cx="172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latin typeface="Lucida Sans Unicode" panose="020B0602030504020204" pitchFamily="34" charset="0"/>
                </a:rPr>
                <a:t>指令</a:t>
              </a:r>
              <a:endParaRPr lang="zh-CN" altLang="en-US" sz="2400" u="none">
                <a:latin typeface="Lucida Sans Unicode" panose="020B0602030504020204" pitchFamily="34" charset="0"/>
              </a:endParaRPr>
            </a:p>
            <a:p>
              <a:pPr algn="just">
                <a:spcBef>
                  <a:spcPct val="50000"/>
                </a:spcBef>
                <a:buClrTx/>
                <a:buFontTx/>
                <a:buNone/>
              </a:pPr>
              <a:r>
                <a:rPr lang="zh-CN" altLang="en-US" sz="2400" u="none">
                  <a:latin typeface="Lucida Sans Unicode" panose="020B0602030504020204" pitchFamily="34" charset="0"/>
                </a:rPr>
                <a:t>伪指令（伪操作）</a:t>
              </a:r>
              <a:endParaRPr lang="zh-CN" altLang="en-US" sz="2400" u="none">
                <a:latin typeface="Lucida Sans Unicode" panose="020B0602030504020204" pitchFamily="34" charset="0"/>
              </a:endParaRPr>
            </a:p>
            <a:p>
              <a:pPr algn="just">
                <a:spcBef>
                  <a:spcPct val="50000"/>
                </a:spcBef>
                <a:buClrTx/>
                <a:buFontTx/>
                <a:buNone/>
              </a:pPr>
              <a:r>
                <a:rPr lang="zh-CN" altLang="en-US" sz="2400" u="none">
                  <a:solidFill>
                    <a:schemeClr val="hlink"/>
                  </a:solidFill>
                  <a:latin typeface="Lucida Sans Unicode" panose="020B0602030504020204" pitchFamily="34" charset="0"/>
                </a:rPr>
                <a:t>宏指令</a:t>
              </a:r>
              <a:endParaRPr lang="zh-CN" altLang="en-US" sz="2400" u="none">
                <a:solidFill>
                  <a:schemeClr val="hlink"/>
                </a:solidFill>
                <a:latin typeface="Lucida Sans Unicode" panose="020B0602030504020204" pitchFamily="34" charset="0"/>
              </a:endParaRPr>
            </a:p>
          </p:txBody>
        </p:sp>
        <p:sp>
          <p:nvSpPr>
            <p:cNvPr id="107527" name="AutoShape 7"/>
            <p:cNvSpPr/>
            <p:nvPr/>
          </p:nvSpPr>
          <p:spPr bwMode="auto">
            <a:xfrm>
              <a:off x="1920" y="3360"/>
              <a:ext cx="96" cy="768"/>
            </a:xfrm>
            <a:prstGeom prst="leftBrace">
              <a:avLst>
                <a:gd name="adj1" fmla="val 6666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828800" y="685800"/>
            <a:ext cx="60960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800" u="none">
                <a:solidFill>
                  <a:srgbClr val="FF0000"/>
                </a:solidFill>
              </a:rPr>
              <a:t>宏定义：</a:t>
            </a:r>
            <a:endParaRPr lang="zh-CN" altLang="en-US" sz="2800" b="0" u="none">
              <a:solidFill>
                <a:srgbClr val="FF0000"/>
              </a:solidFill>
            </a:endParaRPr>
          </a:p>
          <a:p>
            <a:pPr algn="just">
              <a:spcBef>
                <a:spcPct val="0"/>
              </a:spcBef>
              <a:buClrTx/>
              <a:buFontTx/>
              <a:buNone/>
            </a:pPr>
            <a:r>
              <a:rPr lang="zh-CN" altLang="en-US" sz="2400" b="0" u="none"/>
              <a:t>               </a:t>
            </a:r>
            <a:endParaRPr lang="zh-CN" altLang="en-US" sz="2400" b="0" u="none"/>
          </a:p>
          <a:p>
            <a:pPr algn="just">
              <a:spcBef>
                <a:spcPct val="0"/>
              </a:spcBef>
              <a:buClrTx/>
              <a:buFontTx/>
              <a:buNone/>
            </a:pPr>
            <a:r>
              <a:rPr lang="zh-CN" altLang="en-US" sz="2400" b="0" u="none"/>
              <a:t>        </a:t>
            </a:r>
            <a:r>
              <a:rPr lang="en-US" altLang="zh-CN" sz="2400" u="none">
                <a:latin typeface="Lucida Sans Unicode" panose="020B0602030504020204" pitchFamily="34" charset="0"/>
              </a:rPr>
              <a:t>macro_name</a:t>
            </a:r>
            <a:r>
              <a:rPr lang="en-US" altLang="zh-CN" sz="2400" u="none"/>
              <a:t>     </a:t>
            </a:r>
            <a:r>
              <a:rPr lang="en-US" altLang="zh-CN" sz="2400" u="none">
                <a:solidFill>
                  <a:schemeClr val="hlink"/>
                </a:solidFill>
              </a:rPr>
              <a:t>MACRO</a:t>
            </a:r>
            <a:r>
              <a:rPr lang="en-US" altLang="zh-CN" sz="2400" u="none"/>
              <a:t>  </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哑元表</a:t>
            </a:r>
            <a:r>
              <a:rPr lang="en-US" altLang="zh-CN" sz="2400" u="none">
                <a:latin typeface="楷体_GB2312" pitchFamily="49" charset="-122"/>
                <a:ea typeface="楷体_GB2312" pitchFamily="49" charset="-122"/>
              </a:rPr>
              <a:t>]    </a:t>
            </a:r>
            <a:r>
              <a:rPr lang="en-US" altLang="zh-CN" sz="2400" u="none"/>
              <a:t> </a:t>
            </a:r>
            <a:endParaRPr lang="en-US" altLang="zh-CN" sz="2400" u="none"/>
          </a:p>
          <a:p>
            <a:pPr algn="just">
              <a:spcBef>
                <a:spcPct val="0"/>
              </a:spcBef>
              <a:buClrTx/>
              <a:buFontTx/>
              <a:buNone/>
            </a:pPr>
            <a:r>
              <a:rPr lang="en-US" altLang="zh-CN" sz="2400" u="none"/>
              <a:t>                                      [ LOCAL   </a:t>
            </a:r>
            <a:r>
              <a:rPr lang="zh-CN" altLang="en-US" sz="2400" u="none">
                <a:ea typeface="楷体_GB2312" pitchFamily="49" charset="-122"/>
              </a:rPr>
              <a:t>标号表 </a:t>
            </a:r>
            <a:r>
              <a:rPr lang="en-US" altLang="zh-CN" sz="2400" u="none"/>
              <a:t>]</a:t>
            </a:r>
            <a:endParaRPr lang="en-US" altLang="zh-CN" sz="2400" u="none"/>
          </a:p>
          <a:p>
            <a:pPr lvl="4" algn="just">
              <a:spcBef>
                <a:spcPct val="0"/>
              </a:spcBef>
              <a:buFontTx/>
              <a:buNone/>
            </a:pPr>
            <a:r>
              <a:rPr lang="en-US" altLang="zh-CN" sz="2400" b="1" u="none"/>
              <a:t>              ……     </a:t>
            </a:r>
            <a:r>
              <a:rPr lang="zh-CN" altLang="en-US" sz="2400" b="1" u="none">
                <a:ea typeface="楷体_GB2312" pitchFamily="49" charset="-122"/>
              </a:rPr>
              <a:t>（宏定义体）</a:t>
            </a:r>
            <a:r>
              <a:rPr lang="zh-CN" altLang="en-US" sz="2400" b="1" u="none"/>
              <a:t>              </a:t>
            </a:r>
            <a:endParaRPr lang="zh-CN" altLang="en-US" sz="2400" b="1" u="none"/>
          </a:p>
          <a:p>
            <a:pPr algn="just">
              <a:spcBef>
                <a:spcPct val="0"/>
              </a:spcBef>
              <a:buClrTx/>
              <a:buFontTx/>
              <a:buNone/>
            </a:pPr>
            <a:r>
              <a:rPr lang="zh-CN" altLang="en-US" sz="2400" u="none"/>
              <a:t>                                      </a:t>
            </a:r>
            <a:r>
              <a:rPr lang="en-US" altLang="zh-CN" sz="2400" u="none">
                <a:solidFill>
                  <a:schemeClr val="hlink"/>
                </a:solidFill>
              </a:rPr>
              <a:t>ENDM</a:t>
            </a:r>
            <a:endParaRPr lang="en-US" altLang="zh-CN" sz="2400" u="none">
              <a:solidFill>
                <a:schemeClr val="hlink"/>
              </a:solidFill>
            </a:endParaRPr>
          </a:p>
          <a:p>
            <a:pPr algn="just">
              <a:spcBef>
                <a:spcPct val="0"/>
              </a:spcBef>
              <a:buClrTx/>
              <a:buFontTx/>
              <a:buNone/>
            </a:pPr>
            <a:endParaRPr lang="en-US" altLang="zh-CN" sz="2400" u="none"/>
          </a:p>
          <a:p>
            <a:pPr algn="just">
              <a:spcBef>
                <a:spcPct val="0"/>
              </a:spcBef>
              <a:buClrTx/>
              <a:buFontTx/>
              <a:buNone/>
            </a:pPr>
            <a:r>
              <a:rPr lang="zh-CN" altLang="en-US" sz="2800" u="none">
                <a:solidFill>
                  <a:srgbClr val="FF0000"/>
                </a:solidFill>
              </a:rPr>
              <a:t>宏调用：</a:t>
            </a:r>
            <a:r>
              <a:rPr lang="zh-CN" altLang="en-US" sz="2800" u="none">
                <a:solidFill>
                  <a:srgbClr val="FFFF00"/>
                </a:solidFill>
              </a:rPr>
              <a:t> </a:t>
            </a:r>
            <a:r>
              <a:rPr lang="zh-CN" altLang="en-US" sz="2400" u="none">
                <a:latin typeface="楷体_GB2312" pitchFamily="49" charset="-122"/>
                <a:ea typeface="楷体_GB2312" pitchFamily="49" charset="-122"/>
              </a:rPr>
              <a:t>（必须先定义后调用）</a:t>
            </a:r>
            <a:endParaRPr lang="zh-CN" altLang="en-US" sz="2800" u="none">
              <a:solidFill>
                <a:srgbClr val="FFFF00"/>
              </a:solidFill>
            </a:endParaRPr>
          </a:p>
          <a:p>
            <a:pPr algn="just">
              <a:spcBef>
                <a:spcPct val="0"/>
              </a:spcBef>
              <a:buClrTx/>
              <a:buFontTx/>
              <a:buNone/>
            </a:pPr>
            <a:r>
              <a:rPr lang="zh-CN" altLang="en-US" sz="2400" b="0" u="none"/>
              <a:t>               </a:t>
            </a:r>
            <a:endParaRPr lang="zh-CN" altLang="en-US" sz="2400" b="0" u="none"/>
          </a:p>
          <a:p>
            <a:pPr algn="just">
              <a:spcBef>
                <a:spcPct val="0"/>
              </a:spcBef>
              <a:buClrTx/>
              <a:buFontTx/>
              <a:buNone/>
            </a:pPr>
            <a:r>
              <a:rPr lang="zh-CN" altLang="en-US" sz="2400" b="0" u="none"/>
              <a:t>        </a:t>
            </a:r>
            <a:r>
              <a:rPr lang="en-US" altLang="zh-CN" sz="2400" u="none">
                <a:latin typeface="Lucida Sans Unicode" panose="020B0602030504020204" pitchFamily="34" charset="0"/>
              </a:rPr>
              <a:t>macro_name</a:t>
            </a:r>
            <a:r>
              <a:rPr lang="en-US" altLang="zh-CN" sz="2400" u="none"/>
              <a:t>    </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实元表</a:t>
            </a:r>
            <a:r>
              <a:rPr lang="en-US" altLang="zh-CN" sz="2400" u="none">
                <a:latin typeface="楷体_GB2312" pitchFamily="49" charset="-122"/>
                <a:ea typeface="楷体_GB2312" pitchFamily="49" charset="-122"/>
              </a:rPr>
              <a:t>]  </a:t>
            </a:r>
            <a:endParaRPr lang="en-US" altLang="zh-CN" sz="2400" u="none">
              <a:latin typeface="楷体_GB2312" pitchFamily="49" charset="-122"/>
              <a:ea typeface="楷体_GB2312" pitchFamily="49" charset="-122"/>
            </a:endParaRPr>
          </a:p>
          <a:p>
            <a:pPr algn="just">
              <a:spcBef>
                <a:spcPct val="0"/>
              </a:spcBef>
              <a:buClrTx/>
              <a:buFontTx/>
              <a:buNone/>
            </a:pPr>
            <a:endParaRPr lang="en-US" altLang="zh-CN" sz="2400" u="none">
              <a:latin typeface="楷体_GB2312" pitchFamily="49" charset="-122"/>
              <a:ea typeface="楷体_GB2312" pitchFamily="49" charset="-122"/>
            </a:endParaRPr>
          </a:p>
          <a:p>
            <a:pPr algn="just">
              <a:spcBef>
                <a:spcPct val="0"/>
              </a:spcBef>
              <a:buClrTx/>
              <a:buFontTx/>
              <a:buNone/>
            </a:pPr>
            <a:r>
              <a:rPr lang="zh-CN" altLang="en-US" sz="2800" u="none">
                <a:solidFill>
                  <a:srgbClr val="FF0000"/>
                </a:solidFill>
              </a:rPr>
              <a:t>宏展开：</a:t>
            </a:r>
            <a:endParaRPr lang="zh-CN" altLang="en-US" sz="2800" u="none">
              <a:solidFill>
                <a:srgbClr val="FF0000"/>
              </a:solidFill>
            </a:endParaRPr>
          </a:p>
          <a:p>
            <a:pPr algn="just">
              <a:spcBef>
                <a:spcPct val="0"/>
              </a:spcBef>
              <a:buClrTx/>
              <a:buFontTx/>
              <a:buNone/>
            </a:pPr>
            <a:endParaRPr lang="zh-CN" altLang="en-US" sz="2800" u="none">
              <a:solidFill>
                <a:srgbClr val="FFFF00"/>
              </a:solidFill>
            </a:endParaRPr>
          </a:p>
          <a:p>
            <a:pPr algn="just">
              <a:spcBef>
                <a:spcPct val="0"/>
              </a:spcBef>
              <a:buClrTx/>
              <a:buFontTx/>
              <a:buNone/>
            </a:pPr>
            <a:r>
              <a:rPr lang="zh-CN" altLang="en-US" sz="2400" u="none">
                <a:latin typeface="楷体_GB2312" pitchFamily="49" charset="-122"/>
                <a:ea typeface="楷体_GB2312" pitchFamily="49" charset="-122"/>
              </a:rPr>
              <a:t>    </a:t>
            </a:r>
            <a:r>
              <a:rPr lang="zh-CN" altLang="en-US" sz="2600" u="none">
                <a:latin typeface="楷体_GB2312" pitchFamily="49" charset="-122"/>
                <a:ea typeface="楷体_GB2312" pitchFamily="49" charset="-122"/>
              </a:rPr>
              <a:t>汇编程序把</a:t>
            </a:r>
            <a:r>
              <a:rPr lang="zh-CN" altLang="en-US" sz="2600" u="none">
                <a:solidFill>
                  <a:srgbClr val="FF0000"/>
                </a:solidFill>
                <a:latin typeface="楷体_GB2312" pitchFamily="49" charset="-122"/>
                <a:ea typeface="楷体_GB2312" pitchFamily="49" charset="-122"/>
              </a:rPr>
              <a:t>宏调用</a:t>
            </a:r>
            <a:r>
              <a:rPr lang="zh-CN" altLang="en-US" sz="2600" u="none">
                <a:latin typeface="楷体_GB2312" pitchFamily="49" charset="-122"/>
                <a:ea typeface="楷体_GB2312" pitchFamily="49" charset="-122"/>
              </a:rPr>
              <a:t>展开</a:t>
            </a:r>
            <a:endParaRPr lang="zh-CN" altLang="en-US" sz="2600" u="none">
              <a:latin typeface="楷体_GB2312" pitchFamily="49" charset="-122"/>
              <a:ea typeface="楷体_GB2312" pitchFamily="49" charset="-122"/>
            </a:endParaRPr>
          </a:p>
        </p:txBody>
      </p:sp>
    </p:spTree>
  </p:cSld>
  <p:clrMapOvr>
    <a:masterClrMapping/>
  </p:clrMapOvr>
  <p:transition>
    <p:random/>
  </p:transition>
</p:sld>
</file>

<file path=ppt/tags/tag1.xml><?xml version="1.0" encoding="utf-8"?>
<p:tagLst xmlns:p="http://schemas.openxmlformats.org/presentationml/2006/main">
  <p:tag name="commondata" val="eyJoZGlkIjoiMGU1MWNmNzkzNzZlOTYzYzIyMGI4NjQyMGNlMDgwNWIifQ=="/>
</p:tagLst>
</file>

<file path=ppt/theme/theme1.xml><?xml version="1.0" encoding="utf-8"?>
<a:theme xmlns:a="http://schemas.openxmlformats.org/drawingml/2006/main" name="第八章">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第八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八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八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八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八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八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八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八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八章">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第八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八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八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八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八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八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八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八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Settings\w\Application Data\Microsoft\Templates\第八章.pot</Template>
  <TotalTime>0</TotalTime>
  <Words>21800</Words>
  <Application>WPS 演示</Application>
  <PresentationFormat>全屏显示(4:3)</PresentationFormat>
  <Paragraphs>2117</Paragraphs>
  <Slides>112</Slides>
  <Notes>0</Notes>
  <HiddenSlides>0</HiddenSlides>
  <MMClips>0</MMClips>
  <ScaleCrop>false</ScaleCrop>
  <HeadingPairs>
    <vt:vector size="6" baseType="variant">
      <vt:variant>
        <vt:lpstr>已用的字体</vt:lpstr>
      </vt:variant>
      <vt:variant>
        <vt:i4>21</vt:i4>
      </vt:variant>
      <vt:variant>
        <vt:lpstr>主题</vt:lpstr>
      </vt:variant>
      <vt:variant>
        <vt:i4>4</vt:i4>
      </vt:variant>
      <vt:variant>
        <vt:lpstr>幻灯片标题</vt:lpstr>
      </vt:variant>
      <vt:variant>
        <vt:i4>112</vt:i4>
      </vt:variant>
    </vt:vector>
  </HeadingPairs>
  <TitlesOfParts>
    <vt:vector size="137" baseType="lpstr">
      <vt:lpstr>Arial</vt:lpstr>
      <vt:lpstr>宋体</vt:lpstr>
      <vt:lpstr>Wingdings</vt:lpstr>
      <vt:lpstr>Times New Roman</vt:lpstr>
      <vt:lpstr>楷体_GB2312</vt:lpstr>
      <vt:lpstr>新宋体</vt:lpstr>
      <vt:lpstr>Lucida Console</vt:lpstr>
      <vt:lpstr>Symbol</vt:lpstr>
      <vt:lpstr>微软雅黑</vt:lpstr>
      <vt:lpstr>Arial Unicode MS</vt:lpstr>
      <vt:lpstr>华文中宋</vt:lpstr>
      <vt:lpstr>Wingdings 3</vt:lpstr>
      <vt:lpstr>Symbol</vt:lpstr>
      <vt:lpstr>Wingdings 3</vt:lpstr>
      <vt:lpstr>黑体</vt:lpstr>
      <vt:lpstr>Wingdings 2</vt:lpstr>
      <vt:lpstr>Wingdings</vt:lpstr>
      <vt:lpstr>楷体</vt:lpstr>
      <vt:lpstr>方正舒体</vt:lpstr>
      <vt:lpstr>Monotype Sorts</vt:lpstr>
      <vt:lpstr>Lucida Sans Unicode</vt:lpstr>
      <vt:lpstr>第八章</vt:lpstr>
      <vt:lpstr>1_第八章</vt:lpstr>
      <vt:lpstr>万里长城</vt:lpstr>
      <vt:lpstr>1_万里长城</vt:lpstr>
      <vt:lpstr>《汇编语言程序设计》总复习</vt:lpstr>
      <vt:lpstr>第 1 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vt:lpstr>
      <vt:lpstr>PowerPoint 演示文稿</vt:lpstr>
      <vt:lpstr>PowerPoint 演示文稿</vt:lpstr>
      <vt:lpstr>举例</vt:lpstr>
      <vt:lpstr>第2章  汇编语言源程序组成</vt:lpstr>
      <vt:lpstr>PowerPoint 演示文稿</vt:lpstr>
      <vt:lpstr>PowerPoint 演示文稿</vt:lpstr>
      <vt:lpstr>PowerPoint 演示文稿</vt:lpstr>
      <vt:lpstr>PowerPoint 演示文稿</vt:lpstr>
      <vt:lpstr>标号/名字的命名</vt:lpstr>
      <vt:lpstr>PowerPoint 演示文稿</vt:lpstr>
      <vt:lpstr>PowerPoint 演示文稿</vt:lpstr>
      <vt:lpstr>PowerPoint 演示文稿</vt:lpstr>
      <vt:lpstr>PowerPoint 演示文稿</vt:lpstr>
      <vt:lpstr>PowerPoint 演示文稿</vt:lpstr>
      <vt:lpstr>    PTR合成运算符的另一种应用场合是当要引用的标号类型和定义类型不一致时，可以用PTR临时改变标号的类型为我们所需要的类型。 如：</vt:lpstr>
      <vt:lpstr>PowerPoint 演示文稿</vt:lpstr>
      <vt:lpstr>2.3.1  段定义伪操作</vt:lpstr>
      <vt:lpstr>PowerPoint 演示文稿</vt:lpstr>
      <vt:lpstr>PowerPoint 演示文稿</vt:lpstr>
      <vt:lpstr>PowerPoint 演示文稿</vt:lpstr>
      <vt:lpstr>PowerPoint 演示文稿</vt:lpstr>
      <vt:lpstr>字节量数据（Byte-sized）</vt:lpstr>
      <vt:lpstr>字变量数据</vt:lpstr>
      <vt:lpstr>？表达式</vt:lpstr>
      <vt:lpstr>PowerPoint 演示文稿</vt:lpstr>
      <vt:lpstr>举例</vt:lpstr>
      <vt:lpstr>举例：  ARRAY  DW  1, 2 , $+4 , 3 , 4 , $+4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8086的寻址方式和指令系统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下列指令哪些是错误的?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8086汇编语言程序设计的基本方法</vt:lpstr>
      <vt:lpstr>PowerPoint 演示文稿</vt:lpstr>
      <vt:lpstr>PowerPoint 演示文稿</vt:lpstr>
      <vt:lpstr>PowerPoint 演示文稿</vt:lpstr>
      <vt:lpstr>PowerPoint 演示文稿</vt:lpstr>
      <vt:lpstr>PowerPoint 演示文稿</vt:lpstr>
      <vt:lpstr>PowerPoint 演示文稿</vt:lpstr>
      <vt:lpstr>举例</vt:lpstr>
      <vt:lpstr>3.子程序结构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5 章</vt:lpstr>
      <vt:lpstr>PowerPoint 演示文稿</vt:lpstr>
      <vt:lpstr>PowerPoint 演示文稿</vt:lpstr>
      <vt:lpstr>PowerPoint 演示文稿</vt:lpstr>
      <vt:lpstr>PowerPoint 演示文稿</vt:lpstr>
      <vt:lpstr>DOS 功能调用</vt:lpstr>
      <vt:lpstr>PowerPoint 演示文稿</vt:lpstr>
      <vt:lpstr>PowerPoint 演示文稿</vt:lpstr>
      <vt:lpstr>PowerPoint 演示文稿</vt:lpstr>
      <vt:lpstr>PowerPoint 演示文稿</vt:lpstr>
      <vt:lpstr>感谢大家一如既往的支持！</vt:lpstr>
    </vt:vector>
  </TitlesOfParts>
  <Company>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《汇编语言程序设计》总复习</dc:title>
  <dc:creator>wx</dc:creator>
  <cp:lastModifiedBy>Administrator</cp:lastModifiedBy>
  <cp:revision>32</cp:revision>
  <dcterms:created xsi:type="dcterms:W3CDTF">2004-12-19T14:03:00Z</dcterms:created>
  <dcterms:modified xsi:type="dcterms:W3CDTF">2023-12-26T11:30:22Z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E9B6977910474CD1B8F84F963A2D3514_12</vt:lpwstr>
  </property>
  <property fmtid="{D5CDD505-2E9C-101B-9397-08002B2CF9AE}" pid="3" name="KSOProductBuildVer">
    <vt:lpwstr>2052-12.1.0.15990</vt:lpwstr>
  </property>
</Properties>
</file>