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90" r:id="rId25"/>
    <p:sldId id="291" r:id="rId26"/>
    <p:sldId id="292" r:id="rId27"/>
    <p:sldId id="293" r:id="rId28"/>
    <p:sldId id="295" r:id="rId29"/>
    <p:sldId id="297" r:id="rId30"/>
  </p:sldIdLst>
  <p:sldSz cx="5715000" cy="9144000" type="screen16x1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868" y="240"/>
      </p:cViewPr>
      <p:guideLst>
        <p:guide orient="horz" pos="2879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3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73325" y="1279525"/>
            <a:ext cx="21590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1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image" Target="../media/image1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image" Target="../media/image1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image" Target="../media/image1.pn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image" Target="../media/image1.png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0" Type="http://schemas.openxmlformats.org/officeDocument/2006/relationships/tags" Target="../tags/tag264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image" Target="../media/image1.png"/><Relationship Id="rId4" Type="http://schemas.openxmlformats.org/officeDocument/2006/relationships/tags" Target="../tags/tag330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10" Type="http://schemas.openxmlformats.org/officeDocument/2006/relationships/image" Target="../media/image1.png"/><Relationship Id="rId4" Type="http://schemas.openxmlformats.org/officeDocument/2006/relationships/tags" Target="../tags/tag338.xml"/><Relationship Id="rId9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10" Type="http://schemas.openxmlformats.org/officeDocument/2006/relationships/image" Target="../media/image1.png"/><Relationship Id="rId4" Type="http://schemas.openxmlformats.org/officeDocument/2006/relationships/tags" Target="../tags/tag346.xml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10" Type="http://schemas.openxmlformats.org/officeDocument/2006/relationships/image" Target="../media/image1.png"/><Relationship Id="rId4" Type="http://schemas.openxmlformats.org/officeDocument/2006/relationships/tags" Target="../tags/tag354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66.xml"/><Relationship Id="rId3" Type="http://schemas.openxmlformats.org/officeDocument/2006/relationships/tags" Target="../tags/tag361.xml"/><Relationship Id="rId7" Type="http://schemas.openxmlformats.org/officeDocument/2006/relationships/tags" Target="../tags/tag365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10" Type="http://schemas.openxmlformats.org/officeDocument/2006/relationships/image" Target="../media/image1.png"/><Relationship Id="rId4" Type="http://schemas.openxmlformats.org/officeDocument/2006/relationships/tags" Target="../tags/tag362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11" Type="http://schemas.openxmlformats.org/officeDocument/2006/relationships/image" Target="../media/image1.png"/><Relationship Id="rId5" Type="http://schemas.openxmlformats.org/officeDocument/2006/relationships/tags" Target="../tags/tag37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70.xml"/><Relationship Id="rId9" Type="http://schemas.openxmlformats.org/officeDocument/2006/relationships/tags" Target="../tags/tag3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1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1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1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1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1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1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第三章作业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417955"/>
            <a:ext cx="457200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 若AX=1020H,BX=1200H,CF=1,则SBB AX,BX的执行结果为：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3576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0EF1FH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33921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0FEFFH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3576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0FE1FH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37604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0FE21H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56501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 若AX=2000H,CL=90H,则DIV CL执行后,AX=？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8038H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8039H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9138H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8138H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46849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11. 若BL=83H,CF=1,则ADC BL,90H执行后,BL=？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825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15H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825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825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17H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825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39693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12. 若DX=1010H,则AND DX,DX的执行结果为：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0000H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1111H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2128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1010H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13919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FFFFH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818005"/>
            <a:ext cx="39401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13. 换码指令的助记符是：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1131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XCHG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95821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LEAS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97091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XLAT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99822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45897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14. 在多字节加减运算时,特别要注意标志(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)对运算的影响: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59055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AF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57912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CF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54864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SF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6273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OF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417955"/>
            <a:ext cx="447929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15.设()=8260H ()=3500H,指令DEC WORD PTR[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]操作数的物理地址是：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11760H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198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85B00H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86100H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8338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以上都不时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指令MOV AL，2000H是合法的。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指令MOV CX，AL是合法的。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指令MOV IP，BX是合法的。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46341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MOV AX,ES:[1000H] 源操作数的寻址方式是：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503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立即寻址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503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直接寻址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寄存器相对寻址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寄存器间接寻址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串操作指令中用DI作为目的变址寄存器时使用段寄存器ES。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.OFFSET的优先级低于AND。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.OFFSET的优先级低于AND。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0"/>
            <a:r>
              <a:rPr 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语句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QEW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DB ‘ASDF</a:t>
            </a:r>
            <a:r>
              <a:rPr 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’是合法的。</a:t>
            </a:r>
            <a:endParaRPr lang="zh-CN" altLang="en-US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7942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0500" y="635635"/>
            <a:ext cx="5269865" cy="8315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用一条指令实现操作要求。</a:t>
            </a: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(I)将数据65存入数据段内偏移地址为 0010H的单元中。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MOV  BYTE PTR[0010H],65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(2)设BX寄存器中是数据段内某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数组的首地址， 要求将该数组的第3号元素加上20, 其和仍存千该元素中。（注意：数组的首元素为笫0号元素。）</a:t>
            </a: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 BYTE PTR[BX+3] ,20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(3)设DAT7为数据段内定义的字类型变量，要求将DAT7的高字节存入AL寄存器。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MOV AL,BYTE PTR [DAT7+1]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9分</a:t>
              </a:r>
            </a:p>
          </p:txBody>
        </p:sp>
      </p:grpSp>
      <p:pic>
        <p:nvPicPr>
          <p:cNvPr id="2" name="图片 1" descr="tmpC0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5334000" cy="8153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用一条指令实现操作要求。</a:t>
            </a:r>
          </a:p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(4)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设数据段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内定义的一个字类型数组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，数组首地址在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数组共有10个元素，要求将ARRY数组最后一个元素的偏移地址存入SI寄存器。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LEA SI,[BX+9*2]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5)	将AL寄存器的位3和位0清零， 其余位不变。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 AL,11110110B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(6)	将数据段内字类型变量DAT8的最高 4位置l， 其余位不变。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OR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WORE PTR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DAT8,F000H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9分</a:t>
              </a:r>
            </a:p>
          </p:txBody>
        </p:sp>
      </p:grpSp>
      <p:pic>
        <p:nvPicPr>
          <p:cNvPr id="2" name="图片 1" descr="tmpC0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17220"/>
            <a:ext cx="4572000" cy="75812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用一条指令实现操作要求。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(7)	将数据段内有符号数字节类型变量DAT9的值除以2, 其商仍存千DAT9中。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SAR DAT9,1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设AL寄存器中存放着一个数字字符 ('0'～ ＇9')，要求将其转换为对应的数。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 AL,30H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(9)	设AL寄存器中存有一个大写英文字母， 要求将其转换为对应的小写英文字母。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ADD AL,20H/32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9分</a:t>
              </a:r>
            </a:p>
          </p:txBody>
        </p:sp>
      </p:grpSp>
      <p:pic>
        <p:nvPicPr>
          <p:cNvPr id="2" name="图片 1" descr="tmpC0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54000" y="927100"/>
            <a:ext cx="5207000" cy="7696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用一条指令实现操作要求。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(10)	以下指令序列判断AL寄存器中的无符号数是否为奇数， 若是奇数， 则跳转至指令标号ODD处。 试在括弧内填入满足操作要求的指令。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 AL,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0000000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JNZ   ODD                  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)以下指令序列判断AL寄存器中的有符号数是否为正数， 若是正数， 则跳转至指令标号POSNUM处。 试在括弧内填入满足操作要求的指令。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 AL,10000000B /80H 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JZ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POSNUM</a:t>
            </a:r>
            <a:endParaRPr lang="en-US" altLang="zh-CN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</a:p>
          </p:txBody>
        </p:sp>
      </p:grpSp>
      <p:pic>
        <p:nvPicPr>
          <p:cNvPr id="2" name="图片 1" descr="tmpC0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6700" y="635000"/>
            <a:ext cx="5041900" cy="8219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用一条指令实现操作要求。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(12)以下指令序列判断AL寄存器中的无符号数是否为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整倍数， 若是， 则跳转至指令标号YES处。 试在括弧内填入满足操作要求的指令。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TEST AL,  00000011B/03H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 YES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(13)以下指令序列判断AL寄存器中的无符号数是否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于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若不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小于60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则跳转至指令标号PASS处。 试在括弧内填入满足操作要求的指令。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MP AL, 60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JNB/JAE   PASS     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</a:p>
          </p:txBody>
        </p:sp>
      </p:grpSp>
      <p:pic>
        <p:nvPicPr>
          <p:cNvPr id="2" name="图片 1" descr="tmpC0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97565" y="2066344"/>
            <a:ext cx="4977517" cy="552715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带进位循环移位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RCL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RCR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假设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AL=0FH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执行下面语句后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AL=00111110/3EH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MOV CL,2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STC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RCL AL,CL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AL:  </a:t>
            </a:r>
            <a:r>
              <a:rPr lang="en-US" altLang="zh-CN" sz="26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0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000 1111   CF=</a:t>
            </a:r>
            <a:r>
              <a:rPr lang="en-US" altLang="zh-CN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/>
                <a:ea typeface="Microsoft Yahei"/>
                <a:sym typeface="Microsoft Yahei"/>
              </a:rPr>
              <a:t>1</a:t>
            </a:r>
          </a:p>
          <a:p>
            <a:pPr marL="514350" indent="-514350">
              <a:buAutoNum type="arabicPlain"/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0001 111</a:t>
            </a:r>
            <a:r>
              <a:rPr lang="en-US" altLang="zh-CN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/>
                <a:ea typeface="Microsoft Yahei"/>
                <a:sym typeface="Microsoft Yahei"/>
              </a:rPr>
              <a:t>1   </a:t>
            </a:r>
            <a:r>
              <a:rPr lang="en-US" altLang="zh-CN" sz="2600" dirty="0" smtClean="0">
                <a:latin typeface="Microsoft Yahei"/>
                <a:ea typeface="Microsoft Yahei"/>
                <a:sym typeface="Microsoft Yahei"/>
              </a:rPr>
              <a:t>CF=</a:t>
            </a:r>
            <a:r>
              <a:rPr lang="en-US" altLang="zh-CN" sz="26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0</a:t>
            </a:r>
          </a:p>
          <a:p>
            <a:pPr marL="514350" indent="-514350">
              <a:buAutoNum type="arabicPlain"/>
            </a:pPr>
            <a:r>
              <a:rPr lang="en-US" altLang="zh-CN" sz="2600" dirty="0" smtClean="0">
                <a:latin typeface="Microsoft Yahei"/>
                <a:ea typeface="Microsoft Yahei"/>
                <a:sym typeface="Microsoft Yahei"/>
              </a:rPr>
              <a:t> 0011 11</a:t>
            </a:r>
            <a:r>
              <a:rPr lang="en-US" altLang="zh-CN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en-US" altLang="zh-CN" sz="26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0   </a:t>
            </a:r>
            <a:r>
              <a:rPr lang="en-US" altLang="zh-CN" sz="2600" dirty="0" smtClean="0">
                <a:latin typeface="Microsoft Yahei"/>
                <a:ea typeface="Microsoft Yahei"/>
                <a:sym typeface="Microsoft Yahei"/>
              </a:rPr>
              <a:t>CF=0</a:t>
            </a:r>
            <a:endParaRPr lang="zh-CN" altLang="en-US" sz="2600" dirty="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5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57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52501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2.MOV AX,ES:COUNT[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 源操作数的寻址方式是：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寄存器间接寻址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503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立即寻址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寄存器相对寻址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3154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基址寄存器相对寻址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53644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3.MOV DX,COUNT[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BP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]的源操作数的寻址方式是：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寄存器相对寻址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寄存器间接寻址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503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直接寻址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8244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相对基址变址寻址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17930"/>
            <a:ext cx="4481830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4.指令MOV BX,MASK[],若MASK=3500H,SS=1200H,DS=1000H,BP=1000H,那么物理地址为：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17500H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16500H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14500H</a:t>
            </a: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13500H</a:t>
            </a: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017905"/>
            <a:ext cx="446214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5.指令MOV AX,COUNT[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BX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],若COUNT=0400H,SS=1200H,DS=1000H,BX=5000H,那么物理地址为：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17400H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17000H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15400H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14500H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017905"/>
            <a:ext cx="450151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指令MOV DX,DELTA[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BX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],若DELTA=1300H,SS=7200H,DS=5400H,BX=0500H,SI=4000H,那么物理地址为：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3881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6F300H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77800H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59800H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065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78700H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17930"/>
            <a:ext cx="4431030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 当执行指令ADD AX,BX后,若AX的内容为2BA0H,设置的奇偶标志位PF=1,下面的叙述正确的是：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3567430" cy="7988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表示结果中含1的个数为偶数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4857750"/>
            <a:ext cx="3567430" cy="7988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表示结果中含1的个数为奇数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表示该数为偶数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143750"/>
            <a:ext cx="3567430" cy="7988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表示结果中低八位含1的个数为偶数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49199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8. MOV BUF[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BX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],AX该指令中目的操作数寻址方式是：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8338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寄存器寻址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寄存器间接寻址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494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寄存器相对寻址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8244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相对基址变址寻址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D6F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9.0"/>
  <p:tag name="PROBLEMVOICEALLOWED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9.0"/>
  <p:tag name="PROBLEMVOICEALLOWED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9.0"/>
  <p:tag name="PROBLEMVOICEALLOWED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8.0"/>
  <p:tag name="PROBLEMVOICEALLOWED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8.0"/>
  <p:tag name="PROBLEMVOICEALLOW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3.0"/>
  <p:tag name="PROBLEMSCORE_HALF" val="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  <p:tag name="PROBLEMSCORE_HALF" val="0.0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1180</Words>
  <Application>Microsoft Office PowerPoint</Application>
  <PresentationFormat>全屏显示(16:10)</PresentationFormat>
  <Paragraphs>291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第三章作业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第三章作业</dc:title>
  <dc:creator>刘建</dc:creator>
  <cp:lastModifiedBy>刘建</cp:lastModifiedBy>
  <cp:revision>14</cp:revision>
  <dcterms:created xsi:type="dcterms:W3CDTF">2019-09-19T02:01:00Z</dcterms:created>
  <dcterms:modified xsi:type="dcterms:W3CDTF">2022-06-15T03:37:10Z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ICV">
    <vt:lpwstr>591599A3C82A4BA6BD16D965288CD533</vt:lpwstr>
  </property>
</Properties>
</file>