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3"/>
    <p:sldId id="271" r:id="rId4"/>
    <p:sldId id="307" r:id="rId5"/>
    <p:sldId id="293" r:id="rId6"/>
    <p:sldId id="294" r:id="rId7"/>
    <p:sldId id="338" r:id="rId8"/>
    <p:sldId id="339" r:id="rId9"/>
    <p:sldId id="340" r:id="rId10"/>
    <p:sldId id="341" r:id="rId11"/>
    <p:sldId id="343" r:id="rId12"/>
    <p:sldId id="344" r:id="rId13"/>
    <p:sldId id="345" r:id="rId14"/>
    <p:sldId id="346" r:id="rId16"/>
    <p:sldId id="308" r:id="rId17"/>
    <p:sldId id="347" r:id="rId18"/>
    <p:sldId id="349" r:id="rId19"/>
    <p:sldId id="309" r:id="rId20"/>
    <p:sldId id="295" r:id="rId21"/>
    <p:sldId id="296" r:id="rId22"/>
    <p:sldId id="403" r:id="rId23"/>
    <p:sldId id="297" r:id="rId24"/>
    <p:sldId id="299" r:id="rId25"/>
    <p:sldId id="310" r:id="rId26"/>
    <p:sldId id="300" r:id="rId27"/>
    <p:sldId id="303" r:id="rId28"/>
    <p:sldId id="301" r:id="rId29"/>
    <p:sldId id="302" r:id="rId30"/>
    <p:sldId id="265" r:id="rId31"/>
    <p:sldId id="372" r:id="rId32"/>
    <p:sldId id="373" r:id="rId33"/>
    <p:sldId id="443" r:id="rId34"/>
    <p:sldId id="444" r:id="rId35"/>
    <p:sldId id="445" r:id="rId36"/>
    <p:sldId id="446" r:id="rId37"/>
    <p:sldId id="378" r:id="rId38"/>
    <p:sldId id="311" r:id="rId39"/>
    <p:sldId id="313" r:id="rId40"/>
    <p:sldId id="314" r:id="rId41"/>
    <p:sldId id="315" r:id="rId42"/>
    <p:sldId id="316" r:id="rId43"/>
    <p:sldId id="318" r:id="rId44"/>
    <p:sldId id="320" r:id="rId45"/>
    <p:sldId id="319" r:id="rId46"/>
    <p:sldId id="333" r:id="rId47"/>
    <p:sldId id="324" r:id="rId48"/>
    <p:sldId id="325" r:id="rId49"/>
    <p:sldId id="326" r:id="rId50"/>
    <p:sldId id="329" r:id="rId51"/>
    <p:sldId id="328" r:id="rId52"/>
    <p:sldId id="323" r:id="rId53"/>
    <p:sldId id="352" r:id="rId54"/>
    <p:sldId id="353" r:id="rId55"/>
    <p:sldId id="354" r:id="rId56"/>
    <p:sldId id="355" r:id="rId57"/>
    <p:sldId id="371" r:id="rId58"/>
    <p:sldId id="357" r:id="rId59"/>
    <p:sldId id="358" r:id="rId60"/>
    <p:sldId id="362" r:id="rId61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68" autoAdjust="0"/>
  </p:normalViewPr>
  <p:slideViewPr>
    <p:cSldViewPr>
      <p:cViewPr varScale="1">
        <p:scale>
          <a:sx n="78" d="100"/>
          <a:sy n="78" d="100"/>
        </p:scale>
        <p:origin x="-1541" y="-62"/>
      </p:cViewPr>
      <p:guideLst>
        <p:guide orient="horz" pos="2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30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gs" Target="tags/tag2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E94F61-7344-47AC-9404-8B8611873C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3C6AC7-C646-4D7E-AD4D-0486F939BF0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kern="0" dirty="0" smtClean="0"/>
              <a:t>由于版权问题，</a:t>
            </a:r>
            <a:r>
              <a:rPr kumimoji="1" lang="en-US" altLang="zh-CN" kern="0" dirty="0" smtClean="0"/>
              <a:t>UNIX </a:t>
            </a:r>
            <a:r>
              <a:rPr kumimoji="1" lang="zh-CN" altLang="en-US" kern="0" dirty="0" smtClean="0"/>
              <a:t>的源码不适用于教学，为此</a:t>
            </a:r>
            <a:r>
              <a:rPr kumimoji="1" lang="en-US" altLang="zh-CN" kern="0" dirty="0" smtClean="0"/>
              <a:t>1987</a:t>
            </a:r>
            <a:r>
              <a:rPr kumimoji="1" lang="zh-CN" altLang="en-US" kern="0" dirty="0" smtClean="0"/>
              <a:t>年著名的荷兰计算机科学家 </a:t>
            </a:r>
            <a:r>
              <a:rPr kumimoji="1" lang="en-US" altLang="zh-CN" kern="0" dirty="0" smtClean="0"/>
              <a:t>A. </a:t>
            </a:r>
            <a:r>
              <a:rPr kumimoji="1" lang="en-US" altLang="zh-CN" kern="0" dirty="0" err="1" smtClean="0"/>
              <a:t>Tanenbaum</a:t>
            </a:r>
            <a:r>
              <a:rPr kumimoji="1" lang="en-US" altLang="zh-CN" kern="0" dirty="0" smtClean="0"/>
              <a:t> </a:t>
            </a:r>
            <a:r>
              <a:rPr kumimoji="1" lang="zh-CN" altLang="en-US" kern="0" dirty="0" smtClean="0"/>
              <a:t>专门写了个简化的类 </a:t>
            </a:r>
            <a:r>
              <a:rPr kumimoji="1" lang="en-US" altLang="zh-CN" kern="0" dirty="0" smtClean="0"/>
              <a:t>UNIX </a:t>
            </a:r>
            <a:r>
              <a:rPr kumimoji="1" lang="zh-CN" altLang="en-US" kern="0" dirty="0" smtClean="0"/>
              <a:t>系统 </a:t>
            </a:r>
            <a:r>
              <a:rPr kumimoji="1" lang="en-US" altLang="zh-CN" kern="0" dirty="0" smtClean="0"/>
              <a:t>MINIX (mini-UNIX </a:t>
            </a:r>
            <a:r>
              <a:rPr kumimoji="1" lang="zh-CN" altLang="en-US" kern="0" dirty="0" smtClean="0"/>
              <a:t>的意思</a:t>
            </a:r>
            <a:r>
              <a:rPr kumimoji="1" lang="en-US" altLang="zh-CN" kern="0" dirty="0" smtClean="0"/>
              <a:t>) </a:t>
            </a:r>
            <a:r>
              <a:rPr kumimoji="1" lang="zh-CN" altLang="en-US" kern="0" dirty="0" smtClean="0"/>
              <a:t>来给入门者学习。</a:t>
            </a:r>
            <a:endParaRPr kumimoji="1" lang="zh-CN" altLang="en-US" kern="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2E594-E78F-4D33-8C83-25057E2C4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2099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633"/>
              </a:buClr>
              <a:buFont typeface="Wingdings" panose="05000000000000000000" charset="0"/>
              <a:buChar char="Ø"/>
              <a:defRPr/>
            </a:lvl1pPr>
            <a:lvl2pPr>
              <a:buClr>
                <a:srgbClr val="006633"/>
              </a:buClr>
              <a:buFont typeface="Wingdings" panose="05000000000000000000" charset="0"/>
              <a:buChar char="Ø"/>
              <a:defRPr/>
            </a:lvl2pPr>
            <a:lvl3pPr>
              <a:buClr>
                <a:srgbClr val="006633"/>
              </a:buClr>
              <a:buFont typeface="Wingdings" panose="05000000000000000000" charset="0"/>
              <a:buChar char="Ø"/>
              <a:defRPr/>
            </a:lvl3pPr>
            <a:lvl4pPr>
              <a:buClr>
                <a:srgbClr val="006633"/>
              </a:buClr>
              <a:buFont typeface="Wingdings" panose="05000000000000000000" charset="0"/>
              <a:buChar char="Ø"/>
              <a:defRPr/>
            </a:lvl4pPr>
            <a:lvl5pPr>
              <a:buClr>
                <a:srgbClr val="006633"/>
              </a:buClr>
              <a:buFont typeface="Wingdings" panose="05000000000000000000" charset="0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078470" y="7067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333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0000"/>
        <a:buFont typeface="Wingdings" panose="05000000000000000000" charset="0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0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5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://www.kernel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suse.com/us/index.html" TargetMode="External"/><Relationship Id="rId8" Type="http://schemas.openxmlformats.org/officeDocument/2006/relationships/image" Target="../media/image13.jpeg"/><Relationship Id="rId7" Type="http://schemas.openxmlformats.org/officeDocument/2006/relationships/image" Target="../media/image12.png"/><Relationship Id="rId6" Type="http://schemas.openxmlformats.org/officeDocument/2006/relationships/hyperlink" Target="http://www.debian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www.redflag-linux.com/index.php" TargetMode="Externa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9.jpeg"/><Relationship Id="rId14" Type="http://schemas.openxmlformats.org/officeDocument/2006/relationships/image" Target="../media/image18.jpe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hyperlink" Target="http://www.distrowatch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redhat.com/certifica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fsf.org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://www.gnu.org/" TargetMode="External"/><Relationship Id="rId1" Type="http://schemas.openxmlformats.org/officeDocument/2006/relationships/hyperlink" Target="http://localhost/dotclear/lib/exe/detail.php?id=ubuntuslide:linuxbasic&amp;cache=cache&amp;media=ubuntuslide:gnu-head-banner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gnu.org/licenses/gpl.html" TargetMode="External"/><Relationship Id="rId1" Type="http://schemas.openxmlformats.org/officeDocument/2006/relationships/hyperlink" Target="http://www.gnu.org/copyleft/copylef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 eaLnBrk="1" hangingPunct="1"/>
            <a:r>
              <a:rPr lang="zh-CN" altLang="en-US" sz="4600" b="1" smtClean="0"/>
              <a:t>第一讲</a:t>
            </a:r>
            <a:br>
              <a:rPr lang="en-US" altLang="zh-CN" sz="4600" b="1" smtClean="0"/>
            </a:br>
            <a:r>
              <a:rPr lang="en-US" altLang="zh-CN" sz="4600" b="1" smtClean="0"/>
              <a:t>          Linux</a:t>
            </a:r>
            <a:r>
              <a:rPr lang="zh-CN" altLang="en-US" sz="4600" b="1" smtClean="0"/>
              <a:t>简介与安装</a:t>
            </a:r>
            <a:endParaRPr lang="zh-CN" altLang="en-US" sz="4600" b="1" smtClean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2000240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4485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什么是操作系统</a:t>
            </a:r>
            <a:endParaRPr lang="zh-CN" alt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605" y="1196975"/>
            <a:ext cx="8435975" cy="4641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indent="0" algn="l" eaLnBrk="1" hangingPunct="1">
              <a:lnSpc>
                <a:spcPct val="120000"/>
              </a:lnSpc>
              <a:buClr>
                <a:schemeClr val="hlink"/>
              </a:buClr>
              <a:buNone/>
              <a:defRPr/>
            </a:pPr>
            <a:r>
              <a:rPr kumimoji="1" lang="zh-CN" altLang="en-US" sz="2800" b="1" kern="0" dirty="0">
                <a:solidFill>
                  <a:schemeClr val="accent6"/>
                </a:solidFill>
                <a:latin typeface="+mn-lt"/>
                <a:ea typeface="+mn-ea"/>
              </a:rPr>
              <a:t>操作系统（</a:t>
            </a:r>
            <a:r>
              <a:rPr kumimoji="1" lang="en-US" altLang="zh-CN" sz="2800" b="1" kern="0" dirty="0">
                <a:solidFill>
                  <a:schemeClr val="accent6"/>
                </a:solidFill>
                <a:latin typeface="+mn-lt"/>
                <a:ea typeface="+mn-ea"/>
              </a:rPr>
              <a:t>Operating System</a:t>
            </a:r>
            <a:r>
              <a:rPr kumimoji="1" lang="zh-CN" altLang="en-US" sz="2800" b="1" kern="0" dirty="0">
                <a:solidFill>
                  <a:schemeClr val="accent6"/>
                </a:solidFill>
                <a:latin typeface="+mn-lt"/>
                <a:ea typeface="+mn-ea"/>
              </a:rPr>
              <a:t>，简称</a:t>
            </a:r>
            <a:r>
              <a:rPr kumimoji="1" lang="en-US" altLang="zh-CN" sz="2800" b="1" kern="0" dirty="0">
                <a:solidFill>
                  <a:schemeClr val="accent6"/>
                </a:solidFill>
                <a:latin typeface="+mn-lt"/>
                <a:ea typeface="+mn-ea"/>
              </a:rPr>
              <a:t>OS</a:t>
            </a:r>
            <a:r>
              <a:rPr kumimoji="1" lang="zh-CN" altLang="en-US" sz="2800" b="1" kern="0" dirty="0">
                <a:solidFill>
                  <a:schemeClr val="accent6"/>
                </a:solidFill>
                <a:latin typeface="+mn-lt"/>
                <a:ea typeface="+mn-ea"/>
              </a:rPr>
              <a:t>）传统上是负责对电脑硬件直接控制及管理的系统软件。</a:t>
            </a:r>
            <a:endParaRPr kumimoji="1" lang="zh-CN" altLang="en-US" sz="280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lvl="1" indent="0" eaLnBrk="1" hangingPunct="1">
              <a:lnSpc>
                <a:spcPct val="120000"/>
              </a:lnSpc>
              <a:buClr>
                <a:schemeClr val="hlink"/>
              </a:buClr>
              <a:buNone/>
              <a:defRPr/>
            </a:pPr>
            <a:r>
              <a:rPr kumimoji="1" lang="zh-CN" altLang="en-US" sz="2800" kern="0" dirty="0">
                <a:solidFill>
                  <a:schemeClr val="tx1"/>
                </a:solidFill>
                <a:latin typeface="+mn-lt"/>
                <a:ea typeface="+mn-ea"/>
              </a:rPr>
              <a:t>操作系统的功能一般包括处理器管理、存储管理、文件管理、设备管理和作业管理等。</a:t>
            </a:r>
            <a:endParaRPr kumimoji="1" lang="en-US" altLang="zh-CN" sz="280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lvl="1" indent="0" eaLnBrk="1" hangingPunct="1">
              <a:lnSpc>
                <a:spcPct val="120000"/>
              </a:lnSpc>
              <a:buClr>
                <a:schemeClr val="hlink"/>
              </a:buClr>
              <a:buNone/>
              <a:defRPr/>
            </a:pPr>
            <a:r>
              <a:rPr kumimoji="1" lang="zh-CN" altLang="en-US" sz="2800" kern="0" dirty="0">
                <a:solidFill>
                  <a:schemeClr val="tx1"/>
                </a:solidFill>
                <a:latin typeface="+mn-lt"/>
                <a:ea typeface="+mn-ea"/>
              </a:rPr>
              <a:t>当多个程序同时运行时，操作系统负责规划以优化每个程序的处理时间。</a:t>
            </a:r>
            <a:endParaRPr kumimoji="1" lang="zh-CN" altLang="en-US" sz="280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accent1"/>
              </a:buClr>
              <a:buSzPct val="65000"/>
              <a:buNone/>
              <a:defRPr/>
            </a:pPr>
            <a:r>
              <a:rPr kumimoji="1" lang="zh-CN" altLang="en-US" sz="2800" b="1" kern="0" dirty="0">
                <a:solidFill>
                  <a:schemeClr val="accent6"/>
                </a:solidFill>
                <a:latin typeface="+mn-lt"/>
                <a:ea typeface="+mn-ea"/>
                <a:sym typeface="+mn-ea"/>
              </a:rPr>
              <a:t>对计算机系统而言，操作系统是对所有系统资源进行管理的程序的集合；对用户而言，操作系统提供了对系统资源进行有效利用的</a:t>
            </a:r>
            <a:r>
              <a:rPr kumimoji="1" lang="en-US" altLang="zh-CN" sz="2800" b="1" kern="0" dirty="0">
                <a:solidFill>
                  <a:schemeClr val="accent6"/>
                </a:solidFill>
                <a:latin typeface="+mn-lt"/>
                <a:ea typeface="+mn-ea"/>
                <a:sym typeface="+mn-ea"/>
              </a:rPr>
              <a:t>简单抽象的方法。</a:t>
            </a:r>
            <a:endParaRPr kumimoji="1" lang="en-US" altLang="zh-CN" sz="2800" kern="0" dirty="0">
              <a:solidFill>
                <a:schemeClr val="accent6"/>
              </a:solidFill>
              <a:latin typeface="+mn-lt"/>
              <a:ea typeface="+mn-ea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None/>
              <a:defRPr/>
            </a:pPr>
            <a:endParaRPr kumimoji="1" lang="en-US" altLang="zh-CN" sz="2800" kern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4262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什么是 </a:t>
            </a:r>
            <a:r>
              <a:rPr lang="en-US" altLang="zh-CN" b="1" smtClean="0"/>
              <a:t>Linux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196658"/>
            <a:ext cx="8229600" cy="4646612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3200" smtClean="0"/>
              <a:t>Linux </a:t>
            </a:r>
            <a:r>
              <a:rPr lang="zh-CN" altLang="en-US" sz="3200" smtClean="0"/>
              <a:t>是一个功能强大的操作系统，同时它是一个自由软件，是免费的、源代码开放的，编制它的目的是建立不受任何商品化软件版权制约的、全世界都能自由使用的</a:t>
            </a:r>
            <a:r>
              <a:rPr lang="en-US" altLang="zh-CN" sz="3200" smtClean="0"/>
              <a:t>UNIX</a:t>
            </a:r>
            <a:r>
              <a:rPr lang="zh-CN" altLang="en-US" sz="3200" smtClean="0"/>
              <a:t>兼容产品。</a:t>
            </a:r>
            <a:endParaRPr lang="zh-CN" altLang="en-US" sz="3200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smtClean="0"/>
              <a:t>各种使用 </a:t>
            </a:r>
            <a:r>
              <a:rPr lang="en-US" altLang="zh-CN" sz="3200" smtClean="0"/>
              <a:t>Linux </a:t>
            </a:r>
            <a:r>
              <a:rPr lang="zh-CN" altLang="en-US" sz="3200" smtClean="0"/>
              <a:t>作为内核的 </a:t>
            </a:r>
            <a:r>
              <a:rPr lang="en-US" altLang="zh-CN" sz="3200" smtClean="0"/>
              <a:t>GNU </a:t>
            </a:r>
            <a:r>
              <a:rPr lang="zh-CN" altLang="en-US" sz="3200" smtClean="0"/>
              <a:t>操作系统正被广泛地使用著；虽然这些系统通常被称作为“</a:t>
            </a:r>
            <a:r>
              <a:rPr lang="en-US" altLang="zh-CN" sz="3200" smtClean="0"/>
              <a:t>Linux”</a:t>
            </a:r>
            <a:r>
              <a:rPr lang="zh-CN" altLang="en-US" sz="3200" smtClean="0"/>
              <a:t>，但是它们应该更精确地被称为 </a:t>
            </a:r>
            <a:r>
              <a:rPr lang="en-US" altLang="zh-CN" sz="3200" smtClean="0"/>
              <a:t>GNU/Linux </a:t>
            </a:r>
            <a:r>
              <a:rPr lang="zh-CN" altLang="en-US" sz="3200" smtClean="0"/>
              <a:t>系统 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4262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Linux </a:t>
            </a:r>
            <a:r>
              <a:rPr lang="zh-CN" altLang="en-US" b="1" smtClean="0"/>
              <a:t>的历史</a:t>
            </a:r>
            <a:endParaRPr lang="zh-CN" altLang="en-US" smtClean="0"/>
          </a:p>
        </p:txBody>
      </p:sp>
      <p:sp>
        <p:nvSpPr>
          <p:cNvPr id="18438" name="内容占位符 2"/>
          <p:cNvSpPr>
            <a:spLocks noGrp="1"/>
          </p:cNvSpPr>
          <p:nvPr>
            <p:ph idx="1"/>
          </p:nvPr>
        </p:nvSpPr>
        <p:spPr>
          <a:xfrm>
            <a:off x="467995" y="1196975"/>
            <a:ext cx="5976620" cy="388302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kumimoji="1" lang="zh-CN" altLang="en-US" smtClean="0">
                <a:solidFill>
                  <a:schemeClr val="accent6"/>
                </a:solidFill>
              </a:rPr>
              <a:t>由一位名叫 </a:t>
            </a:r>
            <a:r>
              <a:rPr kumimoji="1" lang="en-US" altLang="zh-CN" smtClean="0">
                <a:solidFill>
                  <a:schemeClr val="accent6"/>
                </a:solidFill>
              </a:rPr>
              <a:t>Linus Torvalds </a:t>
            </a:r>
            <a:r>
              <a:rPr kumimoji="1" lang="zh-CN" altLang="en-US" smtClean="0">
                <a:solidFill>
                  <a:schemeClr val="accent6"/>
                </a:solidFill>
              </a:rPr>
              <a:t>的芬兰赫尔辛基大学的学生开发</a:t>
            </a:r>
            <a:endParaRPr kumimoji="1" lang="en-US" altLang="zh-CN" smtClean="0">
              <a:solidFill>
                <a:schemeClr val="accent6"/>
              </a:solidFill>
            </a:endParaRPr>
          </a:p>
          <a:p>
            <a:pPr marL="344170" lvl="1" indent="0" eaLnBrk="1" hangingPunct="1">
              <a:buNone/>
            </a:pPr>
            <a:r>
              <a:rPr kumimoji="1" lang="zh-CN" altLang="en-US" smtClean="0"/>
              <a:t>目的是设计一个替代 </a:t>
            </a:r>
            <a:r>
              <a:rPr kumimoji="1" lang="en-US" altLang="zh-CN" smtClean="0"/>
              <a:t>Minix </a:t>
            </a:r>
            <a:r>
              <a:rPr kumimoji="1" lang="zh-CN" altLang="en-US" smtClean="0"/>
              <a:t>的操作系统，这个操作系统可用于</a:t>
            </a:r>
            <a:r>
              <a:rPr kumimoji="1" lang="en-US" altLang="zh-CN" smtClean="0"/>
              <a:t>386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486</a:t>
            </a:r>
            <a:r>
              <a:rPr kumimoji="1" lang="zh-CN" altLang="en-US" smtClean="0"/>
              <a:t>或奔腾处理器的个人计算机上，并且具有 </a:t>
            </a:r>
            <a:r>
              <a:rPr kumimoji="1" lang="en-US" altLang="zh-CN" smtClean="0"/>
              <a:t>Unix </a:t>
            </a:r>
            <a:r>
              <a:rPr kumimoji="1" lang="zh-CN" altLang="en-US" smtClean="0"/>
              <a:t>操作系统的全部功能。</a:t>
            </a:r>
            <a:endParaRPr kumimoji="1" lang="en-US" altLang="zh-CN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kumimoji="1" lang="en-US" altLang="zh-CN" smtClean="0">
                <a:solidFill>
                  <a:schemeClr val="accent6"/>
                </a:solidFill>
              </a:rPr>
              <a:t>Linux </a:t>
            </a:r>
            <a:r>
              <a:rPr kumimoji="1" lang="zh-CN" altLang="en-US" smtClean="0">
                <a:solidFill>
                  <a:schemeClr val="accent6"/>
                </a:solidFill>
              </a:rPr>
              <a:t>第一个内核公开版</a:t>
            </a:r>
            <a:endParaRPr kumimoji="1" lang="en-US" altLang="zh-CN" smtClean="0">
              <a:solidFill>
                <a:schemeClr val="accent6"/>
              </a:solidFill>
            </a:endParaRPr>
          </a:p>
          <a:p>
            <a:pPr marL="344170" lvl="1" indent="0" eaLnBrk="1" hangingPunct="1">
              <a:buNone/>
            </a:pPr>
            <a:r>
              <a:rPr kumimoji="1" lang="en-US" altLang="zh-CN" smtClean="0"/>
              <a:t>Linux 0.02</a:t>
            </a:r>
            <a:r>
              <a:rPr kumimoji="1" lang="zh-CN" altLang="en-US" smtClean="0"/>
              <a:t>版于</a:t>
            </a:r>
            <a:r>
              <a:rPr kumimoji="1" lang="en-US" altLang="zh-CN" smtClean="0"/>
              <a:t>1991</a:t>
            </a:r>
            <a:r>
              <a:rPr kumimoji="1" lang="en-US" altLang="en-US" smtClean="0"/>
              <a:t>年</a:t>
            </a:r>
            <a:r>
              <a:rPr kumimoji="1" lang="en-US" altLang="zh-CN" smtClean="0"/>
              <a:t>10</a:t>
            </a:r>
            <a:r>
              <a:rPr kumimoji="1" lang="zh-CN" altLang="en-US" smtClean="0"/>
              <a:t>月发布。</a:t>
            </a:r>
            <a:endParaRPr lang="zh-CN" altLang="en-US" smtClean="0"/>
          </a:p>
        </p:txBody>
      </p:sp>
      <p:pic>
        <p:nvPicPr>
          <p:cNvPr id="18439" name="Picture 2" descr="linu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0"/>
          <a:stretch>
            <a:fillRect/>
          </a:stretch>
        </p:blipFill>
        <p:spPr bwMode="auto">
          <a:xfrm>
            <a:off x="7291388" y="1341438"/>
            <a:ext cx="1312862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" descr="http://h.hiphotos.baidu.com/baike/s%3D220/sign=02de3bd67b899e517c8e3d1672a7d990/8ad4b31c8701a18bb0f2fa649e2f07082838fe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119438"/>
            <a:ext cx="193833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5595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Linux</a:t>
            </a:r>
            <a:r>
              <a:rPr lang="en-US" altLang="zh-CN" b="1" smtClean="0"/>
              <a:t> </a:t>
            </a:r>
            <a:r>
              <a:rPr lang="zh-CN" altLang="en-US" b="1" smtClean="0"/>
              <a:t>深</a:t>
            </a:r>
            <a:r>
              <a:rPr lang="en-US" altLang="en-US" b="1" smtClean="0"/>
              <a:t>受喜爱的原因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95605" y="1124585"/>
            <a:ext cx="8229600" cy="5059045"/>
          </a:xfrm>
        </p:spPr>
        <p:txBody>
          <a:bodyPr/>
          <a:lstStyle/>
          <a:p>
            <a:pPr eaLnBrk="1" hangingPunct="1"/>
            <a:r>
              <a:rPr kumimoji="1" lang="en-US" altLang="zh-CN" sz="3200" smtClean="0"/>
              <a:t>Linux </a:t>
            </a:r>
            <a:r>
              <a:rPr kumimoji="1" lang="zh-CN" altLang="en-US" sz="3200" smtClean="0"/>
              <a:t>属于自由软件，用户不用支付任何费用就可以获得它和它的源代码，并且可以根据自己的需要对它进行必要的修改，无约束地继续传播。</a:t>
            </a:r>
            <a:endParaRPr kumimoji="1" lang="zh-CN" altLang="en-US" sz="3200" smtClean="0"/>
          </a:p>
          <a:p>
            <a:pPr eaLnBrk="1" hangingPunct="1"/>
            <a:r>
              <a:rPr kumimoji="1" lang="en-US" altLang="zh-CN" sz="3200" smtClean="0"/>
              <a:t>Linux </a:t>
            </a:r>
            <a:r>
              <a:rPr kumimoji="1" lang="zh-CN" altLang="en-US" sz="3200" smtClean="0"/>
              <a:t>具有</a:t>
            </a:r>
            <a:r>
              <a:rPr kumimoji="1" lang="en-US" altLang="zh-CN" sz="3200" smtClean="0"/>
              <a:t>Unix</a:t>
            </a:r>
            <a:r>
              <a:rPr kumimoji="1" lang="zh-CN" altLang="en-US" sz="3200" smtClean="0"/>
              <a:t>的全部功能，任何使用 </a:t>
            </a:r>
            <a:r>
              <a:rPr kumimoji="1" lang="en-US" altLang="zh-CN" sz="3200" smtClean="0"/>
              <a:t>Unix </a:t>
            </a:r>
            <a:r>
              <a:rPr kumimoji="1" lang="zh-CN" altLang="en-US" sz="3200" smtClean="0"/>
              <a:t>操作系统或想要学习 </a:t>
            </a:r>
            <a:r>
              <a:rPr kumimoji="1" lang="en-US" altLang="zh-CN" sz="3200" smtClean="0"/>
              <a:t>Unix </a:t>
            </a:r>
            <a:r>
              <a:rPr kumimoji="1" lang="zh-CN" altLang="en-US" sz="3200" smtClean="0"/>
              <a:t>操作系统的人都可以从 </a:t>
            </a:r>
            <a:r>
              <a:rPr kumimoji="1" lang="en-US" altLang="zh-CN" sz="3200" smtClean="0"/>
              <a:t>Linux </a:t>
            </a:r>
            <a:r>
              <a:rPr kumimoji="1" lang="zh-CN" altLang="en-US" sz="3200" smtClean="0"/>
              <a:t>中获益。</a:t>
            </a:r>
            <a:endParaRPr kumimoji="1" lang="zh-CN" altLang="en-US" sz="3200" smtClean="0"/>
          </a:p>
          <a:p>
            <a:pPr eaLnBrk="1" hangingPunct="1"/>
            <a:r>
              <a:rPr kumimoji="1" lang="en-US" altLang="zh-CN" sz="3200" smtClean="0"/>
              <a:t>Linux</a:t>
            </a:r>
            <a:r>
              <a:rPr kumimoji="1" lang="zh-CN" altLang="en-US" sz="3200" smtClean="0"/>
              <a:t>不仅为用户提供了强大的操作系统功能，而且还提供了丰富的应用软件。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278066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的特点和组成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7246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Linux </a:t>
            </a:r>
            <a:r>
              <a:rPr lang="zh-CN" altLang="en-US" b="1" smtClean="0"/>
              <a:t>系统的特点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67360" y="1163320"/>
            <a:ext cx="8229600" cy="37090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开放性的系统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多用户多任务的系统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具有出色的稳定性和速度性能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具有可靠的系统安全性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提供了丰富的网络功能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标准兼容性和可移植性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提供了良好的用户界面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Linux </a:t>
            </a:r>
            <a:r>
              <a:rPr lang="zh-CN" altLang="en-US" b="1" smtClean="0"/>
              <a:t>系统的组成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</a:t>
            </a:r>
            <a:r>
              <a:rPr lang="zh-CN" altLang="en-US" sz="2800" b="1" smtClean="0"/>
              <a:t>内核</a:t>
            </a:r>
            <a:r>
              <a:rPr lang="zh-CN" altLang="en-US" sz="2800" smtClean="0"/>
              <a:t>：内核（</a:t>
            </a:r>
            <a:r>
              <a:rPr lang="en-US" altLang="zh-CN" sz="2800" smtClean="0"/>
              <a:t>Kernel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en-US" sz="2800" smtClean="0"/>
              <a:t>是系统的心脏，实现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    操作系统的基本功能。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 Shell</a:t>
            </a:r>
            <a:r>
              <a:rPr lang="zh-CN" altLang="en-US" sz="2800" smtClean="0"/>
              <a:t>：</a:t>
            </a:r>
            <a:r>
              <a:rPr lang="en-US" altLang="zh-CN" sz="2800" smtClean="0"/>
              <a:t>Shell</a:t>
            </a:r>
            <a:r>
              <a:rPr lang="zh-CN" altLang="en-US" sz="2800" smtClean="0"/>
              <a:t>是系统的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en-US" sz="2800" smtClean="0"/>
              <a:t>用户界面，提供了用户与内核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en-US" sz="2800" smtClean="0"/>
              <a:t>进行交互操作的一种接口。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</a:t>
            </a:r>
            <a:r>
              <a:rPr lang="zh-CN" altLang="en-US" sz="2800" b="1" smtClean="0"/>
              <a:t>应用程序</a:t>
            </a:r>
            <a:r>
              <a:rPr lang="zh-CN" altLang="en-US" sz="2800" smtClean="0"/>
              <a:t>：包括文本编辑器、编程语言、</a:t>
            </a:r>
            <a:r>
              <a:rPr lang="en-US" altLang="zh-CN" sz="2800" smtClean="0"/>
              <a:t>X Window</a:t>
            </a:r>
            <a:r>
              <a:rPr lang="zh-CN" altLang="en-US" sz="2800" smtClean="0"/>
              <a:t>、办公套件、</a:t>
            </a:r>
            <a:r>
              <a:rPr lang="en-US" altLang="zh-CN" sz="2800" smtClean="0"/>
              <a:t>Internet</a:t>
            </a:r>
            <a:r>
              <a:rPr lang="zh-CN" altLang="en-US" sz="2800" smtClean="0"/>
              <a:t>工具、数据库等。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</a:t>
            </a:r>
            <a:r>
              <a:rPr lang="zh-CN" altLang="en-US" sz="2800" b="1" smtClean="0"/>
              <a:t>文件系统</a:t>
            </a:r>
            <a:r>
              <a:rPr lang="zh-CN" altLang="en-US" sz="2800" smtClean="0"/>
              <a:t>：文件系统是文件存放在磁盘等存储设备上的组织方法。通常是按照目录层次的方式进行组织。系统以 </a:t>
            </a:r>
            <a:r>
              <a:rPr lang="en-US" altLang="zh-CN" sz="2800" smtClean="0"/>
              <a:t>/ </a:t>
            </a:r>
            <a:r>
              <a:rPr lang="zh-CN" altLang="en-US" sz="2800" smtClean="0"/>
              <a:t>为根目录。</a:t>
            </a:r>
            <a:endParaRPr lang="zh-CN" altLang="en-US" sz="2800" smtClean="0"/>
          </a:p>
        </p:txBody>
      </p:sp>
      <p:pic>
        <p:nvPicPr>
          <p:cNvPr id="7" name="Picture 4" descr="shel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25538"/>
            <a:ext cx="28273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233" y="306895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三、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的内核与发行版本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5692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Linux</a:t>
            </a:r>
            <a:r>
              <a:rPr lang="zh-CN" altLang="en-GB" b="1" smtClean="0"/>
              <a:t>内核</a:t>
            </a:r>
            <a:endParaRPr lang="zh-CN" altLang="en-US" b="1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360" y="1196658"/>
            <a:ext cx="8229600" cy="4646612"/>
          </a:xfrm>
        </p:spPr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内核项目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主要作者：</a:t>
            </a:r>
            <a:r>
              <a:rPr lang="en-US" altLang="zh-CN" smtClean="0"/>
              <a:t>Linus Torvalds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1994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月，</a:t>
            </a:r>
            <a:r>
              <a:rPr lang="en-US" altLang="zh-CN" smtClean="0"/>
              <a:t>Linux 1.0</a:t>
            </a:r>
            <a:r>
              <a:rPr lang="zh-CN" altLang="en-US" smtClean="0"/>
              <a:t>版发布 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官方网站：</a:t>
            </a:r>
            <a:r>
              <a:rPr lang="en-US" altLang="zh-CN" smtClean="0">
                <a:hlinkClick r:id="rId1"/>
              </a:rPr>
              <a:t>http://www.kernel.org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Linux</a:t>
            </a:r>
            <a:r>
              <a:rPr lang="zh-CN" altLang="en-US" smtClean="0"/>
              <a:t>内核的标志为企鹅</a:t>
            </a:r>
            <a:r>
              <a:rPr lang="en-US" altLang="zh-CN" smtClean="0"/>
              <a:t>Tux</a:t>
            </a:r>
            <a:r>
              <a:rPr lang="zh-CN" altLang="en-US" smtClean="0"/>
              <a:t>，取自芬兰的吉祥物</a:t>
            </a:r>
            <a:endParaRPr lang="en-US" altLang="zh-CN" smtClean="0"/>
          </a:p>
          <a:p>
            <a:pPr eaLnBrk="1" hangingPunct="1">
              <a:lnSpc>
                <a:spcPct val="93000"/>
              </a:lnSpc>
              <a:spcBef>
                <a:spcPts val="690"/>
              </a:spcBef>
              <a:buSzPct val="87000"/>
            </a:pPr>
            <a:r>
              <a:rPr lang="en-US" altLang="zh-CN" sz="2800" smtClean="0"/>
              <a:t>Linux</a:t>
            </a:r>
            <a:r>
              <a:rPr lang="zh-CN" altLang="en-US" sz="2800" smtClean="0"/>
              <a:t>内核实现了</a:t>
            </a:r>
            <a:r>
              <a:rPr lang="zh-CN" altLang="en-GB" sz="2800" smtClean="0"/>
              <a:t>操作系统的基本功能</a:t>
            </a:r>
            <a:endParaRPr lang="zh-CN" altLang="en-GB" sz="2800" smtClean="0"/>
          </a:p>
          <a:p>
            <a:pPr lvl="1" eaLnBrk="1" hangingPunct="1">
              <a:spcBef>
                <a:spcPts val="590"/>
              </a:spcBef>
            </a:pPr>
            <a:r>
              <a:rPr lang="zh-CN" altLang="en-GB" sz="2400" smtClean="0"/>
              <a:t>硬件方面：控制硬件设备，内存管理，硬件接口，基本</a:t>
            </a:r>
            <a:r>
              <a:rPr lang="en-GB" altLang="zh-CN" sz="2400" smtClean="0"/>
              <a:t>I/O</a:t>
            </a:r>
            <a:endParaRPr lang="en-GB" altLang="zh-CN" sz="2400" smtClean="0"/>
          </a:p>
          <a:p>
            <a:pPr lvl="1" eaLnBrk="1" hangingPunct="1">
              <a:spcBef>
                <a:spcPts val="590"/>
              </a:spcBef>
            </a:pPr>
            <a:r>
              <a:rPr lang="zh-CN" altLang="en-GB" sz="2400" smtClean="0"/>
              <a:t>软件方面：管理文件系统，为程序分配内存和</a:t>
            </a:r>
            <a:r>
              <a:rPr lang="en-GB" altLang="zh-CN" sz="2400" smtClean="0"/>
              <a:t>CPU</a:t>
            </a:r>
            <a:r>
              <a:rPr lang="zh-CN" altLang="en-GB" sz="2400" smtClean="0"/>
              <a:t>时间等</a:t>
            </a:r>
            <a:endParaRPr lang="zh-CN" altLang="en-US" smtClean="0"/>
          </a:p>
        </p:txBody>
      </p:sp>
      <p:pic>
        <p:nvPicPr>
          <p:cNvPr id="26631" name="Picture 2" descr="http://sys.21edu8.com/uploads/allimg/120631/2012033120064977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57338"/>
            <a:ext cx="2738438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736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Linux</a:t>
            </a:r>
            <a:r>
              <a:rPr lang="zh-CN" altLang="en-GB" b="1" smtClean="0"/>
              <a:t>内核</a:t>
            </a:r>
            <a:r>
              <a:rPr lang="zh-CN" altLang="en-US" b="1" smtClean="0"/>
              <a:t>版本</a:t>
            </a:r>
            <a:endParaRPr lang="zh-CN" altLang="en-US" b="1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034098"/>
            <a:ext cx="8229600" cy="4789487"/>
          </a:xfrm>
        </p:spPr>
        <p:txBody>
          <a:bodyPr/>
          <a:lstStyle/>
          <a:p>
            <a:pPr marL="341630" indent="-341630" defTabSz="449580" eaLnBrk="1" hangingPunct="1">
              <a:spcBef>
                <a:spcPts val="690"/>
              </a:spcBef>
              <a:buSzPct val="87000"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smtClean="0"/>
              <a:t>第一种形式：（</a:t>
            </a:r>
            <a:r>
              <a:rPr lang="en-US" altLang="zh-CN" sz="2800" smtClean="0"/>
              <a:t>3.0</a:t>
            </a:r>
            <a:r>
              <a:rPr lang="zh-CN" altLang="en-US" sz="2800" smtClean="0"/>
              <a:t>版本之前）</a:t>
            </a:r>
            <a:endParaRPr lang="zh-CN" altLang="en-US" sz="28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smtClean="0"/>
              <a:t>Linux</a:t>
            </a:r>
            <a:r>
              <a:rPr lang="zh-CN" altLang="en-US" sz="2800" smtClean="0"/>
              <a:t>内核</a:t>
            </a:r>
            <a:r>
              <a:rPr lang="zh-CN" altLang="en-GB" sz="2800" smtClean="0"/>
              <a:t>版本号</a:t>
            </a:r>
            <a:r>
              <a:rPr lang="zh-CN" altLang="en-US" sz="2800" smtClean="0"/>
              <a:t>由</a:t>
            </a:r>
            <a:r>
              <a:rPr lang="zh-CN" altLang="en-GB" sz="2800" smtClean="0"/>
              <a:t>三个数字组成：</a:t>
            </a:r>
            <a:r>
              <a:rPr lang="en-GB" altLang="zh-CN" sz="2800" smtClean="0"/>
              <a:t>r.x.y</a:t>
            </a:r>
            <a:endParaRPr lang="en-GB" altLang="zh-CN" sz="2800" smtClean="0"/>
          </a:p>
          <a:p>
            <a:pPr marL="741680" lvl="1" indent="-284480" defTabSz="449580" eaLnBrk="1" hangingPunct="1">
              <a:spcBef>
                <a:spcPts val="590"/>
              </a:spcBef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smtClean="0"/>
              <a:t>r：</a:t>
            </a:r>
            <a:r>
              <a:rPr lang="zh-CN" altLang="en-GB" sz="2400" smtClean="0"/>
              <a:t>目前发布的</a:t>
            </a:r>
            <a:r>
              <a:rPr lang="en-GB" altLang="zh-CN" sz="2400" smtClean="0"/>
              <a:t>Kernel</a:t>
            </a:r>
            <a:r>
              <a:rPr lang="zh-CN" altLang="en-GB" sz="2400" smtClean="0"/>
              <a:t>版本</a:t>
            </a:r>
            <a:endParaRPr lang="zh-CN" altLang="en-GB" sz="2400" smtClean="0"/>
          </a:p>
          <a:p>
            <a:pPr marL="741680" lvl="1" indent="-284480" defTabSz="449580" eaLnBrk="1" hangingPunct="1">
              <a:spcBef>
                <a:spcPts val="590"/>
              </a:spcBef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smtClean="0"/>
              <a:t>x：</a:t>
            </a:r>
            <a:r>
              <a:rPr lang="zh-CN" altLang="en-GB" sz="2400" smtClean="0"/>
              <a:t>偶数：稳定版本，奇数：开发中版本</a:t>
            </a:r>
            <a:endParaRPr lang="zh-CN" altLang="en-GB" sz="2400" smtClean="0"/>
          </a:p>
          <a:p>
            <a:pPr marL="741680" lvl="1" indent="-284480" defTabSz="449580" eaLnBrk="1" hangingPunct="1">
              <a:spcBef>
                <a:spcPts val="590"/>
              </a:spcBef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smtClean="0"/>
              <a:t>y：</a:t>
            </a:r>
            <a:r>
              <a:rPr lang="zh-CN" altLang="en-GB" sz="2400" smtClean="0"/>
              <a:t>错误修补的次数</a:t>
            </a:r>
            <a:endParaRPr lang="zh-CN" altLang="en-US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08400" y="56610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94188" y="4581525"/>
            <a:ext cx="135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</a:rPr>
              <a:t>2.5.17</a:t>
            </a:r>
            <a:endParaRPr lang="en-US" altLang="zh-CN" sz="4000" b="1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2638" y="4598988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</a:rPr>
              <a:t>2.6.18</a:t>
            </a:r>
            <a:endParaRPr lang="en-US" altLang="zh-CN" sz="4000" b="1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7228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2976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1079500" y="3633788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</a:t>
            </a:r>
            <a:r>
              <a:rPr lang="en-US" altLang="zh-CN" sz="4000" b="1">
                <a:solidFill>
                  <a:schemeClr val="tx2"/>
                </a:solidFill>
              </a:rPr>
              <a:t>r</a:t>
            </a:r>
            <a:r>
              <a:rPr lang="en-US" altLang="zh-CN" sz="4000">
                <a:solidFill>
                  <a:schemeClr val="tx2"/>
                </a:solidFill>
              </a:rPr>
              <a:t>.   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en-US" altLang="zh-CN" sz="4000">
                <a:solidFill>
                  <a:schemeClr val="tx2"/>
                </a:solidFill>
              </a:rPr>
              <a:t>   .</a:t>
            </a:r>
            <a:r>
              <a:rPr lang="en-US" altLang="zh-CN" sz="4000" b="1">
                <a:solidFill>
                  <a:schemeClr val="tx2"/>
                </a:solidFill>
              </a:rPr>
              <a:t>y</a:t>
            </a:r>
            <a:endParaRPr lang="en-US" altLang="zh-CN" sz="4000" b="1">
              <a:solidFill>
                <a:schemeClr val="tx2"/>
              </a:solidFill>
            </a:endParaRPr>
          </a:p>
        </p:txBody>
      </p:sp>
      <p:sp>
        <p:nvSpPr>
          <p:cNvPr id="27661" name="AutoShape 10"/>
          <p:cNvSpPr>
            <a:spLocks noChangeArrowheads="1"/>
          </p:cNvSpPr>
          <p:nvPr/>
        </p:nvSpPr>
        <p:spPr bwMode="auto">
          <a:xfrm>
            <a:off x="466725" y="4510088"/>
            <a:ext cx="1368425" cy="395287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主版本号</a:t>
            </a:r>
            <a:endParaRPr lang="zh-CN" altLang="en-US" b="1">
              <a:ea typeface="楷体_GB2312"/>
              <a:cs typeface="楷体_GB2312"/>
            </a:endParaRPr>
          </a:p>
        </p:txBody>
      </p:sp>
      <p:sp>
        <p:nvSpPr>
          <p:cNvPr id="27662" name="AutoShape 10"/>
          <p:cNvSpPr>
            <a:spLocks noChangeArrowheads="1"/>
          </p:cNvSpPr>
          <p:nvPr/>
        </p:nvSpPr>
        <p:spPr bwMode="auto">
          <a:xfrm>
            <a:off x="3276600" y="3213100"/>
            <a:ext cx="1476375" cy="395288"/>
          </a:xfrm>
          <a:prstGeom prst="wedgeRoundRectCallout">
            <a:avLst>
              <a:gd name="adj1" fmla="val -39356"/>
              <a:gd name="adj2" fmla="val 93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修订版本号</a:t>
            </a:r>
            <a:endParaRPr lang="zh-CN" altLang="en-US" b="1">
              <a:ea typeface="楷体_GB2312"/>
              <a:cs typeface="楷体_GB2312"/>
            </a:endParaRPr>
          </a:p>
        </p:txBody>
      </p:sp>
      <p:sp>
        <p:nvSpPr>
          <p:cNvPr id="27663" name="AutoShape 10"/>
          <p:cNvSpPr>
            <a:spLocks noChangeArrowheads="1"/>
          </p:cNvSpPr>
          <p:nvPr/>
        </p:nvSpPr>
        <p:spPr bwMode="auto">
          <a:xfrm>
            <a:off x="2268538" y="4510088"/>
            <a:ext cx="1296987" cy="395287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次版本号</a:t>
            </a:r>
            <a:endParaRPr lang="zh-CN" altLang="en-US" b="1">
              <a:ea typeface="楷体_GB2312"/>
              <a:cs typeface="楷体_GB2312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987675" y="5626100"/>
            <a:ext cx="2016125" cy="395288"/>
          </a:xfrm>
          <a:prstGeom prst="wedgeRoundRectCallout">
            <a:avLst>
              <a:gd name="adj1" fmla="val 40551"/>
              <a:gd name="adj2" fmla="val -111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奇数表示开发版</a:t>
            </a:r>
            <a:endParaRPr lang="zh-CN" altLang="en-US" b="1">
              <a:ea typeface="楷体_GB2312"/>
              <a:cs typeface="楷体_GB2312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6281738" y="5589588"/>
            <a:ext cx="2016125" cy="395287"/>
          </a:xfrm>
          <a:prstGeom prst="wedgeRoundRectCallout">
            <a:avLst>
              <a:gd name="adj1" fmla="val -40000"/>
              <a:gd name="adj2" fmla="val -103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偶数表示稳定版</a:t>
            </a:r>
            <a:endParaRPr lang="zh-CN" altLang="en-US" b="1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nimBg="1"/>
      <p:bldP spid="11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395"/>
            <a:ext cx="8229600" cy="7588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本章内容要点</a:t>
            </a:r>
            <a:endParaRPr lang="zh-CN" altLang="en-US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自由软件与</a:t>
            </a:r>
            <a:r>
              <a:rPr lang="en-US" altLang="zh-CN" dirty="0" smtClean="0">
                <a:sym typeface="+mn-ea"/>
              </a:rPr>
              <a:t>Linux</a:t>
            </a:r>
            <a:endParaRPr lang="en-US" altLang="zh-CN" dirty="0" smtClean="0"/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Linux </a:t>
            </a:r>
            <a:r>
              <a:rPr lang="zh-CN" altLang="en-US" dirty="0" smtClean="0"/>
              <a:t>系统的特点和组成</a:t>
            </a:r>
            <a:endParaRPr lang="zh-CN" altLang="en-US" dirty="0" smtClean="0"/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Linux </a:t>
            </a:r>
            <a:r>
              <a:rPr lang="zh-CN" altLang="en-US" dirty="0" smtClean="0"/>
              <a:t>的内核版本与发行版本</a:t>
            </a:r>
            <a:endParaRPr lang="zh-CN" altLang="en-US" dirty="0" smtClean="0"/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 Linux </a:t>
            </a:r>
            <a:r>
              <a:rPr lang="zh-CN" altLang="en-US" dirty="0" smtClean="0"/>
              <a:t>的应用领域</a:t>
            </a:r>
            <a:endParaRPr lang="zh-CN" altLang="en-US" dirty="0" smtClean="0"/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CentOS 7</a:t>
            </a:r>
            <a:endParaRPr lang="en-US" altLang="zh-CN" dirty="0" smtClean="0"/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的工作界面</a:t>
            </a:r>
            <a:endParaRPr lang="en-US" altLang="zh-CN" dirty="0" smtClean="0"/>
          </a:p>
          <a:p>
            <a:pPr eaLnBrk="1" hangingPunct="1">
              <a:buFont typeface="Wingdings" panose="05000000000000000000" charset="0"/>
              <a:buChar char="Ø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75057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Linux</a:t>
            </a:r>
            <a:r>
              <a:rPr lang="zh-CN" altLang="en-GB" b="1" smtClean="0"/>
              <a:t>内核</a:t>
            </a:r>
            <a:r>
              <a:rPr lang="zh-CN" altLang="en-US" b="1" smtClean="0"/>
              <a:t>版本</a:t>
            </a:r>
            <a:endParaRPr lang="zh-CN" altLang="en-US" b="1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31800" y="1118870"/>
            <a:ext cx="8229600" cy="5062220"/>
          </a:xfrm>
        </p:spPr>
        <p:txBody>
          <a:bodyPr/>
          <a:lstStyle/>
          <a:p>
            <a:pPr marL="341630" indent="-341630" defTabSz="449580" eaLnBrk="1" hangingPunct="1">
              <a:spcBef>
                <a:spcPts val="690"/>
              </a:spcBef>
              <a:buSzPct val="87000"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smtClean="0"/>
              <a:t>第二种形式：（</a:t>
            </a:r>
            <a:r>
              <a:rPr lang="en-US" altLang="zh-CN" sz="2800" smtClean="0"/>
              <a:t>3.0</a:t>
            </a:r>
            <a:r>
              <a:rPr lang="zh-CN" altLang="en-US" sz="2800" smtClean="0"/>
              <a:t>版本之后）</a:t>
            </a:r>
            <a:endParaRPr lang="zh-CN" altLang="en-US" sz="28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smtClean="0"/>
              <a:t>major.minor.patch-build.desc</a:t>
            </a:r>
            <a:endParaRPr lang="zh-CN" altLang="en-US" sz="28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 major : 主版本号，有结构变化才变更 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 minor : 次版本号，新增功能时才发生变化，一般技术表示测试版，偶数表示生产版 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 patch : 补丁包数或次版本的修改次数 build : 编译（或构建）的次数，每次编译可能对 少量程序做优化或修改，但一般没有大的（可控的）功能变化。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 desc  : 当前版本的特殊信息，其信息由编译时指定，具有较大的随意性，有如下的标识是常用的： 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 rc（或r），表示发行候选版本（release candidate），rc后的数字表示该正式版本的第几个候选版本，多数情况下，各候选版本之间数字越大越接近正式版。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smp，表示对称多处理器（Symmetric MultiProcessing）。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pp，在Red Hat Linux中常用来表示测试版本（pre-patch）。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EL，在Red Hat Linux中用来表示企业版Linux（Enterprise Linux）。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mm，表示专门用来测试新的技术或新功能的版本。</a:t>
            </a:r>
            <a:endParaRPr lang="zh-CN" altLang="en-US" sz="1600" smtClean="0"/>
          </a:p>
          <a:p>
            <a:pPr marL="0" indent="0" defTabSz="449580" eaLnBrk="1" hangingPunct="1">
              <a:spcBef>
                <a:spcPts val="690"/>
              </a:spcBef>
              <a:buSzPct val="87000"/>
              <a:buNone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smtClean="0"/>
              <a:t>    fc，在Red Hat Linux中表示Fedora Core。  </a:t>
            </a:r>
            <a:endParaRPr lang="zh-CN" altLang="en-US" sz="1600" smtClean="0"/>
          </a:p>
          <a:p>
            <a:pPr marL="341630" indent="-341630" defTabSz="449580" eaLnBrk="1" hangingPunct="1">
              <a:spcBef>
                <a:spcPts val="690"/>
              </a:spcBef>
              <a:buSzPct val="87000"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60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08400" y="56610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28980"/>
          </a:xfrm>
        </p:spPr>
        <p:txBody>
          <a:bodyPr/>
          <a:lstStyle/>
          <a:p>
            <a:pPr eaLnBrk="1" hangingPunct="1"/>
            <a:r>
              <a:rPr lang="en-GB" altLang="zh-CN" sz="4400" b="1" smtClean="0"/>
              <a:t>Linux </a:t>
            </a:r>
            <a:r>
              <a:rPr lang="zh-CN" altLang="en-GB" sz="4400" b="1" smtClean="0"/>
              <a:t>发行</a:t>
            </a:r>
            <a:r>
              <a:rPr lang="zh-CN" altLang="en-US" sz="4400" b="1" smtClean="0"/>
              <a:t>版</a:t>
            </a:r>
            <a:endParaRPr lang="zh-CN" altLang="en-US" b="1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0725"/>
          </a:xfrm>
        </p:spPr>
        <p:txBody>
          <a:bodyPr/>
          <a:lstStyle/>
          <a:p>
            <a:pPr eaLnBrk="1" hangingPunct="1"/>
            <a:r>
              <a:rPr lang="en-GB" altLang="zh-CN" sz="3200" smtClean="0"/>
              <a:t>Linux </a:t>
            </a:r>
            <a:r>
              <a:rPr lang="zh-CN" altLang="en-GB" sz="3200" smtClean="0"/>
              <a:t>发行</a:t>
            </a:r>
            <a:r>
              <a:rPr lang="zh-CN" altLang="en-US" sz="3200" smtClean="0"/>
              <a:t>版</a:t>
            </a:r>
            <a:r>
              <a:rPr lang="zh-CN" altLang="en-GB" sz="3200" b="1" smtClean="0"/>
              <a:t>（</a:t>
            </a:r>
            <a:r>
              <a:rPr lang="en-GB" altLang="zh-CN" sz="3200" b="1" smtClean="0"/>
              <a:t>Distribution）</a:t>
            </a:r>
            <a:r>
              <a:rPr lang="zh-CN" altLang="en-US" sz="3200" smtClean="0"/>
              <a:t>是</a:t>
            </a:r>
            <a:r>
              <a:rPr lang="zh-CN" altLang="en-GB" sz="3200" smtClean="0"/>
              <a:t>以</a:t>
            </a:r>
            <a:r>
              <a:rPr lang="en-GB" altLang="zh-CN" sz="3200" smtClean="0"/>
              <a:t>Linux Kernel</a:t>
            </a:r>
            <a:r>
              <a:rPr lang="zh-CN" altLang="en-GB" sz="3200" smtClean="0"/>
              <a:t>为核心，搭配各种应用程序和工具的软件集合</a:t>
            </a:r>
            <a:r>
              <a:rPr lang="zh-CN" altLang="en-US" sz="3200" smtClean="0"/>
              <a:t>。</a:t>
            </a:r>
            <a:endParaRPr lang="zh-CN" altLang="en-GB" sz="3200" smtClean="0"/>
          </a:p>
          <a:p>
            <a:pPr lvl="1" eaLnBrk="1" hangingPunct="1"/>
            <a:r>
              <a:rPr lang="en-US" altLang="zh-CN" smtClean="0"/>
              <a:t>Linux</a:t>
            </a:r>
            <a:r>
              <a:rPr lang="zh-CN" altLang="en-US" smtClean="0"/>
              <a:t>内核 ＋ 各种自由软件 ＝ 完整的操作系统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发行版的名称、版本由发行厂商决定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包括厂商</a:t>
            </a:r>
            <a:r>
              <a:rPr lang="en-US" altLang="zh-CN" smtClean="0"/>
              <a:t>/</a:t>
            </a:r>
            <a:r>
              <a:rPr lang="zh-CN" altLang="en-US" smtClean="0"/>
              <a:t>社区提供的辅助安装、软件包管理等程序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发行版可以自由选择使用某个版本的</a:t>
            </a:r>
            <a:r>
              <a:rPr lang="en-US" altLang="zh-CN" smtClean="0"/>
              <a:t>Linux</a:t>
            </a:r>
            <a:r>
              <a:rPr lang="zh-CN" altLang="en-US" smtClean="0"/>
              <a:t>内核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相对于内核版本，发行版的版本号随发布者的不同而不同，与系统内核的版本号是相对独立的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常见的</a:t>
            </a:r>
            <a:r>
              <a:rPr lang="en-US" altLang="zh-CN" smtClean="0"/>
              <a:t>Linux</a:t>
            </a:r>
            <a:r>
              <a:rPr lang="zh-CN" altLang="en-US" smtClean="0"/>
              <a:t>发行套件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zh-CN" altLang="fr-FR" smtClean="0"/>
              <a:t>目前有</a:t>
            </a:r>
            <a:r>
              <a:rPr lang="fr-FR" altLang="zh-CN" smtClean="0"/>
              <a:t>300</a:t>
            </a:r>
            <a:r>
              <a:rPr lang="zh-CN" altLang="fr-FR" smtClean="0"/>
              <a:t>余种 </a:t>
            </a:r>
            <a:r>
              <a:rPr lang="fr-FR" altLang="zh-CN" smtClean="0"/>
              <a:t>Linux Distribution</a:t>
            </a:r>
            <a:endParaRPr lang="fr-FR" altLang="zh-CN" smtClean="0"/>
          </a:p>
          <a:p>
            <a:pPr marL="344170" lvl="1" indent="0" eaLnBrk="1" hangingPunct="1">
              <a:buNone/>
            </a:pPr>
            <a:r>
              <a:rPr lang="en-US" altLang="zh-CN" smtClean="0">
                <a:hlinkClick r:id="rId1"/>
              </a:rPr>
              <a:t>http://www.distrowatch.com/</a:t>
            </a:r>
            <a:endParaRPr lang="zh-CN" altLang="en-US" smtClean="0"/>
          </a:p>
        </p:txBody>
      </p:sp>
      <p:pic>
        <p:nvPicPr>
          <p:cNvPr id="30727" name="Picture 4" descr="logo_red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115252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 descr="Mandrakelin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076700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6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700213"/>
            <a:ext cx="1368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8" descr="openlogo-nd-5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5445125"/>
            <a:ext cx="476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9" descr="Projet Debian">
            <a:hlinkClick r:id="rId6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373688"/>
            <a:ext cx="1704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0" descr="SUSE - simply change">
            <a:hlinkClick r:id="rId9" tooltip="Welcome to SUSE LINUX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508500"/>
            <a:ext cx="1063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28098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2" descr="fedora-lo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36838"/>
            <a:ext cx="25685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3" descr="C:\Users\osmond\Desktop\Ubuntu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5445125"/>
            <a:ext cx="2516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deepi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6340" y="5374005"/>
            <a:ext cx="2410654" cy="720000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0515" y="4004945"/>
            <a:ext cx="2164715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478" y="285305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四、</a:t>
            </a:r>
            <a:r>
              <a:rPr lang="en-US" altLang="zh-CN" dirty="0" smtClean="0"/>
              <a:t>Red Hat </a:t>
            </a:r>
            <a:r>
              <a:rPr lang="zh-CN" altLang="en-US" dirty="0" smtClean="0"/>
              <a:t>及其相关产品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83260"/>
          </a:xfrm>
        </p:spPr>
        <p:txBody>
          <a:bodyPr/>
          <a:lstStyle/>
          <a:p>
            <a:pPr eaLnBrk="1" hangingPunct="1"/>
            <a:r>
              <a:rPr kumimoji="1" lang="en-US" altLang="en-US" b="1" smtClean="0"/>
              <a:t>RedHat </a:t>
            </a:r>
            <a:r>
              <a:rPr kumimoji="1" lang="zh-CN" altLang="en-US" b="1" smtClean="0"/>
              <a:t>公司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7360" y="1124268"/>
            <a:ext cx="82296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Red Hat </a:t>
            </a:r>
            <a:r>
              <a:rPr kumimoji="1" lang="zh-CN" altLang="en-US" smtClean="0">
                <a:solidFill>
                  <a:schemeClr val="tx1"/>
                </a:solidFill>
              </a:rPr>
              <a:t>公司由有远见的企业家 </a:t>
            </a:r>
            <a:r>
              <a:rPr kumimoji="1" lang="en-US" altLang="zh-CN" smtClean="0">
                <a:solidFill>
                  <a:schemeClr val="tx1"/>
                </a:solidFill>
              </a:rPr>
              <a:t>Bob Young </a:t>
            </a:r>
            <a:r>
              <a:rPr kumimoji="1" lang="zh-CN" altLang="en-US" smtClean="0">
                <a:solidFill>
                  <a:schemeClr val="tx1"/>
                </a:solidFill>
              </a:rPr>
              <a:t>和 </a:t>
            </a:r>
            <a:r>
              <a:rPr kumimoji="1" lang="en-US" altLang="zh-CN" smtClean="0">
                <a:solidFill>
                  <a:schemeClr val="tx1"/>
                </a:solidFill>
              </a:rPr>
              <a:t>Marc Ewing </a:t>
            </a:r>
            <a:r>
              <a:rPr kumimoji="1" lang="zh-CN" altLang="en-US" smtClean="0">
                <a:solidFill>
                  <a:schemeClr val="tx1"/>
                </a:solidFill>
              </a:rPr>
              <a:t>创建于</a:t>
            </a:r>
            <a:r>
              <a:rPr kumimoji="1" lang="en-US" altLang="zh-CN" smtClean="0">
                <a:solidFill>
                  <a:schemeClr val="tx1"/>
                </a:solidFill>
              </a:rPr>
              <a:t>1994</a:t>
            </a:r>
            <a:r>
              <a:rPr kumimoji="1" lang="zh-CN" altLang="en-US" smtClean="0">
                <a:solidFill>
                  <a:schemeClr val="tx1"/>
                </a:solidFill>
              </a:rPr>
              <a:t>年，它以源码开发作为营业模型的基础。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Red Hat </a:t>
            </a:r>
            <a:r>
              <a:rPr kumimoji="1" lang="zh-CN" altLang="en-US" smtClean="0">
                <a:solidFill>
                  <a:schemeClr val="tx1"/>
                </a:solidFill>
              </a:rPr>
              <a:t>公司是全球最大的开源技术厂家，其产品也是全世界应用最广泛的 </a:t>
            </a:r>
            <a:r>
              <a:rPr kumimoji="1" lang="en-US" altLang="zh-CN" smtClean="0">
                <a:solidFill>
                  <a:schemeClr val="tx1"/>
                </a:solidFill>
              </a:rPr>
              <a:t>Linux</a:t>
            </a:r>
            <a:r>
              <a:rPr kumimoji="1" lang="zh-CN" altLang="en-US" smtClean="0">
                <a:solidFill>
                  <a:schemeClr val="tx1"/>
                </a:solidFill>
              </a:rPr>
              <a:t>。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Red Hat </a:t>
            </a:r>
            <a:r>
              <a:rPr kumimoji="1" lang="zh-CN" altLang="en-US" smtClean="0">
                <a:solidFill>
                  <a:schemeClr val="tx1"/>
                </a:solidFill>
              </a:rPr>
              <a:t>公司总部位于美国北卡罗来纳州首府罗利，且在全球拥有多个分部。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Red Hat </a:t>
            </a:r>
            <a:r>
              <a:rPr kumimoji="1" lang="zh-CN" altLang="en-US" smtClean="0">
                <a:solidFill>
                  <a:schemeClr val="tx1"/>
                </a:solidFill>
              </a:rPr>
              <a:t>解决方案包括 </a:t>
            </a:r>
            <a:r>
              <a:rPr kumimoji="1" lang="en-US" altLang="zh-CN" smtClean="0">
                <a:solidFill>
                  <a:schemeClr val="tx1"/>
                </a:solidFill>
              </a:rPr>
              <a:t>Red Hat Linux </a:t>
            </a:r>
            <a:r>
              <a:rPr kumimoji="1" lang="zh-CN" altLang="en-US" smtClean="0">
                <a:solidFill>
                  <a:schemeClr val="tx1"/>
                </a:solidFill>
              </a:rPr>
              <a:t>、开发人员和嵌入式技术，以及培训、管理和技术支持。 这份开源革新通过称之为 </a:t>
            </a:r>
            <a:r>
              <a:rPr kumimoji="1" lang="en-US" altLang="zh-CN" smtClean="0">
                <a:solidFill>
                  <a:schemeClr val="tx1"/>
                </a:solidFill>
              </a:rPr>
              <a:t>Red Hat Network </a:t>
            </a:r>
            <a:r>
              <a:rPr kumimoji="1" lang="zh-CN" altLang="en-US" smtClean="0">
                <a:solidFill>
                  <a:schemeClr val="tx1"/>
                </a:solidFill>
              </a:rPr>
              <a:t>的 </a:t>
            </a:r>
            <a:r>
              <a:rPr kumimoji="1" lang="en-US" altLang="zh-CN" smtClean="0">
                <a:solidFill>
                  <a:schemeClr val="tx1"/>
                </a:solidFill>
              </a:rPr>
              <a:t>Internet </a:t>
            </a:r>
            <a:r>
              <a:rPr kumimoji="1" lang="zh-CN" altLang="en-US" smtClean="0">
                <a:solidFill>
                  <a:schemeClr val="tx1"/>
                </a:solidFill>
              </a:rPr>
              <a:t>平台传递给客户们。</a:t>
            </a:r>
            <a:endParaRPr kumimoji="1"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1310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Red Hat </a:t>
            </a:r>
            <a:r>
              <a:rPr lang="zh-CN" altLang="en-US" b="1" smtClean="0"/>
              <a:t>的培训及认证</a:t>
            </a:r>
            <a:endParaRPr lang="zh-CN" altLang="en-US" b="1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67043" y="11969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Red Hat </a:t>
            </a:r>
            <a:r>
              <a:rPr lang="zh-CN" altLang="en-US" smtClean="0"/>
              <a:t>的培训及认证被认为是 </a:t>
            </a:r>
            <a:r>
              <a:rPr lang="en-US" altLang="zh-CN" smtClean="0"/>
              <a:t>Linux </a:t>
            </a:r>
            <a:r>
              <a:rPr lang="zh-CN" altLang="en-US" smtClean="0"/>
              <a:t>认证的标准（</a:t>
            </a:r>
            <a:r>
              <a:rPr lang="en-US" altLang="zh-CN" smtClean="0">
                <a:hlinkClick r:id="rId1"/>
              </a:rPr>
              <a:t>http://www.redhat.com/certification/</a:t>
            </a:r>
            <a:r>
              <a:rPr lang="zh-CN" altLang="en-US" smtClean="0"/>
              <a:t>）。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Red Hat Certified System Administrator (RHCSA™)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Red Hat Certified Virtualization Administrator (RHCVA™)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Red Hat Certified Engineer® (RHCE®)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Red Hat Certified Security Specialist (RHCSS®)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Red Hat Certified Datacenter Specialist (RHCDS®)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Red Hat Certified Architect (RHCA®)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44550"/>
          </a:xfrm>
        </p:spPr>
        <p:txBody>
          <a:bodyPr/>
          <a:lstStyle/>
          <a:p>
            <a:pPr eaLnBrk="1" hangingPunct="1"/>
            <a:r>
              <a:rPr kumimoji="1" lang="en-US" altLang="en-US" b="1" smtClean="0"/>
              <a:t>RedHat Linux</a:t>
            </a:r>
            <a:r>
              <a:rPr kumimoji="1" lang="zh-CN" altLang="en-US" b="1" smtClean="0"/>
              <a:t>系列发行版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539750" y="1268730"/>
            <a:ext cx="8229600" cy="37287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 smtClean="0">
                <a:solidFill>
                  <a:schemeClr val="tx1"/>
                </a:solidFill>
              </a:rPr>
              <a:t>Red Hat Linux</a:t>
            </a:r>
            <a:r>
              <a:rPr kumimoji="1" lang="en-US" altLang="zh-CN" smtClean="0">
                <a:solidFill>
                  <a:schemeClr val="tx1"/>
                </a:solidFill>
              </a:rPr>
              <a:t> 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chemeClr val="tx1"/>
                </a:solidFill>
              </a:rPr>
              <a:t>已停止开发，最高版本为 </a:t>
            </a:r>
            <a:r>
              <a:rPr kumimoji="1" lang="en-US" altLang="zh-CN" smtClean="0">
                <a:solidFill>
                  <a:schemeClr val="tx1"/>
                </a:solidFill>
              </a:rPr>
              <a:t>9.0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Red Hat Linux </a:t>
            </a:r>
            <a:r>
              <a:rPr kumimoji="1" lang="zh-CN" altLang="en-US" smtClean="0">
                <a:solidFill>
                  <a:schemeClr val="tx1"/>
                </a:solidFill>
              </a:rPr>
              <a:t>企业版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chemeClr val="tx1"/>
                </a:solidFill>
              </a:rPr>
              <a:t>简称</a:t>
            </a:r>
            <a:r>
              <a:rPr kumimoji="1" lang="en-US" altLang="zh-CN" smtClean="0">
                <a:solidFill>
                  <a:schemeClr val="tx1"/>
                </a:solidFill>
              </a:rPr>
              <a:t>RHEL</a:t>
            </a:r>
            <a:r>
              <a:rPr kumimoji="1" lang="zh-CN" altLang="en-US" smtClean="0">
                <a:solidFill>
                  <a:schemeClr val="tx1"/>
                </a:solidFill>
              </a:rPr>
              <a:t>（</a:t>
            </a:r>
            <a:r>
              <a:rPr kumimoji="1" lang="en-US" altLang="zh-CN" smtClean="0">
                <a:solidFill>
                  <a:schemeClr val="tx1"/>
                </a:solidFill>
              </a:rPr>
              <a:t>Red Hat Enterprise Linux</a:t>
            </a:r>
            <a:r>
              <a:rPr kumimoji="1" lang="zh-CN" altLang="en-US" smtClean="0">
                <a:solidFill>
                  <a:schemeClr val="tx1"/>
                </a:solidFill>
              </a:rPr>
              <a:t>）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Red Hat </a:t>
            </a:r>
            <a:r>
              <a:rPr kumimoji="1" lang="zh-CN" altLang="en-US" smtClean="0">
                <a:solidFill>
                  <a:schemeClr val="tx1"/>
                </a:solidFill>
              </a:rPr>
              <a:t>公司提供商业支持</a:t>
            </a:r>
            <a:endParaRPr kumimoji="1" lang="zh-CN" altLang="en-US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Fedora </a:t>
            </a:r>
            <a:r>
              <a:rPr kumimoji="1" lang="zh-CN" altLang="en-US" smtClean="0">
                <a:solidFill>
                  <a:schemeClr val="tx1"/>
                </a:solidFill>
              </a:rPr>
              <a:t>社区版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chemeClr val="tx1"/>
                </a:solidFill>
              </a:rPr>
              <a:t>Fedora Project </a:t>
            </a:r>
            <a:r>
              <a:rPr kumimoji="1" lang="zh-CN" altLang="en-US" smtClean="0">
                <a:solidFill>
                  <a:schemeClr val="tx1"/>
                </a:solidFill>
              </a:rPr>
              <a:t>由 </a:t>
            </a:r>
            <a:r>
              <a:rPr kumimoji="1" lang="en-US" altLang="zh-CN" smtClean="0">
                <a:solidFill>
                  <a:schemeClr val="tx1"/>
                </a:solidFill>
              </a:rPr>
              <a:t>Red Hat </a:t>
            </a:r>
            <a:r>
              <a:rPr kumimoji="1" lang="zh-CN" altLang="en-US" smtClean="0">
                <a:solidFill>
                  <a:schemeClr val="tx1"/>
                </a:solidFill>
              </a:rPr>
              <a:t>公司赞助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chemeClr val="tx1"/>
                </a:solidFill>
              </a:rPr>
              <a:t>以社群主导和支持的 </a:t>
            </a:r>
            <a:r>
              <a:rPr kumimoji="1" lang="en-US" altLang="zh-CN" smtClean="0">
                <a:solidFill>
                  <a:schemeClr val="tx1"/>
                </a:solidFill>
              </a:rPr>
              <a:t>Linux </a:t>
            </a:r>
            <a:r>
              <a:rPr kumimoji="1" lang="zh-CN" altLang="en-US" smtClean="0">
                <a:solidFill>
                  <a:schemeClr val="tx1"/>
                </a:solidFill>
              </a:rPr>
              <a:t>发行版</a:t>
            </a:r>
            <a:endParaRPr kumimoji="1" lang="zh-CN" altLang="en-US" smtClean="0">
              <a:solidFill>
                <a:schemeClr val="tx1"/>
              </a:solidFill>
            </a:endParaRPr>
          </a:p>
        </p:txBody>
      </p:sp>
      <p:pic>
        <p:nvPicPr>
          <p:cNvPr id="38919" name="Picture 4" descr="fedora_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644900"/>
            <a:ext cx="216058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4" descr="logo_red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773238"/>
            <a:ext cx="11525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8676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CentOS Linux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67360" y="126873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CentOS </a:t>
            </a:r>
            <a:r>
              <a:rPr lang="zh-CN" altLang="en-US" smtClean="0"/>
              <a:t>是一个开源软件贡献者和用户的社区。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CentOS </a:t>
            </a:r>
            <a:r>
              <a:rPr lang="zh-CN" altLang="en-US" smtClean="0"/>
              <a:t>社区对 </a:t>
            </a:r>
            <a:r>
              <a:rPr lang="en-US" altLang="zh-CN" smtClean="0"/>
              <a:t>RHEL </a:t>
            </a:r>
            <a:r>
              <a:rPr lang="zh-CN" altLang="en-US" smtClean="0"/>
              <a:t>源代码进行重新编译。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逐渐成为使用最广泛的 </a:t>
            </a:r>
            <a:r>
              <a:rPr lang="en-US" altLang="zh-CN" smtClean="0"/>
              <a:t>RHEL </a:t>
            </a:r>
            <a:r>
              <a:rPr lang="zh-CN" altLang="en-US" smtClean="0"/>
              <a:t>兼容版本。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的稳定性不会比 </a:t>
            </a:r>
            <a:r>
              <a:rPr lang="en-US" altLang="zh-CN" smtClean="0"/>
              <a:t>RHEL </a:t>
            </a:r>
            <a:r>
              <a:rPr lang="zh-CN" altLang="en-US" smtClean="0"/>
              <a:t>差，唯一不足的就是缺乏技术支持。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由于同时具有与 </a:t>
            </a:r>
            <a:r>
              <a:rPr lang="en-US" altLang="zh-CN" smtClean="0"/>
              <a:t>RHEL </a:t>
            </a:r>
            <a:r>
              <a:rPr lang="zh-CN" altLang="en-US" smtClean="0"/>
              <a:t>的兼容性和企业级应用的稳定性，又允许用户自由使用，因此得到了越来越广泛的应用。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321310"/>
            <a:ext cx="8229600" cy="72898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CentOS </a:t>
            </a:r>
            <a:r>
              <a:rPr lang="zh-CN" altLang="en-US" b="1" smtClean="0"/>
              <a:t>与 </a:t>
            </a:r>
            <a:r>
              <a:rPr lang="en-US" altLang="zh-CN" b="1" smtClean="0"/>
              <a:t>RHEL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320"/>
            <a:ext cx="8229600" cy="3827145"/>
          </a:xfrm>
        </p:spPr>
        <p:txBody>
          <a:bodyPr/>
          <a:lstStyle/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与 </a:t>
            </a:r>
            <a:r>
              <a:rPr lang="en-US" altLang="zh-CN" smtClean="0"/>
              <a:t>RHEL </a:t>
            </a:r>
            <a:r>
              <a:rPr lang="zh-CN" altLang="en-US" smtClean="0"/>
              <a:t>产品有着严格的版本对应关系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Red Hat® </a:t>
            </a:r>
            <a:r>
              <a:rPr lang="zh-CN" altLang="en-US" smtClean="0"/>
              <a:t>公司在 </a:t>
            </a:r>
            <a:r>
              <a:rPr lang="en-US" altLang="zh-CN" smtClean="0"/>
              <a:t>RHEL </a:t>
            </a:r>
            <a:r>
              <a:rPr lang="zh-CN" altLang="en-US" smtClean="0"/>
              <a:t>系列产品发布后每隔一段时间都会发布更新版，通常称为 </a:t>
            </a:r>
            <a:r>
              <a:rPr lang="en-US" altLang="zh-CN" smtClean="0"/>
              <a:t>RHEL Update</a:t>
            </a:r>
            <a:r>
              <a:rPr lang="zh-CN" altLang="en-US" smtClean="0"/>
              <a:t>。 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CentOS </a:t>
            </a:r>
            <a:r>
              <a:rPr lang="zh-CN" altLang="en-US" smtClean="0"/>
              <a:t>社区对 </a:t>
            </a:r>
            <a:r>
              <a:rPr lang="en-US" altLang="zh-CN" smtClean="0"/>
              <a:t>Red Hat® </a:t>
            </a:r>
            <a:r>
              <a:rPr lang="zh-CN" altLang="en-US" smtClean="0"/>
              <a:t>公司发布的每一个 </a:t>
            </a:r>
            <a:r>
              <a:rPr lang="en-US" altLang="zh-CN" smtClean="0"/>
              <a:t>RHEL Update </a:t>
            </a:r>
            <a:r>
              <a:rPr lang="zh-CN" altLang="en-US" smtClean="0"/>
              <a:t>都会发布对应的更新发行版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和与之对应版本号的 </a:t>
            </a:r>
            <a:r>
              <a:rPr lang="en-US" altLang="zh-CN" smtClean="0"/>
              <a:t>RHEL </a:t>
            </a:r>
            <a:r>
              <a:rPr lang="zh-CN" altLang="en-US" smtClean="0"/>
              <a:t>发行版具有软件包级别的二进制兼容性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083" y="2420620"/>
            <a:ext cx="7772400" cy="1362075"/>
          </a:xfrm>
        </p:spPr>
        <p:txBody>
          <a:bodyPr/>
          <a:lstStyle/>
          <a:p>
            <a:r>
              <a:rPr lang="zh-CN" altLang="en-GB" dirty="0"/>
              <a:t>五、</a:t>
            </a:r>
            <a:r>
              <a:rPr lang="en-GB" altLang="zh-CN" dirty="0"/>
              <a:t>Linux</a:t>
            </a:r>
            <a:r>
              <a:rPr lang="zh-CN" altLang="en-GB" dirty="0"/>
              <a:t>的应用领域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233" y="256476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一、自由软件与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58495"/>
          </a:xfrm>
        </p:spPr>
        <p:txBody>
          <a:bodyPr/>
          <a:lstStyle/>
          <a:p>
            <a:pPr eaLnBrk="1" hangingPunct="1"/>
            <a:r>
              <a:rPr lang="en-GB" altLang="zh-CN" b="1" dirty="0" smtClean="0"/>
              <a:t>Linux</a:t>
            </a:r>
            <a:r>
              <a:rPr lang="zh-CN" altLang="en-GB" b="1" dirty="0" smtClean="0"/>
              <a:t>的应用领域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67360" y="1163320"/>
            <a:ext cx="8229600" cy="3841115"/>
          </a:xfrm>
        </p:spPr>
        <p:txBody>
          <a:bodyPr/>
          <a:lstStyle/>
          <a:p>
            <a:pPr eaLnBrk="1" hangingPunct="1">
              <a:spcBef>
                <a:spcPts val="590"/>
              </a:spcBef>
            </a:pPr>
            <a:r>
              <a:rPr lang="en-GB" altLang="zh-CN" dirty="0" smtClean="0"/>
              <a:t>Linux </a:t>
            </a:r>
            <a:r>
              <a:rPr lang="zh-CN" altLang="en-GB" dirty="0" smtClean="0">
                <a:latin typeface="宋体" panose="02010600030101010101" pitchFamily="2" charset="-122"/>
              </a:rPr>
              <a:t>服务器</a:t>
            </a:r>
            <a:r>
              <a:rPr lang="zh-CN" altLang="en-GB" dirty="0" smtClean="0"/>
              <a:t> </a:t>
            </a:r>
            <a:endParaRPr lang="zh-CN" altLang="en-GB" dirty="0" smtClean="0"/>
          </a:p>
          <a:p>
            <a:pPr eaLnBrk="1" hangingPunct="1">
              <a:spcBef>
                <a:spcPts val="590"/>
              </a:spcBef>
            </a:pPr>
            <a:r>
              <a:rPr lang="en-GB" altLang="zh-CN" dirty="0" smtClean="0"/>
              <a:t>Linux </a:t>
            </a:r>
            <a:r>
              <a:rPr lang="zh-CN" altLang="en-GB" dirty="0" smtClean="0">
                <a:latin typeface="宋体" panose="02010600030101010101" pitchFamily="2" charset="-122"/>
              </a:rPr>
              <a:t>嵌入式系统</a:t>
            </a:r>
            <a:r>
              <a:rPr lang="zh-CN" altLang="en-GB" dirty="0" smtClean="0"/>
              <a:t> </a:t>
            </a:r>
            <a:endParaRPr lang="en-US" altLang="zh-CN" dirty="0" smtClean="0"/>
          </a:p>
          <a:p>
            <a:pPr eaLnBrk="1" hangingPunct="1">
              <a:spcBef>
                <a:spcPts val="590"/>
              </a:spcBef>
            </a:pPr>
            <a:r>
              <a:rPr lang="en-US" altLang="zh-CN" dirty="0" smtClean="0"/>
              <a:t>Linux </a:t>
            </a:r>
            <a:r>
              <a:rPr lang="zh-CN" altLang="en-US" dirty="0" smtClean="0"/>
              <a:t>多媒体与电影制作</a:t>
            </a:r>
            <a:endParaRPr lang="zh-CN" altLang="en-GB" dirty="0" smtClean="0"/>
          </a:p>
          <a:p>
            <a:pPr eaLnBrk="1" hangingPunct="1">
              <a:spcBef>
                <a:spcPts val="590"/>
              </a:spcBef>
            </a:pPr>
            <a:r>
              <a:rPr lang="en-GB" altLang="zh-CN" dirty="0" smtClean="0"/>
              <a:t>Linux </a:t>
            </a:r>
            <a:r>
              <a:rPr lang="zh-CN" altLang="en-GB" dirty="0" smtClean="0">
                <a:latin typeface="宋体" panose="02010600030101010101" pitchFamily="2" charset="-122"/>
              </a:rPr>
              <a:t>桌面应用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ts val="590"/>
              </a:spcBef>
            </a:pPr>
            <a:r>
              <a:rPr lang="zh-CN" altLang="en-US" dirty="0" smtClean="0"/>
              <a:t>软件开发环境</a:t>
            </a:r>
            <a:endParaRPr lang="en-US" altLang="zh-CN" dirty="0" smtClean="0"/>
          </a:p>
          <a:p>
            <a:pPr eaLnBrk="1" hangingPunct="1">
              <a:spcBef>
                <a:spcPts val="59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超级计算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ts val="59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云平台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树莓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9880" y="188595"/>
            <a:ext cx="2350243" cy="1584000"/>
          </a:xfrm>
          <a:prstGeom prst="rect">
            <a:avLst/>
          </a:prstGeom>
        </p:spPr>
      </p:pic>
      <p:pic>
        <p:nvPicPr>
          <p:cNvPr id="9" name="图片 8" descr="树莓派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90" y="2000250"/>
            <a:ext cx="7447359" cy="43560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/>
              <a:t>教育领域</a:t>
            </a:r>
            <a:br>
              <a:rPr lang="zh-CN" altLang="en-US" b="1" dirty="0" smtClean="0"/>
            </a:br>
            <a:r>
              <a:rPr lang="zh-CN" altLang="zh-CN" sz="2400" b="1" dirty="0">
                <a:sym typeface="+mn-ea"/>
              </a:rPr>
              <a:t>卡片式</a:t>
            </a:r>
            <a:r>
              <a:rPr lang="zh-CN" altLang="zh-CN" sz="2400" b="1" dirty="0" smtClean="0">
                <a:sym typeface="+mn-ea"/>
              </a:rPr>
              <a:t>电脑  </a:t>
            </a:r>
            <a:r>
              <a:rPr lang="en-US" altLang="zh-CN" sz="2400" b="1" dirty="0">
                <a:sym typeface="+mn-ea"/>
              </a:rPr>
              <a:t>Raspberry </a:t>
            </a:r>
            <a:r>
              <a:rPr lang="en-US" altLang="zh-CN" sz="2400" b="1" dirty="0" smtClean="0">
                <a:sym typeface="+mn-ea"/>
              </a:rPr>
              <a:t>Pi</a:t>
            </a:r>
            <a:br>
              <a:rPr lang="en-US" altLang="zh-CN" sz="2400" b="1" dirty="0" smtClean="0"/>
            </a:br>
            <a:endParaRPr lang="zh-CN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服务器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206500"/>
            <a:ext cx="8128000" cy="4445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768985"/>
          </a:xfrm>
        </p:spPr>
        <p:txBody>
          <a:bodyPr/>
          <a:p>
            <a:r>
              <a:rPr lang="zh-CN" altLang="en-US" b="1" dirty="0" smtClean="0"/>
              <a:t>服务器领域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云服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1269365"/>
            <a:ext cx="5218579" cy="496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 dirty="0"/>
              <a:t>云计算领域</a:t>
            </a:r>
            <a:br>
              <a:rPr lang="zh-CN" altLang="zh-CN" dirty="0"/>
            </a:br>
            <a:r>
              <a:rPr lang="zh-CN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大多数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的云基础设施平台使用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Linux</a:t>
            </a:r>
            <a:r>
              <a:rPr lang="zh-CN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操作系统</a:t>
            </a:r>
            <a:endParaRPr lang="zh-CN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嵌入式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9575" y="1871345"/>
            <a:ext cx="2088000" cy="20880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1593215"/>
          </a:xfrm>
        </p:spPr>
        <p:txBody>
          <a:bodyPr/>
          <a:p>
            <a:r>
              <a:rPr lang="zh-CN" altLang="zh-CN" b="1" dirty="0"/>
              <a:t>嵌入式领域</a:t>
            </a:r>
            <a:br>
              <a:rPr lang="zh-CN" altLang="zh-CN" dirty="0"/>
            </a:b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移动通讯终端</a:t>
            </a:r>
            <a:r>
              <a:rPr 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移动计算设备、网络通讯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设备、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智能家电设备</a:t>
            </a:r>
            <a:r>
              <a:rPr 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车载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电脑、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自动柜员机（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ATM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9" name="图片 8" descr="嵌入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1345"/>
            <a:ext cx="5760002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32740"/>
            <a:ext cx="8229600" cy="742950"/>
          </a:xfrm>
        </p:spPr>
        <p:txBody>
          <a:bodyPr/>
          <a:lstStyle/>
          <a:p>
            <a:r>
              <a:rPr lang="zh-CN" altLang="zh-CN" b="1" dirty="0"/>
              <a:t>桌面领域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63320"/>
            <a:ext cx="8229600" cy="4530725"/>
          </a:xfrm>
        </p:spPr>
        <p:txBody>
          <a:bodyPr/>
          <a:lstStyle/>
          <a:p>
            <a:r>
              <a:rPr lang="zh-CN" altLang="en-US" dirty="0" smtClean="0"/>
              <a:t>知名发行版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Mint</a:t>
            </a:r>
            <a:endParaRPr lang="en-US" altLang="zh-CN" dirty="0" smtClean="0"/>
          </a:p>
          <a:p>
            <a:pPr lvl="1"/>
            <a:r>
              <a:rPr lang="en-US" altLang="zh-CN" dirty="0"/>
              <a:t>Fedora</a:t>
            </a:r>
            <a:endParaRPr lang="en-US" altLang="zh-CN" dirty="0" smtClean="0"/>
          </a:p>
          <a:p>
            <a:r>
              <a:rPr lang="zh-CN" altLang="en-US" dirty="0" smtClean="0"/>
              <a:t>国产发行版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优</a:t>
            </a:r>
            <a:r>
              <a:rPr lang="zh-CN" altLang="zh-CN" dirty="0"/>
              <a:t>麒麟（</a:t>
            </a:r>
            <a:r>
              <a:rPr lang="en-US" altLang="zh-CN" dirty="0"/>
              <a:t>Ubuntu </a:t>
            </a:r>
            <a:r>
              <a:rPr lang="en-US" altLang="zh-CN" dirty="0" err="1"/>
              <a:t>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/>
              <a:t>标麒麟（</a:t>
            </a:r>
            <a:r>
              <a:rPr lang="en-US" altLang="zh-CN" dirty="0" err="1"/>
              <a:t>NeoKylin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/>
              <a:t>深度（</a:t>
            </a:r>
            <a:r>
              <a:rPr lang="en-US" altLang="zh-CN" dirty="0" err="1"/>
              <a:t>Deepin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/>
              <a:t>起点（</a:t>
            </a:r>
            <a:r>
              <a:rPr lang="en-US" altLang="zh-CN" dirty="0" err="1"/>
              <a:t>StartOS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483" y="278066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六、准备安装 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LINUX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69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安装前的准备</a:t>
            </a:r>
            <a:endParaRPr lang="zh-CN" altLang="en-US" b="1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124585"/>
            <a:ext cx="8229600" cy="415861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获得 </a:t>
            </a:r>
            <a:r>
              <a:rPr lang="en-US" altLang="zh-CN" dirty="0" smtClean="0"/>
              <a:t>CentOS 7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从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的镜像站点下载 </a:t>
            </a:r>
            <a:r>
              <a:rPr lang="en-US" altLang="zh-CN" dirty="0" smtClean="0"/>
              <a:t>ISO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硬件信息与系统规划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了解安装 </a:t>
            </a:r>
            <a:r>
              <a:rPr lang="en-US" altLang="zh-CN" dirty="0" smtClean="0"/>
              <a:t>CentOS </a:t>
            </a:r>
            <a:r>
              <a:rPr lang="zh-CN" altLang="en-US" dirty="0" smtClean="0"/>
              <a:t>的硬件最低要求 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参阅 </a:t>
            </a:r>
            <a:r>
              <a:rPr lang="en-US" altLang="zh-CN" dirty="0" smtClean="0"/>
              <a:t>https://hardware.redhat.com/hcl/ </a:t>
            </a:r>
            <a:r>
              <a:rPr lang="zh-CN" altLang="en-US" dirty="0" smtClean="0"/>
              <a:t>上的硬件兼容列表（</a:t>
            </a:r>
            <a:r>
              <a:rPr lang="en-US" altLang="zh-CN" dirty="0" smtClean="0"/>
              <a:t>HCL</a:t>
            </a:r>
            <a:r>
              <a:rPr lang="zh-CN" altLang="en-US" dirty="0" smtClean="0"/>
              <a:t>）确认当前计算机的兼容性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为安装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系统规划硬盘空间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为安装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系统规划网络配置信息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28675"/>
          </a:xfrm>
        </p:spPr>
        <p:txBody>
          <a:bodyPr/>
          <a:lstStyle/>
          <a:p>
            <a:pPr eaLnBrk="1" hangingPunct="1"/>
            <a:r>
              <a:rPr lang="zh-CN" altLang="en-GB" b="1" smtClean="0"/>
              <a:t>硬盘结构与磁盘分区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163955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分区分类：主分区、扩展分区和逻辑分区</a:t>
            </a:r>
            <a:endParaRPr lang="zh-CN" altLang="en-US" smtClean="0"/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81313"/>
            <a:ext cx="81470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8229600" cy="70040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磁盘分区的设备名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Linux </a:t>
            </a:r>
            <a:r>
              <a:rPr lang="zh-CN" altLang="en-US" smtClean="0"/>
              <a:t>中用户用设备名来访问设备，磁盘也不例外。</a:t>
            </a:r>
            <a:r>
              <a:rPr lang="en-US" altLang="zh-CN" smtClean="0"/>
              <a:t>Linux </a:t>
            </a:r>
            <a:r>
              <a:rPr lang="zh-CN" altLang="en-US" smtClean="0"/>
              <a:t>下的设备名存放在 </a:t>
            </a:r>
            <a:r>
              <a:rPr lang="en-US" altLang="zh-CN" smtClean="0"/>
              <a:t>/dev </a:t>
            </a:r>
            <a:r>
              <a:rPr lang="zh-CN" altLang="en-US" smtClean="0"/>
              <a:t>目录中。 </a:t>
            </a:r>
            <a:endParaRPr lang="zh-CN" altLang="en-US" smtClean="0"/>
          </a:p>
          <a:p>
            <a:pPr marL="0" indent="0" eaLnBrk="1" hangingPunct="1">
              <a:buNone/>
            </a:pPr>
            <a:endParaRPr lang="zh-CN" altLang="en-US" smtClean="0"/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2228850" y="3998913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tx2"/>
                </a:solidFill>
              </a:rPr>
              <a:t>/dev/</a:t>
            </a:r>
            <a:r>
              <a:rPr lang="en-US" altLang="zh-CN" sz="4400" b="1">
                <a:solidFill>
                  <a:srgbClr val="FF0000"/>
                </a:solidFill>
              </a:rPr>
              <a:t>sd</a:t>
            </a:r>
            <a:r>
              <a:rPr lang="en-US" altLang="zh-CN" sz="4400" b="1">
                <a:solidFill>
                  <a:srgbClr val="0000FF"/>
                </a:solidFill>
              </a:rPr>
              <a:t>a</a:t>
            </a:r>
            <a:r>
              <a:rPr lang="en-US" altLang="zh-CN" sz="4400" b="1">
                <a:solidFill>
                  <a:schemeClr val="hlink"/>
                </a:solidFill>
              </a:rPr>
              <a:t>5</a:t>
            </a:r>
            <a:endParaRPr lang="en-US" altLang="zh-CN" sz="4400" b="1">
              <a:solidFill>
                <a:schemeClr val="hlink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468438" y="3284538"/>
            <a:ext cx="1808162" cy="646112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硬件设备文件所在的目录</a:t>
            </a:r>
            <a:endParaRPr lang="zh-CN" altLang="en-US" b="1">
              <a:ea typeface="楷体_GB2312"/>
              <a:cs typeface="楷体_GB2312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779838" y="3213100"/>
            <a:ext cx="3671887" cy="720725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hd 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r>
              <a:rPr lang="en-US" altLang="zh-CN" b="1">
                <a:ea typeface="楷体_GB2312"/>
                <a:cs typeface="楷体_GB2312"/>
              </a:rPr>
              <a:t>IDE</a:t>
            </a:r>
            <a:r>
              <a:rPr lang="zh-CN" altLang="en-US" b="1">
                <a:ea typeface="楷体_GB2312"/>
                <a:cs typeface="楷体_GB2312"/>
              </a:rPr>
              <a:t>设备</a:t>
            </a:r>
            <a:br>
              <a:rPr lang="zh-CN" altLang="en-US" b="1">
                <a:ea typeface="楷体_GB2312"/>
                <a:cs typeface="楷体_GB2312"/>
              </a:rPr>
            </a:b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sd 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r>
              <a:rPr lang="en-US" altLang="zh-CN" b="1">
                <a:ea typeface="楷体_GB2312"/>
                <a:cs typeface="楷体_GB2312"/>
              </a:rPr>
              <a:t>SCSI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SAS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SATA</a:t>
            </a:r>
            <a:r>
              <a:rPr lang="zh-CN" altLang="en-US" b="1">
                <a:ea typeface="楷体_GB2312"/>
                <a:cs typeface="楷体_GB2312"/>
              </a:rPr>
              <a:t>设备</a:t>
            </a:r>
            <a:endParaRPr lang="zh-CN" altLang="en-US" b="1">
              <a:ea typeface="楷体_GB2312"/>
              <a:cs typeface="楷体_GB231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051050" y="4905375"/>
            <a:ext cx="2735263" cy="68421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硬盘的顺序号，以字母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a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b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c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endParaRPr lang="zh-CN" altLang="en-US" b="1">
              <a:ea typeface="楷体_GB2312"/>
              <a:cs typeface="楷体_GB231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860925" y="4905375"/>
            <a:ext cx="2735263" cy="68421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分区的顺序号，以数字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1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2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3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endParaRPr lang="zh-CN" altLang="en-US" b="1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7279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三种软件模式</a:t>
            </a:r>
            <a:endParaRPr lang="zh-CN" altLang="en-US" b="1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718050"/>
          </a:xfrm>
        </p:spPr>
        <p:txBody>
          <a:bodyPr/>
          <a:lstStyle/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smtClean="0"/>
              <a:t>商业软件（</a:t>
            </a:r>
            <a:r>
              <a:rPr lang="en-US" altLang="zh-CN" smtClean="0"/>
              <a:t>Commercial Software</a:t>
            </a:r>
            <a:r>
              <a:rPr lang="zh-CN" altLang="en-US" smtClean="0"/>
              <a:t>）</a:t>
            </a:r>
            <a:endParaRPr lang="zh-CN" altLang="en-US" smtClean="0"/>
          </a:p>
          <a:p>
            <a:pPr marL="344170" lvl="1" indent="0" eaLnBrk="1" hangingPunct="1">
              <a:buClr>
                <a:srgbClr val="006633"/>
              </a:buClr>
              <a:buNone/>
            </a:pPr>
            <a:r>
              <a:rPr lang="zh-CN" altLang="en-US" smtClean="0"/>
              <a:t>由开发者出售拷贝并提供软件技术服务，用户只有使用权，但不得进行非法拷贝、扩散和修改。</a:t>
            </a:r>
            <a:endParaRPr lang="zh-CN" altLang="en-US" smtClean="0"/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smtClean="0"/>
              <a:t>共享软件（</a:t>
            </a:r>
            <a:r>
              <a:rPr lang="en-US" altLang="zh-CN" smtClean="0"/>
              <a:t>Shareware</a:t>
            </a:r>
            <a:r>
              <a:rPr lang="zh-CN" altLang="en-US" smtClean="0"/>
              <a:t>）</a:t>
            </a:r>
            <a:endParaRPr lang="zh-CN" altLang="en-US" smtClean="0"/>
          </a:p>
          <a:p>
            <a:pPr marL="344170" lvl="1" indent="0" eaLnBrk="1" hangingPunct="1">
              <a:buClr>
                <a:srgbClr val="006633"/>
              </a:buClr>
              <a:buNone/>
            </a:pPr>
            <a:r>
              <a:rPr lang="zh-CN" altLang="en-US" smtClean="0"/>
              <a:t>共享软件由开发者提供软件试用程序拷贝授权，用户在使用该程序拷贝一段时间之后，必须向开发者缴纳使用费，开发者则提供相应的升级和技术服务。</a:t>
            </a:r>
            <a:endParaRPr lang="zh-CN" altLang="en-US" smtClean="0"/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smtClean="0"/>
              <a:t>自由软件（</a:t>
            </a:r>
            <a:r>
              <a:rPr lang="en-US" altLang="zh-CN" smtClean="0"/>
              <a:t>Freeware </a:t>
            </a:r>
            <a:r>
              <a:rPr lang="zh-CN" altLang="en-US" smtClean="0"/>
              <a:t>或 </a:t>
            </a:r>
            <a:r>
              <a:rPr lang="en-US" altLang="zh-CN" smtClean="0"/>
              <a:t>Free Software</a:t>
            </a:r>
            <a:r>
              <a:rPr lang="zh-CN" altLang="en-US" smtClean="0"/>
              <a:t>）</a:t>
            </a:r>
            <a:endParaRPr lang="zh-CN" altLang="en-US" smtClean="0"/>
          </a:p>
          <a:p>
            <a:pPr marL="344170" lvl="1" indent="0" eaLnBrk="1" hangingPunct="1">
              <a:buClr>
                <a:srgbClr val="006633"/>
              </a:buClr>
              <a:buNone/>
            </a:pPr>
            <a:r>
              <a:rPr lang="zh-CN" altLang="en-US" smtClean="0"/>
              <a:t>自由软件所指称的软件，其使用者有使用、复制、散布、研究、改写、再利用该软件的自由。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7439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关于磁盘分区设备的说明</a:t>
            </a:r>
            <a:endParaRPr lang="zh-CN" altLang="en-US" b="1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395605" y="1412875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mtClean="0"/>
              <a:t>与</a:t>
            </a:r>
            <a:r>
              <a:rPr lang="en-US" altLang="zh-CN" smtClean="0"/>
              <a:t>Windows</a:t>
            </a:r>
            <a:r>
              <a:rPr lang="zh-CN" altLang="en-US" smtClean="0"/>
              <a:t>系统不同，</a:t>
            </a:r>
            <a:r>
              <a:rPr lang="en-US" altLang="zh-CN" smtClean="0"/>
              <a:t>Linux </a:t>
            </a:r>
            <a:r>
              <a:rPr lang="zh-CN" altLang="en-US" smtClean="0"/>
              <a:t>环境下没有盘符的概念。要对磁盘设备进行操作，需要使用磁盘设备名；要操作文件则需挂装创建在分区或逻辑卷上的文件系统。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IDE</a:t>
            </a:r>
            <a:r>
              <a:rPr lang="zh-CN" altLang="en-US" smtClean="0"/>
              <a:t>接口硬盘的设备名均以 </a:t>
            </a:r>
            <a:r>
              <a:rPr lang="en-US" altLang="zh-CN" smtClean="0"/>
              <a:t>/dev/hd </a:t>
            </a:r>
            <a:r>
              <a:rPr lang="zh-CN" altLang="en-US" smtClean="0"/>
              <a:t>开头；</a:t>
            </a:r>
            <a:r>
              <a:rPr lang="en-US" altLang="zh-CN" smtClean="0"/>
              <a:t>SCSI/SAS/SATA/USB </a:t>
            </a:r>
            <a:r>
              <a:rPr lang="zh-CN" altLang="en-US" smtClean="0"/>
              <a:t>接口硬盘的设备名均以 </a:t>
            </a:r>
            <a:r>
              <a:rPr lang="en-US" altLang="zh-CN" smtClean="0"/>
              <a:t>/dev/sd </a:t>
            </a:r>
            <a:r>
              <a:rPr lang="zh-CN" altLang="en-US" smtClean="0"/>
              <a:t>开头。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数字编号 </a:t>
            </a:r>
            <a:r>
              <a:rPr lang="en-US" altLang="zh-CN" smtClean="0"/>
              <a:t>1~4 </a:t>
            </a:r>
            <a:r>
              <a:rPr lang="zh-CN" altLang="en-US" smtClean="0"/>
              <a:t>留给主分区或扩展分区使用，逻辑分区编号从 </a:t>
            </a:r>
            <a:r>
              <a:rPr lang="en-US" altLang="zh-CN" smtClean="0"/>
              <a:t>5 </a:t>
            </a:r>
            <a:r>
              <a:rPr lang="zh-CN" altLang="en-US" smtClean="0"/>
              <a:t>开始。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1470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Linux</a:t>
            </a:r>
            <a:r>
              <a:rPr lang="zh-CN" altLang="en-US" b="1" smtClean="0"/>
              <a:t>下的文件系统</a:t>
            </a:r>
            <a:endParaRPr lang="zh-CN" altLang="en-US" b="1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Linux </a:t>
            </a:r>
            <a:r>
              <a:rPr lang="zh-CN" altLang="en-US" smtClean="0"/>
              <a:t>系统上划分了分区之后，还要在分区上创建文件系统。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Linux </a:t>
            </a:r>
            <a:r>
              <a:rPr lang="zh-CN" altLang="en-US" smtClean="0"/>
              <a:t>下创建文件系统的操作相当于 </a:t>
            </a:r>
            <a:r>
              <a:rPr lang="en-US" altLang="zh-CN" smtClean="0"/>
              <a:t>Windows </a:t>
            </a:r>
            <a:r>
              <a:rPr lang="zh-CN" altLang="en-US" smtClean="0"/>
              <a:t>下的磁盘格式化操作。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Windows </a:t>
            </a:r>
            <a:r>
              <a:rPr lang="zh-CN" altLang="en-US" smtClean="0"/>
              <a:t>系统常用的文件系统类型为 </a:t>
            </a:r>
            <a:r>
              <a:rPr lang="en-US" altLang="zh-CN" smtClean="0"/>
              <a:t>FAT32</a:t>
            </a:r>
            <a:r>
              <a:rPr lang="zh-CN" altLang="en-US" smtClean="0"/>
              <a:t>、</a:t>
            </a:r>
            <a:r>
              <a:rPr lang="en-US" altLang="zh-CN" smtClean="0"/>
              <a:t>NTFS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Linux </a:t>
            </a:r>
            <a:r>
              <a:rPr lang="zh-CN" altLang="en-US" smtClean="0"/>
              <a:t>下常用的文件系统类型为：</a:t>
            </a:r>
            <a:r>
              <a:rPr lang="en-US" altLang="zh-CN" smtClean="0"/>
              <a:t>ext2/3/4</a:t>
            </a:r>
            <a:r>
              <a:rPr lang="zh-CN" altLang="en-US" smtClean="0"/>
              <a:t>、</a:t>
            </a:r>
            <a:r>
              <a:rPr lang="en-US" altLang="zh-CN" smtClean="0"/>
              <a:t>XFS</a:t>
            </a:r>
            <a:r>
              <a:rPr lang="zh-CN" altLang="en-US" smtClean="0"/>
              <a:t>、</a:t>
            </a:r>
            <a:r>
              <a:rPr lang="en-US" altLang="zh-CN" smtClean="0"/>
              <a:t>JFS</a:t>
            </a:r>
            <a:r>
              <a:rPr lang="zh-CN" altLang="en-US" smtClean="0"/>
              <a:t>、</a:t>
            </a:r>
            <a:r>
              <a:rPr lang="en-US" altLang="zh-CN" smtClean="0"/>
              <a:t>ReiserFS </a:t>
            </a:r>
            <a:r>
              <a:rPr lang="zh-CN" altLang="en-US" smtClean="0"/>
              <a:t>等。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1" smtClean="0"/>
              <a:t>Linux</a:t>
            </a:r>
            <a:r>
              <a:rPr lang="zh-CN" altLang="en-US" sz="4400" b="1" smtClean="0"/>
              <a:t>与</a:t>
            </a:r>
            <a:r>
              <a:rPr lang="en-US" altLang="zh-CN" sz="4400" b="1" smtClean="0"/>
              <a:t>Windows</a:t>
            </a:r>
            <a:r>
              <a:rPr lang="zh-CN" altLang="en-US" sz="4400" b="1" smtClean="0"/>
              <a:t>分区对比</a:t>
            </a:r>
            <a:endParaRPr lang="zh-CN" altLang="en-US" b="1" smtClean="0"/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2040255"/>
            <a:ext cx="8805545" cy="277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Linux</a:t>
            </a:r>
            <a:r>
              <a:rPr lang="zh-CN" altLang="en-US" b="1" smtClean="0"/>
              <a:t>如何使用分区</a:t>
            </a:r>
            <a:endParaRPr lang="zh-CN" altLang="en-US" b="1" smtClean="0"/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980440"/>
            <a:ext cx="9144000" cy="5481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Linux</a:t>
            </a:r>
            <a:r>
              <a:rPr lang="zh-CN" altLang="en-US" b="1" smtClean="0"/>
              <a:t>的目录结构</a:t>
            </a:r>
            <a:endParaRPr lang="zh-CN" altLang="en-US" b="1" smtClean="0"/>
          </a:p>
        </p:txBody>
      </p:sp>
      <p:grpSp>
        <p:nvGrpSpPr>
          <p:cNvPr id="52230" name="Group 69"/>
          <p:cNvGrpSpPr>
            <a:grpSpLocks noGrp="1"/>
          </p:cNvGrpSpPr>
          <p:nvPr/>
        </p:nvGrpSpPr>
        <p:grpSpPr bwMode="auto">
          <a:xfrm>
            <a:off x="468313" y="1557338"/>
            <a:ext cx="8229600" cy="4530725"/>
            <a:chOff x="-23" y="1388"/>
            <a:chExt cx="5225" cy="2110"/>
          </a:xfrm>
        </p:grpSpPr>
        <p:sp>
          <p:nvSpPr>
            <p:cNvPr id="52231" name="Line 24"/>
            <p:cNvSpPr>
              <a:spLocks noChangeShapeType="1"/>
            </p:cNvSpPr>
            <p:nvPr/>
          </p:nvSpPr>
          <p:spPr bwMode="auto">
            <a:xfrm>
              <a:off x="424" y="2038"/>
              <a:ext cx="4761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2" name="Line 25"/>
            <p:cNvSpPr>
              <a:spLocks noChangeShapeType="1"/>
            </p:cNvSpPr>
            <p:nvPr/>
          </p:nvSpPr>
          <p:spPr bwMode="auto">
            <a:xfrm>
              <a:off x="416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3" name="Line 26"/>
            <p:cNvSpPr>
              <a:spLocks noChangeShapeType="1"/>
            </p:cNvSpPr>
            <p:nvPr/>
          </p:nvSpPr>
          <p:spPr bwMode="auto">
            <a:xfrm>
              <a:off x="84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4" name="Line 27"/>
            <p:cNvSpPr>
              <a:spLocks noChangeShapeType="1"/>
            </p:cNvSpPr>
            <p:nvPr/>
          </p:nvSpPr>
          <p:spPr bwMode="auto">
            <a:xfrm>
              <a:off x="125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5" name="Line 28"/>
            <p:cNvSpPr>
              <a:spLocks noChangeShapeType="1"/>
            </p:cNvSpPr>
            <p:nvPr/>
          </p:nvSpPr>
          <p:spPr bwMode="auto">
            <a:xfrm>
              <a:off x="168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6" name="Line 29"/>
            <p:cNvSpPr>
              <a:spLocks noChangeShapeType="1"/>
            </p:cNvSpPr>
            <p:nvPr/>
          </p:nvSpPr>
          <p:spPr bwMode="auto">
            <a:xfrm>
              <a:off x="209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7" name="Line 30"/>
            <p:cNvSpPr>
              <a:spLocks noChangeShapeType="1"/>
            </p:cNvSpPr>
            <p:nvPr/>
          </p:nvSpPr>
          <p:spPr bwMode="auto">
            <a:xfrm>
              <a:off x="2520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8" name="Line 31"/>
            <p:cNvSpPr>
              <a:spLocks noChangeShapeType="1"/>
            </p:cNvSpPr>
            <p:nvPr/>
          </p:nvSpPr>
          <p:spPr bwMode="auto">
            <a:xfrm>
              <a:off x="293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9" name="Line 32"/>
            <p:cNvSpPr>
              <a:spLocks noChangeShapeType="1"/>
            </p:cNvSpPr>
            <p:nvPr/>
          </p:nvSpPr>
          <p:spPr bwMode="auto">
            <a:xfrm>
              <a:off x="3364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0" name="Line 33"/>
            <p:cNvSpPr>
              <a:spLocks noChangeShapeType="1"/>
            </p:cNvSpPr>
            <p:nvPr/>
          </p:nvSpPr>
          <p:spPr bwMode="auto">
            <a:xfrm>
              <a:off x="3767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1" name="Line 34"/>
            <p:cNvSpPr>
              <a:spLocks noChangeShapeType="1"/>
            </p:cNvSpPr>
            <p:nvPr/>
          </p:nvSpPr>
          <p:spPr bwMode="auto">
            <a:xfrm>
              <a:off x="4192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2" name="Line 35"/>
            <p:cNvSpPr>
              <a:spLocks noChangeShapeType="1"/>
            </p:cNvSpPr>
            <p:nvPr/>
          </p:nvSpPr>
          <p:spPr bwMode="auto">
            <a:xfrm>
              <a:off x="461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3" name="Rectangle 36"/>
            <p:cNvSpPr>
              <a:spLocks noChangeArrowheads="1"/>
            </p:cNvSpPr>
            <p:nvPr/>
          </p:nvSpPr>
          <p:spPr bwMode="auto">
            <a:xfrm>
              <a:off x="204" y="2327"/>
              <a:ext cx="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</a:t>
              </a:r>
              <a:endParaRPr lang="en-US" altLang="zh-CN" sz="1600" b="1"/>
            </a:p>
          </p:txBody>
        </p:sp>
        <p:sp>
          <p:nvSpPr>
            <p:cNvPr id="52244" name="Rectangle 37"/>
            <p:cNvSpPr>
              <a:spLocks noChangeArrowheads="1"/>
            </p:cNvSpPr>
            <p:nvPr/>
          </p:nvSpPr>
          <p:spPr bwMode="auto">
            <a:xfrm>
              <a:off x="666" y="2327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/bin</a:t>
              </a:r>
              <a:endParaRPr lang="en-US" altLang="zh-CN" sz="1600" b="1"/>
            </a:p>
          </p:txBody>
        </p:sp>
        <p:sp>
          <p:nvSpPr>
            <p:cNvPr id="52245" name="Rectangle 38"/>
            <p:cNvSpPr>
              <a:spLocks noChangeArrowheads="1"/>
            </p:cNvSpPr>
            <p:nvPr/>
          </p:nvSpPr>
          <p:spPr bwMode="auto">
            <a:xfrm>
              <a:off x="1040" y="2327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/boot</a:t>
              </a:r>
              <a:endParaRPr lang="en-US" altLang="zh-CN" sz="1600" b="1"/>
            </a:p>
          </p:txBody>
        </p:sp>
        <p:sp>
          <p:nvSpPr>
            <p:cNvPr id="52246" name="Rectangle 39"/>
            <p:cNvSpPr>
              <a:spLocks noChangeArrowheads="1"/>
            </p:cNvSpPr>
            <p:nvPr/>
          </p:nvSpPr>
          <p:spPr bwMode="auto">
            <a:xfrm>
              <a:off x="1498" y="2327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/dev</a:t>
              </a:r>
              <a:endParaRPr lang="en-US" altLang="zh-CN" sz="1600" b="1"/>
            </a:p>
          </p:txBody>
        </p:sp>
        <p:sp>
          <p:nvSpPr>
            <p:cNvPr id="52247" name="Rectangle 40"/>
            <p:cNvSpPr>
              <a:spLocks noChangeArrowheads="1"/>
            </p:cNvSpPr>
            <p:nvPr/>
          </p:nvSpPr>
          <p:spPr bwMode="auto">
            <a:xfrm>
              <a:off x="1923" y="2327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/etc</a:t>
              </a:r>
              <a:endParaRPr lang="en-US" altLang="zh-CN" sz="1600" b="1"/>
            </a:p>
          </p:txBody>
        </p:sp>
        <p:sp>
          <p:nvSpPr>
            <p:cNvPr id="52248" name="Rectangle 41"/>
            <p:cNvSpPr>
              <a:spLocks noChangeArrowheads="1"/>
            </p:cNvSpPr>
            <p:nvPr/>
          </p:nvSpPr>
          <p:spPr bwMode="auto">
            <a:xfrm>
              <a:off x="2272" y="232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/home</a:t>
              </a:r>
              <a:endParaRPr lang="en-US" altLang="zh-CN" sz="1600" b="1"/>
            </a:p>
          </p:txBody>
        </p:sp>
        <p:sp>
          <p:nvSpPr>
            <p:cNvPr id="52249" name="Rectangle 42"/>
            <p:cNvSpPr>
              <a:spLocks noChangeArrowheads="1"/>
            </p:cNvSpPr>
            <p:nvPr/>
          </p:nvSpPr>
          <p:spPr bwMode="auto">
            <a:xfrm>
              <a:off x="2767" y="2327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/var</a:t>
              </a:r>
              <a:endParaRPr lang="en-US" altLang="zh-CN" sz="1600" b="1"/>
            </a:p>
          </p:txBody>
        </p:sp>
        <p:sp>
          <p:nvSpPr>
            <p:cNvPr id="52250" name="Rectangle 43"/>
            <p:cNvSpPr>
              <a:spLocks noChangeArrowheads="1"/>
            </p:cNvSpPr>
            <p:nvPr/>
          </p:nvSpPr>
          <p:spPr bwMode="auto">
            <a:xfrm>
              <a:off x="3213" y="2327"/>
              <a:ext cx="3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/lib</a:t>
              </a:r>
              <a:endParaRPr lang="en-US" altLang="zh-CN" sz="1600" b="1"/>
            </a:p>
          </p:txBody>
        </p:sp>
        <p:sp>
          <p:nvSpPr>
            <p:cNvPr id="52251" name="Rectangle 44"/>
            <p:cNvSpPr>
              <a:spLocks noChangeArrowheads="1"/>
            </p:cNvSpPr>
            <p:nvPr/>
          </p:nvSpPr>
          <p:spPr bwMode="auto">
            <a:xfrm>
              <a:off x="3591" y="2327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</a:t>
              </a:r>
              <a:endParaRPr lang="en-US" altLang="zh-CN" sz="1600" b="1"/>
            </a:p>
          </p:txBody>
        </p:sp>
        <p:sp>
          <p:nvSpPr>
            <p:cNvPr id="52252" name="Rectangle 45"/>
            <p:cNvSpPr>
              <a:spLocks noChangeArrowheads="1"/>
            </p:cNvSpPr>
            <p:nvPr/>
          </p:nvSpPr>
          <p:spPr bwMode="auto">
            <a:xfrm>
              <a:off x="3935" y="2327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/media</a:t>
              </a:r>
              <a:endParaRPr lang="en-US" altLang="zh-CN" sz="1600" b="1"/>
            </a:p>
          </p:txBody>
        </p:sp>
        <p:sp>
          <p:nvSpPr>
            <p:cNvPr id="52253" name="Rectangle 46"/>
            <p:cNvSpPr>
              <a:spLocks noChangeArrowheads="1"/>
            </p:cNvSpPr>
            <p:nvPr/>
          </p:nvSpPr>
          <p:spPr bwMode="auto">
            <a:xfrm>
              <a:off x="4417" y="2329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/tmp</a:t>
              </a:r>
              <a:endParaRPr lang="en-US" altLang="zh-CN" sz="1600" b="1"/>
            </a:p>
          </p:txBody>
        </p:sp>
        <p:sp>
          <p:nvSpPr>
            <p:cNvPr id="52254" name="Line 47"/>
            <p:cNvSpPr>
              <a:spLocks noChangeShapeType="1"/>
            </p:cNvSpPr>
            <p:nvPr/>
          </p:nvSpPr>
          <p:spPr bwMode="auto">
            <a:xfrm>
              <a:off x="2699" y="1679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5" name="Rectangle 48"/>
            <p:cNvSpPr>
              <a:spLocks noChangeArrowheads="1"/>
            </p:cNvSpPr>
            <p:nvPr/>
          </p:nvSpPr>
          <p:spPr bwMode="auto">
            <a:xfrm>
              <a:off x="2411" y="1388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600" b="1"/>
                <a:t>根目录 </a:t>
              </a:r>
              <a:r>
                <a:rPr lang="en-US" altLang="zh-CN" sz="1600" b="1"/>
                <a:t>/</a:t>
              </a:r>
              <a:endParaRPr lang="en-US" altLang="zh-CN" sz="1600" b="1"/>
            </a:p>
          </p:txBody>
        </p:sp>
        <p:sp>
          <p:nvSpPr>
            <p:cNvPr id="52256" name="Line 49"/>
            <p:cNvSpPr>
              <a:spLocks noChangeShapeType="1"/>
            </p:cNvSpPr>
            <p:nvPr/>
          </p:nvSpPr>
          <p:spPr bwMode="auto">
            <a:xfrm>
              <a:off x="3265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7" name="Line 50"/>
            <p:cNvSpPr>
              <a:spLocks noChangeShapeType="1"/>
            </p:cNvSpPr>
            <p:nvPr/>
          </p:nvSpPr>
          <p:spPr bwMode="auto">
            <a:xfrm>
              <a:off x="3874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8" name="Line 51"/>
            <p:cNvSpPr>
              <a:spLocks noChangeShapeType="1"/>
            </p:cNvSpPr>
            <p:nvPr/>
          </p:nvSpPr>
          <p:spPr bwMode="auto">
            <a:xfrm>
              <a:off x="4472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9" name="Rectangle 52"/>
            <p:cNvSpPr>
              <a:spLocks noChangeArrowheads="1"/>
            </p:cNvSpPr>
            <p:nvPr/>
          </p:nvSpPr>
          <p:spPr bwMode="auto">
            <a:xfrm>
              <a:off x="2976" y="3287"/>
              <a:ext cx="5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/usr/bin</a:t>
              </a:r>
              <a:endParaRPr lang="en-US" altLang="zh-CN" sz="1600" b="1"/>
            </a:p>
          </p:txBody>
        </p:sp>
        <p:sp>
          <p:nvSpPr>
            <p:cNvPr id="52260" name="Rectangle 53"/>
            <p:cNvSpPr>
              <a:spLocks noChangeArrowheads="1"/>
            </p:cNvSpPr>
            <p:nvPr/>
          </p:nvSpPr>
          <p:spPr bwMode="auto">
            <a:xfrm>
              <a:off x="3610" y="3287"/>
              <a:ext cx="5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/usr/lib</a:t>
              </a:r>
              <a:endParaRPr lang="en-US" altLang="zh-CN" sz="1600" b="1"/>
            </a:p>
          </p:txBody>
        </p:sp>
        <p:sp>
          <p:nvSpPr>
            <p:cNvPr id="52261" name="Rectangle 54"/>
            <p:cNvSpPr>
              <a:spLocks noChangeArrowheads="1"/>
            </p:cNvSpPr>
            <p:nvPr/>
          </p:nvSpPr>
          <p:spPr bwMode="auto">
            <a:xfrm>
              <a:off x="4284" y="3287"/>
              <a:ext cx="3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  <a:endParaRPr lang="en-US" altLang="zh-CN" sz="1600" b="1"/>
            </a:p>
          </p:txBody>
        </p:sp>
        <p:sp>
          <p:nvSpPr>
            <p:cNvPr id="52262" name="Line 55"/>
            <p:cNvSpPr>
              <a:spLocks noChangeShapeType="1"/>
            </p:cNvSpPr>
            <p:nvPr/>
          </p:nvSpPr>
          <p:spPr bwMode="auto">
            <a:xfrm>
              <a:off x="3767" y="2601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3" name="Line 56"/>
            <p:cNvSpPr>
              <a:spLocks noChangeShapeType="1"/>
            </p:cNvSpPr>
            <p:nvPr/>
          </p:nvSpPr>
          <p:spPr bwMode="auto">
            <a:xfrm>
              <a:off x="3271" y="2960"/>
              <a:ext cx="144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4" name="Line 57"/>
            <p:cNvSpPr>
              <a:spLocks noChangeShapeType="1"/>
            </p:cNvSpPr>
            <p:nvPr/>
          </p:nvSpPr>
          <p:spPr bwMode="auto">
            <a:xfrm>
              <a:off x="229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5" name="Line 58"/>
            <p:cNvSpPr>
              <a:spLocks noChangeShapeType="1"/>
            </p:cNvSpPr>
            <p:nvPr/>
          </p:nvSpPr>
          <p:spPr bwMode="auto">
            <a:xfrm>
              <a:off x="1156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6" name="Line 59"/>
            <p:cNvSpPr>
              <a:spLocks noChangeShapeType="1"/>
            </p:cNvSpPr>
            <p:nvPr/>
          </p:nvSpPr>
          <p:spPr bwMode="auto">
            <a:xfrm>
              <a:off x="1987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7" name="Text Box 60"/>
            <p:cNvSpPr txBox="1">
              <a:spLocks noChangeArrowheads="1"/>
            </p:cNvSpPr>
            <p:nvPr/>
          </p:nvSpPr>
          <p:spPr bwMode="auto">
            <a:xfrm>
              <a:off x="1754" y="3284"/>
              <a:ext cx="4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  <a:endParaRPr lang="en-US" altLang="zh-CN" sz="1600" b="1"/>
            </a:p>
          </p:txBody>
        </p:sp>
        <p:sp>
          <p:nvSpPr>
            <p:cNvPr id="52268" name="Rectangle 61"/>
            <p:cNvSpPr>
              <a:spLocks noChangeArrowheads="1"/>
            </p:cNvSpPr>
            <p:nvPr/>
          </p:nvSpPr>
          <p:spPr bwMode="auto">
            <a:xfrm>
              <a:off x="-23" y="3284"/>
              <a:ext cx="94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/root/Desktop</a:t>
              </a:r>
              <a:endParaRPr lang="en-US" altLang="zh-CN" sz="1600" b="1"/>
            </a:p>
          </p:txBody>
        </p:sp>
        <p:sp>
          <p:nvSpPr>
            <p:cNvPr id="52269" name="Rectangle 62"/>
            <p:cNvSpPr>
              <a:spLocks noChangeArrowheads="1"/>
            </p:cNvSpPr>
            <p:nvPr/>
          </p:nvSpPr>
          <p:spPr bwMode="auto">
            <a:xfrm>
              <a:off x="941" y="3284"/>
              <a:ext cx="8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/root/Maildir</a:t>
              </a:r>
              <a:endParaRPr lang="en-US" altLang="zh-CN" sz="1600" b="1"/>
            </a:p>
          </p:txBody>
        </p:sp>
        <p:sp>
          <p:nvSpPr>
            <p:cNvPr id="52270" name="Line 63"/>
            <p:cNvSpPr>
              <a:spLocks noChangeShapeType="1"/>
            </p:cNvSpPr>
            <p:nvPr/>
          </p:nvSpPr>
          <p:spPr bwMode="auto">
            <a:xfrm>
              <a:off x="408" y="2598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1" name="Line 64"/>
            <p:cNvSpPr>
              <a:spLocks noChangeShapeType="1"/>
            </p:cNvSpPr>
            <p:nvPr/>
          </p:nvSpPr>
          <p:spPr bwMode="auto">
            <a:xfrm>
              <a:off x="229" y="2958"/>
              <a:ext cx="198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2" name="Text Box 65"/>
            <p:cNvSpPr txBox="1">
              <a:spLocks noChangeArrowheads="1"/>
            </p:cNvSpPr>
            <p:nvPr/>
          </p:nvSpPr>
          <p:spPr bwMode="auto">
            <a:xfrm>
              <a:off x="2359" y="3280"/>
              <a:ext cx="4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  <a:endParaRPr lang="en-US" altLang="zh-CN" sz="1600" b="1"/>
            </a:p>
          </p:txBody>
        </p:sp>
        <p:sp>
          <p:nvSpPr>
            <p:cNvPr id="52273" name="Line 67"/>
            <p:cNvSpPr>
              <a:spLocks noChangeShapeType="1"/>
            </p:cNvSpPr>
            <p:nvPr/>
          </p:nvSpPr>
          <p:spPr bwMode="auto">
            <a:xfrm>
              <a:off x="5017" y="2046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4" name="Rectangle 68"/>
            <p:cNvSpPr>
              <a:spLocks noChangeArrowheads="1"/>
            </p:cNvSpPr>
            <p:nvPr/>
          </p:nvSpPr>
          <p:spPr bwMode="auto">
            <a:xfrm>
              <a:off x="4830" y="2337"/>
              <a:ext cx="3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  <a:endParaRPr lang="en-US" altLang="zh-C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286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静态分区的缺点</a:t>
            </a:r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67360" y="1412875"/>
            <a:ext cx="8229600" cy="364426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在安装 </a:t>
            </a:r>
            <a:r>
              <a:rPr lang="en-US" altLang="zh-CN" sz="2800" smtClean="0"/>
              <a:t>Linux </a:t>
            </a:r>
            <a:r>
              <a:rPr lang="zh-CN" altLang="en-US" sz="2800" smtClean="0"/>
              <a:t>的过程中如何正确地评估各分区大小是一个难题，因为系统管理员不但要考虑到当前某个分区需要的容量，还要预见该分区以后可能需要的容量的最大值。 </a:t>
            </a:r>
            <a:endParaRPr lang="zh-CN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某个分区空间耗尽时，通常的解决方法是：</a:t>
            </a:r>
            <a:endParaRPr lang="zh-CN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使用符号链接 </a:t>
            </a:r>
            <a:r>
              <a:rPr lang="en-US" altLang="zh-CN" sz="2400" smtClean="0"/>
              <a:t>—— </a:t>
            </a:r>
            <a:r>
              <a:rPr lang="zh-CN" altLang="en-US" sz="2400" smtClean="0"/>
              <a:t>破坏了 </a:t>
            </a:r>
            <a:r>
              <a:rPr lang="en-US" altLang="zh-CN" sz="2400" smtClean="0"/>
              <a:t>Linux </a:t>
            </a:r>
            <a:r>
              <a:rPr lang="zh-CN" altLang="en-US" sz="2400" smtClean="0"/>
              <a:t>文件系统的标准结构</a:t>
            </a: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使用调整分区大小的工具 </a:t>
            </a:r>
            <a:r>
              <a:rPr lang="en-US" altLang="zh-CN" sz="2400" smtClean="0"/>
              <a:t>(</a:t>
            </a:r>
            <a:r>
              <a:rPr lang="zh-CN" altLang="en-US" sz="2400" smtClean="0"/>
              <a:t>如：</a:t>
            </a:r>
            <a:r>
              <a:rPr lang="en-US" altLang="zh-CN" sz="2400" smtClean="0"/>
              <a:t>Patition Magic </a:t>
            </a:r>
            <a:r>
              <a:rPr lang="zh-CN" altLang="en-US" sz="2400" smtClean="0"/>
              <a:t>等</a:t>
            </a:r>
            <a:r>
              <a:rPr lang="en-US" altLang="zh-CN" sz="2400" smtClean="0"/>
              <a:t>) —— </a:t>
            </a:r>
            <a:r>
              <a:rPr lang="zh-CN" altLang="en-US" sz="2400" smtClean="0"/>
              <a:t>必须停机一段时间进行调整</a:t>
            </a: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备份整个系统、清除硬盘、重新对硬盘分区，然后恢复数据到新分区 </a:t>
            </a:r>
            <a:r>
              <a:rPr lang="en-US" altLang="zh-CN" sz="2400" smtClean="0"/>
              <a:t>—— </a:t>
            </a:r>
            <a:r>
              <a:rPr lang="zh-CN" altLang="en-US" sz="2400" smtClean="0"/>
              <a:t>必须停机一段时间进行恢复操作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0073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LVM</a:t>
            </a:r>
            <a:r>
              <a:rPr lang="zh-CN" altLang="en-US" b="1" smtClean="0"/>
              <a:t>的引入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使用静态分区，当某个分区空间耗尽时，只能暂时解决问题，而没有从根本上解决问题。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 </a:t>
            </a:r>
            <a:r>
              <a:rPr lang="en-US" altLang="zh-CN" smtClean="0"/>
              <a:t>Linux </a:t>
            </a:r>
            <a:r>
              <a:rPr lang="zh-CN" altLang="en-US" smtClean="0"/>
              <a:t>的逻辑盘卷管理可以从根本上解决静态分区的问题，使得用户在无需停机的情况下可以方便地调整各个分区大小。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LVM </a:t>
            </a:r>
            <a:r>
              <a:rPr lang="zh-CN" altLang="en-US" sz="2800" smtClean="0"/>
              <a:t>是逻辑盘卷管理（</a:t>
            </a:r>
            <a:r>
              <a:rPr lang="en-US" altLang="zh-CN" sz="2800" smtClean="0"/>
              <a:t>Logical Volume Manager</a:t>
            </a:r>
            <a:r>
              <a:rPr lang="zh-CN" altLang="en-US" sz="2800" smtClean="0"/>
              <a:t>）的简称，它是 </a:t>
            </a:r>
            <a:r>
              <a:rPr lang="en-US" altLang="zh-CN" sz="2800" smtClean="0"/>
              <a:t>Linux </a:t>
            </a:r>
            <a:r>
              <a:rPr lang="zh-CN" altLang="en-US" sz="2800" smtClean="0"/>
              <a:t>环境下对磁盘分区进行管理的一种机制</a:t>
            </a:r>
            <a:endParaRPr lang="zh-CN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LVM </a:t>
            </a:r>
            <a:r>
              <a:rPr lang="zh-CN" altLang="en-US" sz="2800" smtClean="0"/>
              <a:t>是建立在硬盘和分区之上的一个逻辑层，来为文件系统屏蔽下层磁盘分区布局，从而提高磁盘分区管理的灵活性。</a:t>
            </a:r>
            <a:r>
              <a:rPr lang="zh-CN" altLang="en-US" smtClean="0"/>
              <a:t> 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143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如何使用 </a:t>
            </a:r>
            <a:r>
              <a:rPr lang="en-US" altLang="zh-CN" b="1" smtClean="0"/>
              <a:t>LVM</a:t>
            </a:r>
            <a:endParaRPr lang="zh-CN" altLang="en-US" b="1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340485"/>
            <a:ext cx="8229600" cy="39166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将若干个磁盘分区连接为一个整块的卷组（</a:t>
            </a:r>
            <a:r>
              <a:rPr lang="en-US" altLang="zh-CN" sz="3200" smtClean="0"/>
              <a:t>Volume Group</a:t>
            </a:r>
            <a:r>
              <a:rPr lang="zh-CN" altLang="en-US" sz="3200" smtClean="0"/>
              <a:t>），形成一个存储池。</a:t>
            </a:r>
            <a:endParaRPr lang="zh-CN" altLang="en-US" sz="32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管理员可以在卷组上随意创建逻辑卷组（</a:t>
            </a:r>
            <a:r>
              <a:rPr lang="en-US" altLang="zh-CN" sz="3200" smtClean="0"/>
              <a:t>Logical Volumes</a:t>
            </a:r>
            <a:r>
              <a:rPr lang="zh-CN" altLang="en-US" sz="3200" smtClean="0"/>
              <a:t>），并进一步在逻辑卷上创建文件系统。</a:t>
            </a:r>
            <a:endParaRPr lang="zh-CN" altLang="en-US" sz="32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管理员通过 </a:t>
            </a:r>
            <a:r>
              <a:rPr lang="en-US" altLang="zh-CN" sz="3200" smtClean="0"/>
              <a:t>LVM </a:t>
            </a:r>
            <a:r>
              <a:rPr lang="zh-CN" altLang="en-US" sz="3200" smtClean="0"/>
              <a:t>可以方便的调整存储卷组的大小，并且可以对磁盘存储按照组的方式进行命名、管理和分配。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LVM </a:t>
            </a:r>
            <a:r>
              <a:rPr lang="zh-CN" altLang="en-US" b="1" smtClean="0"/>
              <a:t>与文件系统</a:t>
            </a:r>
            <a:br>
              <a:rPr lang="en-US" altLang="zh-CN" b="1" smtClean="0"/>
            </a:br>
            <a:r>
              <a:rPr lang="zh-CN" altLang="en-US" b="1" smtClean="0"/>
              <a:t>之间的关系</a:t>
            </a:r>
            <a:endParaRPr lang="zh-CN" altLang="en-US" smtClean="0"/>
          </a:p>
        </p:txBody>
      </p:sp>
      <p:sp>
        <p:nvSpPr>
          <p:cNvPr id="5632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78175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/boot </a:t>
            </a:r>
            <a:r>
              <a:rPr lang="zh-CN" altLang="en-US" smtClean="0"/>
              <a:t>分区不能位于卷组中，因为引导装载程序无法从逻辑卷中读取。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如果你想把 </a:t>
            </a:r>
            <a:r>
              <a:rPr lang="en-US" altLang="zh-CN" smtClean="0"/>
              <a:t>/ </a:t>
            </a:r>
            <a:r>
              <a:rPr lang="zh-CN" altLang="en-US" smtClean="0"/>
              <a:t>分区放在逻辑卷上，必须创建一个与卷组分离的 </a:t>
            </a:r>
            <a:r>
              <a:rPr lang="en-US" altLang="zh-CN" smtClean="0"/>
              <a:t>/boot </a:t>
            </a:r>
            <a:r>
              <a:rPr lang="zh-CN" altLang="en-US" smtClean="0"/>
              <a:t>分区。</a:t>
            </a:r>
            <a:endParaRPr lang="zh-CN" altLang="en-US" smtClean="0"/>
          </a:p>
        </p:txBody>
      </p:sp>
      <p:pic>
        <p:nvPicPr>
          <p:cNvPr id="5632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711325"/>
            <a:ext cx="5051425" cy="380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478" y="278066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 smtClean="0"/>
              <a:t>七、安装程序和安装方式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84810" y="476885"/>
            <a:ext cx="4097655" cy="74803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自由软件创始人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23850" y="1556703"/>
            <a:ext cx="8218488" cy="4430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mtClean="0"/>
              <a:t>Richard M. Stallman </a:t>
            </a:r>
            <a:endParaRPr lang="en-US" altLang="zh-CN" smtClean="0"/>
          </a:p>
          <a:p>
            <a:pPr marL="0" indent="0" eaLnBrk="1" hangingPunct="1">
              <a:lnSpc>
                <a:spcPct val="80000"/>
              </a:lnSpc>
              <a:buClr>
                <a:srgbClr val="006633"/>
              </a:buClr>
              <a:buNone/>
            </a:pPr>
            <a:r>
              <a:rPr lang="zh-CN" altLang="en-US" smtClean="0"/>
              <a:t>是自由软件的创始人。 </a:t>
            </a:r>
            <a:endParaRPr lang="zh-CN" altLang="en-US" smtClean="0"/>
          </a:p>
          <a:p>
            <a:pPr eaLnBrk="1" hangingPunct="1">
              <a:lnSpc>
                <a:spcPct val="8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mtClean="0"/>
              <a:t>Richard M. Stallman </a:t>
            </a:r>
            <a:r>
              <a:rPr lang="zh-CN" altLang="en-US" smtClean="0"/>
              <a:t>是</a:t>
            </a:r>
            <a:r>
              <a:rPr lang="en-US" altLang="zh-CN" smtClean="0"/>
              <a:t>GNU Project </a:t>
            </a:r>
            <a:r>
              <a:rPr lang="zh-CN" altLang="en-US" smtClean="0"/>
              <a:t>和 </a:t>
            </a:r>
            <a:r>
              <a:rPr lang="en-US" altLang="zh-CN" smtClean="0"/>
              <a:t>FSF </a:t>
            </a:r>
            <a:r>
              <a:rPr lang="zh-CN" altLang="en-US" smtClean="0"/>
              <a:t>的创始人。</a:t>
            </a:r>
            <a:endParaRPr lang="zh-CN" altLang="en-US" smtClean="0"/>
          </a:p>
          <a:p>
            <a:pPr eaLnBrk="1" hangingPunct="1">
              <a:lnSpc>
                <a:spcPct val="8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mtClean="0"/>
              <a:t>Richard M. Stallman </a:t>
            </a:r>
            <a:r>
              <a:rPr lang="zh-CN" altLang="en-US" smtClean="0"/>
              <a:t>是黑客历史上最伟大的黑客，黑客中的圣者。</a:t>
            </a:r>
            <a:endParaRPr lang="zh-CN" altLang="en-US" smtClean="0"/>
          </a:p>
          <a:p>
            <a:pPr eaLnBrk="1" hangingPunct="1">
              <a:lnSpc>
                <a:spcPct val="8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mtClean="0"/>
              <a:t>FSF</a:t>
            </a:r>
            <a:r>
              <a:rPr lang="zh-CN" altLang="en-US" smtClean="0"/>
              <a:t>开展的 “</a:t>
            </a:r>
            <a:r>
              <a:rPr lang="en-US" altLang="zh-CN" smtClean="0"/>
              <a:t>GNU</a:t>
            </a:r>
            <a:r>
              <a:rPr lang="zh-CN" altLang="en-US" smtClean="0"/>
              <a:t>计划”催生出数量众多的免费软件，过去</a:t>
            </a:r>
            <a:r>
              <a:rPr lang="en-US" altLang="zh-CN" smtClean="0"/>
              <a:t>20</a:t>
            </a:r>
            <a:r>
              <a:rPr lang="zh-CN" altLang="en-US" smtClean="0"/>
              <a:t>年间在计算机领域影响巨大。该计划所倡导的“</a:t>
            </a:r>
            <a:r>
              <a:rPr lang="en-US" altLang="zh-CN" smtClean="0"/>
              <a:t>GPL</a:t>
            </a:r>
            <a:r>
              <a:rPr lang="zh-CN" altLang="en-US" smtClean="0"/>
              <a:t>（</a:t>
            </a:r>
            <a:r>
              <a:rPr lang="en-US" altLang="zh-CN" smtClean="0"/>
              <a:t>GNU</a:t>
            </a:r>
            <a:r>
              <a:rPr lang="zh-CN" altLang="en-US" smtClean="0"/>
              <a:t>通用公共许可）”授权方式是一种 </a:t>
            </a:r>
            <a:r>
              <a:rPr lang="en-US" altLang="zh-CN" smtClean="0"/>
              <a:t>Linux</a:t>
            </a:r>
            <a:r>
              <a:rPr lang="zh-CN" altLang="en-US" smtClean="0"/>
              <a:t>系统内核所采用的著名授权方式。</a:t>
            </a:r>
            <a:endParaRPr lang="zh-CN" altLang="en-US" smtClean="0"/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95" y="116840"/>
            <a:ext cx="2145030" cy="21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7279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RHEL/CentOS</a:t>
            </a:r>
            <a:r>
              <a:rPr lang="zh-CN" altLang="en-US" b="1" smtClean="0"/>
              <a:t>的</a:t>
            </a:r>
            <a:r>
              <a:rPr lang="zh-CN" altLang="zh-CN" b="1" smtClean="0"/>
              <a:t>多种安装方式</a:t>
            </a:r>
            <a:endParaRPr lang="zh-CN" altLang="en-US" b="1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67360" y="1268730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本地安装和远程安装</a:t>
            </a:r>
            <a:endParaRPr lang="en-US" altLang="zh-CN" sz="3200" smtClean="0"/>
          </a:p>
          <a:p>
            <a:pPr lvl="1" eaLnBrk="1" hangingPunct="1"/>
            <a:r>
              <a:rPr lang="zh-CN" altLang="en-US" smtClean="0"/>
              <a:t>本地安装：安装程序要安装的</a:t>
            </a:r>
            <a:r>
              <a:rPr lang="en-US" altLang="zh-CN" smtClean="0"/>
              <a:t>RPM</a:t>
            </a:r>
            <a:r>
              <a:rPr lang="zh-CN" altLang="en-US" smtClean="0"/>
              <a:t>文件保存在本地光盘或本地硬盘的</a:t>
            </a:r>
            <a:r>
              <a:rPr lang="en-US" altLang="zh-CN" smtClean="0"/>
              <a:t>ext2/3/4</a:t>
            </a:r>
            <a:r>
              <a:rPr lang="zh-CN" altLang="en-US" smtClean="0"/>
              <a:t>分区或</a:t>
            </a:r>
            <a:r>
              <a:rPr lang="en-US" altLang="zh-CN" smtClean="0"/>
              <a:t>vfat(FAT32)</a:t>
            </a:r>
            <a:r>
              <a:rPr lang="zh-CN" altLang="en-US" smtClean="0"/>
              <a:t>分区。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远程安装：安装程序要安装的</a:t>
            </a:r>
            <a:r>
              <a:rPr lang="en-US" altLang="zh-CN" smtClean="0"/>
              <a:t>RPM</a:t>
            </a:r>
            <a:r>
              <a:rPr lang="zh-CN" altLang="en-US" smtClean="0"/>
              <a:t>文件保存在网络服务器中，并以 </a:t>
            </a:r>
            <a:r>
              <a:rPr lang="en-US" altLang="zh-CN" smtClean="0"/>
              <a:t>HTTP/FTP/NFS</a:t>
            </a:r>
            <a:r>
              <a:rPr lang="zh-CN" altLang="en-US" smtClean="0"/>
              <a:t>协议的服务器提供。</a:t>
            </a:r>
            <a:endParaRPr lang="en-US" altLang="zh-CN" smtClean="0"/>
          </a:p>
          <a:p>
            <a:pPr eaLnBrk="1" hangingPunct="1"/>
            <a:r>
              <a:rPr lang="zh-CN" altLang="zh-CN" smtClean="0"/>
              <a:t>手动安装和自动安装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手动安装：在安装过程中逐一回答安装程序所提出的问题。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自动安装：以自动应答文件（</a:t>
            </a:r>
            <a:r>
              <a:rPr lang="en-US" altLang="zh-CN" smtClean="0"/>
              <a:t>Kickstart </a:t>
            </a:r>
            <a:r>
              <a:rPr lang="zh-CN" altLang="en-US" smtClean="0"/>
              <a:t>文件）自动回答安装程序所提出的问题。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333" y="285305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八、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工作界面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321310"/>
            <a:ext cx="8229600" cy="81470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字符界面和图形界面</a:t>
            </a:r>
            <a:endParaRPr lang="zh-CN" altLang="en-US" b="1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730"/>
            <a:ext cx="8229600" cy="33667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字符界面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使用字符界面的好处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如何进入字符界面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图形界面</a:t>
            </a:r>
            <a:endParaRPr lang="zh-CN" altLang="en-US" smtClean="0"/>
          </a:p>
          <a:p>
            <a:pPr marL="344170" lvl="1" indent="0" eaLnBrk="1" hangingPunct="1">
              <a:lnSpc>
                <a:spcPct val="90000"/>
              </a:lnSpc>
              <a:buNone/>
            </a:pPr>
            <a:r>
              <a:rPr lang="zh-CN" altLang="en-GB" smtClean="0"/>
              <a:t>两种桌面集成环境</a:t>
            </a:r>
            <a:endParaRPr lang="en-GB" altLang="zh-CN" smtClean="0"/>
          </a:p>
          <a:p>
            <a:pPr lvl="2" eaLnBrk="1" hangingPunct="1">
              <a:lnSpc>
                <a:spcPct val="90000"/>
              </a:lnSpc>
            </a:pPr>
            <a:r>
              <a:rPr lang="en-GB" altLang="zh-CN" smtClean="0"/>
              <a:t>Gnome</a:t>
            </a:r>
            <a:r>
              <a:rPr lang="zh-CN" altLang="en-GB" smtClean="0"/>
              <a:t>集成环境</a:t>
            </a:r>
            <a:endParaRPr lang="zh-CN" altLang="en-GB" smtClean="0"/>
          </a:p>
          <a:p>
            <a:pPr lvl="2" eaLnBrk="1" hangingPunct="1">
              <a:lnSpc>
                <a:spcPct val="90000"/>
              </a:lnSpc>
            </a:pPr>
            <a:r>
              <a:rPr lang="en-GB" altLang="zh-CN" smtClean="0"/>
              <a:t>KDE</a:t>
            </a:r>
            <a:r>
              <a:rPr lang="zh-CN" altLang="en-GB" smtClean="0"/>
              <a:t>集成环境</a:t>
            </a:r>
            <a:endParaRPr lang="zh-CN" altLang="en-GB" smtClean="0"/>
          </a:p>
          <a:p>
            <a:pPr marL="0" indent="0" eaLnBrk="1" hangingPunct="1"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286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为什么使用字符工作方式</a:t>
            </a:r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457200" y="1340485"/>
            <a:ext cx="8229600" cy="3326765"/>
          </a:xfrm>
        </p:spPr>
        <p:txBody>
          <a:bodyPr/>
          <a:lstStyle/>
          <a:p>
            <a:pPr eaLnBrk="1" hangingPunct="1"/>
            <a:r>
              <a:rPr lang="zh-CN" altLang="en-US" smtClean="0"/>
              <a:t>在字符操作方式下可以高效地完成所有的任务，尤其是系统管理任务。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系统管理任务通常在远程进行，而远程登录后进入的是字符工作方式。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由于使用字符界面不用启动图形工作环境，大大地节省了系统资源开销。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进入字符工作方式的方法</a:t>
            </a:r>
            <a:endParaRPr lang="zh-CN" altLang="en-US" smtClean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在图形环境下开启终端窗口进入字符工作方式。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在系统启动后直接进入字符工作方式。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使用远程登录方式（</a:t>
            </a:r>
            <a:r>
              <a:rPr lang="en-US" altLang="zh-CN" smtClean="0"/>
              <a:t>Telnet</a:t>
            </a:r>
            <a:r>
              <a:rPr lang="zh-CN" altLang="en-US" smtClean="0"/>
              <a:t>或</a:t>
            </a:r>
            <a:r>
              <a:rPr lang="en-US" altLang="zh-CN" smtClean="0"/>
              <a:t>SSH</a:t>
            </a:r>
            <a:r>
              <a:rPr lang="zh-CN" altLang="en-US" smtClean="0"/>
              <a:t>）进入字符工作方式。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374650" y="476885"/>
            <a:ext cx="8229600" cy="69913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字符界面登录与注销</a:t>
            </a:r>
            <a:endParaRPr lang="zh-CN" altLang="en-US" b="1" smtClean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539750" y="1268730"/>
            <a:ext cx="8229600" cy="411670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GB" sz="2800" smtClean="0"/>
              <a:t>虚拟控制台（</a:t>
            </a:r>
            <a:r>
              <a:rPr lang="en-GB" altLang="zh-CN" sz="2800" smtClean="0"/>
              <a:t>Virtual Console）</a:t>
            </a:r>
            <a:endParaRPr lang="zh-CN" alt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系统默认提供了</a:t>
            </a:r>
            <a:r>
              <a:rPr lang="en-US" altLang="zh-CN" sz="2400" smtClean="0"/>
              <a:t>6</a:t>
            </a:r>
            <a:r>
              <a:rPr lang="zh-CN" altLang="en-US" sz="2400" smtClean="0"/>
              <a:t>个虚拟控制台。每个虚拟控制台可以独立的使用，互不影响。</a:t>
            </a: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使用</a:t>
            </a:r>
            <a:r>
              <a:rPr lang="en-US" altLang="zh-CN" sz="2400" smtClean="0"/>
              <a:t>Ctrl+Alt+F1</a:t>
            </a:r>
            <a:r>
              <a:rPr lang="zh-CN" altLang="en-US" sz="2400" smtClean="0"/>
              <a:t>～</a:t>
            </a:r>
            <a:r>
              <a:rPr lang="en-US" altLang="zh-CN" sz="2400" smtClean="0">
                <a:sym typeface="+mn-ea"/>
              </a:rPr>
              <a:t>Ctrl+</a:t>
            </a:r>
            <a:r>
              <a:rPr lang="en-US" altLang="zh-CN" sz="2400" smtClean="0"/>
              <a:t>Alt+F6</a:t>
            </a:r>
            <a:r>
              <a:rPr lang="zh-CN" altLang="en-US" sz="2400" smtClean="0"/>
              <a:t>进行多个虚拟控制台之间的切换 </a:t>
            </a: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登录提示符</a:t>
            </a:r>
            <a:endParaRPr lang="zh-CN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超级用户登录后的操作提示符是“</a:t>
            </a:r>
            <a:r>
              <a:rPr lang="en-US" altLang="zh-CN" sz="2400" smtClean="0"/>
              <a:t>#”</a:t>
            </a:r>
            <a:endParaRPr lang="en-US" altLang="zh-CN" sz="24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普通用户登录后的操作提示符是“</a:t>
            </a:r>
            <a:r>
              <a:rPr lang="en-US" altLang="zh-CN" sz="2400" smtClean="0"/>
              <a:t>$” 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注销</a:t>
            </a:r>
            <a:endParaRPr lang="zh-CN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logout</a:t>
            </a:r>
            <a:r>
              <a:rPr lang="zh-CN" altLang="en-US" sz="2400" smtClean="0"/>
              <a:t>命令 </a:t>
            </a: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Ctrl+d</a:t>
            </a:r>
            <a:r>
              <a:rPr lang="zh-CN" altLang="en-US" sz="2400" smtClean="0"/>
              <a:t>热键</a:t>
            </a:r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539750" y="5588953"/>
            <a:ext cx="80645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一般应该使用普通用户登录系统，不要使用</a:t>
            </a:r>
            <a:r>
              <a:rPr lang="en-US" altLang="zh-CN" b="1" dirty="0">
                <a:solidFill>
                  <a:srgbClr val="002060"/>
                </a:solidFill>
              </a:rPr>
              <a:t>root</a:t>
            </a:r>
            <a:r>
              <a:rPr lang="zh-CN" altLang="en-US" b="1" dirty="0">
                <a:solidFill>
                  <a:srgbClr val="002060"/>
                </a:solidFill>
              </a:rPr>
              <a:t>用户登录。</a:t>
            </a:r>
            <a:endParaRPr lang="zh-CN" altLang="en-US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当需要进行超级用户的工作时可以使用 </a:t>
            </a:r>
            <a:r>
              <a:rPr lang="en-US" altLang="zh-CN" b="1" dirty="0" err="1">
                <a:solidFill>
                  <a:srgbClr val="002060"/>
                </a:solidFill>
              </a:rPr>
              <a:t>su</a:t>
            </a:r>
            <a:r>
              <a:rPr lang="en-US" altLang="zh-CN" b="1" dirty="0">
                <a:solidFill>
                  <a:srgbClr val="002060"/>
                </a:solidFill>
              </a:rPr>
              <a:t> - </a:t>
            </a:r>
            <a:r>
              <a:rPr lang="zh-CN" altLang="en-US" b="1" dirty="0">
                <a:solidFill>
                  <a:srgbClr val="002060"/>
                </a:solidFill>
              </a:rPr>
              <a:t>命令切换为超级用户身份。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323215" y="548640"/>
            <a:ext cx="8229600" cy="700405"/>
          </a:xfrm>
        </p:spPr>
        <p:txBody>
          <a:bodyPr/>
          <a:lstStyle/>
          <a:p>
            <a:pPr eaLnBrk="1" hangingPunct="1"/>
            <a:r>
              <a:rPr lang="zh-CN" altLang="en-US" sz="3400" b="1" smtClean="0"/>
              <a:t>在</a:t>
            </a:r>
            <a:r>
              <a:rPr lang="en-US" altLang="zh-CN" sz="3400" b="1" smtClean="0"/>
              <a:t>Linux</a:t>
            </a:r>
            <a:r>
              <a:rPr lang="zh-CN" altLang="en-US" sz="3400" b="1" smtClean="0"/>
              <a:t>环境下使用</a:t>
            </a:r>
            <a:r>
              <a:rPr lang="en-US" altLang="zh-CN" sz="3400" b="1" smtClean="0"/>
              <a:t>ssh</a:t>
            </a:r>
            <a:r>
              <a:rPr lang="zh-CN" altLang="en-US" sz="3400" b="1" smtClean="0"/>
              <a:t>登录远程</a:t>
            </a:r>
            <a:r>
              <a:rPr lang="en-US" altLang="zh-CN" sz="3400" b="1" smtClean="0"/>
              <a:t>Linux</a:t>
            </a:r>
            <a:r>
              <a:rPr lang="zh-CN" altLang="en-US" sz="3400" b="1" smtClean="0"/>
              <a:t>系统</a:t>
            </a:r>
            <a:endParaRPr lang="zh-CN" altLang="en-US" sz="3400" b="1" smtClean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3815080"/>
          </a:xfrm>
        </p:spPr>
        <p:txBody>
          <a:bodyPr/>
          <a:lstStyle/>
          <a:p>
            <a:pPr eaLnBrk="1" hangingPunct="1"/>
            <a:r>
              <a:rPr lang="en-US" altLang="zh-CN" smtClean="0"/>
              <a:t>ssh</a:t>
            </a:r>
            <a:r>
              <a:rPr lang="zh-CN" altLang="en-US" smtClean="0"/>
              <a:t>是英文</a:t>
            </a:r>
            <a:r>
              <a:rPr lang="en-US" altLang="zh-CN" smtClean="0"/>
              <a:t>Secure Shell</a:t>
            </a:r>
            <a:r>
              <a:rPr lang="zh-CN" altLang="en-US" smtClean="0"/>
              <a:t>的缩写。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用户在通过</a:t>
            </a:r>
            <a:r>
              <a:rPr lang="en-US" altLang="zh-CN" smtClean="0"/>
              <a:t>ssh</a:t>
            </a:r>
            <a:r>
              <a:rPr lang="zh-CN" altLang="en-US" smtClean="0"/>
              <a:t>连接到远程系统时在网络上传输的口令和数据都是经过加密的。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比传统的</a:t>
            </a:r>
            <a:r>
              <a:rPr lang="en-US" altLang="zh-CN" smtClean="0"/>
              <a:t>telnet</a:t>
            </a:r>
            <a:r>
              <a:rPr lang="zh-CN" altLang="en-US" smtClean="0"/>
              <a:t>远程登录更加安全。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ssh</a:t>
            </a:r>
            <a:r>
              <a:rPr lang="zh-CN" altLang="en-US" smtClean="0"/>
              <a:t>的使用方法：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$ ssh  -l  osmond  192.168.1.100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$ ssh   osmond@192.168.1.100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800" b="1" smtClean="0"/>
              <a:t>在</a:t>
            </a:r>
            <a:r>
              <a:rPr lang="en-US" altLang="zh-CN" sz="2800" b="1" smtClean="0"/>
              <a:t>Windows</a:t>
            </a:r>
            <a:r>
              <a:rPr lang="zh-CN" altLang="zh-CN" sz="2800" b="1" smtClean="0"/>
              <a:t>环境下使用</a:t>
            </a:r>
            <a:r>
              <a:rPr lang="en-US" altLang="zh-CN" sz="2800" b="1" smtClean="0"/>
              <a:t>putty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xshell  </a:t>
            </a:r>
            <a:r>
              <a:rPr lang="zh-CN" altLang="zh-CN" sz="2800" b="1" smtClean="0"/>
              <a:t>登录远程</a:t>
            </a:r>
            <a:r>
              <a:rPr lang="en-US" altLang="zh-CN" sz="2800" b="1" smtClean="0"/>
              <a:t>Linux</a:t>
            </a:r>
            <a:r>
              <a:rPr lang="zh-CN" altLang="zh-CN" sz="2800" b="1" smtClean="0"/>
              <a:t>系统</a:t>
            </a:r>
            <a:endParaRPr lang="zh-CN" altLang="en-US" sz="2800" b="1" smtClean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4500563" y="1700213"/>
            <a:ext cx="4319587" cy="216058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putty</a:t>
            </a:r>
            <a:r>
              <a:rPr lang="zh-CN" altLang="en-US" sz="3200" smtClean="0"/>
              <a:t>是一个共享软件、绿色软件。 </a:t>
            </a:r>
            <a:endParaRPr lang="zh-CN" altLang="en-US" sz="3200" smtClean="0"/>
          </a:p>
          <a:p>
            <a:pPr eaLnBrk="1" hangingPunct="1"/>
            <a:r>
              <a:rPr lang="en-US" altLang="zh-CN" sz="3200" smtClean="0"/>
              <a:t>putty</a:t>
            </a:r>
            <a:r>
              <a:rPr lang="zh-CN" altLang="en-US" sz="3200" smtClean="0"/>
              <a:t>支持</a:t>
            </a:r>
            <a:r>
              <a:rPr lang="en-US" altLang="zh-CN" sz="3200" smtClean="0"/>
              <a:t>telnet</a:t>
            </a:r>
            <a:r>
              <a:rPr lang="zh-CN" altLang="en-US" sz="3200" smtClean="0"/>
              <a:t>、</a:t>
            </a:r>
            <a:r>
              <a:rPr lang="en-US" altLang="zh-CN" sz="3200" smtClean="0"/>
              <a:t>ssh</a:t>
            </a:r>
            <a:r>
              <a:rPr lang="zh-CN" altLang="en-US" sz="3200" smtClean="0"/>
              <a:t>、</a:t>
            </a:r>
            <a:r>
              <a:rPr lang="en-US" altLang="zh-CN" sz="3200" smtClean="0"/>
              <a:t>rlogin</a:t>
            </a:r>
            <a:r>
              <a:rPr lang="zh-CN" altLang="en-US" sz="3200" smtClean="0"/>
              <a:t>等连接方式。 </a:t>
            </a:r>
            <a:endParaRPr lang="zh-CN" altLang="en-US" sz="3200" smtClean="0"/>
          </a:p>
          <a:p>
            <a:pPr eaLnBrk="1" hangingPunct="1"/>
            <a:endParaRPr lang="zh-CN" altLang="en-US" smtClean="0"/>
          </a:p>
        </p:txBody>
      </p:sp>
      <p:pic>
        <p:nvPicPr>
          <p:cNvPr id="73734" name="Picture 2" descr="SNAGHTML47423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39655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3" descr="SNAGHTML47178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28" y="4509135"/>
            <a:ext cx="4086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98830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关机与重启</a:t>
            </a:r>
            <a:r>
              <a:rPr lang="zh-CN" altLang="en-US" b="1" smtClean="0"/>
              <a:t>（</a:t>
            </a:r>
            <a:r>
              <a:rPr lang="en-US" altLang="zh-CN" b="1" smtClean="0"/>
              <a:t>shutdown</a:t>
            </a:r>
            <a:r>
              <a:rPr lang="zh-CN" altLang="en-US" b="1" smtClean="0"/>
              <a:t>）</a:t>
            </a:r>
            <a:endParaRPr lang="zh-CN" altLang="en-US" b="1" smtClean="0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071880"/>
            <a:ext cx="8229600" cy="505904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chemeClr val="accent6"/>
                </a:solidFill>
              </a:rPr>
              <a:t>shutdown</a:t>
            </a:r>
            <a:r>
              <a:rPr lang="zh-CN" altLang="en-US" dirty="0" smtClean="0">
                <a:solidFill>
                  <a:schemeClr val="accent6"/>
                </a:solidFill>
              </a:rPr>
              <a:t>命令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lvl="1" eaLnBrk="1" hangingPunct="1"/>
            <a:r>
              <a:rPr lang="zh-CN" altLang="en-US" dirty="0" smtClean="0"/>
              <a:t>用于多用户登录的情况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可以为登录用户发送</a:t>
            </a:r>
            <a:r>
              <a:rPr lang="zh-CN" altLang="en-US" dirty="0"/>
              <a:t>自定义</a:t>
            </a:r>
            <a:r>
              <a:rPr lang="zh-CN" altLang="en-US" dirty="0" smtClean="0"/>
              <a:t>警告信息</a:t>
            </a:r>
            <a:endParaRPr lang="en-US" altLang="zh-CN" dirty="0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accent6"/>
                </a:solidFill>
              </a:rPr>
              <a:t>举例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shutdown -r +5 "System will be reboot in 5 </a:t>
            </a:r>
            <a:r>
              <a:rPr lang="en-US" altLang="zh-CN" dirty="0" err="1" smtClean="0"/>
              <a:t>minites</a:t>
            </a:r>
            <a:r>
              <a:rPr lang="en-US" altLang="zh-CN" dirty="0" smtClean="0"/>
              <a:t>, Please save your work."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shutdown -h +5 "System will be down in 5 </a:t>
            </a:r>
            <a:r>
              <a:rPr lang="en-US" altLang="zh-CN" dirty="0" err="1" smtClean="0"/>
              <a:t>minites</a:t>
            </a:r>
            <a:r>
              <a:rPr lang="en-US" altLang="zh-CN" dirty="0" smtClean="0"/>
              <a:t>, Please save your work.“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shutdown -r now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shutdown -h now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7279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自由软件基金会</a:t>
            </a:r>
            <a:endParaRPr lang="zh-CN" altLang="en-US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730"/>
            <a:ext cx="8229600" cy="37934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sz="2400" smtClean="0"/>
              <a:t>自由软件基金会 （</a:t>
            </a:r>
            <a:r>
              <a:rPr lang="en-US" altLang="zh-CN" sz="2400" smtClean="0"/>
              <a:t>Free Software Foundation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FSF</a:t>
            </a:r>
            <a:r>
              <a:rPr lang="zh-CN" altLang="en-US" sz="2400" smtClean="0"/>
              <a:t>）是倡导自由软件和开源软件的国际性非盈利组织，对于国际开源社区的形成和发展起到了重要的推动作用。</a:t>
            </a:r>
            <a:endParaRPr lang="zh-CN" altLang="en-US" sz="2400" smtClean="0"/>
          </a:p>
          <a:p>
            <a:pPr eaLnBrk="1" hangingPunct="1">
              <a:lnSpc>
                <a:spcPct val="9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sz="2400" smtClean="0"/>
              <a:t>自由软件基金会的网址为 </a:t>
            </a:r>
            <a:r>
              <a:rPr lang="en-US" altLang="zh-CN" sz="2400" smtClean="0">
                <a:hlinkClick r:id="rId1" tooltip="http://www.fsf.org"/>
              </a:rPr>
              <a:t>http://www.fsf.org</a:t>
            </a:r>
            <a:r>
              <a:rPr lang="en-US" altLang="zh-CN" sz="2400" smtClean="0"/>
              <a:t> </a:t>
            </a:r>
            <a:r>
              <a:rPr lang="zh-CN" altLang="en-US" sz="2400" smtClean="0"/>
              <a:t>。</a:t>
            </a:r>
            <a:endParaRPr lang="zh-CN" altLang="en-US" sz="2400" smtClean="0"/>
          </a:p>
          <a:p>
            <a:pPr eaLnBrk="1" hangingPunct="1">
              <a:lnSpc>
                <a:spcPct val="9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z="2400" smtClean="0"/>
              <a:t>FSF </a:t>
            </a:r>
            <a:r>
              <a:rPr lang="zh-CN" altLang="en-US" sz="2400" smtClean="0"/>
              <a:t>是一个免税的为自由软件发展的慈善团体，</a:t>
            </a:r>
            <a:r>
              <a:rPr lang="en-US" altLang="zh-CN" sz="2400" smtClean="0"/>
              <a:t>FSF </a:t>
            </a:r>
            <a:r>
              <a:rPr lang="zh-CN" altLang="en-US" sz="2400" smtClean="0"/>
              <a:t>接受捐款，但是其大部分收入常常来自销售自由软件的拷贝，和其它相关的服务。今天它卖源码的 </a:t>
            </a:r>
            <a:r>
              <a:rPr lang="en-US" altLang="zh-CN" sz="2400" smtClean="0"/>
              <a:t>CD-ROMs </a:t>
            </a:r>
            <a:r>
              <a:rPr lang="zh-CN" altLang="en-US" sz="2400" smtClean="0"/>
              <a:t>，二进制代码的 </a:t>
            </a:r>
            <a:r>
              <a:rPr lang="en-US" altLang="zh-CN" sz="2400" smtClean="0"/>
              <a:t>CD-ROMs </a:t>
            </a:r>
            <a:r>
              <a:rPr lang="zh-CN" altLang="en-US" sz="2400" smtClean="0"/>
              <a:t>，精细打印的手册（均有再散布和修改的自由），以及豪华发行（为用户选择的平台制作完整的软件收藏）。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2898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GNU </a:t>
            </a:r>
            <a:r>
              <a:rPr lang="zh-CN" altLang="en-US" b="1" smtClean="0"/>
              <a:t>和 </a:t>
            </a:r>
            <a:r>
              <a:rPr lang="en-US" altLang="zh-CN" b="1" smtClean="0"/>
              <a:t>GNU Project</a:t>
            </a:r>
            <a:endParaRPr lang="zh-CN" alt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24268"/>
            <a:ext cx="8229600" cy="4392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是由“</a:t>
            </a:r>
            <a:r>
              <a:rPr lang="en-US" altLang="zh-CN" sz="2400" kern="0">
                <a:latin typeface="+mn-lt"/>
                <a:ea typeface="+mn-ea"/>
              </a:rPr>
              <a:t>GNU's Not Unix”</a:t>
            </a:r>
            <a:r>
              <a:rPr lang="zh-CN" altLang="en-US" sz="2400" kern="0">
                <a:latin typeface="+mn-lt"/>
                <a:ea typeface="+mn-ea"/>
              </a:rPr>
              <a:t>所递归定义出的首字母缩写语。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的首要目标是作为自由软件。即便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不比 </a:t>
            </a:r>
            <a:r>
              <a:rPr lang="en-US" altLang="zh-CN" sz="2400" kern="0">
                <a:latin typeface="+mn-lt"/>
                <a:ea typeface="+mn-ea"/>
              </a:rPr>
              <a:t>UNIX </a:t>
            </a:r>
            <a:r>
              <a:rPr lang="zh-CN" altLang="en-US" sz="2400" kern="0">
                <a:latin typeface="+mn-lt"/>
                <a:ea typeface="+mn-ea"/>
              </a:rPr>
              <a:t>有技术优势，它却有一个允许用户合作的社会优点，和一个与道德有关的优点，也就是尊重用户的自由。</a:t>
            </a:r>
            <a:endParaRPr lang="zh-CN" altLang="en-US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 </a:t>
            </a:r>
            <a:r>
              <a:rPr lang="en-US" altLang="zh-CN" sz="2400" kern="0">
                <a:latin typeface="+mn-lt"/>
                <a:ea typeface="+mn-ea"/>
              </a:rPr>
              <a:t>(GNU Project) </a:t>
            </a:r>
            <a:r>
              <a:rPr lang="zh-CN" altLang="en-US" sz="2400" kern="0">
                <a:latin typeface="+mn-lt"/>
                <a:ea typeface="+mn-ea"/>
              </a:rPr>
              <a:t>是 </a:t>
            </a:r>
            <a:r>
              <a:rPr lang="en-US" altLang="zh-CN" sz="2400" kern="0">
                <a:latin typeface="+mn-lt"/>
                <a:ea typeface="+mn-ea"/>
              </a:rPr>
              <a:t>FSF </a:t>
            </a:r>
            <a:r>
              <a:rPr lang="zh-CN" altLang="en-US" sz="2400" kern="0">
                <a:latin typeface="+mn-lt"/>
                <a:ea typeface="+mn-ea"/>
              </a:rPr>
              <a:t>支持的最著名的开源软件项目，其“角马”形象和“</a:t>
            </a:r>
            <a:r>
              <a:rPr lang="en-US" altLang="zh-CN" sz="2400" kern="0">
                <a:latin typeface="+mn-lt"/>
                <a:ea typeface="+mn-ea"/>
              </a:rPr>
              <a:t>Free as in Freedom”</a:t>
            </a:r>
            <a:r>
              <a:rPr lang="zh-CN" altLang="en-US" sz="2400" kern="0">
                <a:latin typeface="+mn-lt"/>
                <a:ea typeface="+mn-ea"/>
              </a:rPr>
              <a:t>的哲学理念早已在国际开源社区中广为流传。</a:t>
            </a:r>
            <a:r>
              <a:rPr lang="zh-CN" altLang="en-US" sz="2400" kern="0">
                <a:latin typeface="+mn-lt"/>
                <a:ea typeface="+mn-ea"/>
                <a:hlinkClick r:id="rId1" tooltip="ubuntuslide:gnu-head-banner.png"/>
              </a:rPr>
              <a:t> </a:t>
            </a:r>
            <a:endParaRPr lang="zh-CN" altLang="en-US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项目开始于一九八四年，旨在发展一个类似 </a:t>
            </a:r>
            <a:r>
              <a:rPr lang="en-US" altLang="zh-CN" sz="2400" kern="0">
                <a:latin typeface="+mn-lt"/>
                <a:ea typeface="+mn-ea"/>
              </a:rPr>
              <a:t>UNIX </a:t>
            </a:r>
            <a:r>
              <a:rPr lang="zh-CN" altLang="en-US" sz="2400" kern="0">
                <a:latin typeface="+mn-lt"/>
                <a:ea typeface="+mn-ea"/>
              </a:rPr>
              <a:t>，且为自由软件的完整操作系统。</a:t>
            </a:r>
            <a:endParaRPr lang="zh-CN" altLang="en-US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项目由很多独立的自由</a:t>
            </a:r>
            <a:r>
              <a:rPr lang="en-US" altLang="zh-CN" sz="2400" kern="0">
                <a:latin typeface="+mn-lt"/>
                <a:ea typeface="+mn-ea"/>
              </a:rPr>
              <a:t>/</a:t>
            </a:r>
            <a:r>
              <a:rPr lang="zh-CN" altLang="en-US" sz="2400" kern="0">
                <a:latin typeface="+mn-lt"/>
                <a:ea typeface="+mn-ea"/>
              </a:rPr>
              <a:t>开源软件项目组成。</a:t>
            </a:r>
            <a:endParaRPr lang="zh-CN" altLang="en-US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项目的官方站点为 </a:t>
            </a:r>
            <a:r>
              <a:rPr lang="en-US" altLang="zh-CN" sz="2400" kern="0">
                <a:latin typeface="+mn-lt"/>
                <a:ea typeface="+mn-ea"/>
                <a:hlinkClick r:id="rId2" tooltip="http://www.gnu.org"/>
              </a:rPr>
              <a:t>http://www.gnu.org</a:t>
            </a:r>
            <a:r>
              <a:rPr lang="en-US" altLang="zh-CN" sz="2400" kern="0">
                <a:latin typeface="+mn-lt"/>
                <a:ea typeface="+mn-ea"/>
              </a:rPr>
              <a:t> </a:t>
            </a:r>
            <a:endParaRPr lang="en-US" altLang="zh-CN" sz="2400" kern="0" dirty="0">
              <a:latin typeface="+mn-lt"/>
              <a:ea typeface="+mn-ea"/>
            </a:endParaRPr>
          </a:p>
        </p:txBody>
      </p:sp>
      <p:pic>
        <p:nvPicPr>
          <p:cNvPr id="12295" name="Picture 6" descr="g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15" y="4940618"/>
            <a:ext cx="18415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68453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自由软件协议</a:t>
            </a:r>
            <a:endParaRPr lang="zh-CN" alt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360" y="1160463"/>
            <a:ext cx="8229600" cy="4537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zh-CN" altLang="en-US" sz="2400" kern="0">
                <a:latin typeface="+mn-lt"/>
                <a:ea typeface="+mn-ea"/>
              </a:rPr>
              <a:t>在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工程中，通常使用 </a:t>
            </a: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授权。</a:t>
            </a: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是将一个程序成为自由软件的通用方法，同时也使得这个程序的修改和扩展版本成为自由软件。</a:t>
            </a:r>
            <a:endParaRPr lang="zh-CN" altLang="en-US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是一个广义的概念；有许多形式可以将其细化。在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工程中</a:t>
            </a:r>
            <a:r>
              <a:rPr lang="en-US" altLang="zh-CN" sz="2400" kern="0">
                <a:latin typeface="+mn-lt"/>
                <a:ea typeface="+mn-ea"/>
              </a:rPr>
              <a:t>, </a:t>
            </a:r>
            <a:r>
              <a:rPr lang="zh-CN" altLang="en-US" sz="2400" kern="0">
                <a:latin typeface="+mn-lt"/>
                <a:ea typeface="+mn-ea"/>
              </a:rPr>
              <a:t>具体的发布条款包含在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通用公共许可证，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宽通用公共许可证 和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自由文档许可证里。 </a:t>
            </a:r>
            <a:endParaRPr lang="zh-CN" altLang="en-US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zh-CN" altLang="en-US" sz="2400" kern="0">
                <a:latin typeface="+mn-lt"/>
                <a:ea typeface="+mn-ea"/>
              </a:rPr>
              <a:t>关于 </a:t>
            </a: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的官方解释见：</a:t>
            </a:r>
            <a:r>
              <a:rPr lang="en-US" altLang="zh-CN" sz="2400" kern="0">
                <a:latin typeface="+mn-lt"/>
                <a:ea typeface="+mn-ea"/>
                <a:hlinkClick r:id="rId1" tooltip="http://www.gnu.org/copyleft/copyleft.html"/>
              </a:rPr>
              <a:t>http://www.gnu.org/copyleft/copyleft.html</a:t>
            </a:r>
            <a:r>
              <a:rPr lang="en-US" altLang="zh-CN" sz="2400" kern="0">
                <a:latin typeface="+mn-lt"/>
                <a:ea typeface="+mn-ea"/>
              </a:rPr>
              <a:t> </a:t>
            </a:r>
            <a:endParaRPr lang="en-US" altLang="zh-CN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zh-CN" altLang="en-US" sz="2400" kern="0">
                <a:latin typeface="+mn-lt"/>
                <a:ea typeface="+mn-ea"/>
              </a:rPr>
              <a:t>最知名的自由软件协议是 </a:t>
            </a:r>
            <a:r>
              <a:rPr lang="en-US" altLang="zh-CN" sz="2400" kern="0">
                <a:latin typeface="+mn-lt"/>
                <a:ea typeface="+mn-ea"/>
              </a:rPr>
              <a:t>GPL ( General Public License</a:t>
            </a:r>
            <a:r>
              <a:rPr lang="zh-CN" altLang="en-US" sz="2400" kern="0">
                <a:latin typeface="+mn-lt"/>
                <a:ea typeface="+mn-ea"/>
              </a:rPr>
              <a:t>，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通用公共许可证 </a:t>
            </a:r>
            <a:r>
              <a:rPr lang="en-US" altLang="zh-CN" sz="2400" kern="0">
                <a:latin typeface="+mn-lt"/>
                <a:ea typeface="+mn-ea"/>
              </a:rPr>
              <a:t>) </a:t>
            </a:r>
            <a:r>
              <a:rPr lang="zh-CN" altLang="en-US" sz="2400" kern="0">
                <a:latin typeface="+mn-lt"/>
                <a:ea typeface="+mn-ea"/>
              </a:rPr>
              <a:t>，她是自由软件基金会（</a:t>
            </a:r>
            <a:r>
              <a:rPr lang="en-US" altLang="zh-CN" sz="2400" kern="0">
                <a:latin typeface="+mn-lt"/>
                <a:ea typeface="+mn-ea"/>
              </a:rPr>
              <a:t>FSF</a:t>
            </a:r>
            <a:r>
              <a:rPr lang="zh-CN" altLang="en-US" sz="2400" kern="0">
                <a:latin typeface="+mn-lt"/>
                <a:ea typeface="+mn-ea"/>
              </a:rPr>
              <a:t>）制定的。详细内容参见 </a:t>
            </a:r>
            <a:r>
              <a:rPr lang="en-US" altLang="zh-CN" sz="2400" kern="0">
                <a:latin typeface="+mn-lt"/>
                <a:ea typeface="+mn-ea"/>
                <a:hlinkClick r:id="rId2" tooltip="http://www.gnu.org/licenses/gpl.html"/>
              </a:rPr>
              <a:t>http://www.gnu.org/licenses/gpl.html</a:t>
            </a: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72898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开源软件的特点</a:t>
            </a:r>
            <a:endParaRPr lang="zh-CN" alt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243" y="1268730"/>
            <a:ext cx="8208962" cy="4400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zh-CN" altLang="en-US" sz="2800" kern="0">
                <a:latin typeface="+mn-lt"/>
                <a:ea typeface="+mn-ea"/>
              </a:rPr>
              <a:t>开放源代码软件一般是免费发布的，您可以在</a:t>
            </a:r>
            <a:r>
              <a:rPr lang="en-US" altLang="zh-CN" sz="2800" kern="0">
                <a:latin typeface="+mn-lt"/>
                <a:ea typeface="+mn-ea"/>
              </a:rPr>
              <a:t>Internet </a:t>
            </a:r>
            <a:r>
              <a:rPr lang="zh-CN" altLang="en-US" sz="2800" kern="0">
                <a:latin typeface="+mn-lt"/>
                <a:ea typeface="+mn-ea"/>
              </a:rPr>
              <a:t>上自由下载，用户无需缴纳 </a:t>
            </a:r>
            <a:r>
              <a:rPr lang="en-US" altLang="zh-CN" sz="2800" kern="0">
                <a:latin typeface="+mn-lt"/>
                <a:ea typeface="+mn-ea"/>
              </a:rPr>
              <a:t>License </a:t>
            </a:r>
            <a:r>
              <a:rPr lang="zh-CN" altLang="en-US" sz="2800" kern="0">
                <a:latin typeface="+mn-lt"/>
                <a:ea typeface="+mn-ea"/>
              </a:rPr>
              <a:t>费用。</a:t>
            </a:r>
            <a:endParaRPr lang="zh-CN" altLang="en-US" sz="2800" kern="0">
              <a:latin typeface="+mn-lt"/>
              <a:ea typeface="+mn-ea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zh-CN" altLang="en-US" sz="2800" kern="0">
                <a:latin typeface="+mn-lt"/>
                <a:ea typeface="+mn-ea"/>
              </a:rPr>
              <a:t>开放源代码软件由一个核心组织领导， 通常由一个很大的社区在</a:t>
            </a:r>
            <a:r>
              <a:rPr lang="en-US" altLang="zh-CN" sz="2800" kern="0">
                <a:latin typeface="+mn-lt"/>
                <a:ea typeface="+mn-ea"/>
              </a:rPr>
              <a:t>Internet</a:t>
            </a:r>
            <a:r>
              <a:rPr lang="zh-CN" altLang="en-US" sz="2800" kern="0">
                <a:latin typeface="+mn-lt"/>
                <a:ea typeface="+mn-ea"/>
              </a:rPr>
              <a:t>上协作开发完成。这种“集市”式的开发模式使得其通常有着比封闭源代码软件更高的质量。</a:t>
            </a:r>
            <a:endParaRPr lang="zh-CN" altLang="en-US" sz="2800" kern="0">
              <a:latin typeface="+mn-lt"/>
              <a:ea typeface="+mn-ea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zh-CN" altLang="en-US" sz="2800" kern="0">
                <a:latin typeface="+mn-lt"/>
                <a:ea typeface="+mn-ea"/>
              </a:rPr>
              <a:t>用户可以得到软件的源代码，更容易根据自己的特殊要求，进行定制。</a:t>
            </a:r>
            <a:endParaRPr lang="zh-CN" altLang="en-US" sz="2800" kern="0">
              <a:latin typeface="+mn-lt"/>
              <a:ea typeface="+mn-ea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rgbClr val="006633"/>
              </a:buClr>
              <a:buSzPct val="65000"/>
              <a:buFont typeface="Wingdings" panose="05000000000000000000" charset="0"/>
              <a:buChar char="Ø"/>
              <a:defRPr/>
            </a:pPr>
            <a:r>
              <a:rPr lang="zh-CN" altLang="en-US" sz="2800" kern="0">
                <a:latin typeface="+mn-lt"/>
                <a:ea typeface="+mn-ea"/>
              </a:rPr>
              <a:t>开放源代码软件的生命周期不依附于某个公司，因此有更强的生命力。</a:t>
            </a:r>
            <a:endParaRPr lang="zh-CN" alt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ODNjOTJjMmExMDY4OTczYjU5NDUyOGE5MzdlYWQ3MGIifQ=="/>
  <p:tag name="KSO_WPP_MARK_KEY" val="fd72d724-0ef3-4b69-907b-e757779edb9a"/>
</p:tagLst>
</file>

<file path=ppt/theme/theme1.xml><?xml version="1.0" encoding="utf-8"?>
<a:theme xmlns:a="http://schemas.openxmlformats.org/drawingml/2006/main" name="CentOS-CH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</Template>
  <TotalTime>0</TotalTime>
  <Words>8131</Words>
  <Application>WPS 演示</Application>
  <PresentationFormat>全屏显示(4:3)</PresentationFormat>
  <Paragraphs>449</Paragraphs>
  <Slides>58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Arial</vt:lpstr>
      <vt:lpstr>宋体</vt:lpstr>
      <vt:lpstr>Wingdings</vt:lpstr>
      <vt:lpstr>Garamond</vt:lpstr>
      <vt:lpstr>Wingdings</vt:lpstr>
      <vt:lpstr>微软雅黑</vt:lpstr>
      <vt:lpstr>Arial Unicode MS</vt:lpstr>
      <vt:lpstr>Calibri</vt:lpstr>
      <vt:lpstr>Times New Roman</vt:lpstr>
      <vt:lpstr>Arial Narrow</vt:lpstr>
      <vt:lpstr>楷体_GB2312</vt:lpstr>
      <vt:lpstr>新宋体</vt:lpstr>
      <vt:lpstr>CentOS-CH-PPT</vt:lpstr>
      <vt:lpstr>第一讲           Linux简介与安装</vt:lpstr>
      <vt:lpstr>本章内容要点</vt:lpstr>
      <vt:lpstr>一、自由软件与Linux</vt:lpstr>
      <vt:lpstr>三种软件模式</vt:lpstr>
      <vt:lpstr>自由软件创始人</vt:lpstr>
      <vt:lpstr>自由软件基金会</vt:lpstr>
      <vt:lpstr>GNU 和 GNU Project</vt:lpstr>
      <vt:lpstr>自由软件协议</vt:lpstr>
      <vt:lpstr>开源软件的特点</vt:lpstr>
      <vt:lpstr>什么是操作系统</vt:lpstr>
      <vt:lpstr>什么是 Linux</vt:lpstr>
      <vt:lpstr>Linux 的历史</vt:lpstr>
      <vt:lpstr>Linux 深受喜爱的原因</vt:lpstr>
      <vt:lpstr>二、Linux的特点和组成</vt:lpstr>
      <vt:lpstr>Linux 系统的特点</vt:lpstr>
      <vt:lpstr>Linux 系统的组成</vt:lpstr>
      <vt:lpstr>三、LINUX的内核与发行版本</vt:lpstr>
      <vt:lpstr>Linux内核</vt:lpstr>
      <vt:lpstr>Linux内核版本</vt:lpstr>
      <vt:lpstr>Linux内核版本</vt:lpstr>
      <vt:lpstr>Linux 发行版</vt:lpstr>
      <vt:lpstr>常见的Linux发行套件</vt:lpstr>
      <vt:lpstr>四、Red Hat 及其相关产品</vt:lpstr>
      <vt:lpstr>RedHat 公司</vt:lpstr>
      <vt:lpstr>Red Hat 的培训及认证</vt:lpstr>
      <vt:lpstr>RedHat Linux系列发行版</vt:lpstr>
      <vt:lpstr>CentOS Linux</vt:lpstr>
      <vt:lpstr>CentOS 与 RHEL</vt:lpstr>
      <vt:lpstr>五、Linux的应用领域</vt:lpstr>
      <vt:lpstr>Linux的应用领域</vt:lpstr>
      <vt:lpstr>教育领域 卡片式电脑  Raspberry Pi </vt:lpstr>
      <vt:lpstr>服务器领域</vt:lpstr>
      <vt:lpstr>云计算领域 大多数的云基础设施平台使用Linux操作系统</vt:lpstr>
      <vt:lpstr>嵌入式领域 移动通讯终端、移动计算设备、网络通讯设备、智能家电设备、车载电脑、自动柜员机（ATM）</vt:lpstr>
      <vt:lpstr>桌面领域</vt:lpstr>
      <vt:lpstr>六、准备安装 CentOS LINUX</vt:lpstr>
      <vt:lpstr>安装前的准备</vt:lpstr>
      <vt:lpstr>硬盘结构与磁盘分区</vt:lpstr>
      <vt:lpstr>磁盘分区的设备名</vt:lpstr>
      <vt:lpstr>关于磁盘分区设备的说明</vt:lpstr>
      <vt:lpstr>Linux下的文件系统</vt:lpstr>
      <vt:lpstr>Linux与Windows分区对比</vt:lpstr>
      <vt:lpstr>Linux如何使用分区</vt:lpstr>
      <vt:lpstr>Linux的目录结构</vt:lpstr>
      <vt:lpstr>静态分区的缺点</vt:lpstr>
      <vt:lpstr>LVM的引入</vt:lpstr>
      <vt:lpstr>如何使用 LVM</vt:lpstr>
      <vt:lpstr>LVM 与文件系统 之间的关系</vt:lpstr>
      <vt:lpstr>七、安装程序和安装方式</vt:lpstr>
      <vt:lpstr>RHEL/CentOS的多种安装方式</vt:lpstr>
      <vt:lpstr>八、Linux工作界面</vt:lpstr>
      <vt:lpstr>字符界面和图形界面</vt:lpstr>
      <vt:lpstr>为什么使用字符工作方式</vt:lpstr>
      <vt:lpstr>进入字符工作方式的方法</vt:lpstr>
      <vt:lpstr>字符界面登录与注销</vt:lpstr>
      <vt:lpstr>在Linux环境下使用ssh登录远程Linux系统</vt:lpstr>
      <vt:lpstr>在Windows环境下使用putty，xshell  登录远程Linux系统</vt:lpstr>
      <vt:lpstr>关机与重启（shutdown）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              Linux简介与安装</dc:title>
  <dc:creator>osmond</dc:creator>
  <cp:lastModifiedBy>李莉</cp:lastModifiedBy>
  <cp:revision>139</cp:revision>
  <dcterms:created xsi:type="dcterms:W3CDTF">2011-05-25T10:42:00Z</dcterms:created>
  <dcterms:modified xsi:type="dcterms:W3CDTF">2023-09-11T02:27:51Z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4E7325B4768C4B9A90C5893B74AADD20</vt:lpwstr>
  </property>
</Properties>
</file>