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56" r:id="rId3"/>
    <p:sldId id="271" r:id="rId4"/>
    <p:sldId id="593" r:id="rId5"/>
    <p:sldId id="594" r:id="rId6"/>
    <p:sldId id="595" r:id="rId7"/>
    <p:sldId id="596" r:id="rId8"/>
    <p:sldId id="597" r:id="rId9"/>
    <p:sldId id="598" r:id="rId10"/>
    <p:sldId id="599" r:id="rId11"/>
    <p:sldId id="600" r:id="rId12"/>
    <p:sldId id="601" r:id="rId13"/>
    <p:sldId id="602" r:id="rId14"/>
    <p:sldId id="603" r:id="rId15"/>
    <p:sldId id="604" r:id="rId16"/>
    <p:sldId id="605" r:id="rId17"/>
    <p:sldId id="606" r:id="rId18"/>
    <p:sldId id="607" r:id="rId19"/>
    <p:sldId id="609" r:id="rId20"/>
    <p:sldId id="610" r:id="rId21"/>
    <p:sldId id="611" r:id="rId22"/>
    <p:sldId id="612" r:id="rId23"/>
    <p:sldId id="613" r:id="rId24"/>
    <p:sldId id="614" r:id="rId25"/>
    <p:sldId id="615" r:id="rId26"/>
    <p:sldId id="616" r:id="rId28"/>
    <p:sldId id="636" r:id="rId29"/>
    <p:sldId id="637" r:id="rId30"/>
    <p:sldId id="632" r:id="rId31"/>
    <p:sldId id="635" r:id="rId32"/>
    <p:sldId id="617" r:id="rId33"/>
    <p:sldId id="618" r:id="rId34"/>
    <p:sldId id="619" r:id="rId35"/>
    <p:sldId id="620" r:id="rId36"/>
    <p:sldId id="621" r:id="rId37"/>
    <p:sldId id="622" r:id="rId38"/>
    <p:sldId id="623" r:id="rId39"/>
    <p:sldId id="624" r:id="rId40"/>
    <p:sldId id="625" r:id="rId41"/>
    <p:sldId id="626" r:id="rId42"/>
    <p:sldId id="627" r:id="rId43"/>
    <p:sldId id="628" r:id="rId44"/>
    <p:sldId id="629" r:id="rId45"/>
    <p:sldId id="630" r:id="rId46"/>
    <p:sldId id="631" r:id="rId47"/>
  </p:sldIdLst>
  <p:sldSz cx="9144000" cy="6858000" type="screen4x3"/>
  <p:notesSz cx="6858000" cy="9144000"/>
  <p:custDataLst>
    <p:tags r:id="rId5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p:cViewPr varScale="1">
        <p:scale>
          <a:sx n="78" d="100"/>
          <a:sy n="78" d="100"/>
        </p:scale>
        <p:origin x="-1541" y="-62"/>
      </p:cViewPr>
      <p:guideLst>
        <p:guide orient="horz" pos="222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96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3.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6E94F61-7344-47AC-9404-8B8611873CD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4D3C6AC7-C646-4D7E-AD4D-0486F939BF0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当配置好</a:t>
            </a:r>
            <a:r>
              <a:rPr lang="en-US" altLang="zh-CN" sz="1200" kern="1200" dirty="0" err="1" smtClean="0">
                <a:solidFill>
                  <a:schemeClr val="tx1"/>
                </a:solidFill>
                <a:latin typeface="+mn-lt"/>
                <a:ea typeface="+mn-ea"/>
                <a:cs typeface="+mn-cs"/>
              </a:rPr>
              <a:t>sudo</a:t>
            </a:r>
            <a:r>
              <a:rPr lang="zh-CN" altLang="zh-CN" sz="1200" kern="1200" dirty="0" smtClean="0">
                <a:solidFill>
                  <a:schemeClr val="tx1"/>
                </a:solidFill>
                <a:latin typeface="+mn-lt"/>
                <a:ea typeface="+mn-ea"/>
                <a:cs typeface="+mn-cs"/>
              </a:rPr>
              <a:t>的配置文件之后就可以执行如下命令禁止</a:t>
            </a:r>
            <a:r>
              <a:rPr lang="en-US" altLang="zh-CN" sz="1200" kern="1200" dirty="0" smtClean="0">
                <a:solidFill>
                  <a:schemeClr val="tx1"/>
                </a:solidFill>
                <a:latin typeface="+mn-lt"/>
                <a:ea typeface="+mn-ea"/>
                <a:cs typeface="+mn-cs"/>
              </a:rPr>
              <a:t>root</a:t>
            </a:r>
            <a:r>
              <a:rPr lang="zh-CN" altLang="zh-CN" sz="1200" kern="1200" dirty="0" smtClean="0">
                <a:solidFill>
                  <a:schemeClr val="tx1"/>
                </a:solidFill>
                <a:latin typeface="+mn-lt"/>
                <a:ea typeface="+mn-ea"/>
                <a:cs typeface="+mn-cs"/>
              </a:rPr>
              <a:t>账号登录了：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passwd</a:t>
            </a:r>
            <a:r>
              <a:rPr lang="en-US" altLang="zh-CN" sz="1200" kern="1200" dirty="0" smtClean="0">
                <a:solidFill>
                  <a:schemeClr val="tx1"/>
                </a:solidFill>
                <a:latin typeface="+mn-lt"/>
                <a:ea typeface="+mn-ea"/>
                <a:cs typeface="+mn-cs"/>
              </a:rPr>
              <a:t>  -l  root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60ED209E-F1CF-471A-8323-5D5FB582057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343F9F74-8AD3-4A66-9E7B-65BD8E6527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605" y="320993"/>
            <a:ext cx="8229600" cy="113982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6633"/>
              </a:buClr>
              <a:buFont typeface="Wingdings" panose="05000000000000000000" charset="0"/>
              <a:buChar char="Ø"/>
              <a:defRPr/>
            </a:lvl1pPr>
            <a:lvl2pPr>
              <a:buClr>
                <a:srgbClr val="006633"/>
              </a:buClr>
              <a:buFont typeface="Wingdings" panose="05000000000000000000" charset="0"/>
              <a:buChar char="Ø"/>
              <a:defRPr/>
            </a:lvl2pPr>
            <a:lvl3pPr>
              <a:buClr>
                <a:srgbClr val="006633"/>
              </a:buClr>
              <a:buFont typeface="Wingdings" panose="05000000000000000000" charset="0"/>
              <a:buChar char="Ø"/>
              <a:defRPr/>
            </a:lvl3pPr>
            <a:lvl4pPr>
              <a:buClr>
                <a:srgbClr val="006633"/>
              </a:buClr>
              <a:buFont typeface="Wingdings" panose="05000000000000000000" charset="0"/>
              <a:buChar char="Ø"/>
              <a:defRPr/>
            </a:lvl4pPr>
            <a:lvl5pPr>
              <a:buClr>
                <a:srgbClr val="006633"/>
              </a:buClr>
              <a:buFont typeface="Wingdings" panose="05000000000000000000" charset="0"/>
              <a:buChar char="Ø"/>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9" name="文本框 8"/>
          <p:cNvSpPr txBox="1"/>
          <p:nvPr userDrawn="1"/>
        </p:nvSpPr>
        <p:spPr>
          <a:xfrm>
            <a:off x="8078470" y="70675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33" name="Picture 10" descr="C:\Users\osmond\Desktop\centos5-fig\centos-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333375"/>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6633"/>
        </a:buClr>
        <a:buSzPct val="65000"/>
        <a:buFont typeface="Wingdings" panose="05000000000000000000" charset="0"/>
        <a:buChar char="Ø"/>
        <a:defRPr sz="3000">
          <a:solidFill>
            <a:schemeClr val="tx1"/>
          </a:solidFill>
          <a:latin typeface="+mn-lt"/>
          <a:ea typeface="+mn-ea"/>
          <a:cs typeface="+mn-cs"/>
        </a:defRPr>
      </a:lvl1pPr>
      <a:lvl2pPr marL="669925" indent="-325755" algn="l" rtl="0" eaLnBrk="0" fontAlgn="base" hangingPunct="0">
        <a:spcBef>
          <a:spcPct val="20000"/>
        </a:spcBef>
        <a:spcAft>
          <a:spcPct val="0"/>
        </a:spcAft>
        <a:buClr>
          <a:srgbClr val="006633"/>
        </a:buClr>
        <a:buSzPct val="60000"/>
        <a:buFont typeface="Wingdings" panose="05000000000000000000" charset="0"/>
        <a:buChar char="Ø"/>
        <a:defRPr sz="2600">
          <a:solidFill>
            <a:schemeClr val="tx1"/>
          </a:solidFill>
          <a:latin typeface="+mn-lt"/>
          <a:ea typeface="+mn-ea"/>
        </a:defRPr>
      </a:lvl2pPr>
      <a:lvl3pPr marL="1022350" indent="-351155" algn="l" rtl="0" eaLnBrk="0" fontAlgn="base" hangingPunct="0">
        <a:spcBef>
          <a:spcPct val="20000"/>
        </a:spcBef>
        <a:spcAft>
          <a:spcPct val="0"/>
        </a:spcAft>
        <a:buClr>
          <a:srgbClr val="006633"/>
        </a:buClr>
        <a:buSzPct val="65000"/>
        <a:buFont typeface="Wingdings" panose="05000000000000000000" charset="0"/>
        <a:buChar char="Ø"/>
        <a:defRPr sz="2200">
          <a:solidFill>
            <a:schemeClr val="tx1"/>
          </a:solidFill>
          <a:latin typeface="+mn-lt"/>
          <a:ea typeface="+mn-ea"/>
        </a:defRPr>
      </a:lvl3pPr>
      <a:lvl4pPr marL="1339850" indent="-316230" algn="l" rtl="0" eaLnBrk="0" fontAlgn="base" hangingPunct="0">
        <a:spcBef>
          <a:spcPct val="20000"/>
        </a:spcBef>
        <a:spcAft>
          <a:spcPct val="0"/>
        </a:spcAft>
        <a:buClr>
          <a:srgbClr val="006633"/>
        </a:buClr>
        <a:buSzPct val="70000"/>
        <a:buFont typeface="Wingdings" panose="05000000000000000000" charset="0"/>
        <a:buChar char="Ø"/>
        <a:defRPr sz="2000">
          <a:solidFill>
            <a:schemeClr val="tx1"/>
          </a:solidFill>
          <a:latin typeface="+mn-lt"/>
          <a:ea typeface="+mn-ea"/>
        </a:defRPr>
      </a:lvl4pPr>
      <a:lvl5pPr marL="1681480" indent="-339725" algn="l" rtl="0" eaLnBrk="0" fontAlgn="base" hangingPunct="0">
        <a:spcBef>
          <a:spcPct val="20000"/>
        </a:spcBef>
        <a:spcAft>
          <a:spcPct val="0"/>
        </a:spcAft>
        <a:buClr>
          <a:srgbClr val="006633"/>
        </a:buClr>
        <a:buSzPct val="75000"/>
        <a:buFont typeface="Wingdings" panose="05000000000000000000" charset="0"/>
        <a:buChar char="Ø"/>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375285" y="2420620"/>
            <a:ext cx="8450580" cy="1433830"/>
          </a:xfrm>
        </p:spPr>
        <p:txBody>
          <a:bodyPr/>
          <a:lstStyle/>
          <a:p>
            <a:pPr algn="l" eaLnBrk="1" hangingPunct="1"/>
            <a:r>
              <a:rPr sz="4400" b="1" smtClean="0"/>
              <a:t>第七讲 </a:t>
            </a:r>
            <a:r>
              <a:rPr lang="en-US" sz="4400" b="1" smtClean="0"/>
              <a:t>  </a:t>
            </a:r>
            <a:r>
              <a:rPr sz="4400" b="1" smtClean="0"/>
              <a:t>系统日常维护、服务器</a:t>
            </a:r>
            <a:r>
              <a:rPr lang="en-US" sz="4400" b="1" smtClean="0"/>
              <a:t> </a:t>
            </a:r>
            <a:r>
              <a:rPr sz="4400" b="1" smtClean="0"/>
              <a:t>安全基础、防火墙</a:t>
            </a:r>
            <a:br>
              <a:rPr lang="zh-CN" altLang="en-US" sz="4400" b="1" smtClean="0">
                <a:solidFill>
                  <a:schemeClr val="folHlink"/>
                </a:solidFill>
              </a:rPr>
            </a:br>
            <a:endParaRPr lang="zh-CN" sz="4400" b="1" smtClean="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a:t>
            </a:r>
            <a:endParaRPr lang="zh-CN" altLang="en-US" b="1" dirty="0"/>
          </a:p>
        </p:txBody>
      </p:sp>
      <p:sp>
        <p:nvSpPr>
          <p:cNvPr id="3" name="内容占位符 2"/>
          <p:cNvSpPr>
            <a:spLocks noGrp="1"/>
          </p:cNvSpPr>
          <p:nvPr>
            <p:ph idx="1"/>
          </p:nvPr>
        </p:nvSpPr>
        <p:spPr>
          <a:xfrm>
            <a:off x="144780" y="2132965"/>
            <a:ext cx="8542020" cy="4189095"/>
          </a:xfrm>
        </p:spPr>
        <p:txBody>
          <a:bodyPr/>
          <a:lstStyle/>
          <a:p>
            <a:pPr>
              <a:buClr>
                <a:srgbClr val="006633"/>
              </a:buClr>
              <a:buFont typeface="Wingdings" panose="05000000000000000000" charset="0"/>
              <a:buChar char="Ø"/>
            </a:pPr>
            <a:r>
              <a:rPr lang="en-US" altLang="zh-CN" sz="2800" dirty="0" err="1" smtClean="0"/>
              <a:t>procs</a:t>
            </a:r>
            <a:endParaRPr lang="en-US" altLang="zh-CN" sz="2800" dirty="0" smtClean="0"/>
          </a:p>
          <a:p>
            <a:pPr lvl="1">
              <a:buClr>
                <a:srgbClr val="006633"/>
              </a:buClr>
              <a:buFont typeface="Wingdings" panose="05000000000000000000" charset="0"/>
              <a:buChar char="Ø"/>
            </a:pPr>
            <a:r>
              <a:rPr lang="en-US" altLang="zh-CN" sz="2000" dirty="0" smtClean="0"/>
              <a:t>r </a:t>
            </a:r>
            <a:r>
              <a:rPr lang="zh-CN" altLang="en-US" sz="2000" dirty="0" smtClean="0"/>
              <a:t>列表示运行和等待</a:t>
            </a:r>
            <a:r>
              <a:rPr lang="en-US" altLang="zh-CN" sz="2000" dirty="0" smtClean="0"/>
              <a:t>CPU</a:t>
            </a:r>
            <a:r>
              <a:rPr lang="zh-CN" altLang="en-US" sz="2000" dirty="0" smtClean="0"/>
              <a:t>时间片的进程数，这个值若长期大于系统</a:t>
            </a:r>
            <a:r>
              <a:rPr lang="en-US" altLang="zh-CN" sz="2000" dirty="0" smtClean="0"/>
              <a:t>CPU</a:t>
            </a:r>
            <a:r>
              <a:rPr lang="zh-CN" altLang="en-US" sz="2000" dirty="0" smtClean="0"/>
              <a:t>的个数，说明</a:t>
            </a:r>
            <a:r>
              <a:rPr lang="en-US" altLang="zh-CN" sz="2000" dirty="0" smtClean="0"/>
              <a:t>CPU</a:t>
            </a:r>
            <a:r>
              <a:rPr lang="zh-CN" altLang="en-US" sz="2000" dirty="0" smtClean="0"/>
              <a:t>资源不足。</a:t>
            </a:r>
            <a:endParaRPr lang="en-US" altLang="zh-CN" sz="2000" dirty="0" smtClean="0"/>
          </a:p>
          <a:p>
            <a:pPr lvl="1">
              <a:buClr>
                <a:srgbClr val="006633"/>
              </a:buClr>
              <a:buFont typeface="Wingdings" panose="05000000000000000000" charset="0"/>
              <a:buChar char="Ø"/>
            </a:pPr>
            <a:r>
              <a:rPr lang="en-US" altLang="zh-CN" sz="2000" dirty="0" smtClean="0"/>
              <a:t>b </a:t>
            </a:r>
            <a:r>
              <a:rPr lang="zh-CN" altLang="en-US" sz="2000" dirty="0" smtClean="0"/>
              <a:t>列表示在等待资源的进程数，比如正在等待</a:t>
            </a:r>
            <a:r>
              <a:rPr lang="en-US" altLang="zh-CN" sz="2000" dirty="0" smtClean="0"/>
              <a:t>I/O</a:t>
            </a:r>
            <a:r>
              <a:rPr lang="zh-CN" altLang="en-US" sz="2000" dirty="0" smtClean="0"/>
              <a:t>、或者内存交换等。</a:t>
            </a:r>
            <a:endParaRPr lang="en-US" altLang="zh-CN" sz="2000" dirty="0" smtClean="0"/>
          </a:p>
          <a:p>
            <a:pPr>
              <a:buClr>
                <a:srgbClr val="006633"/>
              </a:buClr>
              <a:buFont typeface="Wingdings" panose="05000000000000000000" charset="0"/>
              <a:buChar char="Ø"/>
            </a:pPr>
            <a:r>
              <a:rPr lang="en-US" altLang="zh-CN" sz="2800" dirty="0" err="1" smtClean="0"/>
              <a:t>cpu</a:t>
            </a:r>
            <a:endParaRPr lang="en-US" altLang="zh-CN" sz="2800" dirty="0" smtClean="0"/>
          </a:p>
          <a:p>
            <a:pPr lvl="1">
              <a:buClr>
                <a:srgbClr val="006633"/>
              </a:buClr>
              <a:buFont typeface="Wingdings" panose="05000000000000000000" charset="0"/>
              <a:buChar char="Ø"/>
            </a:pPr>
            <a:r>
              <a:rPr lang="en-US" altLang="zh-CN" sz="2000" dirty="0" smtClean="0"/>
              <a:t>us </a:t>
            </a:r>
            <a:r>
              <a:rPr lang="zh-CN" altLang="en-US" sz="2000" dirty="0" smtClean="0"/>
              <a:t>列显示了用户态进程消耗的</a:t>
            </a:r>
            <a:r>
              <a:rPr lang="en-US" altLang="zh-CN" sz="2000" dirty="0" smtClean="0"/>
              <a:t>CPU </a:t>
            </a:r>
            <a:r>
              <a:rPr lang="zh-CN" altLang="en-US" sz="2000" dirty="0" smtClean="0"/>
              <a:t>时间百分比；</a:t>
            </a:r>
            <a:r>
              <a:rPr lang="en-US" altLang="zh-CN" sz="2000" dirty="0" err="1" smtClean="0"/>
              <a:t>sy</a:t>
            </a:r>
            <a:r>
              <a:rPr lang="en-US" altLang="zh-CN" sz="2000" dirty="0" smtClean="0"/>
              <a:t> </a:t>
            </a:r>
            <a:r>
              <a:rPr lang="zh-CN" altLang="en-US" sz="2000" dirty="0" smtClean="0"/>
              <a:t>列显示了核心态进程消耗的</a:t>
            </a:r>
            <a:r>
              <a:rPr lang="en-US" altLang="zh-CN" sz="2000" dirty="0" smtClean="0"/>
              <a:t>CPU</a:t>
            </a:r>
            <a:r>
              <a:rPr lang="zh-CN" altLang="en-US" sz="2000" dirty="0" smtClean="0"/>
              <a:t>时间百分比。</a:t>
            </a:r>
            <a:endParaRPr lang="zh-CN" altLang="en-US" sz="2000" dirty="0" smtClean="0"/>
          </a:p>
          <a:p>
            <a:pPr lvl="1">
              <a:buClr>
                <a:srgbClr val="006633"/>
              </a:buClr>
              <a:buFont typeface="Wingdings" panose="05000000000000000000" charset="0"/>
              <a:buChar char="Ø"/>
            </a:pPr>
            <a:r>
              <a:rPr lang="en-US" altLang="zh-CN" sz="2000" dirty="0" smtClean="0"/>
              <a:t>us </a:t>
            </a:r>
            <a:r>
              <a:rPr lang="zh-CN" altLang="en-US" sz="2000" dirty="0" smtClean="0"/>
              <a:t>的值比较高时说明用户进程消耗的</a:t>
            </a:r>
            <a:r>
              <a:rPr lang="en-US" altLang="zh-CN" sz="2000" dirty="0" smtClean="0"/>
              <a:t>CPU</a:t>
            </a:r>
            <a:r>
              <a:rPr lang="zh-CN" altLang="en-US" sz="2000" dirty="0" smtClean="0"/>
              <a:t>时间多，</a:t>
            </a:r>
            <a:r>
              <a:rPr lang="en-US" altLang="zh-CN" sz="2000" dirty="0" err="1" smtClean="0"/>
              <a:t>sy</a:t>
            </a:r>
            <a:r>
              <a:rPr lang="en-US" altLang="zh-CN" sz="2000" dirty="0" smtClean="0"/>
              <a:t> </a:t>
            </a:r>
            <a:r>
              <a:rPr lang="zh-CN" altLang="en-US" sz="2000" dirty="0" smtClean="0"/>
              <a:t>值较高时说明内核消耗的</a:t>
            </a:r>
            <a:r>
              <a:rPr lang="en-US" altLang="zh-CN" sz="2000" dirty="0" smtClean="0"/>
              <a:t>CPU</a:t>
            </a:r>
            <a:r>
              <a:rPr lang="zh-CN" altLang="en-US" sz="2000" dirty="0" smtClean="0"/>
              <a:t>资源很多。</a:t>
            </a:r>
            <a:endParaRPr lang="zh-CN" altLang="en-US" sz="2000" dirty="0" smtClean="0"/>
          </a:p>
          <a:p>
            <a:pPr lvl="1">
              <a:buClr>
                <a:srgbClr val="006633"/>
              </a:buClr>
              <a:buFont typeface="Wingdings" panose="05000000000000000000" charset="0"/>
              <a:buChar char="Ø"/>
            </a:pPr>
            <a:r>
              <a:rPr lang="zh-CN" altLang="en-US" sz="2000" b="1" dirty="0" smtClean="0">
                <a:solidFill>
                  <a:srgbClr val="FF0000"/>
                </a:solidFill>
              </a:rPr>
              <a:t>根据经验，</a:t>
            </a:r>
            <a:r>
              <a:rPr lang="en-US" altLang="zh-CN" sz="2000" b="1" dirty="0" err="1" smtClean="0">
                <a:solidFill>
                  <a:srgbClr val="FF0000"/>
                </a:solidFill>
              </a:rPr>
              <a:t>us+sy</a:t>
            </a:r>
            <a:r>
              <a:rPr lang="en-US" altLang="zh-CN" sz="2000" b="1" dirty="0" smtClean="0">
                <a:solidFill>
                  <a:srgbClr val="FF0000"/>
                </a:solidFill>
              </a:rPr>
              <a:t> </a:t>
            </a:r>
            <a:r>
              <a:rPr lang="zh-CN" altLang="en-US" sz="2000" b="1" dirty="0" smtClean="0">
                <a:solidFill>
                  <a:srgbClr val="FF0000"/>
                </a:solidFill>
              </a:rPr>
              <a:t>的参考值为</a:t>
            </a:r>
            <a:r>
              <a:rPr lang="en-US" altLang="zh-CN" sz="2000" b="1" dirty="0" smtClean="0">
                <a:solidFill>
                  <a:srgbClr val="FF0000"/>
                </a:solidFill>
              </a:rPr>
              <a:t>80%</a:t>
            </a:r>
            <a:r>
              <a:rPr lang="zh-CN" altLang="en-US" sz="2000" b="1" dirty="0" smtClean="0">
                <a:solidFill>
                  <a:srgbClr val="FF0000"/>
                </a:solidFill>
              </a:rPr>
              <a:t>，若 </a:t>
            </a:r>
            <a:r>
              <a:rPr lang="en-US" altLang="zh-CN" sz="2000" b="1" dirty="0" err="1" smtClean="0">
                <a:solidFill>
                  <a:srgbClr val="FF0000"/>
                </a:solidFill>
              </a:rPr>
              <a:t>us+sy</a:t>
            </a:r>
            <a:r>
              <a:rPr lang="en-US" altLang="zh-CN" sz="2000" b="1" dirty="0" smtClean="0">
                <a:solidFill>
                  <a:srgbClr val="FF0000"/>
                </a:solidFill>
              </a:rPr>
              <a:t>&gt;80% </a:t>
            </a:r>
            <a:r>
              <a:rPr lang="zh-CN" altLang="en-US" sz="2000" b="1" dirty="0" smtClean="0">
                <a:solidFill>
                  <a:srgbClr val="FF0000"/>
                </a:solidFill>
              </a:rPr>
              <a:t>说明可能存在</a:t>
            </a:r>
            <a:r>
              <a:rPr lang="en-US" altLang="zh-CN" sz="2000" b="1" dirty="0" smtClean="0">
                <a:solidFill>
                  <a:srgbClr val="FF0000"/>
                </a:solidFill>
              </a:rPr>
              <a:t>CPU</a:t>
            </a:r>
            <a:r>
              <a:rPr lang="zh-CN" altLang="en-US" sz="2000" b="1" dirty="0" smtClean="0">
                <a:solidFill>
                  <a:srgbClr val="FF0000"/>
                </a:solidFill>
              </a:rPr>
              <a:t>资源不足。</a:t>
            </a:r>
            <a:endParaRPr lang="zh-CN" altLang="en-US" sz="2000" b="1" dirty="0">
              <a:solidFill>
                <a:srgbClr val="FF0000"/>
              </a:solidFill>
            </a:endParaRPr>
          </a:p>
        </p:txBody>
      </p:sp>
      <p:sp>
        <p:nvSpPr>
          <p:cNvPr id="7" name="TextBox 6"/>
          <p:cNvSpPr txBox="1"/>
          <p:nvPr/>
        </p:nvSpPr>
        <p:spPr>
          <a:xfrm>
            <a:off x="144016" y="1052736"/>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a:t>
            </a:r>
            <a:r>
              <a:rPr lang="en-US" altLang="zh-CN" sz="1400" b="1" dirty="0" err="1" smtClean="0">
                <a:solidFill>
                  <a:schemeClr val="accent6">
                    <a:lumMod val="75000"/>
                  </a:schemeClr>
                </a:solidFill>
                <a:latin typeface="Courier New" panose="02070309020205020404" pitchFamily="49" charset="0"/>
                <a:cs typeface="Courier New" panose="02070309020205020404" pitchFamily="49" charset="0"/>
              </a:rPr>
              <a:t>vmstat</a:t>
            </a:r>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5 2</a:t>
            </a:r>
            <a:endParaRPr lang="en-US" altLang="zh-CN" sz="1400" b="1" dirty="0" smtClean="0">
              <a:solidFill>
                <a:schemeClr val="accent6">
                  <a:lumMod val="75000"/>
                </a:schemeClr>
              </a:solidFill>
              <a:latin typeface="Courier New" panose="02070309020205020404" pitchFamily="49" charset="0"/>
              <a:cs typeface="Courier New" panose="02070309020205020404" pitchFamily="49" charset="0"/>
            </a:endParaRPr>
          </a:p>
          <a:p>
            <a:r>
              <a:rPr lang="en-US" altLang="zh-CN" sz="1400" dirty="0" err="1" smtClean="0">
                <a:latin typeface="Courier New" panose="02070309020205020404" pitchFamily="49" charset="0"/>
                <a:cs typeface="Courier New" panose="02070309020205020404" pitchFamily="49" charset="0"/>
              </a:rPr>
              <a:t>procs</a:t>
            </a:r>
            <a:r>
              <a:rPr lang="en-US" altLang="zh-CN" sz="1400" dirty="0" smtClean="0">
                <a:latin typeface="Courier New" panose="02070309020205020404" pitchFamily="49" charset="0"/>
                <a:cs typeface="Courier New" panose="02070309020205020404" pitchFamily="49" charset="0"/>
              </a:rPr>
              <a:t> -----------memory---------- ---swap-- -----</a:t>
            </a:r>
            <a:r>
              <a:rPr lang="en-US" altLang="zh-CN" sz="1400" dirty="0" err="1" smtClean="0">
                <a:latin typeface="Courier New" panose="02070309020205020404" pitchFamily="49" charset="0"/>
                <a:cs typeface="Courier New" panose="02070309020205020404" pitchFamily="49" charset="0"/>
              </a:rPr>
              <a:t>io</a:t>
            </a:r>
            <a:r>
              <a:rPr lang="en-US" altLang="zh-CN" sz="1400" dirty="0" smtClean="0">
                <a:latin typeface="Courier New" panose="02070309020205020404" pitchFamily="49" charset="0"/>
                <a:cs typeface="Courier New" panose="02070309020205020404" pitchFamily="49" charset="0"/>
              </a:rPr>
              <a:t>---- --system-- -----</a:t>
            </a:r>
            <a:r>
              <a:rPr lang="en-US" altLang="zh-CN" sz="1400" dirty="0" err="1" smtClean="0">
                <a:latin typeface="Courier New" panose="02070309020205020404" pitchFamily="49" charset="0"/>
                <a:cs typeface="Courier New" panose="02070309020205020404" pitchFamily="49" charset="0"/>
              </a:rPr>
              <a:t>cpu</a:t>
            </a:r>
            <a:r>
              <a:rPr lang="en-US" altLang="zh-CN" sz="1400" dirty="0" smtClean="0">
                <a:latin typeface="Courier New" panose="02070309020205020404" pitchFamily="49" charset="0"/>
                <a:cs typeface="Courier New" panose="02070309020205020404" pitchFamily="49" charset="0"/>
              </a:rPr>
              <a: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r  b   </a:t>
            </a:r>
            <a:r>
              <a:rPr lang="en-US" altLang="zh-CN" sz="1400" dirty="0" err="1" smtClean="0">
                <a:latin typeface="Courier New" panose="02070309020205020404" pitchFamily="49" charset="0"/>
                <a:cs typeface="Courier New" panose="02070309020205020404" pitchFamily="49" charset="0"/>
              </a:rPr>
              <a:t>swpd</a:t>
            </a:r>
            <a:r>
              <a:rPr lang="en-US" altLang="zh-CN" sz="1400" dirty="0" smtClean="0">
                <a:latin typeface="Courier New" panose="02070309020205020404" pitchFamily="49" charset="0"/>
                <a:cs typeface="Courier New" panose="02070309020205020404" pitchFamily="49" charset="0"/>
              </a:rPr>
              <a:t>   free   buff  cache   </a:t>
            </a:r>
            <a:r>
              <a:rPr lang="en-US" altLang="zh-CN" sz="1400" dirty="0" err="1" smtClean="0">
                <a:latin typeface="Courier New" panose="02070309020205020404" pitchFamily="49" charset="0"/>
                <a:cs typeface="Courier New" panose="02070309020205020404" pitchFamily="49" charset="0"/>
              </a:rPr>
              <a:t>si</a:t>
            </a:r>
            <a:r>
              <a:rPr lang="en-US" altLang="zh-CN" sz="1400" dirty="0" smtClean="0">
                <a:latin typeface="Courier New" panose="02070309020205020404" pitchFamily="49" charset="0"/>
                <a:cs typeface="Courier New" panose="02070309020205020404" pitchFamily="49" charset="0"/>
              </a:rPr>
              <a:t>   so    bi    </a:t>
            </a:r>
            <a:r>
              <a:rPr lang="en-US" altLang="zh-CN" sz="1400" dirty="0" err="1" smtClean="0">
                <a:latin typeface="Courier New" panose="02070309020205020404" pitchFamily="49" charset="0"/>
                <a:cs typeface="Courier New" panose="02070309020205020404" pitchFamily="49" charset="0"/>
              </a:rPr>
              <a:t>bo</a:t>
            </a:r>
            <a:r>
              <a:rPr lang="en-US" altLang="zh-CN" sz="1400" dirty="0" smtClean="0">
                <a:latin typeface="Courier New" panose="02070309020205020404" pitchFamily="49" charset="0"/>
                <a:cs typeface="Courier New" panose="02070309020205020404" pitchFamily="49" charset="0"/>
              </a:rPr>
              <a:t>   in   </a:t>
            </a:r>
            <a:r>
              <a:rPr lang="en-US" altLang="zh-CN" sz="1400" dirty="0" err="1" smtClean="0">
                <a:latin typeface="Courier New" panose="02070309020205020404" pitchFamily="49" charset="0"/>
                <a:cs typeface="Courier New" panose="02070309020205020404" pitchFamily="49" charset="0"/>
              </a:rPr>
              <a:t>cs</a:t>
            </a:r>
            <a:r>
              <a:rPr lang="en-US" altLang="zh-CN" sz="1400" dirty="0" smtClean="0">
                <a:latin typeface="Courier New" panose="02070309020205020404" pitchFamily="49" charset="0"/>
                <a:cs typeface="Courier New" panose="02070309020205020404" pitchFamily="49" charset="0"/>
              </a:rPr>
              <a:t> us </a:t>
            </a:r>
            <a:r>
              <a:rPr lang="en-US" altLang="zh-CN" sz="1400" dirty="0" err="1" smtClean="0">
                <a:latin typeface="Courier New" panose="02070309020205020404" pitchFamily="49" charset="0"/>
                <a:cs typeface="Courier New" panose="02070309020205020404" pitchFamily="49" charset="0"/>
              </a:rPr>
              <a:t>sy</a:t>
            </a:r>
            <a:r>
              <a:rPr lang="en-US" altLang="zh-CN" sz="1400" dirty="0" smtClean="0">
                <a:latin typeface="Courier New" panose="02070309020205020404" pitchFamily="49" charset="0"/>
                <a:cs typeface="Courier New" panose="02070309020205020404" pitchFamily="49" charset="0"/>
              </a:rPr>
              <a:t>  id </a:t>
            </a:r>
            <a:r>
              <a:rPr lang="en-US" altLang="zh-CN" sz="1400" dirty="0" err="1" smtClean="0">
                <a:latin typeface="Courier New" panose="02070309020205020404" pitchFamily="49" charset="0"/>
                <a:cs typeface="Courier New" panose="02070309020205020404" pitchFamily="49" charset="0"/>
              </a:rPr>
              <a:t>wa</a:t>
            </a:r>
            <a:r>
              <a:rPr lang="en-US" altLang="zh-CN" sz="1400" dirty="0" smtClean="0">
                <a:latin typeface="Courier New" panose="02070309020205020404" pitchFamily="49" charset="0"/>
                <a:cs typeface="Courier New" panose="02070309020205020404" pitchFamily="49" charset="0"/>
              </a:rPr>
              <a:t> </a:t>
            </a:r>
            <a:r>
              <a:rPr lang="en-US" altLang="zh-CN" sz="1400" dirty="0" err="1" smtClean="0">
                <a:latin typeface="Courier New" panose="02070309020205020404" pitchFamily="49" charset="0"/>
                <a:cs typeface="Courier New" panose="02070309020205020404" pitchFamily="49" charset="0"/>
              </a:rPr>
              <a:t>st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0  0      0 504544 119328 236716    0    0    46    30 1036   52  1  0  97  2  0</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0  0      0 504544 119336 236708    0    0     0     6 1002   28  0  0 100  0  0</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举例（续）</a:t>
            </a:r>
            <a:endParaRPr lang="zh-CN" altLang="en-US" b="1" dirty="0"/>
          </a:p>
        </p:txBody>
      </p:sp>
      <p:sp>
        <p:nvSpPr>
          <p:cNvPr id="3" name="内容占位符 2"/>
          <p:cNvSpPr>
            <a:spLocks noGrp="1"/>
          </p:cNvSpPr>
          <p:nvPr>
            <p:ph idx="1"/>
          </p:nvPr>
        </p:nvSpPr>
        <p:spPr>
          <a:xfrm>
            <a:off x="395536" y="2276872"/>
            <a:ext cx="8291264" cy="3854053"/>
          </a:xfrm>
        </p:spPr>
        <p:txBody>
          <a:bodyPr/>
          <a:lstStyle/>
          <a:p>
            <a:pPr>
              <a:buClr>
                <a:srgbClr val="006633"/>
              </a:buClr>
              <a:buFont typeface="Wingdings" panose="05000000000000000000" charset="0"/>
              <a:buChar char="Ø"/>
            </a:pPr>
            <a:r>
              <a:rPr lang="en-US" altLang="zh-CN" sz="2400" dirty="0" smtClean="0"/>
              <a:t>memory</a:t>
            </a:r>
            <a:endParaRPr lang="en-US" altLang="zh-CN" sz="2400" dirty="0" smtClean="0"/>
          </a:p>
          <a:p>
            <a:pPr lvl="1">
              <a:buClr>
                <a:srgbClr val="006633"/>
              </a:buClr>
              <a:buFont typeface="Wingdings" panose="05000000000000000000" charset="0"/>
              <a:buChar char="Ø"/>
            </a:pPr>
            <a:r>
              <a:rPr lang="en-US" altLang="zh-CN" sz="2000" dirty="0" err="1" smtClean="0"/>
              <a:t>swpd</a:t>
            </a:r>
            <a:r>
              <a:rPr lang="en-US" altLang="zh-CN" sz="2000" dirty="0" smtClean="0"/>
              <a:t> </a:t>
            </a:r>
            <a:r>
              <a:rPr lang="zh-CN" altLang="en-US" sz="2000" dirty="0" smtClean="0"/>
              <a:t>列表示切换到内存交换区的内存数量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endParaRPr lang="zh-CN" altLang="en-US" sz="2000" dirty="0" smtClean="0"/>
          </a:p>
          <a:p>
            <a:pPr lvl="1">
              <a:buClr>
                <a:srgbClr val="006633"/>
              </a:buClr>
              <a:buFont typeface="Wingdings" panose="05000000000000000000" charset="0"/>
              <a:buChar char="Ø"/>
            </a:pPr>
            <a:r>
              <a:rPr lang="zh-CN" altLang="en-US" sz="2000" dirty="0" smtClean="0"/>
              <a:t>若 </a:t>
            </a:r>
            <a:r>
              <a:rPr lang="en-US" altLang="zh-CN" sz="2000" dirty="0" err="1" smtClean="0"/>
              <a:t>swpd</a:t>
            </a:r>
            <a:r>
              <a:rPr lang="en-US" altLang="zh-CN" sz="2000" dirty="0" smtClean="0"/>
              <a:t> </a:t>
            </a:r>
            <a:r>
              <a:rPr lang="zh-CN" altLang="en-US" sz="2000" dirty="0" smtClean="0"/>
              <a:t>的值不为</a:t>
            </a:r>
            <a:r>
              <a:rPr lang="en-US" altLang="zh-CN" sz="2000" dirty="0" smtClean="0"/>
              <a:t>0</a:t>
            </a:r>
            <a:r>
              <a:rPr lang="zh-CN" altLang="en-US" sz="2000" dirty="0" smtClean="0"/>
              <a:t>，或者比较大，只要</a:t>
            </a:r>
            <a:r>
              <a:rPr lang="en-US" altLang="zh-CN" sz="2000" dirty="0" err="1" smtClean="0"/>
              <a:t>si</a:t>
            </a:r>
            <a:r>
              <a:rPr lang="zh-CN" altLang="en-US" sz="2000" dirty="0" smtClean="0"/>
              <a:t>、</a:t>
            </a:r>
            <a:r>
              <a:rPr lang="en-US" altLang="zh-CN" sz="2000" dirty="0" smtClean="0"/>
              <a:t>so</a:t>
            </a:r>
            <a:r>
              <a:rPr lang="zh-CN" altLang="en-US" sz="2000" dirty="0" smtClean="0"/>
              <a:t>的值长期为</a:t>
            </a:r>
            <a:r>
              <a:rPr lang="en-US" altLang="zh-CN" sz="2000" dirty="0" smtClean="0"/>
              <a:t>0</a:t>
            </a:r>
            <a:r>
              <a:rPr lang="zh-CN" altLang="en-US" sz="2000" dirty="0" smtClean="0"/>
              <a:t>，这种情况下一般不用担心，不会影响系统性能。</a:t>
            </a:r>
            <a:endParaRPr lang="zh-CN" altLang="en-US" sz="2000" dirty="0" smtClean="0"/>
          </a:p>
          <a:p>
            <a:pPr lvl="1">
              <a:buClr>
                <a:srgbClr val="006633"/>
              </a:buClr>
              <a:buFont typeface="Wingdings" panose="05000000000000000000" charset="0"/>
              <a:buChar char="Ø"/>
            </a:pPr>
            <a:r>
              <a:rPr lang="en-US" altLang="zh-CN" sz="2000" dirty="0" smtClean="0"/>
              <a:t>free </a:t>
            </a:r>
            <a:r>
              <a:rPr lang="zh-CN" altLang="en-US" sz="2000" dirty="0" smtClean="0"/>
              <a:t>列表示当前空闲的物理内存数量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endParaRPr lang="en-US" altLang="zh-CN" sz="2000" dirty="0" smtClean="0"/>
          </a:p>
          <a:p>
            <a:pPr lvl="1">
              <a:buClr>
                <a:srgbClr val="006633"/>
              </a:buClr>
              <a:buFont typeface="Wingdings" panose="05000000000000000000" charset="0"/>
              <a:buChar char="Ø"/>
            </a:pPr>
            <a:r>
              <a:rPr lang="en-US" altLang="zh-CN" sz="2000" dirty="0" smtClean="0"/>
              <a:t>buff </a:t>
            </a:r>
            <a:r>
              <a:rPr lang="zh-CN" altLang="en-US" sz="2000" dirty="0" smtClean="0"/>
              <a:t>列表示 </a:t>
            </a:r>
            <a:r>
              <a:rPr lang="en-US" altLang="zh-CN" sz="2000" dirty="0" smtClean="0"/>
              <a:t>buffers cache </a:t>
            </a:r>
            <a:r>
              <a:rPr lang="zh-CN" altLang="en-US" sz="2000" dirty="0" smtClean="0"/>
              <a:t>的内存数量，一般对块设备的读写才需要缓冲。</a:t>
            </a:r>
            <a:endParaRPr lang="zh-CN" altLang="en-US" sz="2000" dirty="0" smtClean="0"/>
          </a:p>
          <a:p>
            <a:pPr lvl="1">
              <a:buClr>
                <a:srgbClr val="006633"/>
              </a:buClr>
              <a:buFont typeface="Wingdings" panose="05000000000000000000" charset="0"/>
              <a:buChar char="Ø"/>
            </a:pPr>
            <a:r>
              <a:rPr lang="en-US" altLang="zh-CN" sz="2000" dirty="0" smtClean="0"/>
              <a:t>cache </a:t>
            </a:r>
            <a:r>
              <a:rPr lang="zh-CN" altLang="en-US" sz="2000" dirty="0" smtClean="0"/>
              <a:t>列表示 </a:t>
            </a:r>
            <a:r>
              <a:rPr lang="en-US" altLang="zh-CN" sz="2000" dirty="0" smtClean="0"/>
              <a:t>page cached </a:t>
            </a:r>
            <a:r>
              <a:rPr lang="zh-CN" altLang="en-US" sz="2000" dirty="0" smtClean="0"/>
              <a:t>的内存数量，一般作为文件系统</a:t>
            </a:r>
            <a:r>
              <a:rPr lang="en-US" altLang="zh-CN" sz="2000" dirty="0" smtClean="0"/>
              <a:t>cached</a:t>
            </a:r>
            <a:r>
              <a:rPr lang="zh-CN" altLang="en-US" sz="2000" dirty="0" smtClean="0"/>
              <a:t>，频繁访问的文件都会被 </a:t>
            </a:r>
            <a:r>
              <a:rPr lang="en-US" altLang="zh-CN" sz="2000" dirty="0" smtClean="0"/>
              <a:t>cached</a:t>
            </a:r>
            <a:endParaRPr lang="en-US" altLang="zh-CN" sz="2000" dirty="0" smtClean="0"/>
          </a:p>
          <a:p>
            <a:pPr lvl="1">
              <a:buClr>
                <a:srgbClr val="006633"/>
              </a:buClr>
              <a:buFont typeface="Wingdings" panose="05000000000000000000" charset="0"/>
              <a:buChar char="Ø"/>
            </a:pPr>
            <a:r>
              <a:rPr lang="zh-CN" altLang="en-US" sz="2000" dirty="0" smtClean="0"/>
              <a:t>若</a:t>
            </a:r>
            <a:r>
              <a:rPr lang="en-US" altLang="zh-CN" sz="2000" dirty="0" smtClean="0"/>
              <a:t>cache</a:t>
            </a:r>
            <a:r>
              <a:rPr lang="zh-CN" altLang="en-US" sz="2000" dirty="0" smtClean="0"/>
              <a:t>值较大，说明</a:t>
            </a:r>
            <a:r>
              <a:rPr lang="en-US" altLang="zh-CN" sz="2000" dirty="0" smtClean="0"/>
              <a:t>cached</a:t>
            </a:r>
            <a:r>
              <a:rPr lang="zh-CN" altLang="en-US" sz="2000" dirty="0" smtClean="0"/>
              <a:t>的文件数较多，如果此时</a:t>
            </a:r>
            <a:r>
              <a:rPr lang="en-US" altLang="zh-CN" sz="2000" dirty="0" smtClean="0"/>
              <a:t>IO</a:t>
            </a:r>
            <a:r>
              <a:rPr lang="zh-CN" altLang="en-US" sz="2000" dirty="0" smtClean="0"/>
              <a:t>中</a:t>
            </a:r>
            <a:r>
              <a:rPr lang="en-US" altLang="zh-CN" sz="2000" dirty="0" smtClean="0"/>
              <a:t>bi</a:t>
            </a:r>
            <a:r>
              <a:rPr lang="zh-CN" altLang="en-US" sz="2000" dirty="0" smtClean="0"/>
              <a:t>比较小，说明文件系统效率比较好。</a:t>
            </a:r>
            <a:endParaRPr lang="zh-CN" altLang="en-US" sz="2000" dirty="0" smtClean="0"/>
          </a:p>
        </p:txBody>
      </p:sp>
      <p:sp>
        <p:nvSpPr>
          <p:cNvPr id="7" name="TextBox 6"/>
          <p:cNvSpPr txBox="1"/>
          <p:nvPr/>
        </p:nvSpPr>
        <p:spPr>
          <a:xfrm>
            <a:off x="144016" y="1124744"/>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a:t>
            </a:r>
            <a:r>
              <a:rPr lang="en-US" altLang="zh-CN" sz="1400" b="1" dirty="0" err="1" smtClean="0">
                <a:solidFill>
                  <a:schemeClr val="accent6">
                    <a:lumMod val="75000"/>
                  </a:schemeClr>
                </a:solidFill>
                <a:latin typeface="Courier New" panose="02070309020205020404" pitchFamily="49" charset="0"/>
                <a:cs typeface="Courier New" panose="02070309020205020404" pitchFamily="49" charset="0"/>
              </a:rPr>
              <a:t>vmstat</a:t>
            </a:r>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5 2</a:t>
            </a:r>
            <a:endParaRPr lang="en-US" altLang="zh-CN" sz="1400" b="1" dirty="0" smtClean="0">
              <a:solidFill>
                <a:schemeClr val="accent6">
                  <a:lumMod val="75000"/>
                </a:schemeClr>
              </a:solidFill>
              <a:latin typeface="Courier New" panose="02070309020205020404" pitchFamily="49" charset="0"/>
              <a:cs typeface="Courier New" panose="02070309020205020404" pitchFamily="49" charset="0"/>
            </a:endParaRPr>
          </a:p>
          <a:p>
            <a:r>
              <a:rPr lang="en-US" altLang="zh-CN" sz="1400" dirty="0" err="1" smtClean="0">
                <a:latin typeface="Courier New" panose="02070309020205020404" pitchFamily="49" charset="0"/>
                <a:cs typeface="Courier New" panose="02070309020205020404" pitchFamily="49" charset="0"/>
              </a:rPr>
              <a:t>procs</a:t>
            </a:r>
            <a:r>
              <a:rPr lang="en-US" altLang="zh-CN" sz="1400" dirty="0" smtClean="0">
                <a:latin typeface="Courier New" panose="02070309020205020404" pitchFamily="49" charset="0"/>
                <a:cs typeface="Courier New" panose="02070309020205020404" pitchFamily="49" charset="0"/>
              </a:rPr>
              <a:t> -----------memory---------- ---swap-- -----</a:t>
            </a:r>
            <a:r>
              <a:rPr lang="en-US" altLang="zh-CN" sz="1400" dirty="0" err="1" smtClean="0">
                <a:latin typeface="Courier New" panose="02070309020205020404" pitchFamily="49" charset="0"/>
                <a:cs typeface="Courier New" panose="02070309020205020404" pitchFamily="49" charset="0"/>
              </a:rPr>
              <a:t>io</a:t>
            </a:r>
            <a:r>
              <a:rPr lang="en-US" altLang="zh-CN" sz="1400" dirty="0" smtClean="0">
                <a:latin typeface="Courier New" panose="02070309020205020404" pitchFamily="49" charset="0"/>
                <a:cs typeface="Courier New" panose="02070309020205020404" pitchFamily="49" charset="0"/>
              </a:rPr>
              <a:t>---- --system-- -----</a:t>
            </a:r>
            <a:r>
              <a:rPr lang="en-US" altLang="zh-CN" sz="1400" dirty="0" err="1" smtClean="0">
                <a:latin typeface="Courier New" panose="02070309020205020404" pitchFamily="49" charset="0"/>
                <a:cs typeface="Courier New" panose="02070309020205020404" pitchFamily="49" charset="0"/>
              </a:rPr>
              <a:t>cpu</a:t>
            </a:r>
            <a:r>
              <a:rPr lang="en-US" altLang="zh-CN" sz="1400" dirty="0" smtClean="0">
                <a:latin typeface="Courier New" panose="02070309020205020404" pitchFamily="49" charset="0"/>
                <a:cs typeface="Courier New" panose="02070309020205020404" pitchFamily="49" charset="0"/>
              </a:rPr>
              <a: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r  b   </a:t>
            </a:r>
            <a:r>
              <a:rPr lang="en-US" altLang="zh-CN" sz="1400" dirty="0" err="1" smtClean="0">
                <a:latin typeface="Courier New" panose="02070309020205020404" pitchFamily="49" charset="0"/>
                <a:cs typeface="Courier New" panose="02070309020205020404" pitchFamily="49" charset="0"/>
              </a:rPr>
              <a:t>swpd</a:t>
            </a:r>
            <a:r>
              <a:rPr lang="en-US" altLang="zh-CN" sz="1400" dirty="0" smtClean="0">
                <a:latin typeface="Courier New" panose="02070309020205020404" pitchFamily="49" charset="0"/>
                <a:cs typeface="Courier New" panose="02070309020205020404" pitchFamily="49" charset="0"/>
              </a:rPr>
              <a:t>   free   buff  cache   </a:t>
            </a:r>
            <a:r>
              <a:rPr lang="en-US" altLang="zh-CN" sz="1400" dirty="0" err="1" smtClean="0">
                <a:latin typeface="Courier New" panose="02070309020205020404" pitchFamily="49" charset="0"/>
                <a:cs typeface="Courier New" panose="02070309020205020404" pitchFamily="49" charset="0"/>
              </a:rPr>
              <a:t>si</a:t>
            </a:r>
            <a:r>
              <a:rPr lang="en-US" altLang="zh-CN" sz="1400" dirty="0" smtClean="0">
                <a:latin typeface="Courier New" panose="02070309020205020404" pitchFamily="49" charset="0"/>
                <a:cs typeface="Courier New" panose="02070309020205020404" pitchFamily="49" charset="0"/>
              </a:rPr>
              <a:t>   so    bi    </a:t>
            </a:r>
            <a:r>
              <a:rPr lang="en-US" altLang="zh-CN" sz="1400" dirty="0" err="1" smtClean="0">
                <a:latin typeface="Courier New" panose="02070309020205020404" pitchFamily="49" charset="0"/>
                <a:cs typeface="Courier New" panose="02070309020205020404" pitchFamily="49" charset="0"/>
              </a:rPr>
              <a:t>bo</a:t>
            </a:r>
            <a:r>
              <a:rPr lang="en-US" altLang="zh-CN" sz="1400" dirty="0" smtClean="0">
                <a:latin typeface="Courier New" panose="02070309020205020404" pitchFamily="49" charset="0"/>
                <a:cs typeface="Courier New" panose="02070309020205020404" pitchFamily="49" charset="0"/>
              </a:rPr>
              <a:t>   in   </a:t>
            </a:r>
            <a:r>
              <a:rPr lang="en-US" altLang="zh-CN" sz="1400" dirty="0" err="1" smtClean="0">
                <a:latin typeface="Courier New" panose="02070309020205020404" pitchFamily="49" charset="0"/>
                <a:cs typeface="Courier New" panose="02070309020205020404" pitchFamily="49" charset="0"/>
              </a:rPr>
              <a:t>cs</a:t>
            </a:r>
            <a:r>
              <a:rPr lang="en-US" altLang="zh-CN" sz="1400" dirty="0" smtClean="0">
                <a:latin typeface="Courier New" panose="02070309020205020404" pitchFamily="49" charset="0"/>
                <a:cs typeface="Courier New" panose="02070309020205020404" pitchFamily="49" charset="0"/>
              </a:rPr>
              <a:t> us </a:t>
            </a:r>
            <a:r>
              <a:rPr lang="en-US" altLang="zh-CN" sz="1400" dirty="0" err="1" smtClean="0">
                <a:latin typeface="Courier New" panose="02070309020205020404" pitchFamily="49" charset="0"/>
                <a:cs typeface="Courier New" panose="02070309020205020404" pitchFamily="49" charset="0"/>
              </a:rPr>
              <a:t>sy</a:t>
            </a:r>
            <a:r>
              <a:rPr lang="en-US" altLang="zh-CN" sz="1400" dirty="0" smtClean="0">
                <a:latin typeface="Courier New" panose="02070309020205020404" pitchFamily="49" charset="0"/>
                <a:cs typeface="Courier New" panose="02070309020205020404" pitchFamily="49" charset="0"/>
              </a:rPr>
              <a:t>  id </a:t>
            </a:r>
            <a:r>
              <a:rPr lang="en-US" altLang="zh-CN" sz="1400" dirty="0" err="1" smtClean="0">
                <a:latin typeface="Courier New" panose="02070309020205020404" pitchFamily="49" charset="0"/>
                <a:cs typeface="Courier New" panose="02070309020205020404" pitchFamily="49" charset="0"/>
              </a:rPr>
              <a:t>wa</a:t>
            </a:r>
            <a:r>
              <a:rPr lang="en-US" altLang="zh-CN" sz="1400" dirty="0" smtClean="0">
                <a:latin typeface="Courier New" panose="02070309020205020404" pitchFamily="49" charset="0"/>
                <a:cs typeface="Courier New" panose="02070309020205020404" pitchFamily="49" charset="0"/>
              </a:rPr>
              <a:t> </a:t>
            </a:r>
            <a:r>
              <a:rPr lang="en-US" altLang="zh-CN" sz="1400" dirty="0" err="1" smtClean="0">
                <a:latin typeface="Courier New" panose="02070309020205020404" pitchFamily="49" charset="0"/>
                <a:cs typeface="Courier New" panose="02070309020205020404" pitchFamily="49" charset="0"/>
              </a:rPr>
              <a:t>st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0  0      0 504544 119328 236716    0    0    46    30 1036   52  1  0  97  2  0</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0  0      0 504544 119336 236708    0    0     0     6 1002   28  0  0 100  0  0</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举例（续</a:t>
            </a:r>
            <a:r>
              <a:rPr lang="en-US" altLang="zh-CN" b="1" dirty="0" smtClean="0"/>
              <a:t>2</a:t>
            </a:r>
            <a:r>
              <a:rPr lang="zh-CN" altLang="en-US" b="1" dirty="0" smtClean="0"/>
              <a:t>）</a:t>
            </a:r>
            <a:endParaRPr lang="zh-CN" altLang="en-US" b="1" dirty="0"/>
          </a:p>
        </p:txBody>
      </p:sp>
      <p:sp>
        <p:nvSpPr>
          <p:cNvPr id="3" name="内容占位符 2"/>
          <p:cNvSpPr>
            <a:spLocks noGrp="1"/>
          </p:cNvSpPr>
          <p:nvPr>
            <p:ph idx="1"/>
          </p:nvPr>
        </p:nvSpPr>
        <p:spPr>
          <a:xfrm>
            <a:off x="395605" y="2493010"/>
            <a:ext cx="8291195" cy="2092325"/>
          </a:xfrm>
        </p:spPr>
        <p:txBody>
          <a:bodyPr/>
          <a:lstStyle/>
          <a:p>
            <a:pPr>
              <a:buClr>
                <a:srgbClr val="006633"/>
              </a:buClr>
              <a:buFont typeface="Wingdings" panose="05000000000000000000" charset="0"/>
              <a:buChar char="Ø"/>
            </a:pPr>
            <a:r>
              <a:rPr lang="en-US" altLang="zh-CN" sz="2400" dirty="0" smtClean="0"/>
              <a:t>swap</a:t>
            </a:r>
            <a:endParaRPr lang="en-US" altLang="zh-CN" sz="2400" dirty="0" smtClean="0"/>
          </a:p>
          <a:p>
            <a:pPr lvl="1">
              <a:buClr>
                <a:srgbClr val="006633"/>
              </a:buClr>
              <a:buFont typeface="Wingdings" panose="05000000000000000000" charset="0"/>
              <a:buChar char="Ø"/>
            </a:pPr>
            <a:r>
              <a:rPr lang="en-US" altLang="zh-CN" sz="2000" dirty="0" err="1" smtClean="0"/>
              <a:t>si</a:t>
            </a:r>
            <a:r>
              <a:rPr lang="en-US" altLang="zh-CN" sz="2000" dirty="0" smtClean="0"/>
              <a:t> </a:t>
            </a:r>
            <a:r>
              <a:rPr lang="zh-CN" altLang="en-US" sz="2000" dirty="0" smtClean="0"/>
              <a:t>列表示由磁盘调入内存，也就是内存进入内存交换区的数量。</a:t>
            </a:r>
            <a:endParaRPr lang="zh-CN" altLang="en-US" sz="2000" dirty="0" smtClean="0"/>
          </a:p>
          <a:p>
            <a:pPr lvl="1">
              <a:buClr>
                <a:srgbClr val="006633"/>
              </a:buClr>
              <a:buFont typeface="Wingdings" panose="05000000000000000000" charset="0"/>
              <a:buChar char="Ø"/>
            </a:pPr>
            <a:r>
              <a:rPr lang="en-US" altLang="zh-CN" sz="2000" dirty="0" smtClean="0"/>
              <a:t>so </a:t>
            </a:r>
            <a:r>
              <a:rPr lang="zh-CN" altLang="en-US" sz="2000" dirty="0" smtClean="0"/>
              <a:t>列表示由内存调入磁盘，也就是内存交换区进入内存的数量。</a:t>
            </a:r>
            <a:endParaRPr lang="zh-CN" altLang="en-US" sz="2000" dirty="0" smtClean="0"/>
          </a:p>
          <a:p>
            <a:pPr lvl="1">
              <a:buClr>
                <a:srgbClr val="006633"/>
              </a:buClr>
              <a:buFont typeface="Wingdings" panose="05000000000000000000" charset="0"/>
              <a:buChar char="Ø"/>
            </a:pPr>
            <a:r>
              <a:rPr lang="zh-CN" altLang="en-US" sz="2000" dirty="0" smtClean="0"/>
              <a:t>一般情况下，</a:t>
            </a:r>
            <a:r>
              <a:rPr lang="en-US" altLang="zh-CN" sz="2000" dirty="0" err="1" smtClean="0"/>
              <a:t>si</a:t>
            </a:r>
            <a:r>
              <a:rPr lang="zh-CN" altLang="en-US" sz="2000" dirty="0" smtClean="0"/>
              <a:t>、</a:t>
            </a:r>
            <a:r>
              <a:rPr lang="en-US" altLang="zh-CN" sz="2000" dirty="0" smtClean="0"/>
              <a:t>so</a:t>
            </a:r>
            <a:r>
              <a:rPr lang="zh-CN" altLang="en-US" sz="2000" dirty="0" smtClean="0"/>
              <a:t>的值都为</a:t>
            </a:r>
            <a:r>
              <a:rPr lang="en-US" altLang="zh-CN" sz="2000" dirty="0" smtClean="0"/>
              <a:t>0</a:t>
            </a:r>
            <a:r>
              <a:rPr lang="zh-CN" altLang="en-US" sz="2000" dirty="0" smtClean="0"/>
              <a:t>，</a:t>
            </a:r>
            <a:r>
              <a:rPr lang="zh-CN" altLang="en-US" sz="2000" b="1" dirty="0" smtClean="0">
                <a:solidFill>
                  <a:srgbClr val="FF0000"/>
                </a:solidFill>
              </a:rPr>
              <a:t>如果</a:t>
            </a:r>
            <a:r>
              <a:rPr lang="en-US" altLang="zh-CN" sz="2000" b="1" dirty="0" err="1" smtClean="0">
                <a:solidFill>
                  <a:srgbClr val="FF0000"/>
                </a:solidFill>
              </a:rPr>
              <a:t>si</a:t>
            </a:r>
            <a:r>
              <a:rPr lang="zh-CN" altLang="en-US" sz="2000" b="1" dirty="0" smtClean="0">
                <a:solidFill>
                  <a:srgbClr val="FF0000"/>
                </a:solidFill>
              </a:rPr>
              <a:t>、</a:t>
            </a:r>
            <a:r>
              <a:rPr lang="en-US" altLang="zh-CN" sz="2000" b="1" dirty="0" smtClean="0">
                <a:solidFill>
                  <a:srgbClr val="FF0000"/>
                </a:solidFill>
              </a:rPr>
              <a:t>so</a:t>
            </a:r>
            <a:r>
              <a:rPr lang="zh-CN" altLang="en-US" sz="2000" b="1" dirty="0" smtClean="0">
                <a:solidFill>
                  <a:srgbClr val="FF0000"/>
                </a:solidFill>
              </a:rPr>
              <a:t>的值长期不为</a:t>
            </a:r>
            <a:r>
              <a:rPr lang="en-US" altLang="zh-CN" sz="2000" b="1" dirty="0" smtClean="0">
                <a:solidFill>
                  <a:srgbClr val="FF0000"/>
                </a:solidFill>
              </a:rPr>
              <a:t>0</a:t>
            </a:r>
            <a:r>
              <a:rPr lang="zh-CN" altLang="en-US" sz="2000" b="1" dirty="0" smtClean="0">
                <a:solidFill>
                  <a:srgbClr val="FF0000"/>
                </a:solidFill>
              </a:rPr>
              <a:t>，则表示系统内存不足</a:t>
            </a:r>
            <a:r>
              <a:rPr lang="zh-CN" altLang="en-US" sz="2000" dirty="0" smtClean="0"/>
              <a:t>。</a:t>
            </a:r>
            <a:endParaRPr lang="zh-CN" altLang="en-US" sz="2000" dirty="0"/>
          </a:p>
        </p:txBody>
      </p:sp>
      <p:sp>
        <p:nvSpPr>
          <p:cNvPr id="7" name="TextBox 6"/>
          <p:cNvSpPr txBox="1"/>
          <p:nvPr/>
        </p:nvSpPr>
        <p:spPr>
          <a:xfrm>
            <a:off x="144016" y="1196752"/>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a:t>
            </a:r>
            <a:r>
              <a:rPr lang="en-US" altLang="zh-CN" sz="1400" b="1" dirty="0" err="1" smtClean="0">
                <a:solidFill>
                  <a:schemeClr val="accent6">
                    <a:lumMod val="75000"/>
                  </a:schemeClr>
                </a:solidFill>
                <a:latin typeface="Courier New" panose="02070309020205020404" pitchFamily="49" charset="0"/>
                <a:cs typeface="Courier New" panose="02070309020205020404" pitchFamily="49" charset="0"/>
              </a:rPr>
              <a:t>vmstat</a:t>
            </a:r>
            <a:r>
              <a:rPr lang="en-US" altLang="zh-CN" sz="1400" b="1" dirty="0" smtClean="0">
                <a:solidFill>
                  <a:schemeClr val="accent6">
                    <a:lumMod val="75000"/>
                  </a:schemeClr>
                </a:solidFill>
                <a:latin typeface="Courier New" panose="02070309020205020404" pitchFamily="49" charset="0"/>
                <a:cs typeface="Courier New" panose="02070309020205020404" pitchFamily="49" charset="0"/>
              </a:rPr>
              <a:t> 5 2</a:t>
            </a:r>
            <a:endParaRPr lang="en-US" altLang="zh-CN" sz="1400" b="1" dirty="0" smtClean="0">
              <a:solidFill>
                <a:schemeClr val="accent6">
                  <a:lumMod val="75000"/>
                </a:schemeClr>
              </a:solidFill>
              <a:latin typeface="Courier New" panose="02070309020205020404" pitchFamily="49" charset="0"/>
              <a:cs typeface="Courier New" panose="02070309020205020404" pitchFamily="49" charset="0"/>
            </a:endParaRPr>
          </a:p>
          <a:p>
            <a:r>
              <a:rPr lang="en-US" altLang="zh-CN" sz="1400" dirty="0" err="1" smtClean="0">
                <a:latin typeface="Courier New" panose="02070309020205020404" pitchFamily="49" charset="0"/>
                <a:cs typeface="Courier New" panose="02070309020205020404" pitchFamily="49" charset="0"/>
              </a:rPr>
              <a:t>procs</a:t>
            </a:r>
            <a:r>
              <a:rPr lang="en-US" altLang="zh-CN" sz="1400" dirty="0" smtClean="0">
                <a:latin typeface="Courier New" panose="02070309020205020404" pitchFamily="49" charset="0"/>
                <a:cs typeface="Courier New" panose="02070309020205020404" pitchFamily="49" charset="0"/>
              </a:rPr>
              <a:t> -----------memory---------- ---swap-- -----</a:t>
            </a:r>
            <a:r>
              <a:rPr lang="en-US" altLang="zh-CN" sz="1400" dirty="0" err="1" smtClean="0">
                <a:latin typeface="Courier New" panose="02070309020205020404" pitchFamily="49" charset="0"/>
                <a:cs typeface="Courier New" panose="02070309020205020404" pitchFamily="49" charset="0"/>
              </a:rPr>
              <a:t>io</a:t>
            </a:r>
            <a:r>
              <a:rPr lang="en-US" altLang="zh-CN" sz="1400" dirty="0" smtClean="0">
                <a:latin typeface="Courier New" panose="02070309020205020404" pitchFamily="49" charset="0"/>
                <a:cs typeface="Courier New" panose="02070309020205020404" pitchFamily="49" charset="0"/>
              </a:rPr>
              <a:t>---- --system-- -----</a:t>
            </a:r>
            <a:r>
              <a:rPr lang="en-US" altLang="zh-CN" sz="1400" dirty="0" err="1" smtClean="0">
                <a:latin typeface="Courier New" panose="02070309020205020404" pitchFamily="49" charset="0"/>
                <a:cs typeface="Courier New" panose="02070309020205020404" pitchFamily="49" charset="0"/>
              </a:rPr>
              <a:t>cpu</a:t>
            </a:r>
            <a:r>
              <a:rPr lang="en-US" altLang="zh-CN" sz="1400" dirty="0" smtClean="0">
                <a:latin typeface="Courier New" panose="02070309020205020404" pitchFamily="49" charset="0"/>
                <a:cs typeface="Courier New" panose="02070309020205020404" pitchFamily="49" charset="0"/>
              </a:rPr>
              <a: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r  b   </a:t>
            </a:r>
            <a:r>
              <a:rPr lang="en-US" altLang="zh-CN" sz="1400" dirty="0" err="1" smtClean="0">
                <a:latin typeface="Courier New" panose="02070309020205020404" pitchFamily="49" charset="0"/>
                <a:cs typeface="Courier New" panose="02070309020205020404" pitchFamily="49" charset="0"/>
              </a:rPr>
              <a:t>swpd</a:t>
            </a:r>
            <a:r>
              <a:rPr lang="en-US" altLang="zh-CN" sz="1400" dirty="0" smtClean="0">
                <a:latin typeface="Courier New" panose="02070309020205020404" pitchFamily="49" charset="0"/>
                <a:cs typeface="Courier New" panose="02070309020205020404" pitchFamily="49" charset="0"/>
              </a:rPr>
              <a:t>   free   buff  cache   </a:t>
            </a:r>
            <a:r>
              <a:rPr lang="en-US" altLang="zh-CN" sz="1400" dirty="0" err="1" smtClean="0">
                <a:latin typeface="Courier New" panose="02070309020205020404" pitchFamily="49" charset="0"/>
                <a:cs typeface="Courier New" panose="02070309020205020404" pitchFamily="49" charset="0"/>
              </a:rPr>
              <a:t>si</a:t>
            </a:r>
            <a:r>
              <a:rPr lang="en-US" altLang="zh-CN" sz="1400" dirty="0" smtClean="0">
                <a:latin typeface="Courier New" panose="02070309020205020404" pitchFamily="49" charset="0"/>
                <a:cs typeface="Courier New" panose="02070309020205020404" pitchFamily="49" charset="0"/>
              </a:rPr>
              <a:t>   so    bi    </a:t>
            </a:r>
            <a:r>
              <a:rPr lang="en-US" altLang="zh-CN" sz="1400" dirty="0" err="1" smtClean="0">
                <a:latin typeface="Courier New" panose="02070309020205020404" pitchFamily="49" charset="0"/>
                <a:cs typeface="Courier New" panose="02070309020205020404" pitchFamily="49" charset="0"/>
              </a:rPr>
              <a:t>bo</a:t>
            </a:r>
            <a:r>
              <a:rPr lang="en-US" altLang="zh-CN" sz="1400" dirty="0" smtClean="0">
                <a:latin typeface="Courier New" panose="02070309020205020404" pitchFamily="49" charset="0"/>
                <a:cs typeface="Courier New" panose="02070309020205020404" pitchFamily="49" charset="0"/>
              </a:rPr>
              <a:t>   in   </a:t>
            </a:r>
            <a:r>
              <a:rPr lang="en-US" altLang="zh-CN" sz="1400" dirty="0" err="1" smtClean="0">
                <a:latin typeface="Courier New" panose="02070309020205020404" pitchFamily="49" charset="0"/>
                <a:cs typeface="Courier New" panose="02070309020205020404" pitchFamily="49" charset="0"/>
              </a:rPr>
              <a:t>cs</a:t>
            </a:r>
            <a:r>
              <a:rPr lang="en-US" altLang="zh-CN" sz="1400" dirty="0" smtClean="0">
                <a:latin typeface="Courier New" panose="02070309020205020404" pitchFamily="49" charset="0"/>
                <a:cs typeface="Courier New" panose="02070309020205020404" pitchFamily="49" charset="0"/>
              </a:rPr>
              <a:t> us </a:t>
            </a:r>
            <a:r>
              <a:rPr lang="en-US" altLang="zh-CN" sz="1400" dirty="0" err="1" smtClean="0">
                <a:latin typeface="Courier New" panose="02070309020205020404" pitchFamily="49" charset="0"/>
                <a:cs typeface="Courier New" panose="02070309020205020404" pitchFamily="49" charset="0"/>
              </a:rPr>
              <a:t>sy</a:t>
            </a:r>
            <a:r>
              <a:rPr lang="en-US" altLang="zh-CN" sz="1400" dirty="0" smtClean="0">
                <a:latin typeface="Courier New" panose="02070309020205020404" pitchFamily="49" charset="0"/>
                <a:cs typeface="Courier New" panose="02070309020205020404" pitchFamily="49" charset="0"/>
              </a:rPr>
              <a:t>  id </a:t>
            </a:r>
            <a:r>
              <a:rPr lang="en-US" altLang="zh-CN" sz="1400" dirty="0" err="1" smtClean="0">
                <a:latin typeface="Courier New" panose="02070309020205020404" pitchFamily="49" charset="0"/>
                <a:cs typeface="Courier New" panose="02070309020205020404" pitchFamily="49" charset="0"/>
              </a:rPr>
              <a:t>wa</a:t>
            </a:r>
            <a:r>
              <a:rPr lang="en-US" altLang="zh-CN" sz="1400" dirty="0" smtClean="0">
                <a:latin typeface="Courier New" panose="02070309020205020404" pitchFamily="49" charset="0"/>
                <a:cs typeface="Courier New" panose="02070309020205020404" pitchFamily="49" charset="0"/>
              </a:rPr>
              <a:t> </a:t>
            </a:r>
            <a:r>
              <a:rPr lang="en-US" altLang="zh-CN" sz="1400" dirty="0" err="1" smtClean="0">
                <a:latin typeface="Courier New" panose="02070309020205020404" pitchFamily="49" charset="0"/>
                <a:cs typeface="Courier New" panose="02070309020205020404" pitchFamily="49" charset="0"/>
              </a:rPr>
              <a:t>st</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0  0      0 504544 119328 236716    0    0    46    30 1036   52  1  0  97  2  0</a:t>
            </a:r>
            <a:endParaRPr lang="en-US" altLang="zh-CN" sz="1400" dirty="0" smtClean="0">
              <a:latin typeface="Courier New" panose="02070309020205020404" pitchFamily="49" charset="0"/>
              <a:cs typeface="Courier New" panose="02070309020205020404" pitchFamily="49" charset="0"/>
            </a:endParaRPr>
          </a:p>
          <a:p>
            <a:r>
              <a:rPr lang="en-US" altLang="zh-CN" sz="1400" dirty="0" smtClean="0">
                <a:latin typeface="Courier New" panose="02070309020205020404" pitchFamily="49" charset="0"/>
                <a:cs typeface="Courier New" panose="02070309020205020404" pitchFamily="49" charset="0"/>
              </a:rPr>
              <a:t> 0  0      0 504544 119336 236708    0    0     0     6 1002   28  0  0 100  0  0</a:t>
            </a:r>
            <a:endParaRPr lang="zh-CN" alt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1200"/>
          </a:xfrm>
        </p:spPr>
        <p:txBody>
          <a:bodyPr/>
          <a:lstStyle/>
          <a:p>
            <a:r>
              <a:rPr lang="en-US" altLang="zh-CN" b="1" dirty="0" err="1" smtClean="0"/>
              <a:t>iostat</a:t>
            </a:r>
            <a:r>
              <a:rPr lang="zh-CN" altLang="zh-CN" b="1" dirty="0" smtClean="0"/>
              <a:t>命令</a:t>
            </a:r>
            <a:endParaRPr lang="zh-CN" altLang="en-US" b="1" dirty="0"/>
          </a:p>
        </p:txBody>
      </p:sp>
      <p:sp>
        <p:nvSpPr>
          <p:cNvPr id="3" name="内容占位符 2"/>
          <p:cNvSpPr>
            <a:spLocks noGrp="1"/>
          </p:cNvSpPr>
          <p:nvPr>
            <p:ph idx="1"/>
          </p:nvPr>
        </p:nvSpPr>
        <p:spPr>
          <a:xfrm>
            <a:off x="457200" y="1124868"/>
            <a:ext cx="8229600" cy="4790157"/>
          </a:xfrm>
        </p:spPr>
        <p:txBody>
          <a:bodyPr/>
          <a:lstStyle/>
          <a:p>
            <a:pPr>
              <a:buClr>
                <a:srgbClr val="006633"/>
              </a:buClr>
              <a:buFont typeface="Wingdings" panose="05000000000000000000" charset="0"/>
              <a:buChar char="Ø"/>
            </a:pPr>
            <a:r>
              <a:rPr lang="zh-CN" altLang="en-US" dirty="0" smtClean="0"/>
              <a:t>功能：输出</a:t>
            </a:r>
            <a:r>
              <a:rPr lang="en-US" altLang="zh-CN" dirty="0" smtClean="0"/>
              <a:t>CPU</a:t>
            </a:r>
            <a:r>
              <a:rPr lang="zh-CN" altLang="en-US" dirty="0" smtClean="0"/>
              <a:t>和磁盘</a:t>
            </a:r>
            <a:r>
              <a:rPr lang="en-US" altLang="zh-CN" dirty="0" smtClean="0"/>
              <a:t>I/O</a:t>
            </a:r>
            <a:r>
              <a:rPr lang="zh-CN" altLang="en-US" dirty="0" smtClean="0"/>
              <a:t>相关的统计信息。 </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sz="2200" dirty="0" err="1" smtClean="0"/>
              <a:t>iostat</a:t>
            </a:r>
            <a:r>
              <a:rPr lang="en-US" altLang="zh-CN" sz="2200" dirty="0" smtClean="0"/>
              <a:t> [-c|-d] [-x] [-k|-m] [ device | ALL ] [ interval [ count ] ]</a:t>
            </a:r>
            <a:endParaRPr lang="en-US" altLang="zh-CN" sz="2200" dirty="0" smtClean="0"/>
          </a:p>
          <a:p>
            <a:pPr lvl="1">
              <a:buClr>
                <a:srgbClr val="006633"/>
              </a:buClr>
              <a:buFont typeface="Wingdings" panose="05000000000000000000" charset="0"/>
              <a:buChar char="Ø"/>
            </a:pPr>
            <a:r>
              <a:rPr lang="zh-CN" altLang="en-US" sz="2400" dirty="0" smtClean="0"/>
              <a:t>其中：</a:t>
            </a:r>
            <a:endParaRPr lang="en-US" altLang="zh-CN" sz="2400" dirty="0" smtClean="0"/>
          </a:p>
          <a:p>
            <a:pPr lvl="2">
              <a:buClr>
                <a:srgbClr val="006633"/>
              </a:buClr>
              <a:buFont typeface="Wingdings" panose="05000000000000000000" charset="0"/>
              <a:buChar char="Ø"/>
            </a:pPr>
            <a:r>
              <a:rPr lang="en-US" altLang="zh-CN" sz="2000" dirty="0" smtClean="0"/>
              <a:t>-c</a:t>
            </a:r>
            <a:r>
              <a:rPr lang="zh-CN" altLang="en-US" sz="2000" dirty="0" smtClean="0"/>
              <a:t>：仅显示</a:t>
            </a:r>
            <a:r>
              <a:rPr lang="en-US" altLang="zh-CN" sz="2000" dirty="0" smtClean="0"/>
              <a:t>CPU</a:t>
            </a:r>
            <a:r>
              <a:rPr lang="zh-CN" altLang="en-US" sz="2000" dirty="0" smtClean="0"/>
              <a:t>统计信息。与</a:t>
            </a:r>
            <a:r>
              <a:rPr lang="en-US" altLang="zh-CN" sz="2000" dirty="0" smtClean="0"/>
              <a:t>-d</a:t>
            </a:r>
            <a:r>
              <a:rPr lang="zh-CN" altLang="en-US" sz="2000" dirty="0" smtClean="0"/>
              <a:t>选项互斥</a:t>
            </a:r>
            <a:endParaRPr lang="zh-CN" altLang="en-US" sz="2000" dirty="0" smtClean="0"/>
          </a:p>
          <a:p>
            <a:pPr lvl="2">
              <a:buClr>
                <a:srgbClr val="006633"/>
              </a:buClr>
              <a:buFont typeface="Wingdings" panose="05000000000000000000" charset="0"/>
              <a:buChar char="Ø"/>
            </a:pPr>
            <a:r>
              <a:rPr lang="en-US" altLang="zh-CN" sz="2000" dirty="0" smtClean="0"/>
              <a:t>-d</a:t>
            </a:r>
            <a:r>
              <a:rPr lang="zh-CN" altLang="en-US" sz="2000" dirty="0" smtClean="0"/>
              <a:t>：仅显示磁盘统计信息。与</a:t>
            </a:r>
            <a:r>
              <a:rPr lang="en-US" altLang="zh-CN" sz="2000" dirty="0" smtClean="0"/>
              <a:t>-c</a:t>
            </a:r>
            <a:r>
              <a:rPr lang="zh-CN" altLang="en-US" sz="2000" dirty="0" smtClean="0"/>
              <a:t>选项互斥</a:t>
            </a:r>
            <a:endParaRPr lang="zh-CN" altLang="en-US" sz="2000" dirty="0" smtClean="0"/>
          </a:p>
          <a:p>
            <a:pPr lvl="2">
              <a:buClr>
                <a:srgbClr val="006633"/>
              </a:buClr>
              <a:buFont typeface="Wingdings" panose="05000000000000000000" charset="0"/>
              <a:buChar char="Ø"/>
            </a:pPr>
            <a:r>
              <a:rPr lang="en-US" altLang="zh-CN" sz="2000" dirty="0" smtClean="0"/>
              <a:t>-k</a:t>
            </a:r>
            <a:r>
              <a:rPr lang="zh-CN" altLang="en-US" sz="2000" dirty="0" smtClean="0"/>
              <a:t>：以</a:t>
            </a:r>
            <a:r>
              <a:rPr lang="en-US" altLang="zh-CN" sz="2000" dirty="0" smtClean="0"/>
              <a:t>KB</a:t>
            </a:r>
            <a:r>
              <a:rPr lang="zh-CN" altLang="en-US" sz="2000" dirty="0" smtClean="0"/>
              <a:t>为单位显示每秒的磁盘请求数。默认单位为块</a:t>
            </a:r>
            <a:endParaRPr lang="zh-CN" altLang="en-US" sz="2000" dirty="0" smtClean="0"/>
          </a:p>
          <a:p>
            <a:pPr lvl="2">
              <a:buClr>
                <a:srgbClr val="006633"/>
              </a:buClr>
              <a:buFont typeface="Wingdings" panose="05000000000000000000" charset="0"/>
              <a:buChar char="Ø"/>
            </a:pPr>
            <a:r>
              <a:rPr lang="en-US" altLang="zh-CN" sz="2000" dirty="0" smtClean="0"/>
              <a:t>-m</a:t>
            </a:r>
            <a:r>
              <a:rPr lang="zh-CN" altLang="en-US" sz="2000" dirty="0" smtClean="0"/>
              <a:t>：以</a:t>
            </a:r>
            <a:r>
              <a:rPr lang="en-US" altLang="zh-CN" sz="2000" dirty="0" smtClean="0"/>
              <a:t>MB</a:t>
            </a:r>
            <a:r>
              <a:rPr lang="zh-CN" altLang="en-US" sz="2000" dirty="0" smtClean="0"/>
              <a:t>为单位显示每秒的磁盘请求数。默认单位为块</a:t>
            </a:r>
            <a:endParaRPr lang="en-US" altLang="zh-CN" sz="2000" dirty="0" smtClean="0"/>
          </a:p>
          <a:p>
            <a:pPr lvl="2">
              <a:buClr>
                <a:srgbClr val="006633"/>
              </a:buClr>
              <a:buFont typeface="Wingdings" panose="05000000000000000000" charset="0"/>
              <a:buChar char="Ø"/>
            </a:pPr>
            <a:r>
              <a:rPr lang="en-US" altLang="zh-CN" sz="2000" dirty="0" smtClean="0"/>
              <a:t>-x</a:t>
            </a:r>
            <a:r>
              <a:rPr lang="zh-CN" altLang="en-US" sz="2000" dirty="0" smtClean="0"/>
              <a:t>：输出扩展信息</a:t>
            </a:r>
            <a:endParaRPr lang="en-US" altLang="zh-CN" sz="2000" dirty="0" smtClean="0"/>
          </a:p>
          <a:p>
            <a:pPr lvl="2">
              <a:buClr>
                <a:srgbClr val="006633"/>
              </a:buClr>
              <a:buFont typeface="Wingdings" panose="05000000000000000000" charset="0"/>
              <a:buChar char="Ø"/>
            </a:pPr>
            <a:r>
              <a:rPr lang="en-US" altLang="zh-CN" sz="2000" dirty="0" smtClean="0"/>
              <a:t>device</a:t>
            </a:r>
            <a:r>
              <a:rPr lang="zh-CN" altLang="en-US" sz="2000" dirty="0" smtClean="0"/>
              <a:t>：用于指定磁盘设备</a:t>
            </a:r>
            <a:endParaRPr lang="zh-CN" altLang="en-US" sz="2000" dirty="0" smtClean="0"/>
          </a:p>
          <a:p>
            <a:pPr lvl="2">
              <a:buClr>
                <a:srgbClr val="006633"/>
              </a:buClr>
              <a:buFont typeface="Wingdings" panose="05000000000000000000" charset="0"/>
              <a:buChar char="Ø"/>
            </a:pPr>
            <a:r>
              <a:rPr lang="en-US" altLang="zh-CN" sz="2000" dirty="0" smtClean="0"/>
              <a:t>interval</a:t>
            </a:r>
            <a:r>
              <a:rPr lang="zh-CN" altLang="zh-CN" sz="2000" dirty="0" smtClean="0"/>
              <a:t>和</a:t>
            </a:r>
            <a:r>
              <a:rPr lang="en-US" altLang="zh-CN" sz="2000" dirty="0" smtClean="0"/>
              <a:t>count</a:t>
            </a:r>
            <a:r>
              <a:rPr lang="zh-CN" altLang="zh-CN" sz="2000" dirty="0" smtClean="0"/>
              <a:t>的含义与</a:t>
            </a:r>
            <a:r>
              <a:rPr lang="en-US" altLang="zh-CN" sz="2000" dirty="0" err="1" smtClean="0"/>
              <a:t>mpstat</a:t>
            </a:r>
            <a:r>
              <a:rPr lang="zh-CN" altLang="zh-CN" sz="2000" dirty="0" smtClean="0"/>
              <a:t>一致</a:t>
            </a:r>
            <a:endParaRPr lang="en-US" altLang="zh-C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iostat</a:t>
            </a:r>
            <a:r>
              <a:rPr lang="zh-CN" altLang="zh-CN" b="1" dirty="0" smtClean="0"/>
              <a:t>命令</a:t>
            </a:r>
            <a:r>
              <a:rPr lang="zh-CN" altLang="en-US" b="1" dirty="0" smtClean="0"/>
              <a:t>举例（</a:t>
            </a:r>
            <a:r>
              <a:rPr lang="en-US" altLang="zh-CN" b="1" dirty="0" smtClean="0"/>
              <a:t>1</a:t>
            </a:r>
            <a:r>
              <a:rPr lang="zh-CN" altLang="en-US" b="1" dirty="0" smtClean="0"/>
              <a:t>）</a:t>
            </a:r>
            <a:endParaRPr lang="zh-CN" altLang="en-US" b="1" dirty="0"/>
          </a:p>
        </p:txBody>
      </p:sp>
      <p:sp>
        <p:nvSpPr>
          <p:cNvPr id="3" name="内容占位符 2"/>
          <p:cNvSpPr>
            <a:spLocks noGrp="1"/>
          </p:cNvSpPr>
          <p:nvPr>
            <p:ph idx="1"/>
          </p:nvPr>
        </p:nvSpPr>
        <p:spPr>
          <a:xfrm>
            <a:off x="457200" y="3860800"/>
            <a:ext cx="8229600" cy="1673225"/>
          </a:xfrm>
        </p:spPr>
        <p:txBody>
          <a:bodyPr/>
          <a:lstStyle/>
          <a:p>
            <a:pPr>
              <a:buClr>
                <a:srgbClr val="006633"/>
              </a:buClr>
              <a:buFont typeface="Wingdings" panose="05000000000000000000" charset="0"/>
              <a:buChar char="Ø"/>
            </a:pPr>
            <a:r>
              <a:rPr lang="en-US" altLang="zh-CN" dirty="0" err="1" smtClean="0"/>
              <a:t>tps</a:t>
            </a:r>
            <a:r>
              <a:rPr lang="zh-CN" altLang="en-US" dirty="0" smtClean="0"/>
              <a:t>：每秒钟物理设备的</a:t>
            </a:r>
            <a:r>
              <a:rPr lang="en-US" altLang="zh-CN" dirty="0" smtClean="0"/>
              <a:t>I/O</a:t>
            </a:r>
            <a:r>
              <a:rPr lang="zh-CN" altLang="en-US" dirty="0" smtClean="0"/>
              <a:t>传输总量</a:t>
            </a:r>
            <a:endParaRPr lang="en-US" altLang="zh-CN" dirty="0" smtClean="0"/>
          </a:p>
          <a:p>
            <a:pPr>
              <a:buClr>
                <a:srgbClr val="006633"/>
              </a:buClr>
              <a:buFont typeface="Wingdings" panose="05000000000000000000" charset="0"/>
              <a:buChar char="Ø"/>
            </a:pPr>
            <a:r>
              <a:rPr lang="zh-CN" altLang="en-US" dirty="0" smtClean="0"/>
              <a:t>长期的、超大的数据读写，肯定是不正常的，这种情况一定会影响系统性能。</a:t>
            </a:r>
            <a:endParaRPr lang="zh-CN" altLang="en-US" dirty="0" smtClean="0"/>
          </a:p>
          <a:p>
            <a:pPr marL="0" indent="0">
              <a:buNone/>
            </a:pPr>
            <a:endParaRPr lang="zh-CN" altLang="en-US" dirty="0"/>
          </a:p>
        </p:txBody>
      </p:sp>
      <p:sp>
        <p:nvSpPr>
          <p:cNvPr id="7" name="TextBox 6"/>
          <p:cNvSpPr txBox="1"/>
          <p:nvPr/>
        </p:nvSpPr>
        <p:spPr>
          <a:xfrm>
            <a:off x="467544" y="1052736"/>
            <a:ext cx="8280920"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smtClean="0">
                <a:solidFill>
                  <a:schemeClr val="accent6">
                    <a:lumMod val="75000"/>
                  </a:schemeClr>
                </a:solidFill>
                <a:latin typeface="Consolas" panose="020B0609020204030204" pitchFamily="49" charset="0"/>
                <a:cs typeface="Consolas" panose="020B0609020204030204" pitchFamily="49" charset="0"/>
              </a:rPr>
              <a:t># </a:t>
            </a:r>
            <a:r>
              <a:rPr lang="en-US" altLang="zh-CN" sz="1600" b="1" dirty="0" err="1" smtClean="0">
                <a:solidFill>
                  <a:schemeClr val="accent6">
                    <a:lumMod val="75000"/>
                  </a:schemeClr>
                </a:solidFill>
                <a:latin typeface="Consolas" panose="020B0609020204030204" pitchFamily="49" charset="0"/>
                <a:cs typeface="Consolas" panose="020B0609020204030204" pitchFamily="49" charset="0"/>
              </a:rPr>
              <a:t>iostat</a:t>
            </a:r>
            <a:r>
              <a:rPr lang="en-US" altLang="zh-CN" sz="1600" b="1" dirty="0" smtClean="0">
                <a:solidFill>
                  <a:schemeClr val="accent6">
                    <a:lumMod val="75000"/>
                  </a:schemeClr>
                </a:solidFill>
                <a:latin typeface="Consolas" panose="020B0609020204030204" pitchFamily="49" charset="0"/>
                <a:cs typeface="Consolas" panose="020B0609020204030204" pitchFamily="49" charset="0"/>
              </a:rPr>
              <a:t> -d </a:t>
            </a:r>
            <a:r>
              <a:rPr lang="en-US" altLang="zh-CN" sz="1600" b="1" dirty="0" err="1" smtClean="0">
                <a:solidFill>
                  <a:schemeClr val="accent6">
                    <a:lumMod val="75000"/>
                  </a:schemeClr>
                </a:solidFill>
                <a:latin typeface="Consolas" panose="020B0609020204030204" pitchFamily="49" charset="0"/>
                <a:cs typeface="Consolas" panose="020B0609020204030204" pitchFamily="49" charset="0"/>
              </a:rPr>
              <a:t>sda</a:t>
            </a:r>
            <a:r>
              <a:rPr lang="en-US" altLang="zh-CN" sz="1600" b="1" dirty="0" smtClean="0">
                <a:solidFill>
                  <a:schemeClr val="accent6">
                    <a:lumMod val="75000"/>
                  </a:schemeClr>
                </a:solidFill>
                <a:latin typeface="Consolas" panose="020B0609020204030204" pitchFamily="49" charset="0"/>
                <a:cs typeface="Consolas" panose="020B0609020204030204" pitchFamily="49" charset="0"/>
              </a:rPr>
              <a:t> sda3 5 2</a:t>
            </a:r>
            <a:endParaRPr lang="en-US" altLang="zh-CN" sz="1600" b="1" dirty="0" smtClean="0">
              <a:solidFill>
                <a:schemeClr val="accent6">
                  <a:lumMod val="75000"/>
                </a:schemeClr>
              </a:solidFill>
              <a:latin typeface="Consolas" panose="020B0609020204030204" pitchFamily="49" charset="0"/>
              <a:cs typeface="Consolas" panose="020B0609020204030204" pitchFamily="49" charset="0"/>
            </a:endParaRPr>
          </a:p>
          <a:p>
            <a:r>
              <a:rPr lang="en-US" altLang="zh-CN" sz="1600" dirty="0" smtClean="0">
                <a:latin typeface="Consolas" panose="020B0609020204030204" pitchFamily="49" charset="0"/>
                <a:cs typeface="Consolas" panose="020B0609020204030204" pitchFamily="49" charset="0"/>
              </a:rPr>
              <a:t>Linux 2.6.18-194.32.1.el5 (centos1.ls-al.me)    2011</a:t>
            </a:r>
            <a:r>
              <a:rPr lang="zh-CN" altLang="en-US" sz="1600" dirty="0" smtClean="0">
                <a:latin typeface="Consolas" panose="020B0609020204030204" pitchFamily="49" charset="0"/>
                <a:cs typeface="Consolas" panose="020B0609020204030204" pitchFamily="49" charset="0"/>
              </a:rPr>
              <a:t>年</a:t>
            </a:r>
            <a:r>
              <a:rPr lang="en-US" altLang="zh-CN" sz="1600" dirty="0" smtClean="0">
                <a:latin typeface="Consolas" panose="020B0609020204030204" pitchFamily="49" charset="0"/>
                <a:cs typeface="Consolas" panose="020B0609020204030204" pitchFamily="49" charset="0"/>
              </a:rPr>
              <a:t>04</a:t>
            </a:r>
            <a:r>
              <a:rPr lang="zh-CN" altLang="en-US" sz="1600" dirty="0" smtClean="0">
                <a:latin typeface="Consolas" panose="020B0609020204030204" pitchFamily="49" charset="0"/>
                <a:cs typeface="Consolas" panose="020B0609020204030204" pitchFamily="49" charset="0"/>
              </a:rPr>
              <a:t>月</a:t>
            </a:r>
            <a:r>
              <a:rPr lang="en-US" altLang="zh-CN" sz="1600" dirty="0" smtClean="0">
                <a:latin typeface="Consolas" panose="020B0609020204030204" pitchFamily="49" charset="0"/>
                <a:cs typeface="Consolas" panose="020B0609020204030204" pitchFamily="49" charset="0"/>
              </a:rPr>
              <a:t>29</a:t>
            </a:r>
            <a:r>
              <a:rPr lang="zh-CN" altLang="en-US" sz="1600" dirty="0" smtClean="0">
                <a:latin typeface="Consolas" panose="020B0609020204030204" pitchFamily="49" charset="0"/>
                <a:cs typeface="Consolas" panose="020B0609020204030204" pitchFamily="49" charset="0"/>
              </a:rPr>
              <a:t>日</a:t>
            </a:r>
            <a:endParaRPr lang="zh-CN" altLang="en-US" sz="1600" dirty="0" smtClean="0">
              <a:latin typeface="Consolas" panose="020B0609020204030204" pitchFamily="49" charset="0"/>
              <a:cs typeface="Consolas" panose="020B0609020204030204" pitchFamily="49" charset="0"/>
            </a:endParaRPr>
          </a:p>
          <a:p>
            <a:endParaRPr lang="zh-CN" altLang="en-US" sz="1600" dirty="0" smtClean="0">
              <a:latin typeface="Consolas" panose="020B0609020204030204" pitchFamily="49" charset="0"/>
              <a:cs typeface="Consolas" panose="020B0609020204030204" pitchFamily="49" charset="0"/>
            </a:endParaRPr>
          </a:p>
          <a:p>
            <a:r>
              <a:rPr lang="en-US" altLang="zh-CN" sz="1600" dirty="0" smtClean="0">
                <a:latin typeface="Consolas" panose="020B0609020204030204" pitchFamily="49" charset="0"/>
                <a:cs typeface="Consolas" panose="020B0609020204030204" pitchFamily="49" charset="0"/>
              </a:rPr>
              <a:t>Device:            </a:t>
            </a:r>
            <a:r>
              <a:rPr lang="en-US" altLang="zh-CN" sz="1600" dirty="0" err="1" smtClean="0">
                <a:latin typeface="Consolas" panose="020B0609020204030204" pitchFamily="49" charset="0"/>
                <a:cs typeface="Consolas" panose="020B0609020204030204" pitchFamily="49" charset="0"/>
              </a:rPr>
              <a:t>tps</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Blk_read</a:t>
            </a:r>
            <a:r>
              <a:rPr lang="en-US" altLang="zh-CN" sz="1600" dirty="0" smtClean="0">
                <a:latin typeface="Consolas" panose="020B0609020204030204" pitchFamily="49" charset="0"/>
                <a:cs typeface="Consolas" panose="020B0609020204030204" pitchFamily="49" charset="0"/>
              </a:rPr>
              <a:t>/s   </a:t>
            </a:r>
            <a:r>
              <a:rPr lang="en-US" altLang="zh-CN" sz="1600" dirty="0" err="1" smtClean="0">
                <a:latin typeface="Consolas" panose="020B0609020204030204" pitchFamily="49" charset="0"/>
                <a:cs typeface="Consolas" panose="020B0609020204030204" pitchFamily="49" charset="0"/>
              </a:rPr>
              <a:t>Blk_wrtn</a:t>
            </a:r>
            <a:r>
              <a:rPr lang="en-US" altLang="zh-CN" sz="1600" dirty="0" smtClean="0">
                <a:latin typeface="Consolas" panose="020B0609020204030204" pitchFamily="49" charset="0"/>
                <a:cs typeface="Consolas" panose="020B0609020204030204" pitchFamily="49" charset="0"/>
              </a:rPr>
              <a:t>/s   </a:t>
            </a:r>
            <a:r>
              <a:rPr lang="en-US" altLang="zh-CN" sz="1600" dirty="0" err="1" smtClean="0">
                <a:latin typeface="Consolas" panose="020B0609020204030204" pitchFamily="49" charset="0"/>
                <a:cs typeface="Consolas" panose="020B0609020204030204" pitchFamily="49" charset="0"/>
              </a:rPr>
              <a:t>Blk_read</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Blk_wrtn</a:t>
            </a:r>
            <a:endParaRPr lang="en-US" altLang="zh-CN" sz="1600" dirty="0" smtClean="0">
              <a:latin typeface="Consolas" panose="020B0609020204030204" pitchFamily="49" charset="0"/>
              <a:cs typeface="Consolas" panose="020B0609020204030204" pitchFamily="49" charset="0"/>
            </a:endParaRPr>
          </a:p>
          <a:p>
            <a:r>
              <a:rPr lang="en-US" altLang="zh-CN" sz="1600" dirty="0" err="1" smtClean="0">
                <a:latin typeface="Consolas" panose="020B0609020204030204" pitchFamily="49" charset="0"/>
                <a:cs typeface="Consolas" panose="020B0609020204030204" pitchFamily="49" charset="0"/>
              </a:rPr>
              <a:t>sda</a:t>
            </a:r>
            <a:r>
              <a:rPr lang="en-US" altLang="zh-CN" sz="1600" dirty="0" smtClean="0">
                <a:latin typeface="Consolas" panose="020B0609020204030204" pitchFamily="49" charset="0"/>
                <a:cs typeface="Consolas" panose="020B0609020204030204" pitchFamily="49" charset="0"/>
              </a:rPr>
              <a:t>               4.61        51.09        39.21     577048     442878</a:t>
            </a:r>
            <a:endParaRPr lang="en-US" altLang="zh-CN" sz="1600" dirty="0" smtClean="0">
              <a:latin typeface="Consolas" panose="020B0609020204030204" pitchFamily="49" charset="0"/>
              <a:cs typeface="Consolas" panose="020B0609020204030204" pitchFamily="49" charset="0"/>
            </a:endParaRPr>
          </a:p>
          <a:p>
            <a:r>
              <a:rPr lang="en-US" altLang="zh-CN" sz="1600" dirty="0" smtClean="0">
                <a:latin typeface="Consolas" panose="020B0609020204030204" pitchFamily="49" charset="0"/>
                <a:cs typeface="Consolas" panose="020B0609020204030204" pitchFamily="49" charset="0"/>
              </a:rPr>
              <a:t>sda3              4.07        44.89        39.00     507088     440552</a:t>
            </a:r>
            <a:endParaRPr lang="en-US" altLang="zh-CN" sz="1600" dirty="0" smtClean="0">
              <a:latin typeface="Consolas" panose="020B0609020204030204" pitchFamily="49" charset="0"/>
              <a:cs typeface="Consolas" panose="020B0609020204030204" pitchFamily="49" charset="0"/>
            </a:endParaRPr>
          </a:p>
          <a:p>
            <a:endParaRPr lang="en-US" altLang="zh-CN" sz="1600" dirty="0" smtClean="0">
              <a:latin typeface="Consolas" panose="020B0609020204030204" pitchFamily="49" charset="0"/>
              <a:cs typeface="Consolas" panose="020B0609020204030204" pitchFamily="49" charset="0"/>
            </a:endParaRPr>
          </a:p>
          <a:p>
            <a:r>
              <a:rPr lang="en-US" altLang="zh-CN" sz="1600" dirty="0" smtClean="0">
                <a:latin typeface="Consolas" panose="020B0609020204030204" pitchFamily="49" charset="0"/>
                <a:cs typeface="Consolas" panose="020B0609020204030204" pitchFamily="49" charset="0"/>
              </a:rPr>
              <a:t>Device:            </a:t>
            </a:r>
            <a:r>
              <a:rPr lang="en-US" altLang="zh-CN" sz="1600" dirty="0" err="1" smtClean="0">
                <a:latin typeface="Consolas" panose="020B0609020204030204" pitchFamily="49" charset="0"/>
                <a:cs typeface="Consolas" panose="020B0609020204030204" pitchFamily="49" charset="0"/>
              </a:rPr>
              <a:t>tps</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Blk_read</a:t>
            </a:r>
            <a:r>
              <a:rPr lang="en-US" altLang="zh-CN" sz="1600" dirty="0" smtClean="0">
                <a:latin typeface="Consolas" panose="020B0609020204030204" pitchFamily="49" charset="0"/>
                <a:cs typeface="Consolas" panose="020B0609020204030204" pitchFamily="49" charset="0"/>
              </a:rPr>
              <a:t>/s   </a:t>
            </a:r>
            <a:r>
              <a:rPr lang="en-US" altLang="zh-CN" sz="1600" dirty="0" err="1" smtClean="0">
                <a:latin typeface="Consolas" panose="020B0609020204030204" pitchFamily="49" charset="0"/>
                <a:cs typeface="Consolas" panose="020B0609020204030204" pitchFamily="49" charset="0"/>
              </a:rPr>
              <a:t>Blk_wrtn</a:t>
            </a:r>
            <a:r>
              <a:rPr lang="en-US" altLang="zh-CN" sz="1600" dirty="0" smtClean="0">
                <a:latin typeface="Consolas" panose="020B0609020204030204" pitchFamily="49" charset="0"/>
                <a:cs typeface="Consolas" panose="020B0609020204030204" pitchFamily="49" charset="0"/>
              </a:rPr>
              <a:t>/s   </a:t>
            </a:r>
            <a:r>
              <a:rPr lang="en-US" altLang="zh-CN" sz="1600" dirty="0" err="1" smtClean="0">
                <a:latin typeface="Consolas" panose="020B0609020204030204" pitchFamily="49" charset="0"/>
                <a:cs typeface="Consolas" panose="020B0609020204030204" pitchFamily="49" charset="0"/>
              </a:rPr>
              <a:t>Blk_read</a:t>
            </a:r>
            <a:r>
              <a:rPr lang="en-US" altLang="zh-CN" sz="1600" dirty="0" smtClean="0">
                <a:latin typeface="Consolas" panose="020B0609020204030204" pitchFamily="49" charset="0"/>
                <a:cs typeface="Consolas" panose="020B0609020204030204" pitchFamily="49" charset="0"/>
              </a:rPr>
              <a:t>   </a:t>
            </a:r>
            <a:r>
              <a:rPr lang="en-US" altLang="zh-CN" sz="1600" dirty="0" err="1" smtClean="0">
                <a:latin typeface="Consolas" panose="020B0609020204030204" pitchFamily="49" charset="0"/>
                <a:cs typeface="Consolas" panose="020B0609020204030204" pitchFamily="49" charset="0"/>
              </a:rPr>
              <a:t>Blk_wrtn</a:t>
            </a:r>
            <a:endParaRPr lang="en-US" altLang="zh-CN" sz="1600" dirty="0" smtClean="0">
              <a:latin typeface="Consolas" panose="020B0609020204030204" pitchFamily="49" charset="0"/>
              <a:cs typeface="Consolas" panose="020B0609020204030204" pitchFamily="49" charset="0"/>
            </a:endParaRPr>
          </a:p>
          <a:p>
            <a:r>
              <a:rPr lang="en-US" altLang="zh-CN" sz="1600" dirty="0" err="1" smtClean="0">
                <a:latin typeface="Consolas" panose="020B0609020204030204" pitchFamily="49" charset="0"/>
                <a:cs typeface="Consolas" panose="020B0609020204030204" pitchFamily="49" charset="0"/>
              </a:rPr>
              <a:t>sda</a:t>
            </a:r>
            <a:r>
              <a:rPr lang="en-US" altLang="zh-CN" sz="1600" dirty="0" smtClean="0">
                <a:latin typeface="Consolas" panose="020B0609020204030204" pitchFamily="49" charset="0"/>
                <a:cs typeface="Consolas" panose="020B0609020204030204" pitchFamily="49" charset="0"/>
              </a:rPr>
              <a:t>               0.41         0.00        16.33          0         80</a:t>
            </a:r>
            <a:endParaRPr lang="en-US" altLang="zh-CN" sz="1600" dirty="0" smtClean="0">
              <a:latin typeface="Consolas" panose="020B0609020204030204" pitchFamily="49" charset="0"/>
              <a:cs typeface="Consolas" panose="020B0609020204030204" pitchFamily="49" charset="0"/>
            </a:endParaRPr>
          </a:p>
          <a:p>
            <a:r>
              <a:rPr lang="en-US" altLang="zh-CN" sz="1600" dirty="0" smtClean="0">
                <a:latin typeface="Consolas" panose="020B0609020204030204" pitchFamily="49" charset="0"/>
                <a:cs typeface="Consolas" panose="020B0609020204030204" pitchFamily="49" charset="0"/>
              </a:rPr>
              <a:t>sda3              0.41         0.00        16.33          0         80</a:t>
            </a:r>
            <a:endParaRPr lang="en-US" altLang="zh-CN" dirty="0" smtClean="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iostat</a:t>
            </a:r>
            <a:r>
              <a:rPr lang="zh-CN" altLang="zh-CN" b="1" dirty="0" smtClean="0"/>
              <a:t>命令</a:t>
            </a:r>
            <a:r>
              <a:rPr lang="zh-CN" altLang="en-US" b="1" dirty="0" smtClean="0"/>
              <a:t>举例（</a:t>
            </a:r>
            <a:r>
              <a:rPr lang="en-US" altLang="zh-CN" b="1" dirty="0" smtClean="0"/>
              <a:t>2</a:t>
            </a:r>
            <a:r>
              <a:rPr lang="zh-CN" altLang="en-US" b="1" dirty="0" smtClean="0"/>
              <a:t>）</a:t>
            </a:r>
            <a:endParaRPr lang="zh-CN" altLang="en-US" b="1" dirty="0"/>
          </a:p>
        </p:txBody>
      </p:sp>
      <p:sp>
        <p:nvSpPr>
          <p:cNvPr id="3" name="内容占位符 2"/>
          <p:cNvSpPr>
            <a:spLocks noGrp="1"/>
          </p:cNvSpPr>
          <p:nvPr>
            <p:ph idx="1"/>
          </p:nvPr>
        </p:nvSpPr>
        <p:spPr>
          <a:xfrm>
            <a:off x="457200" y="3068955"/>
            <a:ext cx="8229600" cy="2656840"/>
          </a:xfrm>
        </p:spPr>
        <p:txBody>
          <a:bodyPr/>
          <a:lstStyle/>
          <a:p>
            <a:pPr>
              <a:buClr>
                <a:srgbClr val="006633"/>
              </a:buClr>
              <a:buFont typeface="Wingdings" panose="05000000000000000000" charset="0"/>
              <a:buChar char="Ø"/>
            </a:pPr>
            <a:r>
              <a:rPr lang="en-US" altLang="zh-CN" sz="2000" dirty="0" err="1" smtClean="0"/>
              <a:t>rrqm</a:t>
            </a:r>
            <a:r>
              <a:rPr lang="en-US" altLang="zh-CN" sz="2000" dirty="0" smtClean="0"/>
              <a:t>/s</a:t>
            </a:r>
            <a:r>
              <a:rPr lang="zh-CN" altLang="en-US" sz="2000" dirty="0" smtClean="0"/>
              <a:t>：每秒发送到设备的读入请求数。</a:t>
            </a:r>
            <a:endParaRPr lang="zh-CN" altLang="en-US" sz="2000" dirty="0" smtClean="0"/>
          </a:p>
          <a:p>
            <a:pPr>
              <a:buClr>
                <a:srgbClr val="006633"/>
              </a:buClr>
              <a:buFont typeface="Wingdings" panose="05000000000000000000" charset="0"/>
              <a:buChar char="Ø"/>
            </a:pPr>
            <a:r>
              <a:rPr lang="en-US" altLang="zh-CN" sz="2000" dirty="0" err="1" smtClean="0"/>
              <a:t>wrqm</a:t>
            </a:r>
            <a:r>
              <a:rPr lang="en-US" altLang="zh-CN" sz="2000" dirty="0" smtClean="0"/>
              <a:t>/s</a:t>
            </a:r>
            <a:r>
              <a:rPr lang="zh-CN" altLang="en-US" sz="2000" dirty="0" smtClean="0"/>
              <a:t>：每秒发送到设备的写入请求数。</a:t>
            </a:r>
            <a:endParaRPr lang="zh-CN" altLang="en-US" sz="2000" dirty="0" smtClean="0"/>
          </a:p>
          <a:p>
            <a:pPr>
              <a:buClr>
                <a:srgbClr val="006633"/>
              </a:buClr>
              <a:buFont typeface="Wingdings" panose="05000000000000000000" charset="0"/>
              <a:buChar char="Ø"/>
            </a:pPr>
            <a:r>
              <a:rPr lang="en-US" altLang="zh-CN" sz="2000" dirty="0" err="1" smtClean="0"/>
              <a:t>avgrq-sz</a:t>
            </a:r>
            <a:r>
              <a:rPr lang="zh-CN" altLang="en-US" sz="2000" dirty="0" smtClean="0"/>
              <a:t>：发送到设备的请求的平均大小。</a:t>
            </a:r>
            <a:endParaRPr lang="zh-CN" altLang="en-US" sz="2000" dirty="0" smtClean="0"/>
          </a:p>
          <a:p>
            <a:pPr>
              <a:buClr>
                <a:srgbClr val="006633"/>
              </a:buClr>
              <a:buFont typeface="Wingdings" panose="05000000000000000000" charset="0"/>
              <a:buChar char="Ø"/>
            </a:pPr>
            <a:r>
              <a:rPr lang="en-US" altLang="zh-CN" sz="2000" dirty="0" err="1" smtClean="0"/>
              <a:t>avgqu-sz</a:t>
            </a:r>
            <a:r>
              <a:rPr lang="zh-CN" altLang="en-US" sz="2000" dirty="0" smtClean="0"/>
              <a:t>：发送到设备的请求的平均队列长度。</a:t>
            </a:r>
            <a:endParaRPr lang="zh-CN" altLang="en-US" sz="2000" dirty="0" smtClean="0"/>
          </a:p>
          <a:p>
            <a:pPr>
              <a:buClr>
                <a:srgbClr val="006633"/>
              </a:buClr>
              <a:buFont typeface="Wingdings" panose="05000000000000000000" charset="0"/>
              <a:buChar char="Ø"/>
            </a:pPr>
            <a:r>
              <a:rPr lang="en-US" altLang="zh-CN" sz="2000" dirty="0" smtClean="0"/>
              <a:t>await</a:t>
            </a:r>
            <a:r>
              <a:rPr lang="zh-CN" altLang="en-US" sz="2000" dirty="0" smtClean="0"/>
              <a:t>：表示平均每次设备</a:t>
            </a:r>
            <a:r>
              <a:rPr lang="en-US" altLang="zh-CN" sz="2000" dirty="0" smtClean="0"/>
              <a:t>I/O</a:t>
            </a:r>
            <a:r>
              <a:rPr lang="zh-CN" altLang="en-US" sz="2000" dirty="0" smtClean="0"/>
              <a:t>操作的等待时间</a:t>
            </a:r>
            <a:r>
              <a:rPr lang="en-US" altLang="zh-CN" sz="2000" dirty="0" smtClean="0"/>
              <a:t>(</a:t>
            </a:r>
            <a:r>
              <a:rPr lang="zh-CN" altLang="en-US" sz="2000" dirty="0" smtClean="0"/>
              <a:t>以毫秒为单位</a:t>
            </a:r>
            <a:r>
              <a:rPr lang="en-US" altLang="zh-CN" sz="2000" dirty="0" smtClean="0"/>
              <a:t>)</a:t>
            </a:r>
            <a:r>
              <a:rPr lang="zh-CN" altLang="en-US" sz="2000" dirty="0" smtClean="0"/>
              <a:t>。</a:t>
            </a:r>
            <a:endParaRPr lang="zh-CN" altLang="en-US" sz="2000" dirty="0" smtClean="0"/>
          </a:p>
          <a:p>
            <a:pPr>
              <a:buClr>
                <a:srgbClr val="006633"/>
              </a:buClr>
              <a:buFont typeface="Wingdings" panose="05000000000000000000" charset="0"/>
              <a:buChar char="Ø"/>
            </a:pPr>
            <a:r>
              <a:rPr lang="en-US" altLang="zh-CN" sz="2000" dirty="0" err="1" smtClean="0"/>
              <a:t>svctm</a:t>
            </a:r>
            <a:r>
              <a:rPr lang="zh-CN" altLang="en-US" sz="2000" dirty="0" smtClean="0"/>
              <a:t>：表示平均每次设备</a:t>
            </a:r>
            <a:r>
              <a:rPr lang="en-US" altLang="zh-CN" sz="2000" dirty="0" smtClean="0"/>
              <a:t>I/O</a:t>
            </a:r>
            <a:r>
              <a:rPr lang="zh-CN" altLang="en-US" sz="2000" dirty="0" smtClean="0"/>
              <a:t>操作的服务时间</a:t>
            </a:r>
            <a:r>
              <a:rPr lang="en-US" altLang="zh-CN" sz="2000" dirty="0" smtClean="0"/>
              <a:t>(</a:t>
            </a:r>
            <a:r>
              <a:rPr lang="zh-CN" altLang="en-US" sz="2000" dirty="0" smtClean="0"/>
              <a:t>以毫秒为单位</a:t>
            </a:r>
            <a:r>
              <a:rPr lang="en-US" altLang="zh-CN" sz="2000" dirty="0" smtClean="0"/>
              <a:t>)</a:t>
            </a:r>
            <a:r>
              <a:rPr lang="zh-CN" altLang="en-US" sz="2000" dirty="0" smtClean="0"/>
              <a:t>。</a:t>
            </a:r>
            <a:endParaRPr lang="zh-CN" altLang="en-US" sz="2000" dirty="0" smtClean="0"/>
          </a:p>
          <a:p>
            <a:pPr>
              <a:buClr>
                <a:srgbClr val="006633"/>
              </a:buClr>
              <a:buFont typeface="Wingdings" panose="05000000000000000000" charset="0"/>
              <a:buChar char="Ø"/>
            </a:pPr>
            <a:r>
              <a:rPr lang="en-US" altLang="zh-CN" sz="2000" dirty="0" smtClean="0"/>
              <a:t>%</a:t>
            </a:r>
            <a:r>
              <a:rPr lang="en-US" altLang="zh-CN" sz="2000" dirty="0" err="1" smtClean="0"/>
              <a:t>util</a:t>
            </a:r>
            <a:r>
              <a:rPr lang="zh-CN" altLang="en-US" sz="2000" dirty="0" smtClean="0"/>
              <a:t>：表示一秒中有百分之几的时间用于 </a:t>
            </a:r>
            <a:r>
              <a:rPr lang="en-US" altLang="zh-CN" sz="2000" dirty="0" smtClean="0"/>
              <a:t>I/O </a:t>
            </a:r>
            <a:r>
              <a:rPr lang="zh-CN" altLang="en-US" sz="2000" dirty="0" smtClean="0"/>
              <a:t>操作。</a:t>
            </a:r>
            <a:endParaRPr lang="zh-CN" altLang="en-US" sz="2000" dirty="0"/>
          </a:p>
        </p:txBody>
      </p:sp>
      <p:sp>
        <p:nvSpPr>
          <p:cNvPr id="7" name="TextBox 6"/>
          <p:cNvSpPr txBox="1"/>
          <p:nvPr/>
        </p:nvSpPr>
        <p:spPr>
          <a:xfrm>
            <a:off x="0" y="1196752"/>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iostat</a:t>
            </a:r>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dxk</a:t>
            </a:r>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sda</a:t>
            </a:r>
            <a:r>
              <a:rPr lang="en-US" altLang="zh-CN" b="1" dirty="0" smtClean="0">
                <a:solidFill>
                  <a:schemeClr val="accent6">
                    <a:lumMod val="75000"/>
                  </a:schemeClr>
                </a:solidFill>
                <a:latin typeface="+mn-lt"/>
                <a:cs typeface="Consolas" panose="020B0609020204030204" pitchFamily="49" charset="0"/>
              </a:rPr>
              <a:t> sda3</a:t>
            </a:r>
            <a:endParaRPr lang="en-US" altLang="zh-CN" b="1" dirty="0" smtClean="0">
              <a:solidFill>
                <a:schemeClr val="accent6">
                  <a:lumMod val="75000"/>
                </a:schemeClr>
              </a:solidFill>
              <a:latin typeface="+mn-lt"/>
              <a:cs typeface="Consolas" panose="020B0609020204030204" pitchFamily="49" charset="0"/>
            </a:endParaRPr>
          </a:p>
          <a:p>
            <a:r>
              <a:rPr lang="en-US" altLang="zh-CN" dirty="0" smtClean="0">
                <a:latin typeface="+mn-lt"/>
                <a:cs typeface="Consolas" panose="020B0609020204030204" pitchFamily="49" charset="0"/>
              </a:rPr>
              <a:t>Linux 2.6.18-194.32.1.el5 (centos1.ls-al.me)    2011</a:t>
            </a:r>
            <a:r>
              <a:rPr lang="zh-CN" altLang="en-US" dirty="0" smtClean="0">
                <a:latin typeface="+mn-lt"/>
                <a:cs typeface="Consolas" panose="020B0609020204030204" pitchFamily="49" charset="0"/>
              </a:rPr>
              <a:t>年</a:t>
            </a:r>
            <a:r>
              <a:rPr lang="en-US" altLang="zh-CN" dirty="0" smtClean="0">
                <a:latin typeface="+mn-lt"/>
                <a:cs typeface="Consolas" panose="020B0609020204030204" pitchFamily="49" charset="0"/>
              </a:rPr>
              <a:t>04</a:t>
            </a:r>
            <a:r>
              <a:rPr lang="zh-CN" altLang="en-US" dirty="0" smtClean="0">
                <a:latin typeface="+mn-lt"/>
                <a:cs typeface="Consolas" panose="020B0609020204030204" pitchFamily="49" charset="0"/>
              </a:rPr>
              <a:t>月</a:t>
            </a:r>
            <a:r>
              <a:rPr lang="en-US" altLang="zh-CN" dirty="0" smtClean="0">
                <a:latin typeface="+mn-lt"/>
                <a:cs typeface="Consolas" panose="020B0609020204030204" pitchFamily="49" charset="0"/>
              </a:rPr>
              <a:t>29</a:t>
            </a:r>
            <a:r>
              <a:rPr lang="zh-CN" altLang="en-US" dirty="0" smtClean="0">
                <a:latin typeface="+mn-lt"/>
                <a:cs typeface="Consolas" panose="020B0609020204030204" pitchFamily="49" charset="0"/>
              </a:rPr>
              <a:t>日</a:t>
            </a:r>
            <a:endParaRPr lang="zh-CN" altLang="en-US" dirty="0" smtClean="0">
              <a:latin typeface="+mn-lt"/>
              <a:cs typeface="Consolas" panose="020B0609020204030204" pitchFamily="49" charset="0"/>
            </a:endParaRPr>
          </a:p>
          <a:p>
            <a:endParaRPr lang="zh-CN" altLang="en-US" dirty="0" smtClean="0">
              <a:latin typeface="+mn-lt"/>
              <a:cs typeface="Consolas" panose="020B0609020204030204" pitchFamily="49" charset="0"/>
            </a:endParaRPr>
          </a:p>
          <a:p>
            <a:r>
              <a:rPr lang="en-US" altLang="zh-CN" dirty="0" smtClean="0">
                <a:latin typeface="+mn-lt"/>
                <a:cs typeface="Consolas" panose="020B0609020204030204" pitchFamily="49" charset="0"/>
              </a:rPr>
              <a:t>Device:  </a:t>
            </a:r>
            <a:r>
              <a:rPr lang="en-US" altLang="zh-CN" dirty="0" err="1" smtClean="0">
                <a:latin typeface="+mn-lt"/>
                <a:cs typeface="Consolas" panose="020B0609020204030204" pitchFamily="49" charset="0"/>
              </a:rPr>
              <a:t>rrqm</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wrqm</a:t>
            </a:r>
            <a:r>
              <a:rPr lang="en-US" altLang="zh-CN" dirty="0" smtClean="0">
                <a:latin typeface="+mn-lt"/>
                <a:cs typeface="Consolas" panose="020B0609020204030204" pitchFamily="49" charset="0"/>
              </a:rPr>
              <a:t>/s   r/s   w/s   </a:t>
            </a:r>
            <a:r>
              <a:rPr lang="en-US" altLang="zh-CN" dirty="0" err="1" smtClean="0">
                <a:latin typeface="+mn-lt"/>
                <a:cs typeface="Consolas" panose="020B0609020204030204" pitchFamily="49" charset="0"/>
              </a:rPr>
              <a:t>rkB</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wkB</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avgrq-sz</a:t>
            </a:r>
            <a:r>
              <a:rPr lang="en-US" altLang="zh-CN" dirty="0" smtClean="0">
                <a:latin typeface="+mn-lt"/>
                <a:cs typeface="Consolas" panose="020B0609020204030204" pitchFamily="49" charset="0"/>
              </a:rPr>
              <a:t> </a:t>
            </a:r>
            <a:r>
              <a:rPr lang="en-US" altLang="zh-CN" dirty="0" err="1" smtClean="0">
                <a:latin typeface="+mn-lt"/>
                <a:cs typeface="Consolas" panose="020B0609020204030204" pitchFamily="49" charset="0"/>
              </a:rPr>
              <a:t>avgqu-sz</a:t>
            </a:r>
            <a:r>
              <a:rPr lang="en-US" altLang="zh-CN" dirty="0" smtClean="0">
                <a:latin typeface="+mn-lt"/>
                <a:cs typeface="Consolas" panose="020B0609020204030204" pitchFamily="49" charset="0"/>
              </a:rPr>
              <a:t>   await  </a:t>
            </a:r>
            <a:r>
              <a:rPr lang="en-US" altLang="zh-CN" dirty="0" err="1" smtClean="0">
                <a:latin typeface="+mn-lt"/>
                <a:cs typeface="Consolas" panose="020B0609020204030204" pitchFamily="49" charset="0"/>
              </a:rPr>
              <a:t>svctm</a:t>
            </a:r>
            <a:r>
              <a:rPr lang="en-US" altLang="zh-CN" dirty="0" smtClean="0">
                <a:latin typeface="+mn-lt"/>
                <a:cs typeface="Consolas" panose="020B0609020204030204" pitchFamily="49" charset="0"/>
              </a:rPr>
              <a:t>  %</a:t>
            </a:r>
            <a:r>
              <a:rPr lang="en-US" altLang="zh-CN" dirty="0" err="1" smtClean="0">
                <a:latin typeface="+mn-lt"/>
                <a:cs typeface="Consolas" panose="020B0609020204030204" pitchFamily="49" charset="0"/>
              </a:rPr>
              <a:t>util</a:t>
            </a:r>
            <a:endParaRPr lang="en-US" altLang="zh-CN" dirty="0" smtClean="0">
              <a:latin typeface="+mn-lt"/>
              <a:cs typeface="Consolas" panose="020B0609020204030204" pitchFamily="49" charset="0"/>
            </a:endParaRPr>
          </a:p>
          <a:p>
            <a:r>
              <a:rPr lang="en-US" altLang="zh-CN" dirty="0" err="1" smtClean="0">
                <a:latin typeface="+mn-lt"/>
                <a:cs typeface="Consolas" panose="020B0609020204030204" pitchFamily="49" charset="0"/>
              </a:rPr>
              <a:t>sda</a:t>
            </a:r>
            <a:r>
              <a:rPr lang="en-US" altLang="zh-CN" dirty="0" smtClean="0">
                <a:latin typeface="+mn-lt"/>
                <a:cs typeface="Consolas" panose="020B0609020204030204" pitchFamily="49" charset="0"/>
              </a:rPr>
              <a:t>         0.75       2.44  2.18  2.10  23.58  18.31    19.59     0.40        93.52   2.53   1.08</a:t>
            </a:r>
            <a:endParaRPr lang="en-US" altLang="zh-CN" dirty="0" smtClean="0">
              <a:latin typeface="+mn-lt"/>
              <a:cs typeface="Consolas" panose="020B0609020204030204" pitchFamily="49" charset="0"/>
            </a:endParaRPr>
          </a:p>
          <a:p>
            <a:r>
              <a:rPr lang="en-US" altLang="zh-CN" dirty="0" smtClean="0">
                <a:latin typeface="+mn-lt"/>
                <a:cs typeface="Consolas" panose="020B0609020204030204" pitchFamily="49" charset="0"/>
              </a:rPr>
              <a:t>sda3       0.28       2.42  1.70  2.09  20.72  18.21    20.58     0.40      105.24   2.52   0.95</a:t>
            </a:r>
            <a:endParaRPr lang="zh-CN" altLang="en-US" dirty="0">
              <a:latin typeface="+mn-lt"/>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iostat</a:t>
            </a:r>
            <a:r>
              <a:rPr lang="zh-CN" altLang="zh-CN" b="1" dirty="0" smtClean="0"/>
              <a:t>命令</a:t>
            </a:r>
            <a:r>
              <a:rPr lang="zh-CN" altLang="en-US" b="1" dirty="0" smtClean="0"/>
              <a:t>举例（</a:t>
            </a:r>
            <a:r>
              <a:rPr lang="en-US" altLang="zh-CN" b="1" dirty="0" smtClean="0"/>
              <a:t>2</a:t>
            </a:r>
            <a:r>
              <a:rPr lang="zh-CN" altLang="en-US" b="1" dirty="0" smtClean="0"/>
              <a:t>续）</a:t>
            </a:r>
            <a:endParaRPr lang="zh-CN" altLang="en-US" b="1" dirty="0"/>
          </a:p>
        </p:txBody>
      </p:sp>
      <p:sp>
        <p:nvSpPr>
          <p:cNvPr id="3" name="内容占位符 2"/>
          <p:cNvSpPr>
            <a:spLocks noGrp="1"/>
          </p:cNvSpPr>
          <p:nvPr>
            <p:ph idx="1"/>
          </p:nvPr>
        </p:nvSpPr>
        <p:spPr>
          <a:xfrm>
            <a:off x="457200" y="2780928"/>
            <a:ext cx="8229600" cy="3349997"/>
          </a:xfrm>
        </p:spPr>
        <p:txBody>
          <a:bodyPr/>
          <a:lstStyle/>
          <a:p>
            <a:pPr>
              <a:buClr>
                <a:srgbClr val="006633"/>
              </a:buClr>
              <a:buFont typeface="Wingdings" panose="05000000000000000000" charset="0"/>
              <a:buChar char="Ø"/>
            </a:pPr>
            <a:r>
              <a:rPr lang="zh-CN" altLang="en-US" sz="2000" dirty="0" smtClean="0"/>
              <a:t>正常情况下 </a:t>
            </a:r>
            <a:r>
              <a:rPr lang="en-US" altLang="zh-CN" sz="2000" dirty="0" err="1" smtClean="0"/>
              <a:t>svctm</a:t>
            </a:r>
            <a:r>
              <a:rPr lang="en-US" altLang="zh-CN" sz="2000" dirty="0" smtClean="0"/>
              <a:t> </a:t>
            </a:r>
            <a:r>
              <a:rPr lang="zh-CN" altLang="en-US" sz="2000" dirty="0" smtClean="0"/>
              <a:t>应该小于 </a:t>
            </a:r>
            <a:r>
              <a:rPr lang="en-US" altLang="zh-CN" sz="2000" dirty="0" smtClean="0"/>
              <a:t>await </a:t>
            </a:r>
            <a:r>
              <a:rPr lang="zh-CN" altLang="en-US" sz="2000" dirty="0" smtClean="0"/>
              <a:t>的值</a:t>
            </a:r>
            <a:endParaRPr lang="zh-CN" altLang="en-US" sz="2000" dirty="0" smtClean="0"/>
          </a:p>
          <a:p>
            <a:pPr lvl="1">
              <a:buClr>
                <a:srgbClr val="006633"/>
              </a:buClr>
              <a:buFont typeface="Wingdings" panose="05000000000000000000" charset="0"/>
              <a:buChar char="Ø"/>
            </a:pPr>
            <a:r>
              <a:rPr lang="en-US" altLang="zh-CN" sz="1600" dirty="0" err="1" smtClean="0"/>
              <a:t>svctm</a:t>
            </a:r>
            <a:r>
              <a:rPr lang="en-US" altLang="zh-CN" sz="1600" dirty="0" smtClean="0"/>
              <a:t> </a:t>
            </a:r>
            <a:r>
              <a:rPr lang="zh-CN" altLang="en-US" sz="1600" dirty="0" smtClean="0"/>
              <a:t>的大小和磁盘性能有关</a:t>
            </a:r>
            <a:endParaRPr lang="zh-CN" altLang="en-US" sz="1600" dirty="0" smtClean="0"/>
          </a:p>
          <a:p>
            <a:pPr lvl="1">
              <a:buClr>
                <a:srgbClr val="006633"/>
              </a:buClr>
              <a:buFont typeface="Wingdings" panose="05000000000000000000" charset="0"/>
              <a:buChar char="Ø"/>
            </a:pPr>
            <a:r>
              <a:rPr lang="en-US" altLang="zh-CN" sz="1600" dirty="0" smtClean="0"/>
              <a:t>CPU</a:t>
            </a:r>
            <a:r>
              <a:rPr lang="zh-CN" altLang="en-US" sz="1600" dirty="0" smtClean="0"/>
              <a:t>、内存的负荷也会对 </a:t>
            </a:r>
            <a:r>
              <a:rPr lang="en-US" altLang="zh-CN" sz="1600" dirty="0" err="1" smtClean="0"/>
              <a:t>svctm</a:t>
            </a:r>
            <a:r>
              <a:rPr lang="en-US" altLang="zh-CN" sz="1600" dirty="0" smtClean="0"/>
              <a:t> </a:t>
            </a:r>
            <a:r>
              <a:rPr lang="zh-CN" altLang="en-US" sz="1600" dirty="0" smtClean="0"/>
              <a:t>值造成影响</a:t>
            </a:r>
            <a:endParaRPr lang="zh-CN" altLang="en-US" sz="1600" dirty="0" smtClean="0"/>
          </a:p>
          <a:p>
            <a:pPr lvl="1">
              <a:buClr>
                <a:srgbClr val="006633"/>
              </a:buClr>
              <a:buFont typeface="Wingdings" panose="05000000000000000000" charset="0"/>
              <a:buChar char="Ø"/>
            </a:pPr>
            <a:r>
              <a:rPr lang="zh-CN" altLang="en-US" sz="1600" dirty="0" smtClean="0"/>
              <a:t>过多的磁盘请求也会间接的导致 </a:t>
            </a:r>
            <a:r>
              <a:rPr lang="en-US" altLang="zh-CN" sz="1600" dirty="0" err="1" smtClean="0"/>
              <a:t>svctm</a:t>
            </a:r>
            <a:r>
              <a:rPr lang="en-US" altLang="zh-CN" sz="1600" dirty="0" smtClean="0"/>
              <a:t> </a:t>
            </a:r>
            <a:r>
              <a:rPr lang="zh-CN" altLang="en-US" sz="1600" dirty="0" smtClean="0"/>
              <a:t>值的增加</a:t>
            </a:r>
            <a:endParaRPr lang="zh-CN" altLang="en-US" sz="1600" dirty="0" smtClean="0"/>
          </a:p>
          <a:p>
            <a:pPr>
              <a:buClr>
                <a:srgbClr val="006633"/>
              </a:buClr>
              <a:buFont typeface="Wingdings" panose="05000000000000000000" charset="0"/>
              <a:buChar char="Ø"/>
            </a:pPr>
            <a:r>
              <a:rPr lang="en-US" altLang="zh-CN" sz="2000" dirty="0" smtClean="0"/>
              <a:t>await </a:t>
            </a:r>
            <a:r>
              <a:rPr lang="zh-CN" altLang="en-US" sz="2000" dirty="0" smtClean="0"/>
              <a:t>的大小一般取决与 </a:t>
            </a:r>
            <a:r>
              <a:rPr lang="en-US" altLang="zh-CN" sz="2000" dirty="0" err="1" smtClean="0"/>
              <a:t>svctm</a:t>
            </a:r>
            <a:r>
              <a:rPr lang="en-US" altLang="zh-CN" sz="2000" dirty="0" smtClean="0"/>
              <a:t> </a:t>
            </a:r>
            <a:r>
              <a:rPr lang="zh-CN" altLang="en-US" sz="2000" dirty="0" smtClean="0"/>
              <a:t>的值和</a:t>
            </a:r>
            <a:r>
              <a:rPr lang="en-US" altLang="zh-CN" sz="2000" dirty="0" smtClean="0"/>
              <a:t>I/O</a:t>
            </a:r>
            <a:r>
              <a:rPr lang="zh-CN" altLang="en-US" sz="2000" dirty="0" smtClean="0"/>
              <a:t>队列长度以及</a:t>
            </a:r>
            <a:r>
              <a:rPr lang="en-US" altLang="zh-CN" sz="2000" dirty="0" smtClean="0"/>
              <a:t>I/O</a:t>
            </a:r>
            <a:r>
              <a:rPr lang="zh-CN" altLang="en-US" sz="2000" dirty="0" smtClean="0"/>
              <a:t>请求模式</a:t>
            </a:r>
            <a:endParaRPr lang="zh-CN" altLang="en-US" sz="2000" dirty="0" smtClean="0"/>
          </a:p>
          <a:p>
            <a:pPr lvl="1">
              <a:buClr>
                <a:srgbClr val="006633"/>
              </a:buClr>
              <a:buFont typeface="Wingdings" panose="05000000000000000000" charset="0"/>
              <a:buChar char="Ø"/>
            </a:pPr>
            <a:r>
              <a:rPr lang="zh-CN" altLang="en-US" sz="1600" dirty="0" smtClean="0"/>
              <a:t>如果 </a:t>
            </a:r>
            <a:r>
              <a:rPr lang="en-US" altLang="zh-CN" sz="1600" dirty="0" err="1" smtClean="0"/>
              <a:t>svctm</a:t>
            </a:r>
            <a:r>
              <a:rPr lang="en-US" altLang="zh-CN" sz="1600" dirty="0" smtClean="0"/>
              <a:t> </a:t>
            </a:r>
            <a:r>
              <a:rPr lang="zh-CN" altLang="en-US" sz="1600" dirty="0" smtClean="0"/>
              <a:t>的值与 </a:t>
            </a:r>
            <a:r>
              <a:rPr lang="en-US" altLang="zh-CN" sz="1600" dirty="0" smtClean="0"/>
              <a:t>await </a:t>
            </a:r>
            <a:r>
              <a:rPr lang="zh-CN" altLang="en-US" sz="1600" dirty="0" smtClean="0"/>
              <a:t>很接近，表示几乎没有</a:t>
            </a:r>
            <a:r>
              <a:rPr lang="en-US" altLang="zh-CN" sz="1600" dirty="0" smtClean="0"/>
              <a:t>I/O</a:t>
            </a:r>
            <a:r>
              <a:rPr lang="zh-CN" altLang="en-US" sz="1600" dirty="0" smtClean="0"/>
              <a:t>等待，磁盘性能很好</a:t>
            </a:r>
            <a:endParaRPr lang="zh-CN" altLang="en-US" sz="1600" dirty="0" smtClean="0"/>
          </a:p>
          <a:p>
            <a:pPr lvl="1">
              <a:buClr>
                <a:srgbClr val="006633"/>
              </a:buClr>
              <a:buFont typeface="Wingdings" panose="05000000000000000000" charset="0"/>
              <a:buChar char="Ø"/>
            </a:pPr>
            <a:r>
              <a:rPr lang="zh-CN" altLang="en-US" sz="1600" dirty="0" smtClean="0">
                <a:solidFill>
                  <a:srgbClr val="FF0000"/>
                </a:solidFill>
              </a:rPr>
              <a:t>如果 </a:t>
            </a:r>
            <a:r>
              <a:rPr lang="en-US" altLang="zh-CN" sz="1600" dirty="0" smtClean="0">
                <a:solidFill>
                  <a:srgbClr val="FF0000"/>
                </a:solidFill>
              </a:rPr>
              <a:t>await </a:t>
            </a:r>
            <a:r>
              <a:rPr lang="zh-CN" altLang="en-US" sz="1600" dirty="0" smtClean="0">
                <a:solidFill>
                  <a:srgbClr val="FF0000"/>
                </a:solidFill>
              </a:rPr>
              <a:t>的值远高于 </a:t>
            </a:r>
            <a:r>
              <a:rPr lang="en-US" altLang="zh-CN" sz="1600" dirty="0" err="1" smtClean="0">
                <a:solidFill>
                  <a:srgbClr val="FF0000"/>
                </a:solidFill>
              </a:rPr>
              <a:t>svctm</a:t>
            </a:r>
            <a:r>
              <a:rPr lang="en-US" altLang="zh-CN" sz="1600" dirty="0" smtClean="0">
                <a:solidFill>
                  <a:srgbClr val="FF0000"/>
                </a:solidFill>
              </a:rPr>
              <a:t> </a:t>
            </a:r>
            <a:r>
              <a:rPr lang="zh-CN" altLang="en-US" sz="1600" dirty="0" smtClean="0">
                <a:solidFill>
                  <a:srgbClr val="FF0000"/>
                </a:solidFill>
              </a:rPr>
              <a:t>的值</a:t>
            </a:r>
            <a:r>
              <a:rPr lang="zh-CN" altLang="en-US" sz="1600" dirty="0" smtClean="0"/>
              <a:t>，则表示</a:t>
            </a:r>
            <a:r>
              <a:rPr lang="en-US" altLang="zh-CN" sz="1600" dirty="0" smtClean="0"/>
              <a:t>I/O</a:t>
            </a:r>
            <a:r>
              <a:rPr lang="zh-CN" altLang="en-US" sz="1600" dirty="0" smtClean="0"/>
              <a:t>队列等待太长，系统上运行的应用程序将变慢，此时</a:t>
            </a:r>
            <a:r>
              <a:rPr lang="zh-CN" altLang="en-US" sz="1600" dirty="0" smtClean="0">
                <a:solidFill>
                  <a:srgbClr val="FF0000"/>
                </a:solidFill>
              </a:rPr>
              <a:t>可以通过更换更快的硬盘来解决问题</a:t>
            </a:r>
            <a:r>
              <a:rPr lang="zh-CN" altLang="en-US" sz="1600" dirty="0" smtClean="0"/>
              <a:t>。</a:t>
            </a:r>
            <a:endParaRPr lang="zh-CN" altLang="en-US" sz="1600" dirty="0" smtClean="0"/>
          </a:p>
          <a:p>
            <a:pPr>
              <a:buClr>
                <a:srgbClr val="006633"/>
              </a:buClr>
              <a:buFont typeface="Wingdings" panose="05000000000000000000" charset="0"/>
              <a:buChar char="Ø"/>
            </a:pPr>
            <a:r>
              <a:rPr lang="en-US" altLang="zh-CN" sz="2000" dirty="0" smtClean="0"/>
              <a:t>%</a:t>
            </a:r>
            <a:r>
              <a:rPr lang="en-US" altLang="zh-CN" sz="2000" dirty="0" err="1" smtClean="0"/>
              <a:t>util</a:t>
            </a:r>
            <a:r>
              <a:rPr lang="en-US" altLang="zh-CN" sz="2000" dirty="0" smtClean="0"/>
              <a:t> </a:t>
            </a:r>
            <a:r>
              <a:rPr lang="zh-CN" altLang="en-US" sz="2000" dirty="0" smtClean="0"/>
              <a:t>项的值也是衡量磁盘</a:t>
            </a:r>
            <a:r>
              <a:rPr lang="en-US" altLang="zh-CN" sz="2000" dirty="0" smtClean="0"/>
              <a:t>I/O</a:t>
            </a:r>
            <a:r>
              <a:rPr lang="zh-CN" altLang="en-US" sz="2000" dirty="0" smtClean="0"/>
              <a:t>的一个重要指标</a:t>
            </a:r>
            <a:endParaRPr lang="zh-CN" altLang="en-US" sz="2000" dirty="0" smtClean="0"/>
          </a:p>
          <a:p>
            <a:pPr lvl="1">
              <a:buClr>
                <a:srgbClr val="006633"/>
              </a:buClr>
              <a:buFont typeface="Wingdings" panose="05000000000000000000" charset="0"/>
              <a:buChar char="Ø"/>
            </a:pPr>
            <a:r>
              <a:rPr lang="zh-CN" altLang="en-US" sz="1600" dirty="0" smtClean="0">
                <a:solidFill>
                  <a:srgbClr val="FF0000"/>
                </a:solidFill>
              </a:rPr>
              <a:t>如果 </a:t>
            </a:r>
            <a:r>
              <a:rPr lang="en-US" altLang="zh-CN" sz="1600" dirty="0" smtClean="0">
                <a:solidFill>
                  <a:srgbClr val="FF0000"/>
                </a:solidFill>
              </a:rPr>
              <a:t>%</a:t>
            </a:r>
            <a:r>
              <a:rPr lang="en-US" altLang="zh-CN" sz="1600" dirty="0" err="1" smtClean="0">
                <a:solidFill>
                  <a:srgbClr val="FF0000"/>
                </a:solidFill>
              </a:rPr>
              <a:t>util</a:t>
            </a:r>
            <a:r>
              <a:rPr lang="en-US" altLang="zh-CN" sz="1600" dirty="0" smtClean="0">
                <a:solidFill>
                  <a:srgbClr val="FF0000"/>
                </a:solidFill>
              </a:rPr>
              <a:t> </a:t>
            </a:r>
            <a:r>
              <a:rPr lang="zh-CN" altLang="en-US" sz="1600" dirty="0" smtClean="0">
                <a:solidFill>
                  <a:srgbClr val="FF0000"/>
                </a:solidFill>
              </a:rPr>
              <a:t>接近 </a:t>
            </a:r>
            <a:r>
              <a:rPr lang="en-US" altLang="zh-CN" sz="1600" dirty="0" smtClean="0">
                <a:solidFill>
                  <a:srgbClr val="FF0000"/>
                </a:solidFill>
              </a:rPr>
              <a:t>100%</a:t>
            </a:r>
            <a:r>
              <a:rPr lang="zh-CN" altLang="en-US" sz="1600" dirty="0" smtClean="0"/>
              <a:t>，表示磁盘产生的</a:t>
            </a:r>
            <a:r>
              <a:rPr lang="en-US" altLang="zh-CN" sz="1600" dirty="0" smtClean="0"/>
              <a:t>I/O</a:t>
            </a:r>
            <a:r>
              <a:rPr lang="zh-CN" altLang="en-US" sz="1600" dirty="0" smtClean="0"/>
              <a:t>请求太多，</a:t>
            </a:r>
            <a:r>
              <a:rPr lang="en-US" altLang="zh-CN" sz="1600" dirty="0" smtClean="0"/>
              <a:t>I/O</a:t>
            </a:r>
            <a:r>
              <a:rPr lang="zh-CN" altLang="en-US" sz="1600" dirty="0" smtClean="0"/>
              <a:t>系统已经满负荷的在工作，</a:t>
            </a:r>
            <a:r>
              <a:rPr lang="zh-CN" altLang="en-US" sz="1600" dirty="0" smtClean="0">
                <a:solidFill>
                  <a:srgbClr val="FF0000"/>
                </a:solidFill>
              </a:rPr>
              <a:t>该磁盘可能存在瓶颈</a:t>
            </a:r>
            <a:r>
              <a:rPr lang="zh-CN" altLang="en-US" sz="1600" dirty="0" smtClean="0"/>
              <a:t>。</a:t>
            </a:r>
            <a:endParaRPr lang="zh-CN" altLang="en-US" sz="1600" dirty="0"/>
          </a:p>
        </p:txBody>
      </p:sp>
      <p:sp>
        <p:nvSpPr>
          <p:cNvPr id="7" name="TextBox 6"/>
          <p:cNvSpPr txBox="1"/>
          <p:nvPr/>
        </p:nvSpPr>
        <p:spPr>
          <a:xfrm>
            <a:off x="0" y="980728"/>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iostat</a:t>
            </a:r>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dxk</a:t>
            </a:r>
            <a:r>
              <a:rPr lang="en-US" altLang="zh-CN" b="1" dirty="0" smtClean="0">
                <a:solidFill>
                  <a:schemeClr val="accent6">
                    <a:lumMod val="75000"/>
                  </a:schemeClr>
                </a:solidFill>
                <a:latin typeface="+mn-lt"/>
                <a:cs typeface="Consolas" panose="020B0609020204030204" pitchFamily="49" charset="0"/>
              </a:rPr>
              <a:t> </a:t>
            </a:r>
            <a:r>
              <a:rPr lang="en-US" altLang="zh-CN" b="1" dirty="0" err="1" smtClean="0">
                <a:solidFill>
                  <a:schemeClr val="accent6">
                    <a:lumMod val="75000"/>
                  </a:schemeClr>
                </a:solidFill>
                <a:latin typeface="+mn-lt"/>
                <a:cs typeface="Consolas" panose="020B0609020204030204" pitchFamily="49" charset="0"/>
              </a:rPr>
              <a:t>sda</a:t>
            </a:r>
            <a:r>
              <a:rPr lang="en-US" altLang="zh-CN" b="1" dirty="0" smtClean="0">
                <a:solidFill>
                  <a:schemeClr val="accent6">
                    <a:lumMod val="75000"/>
                  </a:schemeClr>
                </a:solidFill>
                <a:latin typeface="+mn-lt"/>
                <a:cs typeface="Consolas" panose="020B0609020204030204" pitchFamily="49" charset="0"/>
              </a:rPr>
              <a:t> sda3</a:t>
            </a:r>
            <a:endParaRPr lang="en-US" altLang="zh-CN" b="1" dirty="0" smtClean="0">
              <a:solidFill>
                <a:schemeClr val="accent6">
                  <a:lumMod val="75000"/>
                </a:schemeClr>
              </a:solidFill>
              <a:latin typeface="+mn-lt"/>
              <a:cs typeface="Consolas" panose="020B0609020204030204" pitchFamily="49" charset="0"/>
            </a:endParaRPr>
          </a:p>
          <a:p>
            <a:r>
              <a:rPr lang="en-US" altLang="zh-CN" dirty="0" smtClean="0">
                <a:latin typeface="+mn-lt"/>
                <a:cs typeface="Consolas" panose="020B0609020204030204" pitchFamily="49" charset="0"/>
              </a:rPr>
              <a:t>Linux 2.6.18-194.32.1.el5 (centos1.ls-al.me)    2011</a:t>
            </a:r>
            <a:r>
              <a:rPr lang="zh-CN" altLang="en-US" dirty="0" smtClean="0">
                <a:latin typeface="+mn-lt"/>
                <a:cs typeface="Consolas" panose="020B0609020204030204" pitchFamily="49" charset="0"/>
              </a:rPr>
              <a:t>年</a:t>
            </a:r>
            <a:r>
              <a:rPr lang="en-US" altLang="zh-CN" dirty="0" smtClean="0">
                <a:latin typeface="+mn-lt"/>
                <a:cs typeface="Consolas" panose="020B0609020204030204" pitchFamily="49" charset="0"/>
              </a:rPr>
              <a:t>04</a:t>
            </a:r>
            <a:r>
              <a:rPr lang="zh-CN" altLang="en-US" dirty="0" smtClean="0">
                <a:latin typeface="+mn-lt"/>
                <a:cs typeface="Consolas" panose="020B0609020204030204" pitchFamily="49" charset="0"/>
              </a:rPr>
              <a:t>月</a:t>
            </a:r>
            <a:r>
              <a:rPr lang="en-US" altLang="zh-CN" dirty="0" smtClean="0">
                <a:latin typeface="+mn-lt"/>
                <a:cs typeface="Consolas" panose="020B0609020204030204" pitchFamily="49" charset="0"/>
              </a:rPr>
              <a:t>29</a:t>
            </a:r>
            <a:r>
              <a:rPr lang="zh-CN" altLang="en-US" dirty="0" smtClean="0">
                <a:latin typeface="+mn-lt"/>
                <a:cs typeface="Consolas" panose="020B0609020204030204" pitchFamily="49" charset="0"/>
              </a:rPr>
              <a:t>日</a:t>
            </a:r>
            <a:endParaRPr lang="zh-CN" altLang="en-US" dirty="0" smtClean="0">
              <a:latin typeface="+mn-lt"/>
              <a:cs typeface="Consolas" panose="020B0609020204030204" pitchFamily="49" charset="0"/>
            </a:endParaRPr>
          </a:p>
          <a:p>
            <a:endParaRPr lang="zh-CN" altLang="en-US" dirty="0" smtClean="0">
              <a:latin typeface="+mn-lt"/>
              <a:cs typeface="Consolas" panose="020B0609020204030204" pitchFamily="49" charset="0"/>
            </a:endParaRPr>
          </a:p>
          <a:p>
            <a:r>
              <a:rPr lang="en-US" altLang="zh-CN" dirty="0" smtClean="0">
                <a:latin typeface="+mn-lt"/>
                <a:cs typeface="Consolas" panose="020B0609020204030204" pitchFamily="49" charset="0"/>
              </a:rPr>
              <a:t>Device:  </a:t>
            </a:r>
            <a:r>
              <a:rPr lang="en-US" altLang="zh-CN" dirty="0" err="1" smtClean="0">
                <a:latin typeface="+mn-lt"/>
                <a:cs typeface="Consolas" panose="020B0609020204030204" pitchFamily="49" charset="0"/>
              </a:rPr>
              <a:t>rrqm</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wrqm</a:t>
            </a:r>
            <a:r>
              <a:rPr lang="en-US" altLang="zh-CN" dirty="0" smtClean="0">
                <a:latin typeface="+mn-lt"/>
                <a:cs typeface="Consolas" panose="020B0609020204030204" pitchFamily="49" charset="0"/>
              </a:rPr>
              <a:t>/s   r/s   w/s   </a:t>
            </a:r>
            <a:r>
              <a:rPr lang="en-US" altLang="zh-CN" dirty="0" err="1" smtClean="0">
                <a:latin typeface="+mn-lt"/>
                <a:cs typeface="Consolas" panose="020B0609020204030204" pitchFamily="49" charset="0"/>
              </a:rPr>
              <a:t>rkB</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wkB</a:t>
            </a:r>
            <a:r>
              <a:rPr lang="en-US" altLang="zh-CN" dirty="0" smtClean="0">
                <a:latin typeface="+mn-lt"/>
                <a:cs typeface="Consolas" panose="020B0609020204030204" pitchFamily="49" charset="0"/>
              </a:rPr>
              <a:t>/s </a:t>
            </a:r>
            <a:r>
              <a:rPr lang="en-US" altLang="zh-CN" dirty="0" err="1" smtClean="0">
                <a:latin typeface="+mn-lt"/>
                <a:cs typeface="Consolas" panose="020B0609020204030204" pitchFamily="49" charset="0"/>
              </a:rPr>
              <a:t>avgrq-sz</a:t>
            </a:r>
            <a:r>
              <a:rPr lang="en-US" altLang="zh-CN" dirty="0" smtClean="0">
                <a:latin typeface="+mn-lt"/>
                <a:cs typeface="Consolas" panose="020B0609020204030204" pitchFamily="49" charset="0"/>
              </a:rPr>
              <a:t> </a:t>
            </a:r>
            <a:r>
              <a:rPr lang="en-US" altLang="zh-CN" dirty="0" err="1" smtClean="0">
                <a:latin typeface="+mn-lt"/>
                <a:cs typeface="Consolas" panose="020B0609020204030204" pitchFamily="49" charset="0"/>
              </a:rPr>
              <a:t>avgqu-sz</a:t>
            </a:r>
            <a:r>
              <a:rPr lang="en-US" altLang="zh-CN" dirty="0" smtClean="0">
                <a:latin typeface="+mn-lt"/>
                <a:cs typeface="Consolas" panose="020B0609020204030204" pitchFamily="49" charset="0"/>
              </a:rPr>
              <a:t>   await  </a:t>
            </a:r>
            <a:r>
              <a:rPr lang="en-US" altLang="zh-CN" dirty="0" err="1" smtClean="0">
                <a:latin typeface="+mn-lt"/>
                <a:cs typeface="Consolas" panose="020B0609020204030204" pitchFamily="49" charset="0"/>
              </a:rPr>
              <a:t>svctm</a:t>
            </a:r>
            <a:r>
              <a:rPr lang="en-US" altLang="zh-CN" dirty="0" smtClean="0">
                <a:latin typeface="+mn-lt"/>
                <a:cs typeface="Consolas" panose="020B0609020204030204" pitchFamily="49" charset="0"/>
              </a:rPr>
              <a:t>  %</a:t>
            </a:r>
            <a:r>
              <a:rPr lang="en-US" altLang="zh-CN" dirty="0" err="1" smtClean="0">
                <a:latin typeface="+mn-lt"/>
                <a:cs typeface="Consolas" panose="020B0609020204030204" pitchFamily="49" charset="0"/>
              </a:rPr>
              <a:t>util</a:t>
            </a:r>
            <a:endParaRPr lang="en-US" altLang="zh-CN" dirty="0" smtClean="0">
              <a:latin typeface="+mn-lt"/>
              <a:cs typeface="Consolas" panose="020B0609020204030204" pitchFamily="49" charset="0"/>
            </a:endParaRPr>
          </a:p>
          <a:p>
            <a:r>
              <a:rPr lang="en-US" altLang="zh-CN" dirty="0" err="1" smtClean="0">
                <a:latin typeface="+mn-lt"/>
                <a:cs typeface="Consolas" panose="020B0609020204030204" pitchFamily="49" charset="0"/>
              </a:rPr>
              <a:t>sda</a:t>
            </a:r>
            <a:r>
              <a:rPr lang="en-US" altLang="zh-CN" dirty="0" smtClean="0">
                <a:latin typeface="+mn-lt"/>
                <a:cs typeface="Consolas" panose="020B0609020204030204" pitchFamily="49" charset="0"/>
              </a:rPr>
              <a:t>         0.75       2.44  2.18  2.10  23.58  18.31    19.59     0.40        93.52   2.53   1.08</a:t>
            </a:r>
            <a:endParaRPr lang="en-US" altLang="zh-CN" dirty="0" smtClean="0">
              <a:latin typeface="+mn-lt"/>
              <a:cs typeface="Consolas" panose="020B0609020204030204" pitchFamily="49" charset="0"/>
            </a:endParaRPr>
          </a:p>
          <a:p>
            <a:r>
              <a:rPr lang="en-US" altLang="zh-CN" dirty="0" smtClean="0">
                <a:latin typeface="+mn-lt"/>
                <a:cs typeface="Consolas" panose="020B0609020204030204" pitchFamily="49" charset="0"/>
              </a:rPr>
              <a:t>sda3       0.28       2.42  1.70  2.09  20.72  18.21    20.58     0.40      105.24   2.52   0.95</a:t>
            </a:r>
            <a:endParaRPr lang="zh-CN" altLang="en-US" dirty="0">
              <a:latin typeface="+mn-lt"/>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28040" y="2204720"/>
            <a:ext cx="7991475" cy="923925"/>
          </a:xfrm>
        </p:spPr>
        <p:txBody>
          <a:bodyPr/>
          <a:lstStyle/>
          <a:p>
            <a:pPr algn="l"/>
            <a:r>
              <a:rPr lang="en-US" altLang="zh-CN" sz="4600" b="1" dirty="0"/>
              <a:t>二</a:t>
            </a:r>
            <a:r>
              <a:rPr lang="zh-CN" altLang="en-US" sz="4600" b="1" dirty="0"/>
              <a:t>、</a:t>
            </a:r>
            <a:r>
              <a:rPr lang="zh-CN" altLang="en-US" sz="4600" b="1" dirty="0" smtClean="0"/>
              <a:t>服务器安全基础</a:t>
            </a:r>
            <a:endParaRPr lang="zh-CN" altLang="en-US" sz="4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60120"/>
          </a:xfrm>
        </p:spPr>
        <p:txBody>
          <a:bodyPr/>
          <a:lstStyle/>
          <a:p>
            <a:r>
              <a:rPr lang="zh-CN" altLang="zh-CN" b="1" dirty="0" smtClean="0"/>
              <a:t>基本系统安全</a:t>
            </a:r>
            <a:endParaRPr lang="zh-CN" altLang="en-US" b="1" dirty="0"/>
          </a:p>
        </p:txBody>
      </p:sp>
      <p:sp>
        <p:nvSpPr>
          <p:cNvPr id="3" name="内容占位符 2"/>
          <p:cNvSpPr>
            <a:spLocks noGrp="1"/>
          </p:cNvSpPr>
          <p:nvPr>
            <p:ph idx="1"/>
          </p:nvPr>
        </p:nvSpPr>
        <p:spPr>
          <a:xfrm>
            <a:off x="457200" y="1340485"/>
            <a:ext cx="8229600" cy="3484245"/>
          </a:xfrm>
        </p:spPr>
        <p:txBody>
          <a:bodyPr/>
          <a:lstStyle/>
          <a:p>
            <a:pPr>
              <a:buClr>
                <a:srgbClr val="006633"/>
              </a:buClr>
              <a:buFont typeface="Wingdings" panose="05000000000000000000" charset="0"/>
              <a:buChar char="Ø"/>
            </a:pPr>
            <a:r>
              <a:rPr lang="zh-CN" altLang="en-US" dirty="0" smtClean="0"/>
              <a:t>安全的磁盘布局</a:t>
            </a:r>
            <a:endParaRPr lang="en-US" altLang="zh-CN" dirty="0" smtClean="0"/>
          </a:p>
          <a:p>
            <a:pPr>
              <a:buClr>
                <a:srgbClr val="006633"/>
              </a:buClr>
              <a:buFont typeface="Wingdings" panose="05000000000000000000" charset="0"/>
              <a:buChar char="Ø"/>
            </a:pPr>
            <a:r>
              <a:rPr lang="zh-CN" altLang="en-US" dirty="0" smtClean="0"/>
              <a:t>使用挂装选项</a:t>
            </a:r>
            <a:r>
              <a:rPr lang="zh-CN" altLang="zh-CN" dirty="0" smtClean="0"/>
              <a:t>提高文件系统的安全性</a:t>
            </a:r>
            <a:endParaRPr lang="en-US" altLang="zh-CN" dirty="0" smtClean="0"/>
          </a:p>
          <a:p>
            <a:pPr>
              <a:buClr>
                <a:srgbClr val="006633"/>
              </a:buClr>
              <a:buFont typeface="Wingdings" panose="05000000000000000000" charset="0"/>
              <a:buChar char="Ø"/>
            </a:pPr>
            <a:r>
              <a:rPr lang="zh-CN" altLang="en-US" dirty="0" smtClean="0"/>
              <a:t>查找并取消文件</a:t>
            </a:r>
            <a:r>
              <a:rPr lang="en-US" altLang="zh-CN" dirty="0" smtClean="0"/>
              <a:t>/</a:t>
            </a:r>
            <a:r>
              <a:rPr lang="zh-CN" altLang="en-US" dirty="0" smtClean="0"/>
              <a:t>目录的非必要的特殊权限</a:t>
            </a:r>
            <a:endParaRPr lang="en-US" altLang="zh-CN" dirty="0" smtClean="0"/>
          </a:p>
          <a:p>
            <a:pPr>
              <a:buClr>
                <a:srgbClr val="006633"/>
              </a:buClr>
              <a:buFont typeface="Wingdings" panose="05000000000000000000" charset="0"/>
              <a:buChar char="Ø"/>
            </a:pPr>
            <a:r>
              <a:rPr lang="zh-CN" altLang="zh-CN" dirty="0" smtClean="0"/>
              <a:t>避免安装不必要的软件</a:t>
            </a:r>
            <a:r>
              <a:rPr lang="zh-CN" altLang="en-US" dirty="0" smtClean="0"/>
              <a:t>包</a:t>
            </a:r>
            <a:endParaRPr lang="en-US" altLang="zh-CN" dirty="0" smtClean="0"/>
          </a:p>
          <a:p>
            <a:pPr>
              <a:buClr>
                <a:srgbClr val="006633"/>
              </a:buClr>
              <a:buFont typeface="Wingdings" panose="05000000000000000000" charset="0"/>
              <a:buChar char="Ø"/>
            </a:pPr>
            <a:r>
              <a:rPr lang="zh-CN" altLang="en-US" dirty="0" smtClean="0"/>
              <a:t>配置软件包更新的</a:t>
            </a:r>
            <a:r>
              <a:rPr lang="en-US" altLang="zh-CN" dirty="0" smtClean="0"/>
              <a:t>Email</a:t>
            </a:r>
            <a:r>
              <a:rPr lang="zh-CN" altLang="en-US" dirty="0" smtClean="0"/>
              <a:t>通知</a:t>
            </a:r>
            <a:endParaRPr lang="zh-CN" altLang="en-US" dirty="0" smtClean="0"/>
          </a:p>
          <a:p>
            <a:pPr>
              <a:buClr>
                <a:srgbClr val="006633"/>
              </a:buClr>
              <a:buFont typeface="Wingdings" panose="05000000000000000000" charset="0"/>
              <a:buChar char="Ø"/>
            </a:pPr>
            <a:r>
              <a:rPr lang="zh-CN" altLang="en-US" dirty="0" smtClean="0"/>
              <a:t>关闭不必要的服务</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3105"/>
          </a:xfrm>
        </p:spPr>
        <p:txBody>
          <a:bodyPr/>
          <a:lstStyle/>
          <a:p>
            <a:r>
              <a:rPr lang="zh-CN" altLang="zh-CN" b="1" dirty="0" smtClean="0"/>
              <a:t>磁盘布局</a:t>
            </a:r>
            <a:endParaRPr lang="zh-CN" altLang="en-US" b="1" dirty="0"/>
          </a:p>
        </p:txBody>
      </p:sp>
      <p:sp>
        <p:nvSpPr>
          <p:cNvPr id="3" name="内容占位符 2"/>
          <p:cNvSpPr>
            <a:spLocks noGrp="1"/>
          </p:cNvSpPr>
          <p:nvPr>
            <p:ph idx="1"/>
          </p:nvPr>
        </p:nvSpPr>
        <p:spPr>
          <a:xfrm>
            <a:off x="395605" y="1184910"/>
            <a:ext cx="8229600" cy="4591685"/>
          </a:xfrm>
        </p:spPr>
        <p:txBody>
          <a:bodyPr/>
          <a:lstStyle/>
          <a:p>
            <a:pPr lvl="0">
              <a:buClr>
                <a:srgbClr val="006633"/>
              </a:buClr>
              <a:buFont typeface="Wingdings" panose="05000000000000000000" charset="0"/>
              <a:buChar char="Ø"/>
            </a:pPr>
            <a:r>
              <a:rPr lang="en-US" altLang="zh-CN" sz="2400" dirty="0" smtClean="0"/>
              <a:t>/</a:t>
            </a:r>
            <a:r>
              <a:rPr lang="zh-CN" altLang="zh-CN" sz="2400" dirty="0" smtClean="0"/>
              <a:t>目录中必须包括</a:t>
            </a:r>
            <a:r>
              <a:rPr lang="en-US" altLang="zh-CN" sz="2400" dirty="0" smtClean="0"/>
              <a:t> /etc</a:t>
            </a:r>
            <a:r>
              <a:rPr lang="zh-CN" altLang="zh-CN" sz="2400" dirty="0" smtClean="0"/>
              <a:t>、</a:t>
            </a:r>
            <a:r>
              <a:rPr lang="en-US" altLang="zh-CN" sz="2400" dirty="0" smtClean="0"/>
              <a:t>/lib</a:t>
            </a:r>
            <a:r>
              <a:rPr lang="zh-CN" altLang="zh-CN" sz="2400" dirty="0" smtClean="0"/>
              <a:t>、</a:t>
            </a:r>
            <a:r>
              <a:rPr lang="en-US" altLang="zh-CN" sz="2400" dirty="0" smtClean="0"/>
              <a:t>/bin</a:t>
            </a:r>
            <a:r>
              <a:rPr lang="zh-CN" altLang="zh-CN" sz="2400" dirty="0" smtClean="0"/>
              <a:t>、</a:t>
            </a:r>
            <a:r>
              <a:rPr lang="en-US" altLang="zh-CN" sz="2400" dirty="0" smtClean="0"/>
              <a:t>/</a:t>
            </a:r>
            <a:r>
              <a:rPr lang="en-US" altLang="zh-CN" sz="2400" dirty="0" err="1" smtClean="0"/>
              <a:t>sbin</a:t>
            </a:r>
            <a:r>
              <a:rPr lang="zh-CN" altLang="zh-CN" sz="2400" dirty="0" smtClean="0"/>
              <a:t>，即不能在此四个目录上使用独立的分区或逻辑卷</a:t>
            </a:r>
            <a:endParaRPr lang="zh-CN" altLang="zh-CN" sz="2400" dirty="0" smtClean="0"/>
          </a:p>
          <a:p>
            <a:pPr lvl="0">
              <a:buClr>
                <a:srgbClr val="006633"/>
              </a:buClr>
              <a:buFont typeface="Wingdings" panose="05000000000000000000" charset="0"/>
              <a:buChar char="Ø"/>
            </a:pPr>
            <a:r>
              <a:rPr lang="zh-CN" altLang="zh-CN" sz="2400" dirty="0" smtClean="0"/>
              <a:t>除了</a:t>
            </a:r>
            <a:r>
              <a:rPr lang="en-US" altLang="zh-CN" sz="2400" dirty="0" smtClean="0"/>
              <a:t> / </a:t>
            </a:r>
            <a:r>
              <a:rPr lang="zh-CN" altLang="zh-CN" sz="2400" dirty="0" smtClean="0"/>
              <a:t>、</a:t>
            </a:r>
            <a:r>
              <a:rPr lang="en-US" altLang="zh-CN" sz="2400" dirty="0" smtClean="0"/>
              <a:t>/boot </a:t>
            </a:r>
            <a:r>
              <a:rPr lang="zh-CN" altLang="zh-CN" sz="2400" dirty="0" smtClean="0"/>
              <a:t>和</a:t>
            </a:r>
            <a:r>
              <a:rPr lang="en-US" altLang="zh-CN" sz="2400" dirty="0" smtClean="0"/>
              <a:t> SWAP </a:t>
            </a:r>
            <a:r>
              <a:rPr lang="zh-CN" altLang="zh-CN" sz="2400" dirty="0" smtClean="0"/>
              <a:t>之外您应该根据自己的需要尽量分离数据到不同的分区或逻辑卷</a:t>
            </a:r>
            <a:endParaRPr lang="zh-CN" altLang="zh-CN" sz="2400" dirty="0" smtClean="0"/>
          </a:p>
          <a:p>
            <a:pPr lvl="0">
              <a:buClr>
                <a:srgbClr val="006633"/>
              </a:buClr>
              <a:buFont typeface="Wingdings" panose="05000000000000000000" charset="0"/>
              <a:buChar char="Ø"/>
            </a:pPr>
            <a:r>
              <a:rPr lang="zh-CN" altLang="zh-CN" sz="2400" dirty="0" smtClean="0"/>
              <a:t>建议创建独立的</a:t>
            </a:r>
            <a:r>
              <a:rPr lang="en-US" altLang="zh-CN" sz="2400" dirty="0" smtClean="0"/>
              <a:t> /</a:t>
            </a:r>
            <a:r>
              <a:rPr lang="en-US" altLang="zh-CN" sz="2400" dirty="0" err="1" smtClean="0"/>
              <a:t>usr</a:t>
            </a:r>
            <a:r>
              <a:rPr lang="zh-CN" altLang="zh-CN" sz="2400" dirty="0" smtClean="0"/>
              <a:t>、</a:t>
            </a:r>
            <a:r>
              <a:rPr lang="en-US" altLang="zh-CN" sz="2400" dirty="0" smtClean="0"/>
              <a:t>/</a:t>
            </a:r>
            <a:r>
              <a:rPr lang="en-US" altLang="zh-CN" sz="2400" dirty="0" err="1" smtClean="0"/>
              <a:t>var</a:t>
            </a:r>
            <a:r>
              <a:rPr lang="zh-CN" altLang="zh-CN" sz="2400" dirty="0" smtClean="0"/>
              <a:t>、</a:t>
            </a:r>
            <a:r>
              <a:rPr lang="en-US" altLang="zh-CN" sz="2400" dirty="0" smtClean="0"/>
              <a:t>/</a:t>
            </a:r>
            <a:r>
              <a:rPr lang="en-US" altLang="zh-CN" sz="2400" dirty="0" err="1" smtClean="0"/>
              <a:t>tmp</a:t>
            </a:r>
            <a:r>
              <a:rPr lang="zh-CN" altLang="zh-CN" sz="2400" dirty="0" smtClean="0"/>
              <a:t>、</a:t>
            </a:r>
            <a:r>
              <a:rPr lang="en-US" altLang="zh-CN" sz="2400" dirty="0" smtClean="0"/>
              <a:t>/</a:t>
            </a:r>
            <a:r>
              <a:rPr lang="en-US" altLang="zh-CN" sz="2400" dirty="0" err="1" smtClean="0"/>
              <a:t>var</a:t>
            </a:r>
            <a:r>
              <a:rPr lang="en-US" altLang="zh-CN" sz="2400" dirty="0" smtClean="0"/>
              <a:t>/</a:t>
            </a:r>
            <a:r>
              <a:rPr lang="en-US" altLang="zh-CN" sz="2400" dirty="0" err="1" smtClean="0"/>
              <a:t>tmp</a:t>
            </a:r>
            <a:r>
              <a:rPr lang="en-US" altLang="zh-CN" sz="2400" dirty="0" smtClean="0"/>
              <a:t>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根据日志管理需要，您可能应该创建独立的</a:t>
            </a:r>
            <a:r>
              <a:rPr lang="en-US" altLang="zh-CN" sz="2400" dirty="0" smtClean="0"/>
              <a:t> /</a:t>
            </a:r>
            <a:r>
              <a:rPr lang="en-US" altLang="zh-CN" sz="2400" dirty="0" err="1" smtClean="0"/>
              <a:t>var</a:t>
            </a:r>
            <a:r>
              <a:rPr lang="en-US" altLang="zh-CN" sz="2400" dirty="0" smtClean="0"/>
              <a:t>/log</a:t>
            </a:r>
            <a:r>
              <a:rPr lang="zh-CN" altLang="zh-CN" sz="2400" dirty="0" smtClean="0"/>
              <a:t>、</a:t>
            </a:r>
            <a:r>
              <a:rPr lang="en-US" altLang="zh-CN" sz="2400" dirty="0" smtClean="0"/>
              <a:t>/</a:t>
            </a:r>
            <a:r>
              <a:rPr lang="en-US" altLang="zh-CN" sz="2400" dirty="0" err="1" smtClean="0"/>
              <a:t>var</a:t>
            </a:r>
            <a:r>
              <a:rPr lang="en-US" altLang="zh-CN" sz="2400" dirty="0" smtClean="0"/>
              <a:t>/log/audit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若所有普通用户数据存储在本机，您还应该创建独立的</a:t>
            </a:r>
            <a:r>
              <a:rPr lang="en-US" altLang="zh-CN" sz="2400" dirty="0" smtClean="0"/>
              <a:t> /home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若系统对外提供大量服务（如</a:t>
            </a:r>
            <a:r>
              <a:rPr lang="en-US" altLang="zh-CN" sz="2400" dirty="0" smtClean="0"/>
              <a:t>Web</a:t>
            </a:r>
            <a:r>
              <a:rPr lang="zh-CN" altLang="zh-CN" sz="2400" dirty="0" smtClean="0"/>
              <a:t>虚拟主机等），应该创建独立的</a:t>
            </a:r>
            <a:r>
              <a:rPr lang="en-US" altLang="zh-CN" sz="2400" dirty="0" smtClean="0"/>
              <a:t> /</a:t>
            </a:r>
            <a:r>
              <a:rPr lang="en-US" altLang="zh-CN" sz="2400" dirty="0" err="1" smtClean="0"/>
              <a:t>srv</a:t>
            </a:r>
            <a:r>
              <a:rPr lang="en-US" altLang="zh-CN" sz="2400" dirty="0" smtClean="0"/>
              <a:t> </a:t>
            </a:r>
            <a:r>
              <a:rPr lang="zh-CN" altLang="zh-CN" sz="2400" dirty="0" smtClean="0"/>
              <a:t>文件系统</a:t>
            </a:r>
            <a:endParaRPr lang="zh-CN"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605" y="848995"/>
            <a:ext cx="8229600" cy="773430"/>
          </a:xfrm>
        </p:spPr>
        <p:txBody>
          <a:bodyPr/>
          <a:lstStyle/>
          <a:p>
            <a:pPr eaLnBrk="1" hangingPunct="1"/>
            <a:r>
              <a:rPr lang="zh-CN" altLang="en-US" sz="4000" b="1" smtClean="0"/>
              <a:t>本章内容要点</a:t>
            </a:r>
            <a:endParaRPr lang="zh-CN" altLang="en-US" sz="4000" b="1" smtClean="0"/>
          </a:p>
        </p:txBody>
      </p:sp>
      <p:sp>
        <p:nvSpPr>
          <p:cNvPr id="6147" name="Rectangle 3"/>
          <p:cNvSpPr>
            <a:spLocks noGrp="1" noChangeArrowheads="1"/>
          </p:cNvSpPr>
          <p:nvPr>
            <p:ph type="body" idx="1"/>
          </p:nvPr>
        </p:nvSpPr>
        <p:spPr>
          <a:xfrm>
            <a:off x="323215" y="1772920"/>
            <a:ext cx="8229600" cy="1903730"/>
          </a:xfrm>
        </p:spPr>
        <p:txBody>
          <a:bodyPr/>
          <a:lstStyle/>
          <a:p>
            <a:pPr eaLnBrk="1" hangingPunct="1">
              <a:buClr>
                <a:srgbClr val="35742A"/>
              </a:buClr>
              <a:buFont typeface="Wingdings" panose="05000000000000000000" charset="0"/>
              <a:buChar char="Ø"/>
            </a:pPr>
            <a:r>
              <a:rPr lang="zh-CN" sz="3200" dirty="0" smtClean="0">
                <a:solidFill>
                  <a:schemeClr val="accent4"/>
                </a:solidFill>
                <a:sym typeface="+mn-ea"/>
              </a:rPr>
              <a:t>系统日常维护</a:t>
            </a:r>
            <a:endParaRPr lang="zh-CN" sz="3200" dirty="0" smtClean="0">
              <a:solidFill>
                <a:schemeClr val="accent4"/>
              </a:solidFill>
            </a:endParaRPr>
          </a:p>
          <a:p>
            <a:pPr eaLnBrk="1" hangingPunct="1">
              <a:buClr>
                <a:srgbClr val="35742A"/>
              </a:buClr>
              <a:buFont typeface="Wingdings" panose="05000000000000000000" charset="0"/>
              <a:buChar char="Ø"/>
            </a:pPr>
            <a:r>
              <a:rPr lang="zh-CN" sz="3200" dirty="0" smtClean="0">
                <a:solidFill>
                  <a:schemeClr val="accent4"/>
                </a:solidFill>
              </a:rPr>
              <a:t>服务器安全基础</a:t>
            </a:r>
            <a:endParaRPr lang="zh-CN" altLang="en-US" sz="3200" dirty="0" smtClean="0">
              <a:solidFill>
                <a:schemeClr val="accent4"/>
              </a:solidFill>
            </a:endParaRPr>
          </a:p>
          <a:p>
            <a:pPr eaLnBrk="1" hangingPunct="1">
              <a:buClr>
                <a:srgbClr val="35742A"/>
              </a:buClr>
              <a:buFont typeface="Wingdings" panose="05000000000000000000" charset="0"/>
              <a:buChar char="Ø"/>
            </a:pPr>
            <a:r>
              <a:rPr lang="zh-CN" altLang="en-US" sz="3200" dirty="0" smtClean="0">
                <a:solidFill>
                  <a:schemeClr val="accent4"/>
                </a:solidFill>
              </a:rPr>
              <a:t>防火墙</a:t>
            </a:r>
            <a:endParaRPr lang="zh-CN" altLang="en-US" sz="3200" dirty="0" smtClean="0">
              <a:solidFill>
                <a:schemeClr val="accent4"/>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30580"/>
          </a:xfrm>
        </p:spPr>
        <p:txBody>
          <a:bodyPr/>
          <a:lstStyle/>
          <a:p>
            <a:r>
              <a:rPr lang="zh-CN" altLang="zh-CN" b="1" dirty="0" smtClean="0"/>
              <a:t>避免安装不必要的软件</a:t>
            </a:r>
            <a:r>
              <a:rPr lang="zh-CN" altLang="en-US" b="1" dirty="0" smtClean="0"/>
              <a:t>包</a:t>
            </a:r>
            <a:endParaRPr lang="zh-CN" altLang="en-US" b="1" dirty="0"/>
          </a:p>
        </p:txBody>
      </p:sp>
      <p:sp>
        <p:nvSpPr>
          <p:cNvPr id="3" name="内容占位符 2"/>
          <p:cNvSpPr>
            <a:spLocks noGrp="1"/>
          </p:cNvSpPr>
          <p:nvPr>
            <p:ph idx="1"/>
          </p:nvPr>
        </p:nvSpPr>
        <p:spPr>
          <a:xfrm>
            <a:off x="457200" y="1059180"/>
            <a:ext cx="8229600" cy="4694555"/>
          </a:xfrm>
        </p:spPr>
        <p:txBody>
          <a:bodyPr/>
          <a:lstStyle/>
          <a:p>
            <a:pPr>
              <a:buClr>
                <a:srgbClr val="006633"/>
              </a:buClr>
              <a:buFont typeface="Wingdings" panose="05000000000000000000" charset="0"/>
              <a:buChar char="Ø"/>
            </a:pPr>
            <a:r>
              <a:rPr lang="zh-CN" altLang="zh-CN" dirty="0" smtClean="0"/>
              <a:t>在安装过程中仅仅安装必要的软件包</a:t>
            </a:r>
            <a:r>
              <a:rPr lang="zh-CN" altLang="en-US" dirty="0" smtClean="0"/>
              <a:t>，即</a:t>
            </a:r>
            <a:r>
              <a:rPr lang="zh-CN" altLang="en-US" b="1" dirty="0" smtClean="0">
                <a:solidFill>
                  <a:srgbClr val="002060"/>
                </a:solidFill>
                <a:latin typeface="黑体" panose="02010609060101010101" pitchFamily="49" charset="-122"/>
                <a:ea typeface="黑体" panose="02010609060101010101" pitchFamily="49" charset="-122"/>
              </a:rPr>
              <a:t>使用最小化安装</a:t>
            </a:r>
            <a:endParaRPr lang="en-US" altLang="zh-CN" b="1" dirty="0" smtClean="0">
              <a:solidFill>
                <a:srgbClr val="002060"/>
              </a:solidFill>
              <a:latin typeface="黑体" panose="02010609060101010101" pitchFamily="49" charset="-122"/>
              <a:ea typeface="黑体" panose="02010609060101010101" pitchFamily="49" charset="-122"/>
            </a:endParaRPr>
          </a:p>
          <a:p>
            <a:pPr>
              <a:buClr>
                <a:srgbClr val="006633"/>
              </a:buClr>
              <a:buFont typeface="Wingdings" panose="05000000000000000000" charset="0"/>
              <a:buChar char="Ø"/>
            </a:pPr>
            <a:r>
              <a:rPr lang="zh-CN" altLang="zh-CN" dirty="0" smtClean="0"/>
              <a:t>使用</a:t>
            </a:r>
            <a:r>
              <a:rPr lang="zh-CN" altLang="en-US" dirty="0" smtClean="0"/>
              <a:t>如下</a:t>
            </a:r>
            <a:r>
              <a:rPr lang="zh-CN" altLang="zh-CN" dirty="0" smtClean="0"/>
              <a:t>命令</a:t>
            </a:r>
            <a:r>
              <a:rPr lang="zh-CN" altLang="en-US" dirty="0" smtClean="0"/>
              <a:t>查找、</a:t>
            </a:r>
            <a:r>
              <a:rPr lang="zh-CN" altLang="zh-CN" dirty="0" smtClean="0"/>
              <a:t>删除</a:t>
            </a:r>
            <a:r>
              <a:rPr lang="zh-CN" altLang="en-US" dirty="0" smtClean="0"/>
              <a:t>不必要</a:t>
            </a:r>
            <a:r>
              <a:rPr lang="zh-CN" altLang="zh-CN" dirty="0" smtClean="0"/>
              <a:t>的软件包</a:t>
            </a:r>
            <a:endParaRPr lang="en-US" altLang="zh-CN" dirty="0" smtClean="0"/>
          </a:p>
          <a:p>
            <a:pPr marL="344170" lvl="1" indent="0">
              <a:buClr>
                <a:srgbClr val="006633"/>
              </a:buClr>
              <a:buNone/>
            </a:pPr>
            <a:r>
              <a:rPr lang="en-US" altLang="zh-CN" b="1" dirty="0" smtClean="0">
                <a:solidFill>
                  <a:schemeClr val="accent6">
                    <a:lumMod val="75000"/>
                  </a:schemeClr>
                </a:solidFill>
              </a:rPr>
              <a:t># yum list installed</a:t>
            </a:r>
            <a:endParaRPr lang="en-US" altLang="zh-CN" b="1" dirty="0" smtClean="0">
              <a:solidFill>
                <a:schemeClr val="accent6">
                  <a:lumMod val="75000"/>
                </a:schemeClr>
              </a:solidFill>
            </a:endParaRPr>
          </a:p>
          <a:p>
            <a:pPr marL="344170" lvl="1" indent="0">
              <a:buClr>
                <a:srgbClr val="006633"/>
              </a:buClr>
              <a:buNone/>
            </a:pPr>
            <a:r>
              <a:rPr lang="en-US" altLang="zh-CN" b="1" dirty="0" smtClean="0">
                <a:solidFill>
                  <a:schemeClr val="accent6">
                    <a:lumMod val="75000"/>
                  </a:schemeClr>
                </a:solidFill>
              </a:rPr>
              <a:t># yum remove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a:p>
            <a:pPr>
              <a:buClr>
                <a:srgbClr val="006633"/>
              </a:buClr>
              <a:buFont typeface="Wingdings" panose="05000000000000000000" charset="0"/>
              <a:buChar char="Ø"/>
            </a:pPr>
            <a:r>
              <a:rPr lang="zh-CN" altLang="zh-CN" dirty="0" smtClean="0"/>
              <a:t>通常服务器无需运行</a:t>
            </a:r>
            <a:r>
              <a:rPr lang="en-US" altLang="zh-CN" dirty="0" smtClean="0"/>
              <a:t>X</a:t>
            </a:r>
            <a:r>
              <a:rPr lang="zh-CN" altLang="zh-CN" dirty="0" smtClean="0"/>
              <a:t>系统，尤其是被托管的服务器。</a:t>
            </a:r>
            <a:endParaRPr lang="en-US" altLang="zh-CN" dirty="0" smtClean="0"/>
          </a:p>
          <a:p>
            <a:pPr>
              <a:buClr>
                <a:srgbClr val="006633"/>
              </a:buClr>
              <a:buFont typeface="Wingdings" panose="05000000000000000000" charset="0"/>
              <a:buChar char="Ø"/>
            </a:pPr>
            <a:r>
              <a:rPr lang="zh-CN" altLang="zh-CN" dirty="0" smtClean="0"/>
              <a:t>在系统运行过程中，可以</a:t>
            </a:r>
            <a:r>
              <a:rPr lang="zh-CN" altLang="en-US" dirty="0" smtClean="0"/>
              <a:t>安装需要的</a:t>
            </a:r>
            <a:r>
              <a:rPr lang="zh-CN" altLang="zh-CN" dirty="0" smtClean="0"/>
              <a:t>软件包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4375"/>
          </a:xfrm>
        </p:spPr>
        <p:txBody>
          <a:bodyPr/>
          <a:lstStyle/>
          <a:p>
            <a:r>
              <a:rPr lang="zh-CN" altLang="en-US" b="1" dirty="0" smtClean="0"/>
              <a:t>软件包的更新</a:t>
            </a:r>
            <a:endParaRPr lang="zh-CN" altLang="en-US" b="1" dirty="0"/>
          </a:p>
        </p:txBody>
      </p:sp>
      <p:sp>
        <p:nvSpPr>
          <p:cNvPr id="3" name="内容占位符 2"/>
          <p:cNvSpPr>
            <a:spLocks noGrp="1"/>
          </p:cNvSpPr>
          <p:nvPr>
            <p:ph idx="1"/>
          </p:nvPr>
        </p:nvSpPr>
        <p:spPr>
          <a:xfrm>
            <a:off x="457200" y="1196975"/>
            <a:ext cx="8229600" cy="4119880"/>
          </a:xfrm>
        </p:spPr>
        <p:txBody>
          <a:bodyPr/>
          <a:lstStyle/>
          <a:p>
            <a:pPr>
              <a:buClr>
                <a:srgbClr val="006633"/>
              </a:buClr>
              <a:buFont typeface="Wingdings" panose="05000000000000000000" charset="0"/>
              <a:buChar char="Ø"/>
            </a:pPr>
            <a:r>
              <a:rPr lang="zh-CN" altLang="en-US" dirty="0" smtClean="0"/>
              <a:t>保持系统中软件包的更新极为重要</a:t>
            </a:r>
            <a:endParaRPr lang="en-US" altLang="zh-CN" dirty="0" smtClean="0"/>
          </a:p>
          <a:p>
            <a:pPr lvl="1">
              <a:buClr>
                <a:srgbClr val="006633"/>
              </a:buClr>
              <a:buFont typeface="Wingdings" panose="05000000000000000000" charset="0"/>
              <a:buChar char="Ø"/>
            </a:pPr>
            <a:r>
              <a:rPr lang="zh-CN" altLang="zh-CN" dirty="0" smtClean="0"/>
              <a:t>当</a:t>
            </a:r>
            <a:r>
              <a:rPr lang="zh-CN" altLang="en-US" dirty="0" smtClean="0"/>
              <a:t>软件的编制者</a:t>
            </a:r>
            <a:r>
              <a:rPr lang="zh-CN" altLang="zh-CN" dirty="0" smtClean="0"/>
              <a:t>发现软件的漏洞之后</a:t>
            </a:r>
            <a:r>
              <a:rPr lang="zh-CN" altLang="en-US" dirty="0" smtClean="0"/>
              <a:t>将对其进行修复</a:t>
            </a:r>
            <a:r>
              <a:rPr lang="zh-CN" altLang="zh-CN" dirty="0" smtClean="0"/>
              <a:t>，修复后的软件包</a:t>
            </a:r>
            <a:r>
              <a:rPr lang="zh-CN" altLang="en-US" dirty="0" smtClean="0"/>
              <a:t>就</a:t>
            </a:r>
            <a:r>
              <a:rPr lang="zh-CN" altLang="zh-CN" dirty="0" smtClean="0"/>
              <a:t>会发布到相应的</a:t>
            </a:r>
            <a:r>
              <a:rPr lang="en-US" altLang="zh-CN" dirty="0" smtClean="0"/>
              <a:t>yum</a:t>
            </a:r>
            <a:r>
              <a:rPr lang="zh-CN" altLang="zh-CN" dirty="0" smtClean="0"/>
              <a:t>仓库中</a:t>
            </a:r>
            <a:endParaRPr lang="en-US" altLang="zh-CN" dirty="0" smtClean="0"/>
          </a:p>
          <a:p>
            <a:pPr>
              <a:buClr>
                <a:srgbClr val="006633"/>
              </a:buClr>
              <a:buFont typeface="Wingdings" panose="05000000000000000000" charset="0"/>
              <a:buChar char="Ø"/>
            </a:pPr>
            <a:r>
              <a:rPr lang="zh-CN" altLang="en-US" dirty="0" smtClean="0"/>
              <a:t>手动更新</a:t>
            </a:r>
            <a:endParaRPr lang="en-US" altLang="zh-CN" dirty="0" smtClean="0"/>
          </a:p>
          <a:p>
            <a:pPr marL="344170" lvl="1" indent="0">
              <a:buClr>
                <a:srgbClr val="006633"/>
              </a:buClr>
              <a:buNone/>
            </a:pPr>
            <a:r>
              <a:rPr lang="en-US" altLang="zh-CN" b="1" dirty="0" smtClean="0">
                <a:solidFill>
                  <a:srgbClr val="C00000"/>
                </a:solidFill>
              </a:rPr>
              <a:t># yum check-update</a:t>
            </a:r>
            <a:endParaRPr lang="en-US" altLang="zh-CN" b="1" dirty="0" smtClean="0">
              <a:solidFill>
                <a:srgbClr val="C00000"/>
              </a:solidFill>
            </a:endParaRPr>
          </a:p>
          <a:p>
            <a:pPr marL="344170" lvl="1" indent="0">
              <a:buClr>
                <a:srgbClr val="006633"/>
              </a:buClr>
              <a:buNone/>
            </a:pPr>
            <a:r>
              <a:rPr lang="en-US" altLang="zh-CN" b="1" dirty="0" smtClean="0">
                <a:solidFill>
                  <a:srgbClr val="C00000"/>
                </a:solidFill>
              </a:rPr>
              <a:t># yum -y update</a:t>
            </a:r>
            <a:endParaRPr lang="en-US" altLang="zh-CN" b="1" dirty="0" smtClean="0">
              <a:solidFill>
                <a:srgbClr val="C00000"/>
              </a:solidFill>
            </a:endParaRPr>
          </a:p>
          <a:p>
            <a:pPr>
              <a:buClr>
                <a:srgbClr val="006633"/>
              </a:buClr>
              <a:buFont typeface="Wingdings" panose="05000000000000000000" charset="0"/>
              <a:buChar char="Ø"/>
            </a:pPr>
            <a:r>
              <a:rPr lang="zh-CN" altLang="en-US" dirty="0" smtClean="0"/>
              <a:t>自动更新</a:t>
            </a:r>
            <a:endParaRPr lang="en-US" altLang="zh-CN" dirty="0" smtClean="0"/>
          </a:p>
          <a:p>
            <a:pPr lvl="1">
              <a:buClr>
                <a:srgbClr val="006633"/>
              </a:buClr>
              <a:buFont typeface="Wingdings" panose="05000000000000000000" charset="0"/>
              <a:buChar char="Ø"/>
            </a:pPr>
            <a:r>
              <a:rPr lang="zh-CN" altLang="en-US" dirty="0" smtClean="0"/>
              <a:t>启用</a:t>
            </a:r>
            <a:r>
              <a:rPr lang="en-US" altLang="zh-CN" dirty="0" smtClean="0"/>
              <a:t>yum-</a:t>
            </a:r>
            <a:r>
              <a:rPr lang="en-US" altLang="zh-CN" dirty="0" err="1" smtClean="0"/>
              <a:t>cron</a:t>
            </a:r>
            <a:r>
              <a:rPr lang="zh-CN" altLang="zh-CN" dirty="0" smtClean="0"/>
              <a:t>服务</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672465"/>
          </a:xfrm>
        </p:spPr>
        <p:txBody>
          <a:bodyPr/>
          <a:lstStyle/>
          <a:p>
            <a:r>
              <a:rPr lang="zh-CN" altLang="zh-CN" b="1" dirty="0" smtClean="0"/>
              <a:t>关闭不必要的服务</a:t>
            </a:r>
            <a:endParaRPr lang="zh-CN" altLang="zh-CN" b="1" dirty="0" smtClean="0"/>
          </a:p>
        </p:txBody>
      </p:sp>
      <p:sp>
        <p:nvSpPr>
          <p:cNvPr id="3" name="内容占位符 2"/>
          <p:cNvSpPr>
            <a:spLocks noGrp="1"/>
          </p:cNvSpPr>
          <p:nvPr>
            <p:ph idx="1"/>
          </p:nvPr>
        </p:nvSpPr>
        <p:spPr>
          <a:xfrm>
            <a:off x="467360" y="1196975"/>
            <a:ext cx="8229600" cy="2224405"/>
          </a:xfrm>
        </p:spPr>
        <p:txBody>
          <a:bodyPr/>
          <a:lstStyle/>
          <a:p>
            <a:pPr>
              <a:buClr>
                <a:srgbClr val="006633"/>
              </a:buClr>
              <a:buFont typeface="Wingdings" panose="05000000000000000000" charset="0"/>
              <a:buChar char="Ø"/>
            </a:pPr>
            <a:r>
              <a:rPr lang="zh-CN" altLang="en-US" sz="2800" dirty="0" smtClean="0"/>
              <a:t>查看已启动的服务</a:t>
            </a:r>
            <a:endParaRPr lang="en-US" altLang="zh-CN" sz="2800" dirty="0" smtClean="0"/>
          </a:p>
          <a:p>
            <a:pPr marL="344170" lvl="1" indent="0">
              <a:buClr>
                <a:srgbClr val="006633"/>
              </a:buClr>
              <a:buNone/>
            </a:pPr>
            <a:r>
              <a:rPr lang="en-US" sz="2400" b="1" dirty="0" smtClean="0"/>
              <a:t># </a:t>
            </a:r>
            <a:r>
              <a:rPr lang="en-US" sz="2400" b="1" dirty="0" err="1" smtClean="0"/>
              <a:t>systemctl</a:t>
            </a:r>
            <a:r>
              <a:rPr lang="en-US" sz="2400" b="1" dirty="0" smtClean="0"/>
              <a:t> list-unit-files |</a:t>
            </a:r>
            <a:r>
              <a:rPr lang="en-US" sz="2400" b="1" dirty="0" err="1" smtClean="0"/>
              <a:t>grep</a:t>
            </a:r>
            <a:r>
              <a:rPr lang="en-US" sz="2400" b="1" dirty="0" smtClean="0"/>
              <a:t> </a:t>
            </a:r>
            <a:r>
              <a:rPr lang="en-US" sz="2400" b="1" dirty="0" err="1" smtClean="0"/>
              <a:t>enabled|grep</a:t>
            </a:r>
            <a:r>
              <a:rPr lang="en-US" sz="2400" b="1" dirty="0" smtClean="0"/>
              <a:t> .service</a:t>
            </a:r>
            <a:endParaRPr lang="en-US" altLang="zh-CN" sz="2400" b="1" dirty="0" smtClean="0"/>
          </a:p>
          <a:p>
            <a:pPr>
              <a:buClr>
                <a:srgbClr val="006633"/>
              </a:buClr>
              <a:buFont typeface="Wingdings" panose="05000000000000000000" charset="0"/>
              <a:buChar char="Ø"/>
            </a:pPr>
            <a:r>
              <a:rPr lang="zh-CN" altLang="en-US" sz="2800" dirty="0" smtClean="0"/>
              <a:t>使用</a:t>
            </a:r>
            <a:r>
              <a:rPr lang="en-US" sz="2800" dirty="0" err="1" smtClean="0"/>
              <a:t>systemctl</a:t>
            </a:r>
            <a:r>
              <a:rPr lang="en-US" sz="2800" dirty="0" smtClean="0"/>
              <a:t> disable</a:t>
            </a:r>
            <a:r>
              <a:rPr lang="zh-CN" altLang="en-US" sz="2800" dirty="0" smtClean="0"/>
              <a:t>命令关闭不必要的服务</a:t>
            </a:r>
            <a:endParaRPr lang="en-US" altLang="zh-CN" sz="2800" dirty="0" smtClean="0"/>
          </a:p>
          <a:p>
            <a:pPr>
              <a:buClr>
                <a:srgbClr val="006633"/>
              </a:buClr>
              <a:buFont typeface="Wingdings" panose="05000000000000000000" charset="0"/>
              <a:buChar char="Ø"/>
            </a:pPr>
            <a:r>
              <a:rPr lang="zh-CN" altLang="en-US" sz="2800" dirty="0" smtClean="0"/>
              <a:t>可以编写自己的脚本文件</a:t>
            </a:r>
            <a:r>
              <a:rPr lang="zh-CN" altLang="zh-CN" sz="2800" dirty="0" smtClean="0"/>
              <a:t>关闭不必要的服务</a:t>
            </a:r>
            <a:endParaRPr lang="en-US" altLang="zh-CN" sz="28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28980"/>
          </a:xfrm>
        </p:spPr>
        <p:txBody>
          <a:bodyPr/>
          <a:lstStyle/>
          <a:p>
            <a:r>
              <a:rPr lang="zh-CN" altLang="en-US" b="1" dirty="0" smtClean="0"/>
              <a:t>物理安全和登录安全</a:t>
            </a:r>
            <a:endParaRPr lang="zh-CN" altLang="en-US" b="1" dirty="0"/>
          </a:p>
        </p:txBody>
      </p:sp>
      <p:sp>
        <p:nvSpPr>
          <p:cNvPr id="3" name="内容占位符 2"/>
          <p:cNvSpPr>
            <a:spLocks noGrp="1"/>
          </p:cNvSpPr>
          <p:nvPr>
            <p:ph idx="1"/>
          </p:nvPr>
        </p:nvSpPr>
        <p:spPr>
          <a:xfrm>
            <a:off x="457200" y="1196975"/>
            <a:ext cx="8229600" cy="2933065"/>
          </a:xfrm>
        </p:spPr>
        <p:txBody>
          <a:bodyPr/>
          <a:lstStyle/>
          <a:p>
            <a:pPr>
              <a:buClr>
                <a:srgbClr val="006633"/>
              </a:buClr>
              <a:buFont typeface="Wingdings" panose="05000000000000000000" charset="0"/>
              <a:buChar char="Ø"/>
            </a:pPr>
            <a:r>
              <a:rPr lang="zh-CN" altLang="zh-CN" dirty="0" smtClean="0"/>
              <a:t>设置计算机</a:t>
            </a:r>
            <a:r>
              <a:rPr lang="en-US" altLang="zh-CN" dirty="0" smtClean="0"/>
              <a:t>BIOS</a:t>
            </a:r>
            <a:endParaRPr lang="en-US" altLang="zh-CN" dirty="0" smtClean="0"/>
          </a:p>
          <a:p>
            <a:pPr>
              <a:buClr>
                <a:srgbClr val="006633"/>
              </a:buClr>
              <a:buFont typeface="Wingdings" panose="05000000000000000000" charset="0"/>
              <a:buChar char="Ø"/>
            </a:pPr>
            <a:r>
              <a:rPr lang="zh-CN" altLang="en-US" dirty="0" smtClean="0"/>
              <a:t>配置</a:t>
            </a:r>
            <a:r>
              <a:rPr lang="en-US" altLang="zh-CN" dirty="0" smtClean="0"/>
              <a:t>GRUB</a:t>
            </a:r>
            <a:r>
              <a:rPr lang="zh-CN" altLang="en-US" dirty="0" smtClean="0"/>
              <a:t>的口令</a:t>
            </a:r>
            <a:endParaRPr lang="zh-CN" altLang="en-US" dirty="0" smtClean="0"/>
          </a:p>
          <a:p>
            <a:pPr>
              <a:buClr>
                <a:srgbClr val="006633"/>
              </a:buClr>
              <a:buFont typeface="Wingdings" panose="05000000000000000000" charset="0"/>
              <a:buChar char="Ø"/>
            </a:pPr>
            <a:r>
              <a:rPr lang="zh-CN" altLang="en-US" dirty="0" smtClean="0"/>
              <a:t>禁用三键重启热键</a:t>
            </a:r>
            <a:endParaRPr lang="zh-CN" altLang="en-US" dirty="0" smtClean="0"/>
          </a:p>
          <a:p>
            <a:pPr>
              <a:buClr>
                <a:srgbClr val="006633"/>
              </a:buClr>
              <a:buFont typeface="Wingdings" panose="05000000000000000000" charset="0"/>
              <a:buChar char="Ø"/>
            </a:pPr>
            <a:r>
              <a:rPr lang="zh-CN" altLang="en-US" dirty="0" smtClean="0"/>
              <a:t>设置屏幕锁定</a:t>
            </a:r>
            <a:endParaRPr lang="en-US" altLang="zh-CN" dirty="0" smtClean="0"/>
          </a:p>
          <a:p>
            <a:pPr>
              <a:buClr>
                <a:srgbClr val="006633"/>
              </a:buClr>
              <a:buFont typeface="Wingdings" panose="05000000000000000000" charset="0"/>
              <a:buChar char="Ø"/>
            </a:pPr>
            <a:r>
              <a:rPr lang="zh-CN" altLang="zh-CN" dirty="0" smtClean="0"/>
              <a:t>为</a:t>
            </a:r>
            <a:r>
              <a:rPr lang="en-US" altLang="zh-CN" dirty="0" smtClean="0"/>
              <a:t> BASH </a:t>
            </a:r>
            <a:r>
              <a:rPr lang="zh-CN" altLang="zh-CN" dirty="0" smtClean="0"/>
              <a:t>设置超时自动注销</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846455"/>
          </a:xfrm>
        </p:spPr>
        <p:txBody>
          <a:bodyPr/>
          <a:lstStyle/>
          <a:p>
            <a:r>
              <a:rPr lang="zh-CN" altLang="zh-CN" dirty="0" smtClean="0"/>
              <a:t>三、禁止</a:t>
            </a:r>
            <a:r>
              <a:rPr lang="en-US" altLang="zh-CN" dirty="0" smtClean="0"/>
              <a:t>root</a:t>
            </a:r>
            <a:r>
              <a:rPr lang="zh-CN" altLang="zh-CN" dirty="0" smtClean="0"/>
              <a:t>账号登录</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605" y="321310"/>
            <a:ext cx="8229600" cy="786765"/>
          </a:xfrm>
        </p:spPr>
        <p:txBody>
          <a:bodyPr/>
          <a:lstStyle/>
          <a:p>
            <a:r>
              <a:rPr lang="en-US" altLang="zh-CN" b="1" dirty="0">
                <a:ea typeface="宋体" panose="02010600030101010101" pitchFamily="2" charset="-122"/>
              </a:rPr>
              <a:t>root </a:t>
            </a:r>
            <a:r>
              <a:rPr lang="zh-CN" altLang="en-US" b="1" dirty="0" smtClean="0">
                <a:ea typeface="宋体" panose="02010600030101010101" pitchFamily="2" charset="-122"/>
              </a:rPr>
              <a:t>账号</a:t>
            </a:r>
            <a:endParaRPr lang="en-US" altLang="zh-CN" b="1" dirty="0">
              <a:ea typeface="宋体" panose="02010600030101010101" pitchFamily="2" charset="-122"/>
            </a:endParaRPr>
          </a:p>
        </p:txBody>
      </p:sp>
      <p:sp>
        <p:nvSpPr>
          <p:cNvPr id="77827" name="Rectangle 3"/>
          <p:cNvSpPr>
            <a:spLocks noGrp="1" noChangeArrowheads="1"/>
          </p:cNvSpPr>
          <p:nvPr>
            <p:ph type="body" idx="1"/>
          </p:nvPr>
        </p:nvSpPr>
        <p:spPr>
          <a:xfrm>
            <a:off x="457200" y="1600200"/>
            <a:ext cx="8229600" cy="3130550"/>
          </a:xfrm>
        </p:spPr>
        <p:txBody>
          <a:bodyPr/>
          <a:lstStyle/>
          <a:p>
            <a:pPr>
              <a:buClr>
                <a:srgbClr val="006633"/>
              </a:buClr>
              <a:buFont typeface="Wingdings" panose="05000000000000000000" charset="0"/>
              <a:buChar char="Ø"/>
            </a:pPr>
            <a:r>
              <a:rPr lang="zh-CN" altLang="en-US" dirty="0" smtClean="0">
                <a:ea typeface="宋体" panose="02010600030101010101" pitchFamily="2" charset="-122"/>
              </a:rPr>
              <a:t>尽量减少使用 </a:t>
            </a:r>
            <a:r>
              <a:rPr lang="en-US" altLang="zh-CN" dirty="0" smtClean="0">
                <a:ea typeface="宋体" panose="02010600030101010101" pitchFamily="2" charset="-122"/>
              </a:rPr>
              <a:t>root </a:t>
            </a:r>
            <a:r>
              <a:rPr lang="zh-CN" altLang="en-US" dirty="0" smtClean="0">
                <a:ea typeface="宋体" panose="02010600030101010101" pitchFamily="2" charset="-122"/>
              </a:rPr>
              <a:t>账号</a:t>
            </a:r>
            <a:endParaRPr lang="en-US" altLang="zh-CN" dirty="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是整个 </a:t>
            </a:r>
            <a:r>
              <a:rPr lang="en-US" altLang="zh-CN" dirty="0" smtClean="0">
                <a:ea typeface="宋体" panose="02010600030101010101" pitchFamily="2" charset="-122"/>
              </a:rPr>
              <a:t>Linux </a:t>
            </a:r>
            <a:r>
              <a:rPr lang="zh-CN" altLang="en-US" dirty="0" smtClean="0">
                <a:ea typeface="宋体" panose="02010600030101010101" pitchFamily="2" charset="-122"/>
              </a:rPr>
              <a:t>系统的关键</a:t>
            </a:r>
            <a:endParaRPr lang="en-US" altLang="zh-CN" dirty="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如果可能，使用其他帐户</a:t>
            </a:r>
            <a:endParaRPr lang="en-US" altLang="zh-CN" dirty="0">
              <a:ea typeface="宋体" panose="02010600030101010101" pitchFamily="2" charset="-122"/>
            </a:endParaRPr>
          </a:p>
          <a:p>
            <a:pPr>
              <a:buClr>
                <a:srgbClr val="006633"/>
              </a:buClr>
              <a:buFont typeface="Wingdings" panose="05000000000000000000" charset="0"/>
              <a:buChar char="Ø"/>
            </a:pPr>
            <a:r>
              <a:rPr lang="zh-CN" altLang="en-US" dirty="0" smtClean="0"/>
              <a:t>除非绝对必要，否则不要以 </a:t>
            </a:r>
            <a:r>
              <a:rPr lang="en-US" altLang="zh-CN" dirty="0" smtClean="0"/>
              <a:t>root </a:t>
            </a:r>
            <a:r>
              <a:rPr lang="zh-CN" altLang="en-US" dirty="0" smtClean="0"/>
              <a:t>直接登录</a:t>
            </a:r>
            <a:endParaRPr lang="en-US" altLang="zh-CN" dirty="0" smtClean="0"/>
          </a:p>
          <a:p>
            <a:pPr lvl="1">
              <a:buClr>
                <a:srgbClr val="006633"/>
              </a:buClr>
              <a:buFont typeface="Wingdings" panose="05000000000000000000" charset="0"/>
              <a:buChar char="Ø"/>
            </a:pPr>
            <a:r>
              <a:rPr lang="zh-CN" altLang="en-US" dirty="0" smtClean="0">
                <a:ea typeface="宋体" panose="02010600030101010101" pitchFamily="2" charset="-122"/>
              </a:rPr>
              <a:t>使用</a:t>
            </a:r>
            <a:r>
              <a:rPr lang="en-US" altLang="zh-CN" dirty="0" smtClean="0">
                <a:ea typeface="宋体" panose="02010600030101010101" pitchFamily="2" charset="-122"/>
              </a:rPr>
              <a:t>“</a:t>
            </a:r>
            <a:r>
              <a:rPr lang="en-US" altLang="zh-CN" i="1" dirty="0" err="1" smtClean="0">
                <a:solidFill>
                  <a:srgbClr val="002060"/>
                </a:solidFill>
                <a:ea typeface="宋体" panose="02010600030101010101" pitchFamily="2" charset="-122"/>
              </a:rPr>
              <a:t>su</a:t>
            </a:r>
            <a:r>
              <a:rPr lang="en-US" altLang="zh-CN" i="1" dirty="0" smtClean="0">
                <a:solidFill>
                  <a:srgbClr val="002060"/>
                </a:solidFill>
                <a:ea typeface="宋体" panose="02010600030101010101" pitchFamily="2" charset="-122"/>
              </a:rPr>
              <a:t> -</a:t>
            </a:r>
            <a:r>
              <a:rPr lang="en-US" altLang="zh-CN" dirty="0" smtClean="0">
                <a:solidFill>
                  <a:srgbClr val="002060"/>
                </a:solidFill>
                <a:ea typeface="宋体" panose="02010600030101010101" pitchFamily="2" charset="-122"/>
              </a:rPr>
              <a:t>” </a:t>
            </a:r>
            <a:r>
              <a:rPr lang="zh-CN" altLang="en-US" dirty="0" smtClean="0">
                <a:ea typeface="宋体" panose="02010600030101010101" pitchFamily="2" charset="-122"/>
              </a:rPr>
              <a:t>替换 </a:t>
            </a:r>
            <a:r>
              <a:rPr lang="en-US" altLang="zh-CN" dirty="0" smtClean="0">
                <a:ea typeface="宋体" panose="02010600030101010101" pitchFamily="2" charset="-122"/>
              </a:rPr>
              <a:t>root </a:t>
            </a:r>
            <a:r>
              <a:rPr lang="zh-CN" altLang="en-US" dirty="0" smtClean="0">
                <a:ea typeface="宋体" panose="02010600030101010101" pitchFamily="2" charset="-122"/>
              </a:rPr>
              <a:t>的直接登录</a:t>
            </a:r>
            <a:endParaRPr lang="en-US" altLang="zh-CN" dirty="0" smtClean="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使用</a:t>
            </a:r>
            <a:r>
              <a:rPr lang="zh-CN" altLang="en-US" i="1" dirty="0" smtClean="0">
                <a:solidFill>
                  <a:srgbClr val="002060"/>
                </a:solidFill>
                <a:ea typeface="宋体" panose="02010600030101010101" pitchFamily="2" charset="-122"/>
              </a:rPr>
              <a:t> </a:t>
            </a:r>
            <a:r>
              <a:rPr lang="en-US" altLang="zh-CN" i="1" dirty="0" err="1" smtClean="0">
                <a:solidFill>
                  <a:srgbClr val="002060"/>
                </a:solidFill>
                <a:ea typeface="宋体" panose="02010600030101010101" pitchFamily="2" charset="-122"/>
              </a:rPr>
              <a:t>sudo</a:t>
            </a:r>
            <a:endParaRPr lang="en-US" altLang="zh-CN" dirty="0" smtClean="0">
              <a:solidFill>
                <a:srgbClr val="002060"/>
              </a:solidFill>
              <a:ea typeface="宋体" panose="02010600030101010101" pitchFamily="2" charset="-122"/>
            </a:endParaRPr>
          </a:p>
          <a:p>
            <a:pPr lvl="1"/>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7360" y="1268730"/>
            <a:ext cx="8229600" cy="2738755"/>
          </a:xfrm>
        </p:spPr>
        <p:txBody>
          <a:bodyPr/>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rPr>
              <a:t>sudo配置文件/etc/sudoers</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rPr>
              <a:t>sudo默认配置文件/etc/sudoers中</a:t>
            </a:r>
            <a:r>
              <a:rPr lang="zh-CN" altLang="en-US" sz="2400" b="1" dirty="0" err="1" smtClean="0">
                <a:solidFill>
                  <a:schemeClr val="tx2"/>
                </a:solidFill>
                <a:latin typeface="微软雅黑" panose="020B0503020204020204" charset="-122"/>
                <a:ea typeface="微软雅黑" panose="020B0503020204020204" charset="-122"/>
                <a:cs typeface="微软雅黑" panose="020B0503020204020204" charset="-122"/>
              </a:rPr>
              <a:t>可以进行设置</a:t>
            </a: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rPr>
              <a:t>。</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rPr>
              <a:t>（1）别名规则</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rPr>
              <a:t>（2）授权规则</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980440"/>
            <a:ext cx="8229600" cy="3304540"/>
          </a:xfrm>
        </p:spPr>
        <p:txBody>
          <a:bodyPr/>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rPr>
              <a:t>授权规则的定义格式：</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rPr>
              <a:t>授权用户  主机=命令动作</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rPr>
              <a:t>或者</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rPr>
              <a:t>授权用户  主机=[(切换到哪些用户或用户组)]  [是否需要密码验证]  命令1,[(切换到哪些用户或用户组)]  [是否需要密码验证]  [命令2],[(切换到哪些用户或用户组)]  [是否需要密码验证]  [命令3] …</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25755" y="1268730"/>
            <a:ext cx="8493125" cy="1693545"/>
          </a:xfrm>
          <a:prstGeom prst="rect">
            <a:avLst/>
          </a:prstGeom>
        </p:spPr>
      </p:pic>
      <p:sp>
        <p:nvSpPr>
          <p:cNvPr id="7" name="文本框 6"/>
          <p:cNvSpPr txBox="1"/>
          <p:nvPr/>
        </p:nvSpPr>
        <p:spPr>
          <a:xfrm>
            <a:off x="323215" y="3500755"/>
            <a:ext cx="7281545" cy="1179830"/>
          </a:xfrm>
          <a:prstGeom prst="rect">
            <a:avLst/>
          </a:prstGeom>
          <a:noFill/>
        </p:spPr>
        <p:txBody>
          <a:bodyPr wrap="square" rtlCol="0">
            <a:noAutofit/>
          </a:bodyPr>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说明：</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指定主机</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2</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目标</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用户</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（以谁的身份去执行命令）</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3</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命令名称</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323215" y="332740"/>
            <a:ext cx="3307715" cy="487045"/>
          </a:xfrm>
          <a:prstGeom prst="rect">
            <a:avLst/>
          </a:prstGeom>
          <a:noFill/>
        </p:spPr>
        <p:txBody>
          <a:bodyPr wrap="square" rtlCol="0">
            <a:noAutofit/>
          </a:bodyPr>
          <a:p>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1</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a:t>
            </a:r>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用户</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身份</a:t>
            </a:r>
            <a:endParaRPr lang="zh-CN" altLang="en-US" sz="2400" b="1">
              <a:solidFill>
                <a:srgbClr val="00206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55650" y="1557020"/>
            <a:ext cx="7724775" cy="1487170"/>
          </a:xfrm>
          <a:prstGeom prst="rect">
            <a:avLst/>
          </a:prstGeom>
        </p:spPr>
      </p:pic>
      <p:sp>
        <p:nvSpPr>
          <p:cNvPr id="8" name="文本框 7"/>
          <p:cNvSpPr txBox="1"/>
          <p:nvPr/>
        </p:nvSpPr>
        <p:spPr>
          <a:xfrm>
            <a:off x="828040" y="620395"/>
            <a:ext cx="3307715" cy="487045"/>
          </a:xfrm>
          <a:prstGeom prst="rect">
            <a:avLst/>
          </a:prstGeom>
          <a:noFill/>
        </p:spPr>
        <p:txBody>
          <a:bodyPr wrap="square" rtlCol="0">
            <a:noAutofit/>
          </a:bodyPr>
          <a:p>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2</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、组</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身份</a:t>
            </a:r>
            <a:endParaRPr lang="zh-CN" altLang="en-US" sz="2400" b="1">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83895" y="3573145"/>
            <a:ext cx="7366000" cy="1275715"/>
          </a:xfrm>
          <a:prstGeom prst="rect">
            <a:avLst/>
          </a:prstGeom>
          <a:noFill/>
        </p:spPr>
        <p:txBody>
          <a:bodyPr wrap="square" rtlCol="0">
            <a:noAutofit/>
          </a:bodyPr>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说明：</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（1）%wheel    表示组wheel</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（2）NOPASSWD: ALL  允许wheel用户组中的用户在不输入该用户的密码的情况下使用所有命令</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260" y="2060575"/>
            <a:ext cx="7991475" cy="998855"/>
          </a:xfrm>
        </p:spPr>
        <p:txBody>
          <a:bodyPr/>
          <a:lstStyle/>
          <a:p>
            <a:pPr algn="l"/>
            <a:r>
              <a:rPr lang="en-US" altLang="zh-CN" sz="4600" b="1" dirty="0"/>
              <a:t>一</a:t>
            </a:r>
            <a:r>
              <a:rPr lang="zh-CN" altLang="en-US" sz="4600" b="1" dirty="0"/>
              <a:t>、</a:t>
            </a:r>
            <a:r>
              <a:rPr lang="zh-CN" altLang="en-US" sz="4600" b="1" dirty="0" smtClean="0">
                <a:sym typeface="+mn-ea"/>
              </a:rPr>
              <a:t>监视</a:t>
            </a:r>
            <a:r>
              <a:rPr lang="zh-CN" altLang="en-US" sz="4600" b="1" dirty="0" smtClean="0"/>
              <a:t>系统性能</a:t>
            </a:r>
            <a:endParaRPr lang="zh-CN" altLang="en-US" sz="4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530" y="2060575"/>
            <a:ext cx="7991475" cy="867410"/>
          </a:xfrm>
        </p:spPr>
        <p:txBody>
          <a:bodyPr/>
          <a:lstStyle/>
          <a:p>
            <a:pPr algn="l"/>
            <a:r>
              <a:rPr lang="zh-CN" altLang="it-IT" sz="4400" b="1" dirty="0" smtClean="0">
                <a:sym typeface="+mn-ea"/>
              </a:rPr>
              <a:t>四、</a:t>
            </a:r>
            <a:r>
              <a:rPr lang="it-IT" altLang="zh-CN" sz="4400" b="1" dirty="0" smtClean="0">
                <a:sym typeface="+mn-ea"/>
              </a:rPr>
              <a:t>CentOS 7 </a:t>
            </a:r>
            <a:r>
              <a:rPr lang="zh-CN" altLang="en-US" sz="4400" b="1" dirty="0" smtClean="0">
                <a:sym typeface="+mn-ea"/>
              </a:rPr>
              <a:t>的</a:t>
            </a:r>
            <a:r>
              <a:rPr lang="zh-CN" altLang="zh-CN" sz="4400" b="1" dirty="0" smtClean="0">
                <a:sym typeface="+mn-ea"/>
              </a:rPr>
              <a:t>防火墙</a:t>
            </a:r>
            <a:r>
              <a:rPr lang="en-US" altLang="zh-CN" sz="4400" b="1" dirty="0" smtClean="0">
                <a:sym typeface="+mn-ea"/>
              </a:rPr>
              <a:t>firewall</a:t>
            </a:r>
            <a:endParaRPr lang="en-US" altLang="zh-CN" sz="4400" b="1" dirty="0" smtClean="0">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01700"/>
          </a:xfrm>
        </p:spPr>
        <p:txBody>
          <a:bodyPr/>
          <a:lstStyle/>
          <a:p>
            <a:r>
              <a:rPr lang="it-IT" b="1" dirty="0" smtClean="0"/>
              <a:t>CentOS 7</a:t>
            </a:r>
            <a:r>
              <a:rPr lang="zh-CN" altLang="en-US" b="1" dirty="0" smtClean="0"/>
              <a:t>的防火墙系统组成</a:t>
            </a:r>
            <a:endParaRPr lang="zh-CN" altLang="en-US" b="1" dirty="0"/>
          </a:p>
        </p:txBody>
      </p:sp>
      <p:sp>
        <p:nvSpPr>
          <p:cNvPr id="3" name="内容占位符 2"/>
          <p:cNvSpPr>
            <a:spLocks noGrp="1"/>
          </p:cNvSpPr>
          <p:nvPr>
            <p:ph idx="1"/>
          </p:nvPr>
        </p:nvSpPr>
        <p:spPr/>
        <p:txBody>
          <a:bodyPr/>
          <a:lstStyle/>
          <a:p>
            <a:endParaRPr lang="zh-CN" altLang="en-US"/>
          </a:p>
        </p:txBody>
      </p:sp>
      <p:pic>
        <p:nvPicPr>
          <p:cNvPr id="58370" name="Picture 2" descr="centos-firewall"/>
          <p:cNvPicPr>
            <a:picLocks noChangeAspect="1" noChangeArrowheads="1"/>
          </p:cNvPicPr>
          <p:nvPr/>
        </p:nvPicPr>
        <p:blipFill>
          <a:blip r:embed="rId1"/>
          <a:srcRect/>
          <a:stretch>
            <a:fillRect/>
          </a:stretch>
        </p:blipFill>
        <p:spPr bwMode="auto">
          <a:xfrm>
            <a:off x="827378" y="1269034"/>
            <a:ext cx="7269474" cy="471490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16305"/>
          </a:xfrm>
        </p:spPr>
        <p:txBody>
          <a:bodyPr/>
          <a:lstStyle/>
          <a:p>
            <a:r>
              <a:rPr lang="zh-CN" altLang="en-US" b="1" dirty="0" smtClean="0"/>
              <a:t>两种互斥的防火墙系统</a:t>
            </a:r>
            <a:endParaRPr lang="zh-CN" altLang="en-US" b="1" dirty="0" smtClean="0"/>
          </a:p>
        </p:txBody>
      </p:sp>
      <p:sp>
        <p:nvSpPr>
          <p:cNvPr id="3" name="内容占位符 2"/>
          <p:cNvSpPr>
            <a:spLocks noGrp="1"/>
          </p:cNvSpPr>
          <p:nvPr>
            <p:ph idx="1"/>
          </p:nvPr>
        </p:nvSpPr>
        <p:spPr>
          <a:xfrm>
            <a:off x="467360" y="1340485"/>
            <a:ext cx="8229600" cy="4530725"/>
          </a:xfrm>
        </p:spPr>
        <p:txBody>
          <a:bodyPr/>
          <a:lstStyle/>
          <a:p>
            <a:pPr>
              <a:buClr>
                <a:srgbClr val="006633"/>
              </a:buClr>
              <a:buFont typeface="Wingdings" panose="05000000000000000000" charset="0"/>
              <a:buChar char="Ø"/>
            </a:pPr>
            <a:r>
              <a:rPr lang="en-US" altLang="zh-CN" dirty="0" smtClean="0"/>
              <a:t>CentOS7</a:t>
            </a:r>
            <a:r>
              <a:rPr lang="zh-CN" altLang="en-US" dirty="0" smtClean="0"/>
              <a:t>的动态防火墙系统</a:t>
            </a:r>
            <a:endParaRPr lang="en-US" altLang="zh-CN" dirty="0" smtClean="0"/>
          </a:p>
          <a:p>
            <a:pPr lvl="1">
              <a:buClr>
                <a:srgbClr val="006633"/>
              </a:buClr>
              <a:buFont typeface="Wingdings" panose="05000000000000000000" charset="0"/>
              <a:buChar char="Ø"/>
            </a:pPr>
            <a:r>
              <a:rPr lang="zh-CN" altLang="en-US" dirty="0" smtClean="0"/>
              <a:t>引入了与</a:t>
            </a:r>
            <a:r>
              <a:rPr lang="es-ES" dirty="0" smtClean="0"/>
              <a:t> netfilter </a:t>
            </a:r>
            <a:r>
              <a:rPr lang="zh-CN" altLang="en-US" dirty="0" smtClean="0"/>
              <a:t>交互的</a:t>
            </a:r>
            <a:r>
              <a:rPr lang="es-ES" dirty="0" smtClean="0"/>
              <a:t> firewalld </a:t>
            </a:r>
            <a:r>
              <a:rPr lang="zh-CN" altLang="en-US" dirty="0" smtClean="0"/>
              <a:t>系统</a:t>
            </a:r>
            <a:endParaRPr lang="en-US" altLang="zh-CN" dirty="0" smtClean="0"/>
          </a:p>
          <a:p>
            <a:pPr lvl="1">
              <a:buClr>
                <a:srgbClr val="006633"/>
              </a:buClr>
              <a:buFont typeface="Wingdings" panose="05000000000000000000" charset="0"/>
              <a:buChar char="Ø"/>
            </a:pPr>
            <a:r>
              <a:rPr lang="es-ES" dirty="0" smtClean="0"/>
              <a:t>firewalld</a:t>
            </a:r>
            <a:r>
              <a:rPr lang="zh-CN" altLang="en-US" dirty="0" smtClean="0"/>
              <a:t>：配置和监控系统防火墙规则的守护进程</a:t>
            </a:r>
            <a:endParaRPr lang="en-US" altLang="zh-CN" dirty="0" smtClean="0"/>
          </a:p>
          <a:p>
            <a:pPr lvl="1">
              <a:buClr>
                <a:srgbClr val="006633"/>
              </a:buClr>
              <a:buFont typeface="Wingdings" panose="05000000000000000000" charset="0"/>
              <a:buChar char="Ø"/>
            </a:pPr>
            <a:r>
              <a:rPr lang="zh-CN" altLang="en-US" dirty="0" smtClean="0"/>
              <a:t>与守护进程交互的管理程序可以通过</a:t>
            </a:r>
            <a:r>
              <a:rPr lang="es-ES" dirty="0" smtClean="0"/>
              <a:t>DBus</a:t>
            </a:r>
            <a:r>
              <a:rPr lang="zh-CN" altLang="en-US" dirty="0" smtClean="0"/>
              <a:t>消息系统与</a:t>
            </a:r>
            <a:r>
              <a:rPr lang="es-ES" dirty="0" smtClean="0"/>
              <a:t> firewalld</a:t>
            </a:r>
            <a:r>
              <a:rPr lang="zh-CN" altLang="en-US" dirty="0" smtClean="0"/>
              <a:t>通信，从而动态管理防火墙规则</a:t>
            </a:r>
            <a:endParaRPr lang="en-US" altLang="zh-CN" dirty="0" smtClean="0"/>
          </a:p>
          <a:p>
            <a:pPr lvl="1">
              <a:buClr>
                <a:srgbClr val="006633"/>
              </a:buClr>
              <a:buFont typeface="Wingdings" panose="05000000000000000000" charset="0"/>
              <a:buChar char="Ø"/>
            </a:pPr>
            <a:r>
              <a:rPr lang="es-ES" dirty="0" smtClean="0"/>
              <a:t>Firewall</a:t>
            </a:r>
            <a:r>
              <a:rPr lang="en-US" altLang="zh-CN" dirty="0" smtClean="0"/>
              <a:t>-</a:t>
            </a:r>
            <a:r>
              <a:rPr lang="en-US" altLang="zh-CN" dirty="0" err="1" smtClean="0"/>
              <a:t>cmd</a:t>
            </a:r>
            <a:r>
              <a:rPr lang="zh-CN" altLang="en-US" dirty="0" smtClean="0"/>
              <a:t>：与</a:t>
            </a:r>
            <a:r>
              <a:rPr lang="es-ES" dirty="0" smtClean="0"/>
              <a:t>firewalld</a:t>
            </a:r>
            <a:r>
              <a:rPr lang="zh-CN" altLang="en-US" dirty="0" smtClean="0"/>
              <a:t>交互的管理程序</a:t>
            </a:r>
            <a:endParaRPr lang="en-US" altLang="zh-CN" dirty="0" smtClean="0"/>
          </a:p>
          <a:p>
            <a:pPr>
              <a:buClr>
                <a:srgbClr val="006633"/>
              </a:buClr>
              <a:buFont typeface="Wingdings" panose="05000000000000000000" charset="0"/>
              <a:buChar char="Ø"/>
            </a:pPr>
            <a:r>
              <a:rPr lang="zh-CN" altLang="en-US" dirty="0" smtClean="0"/>
              <a:t>向下兼容的静态防火墙系统</a:t>
            </a:r>
            <a:endParaRPr lang="en-US" altLang="zh-CN" dirty="0" smtClean="0"/>
          </a:p>
          <a:p>
            <a:pPr lvl="1">
              <a:buClr>
                <a:srgbClr val="006633"/>
              </a:buClr>
              <a:buFont typeface="Wingdings" panose="05000000000000000000" charset="0"/>
              <a:buChar char="Ø"/>
            </a:pPr>
            <a:r>
              <a:rPr lang="en-US" altLang="zh-CN" dirty="0" err="1" smtClean="0"/>
              <a:t>iptables</a:t>
            </a:r>
            <a:r>
              <a:rPr lang="zh-CN" altLang="en-US" dirty="0" smtClean="0"/>
              <a:t>服务：负责防火墙规则的持久性</a:t>
            </a:r>
            <a:endParaRPr lang="en-US" altLang="zh-CN" dirty="0" smtClean="0"/>
          </a:p>
          <a:p>
            <a:pPr lvl="1">
              <a:buClr>
                <a:srgbClr val="006633"/>
              </a:buClr>
              <a:buFont typeface="Wingdings" panose="05000000000000000000" charset="0"/>
              <a:buChar char="Ø"/>
            </a:pPr>
            <a:r>
              <a:rPr lang="zh-CN" altLang="en-US" dirty="0" smtClean="0"/>
              <a:t>管理工具：</a:t>
            </a:r>
            <a:r>
              <a:rPr lang="es-ES" dirty="0" smtClean="0"/>
              <a:t>lokkit </a:t>
            </a:r>
            <a:r>
              <a:rPr lang="en-US" dirty="0" smtClean="0"/>
              <a:t>/ system-</a:t>
            </a:r>
            <a:r>
              <a:rPr lang="en-US" dirty="0" err="1" smtClean="0"/>
              <a:t>config</a:t>
            </a:r>
            <a:r>
              <a:rPr lang="en-US" dirty="0" smtClean="0"/>
              <a:t>-firewall-</a:t>
            </a:r>
            <a:r>
              <a:rPr lang="en-US" dirty="0" err="1" smtClean="0"/>
              <a:t>tui</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86765"/>
          </a:xfrm>
        </p:spPr>
        <p:txBody>
          <a:bodyPr/>
          <a:lstStyle/>
          <a:p>
            <a:r>
              <a:rPr lang="it-IT" b="1" dirty="0" smtClean="0"/>
              <a:t>firewalld</a:t>
            </a:r>
            <a:r>
              <a:rPr lang="zh-CN" altLang="en-US" b="1" dirty="0" smtClean="0"/>
              <a:t>的区域</a:t>
            </a:r>
            <a:endParaRPr lang="zh-CN" altLang="en-US" b="1" dirty="0"/>
          </a:p>
        </p:txBody>
      </p:sp>
      <p:sp>
        <p:nvSpPr>
          <p:cNvPr id="3" name="内容占位符 2"/>
          <p:cNvSpPr>
            <a:spLocks noGrp="1"/>
          </p:cNvSpPr>
          <p:nvPr>
            <p:ph idx="1"/>
          </p:nvPr>
        </p:nvSpPr>
        <p:spPr>
          <a:xfrm>
            <a:off x="457200" y="1214120"/>
            <a:ext cx="8229600" cy="5186045"/>
          </a:xfrm>
        </p:spPr>
        <p:txBody>
          <a:bodyPr/>
          <a:lstStyle/>
          <a:p>
            <a:pPr>
              <a:buClr>
                <a:srgbClr val="006633"/>
              </a:buClr>
              <a:buFont typeface="Wingdings" panose="05000000000000000000" charset="0"/>
              <a:buChar char="Ø"/>
            </a:pPr>
            <a:r>
              <a:rPr lang="es-ES" dirty="0" smtClean="0"/>
              <a:t>firewalld</a:t>
            </a:r>
            <a:r>
              <a:rPr lang="zh-CN" altLang="en-US" dirty="0" smtClean="0"/>
              <a:t>将所有网络流量分为多个区域，从而简化防火墙管理。</a:t>
            </a:r>
            <a:endParaRPr lang="en-US" altLang="zh-CN" dirty="0" smtClean="0"/>
          </a:p>
          <a:p>
            <a:pPr>
              <a:buClr>
                <a:srgbClr val="006633"/>
              </a:buClr>
              <a:buFont typeface="Wingdings" panose="05000000000000000000" charset="0"/>
              <a:buChar char="Ø"/>
            </a:pPr>
            <a:r>
              <a:rPr lang="zh-CN" altLang="en-US" dirty="0" smtClean="0"/>
              <a:t>根据数据包的源</a:t>
            </a:r>
            <a:r>
              <a:rPr lang="es-ES" dirty="0" smtClean="0"/>
              <a:t>IP</a:t>
            </a:r>
            <a:r>
              <a:rPr lang="zh-CN" altLang="en-US" dirty="0" smtClean="0"/>
              <a:t>地址或传入网络接口等条件，流量将转入相应区域的防火墙规则，对于流入系统的每个数据包，将首先检查其源地址。</a:t>
            </a:r>
            <a:endParaRPr lang="zh-CN" altLang="en-US" dirty="0" smtClean="0"/>
          </a:p>
          <a:p>
            <a:pPr lvl="1">
              <a:buClr>
                <a:srgbClr val="006633"/>
              </a:buClr>
              <a:buFont typeface="Wingdings" panose="05000000000000000000" charset="0"/>
              <a:buChar char="Ø"/>
            </a:pPr>
            <a:r>
              <a:rPr lang="zh-CN" altLang="en-US" dirty="0" smtClean="0"/>
              <a:t>若此源地址关联到特定的区域，则会执行该区域的规则。</a:t>
            </a:r>
            <a:endParaRPr lang="zh-CN" altLang="en-US" dirty="0" smtClean="0"/>
          </a:p>
          <a:p>
            <a:pPr lvl="1">
              <a:buClr>
                <a:srgbClr val="006633"/>
              </a:buClr>
              <a:buFont typeface="Wingdings" panose="05000000000000000000" charset="0"/>
              <a:buChar char="Ø"/>
            </a:pPr>
            <a:r>
              <a:rPr lang="zh-CN" altLang="en-US" dirty="0" smtClean="0"/>
              <a:t>若此源地址未关联到某区域，则使用传入网络接口的区域并执行区域规则。</a:t>
            </a:r>
            <a:endParaRPr lang="zh-CN" altLang="en-US" dirty="0" smtClean="0"/>
          </a:p>
          <a:p>
            <a:pPr lvl="1">
              <a:buClr>
                <a:srgbClr val="006633"/>
              </a:buClr>
              <a:buFont typeface="Wingdings" panose="05000000000000000000" charset="0"/>
              <a:buChar char="Ø"/>
            </a:pPr>
            <a:r>
              <a:rPr lang="zh-CN" altLang="en-US" dirty="0" smtClean="0"/>
              <a:t>若网络接口未与某区域关联，则使用默认区域并执行区域规则。</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57200" y="1052830"/>
            <a:ext cx="8317230" cy="4399915"/>
          </a:xfrm>
          <a:prstGeom prst="rect">
            <a:avLst/>
          </a:prstGeom>
          <a:noFill/>
        </p:spPr>
        <p:txBody>
          <a:bodyPr wrap="square" rtlCol="0" anchor="t">
            <a:spAutoFit/>
          </a:bodyPr>
          <a:p>
            <a:pPr marL="342900" indent="-342900" eaLnBrk="1" latinLnBrk="0" hangingPunct="1">
              <a:buClr>
                <a:srgbClr val="006633"/>
              </a:buClr>
              <a:buFont typeface="Wingdings" panose="05000000000000000000" charset="0"/>
              <a:buChar char="Ø"/>
            </a:pPr>
            <a:r>
              <a:rPr lang="zh-CN" altLang="en-US" sz="2000" b="1">
                <a:solidFill>
                  <a:srgbClr val="C00000"/>
                </a:solidFill>
              </a:rPr>
              <a:t>丢弃区域（Drop Zone）</a:t>
            </a:r>
            <a:r>
              <a:rPr lang="zh-CN" altLang="en-US" sz="2000"/>
              <a:t>：如果使用丢弃区域，任何进入的数据包将被丢弃。这个类似与我们之前使用iptables -j drop。使用丢弃规则意味着将不存在响应，只有流出的网络连接有效。</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阻塞区域（Block Zone）</a:t>
            </a:r>
            <a:r>
              <a:rPr lang="zh-CN" altLang="en-US" sz="2000"/>
              <a:t>：阻塞区域会拒绝进入的网络连接，返回icmp-host-prohibited，只有服务器已经建立的连接会被通过。</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公共区域（Public Zone）</a:t>
            </a:r>
            <a:r>
              <a:rPr lang="zh-CN" altLang="en-US" sz="2000"/>
              <a:t>：只接受那些被选中的连接，而这些通过在公共区域中定义相关规则实现。服务器可以通过特定的端口数据，而其它的连接将被丢弃。</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外部区域（External Zone）</a:t>
            </a:r>
            <a:r>
              <a:rPr lang="zh-CN" altLang="en-US" sz="2000"/>
              <a:t>：这个区域相当于路由器的启用伪装（masquerading）选项。只有指定的连接会被接受，而其它的连接将被丢弃或者不被接受。</a:t>
            </a:r>
            <a:endParaRPr lang="zh-CN" altLang="en-US" sz="2000"/>
          </a:p>
          <a:p>
            <a:pPr marL="342900" indent="-342900">
              <a:buClr>
                <a:srgbClr val="006633"/>
              </a:buClr>
              <a:buFont typeface="Wingdings" panose="05000000000000000000" charset="0"/>
              <a:buChar char="Ø"/>
            </a:pPr>
            <a:r>
              <a:rPr lang="zh-CN" altLang="en-US" sz="2000" b="1">
                <a:solidFill>
                  <a:srgbClr val="C00000"/>
                </a:solidFill>
              </a:rPr>
              <a:t>隔离区域（DMZ Zone）</a:t>
            </a:r>
            <a:r>
              <a:rPr lang="zh-CN" altLang="en-US" sz="2000"/>
              <a:t>：如果想要只允许给部分服务能被外部访问，可以在DMZ区域中定义。它也拥有只通过被选中连接的特性。</a:t>
            </a:r>
            <a:endParaRPr lang="zh-CN" altLang="en-US" sz="2000"/>
          </a:p>
          <a:p>
            <a:pPr marL="342900" indent="-342900">
              <a:buClr>
                <a:srgbClr val="006633"/>
              </a:buClr>
              <a:buFont typeface="Wingdings" panose="05000000000000000000" charset="0"/>
              <a:buChar char="Ø"/>
            </a:pPr>
            <a:r>
              <a:rPr lang="zh-CN" altLang="en-US" sz="2000" b="1">
                <a:solidFill>
                  <a:srgbClr val="C00000"/>
                </a:solidFill>
              </a:rPr>
              <a:t>信任区域（Trusted Zone）</a:t>
            </a:r>
            <a:r>
              <a:rPr lang="zh-CN" altLang="en-US" sz="2000"/>
              <a:t>：信任区域允许所有网络通信通过。</a:t>
            </a:r>
            <a:endParaRPr lang="zh-CN" altLang="en-US" sz="2000"/>
          </a:p>
        </p:txBody>
      </p:sp>
      <p:sp>
        <p:nvSpPr>
          <p:cNvPr id="8" name="标题 7"/>
          <p:cNvSpPr>
            <a:spLocks noGrp="1"/>
          </p:cNvSpPr>
          <p:nvPr>
            <p:ph type="title"/>
          </p:nvPr>
        </p:nvSpPr>
        <p:spPr>
          <a:xfrm>
            <a:off x="544830" y="264795"/>
            <a:ext cx="8229600" cy="727075"/>
          </a:xfrm>
        </p:spPr>
        <p:txBody>
          <a:bodyPr/>
          <a:p>
            <a:r>
              <a:rPr lang="it-IT" b="1" dirty="0" smtClean="0"/>
              <a:t>firewalld</a:t>
            </a:r>
            <a:r>
              <a:rPr lang="zh-CN" altLang="en-US" b="1" dirty="0" smtClean="0"/>
              <a:t>的预定义区域</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165"/>
            <a:ext cx="8229600" cy="786765"/>
          </a:xfrm>
        </p:spPr>
        <p:txBody>
          <a:bodyPr/>
          <a:lstStyle/>
          <a:p>
            <a:r>
              <a:rPr lang="it-IT" b="1" dirty="0" smtClean="0"/>
              <a:t>firewalld</a:t>
            </a:r>
            <a:r>
              <a:rPr lang="zh-CN" altLang="en-US" b="1" dirty="0" smtClean="0"/>
              <a:t>的预定义区域</a:t>
            </a:r>
            <a:endParaRPr lang="zh-CN" altLang="en-US" b="1" dirty="0"/>
          </a:p>
        </p:txBody>
      </p:sp>
      <p:sp>
        <p:nvSpPr>
          <p:cNvPr id="3" name="内容占位符 2"/>
          <p:cNvSpPr>
            <a:spLocks noGrp="1"/>
          </p:cNvSpPr>
          <p:nvPr>
            <p:ph idx="1"/>
          </p:nvPr>
        </p:nvSpPr>
        <p:spPr>
          <a:xfrm>
            <a:off x="457200" y="1320800"/>
            <a:ext cx="8229600" cy="2496185"/>
          </a:xfrm>
        </p:spPr>
        <p:txBody>
          <a:bodyPr/>
          <a:lstStyle/>
          <a:p>
            <a:pPr>
              <a:buClr>
                <a:srgbClr val="006633"/>
              </a:buClr>
              <a:buFont typeface="Wingdings" panose="05000000000000000000" charset="0"/>
              <a:buChar char="Ø"/>
            </a:pPr>
            <a:r>
              <a:rPr lang="zh-CN" altLang="en-US" sz="2000" b="1" kern="1200">
                <a:solidFill>
                  <a:srgbClr val="C00000"/>
                </a:solidFill>
                <a:latin typeface="Arial" panose="020B0604020202020204" pitchFamily="34" charset="0"/>
                <a:ea typeface="宋体" panose="02010600030101010101" pitchFamily="2" charset="-122"/>
                <a:sym typeface="+mn-ea"/>
              </a:rPr>
              <a:t>工作区域（Work Zone）</a:t>
            </a:r>
            <a:r>
              <a:rPr lang="zh-CN" altLang="en-US" sz="2000">
                <a:sym typeface="+mn-ea"/>
              </a:rPr>
              <a:t>：在这个区域，我们只能定义内部网络。比如私有网络通信才被允许。</a:t>
            </a:r>
            <a:endParaRPr lang="zh-CN" altLang="en-US" sz="2000"/>
          </a:p>
          <a:p>
            <a:pPr>
              <a:buClr>
                <a:srgbClr val="006633"/>
              </a:buClr>
              <a:buFont typeface="Wingdings" panose="05000000000000000000" charset="0"/>
              <a:buChar char="Ø"/>
            </a:pPr>
            <a:r>
              <a:rPr lang="zh-CN" altLang="en-US" sz="2000">
                <a:sym typeface="+mn-ea"/>
              </a:rPr>
              <a:t> </a:t>
            </a:r>
            <a:r>
              <a:rPr lang="zh-CN" altLang="en-US" sz="2000" b="1" kern="1200">
                <a:solidFill>
                  <a:srgbClr val="C00000"/>
                </a:solidFill>
                <a:latin typeface="Arial" panose="020B0604020202020204" pitchFamily="34" charset="0"/>
                <a:ea typeface="宋体" panose="02010600030101010101" pitchFamily="2" charset="-122"/>
                <a:sym typeface="+mn-ea"/>
              </a:rPr>
              <a:t>家庭区域（Home Zone）</a:t>
            </a:r>
            <a:r>
              <a:rPr lang="zh-CN" altLang="en-US" sz="2000">
                <a:sym typeface="+mn-ea"/>
              </a:rPr>
              <a:t>：这个区域专门用于家庭环境。我们可以利用这个区域来信任网络上其它主机不会侵害你的主机。它同样只允许被选中的连接。</a:t>
            </a:r>
            <a:endParaRPr lang="zh-CN" altLang="en-US" sz="2000"/>
          </a:p>
          <a:p>
            <a:pPr>
              <a:buClr>
                <a:srgbClr val="006633"/>
              </a:buClr>
              <a:buFont typeface="Wingdings" panose="05000000000000000000" charset="0"/>
              <a:buChar char="Ø"/>
            </a:pPr>
            <a:r>
              <a:rPr lang="zh-CN" altLang="en-US" sz="2000" b="1" kern="1200">
                <a:solidFill>
                  <a:srgbClr val="C00000"/>
                </a:solidFill>
                <a:latin typeface="Arial" panose="020B0604020202020204" pitchFamily="34" charset="0"/>
                <a:ea typeface="宋体" panose="02010600030101010101" pitchFamily="2" charset="-122"/>
                <a:sym typeface="+mn-ea"/>
              </a:rPr>
              <a:t>内部区域（Internal Zone）</a:t>
            </a:r>
            <a:r>
              <a:rPr lang="zh-CN" altLang="en-US" sz="2000">
                <a:sym typeface="+mn-ea"/>
              </a:rPr>
              <a:t>：这个区域和工作区域（Work Zone）类似，只有通过被选中的连接。</a:t>
            </a:r>
            <a:endParaRPr lang="zh-CN" altLang="en-US" sz="2000"/>
          </a:p>
          <a:p>
            <a:pPr>
              <a:buNone/>
            </a:pP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zh-CN" altLang="en-US" b="1" dirty="0" smtClean="0"/>
              <a:t>获取预定义信息</a:t>
            </a:r>
            <a:endParaRPr lang="zh-CN" altLang="en-US" b="1" dirty="0"/>
          </a:p>
        </p:txBody>
      </p:sp>
      <p:sp>
        <p:nvSpPr>
          <p:cNvPr id="3" name="内容占位符 2"/>
          <p:cNvSpPr>
            <a:spLocks noGrp="1"/>
          </p:cNvSpPr>
          <p:nvPr>
            <p:ph idx="1"/>
          </p:nvPr>
        </p:nvSpPr>
        <p:spPr>
          <a:xfrm>
            <a:off x="457200" y="1968500"/>
            <a:ext cx="8229600" cy="3481070"/>
          </a:xfrm>
        </p:spPr>
        <p:txBody>
          <a:bodyPr/>
          <a:lstStyle/>
          <a:p>
            <a:pPr>
              <a:buClr>
                <a:srgbClr val="006633"/>
              </a:buClr>
              <a:buFont typeface="Wingdings" panose="05000000000000000000" charset="0"/>
              <a:buChar char="Ø"/>
            </a:pPr>
            <a:r>
              <a:rPr lang="zh-CN" altLang="en-US" dirty="0" smtClean="0"/>
              <a:t>显示预定义的区域</a:t>
            </a:r>
            <a:endParaRPr lang="en-US" altLang="zh-CN" dirty="0" smtClean="0"/>
          </a:p>
          <a:p>
            <a:pPr marL="344170" lvl="1" indent="0">
              <a:buClr>
                <a:srgbClr val="006633"/>
              </a:buClr>
              <a:buNone/>
            </a:pPr>
            <a:r>
              <a:rPr lang="en-US" dirty="0" smtClean="0"/>
              <a:t># </a:t>
            </a:r>
            <a:r>
              <a:rPr lang="en-US" b="1" dirty="0" smtClean="0"/>
              <a:t>firewall-</a:t>
            </a:r>
            <a:r>
              <a:rPr lang="en-US" b="1" dirty="0" err="1" smtClean="0"/>
              <a:t>cmd</a:t>
            </a:r>
            <a:r>
              <a:rPr lang="en-US" b="1" dirty="0" smtClean="0"/>
              <a:t> --get-zones</a:t>
            </a:r>
            <a:endParaRPr lang="en-US" altLang="zh-CN" dirty="0" smtClean="0"/>
          </a:p>
          <a:p>
            <a:pPr>
              <a:buClr>
                <a:srgbClr val="006633"/>
              </a:buClr>
              <a:buFont typeface="Wingdings" panose="05000000000000000000" charset="0"/>
              <a:buChar char="Ø"/>
            </a:pPr>
            <a:r>
              <a:rPr lang="zh-CN" altLang="en-US" dirty="0" smtClean="0"/>
              <a:t>显示预定义的服务</a:t>
            </a:r>
            <a:endParaRPr lang="en-US" altLang="zh-CN" dirty="0" smtClean="0"/>
          </a:p>
          <a:p>
            <a:pPr marL="344170" lvl="1" indent="0">
              <a:buClr>
                <a:srgbClr val="006633"/>
              </a:buClr>
              <a:buNone/>
            </a:pPr>
            <a:r>
              <a:rPr lang="en-US" dirty="0" smtClean="0"/>
              <a:t># </a:t>
            </a:r>
            <a:r>
              <a:rPr lang="en-US" b="1" dirty="0" smtClean="0"/>
              <a:t>firewall-</a:t>
            </a:r>
            <a:r>
              <a:rPr lang="en-US" b="1" dirty="0" err="1" smtClean="0"/>
              <a:t>cmd</a:t>
            </a:r>
            <a:r>
              <a:rPr lang="en-US" b="1" dirty="0" smtClean="0"/>
              <a:t> --get-services</a:t>
            </a:r>
            <a:endParaRPr lang="en-US" altLang="zh-CN" dirty="0" smtClean="0"/>
          </a:p>
          <a:p>
            <a:pPr>
              <a:buClr>
                <a:srgbClr val="006633"/>
              </a:buClr>
              <a:buFont typeface="Wingdings" panose="05000000000000000000" charset="0"/>
              <a:buChar char="Ø"/>
            </a:pPr>
            <a:r>
              <a:rPr lang="zh-CN" altLang="en-US" dirty="0" smtClean="0"/>
              <a:t>显示预定义的</a:t>
            </a:r>
            <a:r>
              <a:rPr lang="en-US" dirty="0" smtClean="0"/>
              <a:t>ICMP</a:t>
            </a:r>
            <a:r>
              <a:rPr lang="zh-CN" altLang="en-US" dirty="0" smtClean="0"/>
              <a:t>阻塞类型</a:t>
            </a:r>
            <a:endParaRPr lang="en-US" altLang="zh-CN" dirty="0" smtClean="0"/>
          </a:p>
          <a:p>
            <a:pPr marL="344170" lvl="1" indent="0">
              <a:buClr>
                <a:srgbClr val="006633"/>
              </a:buClr>
              <a:buNone/>
            </a:pPr>
            <a:r>
              <a:rPr lang="en-US" b="1" dirty="0" smtClean="0"/>
              <a:t># firewall-</a:t>
            </a:r>
            <a:r>
              <a:rPr lang="en-US" b="1" dirty="0" err="1" smtClean="0"/>
              <a:t>cmd</a:t>
            </a:r>
            <a:r>
              <a:rPr lang="en-US" b="1" dirty="0" smtClean="0"/>
              <a:t> --get-</a:t>
            </a:r>
            <a:r>
              <a:rPr lang="en-US" b="1" dirty="0" err="1" smtClean="0"/>
              <a:t>icmptypes</a:t>
            </a:r>
            <a:endParaRPr lang="zh-CN" altLang="en-US" b="1"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2950"/>
          </a:xfrm>
        </p:spPr>
        <p:txBody>
          <a:bodyPr/>
          <a:lstStyle/>
          <a:p>
            <a:r>
              <a:rPr lang="it-IT" b="1" dirty="0" smtClean="0"/>
              <a:t>firewall-cmd</a:t>
            </a:r>
            <a:r>
              <a:rPr lang="en-US" altLang="zh-CN" b="1" dirty="0" smtClean="0"/>
              <a:t>——</a:t>
            </a:r>
            <a:r>
              <a:rPr lang="zh-CN" altLang="en-US" b="1" dirty="0" smtClean="0"/>
              <a:t>区域管理</a:t>
            </a:r>
            <a:endParaRPr lang="zh-CN" altLang="en-US" b="1" dirty="0"/>
          </a:p>
        </p:txBody>
      </p:sp>
      <p:sp>
        <p:nvSpPr>
          <p:cNvPr id="3" name="内容占位符 2"/>
          <p:cNvSpPr>
            <a:spLocks noGrp="1"/>
          </p:cNvSpPr>
          <p:nvPr>
            <p:ph idx="1"/>
          </p:nvPr>
        </p:nvSpPr>
        <p:spPr>
          <a:xfrm>
            <a:off x="357158" y="1142984"/>
            <a:ext cx="8686832" cy="4987941"/>
          </a:xfrm>
        </p:spPr>
        <p:txBody>
          <a:bodyPr/>
          <a:lstStyle/>
          <a:p>
            <a:pPr>
              <a:buClr>
                <a:srgbClr val="006633"/>
              </a:buClr>
              <a:buFont typeface="Wingdings" panose="05000000000000000000" charset="0"/>
              <a:buChar char="Ø"/>
            </a:pPr>
            <a:r>
              <a:rPr lang="zh-CN" altLang="en-US" dirty="0" smtClean="0"/>
              <a:t>显示默认区域</a:t>
            </a:r>
            <a:endParaRPr lang="en-US" altLang="zh-CN" dirty="0" smtClean="0"/>
          </a:p>
          <a:p>
            <a:pPr marL="344170" lvl="1" indent="0">
              <a:buClr>
                <a:srgbClr val="006633"/>
              </a:buClr>
              <a:buNone/>
            </a:pPr>
            <a:r>
              <a:rPr lang="en-US" dirty="0" smtClean="0"/>
              <a:t># firewall-</a:t>
            </a:r>
            <a:r>
              <a:rPr lang="en-US" dirty="0" err="1" smtClean="0"/>
              <a:t>cmd</a:t>
            </a:r>
            <a:r>
              <a:rPr lang="en-US" dirty="0" smtClean="0"/>
              <a:t> --get-default-zone</a:t>
            </a:r>
            <a:endParaRPr lang="en-US" altLang="zh-CN" dirty="0" smtClean="0"/>
          </a:p>
          <a:p>
            <a:pPr>
              <a:buClr>
                <a:srgbClr val="006633"/>
              </a:buClr>
              <a:buFont typeface="Wingdings" panose="05000000000000000000" charset="0"/>
              <a:buChar char="Ø"/>
            </a:pPr>
            <a:r>
              <a:rPr lang="zh-CN" altLang="en-US" dirty="0" smtClean="0"/>
              <a:t>显示已激活的所有区域</a:t>
            </a:r>
            <a:endParaRPr lang="zh-CN" altLang="en-US" dirty="0" smtClean="0"/>
          </a:p>
          <a:p>
            <a:pPr marL="344170" lvl="1" indent="0">
              <a:buClr>
                <a:srgbClr val="006633"/>
              </a:buClr>
              <a:buNone/>
            </a:pPr>
            <a:r>
              <a:rPr lang="en-US" dirty="0" smtClean="0"/>
              <a:t># firewall-</a:t>
            </a:r>
            <a:r>
              <a:rPr lang="en-US" dirty="0" err="1" smtClean="0"/>
              <a:t>cmd</a:t>
            </a:r>
            <a:r>
              <a:rPr lang="en-US" dirty="0" smtClean="0"/>
              <a:t> --get-active-zones</a:t>
            </a:r>
            <a:endParaRPr lang="zh-CN" altLang="en-US" dirty="0" smtClean="0"/>
          </a:p>
          <a:p>
            <a:pPr>
              <a:buClr>
                <a:srgbClr val="006633"/>
              </a:buClr>
              <a:buFont typeface="Wingdings" panose="05000000000000000000" charset="0"/>
              <a:buChar char="Ø"/>
            </a:pPr>
            <a:r>
              <a:rPr lang="zh-CN" altLang="en-US" dirty="0" smtClean="0"/>
              <a:t>显示默认区域的所有规则</a:t>
            </a:r>
            <a:endParaRPr lang="en-US" altLang="zh-CN" dirty="0" smtClean="0"/>
          </a:p>
          <a:p>
            <a:pPr marL="344170" lvl="1" indent="0">
              <a:buClr>
                <a:srgbClr val="006633"/>
              </a:buClr>
              <a:buNone/>
            </a:pPr>
            <a:r>
              <a:rPr lang="en-US" dirty="0" smtClean="0"/>
              <a:t># firewall-</a:t>
            </a:r>
            <a:r>
              <a:rPr lang="en-US" dirty="0" err="1" smtClean="0"/>
              <a:t>cmd</a:t>
            </a:r>
            <a:r>
              <a:rPr lang="en-US" dirty="0" smtClean="0"/>
              <a:t> --list-all</a:t>
            </a:r>
            <a:endParaRPr lang="en-US" altLang="zh-CN" dirty="0" smtClean="0"/>
          </a:p>
          <a:p>
            <a:pPr>
              <a:buClr>
                <a:srgbClr val="006633"/>
              </a:buClr>
              <a:buFont typeface="Wingdings" panose="05000000000000000000" charset="0"/>
              <a:buChar char="Ø"/>
            </a:pPr>
            <a:r>
              <a:rPr lang="zh-CN" altLang="en-US" dirty="0" smtClean="0"/>
              <a:t>显示网络接口</a:t>
            </a:r>
            <a:r>
              <a:rPr lang="en-US" dirty="0" smtClean="0"/>
              <a:t>eno33554960</a:t>
            </a:r>
            <a:r>
              <a:rPr lang="zh-CN" altLang="en-US" dirty="0" smtClean="0"/>
              <a:t>对应的区域</a:t>
            </a:r>
            <a:endParaRPr lang="en-US" altLang="zh-CN" dirty="0" smtClean="0"/>
          </a:p>
          <a:p>
            <a:pPr marL="344170" lvl="1" indent="0">
              <a:buClr>
                <a:srgbClr val="006633"/>
              </a:buClr>
              <a:buNone/>
            </a:pPr>
            <a:r>
              <a:rPr lang="en-US" dirty="0" smtClean="0"/>
              <a:t># firewall-</a:t>
            </a:r>
            <a:r>
              <a:rPr lang="en-US" dirty="0" err="1" smtClean="0"/>
              <a:t>cmd</a:t>
            </a:r>
            <a:r>
              <a:rPr lang="en-US" dirty="0" smtClean="0"/>
              <a:t> --get-zone-of-interface=eno33554960</a:t>
            </a:r>
            <a:endParaRPr lang="en-US" altLang="zh-CN" dirty="0" smtClean="0"/>
          </a:p>
          <a:p>
            <a:pPr>
              <a:buClr>
                <a:srgbClr val="006633"/>
              </a:buClr>
              <a:buFont typeface="Wingdings" panose="05000000000000000000" charset="0"/>
              <a:buChar char="Ø"/>
            </a:pPr>
            <a:r>
              <a:rPr lang="zh-CN" altLang="en-US" dirty="0" smtClean="0"/>
              <a:t>更改网络接口</a:t>
            </a:r>
            <a:r>
              <a:rPr lang="en-US" dirty="0" smtClean="0"/>
              <a:t>eno33554960</a:t>
            </a:r>
            <a:r>
              <a:rPr lang="zh-CN" altLang="en-US" dirty="0" smtClean="0"/>
              <a:t>对应的区域</a:t>
            </a:r>
            <a:endParaRPr lang="en-US" altLang="zh-CN" dirty="0" smtClean="0"/>
          </a:p>
          <a:p>
            <a:pPr marL="344170" lvl="1" indent="0">
              <a:buClr>
                <a:srgbClr val="006633"/>
              </a:buClr>
              <a:buNone/>
            </a:pPr>
            <a:r>
              <a:rPr lang="en-US" sz="2000" dirty="0" smtClean="0"/>
              <a:t># firewall-</a:t>
            </a:r>
            <a:r>
              <a:rPr lang="en-US" sz="2000" dirty="0" err="1" smtClean="0"/>
              <a:t>cmd</a:t>
            </a:r>
            <a:r>
              <a:rPr lang="en-US" sz="2000" dirty="0" smtClean="0"/>
              <a:t> --zone=internal --change-interface=eno33554960</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zh-CN" altLang="en-US" dirty="0" smtClean="0"/>
              <a:t>管理区域中的服务</a:t>
            </a:r>
            <a:endParaRPr lang="zh-CN" altLang="en-US" dirty="0"/>
          </a:p>
        </p:txBody>
      </p:sp>
      <p:sp>
        <p:nvSpPr>
          <p:cNvPr id="3" name="内容占位符 2"/>
          <p:cNvSpPr>
            <a:spLocks noGrp="1"/>
          </p:cNvSpPr>
          <p:nvPr>
            <p:ph idx="1"/>
          </p:nvPr>
        </p:nvSpPr>
        <p:spPr/>
        <p:txBody>
          <a:bodyPr/>
          <a:lstStyle/>
          <a:p>
            <a:r>
              <a:rPr lang="zh-CN" altLang="en-US" dirty="0" smtClean="0"/>
              <a:t>为默认区域设置允许访问的服务或端口号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--add-service=http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--list-services</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--add-port=8888/</a:t>
            </a:r>
            <a:r>
              <a:rPr lang="en-US" sz="2000" b="1" dirty="0" err="1" smtClean="0">
                <a:solidFill>
                  <a:srgbClr val="002060"/>
                </a:solidFill>
              </a:rPr>
              <a:t>tcp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--list-ports</a:t>
            </a:r>
            <a:endParaRPr lang="en-US" altLang="zh-CN" sz="2000" b="1" dirty="0" smtClean="0">
              <a:solidFill>
                <a:srgbClr val="002060"/>
              </a:solidFill>
            </a:endParaRPr>
          </a:p>
          <a:p>
            <a:r>
              <a:rPr lang="zh-CN" altLang="en-US" dirty="0" smtClean="0"/>
              <a:t>为指定区域设置允许访问的服务或端口号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--add-service=</a:t>
            </a:r>
            <a:r>
              <a:rPr lang="en-US" sz="2000" b="1" dirty="0" err="1" smtClean="0">
                <a:solidFill>
                  <a:srgbClr val="002060"/>
                </a:solidFill>
              </a:rPr>
              <a:t>mysql</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--remove-service=samba-client</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--list-services</a:t>
            </a:r>
            <a:endParaRPr lang="en-US" sz="2000" b="1" dirty="0" smtClean="0">
              <a:solidFill>
                <a:srgbClr val="002060"/>
              </a:solidFill>
            </a:endParaRP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--add-port=8080/</a:t>
            </a:r>
            <a:r>
              <a:rPr lang="en-US" altLang="zh-CN" sz="2000" b="1" dirty="0" err="1" smtClean="0">
                <a:solidFill>
                  <a:srgbClr val="002060"/>
                </a:solidFill>
              </a:rPr>
              <a:t>tcp</a:t>
            </a:r>
            <a:endParaRPr lang="en-US" altLang="zh-CN" sz="2000" b="1" dirty="0" smtClean="0">
              <a:solidFill>
                <a:srgbClr val="002060"/>
              </a:solidFill>
            </a:endParaRP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--list-ports</a:t>
            </a:r>
            <a:endParaRPr lang="zh-CN" altLang="en-US" sz="2000" b="1" dirty="0" smtClean="0">
              <a:solidFill>
                <a:srgbClr val="002060"/>
              </a:solidFill>
            </a:endParaRPr>
          </a:p>
          <a:p>
            <a:pPr lvl="1"/>
            <a:endParaRPr lang="zh-CN" altLang="en-US" dirty="0"/>
          </a:p>
        </p:txBody>
      </p:sp>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en-US" b="1" dirty="0" smtClean="0"/>
              <a:t>IP</a:t>
            </a:r>
            <a:r>
              <a:rPr lang="zh-CN" altLang="en-US" b="1" dirty="0" smtClean="0"/>
              <a:t>伪装和端口转发</a:t>
            </a:r>
            <a:endParaRPr lang="zh-CN" altLang="en-US" b="1" dirty="0"/>
          </a:p>
        </p:txBody>
      </p:sp>
      <p:sp>
        <p:nvSpPr>
          <p:cNvPr id="3" name="内容占位符 2"/>
          <p:cNvSpPr>
            <a:spLocks noGrp="1"/>
          </p:cNvSpPr>
          <p:nvPr>
            <p:ph idx="1"/>
          </p:nvPr>
        </p:nvSpPr>
        <p:spPr>
          <a:xfrm>
            <a:off x="457200" y="1600200"/>
            <a:ext cx="8115328" cy="4530725"/>
          </a:xfrm>
        </p:spPr>
        <p:txBody>
          <a:bodyPr/>
          <a:lstStyle/>
          <a:p>
            <a:pPr>
              <a:buClr>
                <a:srgbClr val="006633"/>
              </a:buClr>
              <a:buFont typeface="Wingdings" panose="05000000000000000000" charset="0"/>
              <a:buChar char="Ø"/>
            </a:pPr>
            <a:r>
              <a:rPr lang="zh-CN" altLang="en-US" dirty="0" smtClean="0"/>
              <a:t>为默认区域开启</a:t>
            </a:r>
            <a:r>
              <a:rPr lang="en-US" dirty="0" smtClean="0"/>
              <a:t>IP</a:t>
            </a:r>
            <a:r>
              <a:rPr lang="zh-CN" altLang="en-US" dirty="0" smtClean="0"/>
              <a:t>伪装</a:t>
            </a:r>
            <a:endParaRPr lang="zh-CN" altLang="en-US" dirty="0" smtClean="0"/>
          </a:p>
          <a:p>
            <a:pPr marL="344170" lvl="1" indent="0">
              <a:buClr>
                <a:srgbClr val="006633"/>
              </a:buClr>
              <a:buNone/>
            </a:pPr>
            <a:r>
              <a:rPr lang="en-US" dirty="0" smtClean="0"/>
              <a:t># firewall-</a:t>
            </a:r>
            <a:r>
              <a:rPr lang="en-US" dirty="0" err="1" smtClean="0"/>
              <a:t>cmd</a:t>
            </a:r>
            <a:r>
              <a:rPr lang="en-US" dirty="0" smtClean="0"/>
              <a:t> </a:t>
            </a:r>
            <a:r>
              <a:rPr lang="en-US" b="1" dirty="0" smtClean="0">
                <a:solidFill>
                  <a:srgbClr val="002060"/>
                </a:solidFill>
              </a:rPr>
              <a:t>--add-masquerade</a:t>
            </a:r>
            <a:endParaRPr lang="zh-CN" altLang="en-US" b="1" dirty="0" smtClean="0">
              <a:solidFill>
                <a:srgbClr val="002060"/>
              </a:solidFill>
            </a:endParaRPr>
          </a:p>
          <a:p>
            <a:pPr marL="344170" lvl="1" indent="0">
              <a:buClr>
                <a:srgbClr val="006633"/>
              </a:buClr>
              <a:buNone/>
            </a:pPr>
            <a:r>
              <a:rPr lang="en-US" dirty="0" smtClean="0"/>
              <a:t># firewall-</a:t>
            </a:r>
            <a:r>
              <a:rPr lang="en-US" dirty="0" err="1" smtClean="0"/>
              <a:t>cmd</a:t>
            </a:r>
            <a:r>
              <a:rPr lang="en-US" dirty="0" smtClean="0"/>
              <a:t> </a:t>
            </a:r>
            <a:r>
              <a:rPr lang="en-US" b="1" dirty="0" smtClean="0">
                <a:solidFill>
                  <a:srgbClr val="002060"/>
                </a:solidFill>
              </a:rPr>
              <a:t>--query-masquerade</a:t>
            </a:r>
            <a:endParaRPr lang="zh-CN" altLang="en-US" b="1" dirty="0" smtClean="0">
              <a:solidFill>
                <a:srgbClr val="002060"/>
              </a:solidFill>
            </a:endParaRPr>
          </a:p>
          <a:p>
            <a:pPr>
              <a:buClr>
                <a:srgbClr val="006633"/>
              </a:buClr>
              <a:buFont typeface="Wingdings" panose="05000000000000000000" charset="0"/>
              <a:buChar char="Ø"/>
            </a:pPr>
            <a:r>
              <a:rPr lang="zh-CN" altLang="en-US" dirty="0" smtClean="0"/>
              <a:t>为默认区域设置端口转发</a:t>
            </a:r>
            <a:endParaRPr lang="zh-CN" altLang="en-US" dirty="0" smtClean="0"/>
          </a:p>
          <a:p>
            <a:pPr lvl="1">
              <a:buNone/>
            </a:pPr>
            <a:r>
              <a:rPr lang="en-US" dirty="0" smtClean="0"/>
              <a:t># firewall-</a:t>
            </a:r>
            <a:r>
              <a:rPr lang="en-US" dirty="0" err="1" smtClean="0"/>
              <a:t>cmd</a:t>
            </a:r>
            <a:r>
              <a:rPr lang="en-US" dirty="0" smtClean="0"/>
              <a:t> </a:t>
            </a:r>
            <a:r>
              <a:rPr lang="en-US" b="1" dirty="0" smtClean="0">
                <a:solidFill>
                  <a:srgbClr val="002060"/>
                </a:solidFill>
              </a:rPr>
              <a:t>--add-forward-port=port=80:proto=</a:t>
            </a:r>
            <a:r>
              <a:rPr lang="en-US" b="1" dirty="0" err="1" smtClean="0">
                <a:solidFill>
                  <a:srgbClr val="002060"/>
                </a:solidFill>
              </a:rPr>
              <a:t>tcp:toport</a:t>
            </a:r>
            <a:r>
              <a:rPr lang="en-US" b="1" dirty="0" smtClean="0">
                <a:solidFill>
                  <a:srgbClr val="002060"/>
                </a:solidFill>
              </a:rPr>
              <a:t>=3128</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--add-forward-port=port=22166:proto=</a:t>
            </a:r>
            <a:r>
              <a:rPr lang="en-US" b="1" dirty="0" err="1" smtClean="0">
                <a:solidFill>
                  <a:srgbClr val="002060"/>
                </a:solidFill>
              </a:rPr>
              <a:t>tcp:toport</a:t>
            </a:r>
            <a:r>
              <a:rPr lang="en-US" b="1" dirty="0" smtClean="0">
                <a:solidFill>
                  <a:srgbClr val="002060"/>
                </a:solidFill>
              </a:rPr>
              <a:t>=22:toaddr=192.0.2.166</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--list-forward-ports</a:t>
            </a:r>
            <a:endParaRPr lang="en-US" altLang="zh-CN" b="1" dirty="0" smtClean="0">
              <a:solidFill>
                <a:srgbClr val="002060"/>
              </a:solidFill>
            </a:endParaRPr>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620395"/>
            <a:ext cx="8229600" cy="864870"/>
          </a:xfrm>
        </p:spPr>
        <p:txBody>
          <a:bodyPr/>
          <a:lstStyle/>
          <a:p>
            <a:r>
              <a:rPr lang="zh-CN" altLang="en-US" b="1" dirty="0" smtClean="0"/>
              <a:t>系统性能监视对象</a:t>
            </a:r>
            <a:endParaRPr lang="zh-CN" altLang="en-US" dirty="0"/>
          </a:p>
        </p:txBody>
      </p:sp>
      <p:sp>
        <p:nvSpPr>
          <p:cNvPr id="3" name="内容占位符 2"/>
          <p:cNvSpPr>
            <a:spLocks noGrp="1"/>
          </p:cNvSpPr>
          <p:nvPr>
            <p:ph idx="1"/>
          </p:nvPr>
        </p:nvSpPr>
        <p:spPr>
          <a:xfrm>
            <a:off x="457200" y="1600200"/>
            <a:ext cx="8229600" cy="2731770"/>
          </a:xfrm>
        </p:spPr>
        <p:txBody>
          <a:bodyPr/>
          <a:lstStyle/>
          <a:p>
            <a:pPr>
              <a:buClr>
                <a:srgbClr val="006633"/>
              </a:buClr>
              <a:buFont typeface="Wingdings" panose="05000000000000000000" charset="0"/>
              <a:buChar char="Ø"/>
            </a:pPr>
            <a:r>
              <a:rPr lang="zh-CN" altLang="en-US" dirty="0" smtClean="0"/>
              <a:t>容易形成性能瓶颈的监视对象</a:t>
            </a:r>
            <a:endParaRPr lang="en-US" altLang="zh-CN" dirty="0" smtClean="0"/>
          </a:p>
          <a:p>
            <a:pPr lvl="1">
              <a:buClr>
                <a:srgbClr val="006633"/>
              </a:buClr>
              <a:buFont typeface="Wingdings" panose="05000000000000000000" charset="0"/>
              <a:buChar char="Ø"/>
            </a:pPr>
            <a:r>
              <a:rPr lang="en-US" altLang="zh-CN" dirty="0" smtClean="0"/>
              <a:t>CPU</a:t>
            </a:r>
            <a:r>
              <a:rPr lang="zh-CN" altLang="en-US" dirty="0" smtClean="0"/>
              <a:t>性能</a:t>
            </a:r>
            <a:endParaRPr lang="en-US" altLang="zh-CN" dirty="0" smtClean="0"/>
          </a:p>
          <a:p>
            <a:pPr lvl="1">
              <a:buClr>
                <a:srgbClr val="006633"/>
              </a:buClr>
              <a:buFont typeface="Wingdings" panose="05000000000000000000" charset="0"/>
              <a:buChar char="Ø"/>
            </a:pPr>
            <a:r>
              <a:rPr lang="zh-CN" altLang="en-US" dirty="0" smtClean="0"/>
              <a:t>内存性能</a:t>
            </a:r>
            <a:endParaRPr lang="en-US" altLang="zh-CN" dirty="0" smtClean="0"/>
          </a:p>
          <a:p>
            <a:pPr lvl="1">
              <a:buClr>
                <a:srgbClr val="006633"/>
              </a:buClr>
              <a:buFont typeface="Wingdings" panose="05000000000000000000" charset="0"/>
              <a:buChar char="Ø"/>
            </a:pPr>
            <a:r>
              <a:rPr lang="zh-CN" altLang="en-US" dirty="0" smtClean="0"/>
              <a:t>磁盘</a:t>
            </a:r>
            <a:r>
              <a:rPr lang="en-US" altLang="zh-CN" dirty="0" smtClean="0"/>
              <a:t>I/O</a:t>
            </a:r>
            <a:r>
              <a:rPr lang="zh-CN" altLang="en-US" dirty="0" smtClean="0"/>
              <a:t>性能</a:t>
            </a:r>
            <a:endParaRPr lang="en-US" altLang="zh-CN" dirty="0" smtClean="0"/>
          </a:p>
          <a:p>
            <a:pPr lvl="1">
              <a:buClr>
                <a:srgbClr val="006633"/>
              </a:buClr>
              <a:buFont typeface="Wingdings" panose="05000000000000000000" charset="0"/>
              <a:buChar char="Ø"/>
            </a:pPr>
            <a:r>
              <a:rPr lang="zh-CN" altLang="en-US" dirty="0" smtClean="0"/>
              <a:t>网络</a:t>
            </a:r>
            <a:r>
              <a:rPr lang="en-US" altLang="zh-CN" dirty="0" smtClean="0"/>
              <a:t>I/O</a:t>
            </a:r>
            <a:r>
              <a:rPr lang="zh-CN" altLang="en-US" dirty="0" smtClean="0"/>
              <a:t>带宽</a:t>
            </a:r>
            <a:endParaRPr lang="zh-CN" altLang="en-US" dirty="0" smtClean="0"/>
          </a:p>
          <a:p>
            <a:pPr lvl="1"/>
            <a:endParaRPr lang="zh-CN" altLang="en-US"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zh-CN" altLang="en-US" b="1" dirty="0" smtClean="0"/>
              <a:t>两种配置模式</a:t>
            </a:r>
            <a:endParaRPr lang="zh-CN" altLang="en-US" b="1" dirty="0"/>
          </a:p>
        </p:txBody>
      </p:sp>
      <p:sp>
        <p:nvSpPr>
          <p:cNvPr id="3" name="内容占位符 2"/>
          <p:cNvSpPr>
            <a:spLocks noGrp="1"/>
          </p:cNvSpPr>
          <p:nvPr>
            <p:ph idx="1"/>
          </p:nvPr>
        </p:nvSpPr>
        <p:spPr>
          <a:xfrm>
            <a:off x="457200" y="1600200"/>
            <a:ext cx="8229600" cy="4053205"/>
          </a:xfrm>
        </p:spPr>
        <p:txBody>
          <a:bodyPr/>
          <a:lstStyle/>
          <a:p>
            <a:pPr lvl="0">
              <a:buClr>
                <a:srgbClr val="006633"/>
              </a:buClr>
              <a:buFont typeface="Wingdings" panose="05000000000000000000" charset="0"/>
              <a:buChar char="Ø"/>
            </a:pPr>
            <a:r>
              <a:rPr lang="zh-CN" altLang="en-US" dirty="0" smtClean="0"/>
              <a:t>运行时模式（</a:t>
            </a:r>
            <a:r>
              <a:rPr lang="it-IT" dirty="0" smtClean="0"/>
              <a:t>Runtime mode</a:t>
            </a:r>
            <a:r>
              <a:rPr lang="zh-CN" altLang="en-US" dirty="0" smtClean="0"/>
              <a:t>）</a:t>
            </a:r>
            <a:endParaRPr lang="en-US" altLang="zh-CN" dirty="0" smtClean="0"/>
          </a:p>
          <a:p>
            <a:pPr lvl="1">
              <a:buClr>
                <a:srgbClr val="006633"/>
              </a:buClr>
              <a:buFont typeface="Wingdings" panose="05000000000000000000" charset="0"/>
              <a:buChar char="Ø"/>
            </a:pPr>
            <a:r>
              <a:rPr lang="zh-CN" altLang="en-US" dirty="0" smtClean="0"/>
              <a:t>表示当前内存中运行的防火墙配置</a:t>
            </a:r>
            <a:endParaRPr lang="zh-CN" altLang="en-US" dirty="0" smtClean="0"/>
          </a:p>
          <a:p>
            <a:pPr lvl="0">
              <a:buClr>
                <a:srgbClr val="006633"/>
              </a:buClr>
              <a:buFont typeface="Wingdings" panose="05000000000000000000" charset="0"/>
              <a:buChar char="Ø"/>
            </a:pPr>
            <a:r>
              <a:rPr lang="zh-CN" altLang="en-US" dirty="0" smtClean="0"/>
              <a:t>持久性模式（</a:t>
            </a:r>
            <a:r>
              <a:rPr lang="it-IT" dirty="0" smtClean="0"/>
              <a:t>Permanent mode</a:t>
            </a:r>
            <a:r>
              <a:rPr lang="zh-CN" altLang="en-US" dirty="0" smtClean="0"/>
              <a:t>）</a:t>
            </a:r>
            <a:endParaRPr lang="en-US" altLang="zh-CN" dirty="0" smtClean="0"/>
          </a:p>
          <a:p>
            <a:pPr lvl="1">
              <a:buClr>
                <a:srgbClr val="006633"/>
              </a:buClr>
              <a:buFont typeface="Wingdings" panose="05000000000000000000" charset="0"/>
              <a:buChar char="Ø"/>
            </a:pPr>
            <a:r>
              <a:rPr lang="zh-CN" altLang="en-US" dirty="0" smtClean="0"/>
              <a:t>表示重启防火墙或重新加载防火墙规则时的配置</a:t>
            </a:r>
            <a:endParaRPr lang="en-US" altLang="zh-CN" dirty="0" smtClean="0"/>
          </a:p>
          <a:p>
            <a:pPr lvl="0">
              <a:buClr>
                <a:srgbClr val="006633"/>
              </a:buClr>
              <a:buFont typeface="Wingdings" panose="05000000000000000000" charset="0"/>
              <a:buChar char="Ø"/>
            </a:pPr>
            <a:r>
              <a:rPr lang="zh-CN" altLang="en-US" dirty="0" smtClean="0"/>
              <a:t>与配置模式相关的选项</a:t>
            </a:r>
            <a:endParaRPr lang="zh-CN" altLang="en-US" dirty="0" smtClean="0"/>
          </a:p>
          <a:p>
            <a:pPr lvl="1">
              <a:buClr>
                <a:srgbClr val="006633"/>
              </a:buClr>
              <a:buFont typeface="Wingdings" panose="05000000000000000000" charset="0"/>
              <a:buChar char="Ø"/>
            </a:pPr>
            <a:r>
              <a:rPr lang="en-US" altLang="zh-CN" dirty="0" smtClean="0"/>
              <a:t>--reload</a:t>
            </a:r>
            <a:endParaRPr lang="en-US" altLang="zh-CN" dirty="0" smtClean="0"/>
          </a:p>
          <a:p>
            <a:pPr lvl="1">
              <a:buClr>
                <a:srgbClr val="006633"/>
              </a:buClr>
              <a:buFont typeface="Wingdings" panose="05000000000000000000" charset="0"/>
              <a:buChar char="Ø"/>
            </a:pPr>
            <a:r>
              <a:rPr lang="en-US" altLang="zh-CN" dirty="0" smtClean="0"/>
              <a:t>--permanent</a:t>
            </a:r>
            <a:endParaRPr lang="en-US" altLang="zh-CN" dirty="0" smtClean="0"/>
          </a:p>
          <a:p>
            <a:pPr lvl="1">
              <a:buClr>
                <a:srgbClr val="006633"/>
              </a:buClr>
              <a:buFont typeface="Wingdings" panose="05000000000000000000" charset="0"/>
              <a:buChar char="Ø"/>
            </a:pPr>
            <a:r>
              <a:rPr lang="en-US" altLang="zh-CN" dirty="0" smtClean="0"/>
              <a:t>--runtime-to-permanent</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sz="3600" b="1" dirty="0" smtClean="0"/>
              <a:t>——</a:t>
            </a:r>
            <a:r>
              <a:rPr lang="zh-CN" altLang="en-US" sz="3600" b="1" dirty="0" smtClean="0"/>
              <a:t>同时配置运行时规则和持久性规则</a:t>
            </a:r>
            <a:endParaRPr lang="zh-CN" altLang="en-US" sz="3600" b="1" dirty="0"/>
          </a:p>
        </p:txBody>
      </p:sp>
      <p:sp>
        <p:nvSpPr>
          <p:cNvPr id="3" name="内容占位符 2"/>
          <p:cNvSpPr>
            <a:spLocks noGrp="1"/>
          </p:cNvSpPr>
          <p:nvPr>
            <p:ph idx="1"/>
          </p:nvPr>
        </p:nvSpPr>
        <p:spPr/>
        <p:txBody>
          <a:bodyPr/>
          <a:lstStyle/>
          <a:p>
            <a:pPr>
              <a:buClr>
                <a:srgbClr val="006633"/>
              </a:buClr>
              <a:buFont typeface="Wingdings" panose="05000000000000000000" charset="0"/>
              <a:buChar char="Ø"/>
            </a:pPr>
            <a:r>
              <a:rPr lang="zh-CN" altLang="en-US" sz="2800" dirty="0" smtClean="0"/>
              <a:t>方法</a:t>
            </a:r>
            <a:r>
              <a:rPr lang="it-IT" sz="2800" dirty="0" smtClean="0"/>
              <a:t>1</a:t>
            </a:r>
            <a:r>
              <a:rPr lang="zh-CN" altLang="en-US" sz="2800" dirty="0" smtClean="0"/>
              <a:t>：独立设置运行时规则和持久性规则</a:t>
            </a:r>
            <a:endParaRPr lang="en-US" altLang="zh-CN" sz="28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a:t>
            </a:r>
            <a:endParaRPr lang="en-US" altLang="zh-CN" sz="20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a:t>
            </a:r>
            <a:endParaRPr lang="en-US" altLang="zh-CN" sz="2000" b="1" dirty="0" smtClean="0">
              <a:solidFill>
                <a:srgbClr val="002060"/>
              </a:solidFill>
            </a:endParaRPr>
          </a:p>
          <a:p>
            <a:pPr>
              <a:buClr>
                <a:srgbClr val="006633"/>
              </a:buClr>
              <a:buFont typeface="Wingdings" panose="05000000000000000000" charset="0"/>
              <a:buChar char="Ø"/>
            </a:pPr>
            <a:r>
              <a:rPr lang="zh-CN" altLang="en-US" sz="2800" dirty="0" smtClean="0"/>
              <a:t>方法</a:t>
            </a:r>
            <a:r>
              <a:rPr lang="it-IT" sz="2800" dirty="0" smtClean="0"/>
              <a:t>2</a:t>
            </a:r>
            <a:r>
              <a:rPr lang="zh-CN" altLang="en-US" sz="2800" dirty="0" smtClean="0"/>
              <a:t>：设置持久性规则，而后重新加载配置使之成为运行时规则</a:t>
            </a:r>
            <a:endParaRPr lang="en-US" altLang="zh-CN" sz="28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 </a:t>
            </a:r>
            <a:endParaRPr lang="en-US" altLang="zh-CN" sz="2000" b="1" dirty="0" smtClean="0">
              <a:solidFill>
                <a:srgbClr val="002060"/>
              </a:solidFill>
            </a:endParaRPr>
          </a:p>
          <a:p>
            <a:pPr marL="344170" lvl="1" indent="0">
              <a:buClr>
                <a:srgbClr val="006633"/>
              </a:buClr>
              <a:buNone/>
            </a:pPr>
            <a:r>
              <a:rPr lang="en-US" altLang="zh-CN" sz="2000" dirty="0" smtClean="0"/>
              <a:t># firewall-</a:t>
            </a:r>
            <a:r>
              <a:rPr lang="en-US" altLang="zh-CN" sz="2000" dirty="0" err="1" smtClean="0"/>
              <a:t>cmd</a:t>
            </a:r>
            <a:r>
              <a:rPr lang="en-US" altLang="zh-CN" sz="2000" dirty="0" smtClean="0"/>
              <a:t> --reload</a:t>
            </a:r>
            <a:endParaRPr lang="en-US" altLang="zh-CN" sz="2000" dirty="0" smtClean="0"/>
          </a:p>
          <a:p>
            <a:pPr>
              <a:buClr>
                <a:srgbClr val="006633"/>
              </a:buClr>
              <a:buFont typeface="Wingdings" panose="05000000000000000000" charset="0"/>
              <a:buChar char="Ø"/>
            </a:pPr>
            <a:r>
              <a:rPr lang="zh-CN" altLang="en-US" sz="2800" dirty="0" smtClean="0"/>
              <a:t>方法</a:t>
            </a:r>
            <a:r>
              <a:rPr lang="it-IT" sz="2800" dirty="0" smtClean="0"/>
              <a:t>3</a:t>
            </a:r>
            <a:r>
              <a:rPr lang="zh-CN" altLang="en-US" sz="2800" dirty="0" smtClean="0"/>
              <a:t>：设置运行时规则，而后将其写入配置文件使之成为持久化规则</a:t>
            </a:r>
            <a:endParaRPr lang="en-US" altLang="zh-CN" sz="2800" dirty="0" smtClean="0"/>
          </a:p>
          <a:p>
            <a:pPr lvl="1">
              <a:buNone/>
            </a:pPr>
            <a:r>
              <a:rPr lang="en-US" altLang="zh-CN" sz="2000" dirty="0" smtClean="0"/>
              <a:t># firewall-</a:t>
            </a:r>
            <a:r>
              <a:rPr lang="en-US" altLang="zh-CN" sz="2000" dirty="0" err="1" smtClean="0"/>
              <a:t>cmd</a:t>
            </a:r>
            <a:r>
              <a:rPr lang="en-US" altLang="zh-CN" sz="2000" dirty="0" smtClean="0"/>
              <a:t> --add-service=https</a:t>
            </a:r>
            <a:endParaRPr lang="en-US" altLang="zh-CN" sz="2000" dirty="0" smtClean="0"/>
          </a:p>
          <a:p>
            <a:pPr lvl="1">
              <a:buNone/>
            </a:pPr>
            <a:r>
              <a:rPr lang="en-US" altLang="zh-CN" sz="2000" dirty="0" smtClean="0"/>
              <a:t># firewall-</a:t>
            </a:r>
            <a:r>
              <a:rPr lang="en-US" altLang="zh-CN" sz="2000" dirty="0" err="1" smtClean="0"/>
              <a:t>cmd</a:t>
            </a:r>
            <a:r>
              <a:rPr lang="en-US" altLang="zh-CN" sz="2000" dirty="0" smtClean="0"/>
              <a:t> </a:t>
            </a:r>
            <a:r>
              <a:rPr lang="en-US" altLang="zh-CN" sz="2000" b="1" dirty="0" smtClean="0">
                <a:solidFill>
                  <a:srgbClr val="002060"/>
                </a:solidFill>
              </a:rPr>
              <a:t>--runtime-to-permanent</a:t>
            </a:r>
            <a:endParaRPr lang="zh-CN" altLang="en-US" sz="2000" b="1" dirty="0" smtClean="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1279525"/>
          </a:xfrm>
        </p:spPr>
        <p:txBody>
          <a:bodyPr/>
          <a:lstStyle/>
          <a:p>
            <a:r>
              <a:rPr lang="it-IT" b="1" dirty="0" smtClean="0"/>
              <a:t>firewall-cmd</a:t>
            </a:r>
            <a:br>
              <a:rPr lang="it-IT" b="1" dirty="0" smtClean="0"/>
            </a:br>
            <a:r>
              <a:rPr lang="en-US" altLang="zh-CN" sz="3600" b="1" dirty="0" smtClean="0"/>
              <a:t>——</a:t>
            </a:r>
            <a:r>
              <a:rPr lang="zh-CN" altLang="en-US" b="1" dirty="0" smtClean="0"/>
              <a:t>高级配置</a:t>
            </a:r>
            <a:endParaRPr lang="zh-CN" altLang="en-US" b="1" dirty="0"/>
          </a:p>
        </p:txBody>
      </p:sp>
      <p:sp>
        <p:nvSpPr>
          <p:cNvPr id="3" name="内容占位符 2"/>
          <p:cNvSpPr>
            <a:spLocks noGrp="1"/>
          </p:cNvSpPr>
          <p:nvPr>
            <p:ph idx="1"/>
          </p:nvPr>
        </p:nvSpPr>
        <p:spPr/>
        <p:txBody>
          <a:bodyPr/>
          <a:lstStyle/>
          <a:p>
            <a:pPr>
              <a:buClr>
                <a:srgbClr val="006633"/>
              </a:buClr>
              <a:buFont typeface="Wingdings" panose="05000000000000000000" charset="0"/>
              <a:buChar char="Ø"/>
            </a:pPr>
            <a:r>
              <a:rPr lang="zh-CN" altLang="en-US" dirty="0" smtClean="0"/>
              <a:t>使用复杂规则（</a:t>
            </a:r>
            <a:r>
              <a:rPr lang="it-IT" dirty="0" smtClean="0"/>
              <a:t>Rich Rule</a:t>
            </a:r>
            <a:r>
              <a:rPr lang="zh-CN" altLang="en-US" dirty="0" smtClean="0"/>
              <a:t>）  </a:t>
            </a:r>
            <a:endParaRPr lang="en-US" altLang="zh-CN" dirty="0" smtClean="0"/>
          </a:p>
          <a:p>
            <a:pPr lvl="1">
              <a:buClr>
                <a:srgbClr val="006633"/>
              </a:buClr>
              <a:buFont typeface="Wingdings" panose="05000000000000000000" charset="0"/>
              <a:buChar char="Ø"/>
            </a:pPr>
            <a:r>
              <a:rPr lang="zh-CN" altLang="en-US" sz="2400" dirty="0" smtClean="0"/>
              <a:t>使用</a:t>
            </a:r>
            <a:r>
              <a:rPr lang="it-IT" sz="2400" b="1" dirty="0" smtClean="0">
                <a:solidFill>
                  <a:srgbClr val="002060"/>
                </a:solidFill>
              </a:rPr>
              <a:t>--add-rich-rule='rule'</a:t>
            </a:r>
            <a:r>
              <a:rPr lang="zh-CN" altLang="en-US" sz="2400" dirty="0" smtClean="0"/>
              <a:t>选项指定复杂规则</a:t>
            </a:r>
            <a:endParaRPr lang="en-US" altLang="zh-CN" sz="2400" dirty="0" smtClean="0"/>
          </a:p>
          <a:p>
            <a:pPr lvl="1">
              <a:buClr>
                <a:srgbClr val="006633"/>
              </a:buClr>
              <a:buFont typeface="Wingdings" panose="05000000000000000000" charset="0"/>
              <a:buChar char="Ø"/>
            </a:pPr>
            <a:r>
              <a:rPr lang="it-IT" sz="2400" dirty="0" smtClean="0"/>
              <a:t>'rule'</a:t>
            </a:r>
            <a:r>
              <a:rPr lang="zh-CN" altLang="en-US" sz="2400" dirty="0" smtClean="0"/>
              <a:t>需要使用特定的语法</a:t>
            </a:r>
            <a:endParaRPr lang="en-US" altLang="zh-CN" sz="2400" dirty="0" smtClean="0"/>
          </a:p>
          <a:p>
            <a:pPr lvl="1">
              <a:buClr>
                <a:srgbClr val="006633"/>
              </a:buClr>
              <a:buFont typeface="Wingdings" panose="05000000000000000000" charset="0"/>
              <a:buChar char="Ø"/>
            </a:pPr>
            <a:r>
              <a:rPr lang="it-IT" sz="2400" dirty="0" smtClean="0"/>
              <a:t>man 5 firewalld.richlanguage</a:t>
            </a:r>
            <a:endParaRPr lang="en-US" altLang="zh-CN" sz="2400" dirty="0" smtClean="0"/>
          </a:p>
          <a:p>
            <a:pPr>
              <a:buClr>
                <a:srgbClr val="006633"/>
              </a:buClr>
              <a:buFont typeface="Wingdings" panose="05000000000000000000" charset="0"/>
              <a:buChar char="Ø"/>
            </a:pPr>
            <a:r>
              <a:rPr lang="zh-CN" altLang="en-US" dirty="0" smtClean="0"/>
              <a:t>使用直接接口（</a:t>
            </a:r>
            <a:r>
              <a:rPr lang="it-IT" dirty="0" smtClean="0"/>
              <a:t>Direct Interface</a:t>
            </a:r>
            <a:r>
              <a:rPr lang="zh-CN" altLang="en-US" dirty="0" smtClean="0"/>
              <a:t>）</a:t>
            </a:r>
            <a:endParaRPr lang="en-US" altLang="zh-CN" dirty="0" smtClean="0"/>
          </a:p>
          <a:p>
            <a:pPr lvl="1">
              <a:buClr>
                <a:srgbClr val="006633"/>
              </a:buClr>
              <a:buFont typeface="Wingdings" panose="05000000000000000000" charset="0"/>
              <a:buChar char="Ø"/>
            </a:pPr>
            <a:r>
              <a:rPr lang="it-IT" sz="2400" dirty="0" smtClean="0"/>
              <a:t>firewalld</a:t>
            </a:r>
            <a:r>
              <a:rPr lang="zh-CN" altLang="en-US" sz="2400" dirty="0" smtClean="0"/>
              <a:t>提供了直接接口</a:t>
            </a:r>
            <a:endParaRPr lang="en-US" altLang="zh-CN" sz="2400" dirty="0" smtClean="0"/>
          </a:p>
          <a:p>
            <a:pPr lvl="1">
              <a:buClr>
                <a:srgbClr val="006633"/>
              </a:buClr>
              <a:buFont typeface="Wingdings" panose="05000000000000000000" charset="0"/>
              <a:buChar char="Ø"/>
            </a:pPr>
            <a:r>
              <a:rPr lang="zh-CN" altLang="en-US" sz="2400" dirty="0" smtClean="0"/>
              <a:t>使用</a:t>
            </a:r>
            <a:r>
              <a:rPr lang="it-IT" sz="2400" b="1" dirty="0" smtClean="0">
                <a:solidFill>
                  <a:srgbClr val="002060"/>
                </a:solidFill>
              </a:rPr>
              <a:t>--direct</a:t>
            </a:r>
            <a:r>
              <a:rPr lang="zh-CN" altLang="en-US" sz="2400" dirty="0" smtClean="0"/>
              <a:t>选项可以直接使用</a:t>
            </a:r>
            <a:r>
              <a:rPr lang="it-IT" sz="2400" dirty="0" smtClean="0"/>
              <a:t>iptables</a:t>
            </a:r>
            <a:r>
              <a:rPr lang="zh-CN" altLang="en-US" sz="2400" dirty="0" smtClean="0"/>
              <a:t>、</a:t>
            </a:r>
            <a:r>
              <a:rPr lang="it-IT" sz="2400" dirty="0" smtClean="0"/>
              <a:t>ip6tables </a:t>
            </a:r>
            <a:r>
              <a:rPr lang="zh-CN" altLang="en-US" sz="2400" dirty="0" smtClean="0"/>
              <a:t>和</a:t>
            </a:r>
            <a:r>
              <a:rPr lang="it-IT" sz="2400" dirty="0" smtClean="0"/>
              <a:t> ebtables</a:t>
            </a:r>
            <a:r>
              <a:rPr lang="zh-CN" altLang="en-US" sz="2400" dirty="0" smtClean="0"/>
              <a:t>的命令语法</a:t>
            </a:r>
            <a:endParaRPr lang="en-US" altLang="zh-CN" sz="2400" dirty="0" smtClean="0"/>
          </a:p>
          <a:p>
            <a:pPr lvl="1">
              <a:buClr>
                <a:srgbClr val="006633"/>
              </a:buClr>
              <a:buFont typeface="Wingdings" panose="05000000000000000000" charset="0"/>
              <a:buChar char="Ø"/>
            </a:pPr>
            <a:r>
              <a:rPr lang="zh-CN" altLang="en-US" sz="2400" dirty="0" smtClean="0"/>
              <a:t>使用 </a:t>
            </a:r>
            <a:r>
              <a:rPr lang="it-IT" sz="2400" dirty="0" smtClean="0">
                <a:solidFill>
                  <a:srgbClr val="002060"/>
                </a:solidFill>
              </a:rPr>
              <a:t>firewall-cmd --permanent --direct </a:t>
            </a:r>
            <a:r>
              <a:rPr lang="zh-CN" altLang="en-US" sz="2400" dirty="0" smtClean="0"/>
              <a:t>命令配置的规则将写入单独的配置文件</a:t>
            </a:r>
            <a:r>
              <a:rPr lang="it-IT" sz="2400" dirty="0" smtClean="0"/>
              <a:t> /etc/ firewalld/direct.xml</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70535" y="481330"/>
            <a:ext cx="8526780" cy="5815965"/>
          </a:xfrm>
          <a:prstGeom prst="rect">
            <a:avLst/>
          </a:prstGeom>
          <a:noFill/>
        </p:spPr>
        <p:txBody>
          <a:bodyPr wrap="square" rtlCol="0" anchor="t">
            <a:spAutoFit/>
          </a:bodyPr>
          <a:p>
            <a:r>
              <a:rPr lang="zh-CN" altLang="en-US" sz="2000" b="1">
                <a:solidFill>
                  <a:schemeClr val="tx2"/>
                </a:solidFill>
              </a:rPr>
              <a:t>firewalld的配置模式设计的非常巧妙，而且这种设计思路也非常值得我们借鉴和学习。firewalld的配置模式：</a:t>
            </a:r>
            <a:endParaRPr lang="zh-CN" altLang="en-US" sz="2000" b="1">
              <a:solidFill>
                <a:schemeClr val="tx2"/>
              </a:solidFill>
            </a:endParaRPr>
          </a:p>
          <a:p>
            <a:r>
              <a:rPr lang="zh-CN" altLang="en-US" sz="2000" b="1">
                <a:solidFill>
                  <a:schemeClr val="tx2"/>
                </a:solidFill>
              </a:rPr>
              <a:t>firewalld的配置文件以xml格式为主（主配置文件firewalld.conf例外），他们有两个存储位置</a:t>
            </a:r>
            <a:endParaRPr lang="zh-CN" altLang="en-US" sz="2000" b="1">
              <a:solidFill>
                <a:schemeClr val="tx2"/>
              </a:solidFill>
            </a:endParaRPr>
          </a:p>
          <a:p>
            <a:endParaRPr lang="zh-CN" altLang="en-US"/>
          </a:p>
          <a:p>
            <a:r>
              <a:rPr lang="zh-CN" altLang="en-US" b="1">
                <a:solidFill>
                  <a:schemeClr val="accent1"/>
                </a:solidFill>
              </a:rPr>
              <a:t>1、/etc/firewalld/</a:t>
            </a:r>
            <a:endParaRPr lang="zh-CN" altLang="en-US" b="1">
              <a:solidFill>
                <a:schemeClr val="accent1"/>
              </a:solidFill>
            </a:endParaRPr>
          </a:p>
          <a:p>
            <a:r>
              <a:rPr lang="zh-CN" altLang="en-US" b="1">
                <a:solidFill>
                  <a:schemeClr val="accent1"/>
                </a:solidFill>
              </a:rPr>
              <a:t>2、/usr/lib/firewalld/</a:t>
            </a:r>
            <a:endParaRPr lang="zh-CN" altLang="en-US" b="1">
              <a:solidFill>
                <a:schemeClr val="accent1"/>
              </a:solidFill>
            </a:endParaRPr>
          </a:p>
          <a:p>
            <a:endParaRPr lang="zh-CN" altLang="en-US"/>
          </a:p>
          <a:p>
            <a:r>
              <a:rPr lang="zh-CN" altLang="en-US" sz="2000"/>
              <a:t>使用时的规则是这样的：当需要一个文件时firewalld会首先到第一个目录中去查找，如果可以找到，那么就直接使用，否则会继续到第二个目录中查找。</a:t>
            </a:r>
            <a:endParaRPr lang="zh-CN" altLang="en-US" sz="2000"/>
          </a:p>
          <a:p>
            <a:endParaRPr lang="zh-CN" altLang="en-US" sz="2000"/>
          </a:p>
          <a:p>
            <a:r>
              <a:rPr lang="zh-CN" altLang="en-US" sz="2000"/>
              <a:t>firewalld的这种配置文件结构的主要作用是这样的：在第二个目录中存放的是firewalld给提供的通用配置文件，如果我们想修改配置， 那么可以copy一份到第一个目录中，然后再进行修改。这么做有两个好处：首先我们日后可以非常清晰地看到都有哪些文件是我们自己创建或者修改过的，其 次，如果想恢复firewalld给提供的默认配置，只需要将自己在第一个目录中的配置文件删除即可，非常简单，而不需要像其他很多软件那样在修改之前还 得先备份一下，而且时间长了还有可能忘掉之前备份的是什么版本。</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93700" y="514350"/>
            <a:ext cx="7750175" cy="4461510"/>
          </a:xfrm>
          <a:prstGeom prst="rect">
            <a:avLst/>
          </a:prstGeom>
          <a:noFill/>
        </p:spPr>
        <p:txBody>
          <a:bodyPr wrap="square" rtlCol="0" anchor="t">
            <a:spAutoFit/>
          </a:bodyPr>
          <a:p>
            <a:r>
              <a:rPr lang="zh-CN" altLang="en-US" sz="3200" b="1">
                <a:solidFill>
                  <a:schemeClr val="tx2"/>
                </a:solidFill>
              </a:rPr>
              <a:t>哪个zone在起作用</a:t>
            </a:r>
            <a:endParaRPr lang="zh-CN" altLang="en-US" sz="3200" b="1">
              <a:solidFill>
                <a:schemeClr val="tx2"/>
              </a:solidFill>
            </a:endParaRPr>
          </a:p>
          <a:p>
            <a:r>
              <a:rPr lang="zh-CN" altLang="en-US"/>
              <a:t>我们知道每个zone就是一套规则集，但是有那么多zone，对于一个具体的请求来说应该使用哪个zone（哪套规则）来处理呢？</a:t>
            </a:r>
            <a:endParaRPr lang="zh-CN" altLang="en-US"/>
          </a:p>
          <a:p>
            <a:r>
              <a:rPr lang="zh-CN" altLang="en-US"/>
              <a:t>对于一个接受到的请求具体使用哪个zone，firewalld是通过三种方法来判断的：</a:t>
            </a:r>
            <a:endParaRPr lang="zh-CN" altLang="en-US"/>
          </a:p>
          <a:p>
            <a:endParaRPr lang="zh-CN" altLang="en-US"/>
          </a:p>
          <a:p>
            <a:r>
              <a:rPr lang="zh-CN" altLang="en-US"/>
              <a:t>1、source，也就是源地址</a:t>
            </a:r>
            <a:endParaRPr lang="zh-CN" altLang="en-US"/>
          </a:p>
          <a:p>
            <a:endParaRPr lang="zh-CN" altLang="en-US"/>
          </a:p>
          <a:p>
            <a:r>
              <a:rPr lang="zh-CN" altLang="en-US"/>
              <a:t>2、interface，接收请求的网卡</a:t>
            </a:r>
            <a:endParaRPr lang="zh-CN" altLang="en-US"/>
          </a:p>
          <a:p>
            <a:endParaRPr lang="zh-CN" altLang="en-US"/>
          </a:p>
          <a:p>
            <a:r>
              <a:rPr lang="zh-CN" altLang="en-US"/>
              <a:t>3、firewalld.conf中配置的默认zone</a:t>
            </a:r>
            <a:endParaRPr lang="zh-CN" altLang="en-US"/>
          </a:p>
          <a:p>
            <a:endParaRPr lang="zh-CN" altLang="en-US"/>
          </a:p>
          <a:p>
            <a:r>
              <a:rPr lang="zh-CN" altLang="en-US"/>
              <a:t>这三个的优先级按顺序依次降低，也就是说如果按照source可以找到就不会再按interface去查找，如果前两个都找不到才会使用第三个，也就是在前面给大家讲过的在firewalld.conf中配置的默认zone。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4855"/>
          </a:xfrm>
        </p:spPr>
        <p:txBody>
          <a:bodyPr/>
          <a:lstStyle/>
          <a:p>
            <a:r>
              <a:rPr lang="zh-CN" altLang="en-US" b="1" dirty="0" smtClean="0"/>
              <a:t>影响系统性能的因素</a:t>
            </a:r>
            <a:endParaRPr lang="zh-CN" altLang="en-US" b="1" dirty="0" smtClean="0"/>
          </a:p>
        </p:txBody>
      </p:sp>
      <p:sp>
        <p:nvSpPr>
          <p:cNvPr id="3" name="内容占位符 2"/>
          <p:cNvSpPr>
            <a:spLocks noGrp="1"/>
          </p:cNvSpPr>
          <p:nvPr>
            <p:ph idx="1"/>
          </p:nvPr>
        </p:nvSpPr>
        <p:spPr>
          <a:xfrm>
            <a:off x="323215" y="1197198"/>
            <a:ext cx="8229600" cy="4503831"/>
          </a:xfrm>
        </p:spPr>
        <p:txBody>
          <a:bodyPr/>
          <a:lstStyle/>
          <a:p>
            <a:pPr>
              <a:buClr>
                <a:srgbClr val="006633"/>
              </a:buClr>
              <a:buFont typeface="Wingdings" panose="05000000000000000000" charset="0"/>
              <a:buChar char="Ø"/>
            </a:pPr>
            <a:r>
              <a:rPr lang="zh-CN" altLang="en-US" dirty="0" smtClean="0"/>
              <a:t>影响系统性能的因素众多</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硬件</a:t>
            </a:r>
            <a:endParaRPr lang="en-US" altLang="zh-CN" b="1" dirty="0" smtClean="0">
              <a:solidFill>
                <a:srgbClr val="002060"/>
              </a:solidFill>
            </a:endParaRPr>
          </a:p>
          <a:p>
            <a:pPr lvl="2">
              <a:buClr>
                <a:srgbClr val="006633"/>
              </a:buClr>
              <a:buFont typeface="Wingdings" panose="05000000000000000000" charset="0"/>
              <a:buChar char="Ø"/>
            </a:pPr>
            <a:r>
              <a:rPr lang="en-US" altLang="zh-CN" b="1" dirty="0" smtClean="0">
                <a:solidFill>
                  <a:srgbClr val="002060"/>
                </a:solidFill>
              </a:rPr>
              <a:t>CPU</a:t>
            </a:r>
            <a:endParaRPr lang="en-US" altLang="zh-CN" b="1" dirty="0" smtClean="0">
              <a:solidFill>
                <a:srgbClr val="002060"/>
              </a:solidFill>
            </a:endParaRPr>
          </a:p>
          <a:p>
            <a:pPr lvl="2">
              <a:buClr>
                <a:srgbClr val="006633"/>
              </a:buClr>
              <a:buFont typeface="Wingdings" panose="05000000000000000000" charset="0"/>
              <a:buChar char="Ø"/>
            </a:pPr>
            <a:r>
              <a:rPr lang="zh-CN" altLang="en-US" b="1" dirty="0" smtClean="0">
                <a:solidFill>
                  <a:srgbClr val="002060"/>
                </a:solidFill>
              </a:rPr>
              <a:t>内存</a:t>
            </a:r>
            <a:endParaRPr lang="en-US" altLang="zh-CN" b="1" dirty="0" smtClean="0">
              <a:solidFill>
                <a:srgbClr val="002060"/>
              </a:solidFill>
            </a:endParaRPr>
          </a:p>
          <a:p>
            <a:pPr lvl="2">
              <a:buClr>
                <a:srgbClr val="006633"/>
              </a:buClr>
              <a:buFont typeface="Wingdings" panose="05000000000000000000" charset="0"/>
              <a:buChar char="Ø"/>
            </a:pPr>
            <a:r>
              <a:rPr lang="en-US" altLang="zh-CN" b="1" dirty="0" smtClean="0">
                <a:solidFill>
                  <a:srgbClr val="002060"/>
                </a:solidFill>
              </a:rPr>
              <a:t>IO</a:t>
            </a:r>
            <a:r>
              <a:rPr lang="zh-CN" altLang="en-US" b="1" dirty="0" smtClean="0">
                <a:solidFill>
                  <a:srgbClr val="002060"/>
                </a:solidFill>
              </a:rPr>
              <a:t>总线等</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操作系统</a:t>
            </a:r>
            <a:endParaRPr lang="en-US" altLang="zh-CN" b="1" dirty="0" smtClean="0">
              <a:solidFill>
                <a:srgbClr val="002060"/>
              </a:solidFill>
            </a:endParaRPr>
          </a:p>
          <a:p>
            <a:pPr lvl="2">
              <a:buClr>
                <a:srgbClr val="006633"/>
              </a:buClr>
              <a:buFont typeface="Wingdings" panose="05000000000000000000" charset="0"/>
              <a:buChar char="Ø"/>
            </a:pPr>
            <a:r>
              <a:rPr lang="zh-CN" altLang="en-US" b="1" dirty="0" smtClean="0">
                <a:solidFill>
                  <a:srgbClr val="FF0000"/>
                </a:solidFill>
              </a:rPr>
              <a:t>内核子系统</a:t>
            </a:r>
            <a:endParaRPr lang="en-US" altLang="zh-CN" b="1" dirty="0" smtClean="0">
              <a:solidFill>
                <a:srgbClr val="FF0000"/>
              </a:solidFill>
            </a:endParaRPr>
          </a:p>
          <a:p>
            <a:pPr lvl="2">
              <a:buClr>
                <a:srgbClr val="006633"/>
              </a:buClr>
              <a:buFont typeface="Wingdings" panose="05000000000000000000" charset="0"/>
              <a:buChar char="Ø"/>
            </a:pPr>
            <a:r>
              <a:rPr lang="zh-CN" altLang="en-US" b="1" dirty="0" smtClean="0">
                <a:solidFill>
                  <a:srgbClr val="002060"/>
                </a:solidFill>
              </a:rPr>
              <a:t>驱动模块等</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应用程序</a:t>
            </a:r>
            <a:endParaRPr lang="en-US" altLang="zh-CN" b="1" dirty="0" smtClean="0">
              <a:solidFill>
                <a:srgbClr val="002060"/>
              </a:solidFill>
            </a:endParaRPr>
          </a:p>
          <a:p>
            <a:pPr>
              <a:buClr>
                <a:srgbClr val="006633"/>
              </a:buClr>
              <a:buFont typeface="Wingdings" panose="05000000000000000000" charset="0"/>
              <a:buChar char="Ø"/>
            </a:pPr>
            <a:r>
              <a:rPr lang="zh-CN" altLang="en-US" b="1" dirty="0" smtClean="0">
                <a:solidFill>
                  <a:schemeClr val="accent6">
                    <a:lumMod val="75000"/>
                  </a:schemeClr>
                </a:solidFill>
              </a:rPr>
              <a:t>系统调优是一项非常复杂的任务</a:t>
            </a:r>
            <a:endParaRPr lang="en-US" altLang="zh-CN" b="1" dirty="0" smtClean="0">
              <a:solidFill>
                <a:schemeClr val="accent6">
                  <a:lumMod val="75000"/>
                </a:schemeClr>
              </a:solidFill>
            </a:endParaRPr>
          </a:p>
        </p:txBody>
      </p:sp>
      <p:pic>
        <p:nvPicPr>
          <p:cNvPr id="261122" name="Picture 2" descr="http://s2.51cto.com/wyfs01/M01/03/65/wKioOVE--rniOudRAAAjqgnEMuA386.gif"/>
          <p:cNvPicPr>
            <a:picLocks noChangeAspect="1" noChangeArrowheads="1"/>
          </p:cNvPicPr>
          <p:nvPr/>
        </p:nvPicPr>
        <p:blipFill>
          <a:blip r:embed="rId1" cstate="print"/>
          <a:srcRect/>
          <a:stretch>
            <a:fillRect/>
          </a:stretch>
        </p:blipFill>
        <p:spPr bwMode="auto">
          <a:xfrm>
            <a:off x="3505141" y="2138081"/>
            <a:ext cx="4783740" cy="30468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72795"/>
          </a:xfrm>
        </p:spPr>
        <p:txBody>
          <a:bodyPr/>
          <a:lstStyle/>
          <a:p>
            <a:r>
              <a:rPr lang="zh-CN" altLang="en-US" b="1" dirty="0" smtClean="0"/>
              <a:t>系统性能监视常用工具</a:t>
            </a:r>
            <a:endParaRPr lang="zh-CN" altLang="en-US" dirty="0"/>
          </a:p>
        </p:txBody>
      </p:sp>
      <p:sp>
        <p:nvSpPr>
          <p:cNvPr id="3" name="内容占位符 2"/>
          <p:cNvSpPr>
            <a:spLocks noGrp="1"/>
          </p:cNvSpPr>
          <p:nvPr>
            <p:ph idx="1"/>
          </p:nvPr>
        </p:nvSpPr>
        <p:spPr>
          <a:xfrm>
            <a:off x="467360" y="1124585"/>
            <a:ext cx="8229600" cy="5347970"/>
          </a:xfrm>
        </p:spPr>
        <p:txBody>
          <a:bodyPr/>
          <a:lstStyle/>
          <a:p>
            <a:pPr>
              <a:buClr>
                <a:srgbClr val="006633"/>
              </a:buClr>
              <a:buFont typeface="Wingdings" panose="05000000000000000000" charset="0"/>
              <a:buChar char="Ø"/>
            </a:pPr>
            <a:r>
              <a:rPr lang="en-US" altLang="zh-CN" sz="2800" dirty="0" smtClean="0"/>
              <a:t>CPU</a:t>
            </a:r>
            <a:r>
              <a:rPr lang="zh-CN" altLang="en-US" sz="2800" dirty="0" smtClean="0"/>
              <a:t>监视工具</a:t>
            </a:r>
            <a:endParaRPr lang="en-US" altLang="zh-CN" sz="2800" dirty="0" smtClean="0"/>
          </a:p>
          <a:p>
            <a:pPr lvl="1">
              <a:buClr>
                <a:srgbClr val="006633"/>
              </a:buClr>
              <a:buFont typeface="Wingdings" panose="05000000000000000000" charset="0"/>
              <a:buChar char="Ø"/>
            </a:pPr>
            <a:r>
              <a:rPr lang="en-US" altLang="zh-CN" sz="2400" dirty="0" smtClean="0"/>
              <a:t>uptime</a:t>
            </a:r>
            <a:r>
              <a:rPr lang="zh-CN" altLang="en-US" sz="2400" dirty="0" smtClean="0"/>
              <a:t>：</a:t>
            </a:r>
            <a:r>
              <a:rPr lang="zh-CN" altLang="zh-CN" sz="2400" dirty="0" smtClean="0"/>
              <a:t>显示系统平均负载</a:t>
            </a:r>
            <a:endParaRPr lang="en-US" altLang="zh-CN" sz="2400" dirty="0" smtClean="0"/>
          </a:p>
          <a:p>
            <a:pPr lvl="1">
              <a:buClr>
                <a:srgbClr val="006633"/>
              </a:buClr>
              <a:buFont typeface="Wingdings" panose="05000000000000000000" charset="0"/>
              <a:buChar char="Ø"/>
            </a:pPr>
            <a:r>
              <a:rPr lang="en-US" altLang="zh-CN" sz="2400" dirty="0" smtClean="0"/>
              <a:t>top</a:t>
            </a:r>
            <a:r>
              <a:rPr lang="zh-CN" altLang="en-US" sz="2400" dirty="0" smtClean="0"/>
              <a:t>：</a:t>
            </a:r>
            <a:r>
              <a:rPr lang="zh-CN" altLang="zh-CN" sz="2400" dirty="0" smtClean="0"/>
              <a:t>动态显示系统进程任务</a:t>
            </a:r>
            <a:endParaRPr lang="en-US" altLang="zh-CN" sz="2400" dirty="0" smtClean="0"/>
          </a:p>
          <a:p>
            <a:pPr lvl="1">
              <a:buClr>
                <a:srgbClr val="006633"/>
              </a:buClr>
              <a:buFont typeface="Wingdings" panose="05000000000000000000" charset="0"/>
              <a:buChar char="Ø"/>
            </a:pPr>
            <a:r>
              <a:rPr lang="en-US" altLang="zh-CN" sz="2400" dirty="0" err="1" smtClean="0"/>
              <a:t>mpstat</a:t>
            </a:r>
            <a:r>
              <a:rPr lang="zh-CN" altLang="en-US" sz="2400" dirty="0" smtClean="0"/>
              <a:t>：</a:t>
            </a:r>
            <a:r>
              <a:rPr lang="zh-CN" altLang="zh-CN" sz="2400" dirty="0" smtClean="0"/>
              <a:t>输出</a:t>
            </a:r>
            <a:r>
              <a:rPr lang="en-US" altLang="zh-CN" sz="2400" dirty="0" smtClean="0"/>
              <a:t>CPU</a:t>
            </a:r>
            <a:r>
              <a:rPr lang="zh-CN" altLang="zh-CN" sz="2400" dirty="0" smtClean="0"/>
              <a:t>的各种统计信息</a:t>
            </a:r>
            <a:endParaRPr lang="en-US" altLang="zh-CN" sz="2400" dirty="0" smtClean="0"/>
          </a:p>
          <a:p>
            <a:pPr>
              <a:buClr>
                <a:srgbClr val="006633"/>
              </a:buClr>
              <a:buFont typeface="Wingdings" panose="05000000000000000000" charset="0"/>
              <a:buChar char="Ø"/>
            </a:pPr>
            <a:r>
              <a:rPr lang="zh-CN" altLang="en-US" sz="2800" dirty="0" smtClean="0"/>
              <a:t>内存监视工具</a:t>
            </a:r>
            <a:endParaRPr lang="en-US" altLang="zh-CN" sz="2800" dirty="0" smtClean="0"/>
          </a:p>
          <a:p>
            <a:pPr lvl="1">
              <a:buClr>
                <a:srgbClr val="006633"/>
              </a:buClr>
              <a:buFont typeface="Wingdings" panose="05000000000000000000" charset="0"/>
              <a:buChar char="Ø"/>
            </a:pPr>
            <a:r>
              <a:rPr lang="en-US" altLang="zh-CN" sz="2400" dirty="0" smtClean="0"/>
              <a:t>free</a:t>
            </a:r>
            <a:r>
              <a:rPr lang="zh-CN" altLang="en-US" sz="2400" dirty="0" smtClean="0"/>
              <a:t>：</a:t>
            </a:r>
            <a:r>
              <a:rPr lang="zh-CN" altLang="zh-CN" sz="2400" dirty="0" smtClean="0"/>
              <a:t>显示系统内存的使用</a:t>
            </a:r>
            <a:endParaRPr lang="en-US" altLang="zh-CN" sz="2400" dirty="0" smtClean="0"/>
          </a:p>
          <a:p>
            <a:pPr lvl="1">
              <a:buClr>
                <a:srgbClr val="006633"/>
              </a:buClr>
              <a:buFont typeface="Wingdings" panose="05000000000000000000" charset="0"/>
              <a:buChar char="Ø"/>
            </a:pPr>
            <a:r>
              <a:rPr lang="en-US" altLang="zh-CN" sz="2400" dirty="0" err="1" smtClean="0"/>
              <a:t>vmstat</a:t>
            </a:r>
            <a:r>
              <a:rPr lang="zh-CN" altLang="en-US" sz="2400" dirty="0" smtClean="0"/>
              <a:t>：</a:t>
            </a:r>
            <a:r>
              <a:rPr lang="zh-CN" altLang="zh-CN" sz="2400" dirty="0" smtClean="0"/>
              <a:t>报告虚拟内存的统计信息</a:t>
            </a:r>
            <a:endParaRPr lang="en-US" altLang="zh-CN" sz="2400" dirty="0" smtClean="0"/>
          </a:p>
          <a:p>
            <a:pPr>
              <a:buClr>
                <a:srgbClr val="006633"/>
              </a:buClr>
              <a:buFont typeface="Wingdings" panose="05000000000000000000" charset="0"/>
              <a:buChar char="Ø"/>
            </a:pPr>
            <a:r>
              <a:rPr lang="zh-CN" altLang="en-US" sz="2800" dirty="0" smtClean="0"/>
              <a:t>磁盘</a:t>
            </a:r>
            <a:r>
              <a:rPr lang="en-US" altLang="zh-CN" sz="2800" dirty="0" smtClean="0"/>
              <a:t>I/O</a:t>
            </a:r>
            <a:r>
              <a:rPr lang="zh-CN" altLang="en-US" sz="2800" dirty="0" smtClean="0"/>
              <a:t>监视工具</a:t>
            </a:r>
            <a:endParaRPr lang="en-US" altLang="zh-CN" sz="2800" dirty="0" smtClean="0"/>
          </a:p>
          <a:p>
            <a:pPr lvl="1">
              <a:buClr>
                <a:srgbClr val="006633"/>
              </a:buClr>
              <a:buFont typeface="Wingdings" panose="05000000000000000000" charset="0"/>
              <a:buChar char="Ø"/>
            </a:pPr>
            <a:r>
              <a:rPr lang="en-US" altLang="zh-CN" sz="2400" dirty="0" err="1" smtClean="0"/>
              <a:t>iostat</a:t>
            </a:r>
            <a:r>
              <a:rPr lang="zh-CN" altLang="en-US" sz="2400" dirty="0" smtClean="0"/>
              <a:t>：</a:t>
            </a:r>
            <a:r>
              <a:rPr lang="zh-CN" altLang="zh-CN" sz="2400" dirty="0" smtClean="0"/>
              <a:t>输出</a:t>
            </a:r>
            <a:r>
              <a:rPr lang="en-US" altLang="zh-CN" sz="2400" dirty="0" smtClean="0"/>
              <a:t>CPU</a:t>
            </a:r>
            <a:r>
              <a:rPr lang="zh-CN" altLang="zh-CN" sz="2400" dirty="0" smtClean="0"/>
              <a:t>、</a:t>
            </a:r>
            <a:r>
              <a:rPr lang="en-US" altLang="zh-CN" sz="2400" dirty="0" smtClean="0"/>
              <a:t>I/O</a:t>
            </a:r>
            <a:r>
              <a:rPr lang="zh-CN" altLang="zh-CN" sz="2400" dirty="0" smtClean="0"/>
              <a:t>系统和磁盘的统计信息</a:t>
            </a:r>
            <a:endParaRPr lang="en-US" altLang="zh-CN" sz="2400" dirty="0" smtClean="0"/>
          </a:p>
          <a:p>
            <a:pPr>
              <a:buClr>
                <a:srgbClr val="006633"/>
              </a:buClr>
              <a:buFont typeface="Wingdings" panose="05000000000000000000" charset="0"/>
              <a:buChar char="Ø"/>
            </a:pPr>
            <a:r>
              <a:rPr lang="zh-CN" altLang="en-US" sz="2800" dirty="0" smtClean="0"/>
              <a:t>网络流量</a:t>
            </a:r>
            <a:endParaRPr lang="zh-CN" altLang="en-US" sz="2800" dirty="0" smtClean="0"/>
          </a:p>
          <a:p>
            <a:pPr lvl="1">
              <a:buClr>
                <a:srgbClr val="006633"/>
              </a:buClr>
              <a:buFont typeface="Wingdings" panose="05000000000000000000" charset="0"/>
              <a:buChar char="Ø"/>
            </a:pPr>
            <a:r>
              <a:rPr lang="en-US" altLang="zh-CN" sz="2400" dirty="0" err="1" smtClean="0"/>
              <a:t>nload</a:t>
            </a:r>
            <a:r>
              <a:rPr lang="zh-CN" altLang="en-US" sz="2400" dirty="0" smtClean="0"/>
              <a:t>：显示当前的网络流量</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2950"/>
          </a:xfrm>
        </p:spPr>
        <p:txBody>
          <a:bodyPr/>
          <a:lstStyle/>
          <a:p>
            <a:r>
              <a:rPr lang="en-US" altLang="zh-CN" b="1" dirty="0" err="1" smtClean="0"/>
              <a:t>mpstat</a:t>
            </a:r>
            <a:r>
              <a:rPr lang="zh-CN" altLang="en-US" b="1" dirty="0" smtClean="0"/>
              <a:t>命令</a:t>
            </a:r>
            <a:endParaRPr lang="zh-CN" altLang="en-US" b="1" dirty="0"/>
          </a:p>
        </p:txBody>
      </p:sp>
      <p:sp>
        <p:nvSpPr>
          <p:cNvPr id="3" name="内容占位符 2"/>
          <p:cNvSpPr>
            <a:spLocks noGrp="1"/>
          </p:cNvSpPr>
          <p:nvPr>
            <p:ph idx="1"/>
          </p:nvPr>
        </p:nvSpPr>
        <p:spPr>
          <a:xfrm>
            <a:off x="457200" y="1268730"/>
            <a:ext cx="8229600" cy="3756660"/>
          </a:xfrm>
        </p:spPr>
        <p:txBody>
          <a:bodyPr/>
          <a:lstStyle/>
          <a:p>
            <a:pPr>
              <a:buClr>
                <a:srgbClr val="006633"/>
              </a:buClr>
              <a:buFont typeface="Wingdings" panose="05000000000000000000" charset="0"/>
              <a:buChar char="Ø"/>
            </a:pPr>
            <a:r>
              <a:rPr lang="zh-CN" altLang="en-US" dirty="0" smtClean="0"/>
              <a:t>功能：输出每一个 </a:t>
            </a:r>
            <a:r>
              <a:rPr lang="en-US" altLang="zh-CN" dirty="0" smtClean="0"/>
              <a:t>CPU </a:t>
            </a:r>
            <a:r>
              <a:rPr lang="zh-CN" altLang="en-US" dirty="0" smtClean="0"/>
              <a:t>的运行状况，为多处理器系统中的 </a:t>
            </a:r>
            <a:r>
              <a:rPr lang="en-US" altLang="zh-CN" dirty="0" smtClean="0"/>
              <a:t>CPU </a:t>
            </a:r>
            <a:r>
              <a:rPr lang="zh-CN" altLang="en-US" dirty="0" smtClean="0"/>
              <a:t>利用率提供统计信息。 </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dirty="0" smtClean="0"/>
              <a:t> </a:t>
            </a:r>
            <a:r>
              <a:rPr lang="en-US" altLang="zh-CN" dirty="0" err="1" smtClean="0"/>
              <a:t>mpstat</a:t>
            </a:r>
            <a:r>
              <a:rPr lang="en-US" altLang="zh-CN" dirty="0" smtClean="0"/>
              <a:t> [ -P { </a:t>
            </a:r>
            <a:r>
              <a:rPr lang="en-US" altLang="zh-CN" dirty="0" err="1" smtClean="0"/>
              <a:t>cpu</a:t>
            </a:r>
            <a:r>
              <a:rPr lang="en-US" altLang="zh-CN" dirty="0" smtClean="0"/>
              <a:t> | ALL } ] [ interval [ count ] ]</a:t>
            </a:r>
            <a:endParaRPr lang="en-US" altLang="zh-CN" dirty="0" smtClean="0"/>
          </a:p>
          <a:p>
            <a:pPr lvl="1">
              <a:buClr>
                <a:srgbClr val="006633"/>
              </a:buClr>
              <a:buFont typeface="Wingdings" panose="05000000000000000000" charset="0"/>
              <a:buChar char="Ø"/>
            </a:pPr>
            <a:r>
              <a:rPr lang="zh-CN" altLang="en-US" dirty="0" smtClean="0"/>
              <a:t>其中</a:t>
            </a:r>
            <a:endParaRPr lang="en-US" altLang="zh-CN" dirty="0" smtClean="0"/>
          </a:p>
          <a:p>
            <a:pPr lvl="2">
              <a:buClr>
                <a:srgbClr val="006633"/>
              </a:buClr>
              <a:buFont typeface="Wingdings" panose="05000000000000000000" charset="0"/>
              <a:buChar char="Ø"/>
            </a:pPr>
            <a:r>
              <a:rPr lang="en-US" altLang="zh-CN" dirty="0" smtClean="0"/>
              <a:t>-P {</a:t>
            </a:r>
            <a:r>
              <a:rPr lang="en-US" altLang="zh-CN" dirty="0" err="1" smtClean="0"/>
              <a:t>cpu-id|ALL</a:t>
            </a:r>
            <a:r>
              <a:rPr lang="en-US" altLang="zh-CN" dirty="0" smtClean="0"/>
              <a:t>}</a:t>
            </a:r>
            <a:r>
              <a:rPr lang="zh-CN" altLang="zh-CN" dirty="0" smtClean="0"/>
              <a:t>：用</a:t>
            </a:r>
            <a:r>
              <a:rPr lang="en-US" altLang="zh-CN" dirty="0" smtClean="0"/>
              <a:t>CPU-ID</a:t>
            </a:r>
            <a:r>
              <a:rPr lang="zh-CN" altLang="zh-CN" dirty="0" smtClean="0"/>
              <a:t>指定</a:t>
            </a:r>
            <a:r>
              <a:rPr lang="en-US" altLang="zh-CN" dirty="0" smtClean="0"/>
              <a:t>CPU</a:t>
            </a:r>
            <a:r>
              <a:rPr lang="zh-CN" altLang="zh-CN" dirty="0" smtClean="0"/>
              <a:t>，</a:t>
            </a:r>
            <a:r>
              <a:rPr lang="en-US" altLang="zh-CN" dirty="0" smtClean="0"/>
              <a:t>CPU-ID</a:t>
            </a:r>
            <a:r>
              <a:rPr lang="zh-CN" altLang="zh-CN" dirty="0" smtClean="0"/>
              <a:t>从</a:t>
            </a:r>
            <a:r>
              <a:rPr lang="en-US" altLang="zh-CN" dirty="0" smtClean="0"/>
              <a:t>0</a:t>
            </a:r>
            <a:r>
              <a:rPr lang="zh-CN" altLang="zh-CN" dirty="0" smtClean="0"/>
              <a:t>开始</a:t>
            </a:r>
            <a:endParaRPr lang="en-US" altLang="zh-CN" dirty="0" smtClean="0"/>
          </a:p>
          <a:p>
            <a:pPr lvl="2">
              <a:buClr>
                <a:srgbClr val="006633"/>
              </a:buClr>
              <a:buFont typeface="Wingdings" panose="05000000000000000000" charset="0"/>
              <a:buChar char="Ø"/>
            </a:pPr>
            <a:r>
              <a:rPr lang="en-US" altLang="zh-CN" dirty="0" smtClean="0"/>
              <a:t>interval : </a:t>
            </a:r>
            <a:r>
              <a:rPr lang="zh-CN" altLang="zh-CN" dirty="0" smtClean="0"/>
              <a:t>为取样时间间隔</a:t>
            </a:r>
            <a:endParaRPr lang="en-US" altLang="zh-CN" dirty="0" smtClean="0"/>
          </a:p>
          <a:p>
            <a:pPr lvl="2">
              <a:buClr>
                <a:srgbClr val="006633"/>
              </a:buClr>
              <a:buFont typeface="Wingdings" panose="05000000000000000000" charset="0"/>
              <a:buChar char="Ø"/>
            </a:pPr>
            <a:r>
              <a:rPr lang="en-US" altLang="zh-CN" dirty="0" smtClean="0"/>
              <a:t>count</a:t>
            </a:r>
            <a:r>
              <a:rPr lang="en-US" altLang="zh-CN" b="1" dirty="0" smtClean="0"/>
              <a:t> </a:t>
            </a:r>
            <a:r>
              <a:rPr lang="en-US" altLang="zh-CN" dirty="0" smtClean="0"/>
              <a:t>: </a:t>
            </a:r>
            <a:r>
              <a:rPr lang="zh-CN" altLang="zh-CN" dirty="0" smtClean="0"/>
              <a:t>为输出次数</a:t>
            </a:r>
            <a:endParaRPr lang="zh-CN"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27075"/>
          </a:xfrm>
        </p:spPr>
        <p:txBody>
          <a:bodyPr/>
          <a:lstStyle/>
          <a:p>
            <a:r>
              <a:rPr lang="en-US" altLang="zh-CN" b="1" dirty="0" err="1" smtClean="0"/>
              <a:t>mpstat</a:t>
            </a:r>
            <a:r>
              <a:rPr lang="en-US" altLang="zh-CN" b="1" dirty="0" smtClean="0"/>
              <a:t> </a:t>
            </a:r>
            <a:r>
              <a:rPr lang="zh-CN" altLang="en-US" b="1" dirty="0" smtClean="0"/>
              <a:t>命令举例</a:t>
            </a:r>
            <a:endParaRPr lang="zh-CN" altLang="en-US" b="1" dirty="0"/>
          </a:p>
        </p:txBody>
      </p:sp>
      <p:sp>
        <p:nvSpPr>
          <p:cNvPr id="3" name="内容占位符 2"/>
          <p:cNvSpPr>
            <a:spLocks noGrp="1"/>
          </p:cNvSpPr>
          <p:nvPr>
            <p:ph idx="1"/>
          </p:nvPr>
        </p:nvSpPr>
        <p:spPr>
          <a:xfrm>
            <a:off x="107315" y="1196975"/>
            <a:ext cx="8892540" cy="4786630"/>
          </a:xfrm>
        </p:spPr>
        <p:txBody>
          <a:bodyPr/>
          <a:lstStyle/>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endParaRPr lang="en-US" altLang="zh-CN" sz="1800" b="1" dirty="0" smtClean="0">
              <a:solidFill>
                <a:schemeClr val="accent6">
                  <a:lumMod val="75000"/>
                </a:schemeClr>
              </a:solidFill>
            </a:endParaRPr>
          </a:p>
          <a:p>
            <a:pPr>
              <a:buNone/>
            </a:pPr>
            <a:r>
              <a:rPr lang="en-US" altLang="zh-CN" sz="1800" dirty="0" smtClean="0"/>
              <a:t>Linux 2.6.18-194.32.1.el5 (centos1.ls-al.me)    04/29/11</a:t>
            </a:r>
            <a:endParaRPr lang="en-US" altLang="zh-CN" sz="1800" dirty="0" smtClean="0"/>
          </a:p>
          <a:p>
            <a:pPr>
              <a:buNone/>
            </a:pPr>
            <a:endParaRPr lang="en-US" altLang="zh-CN" sz="1800" dirty="0" smtClean="0"/>
          </a:p>
          <a:p>
            <a:pPr>
              <a:buNone/>
            </a:pPr>
            <a:r>
              <a:rPr lang="en-US" altLang="zh-CN" sz="1800" dirty="0" smtClean="0"/>
              <a:t>12:56:27   CPU  %user  %nice   %sys %</a:t>
            </a:r>
            <a:r>
              <a:rPr lang="en-US" altLang="zh-CN" sz="1800" dirty="0" err="1" smtClean="0"/>
              <a:t>iowait</a:t>
            </a:r>
            <a:r>
              <a:rPr lang="en-US" altLang="zh-CN" sz="1800" dirty="0" smtClean="0"/>
              <a:t>   %</a:t>
            </a:r>
            <a:r>
              <a:rPr lang="en-US" altLang="zh-CN" sz="1800" dirty="0" err="1" smtClean="0"/>
              <a:t>irq</a:t>
            </a:r>
            <a:r>
              <a:rPr lang="en-US" altLang="zh-CN" sz="1800" dirty="0" smtClean="0"/>
              <a:t>   %soft  %steal   %idle    </a:t>
            </a:r>
            <a:r>
              <a:rPr lang="en-US" altLang="zh-CN" sz="1800" dirty="0" err="1" smtClean="0"/>
              <a:t>intr</a:t>
            </a:r>
            <a:r>
              <a:rPr lang="en-US" altLang="zh-CN" sz="1800" dirty="0" smtClean="0"/>
              <a:t>/s</a:t>
            </a:r>
            <a:endParaRPr lang="en-US" altLang="zh-CN" sz="1800" dirty="0" smtClean="0"/>
          </a:p>
          <a:p>
            <a:pPr>
              <a:buNone/>
            </a:pPr>
            <a:r>
              <a:rPr lang="en-US" altLang="zh-CN" sz="1800" dirty="0" smtClean="0"/>
              <a:t>12:56:27       all     3.89   0.00     0.76      4.04     0.02    0.12    0.00    91.18   1050.99</a:t>
            </a:r>
            <a:endParaRPr lang="en-US" altLang="zh-CN" sz="1800" dirty="0" smtClean="0"/>
          </a:p>
          <a:p>
            <a:pPr>
              <a:buNone/>
            </a:pPr>
            <a:endParaRPr lang="en-US" altLang="zh-CN" sz="1800" dirty="0" smtClean="0"/>
          </a:p>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-P 0</a:t>
            </a:r>
            <a:endParaRPr lang="en-US" altLang="zh-CN" sz="1800" b="1" dirty="0" smtClean="0">
              <a:solidFill>
                <a:schemeClr val="accent6">
                  <a:lumMod val="75000"/>
                </a:schemeClr>
              </a:solidFill>
            </a:endParaRPr>
          </a:p>
          <a:p>
            <a:pPr>
              <a:buNone/>
            </a:pPr>
            <a:r>
              <a:rPr lang="en-US" altLang="zh-CN" sz="1800" dirty="0" smtClean="0"/>
              <a:t>Linux 2.6.18-194.32.1.el5 (centos1.ls-al.me)    04/29/11</a:t>
            </a:r>
            <a:endParaRPr lang="en-US" altLang="zh-CN" sz="1800" dirty="0" smtClean="0"/>
          </a:p>
          <a:p>
            <a:pPr>
              <a:buNone/>
            </a:pPr>
            <a:endParaRPr lang="en-US" altLang="zh-CN" sz="1800" dirty="0" smtClean="0"/>
          </a:p>
          <a:p>
            <a:pPr>
              <a:buNone/>
            </a:pPr>
            <a:r>
              <a:rPr lang="en-US" altLang="zh-CN" sz="1800" dirty="0" smtClean="0"/>
              <a:t>12:56:37   CPU  %user  %nice   %sys %</a:t>
            </a:r>
            <a:r>
              <a:rPr lang="en-US" altLang="zh-CN" sz="1800" dirty="0" err="1" smtClean="0"/>
              <a:t>iowait</a:t>
            </a:r>
            <a:r>
              <a:rPr lang="en-US" altLang="zh-CN" sz="1800" dirty="0" smtClean="0"/>
              <a:t>   %</a:t>
            </a:r>
            <a:r>
              <a:rPr lang="en-US" altLang="zh-CN" sz="1800" dirty="0" err="1" smtClean="0"/>
              <a:t>irq</a:t>
            </a:r>
            <a:r>
              <a:rPr lang="en-US" altLang="zh-CN" sz="1800" dirty="0" smtClean="0"/>
              <a:t>   %soft  %steal   %idle    </a:t>
            </a:r>
            <a:r>
              <a:rPr lang="en-US" altLang="zh-CN" sz="1800" dirty="0" err="1" smtClean="0"/>
              <a:t>intr</a:t>
            </a:r>
            <a:r>
              <a:rPr lang="en-US" altLang="zh-CN" sz="1800" dirty="0" smtClean="0"/>
              <a:t>/s</a:t>
            </a:r>
            <a:endParaRPr lang="en-US" altLang="zh-CN" sz="1800" dirty="0" smtClean="0"/>
          </a:p>
          <a:p>
            <a:pPr>
              <a:buNone/>
            </a:pPr>
            <a:r>
              <a:rPr lang="en-US" altLang="zh-CN" sz="1800" dirty="0" smtClean="0"/>
              <a:t>12:56:37     0       3.86    0.00       0.75    4.01      0.02    0.12     0.00   91.24   1050.81</a:t>
            </a:r>
            <a:endParaRPr lang="en-US" altLang="zh-CN" sz="1800" dirty="0" smtClean="0"/>
          </a:p>
          <a:p>
            <a:pPr>
              <a:buNone/>
            </a:pPr>
            <a:endParaRPr lang="en-US" altLang="zh-CN" sz="1800" dirty="0" smtClean="0"/>
          </a:p>
          <a:p>
            <a:pPr>
              <a:buNone/>
            </a:pPr>
            <a:r>
              <a:rPr lang="en-US" altLang="zh-CN" sz="1800" b="1" dirty="0" smtClean="0"/>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5 10</a:t>
            </a:r>
            <a:endParaRPr lang="en-US" altLang="zh-CN" sz="1800" b="1" dirty="0" smtClean="0">
              <a:solidFill>
                <a:schemeClr val="accent6">
                  <a:lumMod val="75000"/>
                </a:schemeClr>
              </a:solidFill>
            </a:endParaRPr>
          </a:p>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–P 1  5 10</a:t>
            </a:r>
            <a:endParaRPr lang="zh-CN"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699135"/>
          </a:xfrm>
        </p:spPr>
        <p:txBody>
          <a:bodyPr/>
          <a:lstStyle/>
          <a:p>
            <a:r>
              <a:rPr lang="en-US" altLang="zh-CN" b="1" dirty="0" err="1" smtClean="0"/>
              <a:t>vmstat</a:t>
            </a:r>
            <a:r>
              <a:rPr lang="zh-CN" altLang="zh-CN" b="1" dirty="0" smtClean="0"/>
              <a:t>命令</a:t>
            </a:r>
            <a:endParaRPr lang="zh-CN" altLang="en-US" b="1" dirty="0"/>
          </a:p>
        </p:txBody>
      </p:sp>
      <p:sp>
        <p:nvSpPr>
          <p:cNvPr id="3" name="内容占位符 2"/>
          <p:cNvSpPr>
            <a:spLocks noGrp="1"/>
          </p:cNvSpPr>
          <p:nvPr>
            <p:ph idx="1"/>
          </p:nvPr>
        </p:nvSpPr>
        <p:spPr>
          <a:xfrm>
            <a:off x="467360" y="1196975"/>
            <a:ext cx="8229600" cy="4594860"/>
          </a:xfrm>
        </p:spPr>
        <p:txBody>
          <a:bodyPr/>
          <a:lstStyle/>
          <a:p>
            <a:pPr>
              <a:buClr>
                <a:srgbClr val="006633"/>
              </a:buClr>
              <a:buFont typeface="Wingdings" panose="05000000000000000000" charset="0"/>
              <a:buChar char="Ø"/>
            </a:pPr>
            <a:r>
              <a:rPr lang="zh-CN" altLang="en-US" dirty="0" smtClean="0"/>
              <a:t>功能：</a:t>
            </a:r>
            <a:r>
              <a:rPr lang="zh-CN" altLang="zh-CN" dirty="0" smtClean="0"/>
              <a:t>显示进程队列、内存、交换空间、</a:t>
            </a:r>
            <a:r>
              <a:rPr lang="zh-CN" altLang="en-US" dirty="0" smtClean="0"/>
              <a:t>磁盘</a:t>
            </a:r>
            <a:r>
              <a:rPr lang="en-US" altLang="zh-CN" dirty="0" smtClean="0"/>
              <a:t>I/O</a:t>
            </a:r>
            <a:r>
              <a:rPr lang="zh-CN" altLang="zh-CN" dirty="0" smtClean="0"/>
              <a:t>、和</a:t>
            </a:r>
            <a:r>
              <a:rPr lang="en-US" altLang="zh-CN" dirty="0" smtClean="0"/>
              <a:t>CPU</a:t>
            </a:r>
            <a:r>
              <a:rPr lang="zh-CN" altLang="en-US" dirty="0" smtClean="0"/>
              <a:t>状态</a:t>
            </a:r>
            <a:r>
              <a:rPr lang="zh-CN" altLang="zh-CN" dirty="0" smtClean="0"/>
              <a:t>信息。</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dirty="0" err="1" smtClean="0"/>
              <a:t>vmstat</a:t>
            </a:r>
            <a:r>
              <a:rPr lang="en-US" altLang="zh-CN" dirty="0" smtClean="0"/>
              <a:t> [-a] [-n] [-S </a:t>
            </a:r>
            <a:r>
              <a:rPr lang="en-US" altLang="zh-CN" dirty="0" err="1" smtClean="0"/>
              <a:t>k|K|m|M</a:t>
            </a:r>
            <a:r>
              <a:rPr lang="en-US" altLang="zh-CN" dirty="0" smtClean="0"/>
              <a:t>] [Interval [ Count ]]</a:t>
            </a:r>
            <a:endParaRPr lang="zh-CN" altLang="zh-CN" dirty="0" smtClean="0"/>
          </a:p>
          <a:p>
            <a:pPr lvl="1">
              <a:buClr>
                <a:srgbClr val="006633"/>
              </a:buClr>
              <a:buFont typeface="Wingdings" panose="05000000000000000000" charset="0"/>
              <a:buChar char="Ø"/>
            </a:pPr>
            <a:r>
              <a:rPr lang="zh-CN" altLang="en-US" dirty="0" smtClean="0"/>
              <a:t>其中：</a:t>
            </a:r>
            <a:endParaRPr lang="en-US" altLang="zh-CN" dirty="0" smtClean="0"/>
          </a:p>
          <a:p>
            <a:pPr lvl="2">
              <a:buClr>
                <a:srgbClr val="006633"/>
              </a:buClr>
              <a:buFont typeface="Wingdings" panose="05000000000000000000" charset="0"/>
              <a:buChar char="Ø"/>
            </a:pPr>
            <a:r>
              <a:rPr lang="en-US" altLang="zh-CN" dirty="0" smtClean="0"/>
              <a:t>-a</a:t>
            </a:r>
            <a:r>
              <a:rPr lang="zh-CN" altLang="en-US" dirty="0" smtClean="0"/>
              <a:t>：显示活跃和非活跃内存</a:t>
            </a:r>
            <a:endParaRPr lang="en-US" altLang="zh-CN" dirty="0" smtClean="0"/>
          </a:p>
          <a:p>
            <a:pPr lvl="2">
              <a:buClr>
                <a:srgbClr val="006633"/>
              </a:buClr>
              <a:buFont typeface="Wingdings" panose="05000000000000000000" charset="0"/>
              <a:buChar char="Ø"/>
            </a:pPr>
            <a:r>
              <a:rPr lang="en-US" altLang="zh-CN" dirty="0" smtClean="0"/>
              <a:t>-n</a:t>
            </a:r>
            <a:r>
              <a:rPr lang="zh-CN" altLang="en-US" dirty="0" smtClean="0"/>
              <a:t>：只在开始时显示一次各字段名称</a:t>
            </a:r>
            <a:endParaRPr lang="en-US" altLang="zh-CN" dirty="0" smtClean="0"/>
          </a:p>
          <a:p>
            <a:pPr lvl="2">
              <a:buClr>
                <a:srgbClr val="006633"/>
              </a:buClr>
              <a:buFont typeface="Wingdings" panose="05000000000000000000" charset="0"/>
              <a:buChar char="Ø"/>
            </a:pPr>
            <a:r>
              <a:rPr lang="en-US" altLang="zh-CN" dirty="0" smtClean="0"/>
              <a:t>-S</a:t>
            </a:r>
            <a:r>
              <a:rPr lang="zh-CN" altLang="en-US" dirty="0" smtClean="0"/>
              <a:t>：使用指定单位显示。</a:t>
            </a:r>
            <a:r>
              <a:rPr lang="en-US" altLang="zh-CN" dirty="0" smtClean="0"/>
              <a:t>k(1000)</a:t>
            </a:r>
            <a:r>
              <a:rPr lang="zh-CN" altLang="en-US" dirty="0" smtClean="0"/>
              <a:t>、</a:t>
            </a:r>
            <a:r>
              <a:rPr lang="en-US" altLang="zh-CN" dirty="0" smtClean="0"/>
              <a:t>K(1024)</a:t>
            </a:r>
            <a:r>
              <a:rPr lang="zh-CN" altLang="en-US" dirty="0" smtClean="0"/>
              <a:t>、</a:t>
            </a:r>
            <a:r>
              <a:rPr lang="en-US" altLang="zh-CN" dirty="0" smtClean="0"/>
              <a:t>m(1000000)</a:t>
            </a:r>
            <a:r>
              <a:rPr lang="zh-CN" altLang="en-US" dirty="0" smtClean="0"/>
              <a:t>、</a:t>
            </a:r>
            <a:r>
              <a:rPr lang="en-US" altLang="zh-CN" dirty="0" smtClean="0"/>
              <a:t>M(1048576) </a:t>
            </a:r>
            <a:r>
              <a:rPr lang="zh-CN" altLang="en-US" dirty="0" smtClean="0"/>
              <a:t>字节，默认单位为</a:t>
            </a:r>
            <a:r>
              <a:rPr lang="en-US" altLang="zh-CN" dirty="0" smtClean="0"/>
              <a:t>K</a:t>
            </a:r>
            <a:r>
              <a:rPr lang="zh-CN" altLang="en-US" dirty="0" smtClean="0"/>
              <a:t>。</a:t>
            </a:r>
            <a:endParaRPr lang="en-US" altLang="zh-CN" dirty="0" smtClean="0"/>
          </a:p>
          <a:p>
            <a:pPr lvl="2">
              <a:buClr>
                <a:srgbClr val="006633"/>
              </a:buClr>
              <a:buFont typeface="Wingdings" panose="05000000000000000000" charset="0"/>
              <a:buChar char="Ø"/>
            </a:pPr>
            <a:r>
              <a:rPr lang="en-US" altLang="zh-CN" dirty="0" smtClean="0"/>
              <a:t>interval</a:t>
            </a:r>
            <a:r>
              <a:rPr lang="zh-CN" altLang="zh-CN" dirty="0" smtClean="0"/>
              <a:t>和</a:t>
            </a:r>
            <a:r>
              <a:rPr lang="en-US" altLang="zh-CN" dirty="0" smtClean="0"/>
              <a:t>count</a:t>
            </a:r>
            <a:r>
              <a:rPr lang="zh-CN" altLang="zh-CN" dirty="0" smtClean="0"/>
              <a:t>的含义与</a:t>
            </a:r>
            <a:r>
              <a:rPr lang="en-US" altLang="zh-CN" dirty="0" err="1" smtClean="0"/>
              <a:t>mpstat</a:t>
            </a:r>
            <a:r>
              <a:rPr lang="zh-CN" altLang="zh-CN" dirty="0" smtClean="0"/>
              <a:t>一致</a:t>
            </a:r>
            <a:endParaRPr lang="en-US" altLang="zh-CN" dirty="0" smtClean="0"/>
          </a:p>
          <a:p>
            <a:pPr marL="344170" lvl="1" indent="0">
              <a:buNone/>
            </a:pP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662,&quot;width&quot;:12585}"/>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COMMONDATA" val="eyJoZGlkIjoiODNjOTJjMmExMDY4OTczYjU5NDUyOGE5MzdlYWQ3MGIifQ=="/>
  <p:tag name="KSO_WPP_MARK_KEY" val="fd72d724-0ef3-4b69-907b-e757779edb9a"/>
</p:tagLst>
</file>

<file path=ppt/theme/theme1.xml><?xml version="1.0" encoding="utf-8"?>
<a:theme xmlns:a="http://schemas.openxmlformats.org/drawingml/2006/main" name="CentOS-CH-PPT">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CentOS-CH-PPT</Template>
  <TotalTime>0</TotalTime>
  <Words>10058</Words>
  <Application>WPS 演示</Application>
  <PresentationFormat>全屏显示(4:3)</PresentationFormat>
  <Paragraphs>444</Paragraphs>
  <Slides>44</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Garamond</vt:lpstr>
      <vt:lpstr>Wingdings</vt:lpstr>
      <vt:lpstr>Courier New</vt:lpstr>
      <vt:lpstr>微软雅黑</vt:lpstr>
      <vt:lpstr>Arial Unicode MS</vt:lpstr>
      <vt:lpstr>Calibri</vt:lpstr>
      <vt:lpstr>Consolas</vt:lpstr>
      <vt:lpstr>黑体</vt:lpstr>
      <vt:lpstr>CentOS-CH-PPT</vt:lpstr>
      <vt:lpstr>第七讲   系统日常维护、服务器 安全基础、防火墙 </vt:lpstr>
      <vt:lpstr>本章内容要点</vt:lpstr>
      <vt:lpstr>一、监视系统性能</vt:lpstr>
      <vt:lpstr>系统性能监视对象</vt:lpstr>
      <vt:lpstr>影响系统性能的因素</vt:lpstr>
      <vt:lpstr>系统性能监视常用工具</vt:lpstr>
      <vt:lpstr>mpstat命令</vt:lpstr>
      <vt:lpstr>mpstat 命令举例</vt:lpstr>
      <vt:lpstr>vmstat命令</vt:lpstr>
      <vt:lpstr>vmstat命令举例</vt:lpstr>
      <vt:lpstr>vmstat命令举例（续）</vt:lpstr>
      <vt:lpstr>vmstat命令举例（续2）</vt:lpstr>
      <vt:lpstr>iostat命令</vt:lpstr>
      <vt:lpstr>iostat命令举例（1）</vt:lpstr>
      <vt:lpstr>iostat命令举例（2）</vt:lpstr>
      <vt:lpstr>iostat命令举例（2续）</vt:lpstr>
      <vt:lpstr>二、服务器安全基础</vt:lpstr>
      <vt:lpstr>基本系统安全</vt:lpstr>
      <vt:lpstr>磁盘布局</vt:lpstr>
      <vt:lpstr>避免安装不必要的软件包</vt:lpstr>
      <vt:lpstr>软件包的更新</vt:lpstr>
      <vt:lpstr>关闭不必要的服务</vt:lpstr>
      <vt:lpstr>物理安全和登录安全</vt:lpstr>
      <vt:lpstr>三、禁止root账号登录</vt:lpstr>
      <vt:lpstr>root 账号</vt:lpstr>
      <vt:lpstr>PowerPoint 演示文稿</vt:lpstr>
      <vt:lpstr>PowerPoint 演示文稿</vt:lpstr>
      <vt:lpstr>PowerPoint 演示文稿</vt:lpstr>
      <vt:lpstr>PowerPoint 演示文稿</vt:lpstr>
      <vt:lpstr>四、CentOS 7 的防火墙firewall</vt:lpstr>
      <vt:lpstr>CentOS 7的防火墙系统组成</vt:lpstr>
      <vt:lpstr>两种互斥的防火墙系统</vt:lpstr>
      <vt:lpstr>firewalld的区域</vt:lpstr>
      <vt:lpstr>firewalld的预定义区域</vt:lpstr>
      <vt:lpstr>firewalld的预定义区域</vt:lpstr>
      <vt:lpstr>firewall-cmd ——获取预定义信息</vt:lpstr>
      <vt:lpstr>firewall-cmd——区域管理</vt:lpstr>
      <vt:lpstr>firewall-cmd ——管理区域中的服务</vt:lpstr>
      <vt:lpstr>firewall-cmd ——IP伪装和端口转发</vt:lpstr>
      <vt:lpstr>firewall-cmd ——两种配置模式</vt:lpstr>
      <vt:lpstr>firewall-cmd ——同时配置运行时规则和持久性规则</vt:lpstr>
      <vt:lpstr>firewall-cmd ——高级配置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Linux简介与安装</dc:title>
  <dc:creator>osmond</dc:creator>
  <cp:lastModifiedBy>李莉</cp:lastModifiedBy>
  <cp:revision>161</cp:revision>
  <dcterms:created xsi:type="dcterms:W3CDTF">2011-05-25T10:42:00Z</dcterms:created>
  <dcterms:modified xsi:type="dcterms:W3CDTF">2022-11-28T07:13:26Z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17CD4051FC934BBC8B68739AD0A2F5D3</vt:lpwstr>
  </property>
</Properties>
</file>