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sldIdLst>
    <p:sldId id="256" r:id="rId3"/>
    <p:sldId id="271" r:id="rId4"/>
    <p:sldId id="307" r:id="rId5"/>
    <p:sldId id="471" r:id="rId6"/>
    <p:sldId id="472" r:id="rId7"/>
    <p:sldId id="473" r:id="rId8"/>
    <p:sldId id="474" r:id="rId9"/>
    <p:sldId id="519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4" r:id="rId29"/>
    <p:sldId id="495" r:id="rId30"/>
    <p:sldId id="496" r:id="rId31"/>
    <p:sldId id="497" r:id="rId32"/>
    <p:sldId id="51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18" r:id="rId41"/>
    <p:sldId id="505" r:id="rId42"/>
    <p:sldId id="506" r:id="rId43"/>
    <p:sldId id="507" r:id="rId44"/>
    <p:sldId id="508" r:id="rId46"/>
    <p:sldId id="510" r:id="rId47"/>
    <p:sldId id="511" r:id="rId48"/>
    <p:sldId id="512" r:id="rId49"/>
    <p:sldId id="513" r:id="rId50"/>
    <p:sldId id="514" r:id="rId51"/>
    <p:sldId id="515" r:id="rId52"/>
    <p:sldId id="516" r:id="rId53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68" autoAdjust="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226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6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6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209E-F1CF-471A-8323-5D5FB58205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9F74-8AD3-4A66-9E7B-65BD8E6527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099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078470" y="7067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0000"/>
        <a:buFont typeface="Wingdings" panose="05000000000000000000" charset="0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0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5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23850" y="2493010"/>
            <a:ext cx="8430260" cy="1055370"/>
          </a:xfrm>
        </p:spPr>
        <p:txBody>
          <a:bodyPr/>
          <a:lstStyle/>
          <a:p>
            <a:pPr algn="l" eaLnBrk="1" hangingPunct="1"/>
            <a:r>
              <a:rPr lang="zh-CN" altLang="en-US" sz="3400" b="1" smtClean="0"/>
              <a:t>第三讲</a:t>
            </a:r>
            <a:r>
              <a:rPr lang="en-US" altLang="zh-CN" sz="3400" b="1" smtClean="0"/>
              <a:t>  </a:t>
            </a:r>
            <a:r>
              <a:rPr lang="zh-CN" sz="3400" b="1" smtClean="0"/>
              <a:t>多用户管理、特殊权限、进程管理</a:t>
            </a:r>
            <a:endParaRPr lang="zh-CN" sz="3400" b="1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830"/>
            <a:ext cx="8229600" cy="3968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chemeClr val="accent6"/>
                </a:solidFill>
              </a:rPr>
              <a:t>三、用户及组的管理命令</a:t>
            </a:r>
            <a:endParaRPr lang="zh-CN" altLang="en-US" sz="3200" b="1" dirty="0" smtClean="0">
              <a:solidFill>
                <a:schemeClr val="accent6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</a:rPr>
              <a:t>（一）用户管理命令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chemeClr val="accent6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6"/>
                </a:solidFill>
              </a:rPr>
              <a:t>1</a:t>
            </a:r>
            <a:r>
              <a:rPr lang="zh-CN" altLang="en-US" b="1" dirty="0" smtClean="0">
                <a:solidFill>
                  <a:schemeClr val="accent6"/>
                </a:solidFill>
              </a:rPr>
              <a:t>、帐户管理命令 </a:t>
            </a:r>
            <a:r>
              <a:rPr lang="en-US" altLang="zh-CN" b="1" dirty="0" smtClean="0">
                <a:solidFill>
                  <a:schemeClr val="accent6"/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useradd</a:t>
            </a:r>
            <a:r>
              <a:rPr lang="en-US" altLang="zh-CN" b="1" dirty="0" smtClean="0">
                <a:solidFill>
                  <a:schemeClr val="accent6"/>
                </a:solidFill>
              </a:rPr>
              <a:t> 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accent4"/>
                </a:solidFill>
              </a:rPr>
              <a:t>作用：添加新用户</a:t>
            </a:r>
            <a:endParaRPr lang="zh-CN" altLang="en-US" b="1" dirty="0" smtClean="0">
              <a:solidFill>
                <a:schemeClr val="accent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b="1" dirty="0" smtClean="0">
                <a:solidFill>
                  <a:schemeClr val="accent4"/>
                </a:solidFill>
              </a:rPr>
              <a:t>    格式：</a:t>
            </a:r>
            <a:r>
              <a:rPr lang="en-US" altLang="zh-CN" sz="2600" b="1" dirty="0" err="1" smtClean="0">
                <a:solidFill>
                  <a:schemeClr val="accent4"/>
                </a:solidFill>
              </a:rPr>
              <a:t>useradd</a:t>
            </a:r>
            <a:r>
              <a:rPr lang="en-US" altLang="zh-CN" sz="2600" b="1" dirty="0" smtClean="0">
                <a:solidFill>
                  <a:schemeClr val="accent4"/>
                </a:solidFill>
              </a:rPr>
              <a:t> [</a:t>
            </a:r>
            <a:r>
              <a:rPr lang="zh-CN" altLang="en-US" sz="2600" b="1" dirty="0" smtClean="0">
                <a:solidFill>
                  <a:schemeClr val="accent4"/>
                </a:solidFill>
              </a:rPr>
              <a:t>选项</a:t>
            </a:r>
            <a:r>
              <a:rPr lang="en-US" altLang="zh-CN" sz="2600" b="1" dirty="0" smtClean="0">
                <a:solidFill>
                  <a:schemeClr val="accent4"/>
                </a:solidFill>
              </a:rPr>
              <a:t>]   &lt;</a:t>
            </a:r>
            <a:r>
              <a:rPr lang="zh-CN" altLang="en-US" sz="2600" b="1" dirty="0" smtClean="0">
                <a:solidFill>
                  <a:schemeClr val="accent4"/>
                </a:solidFill>
              </a:rPr>
              <a:t>用户名</a:t>
            </a:r>
            <a:r>
              <a:rPr lang="en-US" altLang="zh-CN" sz="2600" b="1" dirty="0" smtClean="0">
                <a:solidFill>
                  <a:schemeClr val="accent4"/>
                </a:solidFill>
              </a:rPr>
              <a:t>&gt;</a:t>
            </a:r>
            <a:br>
              <a:rPr lang="en-US" altLang="zh-CN" dirty="0" smtClean="0">
                <a:solidFill>
                  <a:schemeClr val="accent4"/>
                </a:solidFill>
              </a:rPr>
            </a:br>
            <a:endParaRPr lang="zh-CN" altLang="en-US" b="1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b="1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200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755650" y="593725"/>
            <a:ext cx="8001000" cy="5643563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accent6"/>
                </a:solidFill>
              </a:rPr>
              <a:t>常用选项</a:t>
            </a:r>
            <a:endParaRPr lang="en-US" altLang="zh-CN" sz="3600" b="1" smtClean="0">
              <a:solidFill>
                <a:schemeClr val="accent6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-c &lt;</a:t>
            </a:r>
            <a:r>
              <a:rPr lang="zh-CN" altLang="en-US" sz="2400" b="1" smtClean="0">
                <a:solidFill>
                  <a:schemeClr val="tx1"/>
                </a:solidFill>
              </a:rPr>
              <a:t>备注</a:t>
            </a:r>
            <a:r>
              <a:rPr lang="en-US" altLang="zh-CN" sz="2400" b="1" smtClean="0">
                <a:solidFill>
                  <a:schemeClr val="tx1"/>
                </a:solidFill>
              </a:rPr>
              <a:t>&gt; </a:t>
            </a:r>
            <a:r>
              <a:rPr lang="zh-CN" altLang="en-US" sz="2400" b="1" smtClean="0">
                <a:solidFill>
                  <a:schemeClr val="tx1"/>
                </a:solidFill>
              </a:rPr>
              <a:t>加上备注文字</a:t>
            </a:r>
            <a:br>
              <a:rPr lang="zh-CN" altLang="en-US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-d &lt;</a:t>
            </a:r>
            <a:r>
              <a:rPr lang="zh-CN" altLang="en-US" sz="2400" b="1" smtClean="0">
                <a:solidFill>
                  <a:schemeClr val="tx1"/>
                </a:solidFill>
              </a:rPr>
              <a:t>目录</a:t>
            </a:r>
            <a:r>
              <a:rPr lang="en-US" altLang="zh-CN" sz="2400" b="1" smtClean="0">
                <a:solidFill>
                  <a:schemeClr val="tx1"/>
                </a:solidFill>
              </a:rPr>
              <a:t>&gt;   </a:t>
            </a:r>
            <a:r>
              <a:rPr lang="zh-CN" altLang="en-US" sz="2400" b="1" smtClean="0">
                <a:solidFill>
                  <a:schemeClr val="tx1"/>
                </a:solidFill>
              </a:rPr>
              <a:t>指定用户登入时的启始目录</a:t>
            </a:r>
            <a:endParaRPr lang="en-US" altLang="zh-CN" sz="24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-e &lt;</a:t>
            </a:r>
            <a:r>
              <a:rPr lang="zh-CN" altLang="en-US" sz="2400" b="1" smtClean="0">
                <a:solidFill>
                  <a:schemeClr val="tx1"/>
                </a:solidFill>
              </a:rPr>
              <a:t>有效期限</a:t>
            </a:r>
            <a:r>
              <a:rPr lang="en-US" altLang="zh-CN" sz="2400" b="1" smtClean="0">
                <a:solidFill>
                  <a:schemeClr val="tx1"/>
                </a:solidFill>
              </a:rPr>
              <a:t>&gt; </a:t>
            </a:r>
            <a:r>
              <a:rPr lang="zh-CN" altLang="en-US" sz="2400" b="1" smtClean="0">
                <a:solidFill>
                  <a:schemeClr val="tx1"/>
                </a:solidFill>
              </a:rPr>
              <a:t>指定帐号的有效期限</a:t>
            </a:r>
            <a:r>
              <a:rPr lang="zh-CN" altLang="en-US" sz="2000" b="1" smtClean="0">
                <a:solidFill>
                  <a:schemeClr val="tx1"/>
                </a:solidFill>
              </a:rPr>
              <a:t>（格式</a:t>
            </a:r>
            <a:r>
              <a:rPr lang="en-US" altLang="zh-CN" sz="2000" b="1" smtClean="0">
                <a:solidFill>
                  <a:schemeClr val="tx1"/>
                </a:solidFill>
              </a:rPr>
              <a:t>YYYY-MM-DD</a:t>
            </a:r>
            <a:r>
              <a:rPr lang="zh-CN" altLang="en-US" sz="2000" b="1" smtClean="0">
                <a:solidFill>
                  <a:schemeClr val="tx1"/>
                </a:solidFill>
              </a:rPr>
              <a:t>）</a:t>
            </a:r>
            <a:br>
              <a:rPr lang="zh-CN" altLang="en-US" sz="20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-f &lt;</a:t>
            </a:r>
            <a:r>
              <a:rPr lang="zh-CN" altLang="en-US" sz="2400" b="1" smtClean="0">
                <a:solidFill>
                  <a:schemeClr val="tx1"/>
                </a:solidFill>
              </a:rPr>
              <a:t>缓冲天数</a:t>
            </a:r>
            <a:r>
              <a:rPr lang="en-US" altLang="zh-CN" sz="2400" b="1" smtClean="0">
                <a:solidFill>
                  <a:schemeClr val="tx1"/>
                </a:solidFill>
              </a:rPr>
              <a:t>&gt; </a:t>
            </a:r>
            <a:r>
              <a:rPr lang="zh-CN" altLang="en-US" sz="2400" b="1" smtClean="0">
                <a:solidFill>
                  <a:schemeClr val="tx1"/>
                </a:solidFill>
              </a:rPr>
              <a:t>指定在密码过期后多少天即关闭该帐号</a:t>
            </a:r>
            <a:br>
              <a:rPr lang="zh-CN" altLang="en-US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-g &lt;</a:t>
            </a:r>
            <a:r>
              <a:rPr lang="zh-CN" altLang="en-US" sz="2400" b="1" smtClean="0">
                <a:solidFill>
                  <a:schemeClr val="tx1"/>
                </a:solidFill>
              </a:rPr>
              <a:t>群组</a:t>
            </a:r>
            <a:r>
              <a:rPr lang="en-US" altLang="zh-CN" sz="2400" b="1" smtClean="0">
                <a:solidFill>
                  <a:schemeClr val="tx1"/>
                </a:solidFill>
              </a:rPr>
              <a:t>&gt; </a:t>
            </a:r>
            <a:r>
              <a:rPr lang="zh-CN" altLang="en-US" sz="2400" b="1" smtClean="0">
                <a:solidFill>
                  <a:schemeClr val="tx1"/>
                </a:solidFill>
              </a:rPr>
              <a:t>　 指定用户主属组 </a:t>
            </a:r>
            <a:br>
              <a:rPr lang="zh-CN" altLang="en-US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-G &lt;</a:t>
            </a:r>
            <a:r>
              <a:rPr lang="zh-CN" altLang="en-US" sz="2400" b="1" smtClean="0">
                <a:solidFill>
                  <a:schemeClr val="tx1"/>
                </a:solidFill>
              </a:rPr>
              <a:t>群组</a:t>
            </a:r>
            <a:r>
              <a:rPr lang="en-US" altLang="zh-CN" sz="2400" b="1" smtClean="0">
                <a:solidFill>
                  <a:schemeClr val="tx1"/>
                </a:solidFill>
              </a:rPr>
              <a:t>&gt; </a:t>
            </a:r>
            <a:r>
              <a:rPr lang="zh-CN" altLang="en-US" sz="2400" b="1" smtClean="0">
                <a:solidFill>
                  <a:schemeClr val="tx1"/>
                </a:solidFill>
              </a:rPr>
              <a:t>　 指定用户所属的附加群组</a:t>
            </a:r>
            <a:br>
              <a:rPr lang="zh-CN" altLang="en-US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-m /-M</a:t>
            </a:r>
            <a:r>
              <a:rPr lang="zh-CN" altLang="en-US" sz="2400" b="1" smtClean="0">
                <a:solidFill>
                  <a:schemeClr val="tx1"/>
                </a:solidFill>
              </a:rPr>
              <a:t>　   自动建立</a:t>
            </a:r>
            <a:r>
              <a:rPr lang="en-US" altLang="zh-CN" sz="2400" b="1" smtClean="0">
                <a:solidFill>
                  <a:schemeClr val="tx1"/>
                </a:solidFill>
              </a:rPr>
              <a:t>(-m)</a:t>
            </a:r>
            <a:r>
              <a:rPr lang="zh-CN" altLang="en-US" sz="2400" b="1" smtClean="0">
                <a:solidFill>
                  <a:schemeClr val="tx1"/>
                </a:solidFill>
              </a:rPr>
              <a:t>用户的登入目录或不自动创建（</a:t>
            </a:r>
            <a:r>
              <a:rPr lang="en-US" altLang="zh-CN" sz="2400" b="1" smtClean="0">
                <a:solidFill>
                  <a:schemeClr val="tx1"/>
                </a:solidFill>
              </a:rPr>
              <a:t>m </a:t>
            </a:r>
            <a:r>
              <a:rPr lang="zh-CN" altLang="en-US" sz="2400" b="1" smtClean="0">
                <a:solidFill>
                  <a:schemeClr val="tx1"/>
                </a:solidFill>
              </a:rPr>
              <a:t>一般用户默认， </a:t>
            </a:r>
            <a:r>
              <a:rPr lang="en-US" altLang="zh-CN" sz="2400" b="1" smtClean="0">
                <a:solidFill>
                  <a:schemeClr val="tx1"/>
                </a:solidFill>
              </a:rPr>
              <a:t>M </a:t>
            </a:r>
            <a:r>
              <a:rPr lang="zh-CN" altLang="en-US" sz="2400" b="1" smtClean="0">
                <a:solidFill>
                  <a:schemeClr val="tx1"/>
                </a:solidFill>
              </a:rPr>
              <a:t>系统账户默认）</a:t>
            </a:r>
            <a:br>
              <a:rPr lang="zh-CN" altLang="en-US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-r </a:t>
            </a:r>
            <a:r>
              <a:rPr lang="zh-CN" altLang="en-US" sz="2400" b="1" smtClean="0">
                <a:solidFill>
                  <a:schemeClr val="tx1"/>
                </a:solidFill>
              </a:rPr>
              <a:t>　   建立系统帐号</a:t>
            </a:r>
            <a:br>
              <a:rPr lang="zh-CN" altLang="en-US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-s &lt;shell&gt;</a:t>
            </a:r>
            <a:r>
              <a:rPr lang="zh-CN" altLang="en-US" sz="2400" b="1" smtClean="0">
                <a:solidFill>
                  <a:schemeClr val="tx1"/>
                </a:solidFill>
              </a:rPr>
              <a:t>　 　 指定用户登入后所使用的</a:t>
            </a:r>
            <a:r>
              <a:rPr lang="en-US" altLang="zh-CN" sz="2400" b="1" smtClean="0">
                <a:solidFill>
                  <a:schemeClr val="tx1"/>
                </a:solidFill>
              </a:rPr>
              <a:t>shell</a:t>
            </a:r>
            <a:br>
              <a:rPr lang="en-US" altLang="zh-CN" sz="2400" b="1" smtClean="0">
                <a:solidFill>
                  <a:schemeClr val="tx1"/>
                </a:solidFill>
              </a:rPr>
            </a:br>
            <a:r>
              <a:rPr lang="en-US" altLang="zh-CN" sz="2400" b="1" smtClean="0">
                <a:solidFill>
                  <a:schemeClr val="tx1"/>
                </a:solidFill>
              </a:rPr>
              <a:t>-u &lt;uid&gt; </a:t>
            </a:r>
            <a:r>
              <a:rPr lang="zh-CN" altLang="en-US" sz="2400" b="1" smtClean="0">
                <a:solidFill>
                  <a:schemeClr val="tx1"/>
                </a:solidFill>
              </a:rPr>
              <a:t>　 指定用户</a:t>
            </a:r>
            <a:r>
              <a:rPr lang="en-US" altLang="zh-CN" sz="2400" b="1" smtClean="0">
                <a:solidFill>
                  <a:schemeClr val="tx1"/>
                </a:solidFill>
              </a:rPr>
              <a:t>ID</a:t>
            </a:r>
            <a:endParaRPr lang="en-US" altLang="zh-CN" sz="24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0" eaLnBrk="1" hangingPunct="1">
              <a:lnSpc>
                <a:spcPct val="90000"/>
              </a:lnSpc>
              <a:buNone/>
            </a:pPr>
            <a:r>
              <a:rPr lang="en-US" altLang="zh-CN" sz="3200" b="1" smtClean="0">
                <a:solidFill>
                  <a:schemeClr val="accent6"/>
                </a:solidFill>
              </a:rPr>
              <a:t>2</a:t>
            </a:r>
            <a:r>
              <a:rPr lang="zh-CN" altLang="en-US" sz="3200" b="1" smtClean="0">
                <a:solidFill>
                  <a:schemeClr val="accent6"/>
                </a:solidFill>
              </a:rPr>
              <a:t>、账号修改命令</a:t>
            </a:r>
            <a:r>
              <a:rPr lang="en-US" altLang="zh-CN" sz="3200" b="1" smtClean="0">
                <a:solidFill>
                  <a:schemeClr val="accent6"/>
                </a:solidFill>
              </a:rPr>
              <a:t> usermod </a:t>
            </a:r>
            <a:endParaRPr lang="en-US" altLang="zh-CN" sz="3200" b="1" smtClean="0">
              <a:solidFill>
                <a:schemeClr val="accent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作用：修改已有用户账户的属性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格式： </a:t>
            </a:r>
            <a:r>
              <a:rPr lang="en-US" altLang="zh-CN" b="1" smtClean="0">
                <a:solidFill>
                  <a:schemeClr val="tx1"/>
                </a:solidFill>
              </a:rPr>
              <a:t>usermod  [</a:t>
            </a:r>
            <a:r>
              <a:rPr lang="zh-CN" altLang="en-US" b="1" smtClean="0">
                <a:solidFill>
                  <a:schemeClr val="tx1"/>
                </a:solidFill>
              </a:rPr>
              <a:t>参数</a:t>
            </a:r>
            <a:r>
              <a:rPr lang="en-US" altLang="zh-CN" b="1" smtClean="0">
                <a:solidFill>
                  <a:schemeClr val="tx1"/>
                </a:solidFill>
              </a:rPr>
              <a:t>]  </a:t>
            </a:r>
            <a:r>
              <a:rPr lang="zh-CN" altLang="en-US" b="1" smtClean="0">
                <a:solidFill>
                  <a:schemeClr val="tx1"/>
                </a:solidFill>
              </a:rPr>
              <a:t>用户名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981075"/>
            <a:ext cx="8001000" cy="45180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b="1" dirty="0" smtClean="0">
                <a:solidFill>
                  <a:schemeClr val="accent6"/>
                </a:solidFill>
              </a:rPr>
              <a:t>常用选项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accent4"/>
                </a:solidFill>
              </a:rPr>
              <a:t>-c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：改变用户的描述信息。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-d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：改变用户的主目录，如果加上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-m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则会将旧家目录移动到新的目中去 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(-m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应加在新目录之后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) 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-e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：设置用户帐户的过期时间（年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-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-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日）。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-g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：改变用户的主属组。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-G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：设置用户属于那些组。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：改变用户的登录用名。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-s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：改变用户的默认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shell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-u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：改变用户的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UID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。</a:t>
            </a:r>
            <a:br>
              <a:rPr lang="zh-CN" altLang="en-US" sz="2400" b="1" dirty="0" smtClean="0">
                <a:solidFill>
                  <a:schemeClr val="accent4"/>
                </a:solidFill>
              </a:rPr>
            </a:br>
            <a:r>
              <a:rPr lang="en-US" altLang="zh-CN" sz="2400" b="1" dirty="0" smtClean="0">
                <a:solidFill>
                  <a:schemeClr val="accent4"/>
                </a:solidFill>
              </a:rPr>
              <a:t>-L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：锁住密码，使密码不可用。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-U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：为用户密码解锁。</a:t>
            </a:r>
            <a:endParaRPr lang="zh-CN" altLang="en-US" sz="2400" b="1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739140"/>
            <a:ext cx="8001000" cy="4730115"/>
          </a:xfrm>
        </p:spPr>
        <p:txBody>
          <a:bodyPr/>
          <a:lstStyle/>
          <a:p>
            <a:pPr marL="344170" lvl="1" indent="0" eaLnBrk="1" hangingPunct="1">
              <a:buNone/>
            </a:pPr>
            <a:r>
              <a:rPr lang="en-US" altLang="zh-CN" sz="3000" b="1" smtClean="0">
                <a:solidFill>
                  <a:schemeClr val="accent6"/>
                </a:solidFill>
              </a:rPr>
              <a:t>3</a:t>
            </a:r>
            <a:r>
              <a:rPr lang="zh-CN" altLang="en-US" sz="3000" b="1" smtClean="0">
                <a:solidFill>
                  <a:schemeClr val="accent6"/>
                </a:solidFill>
              </a:rPr>
              <a:t>、账户密码管理命令</a:t>
            </a:r>
            <a:r>
              <a:rPr lang="en-US" altLang="zh-CN" sz="3000" b="1" smtClean="0">
                <a:solidFill>
                  <a:schemeClr val="accent6"/>
                </a:solidFill>
              </a:rPr>
              <a:t> passwd</a:t>
            </a:r>
            <a:r>
              <a:rPr lang="en-US" altLang="zh-CN" sz="3200" b="1" smtClean="0">
                <a:solidFill>
                  <a:schemeClr val="accent6"/>
                </a:solidFill>
              </a:rPr>
              <a:t> </a:t>
            </a:r>
            <a:endParaRPr lang="en-US" altLang="zh-CN" b="1" smtClean="0">
              <a:solidFill>
                <a:schemeClr val="accent6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格式： </a:t>
            </a:r>
            <a:r>
              <a:rPr lang="en-US" altLang="zh-CN" b="1" smtClean="0">
                <a:solidFill>
                  <a:schemeClr val="tx1"/>
                </a:solidFill>
              </a:rPr>
              <a:t>passwd  [</a:t>
            </a:r>
            <a:r>
              <a:rPr lang="zh-CN" altLang="en-US" b="1" smtClean="0">
                <a:solidFill>
                  <a:schemeClr val="tx1"/>
                </a:solidFill>
              </a:rPr>
              <a:t>参数</a:t>
            </a:r>
            <a:r>
              <a:rPr lang="en-US" altLang="zh-CN" b="1" smtClean="0">
                <a:solidFill>
                  <a:schemeClr val="tx1"/>
                </a:solidFill>
              </a:rPr>
              <a:t>]  </a:t>
            </a:r>
            <a:r>
              <a:rPr lang="zh-CN" altLang="en-US" b="1" smtClean="0">
                <a:solidFill>
                  <a:schemeClr val="tx1"/>
                </a:solidFill>
              </a:rPr>
              <a:t>用户名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作用：用于设置用户帐号的口令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常用选项：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-l  </a:t>
            </a:r>
            <a:r>
              <a:rPr lang="zh-CN" altLang="en-US" b="1" smtClean="0">
                <a:solidFill>
                  <a:schemeClr val="tx1"/>
                </a:solidFill>
              </a:rPr>
              <a:t>是</a:t>
            </a:r>
            <a:r>
              <a:rPr lang="en-US" altLang="zh-CN" b="1" smtClean="0">
                <a:solidFill>
                  <a:schemeClr val="tx1"/>
                </a:solidFill>
              </a:rPr>
              <a:t>lock</a:t>
            </a:r>
            <a:r>
              <a:rPr lang="zh-CN" altLang="en-US" b="1" smtClean="0">
                <a:solidFill>
                  <a:schemeClr val="tx1"/>
                </a:solidFill>
              </a:rPr>
              <a:t>的意思，会将</a:t>
            </a:r>
            <a:r>
              <a:rPr lang="en-US" altLang="zh-CN" b="1" smtClean="0">
                <a:solidFill>
                  <a:schemeClr val="tx1"/>
                </a:solidFill>
              </a:rPr>
              <a:t>/etc/shadow</a:t>
            </a:r>
            <a:r>
              <a:rPr lang="zh-CN" altLang="en-US" b="1" smtClean="0">
                <a:solidFill>
                  <a:schemeClr val="tx1"/>
                </a:solidFill>
              </a:rPr>
              <a:t>第二列的最前面加上</a:t>
            </a:r>
            <a:r>
              <a:rPr lang="en-US" altLang="zh-CN" b="1" smtClean="0">
                <a:solidFill>
                  <a:schemeClr val="tx1"/>
                </a:solidFill>
              </a:rPr>
              <a:t>!</a:t>
            </a:r>
            <a:r>
              <a:rPr lang="zh-CN" altLang="en-US" b="1" smtClean="0">
                <a:solidFill>
                  <a:schemeClr val="tx1"/>
                </a:solidFill>
              </a:rPr>
              <a:t>使密码失效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-u </a:t>
            </a:r>
            <a:r>
              <a:rPr lang="zh-CN" altLang="en-US" b="1" smtClean="0">
                <a:solidFill>
                  <a:schemeClr val="tx1"/>
                </a:solidFill>
              </a:rPr>
              <a:t>与</a:t>
            </a:r>
            <a:r>
              <a:rPr lang="en-US" altLang="zh-CN" b="1" smtClean="0">
                <a:solidFill>
                  <a:schemeClr val="tx1"/>
                </a:solidFill>
              </a:rPr>
              <a:t>l</a:t>
            </a:r>
            <a:r>
              <a:rPr lang="zh-CN" altLang="en-US" b="1" smtClean="0">
                <a:solidFill>
                  <a:schemeClr val="tx1"/>
                </a:solidFill>
              </a:rPr>
              <a:t>相对，是</a:t>
            </a:r>
            <a:r>
              <a:rPr lang="en-US" altLang="zh-CN" b="1" smtClean="0">
                <a:solidFill>
                  <a:schemeClr val="tx1"/>
                </a:solidFill>
              </a:rPr>
              <a:t>unlock</a:t>
            </a:r>
            <a:r>
              <a:rPr lang="zh-CN" altLang="en-US" b="1" smtClean="0">
                <a:solidFill>
                  <a:schemeClr val="tx1"/>
                </a:solidFill>
              </a:rPr>
              <a:t>的意思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-S </a:t>
            </a:r>
            <a:r>
              <a:rPr lang="zh-CN" altLang="en-US" b="1" smtClean="0">
                <a:solidFill>
                  <a:schemeClr val="tx1"/>
                </a:solidFill>
              </a:rPr>
              <a:t>列出密码相关参数，即</a:t>
            </a:r>
            <a:r>
              <a:rPr lang="en-US" altLang="zh-CN" b="1" smtClean="0">
                <a:solidFill>
                  <a:schemeClr val="tx1"/>
                </a:solidFill>
              </a:rPr>
              <a:t>shadow</a:t>
            </a:r>
            <a:r>
              <a:rPr lang="zh-CN" altLang="en-US" b="1" smtClean="0">
                <a:solidFill>
                  <a:schemeClr val="tx1"/>
                </a:solidFill>
              </a:rPr>
              <a:t>文件内的大部分信息。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--stdin  </a:t>
            </a:r>
            <a:r>
              <a:rPr lang="zh-CN" altLang="en-US" b="1" smtClean="0">
                <a:solidFill>
                  <a:schemeClr val="tx1"/>
                </a:solidFill>
              </a:rPr>
              <a:t>可将一个通过管道的输入字符串作为密码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6315"/>
          </a:xfrm>
        </p:spPr>
        <p:txBody>
          <a:bodyPr/>
          <a:lstStyle/>
          <a:p>
            <a:pPr marL="344170" lvl="1" indent="0" eaLnBrk="1" hangingPunct="1">
              <a:buNone/>
              <a:defRPr/>
            </a:pPr>
            <a:r>
              <a:rPr lang="en-US" altLang="zh-CN" sz="3000" b="1" smtClean="0">
                <a:solidFill>
                  <a:schemeClr val="accent6"/>
                </a:solidFill>
                <a:cs typeface="+mn-ea"/>
              </a:rPr>
              <a:t>4</a:t>
            </a:r>
            <a:r>
              <a:rPr lang="zh-CN" altLang="en-US" sz="3000" b="1" smtClean="0">
                <a:solidFill>
                  <a:schemeClr val="accent6"/>
                </a:solidFill>
                <a:cs typeface="+mn-ea"/>
              </a:rPr>
              <a:t>、账户删除命令</a:t>
            </a:r>
            <a:r>
              <a:rPr lang="en-US" altLang="zh-CN" sz="3000" b="1" smtClean="0">
                <a:solidFill>
                  <a:schemeClr val="accent6"/>
                </a:solidFill>
                <a:cs typeface="+mn-ea"/>
              </a:rPr>
              <a:t> userdel </a:t>
            </a:r>
            <a:endParaRPr lang="en-US" altLang="zh-CN" sz="3000" b="1" smtClean="0">
              <a:solidFill>
                <a:schemeClr val="accent6"/>
              </a:solidFill>
              <a:cs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   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格式： </a:t>
            </a:r>
            <a:r>
              <a:rPr lang="en-US" altLang="zh-CN" sz="2600" b="1" dirty="0" err="1" smtClean="0">
                <a:solidFill>
                  <a:schemeClr val="tx1"/>
                </a:solidFill>
              </a:rPr>
              <a:t>userdel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 -r 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用户名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b="1" dirty="0" smtClean="0">
                <a:solidFill>
                  <a:schemeClr val="tx1"/>
                </a:solidFill>
              </a:rPr>
              <a:t>     作用：用于删除指定的用户账户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183" y="1668780"/>
            <a:ext cx="8001000" cy="4267200"/>
          </a:xfrm>
        </p:spPr>
        <p:txBody>
          <a:bodyPr/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sym typeface="+mn-ea"/>
              </a:rPr>
              <a:t>5</a:t>
            </a:r>
            <a:r>
              <a:rPr lang="zh-CN" altLang="en-US" b="1" dirty="0" smtClean="0">
                <a:solidFill>
                  <a:schemeClr val="tx2"/>
                </a:solidFill>
                <a:sym typeface="+mn-ea"/>
              </a:rPr>
              <a:t>、口令时效</a:t>
            </a:r>
            <a:r>
              <a:rPr lang="zh-CN" altLang="en-US" b="1" dirty="0" smtClean="0">
                <a:solidFill>
                  <a:schemeClr val="tx2"/>
                </a:solidFill>
                <a:sym typeface="+mn-ea"/>
              </a:rPr>
              <a:t>命令</a:t>
            </a:r>
            <a:r>
              <a:rPr lang="en-US" altLang="zh-CN" b="1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sym typeface="+mn-ea"/>
              </a:rPr>
              <a:t>chage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2600" b="1" dirty="0" smtClean="0">
                <a:solidFill>
                  <a:schemeClr val="tx1"/>
                </a:solidFill>
              </a:rPr>
              <a:t>语法：chage [选项]  username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b="1" dirty="0" smtClean="0">
                <a:solidFill>
                  <a:schemeClr val="tx1"/>
                </a:solidFill>
              </a:rPr>
              <a:t>功能：显示密码参数信息，设置口令时效。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b="1" dirty="0" smtClean="0">
                <a:solidFill>
                  <a:schemeClr val="tx1"/>
                </a:solidFill>
              </a:rPr>
              <a:t>详细参数参考表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3-8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1" smtClean="0">
                <a:solidFill>
                  <a:schemeClr val="tx1"/>
                </a:solidFill>
                <a:cs typeface="+mn-ea"/>
              </a:rPr>
              <a:t>-l      列出该账号的详细密码参数</a:t>
            </a:r>
            <a:endParaRPr lang="en-US" altLang="zh-CN" sz="2600" b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836613"/>
            <a:ext cx="84963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2"/>
                </a:solidFill>
              </a:rPr>
              <a:t>（二）组帐户管理命令</a:t>
            </a:r>
            <a:r>
              <a:rPr lang="zh-CN" altLang="en-US" smtClean="0"/>
              <a:t> </a:t>
            </a:r>
            <a:endParaRPr lang="zh-CN" altLang="en-US" smtClean="0"/>
          </a:p>
          <a:p>
            <a:pPr marL="344170" lvl="1" indent="0" eaLnBrk="1" hangingPunct="1">
              <a:buNone/>
            </a:pPr>
            <a:r>
              <a:rPr lang="zh-CN" altLang="en-US" sz="3000" b="1" smtClean="0">
                <a:solidFill>
                  <a:schemeClr val="tx2"/>
                </a:solidFill>
                <a:cs typeface="+mn-cs"/>
              </a:rPr>
              <a:t>1、组账户添加命令 groupadd</a:t>
            </a:r>
            <a:r>
              <a:rPr lang="en-US" altLang="zh-CN" b="1" smtClean="0">
                <a:solidFill>
                  <a:schemeClr val="tx2"/>
                </a:solidFill>
              </a:rPr>
              <a:t> </a:t>
            </a:r>
            <a:endParaRPr lang="en-US" altLang="zh-CN" b="1" smtClean="0">
              <a:solidFill>
                <a:schemeClr val="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格式： </a:t>
            </a:r>
            <a:r>
              <a:rPr lang="en-US" altLang="zh-CN" b="1" smtClean="0">
                <a:solidFill>
                  <a:schemeClr val="accent4"/>
                </a:solidFill>
              </a:rPr>
              <a:t>groupadd [-g gid] [-r]  </a:t>
            </a:r>
            <a:r>
              <a:rPr lang="zh-CN" altLang="en-US" b="1" smtClean="0">
                <a:solidFill>
                  <a:schemeClr val="accent4"/>
                </a:solidFill>
              </a:rPr>
              <a:t>组名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作用：添加新的组账户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常用选项：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4"/>
                </a:solidFill>
              </a:rPr>
              <a:t>-g  </a:t>
            </a:r>
            <a:r>
              <a:rPr lang="zh-CN" altLang="en-US" b="1" smtClean="0">
                <a:solidFill>
                  <a:schemeClr val="accent4"/>
                </a:solidFill>
              </a:rPr>
              <a:t>后面接某个特定的</a:t>
            </a:r>
            <a:r>
              <a:rPr lang="en-US" altLang="zh-CN" b="1" smtClean="0">
                <a:solidFill>
                  <a:schemeClr val="accent4"/>
                </a:solidFill>
              </a:rPr>
              <a:t>GID</a:t>
            </a:r>
            <a:r>
              <a:rPr lang="zh-CN" altLang="en-US" b="1" smtClean="0">
                <a:solidFill>
                  <a:schemeClr val="accent4"/>
                </a:solidFill>
              </a:rPr>
              <a:t>，用来直接给予某个 </a:t>
            </a:r>
            <a:r>
              <a:rPr lang="en-US" altLang="zh-CN" b="1" smtClean="0">
                <a:solidFill>
                  <a:schemeClr val="accent4"/>
                </a:solidFill>
              </a:rPr>
              <a:t>GID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4"/>
                </a:solidFill>
              </a:rPr>
              <a:t>-r   </a:t>
            </a:r>
            <a:r>
              <a:rPr lang="zh-CN" altLang="en-US" b="1" smtClean="0">
                <a:solidFill>
                  <a:schemeClr val="accent4"/>
                </a:solidFill>
              </a:rPr>
              <a:t>新建系统用户组。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124585"/>
            <a:ext cx="7908290" cy="3110230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CN" sz="3000" b="1" dirty="0" err="1" smtClean="0">
                <a:solidFill>
                  <a:schemeClr val="accent6"/>
                </a:solidFill>
              </a:rPr>
              <a:t>2</a:t>
            </a:r>
            <a:r>
              <a:rPr lang="zh-CN" altLang="en-US" sz="3000" b="1" dirty="0" err="1" smtClean="0">
                <a:solidFill>
                  <a:schemeClr val="accent6"/>
                </a:solidFill>
              </a:rPr>
              <a:t>、组账户修改命令</a:t>
            </a:r>
            <a:r>
              <a:rPr lang="en-US" altLang="zh-CN" sz="3000" b="1" dirty="0" err="1" smtClean="0">
                <a:solidFill>
                  <a:schemeClr val="accent6"/>
                </a:solidFill>
              </a:rPr>
              <a:t> groupmod</a:t>
            </a:r>
            <a:r>
              <a:rPr lang="en-US" altLang="zh-CN" sz="3000" b="1" dirty="0" smtClean="0">
                <a:solidFill>
                  <a:schemeClr val="accent6"/>
                </a:solidFill>
              </a:rPr>
              <a:t> </a:t>
            </a:r>
            <a:endParaRPr lang="en-US" altLang="zh-CN" sz="3000" b="1" dirty="0" smtClean="0">
              <a:solidFill>
                <a:schemeClr val="accent6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格式：</a:t>
            </a:r>
            <a:r>
              <a:rPr lang="en-US" altLang="zh-CN" b="1" dirty="0" err="1" smtClean="0">
                <a:solidFill>
                  <a:schemeClr val="tx1"/>
                </a:solidFill>
              </a:rPr>
              <a:t>groupmod</a:t>
            </a:r>
            <a:r>
              <a:rPr lang="en-US" altLang="zh-CN" b="1" dirty="0" smtClean="0">
                <a:solidFill>
                  <a:schemeClr val="tx1"/>
                </a:solidFill>
              </a:rPr>
              <a:t>  [-g </a:t>
            </a:r>
            <a:r>
              <a:rPr lang="en-US" altLang="zh-CN" b="1" dirty="0" err="1" smtClean="0">
                <a:solidFill>
                  <a:schemeClr val="tx1"/>
                </a:solidFill>
              </a:rPr>
              <a:t>gid</a:t>
            </a:r>
            <a:r>
              <a:rPr lang="en-US" altLang="zh-CN" b="1" dirty="0" smtClean="0">
                <a:solidFill>
                  <a:schemeClr val="tx1"/>
                </a:solidFill>
              </a:rPr>
              <a:t>]  [-n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groupname</a:t>
            </a:r>
            <a:r>
              <a:rPr lang="en-US" altLang="zh-CN" b="1" dirty="0" smtClean="0">
                <a:solidFill>
                  <a:schemeClr val="tx1"/>
                </a:solidFill>
              </a:rPr>
              <a:t>] </a:t>
            </a:r>
            <a:r>
              <a:rPr lang="zh-CN" altLang="en-US" b="1" dirty="0" smtClean="0">
                <a:solidFill>
                  <a:schemeClr val="tx1"/>
                </a:solidFill>
              </a:rPr>
              <a:t>组名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作用：改变用户组账户的属性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常用选项：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-g  </a:t>
            </a:r>
            <a:r>
              <a:rPr lang="zh-CN" altLang="en-US" b="1" dirty="0" smtClean="0">
                <a:solidFill>
                  <a:schemeClr val="tx1"/>
                </a:solidFill>
              </a:rPr>
              <a:t>修改既有的</a:t>
            </a:r>
            <a:r>
              <a:rPr lang="en-US" altLang="zh-CN" b="1" dirty="0" smtClean="0">
                <a:solidFill>
                  <a:schemeClr val="tx1"/>
                </a:solidFill>
              </a:rPr>
              <a:t>GID</a:t>
            </a:r>
            <a:r>
              <a:rPr lang="zh-CN" altLang="en-US" b="1" dirty="0" smtClean="0">
                <a:solidFill>
                  <a:schemeClr val="tx1"/>
                </a:solidFill>
              </a:rPr>
              <a:t>数字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-n  </a:t>
            </a:r>
            <a:r>
              <a:rPr lang="zh-CN" altLang="en-US" b="1" dirty="0" smtClean="0">
                <a:solidFill>
                  <a:schemeClr val="tx1"/>
                </a:solidFill>
              </a:rPr>
              <a:t>修改既有的组名。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764540"/>
            <a:ext cx="8001000" cy="228663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b="1" smtClean="0">
                <a:solidFill>
                  <a:schemeClr val="hlink"/>
                </a:solidFill>
              </a:rPr>
              <a:t>   </a:t>
            </a:r>
            <a:endParaRPr lang="en-US" altLang="zh-CN" sz="2600" b="1" smtClean="0">
              <a:solidFill>
                <a:schemeClr val="hlink"/>
              </a:solidFill>
            </a:endParaRPr>
          </a:p>
          <a:p>
            <a:pPr marL="179705" lvl="1" indent="0" eaLnBrk="1" hangingPunct="1">
              <a:buNone/>
            </a:pPr>
            <a:r>
              <a:rPr lang="zh-CN" altLang="en-US" sz="3000" b="1" smtClean="0">
                <a:solidFill>
                  <a:schemeClr val="tx2"/>
                </a:solidFill>
                <a:cs typeface="+mn-cs"/>
              </a:rPr>
              <a:t>3、组账户删除命令 groupdel</a:t>
            </a:r>
            <a:endParaRPr lang="zh-CN" altLang="en-US" sz="3000" b="1" smtClean="0">
              <a:solidFill>
                <a:schemeClr val="tx2"/>
              </a:solidFill>
              <a:cs typeface="+mn-cs"/>
            </a:endParaRPr>
          </a:p>
          <a:p>
            <a:pPr marL="179705" lvl="1" indent="3556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格式：</a:t>
            </a:r>
            <a:r>
              <a:rPr lang="en-US" altLang="zh-CN" sz="2400" b="1" smtClean="0">
                <a:solidFill>
                  <a:schemeClr val="tx1"/>
                </a:solidFill>
              </a:rPr>
              <a:t>groupdel   </a:t>
            </a:r>
            <a:r>
              <a:rPr lang="zh-CN" altLang="en-US" sz="2400" b="1" smtClean="0">
                <a:solidFill>
                  <a:schemeClr val="tx1"/>
                </a:solidFill>
              </a:rPr>
              <a:t>组名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79705" lvl="1" indent="3556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说明：删除制定的组账户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79705" lvl="1" indent="355600" eaLnBrk="1" hangingPunct="1">
              <a:buFont typeface="Wingdings" panose="05000000000000000000" pitchFamily="2" charset="2"/>
              <a:buNone/>
            </a:pPr>
            <a:endParaRPr lang="zh-CN" altLang="en-US" sz="2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848678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本章内容要点</a:t>
            </a:r>
            <a:endParaRPr lang="zh-CN" altLang="en-US" sz="40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844675"/>
            <a:ext cx="8229600" cy="241046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dirty="0" smtClean="0">
                <a:solidFill>
                  <a:schemeClr val="accent4"/>
                </a:solidFill>
                <a:sym typeface="+mn-ea"/>
              </a:rPr>
              <a:t>多用户管理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dirty="0" smtClean="0">
                <a:solidFill>
                  <a:schemeClr val="accent4"/>
                </a:solidFill>
              </a:rPr>
              <a:t>特殊权限管理</a:t>
            </a:r>
            <a:endParaRPr lang="zh-CN" dirty="0" smtClean="0">
              <a:solidFill>
                <a:schemeClr val="accent4"/>
              </a:solidFill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dirty="0" smtClean="0">
                <a:solidFill>
                  <a:schemeClr val="accent4"/>
                </a:solidFill>
              </a:rPr>
              <a:t>用户功能和查询命令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accent4"/>
                </a:solidFill>
              </a:rPr>
              <a:t>进程管理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eaLnBrk="1" hangingPunct="1">
              <a:buFont typeface="Wingdings" panose="05000000000000000000" charset="0"/>
              <a:buChar char="Ø"/>
            </a:pPr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250"/>
            <a:ext cx="9145588" cy="6121400"/>
          </a:xfrm>
        </p:spPr>
        <p:txBody>
          <a:bodyPr/>
          <a:lstStyle/>
          <a:p>
            <a:pPr marL="179705" lvl="1" indent="0" eaLnBrk="1" hangingPunct="1">
              <a:buNone/>
              <a:defRPr/>
            </a:pPr>
            <a:r>
              <a:rPr lang="zh-CN" altLang="en-US" sz="3000" b="1" smtClean="0">
                <a:solidFill>
                  <a:schemeClr val="tx2"/>
                </a:solidFill>
                <a:cs typeface="+mn-cs"/>
              </a:rPr>
              <a:t>4、组管理命令 gpasswd</a:t>
            </a:r>
            <a:endParaRPr lang="zh-CN" altLang="en-US" sz="3000" b="1" smtClean="0">
              <a:solidFill>
                <a:schemeClr val="tx2"/>
              </a:solidFill>
              <a:cs typeface="+mn-cs"/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说明：用于将指定用户添加到指定用户组或从组内删除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1.  root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可以做：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gpasswd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[-A user1]  [-M user2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…]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groupname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-A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将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groupname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的主控权交由后面的用户管理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-M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设置后面的帐号为这个用户组的成员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2.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用户组管理员可以做（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root</a:t>
            </a:r>
            <a:r>
              <a:rPr lang="zh-CN" altLang="en-US" sz="2400" b="1" smtClean="0">
                <a:solidFill>
                  <a:schemeClr val="tx1"/>
                </a:solidFill>
              </a:rPr>
              <a:t>也可以）：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gpasswd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[-ad]  user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groupname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常用选项：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-a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将某位用户加入到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groupname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这个用户组当中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-d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将某位用户删除出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groupname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这个用户组当中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solidFill>
                <a:schemeClr val="hlink"/>
              </a:solidFill>
            </a:endParaRPr>
          </a:p>
          <a:p>
            <a:pPr marL="179705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000" b="1" smtClean="0">
                <a:solidFill>
                  <a:schemeClr val="tx2"/>
                </a:solidFill>
                <a:sym typeface="+mn-ea"/>
              </a:rPr>
              <a:t>5、观察支持的用户组命令 groups</a:t>
            </a:r>
            <a:endParaRPr lang="zh-CN" altLang="en-US" sz="3000" b="1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cs typeface="+mn-ea"/>
                <a:sym typeface="+mn-ea"/>
              </a:rPr>
              <a:t>语法：groups</a:t>
            </a:r>
            <a:endParaRPr lang="en-US" altLang="zh-CN" sz="2400" b="1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cs typeface="+mn-ea"/>
                <a:sym typeface="+mn-ea"/>
              </a:rPr>
              <a:t>功能：</a:t>
            </a:r>
            <a:r>
              <a:rPr lang="zh-CN" altLang="en-US" sz="2400" b="1" dirty="0" smtClean="0">
                <a:solidFill>
                  <a:schemeClr val="tx1"/>
                </a:solidFill>
                <a:cs typeface="+mn-ea"/>
                <a:sym typeface="+mn-ea"/>
              </a:rPr>
              <a:t>可以查看</a:t>
            </a:r>
            <a:r>
              <a:rPr lang="en-US" altLang="zh-CN" sz="2400" b="1" dirty="0" smtClean="0">
                <a:solidFill>
                  <a:schemeClr val="tx1"/>
                </a:solidFill>
                <a:cs typeface="+mn-ea"/>
                <a:sym typeface="+mn-ea"/>
              </a:rPr>
              <a:t>用户同时隶属</a:t>
            </a:r>
            <a:r>
              <a:rPr lang="zh-CN" altLang="en-US" sz="2400" b="1" dirty="0" smtClean="0">
                <a:solidFill>
                  <a:schemeClr val="tx1"/>
                </a:solidFill>
                <a:cs typeface="+mn-ea"/>
                <a:sym typeface="+mn-ea"/>
              </a:rPr>
              <a:t>的</a:t>
            </a:r>
            <a:r>
              <a:rPr lang="en-US" altLang="zh-CN" sz="2400" b="1" dirty="0" smtClean="0">
                <a:solidFill>
                  <a:schemeClr val="tx1"/>
                </a:solidFill>
                <a:cs typeface="+mn-ea"/>
                <a:sym typeface="+mn-ea"/>
              </a:rPr>
              <a:t>两个或两个以上分组，</a:t>
            </a:r>
            <a:r>
              <a:rPr lang="zh-CN" altLang="en-US" sz="2400" b="1" dirty="0" smtClean="0">
                <a:solidFill>
                  <a:schemeClr val="tx1"/>
                </a:solidFill>
                <a:cs typeface="+mn-ea"/>
                <a:sym typeface="+mn-ea"/>
              </a:rPr>
              <a:t>第一个输出的用户组是有效用户组。</a:t>
            </a:r>
            <a:endParaRPr lang="en-US" altLang="zh-CN" sz="2400" b="1" dirty="0" smtClean="0">
              <a:solidFill>
                <a:schemeClr val="tx1"/>
              </a:solidFill>
              <a:cs typeface="+mn-ea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hlink"/>
              </a:solidFill>
              <a:cs typeface="+mn-ea"/>
            </a:endParaRPr>
          </a:p>
          <a:p>
            <a:pPr marL="0" indent="0">
              <a:buNone/>
            </a:pPr>
            <a:r>
              <a:rPr lang="zh-CN" altLang="en-US" sz="3000" b="1" smtClean="0">
                <a:solidFill>
                  <a:schemeClr val="tx2"/>
                </a:solidFill>
              </a:rPr>
              <a:t>6、用户组切换命令 newgrp</a:t>
            </a:r>
            <a:endParaRPr lang="zh-CN" altLang="en-US" sz="3000" b="1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cs typeface="+mn-ea"/>
              </a:rPr>
              <a:t>语法：newgrp    [group]</a:t>
            </a:r>
            <a:endParaRPr lang="en-US" altLang="zh-CN" sz="2400" b="1" dirty="0" smtClean="0">
              <a:solidFill>
                <a:schemeClr val="tx1"/>
              </a:solidFill>
              <a:cs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cs typeface="+mn-ea"/>
              </a:rPr>
              <a:t>功能：如果一个用户同时隶属于两个或两个以上分组，需要切换到其他用户组来执行一些操作，就用到了newgrp命令切换当前登陆所在组。</a:t>
            </a:r>
            <a:endParaRPr lang="en-US" altLang="zh-CN" sz="2400" b="1" dirty="0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885"/>
            <a:ext cx="8229600" cy="699135"/>
          </a:xfrm>
        </p:spPr>
        <p:txBody>
          <a:bodyPr/>
          <a:p>
            <a:r>
              <a:rPr lang="zh-CN" altLang="en-US" sz="3600" b="1"/>
              <a:t>四、用户功能和查询命令：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88005"/>
          </a:xfrm>
        </p:spPr>
        <p:txBody>
          <a:bodyPr/>
          <a:p>
            <a:pPr marL="0" indent="0">
              <a:buNone/>
            </a:pPr>
            <a:r>
              <a:rPr lang="zh-CN" altLang="en-US" sz="3000" b="1" smtClean="0">
                <a:solidFill>
                  <a:schemeClr val="tx2"/>
                </a:solidFill>
                <a:sym typeface="+mn-ea"/>
              </a:rPr>
              <a:t>1、命令 </a:t>
            </a:r>
            <a:r>
              <a:rPr lang="zh-CN" altLang="en-US" sz="3000" b="1" smtClean="0">
                <a:solidFill>
                  <a:schemeClr val="tx2"/>
                </a:solidFill>
              </a:rPr>
              <a:t>w</a:t>
            </a:r>
            <a:endParaRPr lang="zh-CN" altLang="en-US" sz="3000" b="1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语法：w  [选项]  [user]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功能：该命令也用于显示登录到系统的用户情况，但是与who不同的是，w命令功能更加强大，不但可以显示有谁登录到系统，还可以显示出这些用户当前正在进行的工作，并且统计数据相对who命令来说更加详细和科学。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905635"/>
            <a:ext cx="8001000" cy="2351405"/>
          </a:xfrm>
        </p:spPr>
        <p:txBody>
          <a:bodyPr/>
          <a:p>
            <a:pPr marL="0" algn="l">
              <a:buNone/>
            </a:pPr>
            <a:r>
              <a:rPr lang="zh-CN" altLang="en-US" sz="3000" b="1" smtClean="0">
                <a:solidFill>
                  <a:schemeClr val="tx2"/>
                </a:solidFill>
              </a:rPr>
              <a:t>2、id 命令</a:t>
            </a:r>
            <a:endParaRPr lang="zh-CN" altLang="en-US" sz="3000" b="1" smtClean="0">
              <a:solidFill>
                <a:schemeClr val="tx2"/>
              </a:solidFill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语法：id  [选项]  [用户名]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功能：显示用户ID，及其所属组群ID。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628775"/>
            <a:ext cx="8001000" cy="2458720"/>
          </a:xfrm>
        </p:spPr>
        <p:txBody>
          <a:bodyPr/>
          <a:p>
            <a:pPr marL="0" algn="l">
              <a:buNone/>
            </a:pPr>
            <a:r>
              <a:rPr lang="zh-CN" altLang="en-US" sz="3000" b="1" smtClean="0">
                <a:solidFill>
                  <a:schemeClr val="tx2"/>
                </a:solidFill>
              </a:rPr>
              <a:t>3、whoami 命令</a:t>
            </a:r>
            <a:endParaRPr lang="zh-CN" altLang="en-US" sz="3000" b="1" smtClean="0">
              <a:solidFill>
                <a:schemeClr val="tx2"/>
              </a:solidFill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语法：whoami  [选项]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功能：显示当前终端（或控制台）上的用户名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724660"/>
            <a:ext cx="8001000" cy="2415540"/>
          </a:xfrm>
        </p:spPr>
        <p:txBody>
          <a:bodyPr/>
          <a:p>
            <a:pPr marL="0" algn="l">
              <a:buNone/>
            </a:pPr>
            <a:r>
              <a:rPr lang="zh-CN" altLang="en-US" sz="3000" b="1" smtClean="0">
                <a:solidFill>
                  <a:schemeClr val="tx2"/>
                </a:solidFill>
              </a:rPr>
              <a:t>4、lastlog 命令</a:t>
            </a:r>
            <a:endParaRPr lang="en-US" altLang="zh-CN" sz="2400" b="1" dirty="0" err="1" smtClean="0">
              <a:solidFill>
                <a:schemeClr val="hlink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语法：lastlog  [选项]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功能：lastlog命令报告所有用户的最近登录情况，或者指定用户的最近登录情况。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01010"/>
          </a:xfrm>
        </p:spPr>
        <p:txBody>
          <a:bodyPr/>
          <a:p>
            <a:pPr marL="0" algn="l">
              <a:buNone/>
            </a:pPr>
            <a:r>
              <a:rPr lang="zh-CN" altLang="en-US" sz="3000" b="1" smtClean="0">
                <a:solidFill>
                  <a:schemeClr val="tx2"/>
                </a:solidFill>
              </a:rPr>
              <a:t>5、last  命令</a:t>
            </a:r>
            <a:endParaRPr lang="en-US" altLang="zh-CN" sz="2400" b="1" dirty="0" err="1" smtClean="0">
              <a:solidFill>
                <a:schemeClr val="hlink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语法：last  [选项]  [账号名称...]  [终端机编号...]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功能：列出目前与过去登录系统用户的相关信息（主要有登录时间和登录终端）。单独执行last命令，它会读取/var/log/wtmp文件，并把该文件记录的登录系统的用户名单全部显示出来。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14650"/>
          </a:xfrm>
        </p:spPr>
        <p:txBody>
          <a:bodyPr/>
          <a:p>
            <a:pPr marL="0" algn="l">
              <a:buNone/>
            </a:pPr>
            <a:r>
              <a:rPr lang="zh-CN" altLang="en-US" sz="3000" b="1" smtClean="0">
                <a:solidFill>
                  <a:schemeClr val="tx2"/>
                </a:solidFill>
              </a:rPr>
              <a:t>6、sudo 命令</a:t>
            </a:r>
            <a:endParaRPr lang="en-US" altLang="zh-CN" sz="2400" b="1" dirty="0" err="1" smtClean="0">
              <a:solidFill>
                <a:schemeClr val="hlink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语法：sudo  [-bhHpV]  [-s ]  [-u 用户]  command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  或  sudo  [-klv]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cs typeface="+mn-ea"/>
              </a:rPr>
              <a:t>功能：sudo可让用户以其他的身份来执行指定的命令，默认的身份为root。在/etc/sudoers中，设置了可执行sudo命令的用户。</a:t>
            </a:r>
            <a:endParaRPr lang="en-US" altLang="zh-CN" sz="2400" b="1" dirty="0" err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10765"/>
          </a:xfrm>
        </p:spPr>
        <p:txBody>
          <a:bodyPr/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第1步：认识sudo配置文件/etc/sudoers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sudo默认配置文件/etc/sudoers中</a:t>
            </a:r>
            <a:r>
              <a:rPr lang="zh-CN" altLang="en-US" sz="2400" b="1" dirty="0" err="1" smtClean="0">
                <a:solidFill>
                  <a:schemeClr val="accent4"/>
                </a:solidFill>
                <a:cs typeface="+mn-ea"/>
              </a:rPr>
              <a:t>可以进行设置</a:t>
            </a: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。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（1）别名规则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（2）授权规则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80440"/>
            <a:ext cx="8229600" cy="3304540"/>
          </a:xfrm>
        </p:spPr>
        <p:txBody>
          <a:bodyPr/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  <a:sym typeface="+mn-ea"/>
              </a:rPr>
              <a:t>授权规则的定义格式：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  <a:sym typeface="+mn-ea"/>
              </a:rPr>
              <a:t>授权用户  主机=命令动作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  <a:sym typeface="+mn-ea"/>
              </a:rPr>
              <a:t>或者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  <a:sym typeface="+mn-ea"/>
              </a:rPr>
              <a:t>授权用户  主机=[(切换到哪些用户或用户组)]  [是否需要密码验证]  命令1,[(切换到哪些用户或用户组)]  [是否需要密码验证]  [命令2],[(切换到哪些用户或用户组)]  [是否需要密码验证]  [命令3] …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64765"/>
            <a:ext cx="7772400" cy="6896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多用户管理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63955"/>
            <a:ext cx="8229600" cy="2300605"/>
          </a:xfrm>
        </p:spPr>
        <p:txBody>
          <a:bodyPr/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第2步：sudo的配置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编辑/etc/sudoers文件，只有root用户才可以修改它</a:t>
            </a:r>
            <a:endParaRPr lang="en-US" altLang="zh-CN" sz="2400" b="1" dirty="0" err="1" smtClean="0">
              <a:solidFill>
                <a:schemeClr val="accent4"/>
              </a:solidFill>
              <a:cs typeface="+mn-ea"/>
            </a:endParaRPr>
          </a:p>
          <a:p>
            <a:pPr marL="0" algn="l">
              <a:buNone/>
            </a:pPr>
            <a:r>
              <a:rPr lang="en-US" altLang="zh-CN" sz="2400" b="1" dirty="0" err="1" smtClean="0">
                <a:solidFill>
                  <a:schemeClr val="accent4"/>
                </a:solidFill>
                <a:cs typeface="+mn-ea"/>
              </a:rPr>
              <a:t>执行#sudoedit /etc/sudoers命令，在/etc/sudoers文件最后添加的规则</a:t>
            </a:r>
            <a:r>
              <a:rPr lang="zh-CN" altLang="en-US" sz="2400" b="1" dirty="0" err="1" smtClean="0">
                <a:solidFill>
                  <a:schemeClr val="accent4"/>
                </a:solidFill>
                <a:cs typeface="+mn-ea"/>
              </a:rPr>
              <a:t>。</a:t>
            </a:r>
            <a:endParaRPr lang="zh-CN" altLang="en-US" sz="2400" b="1" dirty="0" err="1" smtClean="0">
              <a:solidFill>
                <a:schemeClr val="accent4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70" y="2564765"/>
            <a:ext cx="8196580" cy="6896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二、</a:t>
            </a:r>
            <a:r>
              <a:rPr lang="en-US" altLang="zh-CN" sz="3600" dirty="0" smtClean="0"/>
              <a:t>Linux</a:t>
            </a:r>
            <a:r>
              <a:rPr lang="zh-CN" altLang="en-US" sz="3600" dirty="0" smtClean="0">
                <a:sym typeface="+mn-ea"/>
              </a:rPr>
              <a:t>特殊权限</a:t>
            </a:r>
            <a:r>
              <a:rPr lang="en-US" altLang="zh-CN" sz="3600" dirty="0" smtClean="0">
                <a:sym typeface="+mn-ea"/>
              </a:rPr>
              <a:t>SUID SGID SBIT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098155" cy="782320"/>
          </a:xfrm>
        </p:spPr>
        <p:txBody>
          <a:bodyPr/>
          <a:lstStyle/>
          <a:p>
            <a:r>
              <a:rPr lang="en-US" altLang="zh-CN" sz="3200" b="1" dirty="0" smtClean="0"/>
              <a:t>Linux</a:t>
            </a:r>
            <a:r>
              <a:rPr lang="zh-CN" altLang="en-US" sz="3200" b="1" dirty="0" smtClean="0"/>
              <a:t>特殊权限</a:t>
            </a:r>
            <a:r>
              <a:rPr lang="en-US" altLang="zh-CN" sz="3200" b="1" dirty="0" smtClean="0"/>
              <a:t>  SUID  SGID  SBIT</a:t>
            </a:r>
            <a:endParaRPr lang="zh-CN" altLang="en-US" sz="32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917065"/>
            <a:ext cx="8096885" cy="300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140" y="1268730"/>
            <a:ext cx="80289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ym typeface="+mn-ea"/>
              </a:rPr>
              <a:t>SUID </a:t>
            </a:r>
            <a:endParaRPr lang="en-US" altLang="zh-CN" sz="2800" b="1" dirty="0" smtClean="0">
              <a:sym typeface="+mn-ea"/>
            </a:endParaRPr>
          </a:p>
          <a:p>
            <a:endParaRPr lang="en-US" altLang="zh-CN" sz="2800" b="1" dirty="0" smtClean="0">
              <a:sym typeface="+mn-ea"/>
            </a:endParaRPr>
          </a:p>
          <a:p>
            <a:endParaRPr lang="en-US" altLang="zh-CN" sz="2800" b="1" dirty="0" smtClean="0">
              <a:sym typeface="+mn-ea"/>
            </a:endParaRPr>
          </a:p>
          <a:p>
            <a:r>
              <a:rPr lang="en-US" altLang="zh-CN" sz="2800" b="1" dirty="0" smtClean="0">
                <a:sym typeface="+mn-ea"/>
              </a:rPr>
              <a:t>SGID  </a:t>
            </a:r>
            <a:endParaRPr lang="en-US" altLang="zh-CN" sz="2800" b="1" dirty="0" smtClean="0">
              <a:sym typeface="+mn-ea"/>
            </a:endParaRPr>
          </a:p>
          <a:p>
            <a:endParaRPr lang="en-US" altLang="zh-CN" sz="2800" b="1" dirty="0" smtClean="0">
              <a:sym typeface="+mn-ea"/>
            </a:endParaRPr>
          </a:p>
          <a:p>
            <a:endParaRPr lang="en-US" altLang="zh-CN" sz="2800" b="1" dirty="0" smtClean="0">
              <a:sym typeface="+mn-ea"/>
            </a:endParaRPr>
          </a:p>
          <a:p>
            <a:r>
              <a:rPr lang="en-US" altLang="zh-CN" sz="2800" b="1" dirty="0" smtClean="0">
                <a:sym typeface="+mn-ea"/>
              </a:rPr>
              <a:t>SBIT</a:t>
            </a:r>
            <a:endParaRPr lang="en-US" altLang="zh-CN" sz="2800" b="1" dirty="0" smtClean="0">
              <a:sym typeface="+mn-ea"/>
            </a:endParaRP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3213100"/>
            <a:ext cx="7915910" cy="291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" y="4653280"/>
            <a:ext cx="7294880" cy="32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35" y="1412875"/>
            <a:ext cx="8213725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、字符表示</a:t>
            </a:r>
            <a:endParaRPr lang="en-US" altLang="zh-CN" sz="2800" b="1" dirty="0" smtClean="0">
              <a:solidFill>
                <a:schemeClr val="accent6"/>
              </a:solidFill>
            </a:endParaRPr>
          </a:p>
          <a:p>
            <a:r>
              <a:rPr lang="en-US" altLang="zh-CN" sz="2400" dirty="0" err="1" smtClean="0"/>
              <a:t>rws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rw</a:t>
            </a:r>
            <a:r>
              <a:rPr lang="en-US" altLang="zh-CN" sz="2400" dirty="0" smtClean="0"/>
              <a:t>- r--   </a:t>
            </a:r>
            <a:r>
              <a:rPr lang="zh-CN" altLang="en-US" sz="2400" dirty="0" smtClean="0"/>
              <a:t>表示有</a:t>
            </a:r>
            <a:r>
              <a:rPr lang="en-US" altLang="zh-CN" sz="2400" dirty="0" smtClean="0"/>
              <a:t>SUID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rwx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rws</a:t>
            </a:r>
            <a:r>
              <a:rPr lang="en-US" altLang="zh-CN" sz="2400" dirty="0" smtClean="0"/>
              <a:t> r--  </a:t>
            </a:r>
            <a:r>
              <a:rPr lang="zh-CN" altLang="en-US" sz="2400" dirty="0" smtClean="0"/>
              <a:t>表示有</a:t>
            </a:r>
            <a:r>
              <a:rPr lang="en-US" altLang="zh-CN" sz="2400" dirty="0" smtClean="0"/>
              <a:t>SGID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rw</a:t>
            </a:r>
            <a:r>
              <a:rPr lang="en-US" altLang="zh-CN" sz="2400" dirty="0" smtClean="0"/>
              <a:t>- </a:t>
            </a:r>
            <a:r>
              <a:rPr lang="en-US" altLang="zh-CN" sz="2400" dirty="0" err="1" smtClean="0"/>
              <a:t>rw</a:t>
            </a:r>
            <a:r>
              <a:rPr lang="en-US" altLang="zh-CN" sz="2400" dirty="0" smtClean="0"/>
              <a:t>- r-t    </a:t>
            </a:r>
            <a:r>
              <a:rPr lang="zh-CN" altLang="en-US" sz="2400" dirty="0" smtClean="0"/>
              <a:t>表示有</a:t>
            </a:r>
            <a:r>
              <a:rPr lang="en-US" altLang="zh-CN" sz="2400" dirty="0" smtClean="0"/>
              <a:t>SBIT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表示上会有大小写之分，若同时开启执行权限则为小写：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rwsr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sr</a:t>
            </a:r>
            <a:r>
              <a:rPr lang="en-US" altLang="zh-CN" sz="2400" b="1" dirty="0" smtClean="0"/>
              <a:t>-t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倘若关闭执行权限，则表示字符会变成大写：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rwSr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Sr</a:t>
            </a:r>
            <a:r>
              <a:rPr lang="en-US" altLang="zh-CN" sz="2400" b="1" dirty="0" smtClean="0"/>
              <a:t>-T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3" name="标题 1"/>
          <p:cNvSpPr txBox="1"/>
          <p:nvPr/>
        </p:nvSpPr>
        <p:spPr>
          <a:xfrm>
            <a:off x="556574" y="548680"/>
            <a:ext cx="800100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/>
              <a:t>一、特殊权限</a:t>
            </a:r>
            <a:r>
              <a:rPr lang="en-US" altLang="zh-CN" sz="3200" b="1" dirty="0" smtClean="0"/>
              <a:t>SUID SGID SBIT</a:t>
            </a:r>
            <a:r>
              <a:rPr lang="zh-CN" altLang="en-US" sz="3200" b="1" dirty="0" smtClean="0"/>
              <a:t>的表示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869" y="1124284"/>
            <a:ext cx="6048672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</a:rPr>
              <a:t>2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、八进制字串表示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endParaRPr lang="en-US" altLang="zh-CN" sz="2400" b="1" dirty="0" smtClean="0">
              <a:solidFill>
                <a:schemeClr val="accent6"/>
              </a:solidFill>
            </a:endParaRPr>
          </a:p>
          <a:p>
            <a:r>
              <a:rPr lang="en-US" altLang="zh-CN" sz="2400" dirty="0" smtClean="0"/>
              <a:t>SUID   SGID   SBIT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0         0         0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没有特殊权限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0         0         1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有</a:t>
            </a:r>
            <a:r>
              <a:rPr lang="en-US" altLang="zh-CN" sz="2400" b="1" dirty="0">
                <a:solidFill>
                  <a:srgbClr val="FF0000"/>
                </a:solidFill>
              </a:rPr>
              <a:t>SBIT</a:t>
            </a:r>
            <a:r>
              <a:rPr lang="zh-CN" altLang="en-US" sz="2400" b="1" dirty="0">
                <a:solidFill>
                  <a:srgbClr val="FF0000"/>
                </a:solidFill>
              </a:rPr>
              <a:t>权限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0         1         0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有</a:t>
            </a:r>
            <a:r>
              <a:rPr lang="en-US" altLang="zh-CN" sz="2400" b="1" dirty="0">
                <a:solidFill>
                  <a:srgbClr val="FF0000"/>
                </a:solidFill>
              </a:rPr>
              <a:t>SGID</a:t>
            </a:r>
            <a:r>
              <a:rPr lang="zh-CN" altLang="en-US" sz="2400" b="1" dirty="0">
                <a:solidFill>
                  <a:srgbClr val="FF0000"/>
                </a:solidFill>
              </a:rPr>
              <a:t>权限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0         1         1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1         0         0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有</a:t>
            </a:r>
            <a:r>
              <a:rPr lang="en-US" altLang="zh-CN" sz="2400" b="1" dirty="0">
                <a:solidFill>
                  <a:srgbClr val="FF0000"/>
                </a:solidFill>
              </a:rPr>
              <a:t>SUID</a:t>
            </a:r>
            <a:r>
              <a:rPr lang="zh-CN" altLang="en-US" sz="2400" b="1" dirty="0">
                <a:solidFill>
                  <a:srgbClr val="FF0000"/>
                </a:solidFill>
              </a:rPr>
              <a:t>权限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1         0         1</a:t>
            </a:r>
            <a:endParaRPr lang="en-US" altLang="zh-CN" sz="2400" dirty="0" smtClean="0"/>
          </a:p>
          <a:p>
            <a:r>
              <a:rPr lang="en-US" altLang="zh-CN" sz="2400" dirty="0" smtClean="0"/>
              <a:t>    1         1         0</a:t>
            </a:r>
            <a:endParaRPr lang="en-US" altLang="zh-CN" sz="2400" dirty="0" smtClean="0"/>
          </a:p>
          <a:p>
            <a:r>
              <a:rPr lang="en-US" altLang="zh-CN" sz="2400" dirty="0" smtClean="0"/>
              <a:t>    1         1         1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851791" y="2421265"/>
            <a:ext cx="720080" cy="7200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51791" y="2780670"/>
            <a:ext cx="720080" cy="7200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851791" y="3140963"/>
            <a:ext cx="720080" cy="7200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51791" y="3860636"/>
            <a:ext cx="720080" cy="7200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334" y="1521356"/>
            <a:ext cx="6048672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、权限</a:t>
            </a:r>
            <a:r>
              <a:rPr lang="en-US" altLang="zh-CN" sz="2800" b="1" dirty="0" smtClean="0">
                <a:solidFill>
                  <a:schemeClr val="accent6"/>
                </a:solidFill>
              </a:rPr>
              <a:t>SUID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说明</a:t>
            </a:r>
            <a:endParaRPr lang="en-US" altLang="zh-CN" sz="2800" b="1" dirty="0" smtClean="0">
              <a:solidFill>
                <a:schemeClr val="accent6"/>
              </a:solidFill>
            </a:endParaRPr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en-US" altLang="zh-CN" sz="2000" b="1" dirty="0" smtClean="0"/>
              <a:t>SUID</a:t>
            </a:r>
            <a:r>
              <a:rPr lang="zh-CN" altLang="en-US" sz="2000" b="1" dirty="0" smtClean="0"/>
              <a:t>权限仅对二进制程序有效</a:t>
            </a:r>
            <a:endParaRPr lang="en-US" altLang="zh-CN" sz="2000" b="1" dirty="0" smtClean="0"/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执行者对于该程序需要具有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的可执行权限</a:t>
            </a:r>
            <a:endParaRPr lang="en-US" altLang="zh-CN" sz="2000" b="1" dirty="0" smtClean="0"/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本权限仅在执行该程序的过程中有效</a:t>
            </a:r>
            <a:endParaRPr lang="en-US" altLang="zh-CN" sz="2000" b="1" dirty="0" smtClean="0"/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执行者将具有该程序所有者的权限</a:t>
            </a:r>
            <a:endParaRPr lang="en-US" altLang="zh-CN" sz="2000" b="1" dirty="0" smtClean="0"/>
          </a:p>
          <a:p>
            <a:pPr marL="285750" indent="-28575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简单的说，就是</a:t>
            </a:r>
            <a:r>
              <a:rPr lang="en-US" altLang="zh-CN" b="1" dirty="0" smtClean="0">
                <a:solidFill>
                  <a:srgbClr val="002060"/>
                </a:solidFill>
              </a:rPr>
              <a:t>SUID</a:t>
            </a:r>
            <a:r>
              <a:rPr lang="zh-CN" altLang="en-US" b="1" dirty="0" smtClean="0">
                <a:solidFill>
                  <a:srgbClr val="002060"/>
                </a:solidFill>
              </a:rPr>
              <a:t>位被设置时，进程继承了命令拥有者的权限。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注：该权限对目录无效。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r>
              <a:rPr lang="en-US" altLang="zh-CN" sz="2800" b="1" dirty="0">
                <a:solidFill>
                  <a:schemeClr val="accent6"/>
                </a:solidFill>
              </a:rPr>
              <a:t>2</a:t>
            </a:r>
            <a:r>
              <a:rPr lang="zh-CN" altLang="en-US" sz="2800" b="1" dirty="0">
                <a:solidFill>
                  <a:schemeClr val="accent6"/>
                </a:solidFill>
              </a:rPr>
              <a:t>、举例</a:t>
            </a:r>
            <a:endParaRPr lang="en-US" altLang="zh-CN" sz="2800" b="1" dirty="0">
              <a:solidFill>
                <a:schemeClr val="accent6"/>
              </a:solidFill>
            </a:endParaRPr>
          </a:p>
          <a:p>
            <a:r>
              <a:rPr lang="zh-CN" altLang="en-US" sz="2400" b="1" dirty="0"/>
              <a:t>命令</a:t>
            </a:r>
            <a:r>
              <a:rPr lang="en-US" altLang="zh-CN" sz="2400" b="1" dirty="0" err="1"/>
              <a:t>passwd</a:t>
            </a:r>
            <a:endParaRPr lang="zh-CN" altLang="en-US" sz="2400" b="1" dirty="0"/>
          </a:p>
        </p:txBody>
      </p:sp>
      <p:sp>
        <p:nvSpPr>
          <p:cNvPr id="3" name="标题 1"/>
          <p:cNvSpPr txBox="1"/>
          <p:nvPr/>
        </p:nvSpPr>
        <p:spPr>
          <a:xfrm>
            <a:off x="556574" y="548680"/>
            <a:ext cx="800100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/>
              <a:t>二、</a:t>
            </a:r>
            <a:r>
              <a:rPr lang="en-US" altLang="zh-CN" sz="3200" b="1" dirty="0" smtClean="0"/>
              <a:t>SUID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Set UID</a:t>
            </a:r>
            <a:r>
              <a:rPr lang="zh-CN" altLang="en-US" sz="3200" b="1" dirty="0" smtClean="0"/>
              <a:t>）用户置位</a:t>
            </a:r>
            <a:r>
              <a:rPr lang="en-US" altLang="zh-CN" sz="3200" b="1" dirty="0" smtClean="0"/>
              <a:t>S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260" y="1557020"/>
            <a:ext cx="77450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、权限</a:t>
            </a:r>
            <a:r>
              <a:rPr lang="en-US" altLang="zh-CN" sz="2800" b="1" dirty="0" smtClean="0">
                <a:solidFill>
                  <a:schemeClr val="accent6"/>
                </a:solidFill>
              </a:rPr>
              <a:t>SGID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说明</a:t>
            </a:r>
            <a:endParaRPr lang="en-US" altLang="zh-CN" sz="2800" b="1" dirty="0" smtClean="0">
              <a:solidFill>
                <a:schemeClr val="accent6"/>
              </a:solidFill>
            </a:endParaRPr>
          </a:p>
          <a:p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SUID</a:t>
            </a:r>
            <a:r>
              <a:rPr lang="zh-CN" altLang="en-US" sz="2400" b="1" dirty="0" smtClean="0"/>
              <a:t>不同的是，</a:t>
            </a:r>
            <a:r>
              <a:rPr lang="en-US" altLang="zh-CN" sz="2400" b="1" dirty="0" smtClean="0"/>
              <a:t>SGID</a:t>
            </a:r>
            <a:r>
              <a:rPr lang="zh-CN" altLang="en-US" sz="2400" b="1" dirty="0" smtClean="0"/>
              <a:t>可以针对文件或目录来设置。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ym typeface="+mn-ea"/>
              </a:rPr>
              <a:t>（</a:t>
            </a:r>
            <a:r>
              <a:rPr lang="en-US" altLang="zh-CN" sz="2400" b="1" dirty="0" smtClean="0">
                <a:sym typeface="+mn-ea"/>
              </a:rPr>
              <a:t>1</a:t>
            </a:r>
            <a:r>
              <a:rPr lang="zh-CN" altLang="en-US" sz="2400" b="1" dirty="0" smtClean="0">
                <a:sym typeface="+mn-ea"/>
              </a:rPr>
              <a:t>）</a:t>
            </a:r>
            <a:r>
              <a:rPr lang="zh-CN" altLang="en-US" sz="2400" b="1" dirty="0" smtClean="0"/>
              <a:t>对文件来说，</a:t>
            </a:r>
            <a:r>
              <a:rPr lang="en-US" altLang="zh-CN" sz="2400" b="1" dirty="0" smtClean="0"/>
              <a:t>SGID</a:t>
            </a:r>
            <a:r>
              <a:rPr lang="zh-CN" altLang="en-US" sz="2400" b="1" dirty="0" smtClean="0"/>
              <a:t>有如下功能：</a:t>
            </a:r>
            <a:endParaRPr lang="en-US" altLang="zh-CN" sz="2400" b="1" dirty="0" smtClean="0"/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000" b="1" dirty="0" smtClean="0"/>
              <a:t>S</a:t>
            </a:r>
            <a:r>
              <a:rPr lang="en-US" altLang="zh-CN" sz="2000" dirty="0" smtClean="0"/>
              <a:t>G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权限仅对二进制程序有效</a:t>
            </a:r>
            <a:endParaRPr lang="en-US" altLang="zh-CN" sz="2000" b="1" dirty="0" smtClean="0"/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000" b="1" dirty="0"/>
              <a:t>程序</a:t>
            </a:r>
            <a:r>
              <a:rPr lang="zh-CN" altLang="en-US" sz="2000" b="1" dirty="0" smtClean="0"/>
              <a:t>执行者对于该程序来说，需要具有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权限</a:t>
            </a:r>
            <a:endParaRPr lang="en-US" altLang="zh-CN" sz="2000" b="1" dirty="0" smtClean="0"/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执行者在执行过程中将会获得该程序用户组的支持</a:t>
            </a:r>
            <a:endParaRPr lang="en-US" altLang="zh-CN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）对目录来说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SGID</a:t>
            </a:r>
            <a:r>
              <a:rPr lang="zh-CN" altLang="en-US" sz="2400" b="1" dirty="0"/>
              <a:t>有如下功能：</a:t>
            </a:r>
            <a:endParaRPr lang="en-US" altLang="zh-CN" sz="2400" b="1" dirty="0"/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用户若对此目录具有</a:t>
            </a:r>
            <a:r>
              <a:rPr lang="en-US" altLang="zh-CN" sz="2000" b="1" dirty="0"/>
              <a:t>	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的权限，该用户能够进入此目录</a:t>
            </a:r>
            <a:endParaRPr lang="en-US" altLang="zh-CN" sz="2000" b="1" dirty="0" smtClean="0"/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用户在此目录下的有效用户组将会变成该目录的用户组</a:t>
            </a:r>
            <a:endParaRPr lang="en-US" altLang="zh-CN" sz="2000" b="1" dirty="0" smtClean="0"/>
          </a:p>
          <a:p>
            <a:pPr marL="342900" indent="-342900">
              <a:buClr>
                <a:srgbClr val="3B812F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若用户在此目录下具有</a:t>
            </a:r>
            <a:r>
              <a:rPr lang="en-US" altLang="zh-CN" sz="2000" b="1" dirty="0" smtClean="0"/>
              <a:t>w</a:t>
            </a:r>
            <a:r>
              <a:rPr lang="zh-CN" altLang="en-US" sz="2000" b="1" dirty="0" smtClean="0"/>
              <a:t>的权限，则用户所创建的新文件的用户组与此目录的用户组相同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（项目开发有用）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56574" y="548680"/>
            <a:ext cx="800100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/>
              <a:t>三、</a:t>
            </a:r>
            <a:r>
              <a:rPr lang="en-US" altLang="zh-CN" sz="3200" b="1" dirty="0" smtClean="0"/>
              <a:t>SGID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Set GID</a:t>
            </a:r>
            <a:r>
              <a:rPr lang="zh-CN" altLang="en-US" sz="3200" b="1" dirty="0" smtClean="0"/>
              <a:t>）组置位</a:t>
            </a:r>
            <a:r>
              <a:rPr lang="en-US" altLang="zh-CN" sz="3200" b="1" dirty="0" smtClean="0"/>
              <a:t>S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207" y="836968"/>
            <a:ext cx="7224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</a:rPr>
              <a:t>2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、举例</a:t>
            </a:r>
            <a:endParaRPr lang="en-US" altLang="zh-CN" sz="2800" b="1" dirty="0" smtClean="0"/>
          </a:p>
          <a:p>
            <a:r>
              <a:rPr lang="zh-CN" altLang="en-US" sz="2000" b="1" dirty="0" smtClean="0"/>
              <a:t>假设系统中有两个帐号</a:t>
            </a:r>
            <a:r>
              <a:rPr lang="en-US" altLang="zh-CN" sz="2000" b="1" dirty="0" smtClean="0"/>
              <a:t>tuser1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tuser2</a:t>
            </a:r>
            <a:r>
              <a:rPr lang="zh-CN" altLang="en-US" sz="2000" b="1" dirty="0" smtClean="0"/>
              <a:t>，这两个用户除了自己用户组外还支持一个名为</a:t>
            </a:r>
            <a:r>
              <a:rPr lang="en-US" altLang="zh-CN" sz="2000" b="1" dirty="0" err="1" smtClean="0"/>
              <a:t>tgroup</a:t>
            </a:r>
            <a:r>
              <a:rPr lang="zh-CN" altLang="en-US" sz="2000" b="1" dirty="0" smtClean="0"/>
              <a:t>的用户组，假设这两个用户需要共同拥有</a:t>
            </a:r>
            <a:r>
              <a:rPr lang="en-US" altLang="zh-CN" sz="2000" b="1" dirty="0" smtClean="0"/>
              <a:t>/project</a:t>
            </a:r>
            <a:r>
              <a:rPr lang="zh-CN" altLang="en-US" sz="2000" b="1" dirty="0" smtClean="0"/>
              <a:t>目录的开发权，该目录不允许其他用户进入查看，请问该目录的权限怎么设置。</a:t>
            </a:r>
            <a:endParaRPr lang="zh-CN" altLang="en-US" sz="2000" b="1" dirty="0" smtClean="0"/>
          </a:p>
          <a:p>
            <a:endParaRPr lang="zh-CN" altLang="en-US" sz="2000" b="1" dirty="0" smtClean="0"/>
          </a:p>
          <a:p>
            <a:endParaRPr lang="zh-CN" altLang="en-US" sz="2000" b="1" dirty="0"/>
          </a:p>
          <a:p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772816"/>
            <a:ext cx="7056784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、权限</a:t>
            </a:r>
            <a:r>
              <a:rPr lang="en-US" altLang="zh-CN" sz="2800" b="1" dirty="0" smtClean="0">
                <a:solidFill>
                  <a:schemeClr val="accent6"/>
                </a:solidFill>
              </a:rPr>
              <a:t>SBIT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说明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r>
              <a:rPr lang="zh-CN" altLang="en-US" sz="2400" b="1" dirty="0" smtClean="0"/>
              <a:t>该权限对目录有效，</a:t>
            </a:r>
            <a:r>
              <a:rPr lang="en-US" altLang="zh-CN" sz="2400" b="1" dirty="0" smtClean="0"/>
              <a:t>SBIT</a:t>
            </a:r>
            <a:r>
              <a:rPr lang="zh-CN" altLang="en-US" sz="2400" b="1" dirty="0" smtClean="0"/>
              <a:t>对目录的作用是：</a:t>
            </a:r>
            <a:endParaRPr lang="en-US" altLang="zh-CN" sz="2400" b="1" dirty="0" smtClean="0"/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当用户对此目录具有</a:t>
            </a:r>
            <a:r>
              <a:rPr lang="en-US" altLang="zh-CN" sz="2000" b="1" dirty="0" smtClean="0"/>
              <a:t>w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权限，即具有写入的权限时；</a:t>
            </a:r>
            <a:endParaRPr lang="en-US" altLang="zh-CN" sz="2000" b="1" dirty="0" smtClean="0"/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/>
              <a:t>当用户在该目录下创建文件或目录时，仅有自己与</a:t>
            </a:r>
            <a:r>
              <a:rPr lang="en-US" altLang="zh-CN" sz="2000" b="1" dirty="0" smtClean="0"/>
              <a:t>root</a:t>
            </a:r>
            <a:r>
              <a:rPr lang="zh-CN" altLang="en-US" sz="2000" b="1" dirty="0" smtClean="0"/>
              <a:t>才有权利删除该文件</a:t>
            </a:r>
            <a:endParaRPr lang="zh-CN" altLang="en-US" sz="2000" b="1" dirty="0" smtClean="0"/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342900" indent="-342900"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0" indent="0">
              <a:buClr>
                <a:srgbClr val="35742A"/>
              </a:buClr>
              <a:buNone/>
            </a:pPr>
            <a:r>
              <a:rPr lang="en-US" altLang="zh-CN" sz="2800" b="1" dirty="0" smtClean="0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 sz="2800" b="1" dirty="0" smtClean="0">
                <a:solidFill>
                  <a:schemeClr val="accent6"/>
                </a:solidFill>
                <a:sym typeface="+mn-ea"/>
              </a:rPr>
              <a:t>、举例</a:t>
            </a:r>
            <a:endParaRPr lang="en-US" altLang="zh-CN" sz="2800" b="1" dirty="0" smtClean="0"/>
          </a:p>
          <a:p>
            <a:pPr marL="0" indent="0">
              <a:buClr>
                <a:srgbClr val="35742A"/>
              </a:buClr>
              <a:buNone/>
            </a:pPr>
            <a:r>
              <a:rPr lang="en-US" altLang="zh-CN" sz="2000" b="1" dirty="0">
                <a:solidFill>
                  <a:schemeClr val="accent4"/>
                </a:solidFill>
              </a:rPr>
              <a:t>       </a:t>
            </a:r>
            <a:r>
              <a:rPr lang="zh-CN" altLang="en-US" sz="2000" b="1" dirty="0">
                <a:solidFill>
                  <a:schemeClr val="accent4"/>
                </a:solidFill>
              </a:rPr>
              <a:t>目录</a:t>
            </a:r>
            <a:r>
              <a:rPr lang="en-US" altLang="zh-CN" sz="2000" b="1" dirty="0">
                <a:solidFill>
                  <a:schemeClr val="accent4"/>
                </a:solidFill>
              </a:rPr>
              <a:t>/tmp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 marL="0" indent="0">
              <a:buClr>
                <a:srgbClr val="35742A"/>
              </a:buClr>
              <a:buNone/>
            </a:pPr>
            <a:endParaRPr lang="en-US" altLang="zh-CN" sz="2000" b="1" dirty="0">
              <a:solidFill>
                <a:schemeClr val="accent4"/>
              </a:solidFill>
            </a:endParaRPr>
          </a:p>
          <a:p>
            <a:pPr marL="0" indent="0">
              <a:buClr>
                <a:srgbClr val="35742A"/>
              </a:buClr>
              <a:buNone/>
            </a:pPr>
            <a:endParaRPr lang="en-US" altLang="zh-CN" sz="2000" b="1" dirty="0">
              <a:solidFill>
                <a:schemeClr val="accent4"/>
              </a:solidFill>
            </a:endParaRPr>
          </a:p>
          <a:p>
            <a:pPr marL="0" indent="0">
              <a:buClr>
                <a:srgbClr val="35742A"/>
              </a:buClr>
              <a:buNone/>
            </a:pP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71814" y="534710"/>
            <a:ext cx="800100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/>
              <a:t>四、</a:t>
            </a:r>
            <a:r>
              <a:rPr lang="en-US" altLang="zh-CN" sz="3200" b="1" dirty="0" smtClean="0"/>
              <a:t>SBIT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Set BIT</a:t>
            </a:r>
            <a:r>
              <a:rPr lang="zh-CN" altLang="en-US" sz="3200" b="1" dirty="0" smtClean="0"/>
              <a:t>）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64765"/>
            <a:ext cx="7772400" cy="6896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进程</a:t>
            </a:r>
            <a:r>
              <a:rPr lang="zh-CN" altLang="en-US" dirty="0" smtClean="0"/>
              <a:t>管理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smtClean="0"/>
              <a:t> </a:t>
            </a:r>
            <a:r>
              <a:rPr lang="zh-CN" altLang="en-US" b="1" smtClean="0"/>
              <a:t>一、</a:t>
            </a:r>
            <a:r>
              <a:rPr lang="zh-CN" altLang="en-US" b="1" smtClean="0"/>
              <a:t>用户和组管理</a:t>
            </a:r>
            <a:endParaRPr lang="zh-CN" altLang="en-U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32150"/>
          </a:xfrm>
        </p:spPr>
        <p:txBody>
          <a:bodyPr/>
          <a:lstStyle/>
          <a:p>
            <a:pPr marL="84455" indent="-84455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一、用户和组概述 </a:t>
            </a:r>
            <a:endParaRPr lang="zh-CN" altLang="en-US" b="1" smtClean="0">
              <a:solidFill>
                <a:schemeClr val="accent6">
                  <a:lumMod val="75000"/>
                </a:schemeClr>
              </a:solidFill>
            </a:endParaRPr>
          </a:p>
          <a:p>
            <a:pPr marL="263525" lvl="1" indent="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、 账户 </a:t>
            </a:r>
            <a:endParaRPr lang="zh-CN" altLang="en-US" b="1" smtClean="0">
              <a:solidFill>
                <a:schemeClr val="accent6">
                  <a:lumMod val="75000"/>
                </a:schemeClr>
              </a:solidFill>
            </a:endParaRPr>
          </a:p>
          <a:p>
            <a:pPr marL="263525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用户实质上就是一个用户在系统上的标志，系统依据账户来区分每个用户的文件、进程、任务，给每个用户提供特定的工作环境，（如用户的工作目录、</a:t>
            </a:r>
            <a:r>
              <a:rPr lang="en-US" altLang="zh-CN" sz="2400" b="1" smtClean="0">
                <a:solidFill>
                  <a:schemeClr val="tx1"/>
                </a:solidFill>
              </a:rPr>
              <a:t>Shell</a:t>
            </a:r>
            <a:r>
              <a:rPr lang="zh-CN" altLang="en-US" sz="2400" b="1" smtClean="0">
                <a:solidFill>
                  <a:schemeClr val="tx1"/>
                </a:solidFill>
              </a:rPr>
              <a:t>版本以及</a:t>
            </a:r>
            <a:r>
              <a:rPr lang="en-US" altLang="zh-CN" sz="2400" b="1" smtClean="0">
                <a:solidFill>
                  <a:schemeClr val="tx1"/>
                </a:solidFill>
              </a:rPr>
              <a:t>X Window</a:t>
            </a:r>
            <a:r>
              <a:rPr lang="zh-CN" altLang="en-US" sz="2400" b="1" smtClean="0">
                <a:solidFill>
                  <a:schemeClr val="tx1"/>
                </a:solidFill>
              </a:rPr>
              <a:t>环境的配置等），使每个用户的工作都能独立地、不受干扰的进行。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 marL="84455" indent="-84455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685"/>
            <a:ext cx="8229600" cy="36353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熟练掌握</a:t>
            </a:r>
            <a:r>
              <a:rPr lang="en-US" altLang="zh-CN" b="1" smtClean="0">
                <a:solidFill>
                  <a:schemeClr val="tx1"/>
                </a:solidFill>
              </a:rPr>
              <a:t>Linux</a:t>
            </a:r>
            <a:r>
              <a:rPr lang="zh-CN" altLang="en-US" b="1" smtClean="0">
                <a:solidFill>
                  <a:schemeClr val="tx1"/>
                </a:solidFill>
              </a:rPr>
              <a:t>下常用的进程管理，可以高效率地进行系统的管理。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2"/>
                </a:solidFill>
              </a:rPr>
              <a:t>一、</a:t>
            </a:r>
            <a:r>
              <a:rPr lang="en-US" altLang="zh-CN" b="1" smtClean="0">
                <a:solidFill>
                  <a:schemeClr val="accent2"/>
                </a:solidFill>
              </a:rPr>
              <a:t>Linux</a:t>
            </a:r>
            <a:r>
              <a:rPr lang="zh-CN" altLang="en-US" b="1" smtClean="0">
                <a:solidFill>
                  <a:schemeClr val="accent2"/>
                </a:solidFill>
              </a:rPr>
              <a:t>系统的进程概述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进程的概念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进程属性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进程的类型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509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accent6"/>
                </a:solidFill>
              </a:rPr>
              <a:t>二、进程的控制命令</a:t>
            </a:r>
            <a:endParaRPr lang="zh-CN" altLang="en-US" sz="4000" b="1" smtClean="0">
              <a:solidFill>
                <a:schemeClr val="accent6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360" y="1484630"/>
            <a:ext cx="4183380" cy="13639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</a:rPr>
              <a:t>、</a:t>
            </a:r>
            <a:r>
              <a:rPr lang="en-US" altLang="zh-CN" sz="2400" b="1" smtClean="0">
                <a:solidFill>
                  <a:schemeClr val="tx1"/>
                </a:solidFill>
              </a:rPr>
              <a:t>ps</a:t>
            </a:r>
            <a:r>
              <a:rPr lang="zh-CN" altLang="en-US" sz="2400" b="1" smtClean="0">
                <a:solidFill>
                  <a:schemeClr val="tx1"/>
                </a:solidFill>
              </a:rPr>
              <a:t>命令 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344170" lvl="1" indent="0" eaLnBrk="1" hangingPunct="1"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ps </a:t>
            </a:r>
            <a:r>
              <a:rPr lang="en-US" altLang="zh-CN" sz="2400" b="1" smtClean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400" b="1" smtClean="0">
                <a:solidFill>
                  <a:schemeClr val="tx1"/>
                </a:solidFill>
              </a:rPr>
              <a:t>ef </a:t>
            </a:r>
            <a:endParaRPr lang="en-US" altLang="zh-CN" sz="2400" b="1" smtClean="0">
              <a:solidFill>
                <a:schemeClr val="tx1"/>
              </a:solidFill>
            </a:endParaRPr>
          </a:p>
          <a:p>
            <a:pPr marL="344170" lvl="1" indent="0" eaLnBrk="1" hangingPunct="1"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ps -axu</a:t>
            </a: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zh-CN" sz="2000" smtClean="0">
              <a:solidFill>
                <a:schemeClr val="tx1"/>
              </a:solidFill>
            </a:endParaRP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323533" y="3428683"/>
          <a:ext cx="8354695" cy="2514600"/>
        </p:xfrm>
        <a:graphic>
          <a:graphicData uri="http://schemas.openxmlformats.org/drawingml/2006/table">
            <a:tbl>
              <a:tblPr/>
              <a:tblGrid>
                <a:gridCol w="853440"/>
                <a:gridCol w="3329940"/>
                <a:gridCol w="817245"/>
                <a:gridCol w="3354070"/>
              </a:tblGrid>
              <a:tr h="6286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显示所有用户进程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显示进程的详细信息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显示包括系统进程的所有进程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显示没有控制终端的进程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显示进程的详细列表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显示用户名和启动时间等信息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4899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z="4000" b="1" smtClean="0">
                <a:solidFill>
                  <a:schemeClr val="tx2"/>
                </a:solidFill>
              </a:rPr>
              <a:t>ps </a:t>
            </a:r>
            <a:r>
              <a:rPr lang="zh-CN" altLang="en-US" sz="4000" b="1" smtClean="0">
                <a:solidFill>
                  <a:schemeClr val="tx2"/>
                </a:solidFill>
              </a:rPr>
              <a:t>输出信息的含义</a:t>
            </a:r>
            <a:r>
              <a:rPr lang="zh-CN" altLang="en-US" sz="4000" smtClean="0">
                <a:solidFill>
                  <a:schemeClr val="tx2"/>
                </a:solidFill>
              </a:rPr>
              <a:t> </a:t>
            </a:r>
            <a:endParaRPr lang="zh-CN" altLang="en-US" sz="4000" smtClean="0">
              <a:solidFill>
                <a:schemeClr val="tx2"/>
              </a:solidFill>
            </a:endParaRP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5288" y="1340485"/>
          <a:ext cx="8491537" cy="5288916"/>
        </p:xfrm>
        <a:graphic>
          <a:graphicData uri="http://schemas.openxmlformats.org/drawingml/2006/table">
            <a:tbl>
              <a:tblPr/>
              <a:tblGrid>
                <a:gridCol w="1385887"/>
                <a:gridCol w="2861310"/>
                <a:gridCol w="904240"/>
                <a:gridCol w="3340100"/>
              </a:tblGrid>
              <a:tr h="4851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进程所有者的用户名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VSZ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进程占用的虚拟内存空间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(KB)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占用的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时间与总时间的百分比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进程所占用的内存空间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(KB)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进程所有者的用户名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进程从启动以来占有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的总时间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父进程的进程号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进程代码大小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数据大小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栈空间大小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(KB)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TTY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进程从那个终端启动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进程的命令名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进程当前状态，详见表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5-15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%CPU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占用的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时间与总时间的百分比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STIME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进程开始执行的时间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进程的优先级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进程状态含义</a:t>
            </a:r>
            <a:r>
              <a:rPr lang="zh-CN" altLang="en-US" smtClean="0">
                <a:solidFill>
                  <a:schemeClr val="accent2"/>
                </a:solidFill>
              </a:rPr>
              <a:t> 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66738" y="1752600"/>
          <a:ext cx="8001000" cy="3070225"/>
        </p:xfrm>
        <a:graphic>
          <a:graphicData uri="http://schemas.openxmlformats.org/drawingml/2006/table">
            <a:tbl>
              <a:tblPr/>
              <a:tblGrid>
                <a:gridCol w="895350"/>
                <a:gridCol w="2973387"/>
                <a:gridCol w="974725"/>
                <a:gridCol w="3157538"/>
              </a:tblGrid>
              <a:tr h="5302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睡眠状态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僵尸状态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进程没有驻留页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不间断睡眠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运行或准备运行状态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停止或追踪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空闲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低优先级的任务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321310"/>
            <a:ext cx="8229600" cy="94424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2"/>
                </a:solidFill>
              </a:rPr>
              <a:t>2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top</a:t>
            </a:r>
            <a:r>
              <a:rPr lang="zh-CN" altLang="en-US" b="1" smtClean="0">
                <a:solidFill>
                  <a:schemeClr val="tx2"/>
                </a:solidFill>
              </a:rPr>
              <a:t>命令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chemeClr val="tx2"/>
                </a:solidFill>
              </a:rPr>
              <a:t>实时监控系统进程 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pPr eaLnBrk="1" hangingPunct="1">
              <a:buClr>
                <a:srgbClr val="006633"/>
              </a:buClr>
              <a:buFont typeface="Wingdings" panose="05000000000000000000" charset="0"/>
              <a:buChar char="Ø"/>
            </a:pPr>
            <a:r>
              <a:rPr lang="en-US" altLang="zh-CN" b="1" dirty="0" smtClean="0">
                <a:solidFill>
                  <a:schemeClr val="tx2"/>
                </a:solidFill>
              </a:rPr>
              <a:t>top</a:t>
            </a:r>
            <a:r>
              <a:rPr lang="zh-CN" altLang="en-US" b="1" dirty="0" smtClean="0">
                <a:solidFill>
                  <a:schemeClr val="tx2"/>
                </a:solidFill>
              </a:rPr>
              <a:t>环境中常用的功能 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b="1" dirty="0" smtClean="0"/>
              <a:t>排序（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） 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监视指定用户 （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指定刷新时间 （</a:t>
            </a:r>
            <a:r>
              <a:rPr lang="en-US" altLang="zh-CN" b="1" dirty="0" smtClean="0"/>
              <a:t>top –d  n 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删除指定的进程 （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查阅帮助 （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退出</a:t>
            </a:r>
            <a:r>
              <a:rPr lang="en-US" altLang="zh-CN" b="1" dirty="0" smtClean="0"/>
              <a:t>top</a:t>
            </a:r>
            <a:r>
              <a:rPr lang="zh-CN" altLang="en-US" b="1" dirty="0" smtClean="0"/>
              <a:t>环境 （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321310"/>
            <a:ext cx="8229600" cy="85915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2"/>
                </a:solidFill>
              </a:rPr>
              <a:t>3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sleep</a:t>
            </a:r>
            <a:r>
              <a:rPr lang="zh-CN" altLang="en-US" b="1" smtClean="0">
                <a:solidFill>
                  <a:schemeClr val="tx2"/>
                </a:solidFill>
              </a:rPr>
              <a:t>命令</a:t>
            </a:r>
            <a:endParaRPr lang="zh-CN" altLang="en-US" b="1" smtClean="0">
              <a:solidFill>
                <a:schemeClr val="tx2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sleep</a:t>
            </a:r>
            <a:r>
              <a:rPr lang="zh-CN" altLang="en-US" b="1" smtClean="0">
                <a:solidFill>
                  <a:schemeClr val="tx1"/>
                </a:solidFill>
              </a:rPr>
              <a:t>命令用于使进程延迟一段时间再执行。其格式为：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sleep time; command  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其中</a:t>
            </a:r>
            <a:r>
              <a:rPr lang="en-US" altLang="zh-CN" b="1" smtClean="0">
                <a:solidFill>
                  <a:schemeClr val="tx1"/>
                </a:solidFill>
              </a:rPr>
              <a:t>time</a:t>
            </a:r>
            <a:r>
              <a:rPr lang="zh-CN" altLang="en-US" b="1" smtClean="0">
                <a:solidFill>
                  <a:schemeClr val="tx1"/>
                </a:solidFill>
              </a:rPr>
              <a:t>为延迟时间，时间单位为</a:t>
            </a:r>
            <a:r>
              <a:rPr lang="en-US" altLang="zh-CN" b="1" smtClean="0">
                <a:solidFill>
                  <a:schemeClr val="tx1"/>
                </a:solidFill>
              </a:rPr>
              <a:t>s </a:t>
            </a:r>
            <a:endParaRPr lang="en-US" altLang="zh-CN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2"/>
                </a:solidFill>
              </a:rPr>
              <a:t>4</a:t>
            </a:r>
            <a:r>
              <a:rPr lang="zh-CN" altLang="en-US" b="1" smtClean="0">
                <a:solidFill>
                  <a:schemeClr val="tx2"/>
                </a:solidFill>
              </a:rPr>
              <a:t>、 </a:t>
            </a:r>
            <a:r>
              <a:rPr lang="en-US" altLang="zh-CN" b="1" smtClean="0">
                <a:solidFill>
                  <a:schemeClr val="tx2"/>
                </a:solidFill>
              </a:rPr>
              <a:t>kill</a:t>
            </a:r>
            <a:r>
              <a:rPr lang="zh-CN" altLang="en-US" b="1" smtClean="0">
                <a:solidFill>
                  <a:schemeClr val="tx2"/>
                </a:solidFill>
              </a:rPr>
              <a:t>命令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163955"/>
            <a:ext cx="8229600" cy="507809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用</a:t>
            </a:r>
            <a:r>
              <a:rPr lang="en-US" altLang="zh-CN" b="1" smtClean="0">
                <a:solidFill>
                  <a:schemeClr val="accent4"/>
                </a:solidFill>
              </a:rPr>
              <a:t>kill</a:t>
            </a:r>
            <a:r>
              <a:rPr lang="zh-CN" altLang="en-US" b="1" smtClean="0">
                <a:solidFill>
                  <a:schemeClr val="accent4"/>
                </a:solidFill>
              </a:rPr>
              <a:t>命令来杀死程序产生的进程来结束程序的运行。</a:t>
            </a:r>
            <a:r>
              <a:rPr lang="zh-CN" altLang="en-US" smtClean="0">
                <a:solidFill>
                  <a:schemeClr val="accent4"/>
                </a:solidFill>
              </a:rPr>
              <a:t> </a:t>
            </a:r>
            <a:endParaRPr lang="zh-CN" altLang="en-US" smtClean="0">
              <a:solidFill>
                <a:schemeClr val="accent4"/>
              </a:solidFill>
            </a:endParaRPr>
          </a:p>
          <a:p>
            <a:pPr marL="1188720" lvl="1" indent="-457200" eaLnBrk="1" hangingPunct="1">
              <a:buFont typeface="Wingdings" panose="05000000000000000000" charset="0"/>
              <a:buChar char="Ø"/>
            </a:pPr>
            <a:r>
              <a:rPr lang="zh-CN" altLang="en-US" smtClean="0">
                <a:solidFill>
                  <a:schemeClr val="accent4"/>
                </a:solidFill>
              </a:rPr>
              <a:t>格式</a:t>
            </a:r>
            <a:r>
              <a:rPr lang="en-US" altLang="zh-CN" smtClean="0">
                <a:solidFill>
                  <a:schemeClr val="accent4"/>
                </a:solidFill>
              </a:rPr>
              <a:t>1 </a:t>
            </a:r>
            <a:r>
              <a:rPr lang="zh-CN" altLang="en-US" smtClean="0">
                <a:solidFill>
                  <a:schemeClr val="accent4"/>
                </a:solidFill>
              </a:rPr>
              <a:t>：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1631950"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4"/>
                </a:solidFill>
              </a:rPr>
              <a:t>kill PID</a:t>
            </a:r>
            <a:endParaRPr lang="en-US" altLang="zh-CN" smtClean="0">
              <a:solidFill>
                <a:schemeClr val="accent4"/>
              </a:solidFill>
            </a:endParaRPr>
          </a:p>
          <a:p>
            <a:pPr marL="1188720" lvl="1" indent="-457200" eaLnBrk="1" hangingPunct="1">
              <a:buFont typeface="Wingdings" panose="05000000000000000000" charset="0"/>
              <a:buChar char="Ø"/>
            </a:pPr>
            <a:r>
              <a:rPr lang="zh-CN" altLang="en-US" smtClean="0">
                <a:solidFill>
                  <a:schemeClr val="accent4"/>
                </a:solidFill>
              </a:rPr>
              <a:t>格式</a:t>
            </a:r>
            <a:r>
              <a:rPr lang="en-US" altLang="zh-CN" smtClean="0">
                <a:solidFill>
                  <a:schemeClr val="accent4"/>
                </a:solidFill>
              </a:rPr>
              <a:t>2 </a:t>
            </a:r>
            <a:r>
              <a:rPr lang="zh-CN" altLang="en-US" smtClean="0">
                <a:solidFill>
                  <a:schemeClr val="accent4"/>
                </a:solidFill>
              </a:rPr>
              <a:t>：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1631950"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4"/>
                </a:solidFill>
              </a:rPr>
              <a:t>kill -9 PID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accent4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accent4"/>
                </a:solidFill>
              </a:rPr>
              <a:t>-9</a:t>
            </a:r>
            <a:r>
              <a:rPr lang="en-US" altLang="zh-CN" sz="2800" b="1" smtClean="0">
                <a:solidFill>
                  <a:schemeClr val="accent4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accent4"/>
                </a:solidFill>
              </a:rPr>
              <a:t>为</a:t>
            </a:r>
            <a:r>
              <a:rPr lang="en-US" altLang="zh-CN" sz="2800" b="1" smtClean="0">
                <a:solidFill>
                  <a:schemeClr val="accent4"/>
                </a:solidFill>
              </a:rPr>
              <a:t>SIGKILL</a:t>
            </a:r>
            <a:r>
              <a:rPr lang="zh-CN" altLang="en-US" sz="2800" b="1" smtClean="0">
                <a:solidFill>
                  <a:schemeClr val="accent4"/>
                </a:solidFill>
              </a:rPr>
              <a:t>信号，属于强制结束</a:t>
            </a:r>
            <a:r>
              <a:rPr lang="zh-CN" altLang="en-US" sz="2800" b="1" smtClean="0">
                <a:solidFill>
                  <a:schemeClr val="accent4"/>
                </a:solidFill>
                <a:latin typeface="Arial" panose="020B0604020202020204" pitchFamily="34" charset="0"/>
              </a:rPr>
              <a:t> </a:t>
            </a:r>
            <a:r>
              <a:rPr lang="zh-CN" altLang="en-US" sz="2800" b="1" smtClean="0">
                <a:solidFill>
                  <a:schemeClr val="accent4"/>
                </a:solidFill>
              </a:rPr>
              <a:t>。</a:t>
            </a:r>
            <a:r>
              <a:rPr lang="zh-CN" altLang="en-US" smtClean="0">
                <a:solidFill>
                  <a:schemeClr val="accent4"/>
                </a:solidFill>
              </a:rPr>
              <a:t> </a:t>
            </a:r>
            <a:endParaRPr lang="zh-CN" altLang="en-US" smtClean="0">
              <a:solidFill>
                <a:schemeClr val="accent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800" smtClean="0">
              <a:solidFill>
                <a:schemeClr val="accent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accent4"/>
                </a:solidFill>
              </a:rPr>
              <a:t>注：</a:t>
            </a:r>
            <a:r>
              <a:rPr lang="en-US" altLang="zh-CN" sz="2800" smtClean="0">
                <a:solidFill>
                  <a:schemeClr val="accent4"/>
                </a:solidFill>
              </a:rPr>
              <a:t> killall </a:t>
            </a:r>
            <a:r>
              <a:rPr lang="zh-CN" altLang="en-US" sz="2800" smtClean="0">
                <a:solidFill>
                  <a:schemeClr val="accent4"/>
                </a:solidFill>
              </a:rPr>
              <a:t>（终止指定进程名的进程）</a:t>
            </a:r>
            <a:r>
              <a:rPr lang="zh-CN" altLang="en-US" sz="2800" smtClean="0">
                <a:solidFill>
                  <a:schemeClr val="accent4"/>
                </a:solidFill>
                <a:latin typeface="Arial" panose="020B0604020202020204" pitchFamily="34" charset="0"/>
              </a:rPr>
              <a:t> </a:t>
            </a:r>
            <a:endParaRPr lang="zh-CN" altLang="en-US" sz="2800" smtClean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accent4"/>
                </a:solidFill>
                <a:latin typeface="Arial" panose="020B0604020202020204" pitchFamily="34" charset="0"/>
              </a:rPr>
              <a:t>        pkill  </a:t>
            </a:r>
            <a:r>
              <a:rPr lang="zh-CN" altLang="en-US" sz="2800" smtClean="0">
                <a:solidFill>
                  <a:schemeClr val="accent4"/>
                </a:solidFill>
                <a:latin typeface="Arial" panose="020B0604020202020204" pitchFamily="34" charset="0"/>
              </a:rPr>
              <a:t>（通过模式匹配终止指定进程）</a:t>
            </a:r>
            <a:endParaRPr lang="zh-CN" altLang="en-US" sz="2800" smtClean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70421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accent2"/>
                </a:solidFill>
              </a:rPr>
              <a:t>三、进程的前台与后台控制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485"/>
            <a:ext cx="8001000" cy="515810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、前台与后台运行含义</a:t>
            </a:r>
            <a:endParaRPr lang="zh-CN" altLang="en-US" sz="2800" b="1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solidFill>
                  <a:schemeClr val="accent4"/>
                </a:solidFill>
              </a:rPr>
              <a:t>当输入一个命令并按下回车，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Shell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执行命令，然后返回并显示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Shell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提示符。当命令执行时无法访问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Shell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，因而不能执行任何其他的命令，直到当前命令结束并且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Shell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返回，这种执行方式成为前台执行，当命令在前台执行时，它就控制了键盘和显示器。</a:t>
            </a:r>
            <a:endParaRPr lang="en-US" altLang="zh-CN" sz="2400" b="1" dirty="0" smtClean="0">
              <a:solidFill>
                <a:schemeClr val="accent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accent4"/>
                </a:solidFill>
              </a:rPr>
              <a:t>前台：你可以控制与执行命令的这个环境成为前台。</a:t>
            </a:r>
            <a:endParaRPr lang="en-US" altLang="zh-CN" sz="2400" b="1" dirty="0" smtClean="0">
              <a:solidFill>
                <a:schemeClr val="accent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accent4"/>
                </a:solidFill>
              </a:rPr>
              <a:t>后台：可以自行运行的工作，你无法使用</a:t>
            </a:r>
            <a:r>
              <a:rPr lang="en-US" altLang="zh-CN" sz="2400" b="1" dirty="0" err="1" smtClean="0">
                <a:solidFill>
                  <a:schemeClr val="accent4"/>
                </a:solidFill>
              </a:rPr>
              <a:t>ctrl+c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终止它，可使用  </a:t>
            </a:r>
            <a:r>
              <a:rPr lang="en-US" altLang="zh-CN" sz="2400" b="1" dirty="0" err="1" smtClean="0">
                <a:solidFill>
                  <a:schemeClr val="accent4"/>
                </a:solidFill>
              </a:rPr>
              <a:t>bg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/</a:t>
            </a:r>
            <a:r>
              <a:rPr lang="en-US" altLang="zh-CN" sz="2400" b="1" dirty="0" err="1" smtClean="0">
                <a:solidFill>
                  <a:schemeClr val="accent4"/>
                </a:solidFill>
              </a:rPr>
              <a:t>fg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调用该工作。</a:t>
            </a:r>
            <a:endParaRPr lang="zh-CN" altLang="en-US" sz="2400" b="1" dirty="0" smtClean="0">
              <a:solidFill>
                <a:schemeClr val="accent4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</a:rPr>
              <a:t>、前台与后台运行相关命令 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command  </a:t>
            </a:r>
            <a:endParaRPr lang="en-US" altLang="zh-CN" sz="2400" b="1" dirty="0" smtClean="0">
              <a:solidFill>
                <a:schemeClr val="accent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/>
                </a:solidFill>
              </a:rPr>
              <a:t>  command </a:t>
            </a:r>
            <a:r>
              <a:rPr lang="zh-CN" altLang="en-US" sz="2400" b="1" dirty="0" smtClean="0">
                <a:solidFill>
                  <a:schemeClr val="accent4"/>
                </a:solidFill>
              </a:rPr>
              <a:t>＆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endParaRPr lang="zh-CN" alt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8035"/>
            <a:ext cx="8229600" cy="57715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（</a:t>
            </a:r>
            <a:r>
              <a:rPr lang="en-US" altLang="zh-CN" b="1" smtClean="0">
                <a:solidFill>
                  <a:schemeClr val="accent4"/>
                </a:solidFill>
              </a:rPr>
              <a:t>1</a:t>
            </a:r>
            <a:r>
              <a:rPr lang="zh-CN" altLang="en-US" b="1" smtClean="0">
                <a:solidFill>
                  <a:schemeClr val="accent4"/>
                </a:solidFill>
              </a:rPr>
              <a:t>）</a:t>
            </a:r>
            <a:r>
              <a:rPr lang="en-US" altLang="zh-CN" b="1" smtClean="0">
                <a:solidFill>
                  <a:schemeClr val="accent4"/>
                </a:solidFill>
              </a:rPr>
              <a:t>jobs</a:t>
            </a:r>
            <a:r>
              <a:rPr lang="zh-CN" altLang="en-US" b="1" smtClean="0">
                <a:solidFill>
                  <a:schemeClr val="accent4"/>
                </a:solidFill>
              </a:rPr>
              <a:t>命令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使用</a:t>
            </a:r>
            <a:r>
              <a:rPr lang="en-US" altLang="zh-CN" b="1" smtClean="0">
                <a:solidFill>
                  <a:schemeClr val="accent4"/>
                </a:solidFill>
              </a:rPr>
              <a:t>jobs</a:t>
            </a:r>
            <a:r>
              <a:rPr lang="zh-CN" altLang="en-US" b="1" smtClean="0">
                <a:solidFill>
                  <a:schemeClr val="accent4"/>
                </a:solidFill>
              </a:rPr>
              <a:t>命令可以查看挂起到后台的进程 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（</a:t>
            </a:r>
            <a:r>
              <a:rPr lang="en-US" altLang="zh-CN" b="1" smtClean="0">
                <a:solidFill>
                  <a:schemeClr val="accent4"/>
                </a:solidFill>
              </a:rPr>
              <a:t>2</a:t>
            </a:r>
            <a:r>
              <a:rPr lang="zh-CN" altLang="en-US" b="1" smtClean="0">
                <a:solidFill>
                  <a:schemeClr val="accent4"/>
                </a:solidFill>
              </a:rPr>
              <a:t>）</a:t>
            </a:r>
            <a:r>
              <a:rPr lang="en-US" altLang="zh-CN" b="1" smtClean="0">
                <a:solidFill>
                  <a:schemeClr val="accent4"/>
                </a:solidFill>
              </a:rPr>
              <a:t>fg</a:t>
            </a:r>
            <a:r>
              <a:rPr lang="zh-CN" altLang="en-US" b="1" smtClean="0">
                <a:solidFill>
                  <a:schemeClr val="accent4"/>
                </a:solidFill>
              </a:rPr>
              <a:t>命令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将后台挂起的进程恢复到前台来运行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格式为：</a:t>
            </a:r>
            <a:r>
              <a:rPr lang="en-US" altLang="zh-CN" b="1" smtClean="0">
                <a:solidFill>
                  <a:schemeClr val="accent4"/>
                </a:solidFill>
              </a:rPr>
              <a:t>fg  </a:t>
            </a:r>
            <a:r>
              <a:rPr lang="zh-CN" altLang="en-US" b="1" smtClean="0">
                <a:solidFill>
                  <a:schemeClr val="accent4"/>
                </a:solidFill>
              </a:rPr>
              <a:t>后台进程编号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（</a:t>
            </a:r>
            <a:r>
              <a:rPr lang="en-US" altLang="zh-CN" b="1" smtClean="0">
                <a:solidFill>
                  <a:schemeClr val="accent4"/>
                </a:solidFill>
              </a:rPr>
              <a:t>3</a:t>
            </a:r>
            <a:r>
              <a:rPr lang="zh-CN" altLang="en-US" b="1" smtClean="0">
                <a:solidFill>
                  <a:schemeClr val="accent4"/>
                </a:solidFill>
              </a:rPr>
              <a:t>）</a:t>
            </a:r>
            <a:r>
              <a:rPr lang="en-US" altLang="zh-CN" b="1" smtClean="0">
                <a:solidFill>
                  <a:schemeClr val="accent4"/>
                </a:solidFill>
              </a:rPr>
              <a:t>bg</a:t>
            </a:r>
            <a:r>
              <a:rPr lang="zh-CN" altLang="en-US" b="1" smtClean="0">
                <a:solidFill>
                  <a:schemeClr val="accent4"/>
                </a:solidFill>
              </a:rPr>
              <a:t>命令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格式为：</a:t>
            </a:r>
            <a:r>
              <a:rPr lang="en-US" altLang="zh-CN" b="1" smtClean="0">
                <a:solidFill>
                  <a:schemeClr val="accent4"/>
                </a:solidFill>
              </a:rPr>
              <a:t>bg  </a:t>
            </a:r>
            <a:r>
              <a:rPr lang="zh-CN" altLang="en-US" b="1" smtClean="0">
                <a:solidFill>
                  <a:schemeClr val="accent4"/>
                </a:solidFill>
              </a:rPr>
              <a:t>后台进程编号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（</a:t>
            </a:r>
            <a:r>
              <a:rPr lang="en-US" altLang="zh-CN" b="1" smtClean="0">
                <a:solidFill>
                  <a:schemeClr val="accent4"/>
                </a:solidFill>
              </a:rPr>
              <a:t>4</a:t>
            </a:r>
            <a:r>
              <a:rPr lang="zh-CN" altLang="en-US" b="1" smtClean="0">
                <a:solidFill>
                  <a:schemeClr val="accent4"/>
                </a:solidFill>
              </a:rPr>
              <a:t>）快捷键</a:t>
            </a:r>
            <a:r>
              <a:rPr lang="zh-CN" altLang="en-US" b="1" smtClean="0">
                <a:solidFill>
                  <a:schemeClr val="accent4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 smtClean="0">
                <a:solidFill>
                  <a:schemeClr val="accent4"/>
                </a:solidFill>
              </a:rPr>
              <a:t>&lt;Ctrl&gt; + Z</a:t>
            </a:r>
            <a:r>
              <a:rPr lang="en-US" altLang="zh-CN" b="1" smtClean="0">
                <a:solidFill>
                  <a:schemeClr val="accent4"/>
                </a:solidFill>
                <a:latin typeface="Arial" panose="020B0604020202020204" pitchFamily="34" charset="0"/>
              </a:rPr>
              <a:t>”</a:t>
            </a:r>
            <a:r>
              <a:rPr lang="en-US" altLang="zh-CN" b="1" smtClean="0">
                <a:solidFill>
                  <a:schemeClr val="accent4"/>
                </a:solidFill>
              </a:rPr>
              <a:t> 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1043940" y="1484630"/>
          <a:ext cx="6443345" cy="400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591175" imgH="3267075" progId="Paint.Picture">
                  <p:embed/>
                </p:oleObj>
              </mc:Choice>
              <mc:Fallback>
                <p:oleObj name="" r:id="rId1" imgW="5591175" imgH="3267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940" y="1484630"/>
                        <a:ext cx="6443345" cy="400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908685"/>
            <a:ext cx="8229600" cy="4530725"/>
          </a:xfrm>
        </p:spPr>
        <p:txBody>
          <a:bodyPr/>
          <a:lstStyle/>
          <a:p>
            <a:pPr marL="1252855" indent="-1252855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、用户和组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smtClean="0"/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Linux</a:t>
            </a:r>
            <a:r>
              <a:rPr lang="zh-CN" altLang="en-US" sz="2400" b="1" smtClean="0">
                <a:solidFill>
                  <a:schemeClr val="tx1"/>
                </a:solidFill>
              </a:rPr>
              <a:t>的账户包括用户账户和组账户两种。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用户账户</a:t>
            </a:r>
            <a:r>
              <a:rPr lang="zh-CN" altLang="en-US" sz="2400" b="1" smtClean="0">
                <a:sym typeface="+mn-ea"/>
              </a:rPr>
              <a:t>（简称用户）</a:t>
            </a:r>
            <a:r>
              <a:rPr lang="zh-CN" altLang="en-US" sz="2400" b="1" smtClean="0">
                <a:solidFill>
                  <a:schemeClr val="tx1"/>
                </a:solidFill>
              </a:rPr>
              <a:t>：普通用户和超级用户。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endParaRPr lang="zh-CN" altLang="en-US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组账户（简称组）：私有组和标准组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私有组：当创建一个用户时，若没有指定他所属于的组，系统就会建立一个与该用户同名的私有组。一般情况私有组只包含这个用户自己。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</a:rPr>
              <a:t>标准组：标准组可以包含多个用户。</a:t>
            </a:r>
            <a:endParaRPr lang="zh-CN" altLang="en-US" sz="2400" b="1" smtClean="0">
              <a:solidFill>
                <a:schemeClr val="tx1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endParaRPr lang="zh-CN" altLang="en-US" sz="2400" b="1" smtClean="0">
              <a:solidFill>
                <a:schemeClr val="hlink"/>
              </a:solidFill>
            </a:endParaRPr>
          </a:p>
          <a:p>
            <a:pPr marL="1252855" indent="-1252855"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88085" y="764540"/>
            <a:ext cx="6295390" cy="569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15" y="404495"/>
            <a:ext cx="8229600" cy="6178550"/>
          </a:xfrm>
        </p:spPr>
        <p:txBody>
          <a:bodyPr/>
          <a:lstStyle/>
          <a:p>
            <a:pPr marL="0" indent="0" defTabSz="182245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6"/>
                </a:solidFill>
              </a:rPr>
              <a:t>二、用户和组的配置文件</a:t>
            </a:r>
            <a:r>
              <a:rPr lang="zh-CN" altLang="en-US" b="1" smtClean="0">
                <a:solidFill>
                  <a:schemeClr val="folHlink"/>
                </a:solidFill>
              </a:rPr>
              <a:t> </a:t>
            </a:r>
            <a:endParaRPr lang="zh-CN" altLang="en-US" b="1" smtClean="0">
              <a:solidFill>
                <a:schemeClr val="folHlink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1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altLang="zh-CN" b="1" smtClean="0">
                <a:solidFill>
                  <a:schemeClr val="accent6"/>
                </a:solidFill>
              </a:rPr>
              <a:t>passwd</a:t>
            </a:r>
            <a:r>
              <a:rPr lang="zh-CN" altLang="en-US" b="1" smtClean="0">
                <a:solidFill>
                  <a:schemeClr val="accent6"/>
                </a:solidFill>
              </a:rPr>
              <a:t>文件</a:t>
            </a:r>
            <a:r>
              <a:rPr lang="zh-CN" altLang="en-US" b="1" smtClean="0">
                <a:solidFill>
                  <a:schemeClr val="tx1"/>
                </a:solidFill>
              </a:rPr>
              <a:t>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位置： </a:t>
            </a:r>
            <a:r>
              <a:rPr lang="en-US" altLang="zh-CN" b="1" smtClean="0">
                <a:solidFill>
                  <a:schemeClr val="tx1"/>
                </a:solidFill>
              </a:rPr>
              <a:t>/etc/passwd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作用：用于保存各用户的账户信息。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说明：</a:t>
            </a:r>
            <a:r>
              <a:rPr lang="en-US" altLang="zh-CN" b="1" smtClean="0">
                <a:solidFill>
                  <a:schemeClr val="tx1"/>
                </a:solidFill>
              </a:rPr>
              <a:t>root</a:t>
            </a:r>
            <a:r>
              <a:rPr lang="zh-CN" altLang="en-US" b="1" smtClean="0">
                <a:solidFill>
                  <a:schemeClr val="tx1"/>
                </a:solidFill>
              </a:rPr>
              <a:t>用户的用户</a:t>
            </a:r>
            <a:r>
              <a:rPr lang="en-US" altLang="zh-CN" b="1" smtClean="0">
                <a:solidFill>
                  <a:schemeClr val="tx1"/>
                </a:solidFill>
              </a:rPr>
              <a:t>ID</a:t>
            </a:r>
            <a:r>
              <a:rPr lang="zh-CN" altLang="en-US" b="1" smtClean="0">
                <a:solidFill>
                  <a:schemeClr val="tx1"/>
                </a:solidFill>
              </a:rPr>
              <a:t>和组</a:t>
            </a:r>
            <a:r>
              <a:rPr lang="en-US" altLang="zh-CN" b="1" smtClean="0">
                <a:solidFill>
                  <a:schemeClr val="tx1"/>
                </a:solidFill>
              </a:rPr>
              <a:t>ID</a:t>
            </a:r>
            <a:r>
              <a:rPr lang="zh-CN" altLang="en-US" b="1" smtClean="0">
                <a:solidFill>
                  <a:schemeClr val="tx1"/>
                </a:solidFill>
              </a:rPr>
              <a:t>永远是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r>
              <a:rPr lang="zh-CN" altLang="en-US" b="1" smtClean="0">
                <a:solidFill>
                  <a:schemeClr val="tx1"/>
                </a:solidFill>
              </a:rPr>
              <a:t>，普通用户的用户</a:t>
            </a:r>
            <a:r>
              <a:rPr lang="en-US" altLang="zh-CN" b="1" smtClean="0">
                <a:solidFill>
                  <a:schemeClr val="tx1"/>
                </a:solidFill>
              </a:rPr>
              <a:t>ID</a:t>
            </a:r>
            <a:r>
              <a:rPr lang="zh-CN" altLang="en-US" b="1" smtClean="0">
                <a:solidFill>
                  <a:schemeClr val="tx1"/>
                </a:solidFill>
              </a:rPr>
              <a:t>和组</a:t>
            </a:r>
            <a:r>
              <a:rPr lang="en-US" altLang="zh-CN" b="1" smtClean="0">
                <a:solidFill>
                  <a:schemeClr val="tx1"/>
                </a:solidFill>
              </a:rPr>
              <a:t>ID</a:t>
            </a:r>
            <a:r>
              <a:rPr lang="zh-CN" altLang="en-US" b="1" smtClean="0">
                <a:solidFill>
                  <a:schemeClr val="tx1"/>
                </a:solidFill>
              </a:rPr>
              <a:t>从序号</a:t>
            </a:r>
            <a:r>
              <a:rPr lang="en-US" altLang="zh-CN" b="1" smtClean="0">
                <a:solidFill>
                  <a:schemeClr val="tx1"/>
                </a:solidFill>
              </a:rPr>
              <a:t>1000</a:t>
            </a:r>
            <a:r>
              <a:rPr lang="zh-CN" altLang="en-US" b="1" smtClean="0">
                <a:solidFill>
                  <a:schemeClr val="tx1"/>
                </a:solidFill>
              </a:rPr>
              <a:t>开始，这其间的序号是为系统用户保留的。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r>
              <a:rPr lang="en-US" altLang="zh-CN" sz="1400" b="1" smtClean="0">
                <a:solidFill>
                  <a:schemeClr val="tx1"/>
                </a:solidFill>
              </a:rPr>
              <a:t>......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179705" lvl="1" indent="0" defTabSz="182245" eaLnBrk="1" hangingPunct="1">
              <a:buFont typeface="Wingdings" panose="05000000000000000000" pitchFamily="2" charset="2"/>
              <a:buNone/>
            </a:pPr>
            <a:endParaRPr lang="en-US" altLang="zh-CN" sz="1400" b="1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3716655"/>
            <a:ext cx="4324350" cy="126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5589270"/>
            <a:ext cx="4010025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738505"/>
            <a:ext cx="8229600" cy="5380355"/>
          </a:xfrm>
        </p:spPr>
        <p:txBody>
          <a:bodyPr/>
          <a:lstStyle/>
          <a:p>
            <a:pPr marL="900430" indent="-900430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accent6"/>
                </a:solidFill>
              </a:rPr>
              <a:t>2</a:t>
            </a:r>
            <a:r>
              <a:rPr lang="zh-CN" altLang="en-US" sz="2800" b="1" smtClean="0">
                <a:solidFill>
                  <a:schemeClr val="accent6"/>
                </a:solidFill>
              </a:rPr>
              <a:t>、</a:t>
            </a:r>
            <a:r>
              <a:rPr lang="en-US" altLang="zh-CN" sz="2800" b="1" smtClean="0">
                <a:solidFill>
                  <a:schemeClr val="accent6"/>
                </a:solidFill>
              </a:rPr>
              <a:t>shadow</a:t>
            </a:r>
            <a:r>
              <a:rPr lang="zh-CN" altLang="en-US" sz="2800" b="1" smtClean="0">
                <a:solidFill>
                  <a:schemeClr val="accent6"/>
                </a:solidFill>
              </a:rPr>
              <a:t>文件</a:t>
            </a:r>
            <a:r>
              <a:rPr lang="zh-CN" altLang="en-US" sz="2800" b="1" smtClean="0">
                <a:solidFill>
                  <a:schemeClr val="tx1"/>
                </a:solidFill>
              </a:rPr>
              <a:t> 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900430" indent="-90043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位置：</a:t>
            </a:r>
            <a:r>
              <a:rPr lang="en-US" altLang="zh-CN" sz="2800" b="1" smtClean="0">
                <a:solidFill>
                  <a:schemeClr val="tx1"/>
                </a:solidFill>
              </a:rPr>
              <a:t>/etc/shadow</a:t>
            </a:r>
            <a:endParaRPr lang="en-US" altLang="zh-CN" sz="2800" b="1" smtClean="0">
              <a:solidFill>
                <a:schemeClr val="tx1"/>
              </a:solidFill>
            </a:endParaRPr>
          </a:p>
          <a:p>
            <a:pPr marL="900430" indent="-90043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作用：保存各用户账户的密码等信息。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900430" indent="-90043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说明：</a:t>
            </a:r>
            <a:r>
              <a:rPr lang="en-US" altLang="zh-CN" sz="2800" b="1" smtClean="0">
                <a:solidFill>
                  <a:schemeClr val="tx1"/>
                </a:solidFill>
              </a:rPr>
              <a:t>shadow</a:t>
            </a:r>
            <a:r>
              <a:rPr lang="zh-CN" altLang="en-US" sz="2800" b="1" smtClean="0">
                <a:solidFill>
                  <a:schemeClr val="tx1"/>
                </a:solidFill>
              </a:rPr>
              <a:t>文件只对</a:t>
            </a:r>
            <a:r>
              <a:rPr lang="en-US" altLang="zh-CN" sz="2800" b="1" smtClean="0">
                <a:solidFill>
                  <a:schemeClr val="tx1"/>
                </a:solidFill>
              </a:rPr>
              <a:t>root</a:t>
            </a:r>
            <a:r>
              <a:rPr lang="zh-CN" altLang="en-US" sz="2800" b="1" smtClean="0">
                <a:solidFill>
                  <a:schemeClr val="tx1"/>
                </a:solidFill>
              </a:rPr>
              <a:t>用户可读，该文件保存的是已经加密的口令。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900430" indent="-900430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solidFill>
                <a:schemeClr val="tx1"/>
              </a:solidFill>
            </a:endParaRPr>
          </a:p>
          <a:p>
            <a:pPr marL="900430" indent="-900430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solidFill>
                <a:schemeClr val="tx1"/>
              </a:solidFill>
            </a:endParaRPr>
          </a:p>
          <a:p>
            <a:pPr marL="900430" indent="-900430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</a:rPr>
              <a:t>  </a:t>
            </a:r>
            <a:r>
              <a:rPr lang="en-US" altLang="zh-CN" sz="1800" b="1" smtClean="0">
                <a:solidFill>
                  <a:schemeClr val="tx1"/>
                </a:solidFill>
              </a:rPr>
              <a:t>......</a:t>
            </a:r>
            <a:endParaRPr lang="en-US" altLang="zh-CN" sz="1800" b="1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3213100"/>
            <a:ext cx="8458200" cy="1047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4725035"/>
            <a:ext cx="84677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476885"/>
            <a:ext cx="8745855" cy="5768340"/>
          </a:xfrm>
        </p:spPr>
        <p:txBody>
          <a:bodyPr/>
          <a:lstStyle/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3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altLang="zh-CN" b="1" smtClean="0">
                <a:solidFill>
                  <a:schemeClr val="accent6"/>
                </a:solidFill>
              </a:rPr>
              <a:t>group</a:t>
            </a:r>
            <a:r>
              <a:rPr lang="zh-CN" altLang="en-US" b="1" smtClean="0">
                <a:solidFill>
                  <a:schemeClr val="accent6"/>
                </a:solidFill>
              </a:rPr>
              <a:t>文件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位置：</a:t>
            </a:r>
            <a:r>
              <a:rPr lang="en-US" altLang="zh-CN" b="1" smtClean="0">
                <a:solidFill>
                  <a:schemeClr val="accent4"/>
                </a:solidFill>
              </a:rPr>
              <a:t>/etc/group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作用：保存各用户账户的分组信息。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marL="0" indent="0" eaLnBrk="1" hangingPunct="1"/>
            <a:endParaRPr lang="zh-CN" altLang="en-US" b="1" smtClean="0">
              <a:solidFill>
                <a:schemeClr val="accent4"/>
              </a:solidFill>
            </a:endParaRPr>
          </a:p>
          <a:p>
            <a:pPr marL="0" lvl="1" indent="0" eaLnBrk="1" hangingPunct="1">
              <a:buNone/>
            </a:pPr>
            <a:r>
              <a:rPr lang="en-US" altLang="zh-CN" sz="1800" b="1" smtClean="0">
                <a:sym typeface="+mn-ea"/>
              </a:rPr>
              <a:t>   </a:t>
            </a:r>
            <a:endParaRPr lang="en-US" altLang="zh-CN" sz="1800" b="1" smtClean="0">
              <a:sym typeface="+mn-ea"/>
            </a:endParaRPr>
          </a:p>
          <a:p>
            <a:pPr marL="0" lvl="1" indent="0" eaLnBrk="1" hangingPunct="1">
              <a:buNone/>
            </a:pPr>
            <a:endParaRPr lang="en-US" altLang="zh-CN" sz="1800" b="1" smtClean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b="1" smtClean="0">
                <a:sym typeface="+mn-ea"/>
              </a:rPr>
              <a:t>    ......</a:t>
            </a:r>
            <a:endParaRPr lang="en-US" altLang="zh-CN" sz="3000" b="1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0" indent="0" eaLnBrk="1" hangingPunct="1">
              <a:buNone/>
            </a:pPr>
            <a:endParaRPr lang="zh-CN" altLang="en-US" b="1" smtClean="0">
              <a:solidFill>
                <a:schemeClr val="accent4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88820"/>
            <a:ext cx="5161280" cy="1674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933190"/>
            <a:ext cx="2094230" cy="103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785"/>
            <a:ext cx="8229600" cy="5414010"/>
          </a:xfrm>
        </p:spPr>
        <p:txBody>
          <a:bodyPr/>
          <a:lstStyle/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4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altLang="zh-CN" b="1" smtClean="0">
                <a:solidFill>
                  <a:schemeClr val="accent6"/>
                </a:solidFill>
              </a:rPr>
              <a:t>gshadow</a:t>
            </a:r>
            <a:r>
              <a:rPr lang="zh-CN" altLang="en-US" b="1" smtClean="0">
                <a:solidFill>
                  <a:schemeClr val="accent6"/>
                </a:solidFill>
              </a:rPr>
              <a:t>文件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位置：</a:t>
            </a:r>
            <a:r>
              <a:rPr lang="en-US" altLang="zh-CN" b="1" smtClean="0">
                <a:solidFill>
                  <a:schemeClr val="accent4"/>
                </a:solidFill>
              </a:rPr>
              <a:t>/etc/gshadow</a:t>
            </a:r>
            <a:endParaRPr lang="en-US" altLang="zh-CN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4"/>
                </a:solidFill>
              </a:rPr>
              <a:t>作用：用于定义用户组口令、组管理员等信息。</a:t>
            </a:r>
            <a:endParaRPr lang="zh-CN" altLang="en-US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accent4"/>
              </a:solidFill>
            </a:endParaRPr>
          </a:p>
          <a:p>
            <a:pPr marL="808355" lvl="1" indent="-628650" eaLnBrk="1" hangingPunct="1">
              <a:buFont typeface="Wingdings" panose="05000000000000000000" pitchFamily="2" charset="2"/>
              <a:buNone/>
            </a:pPr>
            <a:r>
              <a:rPr lang="en-US" altLang="zh-CN" sz="1600" b="1" smtClean="0">
                <a:solidFill>
                  <a:schemeClr val="accent4"/>
                </a:solidFill>
              </a:rPr>
              <a:t>  ......</a:t>
            </a:r>
            <a:endParaRPr lang="zh-CN" altLang="en-US" sz="1600" b="1" smtClean="0">
              <a:solidFill>
                <a:schemeClr val="accent4"/>
              </a:solidFill>
            </a:endParaRPr>
          </a:p>
          <a:p>
            <a:pPr marL="0" indent="0" eaLnBrk="1" hangingPunct="1">
              <a:buNone/>
            </a:pPr>
            <a:endParaRPr lang="zh-CN" altLang="en-US" sz="1600" b="1" smtClean="0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348865"/>
            <a:ext cx="5026025" cy="1267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933190"/>
            <a:ext cx="1722120" cy="108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662,&quot;width&quot;:12585}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UNIT_TABLE_BEAUTIFY" val="smartTable{23e71993-5c0c-477a-923a-b922a98ae13d}"/>
</p:tagLst>
</file>

<file path=ppt/tags/tag4.xml><?xml version="1.0" encoding="utf-8"?>
<p:tagLst xmlns:p="http://schemas.openxmlformats.org/presentationml/2006/main">
  <p:tag name="KSO_WM_UNIT_TABLE_BEAUTIFY" val="smartTable{851ce8da-2c11-4032-89c6-533c137080ef}"/>
</p:tagLst>
</file>

<file path=ppt/tags/tag5.xml><?xml version="1.0" encoding="utf-8"?>
<p:tagLst xmlns:p="http://schemas.openxmlformats.org/presentationml/2006/main">
  <p:tag name="KSO_WM_UNIT_TABLE_BEAUTIFY" val="smartTable{a4c46c4b-db44-47c8-864f-a9f017e1c4b6}"/>
</p:tagLst>
</file>

<file path=ppt/tags/tag6.xml><?xml version="1.0" encoding="utf-8"?>
<p:tagLst xmlns:p="http://schemas.openxmlformats.org/presentationml/2006/main">
  <p:tag name="COMMONDATA" val="eyJoZGlkIjoiODNjOTJjMmExMDY4OTczYjU5NDUyOGE5MzdlYWQ3MGIifQ=="/>
  <p:tag name="KSO_WPP_MARK_KEY" val="fd72d724-0ef3-4b69-907b-e757779edb9a"/>
</p:tagLst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0</TotalTime>
  <Words>5474</Words>
  <Application>WPS 演示</Application>
  <PresentationFormat>全屏显示(4:3)</PresentationFormat>
  <Paragraphs>511</Paragraphs>
  <Slides>50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宋体</vt:lpstr>
      <vt:lpstr>Wingdings</vt:lpstr>
      <vt:lpstr>Garamond</vt:lpstr>
      <vt:lpstr>Wingdings</vt:lpstr>
      <vt:lpstr>微软雅黑</vt:lpstr>
      <vt:lpstr>Calibri</vt:lpstr>
      <vt:lpstr>Arial Unicode MS</vt:lpstr>
      <vt:lpstr>Verdana</vt:lpstr>
      <vt:lpstr>Times New Roman</vt:lpstr>
      <vt:lpstr>CentOS-CH-PPT</vt:lpstr>
      <vt:lpstr>Paint.Picture</vt:lpstr>
      <vt:lpstr>第三讲  多用户管理、特殊权限、进程管理</vt:lpstr>
      <vt:lpstr>本章内容要点</vt:lpstr>
      <vt:lpstr>一、Linux多用户管理</vt:lpstr>
      <vt:lpstr> 一、用户和组管理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四、用户功能和查询命令：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二、Linux特殊权限SUID SGID SBIT</vt:lpstr>
      <vt:lpstr>Linux特殊权限  SUID  SGID  SBIT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三、Linux 进程管理</vt:lpstr>
      <vt:lpstr>PowerPoint 演示文稿</vt:lpstr>
      <vt:lpstr>二、进程的控制命令</vt:lpstr>
      <vt:lpstr> ps 输出信息的含义 </vt:lpstr>
      <vt:lpstr>进程状态含义 </vt:lpstr>
      <vt:lpstr>2、top命令 </vt:lpstr>
      <vt:lpstr>3、sleep命令</vt:lpstr>
      <vt:lpstr>4、 kill命令 </vt:lpstr>
      <vt:lpstr>三、进程的前台与后台控制 </vt:lpstr>
      <vt:lpstr>PowerPoint 演示文稿</vt:lpstr>
      <vt:lpstr>示例：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李莉</cp:lastModifiedBy>
  <cp:revision>145</cp:revision>
  <dcterms:created xsi:type="dcterms:W3CDTF">2011-05-25T10:42:00Z</dcterms:created>
  <dcterms:modified xsi:type="dcterms:W3CDTF">2022-08-24T04:08:55Z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4E7325B4768C4B9A90C5893B74AADD20</vt:lpwstr>
  </property>
</Properties>
</file>