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0"/>
  </p:notesMasterIdLst>
  <p:sldIdLst>
    <p:sldId id="256" r:id="rId3"/>
    <p:sldId id="271" r:id="rId4"/>
    <p:sldId id="307" r:id="rId5"/>
    <p:sldId id="471" r:id="rId6"/>
    <p:sldId id="472" r:id="rId7"/>
    <p:sldId id="473" r:id="rId8"/>
    <p:sldId id="474" r:id="rId9"/>
    <p:sldId id="545" r:id="rId10"/>
    <p:sldId id="546" r:id="rId11"/>
    <p:sldId id="475" r:id="rId12"/>
    <p:sldId id="476" r:id="rId13"/>
    <p:sldId id="477" r:id="rId14"/>
    <p:sldId id="478" r:id="rId15"/>
    <p:sldId id="479" r:id="rId16"/>
    <p:sldId id="547" r:id="rId17"/>
    <p:sldId id="480" r:id="rId18"/>
    <p:sldId id="620" r:id="rId19"/>
    <p:sldId id="481" r:id="rId20"/>
    <p:sldId id="621" r:id="rId21"/>
    <p:sldId id="548" r:id="rId22"/>
    <p:sldId id="482" r:id="rId23"/>
    <p:sldId id="483" r:id="rId24"/>
    <p:sldId id="549" r:id="rId25"/>
    <p:sldId id="484" r:id="rId26"/>
    <p:sldId id="485" r:id="rId27"/>
    <p:sldId id="486" r:id="rId28"/>
    <p:sldId id="487" r:id="rId29"/>
    <p:sldId id="488" r:id="rId30"/>
    <p:sldId id="489" r:id="rId31"/>
    <p:sldId id="490" r:id="rId32"/>
    <p:sldId id="491" r:id="rId33"/>
    <p:sldId id="492" r:id="rId34"/>
    <p:sldId id="493" r:id="rId35"/>
    <p:sldId id="494" r:id="rId36"/>
    <p:sldId id="495" r:id="rId37"/>
    <p:sldId id="728" r:id="rId38"/>
    <p:sldId id="622" r:id="rId39"/>
    <p:sldId id="497" r:id="rId40"/>
    <p:sldId id="498" r:id="rId41"/>
    <p:sldId id="499" r:id="rId42"/>
    <p:sldId id="500" r:id="rId43"/>
    <p:sldId id="779" r:id="rId44"/>
    <p:sldId id="502" r:id="rId45"/>
    <p:sldId id="503" r:id="rId46"/>
    <p:sldId id="685" r:id="rId47"/>
    <p:sldId id="686" r:id="rId48"/>
    <p:sldId id="504" r:id="rId49"/>
    <p:sldId id="505" r:id="rId50"/>
    <p:sldId id="507" r:id="rId51"/>
    <p:sldId id="508" r:id="rId52"/>
    <p:sldId id="509" r:id="rId53"/>
    <p:sldId id="687" r:id="rId54"/>
    <p:sldId id="510" r:id="rId55"/>
    <p:sldId id="511" r:id="rId56"/>
    <p:sldId id="513" r:id="rId57"/>
    <p:sldId id="514" r:id="rId58"/>
    <p:sldId id="515" r:id="rId59"/>
    <p:sldId id="517" r:id="rId60"/>
    <p:sldId id="518" r:id="rId61"/>
    <p:sldId id="521" r:id="rId62"/>
    <p:sldId id="522" r:id="rId63"/>
    <p:sldId id="523" r:id="rId64"/>
    <p:sldId id="688" r:id="rId65"/>
    <p:sldId id="623" r:id="rId66"/>
    <p:sldId id="524" r:id="rId67"/>
    <p:sldId id="525" r:id="rId68"/>
    <p:sldId id="689" r:id="rId69"/>
    <p:sldId id="526" r:id="rId70"/>
    <p:sldId id="527" r:id="rId71"/>
    <p:sldId id="528" r:id="rId72"/>
    <p:sldId id="529" r:id="rId73"/>
    <p:sldId id="530" r:id="rId74"/>
    <p:sldId id="531" r:id="rId75"/>
    <p:sldId id="533" r:id="rId76"/>
    <p:sldId id="534" r:id="rId77"/>
    <p:sldId id="690" r:id="rId78"/>
    <p:sldId id="535" r:id="rId79"/>
    <p:sldId id="536" r:id="rId80"/>
    <p:sldId id="691" r:id="rId81"/>
    <p:sldId id="537" r:id="rId82"/>
    <p:sldId id="538" r:id="rId83"/>
    <p:sldId id="539" r:id="rId84"/>
    <p:sldId id="540" r:id="rId85"/>
    <p:sldId id="541" r:id="rId86"/>
    <p:sldId id="542" r:id="rId87"/>
    <p:sldId id="543" r:id="rId88"/>
    <p:sldId id="544" r:id="rId89"/>
  </p:sldIdLst>
  <p:sldSz cx="9144000" cy="6858000" type="screen4x3"/>
  <p:notesSz cx="6858000" cy="9144000"/>
  <p:custDataLst>
    <p:tags r:id="rId94"/>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7" userDrawn="1">
          <p15:clr>
            <a:srgbClr val="A4A3A4"/>
          </p15:clr>
        </p15:guide>
        <p15:guide id="2" pos="29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468" autoAdjust="0"/>
  </p:normalViewPr>
  <p:slideViewPr>
    <p:cSldViewPr showGuides="1">
      <p:cViewPr varScale="1">
        <p:scale>
          <a:sx n="78" d="100"/>
          <a:sy n="78" d="100"/>
        </p:scale>
        <p:origin x="-1541" y="-62"/>
      </p:cViewPr>
      <p:guideLst>
        <p:guide orient="horz" pos="2257"/>
        <p:guide pos="2924"/>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3009"/>
        <p:guide pos="2193"/>
      </p:guideLst>
    </p:cSldViewPr>
  </p:notesViewPr>
  <p:gridSpacing cx="72008" cy="72008"/>
</p:viewPr>
</file>

<file path=ppt/_rels/presentation.xml.rels><?xml version="1.0" encoding="UTF-8" standalone="yes"?>
<Relationships xmlns="http://schemas.openxmlformats.org/package/2006/relationships"><Relationship Id="rId94" Type="http://schemas.openxmlformats.org/officeDocument/2006/relationships/tags" Target="tags/tag7.xml"/><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notesMaster" Target="notesMasters/notesMaster1.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76E94F61-7344-47AC-9404-8B8611873CD5}"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4D3C6AC7-C646-4D7E-AD4D-0486F939BF0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showMasterSp="0">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a:xfrm>
            <a:off x="609600" y="6245225"/>
            <a:ext cx="1981200" cy="476250"/>
          </a:xfrm>
        </p:spPr>
        <p:txBody>
          <a:bodyPr/>
          <a:lstStyle/>
          <a:p>
            <a:pPr lvl="0" fontAlgn="base"/>
            <a:endParaRPr lang="zh-CN" altLang="en-US" strike="noStrike" noProof="1"/>
          </a:p>
        </p:txBody>
      </p:sp>
      <p:sp>
        <p:nvSpPr>
          <p:cNvPr id="4" name="页脚占位符 3"/>
          <p:cNvSpPr>
            <a:spLocks noGrp="1"/>
          </p:cNvSpPr>
          <p:nvPr>
            <p:ph type="ftr" sz="quarter" idx="11"/>
          </p:nvPr>
        </p:nvSpPr>
        <p:spPr>
          <a:xfrm>
            <a:off x="3124200" y="6245225"/>
            <a:ext cx="2895600" cy="476250"/>
          </a:xfrm>
        </p:spPr>
        <p:txBody>
          <a:bodyPr/>
          <a:lstStyle/>
          <a:p>
            <a:pPr lvl="0" fontAlgn="base"/>
            <a:endParaRPr lang="zh-CN" strike="noStrike" noProof="1"/>
          </a:p>
        </p:txBody>
      </p:sp>
      <p:sp>
        <p:nvSpPr>
          <p:cNvPr id="5" name="灯片编号占位符 4"/>
          <p:cNvSpPr>
            <a:spLocks noGrp="1"/>
          </p:cNvSpPr>
          <p:nvPr>
            <p:ph type="sldNum" sz="quarter" idx="12"/>
          </p:nvPr>
        </p:nvSpPr>
        <p:spPr>
          <a:xfrm>
            <a:off x="6553200" y="6245225"/>
            <a:ext cx="1981200" cy="476250"/>
          </a:xfrm>
        </p:spPr>
        <p:txBody>
          <a:bodyPr/>
          <a:lstStyle/>
          <a:p>
            <a:pPr lvl="0" fontAlgn="base"/>
            <a:fld id="{9A0DB2DC-4C9A-4742-B13C-FB6460FD3503}" type="slidenum">
              <a:rPr lang="en-US" altLang="zh-CN" strike="noStrike" noProof="1" dirty="0">
                <a:latin typeface="Verdana" panose="020B060403050404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605" y="320993"/>
            <a:ext cx="8229600" cy="1139825"/>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Clr>
                <a:srgbClr val="006633"/>
              </a:buClr>
              <a:buFont typeface="Wingdings" panose="05000000000000000000" charset="0"/>
              <a:buChar char="Ø"/>
              <a:defRPr/>
            </a:lvl1pPr>
            <a:lvl2pPr>
              <a:buClr>
                <a:srgbClr val="006633"/>
              </a:buClr>
              <a:buFont typeface="Wingdings" panose="05000000000000000000" charset="0"/>
              <a:buChar char="Ø"/>
              <a:defRPr/>
            </a:lvl2pPr>
            <a:lvl3pPr>
              <a:buClr>
                <a:srgbClr val="006633"/>
              </a:buClr>
              <a:buFont typeface="Wingdings" panose="05000000000000000000" charset="0"/>
              <a:buChar char="Ø"/>
              <a:defRPr/>
            </a:lvl3pPr>
            <a:lvl4pPr>
              <a:buClr>
                <a:srgbClr val="006633"/>
              </a:buClr>
              <a:buFont typeface="Wingdings" panose="05000000000000000000" charset="0"/>
              <a:buChar char="Ø"/>
              <a:defRPr/>
            </a:lvl4pPr>
            <a:lvl5pPr>
              <a:buClr>
                <a:srgbClr val="006633"/>
              </a:buClr>
              <a:buFont typeface="Wingdings" panose="05000000000000000000" charset="0"/>
              <a:buChar char="Ø"/>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9" name="文本框 8"/>
          <p:cNvSpPr txBox="1"/>
          <p:nvPr userDrawn="1"/>
        </p:nvSpPr>
        <p:spPr>
          <a:xfrm>
            <a:off x="8078470" y="706755"/>
            <a:ext cx="309880" cy="368300"/>
          </a:xfrm>
          <a:prstGeom prst="rect">
            <a:avLst/>
          </a:prstGeom>
          <a:noFill/>
        </p:spPr>
        <p:txBody>
          <a:bodyPr wrap="none" rtlCol="0">
            <a:spAutoFit/>
          </a:bodyPr>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31"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033" name="Picture 10" descr="C:\Users\osmond\Desktop\centos5-fig\centos-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19925" y="333375"/>
            <a:ext cx="1584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006633"/>
        </a:buClr>
        <a:buSzPct val="65000"/>
        <a:buFont typeface="Wingdings" panose="05000000000000000000" charset="0"/>
        <a:buChar char="Ø"/>
        <a:defRPr sz="3000">
          <a:solidFill>
            <a:schemeClr val="tx1"/>
          </a:solidFill>
          <a:latin typeface="+mn-lt"/>
          <a:ea typeface="+mn-ea"/>
          <a:cs typeface="+mn-cs"/>
        </a:defRPr>
      </a:lvl1pPr>
      <a:lvl2pPr marL="669925" indent="-325755" algn="l" rtl="0" eaLnBrk="0" fontAlgn="base" hangingPunct="0">
        <a:spcBef>
          <a:spcPct val="20000"/>
        </a:spcBef>
        <a:spcAft>
          <a:spcPct val="0"/>
        </a:spcAft>
        <a:buClr>
          <a:srgbClr val="006633"/>
        </a:buClr>
        <a:buSzPct val="60000"/>
        <a:buFont typeface="Wingdings" panose="05000000000000000000" charset="0"/>
        <a:buChar char="Ø"/>
        <a:defRPr sz="2600">
          <a:solidFill>
            <a:schemeClr val="tx1"/>
          </a:solidFill>
          <a:latin typeface="+mn-lt"/>
          <a:ea typeface="+mn-ea"/>
        </a:defRPr>
      </a:lvl2pPr>
      <a:lvl3pPr marL="1022350" indent="-351155" algn="l" rtl="0" eaLnBrk="0" fontAlgn="base" hangingPunct="0">
        <a:spcBef>
          <a:spcPct val="20000"/>
        </a:spcBef>
        <a:spcAft>
          <a:spcPct val="0"/>
        </a:spcAft>
        <a:buClr>
          <a:srgbClr val="006633"/>
        </a:buClr>
        <a:buSzPct val="65000"/>
        <a:buFont typeface="Wingdings" panose="05000000000000000000" charset="0"/>
        <a:buChar char="Ø"/>
        <a:defRPr sz="2200">
          <a:solidFill>
            <a:schemeClr val="tx1"/>
          </a:solidFill>
          <a:latin typeface="+mn-lt"/>
          <a:ea typeface="+mn-ea"/>
        </a:defRPr>
      </a:lvl3pPr>
      <a:lvl4pPr marL="1339850" indent="-316230" algn="l" rtl="0" eaLnBrk="0" fontAlgn="base" hangingPunct="0">
        <a:spcBef>
          <a:spcPct val="20000"/>
        </a:spcBef>
        <a:spcAft>
          <a:spcPct val="0"/>
        </a:spcAft>
        <a:buClr>
          <a:srgbClr val="006633"/>
        </a:buClr>
        <a:buSzPct val="70000"/>
        <a:buFont typeface="Wingdings" panose="05000000000000000000" charset="0"/>
        <a:buChar char="Ø"/>
        <a:defRPr sz="2000">
          <a:solidFill>
            <a:schemeClr val="tx1"/>
          </a:solidFill>
          <a:latin typeface="+mn-lt"/>
          <a:ea typeface="+mn-ea"/>
        </a:defRPr>
      </a:lvl4pPr>
      <a:lvl5pPr marL="1681480" indent="-339725" algn="l" rtl="0" eaLnBrk="0" fontAlgn="base" hangingPunct="0">
        <a:spcBef>
          <a:spcPct val="20000"/>
        </a:spcBef>
        <a:spcAft>
          <a:spcPct val="0"/>
        </a:spcAft>
        <a:buClr>
          <a:srgbClr val="006633"/>
        </a:buClr>
        <a:buSzPct val="75000"/>
        <a:buFont typeface="Wingdings" panose="05000000000000000000" charset="0"/>
        <a:buChar char="Ø"/>
        <a:defRPr sz="2000">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tags" Target="../tags/tag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6.png"/><Relationship Id="rId1"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tags" Target="../tags/tag6.xml"/><Relationship Id="rId1"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audio" Target="../media/audio1.wav"/></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8.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3" name="标题 3073"/>
          <p:cNvSpPr>
            <a:spLocks noGrp="1"/>
          </p:cNvSpPr>
          <p:nvPr>
            <p:ph type="title"/>
          </p:nvPr>
        </p:nvSpPr>
        <p:spPr>
          <a:xfrm>
            <a:off x="827405" y="2204720"/>
            <a:ext cx="8013065" cy="1071245"/>
          </a:xfrm>
        </p:spPr>
        <p:txBody>
          <a:bodyPr anchor="b"/>
          <a:p>
            <a:pPr algn="l"/>
            <a:r>
              <a:rPr lang="zh-CN" altLang="en-US" sz="4000" b="1" dirty="0"/>
              <a:t>第二讲   </a:t>
            </a:r>
            <a:r>
              <a:rPr lang="en-US" altLang="zh-CN" sz="4000" b="1" dirty="0"/>
              <a:t>Linux</a:t>
            </a:r>
            <a:r>
              <a:rPr lang="zh-CN" altLang="en-US" sz="4000" b="1" dirty="0"/>
              <a:t>文件系统及常用命令</a:t>
            </a:r>
            <a:endParaRPr lang="zh-CN" altLang="en-US" sz="4000" b="1"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24577"/>
          <p:cNvSpPr>
            <a:spLocks noGrp="1"/>
          </p:cNvSpPr>
          <p:nvPr>
            <p:ph type="title"/>
          </p:nvPr>
        </p:nvSpPr>
        <p:spPr>
          <a:xfrm>
            <a:off x="755650" y="549275"/>
            <a:ext cx="7772400" cy="1143000"/>
          </a:xfrm>
        </p:spPr>
        <p:txBody>
          <a:bodyPr anchor="b"/>
          <a:lstStyle/>
          <a:p>
            <a:br>
              <a:rPr lang="en-US" altLang="zh-CN" sz="4100" b="1" dirty="0"/>
            </a:br>
            <a:br>
              <a:rPr lang="en-US" altLang="zh-CN" sz="4100" b="1" dirty="0"/>
            </a:br>
            <a:br>
              <a:rPr lang="en-US" altLang="zh-CN" sz="4100" b="1" dirty="0"/>
            </a:br>
            <a:br>
              <a:rPr lang="en-US" altLang="zh-CN" sz="4100" b="1" dirty="0"/>
            </a:br>
            <a:br>
              <a:rPr lang="en-US" altLang="zh-CN" sz="4100" b="1" dirty="0"/>
            </a:br>
            <a:br>
              <a:rPr lang="en-US" altLang="zh-CN" sz="4100" b="1" dirty="0"/>
            </a:br>
            <a:br>
              <a:rPr lang="en-US" altLang="zh-CN" sz="4100" b="1" dirty="0"/>
            </a:br>
            <a:br>
              <a:rPr lang="en-US" altLang="zh-CN" sz="4100" b="1" dirty="0"/>
            </a:br>
            <a:br>
              <a:rPr lang="en-US" altLang="zh-CN" sz="4100" b="1" dirty="0"/>
            </a:br>
            <a:endParaRPr lang="en-US" altLang="zh-CN" sz="4100" b="1" dirty="0"/>
          </a:p>
        </p:txBody>
      </p:sp>
      <p:sp>
        <p:nvSpPr>
          <p:cNvPr id="24579" name="内容占位符 24578"/>
          <p:cNvSpPr>
            <a:spLocks noGrp="1"/>
          </p:cNvSpPr>
          <p:nvPr>
            <p:ph idx="1"/>
          </p:nvPr>
        </p:nvSpPr>
        <p:spPr>
          <a:xfrm>
            <a:off x="391160" y="1196975"/>
            <a:ext cx="8170545" cy="4997450"/>
          </a:xfrm>
        </p:spPr>
        <p:txBody>
          <a:bodyPr anchor="t"/>
          <a:lstStyle/>
          <a:p>
            <a:pPr>
              <a:lnSpc>
                <a:spcPct val="90000"/>
              </a:lnSpc>
              <a:buNone/>
            </a:pPr>
            <a:endParaRPr lang="en-US" altLang="zh-CN" sz="2600" b="1" dirty="0">
              <a:solidFill>
                <a:srgbClr val="000099"/>
              </a:solidFill>
            </a:endParaRPr>
          </a:p>
          <a:p>
            <a:pPr>
              <a:lnSpc>
                <a:spcPct val="90000"/>
              </a:lnSpc>
              <a:buNone/>
            </a:pPr>
            <a:r>
              <a:rPr lang="zh-CN" altLang="en-US" sz="2600" b="1" dirty="0">
                <a:solidFill>
                  <a:schemeClr val="tx1"/>
                </a:solidFill>
              </a:rPr>
              <a:t>（</a:t>
            </a:r>
            <a:r>
              <a:rPr lang="en-US" altLang="zh-CN" sz="2600" b="1" dirty="0">
                <a:solidFill>
                  <a:schemeClr val="tx1"/>
                </a:solidFill>
              </a:rPr>
              <a:t>1</a:t>
            </a:r>
            <a:r>
              <a:rPr lang="zh-CN" altLang="en-US" sz="2600" b="1" dirty="0">
                <a:solidFill>
                  <a:schemeClr val="tx1"/>
                </a:solidFill>
              </a:rPr>
              <a:t>）</a:t>
            </a:r>
            <a:r>
              <a:rPr lang="en-US" altLang="zh-CN" sz="2600" b="1" dirty="0">
                <a:solidFill>
                  <a:schemeClr val="tx1"/>
                </a:solidFill>
              </a:rPr>
              <a:t>/bin </a:t>
            </a:r>
            <a:endParaRPr lang="en-US" altLang="zh-CN" sz="2600" b="1" dirty="0">
              <a:solidFill>
                <a:schemeClr val="tx1"/>
              </a:solidFill>
            </a:endParaRPr>
          </a:p>
          <a:p>
            <a:pPr>
              <a:lnSpc>
                <a:spcPct val="90000"/>
              </a:lnSpc>
              <a:buNone/>
            </a:pPr>
            <a:r>
              <a:rPr lang="en-US" altLang="zh-CN" sz="2600" b="1" dirty="0">
                <a:solidFill>
                  <a:schemeClr val="tx1"/>
                </a:solidFill>
                <a:latin typeface="宋体" panose="02010600030101010101" pitchFamily="2" charset="-122"/>
              </a:rPr>
              <a:t>  </a:t>
            </a:r>
            <a:r>
              <a:rPr lang="zh-CN" altLang="en-US" sz="2600" b="1" dirty="0">
                <a:solidFill>
                  <a:schemeClr val="tx1"/>
                </a:solidFill>
                <a:latin typeface="宋体" panose="02010600030101010101" pitchFamily="2" charset="-122"/>
              </a:rPr>
              <a:t>存放着</a:t>
            </a:r>
            <a:r>
              <a:rPr lang="en-US" altLang="zh-CN" sz="2600" b="1" dirty="0" err="1">
                <a:solidFill>
                  <a:schemeClr val="tx1"/>
                </a:solidFill>
              </a:rPr>
              <a:t>linux</a:t>
            </a:r>
            <a:r>
              <a:rPr lang="zh-CN" altLang="en-US" sz="2600" b="1" dirty="0">
                <a:solidFill>
                  <a:schemeClr val="tx1"/>
                </a:solidFill>
              </a:rPr>
              <a:t>最</a:t>
            </a:r>
            <a:r>
              <a:rPr lang="zh-CN" altLang="en-US" sz="2600" b="1" dirty="0">
                <a:solidFill>
                  <a:schemeClr val="tx1"/>
                </a:solidFill>
                <a:latin typeface="宋体" panose="02010600030101010101" pitchFamily="2" charset="-122"/>
              </a:rPr>
              <a:t>常用的基本命令，如</a:t>
            </a:r>
            <a:r>
              <a:rPr lang="en-US" altLang="zh-CN" sz="2600" b="1" dirty="0" err="1">
                <a:solidFill>
                  <a:schemeClr val="tx1"/>
                </a:solidFill>
                <a:latin typeface="宋体" panose="02010600030101010101" pitchFamily="2" charset="-122"/>
              </a:rPr>
              <a:t>ls</a:t>
            </a:r>
            <a:r>
              <a:rPr lang="en-US" altLang="zh-CN" sz="2600" b="1" dirty="0">
                <a:solidFill>
                  <a:schemeClr val="tx1"/>
                </a:solidFill>
                <a:latin typeface="宋体" panose="02010600030101010101" pitchFamily="2" charset="-122"/>
              </a:rPr>
              <a:t>, cd, </a:t>
            </a:r>
            <a:r>
              <a:rPr lang="en-US" altLang="zh-CN" sz="2600" b="1" dirty="0" err="1">
                <a:solidFill>
                  <a:schemeClr val="tx1"/>
                </a:solidFill>
                <a:latin typeface="宋体" panose="02010600030101010101" pitchFamily="2" charset="-122"/>
              </a:rPr>
              <a:t>cp</a:t>
            </a:r>
            <a:r>
              <a:rPr lang="en-US" altLang="zh-CN" sz="2600" b="1" dirty="0">
                <a:solidFill>
                  <a:schemeClr val="tx1"/>
                </a:solidFill>
                <a:latin typeface="宋体" panose="02010600030101010101" pitchFamily="2" charset="-122"/>
              </a:rPr>
              <a:t>, </a:t>
            </a:r>
            <a:r>
              <a:rPr lang="en-US" altLang="zh-CN" sz="2600" b="1" dirty="0" err="1">
                <a:solidFill>
                  <a:schemeClr val="tx1"/>
                </a:solidFill>
                <a:latin typeface="宋体" panose="02010600030101010101" pitchFamily="2" charset="-122"/>
              </a:rPr>
              <a:t>mkdir</a:t>
            </a:r>
            <a:r>
              <a:rPr lang="en-US" altLang="zh-CN" sz="2600" b="1" dirty="0">
                <a:solidFill>
                  <a:schemeClr val="tx1"/>
                </a:solidFill>
                <a:latin typeface="宋体" panose="02010600030101010101" pitchFamily="2" charset="-122"/>
              </a:rPr>
              <a:t>, date</a:t>
            </a:r>
            <a:r>
              <a:rPr lang="zh-CN" altLang="en-US" sz="2600" b="1" dirty="0">
                <a:solidFill>
                  <a:schemeClr val="tx1"/>
                </a:solidFill>
                <a:latin typeface="宋体" panose="02010600030101010101" pitchFamily="2" charset="-122"/>
              </a:rPr>
              <a:t>，</a:t>
            </a:r>
            <a:r>
              <a:rPr lang="en-US" altLang="zh-CN" sz="2600" b="1" dirty="0">
                <a:solidFill>
                  <a:schemeClr val="tx1"/>
                </a:solidFill>
                <a:latin typeface="宋体" panose="02010600030101010101" pitchFamily="2" charset="-122"/>
              </a:rPr>
              <a:t>cat</a:t>
            </a:r>
            <a:r>
              <a:rPr lang="zh-CN" altLang="en-US" sz="2600" b="1" dirty="0">
                <a:solidFill>
                  <a:schemeClr val="tx1"/>
                </a:solidFill>
                <a:latin typeface="宋体" panose="02010600030101010101" pitchFamily="2" charset="-122"/>
              </a:rPr>
              <a:t>等 。</a:t>
            </a:r>
            <a:r>
              <a:rPr lang="zh-CN" altLang="en-US" sz="2600" b="1" dirty="0">
                <a:solidFill>
                  <a:schemeClr val="tx1"/>
                </a:solidFill>
              </a:rPr>
              <a:t> </a:t>
            </a:r>
            <a:endParaRPr lang="zh-CN" altLang="en-US" sz="2600" b="1" dirty="0">
              <a:solidFill>
                <a:schemeClr val="tx1"/>
              </a:solidFill>
            </a:endParaRPr>
          </a:p>
          <a:p>
            <a:pPr>
              <a:lnSpc>
                <a:spcPct val="90000"/>
              </a:lnSpc>
              <a:buNone/>
            </a:pPr>
            <a:r>
              <a:rPr lang="zh-CN" altLang="en-US" sz="2600" b="1" dirty="0">
                <a:solidFill>
                  <a:schemeClr val="tx1"/>
                </a:solidFill>
              </a:rPr>
              <a:t>（</a:t>
            </a:r>
            <a:r>
              <a:rPr lang="en-US" altLang="zh-CN" sz="2600" b="1" dirty="0">
                <a:solidFill>
                  <a:schemeClr val="tx1"/>
                </a:solidFill>
              </a:rPr>
              <a:t>2</a:t>
            </a:r>
            <a:r>
              <a:rPr lang="zh-CN" altLang="en-US" sz="2600" b="1" dirty="0">
                <a:solidFill>
                  <a:schemeClr val="tx1"/>
                </a:solidFill>
              </a:rPr>
              <a:t>）</a:t>
            </a:r>
            <a:r>
              <a:rPr lang="en-US" altLang="zh-CN" sz="2600" b="1" dirty="0">
                <a:solidFill>
                  <a:schemeClr val="tx1"/>
                </a:solidFill>
              </a:rPr>
              <a:t>/</a:t>
            </a:r>
            <a:r>
              <a:rPr lang="en-US" altLang="zh-CN" sz="2600" b="1" dirty="0" err="1">
                <a:solidFill>
                  <a:schemeClr val="tx1"/>
                </a:solidFill>
              </a:rPr>
              <a:t>sbin</a:t>
            </a:r>
            <a:r>
              <a:rPr lang="en-US" altLang="zh-CN" sz="2600" b="1" dirty="0">
                <a:solidFill>
                  <a:schemeClr val="tx1"/>
                </a:solidFill>
              </a:rPr>
              <a:t> </a:t>
            </a:r>
            <a:endParaRPr lang="en-US" altLang="zh-CN" sz="2600" b="1" dirty="0">
              <a:solidFill>
                <a:schemeClr val="tx1"/>
              </a:solidFill>
            </a:endParaRPr>
          </a:p>
          <a:p>
            <a:pPr>
              <a:lnSpc>
                <a:spcPct val="90000"/>
              </a:lnSpc>
              <a:buNone/>
            </a:pPr>
            <a:r>
              <a:rPr lang="en-US" altLang="zh-CN" sz="2600" b="1" dirty="0">
                <a:solidFill>
                  <a:schemeClr val="tx1"/>
                </a:solidFill>
                <a:latin typeface="宋体" panose="02010600030101010101" pitchFamily="2" charset="-122"/>
              </a:rPr>
              <a:t>   </a:t>
            </a:r>
            <a:r>
              <a:rPr lang="zh-CN" altLang="en-US" sz="2600" b="1" dirty="0">
                <a:solidFill>
                  <a:schemeClr val="tx1"/>
                </a:solidFill>
                <a:latin typeface="宋体" panose="02010600030101010101" pitchFamily="2" charset="-122"/>
              </a:rPr>
              <a:t>存放系统管理员的系统管理命令，如</a:t>
            </a:r>
            <a:r>
              <a:rPr lang="en-US" altLang="zh-CN" sz="2600" b="1" dirty="0" err="1">
                <a:solidFill>
                  <a:schemeClr val="tx1"/>
                </a:solidFill>
                <a:latin typeface="宋体" panose="02010600030101010101" pitchFamily="2" charset="-122"/>
              </a:rPr>
              <a:t>fdisk</a:t>
            </a:r>
            <a:r>
              <a:rPr lang="en-US" altLang="zh-CN" sz="2600" b="1" dirty="0">
                <a:solidFill>
                  <a:schemeClr val="tx1"/>
                </a:solidFill>
                <a:latin typeface="宋体" panose="02010600030101010101" pitchFamily="2" charset="-122"/>
              </a:rPr>
              <a:t>, </a:t>
            </a:r>
            <a:r>
              <a:rPr lang="en-US" altLang="zh-CN" sz="2600" b="1" dirty="0" err="1">
                <a:solidFill>
                  <a:schemeClr val="tx1"/>
                </a:solidFill>
                <a:latin typeface="宋体" panose="02010600030101010101" pitchFamily="2" charset="-122"/>
              </a:rPr>
              <a:t>init</a:t>
            </a:r>
            <a:r>
              <a:rPr lang="en-US" altLang="zh-CN" sz="2600" b="1" dirty="0">
                <a:solidFill>
                  <a:schemeClr val="tx1"/>
                </a:solidFill>
                <a:latin typeface="宋体" panose="02010600030101010101" pitchFamily="2" charset="-122"/>
              </a:rPr>
              <a:t>, </a:t>
            </a:r>
            <a:r>
              <a:rPr lang="en-US" altLang="zh-CN" sz="2600" b="1" dirty="0" err="1">
                <a:solidFill>
                  <a:schemeClr val="tx1"/>
                </a:solidFill>
                <a:latin typeface="宋体" panose="02010600030101010101" pitchFamily="2" charset="-122"/>
              </a:rPr>
              <a:t>ifconfig</a:t>
            </a:r>
            <a:r>
              <a:rPr lang="en-US" altLang="zh-CN" sz="2600" b="1" dirty="0">
                <a:solidFill>
                  <a:schemeClr val="tx1"/>
                </a:solidFill>
                <a:latin typeface="宋体" panose="02010600030101010101" pitchFamily="2" charset="-122"/>
              </a:rPr>
              <a:t>, reboot</a:t>
            </a:r>
            <a:r>
              <a:rPr lang="zh-CN" altLang="en-US" sz="2600" b="1" dirty="0">
                <a:solidFill>
                  <a:schemeClr val="tx1"/>
                </a:solidFill>
                <a:latin typeface="宋体" panose="02010600030101010101" pitchFamily="2" charset="-122"/>
              </a:rPr>
              <a:t>等 。</a:t>
            </a:r>
            <a:endParaRPr lang="zh-CN" altLang="en-US" sz="2600" b="1" dirty="0">
              <a:solidFill>
                <a:schemeClr val="tx1"/>
              </a:solidFill>
              <a:latin typeface="宋体" panose="02010600030101010101" pitchFamily="2" charset="-122"/>
            </a:endParaRPr>
          </a:p>
          <a:p>
            <a:pPr>
              <a:lnSpc>
                <a:spcPct val="90000"/>
              </a:lnSpc>
              <a:buNone/>
            </a:pPr>
            <a:r>
              <a:rPr lang="zh-CN" altLang="en-US" sz="2600" b="1" dirty="0">
                <a:solidFill>
                  <a:schemeClr val="tx1"/>
                </a:solidFill>
                <a:latin typeface="宋体" panose="02010600030101010101" pitchFamily="2" charset="-122"/>
              </a:rPr>
              <a:t>（</a:t>
            </a:r>
            <a:r>
              <a:rPr lang="en-US" altLang="zh-CN" sz="2600" b="1" dirty="0">
                <a:solidFill>
                  <a:schemeClr val="tx1"/>
                </a:solidFill>
                <a:latin typeface="宋体" panose="02010600030101010101" pitchFamily="2" charset="-122"/>
              </a:rPr>
              <a:t>3</a:t>
            </a:r>
            <a:r>
              <a:rPr lang="zh-CN" altLang="en-US" sz="2600" b="1" dirty="0">
                <a:solidFill>
                  <a:schemeClr val="tx1"/>
                </a:solidFill>
                <a:latin typeface="宋体" panose="02010600030101010101" pitchFamily="2" charset="-122"/>
              </a:rPr>
              <a:t>）</a:t>
            </a:r>
            <a:r>
              <a:rPr lang="en-US" altLang="zh-CN" sz="2600" b="1" dirty="0">
                <a:solidFill>
                  <a:schemeClr val="tx1"/>
                </a:solidFill>
              </a:rPr>
              <a:t>/lib</a:t>
            </a:r>
            <a:r>
              <a:rPr lang="en-US" altLang="zh-CN" sz="2600" b="1" dirty="0">
                <a:solidFill>
                  <a:schemeClr val="tx1"/>
                </a:solidFill>
                <a:latin typeface="宋体" panose="02010600030101010101" pitchFamily="2" charset="-122"/>
              </a:rPr>
              <a:t> </a:t>
            </a:r>
            <a:endParaRPr lang="en-US" altLang="zh-CN" sz="2600" b="1" dirty="0">
              <a:solidFill>
                <a:schemeClr val="tx1"/>
              </a:solidFill>
              <a:latin typeface="宋体" panose="02010600030101010101" pitchFamily="2" charset="-122"/>
            </a:endParaRPr>
          </a:p>
          <a:p>
            <a:pPr>
              <a:lnSpc>
                <a:spcPct val="90000"/>
              </a:lnSpc>
              <a:buNone/>
            </a:pPr>
            <a:r>
              <a:rPr lang="en-US" altLang="zh-CN" sz="2600" b="1" dirty="0">
                <a:solidFill>
                  <a:schemeClr val="tx1"/>
                </a:solidFill>
                <a:latin typeface="宋体" panose="02010600030101010101" pitchFamily="2" charset="-122"/>
              </a:rPr>
              <a:t>   </a:t>
            </a:r>
            <a:r>
              <a:rPr lang="zh-CN" altLang="en-US" sz="2600" b="1" dirty="0">
                <a:solidFill>
                  <a:schemeClr val="tx1"/>
                </a:solidFill>
                <a:latin typeface="宋体" panose="02010600030101010101" pitchFamily="2" charset="-122"/>
              </a:rPr>
              <a:t>这个目录是用来存放系统最基本的动态连接库，几乎所有的应用程序都要用到这个目录中的共享库。 </a:t>
            </a:r>
            <a:r>
              <a:rPr lang="zh-CN" altLang="en-US" sz="2600" b="1" dirty="0">
                <a:solidFill>
                  <a:schemeClr val="tx1"/>
                </a:solidFill>
              </a:rPr>
              <a:t> </a:t>
            </a:r>
            <a:endParaRPr lang="zh-CN" altLang="en-US" sz="26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7" dur="500"/>
                                        <p:tgtEl>
                                          <p:spTgt spid="245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0" dur="500"/>
                                        <p:tgtEl>
                                          <p:spTgt spid="2457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5" dur="500"/>
                                        <p:tgtEl>
                                          <p:spTgt spid="2457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18" dur="500"/>
                                        <p:tgtEl>
                                          <p:spTgt spid="2457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23" dur="500"/>
                                        <p:tgtEl>
                                          <p:spTgt spid="24579">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26"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5602"/>
          <p:cNvSpPr>
            <a:spLocks noGrp="1"/>
          </p:cNvSpPr>
          <p:nvPr>
            <p:ph idx="1"/>
          </p:nvPr>
        </p:nvSpPr>
        <p:spPr>
          <a:xfrm>
            <a:off x="683895" y="1124585"/>
            <a:ext cx="7772400" cy="4924425"/>
          </a:xfrm>
        </p:spPr>
        <p:txBody>
          <a:bodyPr anchor="t"/>
          <a:lstStyle/>
          <a:p>
            <a:pPr>
              <a:lnSpc>
                <a:spcPct val="90000"/>
              </a:lnSpc>
              <a:buNone/>
            </a:pPr>
            <a:r>
              <a:rPr lang="zh-CN" altLang="en-US" sz="2600" b="1" dirty="0">
                <a:solidFill>
                  <a:schemeClr val="tx1"/>
                </a:solidFill>
              </a:rPr>
              <a:t>（</a:t>
            </a:r>
            <a:r>
              <a:rPr lang="en-US" altLang="zh-CN" sz="2600" b="1" dirty="0">
                <a:solidFill>
                  <a:schemeClr val="tx1"/>
                </a:solidFill>
              </a:rPr>
              <a:t>4</a:t>
            </a:r>
            <a:r>
              <a:rPr lang="zh-CN" altLang="en-US" sz="2600" b="1" dirty="0">
                <a:solidFill>
                  <a:schemeClr val="tx1"/>
                </a:solidFill>
              </a:rPr>
              <a:t>）</a:t>
            </a:r>
            <a:r>
              <a:rPr lang="en-US" altLang="zh-CN" sz="2600" b="1" dirty="0">
                <a:solidFill>
                  <a:schemeClr val="tx1"/>
                </a:solidFill>
              </a:rPr>
              <a:t>/root</a:t>
            </a:r>
            <a:endParaRPr lang="en-US" altLang="zh-CN" sz="2600" b="1" dirty="0">
              <a:solidFill>
                <a:schemeClr val="tx1"/>
              </a:solidFill>
            </a:endParaRPr>
          </a:p>
          <a:p>
            <a:pPr>
              <a:lnSpc>
                <a:spcPct val="90000"/>
              </a:lnSpc>
              <a:buNone/>
            </a:pPr>
            <a:r>
              <a:rPr lang="en-US" altLang="zh-CN" sz="2600" b="1" dirty="0">
                <a:solidFill>
                  <a:schemeClr val="tx1"/>
                </a:solidFill>
              </a:rPr>
              <a:t>     </a:t>
            </a:r>
            <a:r>
              <a:rPr lang="zh-CN" altLang="en-US" sz="2600" b="1" dirty="0">
                <a:solidFill>
                  <a:schemeClr val="tx1"/>
                </a:solidFill>
              </a:rPr>
              <a:t>超级用户的主目录。 </a:t>
            </a:r>
            <a:endParaRPr lang="zh-CN" altLang="en-US" sz="2600" b="1" dirty="0">
              <a:solidFill>
                <a:schemeClr val="tx1"/>
              </a:solidFill>
            </a:endParaRPr>
          </a:p>
          <a:p>
            <a:pPr>
              <a:lnSpc>
                <a:spcPct val="90000"/>
              </a:lnSpc>
              <a:buNone/>
            </a:pPr>
            <a:r>
              <a:rPr lang="zh-CN" altLang="en-US" sz="2600" b="1" dirty="0">
                <a:solidFill>
                  <a:schemeClr val="tx1"/>
                </a:solidFill>
              </a:rPr>
              <a:t>（</a:t>
            </a:r>
            <a:r>
              <a:rPr lang="en-US" altLang="zh-CN" sz="2600" b="1" dirty="0">
                <a:solidFill>
                  <a:schemeClr val="tx1"/>
                </a:solidFill>
              </a:rPr>
              <a:t>5</a:t>
            </a:r>
            <a:r>
              <a:rPr lang="zh-CN" altLang="en-US" sz="2600" b="1" dirty="0">
                <a:solidFill>
                  <a:schemeClr val="tx1"/>
                </a:solidFill>
              </a:rPr>
              <a:t>） </a:t>
            </a:r>
            <a:r>
              <a:rPr lang="en-US" altLang="zh-CN" sz="2600" b="1" dirty="0">
                <a:solidFill>
                  <a:schemeClr val="tx1"/>
                </a:solidFill>
              </a:rPr>
              <a:t>/</a:t>
            </a:r>
            <a:r>
              <a:rPr lang="en-US" altLang="zh-CN" sz="2600" b="1" dirty="0" err="1">
                <a:solidFill>
                  <a:schemeClr val="tx1"/>
                </a:solidFill>
              </a:rPr>
              <a:t>dev</a:t>
            </a:r>
            <a:endParaRPr lang="en-US" altLang="zh-CN" sz="2600" b="1" dirty="0">
              <a:solidFill>
                <a:schemeClr val="tx1"/>
              </a:solidFill>
            </a:endParaRPr>
          </a:p>
          <a:p>
            <a:pPr>
              <a:lnSpc>
                <a:spcPct val="90000"/>
              </a:lnSpc>
              <a:buNone/>
            </a:pPr>
            <a:r>
              <a:rPr lang="en-US" altLang="zh-CN" sz="2600" b="1" dirty="0">
                <a:solidFill>
                  <a:schemeClr val="tx1"/>
                </a:solidFill>
              </a:rPr>
              <a:t>     </a:t>
            </a:r>
            <a:r>
              <a:rPr lang="zh-CN" altLang="en-US" sz="2600" b="1" dirty="0">
                <a:solidFill>
                  <a:schemeClr val="tx1"/>
                </a:solidFill>
              </a:rPr>
              <a:t>该目录存放的是设备文件，这种文件与普通文件不同，没有真正的内容，只是各种设备的名称，用户像访问文件一样访问设备。</a:t>
            </a:r>
            <a:endParaRPr lang="zh-CN" altLang="en-US" sz="2600" b="1" dirty="0">
              <a:solidFill>
                <a:schemeClr val="tx1"/>
              </a:solidFill>
            </a:endParaRPr>
          </a:p>
          <a:p>
            <a:pPr>
              <a:lnSpc>
                <a:spcPct val="90000"/>
              </a:lnSpc>
              <a:buNone/>
            </a:pPr>
            <a:r>
              <a:rPr lang="zh-CN" altLang="en-US" sz="2600" b="1" dirty="0">
                <a:solidFill>
                  <a:schemeClr val="tx1"/>
                </a:solidFill>
              </a:rPr>
              <a:t>（</a:t>
            </a:r>
            <a:r>
              <a:rPr lang="en-US" altLang="zh-CN" sz="2600" b="1" dirty="0">
                <a:solidFill>
                  <a:schemeClr val="tx1"/>
                </a:solidFill>
              </a:rPr>
              <a:t>6</a:t>
            </a:r>
            <a:r>
              <a:rPr lang="zh-CN" altLang="en-US" sz="2600" b="1" dirty="0">
                <a:solidFill>
                  <a:schemeClr val="tx1"/>
                </a:solidFill>
              </a:rPr>
              <a:t>） </a:t>
            </a:r>
            <a:r>
              <a:rPr lang="en-US" altLang="zh-CN" sz="2600" b="1" dirty="0">
                <a:solidFill>
                  <a:schemeClr val="tx1"/>
                </a:solidFill>
              </a:rPr>
              <a:t>/</a:t>
            </a:r>
            <a:r>
              <a:rPr lang="en-US" altLang="zh-CN" sz="2600" b="1" dirty="0" err="1">
                <a:solidFill>
                  <a:schemeClr val="tx1"/>
                </a:solidFill>
              </a:rPr>
              <a:t>etc</a:t>
            </a:r>
            <a:endParaRPr lang="en-US" altLang="zh-CN" sz="2600" b="1" dirty="0">
              <a:solidFill>
                <a:schemeClr val="tx1"/>
              </a:solidFill>
            </a:endParaRPr>
          </a:p>
          <a:p>
            <a:pPr>
              <a:lnSpc>
                <a:spcPct val="90000"/>
              </a:lnSpc>
              <a:buNone/>
            </a:pPr>
            <a:r>
              <a:rPr lang="en-US" altLang="zh-CN" sz="2600" b="1" dirty="0">
                <a:solidFill>
                  <a:schemeClr val="tx1"/>
                </a:solidFill>
              </a:rPr>
              <a:t>     </a:t>
            </a:r>
            <a:r>
              <a:rPr lang="zh-CN" altLang="en-US" sz="2600" b="1" dirty="0">
                <a:solidFill>
                  <a:schemeClr val="tx1"/>
                </a:solidFill>
              </a:rPr>
              <a:t>该目录是</a:t>
            </a:r>
            <a:r>
              <a:rPr lang="en-US" altLang="zh-CN" sz="2600" b="1" dirty="0" err="1">
                <a:solidFill>
                  <a:schemeClr val="tx1"/>
                </a:solidFill>
              </a:rPr>
              <a:t>linux</a:t>
            </a:r>
            <a:r>
              <a:rPr lang="zh-CN" altLang="en-US" sz="2600" b="1" dirty="0">
                <a:solidFill>
                  <a:schemeClr val="tx1"/>
                </a:solidFill>
              </a:rPr>
              <a:t>系统中最重要的目录之一，在这个目录下存放了网络配置文件，文件系统，</a:t>
            </a:r>
            <a:r>
              <a:rPr lang="en-US" altLang="zh-CN" sz="2600" b="1" dirty="0">
                <a:solidFill>
                  <a:schemeClr val="tx1"/>
                </a:solidFill>
              </a:rPr>
              <a:t>x</a:t>
            </a:r>
            <a:r>
              <a:rPr lang="zh-CN" altLang="en-US" sz="2600" b="1" dirty="0">
                <a:solidFill>
                  <a:schemeClr val="tx1"/>
                </a:solidFill>
              </a:rPr>
              <a:t>系统配置文件，设备配置信息，设置用户信息等都在这个目录下。</a:t>
            </a:r>
            <a:endParaRPr lang="zh-CN" altLang="en-US" sz="2600" b="1" dirty="0">
              <a:solidFill>
                <a:schemeClr val="tx1"/>
              </a:solidFill>
            </a:endParaRPr>
          </a:p>
          <a:p>
            <a:pPr>
              <a:lnSpc>
                <a:spcPct val="90000"/>
              </a:lnSpc>
              <a:buNone/>
            </a:pPr>
            <a:endParaRPr lang="zh-CN" altLang="en-US" sz="26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0" dur="500"/>
                                        <p:tgtEl>
                                          <p:spTgt spid="256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5" dur="500"/>
                                        <p:tgtEl>
                                          <p:spTgt spid="2560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23" dur="500"/>
                                        <p:tgtEl>
                                          <p:spTgt spid="2560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26"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6626"/>
          <p:cNvSpPr>
            <a:spLocks noGrp="1"/>
          </p:cNvSpPr>
          <p:nvPr>
            <p:ph idx="1"/>
          </p:nvPr>
        </p:nvSpPr>
        <p:spPr>
          <a:xfrm>
            <a:off x="457200" y="1124585"/>
            <a:ext cx="8229600" cy="4071620"/>
          </a:xfrm>
        </p:spPr>
        <p:txBody>
          <a:bodyPr anchor="t"/>
          <a:lstStyle/>
          <a:p>
            <a:pPr>
              <a:lnSpc>
                <a:spcPct val="90000"/>
              </a:lnSpc>
              <a:buNone/>
            </a:pPr>
            <a:r>
              <a:rPr lang="zh-CN" altLang="en-US" sz="2600" b="1" dirty="0">
                <a:solidFill>
                  <a:schemeClr val="tx1"/>
                </a:solidFill>
              </a:rPr>
              <a:t>（</a:t>
            </a:r>
            <a:r>
              <a:rPr lang="en-US" altLang="zh-CN" sz="2600" b="1" dirty="0">
                <a:solidFill>
                  <a:schemeClr val="tx1"/>
                </a:solidFill>
              </a:rPr>
              <a:t>7</a:t>
            </a:r>
            <a:r>
              <a:rPr lang="zh-CN" altLang="en-US" sz="2600" b="1" dirty="0">
                <a:solidFill>
                  <a:schemeClr val="tx1"/>
                </a:solidFill>
              </a:rPr>
              <a:t>）</a:t>
            </a:r>
            <a:r>
              <a:rPr lang="en-US" altLang="zh-CN" sz="2600" b="1">
                <a:solidFill>
                  <a:schemeClr val="tx1"/>
                </a:solidFill>
              </a:rPr>
              <a:t>/home</a:t>
            </a:r>
            <a:endParaRPr lang="en-US" altLang="zh-CN" sz="2600" b="1">
              <a:solidFill>
                <a:schemeClr val="tx1"/>
              </a:solidFill>
            </a:endParaRPr>
          </a:p>
          <a:p>
            <a:pPr>
              <a:lnSpc>
                <a:spcPct val="90000"/>
              </a:lnSpc>
              <a:buNone/>
            </a:pPr>
            <a:r>
              <a:rPr lang="en-US" altLang="zh-CN" sz="2600" b="1" dirty="0">
                <a:solidFill>
                  <a:schemeClr val="tx1"/>
                </a:solidFill>
              </a:rPr>
              <a:t>     </a:t>
            </a:r>
            <a:r>
              <a:rPr lang="zh-CN" altLang="en-US" sz="2600" b="1" dirty="0">
                <a:solidFill>
                  <a:schemeClr val="tx1"/>
                </a:solidFill>
              </a:rPr>
              <a:t>如果我们建立一个用户，用户名是“</a:t>
            </a:r>
            <a:r>
              <a:rPr lang="en-US" altLang="zh-CN" sz="2600" b="1" dirty="0">
                <a:solidFill>
                  <a:schemeClr val="tx1"/>
                </a:solidFill>
              </a:rPr>
              <a:t>xx”,    </a:t>
            </a:r>
            <a:r>
              <a:rPr lang="zh-CN" altLang="en-US" sz="2600" b="1" dirty="0">
                <a:solidFill>
                  <a:schemeClr val="tx1"/>
                </a:solidFill>
              </a:rPr>
              <a:t>那么在</a:t>
            </a:r>
            <a:r>
              <a:rPr lang="en-US" altLang="zh-CN" sz="2600" b="1" dirty="0">
                <a:solidFill>
                  <a:schemeClr val="tx1"/>
                </a:solidFill>
              </a:rPr>
              <a:t>/home</a:t>
            </a:r>
            <a:r>
              <a:rPr lang="zh-CN" altLang="en-US" sz="2600" b="1" dirty="0">
                <a:solidFill>
                  <a:schemeClr val="tx1"/>
                </a:solidFill>
              </a:rPr>
              <a:t>目录下就有一个对应的 </a:t>
            </a:r>
            <a:r>
              <a:rPr lang="en-US" altLang="zh-CN" sz="2600" b="1" dirty="0">
                <a:solidFill>
                  <a:schemeClr val="tx1"/>
                </a:solidFill>
              </a:rPr>
              <a:t>/home/xx</a:t>
            </a:r>
            <a:r>
              <a:rPr lang="zh-CN" altLang="en-US" sz="2600" b="1" dirty="0">
                <a:solidFill>
                  <a:schemeClr val="tx1"/>
                </a:solidFill>
              </a:rPr>
              <a:t>路径，用来存放用户的主目录。</a:t>
            </a:r>
            <a:endParaRPr lang="zh-CN" altLang="en-US" sz="2600" b="1" dirty="0">
              <a:solidFill>
                <a:schemeClr val="tx1"/>
              </a:solidFill>
            </a:endParaRPr>
          </a:p>
          <a:p>
            <a:pPr>
              <a:lnSpc>
                <a:spcPct val="90000"/>
              </a:lnSpc>
              <a:buNone/>
            </a:pPr>
            <a:r>
              <a:rPr lang="zh-CN" altLang="en-US" sz="2600" b="1" dirty="0">
                <a:solidFill>
                  <a:schemeClr val="tx1"/>
                </a:solidFill>
              </a:rPr>
              <a:t>（</a:t>
            </a:r>
            <a:r>
              <a:rPr lang="en-US" altLang="zh-CN" sz="2600" b="1" dirty="0">
                <a:solidFill>
                  <a:schemeClr val="tx1"/>
                </a:solidFill>
              </a:rPr>
              <a:t>8</a:t>
            </a:r>
            <a:r>
              <a:rPr lang="zh-CN" altLang="en-US" sz="2600" b="1" dirty="0">
                <a:solidFill>
                  <a:schemeClr val="tx1"/>
                </a:solidFill>
              </a:rPr>
              <a:t>） </a:t>
            </a:r>
            <a:r>
              <a:rPr lang="en-US" altLang="zh-CN" sz="2600" b="1" err="1">
                <a:solidFill>
                  <a:schemeClr val="tx1"/>
                </a:solidFill>
              </a:rPr>
              <a:t>/usr</a:t>
            </a:r>
            <a:endParaRPr lang="en-US" altLang="zh-CN" sz="2600" b="1">
              <a:solidFill>
                <a:schemeClr val="tx1"/>
              </a:solidFill>
            </a:endParaRPr>
          </a:p>
          <a:p>
            <a:pPr>
              <a:lnSpc>
                <a:spcPct val="90000"/>
              </a:lnSpc>
              <a:buNone/>
            </a:pPr>
            <a:r>
              <a:rPr lang="en-US" altLang="zh-CN" sz="2600" b="1" dirty="0">
                <a:solidFill>
                  <a:schemeClr val="tx1"/>
                </a:solidFill>
              </a:rPr>
              <a:t>     </a:t>
            </a:r>
            <a:r>
              <a:rPr lang="zh-CN" altLang="en-US" sz="2600" b="1" dirty="0">
                <a:solidFill>
                  <a:schemeClr val="tx1"/>
                </a:solidFill>
              </a:rPr>
              <a:t>这是</a:t>
            </a:r>
            <a:r>
              <a:rPr lang="en-US" altLang="zh-CN" sz="2600" b="1" err="1">
                <a:solidFill>
                  <a:schemeClr val="tx1"/>
                </a:solidFill>
              </a:rPr>
              <a:t>linux</a:t>
            </a:r>
            <a:r>
              <a:rPr lang="zh-CN" altLang="en-US" sz="2600" b="1" dirty="0">
                <a:solidFill>
                  <a:schemeClr val="tx1"/>
                </a:solidFill>
              </a:rPr>
              <a:t>系统中占用硬盘空间最大的目录。用户的很多应用程序和文件几乎都存放在这个目录下。这里有许多目录，</a:t>
            </a:r>
            <a:r>
              <a:rPr lang="en-US" altLang="zh-CN" sz="2600" b="1" err="1">
                <a:solidFill>
                  <a:schemeClr val="tx1"/>
                </a:solidFill>
              </a:rPr>
              <a:t>/usr</a:t>
            </a:r>
            <a:r>
              <a:rPr lang="en-US" altLang="zh-CN" sz="2600" b="1" dirty="0">
                <a:solidFill>
                  <a:schemeClr val="tx1"/>
                </a:solidFill>
              </a:rPr>
              <a:t>/bin</a:t>
            </a:r>
            <a:r>
              <a:rPr lang="zh-CN" altLang="en-US" sz="2600" b="1" dirty="0">
                <a:solidFill>
                  <a:schemeClr val="tx1"/>
                </a:solidFill>
              </a:rPr>
              <a:t>中存放软件包程序。如</a:t>
            </a:r>
            <a:r>
              <a:rPr lang="en-US" altLang="zh-CN" sz="2600" b="1" err="1">
                <a:solidFill>
                  <a:schemeClr val="tx1"/>
                </a:solidFill>
              </a:rPr>
              <a:t>bin, sbin, lib, src</a:t>
            </a:r>
            <a:r>
              <a:rPr lang="zh-CN" altLang="en-US" sz="2600" b="1" dirty="0">
                <a:solidFill>
                  <a:schemeClr val="tx1"/>
                </a:solidFill>
              </a:rPr>
              <a:t>， </a:t>
            </a:r>
            <a:r>
              <a:rPr lang="en-US" altLang="zh-CN" sz="2600" b="1" dirty="0">
                <a:solidFill>
                  <a:schemeClr val="tx1"/>
                </a:solidFill>
              </a:rPr>
              <a:t>X11R6</a:t>
            </a:r>
            <a:r>
              <a:rPr lang="zh-CN" altLang="en-US" sz="2600" b="1" dirty="0">
                <a:solidFill>
                  <a:schemeClr val="tx1"/>
                </a:solidFill>
              </a:rPr>
              <a:t>等。</a:t>
            </a:r>
            <a:endParaRPr lang="zh-CN" altLang="en-US" sz="2600" b="1" dirty="0">
              <a:solidFill>
                <a:schemeClr val="tx1"/>
              </a:solidFill>
            </a:endParaRPr>
          </a:p>
          <a:p>
            <a:pPr>
              <a:lnSpc>
                <a:spcPct val="90000"/>
              </a:lnSpc>
              <a:buNone/>
            </a:pPr>
            <a:r>
              <a:rPr lang="zh-CN" altLang="en-US" sz="2600" b="1" dirty="0">
                <a:solidFill>
                  <a:schemeClr val="tx1"/>
                </a:solidFill>
              </a:rPr>
              <a:t> </a:t>
            </a:r>
            <a:endParaRPr lang="zh-CN" altLang="en-US" sz="26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0" dur="500"/>
                                        <p:tgtEl>
                                          <p:spTgt spid="266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5" dur="500"/>
                                        <p:tgtEl>
                                          <p:spTgt spid="2662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18" dur="500"/>
                                        <p:tgtEl>
                                          <p:spTgt spid="266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23"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占位符 27650"/>
          <p:cNvSpPr>
            <a:spLocks noGrp="1"/>
          </p:cNvSpPr>
          <p:nvPr>
            <p:ph idx="1"/>
          </p:nvPr>
        </p:nvSpPr>
        <p:spPr>
          <a:xfrm>
            <a:off x="457200" y="1600200"/>
            <a:ext cx="8229600" cy="3601085"/>
          </a:xfrm>
        </p:spPr>
        <p:txBody>
          <a:bodyPr anchor="t"/>
          <a:lstStyle/>
          <a:p>
            <a:pPr>
              <a:buNone/>
            </a:pPr>
            <a:r>
              <a:rPr lang="zh-CN" altLang="en-US" b="1" dirty="0">
                <a:solidFill>
                  <a:schemeClr val="tx1"/>
                </a:solidFill>
              </a:rPr>
              <a:t>（</a:t>
            </a:r>
            <a:r>
              <a:rPr lang="en-US" altLang="zh-CN" b="1" dirty="0">
                <a:solidFill>
                  <a:schemeClr val="tx1"/>
                </a:solidFill>
              </a:rPr>
              <a:t>9</a:t>
            </a:r>
            <a:r>
              <a:rPr lang="zh-CN" altLang="en-US" b="1" dirty="0">
                <a:solidFill>
                  <a:schemeClr val="tx1"/>
                </a:solidFill>
              </a:rPr>
              <a:t>）</a:t>
            </a:r>
            <a:r>
              <a:rPr lang="en-US" altLang="zh-CN" b="1" err="1">
                <a:solidFill>
                  <a:schemeClr val="tx1"/>
                </a:solidFill>
              </a:rPr>
              <a:t>/var</a:t>
            </a:r>
            <a:endParaRPr lang="en-US" altLang="zh-CN" b="1">
              <a:solidFill>
                <a:schemeClr val="tx1"/>
              </a:solidFill>
            </a:endParaRPr>
          </a:p>
          <a:p>
            <a:pPr>
              <a:buNone/>
            </a:pPr>
            <a:r>
              <a:rPr lang="en-US" altLang="zh-CN" b="1" dirty="0">
                <a:solidFill>
                  <a:schemeClr val="tx1"/>
                </a:solidFill>
              </a:rPr>
              <a:t>    </a:t>
            </a:r>
            <a:r>
              <a:rPr lang="zh-CN" altLang="en-US" b="1" dirty="0">
                <a:solidFill>
                  <a:schemeClr val="tx1"/>
                </a:solidFill>
              </a:rPr>
              <a:t>系统记帐信息，日志文件。</a:t>
            </a:r>
            <a:r>
              <a:rPr lang="zh-CN" altLang="en-US" dirty="0">
                <a:solidFill>
                  <a:schemeClr val="tx1"/>
                </a:solidFill>
              </a:rPr>
              <a:t>  </a:t>
            </a:r>
            <a:endParaRPr lang="zh-CN" altLang="en-US" dirty="0">
              <a:solidFill>
                <a:schemeClr val="tx1"/>
              </a:solidFill>
            </a:endParaRPr>
          </a:p>
          <a:p>
            <a:pPr>
              <a:buNone/>
            </a:pPr>
            <a:r>
              <a:rPr lang="zh-CN" altLang="en-US" b="1" dirty="0">
                <a:solidFill>
                  <a:schemeClr val="tx1"/>
                </a:solidFill>
              </a:rPr>
              <a:t>（</a:t>
            </a:r>
            <a:r>
              <a:rPr lang="en-US" altLang="zh-CN" b="1" dirty="0">
                <a:solidFill>
                  <a:schemeClr val="tx1"/>
                </a:solidFill>
              </a:rPr>
              <a:t>10</a:t>
            </a:r>
            <a:r>
              <a:rPr lang="zh-CN" altLang="en-US" b="1" dirty="0">
                <a:solidFill>
                  <a:schemeClr val="tx1"/>
                </a:solidFill>
              </a:rPr>
              <a:t>）</a:t>
            </a:r>
            <a:r>
              <a:rPr lang="en-US" altLang="zh-CN" b="1">
                <a:solidFill>
                  <a:schemeClr val="tx1"/>
                </a:solidFill>
              </a:rPr>
              <a:t>/boot</a:t>
            </a:r>
            <a:endParaRPr lang="en-US" altLang="zh-CN" b="1">
              <a:solidFill>
                <a:schemeClr val="tx1"/>
              </a:solidFill>
            </a:endParaRPr>
          </a:p>
          <a:p>
            <a:pPr>
              <a:buNone/>
            </a:pPr>
            <a:r>
              <a:rPr lang="en-US" altLang="zh-CN" b="1" dirty="0">
                <a:solidFill>
                  <a:schemeClr val="tx1"/>
                </a:solidFill>
              </a:rPr>
              <a:t>    </a:t>
            </a:r>
            <a:r>
              <a:rPr lang="zh-CN" altLang="en-US" b="1" dirty="0">
                <a:solidFill>
                  <a:schemeClr val="tx1"/>
                </a:solidFill>
              </a:rPr>
              <a:t>在这个目录下存放的都是系统启动时要用到的程序。我们在使用</a:t>
            </a:r>
            <a:r>
              <a:rPr lang="en-US" altLang="zh-CN" b="1" dirty="0">
                <a:solidFill>
                  <a:schemeClr val="tx1"/>
                </a:solidFill>
              </a:rPr>
              <a:t>grub</a:t>
            </a:r>
            <a:r>
              <a:rPr lang="zh-CN" altLang="en-US" b="1" dirty="0">
                <a:solidFill>
                  <a:schemeClr val="tx1"/>
                </a:solidFill>
              </a:rPr>
              <a:t>或</a:t>
            </a:r>
            <a:r>
              <a:rPr lang="en-US" altLang="zh-CN" b="1" err="1">
                <a:solidFill>
                  <a:schemeClr val="tx1"/>
                </a:solidFill>
              </a:rPr>
              <a:t>lilo</a:t>
            </a:r>
            <a:r>
              <a:rPr lang="zh-CN" altLang="en-US" b="1" dirty="0">
                <a:solidFill>
                  <a:schemeClr val="tx1"/>
                </a:solidFill>
              </a:rPr>
              <a:t>引导</a:t>
            </a:r>
            <a:r>
              <a:rPr lang="en-US" altLang="zh-CN" b="1" err="1">
                <a:solidFill>
                  <a:schemeClr val="tx1"/>
                </a:solidFill>
              </a:rPr>
              <a:t>linux</a:t>
            </a:r>
            <a:r>
              <a:rPr lang="zh-CN" altLang="en-US" b="1" dirty="0">
                <a:solidFill>
                  <a:schemeClr val="tx1"/>
                </a:solidFill>
              </a:rPr>
              <a:t>的时候，会用到这里的一些信息。</a:t>
            </a:r>
            <a:endParaRPr lang="zh-CN" altLang="en-US" b="1" dirty="0">
              <a:solidFill>
                <a:schemeClr val="tx1"/>
              </a:solidFill>
            </a:endParaRPr>
          </a:p>
          <a:p>
            <a:pPr>
              <a:buNone/>
            </a:pPr>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5">
                                            <p:txEl>
                                              <p:pRg st="0" end="0"/>
                                            </p:txEl>
                                          </p:spTgt>
                                        </p:tgtEl>
                                        <p:attrNameLst>
                                          <p:attrName>style.visibility</p:attrName>
                                        </p:attrNameLst>
                                      </p:cBhvr>
                                      <p:to>
                                        <p:strVal val="visible"/>
                                      </p:to>
                                    </p:set>
                                    <p:animEffect transition="in" filter="blinds(horizontal)">
                                      <p:cBhvr>
                                        <p:cTn id="7" dur="500"/>
                                        <p:tgtEl>
                                          <p:spTgt spid="112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5">
                                            <p:txEl>
                                              <p:pRg st="1" end="1"/>
                                            </p:txEl>
                                          </p:spTgt>
                                        </p:tgtEl>
                                        <p:attrNameLst>
                                          <p:attrName>style.visibility</p:attrName>
                                        </p:attrNameLst>
                                      </p:cBhvr>
                                      <p:to>
                                        <p:strVal val="visible"/>
                                      </p:to>
                                    </p:set>
                                    <p:animEffect transition="in" filter="blinds(horizontal)">
                                      <p:cBhvr>
                                        <p:cTn id="12" dur="500"/>
                                        <p:tgtEl>
                                          <p:spTgt spid="112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5">
                                            <p:txEl>
                                              <p:pRg st="2" end="2"/>
                                            </p:txEl>
                                          </p:spTgt>
                                        </p:tgtEl>
                                        <p:attrNameLst>
                                          <p:attrName>style.visibility</p:attrName>
                                        </p:attrNameLst>
                                      </p:cBhvr>
                                      <p:to>
                                        <p:strVal val="visible"/>
                                      </p:to>
                                    </p:set>
                                    <p:animEffect transition="in" filter="blinds(horizontal)">
                                      <p:cBhvr>
                                        <p:cTn id="17" dur="500"/>
                                        <p:tgtEl>
                                          <p:spTgt spid="112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65">
                                            <p:txEl>
                                              <p:pRg st="3" end="3"/>
                                            </p:txEl>
                                          </p:spTgt>
                                        </p:tgtEl>
                                        <p:attrNameLst>
                                          <p:attrName>style.visibility</p:attrName>
                                        </p:attrNameLst>
                                      </p:cBhvr>
                                      <p:to>
                                        <p:strVal val="visible"/>
                                      </p:to>
                                    </p:set>
                                    <p:animEffect transition="in" filter="blinds(horizontal)">
                                      <p:cBhvr>
                                        <p:cTn id="22" dur="500"/>
                                        <p:tgtEl>
                                          <p:spTgt spid="112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 grpId="0" build="p"/>
      <p:bldP spid="11265"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8674"/>
          <p:cNvSpPr>
            <a:spLocks noGrp="1"/>
          </p:cNvSpPr>
          <p:nvPr>
            <p:ph idx="1"/>
          </p:nvPr>
        </p:nvSpPr>
        <p:spPr>
          <a:xfrm>
            <a:off x="457200" y="1600200"/>
            <a:ext cx="8229600" cy="3787775"/>
          </a:xfrm>
        </p:spPr>
        <p:txBody>
          <a:bodyPr anchor="t"/>
          <a:lstStyle/>
          <a:p>
            <a:pPr>
              <a:lnSpc>
                <a:spcPct val="80000"/>
              </a:lnSpc>
              <a:buNone/>
            </a:pPr>
            <a:r>
              <a:rPr lang="en-US" altLang="zh-CN" sz="2600" b="1" dirty="0">
                <a:solidFill>
                  <a:srgbClr val="000066"/>
                </a:solidFill>
              </a:rPr>
              <a:t> </a:t>
            </a:r>
            <a:r>
              <a:rPr lang="zh-CN" altLang="en-US" sz="2600" b="1" dirty="0">
                <a:solidFill>
                  <a:schemeClr val="tx1"/>
                </a:solidFill>
              </a:rPr>
              <a:t>（</a:t>
            </a:r>
            <a:r>
              <a:rPr lang="en-US" altLang="zh-CN" sz="2600" b="1" dirty="0">
                <a:solidFill>
                  <a:schemeClr val="tx1"/>
                </a:solidFill>
              </a:rPr>
              <a:t>11</a:t>
            </a:r>
            <a:r>
              <a:rPr lang="zh-CN" altLang="en-US" sz="2600" b="1" dirty="0">
                <a:solidFill>
                  <a:schemeClr val="tx1"/>
                </a:solidFill>
              </a:rPr>
              <a:t>） </a:t>
            </a:r>
            <a:r>
              <a:rPr lang="en-US" altLang="zh-CN" sz="2600" b="1" err="1">
                <a:solidFill>
                  <a:schemeClr val="tx1"/>
                </a:solidFill>
              </a:rPr>
              <a:t>/mnt</a:t>
            </a:r>
            <a:endParaRPr lang="en-US" altLang="zh-CN" sz="2600" b="1">
              <a:solidFill>
                <a:schemeClr val="tx1"/>
              </a:solidFill>
            </a:endParaRPr>
          </a:p>
          <a:p>
            <a:pPr>
              <a:lnSpc>
                <a:spcPct val="80000"/>
              </a:lnSpc>
              <a:buNone/>
            </a:pPr>
            <a:r>
              <a:rPr lang="en-US" altLang="zh-CN" sz="2600" b="1" dirty="0">
                <a:solidFill>
                  <a:schemeClr val="tx1"/>
                </a:solidFill>
              </a:rPr>
              <a:t>     </a:t>
            </a:r>
            <a:r>
              <a:rPr lang="zh-CN" altLang="en-US" sz="2600" b="1" dirty="0">
                <a:solidFill>
                  <a:schemeClr val="tx1"/>
                </a:solidFill>
              </a:rPr>
              <a:t>这个目录在一般情况下是空的，通常临时将别的文件系统挂在这个目录下。</a:t>
            </a:r>
            <a:endParaRPr lang="zh-CN" altLang="en-US" sz="2600" b="1" dirty="0">
              <a:solidFill>
                <a:schemeClr val="tx1"/>
              </a:solidFill>
            </a:endParaRPr>
          </a:p>
          <a:p>
            <a:pPr>
              <a:lnSpc>
                <a:spcPct val="80000"/>
              </a:lnSpc>
              <a:buNone/>
            </a:pPr>
            <a:r>
              <a:rPr lang="zh-CN" altLang="en-US" sz="2600" b="1" dirty="0">
                <a:solidFill>
                  <a:schemeClr val="tx1"/>
                </a:solidFill>
              </a:rPr>
              <a:t> （</a:t>
            </a:r>
            <a:r>
              <a:rPr lang="en-US" altLang="zh-CN" sz="2600" b="1" dirty="0">
                <a:solidFill>
                  <a:schemeClr val="tx1"/>
                </a:solidFill>
              </a:rPr>
              <a:t>12</a:t>
            </a:r>
            <a:r>
              <a:rPr lang="zh-CN" altLang="en-US" sz="2600" b="1" dirty="0">
                <a:solidFill>
                  <a:schemeClr val="tx1"/>
                </a:solidFill>
              </a:rPr>
              <a:t>） </a:t>
            </a:r>
            <a:r>
              <a:rPr lang="en-US" altLang="zh-CN" sz="2600" b="1">
                <a:solidFill>
                  <a:schemeClr val="tx1"/>
                </a:solidFill>
              </a:rPr>
              <a:t>/proc</a:t>
            </a:r>
            <a:endParaRPr lang="en-US" altLang="zh-CN" sz="2600" b="1">
              <a:solidFill>
                <a:schemeClr val="tx1"/>
              </a:solidFill>
            </a:endParaRPr>
          </a:p>
          <a:p>
            <a:pPr>
              <a:lnSpc>
                <a:spcPct val="80000"/>
              </a:lnSpc>
              <a:buNone/>
            </a:pPr>
            <a:r>
              <a:rPr lang="en-US" altLang="zh-CN" sz="2600" b="1" dirty="0">
                <a:solidFill>
                  <a:schemeClr val="tx1"/>
                </a:solidFill>
              </a:rPr>
              <a:t>     </a:t>
            </a:r>
            <a:r>
              <a:rPr lang="zh-CN" altLang="en-US" sz="2600" b="1" dirty="0">
                <a:solidFill>
                  <a:schemeClr val="tx1"/>
                </a:solidFill>
              </a:rPr>
              <a:t>存放系统信息，该目录下的文件不是存于硬盘中，是系统初启时在内存中产生的。关闭计算机时它会消失，每次重启时又重新生成。</a:t>
            </a:r>
            <a:endParaRPr lang="zh-CN" altLang="en-US" sz="2600" b="1">
              <a:solidFill>
                <a:schemeClr val="tx1"/>
              </a:solidFill>
            </a:endParaRPr>
          </a:p>
          <a:p>
            <a:pPr>
              <a:buNone/>
            </a:pPr>
            <a:r>
              <a:rPr lang="zh-CN" altLang="en-US" sz="2600" b="1">
                <a:solidFill>
                  <a:schemeClr val="tx1"/>
                </a:solidFill>
              </a:rPr>
              <a:t> </a:t>
            </a:r>
            <a:r>
              <a:rPr lang="zh-CN" altLang="en-US" sz="2600" b="1" dirty="0">
                <a:solidFill>
                  <a:schemeClr val="tx1"/>
                </a:solidFill>
                <a:sym typeface="+mn-ea"/>
              </a:rPr>
              <a:t>（</a:t>
            </a:r>
            <a:r>
              <a:rPr lang="en-US" altLang="zh-CN" sz="2600" b="1" dirty="0">
                <a:solidFill>
                  <a:schemeClr val="tx1"/>
                </a:solidFill>
                <a:sym typeface="+mn-ea"/>
              </a:rPr>
              <a:t>13</a:t>
            </a:r>
            <a:r>
              <a:rPr lang="zh-CN" altLang="en-US" sz="2600" b="1" dirty="0">
                <a:solidFill>
                  <a:schemeClr val="tx1"/>
                </a:solidFill>
                <a:sym typeface="+mn-ea"/>
              </a:rPr>
              <a:t>）</a:t>
            </a:r>
            <a:r>
              <a:rPr lang="zh-CN" altLang="en-US" sz="2600" b="1" err="1">
                <a:solidFill>
                  <a:schemeClr val="tx1"/>
                </a:solidFill>
                <a:sym typeface="+mn-ea"/>
              </a:rPr>
              <a:t> </a:t>
            </a:r>
            <a:r>
              <a:rPr lang="en-US" altLang="zh-CN" sz="2600" b="1" err="1">
                <a:solidFill>
                  <a:schemeClr val="tx1"/>
                </a:solidFill>
                <a:sym typeface="+mn-ea"/>
              </a:rPr>
              <a:t>/tmp</a:t>
            </a:r>
            <a:endParaRPr lang="en-US" altLang="zh-CN" sz="2600" b="1">
              <a:solidFill>
                <a:schemeClr val="tx1"/>
              </a:solidFill>
            </a:endParaRPr>
          </a:p>
          <a:p>
            <a:pPr>
              <a:buNone/>
            </a:pPr>
            <a:r>
              <a:rPr lang="en-US" altLang="zh-CN" sz="2600" b="1" dirty="0">
                <a:solidFill>
                  <a:schemeClr val="tx1"/>
                </a:solidFill>
                <a:sym typeface="+mn-ea"/>
              </a:rPr>
              <a:t>     </a:t>
            </a:r>
            <a:r>
              <a:rPr lang="zh-CN" altLang="en-US" sz="2600" b="1" dirty="0">
                <a:solidFill>
                  <a:schemeClr val="tx1"/>
                </a:solidFill>
                <a:sym typeface="+mn-ea"/>
              </a:rPr>
              <a:t>具有特殊权限，用于存放临时数据，所有用户都能在该目录下存放数据信息。</a:t>
            </a:r>
            <a:endParaRPr lang="zh-CN" altLang="en-US" sz="2600" b="1" dirty="0" err="1">
              <a:solidFill>
                <a:schemeClr val="tx1"/>
              </a:solidFill>
            </a:endParaRPr>
          </a:p>
          <a:p>
            <a:pPr>
              <a:lnSpc>
                <a:spcPct val="80000"/>
              </a:lnSpc>
              <a:buNone/>
            </a:pPr>
            <a:endParaRPr lang="zh-CN" altLang="en-US" sz="2600" b="1">
              <a:solidFill>
                <a:schemeClr val="tx1"/>
              </a:solidFill>
            </a:endParaRPr>
          </a:p>
          <a:p>
            <a:pPr>
              <a:lnSpc>
                <a:spcPct val="80000"/>
              </a:lnSpc>
              <a:buNone/>
            </a:pPr>
            <a:r>
              <a:rPr lang="zh-CN" altLang="en-US" sz="2600" b="1">
                <a:solidFill>
                  <a:srgbClr val="000099"/>
                </a:solidFill>
              </a:rPr>
              <a:t>  </a:t>
            </a:r>
            <a:endParaRPr lang="zh-CN" altLang="en-US" sz="2600" b="1">
              <a:solidFill>
                <a:srgbClr val="000099"/>
              </a:solidFill>
            </a:endParaRPr>
          </a:p>
          <a:p>
            <a:pPr>
              <a:lnSpc>
                <a:spcPct val="80000"/>
              </a:lnSpc>
              <a:buNone/>
            </a:pPr>
            <a:r>
              <a:rPr lang="zh-CN" altLang="en-US" sz="2600" b="1">
                <a:solidFill>
                  <a:srgbClr val="000099"/>
                </a:solidFill>
              </a:rPr>
              <a:t> </a:t>
            </a:r>
            <a:endParaRPr lang="zh-CN" altLang="en-US" sz="2600" b="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7" dur="500"/>
                                        <p:tgtEl>
                                          <p:spTgt spid="28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32" dur="500"/>
                                        <p:tgtEl>
                                          <p:spTgt spid="286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37" dur="500"/>
                                        <p:tgtEl>
                                          <p:spTgt spid="2867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675">
                                            <p:txEl>
                                              <p:pRg st="8" end="8"/>
                                            </p:txEl>
                                          </p:spTgt>
                                        </p:tgtEl>
                                        <p:attrNameLst>
                                          <p:attrName>style.visibility</p:attrName>
                                        </p:attrNameLst>
                                      </p:cBhvr>
                                      <p:to>
                                        <p:strVal val="visible"/>
                                      </p:to>
                                    </p:set>
                                    <p:animEffect transition="in" filter="blinds(horizontal)">
                                      <p:cBhvr>
                                        <p:cTn id="42" dur="500"/>
                                        <p:tgtEl>
                                          <p:spTgt spid="28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8675"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550" y="2564765"/>
            <a:ext cx="7772400" cy="783590"/>
          </a:xfrm>
        </p:spPr>
        <p:txBody>
          <a:bodyPr/>
          <a:lstStyle/>
          <a:p>
            <a:pPr eaLnBrk="1" hangingPunct="1">
              <a:defRPr/>
            </a:pPr>
            <a:r>
              <a:rPr lang="zh-CN" altLang="en-US" dirty="0" smtClean="0"/>
              <a:t>三、</a:t>
            </a:r>
            <a:r>
              <a:rPr lang="en-US" altLang="zh-CN" dirty="0">
                <a:sym typeface="+mn-ea"/>
              </a:rPr>
              <a:t> </a:t>
            </a:r>
            <a:r>
              <a:rPr lang="en-US" altLang="zh-CN" dirty="0">
                <a:latin typeface="Verdana" panose="020B0604030504040204" pitchFamily="34" charset="0"/>
                <a:ea typeface="宋体" panose="02010600030101010101" pitchFamily="2" charset="-122"/>
                <a:sym typeface="+mn-ea"/>
              </a:rPr>
              <a:t>LINUX </a:t>
            </a:r>
            <a:r>
              <a:rPr lang="zh-CN" altLang="en-US" dirty="0">
                <a:latin typeface="Verdana" panose="020B0604030504040204" pitchFamily="34" charset="0"/>
                <a:ea typeface="宋体" panose="02010600030101010101" pitchFamily="2" charset="-122"/>
                <a:sym typeface="+mn-ea"/>
              </a:rPr>
              <a:t>系统文件类型</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22529"/>
          <p:cNvSpPr>
            <a:spLocks noGrp="1"/>
          </p:cNvSpPr>
          <p:nvPr>
            <p:ph type="title"/>
          </p:nvPr>
        </p:nvSpPr>
        <p:spPr/>
        <p:txBody>
          <a:bodyPr anchor="b"/>
          <a:lstStyle/>
          <a:p>
            <a:r>
              <a:rPr lang="en-US" altLang="zh-CN" sz="4200" b="1"/>
              <a:t>文件类型</a:t>
            </a:r>
            <a:endParaRPr lang="en-US" altLang="zh-CN" sz="4200" b="1"/>
          </a:p>
        </p:txBody>
      </p:sp>
      <p:sp>
        <p:nvSpPr>
          <p:cNvPr id="14338" name="文本占位符 22530"/>
          <p:cNvSpPr>
            <a:spLocks noGrp="1"/>
          </p:cNvSpPr>
          <p:nvPr>
            <p:ph idx="1"/>
          </p:nvPr>
        </p:nvSpPr>
        <p:spPr>
          <a:xfrm>
            <a:off x="566738" y="1855788"/>
            <a:ext cx="8001000" cy="4057650"/>
          </a:xfrm>
        </p:spPr>
        <p:txBody>
          <a:bodyPr anchor="t"/>
          <a:lstStyle/>
          <a:p>
            <a:pPr>
              <a:buNone/>
            </a:pPr>
            <a:r>
              <a:rPr lang="en-US" altLang="zh-CN" sz="3600">
                <a:solidFill>
                  <a:schemeClr val="tx2"/>
                </a:solidFill>
                <a:latin typeface="+mj-lt"/>
                <a:ea typeface="+mj-ea"/>
                <a:cs typeface="+mj-cs"/>
              </a:rPr>
              <a:t>1．普通文件</a:t>
            </a:r>
            <a:r>
              <a:rPr lang="en-US" altLang="zh-CN" sz="3600" b="1">
                <a:solidFill>
                  <a:schemeClr val="tx2"/>
                </a:solidFill>
                <a:latin typeface="+mj-lt"/>
                <a:ea typeface="+mj-ea"/>
                <a:cs typeface="+mj-cs"/>
              </a:rPr>
              <a:t> </a:t>
            </a:r>
            <a:endParaRPr lang="en-US" altLang="zh-CN" sz="3600" b="1">
              <a:solidFill>
                <a:schemeClr val="tx2"/>
              </a:solidFill>
              <a:latin typeface="+mj-lt"/>
              <a:ea typeface="+mj-ea"/>
              <a:cs typeface="+mj-cs"/>
            </a:endParaRPr>
          </a:p>
          <a:p>
            <a:pPr>
              <a:buNone/>
            </a:pPr>
            <a:r>
              <a:rPr lang="zh-CN" altLang="en-US" sz="2600" b="1" dirty="0"/>
              <a:t>    文本文件        数据文件      可执行的二进制程序 </a:t>
            </a:r>
            <a:endParaRPr lang="zh-CN" altLang="en-US" sz="2600" b="1" dirty="0"/>
          </a:p>
          <a:p>
            <a:pPr>
              <a:buNone/>
            </a:pPr>
            <a:endParaRPr lang="zh-CN" altLang="en-US" sz="2600" b="1"/>
          </a:p>
          <a:p>
            <a:pPr>
              <a:buNone/>
            </a:pPr>
            <a:endParaRPr lang="zh-CN" altLang="en-US" sz="2600" b="1" dirty="0"/>
          </a:p>
        </p:txBody>
      </p:sp>
      <p:pic>
        <p:nvPicPr>
          <p:cNvPr id="2" name="图片 1"/>
          <p:cNvPicPr>
            <a:picLocks noChangeAspect="1"/>
          </p:cNvPicPr>
          <p:nvPr>
            <p:custDataLst>
              <p:tags r:id="rId1"/>
            </p:custDataLst>
          </p:nvPr>
        </p:nvPicPr>
        <p:blipFill>
          <a:blip r:embed="rId2"/>
          <a:stretch>
            <a:fillRect/>
          </a:stretch>
        </p:blipFill>
        <p:spPr>
          <a:xfrm>
            <a:off x="611505" y="3500755"/>
            <a:ext cx="8043545" cy="493395"/>
          </a:xfrm>
          <a:prstGeom prst="rect">
            <a:avLst/>
          </a:prstGeom>
        </p:spPr>
      </p:pic>
      <p:pic>
        <p:nvPicPr>
          <p:cNvPr id="3" name="图片 2"/>
          <p:cNvPicPr>
            <a:picLocks noChangeAspect="1"/>
          </p:cNvPicPr>
          <p:nvPr/>
        </p:nvPicPr>
        <p:blipFill>
          <a:blip r:embed="rId3"/>
          <a:stretch>
            <a:fillRect/>
          </a:stretch>
        </p:blipFill>
        <p:spPr>
          <a:xfrm>
            <a:off x="611505" y="4293235"/>
            <a:ext cx="7079615" cy="24003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22530"/>
          <p:cNvSpPr>
            <a:spLocks noGrp="1"/>
          </p:cNvSpPr>
          <p:nvPr>
            <p:ph idx="1"/>
          </p:nvPr>
        </p:nvSpPr>
        <p:spPr>
          <a:xfrm>
            <a:off x="566738" y="1855788"/>
            <a:ext cx="8001000" cy="4057650"/>
          </a:xfrm>
        </p:spPr>
        <p:txBody>
          <a:bodyPr anchor="t"/>
          <a:lstStyle/>
          <a:p>
            <a:pPr>
              <a:buNone/>
            </a:pPr>
            <a:r>
              <a:rPr lang="en-US" altLang="zh-CN" sz="3600">
                <a:solidFill>
                  <a:schemeClr val="tx2"/>
                </a:solidFill>
                <a:latin typeface="+mj-lt"/>
                <a:ea typeface="+mj-ea"/>
                <a:cs typeface="+mj-cs"/>
              </a:rPr>
              <a:t>2．目录文件</a:t>
            </a:r>
            <a:endParaRPr lang="en-US" altLang="zh-CN" sz="3600">
              <a:solidFill>
                <a:schemeClr val="tx2"/>
              </a:solidFill>
              <a:latin typeface="+mj-lt"/>
              <a:ea typeface="+mj-ea"/>
              <a:cs typeface="+mj-cs"/>
            </a:endParaRPr>
          </a:p>
          <a:p>
            <a:pPr>
              <a:buNone/>
            </a:pPr>
            <a:r>
              <a:rPr lang="zh-CN" altLang="en-US" sz="2600" b="1" dirty="0"/>
              <a:t>    在</a:t>
            </a:r>
            <a:r>
              <a:rPr lang="en-US" altLang="zh-CN" sz="2600" b="1" dirty="0"/>
              <a:t>Linux</a:t>
            </a:r>
            <a:r>
              <a:rPr lang="zh-CN" altLang="en-US" sz="2600" b="1" dirty="0"/>
              <a:t>系统中目录被当做一类特殊文件，利用它可以构成文件系统的分层树状结构。</a:t>
            </a:r>
            <a:endParaRPr lang="zh-CN" altLang="en-US" sz="2600" b="1" dirty="0"/>
          </a:p>
        </p:txBody>
      </p:sp>
      <p:pic>
        <p:nvPicPr>
          <p:cNvPr id="2" name="图片 1"/>
          <p:cNvPicPr>
            <a:picLocks noChangeAspect="1"/>
          </p:cNvPicPr>
          <p:nvPr/>
        </p:nvPicPr>
        <p:blipFill>
          <a:blip r:embed="rId1"/>
          <a:stretch>
            <a:fillRect/>
          </a:stretch>
        </p:blipFill>
        <p:spPr>
          <a:xfrm>
            <a:off x="971550" y="3573145"/>
            <a:ext cx="6915150" cy="114173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占位符 23553"/>
          <p:cNvSpPr>
            <a:spLocks noGrp="1"/>
          </p:cNvSpPr>
          <p:nvPr>
            <p:ph idx="1"/>
          </p:nvPr>
        </p:nvSpPr>
        <p:spPr>
          <a:xfrm>
            <a:off x="166370" y="1455420"/>
            <a:ext cx="8520430" cy="4591685"/>
          </a:xfrm>
        </p:spPr>
        <p:txBody>
          <a:bodyPr anchor="t"/>
          <a:lstStyle/>
          <a:p>
            <a:pPr>
              <a:buNone/>
            </a:pPr>
            <a:r>
              <a:rPr lang="en-US" altLang="zh-CN" sz="3600">
                <a:solidFill>
                  <a:schemeClr val="tx2"/>
                </a:solidFill>
                <a:latin typeface="+mj-lt"/>
                <a:ea typeface="+mj-ea"/>
                <a:cs typeface="+mj-cs"/>
              </a:rPr>
              <a:t>3．设备文件</a:t>
            </a:r>
            <a:endParaRPr lang="en-US" altLang="zh-CN" sz="3600">
              <a:solidFill>
                <a:schemeClr val="tx2"/>
              </a:solidFill>
              <a:latin typeface="+mj-lt"/>
              <a:ea typeface="+mj-ea"/>
              <a:cs typeface="+mj-cs"/>
            </a:endParaRPr>
          </a:p>
          <a:p>
            <a:pPr>
              <a:buNone/>
            </a:pPr>
            <a:r>
              <a:rPr lang="zh-CN" altLang="en-US" sz="2600" b="1" dirty="0"/>
              <a:t>     在</a:t>
            </a:r>
            <a:r>
              <a:rPr lang="en-US" altLang="zh-CN" sz="2600" b="1" dirty="0"/>
              <a:t>Linux</a:t>
            </a:r>
            <a:r>
              <a:rPr lang="zh-CN" altLang="en-US" sz="2600" b="1" dirty="0"/>
              <a:t>系统中，所有设备都作为一类特别文件对待，用户像使用普通文件那样对设备进行操作。分为字符设备、块设备。    </a:t>
            </a:r>
            <a:endParaRPr lang="zh-CN" altLang="en-US" sz="2600" b="1" dirty="0"/>
          </a:p>
          <a:p>
            <a:pPr>
              <a:buNone/>
            </a:pPr>
            <a:endParaRPr lang="zh-CN" altLang="en-US" sz="2100" dirty="0"/>
          </a:p>
        </p:txBody>
      </p:sp>
      <p:pic>
        <p:nvPicPr>
          <p:cNvPr id="2" name="图片 1"/>
          <p:cNvPicPr>
            <a:picLocks noChangeAspect="1"/>
          </p:cNvPicPr>
          <p:nvPr/>
        </p:nvPicPr>
        <p:blipFill>
          <a:blip r:embed="rId1"/>
          <a:stretch>
            <a:fillRect/>
          </a:stretch>
        </p:blipFill>
        <p:spPr>
          <a:xfrm>
            <a:off x="899795" y="3789045"/>
            <a:ext cx="8119745" cy="327660"/>
          </a:xfrm>
          <a:prstGeom prst="rect">
            <a:avLst/>
          </a:prstGeom>
        </p:spPr>
      </p:pic>
      <p:pic>
        <p:nvPicPr>
          <p:cNvPr id="4" name="图片 3"/>
          <p:cNvPicPr>
            <a:picLocks noChangeAspect="1"/>
          </p:cNvPicPr>
          <p:nvPr/>
        </p:nvPicPr>
        <p:blipFill>
          <a:blip r:embed="rId2"/>
          <a:stretch>
            <a:fillRect/>
          </a:stretch>
        </p:blipFill>
        <p:spPr>
          <a:xfrm>
            <a:off x="899795" y="4940935"/>
            <a:ext cx="7858760" cy="327660"/>
          </a:xfrm>
          <a:prstGeom prst="rect">
            <a:avLst/>
          </a:prstGeom>
        </p:spPr>
      </p:pic>
      <p:pic>
        <p:nvPicPr>
          <p:cNvPr id="5" name="图片 4"/>
          <p:cNvPicPr>
            <a:picLocks noChangeAspect="1"/>
          </p:cNvPicPr>
          <p:nvPr/>
        </p:nvPicPr>
        <p:blipFill>
          <a:blip r:embed="rId3"/>
          <a:stretch>
            <a:fillRect/>
          </a:stretch>
        </p:blipFill>
        <p:spPr>
          <a:xfrm>
            <a:off x="899795" y="4436745"/>
            <a:ext cx="7854950" cy="38608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占位符 23553"/>
          <p:cNvSpPr>
            <a:spLocks noGrp="1"/>
          </p:cNvSpPr>
          <p:nvPr>
            <p:ph idx="1"/>
          </p:nvPr>
        </p:nvSpPr>
        <p:spPr>
          <a:xfrm>
            <a:off x="457200" y="1600200"/>
            <a:ext cx="8229600" cy="3269615"/>
          </a:xfrm>
        </p:spPr>
        <p:txBody>
          <a:bodyPr anchor="t"/>
          <a:lstStyle/>
          <a:p>
            <a:pPr>
              <a:buNone/>
            </a:pPr>
            <a:r>
              <a:rPr lang="en-US" altLang="zh-CN" sz="3600">
                <a:solidFill>
                  <a:schemeClr val="tx2"/>
                </a:solidFill>
                <a:latin typeface="+mj-lt"/>
                <a:ea typeface="+mj-ea"/>
                <a:cs typeface="+mj-cs"/>
              </a:rPr>
              <a:t>4．符号链接文件</a:t>
            </a:r>
            <a:endParaRPr lang="en-US" altLang="zh-CN" sz="3600">
              <a:solidFill>
                <a:schemeClr val="tx2"/>
              </a:solidFill>
              <a:latin typeface="+mj-lt"/>
              <a:ea typeface="+mj-ea"/>
              <a:cs typeface="+mj-cs"/>
            </a:endParaRPr>
          </a:p>
          <a:p>
            <a:pPr>
              <a:buNone/>
            </a:pPr>
            <a:r>
              <a:rPr lang="zh-CN" altLang="en-US" sz="2600" b="1" dirty="0">
                <a:latin typeface="宋体" panose="02010600030101010101" pitchFamily="2" charset="-122"/>
              </a:rPr>
              <a:t>   符号链接又称软链接，是指将一个文件指向另外一个文件的文件名。</a:t>
            </a:r>
            <a:r>
              <a:rPr lang="zh-CN" altLang="en-US" sz="2100" dirty="0">
                <a:latin typeface="宋体" panose="02010600030101010101" pitchFamily="2" charset="-122"/>
              </a:rPr>
              <a:t> </a:t>
            </a:r>
            <a:endParaRPr lang="zh-CN" altLang="en-US" sz="2100" dirty="0">
              <a:latin typeface="宋体" panose="02010600030101010101" pitchFamily="2" charset="-122"/>
            </a:endParaRPr>
          </a:p>
          <a:p>
            <a:pPr>
              <a:buNone/>
            </a:pPr>
            <a:endParaRPr lang="zh-CN" altLang="en-US" sz="2100" dirty="0"/>
          </a:p>
        </p:txBody>
      </p:sp>
      <p:pic>
        <p:nvPicPr>
          <p:cNvPr id="2" name="图片 1"/>
          <p:cNvPicPr>
            <a:picLocks noChangeAspect="1"/>
          </p:cNvPicPr>
          <p:nvPr/>
        </p:nvPicPr>
        <p:blipFill>
          <a:blip r:embed="rId1"/>
          <a:stretch>
            <a:fillRect/>
          </a:stretch>
        </p:blipFill>
        <p:spPr>
          <a:xfrm>
            <a:off x="971550" y="3284855"/>
            <a:ext cx="7506335" cy="299085"/>
          </a:xfrm>
          <a:prstGeom prst="rect">
            <a:avLst/>
          </a:prstGeom>
        </p:spPr>
      </p:pic>
      <p:pic>
        <p:nvPicPr>
          <p:cNvPr id="3" name="图片 2"/>
          <p:cNvPicPr>
            <a:picLocks noChangeAspect="1"/>
          </p:cNvPicPr>
          <p:nvPr/>
        </p:nvPicPr>
        <p:blipFill>
          <a:blip r:embed="rId2"/>
          <a:stretch>
            <a:fillRect/>
          </a:stretch>
        </p:blipFill>
        <p:spPr>
          <a:xfrm>
            <a:off x="971550" y="3789045"/>
            <a:ext cx="7874000" cy="95377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本章内容要点</a:t>
            </a:r>
            <a:endParaRPr lang="zh-CN" altLang="en-US" smtClean="0"/>
          </a:p>
        </p:txBody>
      </p:sp>
      <p:sp>
        <p:nvSpPr>
          <p:cNvPr id="6147" name="Rectangle 3"/>
          <p:cNvSpPr>
            <a:spLocks noGrp="1" noChangeArrowheads="1"/>
          </p:cNvSpPr>
          <p:nvPr>
            <p:ph type="body" idx="1"/>
          </p:nvPr>
        </p:nvSpPr>
        <p:spPr/>
        <p:txBody>
          <a:bodyPr/>
          <a:lstStyle/>
          <a:p>
            <a:pPr eaLnBrk="1" hangingPunct="1">
              <a:buFont typeface="Wingdings" panose="05000000000000000000" charset="0"/>
              <a:buChar char="Ø"/>
            </a:pPr>
            <a:r>
              <a:rPr lang="en-US" altLang="zh-CN" dirty="0">
                <a:sym typeface="+mn-ea"/>
              </a:rPr>
              <a:t>Linux</a:t>
            </a:r>
            <a:r>
              <a:rPr lang="zh-CN" altLang="en-US" dirty="0">
                <a:sym typeface="+mn-ea"/>
              </a:rPr>
              <a:t>文件系统简介</a:t>
            </a:r>
            <a:endParaRPr lang="en-US" altLang="zh-CN" dirty="0" smtClean="0"/>
          </a:p>
          <a:p>
            <a:pPr eaLnBrk="1" hangingPunct="1">
              <a:buFont typeface="Wingdings" panose="05000000000000000000" charset="0"/>
              <a:buChar char="Ø"/>
            </a:pPr>
            <a:r>
              <a:rPr lang="zh-CN" altLang="en-US" dirty="0">
                <a:latin typeface="Verdana" panose="020B0604030504040204" pitchFamily="34" charset="0"/>
                <a:ea typeface="宋体" panose="02010600030101010101" pitchFamily="2" charset="-122"/>
                <a:sym typeface="+mn-ea"/>
              </a:rPr>
              <a:t>系统目录结构</a:t>
            </a:r>
            <a:endParaRPr lang="zh-CN" altLang="en-US" dirty="0"/>
          </a:p>
          <a:p>
            <a:pPr eaLnBrk="1" hangingPunct="1">
              <a:buFont typeface="Wingdings" panose="05000000000000000000" charset="0"/>
              <a:buChar char="Ø"/>
            </a:pPr>
            <a:r>
              <a:rPr lang="zh-CN" altLang="en-US" dirty="0">
                <a:latin typeface="Verdana" panose="020B0604030504040204" pitchFamily="34" charset="0"/>
                <a:ea typeface="宋体" panose="02010600030101010101" pitchFamily="2" charset="-122"/>
                <a:sym typeface="+mn-ea"/>
              </a:rPr>
              <a:t>系统文件类型</a:t>
            </a:r>
            <a:endParaRPr lang="zh-CN" altLang="en-US" dirty="0" smtClean="0"/>
          </a:p>
          <a:p>
            <a:pPr eaLnBrk="1" hangingPunct="1">
              <a:buFont typeface="Wingdings" panose="05000000000000000000" charset="0"/>
              <a:buChar char="Ø"/>
            </a:pPr>
            <a:r>
              <a:rPr lang="en-US" altLang="zh-CN" dirty="0">
                <a:latin typeface="Verdana" panose="020B0604030504040204" pitchFamily="34" charset="0"/>
                <a:ea typeface="宋体" panose="02010600030101010101" pitchFamily="2" charset="-122"/>
                <a:sym typeface="+mn-ea"/>
              </a:rPr>
              <a:t>LINUX </a:t>
            </a:r>
            <a:r>
              <a:rPr lang="zh-CN" altLang="en-US" dirty="0">
                <a:latin typeface="Verdana" panose="020B0604030504040204" pitchFamily="34" charset="0"/>
                <a:ea typeface="宋体" panose="02010600030101010101" pitchFamily="2" charset="-122"/>
                <a:sym typeface="+mn-ea"/>
              </a:rPr>
              <a:t>命令格式</a:t>
            </a:r>
            <a:endParaRPr lang="zh-CN" altLang="en-US" dirty="0" smtClean="0"/>
          </a:p>
          <a:p>
            <a:pPr eaLnBrk="1" hangingPunct="1">
              <a:buFont typeface="Wingdings" panose="05000000000000000000" charset="0"/>
              <a:buChar char="Ø"/>
            </a:pPr>
            <a:r>
              <a:rPr lang="zh-CN" altLang="en-US" dirty="0">
                <a:latin typeface="Verdana" panose="020B0604030504040204" pitchFamily="34" charset="0"/>
                <a:ea typeface="宋体" panose="02010600030101010101" pitchFamily="2" charset="-122"/>
                <a:sym typeface="+mn-ea"/>
              </a:rPr>
              <a:t>简单命令</a:t>
            </a:r>
            <a:endParaRPr lang="en-US" altLang="zh-CN" dirty="0" smtClean="0"/>
          </a:p>
          <a:p>
            <a:pPr eaLnBrk="1" hangingPunct="1">
              <a:buFont typeface="Wingdings" panose="05000000000000000000" charset="0"/>
              <a:buChar char="Ø"/>
            </a:pPr>
            <a:r>
              <a:rPr lang="en-US" altLang="zh-CN" dirty="0">
                <a:latin typeface="Verdana" panose="020B0604030504040204" pitchFamily="34" charset="0"/>
                <a:ea typeface="宋体" panose="02010600030101010101" pitchFamily="2" charset="-122"/>
                <a:sym typeface="+mn-ea"/>
              </a:rPr>
              <a:t>LINUX </a:t>
            </a:r>
            <a:r>
              <a:rPr lang="zh-CN" altLang="en-US" dirty="0">
                <a:latin typeface="Verdana" panose="020B0604030504040204" pitchFamily="34" charset="0"/>
                <a:ea typeface="宋体" panose="02010600030101010101" pitchFamily="2" charset="-122"/>
                <a:sym typeface="+mn-ea"/>
              </a:rPr>
              <a:t>常用命令</a:t>
            </a:r>
            <a:endParaRPr lang="en-US" altLang="zh-CN" dirty="0" smtClean="0"/>
          </a:p>
          <a:p>
            <a:pPr eaLnBrk="1" hangingPunct="1">
              <a:buFont typeface="Wingdings" panose="05000000000000000000" charset="0"/>
              <a:buChar char="Ø"/>
            </a:pPr>
            <a:r>
              <a:rPr lang="en-US" altLang="zh-CN" dirty="0">
                <a:latin typeface="Verdana" panose="020B0604030504040204" pitchFamily="34" charset="0"/>
                <a:ea typeface="宋体" panose="02010600030101010101" pitchFamily="2" charset="-122"/>
                <a:sym typeface="+mn-ea"/>
              </a:rPr>
              <a:t>LINUX </a:t>
            </a:r>
            <a:r>
              <a:rPr lang="zh-CN" altLang="en-US" dirty="0">
                <a:latin typeface="Verdana" panose="020B0604030504040204" pitchFamily="34" charset="0"/>
                <a:ea typeface="宋体" panose="02010600030101010101" pitchFamily="2" charset="-122"/>
                <a:sym typeface="+mn-ea"/>
              </a:rPr>
              <a:t>基本权限管理</a:t>
            </a:r>
            <a:endParaRPr lang="en-US" altLang="zh-CN" dirty="0" smtClean="0"/>
          </a:p>
          <a:p>
            <a:pPr eaLnBrk="1" hangingPunct="1">
              <a:buFont typeface="Wingdings" panose="05000000000000000000" charset="0"/>
              <a:buChar char="Ø"/>
            </a:pPr>
            <a:r>
              <a:rPr lang="zh-CN" altLang="en-US" dirty="0" smtClean="0"/>
              <a:t>链接文件</a:t>
            </a:r>
            <a:endParaRPr lang="zh-CN" altLang="en-US"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550" y="2564765"/>
            <a:ext cx="7772400" cy="783590"/>
          </a:xfrm>
        </p:spPr>
        <p:txBody>
          <a:bodyPr/>
          <a:lstStyle/>
          <a:p>
            <a:pPr eaLnBrk="1" hangingPunct="1">
              <a:defRPr/>
            </a:pPr>
            <a:r>
              <a:rPr lang="zh-CN" altLang="en-US" dirty="0" smtClean="0"/>
              <a:t>四、</a:t>
            </a:r>
            <a:r>
              <a:rPr lang="en-US" altLang="zh-CN" dirty="0">
                <a:sym typeface="+mn-ea"/>
              </a:rPr>
              <a:t> </a:t>
            </a:r>
            <a:r>
              <a:rPr lang="en-US" altLang="zh-CN" dirty="0">
                <a:latin typeface="Verdana" panose="020B0604030504040204" pitchFamily="34" charset="0"/>
                <a:ea typeface="宋体" panose="02010600030101010101" pitchFamily="2" charset="-122"/>
                <a:sym typeface="+mn-ea"/>
              </a:rPr>
              <a:t>LINUX </a:t>
            </a:r>
            <a:r>
              <a:rPr lang="zh-CN" altLang="en-US" dirty="0">
                <a:latin typeface="Verdana" panose="020B0604030504040204" pitchFamily="34" charset="0"/>
                <a:ea typeface="宋体" panose="02010600030101010101" pitchFamily="2" charset="-122"/>
                <a:sym typeface="+mn-ea"/>
              </a:rPr>
              <a:t>命令格式</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476885"/>
            <a:ext cx="8229600" cy="812165"/>
          </a:xfrm>
        </p:spPr>
        <p:txBody>
          <a:bodyPr/>
          <a:p>
            <a:r>
              <a:rPr lang="en-US" altLang="zh-CN"/>
              <a:t>Linux</a:t>
            </a:r>
            <a:r>
              <a:rPr lang="zh-CN" altLang="en-US"/>
              <a:t>命令的格式：</a:t>
            </a:r>
            <a:endParaRPr lang="zh-CN" altLang="en-US"/>
          </a:p>
        </p:txBody>
      </p:sp>
      <p:sp>
        <p:nvSpPr>
          <p:cNvPr id="100" name="文本框 99"/>
          <p:cNvSpPr txBox="1"/>
          <p:nvPr/>
        </p:nvSpPr>
        <p:spPr>
          <a:xfrm>
            <a:off x="755650" y="1484630"/>
            <a:ext cx="7194550" cy="3771900"/>
          </a:xfrm>
          <a:prstGeom prst="rect">
            <a:avLst/>
          </a:prstGeom>
          <a:noFill/>
          <a:ln w="9525">
            <a:noFill/>
          </a:ln>
        </p:spPr>
        <p:txBody>
          <a:bodyPr wrap="square">
            <a:spAutoFit/>
          </a:bodyPr>
          <a:p>
            <a:r>
              <a:rPr lang="en-US" altLang="zh-CN" sz="3200" b="1" kern="0">
                <a:solidFill>
                  <a:schemeClr val="tx2"/>
                </a:solidFill>
                <a:latin typeface="+mj-lt"/>
                <a:ea typeface="+mj-ea"/>
                <a:cs typeface="+mj-cs"/>
              </a:rPr>
              <a:t>1、命令格式</a:t>
            </a:r>
            <a:endParaRPr lang="en-US" altLang="zh-CN" sz="3200" b="1" kern="0">
              <a:solidFill>
                <a:schemeClr val="tx2"/>
              </a:solidFill>
              <a:latin typeface="+mj-lt"/>
              <a:ea typeface="+mj-ea"/>
              <a:cs typeface="+mj-cs"/>
            </a:endParaRPr>
          </a:p>
          <a:p>
            <a:r>
              <a:rPr lang="en-US" altLang="zh-CN" sz="3200" b="1" kern="0">
                <a:solidFill>
                  <a:schemeClr val="tx2"/>
                </a:solidFill>
                <a:latin typeface="+mj-lt"/>
                <a:ea typeface="+mj-ea"/>
                <a:cs typeface="+mj-cs"/>
              </a:rPr>
              <a:t>命令名  -[选项]    [参数1]    [参数2]……</a:t>
            </a:r>
            <a:endParaRPr lang="en-US" altLang="zh-CN" sz="3200" b="1" kern="0">
              <a:solidFill>
                <a:schemeClr val="tx2"/>
              </a:solidFill>
              <a:latin typeface="+mj-lt"/>
              <a:ea typeface="+mj-ea"/>
              <a:cs typeface="+mj-cs"/>
            </a:endParaRPr>
          </a:p>
          <a:p>
            <a:endParaRPr lang="zh-CN" altLang="en-US" sz="2800" b="1">
              <a:latin typeface="Arial" panose="020B0604020202020204" pitchFamily="34" charset="0"/>
            </a:endParaRPr>
          </a:p>
          <a:p>
            <a:r>
              <a:rPr lang="en-US" altLang="zh-CN" sz="3200" b="1" kern="0">
                <a:solidFill>
                  <a:schemeClr val="tx2"/>
                </a:solidFill>
                <a:latin typeface="+mj-lt"/>
                <a:ea typeface="+mj-ea"/>
                <a:cs typeface="+mj-cs"/>
              </a:rPr>
              <a:t>说明：</a:t>
            </a:r>
            <a:endParaRPr lang="zh-CN" sz="2400">
              <a:latin typeface="Arial" panose="020B0604020202020204" pitchFamily="34" charset="0"/>
              <a:ea typeface="宋体" panose="02010600030101010101" pitchFamily="2" charset="-122"/>
            </a:endParaRPr>
          </a:p>
          <a:p>
            <a:pPr marL="342900" indent="-342900" algn="l">
              <a:spcBef>
                <a:spcPct val="20000"/>
              </a:spcBef>
              <a:buClr>
                <a:srgbClr val="006633"/>
              </a:buClr>
              <a:buSzPct val="65000"/>
              <a:buFont typeface="Wingdings" panose="05000000000000000000" charset="0"/>
              <a:buChar char="Ø"/>
            </a:pPr>
            <a:r>
              <a:rPr lang="zh-CN" altLang="en-US" sz="2400" b="1" kern="0" dirty="0">
                <a:latin typeface="+mn-lt"/>
                <a:ea typeface="+mn-ea"/>
              </a:rPr>
              <a:t>命令名由小写字母组成 </a:t>
            </a:r>
            <a:endParaRPr lang="zh-CN" altLang="en-US" sz="2400" b="1" kern="0" dirty="0">
              <a:latin typeface="+mn-lt"/>
              <a:ea typeface="+mn-ea"/>
            </a:endParaRPr>
          </a:p>
          <a:p>
            <a:pPr marL="342900" indent="-342900" algn="l">
              <a:spcBef>
                <a:spcPct val="20000"/>
              </a:spcBef>
              <a:buClr>
                <a:srgbClr val="006633"/>
              </a:buClr>
              <a:buSzPct val="65000"/>
              <a:buFont typeface="Wingdings" panose="05000000000000000000" charset="0"/>
              <a:buChar char="Ø"/>
            </a:pPr>
            <a:r>
              <a:rPr lang="zh-CN" altLang="en-US" sz="2400" b="1" kern="0" dirty="0">
                <a:latin typeface="+mn-lt"/>
                <a:ea typeface="+mn-ea"/>
              </a:rPr>
              <a:t>[  ]括起来的部分可缺省</a:t>
            </a:r>
            <a:endParaRPr lang="zh-CN" altLang="en-US" sz="2400" b="1" kern="0" dirty="0">
              <a:latin typeface="+mn-lt"/>
              <a:ea typeface="+mn-ea"/>
            </a:endParaRPr>
          </a:p>
          <a:p>
            <a:pPr marL="342900" indent="-342900" algn="l">
              <a:spcBef>
                <a:spcPct val="20000"/>
              </a:spcBef>
              <a:buClr>
                <a:srgbClr val="006633"/>
              </a:buClr>
              <a:buSzPct val="65000"/>
              <a:buFont typeface="Wingdings" panose="05000000000000000000" charset="0"/>
              <a:buChar char="Ø"/>
            </a:pPr>
            <a:r>
              <a:rPr lang="zh-CN" altLang="en-US" sz="2400" b="1" kern="0" dirty="0">
                <a:latin typeface="+mn-lt"/>
                <a:ea typeface="+mn-ea"/>
              </a:rPr>
              <a:t>选项是对命令的特别定义，以“-”开始</a:t>
            </a:r>
            <a:endParaRPr lang="zh-CN" altLang="en-US" sz="2400" b="1" kern="0" dirty="0">
              <a:latin typeface="+mn-lt"/>
              <a:ea typeface="+mn-ea"/>
            </a:endParaRPr>
          </a:p>
          <a:p>
            <a:pPr marL="342900" indent="-342900" algn="l">
              <a:spcBef>
                <a:spcPct val="20000"/>
              </a:spcBef>
              <a:buClr>
                <a:srgbClr val="006633"/>
              </a:buClr>
              <a:buSzPct val="65000"/>
              <a:buFont typeface="Wingdings" panose="05000000000000000000" charset="0"/>
              <a:buChar char="Ø"/>
            </a:pPr>
            <a:r>
              <a:rPr lang="zh-CN" altLang="en-US" sz="2400" b="1" kern="0" dirty="0">
                <a:latin typeface="+mn-lt"/>
                <a:ea typeface="+mn-ea"/>
              </a:rPr>
              <a:t>参数一般是文件名</a:t>
            </a:r>
            <a:r>
              <a:rPr lang="en-US" sz="2400">
                <a:latin typeface="Arial" panose="020B0604020202020204" pitchFamily="34" charset="0"/>
              </a:rPr>
              <a:t> </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481330" y="1124585"/>
            <a:ext cx="8181340" cy="5039360"/>
          </a:xfrm>
          <a:prstGeom prst="rect">
            <a:avLst/>
          </a:prstGeom>
          <a:noFill/>
          <a:ln w="9525">
            <a:noFill/>
          </a:ln>
        </p:spPr>
        <p:txBody>
          <a:bodyPr wrap="square">
            <a:spAutoFit/>
          </a:bodyPr>
          <a:p>
            <a:r>
              <a:rPr lang="en-US" altLang="zh-CN" sz="3200" b="1" kern="0">
                <a:solidFill>
                  <a:schemeClr val="tx2"/>
                </a:solidFill>
                <a:latin typeface="+mj-lt"/>
                <a:ea typeface="+mj-ea"/>
                <a:cs typeface="+mj-cs"/>
              </a:rPr>
              <a:t>2、键入命令</a:t>
            </a:r>
            <a:endParaRPr lang="en-US" sz="2800">
              <a:latin typeface="Wingdings" panose="05000000000000000000" charset="0"/>
            </a:endParaRPr>
          </a:p>
          <a:p>
            <a:pPr marL="342900" indent="-342900" algn="l">
              <a:spcBef>
                <a:spcPct val="20000"/>
              </a:spcBef>
              <a:buClr>
                <a:srgbClr val="006633"/>
              </a:buClr>
              <a:buSzPct val="65000"/>
              <a:buFont typeface="Wingdings" panose="05000000000000000000" charset="0"/>
              <a:buChar char="Ø"/>
            </a:pPr>
            <a:r>
              <a:rPr lang="zh-CN" altLang="en-US" sz="2400" b="1" kern="0" dirty="0">
                <a:latin typeface="+mn-lt"/>
                <a:ea typeface="+mn-ea"/>
              </a:rPr>
              <a:t>命令输入完后，按回车确认</a:t>
            </a:r>
            <a:endParaRPr lang="zh-CN" altLang="en-US" sz="2400" b="1" kern="0" dirty="0">
              <a:latin typeface="+mn-lt"/>
              <a:ea typeface="+mn-ea"/>
            </a:endParaRPr>
          </a:p>
          <a:p>
            <a:pPr marL="342900" indent="-342900" algn="l">
              <a:spcBef>
                <a:spcPct val="20000"/>
              </a:spcBef>
              <a:buClr>
                <a:srgbClr val="006633"/>
              </a:buClr>
              <a:buSzPct val="65000"/>
              <a:buFont typeface="Wingdings" panose="05000000000000000000" charset="0"/>
              <a:buChar char="Ø"/>
            </a:pPr>
            <a:r>
              <a:rPr lang="zh-CN" altLang="en-US" sz="2400" b="1" kern="0" dirty="0">
                <a:latin typeface="+mn-lt"/>
                <a:ea typeface="+mn-ea"/>
              </a:rPr>
              <a:t>区分大小写</a:t>
            </a:r>
            <a:endParaRPr lang="zh-CN" altLang="en-US" sz="2400" b="1" kern="0" dirty="0">
              <a:latin typeface="+mn-lt"/>
              <a:ea typeface="+mn-ea"/>
            </a:endParaRPr>
          </a:p>
          <a:p>
            <a:pPr marL="342900" indent="-342900" algn="l">
              <a:spcBef>
                <a:spcPct val="20000"/>
              </a:spcBef>
              <a:buClr>
                <a:srgbClr val="006633"/>
              </a:buClr>
              <a:buSzPct val="65000"/>
              <a:buFont typeface="Wingdings" panose="05000000000000000000" charset="0"/>
              <a:buChar char="Ø"/>
            </a:pPr>
            <a:r>
              <a:rPr lang="zh-CN" altLang="en-US" sz="2400" b="1" kern="0" dirty="0">
                <a:latin typeface="+mn-lt"/>
                <a:ea typeface="+mn-ea"/>
              </a:rPr>
              <a:t>命令太长一行放不下，在第一行末尾键入“\”字符</a:t>
            </a:r>
            <a:endParaRPr lang="zh-CN" altLang="en-US" sz="2400" b="1" kern="0" dirty="0">
              <a:latin typeface="+mn-lt"/>
              <a:ea typeface="+mn-ea"/>
            </a:endParaRPr>
          </a:p>
          <a:p>
            <a:pPr marL="342900" indent="-342900" algn="l">
              <a:spcBef>
                <a:spcPct val="20000"/>
              </a:spcBef>
              <a:buClr>
                <a:srgbClr val="006633"/>
              </a:buClr>
              <a:buSzPct val="65000"/>
              <a:buFont typeface="Wingdings" panose="05000000000000000000" charset="0"/>
              <a:buChar char="Ø"/>
            </a:pPr>
            <a:r>
              <a:rPr lang="zh-CN" altLang="en-US" sz="2400" b="1" kern="0" dirty="0">
                <a:latin typeface="+mn-lt"/>
                <a:ea typeface="+mn-ea"/>
              </a:rPr>
              <a:t>命令与参数、选项用空格隔开，多个连续空格被shell解释为单个空格</a:t>
            </a:r>
            <a:r>
              <a:rPr lang="en-US" sz="2400">
                <a:solidFill>
                  <a:srgbClr val="333333"/>
                </a:solidFill>
                <a:latin typeface="宋体" panose="02010600030101010101" pitchFamily="2" charset="-122"/>
              </a:rPr>
              <a:t> </a:t>
            </a:r>
            <a:r>
              <a:rPr lang="en-US" sz="2400" b="1">
                <a:latin typeface="Arial" panose="020B0604020202020204" pitchFamily="34" charset="0"/>
              </a:rPr>
              <a:t> </a:t>
            </a:r>
            <a:endParaRPr lang="en-US" sz="2400" b="1">
              <a:latin typeface="Arial" panose="020B0604020202020204" pitchFamily="34" charset="0"/>
            </a:endParaRPr>
          </a:p>
          <a:p>
            <a:endParaRPr lang="en-US" altLang="zh-CN" sz="3200" b="1" kern="0">
              <a:solidFill>
                <a:schemeClr val="tx2"/>
              </a:solidFill>
              <a:latin typeface="+mj-lt"/>
              <a:ea typeface="+mj-ea"/>
              <a:cs typeface="+mj-cs"/>
            </a:endParaRPr>
          </a:p>
          <a:p>
            <a:r>
              <a:rPr lang="en-US" altLang="zh-CN" sz="3200" b="1" kern="0">
                <a:solidFill>
                  <a:schemeClr val="tx2"/>
                </a:solidFill>
                <a:latin typeface="+mj-lt"/>
                <a:ea typeface="+mj-ea"/>
                <a:cs typeface="+mj-cs"/>
              </a:rPr>
              <a:t>3、编辑命令行</a:t>
            </a:r>
            <a:endParaRPr lang="en-US" sz="2800">
              <a:latin typeface="Wingdings" panose="05000000000000000000" charset="0"/>
            </a:endParaRPr>
          </a:p>
          <a:p>
            <a:pPr marL="342900" indent="-342900" algn="l">
              <a:spcBef>
                <a:spcPct val="20000"/>
              </a:spcBef>
              <a:buClr>
                <a:srgbClr val="006633"/>
              </a:buClr>
              <a:buSzPct val="65000"/>
              <a:buFont typeface="Wingdings" panose="05000000000000000000" charset="0"/>
              <a:buChar char="Ø"/>
            </a:pPr>
            <a:r>
              <a:rPr lang="zh-CN" altLang="en-US" sz="2400" b="1" kern="0" dirty="0">
                <a:latin typeface="+mn-lt"/>
                <a:ea typeface="+mn-ea"/>
              </a:rPr>
              <a:t>用backspace键向前删除字符</a:t>
            </a:r>
            <a:endParaRPr lang="zh-CN" altLang="en-US" sz="2400" b="1" kern="0" dirty="0">
              <a:latin typeface="+mn-lt"/>
              <a:ea typeface="+mn-ea"/>
            </a:endParaRPr>
          </a:p>
          <a:p>
            <a:pPr marL="342900" indent="-342900" algn="l">
              <a:spcBef>
                <a:spcPct val="20000"/>
              </a:spcBef>
              <a:buClr>
                <a:srgbClr val="006633"/>
              </a:buClr>
              <a:buSzPct val="65000"/>
              <a:buFont typeface="Wingdings" panose="05000000000000000000" charset="0"/>
              <a:buChar char="Ø"/>
            </a:pPr>
            <a:r>
              <a:rPr lang="zh-CN" altLang="en-US" sz="2400" b="1" kern="0" dirty="0">
                <a:latin typeface="+mn-lt"/>
                <a:ea typeface="+mn-ea"/>
              </a:rPr>
              <a:t>用上、下键选择最近曾经运行的命令</a:t>
            </a:r>
            <a:endParaRPr lang="zh-CN" altLang="en-US" sz="2400" b="1" kern="0" dirty="0">
              <a:latin typeface="+mn-lt"/>
              <a:ea typeface="+mn-ea"/>
            </a:endParaRPr>
          </a:p>
          <a:p>
            <a:pPr marL="342900" indent="-342900" algn="l">
              <a:spcBef>
                <a:spcPct val="20000"/>
              </a:spcBef>
              <a:buClr>
                <a:srgbClr val="006633"/>
              </a:buClr>
              <a:buSzPct val="65000"/>
              <a:buFont typeface="Wingdings" panose="05000000000000000000" charset="0"/>
              <a:buChar char="Ø"/>
            </a:pPr>
            <a:r>
              <a:rPr lang="zh-CN" altLang="en-US" sz="2400" b="1" kern="0" dirty="0">
                <a:latin typeface="+mn-lt"/>
                <a:ea typeface="+mn-ea"/>
              </a:rPr>
              <a:t>用左、右键选择要修改的某一个字符</a:t>
            </a: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550" y="2564765"/>
            <a:ext cx="7772400" cy="783590"/>
          </a:xfrm>
        </p:spPr>
        <p:txBody>
          <a:bodyPr/>
          <a:lstStyle/>
          <a:p>
            <a:pPr eaLnBrk="1" hangingPunct="1">
              <a:defRPr/>
            </a:pPr>
            <a:r>
              <a:rPr lang="zh-CN" altLang="en-US" dirty="0" smtClean="0"/>
              <a:t>五、</a:t>
            </a:r>
            <a:r>
              <a:rPr lang="en-US" altLang="zh-CN" dirty="0">
                <a:sym typeface="+mn-ea"/>
              </a:rPr>
              <a:t> </a:t>
            </a:r>
            <a:r>
              <a:rPr lang="en-US" altLang="zh-CN" dirty="0">
                <a:latin typeface="Verdana" panose="020B0604030504040204" pitchFamily="34" charset="0"/>
                <a:ea typeface="宋体" panose="02010600030101010101" pitchFamily="2" charset="-122"/>
                <a:sym typeface="+mn-ea"/>
              </a:rPr>
              <a:t>LINUX </a:t>
            </a:r>
            <a:r>
              <a:rPr lang="zh-CN" altLang="en-US" dirty="0">
                <a:latin typeface="Verdana" panose="020B0604030504040204" pitchFamily="34" charset="0"/>
                <a:ea typeface="宋体" panose="02010600030101010101" pitchFamily="2" charset="-122"/>
                <a:sym typeface="+mn-ea"/>
              </a:rPr>
              <a:t>简单命令</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4337"/>
          <p:cNvSpPr>
            <a:spLocks noGrp="1"/>
          </p:cNvSpPr>
          <p:nvPr>
            <p:ph type="title"/>
          </p:nvPr>
        </p:nvSpPr>
        <p:spPr/>
        <p:txBody>
          <a:bodyPr anchor="b"/>
          <a:lstStyle/>
          <a:p>
            <a:pPr algn="l"/>
            <a:r>
              <a:rPr lang="en-US" altLang="zh-CN" sz="3600"/>
              <a:t>简单命令</a:t>
            </a:r>
            <a:endParaRPr lang="en-US" altLang="zh-CN" sz="3600" dirty="0">
              <a:solidFill>
                <a:srgbClr val="000066"/>
              </a:solidFill>
            </a:endParaRPr>
          </a:p>
        </p:txBody>
      </p:sp>
      <p:sp>
        <p:nvSpPr>
          <p:cNvPr id="14339" name="文本占位符 14338"/>
          <p:cNvSpPr>
            <a:spLocks noGrp="1"/>
          </p:cNvSpPr>
          <p:nvPr>
            <p:ph type="body" idx="1"/>
          </p:nvPr>
        </p:nvSpPr>
        <p:spPr>
          <a:xfrm>
            <a:off x="323215" y="1700530"/>
            <a:ext cx="8686800" cy="3414395"/>
          </a:xfrm>
        </p:spPr>
        <p:txBody>
          <a:bodyPr/>
          <a:lstStyle/>
          <a:p>
            <a:pPr algn="just">
              <a:buNone/>
            </a:pPr>
            <a:r>
              <a:rPr lang="en-US" altLang="zh-CN" sz="2400" dirty="0"/>
              <a:t>1</a:t>
            </a:r>
            <a:r>
              <a:rPr lang="zh-CN" altLang="en-US" sz="2400" dirty="0"/>
              <a:t>．</a:t>
            </a:r>
            <a:r>
              <a:rPr lang="en-US" altLang="zh-CN" sz="2400" dirty="0"/>
              <a:t>who   </a:t>
            </a:r>
            <a:r>
              <a:rPr lang="zh-CN" altLang="en-US" sz="2400" dirty="0"/>
              <a:t>列出所有正在使用系统的用户、所用终端名和注册到系统的时间 </a:t>
            </a:r>
            <a:endParaRPr lang="zh-CN" altLang="en-US" sz="2400" dirty="0"/>
          </a:p>
          <a:p>
            <a:pPr algn="just">
              <a:buNone/>
            </a:pPr>
            <a:r>
              <a:rPr lang="en-US" altLang="zh-CN" sz="2400" dirty="0"/>
              <a:t>2</a:t>
            </a:r>
            <a:r>
              <a:rPr lang="zh-CN" altLang="en-US" sz="2400" dirty="0"/>
              <a:t>．</a:t>
            </a:r>
            <a:r>
              <a:rPr lang="en-US" altLang="zh-CN" sz="2400" dirty="0"/>
              <a:t>echo  </a:t>
            </a:r>
            <a:r>
              <a:rPr lang="zh-CN" altLang="en-US" sz="2400" dirty="0"/>
              <a:t>将命令行中的参数显示到标准输出（即屏幕）上 </a:t>
            </a:r>
            <a:endParaRPr lang="zh-CN" altLang="en-US" sz="2400" dirty="0"/>
          </a:p>
          <a:p>
            <a:pPr algn="just">
              <a:buNone/>
            </a:pPr>
            <a:r>
              <a:rPr lang="en-US" altLang="zh-CN" sz="2400" dirty="0"/>
              <a:t>3</a:t>
            </a:r>
            <a:r>
              <a:rPr lang="zh-CN" altLang="en-US" sz="2400" dirty="0"/>
              <a:t>．</a:t>
            </a:r>
            <a:r>
              <a:rPr lang="en-US" altLang="zh-CN" sz="2400" dirty="0"/>
              <a:t>date   </a:t>
            </a:r>
            <a:r>
              <a:rPr lang="zh-CN" altLang="en-US" sz="2400" dirty="0"/>
              <a:t>在屏幕上显示或设置系统的日期和时间 </a:t>
            </a:r>
            <a:endParaRPr lang="zh-CN" altLang="en-US" sz="2400" dirty="0"/>
          </a:p>
          <a:p>
            <a:pPr algn="just">
              <a:buNone/>
            </a:pPr>
            <a:r>
              <a:rPr lang="en-US" altLang="zh-CN" sz="2400" dirty="0"/>
              <a:t>4</a:t>
            </a:r>
            <a:r>
              <a:rPr lang="zh-CN" altLang="en-US" sz="2400" dirty="0"/>
              <a:t>．</a:t>
            </a:r>
            <a:r>
              <a:rPr lang="en-US" altLang="zh-CN" sz="2400" dirty="0"/>
              <a:t>cal    </a:t>
            </a:r>
            <a:r>
              <a:rPr lang="zh-CN" altLang="en-US" sz="2400" dirty="0"/>
              <a:t>显示公元</a:t>
            </a:r>
            <a:r>
              <a:rPr lang="en-US" altLang="zh-CN" sz="2400" dirty="0"/>
              <a:t>1</a:t>
            </a:r>
            <a:r>
              <a:rPr lang="zh-CN" altLang="en-US" sz="2400" dirty="0"/>
              <a:t>～</a:t>
            </a:r>
            <a:r>
              <a:rPr lang="en-US" altLang="zh-CN" sz="2400" dirty="0"/>
              <a:t>9999</a:t>
            </a:r>
            <a:r>
              <a:rPr lang="zh-CN" altLang="en-US" sz="2400" dirty="0"/>
              <a:t>年中任意一年或者任意一个月的日历 </a:t>
            </a:r>
            <a:endParaRPr lang="zh-CN" altLang="en-US" sz="2400" dirty="0"/>
          </a:p>
          <a:p>
            <a:pPr algn="just">
              <a:buNone/>
            </a:pPr>
            <a:r>
              <a:rPr lang="en-US" altLang="zh-CN" sz="2400" dirty="0"/>
              <a:t>5</a:t>
            </a:r>
            <a:r>
              <a:rPr lang="zh-CN" altLang="en-US" sz="2400" dirty="0"/>
              <a:t>．</a:t>
            </a:r>
            <a:r>
              <a:rPr lang="en-US" altLang="zh-CN" sz="2400" dirty="0"/>
              <a:t>clear    </a:t>
            </a:r>
            <a:r>
              <a:rPr lang="zh-CN" altLang="en-US" sz="2400" dirty="0"/>
              <a:t>清除屏幕上的信息 </a:t>
            </a:r>
            <a:endParaRPr lang="zh-CN" altLang="en-US" sz="2400" dirty="0"/>
          </a:p>
          <a:p>
            <a:pPr algn="just">
              <a:buNone/>
            </a:pPr>
            <a:r>
              <a:rPr lang="en-US" altLang="zh-CN" sz="2400" dirty="0"/>
              <a:t>6</a:t>
            </a:r>
            <a:r>
              <a:rPr lang="zh-CN" altLang="en-US" sz="2400" dirty="0"/>
              <a:t>．</a:t>
            </a:r>
            <a:r>
              <a:rPr lang="en-US" altLang="zh-CN" sz="2400" err="1"/>
              <a:t>passwd</a:t>
            </a:r>
            <a:r>
              <a:rPr lang="en-US" altLang="zh-CN" sz="2400" dirty="0"/>
              <a:t>  </a:t>
            </a:r>
            <a:r>
              <a:rPr lang="zh-CN" altLang="en-US" sz="2400" dirty="0"/>
              <a:t>修改用户密码</a:t>
            </a:r>
            <a:endParaRPr lang="zh-CN" altLang="en-US" sz="2400" dirty="0"/>
          </a:p>
          <a:p>
            <a:endParaRPr lang="zh-CN"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文本占位符 89090"/>
          <p:cNvSpPr>
            <a:spLocks noGrp="1"/>
          </p:cNvSpPr>
          <p:nvPr>
            <p:ph type="body" idx="1"/>
          </p:nvPr>
        </p:nvSpPr>
        <p:spPr>
          <a:xfrm>
            <a:off x="533400" y="990600"/>
            <a:ext cx="7848600" cy="4495800"/>
          </a:xfrm>
        </p:spPr>
        <p:txBody>
          <a:bodyPr/>
          <a:lstStyle/>
          <a:p>
            <a:pPr>
              <a:buNone/>
            </a:pPr>
            <a:r>
              <a:rPr lang="en-US" altLang="zh-CN" b="1" dirty="0">
                <a:solidFill>
                  <a:schemeClr val="tx1"/>
                </a:solidFill>
              </a:rPr>
              <a:t>1</a:t>
            </a:r>
            <a:r>
              <a:rPr lang="zh-CN" altLang="en-US" b="1" dirty="0">
                <a:solidFill>
                  <a:schemeClr val="tx1"/>
                </a:solidFill>
              </a:rPr>
              <a:t>、</a:t>
            </a:r>
            <a:r>
              <a:rPr lang="en-US" altLang="zh-CN" b="1" dirty="0">
                <a:solidFill>
                  <a:schemeClr val="tx1"/>
                </a:solidFill>
              </a:rPr>
              <a:t>who   </a:t>
            </a:r>
            <a:r>
              <a:rPr lang="zh-CN" altLang="en-US" b="1" dirty="0">
                <a:solidFill>
                  <a:schemeClr val="tx1"/>
                </a:solidFill>
              </a:rPr>
              <a:t>列出所有正在使用系统的用户</a:t>
            </a:r>
            <a:endParaRPr lang="zh-CN" altLang="en-US" b="1" dirty="0">
              <a:solidFill>
                <a:schemeClr val="tx1"/>
              </a:solidFill>
            </a:endParaRPr>
          </a:p>
          <a:p>
            <a:pPr>
              <a:buNone/>
            </a:pPr>
            <a:endParaRPr lang="zh-CN" altLang="en-US" b="1" dirty="0">
              <a:solidFill>
                <a:schemeClr val="tx1"/>
              </a:solidFill>
            </a:endParaRPr>
          </a:p>
          <a:p>
            <a:pPr>
              <a:buNone/>
            </a:pPr>
            <a:r>
              <a:rPr lang="zh-CN" altLang="en-US" b="1" dirty="0">
                <a:solidFill>
                  <a:schemeClr val="tx1"/>
                </a:solidFill>
              </a:rPr>
              <a:t>一般格式： </a:t>
            </a:r>
            <a:endParaRPr lang="zh-CN" altLang="en-US" b="1" dirty="0">
              <a:solidFill>
                <a:schemeClr val="tx1"/>
              </a:solidFill>
            </a:endParaRPr>
          </a:p>
          <a:p>
            <a:pPr>
              <a:buNone/>
            </a:pPr>
            <a:r>
              <a:rPr lang="zh-CN" altLang="en-US" b="1" dirty="0">
                <a:solidFill>
                  <a:schemeClr val="tx1"/>
                </a:solidFill>
              </a:rPr>
              <a:t>      </a:t>
            </a:r>
            <a:r>
              <a:rPr lang="en-US" altLang="zh-CN" b="1" dirty="0">
                <a:solidFill>
                  <a:schemeClr val="tx1"/>
                </a:solidFill>
              </a:rPr>
              <a:t>who  [</a:t>
            </a:r>
            <a:r>
              <a:rPr lang="zh-CN" altLang="en-US" b="1" dirty="0">
                <a:solidFill>
                  <a:schemeClr val="tx1"/>
                </a:solidFill>
              </a:rPr>
              <a:t>选项</a:t>
            </a:r>
            <a:r>
              <a:rPr lang="en-US" altLang="zh-CN" b="1" dirty="0">
                <a:solidFill>
                  <a:schemeClr val="tx1"/>
                </a:solidFill>
              </a:rPr>
              <a:t>]  [</a:t>
            </a:r>
            <a:r>
              <a:rPr lang="zh-CN" altLang="en-US" b="1" dirty="0">
                <a:solidFill>
                  <a:schemeClr val="tx1"/>
                </a:solidFill>
              </a:rPr>
              <a:t>参数</a:t>
            </a:r>
            <a:r>
              <a:rPr lang="en-US" altLang="zh-CN" b="1" dirty="0">
                <a:solidFill>
                  <a:schemeClr val="tx1"/>
                </a:solidFill>
              </a:rPr>
              <a:t>]</a:t>
            </a:r>
            <a:endParaRPr lang="en-US" altLang="zh-CN" b="1" dirty="0">
              <a:solidFill>
                <a:schemeClr val="tx1"/>
              </a:solidFill>
            </a:endParaRPr>
          </a:p>
          <a:p>
            <a:pPr>
              <a:buNone/>
            </a:pPr>
            <a:r>
              <a:rPr lang="zh-CN" altLang="en-US" b="1" dirty="0">
                <a:solidFill>
                  <a:schemeClr val="tx1"/>
                </a:solidFill>
              </a:rPr>
              <a:t>选项说明：</a:t>
            </a:r>
            <a:endParaRPr lang="zh-CN" altLang="en-US" b="1" dirty="0">
              <a:solidFill>
                <a:schemeClr val="tx1"/>
              </a:solidFill>
            </a:endParaRPr>
          </a:p>
          <a:p>
            <a:pPr>
              <a:buNone/>
            </a:pPr>
            <a:r>
              <a:rPr lang="zh-CN" altLang="en-US" b="1" dirty="0">
                <a:solidFill>
                  <a:schemeClr val="tx1"/>
                </a:solidFill>
              </a:rPr>
              <a:t>      </a:t>
            </a:r>
            <a:r>
              <a:rPr lang="en-US" altLang="zh-CN" b="1" dirty="0">
                <a:solidFill>
                  <a:schemeClr val="tx1"/>
                </a:solidFill>
              </a:rPr>
              <a:t>-w   </a:t>
            </a:r>
            <a:r>
              <a:rPr lang="zh-CN" altLang="en-US" b="1" dirty="0">
                <a:solidFill>
                  <a:schemeClr val="tx1"/>
                </a:solidFill>
              </a:rPr>
              <a:t>显示注册用户屏蔽情况</a:t>
            </a:r>
            <a:endParaRPr lang="zh-CN" altLang="en-US" b="1" dirty="0">
              <a:solidFill>
                <a:schemeClr val="tx1"/>
              </a:solidFill>
            </a:endParaRPr>
          </a:p>
          <a:p>
            <a:pPr>
              <a:buNone/>
            </a:pPr>
            <a:r>
              <a:rPr lang="zh-CN" altLang="en-US" b="1" dirty="0">
                <a:solidFill>
                  <a:schemeClr val="tx1"/>
                </a:solidFill>
              </a:rPr>
              <a:t>      </a:t>
            </a:r>
            <a:r>
              <a:rPr lang="en-US" altLang="zh-CN" b="1" dirty="0">
                <a:solidFill>
                  <a:schemeClr val="tx1"/>
                </a:solidFill>
              </a:rPr>
              <a:t>-q    </a:t>
            </a:r>
            <a:r>
              <a:rPr lang="zh-CN" altLang="en-US" b="1" dirty="0">
                <a:solidFill>
                  <a:schemeClr val="tx1"/>
                </a:solidFill>
              </a:rPr>
              <a:t>显示所有注册用户名和个数</a:t>
            </a:r>
            <a:endParaRPr lang="zh-CN" altLang="en-US" b="1" dirty="0">
              <a:solidFill>
                <a:schemeClr val="tx1"/>
              </a:solidFill>
            </a:endParaRPr>
          </a:p>
          <a:p>
            <a:pPr algn="just">
              <a:spcBef>
                <a:spcPct val="0"/>
              </a:spcBef>
              <a:buClr>
                <a:schemeClr val="bg1"/>
              </a:buClr>
              <a:buSzPct val="100000"/>
              <a:buNone/>
            </a:pPr>
            <a:endParaRPr lang="zh-CN" altLang="en-US" b="1" dirty="0">
              <a:solidFill>
                <a:schemeClr val="tx1"/>
              </a:solidFill>
            </a:endParaRPr>
          </a:p>
          <a:p>
            <a:pPr algn="just">
              <a:spcBef>
                <a:spcPct val="0"/>
              </a:spcBef>
              <a:buClr>
                <a:schemeClr val="bg1"/>
              </a:buClr>
              <a:buSzPct val="100000"/>
              <a:buNone/>
            </a:pPr>
            <a:endParaRPr lang="zh-CN" altLang="en-US" b="1"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90113"/>
          <p:cNvSpPr>
            <a:spLocks noGrp="1"/>
          </p:cNvSpPr>
          <p:nvPr>
            <p:ph/>
          </p:nvPr>
        </p:nvSpPr>
        <p:spPr>
          <a:xfrm>
            <a:off x="457200" y="685800"/>
            <a:ext cx="8229600" cy="5597525"/>
          </a:xfrm>
        </p:spPr>
        <p:txBody>
          <a:bodyPr/>
          <a:lstStyle/>
          <a:p>
            <a:pPr>
              <a:buNone/>
            </a:pPr>
            <a:r>
              <a:rPr lang="zh-CN" altLang="en-US" sz="3600" b="1" dirty="0">
                <a:solidFill>
                  <a:schemeClr val="tx2"/>
                </a:solidFill>
              </a:rPr>
              <a:t>示例：</a:t>
            </a:r>
            <a:endParaRPr lang="zh-CN" altLang="en-US" sz="3600" b="1" dirty="0">
              <a:solidFill>
                <a:srgbClr val="000099"/>
              </a:solidFill>
            </a:endParaRPr>
          </a:p>
          <a:p>
            <a:pPr>
              <a:buNone/>
            </a:pPr>
            <a:endParaRPr lang="zh-CN" altLang="en-US" sz="3600" b="1" dirty="0">
              <a:solidFill>
                <a:srgbClr val="000099"/>
              </a:solidFill>
            </a:endParaRPr>
          </a:p>
          <a:p>
            <a:pPr algn="just">
              <a:spcBef>
                <a:spcPct val="0"/>
              </a:spcBef>
              <a:buClr>
                <a:schemeClr val="bg1"/>
              </a:buClr>
              <a:buSzPct val="100000"/>
              <a:buNone/>
            </a:pPr>
            <a:r>
              <a:rPr lang="zh-CN" altLang="en-US" sz="3600" b="1" dirty="0"/>
              <a:t>   </a:t>
            </a:r>
            <a:endParaRPr lang="en-US" altLang="zh-CN" sz="3600"/>
          </a:p>
        </p:txBody>
      </p:sp>
      <p:pic>
        <p:nvPicPr>
          <p:cNvPr id="2" name="图片 1"/>
          <p:cNvPicPr>
            <a:picLocks noChangeAspect="1"/>
          </p:cNvPicPr>
          <p:nvPr/>
        </p:nvPicPr>
        <p:blipFill>
          <a:blip r:embed="rId1"/>
          <a:stretch>
            <a:fillRect/>
          </a:stretch>
        </p:blipFill>
        <p:spPr>
          <a:xfrm>
            <a:off x="457200" y="1844675"/>
            <a:ext cx="8480425" cy="150304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91137"/>
          <p:cNvSpPr>
            <a:spLocks noGrp="1"/>
          </p:cNvSpPr>
          <p:nvPr>
            <p:ph/>
          </p:nvPr>
        </p:nvSpPr>
        <p:spPr>
          <a:xfrm>
            <a:off x="457200" y="838200"/>
            <a:ext cx="8229600" cy="5597525"/>
          </a:xfrm>
        </p:spPr>
        <p:txBody>
          <a:bodyPr/>
          <a:lstStyle/>
          <a:p>
            <a:pPr>
              <a:buNone/>
            </a:pPr>
            <a:r>
              <a:rPr lang="en-US" altLang="zh-CN" sz="3600" b="1" dirty="0">
                <a:solidFill>
                  <a:schemeClr val="tx1"/>
                </a:solidFill>
                <a:latin typeface="宋体" panose="02010600030101010101" pitchFamily="2" charset="-122"/>
              </a:rPr>
              <a:t>2</a:t>
            </a:r>
            <a:r>
              <a:rPr lang="zh-CN" altLang="en-US" sz="3600" b="1" dirty="0">
                <a:solidFill>
                  <a:schemeClr val="tx1"/>
                </a:solidFill>
                <a:latin typeface="宋体" panose="02010600030101010101" pitchFamily="2" charset="-122"/>
              </a:rPr>
              <a:t>、</a:t>
            </a:r>
            <a:r>
              <a:rPr lang="en-US" altLang="zh-CN" sz="3600" b="1">
                <a:solidFill>
                  <a:schemeClr val="tx1"/>
                </a:solidFill>
              </a:rPr>
              <a:t>echo     </a:t>
            </a:r>
            <a:r>
              <a:rPr lang="zh-CN" altLang="en-US" sz="3600" b="1" dirty="0">
                <a:solidFill>
                  <a:schemeClr val="tx1"/>
                </a:solidFill>
                <a:latin typeface="宋体" panose="02010600030101010101" pitchFamily="2" charset="-122"/>
              </a:rPr>
              <a:t>显示指定字符串</a:t>
            </a:r>
            <a:endParaRPr lang="zh-CN" altLang="en-US" sz="3600" b="1" dirty="0">
              <a:solidFill>
                <a:schemeClr val="tx1"/>
              </a:solidFill>
              <a:latin typeface="宋体" panose="02010600030101010101" pitchFamily="2" charset="-122"/>
            </a:endParaRPr>
          </a:p>
          <a:p>
            <a:pPr>
              <a:buNone/>
            </a:pPr>
            <a:endParaRPr lang="zh-CN" altLang="en-US" b="1" dirty="0">
              <a:solidFill>
                <a:schemeClr val="tx1"/>
              </a:solidFill>
              <a:latin typeface="宋体" panose="02010600030101010101" pitchFamily="2" charset="-122"/>
            </a:endParaRPr>
          </a:p>
          <a:p>
            <a:pPr>
              <a:buNone/>
            </a:pPr>
            <a:r>
              <a:rPr lang="zh-CN" altLang="en-US" b="1" dirty="0">
                <a:solidFill>
                  <a:schemeClr val="tx1"/>
                </a:solidFill>
                <a:latin typeface="宋体" panose="02010600030101010101" pitchFamily="2" charset="-122"/>
              </a:rPr>
              <a:t>一般格式：</a:t>
            </a:r>
            <a:endParaRPr lang="zh-CN" altLang="en-US" b="1" dirty="0">
              <a:solidFill>
                <a:schemeClr val="tx1"/>
              </a:solidFill>
              <a:latin typeface="宋体" panose="02010600030101010101" pitchFamily="2" charset="-122"/>
            </a:endParaRPr>
          </a:p>
          <a:p>
            <a:pPr>
              <a:buNone/>
            </a:pPr>
            <a:r>
              <a:rPr lang="zh-CN" altLang="en-US" b="1" dirty="0">
                <a:solidFill>
                  <a:schemeClr val="tx1"/>
                </a:solidFill>
                <a:latin typeface="宋体" panose="02010600030101010101" pitchFamily="2" charset="-122"/>
              </a:rPr>
              <a:t>    </a:t>
            </a:r>
            <a:r>
              <a:rPr lang="en-US" altLang="zh-CN" sz="3600" b="1">
                <a:solidFill>
                  <a:schemeClr val="tx1"/>
                </a:solidFill>
              </a:rPr>
              <a:t>echo  [- n]  string</a:t>
            </a:r>
            <a:endParaRPr lang="en-US" altLang="zh-CN" sz="3600" b="1">
              <a:solidFill>
                <a:schemeClr val="tx1"/>
              </a:solidFill>
            </a:endParaRPr>
          </a:p>
          <a:p>
            <a:pPr>
              <a:buNone/>
            </a:pPr>
            <a:r>
              <a:rPr lang="zh-CN" altLang="en-US" b="1" dirty="0">
                <a:solidFill>
                  <a:schemeClr val="tx1"/>
                </a:solidFill>
                <a:latin typeface="宋体" panose="02010600030101010101" pitchFamily="2" charset="-122"/>
              </a:rPr>
              <a:t>选项说明：</a:t>
            </a:r>
            <a:endParaRPr lang="zh-CN" altLang="en-US" b="1" dirty="0">
              <a:solidFill>
                <a:schemeClr val="tx1"/>
              </a:solidFill>
              <a:latin typeface="宋体" panose="02010600030101010101" pitchFamily="2" charset="-122"/>
            </a:endParaRPr>
          </a:p>
          <a:p>
            <a:pPr>
              <a:buNone/>
            </a:pPr>
            <a:r>
              <a:rPr lang="zh-CN" altLang="en-US" b="1" dirty="0">
                <a:solidFill>
                  <a:schemeClr val="tx1"/>
                </a:solidFill>
                <a:latin typeface="宋体" panose="02010600030101010101" pitchFamily="2" charset="-122"/>
              </a:rPr>
              <a:t>   </a:t>
            </a:r>
            <a:r>
              <a:rPr lang="en-US" altLang="zh-CN" sz="3600" b="1">
                <a:solidFill>
                  <a:schemeClr val="tx1"/>
                </a:solidFill>
              </a:rPr>
              <a:t>-n</a:t>
            </a:r>
            <a:r>
              <a:rPr lang="en-US" altLang="zh-CN" b="1" dirty="0">
                <a:solidFill>
                  <a:schemeClr val="tx1"/>
                </a:solidFill>
                <a:latin typeface="宋体" panose="02010600030101010101" pitchFamily="2" charset="-122"/>
              </a:rPr>
              <a:t>   </a:t>
            </a:r>
            <a:r>
              <a:rPr lang="zh-CN" altLang="en-US" b="1" dirty="0">
                <a:solidFill>
                  <a:schemeClr val="tx1"/>
                </a:solidFill>
                <a:latin typeface="宋体" panose="02010600030101010101" pitchFamily="2" charset="-122"/>
              </a:rPr>
              <a:t>输出字符串之后不换行</a:t>
            </a:r>
            <a:endParaRPr lang="zh-CN" altLang="en-US" b="1" dirty="0">
              <a:solidFill>
                <a:schemeClr val="tx1"/>
              </a:solidFill>
              <a:latin typeface="宋体" panose="02010600030101010101" pitchFamily="2" charset="-122"/>
            </a:endParaRPr>
          </a:p>
          <a:p>
            <a:pPr>
              <a:buNone/>
            </a:pPr>
            <a:endParaRPr lang="zh-CN" altLang="en-US" b="1" dirty="0">
              <a:solidFill>
                <a:schemeClr val="tx1"/>
              </a:solidFill>
              <a:latin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92161"/>
          <p:cNvSpPr>
            <a:spLocks noGrp="1"/>
          </p:cNvSpPr>
          <p:nvPr>
            <p:ph/>
          </p:nvPr>
        </p:nvSpPr>
        <p:spPr>
          <a:xfrm>
            <a:off x="457200" y="685800"/>
            <a:ext cx="8229600" cy="5597525"/>
          </a:xfrm>
        </p:spPr>
        <p:txBody>
          <a:bodyPr/>
          <a:lstStyle/>
          <a:p>
            <a:pPr>
              <a:buNone/>
            </a:pPr>
            <a:r>
              <a:rPr lang="zh-CN" altLang="en-US" sz="3600" dirty="0">
                <a:solidFill>
                  <a:schemeClr val="tx2"/>
                </a:solidFill>
                <a:latin typeface="宋体" panose="02010600030101010101" pitchFamily="2" charset="-122"/>
              </a:rPr>
              <a:t>示例：</a:t>
            </a:r>
            <a:endParaRPr lang="zh-CN" altLang="en-US" b="1" dirty="0">
              <a:solidFill>
                <a:srgbClr val="000099"/>
              </a:solidFill>
              <a:latin typeface="宋体" panose="02010600030101010101" pitchFamily="2" charset="-122"/>
            </a:endParaRPr>
          </a:p>
          <a:p>
            <a:pPr>
              <a:buNone/>
            </a:pPr>
            <a:r>
              <a:rPr lang="zh-CN" altLang="en-US" b="1" dirty="0">
                <a:solidFill>
                  <a:srgbClr val="000099"/>
                </a:solidFill>
                <a:latin typeface="宋体" panose="02010600030101010101" pitchFamily="2" charset="-122"/>
              </a:rPr>
              <a:t>  </a:t>
            </a:r>
            <a:endParaRPr lang="zh-CN" altLang="en-US" b="1" dirty="0">
              <a:solidFill>
                <a:srgbClr val="000099"/>
              </a:solidFill>
              <a:latin typeface="宋体" panose="02010600030101010101" pitchFamily="2" charset="-122"/>
            </a:endParaRPr>
          </a:p>
          <a:p>
            <a:pPr>
              <a:buNone/>
            </a:pPr>
            <a:r>
              <a:rPr lang="zh-CN" altLang="en-US" b="1" dirty="0">
                <a:solidFill>
                  <a:srgbClr val="000099"/>
                </a:solidFill>
                <a:latin typeface="宋体" panose="02010600030101010101" pitchFamily="2" charset="-122"/>
              </a:rPr>
              <a:t>  </a:t>
            </a:r>
            <a:endParaRPr lang="en-US" altLang="zh-CN"/>
          </a:p>
        </p:txBody>
      </p:sp>
      <p:pic>
        <p:nvPicPr>
          <p:cNvPr id="2" name="图片 1"/>
          <p:cNvPicPr>
            <a:picLocks noChangeAspect="1"/>
          </p:cNvPicPr>
          <p:nvPr/>
        </p:nvPicPr>
        <p:blipFill>
          <a:blip r:embed="rId1"/>
          <a:stretch>
            <a:fillRect/>
          </a:stretch>
        </p:blipFill>
        <p:spPr>
          <a:xfrm>
            <a:off x="611505" y="2637155"/>
            <a:ext cx="8276590" cy="546100"/>
          </a:xfrm>
          <a:prstGeom prst="rect">
            <a:avLst/>
          </a:prstGeom>
        </p:spPr>
      </p:pic>
      <p:pic>
        <p:nvPicPr>
          <p:cNvPr id="3" name="图片 2"/>
          <p:cNvPicPr>
            <a:picLocks noChangeAspect="1"/>
          </p:cNvPicPr>
          <p:nvPr/>
        </p:nvPicPr>
        <p:blipFill>
          <a:blip r:embed="rId2"/>
          <a:stretch>
            <a:fillRect/>
          </a:stretch>
        </p:blipFill>
        <p:spPr>
          <a:xfrm>
            <a:off x="611505" y="1917065"/>
            <a:ext cx="5497195" cy="5816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内容占位符 93185"/>
          <p:cNvSpPr>
            <a:spLocks noGrp="1"/>
          </p:cNvSpPr>
          <p:nvPr>
            <p:ph/>
          </p:nvPr>
        </p:nvSpPr>
        <p:spPr>
          <a:xfrm>
            <a:off x="381000" y="914400"/>
            <a:ext cx="8229600" cy="5597525"/>
          </a:xfrm>
        </p:spPr>
        <p:txBody>
          <a:bodyPr/>
          <a:lstStyle/>
          <a:p>
            <a:pPr>
              <a:buNone/>
            </a:pPr>
            <a:r>
              <a:rPr lang="en-US" altLang="zh-CN" b="1" dirty="0">
                <a:solidFill>
                  <a:schemeClr val="tx1"/>
                </a:solidFill>
              </a:rPr>
              <a:t>3</a:t>
            </a:r>
            <a:r>
              <a:rPr lang="zh-CN" altLang="en-US" b="1" dirty="0">
                <a:solidFill>
                  <a:schemeClr val="tx1"/>
                </a:solidFill>
              </a:rPr>
              <a:t>、</a:t>
            </a:r>
            <a:r>
              <a:rPr lang="en-US" altLang="zh-CN" b="1" dirty="0">
                <a:solidFill>
                  <a:schemeClr val="tx1"/>
                </a:solidFill>
              </a:rPr>
              <a:t>date   </a:t>
            </a:r>
            <a:r>
              <a:rPr lang="zh-CN" altLang="en-US" b="1" dirty="0">
                <a:solidFill>
                  <a:schemeClr val="tx1"/>
                </a:solidFill>
              </a:rPr>
              <a:t>显示或设置系统的日期和时间</a:t>
            </a:r>
            <a:endParaRPr lang="zh-CN" altLang="en-US" b="1" dirty="0">
              <a:solidFill>
                <a:schemeClr val="tx1"/>
              </a:solidFill>
            </a:endParaRPr>
          </a:p>
          <a:p>
            <a:pPr>
              <a:buNone/>
            </a:pPr>
            <a:endParaRPr lang="zh-CN" altLang="en-US" b="1" dirty="0">
              <a:solidFill>
                <a:schemeClr val="tx1"/>
              </a:solidFill>
            </a:endParaRPr>
          </a:p>
          <a:p>
            <a:pPr>
              <a:buNone/>
            </a:pPr>
            <a:r>
              <a:rPr lang="zh-CN" altLang="en-US" b="1" dirty="0">
                <a:solidFill>
                  <a:schemeClr val="tx1"/>
                </a:solidFill>
              </a:rPr>
              <a:t>一般格式：</a:t>
            </a:r>
            <a:endParaRPr lang="zh-CN" altLang="en-US" b="1" dirty="0">
              <a:solidFill>
                <a:schemeClr val="tx1"/>
              </a:solidFill>
            </a:endParaRPr>
          </a:p>
          <a:p>
            <a:pPr>
              <a:buNone/>
            </a:pPr>
            <a:r>
              <a:rPr lang="en-US" altLang="zh-CN" b="1" dirty="0">
                <a:solidFill>
                  <a:schemeClr val="tx1"/>
                </a:solidFill>
              </a:rPr>
              <a:t>date  [</a:t>
            </a:r>
            <a:r>
              <a:rPr lang="zh-CN" altLang="en-US" b="1" dirty="0">
                <a:solidFill>
                  <a:schemeClr val="tx1"/>
                </a:solidFill>
              </a:rPr>
              <a:t>选项</a:t>
            </a:r>
            <a:r>
              <a:rPr lang="en-US" altLang="zh-CN" b="1" err="1">
                <a:solidFill>
                  <a:schemeClr val="tx1"/>
                </a:solidFill>
              </a:rPr>
              <a:t>] [MMDDhhmm[[CC]YY][.ss</a:t>
            </a:r>
            <a:r>
              <a:rPr lang="en-US" altLang="zh-CN" b="1">
                <a:solidFill>
                  <a:schemeClr val="tx1"/>
                </a:solidFill>
              </a:rPr>
              <a:t>]]</a:t>
            </a:r>
            <a:endParaRPr lang="en-US" altLang="zh-CN" b="1">
              <a:solidFill>
                <a:schemeClr val="tx1"/>
              </a:solidFill>
            </a:endParaRPr>
          </a:p>
          <a:p>
            <a:pPr>
              <a:buNone/>
            </a:pPr>
            <a:endParaRPr lang="en-US" altLang="zh-CN" b="1">
              <a:solidFill>
                <a:schemeClr val="tx1"/>
              </a:solidFill>
            </a:endParaRPr>
          </a:p>
          <a:p>
            <a:pPr>
              <a:buNone/>
            </a:pPr>
            <a:r>
              <a:rPr lang="zh-CN" altLang="en-US" b="1" dirty="0">
                <a:solidFill>
                  <a:schemeClr val="tx1"/>
                </a:solidFill>
              </a:rPr>
              <a:t>选项说明：</a:t>
            </a:r>
            <a:endParaRPr lang="zh-CN" altLang="en-US" b="1" dirty="0">
              <a:solidFill>
                <a:schemeClr val="tx1"/>
              </a:solidFill>
            </a:endParaRPr>
          </a:p>
          <a:p>
            <a:pPr>
              <a:buNone/>
            </a:pPr>
            <a:r>
              <a:rPr lang="zh-CN" altLang="en-US" b="1" dirty="0">
                <a:solidFill>
                  <a:schemeClr val="tx1"/>
                </a:solidFill>
              </a:rPr>
              <a:t>  </a:t>
            </a:r>
            <a:r>
              <a:rPr lang="en-US" altLang="zh-CN" b="1" dirty="0">
                <a:solidFill>
                  <a:schemeClr val="tx1"/>
                </a:solidFill>
              </a:rPr>
              <a:t>-s    </a:t>
            </a:r>
            <a:r>
              <a:rPr lang="zh-CN" altLang="en-US" b="1" dirty="0">
                <a:solidFill>
                  <a:schemeClr val="tx1"/>
                </a:solidFill>
              </a:rPr>
              <a:t>设定由字符串制定的时间</a:t>
            </a:r>
            <a:endParaRPr lang="zh-CN" altLang="en-US" b="1" dirty="0">
              <a:solidFill>
                <a:schemeClr val="tx1"/>
              </a:solidFill>
            </a:endParaRPr>
          </a:p>
          <a:p>
            <a:pPr>
              <a:buNone/>
            </a:pPr>
            <a:r>
              <a:rPr lang="zh-CN" altLang="en-US">
                <a:solidFill>
                  <a:schemeClr val="tx1"/>
                </a:solidFill>
              </a:rPr>
              <a:t>  </a:t>
            </a:r>
            <a:endParaRPr lang="zh-CN" alt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971550" y="2564765"/>
            <a:ext cx="7772400" cy="783590"/>
          </a:xfrm>
        </p:spPr>
        <p:txBody>
          <a:bodyPr/>
          <a:lstStyle/>
          <a:p>
            <a:pPr eaLnBrk="1" hangingPunct="1">
              <a:defRPr/>
            </a:pPr>
            <a:r>
              <a:rPr lang="zh-CN" altLang="en-US" dirty="0" smtClean="0"/>
              <a:t>一、</a:t>
            </a:r>
            <a:r>
              <a:rPr lang="en-US" altLang="zh-CN" dirty="0">
                <a:sym typeface="+mn-ea"/>
              </a:rPr>
              <a:t> Linux</a:t>
            </a:r>
            <a:r>
              <a:rPr lang="zh-CN" altLang="en-US" dirty="0">
                <a:sym typeface="+mn-ea"/>
              </a:rPr>
              <a:t>文件系统简介</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内容占位符 94209"/>
          <p:cNvSpPr>
            <a:spLocks noGrp="1"/>
          </p:cNvSpPr>
          <p:nvPr>
            <p:ph/>
          </p:nvPr>
        </p:nvSpPr>
        <p:spPr>
          <a:xfrm>
            <a:off x="457200" y="685800"/>
            <a:ext cx="8229600" cy="6172200"/>
          </a:xfrm>
        </p:spPr>
        <p:txBody>
          <a:bodyPr/>
          <a:lstStyle/>
          <a:p>
            <a:pPr>
              <a:buNone/>
            </a:pPr>
            <a:r>
              <a:rPr lang="zh-CN" altLang="en-US" sz="3600" dirty="0">
                <a:solidFill>
                  <a:schemeClr val="tx2"/>
                </a:solidFill>
              </a:rPr>
              <a:t>示例：</a:t>
            </a:r>
            <a:endParaRPr lang="zh-CN" altLang="en-US" b="1" dirty="0">
              <a:solidFill>
                <a:srgbClr val="000099"/>
              </a:solidFill>
            </a:endParaRPr>
          </a:p>
          <a:p>
            <a:pPr>
              <a:buNone/>
            </a:pPr>
            <a:endParaRPr lang="zh-CN" altLang="en-US" sz="3600" b="1" dirty="0"/>
          </a:p>
          <a:p>
            <a:pPr>
              <a:buNone/>
            </a:pPr>
            <a:endParaRPr lang="en-US" altLang="zh-CN" b="1"/>
          </a:p>
        </p:txBody>
      </p:sp>
      <p:pic>
        <p:nvPicPr>
          <p:cNvPr id="2" name="图片 1"/>
          <p:cNvPicPr>
            <a:picLocks noChangeAspect="1"/>
          </p:cNvPicPr>
          <p:nvPr/>
        </p:nvPicPr>
        <p:blipFill>
          <a:blip r:embed="rId1"/>
          <a:stretch>
            <a:fillRect/>
          </a:stretch>
        </p:blipFill>
        <p:spPr>
          <a:xfrm>
            <a:off x="683260" y="1700530"/>
            <a:ext cx="6706235" cy="732790"/>
          </a:xfrm>
          <a:prstGeom prst="rect">
            <a:avLst/>
          </a:prstGeom>
        </p:spPr>
      </p:pic>
      <p:pic>
        <p:nvPicPr>
          <p:cNvPr id="3" name="图片 2"/>
          <p:cNvPicPr>
            <a:picLocks noChangeAspect="1"/>
          </p:cNvPicPr>
          <p:nvPr/>
        </p:nvPicPr>
        <p:blipFill>
          <a:blip r:embed="rId2"/>
          <a:stretch>
            <a:fillRect/>
          </a:stretch>
        </p:blipFill>
        <p:spPr>
          <a:xfrm>
            <a:off x="755650" y="2996565"/>
            <a:ext cx="5821680" cy="71818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95233"/>
          <p:cNvSpPr>
            <a:spLocks noGrp="1"/>
          </p:cNvSpPr>
          <p:nvPr>
            <p:ph/>
          </p:nvPr>
        </p:nvSpPr>
        <p:spPr>
          <a:xfrm>
            <a:off x="457200" y="914400"/>
            <a:ext cx="8382000" cy="5597525"/>
          </a:xfrm>
        </p:spPr>
        <p:txBody>
          <a:bodyPr/>
          <a:lstStyle/>
          <a:p>
            <a:pPr>
              <a:buNone/>
            </a:pPr>
            <a:r>
              <a:rPr lang="en-US" altLang="zh-CN" b="1" dirty="0">
                <a:solidFill>
                  <a:schemeClr val="tx1"/>
                </a:solidFill>
              </a:rPr>
              <a:t>4</a:t>
            </a:r>
            <a:r>
              <a:rPr lang="zh-CN" altLang="en-US" b="1" dirty="0">
                <a:solidFill>
                  <a:schemeClr val="tx1"/>
                </a:solidFill>
              </a:rPr>
              <a:t>、 </a:t>
            </a:r>
            <a:r>
              <a:rPr lang="en-US" altLang="zh-CN" b="1" dirty="0">
                <a:solidFill>
                  <a:schemeClr val="tx1"/>
                </a:solidFill>
              </a:rPr>
              <a:t>cal   </a:t>
            </a:r>
            <a:r>
              <a:rPr lang="zh-CN" altLang="en-US" b="1" dirty="0">
                <a:solidFill>
                  <a:schemeClr val="tx1"/>
                </a:solidFill>
              </a:rPr>
              <a:t>显示日历</a:t>
            </a:r>
            <a:endParaRPr lang="zh-CN" altLang="en-US" b="1" dirty="0">
              <a:solidFill>
                <a:schemeClr val="tx1"/>
              </a:solidFill>
            </a:endParaRPr>
          </a:p>
          <a:p>
            <a:pPr>
              <a:buNone/>
            </a:pPr>
            <a:r>
              <a:rPr lang="zh-CN" altLang="en-US" b="1" dirty="0">
                <a:solidFill>
                  <a:schemeClr val="tx1"/>
                </a:solidFill>
              </a:rPr>
              <a:t>一般格式：</a:t>
            </a:r>
            <a:endParaRPr lang="zh-CN" altLang="en-US" b="1" dirty="0">
              <a:solidFill>
                <a:schemeClr val="tx1"/>
              </a:solidFill>
            </a:endParaRPr>
          </a:p>
          <a:p>
            <a:pPr>
              <a:buNone/>
            </a:pPr>
            <a:r>
              <a:rPr lang="zh-CN" altLang="en-US" b="1" dirty="0">
                <a:solidFill>
                  <a:schemeClr val="tx1"/>
                </a:solidFill>
              </a:rPr>
              <a:t>     </a:t>
            </a:r>
            <a:r>
              <a:rPr lang="en-US" altLang="zh-CN" b="1" err="1">
                <a:solidFill>
                  <a:schemeClr val="tx1"/>
                </a:solidFill>
              </a:rPr>
              <a:t>cal  [-jy</a:t>
            </a:r>
            <a:r>
              <a:rPr lang="en-US" altLang="zh-CN" b="1">
                <a:solidFill>
                  <a:schemeClr val="tx1"/>
                </a:solidFill>
              </a:rPr>
              <a:t>]  [month] [year]</a:t>
            </a:r>
            <a:endParaRPr lang="en-US" altLang="zh-CN" b="1">
              <a:solidFill>
                <a:schemeClr val="tx1"/>
              </a:solidFill>
            </a:endParaRPr>
          </a:p>
          <a:p>
            <a:pPr>
              <a:buNone/>
            </a:pPr>
            <a:r>
              <a:rPr lang="zh-CN" altLang="en-US" b="1" dirty="0">
                <a:solidFill>
                  <a:schemeClr val="tx1"/>
                </a:solidFill>
              </a:rPr>
              <a:t>选项说明：</a:t>
            </a:r>
            <a:endParaRPr lang="zh-CN" altLang="en-US" b="1" dirty="0">
              <a:solidFill>
                <a:schemeClr val="tx1"/>
              </a:solidFill>
            </a:endParaRPr>
          </a:p>
          <a:p>
            <a:pPr>
              <a:buNone/>
            </a:pPr>
            <a:r>
              <a:rPr lang="zh-CN" altLang="en-US" b="1" dirty="0">
                <a:solidFill>
                  <a:schemeClr val="tx1"/>
                </a:solidFill>
              </a:rPr>
              <a:t>     </a:t>
            </a:r>
            <a:r>
              <a:rPr lang="en-US" altLang="zh-CN" b="1" dirty="0">
                <a:solidFill>
                  <a:schemeClr val="tx1"/>
                </a:solidFill>
              </a:rPr>
              <a:t>-j   </a:t>
            </a:r>
            <a:r>
              <a:rPr lang="zh-CN" altLang="en-US" b="1" dirty="0">
                <a:solidFill>
                  <a:schemeClr val="tx1"/>
                </a:solidFill>
              </a:rPr>
              <a:t>按照日号在一年中是第几天来显示</a:t>
            </a:r>
            <a:endParaRPr lang="zh-CN" altLang="en-US" b="1" dirty="0">
              <a:solidFill>
                <a:schemeClr val="tx1"/>
              </a:solidFill>
            </a:endParaRPr>
          </a:p>
          <a:p>
            <a:pPr>
              <a:buNone/>
            </a:pPr>
            <a:r>
              <a:rPr lang="zh-CN" altLang="en-US" b="1" dirty="0">
                <a:solidFill>
                  <a:schemeClr val="tx1"/>
                </a:solidFill>
              </a:rPr>
              <a:t>     </a:t>
            </a:r>
            <a:r>
              <a:rPr lang="en-US" altLang="zh-CN" b="1" dirty="0">
                <a:solidFill>
                  <a:schemeClr val="tx1"/>
                </a:solidFill>
              </a:rPr>
              <a:t>-y  </a:t>
            </a:r>
            <a:r>
              <a:rPr lang="zh-CN" altLang="en-US" b="1" dirty="0">
                <a:solidFill>
                  <a:schemeClr val="tx1"/>
                </a:solidFill>
              </a:rPr>
              <a:t>显示本年度的日历</a:t>
            </a:r>
            <a:endParaRPr lang="zh-CN" altLang="en-US" b="1" dirty="0">
              <a:solidFill>
                <a:schemeClr val="tx1"/>
              </a:solidFill>
            </a:endParaRPr>
          </a:p>
          <a:p>
            <a:pPr>
              <a:buNone/>
            </a:pPr>
            <a:r>
              <a:rPr lang="zh-CN" altLang="en-US" b="1" dirty="0">
                <a:solidFill>
                  <a:schemeClr val="tx1"/>
                </a:solidFill>
              </a:rPr>
              <a:t>注：</a:t>
            </a:r>
            <a:r>
              <a:rPr lang="en-US" altLang="zh-CN" b="1" dirty="0">
                <a:solidFill>
                  <a:schemeClr val="tx1"/>
                </a:solidFill>
              </a:rPr>
              <a:t>cal </a:t>
            </a:r>
            <a:r>
              <a:rPr lang="zh-CN" altLang="en-US" b="1" dirty="0">
                <a:solidFill>
                  <a:schemeClr val="tx1"/>
                </a:solidFill>
              </a:rPr>
              <a:t>后只有一个参数，则表示年份； 当有    两个参数时，则第一个表示月份，第二个表示年份。</a:t>
            </a:r>
            <a:endParaRPr lang="zh-CN" altLang="en-US" b="1"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96257"/>
          <p:cNvSpPr>
            <a:spLocks noGrp="1"/>
          </p:cNvSpPr>
          <p:nvPr>
            <p:ph/>
          </p:nvPr>
        </p:nvSpPr>
        <p:spPr>
          <a:xfrm>
            <a:off x="533400" y="533400"/>
            <a:ext cx="8229600" cy="5597525"/>
          </a:xfrm>
        </p:spPr>
        <p:txBody>
          <a:bodyPr/>
          <a:lstStyle/>
          <a:p>
            <a:pPr>
              <a:buNone/>
            </a:pPr>
            <a:r>
              <a:rPr lang="en-US" altLang="zh-CN" b="1" dirty="0">
                <a:solidFill>
                  <a:schemeClr val="tx1"/>
                </a:solidFill>
              </a:rPr>
              <a:t>5</a:t>
            </a:r>
            <a:r>
              <a:rPr lang="zh-CN" altLang="en-US" b="1" dirty="0">
                <a:solidFill>
                  <a:schemeClr val="tx1"/>
                </a:solidFill>
              </a:rPr>
              <a:t>、</a:t>
            </a:r>
            <a:r>
              <a:rPr lang="en-US" altLang="zh-CN" b="1" dirty="0">
                <a:solidFill>
                  <a:schemeClr val="tx1"/>
                </a:solidFill>
              </a:rPr>
              <a:t>clear  </a:t>
            </a:r>
            <a:r>
              <a:rPr lang="zh-CN" altLang="en-US" b="1" dirty="0">
                <a:solidFill>
                  <a:schemeClr val="tx1"/>
                </a:solidFill>
              </a:rPr>
              <a:t>清屏命令</a:t>
            </a:r>
            <a:endParaRPr lang="zh-CN" altLang="en-US" b="1" dirty="0">
              <a:solidFill>
                <a:schemeClr val="tx1"/>
              </a:solidFill>
            </a:endParaRPr>
          </a:p>
          <a:p>
            <a:pPr>
              <a:buNone/>
            </a:pPr>
            <a:endParaRPr lang="en-US" altLang="zh-CN" b="1" dirty="0">
              <a:solidFill>
                <a:schemeClr val="tx1"/>
              </a:solidFill>
            </a:endParaRPr>
          </a:p>
          <a:p>
            <a:pPr>
              <a:buNone/>
            </a:pPr>
            <a:r>
              <a:rPr lang="en-US" altLang="zh-CN" b="1" dirty="0">
                <a:solidFill>
                  <a:schemeClr val="tx1"/>
                </a:solidFill>
              </a:rPr>
              <a:t>6</a:t>
            </a:r>
            <a:r>
              <a:rPr lang="zh-CN" altLang="en-US" b="1" dirty="0">
                <a:solidFill>
                  <a:schemeClr val="tx1"/>
                </a:solidFill>
              </a:rPr>
              <a:t>、</a:t>
            </a:r>
            <a:r>
              <a:rPr lang="en-US" altLang="zh-CN" b="1" dirty="0">
                <a:solidFill>
                  <a:schemeClr val="tx1"/>
                </a:solidFill>
              </a:rPr>
              <a:t>write  </a:t>
            </a:r>
            <a:r>
              <a:rPr lang="zh-CN" altLang="en-US" b="1" dirty="0">
                <a:solidFill>
                  <a:schemeClr val="tx1"/>
                </a:solidFill>
              </a:rPr>
              <a:t>在线用户互发信息命令</a:t>
            </a:r>
            <a:endParaRPr lang="zh-CN" altLang="en-US" b="1" dirty="0">
              <a:solidFill>
                <a:schemeClr val="tx1"/>
              </a:solidFill>
            </a:endParaRPr>
          </a:p>
          <a:p>
            <a:pPr>
              <a:buNone/>
            </a:pPr>
            <a:r>
              <a:rPr lang="zh-CN" altLang="en-US" b="1" dirty="0">
                <a:solidFill>
                  <a:schemeClr val="tx1"/>
                </a:solidFill>
              </a:rPr>
              <a:t>一般格式：</a:t>
            </a:r>
            <a:endParaRPr lang="zh-CN" altLang="en-US" b="1" dirty="0">
              <a:solidFill>
                <a:schemeClr val="tx1"/>
              </a:solidFill>
            </a:endParaRPr>
          </a:p>
          <a:p>
            <a:pPr>
              <a:buNone/>
            </a:pPr>
            <a:r>
              <a:rPr lang="zh-CN" altLang="en-US" b="1" dirty="0">
                <a:solidFill>
                  <a:schemeClr val="tx1"/>
                </a:solidFill>
              </a:rPr>
              <a:t>    </a:t>
            </a:r>
            <a:r>
              <a:rPr lang="en-US" altLang="zh-CN" b="1" dirty="0">
                <a:solidFill>
                  <a:schemeClr val="tx1"/>
                </a:solidFill>
              </a:rPr>
              <a:t>write </a:t>
            </a:r>
            <a:r>
              <a:rPr lang="zh-CN" altLang="en-US" b="1" dirty="0">
                <a:solidFill>
                  <a:schemeClr val="tx1"/>
                </a:solidFill>
              </a:rPr>
              <a:t>用户帐号</a:t>
            </a:r>
            <a:r>
              <a:rPr lang="en-US" altLang="zh-CN" b="1" dirty="0">
                <a:solidFill>
                  <a:schemeClr val="tx1"/>
                </a:solidFill>
              </a:rPr>
              <a:t>[@</a:t>
            </a:r>
            <a:r>
              <a:rPr lang="zh-CN" altLang="en-US" b="1" dirty="0">
                <a:solidFill>
                  <a:schemeClr val="tx1"/>
                </a:solidFill>
              </a:rPr>
              <a:t>主机号</a:t>
            </a:r>
            <a:r>
              <a:rPr lang="en-US" altLang="zh-CN" b="1" dirty="0">
                <a:solidFill>
                  <a:schemeClr val="tx1"/>
                </a:solidFill>
              </a:rPr>
              <a:t>] [</a:t>
            </a:r>
            <a:r>
              <a:rPr lang="zh-CN" altLang="en-US" b="1" dirty="0">
                <a:solidFill>
                  <a:schemeClr val="tx1"/>
                </a:solidFill>
              </a:rPr>
              <a:t>终端号</a:t>
            </a:r>
            <a:r>
              <a:rPr lang="en-US" altLang="zh-CN" b="1" dirty="0">
                <a:solidFill>
                  <a:schemeClr val="tx1"/>
                </a:solidFill>
              </a:rPr>
              <a:t>]</a:t>
            </a:r>
            <a:endParaRPr lang="en-US" altLang="zh-CN" b="1" dirty="0">
              <a:solidFill>
                <a:schemeClr val="tx1"/>
              </a:solidFill>
            </a:endParaRPr>
          </a:p>
          <a:p>
            <a:pPr>
              <a:buNone/>
            </a:pPr>
            <a:r>
              <a:rPr lang="zh-CN" altLang="en-US" b="1" dirty="0">
                <a:solidFill>
                  <a:schemeClr val="tx1"/>
                </a:solidFill>
              </a:rPr>
              <a:t>示例：</a:t>
            </a:r>
            <a:endParaRPr lang="zh-CN" altLang="en-US" b="1" dirty="0">
              <a:solidFill>
                <a:schemeClr val="tx1"/>
              </a:solidFill>
            </a:endParaRPr>
          </a:p>
          <a:p>
            <a:pPr>
              <a:buNone/>
            </a:pPr>
            <a:r>
              <a:rPr lang="zh-CN" altLang="en-US" b="1" dirty="0">
                <a:solidFill>
                  <a:schemeClr val="tx1"/>
                </a:solidFill>
              </a:rPr>
              <a:t>    </a:t>
            </a:r>
            <a:r>
              <a:rPr lang="en-US" altLang="zh-CN" b="1" dirty="0">
                <a:solidFill>
                  <a:schemeClr val="tx1"/>
                </a:solidFill>
              </a:rPr>
              <a:t>$write   stu01 </a:t>
            </a:r>
            <a:endParaRPr lang="en-US" altLang="zh-CN" b="1" dirty="0">
              <a:solidFill>
                <a:schemeClr val="tx1"/>
              </a:solidFill>
            </a:endParaRPr>
          </a:p>
          <a:p>
            <a:pPr>
              <a:buNone/>
            </a:pPr>
            <a:r>
              <a:rPr lang="en-US" altLang="zh-CN" b="1" dirty="0">
                <a:solidFill>
                  <a:schemeClr val="tx1"/>
                </a:solidFill>
              </a:rPr>
              <a:t>    What are you doing?</a:t>
            </a:r>
            <a:endParaRPr lang="en-US" altLang="zh-CN" b="1" dirty="0">
              <a:solidFill>
                <a:schemeClr val="tx1"/>
              </a:solidFill>
            </a:endParaRPr>
          </a:p>
          <a:p>
            <a:pPr>
              <a:buNone/>
            </a:pPr>
            <a:r>
              <a:rPr lang="en-US" altLang="zh-CN" b="1" dirty="0">
                <a:solidFill>
                  <a:schemeClr val="tx1"/>
                </a:solidFill>
              </a:rPr>
              <a:t>    Ctrl + d</a:t>
            </a:r>
            <a:endParaRPr lang="en-US" altLang="zh-CN" b="1" dirty="0">
              <a:solidFill>
                <a:schemeClr val="tx1"/>
              </a:solidFill>
            </a:endParaRPr>
          </a:p>
          <a:p>
            <a:pPr>
              <a:buNone/>
            </a:pPr>
            <a:endParaRPr lang="en-US" altLang="zh-CN" b="1"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97281"/>
          <p:cNvSpPr>
            <a:spLocks noGrp="1"/>
          </p:cNvSpPr>
          <p:nvPr>
            <p:ph/>
          </p:nvPr>
        </p:nvSpPr>
        <p:spPr>
          <a:xfrm>
            <a:off x="457200" y="685800"/>
            <a:ext cx="8229600" cy="6172200"/>
          </a:xfrm>
        </p:spPr>
        <p:txBody>
          <a:bodyPr/>
          <a:lstStyle/>
          <a:p>
            <a:pPr>
              <a:buNone/>
            </a:pPr>
            <a:r>
              <a:rPr lang="en-US" altLang="zh-CN" b="1" dirty="0">
                <a:solidFill>
                  <a:schemeClr val="tx1"/>
                </a:solidFill>
              </a:rPr>
              <a:t>7</a:t>
            </a:r>
            <a:r>
              <a:rPr lang="zh-CN" altLang="en-US" b="1" dirty="0">
                <a:solidFill>
                  <a:schemeClr val="tx1"/>
                </a:solidFill>
              </a:rPr>
              <a:t>、</a:t>
            </a:r>
            <a:r>
              <a:rPr lang="en-US" altLang="zh-CN" b="1" err="1">
                <a:solidFill>
                  <a:schemeClr val="tx1"/>
                </a:solidFill>
              </a:rPr>
              <a:t>mesg</a:t>
            </a:r>
            <a:r>
              <a:rPr lang="en-US" altLang="zh-CN" b="1" dirty="0">
                <a:solidFill>
                  <a:schemeClr val="tx1"/>
                </a:solidFill>
              </a:rPr>
              <a:t>   </a:t>
            </a:r>
            <a:r>
              <a:rPr lang="zh-CN" altLang="en-US" b="1" dirty="0">
                <a:solidFill>
                  <a:schemeClr val="tx1"/>
                </a:solidFill>
              </a:rPr>
              <a:t>接收</a:t>
            </a:r>
            <a:r>
              <a:rPr lang="en-US" altLang="zh-CN" b="1" dirty="0">
                <a:solidFill>
                  <a:schemeClr val="tx1"/>
                </a:solidFill>
              </a:rPr>
              <a:t>/</a:t>
            </a:r>
            <a:r>
              <a:rPr lang="zh-CN" altLang="en-US" b="1" dirty="0">
                <a:solidFill>
                  <a:schemeClr val="tx1"/>
                </a:solidFill>
              </a:rPr>
              <a:t>屏蔽其它用户的信息</a:t>
            </a:r>
            <a:endParaRPr lang="zh-CN" altLang="en-US" b="1" dirty="0">
              <a:solidFill>
                <a:schemeClr val="tx1"/>
              </a:solidFill>
            </a:endParaRPr>
          </a:p>
          <a:p>
            <a:pPr>
              <a:buNone/>
            </a:pPr>
            <a:r>
              <a:rPr lang="zh-CN" altLang="en-US" b="1" dirty="0">
                <a:solidFill>
                  <a:schemeClr val="tx1"/>
                </a:solidFill>
              </a:rPr>
              <a:t>示例：</a:t>
            </a:r>
            <a:endParaRPr lang="zh-CN" altLang="en-US" b="1" dirty="0">
              <a:solidFill>
                <a:schemeClr val="tx1"/>
              </a:solidFill>
            </a:endParaRPr>
          </a:p>
          <a:p>
            <a:pPr>
              <a:buNone/>
            </a:pPr>
            <a:r>
              <a:rPr lang="zh-CN" altLang="en-US" b="1" dirty="0">
                <a:solidFill>
                  <a:schemeClr val="tx1"/>
                </a:solidFill>
              </a:rPr>
              <a:t>    </a:t>
            </a:r>
            <a:r>
              <a:rPr lang="en-US" altLang="zh-CN" sz="2800" b="1" err="1">
                <a:solidFill>
                  <a:schemeClr val="tx1"/>
                </a:solidFill>
              </a:rPr>
              <a:t>$ mesg</a:t>
            </a:r>
            <a:endParaRPr lang="en-US" altLang="zh-CN" sz="2800" b="1">
              <a:solidFill>
                <a:schemeClr val="tx1"/>
              </a:solidFill>
            </a:endParaRPr>
          </a:p>
          <a:p>
            <a:pPr>
              <a:buNone/>
            </a:pPr>
            <a:r>
              <a:rPr lang="en-US" altLang="zh-CN" sz="2800" b="1">
                <a:solidFill>
                  <a:schemeClr val="tx1"/>
                </a:solidFill>
              </a:rPr>
              <a:t>       is   n </a:t>
            </a:r>
            <a:endParaRPr lang="en-US" altLang="zh-CN" sz="2800" b="1">
              <a:solidFill>
                <a:schemeClr val="tx1"/>
              </a:solidFill>
            </a:endParaRPr>
          </a:p>
          <a:p>
            <a:pPr>
              <a:buNone/>
            </a:pPr>
            <a:r>
              <a:rPr lang="en-US" altLang="zh-CN" sz="2800" b="1" err="1">
                <a:solidFill>
                  <a:schemeClr val="tx1"/>
                </a:solidFill>
              </a:rPr>
              <a:t>    $ mesg</a:t>
            </a:r>
            <a:r>
              <a:rPr lang="en-US" altLang="zh-CN" sz="2800" b="1">
                <a:solidFill>
                  <a:schemeClr val="tx1"/>
                </a:solidFill>
              </a:rPr>
              <a:t>  y</a:t>
            </a:r>
            <a:endParaRPr lang="en-US" altLang="zh-CN" sz="2800" b="1">
              <a:solidFill>
                <a:schemeClr val="tx1"/>
              </a:solidFill>
            </a:endParaRPr>
          </a:p>
          <a:p>
            <a:pPr>
              <a:buNone/>
            </a:pPr>
            <a:r>
              <a:rPr lang="en-US" altLang="zh-CN" sz="2800" b="1">
                <a:solidFill>
                  <a:schemeClr val="tx1"/>
                </a:solidFill>
              </a:rPr>
              <a:t>       is   y</a:t>
            </a:r>
            <a:endParaRPr lang="en-US" altLang="zh-CN" sz="2800" b="1">
              <a:solidFill>
                <a:schemeClr val="tx1"/>
              </a:solidFill>
            </a:endParaRPr>
          </a:p>
          <a:p>
            <a:pPr>
              <a:buNone/>
            </a:pPr>
            <a:r>
              <a:rPr lang="en-US" altLang="zh-CN" sz="2800" b="1" err="1">
                <a:solidFill>
                  <a:schemeClr val="tx1"/>
                </a:solidFill>
              </a:rPr>
              <a:t>    $ mesg</a:t>
            </a:r>
            <a:endParaRPr lang="en-US" altLang="zh-CN" sz="2800" b="1">
              <a:solidFill>
                <a:schemeClr val="tx1"/>
              </a:solidFill>
            </a:endParaRPr>
          </a:p>
          <a:p>
            <a:pPr>
              <a:buNone/>
            </a:pPr>
            <a:r>
              <a:rPr lang="en-US" altLang="zh-CN" sz="2800" b="1">
                <a:solidFill>
                  <a:schemeClr val="tx1"/>
                </a:solidFill>
              </a:rPr>
              <a:t>       is   y </a:t>
            </a:r>
            <a:endParaRPr lang="en-US" altLang="zh-CN" sz="2800" b="1">
              <a:solidFill>
                <a:schemeClr val="tx1"/>
              </a:solidFill>
            </a:endParaRPr>
          </a:p>
          <a:p>
            <a:pPr>
              <a:buNone/>
            </a:pPr>
            <a:r>
              <a:rPr lang="en-US" altLang="zh-CN" sz="2800" b="1" err="1">
                <a:solidFill>
                  <a:schemeClr val="tx1"/>
                </a:solidFill>
              </a:rPr>
              <a:t>    $ mesg</a:t>
            </a:r>
            <a:r>
              <a:rPr lang="en-US" altLang="zh-CN" sz="2800" b="1">
                <a:solidFill>
                  <a:schemeClr val="tx1"/>
                </a:solidFill>
              </a:rPr>
              <a:t>  n</a:t>
            </a:r>
            <a:endParaRPr lang="en-US" altLang="zh-CN" sz="2800" b="1">
              <a:solidFill>
                <a:schemeClr val="tx1"/>
              </a:solidFill>
            </a:endParaRPr>
          </a:p>
          <a:p>
            <a:pPr>
              <a:buNone/>
            </a:pPr>
            <a:r>
              <a:rPr lang="en-US" altLang="zh-CN" sz="2800" b="1">
                <a:solidFill>
                  <a:schemeClr val="tx1"/>
                </a:solidFill>
              </a:rPr>
              <a:t>       is   n   </a:t>
            </a:r>
            <a:endParaRPr lang="en-US" altLang="zh-CN" sz="2800" b="1">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98305"/>
          <p:cNvSpPr>
            <a:spLocks noGrp="1"/>
          </p:cNvSpPr>
          <p:nvPr>
            <p:ph/>
          </p:nvPr>
        </p:nvSpPr>
        <p:spPr>
          <a:xfrm>
            <a:off x="457200" y="685800"/>
            <a:ext cx="8229600" cy="5597525"/>
          </a:xfrm>
        </p:spPr>
        <p:txBody>
          <a:bodyPr/>
          <a:lstStyle/>
          <a:p>
            <a:pPr>
              <a:buNone/>
            </a:pPr>
            <a:r>
              <a:rPr lang="en-US" altLang="zh-CN" b="1" dirty="0">
                <a:solidFill>
                  <a:schemeClr val="tx1"/>
                </a:solidFill>
              </a:rPr>
              <a:t>8</a:t>
            </a:r>
            <a:r>
              <a:rPr lang="zh-CN" altLang="en-US" b="1" dirty="0">
                <a:solidFill>
                  <a:schemeClr val="tx1"/>
                </a:solidFill>
              </a:rPr>
              <a:t>、 </a:t>
            </a:r>
            <a:r>
              <a:rPr lang="en-US" altLang="zh-CN" b="1" err="1">
                <a:solidFill>
                  <a:schemeClr val="tx1"/>
                </a:solidFill>
              </a:rPr>
              <a:t>su</a:t>
            </a:r>
            <a:r>
              <a:rPr lang="en-US" altLang="zh-CN" b="1" dirty="0">
                <a:solidFill>
                  <a:schemeClr val="tx1"/>
                </a:solidFill>
              </a:rPr>
              <a:t>   </a:t>
            </a:r>
            <a:r>
              <a:rPr lang="zh-CN" altLang="en-US" b="1" dirty="0">
                <a:solidFill>
                  <a:schemeClr val="tx1"/>
                </a:solidFill>
              </a:rPr>
              <a:t>改变用户身份命令</a:t>
            </a:r>
            <a:endParaRPr lang="zh-CN" altLang="en-US" b="1" dirty="0">
              <a:solidFill>
                <a:schemeClr val="tx1"/>
              </a:solidFill>
            </a:endParaRPr>
          </a:p>
          <a:p>
            <a:pPr>
              <a:buNone/>
            </a:pPr>
            <a:endParaRPr lang="zh-CN" altLang="en-US" b="1" dirty="0">
              <a:solidFill>
                <a:schemeClr val="tx1"/>
              </a:solidFill>
            </a:endParaRPr>
          </a:p>
          <a:p>
            <a:pPr>
              <a:buNone/>
            </a:pPr>
            <a:r>
              <a:rPr lang="zh-CN" altLang="en-US" b="1" dirty="0">
                <a:solidFill>
                  <a:schemeClr val="tx1"/>
                </a:solidFill>
              </a:rPr>
              <a:t>一般格式：</a:t>
            </a:r>
            <a:endParaRPr lang="zh-CN" altLang="en-US" b="1" dirty="0">
              <a:solidFill>
                <a:schemeClr val="tx1"/>
              </a:solidFill>
            </a:endParaRPr>
          </a:p>
          <a:p>
            <a:pPr>
              <a:buNone/>
            </a:pPr>
            <a:r>
              <a:rPr lang="zh-CN" altLang="en-US" b="1" dirty="0">
                <a:solidFill>
                  <a:schemeClr val="tx1"/>
                </a:solidFill>
              </a:rPr>
              <a:t>    </a:t>
            </a:r>
            <a:r>
              <a:rPr lang="en-US" altLang="zh-CN" b="1" err="1">
                <a:solidFill>
                  <a:schemeClr val="tx1"/>
                </a:solidFill>
              </a:rPr>
              <a:t>su</a:t>
            </a:r>
            <a:r>
              <a:rPr lang="en-US" altLang="zh-CN" b="1" dirty="0">
                <a:solidFill>
                  <a:schemeClr val="tx1"/>
                </a:solidFill>
              </a:rPr>
              <a:t>  [</a:t>
            </a:r>
            <a:r>
              <a:rPr lang="zh-CN" altLang="en-US" b="1" dirty="0">
                <a:solidFill>
                  <a:schemeClr val="tx1"/>
                </a:solidFill>
              </a:rPr>
              <a:t>用户名</a:t>
            </a:r>
            <a:r>
              <a:rPr lang="en-US" altLang="zh-CN" b="1">
                <a:solidFill>
                  <a:schemeClr val="tx1"/>
                </a:solidFill>
              </a:rPr>
              <a:t>]</a:t>
            </a:r>
            <a:endParaRPr lang="en-US" altLang="zh-CN" b="1">
              <a:solidFill>
                <a:schemeClr val="tx1"/>
              </a:solidFill>
            </a:endParaRPr>
          </a:p>
          <a:p>
            <a:pPr>
              <a:buNone/>
            </a:pPr>
            <a:r>
              <a:rPr lang="zh-CN" altLang="en-US" b="1" dirty="0">
                <a:solidFill>
                  <a:schemeClr val="tx1"/>
                </a:solidFill>
              </a:rPr>
              <a:t>用户帐户省略则默认改变身份为</a:t>
            </a:r>
            <a:r>
              <a:rPr lang="en-US" altLang="zh-CN" b="1">
                <a:solidFill>
                  <a:schemeClr val="tx1"/>
                </a:solidFill>
              </a:rPr>
              <a:t>root</a:t>
            </a:r>
            <a:endParaRPr lang="en-US" altLang="zh-CN" b="1">
              <a:solidFill>
                <a:schemeClr val="tx1"/>
              </a:solidFill>
            </a:endParaRPr>
          </a:p>
          <a:p>
            <a:pPr>
              <a:buNone/>
            </a:pPr>
            <a:endParaRPr lang="zh-CN" altLang="en-US" sz="2800" b="1">
              <a:solidFill>
                <a:schemeClr val="tx1"/>
              </a:solidFill>
            </a:endParaRPr>
          </a:p>
          <a:p>
            <a:pPr>
              <a:buNone/>
            </a:pPr>
            <a:r>
              <a:rPr lang="zh-CN" altLang="en-US" sz="2800" b="1">
                <a:solidFill>
                  <a:schemeClr val="tx1"/>
                </a:solidFill>
              </a:rPr>
              <a:t>说明：用户名前如果加</a:t>
            </a:r>
            <a:r>
              <a:rPr lang="en-US" altLang="zh-CN" sz="2800" b="1">
                <a:solidFill>
                  <a:schemeClr val="tx1"/>
                </a:solidFill>
              </a:rPr>
              <a:t>-</a:t>
            </a:r>
            <a:r>
              <a:rPr lang="zh-CN" altLang="en-US" sz="2800" b="1">
                <a:solidFill>
                  <a:schemeClr val="tx1"/>
                </a:solidFill>
              </a:rPr>
              <a:t>，改变身份成功后，用户的环境变量等也会发生相应改变。</a:t>
            </a:r>
            <a:endParaRPr lang="zh-CN" altLang="en-US" sz="2800" b="1">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文本占位符 88066"/>
          <p:cNvSpPr>
            <a:spLocks noGrp="1"/>
          </p:cNvSpPr>
          <p:nvPr>
            <p:ph type="body" idx="1"/>
          </p:nvPr>
        </p:nvSpPr>
        <p:spPr>
          <a:xfrm>
            <a:off x="381000" y="762000"/>
            <a:ext cx="8229600" cy="4302125"/>
          </a:xfrm>
        </p:spPr>
        <p:txBody>
          <a:bodyPr/>
          <a:lstStyle/>
          <a:p>
            <a:pPr>
              <a:buNone/>
            </a:pPr>
            <a:r>
              <a:rPr lang="zh-CN" altLang="en-US" sz="3600" dirty="0">
                <a:solidFill>
                  <a:schemeClr val="tx2"/>
                </a:solidFill>
              </a:rPr>
              <a:t>示例：</a:t>
            </a:r>
            <a:endParaRPr lang="zh-CN" altLang="en-US" b="1" dirty="0">
              <a:solidFill>
                <a:srgbClr val="000099"/>
              </a:solidFill>
            </a:endParaRPr>
          </a:p>
          <a:p>
            <a:pPr>
              <a:buNone/>
            </a:pPr>
            <a:endParaRPr lang="zh-CN" altLang="en-US" b="1" dirty="0"/>
          </a:p>
          <a:p>
            <a:pPr>
              <a:buNone/>
            </a:pPr>
            <a:endParaRPr lang="en-US" altLang="zh-CN" dirty="0"/>
          </a:p>
        </p:txBody>
      </p:sp>
      <p:pic>
        <p:nvPicPr>
          <p:cNvPr id="4" name="图片 3"/>
          <p:cNvPicPr>
            <a:picLocks noChangeAspect="1"/>
          </p:cNvPicPr>
          <p:nvPr/>
        </p:nvPicPr>
        <p:blipFill>
          <a:blip r:embed="rId1"/>
          <a:stretch>
            <a:fillRect/>
          </a:stretch>
        </p:blipFill>
        <p:spPr>
          <a:xfrm>
            <a:off x="467360" y="1844675"/>
            <a:ext cx="7465060" cy="117602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98305"/>
          <p:cNvSpPr>
            <a:spLocks noGrp="1"/>
          </p:cNvSpPr>
          <p:nvPr>
            <p:ph/>
          </p:nvPr>
        </p:nvSpPr>
        <p:spPr>
          <a:xfrm>
            <a:off x="457200" y="685800"/>
            <a:ext cx="8229600" cy="5597525"/>
          </a:xfrm>
        </p:spPr>
        <p:txBody>
          <a:bodyPr/>
          <a:lstStyle/>
          <a:p>
            <a:pPr>
              <a:buNone/>
            </a:pPr>
            <a:r>
              <a:rPr lang="en-US" altLang="zh-CN" b="1" dirty="0">
                <a:solidFill>
                  <a:schemeClr val="tx1"/>
                </a:solidFill>
              </a:rPr>
              <a:t>9</a:t>
            </a:r>
            <a:r>
              <a:rPr lang="zh-CN" altLang="en-US" b="1" dirty="0">
                <a:solidFill>
                  <a:schemeClr val="tx1"/>
                </a:solidFill>
              </a:rPr>
              <a:t>、</a:t>
            </a:r>
            <a:r>
              <a:rPr lang="en-US" b="1" dirty="0">
                <a:solidFill>
                  <a:schemeClr val="tx1"/>
                </a:solidFill>
              </a:rPr>
              <a:t>passwd</a:t>
            </a:r>
            <a:r>
              <a:rPr lang="en-US" altLang="zh-CN" b="1" dirty="0">
                <a:solidFill>
                  <a:schemeClr val="tx1"/>
                </a:solidFill>
              </a:rPr>
              <a:t>   </a:t>
            </a:r>
            <a:r>
              <a:rPr lang="zh-CN" altLang="en-US" b="1" dirty="0">
                <a:solidFill>
                  <a:schemeClr val="tx1"/>
                </a:solidFill>
              </a:rPr>
              <a:t>改变用户密码的命令</a:t>
            </a:r>
            <a:endParaRPr lang="zh-CN" altLang="en-US" b="1" dirty="0">
              <a:solidFill>
                <a:schemeClr val="tx1"/>
              </a:solidFill>
            </a:endParaRPr>
          </a:p>
          <a:p>
            <a:pPr>
              <a:buNone/>
            </a:pPr>
            <a:endParaRPr lang="zh-CN" altLang="en-US" b="1" dirty="0">
              <a:solidFill>
                <a:schemeClr val="tx1"/>
              </a:solidFill>
            </a:endParaRPr>
          </a:p>
          <a:p>
            <a:pPr>
              <a:buNone/>
            </a:pPr>
            <a:r>
              <a:rPr lang="zh-CN" altLang="en-US" b="1" dirty="0">
                <a:solidFill>
                  <a:schemeClr val="tx1"/>
                </a:solidFill>
              </a:rPr>
              <a:t>一般格式：</a:t>
            </a:r>
            <a:endParaRPr lang="zh-CN" altLang="en-US" b="1" dirty="0">
              <a:solidFill>
                <a:schemeClr val="tx1"/>
              </a:solidFill>
            </a:endParaRPr>
          </a:p>
          <a:p>
            <a:pPr>
              <a:buNone/>
            </a:pPr>
            <a:r>
              <a:rPr lang="zh-CN" altLang="en-US" b="1" dirty="0">
                <a:solidFill>
                  <a:schemeClr val="tx1"/>
                </a:solidFill>
              </a:rPr>
              <a:t>    </a:t>
            </a:r>
            <a:r>
              <a:rPr lang="en-US" altLang="zh-CN" b="1" err="1">
                <a:solidFill>
                  <a:schemeClr val="tx1"/>
                </a:solidFill>
              </a:rPr>
              <a:t>passwd</a:t>
            </a:r>
            <a:r>
              <a:rPr lang="en-US" altLang="zh-CN" b="1" dirty="0">
                <a:solidFill>
                  <a:schemeClr val="tx1"/>
                </a:solidFill>
              </a:rPr>
              <a:t>   [</a:t>
            </a:r>
            <a:r>
              <a:rPr lang="zh-CN" altLang="en-US" b="1" dirty="0">
                <a:solidFill>
                  <a:schemeClr val="tx1"/>
                </a:solidFill>
              </a:rPr>
              <a:t>用户名</a:t>
            </a:r>
            <a:r>
              <a:rPr lang="en-US" altLang="zh-CN" b="1">
                <a:solidFill>
                  <a:schemeClr val="tx1"/>
                </a:solidFill>
              </a:rPr>
              <a:t>]</a:t>
            </a:r>
            <a:endParaRPr lang="en-US" altLang="zh-CN" b="1">
              <a:solidFill>
                <a:schemeClr val="tx1"/>
              </a:solidFill>
            </a:endParaRPr>
          </a:p>
          <a:p>
            <a:pPr>
              <a:buNone/>
            </a:pPr>
            <a:endParaRPr lang="zh-CN" altLang="en-US" sz="2800" b="1">
              <a:solidFill>
                <a:schemeClr val="tx1"/>
              </a:solidFill>
            </a:endParaRPr>
          </a:p>
          <a:p>
            <a:pPr indent="-720090" latinLnBrk="0">
              <a:spcBef>
                <a:spcPts val="0"/>
              </a:spcBef>
              <a:buNone/>
            </a:pPr>
            <a:r>
              <a:rPr lang="zh-CN" altLang="en-US" sz="2400" b="1">
                <a:solidFill>
                  <a:schemeClr val="tx1"/>
                </a:solidFill>
              </a:rPr>
              <a:t>说明：</a:t>
            </a:r>
            <a:endParaRPr lang="zh-CN" altLang="en-US" sz="2400" b="1">
              <a:solidFill>
                <a:schemeClr val="tx1"/>
              </a:solidFill>
            </a:endParaRPr>
          </a:p>
          <a:p>
            <a:pPr indent="-720090" latinLnBrk="0">
              <a:spcBef>
                <a:spcPts val="0"/>
              </a:spcBef>
              <a:buNone/>
            </a:pPr>
            <a:r>
              <a:rPr lang="zh-CN" altLang="en-US" sz="2400" b="1">
                <a:solidFill>
                  <a:schemeClr val="accent6"/>
                </a:solidFill>
              </a:rPr>
              <a:t> </a:t>
            </a:r>
            <a:r>
              <a:rPr lang="en-US" altLang="zh-CN" sz="2400" b="1">
                <a:solidFill>
                  <a:schemeClr val="accent6"/>
                </a:solidFill>
              </a:rPr>
              <a:t>   </a:t>
            </a:r>
            <a:r>
              <a:rPr lang="zh-CN" altLang="en-US" sz="2400" b="1">
                <a:solidFill>
                  <a:schemeClr val="accent6"/>
                </a:solidFill>
              </a:rPr>
              <a:t>如果不加用户名就是改变当前登录用户自己的密码，只有超级用户才能更改其他用户的密码，普通用户只能更改自己的密码，普通用户使用</a:t>
            </a:r>
            <a:r>
              <a:rPr lang="en-US" altLang="zh-CN" sz="2400" b="1">
                <a:solidFill>
                  <a:schemeClr val="accent6"/>
                </a:solidFill>
              </a:rPr>
              <a:t>passwd</a:t>
            </a:r>
            <a:r>
              <a:rPr lang="zh-CN" altLang="en-US" sz="2400" b="1">
                <a:solidFill>
                  <a:schemeClr val="accent6"/>
                </a:solidFill>
              </a:rPr>
              <a:t>命令，后面不能跟用户名。</a:t>
            </a:r>
            <a:endParaRPr lang="zh-CN" altLang="en-US" sz="2400" b="1">
              <a:solidFill>
                <a:schemeClr val="accent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550" y="2564765"/>
            <a:ext cx="7772400" cy="783590"/>
          </a:xfrm>
        </p:spPr>
        <p:txBody>
          <a:bodyPr/>
          <a:lstStyle/>
          <a:p>
            <a:pPr eaLnBrk="1" hangingPunct="1">
              <a:defRPr/>
            </a:pPr>
            <a:r>
              <a:rPr lang="zh-CN" altLang="en-US" dirty="0" smtClean="0"/>
              <a:t>六、</a:t>
            </a:r>
            <a:r>
              <a:rPr lang="en-US" altLang="zh-CN" dirty="0">
                <a:sym typeface="+mn-ea"/>
              </a:rPr>
              <a:t> </a:t>
            </a:r>
            <a:r>
              <a:rPr lang="en-US" altLang="zh-CN" dirty="0">
                <a:latin typeface="Verdana" panose="020B0604030504040204" pitchFamily="34" charset="0"/>
                <a:ea typeface="宋体" panose="02010600030101010101" pitchFamily="2" charset="-122"/>
                <a:sym typeface="+mn-ea"/>
              </a:rPr>
              <a:t>LINUX </a:t>
            </a:r>
            <a:r>
              <a:rPr lang="zh-CN" altLang="en-US" dirty="0">
                <a:latin typeface="Verdana" panose="020B0604030504040204" pitchFamily="34" charset="0"/>
                <a:ea typeface="宋体" panose="02010600030101010101" pitchFamily="2" charset="-122"/>
                <a:sym typeface="+mn-ea"/>
              </a:rPr>
              <a:t>常用</a:t>
            </a:r>
            <a:r>
              <a:rPr lang="zh-CN" altLang="en-US" dirty="0">
                <a:latin typeface="Verdana" panose="020B0604030504040204" pitchFamily="34" charset="0"/>
                <a:ea typeface="宋体" panose="02010600030101010101" pitchFamily="2" charset="-122"/>
                <a:sym typeface="+mn-ea"/>
              </a:rPr>
              <a:t>命令</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占位符 35841"/>
          <p:cNvSpPr>
            <a:spLocks noGrp="1"/>
          </p:cNvSpPr>
          <p:nvPr>
            <p:ph idx="1"/>
          </p:nvPr>
        </p:nvSpPr>
        <p:spPr>
          <a:xfrm>
            <a:off x="251460" y="908685"/>
            <a:ext cx="8686800" cy="4447540"/>
          </a:xfrm>
        </p:spPr>
        <p:txBody>
          <a:bodyPr anchor="t"/>
          <a:lstStyle/>
          <a:p>
            <a:pPr marL="986155" indent="-986155" algn="just">
              <a:lnSpc>
                <a:spcPct val="80000"/>
              </a:lnSpc>
              <a:buNone/>
            </a:pPr>
            <a:endParaRPr lang="en-US" altLang="zh-CN" b="1" dirty="0"/>
          </a:p>
          <a:p>
            <a:pPr marL="0" algn="l">
              <a:lnSpc>
                <a:spcPct val="100000"/>
              </a:lnSpc>
              <a:buClrTx/>
              <a:buSzTx/>
              <a:buFontTx/>
              <a:buNone/>
            </a:pPr>
            <a:r>
              <a:rPr lang="en-US" altLang="zh-CN" sz="3600" b="1" kern="1200" dirty="0">
                <a:solidFill>
                  <a:schemeClr val="tx2"/>
                </a:solidFill>
                <a:latin typeface="Times New Roman" panose="02020603050405020304" pitchFamily="18" charset="0"/>
                <a:ea typeface="宋体" panose="02010600030101010101" pitchFamily="2" charset="-122"/>
              </a:rPr>
              <a:t>1．ls命令</a:t>
            </a:r>
            <a:endParaRPr lang="en-US" altLang="zh-CN" sz="3600" b="1" kern="1200" dirty="0">
              <a:solidFill>
                <a:schemeClr val="tx2"/>
              </a:solidFill>
              <a:latin typeface="Times New Roman" panose="02020603050405020304" pitchFamily="18" charset="0"/>
              <a:ea typeface="宋体" panose="02010600030101010101" pitchFamily="2" charset="-122"/>
            </a:endParaRPr>
          </a:p>
          <a:p>
            <a:pPr marL="986155" indent="-986155" algn="just">
              <a:lnSpc>
                <a:spcPct val="80000"/>
              </a:lnSpc>
              <a:buNone/>
            </a:pPr>
            <a:endParaRPr lang="zh-CN" altLang="en-US" b="1" dirty="0"/>
          </a:p>
          <a:p>
            <a:pPr marL="986155" indent="-986155">
              <a:lnSpc>
                <a:spcPct val="80000"/>
              </a:lnSpc>
              <a:buNone/>
            </a:pPr>
            <a:r>
              <a:rPr lang="zh-CN" altLang="en-US" sz="2600" dirty="0"/>
              <a:t>一般格式：</a:t>
            </a:r>
            <a:r>
              <a:rPr lang="en-US" altLang="zh-CN" sz="2600" err="1"/>
              <a:t>ls</a:t>
            </a:r>
            <a:r>
              <a:rPr lang="en-US" altLang="zh-CN" sz="2600" dirty="0"/>
              <a:t>  [</a:t>
            </a:r>
            <a:r>
              <a:rPr lang="zh-CN" altLang="en-US" sz="2600" dirty="0"/>
              <a:t>选项</a:t>
            </a:r>
            <a:r>
              <a:rPr lang="en-US" altLang="zh-CN" sz="2600" dirty="0"/>
              <a:t>]  [</a:t>
            </a:r>
            <a:r>
              <a:rPr lang="zh-CN" altLang="en-US" sz="2600" dirty="0"/>
              <a:t>目录或文件</a:t>
            </a:r>
            <a:r>
              <a:rPr lang="en-US" altLang="zh-CN" sz="2600"/>
              <a:t>]</a:t>
            </a:r>
            <a:endParaRPr lang="en-US" altLang="zh-CN" sz="2600"/>
          </a:p>
          <a:p>
            <a:pPr marL="986155" indent="-986155">
              <a:lnSpc>
                <a:spcPct val="80000"/>
              </a:lnSpc>
              <a:buNone/>
            </a:pPr>
            <a:endParaRPr lang="en-US" altLang="zh-CN" sz="2600"/>
          </a:p>
          <a:p>
            <a:pPr marL="986155" indent="-986155" latinLnBrk="0">
              <a:lnSpc>
                <a:spcPct val="100000"/>
              </a:lnSpc>
              <a:spcBef>
                <a:spcPts val="0"/>
              </a:spcBef>
              <a:buNone/>
            </a:pPr>
            <a:r>
              <a:rPr lang="zh-CN" altLang="en-US" sz="2400" dirty="0">
                <a:solidFill>
                  <a:schemeClr val="tx1"/>
                </a:solidFill>
                <a:uFillTx/>
              </a:rPr>
              <a:t>说明：如果给出的参数是目录，该命令将列出其中所有子目录与文件的信息；如果给出的参数是文件，将列出有关该文件属性的一些信息。 </a:t>
            </a:r>
            <a:endParaRPr lang="zh-CN" altLang="en-US" sz="2400" dirty="0">
              <a:solidFill>
                <a:schemeClr val="tx1"/>
              </a:solidFill>
              <a:uFillTx/>
            </a:endParaRPr>
          </a:p>
          <a:p>
            <a:pPr marL="986155" indent="-986155">
              <a:lnSpc>
                <a:spcPct val="80000"/>
              </a:lnSpc>
              <a:buNone/>
            </a:pPr>
            <a:endParaRPr lang="zh-CN" altLang="en-US" sz="2600" dirty="0"/>
          </a:p>
          <a:p>
            <a:pPr marL="986155" indent="-986155">
              <a:lnSpc>
                <a:spcPct val="80000"/>
              </a:lnSpc>
              <a:buNone/>
            </a:pPr>
            <a:r>
              <a:rPr lang="zh-CN" altLang="en-US" sz="2600"/>
              <a:t>    </a:t>
            </a:r>
            <a:endParaRPr lang="zh-CN" altLang="en-US" sz="2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36865"/>
          <p:cNvSpPr txBox="1"/>
          <p:nvPr/>
        </p:nvSpPr>
        <p:spPr>
          <a:xfrm>
            <a:off x="0" y="908050"/>
            <a:ext cx="9144000" cy="3538220"/>
          </a:xfrm>
          <a:prstGeom prst="rect">
            <a:avLst/>
          </a:prstGeom>
          <a:noFill/>
          <a:ln w="9525">
            <a:noFill/>
          </a:ln>
        </p:spPr>
        <p:txBody>
          <a:bodyPr wrap="square" anchor="t">
            <a:spAutoFit/>
          </a:bodyPr>
          <a:lstStyle/>
          <a:p>
            <a:pPr>
              <a:buClr>
                <a:schemeClr val="bg2"/>
              </a:buClr>
              <a:buFont typeface="Wingdings" panose="05000000000000000000" pitchFamily="2" charset="2"/>
              <a:buNone/>
            </a:pPr>
            <a:r>
              <a:rPr lang="en-US" altLang="zh-CN" sz="3200"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常用选项：</a:t>
            </a:r>
            <a:endParaRPr lang="zh-CN" altLang="en-US" sz="3200" b="1">
              <a:latin typeface="Times New Roman" panose="02020603050405020304" pitchFamily="18" charset="0"/>
              <a:ea typeface="宋体" panose="02010600030101010101" pitchFamily="2" charset="-122"/>
            </a:endParaRPr>
          </a:p>
          <a:p>
            <a:endParaRPr lang="zh-CN" altLang="en-US" sz="2400">
              <a:latin typeface="Times New Roman" panose="02020603050405020304" pitchFamily="18" charset="0"/>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rPr>
              <a:t>-a    </a:t>
            </a:r>
            <a:r>
              <a:rPr lang="zh-CN" altLang="en-US" sz="2400" b="1" dirty="0">
                <a:latin typeface="Times New Roman" panose="02020603050405020304" pitchFamily="18" charset="0"/>
                <a:ea typeface="宋体" panose="02010600030101010101" pitchFamily="2" charset="-122"/>
              </a:rPr>
              <a:t>显示指定目录下所有子目录和文件，包括以“</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开头的隐藏文件（如 </a:t>
            </a:r>
            <a:r>
              <a:rPr lang="en-US" altLang="zh-CN" sz="2400" b="1" err="1">
                <a:latin typeface="Times New Roman" panose="02020603050405020304" pitchFamily="18" charset="0"/>
                <a:ea typeface="宋体" panose="02010600030101010101" pitchFamily="2" charset="-122"/>
              </a:rPr>
              <a:t>.cshrc</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rPr>
              <a:t>-F    </a:t>
            </a:r>
            <a:r>
              <a:rPr lang="zh-CN" altLang="en-US" sz="2400" b="1" dirty="0">
                <a:latin typeface="Times New Roman" panose="02020603050405020304" pitchFamily="18" charset="0"/>
                <a:ea typeface="宋体" panose="02010600030101010101" pitchFamily="2" charset="-122"/>
              </a:rPr>
              <a:t>在列出的文件名后面加上不同的符号，以区分不同类型的文件。可以附加的符号有： </a:t>
            </a:r>
            <a:r>
              <a:rPr lang="en-US" altLang="zh-CN" sz="2400" b="1">
                <a:latin typeface="Times New Roman" panose="02020603050405020304" pitchFamily="18" charset="0"/>
                <a:ea typeface="宋体" panose="02010600030101010101" pitchFamily="2" charset="-122"/>
              </a:rPr>
              <a:t>/   *   @   |   = </a:t>
            </a:r>
            <a:endParaRPr lang="en-US" altLang="zh-CN" sz="2400" b="1">
              <a:latin typeface="Times New Roman" panose="02020603050405020304" pitchFamily="18" charset="0"/>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rPr>
              <a:t>-i     </a:t>
            </a:r>
            <a:r>
              <a:rPr lang="zh-CN" altLang="en-US" sz="2400" b="1" dirty="0">
                <a:latin typeface="Times New Roman" panose="02020603050405020304" pitchFamily="18" charset="0"/>
                <a:ea typeface="宋体" panose="02010600030101010101" pitchFamily="2" charset="-122"/>
              </a:rPr>
              <a:t>输出的第一列显示文件的</a:t>
            </a:r>
            <a:r>
              <a:rPr lang="en-US" altLang="zh-CN" sz="2400" b="1"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节点号。</a:t>
            </a:r>
            <a:endParaRPr lang="zh-CN" altLang="en-US" sz="2400" b="1" dirty="0">
              <a:latin typeface="Times New Roman" panose="02020603050405020304" pitchFamily="18" charset="0"/>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rPr>
              <a:t>-l    </a:t>
            </a:r>
            <a:r>
              <a:rPr lang="zh-CN" altLang="en-US" sz="2400" b="1" dirty="0">
                <a:latin typeface="Times New Roman" panose="02020603050405020304" pitchFamily="18" charset="0"/>
                <a:ea typeface="宋体" panose="02010600030101010101" pitchFamily="2" charset="-122"/>
              </a:rPr>
              <a:t>以长格式显示文件的详细信息。输出的信息依次是：</a:t>
            </a:r>
            <a:endParaRPr lang="zh-CN" altLang="en-US" sz="2400" b="1" dirty="0">
              <a:latin typeface="Times New Roman" panose="02020603050405020304" pitchFamily="18" charset="0"/>
              <a:ea typeface="宋体" panose="02010600030101010101" pitchFamily="2" charset="-122"/>
            </a:endParaRPr>
          </a:p>
          <a:p>
            <a:r>
              <a:rPr lang="zh-CN" altLang="en-US" sz="24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文件类型与权限 链接数 文件主 文件组 文件大小 建立或最近修改的时间 文件名</a:t>
            </a:r>
            <a:endParaRPr lang="en-US" altLang="zh-CN" sz="2400" b="1" dirty="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79705" y="4944110"/>
            <a:ext cx="8143875" cy="1313180"/>
          </a:xfrm>
          <a:prstGeom prst="rect">
            <a:avLst/>
          </a:prstGeom>
        </p:spPr>
      </p:pic>
      <p:pic>
        <p:nvPicPr>
          <p:cNvPr id="3" name="图片 2"/>
          <p:cNvPicPr>
            <a:picLocks noChangeAspect="1"/>
          </p:cNvPicPr>
          <p:nvPr/>
        </p:nvPicPr>
        <p:blipFill>
          <a:blip r:embed="rId2"/>
          <a:stretch>
            <a:fillRect/>
          </a:stretch>
        </p:blipFill>
        <p:spPr>
          <a:xfrm>
            <a:off x="179705" y="4587240"/>
            <a:ext cx="3855085" cy="3568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占位符 3074"/>
          <p:cNvSpPr>
            <a:spLocks noGrp="1"/>
          </p:cNvSpPr>
          <p:nvPr>
            <p:ph idx="1"/>
          </p:nvPr>
        </p:nvSpPr>
        <p:spPr>
          <a:xfrm>
            <a:off x="395605" y="1700530"/>
            <a:ext cx="8229600" cy="4530725"/>
          </a:xfrm>
        </p:spPr>
        <p:txBody>
          <a:bodyPr anchor="t"/>
          <a:lstStyle/>
          <a:p>
            <a:pPr marL="0" indent="0">
              <a:buNone/>
            </a:pPr>
            <a:r>
              <a:rPr lang="zh-CN" altLang="en-US" sz="2800" smtClean="0">
                <a:latin typeface="华文中宋" panose="02010600040101010101" charset="-122"/>
                <a:ea typeface="华文中宋" panose="02010600040101010101" charset="-122"/>
                <a:cs typeface="华文中宋" panose="02010600040101010101" charset="-122"/>
                <a:sym typeface="+mn-ea"/>
              </a:rPr>
              <a:t>在 </a:t>
            </a:r>
            <a:r>
              <a:rPr lang="en-US" altLang="zh-CN" sz="2800" smtClean="0">
                <a:latin typeface="华文中宋" panose="02010600040101010101" charset="-122"/>
                <a:ea typeface="华文中宋" panose="02010600040101010101" charset="-122"/>
                <a:cs typeface="华文中宋" panose="02010600040101010101" charset="-122"/>
                <a:sym typeface="+mn-ea"/>
              </a:rPr>
              <a:t>Linux </a:t>
            </a:r>
            <a:r>
              <a:rPr lang="zh-CN" altLang="en-US" sz="2800" smtClean="0">
                <a:latin typeface="华文中宋" panose="02010600040101010101" charset="-122"/>
                <a:ea typeface="华文中宋" panose="02010600040101010101" charset="-122"/>
                <a:cs typeface="华文中宋" panose="02010600040101010101" charset="-122"/>
                <a:sym typeface="+mn-ea"/>
              </a:rPr>
              <a:t>系统上划分了分区之后，还要在分区上创建文件系统。</a:t>
            </a:r>
            <a:endParaRPr lang="en-US" altLang="zh-CN" sz="2800" smtClean="0">
              <a:latin typeface="华文中宋" panose="02010600040101010101" charset="-122"/>
              <a:ea typeface="华文中宋" panose="02010600040101010101" charset="-122"/>
              <a:cs typeface="华文中宋" panose="02010600040101010101" charset="-122"/>
            </a:endParaRPr>
          </a:p>
          <a:p>
            <a:pPr eaLnBrk="1" hangingPunct="1">
              <a:buFont typeface="Wingdings" panose="05000000000000000000" charset="0"/>
              <a:buChar char="Ø"/>
            </a:pPr>
            <a:r>
              <a:rPr lang="en-US" altLang="zh-CN"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Linux </a:t>
            </a:r>
            <a:r>
              <a:rPr lang="zh-CN" altLang="en-US"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下创建文件系统的操作相当于 </a:t>
            </a:r>
            <a:r>
              <a:rPr lang="en-US" altLang="zh-CN"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Windows </a:t>
            </a:r>
            <a:r>
              <a:rPr lang="zh-CN" altLang="en-US"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下的磁盘格式化操作。 </a:t>
            </a:r>
            <a:endParaRPr lang="zh-CN" altLang="en-US"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endParaRPr>
          </a:p>
          <a:p>
            <a:pPr eaLnBrk="1" hangingPunct="1">
              <a:buFont typeface="Wingdings" panose="05000000000000000000" charset="0"/>
              <a:buChar char="Ø"/>
            </a:pPr>
            <a:r>
              <a:rPr lang="en-US" altLang="zh-CN"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Windows </a:t>
            </a:r>
            <a:r>
              <a:rPr lang="zh-CN" altLang="en-US"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系统常用的文件系统类型为 </a:t>
            </a:r>
            <a:r>
              <a:rPr lang="en-US" altLang="zh-CN"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FAT32</a:t>
            </a:r>
            <a:r>
              <a:rPr lang="zh-CN" altLang="en-US"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a:t>
            </a:r>
            <a:r>
              <a:rPr lang="en-US" altLang="zh-CN"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NTFS</a:t>
            </a:r>
            <a:r>
              <a:rPr lang="zh-CN" altLang="en-US"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a:t>
            </a:r>
            <a:endParaRPr lang="en-US" altLang="zh-CN"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endParaRPr>
          </a:p>
          <a:p>
            <a:pPr eaLnBrk="1" hangingPunct="1">
              <a:buFont typeface="Wingdings" panose="05000000000000000000" charset="0"/>
              <a:buChar char="Ø"/>
            </a:pPr>
            <a:r>
              <a:rPr lang="en-US" altLang="zh-CN"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Linux </a:t>
            </a:r>
            <a:r>
              <a:rPr lang="zh-CN" altLang="en-US"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下常用的文件系统类型为：</a:t>
            </a:r>
            <a:r>
              <a:rPr lang="en-US" altLang="zh-CN"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ext2/3/4</a:t>
            </a:r>
            <a:r>
              <a:rPr lang="zh-CN" altLang="en-US"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a:t>
            </a:r>
            <a:r>
              <a:rPr lang="en-US" altLang="zh-CN"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XFS</a:t>
            </a:r>
            <a:r>
              <a:rPr lang="zh-CN" altLang="en-US"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a:t>
            </a:r>
            <a:r>
              <a:rPr lang="en-US" altLang="zh-CN"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JFS</a:t>
            </a:r>
            <a:r>
              <a:rPr lang="zh-CN" altLang="en-US"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a:t>
            </a:r>
            <a:r>
              <a:rPr lang="en-US" altLang="zh-CN"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ReiserFS </a:t>
            </a:r>
            <a:r>
              <a:rPr lang="zh-CN" altLang="en-US" sz="2800" smtClean="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等。</a:t>
            </a:r>
            <a:endParaRPr lang="zh-CN" altLang="en-US" sz="2800" smtClean="0">
              <a:solidFill>
                <a:schemeClr val="tx1"/>
              </a:solidFill>
              <a:effectLst>
                <a:outerShdw blurRad="38100" dist="19050" dir="2700000" algn="tl" rotWithShape="0">
                  <a:schemeClr val="dk1">
                    <a:alpha val="40000"/>
                  </a:schemeClr>
                </a:outerShdw>
              </a:effectLst>
            </a:endParaRPr>
          </a:p>
          <a:p>
            <a:pPr>
              <a:buNone/>
            </a:pPr>
            <a:endParaRPr lang="zh-CN" altLang="en-US" sz="2800" dirty="0" smtClean="0">
              <a:solidFill>
                <a:schemeClr val="tx1"/>
              </a:solidFill>
              <a:effectLst>
                <a:outerShdw blurRad="38100" dist="19050" dir="2700000" algn="tl" rotWithShape="0">
                  <a:schemeClr val="dk1">
                    <a:alpha val="40000"/>
                  </a:schemeClr>
                </a:outerShdw>
              </a:effectLst>
            </a:endParaRPr>
          </a:p>
        </p:txBody>
      </p:sp>
      <p:sp>
        <p:nvSpPr>
          <p:cNvPr id="11266" name="标题 1"/>
          <p:cNvSpPr>
            <a:spLocks noGrp="1"/>
          </p:cNvSpPr>
          <p:nvPr>
            <p:ph type="title"/>
          </p:nvPr>
        </p:nvSpPr>
        <p:spPr>
          <a:xfrm>
            <a:off x="467995" y="560388"/>
            <a:ext cx="8229600" cy="1139825"/>
          </a:xfrm>
        </p:spPr>
        <p:txBody>
          <a:bodyPr/>
          <a:p>
            <a:pPr eaLnBrk="1" hangingPunct="1"/>
            <a:r>
              <a:rPr lang="zh-CN" altLang="en-US" b="1" smtClean="0"/>
              <a:t>文件系统</a:t>
            </a:r>
            <a:r>
              <a:rPr lang="en-US" altLang="zh-CN" b="1" smtClean="0"/>
              <a:t> </a:t>
            </a:r>
            <a:endParaRPr lang="en-US" altLang="zh-CN" b="1"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37889"/>
          <p:cNvSpPr>
            <a:spLocks noGrp="1"/>
          </p:cNvSpPr>
          <p:nvPr>
            <p:ph type="title"/>
          </p:nvPr>
        </p:nvSpPr>
        <p:spPr>
          <a:xfrm>
            <a:off x="574675" y="304800"/>
            <a:ext cx="8001000" cy="879475"/>
          </a:xfrm>
        </p:spPr>
        <p:txBody>
          <a:bodyPr anchor="b"/>
          <a:lstStyle/>
          <a:p>
            <a:r>
              <a:rPr lang="en-US" altLang="zh-CN" sz="2300" dirty="0">
                <a:solidFill>
                  <a:schemeClr val="bg1"/>
                </a:solidFill>
              </a:rPr>
              <a:t>2.5.3  </a:t>
            </a:r>
            <a:r>
              <a:rPr lang="zh-CN" altLang="en-US" sz="2300" dirty="0">
                <a:solidFill>
                  <a:schemeClr val="bg1"/>
                </a:solidFill>
              </a:rPr>
              <a:t>改变工作目录和显示目录内容的命令</a:t>
            </a:r>
            <a:endParaRPr lang="zh-CN" altLang="en-US" sz="2300" dirty="0"/>
          </a:p>
        </p:txBody>
      </p:sp>
      <p:sp>
        <p:nvSpPr>
          <p:cNvPr id="19458" name="文本占位符 37890"/>
          <p:cNvSpPr>
            <a:spLocks noGrp="1"/>
          </p:cNvSpPr>
          <p:nvPr>
            <p:ph idx="1"/>
          </p:nvPr>
        </p:nvSpPr>
        <p:spPr>
          <a:xfrm>
            <a:off x="457200" y="990600"/>
            <a:ext cx="8229600" cy="4572000"/>
          </a:xfrm>
        </p:spPr>
        <p:txBody>
          <a:bodyPr anchor="t"/>
          <a:lstStyle/>
          <a:p>
            <a:pPr marL="0" algn="l">
              <a:buClrTx/>
              <a:buSzTx/>
              <a:buFontTx/>
              <a:buNone/>
            </a:pPr>
            <a:r>
              <a:rPr lang="en-US" altLang="zh-CN" sz="3600" b="1" kern="1200" dirty="0">
                <a:solidFill>
                  <a:schemeClr val="tx2"/>
                </a:solidFill>
                <a:latin typeface="Times New Roman" panose="02020603050405020304" pitchFamily="18" charset="0"/>
                <a:ea typeface="宋体" panose="02010600030101010101" pitchFamily="2" charset="-122"/>
              </a:rPr>
              <a:t>2．cd命令</a:t>
            </a:r>
            <a:endParaRPr lang="en-US" altLang="zh-CN" sz="3600" b="1" kern="1200" dirty="0">
              <a:solidFill>
                <a:schemeClr val="tx2"/>
              </a:solidFill>
              <a:latin typeface="Times New Roman" panose="02020603050405020304" pitchFamily="18" charset="0"/>
              <a:ea typeface="宋体" panose="02010600030101010101" pitchFamily="2" charset="-122"/>
            </a:endParaRPr>
          </a:p>
          <a:p>
            <a:pPr marL="986155" indent="-986155" algn="just">
              <a:buNone/>
            </a:pPr>
            <a:endParaRPr lang="zh-CN" altLang="en-US" sz="2600" b="1" dirty="0"/>
          </a:p>
          <a:p>
            <a:pPr marL="986155" indent="-986155">
              <a:buNone/>
            </a:pPr>
            <a:r>
              <a:rPr lang="zh-CN" altLang="en-US" sz="2600" b="1" dirty="0"/>
              <a:t>一般格式：</a:t>
            </a:r>
            <a:r>
              <a:rPr lang="en-US" altLang="zh-CN" sz="2600" b="1" err="1"/>
              <a:t>cd  [dirname</a:t>
            </a:r>
            <a:r>
              <a:rPr lang="en-US" altLang="zh-CN" sz="2600" b="1"/>
              <a:t>]</a:t>
            </a:r>
            <a:endParaRPr lang="en-US" altLang="zh-CN" sz="2600" b="1"/>
          </a:p>
          <a:p>
            <a:pPr marL="986155" indent="-986155">
              <a:buNone/>
            </a:pPr>
            <a:endParaRPr lang="en-US" altLang="zh-CN" sz="2600" b="1"/>
          </a:p>
          <a:p>
            <a:pPr marL="986155" indent="-986155">
              <a:buNone/>
            </a:pPr>
            <a:r>
              <a:rPr lang="zh-CN" altLang="en-US" sz="2600" b="1" dirty="0"/>
              <a:t>说明：改变当前工作目录 </a:t>
            </a:r>
            <a:endParaRPr lang="zh-CN" altLang="en-US" sz="2600" b="1" dirty="0"/>
          </a:p>
          <a:p>
            <a:pPr marL="986155" indent="-986155">
              <a:buNone/>
            </a:pPr>
            <a:r>
              <a:rPr lang="zh-CN" altLang="en-US" sz="2600" b="1" dirty="0"/>
              <a:t>         它带有唯一的一个参数，即表示目标目录的路径名（相对路径名或绝对路径名）</a:t>
            </a:r>
            <a:endParaRPr lang="zh-CN" altLang="en-US" sz="2600" b="1" dirty="0"/>
          </a:p>
          <a:p>
            <a:pPr marL="986155" indent="-986155">
              <a:buNone/>
            </a:pPr>
            <a:r>
              <a:rPr lang="zh-CN" altLang="en-US" sz="2600" b="1"/>
              <a:t>   </a:t>
            </a:r>
            <a:endParaRPr lang="zh-CN" altLang="en-US" sz="2600" b="1"/>
          </a:p>
          <a:p>
            <a:pPr marL="986155" indent="-986155">
              <a:buNone/>
            </a:pPr>
            <a:r>
              <a:rPr lang="zh-CN" altLang="en-US" sz="2600" b="1" dirty="0"/>
              <a:t>  </a:t>
            </a:r>
            <a:endParaRPr lang="zh-CN" altLang="en-US" sz="26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文本占位符 88066"/>
          <p:cNvSpPr>
            <a:spLocks noGrp="1"/>
          </p:cNvSpPr>
          <p:nvPr>
            <p:ph type="body" idx="1"/>
          </p:nvPr>
        </p:nvSpPr>
        <p:spPr>
          <a:xfrm>
            <a:off x="381000" y="762000"/>
            <a:ext cx="8229600" cy="4302125"/>
          </a:xfrm>
        </p:spPr>
        <p:txBody>
          <a:bodyPr/>
          <a:p>
            <a:pPr>
              <a:buNone/>
            </a:pPr>
            <a:r>
              <a:rPr lang="zh-CN" altLang="en-US" sz="3600" dirty="0">
                <a:solidFill>
                  <a:schemeClr val="tx2"/>
                </a:solidFill>
              </a:rPr>
              <a:t>示例：</a:t>
            </a:r>
            <a:endParaRPr lang="zh-CN" altLang="en-US" b="1" dirty="0">
              <a:solidFill>
                <a:srgbClr val="000099"/>
              </a:solidFill>
            </a:endParaRPr>
          </a:p>
          <a:p>
            <a:pPr>
              <a:buNone/>
            </a:pPr>
            <a:endParaRPr lang="en-US" altLang="zh-CN" dirty="0"/>
          </a:p>
        </p:txBody>
      </p:sp>
      <p:pic>
        <p:nvPicPr>
          <p:cNvPr id="4" name="图片 3"/>
          <p:cNvPicPr>
            <a:picLocks noChangeAspect="1"/>
          </p:cNvPicPr>
          <p:nvPr/>
        </p:nvPicPr>
        <p:blipFill>
          <a:blip r:embed="rId1"/>
          <a:stretch>
            <a:fillRect/>
          </a:stretch>
        </p:blipFill>
        <p:spPr>
          <a:xfrm>
            <a:off x="971550" y="1772920"/>
            <a:ext cx="6185535" cy="198755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35560" y="1124585"/>
            <a:ext cx="8850630" cy="395859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占位符 30722"/>
          <p:cNvSpPr>
            <a:spLocks noGrp="1"/>
          </p:cNvSpPr>
          <p:nvPr>
            <p:ph idx="1"/>
          </p:nvPr>
        </p:nvSpPr>
        <p:spPr>
          <a:xfrm>
            <a:off x="323533" y="1124585"/>
            <a:ext cx="8229600" cy="3962400"/>
          </a:xfrm>
        </p:spPr>
        <p:txBody>
          <a:bodyPr anchor="t"/>
          <a:lstStyle/>
          <a:p>
            <a:pPr algn="just">
              <a:lnSpc>
                <a:spcPct val="90000"/>
              </a:lnSpc>
              <a:buNone/>
            </a:pPr>
            <a:r>
              <a:rPr lang="en-US" altLang="zh-CN" sz="3600" b="1" kern="1200" dirty="0">
                <a:solidFill>
                  <a:schemeClr val="tx2"/>
                </a:solidFill>
                <a:latin typeface="Times New Roman" panose="02020603050405020304" pitchFamily="18" charset="0"/>
                <a:ea typeface="宋体" panose="02010600030101010101" pitchFamily="2" charset="-122"/>
              </a:rPr>
              <a:t>3． cat   查看文本文件内容</a:t>
            </a:r>
            <a:endParaRPr lang="zh-CN" altLang="en-US" dirty="0"/>
          </a:p>
          <a:p>
            <a:pPr>
              <a:lnSpc>
                <a:spcPct val="90000"/>
              </a:lnSpc>
              <a:buNone/>
            </a:pPr>
            <a:endParaRPr lang="zh-CN" altLang="en-US" dirty="0"/>
          </a:p>
          <a:p>
            <a:pPr>
              <a:lnSpc>
                <a:spcPct val="90000"/>
              </a:lnSpc>
              <a:buNone/>
            </a:pPr>
            <a:r>
              <a:rPr lang="zh-CN" altLang="en-US" dirty="0"/>
              <a:t>一般格式：       </a:t>
            </a:r>
            <a:r>
              <a:rPr lang="en-US" altLang="zh-CN" dirty="0"/>
              <a:t>cat   [</a:t>
            </a:r>
            <a:r>
              <a:rPr lang="zh-CN" altLang="en-US" dirty="0"/>
              <a:t>选项</a:t>
            </a:r>
            <a:r>
              <a:rPr lang="en-US" altLang="zh-CN" dirty="0"/>
              <a:t>]   </a:t>
            </a:r>
            <a:r>
              <a:rPr lang="zh-CN" altLang="en-US" dirty="0"/>
              <a:t>文件</a:t>
            </a:r>
            <a:endParaRPr lang="zh-CN" altLang="en-US" dirty="0"/>
          </a:p>
          <a:p>
            <a:pPr>
              <a:lnSpc>
                <a:spcPct val="90000"/>
              </a:lnSpc>
              <a:buNone/>
            </a:pPr>
            <a:endParaRPr lang="zh-CN" altLang="en-US" dirty="0"/>
          </a:p>
          <a:p>
            <a:pPr marL="0" indent="0">
              <a:lnSpc>
                <a:spcPct val="90000"/>
              </a:lnSpc>
              <a:buNone/>
            </a:pPr>
            <a:r>
              <a:rPr lang="zh-CN" altLang="en-US" dirty="0"/>
              <a:t>常用选项：</a:t>
            </a:r>
            <a:endParaRPr lang="zh-CN" altLang="en-US" dirty="0"/>
          </a:p>
          <a:p>
            <a:pPr>
              <a:lnSpc>
                <a:spcPct val="90000"/>
              </a:lnSpc>
              <a:buNone/>
            </a:pPr>
            <a:r>
              <a:rPr lang="zh-CN" altLang="en-US" dirty="0"/>
              <a:t>    </a:t>
            </a:r>
            <a:r>
              <a:rPr lang="en-US" altLang="zh-CN" dirty="0"/>
              <a:t>-b</a:t>
            </a:r>
            <a:r>
              <a:rPr lang="zh-CN" altLang="en-US" dirty="0"/>
              <a:t>，</a:t>
            </a:r>
            <a:r>
              <a:rPr lang="en-US" altLang="zh-CN" err="1"/>
              <a:t>--number-noblank</a:t>
            </a:r>
            <a:r>
              <a:rPr lang="en-US" altLang="zh-CN" dirty="0"/>
              <a:t>  </a:t>
            </a:r>
            <a:r>
              <a:rPr lang="zh-CN" altLang="en-US" dirty="0"/>
              <a:t>从</a:t>
            </a:r>
            <a:r>
              <a:rPr lang="en-US" altLang="zh-CN" dirty="0"/>
              <a:t>1</a:t>
            </a:r>
            <a:r>
              <a:rPr lang="zh-CN" altLang="en-US" dirty="0"/>
              <a:t>开始对所有非空输出行进行编号。</a:t>
            </a:r>
            <a:endParaRPr lang="zh-CN" altLang="en-US" dirty="0"/>
          </a:p>
          <a:p>
            <a:pPr>
              <a:lnSpc>
                <a:spcPct val="90000"/>
              </a:lnSpc>
              <a:buNone/>
            </a:pPr>
            <a:r>
              <a:rPr lang="zh-CN" altLang="en-US" dirty="0"/>
              <a:t>    </a:t>
            </a:r>
            <a:r>
              <a:rPr lang="en-US" altLang="zh-CN" dirty="0"/>
              <a:t>-n</a:t>
            </a:r>
            <a:r>
              <a:rPr lang="zh-CN" altLang="en-US" dirty="0"/>
              <a:t>，</a:t>
            </a:r>
            <a:r>
              <a:rPr lang="en-US" altLang="zh-CN" dirty="0"/>
              <a:t>--number  </a:t>
            </a:r>
            <a:r>
              <a:rPr lang="zh-CN" altLang="en-US" dirty="0"/>
              <a:t>从</a:t>
            </a:r>
            <a:r>
              <a:rPr lang="en-US" altLang="zh-CN" dirty="0"/>
              <a:t>1</a:t>
            </a:r>
            <a:r>
              <a:rPr lang="zh-CN" altLang="en-US" dirty="0"/>
              <a:t>开始对所有输出行编号。</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文本占位符 31745"/>
          <p:cNvSpPr>
            <a:spLocks noGrp="1"/>
          </p:cNvSpPr>
          <p:nvPr>
            <p:ph idx="1"/>
          </p:nvPr>
        </p:nvSpPr>
        <p:spPr>
          <a:xfrm>
            <a:off x="323850" y="764540"/>
            <a:ext cx="8229600" cy="5561330"/>
          </a:xfrm>
        </p:spPr>
        <p:txBody>
          <a:bodyPr anchor="t"/>
          <a:lstStyle/>
          <a:p>
            <a:pPr>
              <a:buNone/>
            </a:pPr>
            <a:r>
              <a:rPr lang="en-US" altLang="zh-CN" dirty="0"/>
              <a:t>1</a:t>
            </a:r>
            <a:r>
              <a:rPr lang="zh-CN" altLang="en-US" dirty="0"/>
              <a:t>）显示文件信息</a:t>
            </a:r>
            <a:endParaRPr lang="zh-CN" altLang="en-US" dirty="0"/>
          </a:p>
          <a:p>
            <a:pPr>
              <a:buNone/>
            </a:pPr>
            <a:r>
              <a:rPr lang="zh-CN" altLang="en-US" dirty="0"/>
              <a:t>  </a:t>
            </a:r>
            <a:r>
              <a:rPr lang="en-US" altLang="zh-CN" dirty="0"/>
              <a:t>cat   [</a:t>
            </a:r>
            <a:r>
              <a:rPr lang="zh-CN" altLang="en-US" dirty="0"/>
              <a:t>选项</a:t>
            </a:r>
            <a:r>
              <a:rPr lang="en-US" altLang="zh-CN" dirty="0"/>
              <a:t>]   </a:t>
            </a:r>
            <a:r>
              <a:rPr lang="zh-CN" altLang="en-US" dirty="0"/>
              <a:t>文件名</a:t>
            </a:r>
            <a:endParaRPr lang="zh-CN" altLang="en-US" dirty="0"/>
          </a:p>
          <a:p>
            <a:pPr>
              <a:buNone/>
            </a:pPr>
            <a:r>
              <a:rPr lang="zh-CN" altLang="en-US" dirty="0"/>
              <a:t>    </a:t>
            </a:r>
            <a:endParaRPr lang="zh-CN" altLang="en-US" sz="3400" dirty="0"/>
          </a:p>
          <a:p>
            <a:endParaRPr lang="zh-CN" altLang="en-US" dirty="0"/>
          </a:p>
        </p:txBody>
      </p:sp>
      <p:pic>
        <p:nvPicPr>
          <p:cNvPr id="2" name="图片 1"/>
          <p:cNvPicPr>
            <a:picLocks noChangeAspect="1"/>
          </p:cNvPicPr>
          <p:nvPr>
            <p:custDataLst>
              <p:tags r:id="rId1"/>
            </p:custDataLst>
          </p:nvPr>
        </p:nvPicPr>
        <p:blipFill>
          <a:blip r:embed="rId2"/>
          <a:stretch>
            <a:fillRect/>
          </a:stretch>
        </p:blipFill>
        <p:spPr>
          <a:xfrm>
            <a:off x="611505" y="1917065"/>
            <a:ext cx="5093970" cy="2336800"/>
          </a:xfrm>
          <a:prstGeom prst="rect">
            <a:avLst/>
          </a:prstGeom>
        </p:spPr>
      </p:pic>
      <p:pic>
        <p:nvPicPr>
          <p:cNvPr id="3" name="图片 2"/>
          <p:cNvPicPr>
            <a:picLocks noChangeAspect="1"/>
          </p:cNvPicPr>
          <p:nvPr/>
        </p:nvPicPr>
        <p:blipFill>
          <a:blip r:embed="rId3"/>
          <a:stretch>
            <a:fillRect/>
          </a:stretch>
        </p:blipFill>
        <p:spPr>
          <a:xfrm>
            <a:off x="539750" y="4509135"/>
            <a:ext cx="5750560" cy="224345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文本占位符 31745"/>
          <p:cNvSpPr>
            <a:spLocks noGrp="1"/>
          </p:cNvSpPr>
          <p:nvPr>
            <p:ph idx="1"/>
          </p:nvPr>
        </p:nvSpPr>
        <p:spPr>
          <a:xfrm>
            <a:off x="323215" y="1163320"/>
            <a:ext cx="8229600" cy="4100195"/>
          </a:xfrm>
        </p:spPr>
        <p:txBody>
          <a:bodyPr anchor="t"/>
          <a:lstStyle/>
          <a:p>
            <a:pPr>
              <a:buNone/>
            </a:pPr>
            <a:r>
              <a:rPr lang="en-US" altLang="zh-CN" dirty="0"/>
              <a:t>2</a:t>
            </a:r>
            <a:r>
              <a:rPr lang="zh-CN" altLang="en-US" dirty="0"/>
              <a:t>）建立小型文件</a:t>
            </a:r>
            <a:endParaRPr lang="zh-CN" altLang="en-US" dirty="0"/>
          </a:p>
          <a:p>
            <a:pPr>
              <a:buNone/>
            </a:pPr>
            <a:r>
              <a:rPr lang="zh-CN" altLang="en-US" dirty="0"/>
              <a:t>  </a:t>
            </a:r>
            <a:r>
              <a:rPr lang="en-US" altLang="zh-CN" dirty="0"/>
              <a:t>cat  &gt;</a:t>
            </a:r>
            <a:r>
              <a:rPr lang="zh-CN" altLang="en-US" dirty="0"/>
              <a:t>命名的新文件名</a:t>
            </a:r>
            <a:endParaRPr lang="zh-CN" altLang="en-US" dirty="0"/>
          </a:p>
          <a:p>
            <a:pPr>
              <a:buNone/>
            </a:pPr>
            <a:endParaRPr lang="zh-CN" altLang="en-US" dirty="0"/>
          </a:p>
          <a:p>
            <a:pPr>
              <a:buNone/>
            </a:pPr>
            <a:endParaRPr lang="zh-CN" altLang="en-US" dirty="0"/>
          </a:p>
          <a:p>
            <a:pPr>
              <a:buNone/>
            </a:pPr>
            <a:endParaRPr lang="zh-CN" altLang="en-US" dirty="0"/>
          </a:p>
          <a:p>
            <a:pPr>
              <a:buNone/>
            </a:pPr>
            <a:endParaRPr lang="zh-CN" altLang="en-US" dirty="0"/>
          </a:p>
          <a:p>
            <a:pPr>
              <a:buNone/>
            </a:pPr>
            <a:endParaRPr lang="zh-CN" altLang="en-US" dirty="0"/>
          </a:p>
          <a:p>
            <a:pPr>
              <a:buNone/>
            </a:pPr>
            <a:endParaRPr lang="zh-CN" altLang="en-US" dirty="0"/>
          </a:p>
          <a:p>
            <a:pPr>
              <a:buNone/>
            </a:pPr>
            <a:endParaRPr lang="zh-CN" altLang="en-US" dirty="0"/>
          </a:p>
          <a:p>
            <a:pPr>
              <a:buNone/>
            </a:pPr>
            <a:endParaRPr lang="zh-CN" altLang="en-US" dirty="0"/>
          </a:p>
          <a:p>
            <a:pPr>
              <a:buNone/>
            </a:pPr>
            <a:r>
              <a:rPr lang="zh-CN" altLang="en-US" dirty="0"/>
              <a:t>    </a:t>
            </a:r>
            <a:endParaRPr lang="zh-CN" altLang="en-US" sz="3400" dirty="0"/>
          </a:p>
          <a:p>
            <a:endParaRPr lang="zh-CN" altLang="en-US" dirty="0"/>
          </a:p>
        </p:txBody>
      </p:sp>
      <p:pic>
        <p:nvPicPr>
          <p:cNvPr id="2" name="图片 1"/>
          <p:cNvPicPr>
            <a:picLocks noChangeAspect="1"/>
          </p:cNvPicPr>
          <p:nvPr/>
        </p:nvPicPr>
        <p:blipFill>
          <a:blip r:embed="rId1"/>
          <a:stretch>
            <a:fillRect/>
          </a:stretch>
        </p:blipFill>
        <p:spPr>
          <a:xfrm>
            <a:off x="539750" y="2420620"/>
            <a:ext cx="6354445" cy="2613660"/>
          </a:xfrm>
          <a:prstGeom prst="rect">
            <a:avLst/>
          </a:prstGeom>
        </p:spPr>
      </p:pic>
      <p:sp>
        <p:nvSpPr>
          <p:cNvPr id="4" name="文本框 3"/>
          <p:cNvSpPr txBox="1"/>
          <p:nvPr/>
        </p:nvSpPr>
        <p:spPr>
          <a:xfrm>
            <a:off x="572135" y="5730875"/>
            <a:ext cx="4791075" cy="521970"/>
          </a:xfrm>
          <a:prstGeom prst="rect">
            <a:avLst/>
          </a:prstGeom>
          <a:noFill/>
        </p:spPr>
        <p:txBody>
          <a:bodyPr wrap="square" rtlCol="0">
            <a:spAutoFit/>
          </a:bodyPr>
          <a:p>
            <a:r>
              <a:rPr lang="zh-CN" altLang="en-US" sz="2800"/>
              <a:t>文本内容写完后</a:t>
            </a:r>
            <a:r>
              <a:rPr lang="en-US" altLang="zh-CN" sz="2800"/>
              <a:t>Ctrl+d</a:t>
            </a:r>
            <a:r>
              <a:rPr lang="zh-CN" altLang="en-US" sz="2800"/>
              <a:t>结束。</a:t>
            </a:r>
            <a:endParaRPr lang="zh-CN" alt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文本占位符 31745"/>
          <p:cNvSpPr>
            <a:spLocks noGrp="1"/>
          </p:cNvSpPr>
          <p:nvPr>
            <p:ph idx="1"/>
          </p:nvPr>
        </p:nvSpPr>
        <p:spPr>
          <a:xfrm>
            <a:off x="323215" y="1163320"/>
            <a:ext cx="8229600" cy="4530725"/>
          </a:xfrm>
        </p:spPr>
        <p:txBody>
          <a:bodyPr anchor="t"/>
          <a:lstStyle/>
          <a:p>
            <a:pPr>
              <a:buNone/>
            </a:pPr>
            <a:r>
              <a:rPr lang="en-US" altLang="zh-CN" dirty="0"/>
              <a:t>3</a:t>
            </a:r>
            <a:r>
              <a:rPr lang="zh-CN" altLang="en-US" dirty="0"/>
              <a:t>）合并文件</a:t>
            </a:r>
            <a:endParaRPr lang="zh-CN" altLang="en-US" dirty="0"/>
          </a:p>
          <a:p>
            <a:pPr>
              <a:buNone/>
            </a:pPr>
            <a:r>
              <a:rPr lang="zh-CN" altLang="en-US" dirty="0"/>
              <a:t>  </a:t>
            </a:r>
            <a:r>
              <a:rPr lang="en-US" altLang="zh-CN" dirty="0"/>
              <a:t>cat  </a:t>
            </a:r>
            <a:r>
              <a:rPr lang="zh-CN" altLang="en-US" dirty="0"/>
              <a:t>文件</a:t>
            </a:r>
            <a:r>
              <a:rPr lang="en-US" altLang="zh-CN" dirty="0"/>
              <a:t>1  </a:t>
            </a:r>
            <a:r>
              <a:rPr lang="zh-CN" altLang="en-US" dirty="0"/>
              <a:t>文件</a:t>
            </a:r>
            <a:r>
              <a:rPr lang="en-US" altLang="zh-CN" dirty="0"/>
              <a:t>2&gt;</a:t>
            </a:r>
            <a:r>
              <a:rPr lang="zh-CN" altLang="en-US" dirty="0"/>
              <a:t>新文件名</a:t>
            </a:r>
            <a:endParaRPr lang="zh-CN" altLang="en-US" dirty="0"/>
          </a:p>
          <a:p>
            <a:pPr>
              <a:buNone/>
            </a:pPr>
            <a:r>
              <a:rPr lang="zh-CN" altLang="en-US" dirty="0"/>
              <a:t>    </a:t>
            </a:r>
            <a:endParaRPr lang="zh-CN" altLang="en-US" sz="3400" dirty="0"/>
          </a:p>
          <a:p>
            <a:endParaRPr lang="zh-CN" altLang="en-US" dirty="0"/>
          </a:p>
        </p:txBody>
      </p:sp>
      <p:pic>
        <p:nvPicPr>
          <p:cNvPr id="2" name="图片 1"/>
          <p:cNvPicPr>
            <a:picLocks noChangeAspect="1"/>
          </p:cNvPicPr>
          <p:nvPr/>
        </p:nvPicPr>
        <p:blipFill>
          <a:blip r:embed="rId1"/>
          <a:stretch>
            <a:fillRect/>
          </a:stretch>
        </p:blipFill>
        <p:spPr>
          <a:xfrm>
            <a:off x="611505" y="2348865"/>
            <a:ext cx="5283200" cy="400494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占位符 32769"/>
          <p:cNvSpPr>
            <a:spLocks noGrp="1"/>
          </p:cNvSpPr>
          <p:nvPr>
            <p:ph idx="1"/>
          </p:nvPr>
        </p:nvSpPr>
        <p:spPr>
          <a:xfrm>
            <a:off x="457200" y="685800"/>
            <a:ext cx="8229600" cy="5562600"/>
          </a:xfrm>
        </p:spPr>
        <p:txBody>
          <a:bodyPr anchor="t"/>
          <a:lstStyle/>
          <a:p>
            <a:pPr marL="1171575" indent="-1171575">
              <a:buNone/>
            </a:pPr>
            <a:r>
              <a:rPr lang="en-US" altLang="zh-CN" sz="3600" b="1" kern="1200" dirty="0">
                <a:solidFill>
                  <a:schemeClr val="tx2"/>
                </a:solidFill>
                <a:latin typeface="Times New Roman" panose="02020603050405020304" pitchFamily="18" charset="0"/>
                <a:ea typeface="宋体" panose="02010600030101010101" pitchFamily="2" charset="-122"/>
              </a:rPr>
              <a:t>4．more逐屏显示文件内容</a:t>
            </a:r>
            <a:r>
              <a:rPr lang="zh-CN" altLang="en-US" b="1" dirty="0"/>
              <a:t> </a:t>
            </a:r>
            <a:endParaRPr lang="zh-CN" altLang="en-US" b="1" dirty="0"/>
          </a:p>
          <a:p>
            <a:pPr marL="1171575" indent="-1171575">
              <a:buNone/>
            </a:pPr>
            <a:endParaRPr lang="zh-CN" altLang="en-US" b="1" dirty="0"/>
          </a:p>
          <a:p>
            <a:pPr marL="1171575" indent="-1171575">
              <a:buNone/>
            </a:pPr>
            <a:r>
              <a:rPr lang="zh-CN" altLang="en-US" dirty="0"/>
              <a:t>一般格式：   </a:t>
            </a:r>
            <a:r>
              <a:rPr lang="en-US" altLang="zh-CN" dirty="0"/>
              <a:t>more   [</a:t>
            </a:r>
            <a:r>
              <a:rPr lang="zh-CN" altLang="en-US" dirty="0"/>
              <a:t>选项</a:t>
            </a:r>
            <a:r>
              <a:rPr lang="en-US" altLang="zh-CN" dirty="0"/>
              <a:t>]   </a:t>
            </a:r>
            <a:r>
              <a:rPr lang="zh-CN" altLang="en-US" dirty="0"/>
              <a:t>文件</a:t>
            </a:r>
            <a:endParaRPr lang="zh-CN" altLang="en-US" dirty="0"/>
          </a:p>
          <a:p>
            <a:pPr marL="1171575" indent="-1171575"/>
            <a:endParaRPr lang="zh-CN" altLang="en-US" dirty="0">
              <a:latin typeface="宋体" panose="02010600030101010101" pitchFamily="2" charset="-122"/>
            </a:endParaRPr>
          </a:p>
          <a:p>
            <a:pPr marL="1171575" indent="-1171575">
              <a:buNone/>
            </a:pPr>
            <a:r>
              <a:rPr lang="zh-CN" altLang="en-US" dirty="0">
                <a:latin typeface="宋体" panose="02010600030101010101" pitchFamily="2" charset="-122"/>
              </a:rPr>
              <a:t>说明：该命令一次显示一屏文本，满屏后停下来，并且在屏幕的底部出现一个提示信息，给出至今已显示的该文件的百分比：</a:t>
            </a:r>
            <a:r>
              <a:rPr lang="en-US" altLang="zh-CN" dirty="0">
                <a:latin typeface="宋体" panose="02010600030101010101" pitchFamily="2" charset="-122"/>
              </a:rPr>
              <a:t>--More--</a:t>
            </a:r>
            <a:r>
              <a:rPr lang="zh-CN" altLang="en-US" dirty="0">
                <a:latin typeface="宋体" panose="02010600030101010101" pitchFamily="2" charset="-122"/>
              </a:rPr>
              <a:t>（</a:t>
            </a:r>
            <a:r>
              <a:rPr lang="en-US" altLang="zh-CN" dirty="0">
                <a:latin typeface="宋体" panose="02010600030101010101" pitchFamily="2" charset="-122"/>
              </a:rPr>
              <a:t>XX%</a:t>
            </a:r>
            <a:r>
              <a:rPr lang="zh-CN" altLang="en-US" dirty="0">
                <a:latin typeface="宋体" panose="02010600030101010101" pitchFamily="2" charset="-122"/>
              </a:rPr>
              <a:t>）。</a:t>
            </a:r>
            <a:endParaRPr lang="zh-CN" altLang="en-US" dirty="0">
              <a:latin typeface="宋体" panose="02010600030101010101" pitchFamily="2" charset="-122"/>
            </a:endParaRPr>
          </a:p>
          <a:p>
            <a:pPr marL="1171575" indent="-1171575">
              <a:buNone/>
            </a:pPr>
            <a:r>
              <a:rPr lang="zh-CN" altLang="en-US" dirty="0"/>
              <a:t>  </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占位符 33793"/>
          <p:cNvSpPr>
            <a:spLocks noGrp="1"/>
          </p:cNvSpPr>
          <p:nvPr>
            <p:ph idx="1"/>
          </p:nvPr>
        </p:nvSpPr>
        <p:spPr>
          <a:xfrm>
            <a:off x="457200" y="1066800"/>
            <a:ext cx="8305800" cy="5791200"/>
          </a:xfrm>
        </p:spPr>
        <p:txBody>
          <a:bodyPr anchor="t"/>
          <a:lstStyle/>
          <a:p>
            <a:pPr>
              <a:lnSpc>
                <a:spcPct val="80000"/>
              </a:lnSpc>
              <a:buNone/>
            </a:pPr>
            <a:r>
              <a:rPr lang="zh-CN" altLang="en-US" sz="2400" b="1" dirty="0">
                <a:latin typeface="宋体" panose="02010600030101010101" pitchFamily="2" charset="-122"/>
              </a:rPr>
              <a:t>常用选项：</a:t>
            </a:r>
            <a:endParaRPr lang="zh-CN" altLang="en-US" sz="2400" b="1" dirty="0">
              <a:latin typeface="宋体" panose="02010600030101010101" pitchFamily="2" charset="-122"/>
            </a:endParaRPr>
          </a:p>
          <a:p>
            <a:pPr>
              <a:lnSpc>
                <a:spcPct val="80000"/>
              </a:lnSpc>
              <a:buNone/>
            </a:pPr>
            <a:r>
              <a:rPr lang="zh-CN" altLang="en-US" sz="2400" b="1" dirty="0">
                <a:latin typeface="宋体" panose="02010600030101010101" pitchFamily="2" charset="-122"/>
              </a:rPr>
              <a:t>   </a:t>
            </a:r>
            <a:endParaRPr lang="zh-CN" altLang="en-US" sz="2400" b="1" dirty="0">
              <a:latin typeface="宋体" panose="02010600030101010101" pitchFamily="2" charset="-122"/>
            </a:endParaRPr>
          </a:p>
          <a:p>
            <a:pPr>
              <a:lnSpc>
                <a:spcPct val="80000"/>
              </a:lnSpc>
              <a:buNone/>
            </a:pPr>
            <a:r>
              <a:rPr lang="zh-CN" altLang="en-US" sz="2400" b="1" dirty="0">
                <a:latin typeface="宋体" panose="02010600030101010101" pitchFamily="2" charset="-122"/>
              </a:rPr>
              <a:t>  </a:t>
            </a:r>
            <a:r>
              <a:rPr lang="en-US" altLang="zh-CN" sz="2400" b="1" dirty="0">
                <a:latin typeface="宋体" panose="02010600030101010101" pitchFamily="2" charset="-122"/>
              </a:rPr>
              <a:t>-num  </a:t>
            </a:r>
            <a:r>
              <a:rPr lang="zh-CN" altLang="en-US" sz="2400" b="1" dirty="0">
                <a:latin typeface="宋体" panose="02010600030101010101" pitchFamily="2" charset="-122"/>
              </a:rPr>
              <a:t>这个选项指定一个整数，表示一屏显示多少行。</a:t>
            </a:r>
            <a:endParaRPr lang="zh-CN" altLang="en-US" sz="2400" b="1" dirty="0">
              <a:latin typeface="宋体" panose="02010600030101010101" pitchFamily="2" charset="-122"/>
            </a:endParaRPr>
          </a:p>
          <a:p>
            <a:pPr>
              <a:lnSpc>
                <a:spcPct val="80000"/>
              </a:lnSpc>
              <a:buNone/>
            </a:pPr>
            <a:r>
              <a:rPr lang="zh-CN" altLang="en-US" sz="2400" b="1" dirty="0">
                <a:latin typeface="宋体" panose="02010600030101010101" pitchFamily="2" charset="-122"/>
              </a:rPr>
              <a:t>  </a:t>
            </a:r>
            <a:r>
              <a:rPr lang="en-US" altLang="zh-CN" sz="2400" b="1" dirty="0">
                <a:latin typeface="宋体" panose="02010600030101010101" pitchFamily="2" charset="-122"/>
              </a:rPr>
              <a:t>-d    </a:t>
            </a:r>
            <a:r>
              <a:rPr lang="zh-CN" altLang="en-US" sz="2400" b="1" dirty="0">
                <a:latin typeface="宋体" panose="02010600030101010101" pitchFamily="2" charset="-122"/>
              </a:rPr>
              <a:t>在每屏的底部显示以下更友好的提示信息：</a:t>
            </a:r>
            <a:endParaRPr lang="zh-CN" altLang="en-US" sz="2400" b="1" dirty="0">
              <a:latin typeface="宋体" panose="02010600030101010101" pitchFamily="2" charset="-122"/>
            </a:endParaRPr>
          </a:p>
          <a:p>
            <a:pPr>
              <a:lnSpc>
                <a:spcPct val="80000"/>
              </a:lnSpc>
              <a:buNone/>
            </a:pPr>
            <a:r>
              <a:rPr lang="zh-CN" altLang="en-US" sz="2400" b="1" dirty="0">
                <a:latin typeface="宋体" panose="02010600030101010101" pitchFamily="2" charset="-122"/>
              </a:rPr>
              <a:t>  </a:t>
            </a:r>
            <a:r>
              <a:rPr lang="en-US" altLang="zh-CN" sz="2400" b="1" dirty="0">
                <a:latin typeface="宋体" panose="02010600030101010101" pitchFamily="2" charset="-122"/>
              </a:rPr>
              <a:t>--More--</a:t>
            </a:r>
            <a:r>
              <a:rPr lang="zh-CN" altLang="en-US" sz="2400" b="1" dirty="0">
                <a:latin typeface="宋体" panose="02010600030101010101" pitchFamily="2" charset="-122"/>
              </a:rPr>
              <a:t>（</a:t>
            </a:r>
            <a:r>
              <a:rPr lang="en-US" altLang="zh-CN" sz="2400" b="1" dirty="0">
                <a:latin typeface="宋体" panose="02010600030101010101" pitchFamily="2" charset="-122"/>
              </a:rPr>
              <a:t>XX%</a:t>
            </a:r>
            <a:r>
              <a:rPr lang="zh-CN" altLang="en-US" sz="2400" b="1" dirty="0">
                <a:latin typeface="宋体" panose="02010600030101010101" pitchFamily="2" charset="-122"/>
              </a:rPr>
              <a:t>）</a:t>
            </a:r>
            <a:r>
              <a:rPr lang="en-US" altLang="zh-CN" sz="2400" b="1" dirty="0">
                <a:latin typeface="宋体" panose="02010600030101010101" pitchFamily="2" charset="-122"/>
              </a:rPr>
              <a:t>[Press space to continue</a:t>
            </a:r>
            <a:r>
              <a:rPr lang="zh-CN" altLang="en-US" sz="2400" b="1" dirty="0">
                <a:latin typeface="宋体" panose="02010600030101010101" pitchFamily="2" charset="-122"/>
              </a:rPr>
              <a:t>，</a:t>
            </a:r>
            <a:r>
              <a:rPr lang="en-US" altLang="zh-CN" sz="2400" b="1">
                <a:latin typeface="宋体" panose="02010600030101010101" pitchFamily="2" charset="-122"/>
              </a:rPr>
              <a:t>'q' to quit.]</a:t>
            </a:r>
            <a:endParaRPr lang="en-US" altLang="zh-CN" sz="2400" b="1">
              <a:latin typeface="宋体" panose="02010600030101010101" pitchFamily="2" charset="-122"/>
            </a:endParaRPr>
          </a:p>
          <a:p>
            <a:pPr>
              <a:lnSpc>
                <a:spcPct val="80000"/>
              </a:lnSpc>
              <a:buNone/>
            </a:pPr>
            <a:r>
              <a:rPr lang="en-US" altLang="zh-CN" sz="2400" b="1">
                <a:latin typeface="宋体" panose="02010600030101010101" pitchFamily="2" charset="-122"/>
              </a:rPr>
              <a:t>   </a:t>
            </a:r>
            <a:endParaRPr lang="en-US" altLang="zh-CN" sz="2400" b="1"/>
          </a:p>
          <a:p>
            <a:pPr>
              <a:lnSpc>
                <a:spcPct val="80000"/>
              </a:lnSpc>
              <a:buNone/>
            </a:pPr>
            <a:r>
              <a:rPr lang="en-US" altLang="zh-CN" sz="2400" b="1" dirty="0"/>
              <a:t>1</a:t>
            </a:r>
            <a:r>
              <a:rPr lang="zh-CN" altLang="en-US" sz="2400" b="1" dirty="0"/>
              <a:t>）</a:t>
            </a:r>
            <a:r>
              <a:rPr lang="en-US" altLang="zh-CN" sz="2400" b="1" dirty="0"/>
              <a:t>more </a:t>
            </a:r>
            <a:r>
              <a:rPr lang="zh-CN" altLang="en-US" sz="2400" b="1" dirty="0"/>
              <a:t>文本文件</a:t>
            </a:r>
            <a:endParaRPr lang="zh-CN" altLang="en-US" sz="2400" b="1" dirty="0"/>
          </a:p>
          <a:p>
            <a:pPr>
              <a:lnSpc>
                <a:spcPct val="80000"/>
              </a:lnSpc>
              <a:buNone/>
            </a:pPr>
            <a:endParaRPr lang="zh-CN" altLang="en-US" sz="2400" b="1" dirty="0"/>
          </a:p>
          <a:p>
            <a:pPr>
              <a:lnSpc>
                <a:spcPct val="80000"/>
              </a:lnSpc>
              <a:buNone/>
            </a:pPr>
            <a:r>
              <a:rPr lang="en-US" altLang="zh-CN" sz="2400" b="1" dirty="0"/>
              <a:t>2</a:t>
            </a:r>
            <a:r>
              <a:rPr lang="zh-CN" altLang="en-US" sz="2400" b="1" dirty="0"/>
              <a:t>）命令</a:t>
            </a:r>
            <a:r>
              <a:rPr lang="en-US" altLang="zh-CN" sz="2400" b="1"/>
              <a:t>|more</a:t>
            </a:r>
            <a:endParaRPr lang="en-US" altLang="zh-CN" sz="2400"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框 41986"/>
          <p:cNvSpPr txBox="1"/>
          <p:nvPr/>
        </p:nvSpPr>
        <p:spPr>
          <a:xfrm>
            <a:off x="647700" y="1268413"/>
            <a:ext cx="7848600" cy="4984750"/>
          </a:xfrm>
          <a:prstGeom prst="rect">
            <a:avLst/>
          </a:prstGeom>
          <a:noFill/>
          <a:ln w="9525">
            <a:noFill/>
          </a:ln>
        </p:spPr>
        <p:txBody>
          <a:bodyPr anchor="t">
            <a:spAutoFit/>
          </a:bodyPr>
          <a:lstStyle/>
          <a:p>
            <a:r>
              <a:rPr lang="en-US" altLang="zh-CN" sz="3600" b="1" dirty="0">
                <a:solidFill>
                  <a:schemeClr val="tx2"/>
                </a:solidFill>
                <a:latin typeface="Times New Roman" panose="02020603050405020304" pitchFamily="18" charset="0"/>
                <a:ea typeface="宋体" panose="02010600030101010101" pitchFamily="2" charset="-122"/>
              </a:rPr>
              <a:t>5.  cp</a:t>
            </a:r>
            <a:r>
              <a:rPr lang="zh-CN" altLang="en-US" sz="3600" b="1" dirty="0">
                <a:solidFill>
                  <a:schemeClr val="tx2"/>
                </a:solidFill>
                <a:latin typeface="Times New Roman" panose="02020603050405020304" pitchFamily="18" charset="0"/>
                <a:ea typeface="宋体" panose="02010600030101010101" pitchFamily="2" charset="-122"/>
              </a:rPr>
              <a:t>命令</a:t>
            </a:r>
            <a:endParaRPr lang="zh-CN" altLang="en-US" sz="3600" b="1" dirty="0">
              <a:solidFill>
                <a:schemeClr val="tx2"/>
              </a:solidFill>
              <a:latin typeface="Times New Roman" panose="02020603050405020304" pitchFamily="18" charset="0"/>
              <a:ea typeface="宋体" panose="02010600030101010101" pitchFamily="2" charset="-122"/>
            </a:endParaRPr>
          </a:p>
          <a:p>
            <a:r>
              <a:rPr lang="zh-CN" altLang="en-US" sz="2400" b="1" dirty="0">
                <a:latin typeface="Times New Roman" panose="02020603050405020304" pitchFamily="18" charset="0"/>
                <a:ea typeface="宋体" panose="02010600030101010101" pitchFamily="2" charset="-122"/>
              </a:rPr>
              <a:t>一般格式：</a:t>
            </a:r>
            <a:r>
              <a:rPr lang="en-US" altLang="zh-CN" sz="2400" b="1" dirty="0">
                <a:latin typeface="Times New Roman" panose="02020603050405020304" pitchFamily="18" charset="0"/>
                <a:ea typeface="宋体" panose="02010600030101010101" pitchFamily="2" charset="-122"/>
              </a:rPr>
              <a:t>cp  [</a:t>
            </a:r>
            <a:r>
              <a:rPr lang="zh-CN" altLang="en-US" sz="2400" b="1" dirty="0">
                <a:latin typeface="Times New Roman" panose="02020603050405020304" pitchFamily="18" charset="0"/>
                <a:ea typeface="宋体" panose="02010600030101010101" pitchFamily="2" charset="-122"/>
              </a:rPr>
              <a:t>选项</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源文件或目录  目标文件或目录</a:t>
            </a:r>
            <a:endParaRPr lang="zh-CN" altLang="en-US" sz="2400" b="1" dirty="0">
              <a:latin typeface="Times New Roman" panose="02020603050405020304" pitchFamily="18" charset="0"/>
              <a:ea typeface="宋体" panose="02010600030101010101" pitchFamily="2" charset="-122"/>
            </a:endParaRPr>
          </a:p>
          <a:p>
            <a:r>
              <a:rPr lang="zh-CN" altLang="en-US" sz="2400" b="1" dirty="0">
                <a:latin typeface="Times New Roman" panose="02020603050405020304" pitchFamily="18" charset="0"/>
                <a:ea typeface="宋体" panose="02010600030101010101" pitchFamily="2" charset="-122"/>
              </a:rPr>
              <a:t>说明：将源文件或目录复制到目标文件或目录中</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endParaRPr lang="zh-CN" altLang="en-US" dirty="0">
              <a:latin typeface="Times New Roman" panose="02020603050405020304" pitchFamily="18" charset="0"/>
              <a:ea typeface="宋体" panose="02010600030101010101" pitchFamily="2" charset="-122"/>
            </a:endParaRPr>
          </a:p>
          <a:p>
            <a:r>
              <a:rPr lang="zh-CN" altLang="en-US" sz="2400" b="1" dirty="0">
                <a:latin typeface="Times New Roman" panose="02020603050405020304" pitchFamily="18" charset="0"/>
                <a:ea typeface="宋体" panose="02010600030101010101" pitchFamily="2" charset="-122"/>
              </a:rPr>
              <a:t>选项：</a:t>
            </a:r>
            <a:endParaRPr lang="zh-CN" altLang="en-US" sz="2400" b="1" dirty="0">
              <a:latin typeface="Times New Roman" panose="02020603050405020304" pitchFamily="18" charset="0"/>
              <a:ea typeface="宋体" panose="02010600030101010101" pitchFamily="2" charset="-122"/>
            </a:endParaRP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-a    </a:t>
            </a:r>
            <a:r>
              <a:rPr lang="zh-CN" altLang="en-US" sz="2400" b="1" dirty="0">
                <a:latin typeface="Times New Roman" panose="02020603050405020304" pitchFamily="18" charset="0"/>
                <a:ea typeface="宋体" panose="02010600030101010101" pitchFamily="2" charset="-122"/>
              </a:rPr>
              <a:t>递归地将源目录下的所有子目录及其文件都复制到目标目录中，并且保留文件链接和文件属性不变。</a:t>
            </a:r>
            <a:endParaRPr lang="zh-CN" altLang="en-US" sz="2400" b="1" dirty="0">
              <a:latin typeface="Times New Roman" panose="02020603050405020304" pitchFamily="18" charset="0"/>
              <a:ea typeface="宋体" panose="02010600030101010101" pitchFamily="2" charset="-122"/>
            </a:endParaRPr>
          </a:p>
          <a:p>
            <a:r>
              <a:rPr lang="zh-CN" altLang="en-US" b="1">
                <a:latin typeface="Verdana" panose="020B0604030504040204" pitchFamily="34"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-f    </a:t>
            </a:r>
            <a:r>
              <a:rPr lang="zh-CN" altLang="en-US" sz="2400" b="1" dirty="0">
                <a:latin typeface="Times New Roman" panose="02020603050405020304" pitchFamily="18" charset="0"/>
                <a:ea typeface="宋体" panose="02010600030101010101" pitchFamily="2" charset="-122"/>
              </a:rPr>
              <a:t>为强制（</a:t>
            </a:r>
            <a:r>
              <a:rPr lang="en-US" altLang="zh-CN" sz="2400" b="1" dirty="0">
                <a:latin typeface="Times New Roman" panose="02020603050405020304" pitchFamily="18" charset="0"/>
                <a:ea typeface="宋体" panose="02010600030101010101" pitchFamily="2" charset="-122"/>
              </a:rPr>
              <a:t>force</a:t>
            </a:r>
            <a:r>
              <a:rPr lang="zh-CN" altLang="en-US" sz="2400" b="1" dirty="0">
                <a:latin typeface="Times New Roman" panose="02020603050405020304" pitchFamily="18" charset="0"/>
                <a:ea typeface="宋体" panose="02010600030101010101" pitchFamily="2" charset="-122"/>
              </a:rPr>
              <a:t>）的意思，若目标文件已存在且无法开启，则删除后再尝试一次。</a:t>
            </a:r>
            <a:endParaRPr lang="zh-CN" altLang="en-US" sz="2400" b="1" dirty="0">
              <a:latin typeface="Times New Roman" panose="02020603050405020304" pitchFamily="18" charset="0"/>
              <a:ea typeface="宋体" panose="02010600030101010101" pitchFamily="2" charset="-122"/>
            </a:endParaRP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-r    </a:t>
            </a:r>
            <a:r>
              <a:rPr lang="zh-CN" altLang="en-US" sz="2400" b="1" dirty="0">
                <a:latin typeface="Times New Roman" panose="02020603050405020304" pitchFamily="18" charset="0"/>
                <a:ea typeface="宋体" panose="02010600030101010101" pitchFamily="2" charset="-122"/>
              </a:rPr>
              <a:t>递归复制目录，即将源目录下的所有文件及其各级子目录都复制到目标位置。</a:t>
            </a:r>
            <a:endParaRPr lang="zh-CN" altLang="en-US" sz="2400" b="1" dirty="0">
              <a:latin typeface="Times New Roman" panose="02020603050405020304" pitchFamily="18" charset="0"/>
              <a:ea typeface="宋体" panose="02010600030101010101" pitchFamily="2" charset="-122"/>
            </a:endParaRPr>
          </a:p>
          <a:p>
            <a:endParaRPr lang="zh-CN" altLang="en-US" sz="2400" b="1" dirty="0">
              <a:latin typeface="Times New Roman" panose="02020603050405020304" pitchFamily="18" charset="0"/>
              <a:ea typeface="宋体" panose="02010600030101010101" pitchFamily="2" charset="-122"/>
            </a:endParaRPr>
          </a:p>
          <a:p>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4097"/>
          <p:cNvSpPr>
            <a:spLocks noGrp="1"/>
          </p:cNvSpPr>
          <p:nvPr>
            <p:ph type="title"/>
          </p:nvPr>
        </p:nvSpPr>
        <p:spPr/>
        <p:txBody>
          <a:bodyPr anchor="b"/>
          <a:lstStyle/>
          <a:p>
            <a:r>
              <a:rPr lang="en-US" altLang="zh-CN" b="1" dirty="0">
                <a:sym typeface="+mn-ea"/>
              </a:rPr>
              <a:t>1</a:t>
            </a:r>
            <a:r>
              <a:rPr lang="zh-CN" altLang="en-US" b="1" dirty="0">
                <a:sym typeface="+mn-ea"/>
              </a:rPr>
              <a:t>、文件系统基础</a:t>
            </a:r>
            <a:r>
              <a:rPr lang="zh-CN" altLang="en-US" dirty="0">
                <a:sym typeface="+mn-ea"/>
              </a:rPr>
              <a:t> </a:t>
            </a:r>
            <a:endParaRPr lang="zh-CN" altLang="en-US" b="1" dirty="0"/>
          </a:p>
        </p:txBody>
      </p:sp>
      <p:sp>
        <p:nvSpPr>
          <p:cNvPr id="5122" name="文本占位符 4098"/>
          <p:cNvSpPr>
            <a:spLocks noGrp="1"/>
          </p:cNvSpPr>
          <p:nvPr>
            <p:ph idx="1"/>
          </p:nvPr>
        </p:nvSpPr>
        <p:spPr>
          <a:xfrm>
            <a:off x="457200" y="1628775"/>
            <a:ext cx="8229600" cy="2908935"/>
          </a:xfrm>
        </p:spPr>
        <p:txBody>
          <a:bodyPr anchor="t"/>
          <a:lstStyle/>
          <a:p>
            <a:pPr>
              <a:buFont typeface="Wingdings" panose="05000000000000000000" charset="0"/>
              <a:buChar char="Ø"/>
            </a:pPr>
            <a:r>
              <a:rPr lang="zh-CN" altLang="en-US" b="1" dirty="0">
                <a:sym typeface="+mn-ea"/>
              </a:rPr>
              <a:t>文件</a:t>
            </a:r>
            <a:endParaRPr lang="zh-CN" altLang="en-US" b="1" dirty="0"/>
          </a:p>
          <a:p>
            <a:pPr>
              <a:buFont typeface="Wingdings" panose="05000000000000000000" charset="0"/>
              <a:buChar char="Ø"/>
            </a:pPr>
            <a:r>
              <a:rPr lang="zh-CN" altLang="en-US" b="1" dirty="0">
                <a:sym typeface="+mn-ea"/>
              </a:rPr>
              <a:t>目录</a:t>
            </a:r>
            <a:endParaRPr lang="zh-CN" altLang="en-US" b="1" dirty="0"/>
          </a:p>
          <a:p>
            <a:pPr>
              <a:buFont typeface="Wingdings" panose="05000000000000000000" charset="0"/>
              <a:buChar char="Ø"/>
            </a:pPr>
            <a:r>
              <a:rPr lang="zh-CN" altLang="en-US" b="1" dirty="0">
                <a:sym typeface="+mn-ea"/>
              </a:rPr>
              <a:t>文件名</a:t>
            </a:r>
            <a:endParaRPr lang="zh-CN" altLang="en-US" b="1" dirty="0"/>
          </a:p>
          <a:p>
            <a:pPr>
              <a:buFont typeface="Wingdings" panose="05000000000000000000" charset="0"/>
              <a:buChar char="Ø"/>
            </a:pPr>
            <a:r>
              <a:rPr lang="zh-CN" altLang="en-US" b="1" dirty="0">
                <a:sym typeface="+mn-ea"/>
              </a:rPr>
              <a:t>路径名</a:t>
            </a:r>
            <a:endParaRPr lang="zh-CN" altLang="en-US" b="1" dirty="0"/>
          </a:p>
          <a:p>
            <a:pPr>
              <a:buFont typeface="Wingdings" panose="05000000000000000000" charset="0"/>
              <a:buChar char="Ø"/>
            </a:pPr>
            <a:r>
              <a:rPr lang="zh-CN" altLang="en-US" b="1" dirty="0">
                <a:sym typeface="+mn-ea"/>
              </a:rPr>
              <a:t>当前工作目录</a:t>
            </a:r>
            <a:endParaRPr lang="zh-CN" altLang="en-US" b="1" dirty="0"/>
          </a:p>
          <a:p>
            <a:pPr>
              <a:buNone/>
            </a:pPr>
            <a:endParaRPr lang="zh-CN" altLang="en-US" dirty="0"/>
          </a:p>
          <a:p>
            <a:pPr lvl="1">
              <a:buFont typeface="Wingdings" panose="05000000000000000000" charset="0"/>
              <a:buChar char="Ø"/>
            </a:pP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内容占位符 44033"/>
          <p:cNvSpPr>
            <a:spLocks noGrp="1"/>
          </p:cNvSpPr>
          <p:nvPr>
            <p:ph idx="4294967295"/>
          </p:nvPr>
        </p:nvSpPr>
        <p:spPr>
          <a:xfrm>
            <a:off x="251460" y="764540"/>
            <a:ext cx="8288655" cy="4764405"/>
          </a:xfrm>
        </p:spPr>
        <p:txBody>
          <a:bodyPr anchor="t"/>
          <a:lstStyle/>
          <a:p>
            <a:pPr>
              <a:buNone/>
            </a:pPr>
            <a:r>
              <a:rPr lang="zh-CN" altLang="en-US" b="1" dirty="0">
                <a:solidFill>
                  <a:schemeClr val="tx2"/>
                </a:solidFill>
              </a:rPr>
              <a:t>示例：</a:t>
            </a:r>
            <a:endParaRPr lang="zh-CN" altLang="en-US" b="1" dirty="0">
              <a:solidFill>
                <a:schemeClr val="tx2"/>
              </a:solidFill>
            </a:endParaRPr>
          </a:p>
          <a:p>
            <a:pPr>
              <a:buNone/>
            </a:pPr>
            <a:endParaRPr lang="zh-CN" altLang="en-US" b="1" dirty="0">
              <a:solidFill>
                <a:srgbClr val="000099"/>
              </a:solidFill>
            </a:endParaRPr>
          </a:p>
          <a:p>
            <a:pPr>
              <a:buNone/>
            </a:pPr>
            <a:endParaRPr lang="en-US" altLang="zh-CN" b="1">
              <a:solidFill>
                <a:srgbClr val="000099"/>
              </a:solidFill>
            </a:endParaRPr>
          </a:p>
        </p:txBody>
      </p:sp>
      <p:pic>
        <p:nvPicPr>
          <p:cNvPr id="2" name="图片 1"/>
          <p:cNvPicPr>
            <a:picLocks noChangeAspect="1"/>
          </p:cNvPicPr>
          <p:nvPr/>
        </p:nvPicPr>
        <p:blipFill>
          <a:blip r:embed="rId1"/>
          <a:stretch>
            <a:fillRect/>
          </a:stretch>
        </p:blipFill>
        <p:spPr>
          <a:xfrm>
            <a:off x="323850" y="1484630"/>
            <a:ext cx="8087995" cy="1995170"/>
          </a:xfrm>
          <a:prstGeom prst="rect">
            <a:avLst/>
          </a:prstGeom>
        </p:spPr>
      </p:pic>
      <p:pic>
        <p:nvPicPr>
          <p:cNvPr id="3" name="图片 2"/>
          <p:cNvPicPr>
            <a:picLocks noChangeAspect="1"/>
          </p:cNvPicPr>
          <p:nvPr/>
        </p:nvPicPr>
        <p:blipFill>
          <a:blip r:embed="rId2"/>
          <a:stretch>
            <a:fillRect/>
          </a:stretch>
        </p:blipFill>
        <p:spPr>
          <a:xfrm>
            <a:off x="323850" y="3573145"/>
            <a:ext cx="8336280" cy="224345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占位符 45057"/>
          <p:cNvSpPr>
            <a:spLocks noGrp="1"/>
          </p:cNvSpPr>
          <p:nvPr>
            <p:ph idx="1"/>
          </p:nvPr>
        </p:nvSpPr>
        <p:spPr>
          <a:xfrm>
            <a:off x="457200" y="762000"/>
            <a:ext cx="8229600" cy="5257800"/>
          </a:xfrm>
        </p:spPr>
        <p:txBody>
          <a:bodyPr anchor="t"/>
          <a:lstStyle/>
          <a:p>
            <a:pPr marL="0" algn="l">
              <a:buClrTx/>
              <a:buSzTx/>
              <a:buFontTx/>
              <a:buNone/>
            </a:pPr>
            <a:r>
              <a:rPr lang="en-US" altLang="zh-CN" sz="3600" b="1" kern="1200" dirty="0">
                <a:solidFill>
                  <a:schemeClr val="tx2"/>
                </a:solidFill>
                <a:latin typeface="Times New Roman" panose="02020603050405020304" pitchFamily="18" charset="0"/>
                <a:ea typeface="宋体" panose="02010600030101010101" pitchFamily="2" charset="-122"/>
              </a:rPr>
              <a:t>6. mv命令</a:t>
            </a:r>
            <a:endParaRPr lang="en-US" altLang="zh-CN" sz="3600" b="1" kern="1200" dirty="0">
              <a:solidFill>
                <a:schemeClr val="tx2"/>
              </a:solidFill>
              <a:latin typeface="Times New Roman" panose="02020603050405020304" pitchFamily="18" charset="0"/>
              <a:ea typeface="宋体" panose="02010600030101010101" pitchFamily="2" charset="-122"/>
            </a:endParaRPr>
          </a:p>
          <a:p>
            <a:pPr marL="986155" indent="-986155" algn="just">
              <a:buNone/>
            </a:pPr>
            <a:endParaRPr lang="zh-CN" altLang="en-US" sz="2600" dirty="0"/>
          </a:p>
          <a:p>
            <a:pPr marL="986155" indent="-986155">
              <a:buNone/>
            </a:pPr>
            <a:r>
              <a:rPr lang="zh-CN" altLang="en-US" sz="2600" b="1" dirty="0"/>
              <a:t>一般格式： </a:t>
            </a:r>
            <a:r>
              <a:rPr lang="en-US" altLang="zh-CN" sz="2600" b="1" err="1"/>
              <a:t>mv</a:t>
            </a:r>
            <a:r>
              <a:rPr lang="en-US" altLang="zh-CN" sz="2600" b="1" dirty="0"/>
              <a:t>  [</a:t>
            </a:r>
            <a:r>
              <a:rPr lang="zh-CN" altLang="en-US" sz="2600" b="1" dirty="0"/>
              <a:t>选项</a:t>
            </a:r>
            <a:r>
              <a:rPr lang="en-US" altLang="zh-CN" sz="2600" b="1"/>
              <a:t>]  source  target</a:t>
            </a:r>
            <a:endParaRPr lang="en-US" altLang="zh-CN" sz="2600" b="1"/>
          </a:p>
          <a:p>
            <a:pPr marL="986155" indent="-986155">
              <a:buNone/>
            </a:pPr>
            <a:r>
              <a:rPr lang="zh-CN" altLang="en-US" sz="2600" b="1" dirty="0"/>
              <a:t>说明：对文件或目录重新命名，或者将文件从一个目录移到另一个目录中 </a:t>
            </a:r>
            <a:endParaRPr lang="zh-CN" altLang="en-US" sz="2600" b="1" dirty="0"/>
          </a:p>
          <a:p>
            <a:pPr marL="986155" indent="-986155">
              <a:buNone/>
            </a:pPr>
            <a:r>
              <a:rPr lang="zh-CN" altLang="en-US" sz="2100" b="1" dirty="0"/>
              <a:t>选项：</a:t>
            </a:r>
            <a:endParaRPr lang="zh-CN" altLang="en-US" sz="2100" b="1" dirty="0"/>
          </a:p>
          <a:p>
            <a:pPr marL="986155" indent="-986155">
              <a:buNone/>
            </a:pPr>
            <a:r>
              <a:rPr lang="zh-CN" altLang="en-US" sz="2100"/>
              <a:t>    </a:t>
            </a:r>
            <a:r>
              <a:rPr lang="en-US" altLang="zh-CN" sz="2100" b="1" dirty="0"/>
              <a:t>-i    </a:t>
            </a:r>
            <a:r>
              <a:rPr lang="zh-CN" altLang="en-US" sz="2100" b="1" dirty="0"/>
              <a:t>交互式操作。如果源文件与目标文件或目标目录中的文件同名，则询问用户是否覆盖目标文件。用户输入“</a:t>
            </a:r>
            <a:r>
              <a:rPr lang="en-US" altLang="zh-CN" sz="2100" b="1" dirty="0"/>
              <a:t>y”</a:t>
            </a:r>
            <a:r>
              <a:rPr lang="zh-CN" altLang="en-US" sz="2100" b="1" dirty="0"/>
              <a:t>，表示将覆盖目标文件；输入“</a:t>
            </a:r>
            <a:r>
              <a:rPr lang="en-US" altLang="zh-CN" sz="2100" b="1" dirty="0"/>
              <a:t>n”</a:t>
            </a:r>
            <a:r>
              <a:rPr lang="zh-CN" altLang="en-US" sz="2100" b="1" dirty="0"/>
              <a:t>，表示取消对源文件的移动。这样可以避免误将文件覆盖。</a:t>
            </a:r>
            <a:endParaRPr lang="zh-CN" altLang="en-US" sz="2100" b="1" dirty="0"/>
          </a:p>
          <a:p>
            <a:pPr marL="986155" indent="-986155">
              <a:buNone/>
            </a:pPr>
            <a:r>
              <a:rPr lang="zh-CN" altLang="en-US" sz="2100" b="1" dirty="0"/>
              <a:t>    </a:t>
            </a:r>
            <a:r>
              <a:rPr lang="en-US" altLang="zh-CN" sz="2100" b="1" dirty="0"/>
              <a:t>-f    </a:t>
            </a:r>
            <a:r>
              <a:rPr lang="zh-CN" altLang="en-US" sz="2100" b="1" dirty="0"/>
              <a:t>与“</a:t>
            </a:r>
            <a:r>
              <a:rPr lang="en-US" altLang="zh-CN" sz="2100" b="1" dirty="0"/>
              <a:t>-i”</a:t>
            </a:r>
            <a:r>
              <a:rPr lang="zh-CN" altLang="en-US" sz="2100" b="1" dirty="0"/>
              <a:t>相反，它禁止交互式操作。在覆盖已有的目标文件时，不给任何提示。</a:t>
            </a:r>
            <a:endParaRPr lang="zh-CN" altLang="en-US" sz="21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内容占位符 44033"/>
          <p:cNvSpPr>
            <a:spLocks noGrp="1"/>
          </p:cNvSpPr>
          <p:nvPr>
            <p:ph idx="4294967295"/>
          </p:nvPr>
        </p:nvSpPr>
        <p:spPr>
          <a:xfrm>
            <a:off x="251460" y="764540"/>
            <a:ext cx="8288655" cy="4764405"/>
          </a:xfrm>
        </p:spPr>
        <p:txBody>
          <a:bodyPr anchor="t"/>
          <a:lstStyle/>
          <a:p>
            <a:pPr>
              <a:buNone/>
            </a:pPr>
            <a:r>
              <a:rPr lang="zh-CN" altLang="en-US" b="1" dirty="0">
                <a:solidFill>
                  <a:schemeClr val="tx2"/>
                </a:solidFill>
              </a:rPr>
              <a:t>示例：</a:t>
            </a:r>
            <a:endParaRPr lang="zh-CN" altLang="en-US" b="1" dirty="0">
              <a:solidFill>
                <a:schemeClr val="tx2"/>
              </a:solidFill>
            </a:endParaRPr>
          </a:p>
          <a:p>
            <a:pPr>
              <a:buNone/>
            </a:pPr>
            <a:endParaRPr lang="zh-CN" altLang="en-US" b="1" dirty="0">
              <a:solidFill>
                <a:srgbClr val="000099"/>
              </a:solidFill>
            </a:endParaRPr>
          </a:p>
          <a:p>
            <a:pPr>
              <a:buNone/>
            </a:pPr>
            <a:endParaRPr lang="en-US" altLang="zh-CN" b="1">
              <a:solidFill>
                <a:srgbClr val="000099"/>
              </a:solidFill>
            </a:endParaRPr>
          </a:p>
        </p:txBody>
      </p:sp>
      <p:pic>
        <p:nvPicPr>
          <p:cNvPr id="4" name="图片 3"/>
          <p:cNvPicPr>
            <a:picLocks noChangeAspect="1"/>
          </p:cNvPicPr>
          <p:nvPr/>
        </p:nvPicPr>
        <p:blipFill>
          <a:blip r:embed="rId1"/>
          <a:stretch>
            <a:fillRect/>
          </a:stretch>
        </p:blipFill>
        <p:spPr>
          <a:xfrm>
            <a:off x="539750" y="1700530"/>
            <a:ext cx="6791325" cy="295529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占位符 46081"/>
          <p:cNvSpPr>
            <a:spLocks noGrp="1"/>
          </p:cNvSpPr>
          <p:nvPr>
            <p:ph idx="1"/>
          </p:nvPr>
        </p:nvSpPr>
        <p:spPr>
          <a:xfrm>
            <a:off x="395605" y="548640"/>
            <a:ext cx="8229600" cy="5486400"/>
          </a:xfrm>
        </p:spPr>
        <p:txBody>
          <a:bodyPr anchor="t"/>
          <a:lstStyle/>
          <a:p>
            <a:pPr algn="just">
              <a:buNone/>
            </a:pPr>
            <a:endParaRPr lang="en-US" altLang="zh-CN" sz="2600"/>
          </a:p>
          <a:p>
            <a:pPr marL="0" algn="l">
              <a:buClrTx/>
              <a:buSzTx/>
              <a:buFontTx/>
              <a:buNone/>
            </a:pPr>
            <a:r>
              <a:rPr lang="en-US" altLang="zh-CN" sz="3600" b="1" kern="1200" dirty="0">
                <a:solidFill>
                  <a:schemeClr val="tx2"/>
                </a:solidFill>
                <a:latin typeface="Times New Roman" panose="02020603050405020304" pitchFamily="18" charset="0"/>
                <a:ea typeface="宋体" panose="02010600030101010101" pitchFamily="2" charset="-122"/>
              </a:rPr>
              <a:t>7．rm  命令</a:t>
            </a:r>
            <a:endParaRPr lang="en-US" altLang="zh-CN" sz="3600" b="1" kern="1200" dirty="0">
              <a:solidFill>
                <a:schemeClr val="tx2"/>
              </a:solidFill>
              <a:latin typeface="Times New Roman" panose="02020603050405020304" pitchFamily="18" charset="0"/>
              <a:ea typeface="宋体" panose="02010600030101010101" pitchFamily="2" charset="-122"/>
            </a:endParaRPr>
          </a:p>
          <a:p>
            <a:pPr algn="just">
              <a:buNone/>
            </a:pPr>
            <a:endParaRPr lang="zh-CN" altLang="en-US" sz="2600" dirty="0"/>
          </a:p>
          <a:p>
            <a:pPr>
              <a:buNone/>
            </a:pPr>
            <a:r>
              <a:rPr lang="zh-CN" altLang="en-US" sz="2600" b="1" dirty="0"/>
              <a:t>一般格式： </a:t>
            </a:r>
            <a:r>
              <a:rPr lang="en-US" altLang="zh-CN" sz="2600" b="1" err="1"/>
              <a:t>rm</a:t>
            </a:r>
            <a:r>
              <a:rPr lang="en-US" altLang="zh-CN" sz="2600" b="1" dirty="0"/>
              <a:t>  [</a:t>
            </a:r>
            <a:r>
              <a:rPr lang="zh-CN" altLang="en-US" sz="2600" b="1" dirty="0"/>
              <a:t>选项</a:t>
            </a:r>
            <a:r>
              <a:rPr lang="en-US" altLang="zh-CN" sz="2600" b="1" dirty="0"/>
              <a:t>]  </a:t>
            </a:r>
            <a:r>
              <a:rPr lang="zh-CN" altLang="en-US" sz="2600" b="1" dirty="0"/>
              <a:t>文件列表</a:t>
            </a:r>
            <a:endParaRPr lang="zh-CN" altLang="en-US" sz="2600" b="1" dirty="0"/>
          </a:p>
          <a:p>
            <a:pPr>
              <a:buNone/>
            </a:pPr>
            <a:r>
              <a:rPr lang="zh-CN" altLang="en-US" sz="2600" b="1" dirty="0"/>
              <a:t>说明：删除文件和目录 </a:t>
            </a:r>
            <a:endParaRPr lang="zh-CN" altLang="en-US" sz="2600" b="1" dirty="0"/>
          </a:p>
          <a:p>
            <a:pPr>
              <a:buNone/>
            </a:pPr>
            <a:r>
              <a:rPr lang="zh-CN" altLang="en-US" sz="2600" b="1" dirty="0"/>
              <a:t>选项：</a:t>
            </a:r>
            <a:endParaRPr lang="zh-CN" altLang="en-US" sz="2600" b="1" dirty="0"/>
          </a:p>
          <a:p>
            <a:pPr>
              <a:buNone/>
            </a:pPr>
            <a:r>
              <a:rPr lang="zh-CN" altLang="en-US" sz="2600"/>
              <a:t>    </a:t>
            </a:r>
            <a:r>
              <a:rPr lang="en-US" altLang="zh-CN" sz="2600" b="1" dirty="0"/>
              <a:t>-f  </a:t>
            </a:r>
            <a:r>
              <a:rPr lang="zh-CN" altLang="en-US" sz="2600" b="1" dirty="0"/>
              <a:t>删除文件并且不给出提示信息。</a:t>
            </a:r>
            <a:endParaRPr lang="zh-CN" altLang="en-US" sz="2600" b="1" dirty="0"/>
          </a:p>
          <a:p>
            <a:pPr>
              <a:buNone/>
            </a:pPr>
            <a:r>
              <a:rPr lang="zh-CN" altLang="en-US" sz="2600" b="1" dirty="0"/>
              <a:t>    </a:t>
            </a:r>
            <a:r>
              <a:rPr lang="en-US" altLang="zh-CN" sz="2600" b="1" dirty="0"/>
              <a:t>-r  </a:t>
            </a:r>
            <a:r>
              <a:rPr lang="zh-CN" altLang="en-US" sz="2600" b="1" dirty="0"/>
              <a:t>递归地删除指定目录及其下属的各级子目录和相应的文件。</a:t>
            </a:r>
            <a:endParaRPr lang="zh-CN" altLang="en-US" sz="2600" b="1" dirty="0"/>
          </a:p>
          <a:p>
            <a:pPr>
              <a:buNone/>
            </a:pPr>
            <a:r>
              <a:rPr lang="zh-CN" altLang="en-US" sz="2600" b="1" dirty="0"/>
              <a:t>    </a:t>
            </a:r>
            <a:r>
              <a:rPr lang="en-US" altLang="zh-CN" sz="2600" b="1" dirty="0"/>
              <a:t>-i  </a:t>
            </a:r>
            <a:r>
              <a:rPr lang="zh-CN" altLang="en-US" sz="2600" b="1" dirty="0"/>
              <a:t>交互式地删除文件。</a:t>
            </a:r>
            <a:endParaRPr lang="zh-CN" altLang="en-US" sz="2600" b="1" dirty="0"/>
          </a:p>
          <a:p>
            <a:endParaRPr lang="zh-CN" altLang="en-US" sz="26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47105"/>
          <p:cNvSpPr/>
          <p:nvPr/>
        </p:nvSpPr>
        <p:spPr>
          <a:xfrm>
            <a:off x="683895" y="1052830"/>
            <a:ext cx="7689215" cy="4717415"/>
          </a:xfrm>
          <a:prstGeom prst="rect">
            <a:avLst/>
          </a:prstGeom>
          <a:noFill/>
          <a:ln w="12700">
            <a:noFill/>
          </a:ln>
        </p:spPr>
        <p:txBody>
          <a:bodyPr wrap="square" anchor="t">
            <a:spAutoFit/>
          </a:bodyPr>
          <a:lstStyle/>
          <a:p>
            <a:pPr>
              <a:spcBef>
                <a:spcPct val="20000"/>
              </a:spcBef>
              <a:buClr>
                <a:schemeClr val="accent2"/>
              </a:buClr>
              <a:buSzPct val="85000"/>
              <a:buFont typeface="Wingdings" panose="05000000000000000000" pitchFamily="2" charset="2"/>
              <a:buNone/>
            </a:pPr>
            <a:r>
              <a:rPr lang="zh-CN" altLang="en-US" sz="3200" b="1" dirty="0">
                <a:solidFill>
                  <a:schemeClr val="accent6"/>
                </a:solidFill>
                <a:latin typeface="Arial" panose="020B0604020202020204" pitchFamily="34" charset="0"/>
                <a:ea typeface="宋体" panose="02010600030101010101" pitchFamily="2" charset="-122"/>
              </a:rPr>
              <a:t>示例</a:t>
            </a:r>
            <a:endParaRPr lang="zh-CN" altLang="en-US" sz="3200" b="1" dirty="0">
              <a:solidFill>
                <a:schemeClr val="accent6"/>
              </a:solidFill>
              <a:latin typeface="Arial" panose="020B0604020202020204" pitchFamily="34" charset="0"/>
              <a:ea typeface="宋体" panose="02010600030101010101" pitchFamily="2" charset="-122"/>
            </a:endParaRPr>
          </a:p>
          <a:p>
            <a:pPr>
              <a:spcBef>
                <a:spcPct val="20000"/>
              </a:spcBef>
              <a:buClr>
                <a:schemeClr val="accent2"/>
              </a:buClr>
              <a:buSzPct val="85000"/>
              <a:buFont typeface="Wingdings" panose="05000000000000000000" pitchFamily="2" charset="2"/>
              <a:buNone/>
            </a:pPr>
            <a:endParaRPr lang="zh-CN" altLang="en-US" sz="3200" b="1" dirty="0">
              <a:latin typeface="Arial" panose="020B0604020202020204" pitchFamily="34" charset="0"/>
              <a:ea typeface="宋体" panose="02010600030101010101" pitchFamily="2" charset="-122"/>
            </a:endParaRPr>
          </a:p>
          <a:p>
            <a:pPr>
              <a:spcBef>
                <a:spcPct val="20000"/>
              </a:spcBef>
              <a:buClr>
                <a:schemeClr val="accent2"/>
              </a:buClr>
              <a:buSzPct val="85000"/>
              <a:buFont typeface="Wingdings" panose="05000000000000000000" pitchFamily="2" charset="2"/>
              <a:buNone/>
            </a:pPr>
            <a:endParaRPr lang="zh-CN" altLang="en-US" sz="3200" b="1" dirty="0">
              <a:latin typeface="Arial" panose="020B0604020202020204" pitchFamily="34" charset="0"/>
              <a:ea typeface="宋体" panose="02010600030101010101" pitchFamily="2" charset="-122"/>
            </a:endParaRPr>
          </a:p>
          <a:p>
            <a:pPr>
              <a:spcBef>
                <a:spcPct val="20000"/>
              </a:spcBef>
              <a:buClr>
                <a:schemeClr val="accent2"/>
              </a:buClr>
              <a:buSzPct val="85000"/>
              <a:buFont typeface="Wingdings" panose="05000000000000000000" pitchFamily="2" charset="2"/>
              <a:buNone/>
            </a:pPr>
            <a:endParaRPr lang="zh-CN" altLang="en-US" sz="3200" b="1" dirty="0">
              <a:latin typeface="Arial" panose="020B0604020202020204" pitchFamily="34" charset="0"/>
              <a:ea typeface="宋体" panose="02010600030101010101" pitchFamily="2" charset="-122"/>
            </a:endParaRPr>
          </a:p>
          <a:p>
            <a:pPr>
              <a:spcBef>
                <a:spcPct val="20000"/>
              </a:spcBef>
              <a:buClr>
                <a:schemeClr val="accent2"/>
              </a:buClr>
              <a:buSzPct val="85000"/>
              <a:buFont typeface="Wingdings" panose="05000000000000000000" pitchFamily="2" charset="2"/>
              <a:buNone/>
            </a:pPr>
            <a:endParaRPr lang="zh-CN" altLang="en-US" sz="3200" b="1" dirty="0">
              <a:latin typeface="Arial" panose="020B0604020202020204" pitchFamily="34" charset="0"/>
              <a:ea typeface="宋体" panose="02010600030101010101" pitchFamily="2" charset="-122"/>
            </a:endParaRPr>
          </a:p>
          <a:p>
            <a:pPr>
              <a:spcBef>
                <a:spcPct val="20000"/>
              </a:spcBef>
              <a:buClr>
                <a:schemeClr val="accent2"/>
              </a:buClr>
              <a:buSzPct val="85000"/>
              <a:buFont typeface="Wingdings" panose="05000000000000000000" pitchFamily="2" charset="2"/>
              <a:buNone/>
            </a:pPr>
            <a:endParaRPr lang="zh-CN" altLang="en-US" sz="3200" b="1" dirty="0">
              <a:latin typeface="Arial" panose="020B0604020202020204" pitchFamily="34" charset="0"/>
              <a:ea typeface="宋体" panose="02010600030101010101" pitchFamily="2" charset="-122"/>
            </a:endParaRPr>
          </a:p>
          <a:p>
            <a:pPr>
              <a:spcBef>
                <a:spcPct val="20000"/>
              </a:spcBef>
              <a:buClr>
                <a:schemeClr val="accent2"/>
              </a:buClr>
              <a:buSzPct val="85000"/>
              <a:buFont typeface="Wingdings" panose="05000000000000000000" pitchFamily="2" charset="2"/>
              <a:buNone/>
            </a:pPr>
            <a:endParaRPr lang="zh-CN" altLang="en-US" sz="3200" b="1" dirty="0">
              <a:solidFill>
                <a:srgbClr val="000099"/>
              </a:solidFill>
              <a:latin typeface="Arial" panose="020B0604020202020204" pitchFamily="34" charset="0"/>
              <a:ea typeface="宋体" panose="02010600030101010101" pitchFamily="2" charset="-122"/>
            </a:endParaRPr>
          </a:p>
          <a:p>
            <a:pPr>
              <a:spcBef>
                <a:spcPct val="20000"/>
              </a:spcBef>
              <a:buClr>
                <a:schemeClr val="accent2"/>
              </a:buClr>
              <a:buSzPct val="85000"/>
              <a:buFont typeface="Wingdings" panose="05000000000000000000" pitchFamily="2" charset="2"/>
              <a:buNone/>
            </a:pPr>
            <a:endParaRPr lang="en-US" altLang="zh-CN" sz="3200" b="1">
              <a:solidFill>
                <a:srgbClr val="000099"/>
              </a:solidFill>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755650" y="2996565"/>
            <a:ext cx="5680710" cy="2997200"/>
          </a:xfrm>
          <a:prstGeom prst="rect">
            <a:avLst/>
          </a:prstGeom>
        </p:spPr>
      </p:pic>
      <p:pic>
        <p:nvPicPr>
          <p:cNvPr id="3" name="图片 2"/>
          <p:cNvPicPr>
            <a:picLocks noChangeAspect="1"/>
          </p:cNvPicPr>
          <p:nvPr>
            <p:custDataLst>
              <p:tags r:id="rId2"/>
            </p:custDataLst>
          </p:nvPr>
        </p:nvPicPr>
        <p:blipFill>
          <a:blip r:embed="rId3"/>
          <a:stretch>
            <a:fillRect/>
          </a:stretch>
        </p:blipFill>
        <p:spPr>
          <a:xfrm>
            <a:off x="828040" y="1917065"/>
            <a:ext cx="7202805" cy="937260"/>
          </a:xfrm>
          <a:prstGeom prst="rect">
            <a:avLst/>
          </a:prstGeom>
        </p:spPr>
      </p:pic>
    </p:spTree>
  </p:cSld>
  <p:clrMapOvr>
    <a:masterClrMapping/>
  </p:clrMapOvr>
  <p:timing>
    <p:tnLst>
      <p:par>
        <p:cTn id="1" dur="indefinite" restart="never" nodeType="tmRoot"/>
      </p:par>
    </p:tnLst>
    <p:bldLst>
      <p:bldP spid="4710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51201"/>
          <p:cNvSpPr>
            <a:spLocks noGrp="1"/>
          </p:cNvSpPr>
          <p:nvPr>
            <p:ph type="title"/>
          </p:nvPr>
        </p:nvSpPr>
        <p:spPr>
          <a:xfrm>
            <a:off x="574675" y="304800"/>
            <a:ext cx="8001000" cy="947738"/>
          </a:xfrm>
        </p:spPr>
        <p:txBody>
          <a:bodyPr anchor="b"/>
          <a:lstStyle/>
          <a:p>
            <a:r>
              <a:rPr lang="en-US" altLang="zh-CN" sz="2500" dirty="0">
                <a:solidFill>
                  <a:schemeClr val="bg1"/>
                </a:solidFill>
              </a:rPr>
              <a:t>2.4.2  </a:t>
            </a:r>
            <a:r>
              <a:rPr lang="zh-CN" altLang="en-US" sz="2500" dirty="0">
                <a:solidFill>
                  <a:schemeClr val="bg1"/>
                </a:solidFill>
              </a:rPr>
              <a:t>匹配、排序及显示指定内容的命令</a:t>
            </a:r>
            <a:r>
              <a:rPr lang="zh-CN" altLang="en-US" dirty="0"/>
              <a:t> </a:t>
            </a:r>
            <a:endParaRPr lang="zh-CN" altLang="en-US" dirty="0"/>
          </a:p>
        </p:txBody>
      </p:sp>
      <p:sp>
        <p:nvSpPr>
          <p:cNvPr id="33794" name="文本占位符 51202"/>
          <p:cNvSpPr>
            <a:spLocks noGrp="1"/>
          </p:cNvSpPr>
          <p:nvPr>
            <p:ph idx="1"/>
          </p:nvPr>
        </p:nvSpPr>
        <p:spPr>
          <a:xfrm>
            <a:off x="152400" y="762000"/>
            <a:ext cx="8839200" cy="5867400"/>
          </a:xfrm>
        </p:spPr>
        <p:txBody>
          <a:bodyPr anchor="t"/>
          <a:lstStyle/>
          <a:p>
            <a:pPr algn="just">
              <a:buNone/>
            </a:pPr>
            <a:r>
              <a:rPr lang="en-US" altLang="zh-CN" sz="3600" b="1" kern="1200" dirty="0">
                <a:solidFill>
                  <a:schemeClr val="tx2"/>
                </a:solidFill>
                <a:latin typeface="Times New Roman" panose="02020603050405020304" pitchFamily="18" charset="0"/>
                <a:ea typeface="宋体" panose="02010600030101010101" pitchFamily="2" charset="-122"/>
              </a:rPr>
              <a:t>8．grep命令</a:t>
            </a:r>
            <a:endParaRPr lang="zh-CN" altLang="en-US" b="1" dirty="0"/>
          </a:p>
          <a:p>
            <a:pPr>
              <a:buNone/>
            </a:pPr>
            <a:endParaRPr lang="zh-CN" altLang="en-US" dirty="0"/>
          </a:p>
          <a:p>
            <a:pPr>
              <a:buNone/>
            </a:pPr>
            <a:r>
              <a:rPr lang="zh-CN" altLang="en-US" sz="2800" b="1" dirty="0"/>
              <a:t>一般格式：</a:t>
            </a:r>
            <a:endParaRPr lang="zh-CN" altLang="en-US" sz="2800" b="1" dirty="0"/>
          </a:p>
          <a:p>
            <a:pPr>
              <a:buNone/>
            </a:pPr>
            <a:r>
              <a:rPr lang="zh-CN" altLang="en-US" sz="2800" b="1" err="1"/>
              <a:t>    </a:t>
            </a:r>
            <a:r>
              <a:rPr lang="en-US" altLang="zh-CN" sz="2800" b="1" err="1"/>
              <a:t>grep</a:t>
            </a:r>
            <a:r>
              <a:rPr lang="en-US" altLang="zh-CN" sz="2800" b="1" dirty="0"/>
              <a:t>  [</a:t>
            </a:r>
            <a:r>
              <a:rPr lang="zh-CN" altLang="en-US" sz="2800" b="1" dirty="0"/>
              <a:t>选项</a:t>
            </a:r>
            <a:r>
              <a:rPr lang="en-US" altLang="zh-CN" sz="2800" b="1" dirty="0"/>
              <a:t>]    ‘</a:t>
            </a:r>
            <a:r>
              <a:rPr lang="zh-CN" altLang="en-US" sz="2800" b="1" dirty="0"/>
              <a:t>查找字串</a:t>
            </a:r>
            <a:r>
              <a:rPr lang="en-US" altLang="zh-CN" sz="2800" b="1" dirty="0"/>
              <a:t>‘</a:t>
            </a:r>
            <a:r>
              <a:rPr lang="zh-CN" altLang="en-US" sz="2800" b="1"/>
              <a:t>    </a:t>
            </a:r>
            <a:r>
              <a:rPr lang="en-US" altLang="zh-CN" sz="2800" b="1"/>
              <a:t>filename</a:t>
            </a:r>
            <a:endParaRPr lang="en-US" altLang="zh-CN" sz="2800" b="1"/>
          </a:p>
          <a:p>
            <a:pPr>
              <a:buNone/>
            </a:pPr>
            <a:r>
              <a:rPr lang="en-US" altLang="zh-CN" sz="2800" b="1" dirty="0"/>
              <a:t>    </a:t>
            </a:r>
            <a:r>
              <a:rPr lang="zh-CN" altLang="en-US" sz="2800" b="1" dirty="0"/>
              <a:t>说明：</a:t>
            </a:r>
            <a:endParaRPr lang="zh-CN" altLang="en-US" sz="2800" b="1" dirty="0"/>
          </a:p>
          <a:p>
            <a:pPr>
              <a:buNone/>
            </a:pPr>
            <a:r>
              <a:rPr lang="zh-CN" altLang="en-US" sz="2800" b="1" dirty="0"/>
              <a:t>    </a:t>
            </a:r>
            <a:r>
              <a:rPr lang="en-US" altLang="zh-CN" sz="2800" b="1" dirty="0"/>
              <a:t>1</a:t>
            </a:r>
            <a:r>
              <a:rPr lang="zh-CN" altLang="en-US" sz="2800" b="1" dirty="0"/>
              <a:t>、该命令用来在文本文件中检索出匹配关键字的信息内容。</a:t>
            </a:r>
            <a:endParaRPr lang="zh-CN" altLang="en-US" sz="2800" b="1" dirty="0"/>
          </a:p>
          <a:p>
            <a:pPr>
              <a:buNone/>
            </a:pPr>
            <a:r>
              <a:rPr lang="zh-CN" altLang="en-US" sz="2800" b="1" dirty="0"/>
              <a:t>    </a:t>
            </a:r>
            <a:r>
              <a:rPr lang="en-US" altLang="zh-CN" sz="2800" b="1" dirty="0"/>
              <a:t>2</a:t>
            </a:r>
            <a:r>
              <a:rPr lang="zh-CN" altLang="en-US" sz="2800" b="1" dirty="0"/>
              <a:t>、在指定的文件中检索关键字，不用打开文件。</a:t>
            </a:r>
            <a:endParaRPr lang="zh-CN" altLang="en-US" sz="28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文本占位符 52225"/>
          <p:cNvSpPr>
            <a:spLocks noGrp="1"/>
          </p:cNvSpPr>
          <p:nvPr>
            <p:ph idx="1"/>
          </p:nvPr>
        </p:nvSpPr>
        <p:spPr>
          <a:xfrm>
            <a:off x="457200" y="1292860"/>
            <a:ext cx="8229600" cy="4838065"/>
          </a:xfrm>
        </p:spPr>
        <p:txBody>
          <a:bodyPr anchor="t"/>
          <a:lstStyle/>
          <a:p>
            <a:pPr marL="0" indent="0">
              <a:lnSpc>
                <a:spcPct val="80000"/>
              </a:lnSpc>
              <a:buNone/>
            </a:pPr>
            <a:endParaRPr lang="zh-CN" altLang="en-US" sz="2400" b="1" dirty="0">
              <a:solidFill>
                <a:schemeClr val="accent6"/>
              </a:solidFill>
            </a:endParaRPr>
          </a:p>
          <a:p>
            <a:pPr marL="0" indent="0">
              <a:lnSpc>
                <a:spcPct val="80000"/>
              </a:lnSpc>
              <a:buNone/>
            </a:pPr>
            <a:r>
              <a:rPr lang="zh-CN" altLang="en-US" sz="2400" b="1" dirty="0">
                <a:solidFill>
                  <a:schemeClr val="accent6"/>
                </a:solidFill>
              </a:rPr>
              <a:t>常用选项：</a:t>
            </a:r>
            <a:endParaRPr lang="zh-CN" altLang="en-US" sz="2400" b="1" dirty="0">
              <a:solidFill>
                <a:schemeClr val="accent6"/>
              </a:solidFill>
            </a:endParaRPr>
          </a:p>
          <a:p>
            <a:pPr>
              <a:lnSpc>
                <a:spcPct val="80000"/>
              </a:lnSpc>
              <a:buNone/>
            </a:pPr>
            <a:r>
              <a:rPr lang="zh-CN" altLang="en-US" sz="2100" dirty="0"/>
              <a:t>    </a:t>
            </a:r>
            <a:r>
              <a:rPr lang="en-US" altLang="zh-CN" sz="2100" dirty="0"/>
              <a:t>-a </a:t>
            </a:r>
            <a:r>
              <a:rPr lang="zh-CN" altLang="en-US" sz="2100" dirty="0"/>
              <a:t>将</a:t>
            </a:r>
            <a:r>
              <a:rPr lang="en-US" altLang="zh-CN" sz="2100" dirty="0"/>
              <a:t>binary</a:t>
            </a:r>
            <a:r>
              <a:rPr lang="zh-CN" altLang="en-US" sz="2100" dirty="0"/>
              <a:t>文件以</a:t>
            </a:r>
            <a:r>
              <a:rPr lang="en-US" altLang="zh-CN" sz="2100" dirty="0"/>
              <a:t>text</a:t>
            </a:r>
            <a:r>
              <a:rPr lang="zh-CN" altLang="en-US" sz="2100" dirty="0"/>
              <a:t>文件的方式查找数据。</a:t>
            </a:r>
            <a:endParaRPr lang="zh-CN" altLang="en-US" sz="2100" dirty="0"/>
          </a:p>
          <a:p>
            <a:pPr>
              <a:lnSpc>
                <a:spcPct val="80000"/>
              </a:lnSpc>
              <a:buNone/>
            </a:pPr>
            <a:r>
              <a:rPr lang="zh-CN" altLang="en-US" sz="2100" dirty="0"/>
              <a:t>    </a:t>
            </a:r>
            <a:r>
              <a:rPr lang="en-US" altLang="zh-CN" sz="2100" dirty="0"/>
              <a:t>-c</a:t>
            </a:r>
            <a:r>
              <a:rPr lang="zh-CN" altLang="en-US" sz="2100" dirty="0"/>
              <a:t>，</a:t>
            </a:r>
            <a:r>
              <a:rPr lang="en-US" altLang="zh-CN" sz="2100" dirty="0"/>
              <a:t>--count  </a:t>
            </a:r>
            <a:r>
              <a:rPr lang="zh-CN" altLang="en-US" sz="2100" dirty="0"/>
              <a:t>只显示文件中包含匹配字符串的行的总数。</a:t>
            </a:r>
            <a:endParaRPr lang="zh-CN" altLang="en-US" sz="2100" dirty="0"/>
          </a:p>
          <a:p>
            <a:pPr>
              <a:lnSpc>
                <a:spcPct val="80000"/>
              </a:lnSpc>
              <a:buNone/>
            </a:pPr>
            <a:r>
              <a:rPr lang="zh-CN" altLang="en-US" sz="2100" dirty="0"/>
              <a:t>    </a:t>
            </a:r>
            <a:r>
              <a:rPr lang="en-US" altLang="zh-CN" sz="2100" dirty="0"/>
              <a:t>-i  </a:t>
            </a:r>
            <a:r>
              <a:rPr lang="zh-CN" altLang="en-US" sz="2100" dirty="0"/>
              <a:t>匹配比较时不区分字母的大小写。</a:t>
            </a:r>
            <a:endParaRPr lang="zh-CN" altLang="en-US" sz="2100" dirty="0"/>
          </a:p>
          <a:p>
            <a:pPr>
              <a:lnSpc>
                <a:spcPct val="80000"/>
              </a:lnSpc>
              <a:buNone/>
            </a:pPr>
            <a:r>
              <a:rPr lang="zh-CN" altLang="en-US" sz="2100" dirty="0"/>
              <a:t>    </a:t>
            </a:r>
            <a:r>
              <a:rPr lang="en-US" altLang="zh-CN" sz="2100" dirty="0"/>
              <a:t>-r  </a:t>
            </a:r>
            <a:r>
              <a:rPr lang="zh-CN" altLang="en-US" sz="2100" dirty="0"/>
              <a:t>以递归方式查询目录下的所有子目录中的文件。</a:t>
            </a:r>
            <a:endParaRPr lang="zh-CN" altLang="en-US" sz="2100" dirty="0"/>
          </a:p>
          <a:p>
            <a:pPr>
              <a:lnSpc>
                <a:spcPct val="80000"/>
              </a:lnSpc>
              <a:buNone/>
            </a:pPr>
            <a:r>
              <a:rPr lang="zh-CN" altLang="en-US" sz="2100" dirty="0"/>
              <a:t>    </a:t>
            </a:r>
            <a:r>
              <a:rPr lang="en-US" altLang="zh-CN" sz="2100" dirty="0"/>
              <a:t>-n  </a:t>
            </a:r>
            <a:r>
              <a:rPr lang="zh-CN" altLang="en-US" sz="2100" dirty="0"/>
              <a:t>在输出包含匹配模式的行之前，加上该行的行号（文件首行的行号为</a:t>
            </a:r>
            <a:r>
              <a:rPr lang="en-US" altLang="zh-CN" sz="2100" dirty="0"/>
              <a:t>1</a:t>
            </a:r>
            <a:r>
              <a:rPr lang="zh-CN" altLang="en-US" sz="2100" dirty="0"/>
              <a:t>）。</a:t>
            </a:r>
            <a:endParaRPr lang="zh-CN" altLang="en-US" sz="2100" dirty="0"/>
          </a:p>
          <a:p>
            <a:pPr>
              <a:lnSpc>
                <a:spcPct val="80000"/>
              </a:lnSpc>
              <a:buNone/>
            </a:pPr>
            <a:r>
              <a:rPr lang="zh-CN" altLang="en-US" sz="2100" dirty="0"/>
              <a:t>    </a:t>
            </a:r>
            <a:r>
              <a:rPr lang="en-US" altLang="zh-CN" sz="2100" dirty="0"/>
              <a:t>-v  </a:t>
            </a:r>
            <a:r>
              <a:rPr lang="zh-CN" altLang="en-US" sz="2100" dirty="0"/>
              <a:t>只显示不包含匹配字符串的文本行。</a:t>
            </a:r>
            <a:endParaRPr lang="zh-CN" altLang="en-US" sz="2100" dirty="0"/>
          </a:p>
          <a:p>
            <a:pPr>
              <a:lnSpc>
                <a:spcPct val="80000"/>
              </a:lnSpc>
              <a:buNone/>
            </a:pPr>
            <a:r>
              <a:rPr lang="zh-CN" altLang="en-US" sz="2100" dirty="0"/>
              <a:t>    </a:t>
            </a:r>
            <a:r>
              <a:rPr lang="en-US" altLang="zh-CN" sz="2100" dirty="0"/>
              <a:t>--color=auto:  </a:t>
            </a:r>
            <a:r>
              <a:rPr lang="zh-CN" altLang="en-US" sz="2100" dirty="0"/>
              <a:t>可以将找到的关键字部分加上颜色显示。 </a:t>
            </a:r>
            <a:endParaRPr lang="zh-CN" altLang="en-US" sz="2100" dirty="0"/>
          </a:p>
          <a:p>
            <a:pPr marL="0" indent="0">
              <a:lnSpc>
                <a:spcPct val="80000"/>
              </a:lnSpc>
              <a:buNone/>
            </a:pPr>
            <a:endParaRPr lang="zh-CN" altLang="en-US" sz="21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文本框 53249"/>
          <p:cNvSpPr txBox="1"/>
          <p:nvPr/>
        </p:nvSpPr>
        <p:spPr>
          <a:xfrm>
            <a:off x="251460" y="548640"/>
            <a:ext cx="8554720" cy="6247130"/>
          </a:xfrm>
          <a:prstGeom prst="rect">
            <a:avLst/>
          </a:prstGeom>
          <a:noFill/>
          <a:ln w="9525">
            <a:noFill/>
          </a:ln>
        </p:spPr>
        <p:txBody>
          <a:bodyPr wrap="square" anchor="t">
            <a:spAutoFit/>
          </a:bodyPr>
          <a:lstStyle/>
          <a:p>
            <a:r>
              <a:rPr lang="zh-CN" altLang="en-US" sz="3200" b="1" dirty="0">
                <a:solidFill>
                  <a:schemeClr val="accent6"/>
                </a:solidFill>
                <a:latin typeface="Times New Roman" panose="02020603050405020304" pitchFamily="18" charset="0"/>
                <a:ea typeface="宋体" panose="02010600030101010101" pitchFamily="2" charset="-122"/>
              </a:rPr>
              <a:t>示例：</a:t>
            </a:r>
            <a:endParaRPr lang="zh-CN" altLang="en-US" sz="3200" b="1" dirty="0">
              <a:latin typeface="Times New Roman" panose="02020603050405020304" pitchFamily="18" charset="0"/>
              <a:ea typeface="宋体" panose="02010600030101010101" pitchFamily="2" charset="-122"/>
            </a:endParaRPr>
          </a:p>
          <a:p>
            <a:r>
              <a:rPr lang="en-US" altLang="zh-CN" sz="2800" b="1" err="1">
                <a:solidFill>
                  <a:schemeClr val="tx1"/>
                </a:solidFill>
                <a:latin typeface="Times New Roman" panose="02020603050405020304" pitchFamily="18" charset="0"/>
                <a:ea typeface="宋体" panose="02010600030101010101" pitchFamily="2" charset="-122"/>
              </a:rPr>
              <a:t>$ cat  /etc/passwd|grep</a:t>
            </a:r>
            <a:r>
              <a:rPr lang="en-US" altLang="zh-CN" sz="2800" b="1">
                <a:solidFill>
                  <a:schemeClr val="tx1"/>
                </a:solidFill>
                <a:latin typeface="Times New Roman" panose="02020603050405020304" pitchFamily="18" charset="0"/>
                <a:ea typeface="宋体" panose="02010600030101010101" pitchFamily="2" charset="-122"/>
              </a:rPr>
              <a:t>  root  </a:t>
            </a:r>
            <a:endParaRPr lang="en-US" altLang="zh-CN" sz="2800" b="1">
              <a:solidFill>
                <a:schemeClr val="tx1"/>
              </a:solidFill>
              <a:latin typeface="Times New Roman" panose="02020603050405020304" pitchFamily="18" charset="0"/>
              <a:ea typeface="宋体" panose="02010600030101010101" pitchFamily="2" charset="-122"/>
            </a:endParaRPr>
          </a:p>
          <a:p>
            <a:r>
              <a:rPr lang="zh-CN" altLang="en-US" sz="2400" b="1" dirty="0">
                <a:solidFill>
                  <a:schemeClr val="tx1"/>
                </a:solidFill>
                <a:latin typeface="Times New Roman" panose="02020603050405020304" pitchFamily="18" charset="0"/>
                <a:ea typeface="宋体" panose="02010600030101010101" pitchFamily="2" charset="-122"/>
              </a:rPr>
              <a:t>在文件</a:t>
            </a:r>
            <a:r>
              <a:rPr lang="en-US" altLang="zh-CN" sz="2400" b="1" err="1">
                <a:solidFill>
                  <a:schemeClr val="tx1"/>
                </a:solidFill>
                <a:latin typeface="Verdana" panose="020B0604030504040204" pitchFamily="34" charset="0"/>
                <a:ea typeface="宋体" panose="02010600030101010101" pitchFamily="2" charset="-122"/>
              </a:rPr>
              <a:t>/etc/passwd</a:t>
            </a:r>
            <a:r>
              <a:rPr lang="zh-CN" altLang="en-US" sz="2400" b="1" dirty="0">
                <a:solidFill>
                  <a:schemeClr val="tx1"/>
                </a:solidFill>
                <a:latin typeface="Times New Roman" panose="02020603050405020304" pitchFamily="18" charset="0"/>
                <a:ea typeface="宋体" panose="02010600030101010101" pitchFamily="2" charset="-122"/>
              </a:rPr>
              <a:t>中搜索 </a:t>
            </a:r>
            <a:r>
              <a:rPr lang="en-US" altLang="zh-CN" sz="2400" b="1" dirty="0">
                <a:solidFill>
                  <a:schemeClr val="tx1"/>
                </a:solidFill>
                <a:latin typeface="Times New Roman" panose="02020603050405020304" pitchFamily="18" charset="0"/>
                <a:ea typeface="宋体" panose="02010600030101010101" pitchFamily="2" charset="-122"/>
              </a:rPr>
              <a:t>root</a:t>
            </a:r>
            <a:r>
              <a:rPr lang="zh-CN" altLang="en-US" sz="2400" b="1" dirty="0">
                <a:solidFill>
                  <a:schemeClr val="tx1"/>
                </a:solidFill>
                <a:latin typeface="Times New Roman" panose="02020603050405020304" pitchFamily="18" charset="0"/>
                <a:ea typeface="宋体" panose="02010600030101010101" pitchFamily="2" charset="-122"/>
              </a:rPr>
              <a:t>的字符串所在行。</a:t>
            </a:r>
            <a:endParaRPr lang="zh-CN" altLang="en-US" sz="2400" b="1" dirty="0">
              <a:solidFill>
                <a:schemeClr val="tx1"/>
              </a:solidFill>
              <a:latin typeface="Times New Roman" panose="02020603050405020304" pitchFamily="18" charset="0"/>
              <a:ea typeface="宋体" panose="02010600030101010101" pitchFamily="2" charset="-122"/>
            </a:endParaRPr>
          </a:p>
          <a:p>
            <a:endParaRPr lang="zh-CN" altLang="en-US" sz="2400" b="1" dirty="0">
              <a:solidFill>
                <a:schemeClr val="tx1"/>
              </a:solidFill>
              <a:latin typeface="Times New Roman" panose="02020603050405020304" pitchFamily="18" charset="0"/>
              <a:ea typeface="宋体" panose="02010600030101010101" pitchFamily="2" charset="-122"/>
            </a:endParaRPr>
          </a:p>
          <a:p>
            <a:endParaRPr lang="zh-CN" altLang="en-US" sz="2400" b="1" dirty="0">
              <a:solidFill>
                <a:schemeClr val="tx1"/>
              </a:solidFill>
              <a:latin typeface="Times New Roman" panose="02020603050405020304" pitchFamily="18" charset="0"/>
              <a:ea typeface="宋体" panose="02010600030101010101" pitchFamily="2" charset="-122"/>
            </a:endParaRPr>
          </a:p>
          <a:p>
            <a:endParaRPr lang="zh-CN" altLang="en-US" sz="2400" b="1" dirty="0">
              <a:solidFill>
                <a:schemeClr val="tx1"/>
              </a:solidFill>
              <a:latin typeface="Times New Roman" panose="02020603050405020304" pitchFamily="18" charset="0"/>
              <a:ea typeface="宋体" panose="02010600030101010101" pitchFamily="2" charset="-122"/>
            </a:endParaRPr>
          </a:p>
          <a:p>
            <a:endParaRPr lang="zh-CN" altLang="en-US" sz="2400" b="1" dirty="0">
              <a:solidFill>
                <a:schemeClr val="tx1"/>
              </a:solidFill>
              <a:latin typeface="Times New Roman" panose="02020603050405020304" pitchFamily="18" charset="0"/>
              <a:ea typeface="宋体" panose="02010600030101010101" pitchFamily="2" charset="-122"/>
            </a:endParaRPr>
          </a:p>
          <a:p>
            <a:endParaRPr lang="zh-CN" altLang="en-US" sz="2400" b="1" dirty="0">
              <a:solidFill>
                <a:schemeClr val="tx1"/>
              </a:solidFill>
              <a:latin typeface="Times New Roman" panose="02020603050405020304" pitchFamily="18" charset="0"/>
              <a:ea typeface="宋体" panose="02010600030101010101" pitchFamily="2" charset="-122"/>
            </a:endParaRPr>
          </a:p>
          <a:p>
            <a:endParaRPr lang="zh-CN" altLang="en-US" sz="2400" b="1" dirty="0">
              <a:solidFill>
                <a:schemeClr val="tx1"/>
              </a:solidFill>
              <a:latin typeface="Times New Roman" panose="02020603050405020304" pitchFamily="18" charset="0"/>
              <a:ea typeface="宋体" panose="02010600030101010101" pitchFamily="2" charset="-122"/>
            </a:endParaRPr>
          </a:p>
          <a:p>
            <a:endParaRPr lang="zh-CN" altLang="en-US" sz="2400" b="1" dirty="0">
              <a:solidFill>
                <a:schemeClr val="tx1"/>
              </a:solidFill>
              <a:latin typeface="Times New Roman" panose="02020603050405020304" pitchFamily="18" charset="0"/>
              <a:ea typeface="宋体" panose="02010600030101010101" pitchFamily="2" charset="-122"/>
            </a:endParaRPr>
          </a:p>
          <a:p>
            <a:endParaRPr lang="zh-CN" altLang="en-US" sz="2400" b="1" dirty="0">
              <a:solidFill>
                <a:schemeClr val="tx1"/>
              </a:solidFill>
              <a:latin typeface="Times New Roman" panose="02020603050405020304" pitchFamily="18" charset="0"/>
              <a:ea typeface="宋体" panose="02010600030101010101" pitchFamily="2" charset="-122"/>
            </a:endParaRPr>
          </a:p>
          <a:p>
            <a:endParaRPr lang="zh-CN" altLang="en-US" sz="2400" b="1" dirty="0">
              <a:solidFill>
                <a:schemeClr val="tx1"/>
              </a:solidFill>
              <a:latin typeface="Times New Roman" panose="02020603050405020304" pitchFamily="18" charset="0"/>
              <a:ea typeface="宋体" panose="02010600030101010101" pitchFamily="2" charset="-122"/>
            </a:endParaRPr>
          </a:p>
          <a:p>
            <a:endParaRPr lang="zh-CN" altLang="en-US" sz="2400" b="1" dirty="0">
              <a:solidFill>
                <a:schemeClr val="tx1"/>
              </a:solidFill>
              <a:latin typeface="Times New Roman" panose="02020603050405020304" pitchFamily="18" charset="0"/>
              <a:ea typeface="宋体" panose="02010600030101010101" pitchFamily="2" charset="-122"/>
            </a:endParaRPr>
          </a:p>
          <a:p>
            <a:endParaRPr lang="zh-CN" altLang="en-US" sz="2400" b="1" dirty="0">
              <a:solidFill>
                <a:schemeClr val="tx1"/>
              </a:solidFill>
              <a:latin typeface="Times New Roman" panose="02020603050405020304" pitchFamily="18" charset="0"/>
              <a:ea typeface="宋体" panose="02010600030101010101" pitchFamily="2" charset="-122"/>
            </a:endParaRPr>
          </a:p>
          <a:p>
            <a:endParaRPr lang="zh-CN" altLang="en-US" sz="2400" b="1" dirty="0">
              <a:solidFill>
                <a:schemeClr val="tx1"/>
              </a:solidFill>
              <a:latin typeface="Times New Roman" panose="02020603050405020304" pitchFamily="18" charset="0"/>
              <a:ea typeface="宋体" panose="02010600030101010101" pitchFamily="2" charset="-122"/>
            </a:endParaRPr>
          </a:p>
          <a:p>
            <a:r>
              <a:rPr lang="zh-CN" altLang="en-US" sz="2800" b="1" dirty="0">
                <a:solidFill>
                  <a:schemeClr val="tx1"/>
                </a:solidFill>
                <a:latin typeface="Times New Roman" panose="02020603050405020304" pitchFamily="18" charset="0"/>
                <a:ea typeface="宋体" panose="02010600030101010101" pitchFamily="2" charset="-122"/>
              </a:rPr>
              <a:t> </a:t>
            </a:r>
            <a:endParaRPr lang="zh-CN" altLang="en-US" sz="2800" b="1" dirty="0">
              <a:solidFill>
                <a:schemeClr val="tx1"/>
              </a:solidFill>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251460" y="2132965"/>
            <a:ext cx="8399780" cy="1094740"/>
          </a:xfrm>
          <a:prstGeom prst="rect">
            <a:avLst/>
          </a:prstGeom>
        </p:spPr>
      </p:pic>
      <p:pic>
        <p:nvPicPr>
          <p:cNvPr id="3" name="图片 2"/>
          <p:cNvPicPr>
            <a:picLocks noChangeAspect="1"/>
          </p:cNvPicPr>
          <p:nvPr/>
        </p:nvPicPr>
        <p:blipFill>
          <a:blip r:embed="rId2"/>
          <a:stretch>
            <a:fillRect/>
          </a:stretch>
        </p:blipFill>
        <p:spPr>
          <a:xfrm>
            <a:off x="251460" y="3429000"/>
            <a:ext cx="8092440" cy="1019175"/>
          </a:xfrm>
          <a:prstGeom prst="rect">
            <a:avLst/>
          </a:prstGeom>
        </p:spPr>
      </p:pic>
      <p:pic>
        <p:nvPicPr>
          <p:cNvPr id="4" name="图片 3"/>
          <p:cNvPicPr>
            <a:picLocks noChangeAspect="1"/>
          </p:cNvPicPr>
          <p:nvPr/>
        </p:nvPicPr>
        <p:blipFill>
          <a:blip r:embed="rId3"/>
          <a:stretch>
            <a:fillRect/>
          </a:stretch>
        </p:blipFill>
        <p:spPr>
          <a:xfrm>
            <a:off x="251460" y="4649470"/>
            <a:ext cx="6963410" cy="86550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文本占位符 54273"/>
          <p:cNvSpPr>
            <a:spLocks noGrp="1"/>
          </p:cNvSpPr>
          <p:nvPr>
            <p:ph idx="1"/>
          </p:nvPr>
        </p:nvSpPr>
        <p:spPr>
          <a:xfrm>
            <a:off x="251460" y="548640"/>
            <a:ext cx="8229600" cy="5867400"/>
          </a:xfrm>
        </p:spPr>
        <p:txBody>
          <a:bodyPr anchor="t"/>
          <a:lstStyle/>
          <a:p>
            <a:pPr algn="just">
              <a:lnSpc>
                <a:spcPct val="90000"/>
              </a:lnSpc>
              <a:buNone/>
            </a:pPr>
            <a:r>
              <a:rPr lang="en-US" altLang="zh-CN" sz="3600" b="1" kern="1200" dirty="0">
                <a:solidFill>
                  <a:schemeClr val="tx2"/>
                </a:solidFill>
                <a:latin typeface="Times New Roman" panose="02020603050405020304" pitchFamily="18" charset="0"/>
                <a:ea typeface="宋体" panose="02010600030101010101" pitchFamily="2" charset="-122"/>
              </a:rPr>
              <a:t>9．sort命令</a:t>
            </a:r>
            <a:endParaRPr lang="zh-CN" altLang="en-US" sz="2800" b="1" dirty="0"/>
          </a:p>
          <a:p>
            <a:pPr>
              <a:lnSpc>
                <a:spcPct val="90000"/>
              </a:lnSpc>
            </a:pPr>
            <a:endParaRPr lang="zh-CN" altLang="en-US" sz="2800" b="1" dirty="0"/>
          </a:p>
          <a:p>
            <a:pPr>
              <a:lnSpc>
                <a:spcPct val="90000"/>
              </a:lnSpc>
              <a:buNone/>
            </a:pPr>
            <a:r>
              <a:rPr lang="zh-CN" altLang="en-US" sz="2800" b="1" dirty="0"/>
              <a:t>一般格式：  </a:t>
            </a:r>
            <a:r>
              <a:rPr lang="en-US" altLang="zh-CN" sz="2800" b="1" dirty="0"/>
              <a:t>sort   [</a:t>
            </a:r>
            <a:r>
              <a:rPr lang="zh-CN" altLang="en-US" sz="2800" b="1" dirty="0"/>
              <a:t>选项</a:t>
            </a:r>
            <a:r>
              <a:rPr lang="en-US" altLang="zh-CN" sz="2800" b="1" dirty="0"/>
              <a:t>]  </a:t>
            </a:r>
            <a:r>
              <a:rPr lang="zh-CN" altLang="en-US" sz="2800" b="1" dirty="0"/>
              <a:t>文件列表</a:t>
            </a:r>
            <a:endParaRPr lang="zh-CN" altLang="en-US" sz="2800" b="1" dirty="0"/>
          </a:p>
          <a:p>
            <a:pPr>
              <a:lnSpc>
                <a:spcPct val="90000"/>
              </a:lnSpc>
              <a:buNone/>
            </a:pPr>
            <a:r>
              <a:rPr lang="zh-CN" altLang="en-US" sz="2800" b="1" dirty="0"/>
              <a:t>说明：用来对文本文件的各行进行排序</a:t>
            </a:r>
            <a:endParaRPr lang="zh-CN" altLang="en-US" sz="2800" b="1" dirty="0"/>
          </a:p>
          <a:p>
            <a:pPr>
              <a:lnSpc>
                <a:spcPct val="90000"/>
              </a:lnSpc>
              <a:buNone/>
            </a:pPr>
            <a:r>
              <a:rPr lang="zh-CN" altLang="en-US" sz="2800" b="1" dirty="0">
                <a:ea typeface="楷体_GB2312" pitchFamily="49" charset="-122"/>
              </a:rPr>
              <a:t>    排序比较是依据从输入文件的每一行中提取的一个或多个排序关键字进行的。</a:t>
            </a:r>
            <a:r>
              <a:rPr lang="zh-CN" altLang="en-US" sz="2800" b="1" dirty="0"/>
              <a:t>   </a:t>
            </a:r>
            <a:endParaRPr lang="zh-CN" altLang="en-US" sz="2800" b="1" dirty="0"/>
          </a:p>
          <a:p>
            <a:pPr>
              <a:lnSpc>
                <a:spcPct val="90000"/>
              </a:lnSpc>
              <a:buNone/>
            </a:pPr>
            <a:r>
              <a:rPr lang="zh-CN" altLang="en-US" sz="2800" b="1" dirty="0"/>
              <a:t>选项：</a:t>
            </a:r>
            <a:endParaRPr lang="zh-CN" altLang="en-US" sz="2800" b="1" dirty="0"/>
          </a:p>
          <a:p>
            <a:pPr>
              <a:lnSpc>
                <a:spcPct val="90000"/>
              </a:lnSpc>
              <a:buNone/>
            </a:pPr>
            <a:r>
              <a:rPr lang="zh-CN" altLang="en-US" sz="2800" b="1" dirty="0"/>
              <a:t>   </a:t>
            </a:r>
            <a:r>
              <a:rPr lang="en-US" altLang="zh-CN" sz="2800" b="1" dirty="0"/>
              <a:t>-k  n1    </a:t>
            </a:r>
            <a:r>
              <a:rPr lang="zh-CN" altLang="en-US" sz="2800" b="1" dirty="0"/>
              <a:t>对第</a:t>
            </a:r>
            <a:r>
              <a:rPr lang="en-US" altLang="zh-CN" sz="2800" b="1" dirty="0"/>
              <a:t>n1 </a:t>
            </a:r>
            <a:r>
              <a:rPr lang="zh-CN" altLang="en-US" sz="2800" b="1" dirty="0"/>
              <a:t>列进行排序</a:t>
            </a:r>
            <a:endParaRPr lang="zh-CN" altLang="en-US" sz="2800" b="1" dirty="0"/>
          </a:p>
          <a:p>
            <a:pPr>
              <a:lnSpc>
                <a:spcPct val="90000"/>
              </a:lnSpc>
              <a:buNone/>
            </a:pPr>
            <a:r>
              <a:rPr lang="zh-CN" altLang="en-US" sz="2800" b="1" dirty="0"/>
              <a:t>   </a:t>
            </a:r>
            <a:r>
              <a:rPr lang="en-US" altLang="zh-CN" sz="2800" b="1" dirty="0"/>
              <a:t>-r           </a:t>
            </a:r>
            <a:r>
              <a:rPr lang="zh-CN" altLang="en-US" sz="2800" b="1" dirty="0"/>
              <a:t>降序排序，默认是升序</a:t>
            </a:r>
            <a:endParaRPr lang="zh-CN" altLang="en-US" sz="2800" b="1" dirty="0"/>
          </a:p>
          <a:p>
            <a:pPr>
              <a:lnSpc>
                <a:spcPct val="90000"/>
              </a:lnSpc>
              <a:buNone/>
            </a:pPr>
            <a:r>
              <a:rPr lang="zh-CN" altLang="en-US" sz="2800" b="1" dirty="0"/>
              <a:t>   </a:t>
            </a:r>
            <a:r>
              <a:rPr lang="en-US" altLang="zh-CN" sz="2800" b="1" dirty="0"/>
              <a:t>-n          </a:t>
            </a:r>
            <a:r>
              <a:rPr lang="zh-CN" altLang="en-US" sz="2800" b="1" dirty="0"/>
              <a:t>以数字进行排序（默认是按照字符）</a:t>
            </a:r>
            <a:endParaRPr lang="zh-CN" altLang="en-US" sz="2800" b="1" dirty="0"/>
          </a:p>
          <a:p>
            <a:pPr>
              <a:lnSpc>
                <a:spcPct val="90000"/>
              </a:lnSpc>
              <a:buNone/>
            </a:pPr>
            <a:r>
              <a:rPr lang="zh-CN" altLang="en-US" sz="2800" b="1" dirty="0"/>
              <a:t>   </a:t>
            </a:r>
            <a:r>
              <a:rPr lang="en-US" altLang="zh-CN" sz="2800" b="1" dirty="0"/>
              <a:t>-u          </a:t>
            </a:r>
            <a:r>
              <a:rPr lang="zh-CN" altLang="en-US" sz="2800" b="1" dirty="0"/>
              <a:t>相同的数据行仅出现一行</a:t>
            </a:r>
            <a:endParaRPr lang="zh-CN" altLang="en-US" sz="2800"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文本占位符 55297"/>
          <p:cNvSpPr>
            <a:spLocks noGrp="1"/>
          </p:cNvSpPr>
          <p:nvPr>
            <p:ph idx="1"/>
          </p:nvPr>
        </p:nvSpPr>
        <p:spPr>
          <a:xfrm>
            <a:off x="251460" y="201295"/>
            <a:ext cx="8229600" cy="6490970"/>
          </a:xfrm>
        </p:spPr>
        <p:txBody>
          <a:bodyPr anchor="t"/>
          <a:lstStyle/>
          <a:p>
            <a:pPr>
              <a:buNone/>
            </a:pPr>
            <a:r>
              <a:rPr lang="zh-CN" altLang="en-US" b="1" dirty="0">
                <a:solidFill>
                  <a:schemeClr val="accent6"/>
                </a:solidFill>
              </a:rPr>
              <a:t>示例：</a:t>
            </a:r>
            <a:endParaRPr lang="zh-CN" altLang="en-US" b="1" dirty="0">
              <a:solidFill>
                <a:schemeClr val="accent6"/>
              </a:solidFill>
            </a:endParaRPr>
          </a:p>
          <a:p>
            <a:pPr>
              <a:buNone/>
            </a:pPr>
            <a:endParaRPr lang="zh-CN" altLang="en-US" b="1" dirty="0"/>
          </a:p>
          <a:p>
            <a:pPr>
              <a:buNone/>
            </a:pPr>
            <a:endParaRPr lang="en-US" altLang="zh-CN" b="1" err="1">
              <a:solidFill>
                <a:srgbClr val="000099"/>
              </a:solidFill>
            </a:endParaRPr>
          </a:p>
          <a:p>
            <a:pPr>
              <a:buNone/>
            </a:pPr>
            <a:r>
              <a:rPr lang="zh-CN" altLang="en-US" sz="2400" b="1" err="1">
                <a:solidFill>
                  <a:schemeClr val="accent6"/>
                </a:solidFill>
              </a:rPr>
              <a:t>按第二列排序的结果</a:t>
            </a:r>
            <a:endParaRPr lang="en-US" altLang="zh-CN" b="1" err="1">
              <a:solidFill>
                <a:srgbClr val="000099"/>
              </a:solidFill>
            </a:endParaRPr>
          </a:p>
          <a:p>
            <a:pPr>
              <a:buNone/>
            </a:pPr>
            <a:endParaRPr lang="en-US" altLang="zh-CN" b="1" err="1">
              <a:solidFill>
                <a:srgbClr val="000099"/>
              </a:solidFill>
            </a:endParaRPr>
          </a:p>
          <a:p>
            <a:pPr>
              <a:buNone/>
            </a:pPr>
            <a:endParaRPr lang="en-US" altLang="zh-CN" b="1" err="1">
              <a:solidFill>
                <a:srgbClr val="000099"/>
              </a:solidFill>
            </a:endParaRPr>
          </a:p>
          <a:p>
            <a:pPr>
              <a:buNone/>
            </a:pPr>
            <a:r>
              <a:rPr lang="zh-CN" altLang="en-US" sz="2400" b="1" err="1">
                <a:solidFill>
                  <a:schemeClr val="accent6"/>
                </a:solidFill>
                <a:sym typeface="+mn-ea"/>
              </a:rPr>
              <a:t>数字默认按照</a:t>
            </a:r>
            <a:r>
              <a:rPr lang="zh-CN" sz="2400" b="1" err="1">
                <a:solidFill>
                  <a:schemeClr val="accent6"/>
                </a:solidFill>
                <a:sym typeface="+mn-ea"/>
              </a:rPr>
              <a:t>字符顺序</a:t>
            </a:r>
            <a:r>
              <a:rPr lang="zh-CN" altLang="en-US" sz="2400" b="1" err="1">
                <a:solidFill>
                  <a:schemeClr val="accent6"/>
                </a:solidFill>
                <a:sym typeface="+mn-ea"/>
              </a:rPr>
              <a:t>排序，按第三列排序的结果</a:t>
            </a:r>
            <a:endParaRPr lang="zh-CN" altLang="en-US" sz="2400" b="1" err="1">
              <a:solidFill>
                <a:schemeClr val="accent6"/>
              </a:solidFill>
              <a:sym typeface="+mn-ea"/>
            </a:endParaRPr>
          </a:p>
          <a:p>
            <a:pPr>
              <a:buNone/>
            </a:pPr>
            <a:endParaRPr lang="zh-CN" altLang="en-US" sz="2400" b="1" err="1">
              <a:solidFill>
                <a:schemeClr val="accent6"/>
              </a:solidFill>
              <a:sym typeface="+mn-ea"/>
            </a:endParaRPr>
          </a:p>
          <a:p>
            <a:pPr>
              <a:buNone/>
            </a:pPr>
            <a:endParaRPr lang="zh-CN" altLang="en-US" sz="2400" b="1" err="1">
              <a:solidFill>
                <a:schemeClr val="accent6"/>
              </a:solidFill>
              <a:sym typeface="+mn-ea"/>
            </a:endParaRPr>
          </a:p>
          <a:p>
            <a:pPr>
              <a:buNone/>
            </a:pPr>
            <a:endParaRPr lang="zh-CN" altLang="en-US" sz="2200" b="1" err="1">
              <a:solidFill>
                <a:schemeClr val="accent6"/>
              </a:solidFill>
              <a:sym typeface="+mn-ea"/>
            </a:endParaRPr>
          </a:p>
          <a:p>
            <a:pPr>
              <a:buNone/>
            </a:pPr>
            <a:r>
              <a:rPr lang="zh-CN" altLang="en-US" sz="2200" b="1" err="1">
                <a:solidFill>
                  <a:schemeClr val="accent6"/>
                </a:solidFill>
                <a:sym typeface="+mn-ea"/>
              </a:rPr>
              <a:t>如果要按照数值排序，使用选项</a:t>
            </a:r>
            <a:r>
              <a:rPr lang="en-US" altLang="zh-CN" sz="2200" b="1" err="1">
                <a:solidFill>
                  <a:schemeClr val="accent6"/>
                </a:solidFill>
                <a:sym typeface="+mn-ea"/>
              </a:rPr>
              <a:t>-n</a:t>
            </a:r>
            <a:r>
              <a:rPr lang="zh-CN" altLang="en-US" sz="2200" b="1" err="1">
                <a:solidFill>
                  <a:schemeClr val="accent6"/>
                </a:solidFill>
                <a:sym typeface="+mn-ea"/>
              </a:rPr>
              <a:t>，默认升序，倒序使用选项</a:t>
            </a:r>
            <a:r>
              <a:rPr lang="en-US" altLang="zh-CN" sz="2200" b="1" err="1">
                <a:solidFill>
                  <a:schemeClr val="accent6"/>
                </a:solidFill>
                <a:sym typeface="+mn-ea"/>
              </a:rPr>
              <a:t>-r</a:t>
            </a:r>
            <a:endParaRPr lang="zh-CN" altLang="en-US" sz="2200" b="1" err="1">
              <a:solidFill>
                <a:schemeClr val="accent6"/>
              </a:solidFill>
              <a:sym typeface="+mn-ea"/>
            </a:endParaRPr>
          </a:p>
          <a:p>
            <a:pPr>
              <a:buNone/>
            </a:pPr>
            <a:endParaRPr lang="zh-CN" altLang="en-US" sz="2400" b="1" err="1">
              <a:solidFill>
                <a:schemeClr val="accent6"/>
              </a:solidFill>
              <a:sym typeface="+mn-ea"/>
            </a:endParaRPr>
          </a:p>
          <a:p>
            <a:pPr>
              <a:buNone/>
            </a:pPr>
            <a:endParaRPr lang="zh-CN" altLang="en-US" sz="2400" b="1" err="1">
              <a:solidFill>
                <a:schemeClr val="accent6"/>
              </a:solidFill>
              <a:sym typeface="+mn-ea"/>
            </a:endParaRPr>
          </a:p>
          <a:p>
            <a:pPr>
              <a:buNone/>
            </a:pPr>
            <a:endParaRPr lang="zh-CN" altLang="en-US" sz="2400" b="1" err="1">
              <a:solidFill>
                <a:schemeClr val="accent6"/>
              </a:solidFill>
              <a:sym typeface="+mn-ea"/>
            </a:endParaRPr>
          </a:p>
        </p:txBody>
      </p:sp>
      <p:pic>
        <p:nvPicPr>
          <p:cNvPr id="3" name="图片 2"/>
          <p:cNvPicPr>
            <a:picLocks noChangeAspect="1"/>
          </p:cNvPicPr>
          <p:nvPr/>
        </p:nvPicPr>
        <p:blipFill>
          <a:blip r:embed="rId1"/>
          <a:stretch>
            <a:fillRect/>
          </a:stretch>
        </p:blipFill>
        <p:spPr>
          <a:xfrm>
            <a:off x="323215" y="692785"/>
            <a:ext cx="2705100" cy="1028700"/>
          </a:xfrm>
          <a:prstGeom prst="rect">
            <a:avLst/>
          </a:prstGeom>
        </p:spPr>
      </p:pic>
      <p:pic>
        <p:nvPicPr>
          <p:cNvPr id="4" name="图片 3"/>
          <p:cNvPicPr>
            <a:picLocks noChangeAspect="1"/>
          </p:cNvPicPr>
          <p:nvPr/>
        </p:nvPicPr>
        <p:blipFill>
          <a:blip r:embed="rId2"/>
          <a:stretch>
            <a:fillRect/>
          </a:stretch>
        </p:blipFill>
        <p:spPr>
          <a:xfrm>
            <a:off x="323215" y="2277110"/>
            <a:ext cx="3343275" cy="1028700"/>
          </a:xfrm>
          <a:prstGeom prst="rect">
            <a:avLst/>
          </a:prstGeom>
        </p:spPr>
      </p:pic>
      <p:pic>
        <p:nvPicPr>
          <p:cNvPr id="5" name="图片 4"/>
          <p:cNvPicPr>
            <a:picLocks noChangeAspect="1"/>
          </p:cNvPicPr>
          <p:nvPr/>
        </p:nvPicPr>
        <p:blipFill>
          <a:blip r:embed="rId3"/>
          <a:stretch>
            <a:fillRect/>
          </a:stretch>
        </p:blipFill>
        <p:spPr>
          <a:xfrm>
            <a:off x="323215" y="3861435"/>
            <a:ext cx="3333750" cy="1038225"/>
          </a:xfrm>
          <a:prstGeom prst="rect">
            <a:avLst/>
          </a:prstGeom>
        </p:spPr>
      </p:pic>
      <p:pic>
        <p:nvPicPr>
          <p:cNvPr id="6" name="图片 5"/>
          <p:cNvPicPr>
            <a:picLocks noChangeAspect="1"/>
          </p:cNvPicPr>
          <p:nvPr/>
        </p:nvPicPr>
        <p:blipFill>
          <a:blip r:embed="rId4"/>
          <a:stretch>
            <a:fillRect/>
          </a:stretch>
        </p:blipFill>
        <p:spPr>
          <a:xfrm>
            <a:off x="251460" y="5589270"/>
            <a:ext cx="4224655" cy="12071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8434"/>
          <p:cNvSpPr>
            <a:spLocks noGrp="1"/>
          </p:cNvSpPr>
          <p:nvPr>
            <p:ph idx="1"/>
          </p:nvPr>
        </p:nvSpPr>
        <p:spPr>
          <a:xfrm>
            <a:off x="395605" y="1052830"/>
            <a:ext cx="8229600" cy="4530725"/>
          </a:xfrm>
        </p:spPr>
        <p:txBody>
          <a:bodyPr anchor="t"/>
          <a:lstStyle/>
          <a:p>
            <a:pPr marL="179705" lvl="1" indent="0">
              <a:buNone/>
            </a:pPr>
            <a:r>
              <a:rPr lang="zh-CN" altLang="en-US" sz="4200" b="1" dirty="0">
                <a:solidFill>
                  <a:schemeClr val="tx2"/>
                </a:solidFill>
                <a:latin typeface="+mj-lt"/>
                <a:ea typeface="+mj-ea"/>
                <a:cs typeface="+mj-cs"/>
              </a:rPr>
              <a:t>2、文件的成分</a:t>
            </a:r>
            <a:r>
              <a:rPr lang="zh-CN" altLang="en-US" dirty="0"/>
              <a:t> </a:t>
            </a:r>
            <a:endParaRPr lang="zh-CN" altLang="en-US" dirty="0"/>
          </a:p>
          <a:p>
            <a:pPr>
              <a:buFont typeface="Wingdings" panose="05000000000000000000" charset="0"/>
              <a:buChar char="Ø"/>
            </a:pPr>
            <a:r>
              <a:rPr lang="zh-CN" altLang="en-US" b="1" dirty="0"/>
              <a:t>索引节点</a:t>
            </a:r>
            <a:endParaRPr lang="zh-CN" altLang="en-US" b="1" dirty="0"/>
          </a:p>
          <a:p>
            <a:pPr>
              <a:buFont typeface="Wingdings" panose="05000000000000000000" charset="0"/>
              <a:buChar char="Ø"/>
            </a:pPr>
            <a:r>
              <a:rPr lang="zh-CN" altLang="en-US" b="1" dirty="0"/>
              <a:t>数据</a:t>
            </a:r>
            <a:endParaRPr lang="zh-CN" altLang="en-US" b="1" dirty="0"/>
          </a:p>
          <a:p>
            <a:pPr marL="636905" lvl="1" indent="-457200">
              <a:buNone/>
            </a:pPr>
            <a:endParaRPr lang="zh-CN" altLang="en-US" dirty="0"/>
          </a:p>
          <a:p>
            <a:pPr marL="179705" lvl="1" indent="0">
              <a:buNone/>
            </a:pPr>
            <a:endParaRPr lang="zh-CN" altLang="en-US" sz="2800" b="1" dirty="0"/>
          </a:p>
          <a:p>
            <a:pPr marL="179705" lvl="1" indent="0">
              <a:buNone/>
            </a:pPr>
            <a:endParaRPr lang="zh-CN" altLang="en-US" sz="2800" b="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文本占位符 48130"/>
          <p:cNvSpPr>
            <a:spLocks noGrp="1"/>
          </p:cNvSpPr>
          <p:nvPr>
            <p:ph idx="1"/>
          </p:nvPr>
        </p:nvSpPr>
        <p:spPr/>
        <p:txBody>
          <a:bodyPr anchor="t"/>
          <a:lstStyle/>
          <a:p>
            <a:pPr algn="just">
              <a:buNone/>
            </a:pPr>
            <a:r>
              <a:rPr lang="en-US" altLang="zh-CN" sz="3600" b="1" kern="1200" dirty="0">
                <a:solidFill>
                  <a:schemeClr val="tx2"/>
                </a:solidFill>
                <a:latin typeface="Times New Roman" panose="02020603050405020304" pitchFamily="18" charset="0"/>
                <a:ea typeface="宋体" panose="02010600030101010101" pitchFamily="2" charset="-122"/>
              </a:rPr>
              <a:t>10．mkdir命令</a:t>
            </a:r>
            <a:endParaRPr lang="zh-CN" altLang="en-US" sz="2600" b="1" dirty="0"/>
          </a:p>
          <a:p>
            <a:pPr algn="just">
              <a:buNone/>
            </a:pPr>
            <a:r>
              <a:rPr lang="zh-CN" altLang="en-US" sz="2600" b="1" dirty="0"/>
              <a:t>一般格式： </a:t>
            </a:r>
            <a:r>
              <a:rPr lang="en-US" altLang="zh-CN" sz="2600" b="1" err="1"/>
              <a:t>mkdir</a:t>
            </a:r>
            <a:r>
              <a:rPr lang="en-US" altLang="zh-CN" sz="2600" b="1" dirty="0"/>
              <a:t>  [</a:t>
            </a:r>
            <a:r>
              <a:rPr lang="zh-CN" altLang="en-US" sz="2600" b="1" dirty="0"/>
              <a:t>选项</a:t>
            </a:r>
            <a:r>
              <a:rPr lang="en-US" altLang="zh-CN" sz="2600" b="1" err="1"/>
              <a:t>]  dirname</a:t>
            </a:r>
            <a:endParaRPr lang="en-US" altLang="zh-CN" sz="2600" b="1"/>
          </a:p>
          <a:p>
            <a:pPr marL="0" indent="0">
              <a:buNone/>
            </a:pPr>
            <a:r>
              <a:rPr lang="zh-CN" altLang="en-US" sz="2600" b="1" dirty="0"/>
              <a:t>说明：该命令创建由</a:t>
            </a:r>
            <a:r>
              <a:rPr lang="en-US" altLang="zh-CN" sz="2600" b="1" err="1"/>
              <a:t>dirname</a:t>
            </a:r>
            <a:r>
              <a:rPr lang="zh-CN" altLang="en-US" sz="2600" b="1" dirty="0"/>
              <a:t>命名的目录。 </a:t>
            </a:r>
            <a:endParaRPr lang="zh-CN" altLang="en-US" sz="2600" b="1" dirty="0"/>
          </a:p>
          <a:p>
            <a:pPr marL="0" indent="0">
              <a:buNone/>
            </a:pPr>
            <a:r>
              <a:rPr lang="zh-CN" altLang="en-US" sz="2600" b="1" dirty="0"/>
              <a:t>选项：</a:t>
            </a:r>
            <a:endParaRPr lang="zh-CN" altLang="en-US" sz="2600" b="1" dirty="0"/>
          </a:p>
          <a:p>
            <a:pPr>
              <a:buNone/>
            </a:pPr>
            <a:r>
              <a:rPr lang="zh-CN" altLang="en-US" sz="2600" b="1"/>
              <a:t>    </a:t>
            </a:r>
            <a:r>
              <a:rPr lang="en-US" altLang="zh-CN" sz="2600" b="1"/>
              <a:t>-m </a:t>
            </a:r>
            <a:r>
              <a:rPr lang="zh-CN" altLang="en-US" sz="2600" b="1" u="sng" dirty="0"/>
              <a:t>数字</a:t>
            </a:r>
            <a:r>
              <a:rPr lang="zh-CN" altLang="en-US" sz="2600" b="1" dirty="0"/>
              <a:t>    对新建目录设置存取权限，存取权限用给定的八进制数字表示。</a:t>
            </a:r>
            <a:endParaRPr lang="zh-CN" altLang="en-US" sz="2600" b="1" dirty="0"/>
          </a:p>
          <a:p>
            <a:pPr>
              <a:buNone/>
            </a:pPr>
            <a:r>
              <a:rPr lang="zh-CN" altLang="en-US" sz="2600" b="1" dirty="0"/>
              <a:t>    </a:t>
            </a:r>
            <a:r>
              <a:rPr lang="en-US" altLang="zh-CN" sz="2600" b="1" dirty="0"/>
              <a:t>-p    </a:t>
            </a:r>
            <a:r>
              <a:rPr lang="zh-CN" altLang="en-US" sz="2600" b="1" dirty="0"/>
              <a:t>可一次建立多个目录，即如果为新建目录所指定的路径中有些父目录尚不存在，此选项可以自动建立它们。</a:t>
            </a:r>
            <a:endParaRPr lang="zh-CN" altLang="en-US" sz="2600"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文本框 49153"/>
          <p:cNvSpPr txBox="1"/>
          <p:nvPr/>
        </p:nvSpPr>
        <p:spPr>
          <a:xfrm>
            <a:off x="755650" y="836930"/>
            <a:ext cx="7193280" cy="5507990"/>
          </a:xfrm>
          <a:prstGeom prst="rect">
            <a:avLst/>
          </a:prstGeom>
          <a:noFill/>
          <a:ln w="9525">
            <a:noFill/>
          </a:ln>
        </p:spPr>
        <p:txBody>
          <a:bodyPr wrap="square" anchor="t">
            <a:spAutoFit/>
          </a:bodyPr>
          <a:lstStyle/>
          <a:p>
            <a:r>
              <a:rPr lang="zh-CN" altLang="en-US" sz="3200" b="1" dirty="0">
                <a:solidFill>
                  <a:schemeClr val="accent6"/>
                </a:solidFill>
                <a:latin typeface="Times New Roman" panose="02020603050405020304" pitchFamily="18" charset="0"/>
                <a:ea typeface="宋体" panose="02010600030101010101" pitchFamily="2" charset="-122"/>
              </a:rPr>
              <a:t>示例</a:t>
            </a:r>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en-US" altLang="zh-CN" sz="3200" dirty="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828040" y="1412875"/>
            <a:ext cx="6578600" cy="1428115"/>
          </a:xfrm>
          <a:prstGeom prst="rect">
            <a:avLst/>
          </a:prstGeom>
        </p:spPr>
      </p:pic>
      <p:pic>
        <p:nvPicPr>
          <p:cNvPr id="3" name="图片 2"/>
          <p:cNvPicPr>
            <a:picLocks noChangeAspect="1"/>
          </p:cNvPicPr>
          <p:nvPr/>
        </p:nvPicPr>
        <p:blipFill>
          <a:blip r:embed="rId2"/>
          <a:stretch>
            <a:fillRect/>
          </a:stretch>
        </p:blipFill>
        <p:spPr>
          <a:xfrm>
            <a:off x="828040" y="2924810"/>
            <a:ext cx="6578600" cy="1630680"/>
          </a:xfrm>
          <a:prstGeom prst="rect">
            <a:avLst/>
          </a:prstGeom>
        </p:spPr>
      </p:pic>
      <p:pic>
        <p:nvPicPr>
          <p:cNvPr id="4" name="图片 3"/>
          <p:cNvPicPr>
            <a:picLocks noChangeAspect="1"/>
          </p:cNvPicPr>
          <p:nvPr/>
        </p:nvPicPr>
        <p:blipFill>
          <a:blip r:embed="rId3"/>
          <a:stretch>
            <a:fillRect/>
          </a:stretch>
        </p:blipFill>
        <p:spPr>
          <a:xfrm>
            <a:off x="755650" y="4509135"/>
            <a:ext cx="7095490" cy="198374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占位符 50177"/>
          <p:cNvSpPr>
            <a:spLocks noGrp="1"/>
          </p:cNvSpPr>
          <p:nvPr>
            <p:ph idx="1"/>
          </p:nvPr>
        </p:nvSpPr>
        <p:spPr>
          <a:xfrm>
            <a:off x="457200" y="838200"/>
            <a:ext cx="8229600" cy="5334000"/>
          </a:xfrm>
        </p:spPr>
        <p:txBody>
          <a:bodyPr anchor="t"/>
          <a:lstStyle/>
          <a:p>
            <a:pPr algn="just">
              <a:buNone/>
            </a:pPr>
            <a:r>
              <a:rPr lang="en-US" altLang="zh-CN" sz="3600" b="1" kern="1200" dirty="0">
                <a:solidFill>
                  <a:schemeClr val="tx2"/>
                </a:solidFill>
                <a:latin typeface="Times New Roman" panose="02020603050405020304" pitchFamily="18" charset="0"/>
                <a:ea typeface="宋体" panose="02010600030101010101" pitchFamily="2" charset="-122"/>
              </a:rPr>
              <a:t>11．</a:t>
            </a:r>
            <a:r>
              <a:rPr lang="en-US" altLang="zh-CN" sz="3600" b="1" kern="1200" dirty="0">
                <a:solidFill>
                  <a:schemeClr val="tx2"/>
                </a:solidFill>
                <a:latin typeface="Times New Roman" panose="02020603050405020304" pitchFamily="18" charset="0"/>
                <a:ea typeface="宋体" panose="02010600030101010101" pitchFamily="2" charset="-122"/>
                <a:sym typeface="+mn-ea"/>
              </a:rPr>
              <a:t>rmdir </a:t>
            </a:r>
            <a:r>
              <a:rPr lang="en-US" altLang="zh-CN" sz="3600" b="1" kern="1200" dirty="0">
                <a:solidFill>
                  <a:schemeClr val="tx2"/>
                </a:solidFill>
                <a:latin typeface="Times New Roman" panose="02020603050405020304" pitchFamily="18" charset="0"/>
                <a:ea typeface="宋体" panose="02010600030101010101" pitchFamily="2" charset="-122"/>
              </a:rPr>
              <a:t>删除目录</a:t>
            </a:r>
            <a:endParaRPr lang="en-US" altLang="zh-CN" sz="3600" b="1" kern="1200" dirty="0">
              <a:solidFill>
                <a:schemeClr val="tx2"/>
              </a:solidFill>
              <a:latin typeface="Times New Roman" panose="02020603050405020304" pitchFamily="18" charset="0"/>
              <a:ea typeface="宋体" panose="02010600030101010101" pitchFamily="2" charset="-122"/>
            </a:endParaRPr>
          </a:p>
          <a:p>
            <a:pPr algn="just">
              <a:buNone/>
            </a:pPr>
            <a:endParaRPr lang="zh-CN" altLang="en-US" sz="2600" b="1" dirty="0"/>
          </a:p>
          <a:p>
            <a:pPr marL="0" indent="0">
              <a:buNone/>
            </a:pPr>
            <a:r>
              <a:rPr lang="zh-CN" altLang="en-US" sz="2600" b="1" dirty="0"/>
              <a:t>一般格式：</a:t>
            </a:r>
            <a:r>
              <a:rPr lang="en-US" altLang="zh-CN" sz="2600" b="1" err="1"/>
              <a:t>rmdir</a:t>
            </a:r>
            <a:r>
              <a:rPr lang="en-US" altLang="zh-CN" sz="2600" b="1" dirty="0"/>
              <a:t>  [</a:t>
            </a:r>
            <a:r>
              <a:rPr lang="zh-CN" altLang="en-US" sz="2600" b="1" dirty="0"/>
              <a:t>选项</a:t>
            </a:r>
            <a:r>
              <a:rPr lang="en-US" altLang="zh-CN" sz="2600" b="1" err="1"/>
              <a:t>]  dirname</a:t>
            </a:r>
            <a:endParaRPr lang="en-US" altLang="zh-CN" sz="2600" b="1"/>
          </a:p>
          <a:p>
            <a:pPr marL="0" indent="0">
              <a:buNone/>
            </a:pPr>
            <a:r>
              <a:rPr lang="zh-CN" altLang="en-US" sz="2600" b="1" dirty="0"/>
              <a:t>说明：该命令从一个目录中删除一个或多个子目录 </a:t>
            </a:r>
            <a:endParaRPr lang="zh-CN" altLang="en-US" sz="2600" b="1" dirty="0"/>
          </a:p>
          <a:p>
            <a:pPr marL="0" indent="0">
              <a:buNone/>
            </a:pPr>
            <a:r>
              <a:rPr lang="zh-CN" altLang="en-US" sz="2600" b="1" dirty="0"/>
              <a:t>选项：</a:t>
            </a:r>
            <a:endParaRPr lang="zh-CN" altLang="en-US" sz="2600" b="1" dirty="0"/>
          </a:p>
          <a:p>
            <a:pPr marL="0" indent="0">
              <a:buNone/>
            </a:pPr>
            <a:r>
              <a:rPr lang="zh-CN" altLang="en-US" sz="2600" b="1" dirty="0"/>
              <a:t>    </a:t>
            </a:r>
            <a:r>
              <a:rPr lang="en-US" altLang="zh-CN" sz="2600" b="1" dirty="0"/>
              <a:t>-p    </a:t>
            </a:r>
            <a:r>
              <a:rPr lang="zh-CN" altLang="en-US" sz="2600" b="1" dirty="0"/>
              <a:t>递归删除目录</a:t>
            </a:r>
            <a:r>
              <a:rPr lang="en-US" altLang="zh-CN" sz="2600" b="1" err="1"/>
              <a:t>dirname</a:t>
            </a:r>
            <a:r>
              <a:rPr lang="zh-CN" altLang="en-US" sz="2600" b="1" dirty="0"/>
              <a:t>，当子目录删除后其父目录为空时，也一同被删除。如果有非空的目录，则该目录保留下来。</a:t>
            </a:r>
            <a:endParaRPr lang="zh-CN" altLang="en-US" sz="2600" b="1" dirty="0"/>
          </a:p>
          <a:p>
            <a:pPr marL="0" indent="0">
              <a:buNone/>
            </a:pPr>
            <a:endParaRPr lang="zh-CN" altLang="en-US" sz="2600" b="1" dirty="0"/>
          </a:p>
          <a:p>
            <a:pPr>
              <a:buNone/>
            </a:pPr>
            <a:r>
              <a:rPr lang="zh-CN" altLang="en-US" sz="2600" b="1" dirty="0">
                <a:latin typeface="楷体_GB2312" pitchFamily="49" charset="-122"/>
                <a:ea typeface="楷体_GB2312" pitchFamily="49" charset="-122"/>
              </a:rPr>
              <a:t>注意：子目录被删除之前应该是空目录。</a:t>
            </a:r>
            <a:r>
              <a:rPr lang="zh-CN" altLang="en-US" sz="1900" dirty="0">
                <a:latin typeface="楷体_GB2312" pitchFamily="49" charset="-122"/>
                <a:ea typeface="楷体_GB2312" pitchFamily="49" charset="-122"/>
              </a:rPr>
              <a:t> </a:t>
            </a:r>
            <a:endParaRPr lang="zh-CN" altLang="en-US" sz="1900" dirty="0">
              <a:latin typeface="楷体_GB2312" pitchFamily="49" charset="-122"/>
              <a:ea typeface="楷体_GB2312"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文本框 49153"/>
          <p:cNvSpPr txBox="1"/>
          <p:nvPr/>
        </p:nvSpPr>
        <p:spPr>
          <a:xfrm>
            <a:off x="755650" y="836930"/>
            <a:ext cx="8181340" cy="3046095"/>
          </a:xfrm>
          <a:prstGeom prst="rect">
            <a:avLst/>
          </a:prstGeom>
          <a:noFill/>
          <a:ln w="9525">
            <a:noFill/>
          </a:ln>
        </p:spPr>
        <p:txBody>
          <a:bodyPr wrap="square" anchor="t">
            <a:spAutoFit/>
          </a:bodyPr>
          <a:lstStyle/>
          <a:p>
            <a:r>
              <a:rPr lang="zh-CN" altLang="en-US" sz="3200" b="1" dirty="0">
                <a:solidFill>
                  <a:schemeClr val="accent6"/>
                </a:solidFill>
                <a:latin typeface="Times New Roman" panose="02020603050405020304" pitchFamily="18" charset="0"/>
                <a:ea typeface="宋体" panose="02010600030101010101" pitchFamily="2" charset="-122"/>
              </a:rPr>
              <a:t>示例</a:t>
            </a:r>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en-US" altLang="zh-CN" sz="3200" dirty="0">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755650" y="1484630"/>
            <a:ext cx="8185785" cy="187769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550" y="2564765"/>
            <a:ext cx="7772400" cy="783590"/>
          </a:xfrm>
        </p:spPr>
        <p:txBody>
          <a:bodyPr/>
          <a:lstStyle/>
          <a:p>
            <a:pPr eaLnBrk="1" hangingPunct="1">
              <a:defRPr/>
            </a:pPr>
            <a:r>
              <a:rPr lang="zh-CN" altLang="en-US" dirty="0" smtClean="0"/>
              <a:t>七、</a:t>
            </a:r>
            <a:r>
              <a:rPr lang="en-US" altLang="zh-CN" dirty="0">
                <a:sym typeface="+mn-ea"/>
              </a:rPr>
              <a:t> </a:t>
            </a:r>
            <a:r>
              <a:rPr lang="en-US" altLang="zh-CN" dirty="0">
                <a:latin typeface="Verdana" panose="020B0604030504040204" pitchFamily="34" charset="0"/>
                <a:ea typeface="宋体" panose="02010600030101010101" pitchFamily="2" charset="-122"/>
                <a:sym typeface="+mn-ea"/>
              </a:rPr>
              <a:t>LINUX </a:t>
            </a:r>
            <a:r>
              <a:rPr lang="zh-CN" altLang="en-US" dirty="0">
                <a:latin typeface="Verdana" panose="020B0604030504040204" pitchFamily="34" charset="0"/>
                <a:ea typeface="宋体" panose="02010600030101010101" pitchFamily="2" charset="-122"/>
                <a:sym typeface="+mn-ea"/>
              </a:rPr>
              <a:t>基本权限管理</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占位符 8194"/>
          <p:cNvSpPr>
            <a:spLocks noGrp="1"/>
          </p:cNvSpPr>
          <p:nvPr>
            <p:ph idx="1"/>
          </p:nvPr>
        </p:nvSpPr>
        <p:spPr>
          <a:xfrm>
            <a:off x="457200" y="1600200"/>
            <a:ext cx="7721600" cy="3026410"/>
          </a:xfrm>
        </p:spPr>
        <p:txBody>
          <a:bodyPr anchor="t"/>
          <a:lstStyle/>
          <a:p>
            <a:pPr>
              <a:buNone/>
            </a:pPr>
            <a:r>
              <a:rPr lang="zh-CN" altLang="en-US" sz="3200" b="1" dirty="0">
                <a:solidFill>
                  <a:schemeClr val="accent6"/>
                </a:solidFill>
              </a:rPr>
              <a:t>一、文件的属主与属组</a:t>
            </a:r>
            <a:r>
              <a:rPr lang="zh-CN" altLang="en-US" sz="3200" dirty="0">
                <a:solidFill>
                  <a:schemeClr val="accent6"/>
                </a:solidFill>
              </a:rPr>
              <a:t> </a:t>
            </a:r>
            <a:endParaRPr lang="zh-CN" altLang="en-US" sz="3200" dirty="0">
              <a:solidFill>
                <a:schemeClr val="accent6"/>
              </a:solidFill>
            </a:endParaRPr>
          </a:p>
          <a:p>
            <a:pPr>
              <a:buNone/>
            </a:pPr>
            <a:r>
              <a:rPr lang="zh-CN" altLang="en-US" sz="2800" b="1" dirty="0">
                <a:solidFill>
                  <a:schemeClr val="tx1"/>
                </a:solidFill>
              </a:rPr>
              <a:t>每个文件或目录都有它的所有者，即属主。</a:t>
            </a:r>
            <a:endParaRPr lang="zh-CN" altLang="en-US" sz="2800" b="1" dirty="0">
              <a:solidFill>
                <a:schemeClr val="tx1"/>
              </a:solidFill>
            </a:endParaRPr>
          </a:p>
          <a:p>
            <a:pPr>
              <a:buNone/>
            </a:pPr>
            <a:r>
              <a:rPr lang="zh-CN" altLang="en-US" sz="2800" b="1" dirty="0">
                <a:solidFill>
                  <a:schemeClr val="tx1"/>
                </a:solidFill>
              </a:rPr>
              <a:t>	</a:t>
            </a:r>
            <a:endParaRPr lang="zh-CN" altLang="en-US" sz="2800" b="1" dirty="0">
              <a:solidFill>
                <a:schemeClr val="tx1"/>
              </a:solidFill>
            </a:endParaRPr>
          </a:p>
          <a:p>
            <a:pPr>
              <a:buNone/>
            </a:pPr>
            <a:r>
              <a:rPr lang="en-US" altLang="zh-CN" sz="2800" b="1" err="1">
                <a:solidFill>
                  <a:schemeClr val="tx1"/>
                </a:solidFill>
              </a:rPr>
              <a:t>chown</a:t>
            </a:r>
            <a:r>
              <a:rPr lang="zh-CN" altLang="en-US" sz="2800" b="1" dirty="0">
                <a:solidFill>
                  <a:schemeClr val="tx1"/>
                </a:solidFill>
              </a:rPr>
              <a:t>命令可以改变文件的属主，格式如下：</a:t>
            </a:r>
            <a:endParaRPr lang="zh-CN" altLang="en-US" sz="2800" b="1" dirty="0">
              <a:solidFill>
                <a:schemeClr val="tx1"/>
              </a:solidFill>
            </a:endParaRPr>
          </a:p>
          <a:p>
            <a:pPr>
              <a:buNone/>
            </a:pPr>
            <a:r>
              <a:rPr lang="en-US" altLang="zh-CN" sz="2800" b="1" err="1">
                <a:solidFill>
                  <a:schemeClr val="tx1"/>
                </a:solidFill>
              </a:rPr>
              <a:t>chown</a:t>
            </a:r>
            <a:r>
              <a:rPr lang="en-US" altLang="zh-CN" sz="2800" b="1" dirty="0">
                <a:solidFill>
                  <a:schemeClr val="tx1"/>
                </a:solidFill>
              </a:rPr>
              <a:t>  [</a:t>
            </a:r>
            <a:r>
              <a:rPr lang="zh-CN" altLang="en-US" sz="2800" b="1" dirty="0">
                <a:solidFill>
                  <a:schemeClr val="tx1"/>
                </a:solidFill>
              </a:rPr>
              <a:t>选项</a:t>
            </a:r>
            <a:r>
              <a:rPr lang="en-US" altLang="zh-CN" sz="2800" b="1" dirty="0">
                <a:solidFill>
                  <a:schemeClr val="tx1"/>
                </a:solidFill>
              </a:rPr>
              <a:t>]  [</a:t>
            </a:r>
            <a:r>
              <a:rPr lang="zh-CN" altLang="en-US" sz="2800" b="1" dirty="0">
                <a:solidFill>
                  <a:schemeClr val="tx1"/>
                </a:solidFill>
              </a:rPr>
              <a:t>所有者</a:t>
            </a:r>
            <a:r>
              <a:rPr lang="en-US" altLang="zh-CN" sz="2800" b="1" dirty="0">
                <a:solidFill>
                  <a:schemeClr val="tx1"/>
                </a:solidFill>
              </a:rPr>
              <a:t>][:[</a:t>
            </a:r>
            <a:r>
              <a:rPr lang="zh-CN" altLang="en-US" sz="2800" b="1" dirty="0">
                <a:solidFill>
                  <a:schemeClr val="tx1"/>
                </a:solidFill>
              </a:rPr>
              <a:t>组</a:t>
            </a:r>
            <a:r>
              <a:rPr lang="en-US" altLang="zh-CN" sz="2800" b="1" dirty="0">
                <a:solidFill>
                  <a:schemeClr val="tx1"/>
                </a:solidFill>
              </a:rPr>
              <a:t>]]  </a:t>
            </a:r>
            <a:r>
              <a:rPr lang="zh-CN" altLang="en-US" sz="2800" b="1" dirty="0">
                <a:solidFill>
                  <a:schemeClr val="tx1"/>
                </a:solidFill>
              </a:rPr>
              <a:t>文件列表</a:t>
            </a:r>
            <a:endParaRPr lang="zh-CN" altLang="en-US" sz="2800"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文本占位符 73730"/>
          <p:cNvSpPr>
            <a:spLocks noGrp="1"/>
          </p:cNvSpPr>
          <p:nvPr>
            <p:ph idx="1"/>
          </p:nvPr>
        </p:nvSpPr>
        <p:spPr>
          <a:xfrm>
            <a:off x="457200" y="687705"/>
            <a:ext cx="8229600" cy="5784850"/>
          </a:xfrm>
        </p:spPr>
        <p:txBody>
          <a:bodyPr anchor="t"/>
          <a:lstStyle/>
          <a:p>
            <a:pPr>
              <a:lnSpc>
                <a:spcPct val="90000"/>
              </a:lnSpc>
              <a:buNone/>
            </a:pPr>
            <a:r>
              <a:rPr lang="en-US" altLang="zh-CN" sz="2600" b="1" dirty="0">
                <a:solidFill>
                  <a:schemeClr val="tx1"/>
                </a:solidFill>
              </a:rPr>
              <a:t>1</a:t>
            </a:r>
            <a:r>
              <a:rPr lang="zh-CN" altLang="en-US" sz="2600" b="1" dirty="0">
                <a:solidFill>
                  <a:schemeClr val="tx1"/>
                </a:solidFill>
              </a:rPr>
              <a:t>、更改文件的属主</a:t>
            </a:r>
            <a:endParaRPr lang="zh-CN" altLang="en-US" sz="2600" b="1" dirty="0">
              <a:solidFill>
                <a:schemeClr val="tx1"/>
              </a:solidFill>
            </a:endParaRPr>
          </a:p>
          <a:p>
            <a:pPr>
              <a:lnSpc>
                <a:spcPct val="90000"/>
              </a:lnSpc>
              <a:buNone/>
            </a:pPr>
            <a:r>
              <a:rPr lang="zh-CN" altLang="en-US" sz="2600" b="1" err="1">
                <a:solidFill>
                  <a:schemeClr val="tx1"/>
                </a:solidFill>
              </a:rPr>
              <a:t>       </a:t>
            </a:r>
            <a:endParaRPr lang="zh-CN" altLang="en-US" sz="2600" b="1" err="1">
              <a:solidFill>
                <a:schemeClr val="tx1"/>
              </a:solidFill>
            </a:endParaRPr>
          </a:p>
          <a:p>
            <a:pPr>
              <a:lnSpc>
                <a:spcPct val="90000"/>
              </a:lnSpc>
              <a:buNone/>
            </a:pPr>
            <a:endParaRPr lang="en-US" altLang="zh-CN" sz="2600" b="1">
              <a:solidFill>
                <a:schemeClr val="tx1"/>
              </a:solidFill>
            </a:endParaRPr>
          </a:p>
          <a:p>
            <a:pPr>
              <a:lnSpc>
                <a:spcPct val="90000"/>
              </a:lnSpc>
              <a:buNone/>
            </a:pPr>
            <a:endParaRPr lang="en-US" altLang="zh-CN" sz="2600" b="1" dirty="0">
              <a:solidFill>
                <a:schemeClr val="tx1"/>
              </a:solidFill>
            </a:endParaRPr>
          </a:p>
          <a:p>
            <a:pPr>
              <a:lnSpc>
                <a:spcPct val="90000"/>
              </a:lnSpc>
              <a:buNone/>
            </a:pPr>
            <a:endParaRPr lang="en-US" altLang="zh-CN" sz="2600" b="1" dirty="0">
              <a:solidFill>
                <a:schemeClr val="tx1"/>
              </a:solidFill>
            </a:endParaRPr>
          </a:p>
          <a:p>
            <a:pPr>
              <a:lnSpc>
                <a:spcPct val="90000"/>
              </a:lnSpc>
              <a:buNone/>
            </a:pPr>
            <a:endParaRPr lang="en-US" altLang="zh-CN" sz="2600" b="1" dirty="0">
              <a:solidFill>
                <a:schemeClr val="tx1"/>
              </a:solidFill>
            </a:endParaRPr>
          </a:p>
          <a:p>
            <a:pPr>
              <a:lnSpc>
                <a:spcPct val="90000"/>
              </a:lnSpc>
              <a:buNone/>
            </a:pPr>
            <a:endParaRPr lang="en-US" altLang="zh-CN" sz="2600" b="1" dirty="0">
              <a:solidFill>
                <a:schemeClr val="tx1"/>
              </a:solidFill>
            </a:endParaRPr>
          </a:p>
          <a:p>
            <a:pPr>
              <a:lnSpc>
                <a:spcPct val="90000"/>
              </a:lnSpc>
              <a:buNone/>
            </a:pPr>
            <a:r>
              <a:rPr lang="en-US" altLang="zh-CN" sz="2600" b="1" dirty="0">
                <a:solidFill>
                  <a:schemeClr val="tx1"/>
                </a:solidFill>
              </a:rPr>
              <a:t>2</a:t>
            </a:r>
            <a:r>
              <a:rPr lang="zh-CN" altLang="en-US" sz="2600" b="1" dirty="0">
                <a:solidFill>
                  <a:schemeClr val="tx1"/>
                </a:solidFill>
              </a:rPr>
              <a:t>、更改文件的属组</a:t>
            </a:r>
            <a:endParaRPr lang="zh-CN" altLang="en-US" sz="2600" b="1" dirty="0">
              <a:solidFill>
                <a:schemeClr val="tx1"/>
              </a:solidFill>
            </a:endParaRPr>
          </a:p>
          <a:p>
            <a:pPr>
              <a:lnSpc>
                <a:spcPct val="90000"/>
              </a:lnSpc>
              <a:buNone/>
            </a:pPr>
            <a:r>
              <a:rPr lang="zh-CN" altLang="en-US" sz="2600" b="1" dirty="0">
                <a:solidFill>
                  <a:schemeClr val="tx1"/>
                </a:solidFill>
              </a:rPr>
              <a:t>文件同时属于某个特定的组，该组称为文件的属组。</a:t>
            </a:r>
            <a:endParaRPr lang="zh-CN" altLang="en-US" sz="2600" b="1" dirty="0">
              <a:solidFill>
                <a:schemeClr val="tx1"/>
              </a:solidFill>
            </a:endParaRPr>
          </a:p>
          <a:p>
            <a:pPr>
              <a:lnSpc>
                <a:spcPct val="90000"/>
              </a:lnSpc>
              <a:buNone/>
            </a:pPr>
            <a:endParaRPr lang="en-US" altLang="zh-CN" sz="2600" b="1">
              <a:solidFill>
                <a:schemeClr val="tx1"/>
              </a:solidFill>
            </a:endParaRPr>
          </a:p>
          <a:p>
            <a:pPr>
              <a:lnSpc>
                <a:spcPct val="90000"/>
              </a:lnSpc>
              <a:buNone/>
            </a:pPr>
            <a:endParaRPr lang="en-US" altLang="zh-CN" sz="2600" b="1">
              <a:solidFill>
                <a:schemeClr val="tx1"/>
              </a:solidFill>
            </a:endParaRPr>
          </a:p>
          <a:p>
            <a:pPr>
              <a:lnSpc>
                <a:spcPct val="90000"/>
              </a:lnSpc>
              <a:buNone/>
            </a:pPr>
            <a:endParaRPr lang="zh-CN" altLang="en-US" sz="2400" b="1">
              <a:solidFill>
                <a:srgbClr val="C00000"/>
              </a:solidFill>
            </a:endParaRPr>
          </a:p>
          <a:p>
            <a:pPr>
              <a:lnSpc>
                <a:spcPct val="90000"/>
              </a:lnSpc>
              <a:buNone/>
            </a:pPr>
            <a:r>
              <a:rPr lang="zh-CN" altLang="en-US" sz="2400" b="1">
                <a:solidFill>
                  <a:srgbClr val="C00000"/>
                </a:solidFill>
              </a:rPr>
              <a:t>注意</a:t>
            </a:r>
            <a:r>
              <a:rPr lang="en-US" altLang="zh-CN" sz="2400" b="1">
                <a:solidFill>
                  <a:srgbClr val="C00000"/>
                </a:solidFill>
              </a:rPr>
              <a:t> </a:t>
            </a:r>
            <a:r>
              <a:rPr lang="zh-CN" altLang="en-US" sz="2400" b="1">
                <a:solidFill>
                  <a:srgbClr val="C00000"/>
                </a:solidFill>
              </a:rPr>
              <a:t>：</a:t>
            </a:r>
            <a:r>
              <a:rPr lang="zh-CN" altLang="en-US" sz="2400" b="1">
                <a:solidFill>
                  <a:schemeClr val="accent6"/>
                </a:solidFill>
              </a:rPr>
              <a:t>用户名和组名必须是已经存在的合法用户和组。</a:t>
            </a:r>
            <a:endParaRPr lang="zh-CN" altLang="en-US" sz="2400" b="1">
              <a:solidFill>
                <a:schemeClr val="accent6"/>
              </a:solidFill>
            </a:endParaRPr>
          </a:p>
        </p:txBody>
      </p:sp>
      <p:pic>
        <p:nvPicPr>
          <p:cNvPr id="2" name="图片 1"/>
          <p:cNvPicPr>
            <a:picLocks noChangeAspect="1"/>
          </p:cNvPicPr>
          <p:nvPr/>
        </p:nvPicPr>
        <p:blipFill>
          <a:blip r:embed="rId1"/>
          <a:stretch>
            <a:fillRect/>
          </a:stretch>
        </p:blipFill>
        <p:spPr>
          <a:xfrm>
            <a:off x="553720" y="1268730"/>
            <a:ext cx="6787515" cy="2233295"/>
          </a:xfrm>
          <a:prstGeom prst="rect">
            <a:avLst/>
          </a:prstGeom>
        </p:spPr>
      </p:pic>
      <p:pic>
        <p:nvPicPr>
          <p:cNvPr id="3" name="图片 2"/>
          <p:cNvPicPr>
            <a:picLocks noChangeAspect="1"/>
          </p:cNvPicPr>
          <p:nvPr/>
        </p:nvPicPr>
        <p:blipFill>
          <a:blip r:embed="rId2"/>
          <a:stretch>
            <a:fillRect/>
          </a:stretch>
        </p:blipFill>
        <p:spPr>
          <a:xfrm>
            <a:off x="553720" y="4725035"/>
            <a:ext cx="8035925" cy="102044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文本框 60417"/>
          <p:cNvSpPr txBox="1"/>
          <p:nvPr/>
        </p:nvSpPr>
        <p:spPr>
          <a:xfrm>
            <a:off x="539750" y="980440"/>
            <a:ext cx="8229600" cy="3476625"/>
          </a:xfrm>
          <a:prstGeom prst="rect">
            <a:avLst/>
          </a:prstGeom>
          <a:noFill/>
          <a:ln w="9525">
            <a:noFill/>
          </a:ln>
        </p:spPr>
        <p:txBody>
          <a:bodyPr wrap="square" anchor="t">
            <a:spAutoFit/>
          </a:bodyPr>
          <a:lstStyle/>
          <a:p>
            <a:r>
              <a:rPr lang="zh-CN" altLang="en-US" sz="2800" b="1" dirty="0">
                <a:solidFill>
                  <a:schemeClr val="accent6"/>
                </a:solidFill>
                <a:latin typeface="Times New Roman" panose="02020603050405020304" pitchFamily="18" charset="0"/>
                <a:ea typeface="宋体" panose="02010600030101010101" pitchFamily="2" charset="-122"/>
              </a:rPr>
              <a:t>将属主和属组改回</a:t>
            </a:r>
            <a:r>
              <a:rPr lang="en-US" altLang="zh-CN" sz="2800" b="1" dirty="0">
                <a:solidFill>
                  <a:schemeClr val="accent6"/>
                </a:solidFill>
                <a:latin typeface="Times New Roman" panose="02020603050405020304" pitchFamily="18" charset="0"/>
                <a:ea typeface="宋体" panose="02010600030101010101" pitchFamily="2" charset="-122"/>
              </a:rPr>
              <a:t>root</a:t>
            </a:r>
            <a:endParaRPr lang="zh-CN" altLang="en-US" sz="2800" b="1">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en-US" altLang="zh-CN" sz="3200" b="1">
              <a:solidFill>
                <a:srgbClr val="000066"/>
              </a:solidFill>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624205" y="1628775"/>
            <a:ext cx="7895590" cy="255841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文本占位符 56322"/>
          <p:cNvSpPr>
            <a:spLocks noGrp="1"/>
          </p:cNvSpPr>
          <p:nvPr>
            <p:ph idx="1"/>
          </p:nvPr>
        </p:nvSpPr>
        <p:spPr>
          <a:xfrm>
            <a:off x="533400" y="1905000"/>
            <a:ext cx="8229600" cy="3294380"/>
          </a:xfrm>
        </p:spPr>
        <p:txBody>
          <a:bodyPr anchor="t"/>
          <a:lstStyle/>
          <a:p>
            <a:pPr algn="just">
              <a:buNone/>
            </a:pPr>
            <a:r>
              <a:rPr lang="en-US" altLang="zh-CN" sz="2600" b="1" dirty="0"/>
              <a:t>1</a:t>
            </a:r>
            <a:r>
              <a:rPr lang="zh-CN" altLang="en-US" sz="2600" b="1" dirty="0"/>
              <a:t>．用户和权限</a:t>
            </a:r>
            <a:endParaRPr lang="zh-CN" altLang="en-US" sz="2600" b="1" dirty="0"/>
          </a:p>
          <a:p>
            <a:pPr algn="just">
              <a:buNone/>
            </a:pPr>
            <a:r>
              <a:rPr lang="zh-CN" altLang="en-US" sz="2600" b="1" dirty="0"/>
              <a:t>    </a:t>
            </a:r>
            <a:r>
              <a:rPr lang="en-US" altLang="zh-CN" sz="2600" b="1" dirty="0"/>
              <a:t>Linux</a:t>
            </a:r>
            <a:r>
              <a:rPr lang="zh-CN" altLang="en-US" sz="2600" b="1" dirty="0"/>
              <a:t>系统中规定了</a:t>
            </a:r>
            <a:r>
              <a:rPr lang="en-US" altLang="zh-CN" sz="2600" b="1" dirty="0"/>
              <a:t>4</a:t>
            </a:r>
            <a:r>
              <a:rPr lang="zh-CN" altLang="en-US" sz="2600" b="1" dirty="0"/>
              <a:t>种不同类型的用户：</a:t>
            </a:r>
            <a:endParaRPr lang="zh-CN" altLang="en-US" sz="2600" b="1" dirty="0"/>
          </a:p>
          <a:p>
            <a:pPr marL="0" indent="0">
              <a:buNone/>
            </a:pPr>
            <a:r>
              <a:rPr lang="en-US" altLang="zh-CN" sz="2600" b="1" dirty="0"/>
              <a:t>① </a:t>
            </a:r>
            <a:r>
              <a:rPr lang="zh-CN" altLang="en-US" sz="2600" b="1" dirty="0"/>
              <a:t>文件主（</a:t>
            </a:r>
            <a:r>
              <a:rPr lang="en-US" altLang="zh-CN" sz="2600" b="1" dirty="0"/>
              <a:t>owner</a:t>
            </a:r>
            <a:r>
              <a:rPr lang="zh-CN" altLang="en-US" sz="2600" b="1" dirty="0"/>
              <a:t>）；</a:t>
            </a:r>
            <a:endParaRPr lang="zh-CN" altLang="en-US" sz="2600" b="1" dirty="0"/>
          </a:p>
          <a:p>
            <a:pPr marL="0" indent="0">
              <a:buNone/>
            </a:pPr>
            <a:r>
              <a:rPr lang="en-US" altLang="zh-CN" sz="2600" b="1" dirty="0"/>
              <a:t>② </a:t>
            </a:r>
            <a:r>
              <a:rPr lang="zh-CN" altLang="en-US" sz="2600" b="1" dirty="0"/>
              <a:t>同组用户（</a:t>
            </a:r>
            <a:r>
              <a:rPr lang="en-US" altLang="zh-CN" sz="2600" b="1" dirty="0"/>
              <a:t>group</a:t>
            </a:r>
            <a:r>
              <a:rPr lang="zh-CN" altLang="en-US" sz="2600" b="1" dirty="0"/>
              <a:t>）；</a:t>
            </a:r>
            <a:endParaRPr lang="zh-CN" altLang="en-US" sz="2600" b="1" dirty="0"/>
          </a:p>
          <a:p>
            <a:pPr marL="0" indent="0">
              <a:buNone/>
            </a:pPr>
            <a:r>
              <a:rPr lang="en-US" altLang="zh-CN" sz="2600" b="1" dirty="0"/>
              <a:t>③ </a:t>
            </a:r>
            <a:r>
              <a:rPr lang="zh-CN" altLang="en-US" sz="2600" b="1" dirty="0"/>
              <a:t>可以访问系统的其他用户（</a:t>
            </a:r>
            <a:r>
              <a:rPr lang="en-US" altLang="zh-CN" sz="2600" b="1" dirty="0"/>
              <a:t>others</a:t>
            </a:r>
            <a:r>
              <a:rPr lang="zh-CN" altLang="en-US" sz="2600" b="1" dirty="0"/>
              <a:t>）；</a:t>
            </a:r>
            <a:endParaRPr lang="zh-CN" altLang="en-US" sz="2600" b="1" dirty="0"/>
          </a:p>
          <a:p>
            <a:pPr marL="0" indent="0">
              <a:buNone/>
            </a:pPr>
            <a:r>
              <a:rPr lang="en-US" altLang="zh-CN" sz="2600" b="1" dirty="0"/>
              <a:t>④ </a:t>
            </a:r>
            <a:r>
              <a:rPr lang="zh-CN" altLang="en-US" sz="2600" b="1" dirty="0"/>
              <a:t>超级用户（</a:t>
            </a:r>
            <a:r>
              <a:rPr lang="en-US" altLang="zh-CN" sz="2600" b="1" dirty="0"/>
              <a:t>root</a:t>
            </a:r>
            <a:r>
              <a:rPr lang="zh-CN" altLang="en-US" sz="2600" b="1" dirty="0"/>
              <a:t>），具有管理系统的特权。</a:t>
            </a:r>
            <a:r>
              <a:rPr lang="zh-CN" altLang="en-US" sz="1900" dirty="0"/>
              <a:t> </a:t>
            </a:r>
            <a:endParaRPr lang="zh-CN" altLang="en-US" sz="1900" dirty="0"/>
          </a:p>
        </p:txBody>
      </p:sp>
      <p:sp>
        <p:nvSpPr>
          <p:cNvPr id="47106" name="标题 56324"/>
          <p:cNvSpPr>
            <a:spLocks noGrp="1"/>
          </p:cNvSpPr>
          <p:nvPr>
            <p:ph type="title"/>
          </p:nvPr>
        </p:nvSpPr>
        <p:spPr/>
        <p:txBody>
          <a:bodyPr anchor="b"/>
          <a:lstStyle/>
          <a:p>
            <a:r>
              <a:rPr lang="zh-CN" altLang="en-US" dirty="0">
                <a:solidFill>
                  <a:schemeClr val="tx2"/>
                </a:solidFill>
              </a:rPr>
              <a:t>二、文件的访问权限</a:t>
            </a:r>
            <a:endParaRPr lang="zh-CN" altLang="en-US" dirty="0">
              <a:solidFill>
                <a:schemeClr val="tx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文本框 57345"/>
          <p:cNvSpPr txBox="1"/>
          <p:nvPr/>
        </p:nvSpPr>
        <p:spPr>
          <a:xfrm>
            <a:off x="457200" y="1143000"/>
            <a:ext cx="8001000" cy="2227263"/>
          </a:xfrm>
          <a:prstGeom prst="rect">
            <a:avLst/>
          </a:prstGeom>
          <a:noFill/>
          <a:ln w="9525">
            <a:noFill/>
          </a:ln>
        </p:spPr>
        <p:txBody>
          <a:bodyPr anchor="t">
            <a:spAutoFit/>
          </a:bodyPr>
          <a:lstStyle/>
          <a:p>
            <a:r>
              <a:rPr lang="zh-CN" altLang="en-US" sz="2800" b="1" dirty="0">
                <a:latin typeface="Times New Roman" panose="02020603050405020304" pitchFamily="18" charset="0"/>
                <a:ea typeface="宋体" panose="02010600030101010101" pitchFamily="2" charset="-122"/>
              </a:rPr>
              <a:t>存取权限规定</a:t>
            </a:r>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种访问文件或目录的方式：</a:t>
            </a:r>
            <a:endParaRPr lang="zh-CN" altLang="en-US" sz="2800" b="1" dirty="0">
              <a:latin typeface="Times New Roman" panose="02020603050405020304" pitchFamily="18" charset="0"/>
              <a:ea typeface="宋体" panose="02010600030101010101" pitchFamily="2" charset="-122"/>
            </a:endParaRPr>
          </a:p>
          <a:p>
            <a:endParaRPr lang="zh-CN" altLang="en-US" sz="2800" b="1" dirty="0">
              <a:latin typeface="Times New Roman" panose="02020603050405020304" pitchFamily="18" charset="0"/>
              <a:ea typeface="宋体" panose="02010600030101010101" pitchFamily="2" charset="-122"/>
            </a:endParaRPr>
          </a:p>
          <a:p>
            <a:r>
              <a:rPr lang="en-US" altLang="zh-CN" sz="2800" b="1" dirty="0">
                <a:latin typeface="Times New Roman" panose="02020603050405020304" pitchFamily="18" charset="0"/>
                <a:ea typeface="宋体" panose="02010600030101010101" pitchFamily="2" charset="-122"/>
              </a:rPr>
              <a:t>① </a:t>
            </a:r>
            <a:r>
              <a:rPr lang="zh-CN" altLang="en-US" sz="2800" b="1" dirty="0">
                <a:latin typeface="Times New Roman" panose="02020603050405020304" pitchFamily="18" charset="0"/>
                <a:ea typeface="宋体" panose="02010600030101010101" pitchFamily="2" charset="-122"/>
              </a:rPr>
              <a:t>读（</a:t>
            </a:r>
            <a:r>
              <a:rPr lang="en-US" altLang="zh-CN" sz="2800" b="1" dirty="0">
                <a:latin typeface="Times New Roman" panose="02020603050405020304" pitchFamily="18" charset="0"/>
                <a:ea typeface="宋体" panose="02010600030101010101" pitchFamily="2" charset="-122"/>
              </a:rPr>
              <a:t>r</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r>
              <a:rPr lang="en-US" altLang="zh-CN" sz="2800" b="1" dirty="0">
                <a:latin typeface="Times New Roman" panose="02020603050405020304" pitchFamily="18" charset="0"/>
                <a:ea typeface="宋体" panose="02010600030101010101" pitchFamily="2" charset="-122"/>
              </a:rPr>
              <a:t>② </a:t>
            </a:r>
            <a:r>
              <a:rPr lang="zh-CN" altLang="en-US" sz="2800" b="1" dirty="0">
                <a:latin typeface="Times New Roman" panose="02020603050405020304" pitchFamily="18" charset="0"/>
                <a:ea typeface="宋体" panose="02010600030101010101" pitchFamily="2" charset="-122"/>
              </a:rPr>
              <a:t>写（</a:t>
            </a:r>
            <a:r>
              <a:rPr lang="en-US" altLang="zh-CN" sz="2800" b="1" dirty="0">
                <a:latin typeface="Times New Roman" panose="02020603050405020304" pitchFamily="18" charset="0"/>
                <a:ea typeface="宋体" panose="02010600030101010101" pitchFamily="2" charset="-122"/>
              </a:rPr>
              <a:t>w</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r>
              <a:rPr lang="en-US" altLang="zh-CN" sz="2800" b="1" dirty="0">
                <a:latin typeface="Times New Roman" panose="02020603050405020304" pitchFamily="18" charset="0"/>
                <a:ea typeface="宋体" panose="02010600030101010101" pitchFamily="2" charset="-122"/>
              </a:rPr>
              <a:t>③ </a:t>
            </a:r>
            <a:r>
              <a:rPr lang="zh-CN" altLang="en-US" sz="2800" b="1" dirty="0">
                <a:latin typeface="Times New Roman" panose="02020603050405020304" pitchFamily="18" charset="0"/>
                <a:ea typeface="宋体" panose="02010600030101010101" pitchFamily="2" charset="-122"/>
              </a:rPr>
              <a:t>可执行或查找（</a:t>
            </a:r>
            <a:r>
              <a:rPr lang="en-US" altLang="zh-CN" sz="2800" b="1" dirty="0">
                <a:latin typeface="Times New Roman" panose="02020603050405020304" pitchFamily="18" charset="0"/>
                <a:ea typeface="宋体" panose="02010600030101010101" pitchFamily="2" charset="-122"/>
              </a:rPr>
              <a:t>x</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pic>
        <p:nvPicPr>
          <p:cNvPr id="48130" name="图片 57346" descr="t35"/>
          <p:cNvPicPr>
            <a:picLocks noChangeAspect="1"/>
          </p:cNvPicPr>
          <p:nvPr/>
        </p:nvPicPr>
        <p:blipFill>
          <a:blip r:embed="rId1"/>
          <a:stretch>
            <a:fillRect/>
          </a:stretch>
        </p:blipFill>
        <p:spPr>
          <a:xfrm>
            <a:off x="1143000" y="3444875"/>
            <a:ext cx="6477000" cy="34131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占位符 20481"/>
          <p:cNvSpPr>
            <a:spLocks noGrp="1"/>
          </p:cNvSpPr>
          <p:nvPr>
            <p:ph idx="1"/>
          </p:nvPr>
        </p:nvSpPr>
        <p:spPr>
          <a:xfrm>
            <a:off x="457200" y="908685"/>
            <a:ext cx="8229600" cy="4779645"/>
          </a:xfrm>
        </p:spPr>
        <p:txBody>
          <a:bodyPr anchor="t"/>
          <a:lstStyle/>
          <a:p>
            <a:pPr marL="179705" lvl="1" indent="0">
              <a:buNone/>
            </a:pPr>
            <a:r>
              <a:rPr lang="zh-CN" altLang="en-US" sz="4200" b="1" dirty="0">
                <a:solidFill>
                  <a:schemeClr val="tx2"/>
                </a:solidFill>
                <a:latin typeface="+mj-lt"/>
                <a:ea typeface="+mj-ea"/>
                <a:cs typeface="+mj-cs"/>
                <a:sym typeface="+mn-ea"/>
              </a:rPr>
              <a:t>3、文件的命名</a:t>
            </a:r>
            <a:endParaRPr lang="zh-CN" altLang="en-US" sz="4200" b="1" dirty="0">
              <a:solidFill>
                <a:schemeClr val="tx2"/>
              </a:solidFill>
              <a:latin typeface="+mj-lt"/>
              <a:ea typeface="+mj-ea"/>
              <a:cs typeface="+mj-cs"/>
            </a:endParaRPr>
          </a:p>
          <a:p>
            <a:pPr>
              <a:buFont typeface="Wingdings" panose="05000000000000000000" charset="0"/>
              <a:buChar char="Ø"/>
            </a:pPr>
            <a:r>
              <a:rPr lang="zh-CN" altLang="en-US" sz="2600" b="1" dirty="0">
                <a:sym typeface="+mn-ea"/>
              </a:rPr>
              <a:t>尽量简捷有效</a:t>
            </a:r>
            <a:endParaRPr lang="zh-CN" altLang="en-US" sz="2600" b="1" dirty="0"/>
          </a:p>
          <a:p>
            <a:pPr>
              <a:buFont typeface="Wingdings" panose="05000000000000000000" charset="0"/>
              <a:buChar char="Ø"/>
            </a:pPr>
            <a:r>
              <a:rPr lang="zh-CN" altLang="en-US" sz="2600" b="1" dirty="0">
                <a:sym typeface="+mn-ea"/>
              </a:rPr>
              <a:t>不要用斜线（</a:t>
            </a:r>
            <a:r>
              <a:rPr lang="en-US" altLang="zh-CN" sz="2600" b="1" dirty="0">
                <a:sym typeface="+mn-ea"/>
              </a:rPr>
              <a:t>/</a:t>
            </a:r>
            <a:r>
              <a:rPr lang="zh-CN" altLang="en-US" sz="2600" b="1" dirty="0">
                <a:sym typeface="+mn-ea"/>
              </a:rPr>
              <a:t>）和空字符（</a:t>
            </a:r>
            <a:r>
              <a:rPr lang="en-US" altLang="zh-CN" sz="2600" b="1" dirty="0">
                <a:sym typeface="+mn-ea"/>
              </a:rPr>
              <a:t>ASCII</a:t>
            </a:r>
            <a:r>
              <a:rPr lang="zh-CN" altLang="en-US" sz="2600" b="1" dirty="0">
                <a:sym typeface="+mn-ea"/>
              </a:rPr>
              <a:t>字符</a:t>
            </a:r>
            <a:r>
              <a:rPr lang="en-US" altLang="zh-CN" sz="2600" b="1" dirty="0">
                <a:sym typeface="+mn-ea"/>
              </a:rPr>
              <a:t>\0</a:t>
            </a:r>
            <a:r>
              <a:rPr lang="zh-CN" altLang="en-US" sz="2600" b="1" dirty="0">
                <a:sym typeface="+mn-ea"/>
              </a:rPr>
              <a:t>）</a:t>
            </a:r>
            <a:endParaRPr lang="zh-CN" altLang="en-US" sz="2600" b="1" dirty="0"/>
          </a:p>
          <a:p>
            <a:pPr>
              <a:buFont typeface="Wingdings" panose="05000000000000000000" charset="0"/>
              <a:buChar char="Ø"/>
            </a:pPr>
            <a:r>
              <a:rPr lang="zh-CN" altLang="en-US" sz="2600" b="1" dirty="0">
                <a:latin typeface="宋体" panose="02010600030101010101" pitchFamily="2" charset="-122"/>
              </a:rPr>
              <a:t>习惯上允许使用下线符（</a:t>
            </a:r>
            <a:r>
              <a:rPr lang="en-US" altLang="zh-CN" sz="2600" b="1" dirty="0">
                <a:latin typeface="宋体" panose="02010600030101010101" pitchFamily="2" charset="-122"/>
              </a:rPr>
              <a:t>_</a:t>
            </a:r>
            <a:r>
              <a:rPr lang="zh-CN" altLang="en-US" sz="2600" b="1" dirty="0">
                <a:latin typeface="宋体" panose="02010600030101010101" pitchFamily="2" charset="-122"/>
              </a:rPr>
              <a:t>）和句点（</a:t>
            </a:r>
            <a:r>
              <a:rPr lang="en-US" altLang="zh-CN" sz="2600" b="1" dirty="0">
                <a:latin typeface="宋体" panose="02010600030101010101" pitchFamily="2" charset="-122"/>
              </a:rPr>
              <a:t>.</a:t>
            </a:r>
            <a:r>
              <a:rPr lang="zh-CN" altLang="en-US" sz="2600" b="1" dirty="0">
                <a:latin typeface="宋体" panose="02010600030101010101" pitchFamily="2" charset="-122"/>
              </a:rPr>
              <a:t>）来区别文件的类型</a:t>
            </a:r>
            <a:r>
              <a:rPr lang="zh-CN" altLang="en-US" sz="2600" b="1" dirty="0"/>
              <a:t> ，但是应避免使用以下有特殊含义的字符：</a:t>
            </a:r>
            <a:endParaRPr lang="zh-CN" altLang="en-US" sz="2600" b="1" dirty="0"/>
          </a:p>
          <a:p>
            <a:pPr marL="0" indent="0">
              <a:buNone/>
            </a:pPr>
            <a:r>
              <a:rPr lang="zh-CN" altLang="en-US" sz="2600" b="1" dirty="0"/>
              <a:t>      </a:t>
            </a:r>
            <a:r>
              <a:rPr lang="en-US" altLang="zh-CN" sz="2600" b="1" dirty="0"/>
              <a:t>;   |   &lt;  &gt;   ˋ   ″   ′  $    </a:t>
            </a:r>
            <a:r>
              <a:rPr lang="zh-CN" altLang="en-US" sz="2600" b="1" dirty="0"/>
              <a:t>！  </a:t>
            </a:r>
            <a:r>
              <a:rPr lang="en-US" altLang="zh-CN" sz="2600" b="1" dirty="0"/>
              <a:t>%   &amp;   *   ?   \   (   )   [   ]</a:t>
            </a:r>
            <a:endParaRPr lang="en-US" altLang="zh-CN" sz="2600" b="1" dirty="0"/>
          </a:p>
          <a:p>
            <a:pPr>
              <a:buFont typeface="Wingdings" panose="05000000000000000000" charset="0"/>
              <a:buChar char="Ø"/>
            </a:pPr>
            <a:r>
              <a:rPr lang="zh-CN" altLang="en-US" sz="2600" b="1" dirty="0">
                <a:latin typeface="宋体" panose="02010600030101010101" pitchFamily="2" charset="-122"/>
              </a:rPr>
              <a:t>同类文件应使用同样的后缀或扩展名 </a:t>
            </a:r>
            <a:endParaRPr lang="zh-CN" altLang="en-US" sz="2600" b="1" dirty="0">
              <a:latin typeface="宋体" panose="02010600030101010101" pitchFamily="2" charset="-122"/>
            </a:endParaRPr>
          </a:p>
          <a:p>
            <a:pPr>
              <a:buFont typeface="Wingdings" panose="05000000000000000000" charset="0"/>
              <a:buChar char="Ø"/>
            </a:pPr>
            <a:r>
              <a:rPr lang="en-US" altLang="zh-CN" sz="2600" b="1" dirty="0">
                <a:latin typeface="宋体" panose="02010600030101010101" pitchFamily="2" charset="-122"/>
              </a:rPr>
              <a:t>Linux</a:t>
            </a:r>
            <a:r>
              <a:rPr lang="zh-CN" altLang="en-US" sz="2600" b="1" dirty="0">
                <a:latin typeface="宋体" panose="02010600030101010101" pitchFamily="2" charset="-122"/>
              </a:rPr>
              <a:t>系统区分文件名的大小写 </a:t>
            </a:r>
            <a:endParaRPr lang="zh-CN" altLang="en-US" sz="2600" b="1" dirty="0">
              <a:latin typeface="宋体" panose="02010600030101010101" pitchFamily="2" charset="-122"/>
            </a:endParaRPr>
          </a:p>
          <a:p>
            <a:pPr>
              <a:buFont typeface="Wingdings" panose="05000000000000000000" charset="0"/>
              <a:buChar char="Ø"/>
            </a:pPr>
            <a:r>
              <a:rPr lang="zh-CN" altLang="en-US" sz="2600" b="1" dirty="0">
                <a:latin typeface="宋体" panose="02010600030101010101" pitchFamily="2" charset="-122"/>
              </a:rPr>
              <a:t>以圆点（</a:t>
            </a:r>
            <a:r>
              <a:rPr lang="en-US" altLang="zh-CN" sz="2600" b="1" dirty="0">
                <a:latin typeface="宋体" panose="02010600030101010101" pitchFamily="2" charset="-122"/>
              </a:rPr>
              <a:t>.</a:t>
            </a:r>
            <a:r>
              <a:rPr lang="zh-CN" altLang="en-US" sz="2600" b="1" dirty="0">
                <a:latin typeface="宋体" panose="02010600030101010101" pitchFamily="2" charset="-122"/>
              </a:rPr>
              <a:t>）开头的文件名是隐含文件</a:t>
            </a:r>
            <a:endParaRPr lang="zh-CN" altLang="en-US" sz="26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文本占位符 58369"/>
          <p:cNvSpPr>
            <a:spLocks noGrp="1"/>
          </p:cNvSpPr>
          <p:nvPr>
            <p:ph idx="1"/>
          </p:nvPr>
        </p:nvSpPr>
        <p:spPr>
          <a:xfrm>
            <a:off x="381000" y="533400"/>
            <a:ext cx="8229600" cy="6019800"/>
          </a:xfrm>
        </p:spPr>
        <p:txBody>
          <a:bodyPr anchor="t"/>
          <a:lstStyle/>
          <a:p>
            <a:pPr algn="just">
              <a:buNone/>
            </a:pPr>
            <a:r>
              <a:rPr lang="en-US" altLang="zh-CN" sz="2600" b="1" dirty="0"/>
              <a:t>2</a:t>
            </a:r>
            <a:r>
              <a:rPr lang="zh-CN" altLang="en-US" sz="2600" b="1" dirty="0"/>
              <a:t>．</a:t>
            </a:r>
            <a:r>
              <a:rPr lang="en-US" altLang="zh-CN" sz="2600" b="1" err="1"/>
              <a:t>chmod</a:t>
            </a:r>
            <a:r>
              <a:rPr lang="zh-CN" altLang="en-US" sz="2600" b="1" dirty="0"/>
              <a:t>命令</a:t>
            </a:r>
            <a:r>
              <a:rPr lang="en-US" altLang="zh-CN" sz="2600" b="1" dirty="0"/>
              <a:t>——</a:t>
            </a:r>
            <a:r>
              <a:rPr lang="zh-CN" altLang="en-US" sz="2600" b="1" dirty="0"/>
              <a:t>用于改变或设置文件或目录的存取权限 </a:t>
            </a:r>
            <a:endParaRPr lang="zh-CN" altLang="en-US" sz="2600" b="1"/>
          </a:p>
          <a:p>
            <a:pPr>
              <a:buNone/>
            </a:pPr>
            <a:endParaRPr lang="zh-CN" altLang="en-US" sz="2600" b="1" dirty="0"/>
          </a:p>
          <a:p>
            <a:pPr>
              <a:buNone/>
            </a:pPr>
            <a:r>
              <a:rPr lang="zh-CN" altLang="en-US" sz="2600" b="1" dirty="0"/>
              <a:t>（</a:t>
            </a:r>
            <a:r>
              <a:rPr lang="en-US" altLang="zh-CN" sz="2600" b="1" dirty="0"/>
              <a:t>1</a:t>
            </a:r>
            <a:r>
              <a:rPr lang="zh-CN" altLang="en-US" sz="2600" b="1" dirty="0"/>
              <a:t>）以符号模式改变权限 </a:t>
            </a:r>
            <a:endParaRPr lang="zh-CN" altLang="en-US" sz="2600" b="1" dirty="0"/>
          </a:p>
          <a:p>
            <a:endParaRPr lang="zh-CN" altLang="en-US" sz="2600" b="1" dirty="0"/>
          </a:p>
          <a:p>
            <a:pPr marL="0" indent="0">
              <a:buNone/>
            </a:pPr>
            <a:r>
              <a:rPr lang="zh-CN" altLang="en-US" sz="2600" b="1" dirty="0"/>
              <a:t>一般格式： </a:t>
            </a:r>
            <a:r>
              <a:rPr lang="en-US" altLang="zh-CN" sz="2600" b="1" err="1"/>
              <a:t>chmod</a:t>
            </a:r>
            <a:r>
              <a:rPr lang="en-US" altLang="zh-CN" sz="2600" b="1" dirty="0"/>
              <a:t>  key  </a:t>
            </a:r>
            <a:r>
              <a:rPr lang="zh-CN" altLang="en-US" sz="2600" b="1" dirty="0"/>
              <a:t>文件名</a:t>
            </a:r>
            <a:endParaRPr lang="zh-CN" altLang="en-US" sz="2600" b="1" dirty="0"/>
          </a:p>
          <a:p>
            <a:pPr marL="0" indent="0">
              <a:buNone/>
            </a:pPr>
            <a:endParaRPr lang="zh-CN" altLang="en-US" sz="2600" b="1" dirty="0"/>
          </a:p>
          <a:p>
            <a:pPr marL="0" indent="0">
              <a:buNone/>
            </a:pPr>
            <a:r>
              <a:rPr lang="zh-CN" altLang="en-US" sz="2600" b="1" dirty="0"/>
              <a:t>说明： </a:t>
            </a:r>
            <a:r>
              <a:rPr lang="en-US" altLang="zh-CN" sz="2600" b="1" dirty="0"/>
              <a:t>key </a:t>
            </a:r>
            <a:r>
              <a:rPr lang="zh-CN" altLang="en-US" sz="2600" b="1" dirty="0"/>
              <a:t>由以下各项组成：</a:t>
            </a:r>
            <a:r>
              <a:rPr lang="en-US" altLang="zh-CN" sz="2600" b="1" dirty="0"/>
              <a:t>[who]   [</a:t>
            </a:r>
            <a:r>
              <a:rPr lang="zh-CN" altLang="en-US" sz="2600" b="1" dirty="0"/>
              <a:t>操作符号</a:t>
            </a:r>
            <a:r>
              <a:rPr lang="en-US" altLang="zh-CN" sz="2600" b="1"/>
              <a:t>]  [mode]</a:t>
            </a:r>
            <a:endParaRPr lang="en-US" altLang="zh-CN" sz="2600" b="1"/>
          </a:p>
          <a:p>
            <a:pPr marL="0" indent="0">
              <a:buNone/>
            </a:pPr>
            <a:endParaRPr lang="en-US" altLang="zh-CN" sz="2600"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文本框 59393"/>
          <p:cNvSpPr txBox="1"/>
          <p:nvPr/>
        </p:nvSpPr>
        <p:spPr>
          <a:xfrm>
            <a:off x="457200" y="685800"/>
            <a:ext cx="8153400" cy="4789488"/>
          </a:xfrm>
          <a:prstGeom prst="rect">
            <a:avLst/>
          </a:prstGeom>
          <a:noFill/>
          <a:ln w="9525">
            <a:noFill/>
          </a:ln>
        </p:spPr>
        <p:txBody>
          <a:bodyPr anchor="t">
            <a:spAutoFit/>
          </a:bodyPr>
          <a:lstStyle/>
          <a:p>
            <a:r>
              <a:rPr lang="zh-CN" altLang="en-US" sz="2800" b="1" dirty="0">
                <a:latin typeface="Times New Roman" panose="02020603050405020304" pitchFamily="18" charset="0"/>
                <a:ea typeface="宋体" panose="02010600030101010101" pitchFamily="2" charset="-122"/>
              </a:rPr>
              <a:t>操作对象</a:t>
            </a:r>
            <a:r>
              <a:rPr lang="en-US" altLang="zh-CN" sz="2800" b="1" dirty="0">
                <a:latin typeface="Times New Roman" panose="02020603050405020304" pitchFamily="18" charset="0"/>
                <a:ea typeface="宋体" panose="02010600030101010101" pitchFamily="2" charset="-122"/>
              </a:rPr>
              <a:t>who</a:t>
            </a:r>
            <a:r>
              <a:rPr lang="zh-CN" altLang="en-US" sz="2800" b="1" dirty="0">
                <a:latin typeface="Times New Roman" panose="02020603050405020304" pitchFamily="18" charset="0"/>
                <a:ea typeface="宋体" panose="02010600030101010101" pitchFamily="2" charset="-122"/>
              </a:rPr>
              <a:t>可以是下述字母中的任一个或者它们的组合： </a:t>
            </a:r>
            <a:endParaRPr lang="zh-CN" altLang="en-US" sz="2800" b="1" dirty="0">
              <a:latin typeface="Times New Roman" panose="02020603050405020304" pitchFamily="18" charset="0"/>
              <a:ea typeface="宋体" panose="02010600030101010101" pitchFamily="2" charset="-122"/>
            </a:endParaRPr>
          </a:p>
          <a:p>
            <a:r>
              <a:rPr lang="zh-CN" altLang="en-US" sz="2800" b="1"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a:p>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u       g      o       a</a:t>
            </a:r>
            <a:endParaRPr lang="en-US" altLang="zh-CN" sz="2800" b="1">
              <a:latin typeface="Times New Roman" panose="02020603050405020304" pitchFamily="18" charset="0"/>
              <a:ea typeface="宋体" panose="02010600030101010101" pitchFamily="2" charset="-122"/>
            </a:endParaRPr>
          </a:p>
          <a:p>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r>
              <a:rPr lang="zh-CN" altLang="en-US" sz="2800" b="1" dirty="0">
                <a:latin typeface="Times New Roman" panose="02020603050405020304" pitchFamily="18" charset="0"/>
                <a:ea typeface="宋体" panose="02010600030101010101" pitchFamily="2" charset="-122"/>
              </a:rPr>
              <a:t>操作符号可以是：</a:t>
            </a:r>
            <a:r>
              <a:rPr lang="en-US" altLang="zh-CN" sz="2800" b="1">
                <a:latin typeface="Times New Roman" panose="02020603050405020304" pitchFamily="18" charset="0"/>
                <a:ea typeface="宋体" panose="02010600030101010101" pitchFamily="2" charset="-122"/>
              </a:rPr>
              <a:t>+      -        =</a:t>
            </a:r>
            <a:endParaRPr lang="en-US" altLang="zh-CN" sz="2800" b="1">
              <a:latin typeface="Times New Roman" panose="02020603050405020304" pitchFamily="18" charset="0"/>
              <a:ea typeface="宋体" panose="02010600030101010101" pitchFamily="2" charset="-122"/>
            </a:endParaRPr>
          </a:p>
          <a:p>
            <a:endParaRPr lang="en-US" altLang="zh-CN" sz="2800" b="1">
              <a:latin typeface="Times New Roman" panose="02020603050405020304" pitchFamily="18" charset="0"/>
              <a:ea typeface="宋体" panose="02010600030101010101" pitchFamily="2" charset="-122"/>
            </a:endParaRPr>
          </a:p>
          <a:p>
            <a:r>
              <a:rPr lang="en-US" altLang="zh-CN" sz="2800" b="1" dirty="0">
                <a:latin typeface="Times New Roman" panose="02020603050405020304" pitchFamily="18" charset="0"/>
                <a:ea typeface="宋体" panose="02010600030101010101" pitchFamily="2" charset="-122"/>
              </a:rPr>
              <a:t>mode</a:t>
            </a:r>
            <a:r>
              <a:rPr lang="zh-CN" altLang="en-US" sz="2800" b="1" dirty="0">
                <a:latin typeface="Times New Roman" panose="02020603050405020304" pitchFamily="18" charset="0"/>
                <a:ea typeface="宋体" panose="02010600030101010101" pitchFamily="2" charset="-122"/>
              </a:rPr>
              <a:t>所表示的权限可用下述字母的任意组合：</a:t>
            </a:r>
            <a:endParaRPr lang="zh-CN" altLang="en-US" sz="2800" b="1" dirty="0">
              <a:latin typeface="Times New Roman" panose="02020603050405020304" pitchFamily="18" charset="0"/>
              <a:ea typeface="宋体" panose="02010600030101010101" pitchFamily="2" charset="-122"/>
            </a:endParaRPr>
          </a:p>
          <a:p>
            <a:r>
              <a:rPr lang="zh-CN" altLang="en-US" sz="2800" b="1"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a:p>
            <a:r>
              <a:rPr lang="en-US" altLang="zh-CN" sz="2800" b="1">
                <a:latin typeface="Times New Roman" panose="02020603050405020304" pitchFamily="18" charset="0"/>
                <a:ea typeface="宋体" panose="02010600030101010101" pitchFamily="2" charset="-122"/>
              </a:rPr>
              <a:t>r     w     x   </a:t>
            </a:r>
            <a:endParaRPr lang="en-US" altLang="zh-CN" sz="2800" b="1">
              <a:latin typeface="Times New Roman" panose="02020603050405020304" pitchFamily="18" charset="0"/>
              <a:ea typeface="宋体" panose="02010600030101010101" pitchFamily="2" charset="-122"/>
            </a:endParaRPr>
          </a:p>
          <a:p>
            <a:r>
              <a:rPr lang="en-US" altLang="zh-CN" sz="2800" b="1" dirty="0">
                <a:latin typeface="Times New Roman" panose="02020603050405020304" pitchFamily="18" charset="0"/>
                <a:ea typeface="宋体" panose="02010600030101010101" pitchFamily="2" charset="-122"/>
              </a:rPr>
              <a:t>s      t </a:t>
            </a:r>
            <a:r>
              <a:rPr lang="zh-CN" altLang="en-US" sz="2800" b="1" dirty="0">
                <a:latin typeface="Times New Roman" panose="02020603050405020304" pitchFamily="18" charset="0"/>
                <a:ea typeface="宋体" panose="02010600030101010101" pitchFamily="2" charset="-122"/>
              </a:rPr>
              <a:t>（文件的特殊权限）</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文本框 60417"/>
          <p:cNvSpPr txBox="1"/>
          <p:nvPr/>
        </p:nvSpPr>
        <p:spPr>
          <a:xfrm>
            <a:off x="539750" y="980440"/>
            <a:ext cx="8229600" cy="5015865"/>
          </a:xfrm>
          <a:prstGeom prst="rect">
            <a:avLst/>
          </a:prstGeom>
          <a:noFill/>
          <a:ln w="9525">
            <a:noFill/>
          </a:ln>
        </p:spPr>
        <p:txBody>
          <a:bodyPr wrap="square" anchor="t">
            <a:spAutoFit/>
          </a:bodyPr>
          <a:lstStyle/>
          <a:p>
            <a:r>
              <a:rPr lang="zh-CN" altLang="en-US" sz="3200" b="1" dirty="0">
                <a:solidFill>
                  <a:schemeClr val="accent6"/>
                </a:solidFill>
                <a:latin typeface="Times New Roman" panose="02020603050405020304" pitchFamily="18" charset="0"/>
                <a:ea typeface="宋体" panose="02010600030101010101" pitchFamily="2" charset="-122"/>
              </a:rPr>
              <a:t>示例</a:t>
            </a:r>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en-US" altLang="zh-CN" sz="3200" b="1">
              <a:solidFill>
                <a:srgbClr val="000066"/>
              </a:solidFill>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755650" y="1557020"/>
            <a:ext cx="6569075" cy="401447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文本框 61441"/>
          <p:cNvSpPr txBox="1"/>
          <p:nvPr/>
        </p:nvSpPr>
        <p:spPr>
          <a:xfrm>
            <a:off x="457200" y="1143000"/>
            <a:ext cx="8077200" cy="3722688"/>
          </a:xfrm>
          <a:prstGeom prst="rect">
            <a:avLst/>
          </a:prstGeom>
          <a:noFill/>
          <a:ln w="9525">
            <a:noFill/>
          </a:ln>
        </p:spPr>
        <p:txBody>
          <a:bodyPr anchor="t">
            <a:spAutoFit/>
          </a:bodyPr>
          <a:lstStyle/>
          <a:p>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）以绝对方式改变权限 </a:t>
            </a:r>
            <a:endParaRPr lang="zh-CN" altLang="en-US" sz="2800" b="1" dirty="0">
              <a:latin typeface="Times New Roman" panose="02020603050405020304" pitchFamily="18" charset="0"/>
              <a:ea typeface="宋体" panose="02010600030101010101" pitchFamily="2" charset="-122"/>
            </a:endParaRPr>
          </a:p>
          <a:p>
            <a:endParaRPr lang="zh-CN" altLang="en-US" sz="2800" b="1" dirty="0">
              <a:latin typeface="Times New Roman" panose="02020603050405020304" pitchFamily="18" charset="0"/>
              <a:ea typeface="宋体" panose="02010600030101010101" pitchFamily="2" charset="-122"/>
            </a:endParaRPr>
          </a:p>
          <a:p>
            <a:r>
              <a:rPr lang="zh-CN" altLang="en-US" sz="2800" b="1" dirty="0">
                <a:latin typeface="Times New Roman" panose="02020603050405020304" pitchFamily="18" charset="0"/>
                <a:ea typeface="宋体" panose="02010600030101010101" pitchFamily="2" charset="-122"/>
              </a:rPr>
              <a:t>一般格式： </a:t>
            </a:r>
            <a:r>
              <a:rPr lang="en-US" altLang="zh-CN" sz="2800" b="1" err="1">
                <a:latin typeface="Times New Roman" panose="02020603050405020304" pitchFamily="18" charset="0"/>
                <a:ea typeface="宋体" panose="02010600030101010101" pitchFamily="2" charset="-122"/>
              </a:rPr>
              <a:t>chmod</a:t>
            </a:r>
            <a:r>
              <a:rPr lang="en-US" altLang="zh-CN" sz="2800" b="1" dirty="0">
                <a:latin typeface="Times New Roman" panose="02020603050405020304" pitchFamily="18" charset="0"/>
                <a:ea typeface="宋体" panose="02010600030101010101" pitchFamily="2" charset="-122"/>
              </a:rPr>
              <a:t>  mode  </a:t>
            </a:r>
            <a:r>
              <a:rPr lang="zh-CN" altLang="en-US" sz="2800" b="1" dirty="0">
                <a:latin typeface="Times New Roman" panose="02020603050405020304" pitchFamily="18" charset="0"/>
                <a:ea typeface="宋体" panose="02010600030101010101" pitchFamily="2" charset="-122"/>
              </a:rPr>
              <a:t>文件名</a:t>
            </a:r>
            <a:endParaRPr lang="zh-CN" altLang="en-US" sz="2800" b="1" dirty="0">
              <a:latin typeface="Times New Roman" panose="02020603050405020304" pitchFamily="18" charset="0"/>
              <a:ea typeface="宋体" panose="02010600030101010101" pitchFamily="2" charset="-122"/>
            </a:endParaRPr>
          </a:p>
          <a:p>
            <a:r>
              <a:rPr lang="en-US" altLang="zh-CN" sz="2800" b="1" dirty="0">
                <a:latin typeface="Times New Roman" panose="02020603050405020304" pitchFamily="18" charset="0"/>
                <a:ea typeface="宋体" panose="02010600030101010101" pitchFamily="2" charset="-122"/>
              </a:rPr>
              <a:t>mode</a:t>
            </a:r>
            <a:r>
              <a:rPr lang="zh-CN" altLang="en-US" sz="2800" b="1" dirty="0">
                <a:latin typeface="Times New Roman" panose="02020603050405020304" pitchFamily="18" charset="0"/>
                <a:ea typeface="宋体" panose="02010600030101010101" pitchFamily="2" charset="-122"/>
              </a:rPr>
              <a:t>是以</a:t>
            </a:r>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位八进制数字出现的 </a:t>
            </a:r>
            <a:endParaRPr lang="zh-CN" altLang="en-US" sz="2800" b="1" dirty="0">
              <a:latin typeface="Times New Roman" panose="02020603050405020304" pitchFamily="18" charset="0"/>
              <a:ea typeface="宋体" panose="02010600030101010101" pitchFamily="2" charset="-122"/>
            </a:endParaRPr>
          </a:p>
          <a:p>
            <a:r>
              <a:rPr lang="zh-CN" altLang="en-US" sz="2800" b="1" dirty="0">
                <a:latin typeface="Times New Roman" panose="02020603050405020304" pitchFamily="18" charset="0"/>
                <a:ea typeface="宋体" panose="02010600030101010101" pitchFamily="2" charset="-122"/>
              </a:rPr>
              <a:t>第一位表示文件主权限</a:t>
            </a:r>
            <a:endParaRPr lang="zh-CN" altLang="en-US" sz="2800" b="1" dirty="0">
              <a:latin typeface="Times New Roman" panose="02020603050405020304" pitchFamily="18" charset="0"/>
              <a:ea typeface="宋体" panose="02010600030101010101" pitchFamily="2" charset="-122"/>
            </a:endParaRPr>
          </a:p>
          <a:p>
            <a:r>
              <a:rPr lang="zh-CN" altLang="en-US" sz="2800" b="1" dirty="0">
                <a:latin typeface="Times New Roman" panose="02020603050405020304" pitchFamily="18" charset="0"/>
                <a:ea typeface="宋体" panose="02010600030101010101" pitchFamily="2" charset="-122"/>
              </a:rPr>
              <a:t>第二位表示组用户权限</a:t>
            </a:r>
            <a:endParaRPr lang="zh-CN" altLang="en-US" sz="2800" b="1" dirty="0">
              <a:latin typeface="Times New Roman" panose="02020603050405020304" pitchFamily="18" charset="0"/>
              <a:ea typeface="宋体" panose="02010600030101010101" pitchFamily="2" charset="-122"/>
            </a:endParaRPr>
          </a:p>
          <a:p>
            <a:r>
              <a:rPr lang="zh-CN" altLang="en-US" sz="2800" b="1" dirty="0">
                <a:latin typeface="Times New Roman" panose="02020603050405020304" pitchFamily="18" charset="0"/>
                <a:ea typeface="宋体" panose="02010600030101010101" pitchFamily="2" charset="-122"/>
              </a:rPr>
              <a:t>第三位表示其他用户权限 </a:t>
            </a:r>
            <a:endParaRPr lang="zh-CN" altLang="en-US" sz="2800" b="1" dirty="0">
              <a:latin typeface="Times New Roman" panose="02020603050405020304" pitchFamily="18" charset="0"/>
              <a:ea typeface="宋体" panose="02010600030101010101" pitchFamily="2" charset="-122"/>
            </a:endParaRPr>
          </a:p>
          <a:p>
            <a:pPr>
              <a:spcBef>
                <a:spcPct val="50000"/>
              </a:spcBef>
            </a:pP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63489"/>
          <p:cNvSpPr>
            <a:spLocks noGrp="1"/>
          </p:cNvSpPr>
          <p:nvPr>
            <p:ph idx="4294967295"/>
          </p:nvPr>
        </p:nvSpPr>
        <p:spPr>
          <a:xfrm>
            <a:off x="566738" y="304800"/>
            <a:ext cx="8008937" cy="5715000"/>
          </a:xfrm>
        </p:spPr>
        <p:txBody>
          <a:bodyPr anchor="t"/>
          <a:lstStyle/>
          <a:p>
            <a:pPr algn="just">
              <a:spcBef>
                <a:spcPct val="0"/>
              </a:spcBef>
              <a:buClrTx/>
              <a:buNone/>
            </a:pPr>
            <a:r>
              <a:rPr lang="zh-CN" altLang="en-US" sz="3400" b="1" dirty="0">
                <a:solidFill>
                  <a:srgbClr val="000099"/>
                </a:solidFill>
              </a:rPr>
              <a:t>说明：</a:t>
            </a:r>
            <a:endParaRPr lang="zh-CN" altLang="en-US" sz="3400" b="1" dirty="0">
              <a:solidFill>
                <a:srgbClr val="000099"/>
              </a:solidFill>
            </a:endParaRPr>
          </a:p>
          <a:p>
            <a:pPr algn="just">
              <a:spcBef>
                <a:spcPct val="0"/>
              </a:spcBef>
              <a:buClrTx/>
              <a:buNone/>
            </a:pPr>
            <a:endParaRPr lang="zh-CN" altLang="en-US" sz="3400" b="1" dirty="0">
              <a:solidFill>
                <a:srgbClr val="000099"/>
              </a:solidFill>
            </a:endParaRPr>
          </a:p>
          <a:p>
            <a:pPr algn="just">
              <a:spcBef>
                <a:spcPct val="0"/>
              </a:spcBef>
              <a:buClrTx/>
              <a:buNone/>
            </a:pPr>
            <a:r>
              <a:rPr lang="zh-CN" altLang="en-US" sz="3900" b="1" dirty="0">
                <a:solidFill>
                  <a:srgbClr val="000099"/>
                </a:solidFill>
              </a:rPr>
              <a:t>      </a:t>
            </a:r>
            <a:r>
              <a:rPr lang="en-US" altLang="zh-CN" sz="5800" b="1" u="sng">
                <a:solidFill>
                  <a:srgbClr val="000099"/>
                </a:solidFill>
              </a:rPr>
              <a:t>-</a:t>
            </a:r>
            <a:r>
              <a:rPr lang="en-US" altLang="zh-CN" sz="5800" b="1">
                <a:solidFill>
                  <a:srgbClr val="000099"/>
                </a:solidFill>
              </a:rPr>
              <a:t>  </a:t>
            </a:r>
            <a:r>
              <a:rPr lang="en-US" altLang="zh-CN" sz="5800" b="1" u="sng" err="1">
                <a:solidFill>
                  <a:srgbClr val="000099"/>
                </a:solidFill>
              </a:rPr>
              <a:t>rw</a:t>
            </a:r>
            <a:r>
              <a:rPr lang="en-US" altLang="zh-CN" sz="5800" b="1" u="sng">
                <a:solidFill>
                  <a:srgbClr val="000099"/>
                </a:solidFill>
              </a:rPr>
              <a:t>-</a:t>
            </a:r>
            <a:r>
              <a:rPr lang="en-US" altLang="zh-CN" sz="5800" b="1">
                <a:solidFill>
                  <a:srgbClr val="000099"/>
                </a:solidFill>
              </a:rPr>
              <a:t>   </a:t>
            </a:r>
            <a:r>
              <a:rPr lang="en-US" altLang="zh-CN" sz="5800" b="1" u="sng">
                <a:solidFill>
                  <a:srgbClr val="000099"/>
                </a:solidFill>
              </a:rPr>
              <a:t>r-- </a:t>
            </a:r>
            <a:r>
              <a:rPr lang="en-US" altLang="zh-CN" sz="5800" b="1">
                <a:solidFill>
                  <a:srgbClr val="000099"/>
                </a:solidFill>
              </a:rPr>
              <a:t>  </a:t>
            </a:r>
            <a:r>
              <a:rPr lang="en-US" altLang="zh-CN" sz="5800" b="1" u="sng">
                <a:solidFill>
                  <a:srgbClr val="000099"/>
                </a:solidFill>
              </a:rPr>
              <a:t>r--</a:t>
            </a:r>
            <a:endParaRPr lang="en-US" altLang="zh-CN" sz="5800" b="1" u="sng">
              <a:solidFill>
                <a:srgbClr val="000099"/>
              </a:solidFill>
            </a:endParaRPr>
          </a:p>
          <a:p>
            <a:pPr algn="just">
              <a:spcBef>
                <a:spcPct val="0"/>
              </a:spcBef>
              <a:buClrTx/>
              <a:buNone/>
            </a:pPr>
            <a:r>
              <a:rPr lang="en-US" altLang="zh-CN" sz="3400" b="1">
                <a:solidFill>
                  <a:schemeClr val="hlink"/>
                </a:solidFill>
              </a:rPr>
              <a:t>	        1  1  0      1 0 0    1 0 0</a:t>
            </a:r>
            <a:endParaRPr lang="en-US" altLang="zh-CN" sz="3400" b="1">
              <a:solidFill>
                <a:schemeClr val="hlink"/>
              </a:solidFill>
            </a:endParaRPr>
          </a:p>
          <a:p>
            <a:pPr algn="just">
              <a:spcBef>
                <a:spcPct val="0"/>
              </a:spcBef>
              <a:buClrTx/>
              <a:buNone/>
            </a:pPr>
            <a:endParaRPr lang="en-US" altLang="zh-CN" sz="3400" b="1">
              <a:solidFill>
                <a:schemeClr val="hlink"/>
              </a:solidFill>
            </a:endParaRPr>
          </a:p>
          <a:p>
            <a:pPr algn="just">
              <a:spcBef>
                <a:spcPct val="0"/>
              </a:spcBef>
              <a:buClrTx/>
              <a:buNone/>
            </a:pPr>
            <a:endParaRPr lang="en-US" altLang="zh-CN" sz="3400" b="1">
              <a:solidFill>
                <a:schemeClr val="hlink"/>
              </a:solidFill>
            </a:endParaRPr>
          </a:p>
          <a:p>
            <a:pPr algn="just">
              <a:spcBef>
                <a:spcPct val="0"/>
              </a:spcBef>
              <a:buClrTx/>
              <a:buNone/>
            </a:pPr>
            <a:r>
              <a:rPr lang="en-US" altLang="zh-CN" sz="3400" b="1">
                <a:solidFill>
                  <a:schemeClr val="hlink"/>
                </a:solidFill>
              </a:rPr>
              <a:t>              </a:t>
            </a:r>
            <a:r>
              <a:rPr lang="en-US" altLang="zh-CN" sz="4300" b="1">
                <a:solidFill>
                  <a:schemeClr val="hlink"/>
                </a:solidFill>
              </a:rPr>
              <a:t>6         4         4</a:t>
            </a:r>
            <a:endParaRPr lang="en-US" altLang="zh-CN" sz="4300" b="1">
              <a:solidFill>
                <a:schemeClr val="hlink"/>
              </a:solidFill>
            </a:endParaRPr>
          </a:p>
          <a:p>
            <a:pPr algn="just">
              <a:spcBef>
                <a:spcPct val="0"/>
              </a:spcBef>
              <a:buClrTx/>
              <a:buNone/>
            </a:pPr>
            <a:r>
              <a:rPr lang="en-US" altLang="zh-CN"/>
              <a:t>                 </a:t>
            </a:r>
            <a:endParaRPr lang="en-US" altLang="zh-CN"/>
          </a:p>
        </p:txBody>
      </p:sp>
      <p:sp>
        <p:nvSpPr>
          <p:cNvPr id="54274" name="直接连接符 63490"/>
          <p:cNvSpPr/>
          <p:nvPr/>
        </p:nvSpPr>
        <p:spPr>
          <a:xfrm>
            <a:off x="5724525" y="2708910"/>
            <a:ext cx="0" cy="914400"/>
          </a:xfrm>
          <a:prstGeom prst="line">
            <a:avLst/>
          </a:prstGeom>
          <a:ln w="9525" cap="flat" cmpd="sng">
            <a:solidFill>
              <a:schemeClr val="tx1"/>
            </a:solidFill>
            <a:prstDash val="solid"/>
            <a:round/>
            <a:headEnd type="none" w="med" len="med"/>
            <a:tailEnd type="triangle" w="med" len="med"/>
          </a:ln>
        </p:spPr>
      </p:sp>
      <p:sp>
        <p:nvSpPr>
          <p:cNvPr id="54275" name="直接连接符 63491"/>
          <p:cNvSpPr/>
          <p:nvPr/>
        </p:nvSpPr>
        <p:spPr>
          <a:xfrm>
            <a:off x="4284028" y="2705100"/>
            <a:ext cx="0" cy="914400"/>
          </a:xfrm>
          <a:prstGeom prst="line">
            <a:avLst/>
          </a:prstGeom>
          <a:ln w="9525" cap="flat" cmpd="sng">
            <a:solidFill>
              <a:schemeClr val="tx1"/>
            </a:solidFill>
            <a:prstDash val="solid"/>
            <a:round/>
            <a:headEnd type="none" w="med" len="med"/>
            <a:tailEnd type="triangle" w="med" len="med"/>
          </a:ln>
        </p:spPr>
      </p:sp>
      <p:sp>
        <p:nvSpPr>
          <p:cNvPr id="54276" name="直接连接符 63492"/>
          <p:cNvSpPr/>
          <p:nvPr/>
        </p:nvSpPr>
        <p:spPr>
          <a:xfrm>
            <a:off x="2555558" y="2708593"/>
            <a:ext cx="0" cy="914400"/>
          </a:xfrm>
          <a:prstGeom prst="line">
            <a:avLst/>
          </a:prstGeom>
          <a:ln w="9525" cap="flat" cmpd="sng">
            <a:solidFill>
              <a:schemeClr val="tx1"/>
            </a:solidFill>
            <a:prstDash val="solid"/>
            <a:round/>
            <a:headEnd type="none" w="med" len="med"/>
            <a:tailEnd type="triangle" w="med" len="med"/>
          </a:ln>
        </p:spPr>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内容占位符 64513"/>
          <p:cNvSpPr>
            <a:spLocks noGrp="1"/>
          </p:cNvSpPr>
          <p:nvPr>
            <p:ph idx="4294967295"/>
          </p:nvPr>
        </p:nvSpPr>
        <p:spPr>
          <a:xfrm>
            <a:off x="566738" y="304800"/>
            <a:ext cx="8008937" cy="5715000"/>
          </a:xfrm>
        </p:spPr>
        <p:txBody>
          <a:bodyPr anchor="t"/>
          <a:lstStyle/>
          <a:p>
            <a:pPr>
              <a:buNone/>
            </a:pPr>
            <a:r>
              <a:rPr lang="zh-CN" altLang="en-US" b="1" dirty="0">
                <a:solidFill>
                  <a:srgbClr val="000099"/>
                </a:solidFill>
              </a:rPr>
              <a:t>练习：</a:t>
            </a:r>
            <a:endParaRPr lang="zh-CN" altLang="en-US" b="1" dirty="0">
              <a:solidFill>
                <a:srgbClr val="000099"/>
              </a:solidFill>
            </a:endParaRPr>
          </a:p>
          <a:p>
            <a:pPr>
              <a:buNone/>
            </a:pPr>
            <a:r>
              <a:rPr lang="zh-CN" altLang="en-US" b="1" dirty="0">
                <a:solidFill>
                  <a:srgbClr val="000099"/>
                </a:solidFill>
              </a:rPr>
              <a:t>下列权限字符串分别对应的</a:t>
            </a:r>
            <a:r>
              <a:rPr lang="en-US" altLang="zh-CN" b="1" dirty="0">
                <a:solidFill>
                  <a:srgbClr val="000099"/>
                </a:solidFill>
              </a:rPr>
              <a:t>8</a:t>
            </a:r>
            <a:r>
              <a:rPr lang="zh-CN" altLang="en-US" b="1" dirty="0">
                <a:solidFill>
                  <a:srgbClr val="000099"/>
                </a:solidFill>
              </a:rPr>
              <a:t>进制数是：</a:t>
            </a:r>
            <a:endParaRPr lang="zh-CN" altLang="en-US" b="1" dirty="0">
              <a:solidFill>
                <a:srgbClr val="000099"/>
              </a:solidFill>
            </a:endParaRPr>
          </a:p>
          <a:p>
            <a:pPr>
              <a:buNone/>
            </a:pPr>
            <a:endParaRPr lang="zh-CN" altLang="en-US" b="1" dirty="0">
              <a:solidFill>
                <a:srgbClr val="000099"/>
              </a:solidFill>
            </a:endParaRPr>
          </a:p>
          <a:p>
            <a:pPr>
              <a:buNone/>
            </a:pPr>
            <a:r>
              <a:rPr lang="en-US" altLang="zh-CN" sz="3400" b="1" err="1">
                <a:solidFill>
                  <a:srgbClr val="000099"/>
                </a:solidFill>
              </a:rPr>
              <a:t>rwxr-xr-x</a:t>
            </a:r>
            <a:endParaRPr lang="en-US" altLang="zh-CN" sz="3400" b="1">
              <a:solidFill>
                <a:srgbClr val="000099"/>
              </a:solidFill>
            </a:endParaRPr>
          </a:p>
          <a:p>
            <a:pPr>
              <a:buNone/>
            </a:pPr>
            <a:r>
              <a:rPr lang="en-US" altLang="zh-CN" sz="3400" b="1" err="1">
                <a:solidFill>
                  <a:srgbClr val="000099"/>
                </a:solidFill>
              </a:rPr>
              <a:t>rwxr-xr</a:t>
            </a:r>
            <a:r>
              <a:rPr lang="en-US" altLang="zh-CN" sz="3400" b="1">
                <a:solidFill>
                  <a:srgbClr val="000099"/>
                </a:solidFill>
              </a:rPr>
              <a:t>--</a:t>
            </a:r>
            <a:endParaRPr lang="en-US" altLang="zh-CN" sz="3400" b="1">
              <a:solidFill>
                <a:srgbClr val="000099"/>
              </a:solidFill>
            </a:endParaRPr>
          </a:p>
          <a:p>
            <a:pPr>
              <a:buNone/>
            </a:pPr>
            <a:r>
              <a:rPr lang="en-US" altLang="zh-CN" sz="3400" b="1" err="1">
                <a:solidFill>
                  <a:srgbClr val="000099"/>
                </a:solidFill>
              </a:rPr>
              <a:t>rw-rw-r</a:t>
            </a:r>
            <a:r>
              <a:rPr lang="en-US" altLang="zh-CN" sz="3400" b="1">
                <a:solidFill>
                  <a:srgbClr val="000099"/>
                </a:solidFill>
              </a:rPr>
              <a:t>--</a:t>
            </a:r>
            <a:endParaRPr lang="en-US" altLang="zh-CN" sz="3400" b="1">
              <a:solidFill>
                <a:srgbClr val="000099"/>
              </a:solidFill>
            </a:endParaRPr>
          </a:p>
          <a:p>
            <a:pPr>
              <a:buNone/>
            </a:pPr>
            <a:endParaRPr lang="en-US" altLang="zh-CN" sz="3400" b="1">
              <a:solidFill>
                <a:srgbClr val="000099"/>
              </a:solidFill>
            </a:endParaRPr>
          </a:p>
        </p:txBody>
      </p:sp>
      <p:sp>
        <p:nvSpPr>
          <p:cNvPr id="64515" name="矩形 64514"/>
          <p:cNvSpPr/>
          <p:nvPr/>
        </p:nvSpPr>
        <p:spPr>
          <a:xfrm>
            <a:off x="3492500" y="1989138"/>
            <a:ext cx="1143000" cy="579437"/>
          </a:xfrm>
          <a:prstGeom prst="rect">
            <a:avLst/>
          </a:prstGeom>
          <a:noFill/>
          <a:ln w="12700">
            <a:noFill/>
          </a:ln>
        </p:spPr>
        <p:txBody>
          <a:bodyPr anchor="t">
            <a:spAutoFit/>
          </a:bodyPr>
          <a:lstStyle/>
          <a:p>
            <a:pPr eaLnBrk="0" hangingPunct="0">
              <a:buClrTx/>
            </a:pPr>
            <a:r>
              <a:rPr lang="en-US" altLang="zh-CN" sz="3200" b="1">
                <a:solidFill>
                  <a:schemeClr val="hlink"/>
                </a:solidFill>
                <a:latin typeface="Arial" panose="020B0604020202020204" pitchFamily="34" charset="0"/>
                <a:ea typeface="宋体" panose="02010600030101010101" pitchFamily="2" charset="-122"/>
              </a:rPr>
              <a:t>755</a:t>
            </a:r>
            <a:endParaRPr lang="en-US" altLang="zh-CN" sz="3200" b="1">
              <a:solidFill>
                <a:schemeClr val="hlink"/>
              </a:solidFill>
              <a:latin typeface="Arial" panose="020B0604020202020204" pitchFamily="34" charset="0"/>
              <a:ea typeface="宋体" panose="02010600030101010101" pitchFamily="2" charset="-122"/>
            </a:endParaRPr>
          </a:p>
        </p:txBody>
      </p:sp>
      <p:sp>
        <p:nvSpPr>
          <p:cNvPr id="64516" name="矩形 64515"/>
          <p:cNvSpPr/>
          <p:nvPr/>
        </p:nvSpPr>
        <p:spPr>
          <a:xfrm>
            <a:off x="3492500" y="2708275"/>
            <a:ext cx="1143000" cy="579438"/>
          </a:xfrm>
          <a:prstGeom prst="rect">
            <a:avLst/>
          </a:prstGeom>
          <a:noFill/>
          <a:ln w="12700">
            <a:noFill/>
          </a:ln>
        </p:spPr>
        <p:txBody>
          <a:bodyPr anchor="t">
            <a:spAutoFit/>
          </a:bodyPr>
          <a:lstStyle/>
          <a:p>
            <a:pPr eaLnBrk="0" hangingPunct="0">
              <a:buClrTx/>
            </a:pPr>
            <a:r>
              <a:rPr lang="en-US" altLang="zh-CN" sz="3200" b="1">
                <a:solidFill>
                  <a:schemeClr val="hlink"/>
                </a:solidFill>
                <a:latin typeface="Arial" panose="020B0604020202020204" pitchFamily="34" charset="0"/>
                <a:ea typeface="宋体" panose="02010600030101010101" pitchFamily="2" charset="-122"/>
              </a:rPr>
              <a:t>754</a:t>
            </a:r>
            <a:endParaRPr lang="en-US" altLang="zh-CN" sz="3200" b="1">
              <a:solidFill>
                <a:schemeClr val="hlink"/>
              </a:solidFill>
              <a:latin typeface="Arial" panose="020B0604020202020204" pitchFamily="34" charset="0"/>
              <a:ea typeface="宋体" panose="02010600030101010101" pitchFamily="2" charset="-122"/>
            </a:endParaRPr>
          </a:p>
        </p:txBody>
      </p:sp>
      <p:sp>
        <p:nvSpPr>
          <p:cNvPr id="64517" name="矩形 64516"/>
          <p:cNvSpPr/>
          <p:nvPr/>
        </p:nvSpPr>
        <p:spPr>
          <a:xfrm>
            <a:off x="3492500" y="3357563"/>
            <a:ext cx="1143000" cy="579437"/>
          </a:xfrm>
          <a:prstGeom prst="rect">
            <a:avLst/>
          </a:prstGeom>
          <a:noFill/>
          <a:ln w="12700">
            <a:noFill/>
          </a:ln>
        </p:spPr>
        <p:txBody>
          <a:bodyPr anchor="t">
            <a:spAutoFit/>
          </a:bodyPr>
          <a:lstStyle/>
          <a:p>
            <a:pPr eaLnBrk="0" hangingPunct="0">
              <a:buClrTx/>
            </a:pPr>
            <a:r>
              <a:rPr lang="en-US" altLang="zh-CN" sz="3200" b="1">
                <a:solidFill>
                  <a:schemeClr val="hlink"/>
                </a:solidFill>
                <a:latin typeface="Arial" panose="020B0604020202020204" pitchFamily="34" charset="0"/>
                <a:ea typeface="宋体" panose="02010600030101010101" pitchFamily="2" charset="-122"/>
              </a:rPr>
              <a:t>664</a:t>
            </a:r>
            <a:endParaRPr lang="en-US" altLang="zh-CN" sz="3200" b="1">
              <a:solidFill>
                <a:schemeClr val="hlink"/>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6">
                                            <p:txEl>
                                              <p:pRg st="0" end="0"/>
                                            </p:txEl>
                                          </p:spTgt>
                                        </p:tgtEl>
                                        <p:attrNameLst>
                                          <p:attrName>style.visibility</p:attrName>
                                        </p:attrNameLst>
                                      </p:cBhvr>
                                      <p:to>
                                        <p:strVal val="visible"/>
                                      </p:to>
                                    </p:set>
                                    <p:anim calcmode="lin" valueType="num">
                                      <p:cBhvr additive="base">
                                        <p:cTn id="13" dur="500" fill="hold"/>
                                        <p:tgtEl>
                                          <p:spTgt spid="6451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51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17">
                                            <p:txEl>
                                              <p:pRg st="0" end="0"/>
                                            </p:txEl>
                                          </p:spTgt>
                                        </p:tgtEl>
                                        <p:attrNameLst>
                                          <p:attrName>style.visibility</p:attrName>
                                        </p:attrNameLst>
                                      </p:cBhvr>
                                      <p:to>
                                        <p:strVal val="visible"/>
                                      </p:to>
                                    </p:set>
                                    <p:anim calcmode="lin" valueType="num">
                                      <p:cBhvr additive="base">
                                        <p:cTn id="19" dur="500" fill="hold"/>
                                        <p:tgtEl>
                                          <p:spTgt spid="6451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51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P spid="64516" grpId="0" build="p"/>
      <p:bldP spid="6451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文本框 60417"/>
          <p:cNvSpPr txBox="1"/>
          <p:nvPr/>
        </p:nvSpPr>
        <p:spPr>
          <a:xfrm>
            <a:off x="539750" y="980440"/>
            <a:ext cx="8229600" cy="4523105"/>
          </a:xfrm>
          <a:prstGeom prst="rect">
            <a:avLst/>
          </a:prstGeom>
          <a:noFill/>
          <a:ln w="9525">
            <a:noFill/>
          </a:ln>
        </p:spPr>
        <p:txBody>
          <a:bodyPr wrap="square" anchor="t">
            <a:spAutoFit/>
          </a:bodyPr>
          <a:lstStyle/>
          <a:p>
            <a:r>
              <a:rPr lang="zh-CN" altLang="en-US" sz="3200" b="1" dirty="0">
                <a:solidFill>
                  <a:schemeClr val="accent6"/>
                </a:solidFill>
                <a:latin typeface="Times New Roman" panose="02020603050405020304" pitchFamily="18" charset="0"/>
                <a:ea typeface="宋体" panose="02010600030101010101" pitchFamily="2" charset="-122"/>
              </a:rPr>
              <a:t>示例</a:t>
            </a:r>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dirty="0">
              <a:solidFill>
                <a:schemeClr val="accent6"/>
              </a:solidFill>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zh-CN" altLang="en-US" sz="3200" b="1">
              <a:latin typeface="Times New Roman" panose="02020603050405020304" pitchFamily="18" charset="0"/>
              <a:ea typeface="宋体" panose="02010600030101010101" pitchFamily="2" charset="-122"/>
            </a:endParaRPr>
          </a:p>
          <a:p>
            <a:endParaRPr lang="en-US" altLang="zh-CN" sz="3200" b="1">
              <a:solidFill>
                <a:srgbClr val="000066"/>
              </a:solidFill>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611505" y="1700530"/>
            <a:ext cx="7422515" cy="322326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0241"/>
          <p:cNvSpPr>
            <a:spLocks noGrp="1"/>
          </p:cNvSpPr>
          <p:nvPr>
            <p:ph type="title"/>
          </p:nvPr>
        </p:nvSpPr>
        <p:spPr/>
        <p:txBody>
          <a:bodyPr anchor="b"/>
          <a:lstStyle/>
          <a:p>
            <a:r>
              <a:rPr lang="zh-CN" altLang="en-US" dirty="0">
                <a:solidFill>
                  <a:schemeClr val="tx2"/>
                </a:solidFill>
              </a:rPr>
              <a:t>三、文件的特殊权限 </a:t>
            </a:r>
            <a:endParaRPr lang="zh-CN" altLang="en-US" dirty="0">
              <a:solidFill>
                <a:schemeClr val="tx2"/>
              </a:solidFill>
            </a:endParaRPr>
          </a:p>
        </p:txBody>
      </p:sp>
      <p:sp>
        <p:nvSpPr>
          <p:cNvPr id="56322" name="文本占位符 10242"/>
          <p:cNvSpPr>
            <a:spLocks noGrp="1"/>
          </p:cNvSpPr>
          <p:nvPr>
            <p:ph idx="1"/>
          </p:nvPr>
        </p:nvSpPr>
        <p:spPr>
          <a:xfrm>
            <a:off x="457200" y="1600200"/>
            <a:ext cx="8229600" cy="3411220"/>
          </a:xfrm>
        </p:spPr>
        <p:txBody>
          <a:bodyPr anchor="t"/>
          <a:lstStyle/>
          <a:p>
            <a:pPr marL="0" indent="0">
              <a:buClr>
                <a:schemeClr val="folHlink"/>
              </a:buClr>
              <a:buNone/>
            </a:pPr>
            <a:r>
              <a:rPr lang="zh-CN" altLang="en-US" sz="2800" b="1" dirty="0">
                <a:solidFill>
                  <a:schemeClr val="accent6"/>
                </a:solidFill>
              </a:rPr>
              <a:t>文件的特殊权限有：</a:t>
            </a:r>
            <a:r>
              <a:rPr lang="en-US" altLang="zh-CN" sz="2800" b="1" dirty="0">
                <a:solidFill>
                  <a:schemeClr val="accent6"/>
                </a:solidFill>
              </a:rPr>
              <a:t>SUID</a:t>
            </a:r>
            <a:r>
              <a:rPr lang="zh-CN" altLang="en-US" sz="2800" b="1" dirty="0">
                <a:solidFill>
                  <a:schemeClr val="accent6"/>
                </a:solidFill>
              </a:rPr>
              <a:t>、</a:t>
            </a:r>
            <a:r>
              <a:rPr lang="en-US" altLang="zh-CN" sz="2800" b="1" dirty="0">
                <a:solidFill>
                  <a:schemeClr val="accent6"/>
                </a:solidFill>
              </a:rPr>
              <a:t>SGID</a:t>
            </a:r>
            <a:r>
              <a:rPr lang="zh-CN" altLang="en-US" sz="2800" b="1" dirty="0">
                <a:solidFill>
                  <a:schemeClr val="accent6"/>
                </a:solidFill>
              </a:rPr>
              <a:t>和</a:t>
            </a:r>
            <a:r>
              <a:rPr lang="en-US" altLang="zh-CN" sz="2800" b="1" dirty="0">
                <a:solidFill>
                  <a:schemeClr val="accent6"/>
                </a:solidFill>
              </a:rPr>
              <a:t>Sticky</a:t>
            </a:r>
            <a:endParaRPr lang="zh-CN" altLang="en-US" sz="2800" b="1" dirty="0">
              <a:solidFill>
                <a:schemeClr val="accent6"/>
              </a:solidFill>
            </a:endParaRPr>
          </a:p>
          <a:p>
            <a:pPr marL="0" indent="0">
              <a:buClr>
                <a:schemeClr val="folHlink"/>
              </a:buClr>
              <a:buNone/>
            </a:pPr>
            <a:r>
              <a:rPr lang="zh-CN" altLang="en-US" sz="2800" b="1" err="1">
                <a:solidFill>
                  <a:schemeClr val="accent6"/>
                </a:solidFill>
              </a:rPr>
              <a:t>作用范围：</a:t>
            </a:r>
            <a:endParaRPr lang="en-US" altLang="zh-CN" sz="2800" b="1" err="1">
              <a:solidFill>
                <a:schemeClr val="tx1"/>
              </a:solidFill>
            </a:endParaRPr>
          </a:p>
          <a:p>
            <a:pPr>
              <a:buClr>
                <a:srgbClr val="006633"/>
              </a:buClr>
              <a:buFont typeface="Wingdings" panose="05000000000000000000" charset="0"/>
              <a:buChar char="Ø"/>
            </a:pPr>
            <a:r>
              <a:rPr lang="en-US" altLang="zh-CN" sz="2800" b="1" err="1">
                <a:solidFill>
                  <a:schemeClr val="tx1"/>
                </a:solidFill>
              </a:rPr>
              <a:t>suid/sgid</a:t>
            </a:r>
            <a:r>
              <a:rPr lang="zh-CN" altLang="en-US" sz="2800" b="1" dirty="0">
                <a:solidFill>
                  <a:schemeClr val="tx1"/>
                </a:solidFill>
              </a:rPr>
              <a:t>程序 </a:t>
            </a:r>
            <a:endParaRPr lang="zh-CN" altLang="en-US" sz="2800" b="1" dirty="0">
              <a:solidFill>
                <a:schemeClr val="tx1"/>
              </a:solidFill>
            </a:endParaRPr>
          </a:p>
          <a:p>
            <a:pPr>
              <a:buClr>
                <a:srgbClr val="006633"/>
              </a:buClr>
              <a:buFont typeface="Wingdings" panose="05000000000000000000" charset="0"/>
              <a:buChar char="Ø"/>
            </a:pPr>
            <a:r>
              <a:rPr lang="zh-CN" altLang="en-US" sz="2800" b="1" dirty="0">
                <a:solidFill>
                  <a:schemeClr val="tx1"/>
                </a:solidFill>
              </a:rPr>
              <a:t>目录的</a:t>
            </a:r>
            <a:r>
              <a:rPr lang="en-US" altLang="zh-CN" sz="2800" b="1" dirty="0">
                <a:solidFill>
                  <a:schemeClr val="tx1"/>
                </a:solidFill>
              </a:rPr>
              <a:t>s</a:t>
            </a:r>
            <a:r>
              <a:rPr lang="zh-CN" altLang="en-US" sz="2800" b="1" dirty="0">
                <a:solidFill>
                  <a:schemeClr val="tx1"/>
                </a:solidFill>
              </a:rPr>
              <a:t>属性 </a:t>
            </a:r>
            <a:endParaRPr lang="zh-CN" altLang="en-US" sz="2800" b="1" dirty="0">
              <a:solidFill>
                <a:schemeClr val="tx1"/>
              </a:solidFill>
            </a:endParaRPr>
          </a:p>
          <a:p>
            <a:pPr>
              <a:buClr>
                <a:srgbClr val="006633"/>
              </a:buClr>
              <a:buFont typeface="Wingdings" panose="05000000000000000000" charset="0"/>
              <a:buChar char="Ø"/>
            </a:pPr>
            <a:r>
              <a:rPr lang="zh-CN" altLang="en-US" sz="2800" b="1" dirty="0">
                <a:solidFill>
                  <a:schemeClr val="tx1"/>
                </a:solidFill>
              </a:rPr>
              <a:t>目录的</a:t>
            </a:r>
            <a:r>
              <a:rPr lang="en-US" altLang="zh-CN" sz="2800" b="1" dirty="0">
                <a:solidFill>
                  <a:schemeClr val="tx1"/>
                </a:solidFill>
              </a:rPr>
              <a:t>t</a:t>
            </a:r>
            <a:r>
              <a:rPr lang="zh-CN" altLang="en-US" sz="2800" b="1" dirty="0">
                <a:solidFill>
                  <a:schemeClr val="tx1"/>
                </a:solidFill>
              </a:rPr>
              <a:t>属性</a:t>
            </a:r>
            <a:r>
              <a:rPr lang="zh-CN" altLang="en-US" b="1" dirty="0">
                <a:solidFill>
                  <a:schemeClr val="tx1"/>
                </a:solidFill>
              </a:rPr>
              <a:t> </a:t>
            </a:r>
            <a:endParaRPr lang="zh-CN" altLang="en-US" b="1" dirty="0">
              <a:solidFill>
                <a:schemeClr val="tx1"/>
              </a:solidFill>
            </a:endParaRPr>
          </a:p>
          <a:p>
            <a:pPr marL="0" indent="0">
              <a:buNone/>
            </a:pPr>
            <a:r>
              <a:rPr lang="zh-CN" altLang="en-US" sz="2800" b="1" dirty="0">
                <a:solidFill>
                  <a:schemeClr val="accent6"/>
                </a:solidFill>
              </a:rPr>
              <a:t>特殊权限的具体内容会放在多用户管理中详细介绍</a:t>
            </a:r>
            <a:endParaRPr lang="zh-CN" altLang="en-US" b="1" dirty="0">
              <a:solidFill>
                <a:schemeClr val="hlink"/>
              </a:solidFill>
            </a:endParaRPr>
          </a:p>
          <a:p>
            <a:pPr marL="571500" indent="-571500">
              <a:buNone/>
            </a:pP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文本占位符 72706"/>
          <p:cNvSpPr>
            <a:spLocks noGrp="1"/>
          </p:cNvSpPr>
          <p:nvPr>
            <p:ph idx="1"/>
          </p:nvPr>
        </p:nvSpPr>
        <p:spPr/>
        <p:txBody>
          <a:bodyPr anchor="t"/>
          <a:lstStyle/>
          <a:p>
            <a:pPr marL="0" indent="0">
              <a:buNone/>
            </a:pPr>
            <a:r>
              <a:rPr lang="zh-CN" altLang="en-US" sz="2800" b="1" dirty="0">
                <a:solidFill>
                  <a:schemeClr val="accent6"/>
                </a:solidFill>
              </a:rPr>
              <a:t>文件的默认权限是指新创建的文件所拥有的权限，系统规定：</a:t>
            </a:r>
            <a:endParaRPr lang="zh-CN" altLang="en-US" sz="2800" b="1" dirty="0">
              <a:solidFill>
                <a:schemeClr val="accent6"/>
              </a:solidFill>
            </a:endParaRPr>
          </a:p>
          <a:p>
            <a:pPr marL="0" indent="0">
              <a:buNone/>
            </a:pPr>
            <a:r>
              <a:rPr lang="zh-CN" altLang="en-US" sz="2800" b="1" dirty="0">
                <a:solidFill>
                  <a:schemeClr val="tx1"/>
                </a:solidFill>
              </a:rPr>
              <a:t>文件创建时的默认权限</a:t>
            </a:r>
            <a:r>
              <a:rPr lang="zh-CN" altLang="en-US" sz="2800" b="1">
                <a:solidFill>
                  <a:schemeClr val="tx1"/>
                </a:solidFill>
              </a:rPr>
              <a:t>是</a:t>
            </a:r>
            <a:endParaRPr lang="zh-CN" altLang="en-US" sz="2800" b="1">
              <a:solidFill>
                <a:schemeClr val="tx1"/>
              </a:solidFill>
            </a:endParaRPr>
          </a:p>
          <a:p>
            <a:pPr marL="0" indent="0">
              <a:buNone/>
            </a:pPr>
            <a:r>
              <a:rPr lang="en-US" altLang="zh-CN" sz="2800" b="1">
                <a:solidFill>
                  <a:schemeClr val="tx1"/>
                </a:solidFill>
              </a:rPr>
              <a:t>                      (rw-  rw-  rw-)-umask</a:t>
            </a:r>
            <a:endParaRPr lang="en-US" altLang="zh-CN" sz="2800" b="1">
              <a:solidFill>
                <a:schemeClr val="tx1"/>
              </a:solidFill>
            </a:endParaRPr>
          </a:p>
          <a:p>
            <a:pPr marL="0" indent="0">
              <a:buNone/>
            </a:pPr>
            <a:r>
              <a:rPr lang="zh-CN" altLang="en-US" sz="2800" b="1" dirty="0">
                <a:solidFill>
                  <a:schemeClr val="tx1"/>
                </a:solidFill>
              </a:rPr>
              <a:t>目录创建时的默认权限是</a:t>
            </a:r>
            <a:endParaRPr lang="zh-CN" altLang="en-US" sz="2800" b="1" dirty="0">
              <a:solidFill>
                <a:schemeClr val="tx1"/>
              </a:solidFill>
            </a:endParaRPr>
          </a:p>
          <a:p>
            <a:pPr marL="0" indent="0">
              <a:buNone/>
            </a:pPr>
            <a:r>
              <a:rPr lang="zh-CN" altLang="en-US" sz="2800" b="1" dirty="0">
                <a:solidFill>
                  <a:schemeClr val="tx1"/>
                </a:solidFill>
              </a:rPr>
              <a:t>                    </a:t>
            </a:r>
            <a:r>
              <a:rPr lang="en-US" altLang="zh-CN" sz="2800" b="1">
                <a:solidFill>
                  <a:schemeClr val="tx1"/>
                </a:solidFill>
                <a:sym typeface="+mn-ea"/>
              </a:rPr>
              <a:t> (rwx  rwx  rwx)</a:t>
            </a:r>
            <a:r>
              <a:rPr lang="en-US" altLang="zh-CN" sz="2800" b="1">
                <a:solidFill>
                  <a:schemeClr val="tx1"/>
                </a:solidFill>
              </a:rPr>
              <a:t>-umask</a:t>
            </a:r>
            <a:endParaRPr lang="en-US" altLang="zh-CN" sz="2800" b="1">
              <a:solidFill>
                <a:schemeClr val="tx1"/>
              </a:solidFill>
            </a:endParaRPr>
          </a:p>
          <a:p>
            <a:pPr marL="0" indent="0">
              <a:buNone/>
            </a:pPr>
            <a:r>
              <a:rPr lang="zh-CN" altLang="en-US" sz="2800" b="1" dirty="0">
                <a:solidFill>
                  <a:schemeClr val="tx1"/>
                </a:solidFill>
              </a:rPr>
              <a:t>系统默认</a:t>
            </a:r>
            <a:r>
              <a:rPr lang="en-US" altLang="zh-CN" sz="2800" b="1" dirty="0">
                <a:solidFill>
                  <a:schemeClr val="tx1"/>
                </a:solidFill>
              </a:rPr>
              <a:t>umask</a:t>
            </a:r>
            <a:r>
              <a:rPr lang="zh-CN" altLang="en-US" sz="2800" b="1" dirty="0">
                <a:solidFill>
                  <a:schemeClr val="tx1"/>
                </a:solidFill>
              </a:rPr>
              <a:t>掩码是</a:t>
            </a:r>
            <a:r>
              <a:rPr lang="en-US" altLang="zh-CN" sz="2800" b="1" dirty="0">
                <a:solidFill>
                  <a:schemeClr val="tx1"/>
                </a:solidFill>
              </a:rPr>
              <a:t>0022</a:t>
            </a:r>
            <a:endParaRPr lang="en-US" altLang="zh-CN" sz="2800" b="1" dirty="0">
              <a:solidFill>
                <a:schemeClr val="tx1"/>
              </a:solidFill>
            </a:endParaRPr>
          </a:p>
          <a:p>
            <a:pPr marL="0" indent="0">
              <a:buNone/>
            </a:pPr>
            <a:endParaRPr lang="en-US" altLang="zh-CN" sz="2800" b="1" dirty="0">
              <a:solidFill>
                <a:schemeClr val="tx1"/>
              </a:solidFill>
            </a:endParaRPr>
          </a:p>
        </p:txBody>
      </p:sp>
      <p:sp>
        <p:nvSpPr>
          <p:cNvPr id="57346" name="标题 72708"/>
          <p:cNvSpPr>
            <a:spLocks noGrp="1"/>
          </p:cNvSpPr>
          <p:nvPr>
            <p:ph type="title"/>
          </p:nvPr>
        </p:nvSpPr>
        <p:spPr/>
        <p:txBody>
          <a:bodyPr anchor="b"/>
          <a:lstStyle/>
          <a:p>
            <a:r>
              <a:rPr lang="zh-CN" altLang="en-US" dirty="0"/>
              <a:t>四、文件默认权限umask掩码</a:t>
            </a:r>
            <a:endParaRPr lang="zh-CN" altLang="en-US" dirty="0"/>
          </a:p>
        </p:txBody>
      </p:sp>
      <p:pic>
        <p:nvPicPr>
          <p:cNvPr id="2" name="图片 1"/>
          <p:cNvPicPr>
            <a:picLocks noChangeAspect="1"/>
          </p:cNvPicPr>
          <p:nvPr/>
        </p:nvPicPr>
        <p:blipFill>
          <a:blip r:embed="rId1"/>
          <a:stretch>
            <a:fillRect/>
          </a:stretch>
        </p:blipFill>
        <p:spPr>
          <a:xfrm>
            <a:off x="611505" y="5156835"/>
            <a:ext cx="4990465" cy="83502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550" y="2564765"/>
            <a:ext cx="7772400" cy="783590"/>
          </a:xfrm>
        </p:spPr>
        <p:txBody>
          <a:bodyPr/>
          <a:lstStyle/>
          <a:p>
            <a:pPr eaLnBrk="1" hangingPunct="1">
              <a:defRPr/>
            </a:pPr>
            <a:r>
              <a:rPr lang="zh-CN" altLang="en-US" dirty="0" smtClean="0"/>
              <a:t>八、</a:t>
            </a:r>
            <a:r>
              <a:rPr lang="en-US" altLang="zh-CN" dirty="0">
                <a:sym typeface="+mn-ea"/>
              </a:rPr>
              <a:t> </a:t>
            </a:r>
            <a:r>
              <a:rPr lang="en-US" altLang="zh-CN" dirty="0">
                <a:latin typeface="Verdana" panose="020B0604030504040204" pitchFamily="34" charset="0"/>
                <a:ea typeface="宋体" panose="02010600030101010101" pitchFamily="2" charset="-122"/>
                <a:sym typeface="+mn-ea"/>
              </a:rPr>
              <a:t>LINUX </a:t>
            </a:r>
            <a:r>
              <a:rPr lang="zh-CN" altLang="en-US" dirty="0">
                <a:latin typeface="Verdana" panose="020B0604030504040204" pitchFamily="34" charset="0"/>
                <a:ea typeface="宋体" panose="02010600030101010101" pitchFamily="2" charset="-122"/>
                <a:sym typeface="+mn-ea"/>
              </a:rPr>
              <a:t>链接</a:t>
            </a:r>
            <a:r>
              <a:rPr lang="zh-CN" altLang="en-US" dirty="0">
                <a:latin typeface="Verdana" panose="020B0604030504040204" pitchFamily="34" charset="0"/>
                <a:ea typeface="宋体" panose="02010600030101010101" pitchFamily="2" charset="-122"/>
                <a:sym typeface="+mn-ea"/>
              </a:rPr>
              <a:t>文件</a:t>
            </a:r>
            <a:endParaRPr lang="zh-CN" altLang="en-US" dirty="0">
              <a:latin typeface="Verdana" panose="020B0604030504040204" pitchFamily="34" charset="0"/>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550" y="2564765"/>
            <a:ext cx="7772400" cy="783590"/>
          </a:xfrm>
        </p:spPr>
        <p:txBody>
          <a:bodyPr/>
          <a:lstStyle/>
          <a:p>
            <a:pPr eaLnBrk="1" hangingPunct="1">
              <a:defRPr/>
            </a:pPr>
            <a:r>
              <a:rPr lang="zh-CN" altLang="en-US" dirty="0" smtClean="0"/>
              <a:t>二、</a:t>
            </a:r>
            <a:r>
              <a:rPr lang="en-US" altLang="zh-CN" dirty="0">
                <a:sym typeface="+mn-ea"/>
              </a:rPr>
              <a:t> </a:t>
            </a:r>
            <a:r>
              <a:rPr lang="en-US" altLang="zh-CN" dirty="0">
                <a:latin typeface="Verdana" panose="020B0604030504040204" pitchFamily="34" charset="0"/>
                <a:ea typeface="宋体" panose="02010600030101010101" pitchFamily="2" charset="-122"/>
                <a:sym typeface="+mn-ea"/>
              </a:rPr>
              <a:t>LINUX </a:t>
            </a:r>
            <a:r>
              <a:rPr lang="zh-CN" altLang="en-US" dirty="0">
                <a:latin typeface="Verdana" panose="020B0604030504040204" pitchFamily="34" charset="0"/>
                <a:ea typeface="宋体" panose="02010600030101010101" pitchFamily="2" charset="-122"/>
                <a:sym typeface="+mn-ea"/>
              </a:rPr>
              <a:t>系统目录结构</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1265"/>
          <p:cNvSpPr>
            <a:spLocks noGrp="1"/>
          </p:cNvSpPr>
          <p:nvPr>
            <p:ph type="title"/>
          </p:nvPr>
        </p:nvSpPr>
        <p:spPr/>
        <p:txBody>
          <a:bodyPr anchor="b"/>
          <a:lstStyle/>
          <a:p>
            <a:pPr algn="l"/>
            <a:r>
              <a:rPr lang="zh-CN" altLang="en-US" dirty="0"/>
              <a:t>文件的链接</a:t>
            </a:r>
            <a:endParaRPr lang="zh-CN" altLang="en-US" dirty="0"/>
          </a:p>
        </p:txBody>
      </p:sp>
      <p:sp>
        <p:nvSpPr>
          <p:cNvPr id="58370" name="文本占位符 11266"/>
          <p:cNvSpPr>
            <a:spLocks noGrp="1"/>
          </p:cNvSpPr>
          <p:nvPr>
            <p:ph idx="1"/>
          </p:nvPr>
        </p:nvSpPr>
        <p:spPr>
          <a:xfrm>
            <a:off x="457200" y="1600200"/>
            <a:ext cx="8229600" cy="3893820"/>
          </a:xfrm>
        </p:spPr>
        <p:txBody>
          <a:bodyPr anchor="t"/>
          <a:lstStyle/>
          <a:p>
            <a:pPr>
              <a:buFont typeface="Wingdings" panose="05000000000000000000" charset="0"/>
              <a:buChar char="Ø"/>
            </a:pPr>
            <a:r>
              <a:rPr lang="zh-CN" altLang="en-US" dirty="0"/>
              <a:t>硬链接 </a:t>
            </a:r>
            <a:endParaRPr lang="zh-CN" altLang="en-US" dirty="0"/>
          </a:p>
          <a:p>
            <a:pPr marL="344170" lvl="1" indent="0">
              <a:buNone/>
            </a:pPr>
            <a:r>
              <a:rPr lang="zh-CN" altLang="en-US" dirty="0"/>
              <a:t>不带选项，</a:t>
            </a:r>
            <a:r>
              <a:rPr lang="en-US" altLang="zh-CN" err="1"/>
              <a:t>ln</a:t>
            </a:r>
            <a:r>
              <a:rPr lang="zh-CN" altLang="en-US" dirty="0"/>
              <a:t>命令创建硬链接。在另外的目录或本目录中增加目标文件的一个目录项，一个文件就登记在多个目录中。</a:t>
            </a:r>
            <a:endParaRPr lang="zh-CN" altLang="en-US" dirty="0"/>
          </a:p>
          <a:p>
            <a:pPr>
              <a:buFont typeface="Wingdings" panose="05000000000000000000" charset="0"/>
              <a:buChar char="Ø"/>
            </a:pPr>
            <a:r>
              <a:rPr lang="zh-CN" altLang="en-US" dirty="0">
                <a:sym typeface="+mn-ea"/>
              </a:rPr>
              <a:t>符号链接</a:t>
            </a:r>
            <a:r>
              <a:rPr lang="en-US" altLang="zh-CN" dirty="0"/>
              <a:t>(</a:t>
            </a:r>
            <a:r>
              <a:rPr lang="zh-CN" altLang="en-US" dirty="0">
                <a:sym typeface="+mn-ea"/>
              </a:rPr>
              <a:t>软链接</a:t>
            </a:r>
            <a:r>
              <a:rPr lang="zh-CN" altLang="en-US" dirty="0"/>
              <a:t> </a:t>
            </a:r>
            <a:r>
              <a:rPr lang="en-US" altLang="zh-CN"/>
              <a:t>) </a:t>
            </a:r>
            <a:endParaRPr lang="en-US" altLang="zh-CN"/>
          </a:p>
          <a:p>
            <a:pPr marL="344170" lvl="1" indent="0">
              <a:buNone/>
            </a:pPr>
            <a:r>
              <a:rPr lang="zh-CN" altLang="en-US" dirty="0"/>
              <a:t>用“</a:t>
            </a:r>
            <a:r>
              <a:rPr lang="en-US" altLang="zh-CN" err="1"/>
              <a:t>ln</a:t>
            </a:r>
            <a:r>
              <a:rPr lang="en-US" altLang="zh-CN" dirty="0"/>
              <a:t> -s”</a:t>
            </a:r>
            <a:r>
              <a:rPr lang="zh-CN" altLang="en-US" dirty="0"/>
              <a:t>命令建立符号链接时，最好源文件用绝对路径名，这样可以在任何工作目录下进行符号链接。类似于</a:t>
            </a:r>
            <a:r>
              <a:rPr lang="en-US" altLang="zh-CN" dirty="0"/>
              <a:t>Windows</a:t>
            </a:r>
            <a:r>
              <a:rPr lang="zh-CN" altLang="en-US" dirty="0"/>
              <a:t>系统中的快捷方式。</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文本占位符 65538"/>
          <p:cNvSpPr>
            <a:spLocks noGrp="1"/>
          </p:cNvSpPr>
          <p:nvPr>
            <p:ph idx="1"/>
          </p:nvPr>
        </p:nvSpPr>
        <p:spPr>
          <a:xfrm>
            <a:off x="457200" y="1981200"/>
            <a:ext cx="8229600" cy="2343150"/>
          </a:xfrm>
        </p:spPr>
        <p:txBody>
          <a:bodyPr wrap="square" lIns="91440" tIns="45720" rIns="91440" bIns="45720" anchor="t"/>
          <a:lstStyle/>
          <a:p>
            <a:pPr>
              <a:buNone/>
            </a:pPr>
            <a:r>
              <a:rPr lang="en-US" altLang="zh-CN" sz="2600" b="1" dirty="0">
                <a:solidFill>
                  <a:schemeClr val="accent6"/>
                </a:solidFill>
              </a:rPr>
              <a:t>1</a:t>
            </a:r>
            <a:r>
              <a:rPr lang="zh-CN" altLang="en-US" sz="2600" b="1" dirty="0">
                <a:solidFill>
                  <a:schemeClr val="accent6"/>
                </a:solidFill>
              </a:rPr>
              <a:t>．硬链接：在另外的目录或本目录中增加目标文件的一个目录项。</a:t>
            </a:r>
            <a:endParaRPr lang="zh-CN" altLang="en-US" sz="2600" b="1" dirty="0"/>
          </a:p>
          <a:p>
            <a:pPr>
              <a:buNone/>
            </a:pPr>
            <a:r>
              <a:rPr lang="zh-CN" altLang="en-US" sz="2600" b="1" dirty="0"/>
              <a:t>    有如下限制：</a:t>
            </a:r>
            <a:r>
              <a:rPr lang="zh-CN" altLang="en-US" sz="2600" b="1" dirty="0">
                <a:ea typeface="楷体_GB2312" pitchFamily="49" charset="-122"/>
              </a:rPr>
              <a:t>不能对目录文件做硬链接；不能在不同的文件系统之间做硬链接，不能跨分区建立硬链接。</a:t>
            </a:r>
            <a:r>
              <a:rPr lang="zh-CN" altLang="en-US" sz="2600" dirty="0"/>
              <a:t>   </a:t>
            </a:r>
            <a:endParaRPr lang="zh-CN" altLang="en-US" sz="2600" dirty="0"/>
          </a:p>
          <a:p>
            <a:pPr>
              <a:buNone/>
            </a:pPr>
            <a:r>
              <a:rPr lang="zh-CN" altLang="en-US" dirty="0"/>
              <a:t>  </a:t>
            </a:r>
            <a:endParaRPr lang="zh-CN" altLang="en-US" dirty="0"/>
          </a:p>
          <a:p>
            <a:pPr>
              <a:buNone/>
            </a:pPr>
            <a:r>
              <a:rPr lang="zh-CN" altLang="en-US" dirty="0"/>
              <a:t> </a:t>
            </a:r>
            <a:r>
              <a:rPr lang="zh-CN" altLang="en-US"/>
              <a:t> </a:t>
            </a:r>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图片 66561" descr="t34"/>
          <p:cNvPicPr>
            <a:picLocks noChangeAspect="1"/>
          </p:cNvPicPr>
          <p:nvPr/>
        </p:nvPicPr>
        <p:blipFill>
          <a:blip r:embed="rId1"/>
          <a:srcRect t="1489" b="1489"/>
          <a:stretch>
            <a:fillRect/>
          </a:stretch>
        </p:blipFill>
        <p:spPr>
          <a:xfrm>
            <a:off x="609600" y="1524000"/>
            <a:ext cx="8077200" cy="4786313"/>
          </a:xfrm>
          <a:prstGeom prst="rect">
            <a:avLst/>
          </a:prstGeom>
          <a:noFill/>
          <a:ln w="9525">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文本占位符 67585"/>
          <p:cNvSpPr>
            <a:spLocks noGrp="1"/>
          </p:cNvSpPr>
          <p:nvPr>
            <p:ph idx="1"/>
          </p:nvPr>
        </p:nvSpPr>
        <p:spPr>
          <a:xfrm>
            <a:off x="457200" y="762000"/>
            <a:ext cx="8229600" cy="3846195"/>
          </a:xfrm>
        </p:spPr>
        <p:txBody>
          <a:bodyPr anchor="t"/>
          <a:lstStyle/>
          <a:p>
            <a:pPr>
              <a:buNone/>
            </a:pPr>
            <a:r>
              <a:rPr lang="en-US" altLang="zh-CN" sz="2600" b="1" dirty="0">
                <a:solidFill>
                  <a:schemeClr val="accent6"/>
                </a:solidFill>
              </a:rPr>
              <a:t>2</a:t>
            </a:r>
            <a:r>
              <a:rPr lang="zh-CN" altLang="en-US" sz="2600" b="1" dirty="0">
                <a:solidFill>
                  <a:schemeClr val="accent6"/>
                </a:solidFill>
              </a:rPr>
              <a:t>．符号链接也称为软链接，是将一个路径名链接到一个文件（一种特别类型的文件）。</a:t>
            </a:r>
            <a:r>
              <a:rPr lang="zh-CN" altLang="en-US" sz="2600" b="1" dirty="0"/>
              <a:t>    </a:t>
            </a:r>
            <a:endParaRPr lang="zh-CN" altLang="en-US" sz="2600" b="1" dirty="0"/>
          </a:p>
          <a:p>
            <a:pPr>
              <a:buNone/>
            </a:pPr>
            <a:r>
              <a:rPr lang="zh-CN" altLang="en-US" sz="2600" b="1" dirty="0"/>
              <a:t>    </a:t>
            </a:r>
            <a:endParaRPr lang="zh-CN" altLang="en-US" sz="2600" b="1" dirty="0"/>
          </a:p>
          <a:p>
            <a:pPr>
              <a:buNone/>
            </a:pPr>
            <a:r>
              <a:rPr lang="zh-CN" altLang="en-US" sz="2600" b="1" dirty="0"/>
              <a:t>与硬链接的不同：         </a:t>
            </a:r>
            <a:endParaRPr lang="zh-CN" altLang="en-US" sz="2600" b="1" dirty="0"/>
          </a:p>
          <a:p>
            <a:pPr>
              <a:buFont typeface="Wingdings" panose="05000000000000000000" charset="0"/>
              <a:buChar char="Ø"/>
            </a:pPr>
            <a:r>
              <a:rPr lang="zh-CN" altLang="en-US" sz="2600" b="1" dirty="0"/>
              <a:t>符号链接确实是一个新文件，它有不同的</a:t>
            </a:r>
            <a:r>
              <a:rPr lang="en-US" altLang="zh-CN" sz="2600" b="1" dirty="0"/>
              <a:t>i</a:t>
            </a:r>
            <a:r>
              <a:rPr lang="zh-CN" altLang="en-US" sz="2600" b="1" dirty="0"/>
              <a:t>节点号；而硬链接并没有建立新文件。 </a:t>
            </a:r>
            <a:endParaRPr lang="zh-CN" altLang="en-US" sz="2600" b="1" dirty="0"/>
          </a:p>
          <a:p>
            <a:pPr>
              <a:buFont typeface="Wingdings" panose="05000000000000000000" charset="0"/>
              <a:buChar char="Ø"/>
            </a:pPr>
            <a:r>
              <a:rPr lang="zh-CN" altLang="en-US" sz="2600" b="1" dirty="0"/>
              <a:t>符号链接没有硬链接的限制，可以对目录文件做符号链接，也可以在不同文件系统之间做符号链接。</a:t>
            </a:r>
            <a:endParaRPr lang="zh-CN" altLang="en-US" sz="2600" b="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文本占位符 68609"/>
          <p:cNvSpPr>
            <a:spLocks noGrp="1"/>
          </p:cNvSpPr>
          <p:nvPr>
            <p:ph idx="1"/>
          </p:nvPr>
        </p:nvSpPr>
        <p:spPr>
          <a:xfrm>
            <a:off x="457200" y="914400"/>
            <a:ext cx="8229600" cy="5257800"/>
          </a:xfrm>
        </p:spPr>
        <p:txBody>
          <a:bodyPr anchor="t"/>
          <a:lstStyle/>
          <a:p>
            <a:pPr algn="just">
              <a:buNone/>
            </a:pPr>
            <a:r>
              <a:rPr lang="en-US" altLang="zh-CN" sz="2600" b="1" dirty="0"/>
              <a:t>3</a:t>
            </a:r>
            <a:r>
              <a:rPr lang="zh-CN" altLang="en-US" sz="2600" b="1" dirty="0"/>
              <a:t>．</a:t>
            </a:r>
            <a:r>
              <a:rPr lang="en-US" altLang="zh-CN" sz="2600" b="1" err="1"/>
              <a:t>ln</a:t>
            </a:r>
            <a:r>
              <a:rPr lang="zh-CN" altLang="en-US" sz="2600" b="1" dirty="0"/>
              <a:t>命令</a:t>
            </a:r>
            <a:endParaRPr lang="zh-CN" altLang="en-US" sz="2600" b="1" dirty="0"/>
          </a:p>
          <a:p>
            <a:pPr algn="just">
              <a:buNone/>
            </a:pPr>
            <a:endParaRPr lang="zh-CN" altLang="en-US" sz="2600" b="1" dirty="0"/>
          </a:p>
          <a:p>
            <a:pPr marL="0" indent="0">
              <a:buNone/>
            </a:pPr>
            <a:r>
              <a:rPr lang="zh-CN" altLang="en-US" sz="2600" b="1" dirty="0"/>
              <a:t>一般格式：</a:t>
            </a:r>
            <a:r>
              <a:rPr lang="en-US" altLang="zh-CN" sz="2600" b="1" err="1"/>
              <a:t>ln</a:t>
            </a:r>
            <a:r>
              <a:rPr lang="en-US" altLang="zh-CN" sz="2600" b="1" dirty="0"/>
              <a:t>  [</a:t>
            </a:r>
            <a:r>
              <a:rPr lang="zh-CN" altLang="en-US" sz="2600" b="1" dirty="0"/>
              <a:t>选项</a:t>
            </a:r>
            <a:r>
              <a:rPr lang="en-US" altLang="zh-CN" sz="2600" b="1" dirty="0"/>
              <a:t>]  </a:t>
            </a:r>
            <a:r>
              <a:rPr lang="zh-CN" altLang="en-US" sz="2600" b="1" dirty="0"/>
              <a:t>源文件  </a:t>
            </a:r>
            <a:r>
              <a:rPr lang="en-US" altLang="zh-CN" sz="2600" b="1" dirty="0"/>
              <a:t>[</a:t>
            </a:r>
            <a:r>
              <a:rPr lang="zh-CN" altLang="en-US" sz="2600" b="1" dirty="0"/>
              <a:t>目标文件</a:t>
            </a:r>
            <a:r>
              <a:rPr lang="en-US" altLang="zh-CN" sz="2600" b="1"/>
              <a:t>]</a:t>
            </a:r>
            <a:endParaRPr lang="en-US" altLang="zh-CN" sz="2600" b="1"/>
          </a:p>
          <a:p>
            <a:pPr marL="0" indent="0">
              <a:buNone/>
            </a:pPr>
            <a:r>
              <a:rPr lang="zh-CN" altLang="en-US" sz="2600" b="1" dirty="0"/>
              <a:t>说明：用来创建链接 </a:t>
            </a:r>
            <a:endParaRPr lang="zh-CN" altLang="en-US" sz="2600" b="1" dirty="0"/>
          </a:p>
          <a:p>
            <a:pPr marL="0" indent="0">
              <a:buNone/>
            </a:pPr>
            <a:r>
              <a:rPr lang="zh-CN" altLang="en-US" sz="2600" b="1" dirty="0"/>
              <a:t>选项：</a:t>
            </a:r>
            <a:endParaRPr lang="zh-CN" altLang="en-US" sz="2600" b="1" dirty="0"/>
          </a:p>
          <a:p>
            <a:pPr>
              <a:buNone/>
            </a:pPr>
            <a:r>
              <a:rPr lang="zh-CN" altLang="en-US" sz="2600" b="1" dirty="0"/>
              <a:t>    </a:t>
            </a:r>
            <a:r>
              <a:rPr lang="en-US" altLang="zh-CN" sz="2600" b="1" dirty="0"/>
              <a:t>-s    </a:t>
            </a:r>
            <a:r>
              <a:rPr lang="zh-CN" altLang="en-US" sz="2600" b="1" dirty="0"/>
              <a:t>建立符号链接，而不是硬链接。</a:t>
            </a:r>
            <a:endParaRPr lang="zh-CN" altLang="en-US" sz="2600" b="1" dirty="0"/>
          </a:p>
          <a:p>
            <a:pPr>
              <a:buNone/>
            </a:pPr>
            <a:endParaRPr lang="zh-CN" altLang="en-US" sz="2600" b="1" dirty="0"/>
          </a:p>
          <a:p>
            <a:pPr marL="0" indent="0">
              <a:buNone/>
            </a:pPr>
            <a:r>
              <a:rPr lang="zh-CN" altLang="en-US" sz="2600" b="1" dirty="0"/>
              <a:t>注意：符号链接文件不是一个独立的文件，它的许多属性依赖于源文件，给符号链接文件设置存取权限是没有意义的，</a:t>
            </a:r>
            <a:r>
              <a:rPr lang="zh-CN" altLang="en-US" sz="2600" b="1" dirty="0">
                <a:sym typeface="+mn-ea"/>
              </a:rPr>
              <a:t>符号链接的权限是</a:t>
            </a:r>
            <a:r>
              <a:rPr lang="en-US" altLang="zh-CN" sz="2600" b="1" dirty="0">
                <a:sym typeface="+mn-ea"/>
              </a:rPr>
              <a:t>rwxrwxrwx</a:t>
            </a:r>
            <a:r>
              <a:rPr lang="zh-CN" altLang="en-US" sz="2600" b="1" dirty="0"/>
              <a:t>。 </a:t>
            </a:r>
            <a:endParaRPr lang="zh-CN" altLang="en-US" sz="2600" b="1"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矩形 69634"/>
          <p:cNvSpPr/>
          <p:nvPr/>
        </p:nvSpPr>
        <p:spPr>
          <a:xfrm>
            <a:off x="533400" y="5044440"/>
            <a:ext cx="7620000" cy="1198880"/>
          </a:xfrm>
          <a:prstGeom prst="rect">
            <a:avLst/>
          </a:prstGeom>
          <a:noFill/>
          <a:ln w="12700">
            <a:noFill/>
          </a:ln>
        </p:spPr>
        <p:txBody>
          <a:bodyPr wrap="square" anchor="t">
            <a:spAutoFit/>
          </a:bodyPr>
          <a:lstStyle/>
          <a:p>
            <a:pPr eaLnBrk="0" hangingPunct="0">
              <a:buClrTx/>
            </a:pPr>
            <a:r>
              <a:rPr lang="zh-CN" altLang="en-US" sz="2400" b="1" err="1">
                <a:solidFill>
                  <a:schemeClr val="accent6"/>
                </a:solidFill>
                <a:latin typeface="Arial" panose="020B0604020202020204" pitchFamily="34" charset="0"/>
                <a:ea typeface="宋体" panose="02010600030101010101" pitchFamily="2" charset="-122"/>
              </a:rPr>
              <a:t>假设当前目录为</a:t>
            </a:r>
            <a:r>
              <a:rPr lang="en-US" altLang="zh-CN" sz="2400" b="1" err="1">
                <a:solidFill>
                  <a:schemeClr val="accent6"/>
                </a:solidFill>
                <a:latin typeface="Arial" panose="020B0604020202020204" pitchFamily="34" charset="0"/>
                <a:ea typeface="宋体" panose="02010600030101010101" pitchFamily="2" charset="-122"/>
              </a:rPr>
              <a:t>liu</a:t>
            </a:r>
            <a:r>
              <a:rPr lang="zh-CN" altLang="en-US" sz="2400" b="1" err="1">
                <a:solidFill>
                  <a:schemeClr val="accent6"/>
                </a:solidFill>
                <a:latin typeface="Arial" panose="020B0604020202020204" pitchFamily="34" charset="0"/>
                <a:ea typeface="宋体" panose="02010600030101010101" pitchFamily="2" charset="-122"/>
              </a:rPr>
              <a:t>，建立</a:t>
            </a:r>
            <a:r>
              <a:rPr lang="en-US" altLang="zh-CN" sz="2400" b="1" err="1">
                <a:solidFill>
                  <a:schemeClr val="accent6"/>
                </a:solidFill>
                <a:latin typeface="Arial" panose="020B0604020202020204" pitchFamily="34" charset="0"/>
                <a:ea typeface="宋体" panose="02010600030101010101" pitchFamily="2" charset="-122"/>
              </a:rPr>
              <a:t>mub1</a:t>
            </a:r>
            <a:r>
              <a:rPr lang="zh-CN" altLang="en-US" sz="2400" b="1" err="1">
                <a:solidFill>
                  <a:schemeClr val="accent6"/>
                </a:solidFill>
                <a:latin typeface="Arial" panose="020B0604020202020204" pitchFamily="34" charset="0"/>
                <a:ea typeface="宋体" panose="02010600030101010101" pitchFamily="2" charset="-122"/>
              </a:rPr>
              <a:t>的符号链接文件</a:t>
            </a:r>
            <a:r>
              <a:rPr lang="en-US" altLang="zh-CN" sz="2400" b="1" err="1">
                <a:solidFill>
                  <a:schemeClr val="accent6"/>
                </a:solidFill>
                <a:latin typeface="Arial" panose="020B0604020202020204" pitchFamily="34" charset="0"/>
                <a:ea typeface="宋体" panose="02010600030101010101" pitchFamily="2" charset="-122"/>
              </a:rPr>
              <a:t>abc</a:t>
            </a:r>
            <a:endParaRPr lang="en-US" altLang="zh-CN" sz="2400" b="1" err="1">
              <a:solidFill>
                <a:schemeClr val="accent6"/>
              </a:solidFill>
              <a:latin typeface="Arial" panose="020B0604020202020204" pitchFamily="34" charset="0"/>
              <a:ea typeface="宋体" panose="02010600030101010101" pitchFamily="2" charset="-122"/>
            </a:endParaRPr>
          </a:p>
          <a:p>
            <a:pPr eaLnBrk="0" hangingPunct="0">
              <a:buClrTx/>
            </a:pPr>
            <a:r>
              <a:rPr lang="en-US" altLang="zh-CN" sz="2400" b="1" err="1">
                <a:solidFill>
                  <a:schemeClr val="accent6"/>
                </a:solidFill>
                <a:latin typeface="Arial" panose="020B0604020202020204" pitchFamily="34" charset="0"/>
                <a:ea typeface="宋体" panose="02010600030101010101" pitchFamily="2" charset="-122"/>
              </a:rPr>
              <a:t>ln    -s    /usr/mengqc/mub1   abc</a:t>
            </a:r>
            <a:endParaRPr lang="en-US" altLang="zh-CN" sz="2400" b="1" err="1">
              <a:solidFill>
                <a:schemeClr val="accent6"/>
              </a:solidFill>
              <a:latin typeface="Arial" panose="020B0604020202020204" pitchFamily="34" charset="0"/>
              <a:ea typeface="宋体" panose="02010600030101010101" pitchFamily="2" charset="-122"/>
            </a:endParaRPr>
          </a:p>
          <a:p>
            <a:pPr eaLnBrk="0" hangingPunct="0">
              <a:buClrTx/>
            </a:pPr>
            <a:r>
              <a:rPr lang="zh-CN" altLang="en-US" sz="2400" b="1">
                <a:solidFill>
                  <a:schemeClr val="accent6"/>
                </a:solidFill>
                <a:latin typeface="Arial" panose="020B0604020202020204" pitchFamily="34" charset="0"/>
                <a:ea typeface="宋体" panose="02010600030101010101" pitchFamily="2" charset="-122"/>
              </a:rPr>
              <a:t>或 </a:t>
            </a:r>
            <a:r>
              <a:rPr lang="en-US" altLang="zh-CN" sz="2400" b="1" err="1">
                <a:solidFill>
                  <a:schemeClr val="accent6"/>
                </a:solidFill>
                <a:sym typeface="+mn-ea"/>
              </a:rPr>
              <a:t>ln    -s    ../mengqc/mub1   abc</a:t>
            </a:r>
            <a:endParaRPr lang="en-US" altLang="zh-CN" sz="2400" b="1" err="1">
              <a:solidFill>
                <a:schemeClr val="accent6"/>
              </a:solidFill>
              <a:latin typeface="Arial" panose="020B0604020202020204" pitchFamily="34" charset="0"/>
              <a:ea typeface="宋体" panose="02010600030101010101" pitchFamily="2" charset="-122"/>
              <a:sym typeface="+mn-ea"/>
            </a:endParaRPr>
          </a:p>
        </p:txBody>
      </p:sp>
      <p:pic>
        <p:nvPicPr>
          <p:cNvPr id="60417" name="图片 66561" descr="t34"/>
          <p:cNvPicPr>
            <a:picLocks noChangeAspect="1"/>
          </p:cNvPicPr>
          <p:nvPr/>
        </p:nvPicPr>
        <p:blipFill>
          <a:blip r:embed="rId1"/>
          <a:srcRect t="1489" b="1489"/>
          <a:stretch>
            <a:fillRect/>
          </a:stretch>
        </p:blipFill>
        <p:spPr>
          <a:xfrm>
            <a:off x="533400" y="149225"/>
            <a:ext cx="8077200" cy="4786313"/>
          </a:xfrm>
          <a:prstGeom prst="rect">
            <a:avLst/>
          </a:prstGeom>
          <a:noFill/>
          <a:ln w="9525">
            <a:noFill/>
          </a:ln>
        </p:spPr>
      </p:pic>
    </p:spTree>
  </p:cSld>
  <p:clrMapOvr>
    <a:masterClrMapping/>
  </p:clrMapOvr>
  <p:timing>
    <p:tnLst>
      <p:par>
        <p:cTn id="1" dur="indefinite" restart="never" nodeType="tmRoot"/>
      </p:par>
    </p:tnLst>
    <p:bldLst>
      <p:bldP spid="69635"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矩形 69634"/>
          <p:cNvSpPr/>
          <p:nvPr/>
        </p:nvSpPr>
        <p:spPr>
          <a:xfrm>
            <a:off x="533400" y="5059680"/>
            <a:ext cx="7620000" cy="1198880"/>
          </a:xfrm>
          <a:prstGeom prst="rect">
            <a:avLst/>
          </a:prstGeom>
          <a:noFill/>
          <a:ln w="12700">
            <a:noFill/>
          </a:ln>
        </p:spPr>
        <p:txBody>
          <a:bodyPr wrap="square" anchor="t">
            <a:spAutoFit/>
          </a:bodyPr>
          <a:p>
            <a:pPr eaLnBrk="0" hangingPunct="0">
              <a:buClrTx/>
            </a:pPr>
            <a:r>
              <a:rPr lang="zh-CN" altLang="en-US" sz="2400" b="1" err="1">
                <a:solidFill>
                  <a:schemeClr val="accent6"/>
                </a:solidFill>
                <a:latin typeface="Arial" panose="020B0604020202020204" pitchFamily="34" charset="0"/>
                <a:ea typeface="宋体" panose="02010600030101010101" pitchFamily="2" charset="-122"/>
              </a:rPr>
              <a:t>假设当前目录为</a:t>
            </a:r>
            <a:r>
              <a:rPr lang="en-US" altLang="zh-CN" sz="2400" b="1" err="1">
                <a:solidFill>
                  <a:schemeClr val="accent6"/>
                </a:solidFill>
                <a:latin typeface="Arial" panose="020B0604020202020204" pitchFamily="34" charset="0"/>
                <a:ea typeface="宋体" panose="02010600030101010101" pitchFamily="2" charset="-122"/>
              </a:rPr>
              <a:t>liu</a:t>
            </a:r>
            <a:r>
              <a:rPr lang="zh-CN" altLang="en-US" sz="2400" b="1" err="1">
                <a:solidFill>
                  <a:schemeClr val="accent6"/>
                </a:solidFill>
                <a:latin typeface="Arial" panose="020B0604020202020204" pitchFamily="34" charset="0"/>
                <a:ea typeface="宋体" panose="02010600030101010101" pitchFamily="2" charset="-122"/>
              </a:rPr>
              <a:t>，建立</a:t>
            </a:r>
            <a:r>
              <a:rPr lang="en-US" altLang="zh-CN" sz="2400" b="1" err="1">
                <a:solidFill>
                  <a:schemeClr val="accent6"/>
                </a:solidFill>
                <a:latin typeface="Arial" panose="020B0604020202020204" pitchFamily="34" charset="0"/>
                <a:ea typeface="宋体" panose="02010600030101010101" pitchFamily="2" charset="-122"/>
              </a:rPr>
              <a:t>m2.c</a:t>
            </a:r>
            <a:r>
              <a:rPr lang="zh-CN" altLang="en-US" sz="2400" b="1" err="1">
                <a:solidFill>
                  <a:schemeClr val="accent6"/>
                </a:solidFill>
                <a:latin typeface="Arial" panose="020B0604020202020204" pitchFamily="34" charset="0"/>
                <a:ea typeface="宋体" panose="02010600030101010101" pitchFamily="2" charset="-122"/>
              </a:rPr>
              <a:t>的硬链接文件</a:t>
            </a:r>
            <a:endParaRPr lang="en-US" altLang="zh-CN" sz="2400" b="1" err="1">
              <a:solidFill>
                <a:schemeClr val="accent6"/>
              </a:solidFill>
              <a:latin typeface="Arial" panose="020B0604020202020204" pitchFamily="34" charset="0"/>
              <a:ea typeface="宋体" panose="02010600030101010101" pitchFamily="2" charset="-122"/>
            </a:endParaRPr>
          </a:p>
          <a:p>
            <a:pPr eaLnBrk="0" hangingPunct="0">
              <a:buClrTx/>
            </a:pPr>
            <a:r>
              <a:rPr lang="en-US" altLang="zh-CN" sz="2400" b="1" err="1">
                <a:solidFill>
                  <a:schemeClr val="accent6"/>
                </a:solidFill>
                <a:latin typeface="Arial" panose="020B0604020202020204" pitchFamily="34" charset="0"/>
                <a:ea typeface="宋体" panose="02010600030101010101" pitchFamily="2" charset="-122"/>
              </a:rPr>
              <a:t>ln        /usr/mengqc/mub1/m2.c    m2.c</a:t>
            </a:r>
            <a:endParaRPr lang="en-US" altLang="zh-CN" sz="2400" b="1" err="1">
              <a:solidFill>
                <a:schemeClr val="accent6"/>
              </a:solidFill>
              <a:latin typeface="Arial" panose="020B0604020202020204" pitchFamily="34" charset="0"/>
              <a:ea typeface="宋体" panose="02010600030101010101" pitchFamily="2" charset="-122"/>
            </a:endParaRPr>
          </a:p>
          <a:p>
            <a:pPr eaLnBrk="0" hangingPunct="0">
              <a:buClrTx/>
            </a:pPr>
            <a:r>
              <a:rPr lang="zh-CN" altLang="en-US" sz="2400" b="1">
                <a:solidFill>
                  <a:schemeClr val="accent6"/>
                </a:solidFill>
                <a:latin typeface="Arial" panose="020B0604020202020204" pitchFamily="34" charset="0"/>
                <a:ea typeface="宋体" panose="02010600030101010101" pitchFamily="2" charset="-122"/>
              </a:rPr>
              <a:t>或 </a:t>
            </a:r>
            <a:r>
              <a:rPr lang="en-US" altLang="zh-CN" sz="2400" b="1" err="1">
                <a:solidFill>
                  <a:schemeClr val="accent6"/>
                </a:solidFill>
                <a:sym typeface="+mn-ea"/>
              </a:rPr>
              <a:t>ln        ../mengqc/mub1/m2.c    m2.c</a:t>
            </a:r>
            <a:endParaRPr lang="en-US" altLang="zh-CN" sz="2400" b="1" err="1">
              <a:solidFill>
                <a:schemeClr val="accent6"/>
              </a:solidFill>
              <a:latin typeface="Arial" panose="020B0604020202020204" pitchFamily="34" charset="0"/>
              <a:ea typeface="宋体" panose="02010600030101010101" pitchFamily="2" charset="-122"/>
              <a:sym typeface="+mn-ea"/>
            </a:endParaRPr>
          </a:p>
        </p:txBody>
      </p:sp>
      <p:pic>
        <p:nvPicPr>
          <p:cNvPr id="2" name="图片 66561" descr="t34"/>
          <p:cNvPicPr>
            <a:picLocks noChangeAspect="1"/>
          </p:cNvPicPr>
          <p:nvPr/>
        </p:nvPicPr>
        <p:blipFill>
          <a:blip r:embed="rId1"/>
          <a:srcRect t="1489" b="1489"/>
          <a:stretch>
            <a:fillRect/>
          </a:stretch>
        </p:blipFill>
        <p:spPr>
          <a:xfrm>
            <a:off x="533400" y="149225"/>
            <a:ext cx="8077200" cy="4786313"/>
          </a:xfrm>
          <a:prstGeom prst="rect">
            <a:avLst/>
          </a:prstGeom>
          <a:noFill/>
          <a:ln w="9525">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74753"/>
          <p:cNvSpPr>
            <a:spLocks noGrp="1"/>
          </p:cNvSpPr>
          <p:nvPr>
            <p:ph type="title"/>
          </p:nvPr>
        </p:nvSpPr>
        <p:spPr/>
        <p:txBody>
          <a:bodyPr anchor="b"/>
          <a:lstStyle/>
          <a:p>
            <a:r>
              <a:rPr lang="zh-CN" altLang="en-US" sz="4000" b="1" dirty="0">
                <a:solidFill>
                  <a:schemeClr val="accent6"/>
                </a:solidFill>
              </a:rPr>
              <a:t>补充</a:t>
            </a:r>
            <a:r>
              <a:rPr lang="en-US" altLang="zh-CN" sz="4000" b="1" dirty="0">
                <a:solidFill>
                  <a:schemeClr val="accent6"/>
                </a:solidFill>
              </a:rPr>
              <a:t>cp</a:t>
            </a:r>
            <a:r>
              <a:rPr lang="zh-CN" altLang="en-US" sz="4000" b="1" dirty="0">
                <a:solidFill>
                  <a:schemeClr val="accent6"/>
                </a:solidFill>
              </a:rPr>
              <a:t>命令</a:t>
            </a:r>
            <a:endParaRPr lang="zh-CN" altLang="en-US" sz="4000" b="1" dirty="0">
              <a:solidFill>
                <a:schemeClr val="accent6"/>
              </a:solidFill>
            </a:endParaRPr>
          </a:p>
        </p:txBody>
      </p:sp>
      <p:sp>
        <p:nvSpPr>
          <p:cNvPr id="66562" name="文本占位符 74754"/>
          <p:cNvSpPr>
            <a:spLocks noGrp="1"/>
          </p:cNvSpPr>
          <p:nvPr>
            <p:ph idx="1"/>
          </p:nvPr>
        </p:nvSpPr>
        <p:spPr>
          <a:xfrm>
            <a:off x="457200" y="1600200"/>
            <a:ext cx="8229600" cy="4217035"/>
          </a:xfrm>
        </p:spPr>
        <p:txBody>
          <a:bodyPr anchor="t"/>
          <a:lstStyle/>
          <a:p>
            <a:pPr>
              <a:buNone/>
            </a:pPr>
            <a:r>
              <a:rPr lang="en-US" altLang="zh-CN" sz="2400" b="1" dirty="0"/>
              <a:t>cp</a:t>
            </a:r>
            <a:r>
              <a:rPr lang="zh-CN" altLang="en-US" sz="2400" b="1" dirty="0"/>
              <a:t>命令</a:t>
            </a:r>
            <a:endParaRPr lang="zh-CN" altLang="en-US" sz="2400" b="1" dirty="0"/>
          </a:p>
          <a:p>
            <a:pPr>
              <a:buNone/>
            </a:pPr>
            <a:r>
              <a:rPr lang="zh-CN" altLang="en-US" sz="2400" b="1" dirty="0"/>
              <a:t>一般格式：</a:t>
            </a:r>
            <a:r>
              <a:rPr lang="en-US" altLang="zh-CN" sz="2400" b="1" dirty="0"/>
              <a:t>cp  [</a:t>
            </a:r>
            <a:r>
              <a:rPr lang="zh-CN" altLang="en-US" sz="2400" b="1" dirty="0"/>
              <a:t>选项</a:t>
            </a:r>
            <a:r>
              <a:rPr lang="en-US" altLang="zh-CN" sz="2400" b="1" dirty="0"/>
              <a:t>]  </a:t>
            </a:r>
            <a:r>
              <a:rPr lang="zh-CN" altLang="en-US" sz="2400" b="1" dirty="0"/>
              <a:t>源文件或目录  目标文件或目录</a:t>
            </a:r>
            <a:endParaRPr lang="zh-CN" altLang="en-US" sz="2400" b="1" dirty="0"/>
          </a:p>
          <a:p>
            <a:pPr>
              <a:buNone/>
            </a:pPr>
            <a:r>
              <a:rPr lang="zh-CN" altLang="en-US" sz="2400" b="1" dirty="0"/>
              <a:t>说明：将源文件或目录复制到目标文件或目录中</a:t>
            </a:r>
            <a:r>
              <a:rPr lang="zh-CN" altLang="en-US" sz="2400" dirty="0"/>
              <a:t> </a:t>
            </a:r>
            <a:endParaRPr lang="zh-CN" altLang="en-US" sz="2400" dirty="0"/>
          </a:p>
          <a:p>
            <a:pPr>
              <a:buNone/>
            </a:pPr>
            <a:r>
              <a:rPr lang="zh-CN" altLang="en-US" sz="2400" dirty="0"/>
              <a:t>选项：</a:t>
            </a:r>
            <a:endParaRPr lang="zh-CN" altLang="en-US" sz="2400" dirty="0"/>
          </a:p>
          <a:p>
            <a:pPr>
              <a:buNone/>
            </a:pPr>
            <a:r>
              <a:rPr lang="en-US" altLang="zh-CN" sz="2400" dirty="0"/>
              <a:t>d   </a:t>
            </a:r>
            <a:r>
              <a:rPr lang="zh-CN" altLang="en-US" sz="2400" dirty="0"/>
              <a:t>若源文件为连接文件的属性，则复制链接文件属性而非文件本身</a:t>
            </a:r>
            <a:endParaRPr lang="zh-CN" altLang="en-US" sz="2400" dirty="0"/>
          </a:p>
          <a:p>
            <a:pPr>
              <a:buNone/>
            </a:pPr>
            <a:r>
              <a:rPr lang="en-US" altLang="zh-CN" sz="2400" dirty="0"/>
              <a:t>l   </a:t>
            </a:r>
            <a:r>
              <a:rPr lang="zh-CN" altLang="en-US" sz="2400" dirty="0"/>
              <a:t>进行硬链接的链接文件创建，而非复制文件本身。</a:t>
            </a:r>
            <a:endParaRPr lang="zh-CN" altLang="en-US" sz="2400" dirty="0"/>
          </a:p>
          <a:p>
            <a:pPr>
              <a:buNone/>
            </a:pPr>
            <a:r>
              <a:rPr lang="en-US" altLang="zh-CN" sz="2400" dirty="0"/>
              <a:t>s  </a:t>
            </a:r>
            <a:r>
              <a:rPr lang="zh-CN" altLang="en-US" sz="2400" dirty="0"/>
              <a:t>复制成为符号链接文件</a:t>
            </a:r>
            <a:endParaRPr lang="zh-CN" altLang="en-US" sz="2400" dirty="0"/>
          </a:p>
          <a:p>
            <a:pPr>
              <a:buNone/>
            </a:pPr>
            <a:r>
              <a:rPr lang="en-US" altLang="zh-CN" sz="2400" dirty="0"/>
              <a:t>u  </a:t>
            </a:r>
            <a:r>
              <a:rPr lang="zh-CN" altLang="en-US" sz="2400" dirty="0"/>
              <a:t>若目标文件比源文件旧才更新目标文件。</a:t>
            </a:r>
            <a:endParaRPr lang="zh-CN" altLang="en-US" sz="2400" dirty="0"/>
          </a:p>
          <a:p>
            <a:pPr>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descr="1——1"/>
          <p:cNvPicPr>
            <a:picLocks noChangeAspect="1"/>
          </p:cNvPicPr>
          <p:nvPr>
            <p:custDataLst>
              <p:tags r:id="rId1"/>
            </p:custDataLst>
          </p:nvPr>
        </p:nvPicPr>
        <p:blipFill>
          <a:blip r:embed="rId2"/>
          <a:stretch>
            <a:fillRect/>
          </a:stretch>
        </p:blipFill>
        <p:spPr>
          <a:xfrm>
            <a:off x="611505" y="908685"/>
            <a:ext cx="8259445" cy="44456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PLACING_PICTURE_USER_VIEWPORT" val="{&quot;height&quot;:4451,&quot;width&quot;:8270}"/>
</p:tagLst>
</file>

<file path=ppt/tags/tag3.xml><?xml version="1.0" encoding="utf-8"?>
<p:tagLst xmlns:p="http://schemas.openxmlformats.org/presentationml/2006/main">
  <p:tag name="KSO_WM_UNIT_PLACING_PICTURE_USER_VIEWPORT" val="{&quot;height&quot;:645,&quot;width&quot;:10515}"/>
</p:tagLst>
</file>

<file path=ppt/tags/tag4.xml><?xml version="1.0" encoding="utf-8"?>
<p:tagLst xmlns:p="http://schemas.openxmlformats.org/presentationml/2006/main">
  <p:tag name="KSO_WM_UNIT_PLACING_PICTURE_USER_VIEWPORT" val="{&quot;height&quot;:4515,&quot;width&quot;:10095}"/>
</p:tagLst>
</file>

<file path=ppt/tags/tag5.xml><?xml version="1.0" encoding="utf-8"?>
<p:tagLst xmlns:p="http://schemas.openxmlformats.org/presentationml/2006/main">
  <p:tag name="KSO_WM_UNIT_PLACING_PICTURE_USER_VIEWPORT" val="{&quot;height&quot;:3000,&quot;width&quot;:6540}"/>
</p:tagLst>
</file>

<file path=ppt/tags/tag6.xml><?xml version="1.0" encoding="utf-8"?>
<p:tagLst xmlns:p="http://schemas.openxmlformats.org/presentationml/2006/main">
  <p:tag name="KSO_WM_UNIT_PLACING_PICTURE_USER_VIEWPORT" val="{&quot;height&quot;:1476,&quot;width&quot;:11343}"/>
</p:tagLst>
</file>

<file path=ppt/tags/tag7.xml><?xml version="1.0" encoding="utf-8"?>
<p:tagLst xmlns:p="http://schemas.openxmlformats.org/presentationml/2006/main">
  <p:tag name="COMMONDATA" val="eyJoZGlkIjoiODNjOTJjMmExMDY4OTczYjU5NDUyOGE5MzdlYWQ3MGIifQ=="/>
  <p:tag name="KSO_WPP_MARK_KEY" val="2d6e4c28-60c5-4ad0-8336-57f8fb93b255"/>
</p:tagLst>
</file>

<file path=ppt/theme/theme1.xml><?xml version="1.0" encoding="utf-8"?>
<a:theme xmlns:a="http://schemas.openxmlformats.org/drawingml/2006/main" name="CentOS-CH-PPT">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CentOS-CH-PPT</Template>
  <TotalTime>0</TotalTime>
  <Words>7328</Words>
  <Application>WPS 演示</Application>
  <PresentationFormat>全屏显示(4:3)</PresentationFormat>
  <Paragraphs>649</Paragraphs>
  <Slides>87</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87</vt:i4>
      </vt:variant>
    </vt:vector>
  </HeadingPairs>
  <TitlesOfParts>
    <vt:vector size="101" baseType="lpstr">
      <vt:lpstr>Arial</vt:lpstr>
      <vt:lpstr>宋体</vt:lpstr>
      <vt:lpstr>Wingdings</vt:lpstr>
      <vt:lpstr>Garamond</vt:lpstr>
      <vt:lpstr>Wingdings</vt:lpstr>
      <vt:lpstr>Verdana</vt:lpstr>
      <vt:lpstr>华文中宋</vt:lpstr>
      <vt:lpstr>微软雅黑</vt:lpstr>
      <vt:lpstr>Arial Unicode MS</vt:lpstr>
      <vt:lpstr>Calibri</vt:lpstr>
      <vt:lpstr>Times New Roman</vt:lpstr>
      <vt:lpstr>楷体_GB2312</vt:lpstr>
      <vt:lpstr>新宋体</vt:lpstr>
      <vt:lpstr>CentOS-CH-PPT</vt:lpstr>
      <vt:lpstr>第二讲   Linux文件系统及常用命令</vt:lpstr>
      <vt:lpstr>本章内容要点</vt:lpstr>
      <vt:lpstr>一、 Linux文件系统简介</vt:lpstr>
      <vt:lpstr>文件系统 </vt:lpstr>
      <vt:lpstr>1、文件系统基础 </vt:lpstr>
      <vt:lpstr>PowerPoint 演示文稿</vt:lpstr>
      <vt:lpstr>PowerPoint 演示文稿</vt:lpstr>
      <vt:lpstr>二、 LINUX 系统目录结构</vt:lpstr>
      <vt:lpstr>PowerPoint 演示文稿</vt:lpstr>
      <vt:lpstr>         </vt:lpstr>
      <vt:lpstr>PowerPoint 演示文稿</vt:lpstr>
      <vt:lpstr>PowerPoint 演示文稿</vt:lpstr>
      <vt:lpstr>PowerPoint 演示文稿</vt:lpstr>
      <vt:lpstr>PowerPoint 演示文稿</vt:lpstr>
      <vt:lpstr>三、 LINUX 系统文件类型</vt:lpstr>
      <vt:lpstr>文件类型</vt:lpstr>
      <vt:lpstr>PowerPoint 演示文稿</vt:lpstr>
      <vt:lpstr>PowerPoint 演示文稿</vt:lpstr>
      <vt:lpstr>PowerPoint 演示文稿</vt:lpstr>
      <vt:lpstr>四、 LINUX 命令格式</vt:lpstr>
      <vt:lpstr>Linux命令的格式：</vt:lpstr>
      <vt:lpstr>PowerPoint 演示文稿</vt:lpstr>
      <vt:lpstr>五、 LINUX 简单命令</vt:lpstr>
      <vt:lpstr>简单命令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 LINUX 常用命令</vt:lpstr>
      <vt:lpstr>PowerPoint 演示文稿</vt:lpstr>
      <vt:lpstr>PowerPoint 演示文稿</vt:lpstr>
      <vt:lpstr>2.5.3  改变工作目录和显示目录内容的命令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2.4.2  匹配、排序及显示指定内容的命令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七、 LINUX 基本权限管理</vt:lpstr>
      <vt:lpstr>PowerPoint 演示文稿</vt:lpstr>
      <vt:lpstr>PowerPoint 演示文稿</vt:lpstr>
      <vt:lpstr>PowerPoint 演示文稿</vt:lpstr>
      <vt:lpstr>二、文件的访问权限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三、文件的特殊权限 </vt:lpstr>
      <vt:lpstr>四、文件默认权限umask掩码</vt:lpstr>
      <vt:lpstr>八、 LINUX 链接文件</vt:lpstr>
      <vt:lpstr>文件的链接</vt:lpstr>
      <vt:lpstr>PowerPoint 演示文稿</vt:lpstr>
      <vt:lpstr>PowerPoint 演示文稿</vt:lpstr>
      <vt:lpstr>PowerPoint 演示文稿</vt:lpstr>
      <vt:lpstr>PowerPoint 演示文稿</vt:lpstr>
      <vt:lpstr>PowerPoint 演示文稿</vt:lpstr>
      <vt:lpstr>PowerPoint 演示文稿</vt:lpstr>
      <vt:lpstr>补充cp命令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Linux简介与安装</dc:title>
  <dc:creator>osmond</dc:creator>
  <cp:lastModifiedBy>李莉</cp:lastModifiedBy>
  <cp:revision>149</cp:revision>
  <dcterms:created xsi:type="dcterms:W3CDTF">2011-05-25T10:42:00Z</dcterms:created>
  <dcterms:modified xsi:type="dcterms:W3CDTF">2023-09-11T02:28:22Z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4E7325B4768C4B9A90C5893B74AADD20</vt:lpwstr>
  </property>
</Properties>
</file>