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sldIdLst>
    <p:sldId id="256" r:id="rId3"/>
    <p:sldId id="271" r:id="rId4"/>
    <p:sldId id="563" r:id="rId5"/>
    <p:sldId id="564" r:id="rId6"/>
    <p:sldId id="565" r:id="rId7"/>
    <p:sldId id="593" r:id="rId8"/>
    <p:sldId id="566" r:id="rId9"/>
    <p:sldId id="567" r:id="rId10"/>
    <p:sldId id="568" r:id="rId11"/>
    <p:sldId id="569" r:id="rId12"/>
    <p:sldId id="594" r:id="rId13"/>
    <p:sldId id="579" r:id="rId14"/>
    <p:sldId id="570" r:id="rId15"/>
    <p:sldId id="581" r:id="rId16"/>
    <p:sldId id="583" r:id="rId17"/>
    <p:sldId id="580" r:id="rId18"/>
    <p:sldId id="571" r:id="rId19"/>
    <p:sldId id="572" r:id="rId20"/>
    <p:sldId id="595" r:id="rId21"/>
    <p:sldId id="573" r:id="rId22"/>
    <p:sldId id="574" r:id="rId23"/>
    <p:sldId id="575" r:id="rId24"/>
    <p:sldId id="576" r:id="rId25"/>
    <p:sldId id="577" r:id="rId26"/>
    <p:sldId id="578" r:id="rId27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468" autoAdjust="0"/>
  </p:normalViewPr>
  <p:slideViewPr>
    <p:cSldViewPr>
      <p:cViewPr varScale="1">
        <p:scale>
          <a:sx n="78" d="100"/>
          <a:sy n="78" d="100"/>
        </p:scale>
        <p:origin x="-1541" y="-62"/>
      </p:cViewPr>
      <p:guideLst>
        <p:guide orient="horz" pos="2226"/>
        <p:guide pos="2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968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3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E94F61-7344-47AC-9404-8B8611873CD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D3C6AC7-C646-4D7E-AD4D-0486F939BF0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D209E-F1CF-471A-8323-5D5FB58205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F9F74-8AD3-4A66-9E7B-65BD8E6527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32099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6633"/>
              </a:buClr>
              <a:buFont typeface="Wingdings" panose="05000000000000000000" charset="0"/>
              <a:buChar char="Ø"/>
              <a:defRPr/>
            </a:lvl1pPr>
            <a:lvl2pPr>
              <a:buClr>
                <a:srgbClr val="006633"/>
              </a:buClr>
              <a:buFont typeface="Wingdings" panose="05000000000000000000" charset="0"/>
              <a:buChar char="Ø"/>
              <a:defRPr/>
            </a:lvl2pPr>
            <a:lvl3pPr>
              <a:buClr>
                <a:srgbClr val="006633"/>
              </a:buClr>
              <a:buFont typeface="Wingdings" panose="05000000000000000000" charset="0"/>
              <a:buChar char="Ø"/>
              <a:defRPr/>
            </a:lvl3pPr>
            <a:lvl4pPr>
              <a:buClr>
                <a:srgbClr val="006633"/>
              </a:buClr>
              <a:buFont typeface="Wingdings" panose="05000000000000000000" charset="0"/>
              <a:buChar char="Ø"/>
              <a:defRPr/>
            </a:lvl4pPr>
            <a:lvl5pPr>
              <a:buClr>
                <a:srgbClr val="006633"/>
              </a:buClr>
              <a:buFont typeface="Wingdings" panose="05000000000000000000" charset="0"/>
              <a:buChar char="Ø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078470" y="7067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33375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65000"/>
        <a:buFont typeface="Wingdings" panose="05000000000000000000" charset="0"/>
        <a:buChar char="Ø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60000"/>
        <a:buFont typeface="Wingdings" panose="05000000000000000000" charset="0"/>
        <a:buChar char="Ø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65000"/>
        <a:buFont typeface="Wingdings" panose="05000000000000000000" charset="0"/>
        <a:buChar char="Ø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70000"/>
        <a:buFont typeface="Wingdings" panose="05000000000000000000" charset="0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75000"/>
        <a:buFont typeface="Wingdings" panose="05000000000000000000" charset="0"/>
        <a:buChar char="Ø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548130" y="2420620"/>
            <a:ext cx="5775960" cy="1055370"/>
          </a:xfrm>
        </p:spPr>
        <p:txBody>
          <a:bodyPr/>
          <a:lstStyle/>
          <a:p>
            <a:pPr algn="l" eaLnBrk="1" hangingPunct="1"/>
            <a:r>
              <a:rPr lang="zh-CN" altLang="en-US" sz="4400" b="1" smtClean="0"/>
              <a:t>第五讲</a:t>
            </a:r>
            <a:r>
              <a:rPr lang="en-US" altLang="zh-CN" sz="4400" b="1" smtClean="0"/>
              <a:t>    </a:t>
            </a:r>
            <a:r>
              <a:rPr lang="zh-CN" altLang="en-US" sz="4400" b="1" smtClean="0">
                <a:solidFill>
                  <a:schemeClr val="accent6"/>
                </a:solidFill>
                <a:sym typeface="+mn-ea"/>
              </a:rPr>
              <a:t>软件包管理</a:t>
            </a:r>
            <a:br>
              <a:rPr lang="zh-CN" altLang="en-US" sz="4400" b="1" smtClean="0">
                <a:solidFill>
                  <a:schemeClr val="folHlink"/>
                </a:solidFill>
              </a:rPr>
            </a:br>
            <a:endParaRPr lang="zh-CN" sz="4400" b="1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20620"/>
            <a:ext cx="8229600" cy="8255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accent6"/>
                </a:solidFill>
              </a:rPr>
              <a:t>二、yum安装</a:t>
            </a:r>
            <a:endParaRPr lang="en-US" altLang="zh-CN" b="1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255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accent6"/>
                </a:solidFill>
              </a:rPr>
              <a:t>二、yum安装</a:t>
            </a:r>
            <a:endParaRPr lang="en-US" altLang="zh-CN" b="1" smtClean="0">
              <a:solidFill>
                <a:schemeClr val="accent6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795" y="1124585"/>
            <a:ext cx="8874760" cy="438912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accent6"/>
                </a:solidFill>
              </a:rPr>
              <a:t>1</a:t>
            </a:r>
            <a:r>
              <a:rPr lang="zh-CN" altLang="en-US" b="1" smtClean="0">
                <a:solidFill>
                  <a:schemeClr val="accent6"/>
                </a:solidFill>
              </a:rPr>
              <a:t>、</a:t>
            </a:r>
            <a:r>
              <a:rPr lang="en-US" b="1" smtClean="0">
                <a:solidFill>
                  <a:schemeClr val="accent6"/>
                </a:solidFill>
              </a:rPr>
              <a:t>yum</a:t>
            </a:r>
            <a:r>
              <a:rPr lang="zh-CN" altLang="en-US" b="1" smtClean="0">
                <a:solidFill>
                  <a:schemeClr val="accent6"/>
                </a:solidFill>
              </a:rPr>
              <a:t>简介</a:t>
            </a:r>
            <a:r>
              <a:rPr lang="zh-CN" altLang="en-US" b="1" smtClean="0">
                <a:solidFill>
                  <a:schemeClr val="hlink"/>
                </a:solidFill>
              </a:rPr>
              <a:t> </a:t>
            </a:r>
            <a:endParaRPr lang="zh-CN" altLang="en-US" b="1" smtClean="0">
              <a:solidFill>
                <a:schemeClr val="hlink"/>
              </a:solidFill>
            </a:endParaRPr>
          </a:p>
          <a:p>
            <a:pPr marL="344170" lvl="1" indent="0" eaLnBrk="1" hangingPunct="1">
              <a:buNone/>
            </a:pPr>
            <a:r>
              <a:rPr lang="en-US" sz="2400" dirty="0" smtClean="0">
                <a:sym typeface="+mn-ea"/>
              </a:rPr>
              <a:t>y</a:t>
            </a:r>
            <a:r>
              <a:rPr sz="2400" dirty="0" smtClean="0">
                <a:sym typeface="+mn-ea"/>
              </a:rPr>
              <a:t>um 是 Yellow dog Updater, Modified 的简称，用 python 写成。</a:t>
            </a:r>
            <a:endParaRPr sz="2400" dirty="0" smtClean="0">
              <a:sym typeface="+mn-ea"/>
            </a:endParaRPr>
          </a:p>
          <a:p>
            <a:pPr marL="344170" lvl="1" indent="0" eaLnBrk="1" hangingPunct="1">
              <a:buNone/>
            </a:pPr>
            <a:r>
              <a:rPr sz="2400" dirty="0" smtClean="0">
                <a:sym typeface="+mn-ea"/>
              </a:rPr>
              <a:t>yum 的宗旨是自动化地升级，安装/移除rpm包，收集rpm包的相关信息，检查依赖性并自动提示用户解决。yum 是 rpm 的前端程序 ，RHEL 的 up2date 的替代工具。</a:t>
            </a:r>
            <a:endParaRPr sz="2400" dirty="0" smtClean="0">
              <a:sym typeface="+mn-ea"/>
            </a:endParaRPr>
          </a:p>
          <a:p>
            <a:pPr marL="344170" lvl="1" indent="0" eaLnBrk="1" hangingPunct="1">
              <a:buNone/>
            </a:pPr>
            <a:r>
              <a:rPr sz="2400" dirty="0" smtClean="0">
                <a:sym typeface="+mn-ea"/>
              </a:rPr>
              <a:t>yum 的关键之处是要有可靠的 repository（软件仓库）可以是 http 或 ftp 站点，也可以是本地软件池</a:t>
            </a:r>
            <a:r>
              <a:rPr lang="zh-CN" sz="2400" dirty="0" smtClean="0">
                <a:sym typeface="+mn-ea"/>
              </a:rPr>
              <a:t>。</a:t>
            </a:r>
            <a:r>
              <a:rPr sz="2400" dirty="0" smtClean="0">
                <a:sym typeface="+mn-ea"/>
              </a:rPr>
              <a:t>包含rpm 包的各种信息（包括描述，功能，提供的文件，依赖性等）</a:t>
            </a:r>
            <a:r>
              <a:rPr lang="zh-CN" sz="2400" dirty="0" smtClean="0">
                <a:sym typeface="+mn-ea"/>
              </a:rPr>
              <a:t>。</a:t>
            </a:r>
            <a:r>
              <a:rPr sz="2400" dirty="0" smtClean="0">
                <a:sym typeface="+mn-ea"/>
              </a:rPr>
              <a:t>yum 正是由于对收集的这些 header并加以分析，才能自动化地完成安装/更新/删除等任务</a:t>
            </a:r>
            <a:r>
              <a:rPr lang="zh-CN" sz="2400" dirty="0" smtClean="0">
                <a:sym typeface="+mn-ea"/>
              </a:rPr>
              <a:t>。</a:t>
            </a:r>
            <a:endParaRPr lang="zh-CN"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705" y="692785"/>
            <a:ext cx="8875395" cy="5236845"/>
          </a:xfrm>
        </p:spPr>
        <p:txBody>
          <a:bodyPr/>
          <a:lstStyle/>
          <a:p>
            <a:pPr marL="0" indent="0">
              <a:buClr>
                <a:srgbClr val="35742A"/>
              </a:buClr>
              <a:buNone/>
            </a:pPr>
            <a:r>
              <a:rPr lang="en-US" altLang="zh-CN" sz="3600" b="1" dirty="0" smtClean="0">
                <a:solidFill>
                  <a:schemeClr val="accent6"/>
                </a:solidFill>
                <a:sym typeface="+mn-ea"/>
              </a:rPr>
              <a:t>2</a:t>
            </a:r>
            <a:r>
              <a:rPr lang="zh-CN" altLang="en-US" sz="3600" b="1" dirty="0" smtClean="0">
                <a:solidFill>
                  <a:schemeClr val="accent6"/>
                </a:solidFill>
                <a:sym typeface="+mn-ea"/>
              </a:rPr>
              <a:t>、</a:t>
            </a:r>
            <a:r>
              <a:rPr lang="en-US" altLang="zh-CN" sz="3600" b="1" dirty="0" smtClean="0">
                <a:solidFill>
                  <a:schemeClr val="accent6"/>
                </a:solidFill>
                <a:sym typeface="+mn-ea"/>
              </a:rPr>
              <a:t>yum </a:t>
            </a:r>
            <a:r>
              <a:rPr lang="zh-CN" altLang="en-US" sz="3600" b="1" dirty="0" smtClean="0">
                <a:solidFill>
                  <a:schemeClr val="accent6"/>
                </a:solidFill>
                <a:sym typeface="+mn-ea"/>
              </a:rPr>
              <a:t>的特点</a:t>
            </a:r>
            <a:endParaRPr lang="zh-CN" altLang="en-US" sz="2000" b="1" dirty="0" smtClean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sz="2400" dirty="0" smtClean="0"/>
              <a:t>便于管理大量系统的更新问题</a:t>
            </a:r>
            <a:endParaRPr lang="en-US" altLang="zh-CN" sz="2400" dirty="0" smtClean="0"/>
          </a:p>
          <a:p>
            <a:pPr marL="344170" lvl="1" indent="0">
              <a:buClr>
                <a:srgbClr val="35742A"/>
              </a:buClr>
              <a:buNone/>
            </a:pPr>
            <a:r>
              <a:rPr lang="zh-CN" altLang="en-US" sz="2400" dirty="0" smtClean="0"/>
              <a:t>自动解决包的倚赖性问题能更方便的 添加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删除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更新 </a:t>
            </a:r>
            <a:r>
              <a:rPr lang="en-US" altLang="zh-CN" sz="2400" dirty="0" smtClean="0"/>
              <a:t>RPM</a:t>
            </a:r>
            <a:r>
              <a:rPr lang="zh-CN" altLang="en-US" sz="2400" dirty="0" smtClean="0"/>
              <a:t>包</a:t>
            </a:r>
            <a:endParaRPr lang="zh-CN" altLang="en-US" sz="2400" dirty="0" smtClean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sz="2400" dirty="0" smtClean="0"/>
              <a:t>可以同时配置多个资源库（</a:t>
            </a:r>
            <a:r>
              <a:rPr lang="en-US" altLang="zh-CN" sz="2400" dirty="0" smtClean="0"/>
              <a:t>Repository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344170" lvl="1" indent="0">
              <a:buClr>
                <a:srgbClr val="35742A"/>
              </a:buClr>
              <a:buNone/>
            </a:pPr>
            <a:r>
              <a:rPr lang="zh-CN" altLang="en-US" sz="2400" dirty="0" smtClean="0"/>
              <a:t>可以在多个库之间定位软件包</a:t>
            </a:r>
            <a:endParaRPr lang="zh-CN" altLang="en-US" sz="2400" dirty="0" smtClean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sz="2400" dirty="0" smtClean="0"/>
              <a:t>简洁的配置文件</a:t>
            </a:r>
            <a:endParaRPr lang="en-US" altLang="zh-CN" sz="2400" dirty="0" smtClean="0"/>
          </a:p>
          <a:p>
            <a:pPr marL="344170" lvl="1" indent="0">
              <a:buClr>
                <a:srgbClr val="35742A"/>
              </a:buClr>
              <a:buNone/>
            </a:pPr>
            <a:r>
              <a:rPr lang="en-US" altLang="zh-CN" sz="2400" dirty="0" smtClean="0"/>
              <a:t>/etc/</a:t>
            </a:r>
            <a:r>
              <a:rPr lang="en-US" altLang="zh-CN" sz="2400" dirty="0" err="1" smtClean="0"/>
              <a:t>yum.conf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/etc/</a:t>
            </a:r>
            <a:r>
              <a:rPr lang="en-US" altLang="zh-CN" sz="2400" dirty="0" err="1" smtClean="0"/>
              <a:t>yum.repos.d</a:t>
            </a:r>
            <a:r>
              <a:rPr lang="en-US" altLang="zh-CN" sz="2400" dirty="0" smtClean="0"/>
              <a:t>/*.repo</a:t>
            </a:r>
            <a:endParaRPr lang="en-US" altLang="zh-CN" sz="2400" dirty="0" smtClean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sz="2400" dirty="0" smtClean="0"/>
              <a:t>保持与</a:t>
            </a:r>
            <a:r>
              <a:rPr lang="en-US" altLang="zh-CN" sz="2400" dirty="0" smtClean="0"/>
              <a:t>RPM</a:t>
            </a:r>
            <a:r>
              <a:rPr lang="zh-CN" altLang="en-US" sz="2400" dirty="0" smtClean="0"/>
              <a:t>数据库的一致性 </a:t>
            </a:r>
            <a:endParaRPr lang="zh-CN" altLang="en-US" sz="2400" dirty="0" smtClean="0"/>
          </a:p>
          <a:p>
            <a:pPr marL="0" indent="0">
              <a:buClr>
                <a:srgbClr val="35742A"/>
              </a:buClr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有一个比较详细的</a:t>
            </a:r>
            <a:r>
              <a:rPr lang="en-US" altLang="zh-CN" sz="2400" dirty="0" smtClean="0"/>
              <a:t>log</a:t>
            </a:r>
            <a:r>
              <a:rPr lang="zh-CN" altLang="en-US" sz="2400" dirty="0" smtClean="0"/>
              <a:t>可以查看何时升级安装了什么软件包等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605" y="1052830"/>
            <a:ext cx="8229600" cy="381381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b="1" smtClean="0">
                <a:solidFill>
                  <a:schemeClr val="accent6"/>
                </a:solidFill>
              </a:rPr>
              <a:t>3、yum命令语法 </a:t>
            </a:r>
            <a:endParaRPr lang="zh-CN" altLang="en-US" b="1" smtClean="0">
              <a:solidFill>
                <a:schemeClr val="hlink"/>
              </a:solidFill>
            </a:endParaRPr>
          </a:p>
          <a:p>
            <a:pPr marL="471170" lvl="1" indent="0" eaLnBrk="1" hangingPunct="1">
              <a:buNone/>
            </a:pPr>
            <a:endParaRPr lang="zh-CN" altLang="en-US" b="1" smtClean="0">
              <a:solidFill>
                <a:schemeClr val="tx1"/>
              </a:solidFill>
            </a:endParaRPr>
          </a:p>
          <a:p>
            <a:pPr marL="471170" lvl="1" indent="0" eaLnBrk="1" hangingPunct="1">
              <a:buNone/>
            </a:pPr>
            <a:r>
              <a:rPr lang="zh-CN" altLang="en-US" b="1" smtClean="0">
                <a:solidFill>
                  <a:schemeClr val="tx1"/>
                </a:solidFill>
              </a:rPr>
              <a:t>格式： </a:t>
            </a:r>
            <a:r>
              <a:rPr lang="en-US" altLang="zh-CN" b="1" smtClean="0">
                <a:solidFill>
                  <a:schemeClr val="tx1"/>
                </a:solidFill>
              </a:rPr>
              <a:t>yum  [</a:t>
            </a:r>
            <a:r>
              <a:rPr lang="zh-CN" altLang="en-US" b="1" smtClean="0">
                <a:solidFill>
                  <a:schemeClr val="tx1"/>
                </a:solidFill>
              </a:rPr>
              <a:t>全局参数</a:t>
            </a:r>
            <a:r>
              <a:rPr lang="en-US" altLang="zh-CN" b="1" smtClean="0">
                <a:solidFill>
                  <a:schemeClr val="tx1"/>
                </a:solidFill>
              </a:rPr>
              <a:t>]  </a:t>
            </a:r>
            <a:r>
              <a:rPr lang="zh-CN" altLang="en-US" b="1" smtClean="0">
                <a:solidFill>
                  <a:schemeClr val="tx1"/>
                </a:solidFill>
              </a:rPr>
              <a:t>命令   </a:t>
            </a:r>
            <a:r>
              <a:rPr lang="en-US" altLang="zh-CN" b="1" smtClean="0">
                <a:solidFill>
                  <a:schemeClr val="tx1"/>
                </a:solidFill>
              </a:rPr>
              <a:t>[</a:t>
            </a:r>
            <a:r>
              <a:rPr lang="zh-CN" altLang="en-US" b="1" smtClean="0">
                <a:solidFill>
                  <a:schemeClr val="tx1"/>
                </a:solidFill>
              </a:rPr>
              <a:t>命令参数</a:t>
            </a:r>
            <a:r>
              <a:rPr lang="en-US" altLang="zh-CN" b="1" smtClean="0">
                <a:solidFill>
                  <a:schemeClr val="tx1"/>
                </a:solidFill>
              </a:rPr>
              <a:t>]</a:t>
            </a:r>
            <a:endParaRPr lang="en-US" altLang="zh-CN" b="1" smtClean="0">
              <a:solidFill>
                <a:schemeClr val="tx1"/>
              </a:solidFill>
            </a:endParaRPr>
          </a:p>
          <a:p>
            <a:pPr marL="471170" lvl="1" indent="0" eaLnBrk="1" hangingPunct="1">
              <a:buNone/>
            </a:pPr>
            <a:r>
              <a:rPr lang="zh-CN" altLang="en-US" b="1" smtClean="0">
                <a:solidFill>
                  <a:schemeClr val="tx1"/>
                </a:solidFill>
              </a:rPr>
              <a:t>全局参数：</a:t>
            </a:r>
            <a:endParaRPr lang="zh-CN" altLang="en-US" b="1" smtClean="0">
              <a:solidFill>
                <a:schemeClr val="tx1"/>
              </a:solidFill>
            </a:endParaRPr>
          </a:p>
          <a:p>
            <a:pPr marL="471170" lvl="1" indent="0" eaLnBrk="1" hangingPunct="1">
              <a:buNone/>
            </a:pPr>
            <a:r>
              <a:rPr lang="en-US" altLang="zh-CN" b="1" smtClean="0">
                <a:solidFill>
                  <a:schemeClr val="tx1"/>
                </a:solidFill>
              </a:rPr>
              <a:t>-y  </a:t>
            </a:r>
            <a:r>
              <a:rPr lang="zh-CN" altLang="en-US" b="1" smtClean="0">
                <a:solidFill>
                  <a:schemeClr val="tx1"/>
                </a:solidFill>
              </a:rPr>
              <a:t>安装过程对所有的提问回答，缺省回答</a:t>
            </a:r>
            <a:r>
              <a:rPr lang="en-US" altLang="zh-CN" b="1" smtClean="0">
                <a:solidFill>
                  <a:schemeClr val="tx1"/>
                </a:solidFill>
              </a:rPr>
              <a:t>yes</a:t>
            </a:r>
            <a:endParaRPr lang="en-US" altLang="zh-CN" b="1" smtClean="0">
              <a:solidFill>
                <a:schemeClr val="tx1"/>
              </a:solidFill>
            </a:endParaRPr>
          </a:p>
          <a:p>
            <a:pPr marL="471170" lvl="1" indent="0" eaLnBrk="1" hangingPunct="1">
              <a:buNone/>
            </a:pPr>
            <a:r>
              <a:rPr lang="en-US" altLang="zh-CN" b="1" smtClean="0">
                <a:solidFill>
                  <a:schemeClr val="tx1"/>
                </a:solidFill>
              </a:rPr>
              <a:t>--enablerepo=REPO   </a:t>
            </a:r>
            <a:r>
              <a:rPr lang="zh-CN" altLang="en-US" sz="1800" b="1" smtClean="0">
                <a:solidFill>
                  <a:schemeClr val="tx1"/>
                </a:solidFill>
              </a:rPr>
              <a:t>临时启用指定名为</a:t>
            </a:r>
            <a:r>
              <a:rPr lang="en-US" altLang="zh-CN" sz="1800" b="1" smtClean="0">
                <a:solidFill>
                  <a:schemeClr val="tx1"/>
                </a:solidFill>
                <a:sym typeface="+mn-ea"/>
              </a:rPr>
              <a:t>REPO</a:t>
            </a:r>
            <a:r>
              <a:rPr lang="zh-CN" altLang="en-US" sz="1800" b="1" smtClean="0">
                <a:solidFill>
                  <a:schemeClr val="tx1"/>
                </a:solidFill>
                <a:sym typeface="+mn-ea"/>
              </a:rPr>
              <a:t>的仓库</a:t>
            </a:r>
            <a:endParaRPr lang="en-US" altLang="zh-CN" sz="1800" b="1" smtClean="0">
              <a:solidFill>
                <a:schemeClr val="tx1"/>
              </a:solidFill>
            </a:endParaRPr>
          </a:p>
          <a:p>
            <a:pPr marL="471170" lvl="1" indent="0" eaLnBrk="1" hangingPunct="1">
              <a:buNone/>
            </a:pPr>
            <a:r>
              <a:rPr lang="en-US" altLang="zh-CN" b="1" smtClean="0">
                <a:solidFill>
                  <a:schemeClr val="tx1"/>
                </a:solidFill>
              </a:rPr>
              <a:t>--disablerepo=REPO  </a:t>
            </a:r>
            <a:r>
              <a:rPr lang="zh-CN" altLang="en-US" sz="1800" b="1" smtClean="0">
                <a:solidFill>
                  <a:schemeClr val="tx1"/>
                </a:solidFill>
                <a:cs typeface="+mn-ea"/>
                <a:sym typeface="+mn-ea"/>
              </a:rPr>
              <a:t>临时禁用</a:t>
            </a:r>
            <a:r>
              <a:rPr lang="zh-CN" altLang="en-US" sz="1800" b="1" smtClean="0">
                <a:solidFill>
                  <a:schemeClr val="tx1"/>
                </a:solidFill>
                <a:sym typeface="+mn-ea"/>
              </a:rPr>
              <a:t>指定名为</a:t>
            </a:r>
            <a:r>
              <a:rPr lang="en-US" altLang="zh-CN" sz="1800" b="1" smtClean="0">
                <a:solidFill>
                  <a:schemeClr val="tx1"/>
                </a:solidFill>
                <a:sym typeface="+mn-ea"/>
              </a:rPr>
              <a:t>REPO</a:t>
            </a:r>
            <a:r>
              <a:rPr lang="zh-CN" altLang="en-US" sz="1800" b="1" smtClean="0">
                <a:solidFill>
                  <a:schemeClr val="tx1"/>
                </a:solidFill>
                <a:sym typeface="+mn-ea"/>
              </a:rPr>
              <a:t>的仓库</a:t>
            </a:r>
            <a:endParaRPr lang="zh-CN" altLang="en-US" sz="1800" b="1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4035"/>
            <a:ext cx="8229600" cy="5525135"/>
          </a:xfrm>
        </p:spPr>
        <p:txBody>
          <a:bodyPr/>
          <a:lstStyle/>
          <a:p>
            <a:pPr marL="0" indent="0">
              <a:buClr>
                <a:srgbClr val="35742A"/>
              </a:buClr>
              <a:buNone/>
            </a:pPr>
            <a:r>
              <a:rPr lang="en-US" altLang="zh-CN" b="1" dirty="0" smtClean="0">
                <a:solidFill>
                  <a:schemeClr val="accent6"/>
                </a:solidFill>
                <a:sym typeface="+mn-ea"/>
              </a:rPr>
              <a:t>yum </a:t>
            </a:r>
            <a:r>
              <a:rPr lang="zh-CN" altLang="en-US" b="1" dirty="0" smtClean="0">
                <a:solidFill>
                  <a:schemeClr val="accent6"/>
                </a:solidFill>
                <a:sym typeface="+mn-ea"/>
              </a:rPr>
              <a:t>安装、更新和删除</a:t>
            </a:r>
            <a:endParaRPr lang="zh-CN" altLang="en-US" b="1" dirty="0">
              <a:solidFill>
                <a:schemeClr val="accent6"/>
              </a:solidFill>
            </a:endParaRPr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dirty="0" smtClean="0"/>
              <a:t>yum </a:t>
            </a:r>
            <a:r>
              <a:rPr lang="en-US" altLang="zh-CN" dirty="0" smtClean="0">
                <a:solidFill>
                  <a:srgbClr val="C00000"/>
                </a:solidFill>
              </a:rPr>
              <a:t>install</a:t>
            </a:r>
            <a:r>
              <a:rPr lang="en-US" altLang="zh-CN" dirty="0" smtClean="0"/>
              <a:t> &lt;package&gt; … </a:t>
            </a:r>
            <a:endParaRPr lang="en-US" altLang="zh-CN" dirty="0" smtClean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dirty="0" smtClean="0"/>
              <a:t>yum </a:t>
            </a:r>
            <a:r>
              <a:rPr lang="en-US" altLang="zh-CN" dirty="0" err="1" smtClean="0">
                <a:solidFill>
                  <a:srgbClr val="C00000"/>
                </a:solidFill>
              </a:rPr>
              <a:t>localinstall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rpmfile</a:t>
            </a:r>
            <a:r>
              <a:rPr lang="en-US" altLang="zh-CN" dirty="0" smtClean="0"/>
              <a:t>&gt; … </a:t>
            </a:r>
            <a:endParaRPr lang="en-US" altLang="zh-CN" dirty="0" smtClean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dirty="0" smtClean="0"/>
              <a:t>yum </a:t>
            </a:r>
            <a:r>
              <a:rPr lang="en-US" altLang="zh-CN" dirty="0" err="1" smtClean="0">
                <a:solidFill>
                  <a:srgbClr val="C00000"/>
                </a:solidFill>
              </a:rPr>
              <a:t>groupinstall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packagegroup</a:t>
            </a:r>
            <a:r>
              <a:rPr lang="en-US" altLang="zh-CN" dirty="0" smtClean="0"/>
              <a:t>&gt; … </a:t>
            </a:r>
            <a:endParaRPr lang="en-US" altLang="zh-CN" dirty="0" smtClean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endParaRPr lang="en-US" altLang="zh-CN" sz="1400" dirty="0" smtClean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dirty="0" smtClean="0"/>
              <a:t>yum </a:t>
            </a:r>
            <a:r>
              <a:rPr lang="en-US" altLang="zh-CN" dirty="0" smtClean="0">
                <a:solidFill>
                  <a:srgbClr val="C00000"/>
                </a:solidFill>
              </a:rPr>
              <a:t>update</a:t>
            </a:r>
            <a:r>
              <a:rPr lang="en-US" altLang="zh-CN" dirty="0" smtClean="0"/>
              <a:t> [package …]</a:t>
            </a:r>
            <a:endParaRPr lang="en-US" altLang="zh-CN" dirty="0" smtClean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dirty="0" smtClean="0"/>
              <a:t>yum </a:t>
            </a:r>
            <a:r>
              <a:rPr lang="en-US" altLang="zh-CN" dirty="0" err="1" smtClean="0">
                <a:solidFill>
                  <a:srgbClr val="C00000"/>
                </a:solidFill>
              </a:rPr>
              <a:t>localupdate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rpmfile</a:t>
            </a:r>
            <a:r>
              <a:rPr lang="en-US" altLang="zh-CN" dirty="0" smtClean="0"/>
              <a:t>&gt; …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dirty="0" smtClean="0"/>
              <a:t>yum </a:t>
            </a:r>
            <a:r>
              <a:rPr lang="en-US" altLang="zh-CN" dirty="0" err="1" smtClean="0">
                <a:solidFill>
                  <a:srgbClr val="C00000"/>
                </a:solidFill>
              </a:rPr>
              <a:t>groupupdate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packagegroup</a:t>
            </a:r>
            <a:r>
              <a:rPr lang="en-US" altLang="zh-CN" dirty="0" smtClean="0"/>
              <a:t>&gt; …</a:t>
            </a:r>
            <a:endParaRPr lang="en-US" altLang="zh-CN" dirty="0" smtClean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endParaRPr lang="en-US" altLang="zh-CN" sz="1400" dirty="0" smtClean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dirty="0" smtClean="0"/>
              <a:t>yum </a:t>
            </a:r>
            <a:r>
              <a:rPr lang="en-US" altLang="zh-CN" dirty="0" smtClean="0">
                <a:solidFill>
                  <a:srgbClr val="C00000"/>
                </a:solidFill>
              </a:rPr>
              <a:t>remove</a:t>
            </a:r>
            <a:r>
              <a:rPr lang="en-US" altLang="zh-CN" dirty="0" smtClean="0"/>
              <a:t> &lt;package&gt; … </a:t>
            </a:r>
            <a:endParaRPr lang="en-US" altLang="zh-CN" dirty="0" smtClean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dirty="0" smtClean="0"/>
              <a:t>yum </a:t>
            </a:r>
            <a:r>
              <a:rPr lang="en-US" altLang="zh-CN" dirty="0" err="1" smtClean="0">
                <a:solidFill>
                  <a:srgbClr val="C00000"/>
                </a:solidFill>
              </a:rPr>
              <a:t>groupremove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packagegroup</a:t>
            </a:r>
            <a:r>
              <a:rPr lang="en-US" altLang="zh-CN" dirty="0" smtClean="0"/>
              <a:t>&gt; … 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908685"/>
            <a:ext cx="8229600" cy="4850765"/>
          </a:xfrm>
        </p:spPr>
        <p:txBody>
          <a:bodyPr/>
          <a:lstStyle/>
          <a:p>
            <a:pPr marL="0" indent="0">
              <a:buClr>
                <a:srgbClr val="35742A"/>
              </a:buClr>
              <a:buNone/>
            </a:pPr>
            <a:r>
              <a:rPr lang="en-US" altLang="zh-CN" b="1" dirty="0" smtClean="0">
                <a:solidFill>
                  <a:schemeClr val="accent6"/>
                </a:solidFill>
                <a:sym typeface="+mn-ea"/>
              </a:rPr>
              <a:t>yum</a:t>
            </a:r>
            <a:r>
              <a:rPr lang="zh-CN" altLang="en-US" b="1" dirty="0" smtClean="0">
                <a:solidFill>
                  <a:schemeClr val="accent6"/>
                </a:solidFill>
                <a:sym typeface="+mn-ea"/>
              </a:rPr>
              <a:t>的更多用法</a:t>
            </a:r>
            <a:endParaRPr lang="zh-CN" altLang="en-US" b="1" dirty="0" smtClean="0">
              <a:sym typeface="+mn-ea"/>
            </a:endParaRPr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检查可更新的所有软件包 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marL="344170" lvl="1" indent="0">
              <a:buClr>
                <a:srgbClr val="35742A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yum check-update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清除缓存中的</a:t>
            </a:r>
            <a:r>
              <a:rPr lang="en-US" altLang="zh-CN" dirty="0" smtClean="0">
                <a:solidFill>
                  <a:schemeClr val="tx1"/>
                </a:solidFill>
              </a:rPr>
              <a:t>rpm</a:t>
            </a:r>
            <a:r>
              <a:rPr lang="zh-CN" altLang="en-US" dirty="0" smtClean="0">
                <a:solidFill>
                  <a:schemeClr val="tx1"/>
                </a:solidFill>
              </a:rPr>
              <a:t>头文件和包文件 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marL="344170" lvl="1" indent="0">
              <a:buClr>
                <a:srgbClr val="35742A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yum clean all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显示软件包的依赖信息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marL="344170" lvl="1" indent="0">
              <a:buClr>
                <a:srgbClr val="35742A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yum </a:t>
            </a:r>
            <a:r>
              <a:rPr lang="en-US" altLang="zh-CN" dirty="0" err="1" smtClean="0">
                <a:solidFill>
                  <a:schemeClr val="tx1"/>
                </a:solidFill>
              </a:rPr>
              <a:t>deplist</a:t>
            </a:r>
            <a:r>
              <a:rPr lang="en-US" altLang="zh-CN" dirty="0" smtClean="0">
                <a:solidFill>
                  <a:schemeClr val="tx1"/>
                </a:solidFill>
              </a:rPr>
              <a:t> &lt;packages&gt;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搜索文件 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marL="344170" lvl="1" indent="0">
              <a:buClr>
                <a:srgbClr val="35742A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yum provides &lt;filename&gt;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476568"/>
            <a:ext cx="8229600" cy="1139825"/>
          </a:xfrm>
        </p:spPr>
        <p:txBody>
          <a:bodyPr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YUM</a:t>
            </a:r>
            <a:r>
              <a:rPr lang="zh-CN" altLang="en-US" sz="3200" b="1" dirty="0" smtClean="0"/>
              <a:t>主配置文件</a:t>
            </a:r>
            <a:br>
              <a:rPr lang="en-US" altLang="zh-CN" sz="3200" b="1" dirty="0" smtClean="0"/>
            </a:br>
            <a:r>
              <a:rPr lang="en-US" altLang="zh-CN" sz="3200" b="1" dirty="0" smtClean="0"/>
              <a:t>/etc/</a:t>
            </a:r>
            <a:r>
              <a:rPr lang="en-US" altLang="zh-CN" sz="3200" b="1" dirty="0" err="1" smtClean="0"/>
              <a:t>yum.conf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700550"/>
            <a:ext cx="8229600" cy="4142085"/>
          </a:xfrm>
        </p:spPr>
        <p:txBody>
          <a:bodyPr/>
          <a:lstStyle/>
          <a:p>
            <a:pPr>
              <a:buNone/>
            </a:pPr>
            <a:r>
              <a:rPr lang="en-US" altLang="zh-CN" sz="1400" dirty="0" smtClean="0"/>
              <a:t>[main]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err="1" smtClean="0"/>
              <a:t>cachedir</a:t>
            </a:r>
            <a:r>
              <a:rPr lang="en-US" altLang="zh-CN" sz="1400" dirty="0" smtClean="0"/>
              <a:t>=/</a:t>
            </a: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/cache/yum	# </a:t>
            </a:r>
            <a:r>
              <a:rPr lang="zh-CN" altLang="en-US" sz="1400" dirty="0" smtClean="0"/>
              <a:t>指定</a:t>
            </a:r>
            <a:r>
              <a:rPr lang="en-US" altLang="zh-CN" sz="1400" dirty="0" smtClean="0"/>
              <a:t>YUM</a:t>
            </a:r>
            <a:r>
              <a:rPr lang="zh-CN" altLang="en-US" sz="1400" dirty="0" smtClean="0"/>
              <a:t>缓存目录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err="1" smtClean="0"/>
              <a:t>keepcache</a:t>
            </a:r>
            <a:r>
              <a:rPr lang="en-US" altLang="zh-CN" sz="1400" dirty="0" smtClean="0"/>
              <a:t>=0		# </a:t>
            </a:r>
            <a:r>
              <a:rPr lang="zh-CN" altLang="en-US" sz="1400" dirty="0" smtClean="0"/>
              <a:t>是否保持缓存（包括仓库数据和</a:t>
            </a:r>
            <a:r>
              <a:rPr lang="en-US" altLang="zh-CN" sz="1400" dirty="0" smtClean="0"/>
              <a:t>RPM</a:t>
            </a:r>
            <a:r>
              <a:rPr lang="zh-CN" altLang="en-US" sz="1400" dirty="0" smtClean="0"/>
              <a:t>），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保存，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不保存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err="1" smtClean="0"/>
              <a:t>debuglevel</a:t>
            </a:r>
            <a:r>
              <a:rPr lang="en-US" altLang="zh-CN" sz="1400" dirty="0" smtClean="0"/>
              <a:t>=2		# </a:t>
            </a:r>
            <a:r>
              <a:rPr lang="zh-CN" altLang="en-US" sz="1400" dirty="0" smtClean="0"/>
              <a:t>设置日志记录等级</a:t>
            </a:r>
            <a:r>
              <a:rPr lang="en-US" altLang="zh-CN" sz="1400" dirty="0" smtClean="0"/>
              <a:t>(0-10)</a:t>
            </a:r>
            <a:r>
              <a:rPr lang="zh-CN" altLang="en-US" sz="1400" dirty="0" smtClean="0"/>
              <a:t>，数值越高记录的信息越多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err="1" smtClean="0"/>
              <a:t>logfile</a:t>
            </a:r>
            <a:r>
              <a:rPr lang="en-US" altLang="zh-CN" sz="1400" dirty="0" smtClean="0"/>
              <a:t>=/</a:t>
            </a: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/log/yum.log		# </a:t>
            </a:r>
            <a:r>
              <a:rPr lang="zh-CN" altLang="en-US" sz="1400" dirty="0" smtClean="0"/>
              <a:t>设置日志文件路径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err="1" smtClean="0"/>
              <a:t>distroverpkg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redhat</a:t>
            </a:r>
            <a:r>
              <a:rPr lang="en-US" altLang="zh-CN" sz="1400" dirty="0" smtClean="0"/>
              <a:t>-release	# </a:t>
            </a:r>
            <a:r>
              <a:rPr lang="zh-CN" altLang="en-US" sz="1400" dirty="0" smtClean="0"/>
              <a:t>指定发行版本的软件包名称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smtClean="0"/>
              <a:t>tolerant=1			# </a:t>
            </a:r>
            <a:r>
              <a:rPr lang="zh-CN" altLang="en-US" sz="1400" dirty="0" smtClean="0"/>
              <a:t>允许</a:t>
            </a:r>
            <a:r>
              <a:rPr lang="en-US" altLang="zh-CN" sz="1400" dirty="0" smtClean="0"/>
              <a:t>yum</a:t>
            </a:r>
            <a:r>
              <a:rPr lang="zh-CN" altLang="en-US" sz="1400" dirty="0" smtClean="0"/>
              <a:t>在出现错误时继续运行，比如不需要更新的程序包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err="1" smtClean="0"/>
              <a:t>exactarch</a:t>
            </a:r>
            <a:r>
              <a:rPr lang="en-US" altLang="zh-CN" sz="1400" dirty="0" smtClean="0"/>
              <a:t>=1		# </a:t>
            </a:r>
            <a:r>
              <a:rPr lang="zh-CN" altLang="en-US" sz="1400" dirty="0" smtClean="0"/>
              <a:t>更新时不允许更新不同版本的</a:t>
            </a:r>
            <a:r>
              <a:rPr lang="en-US" altLang="zh-CN" sz="1400" dirty="0" smtClean="0"/>
              <a:t>RPM</a:t>
            </a:r>
            <a:r>
              <a:rPr lang="zh-CN" altLang="en-US" sz="1400" dirty="0" smtClean="0"/>
              <a:t>包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smtClean="0"/>
              <a:t>obsoletes=1		# </a:t>
            </a:r>
            <a:r>
              <a:rPr lang="zh-CN" altLang="en-US" sz="1400" dirty="0" smtClean="0"/>
              <a:t>相当于</a:t>
            </a:r>
            <a:r>
              <a:rPr lang="en-US" altLang="zh-CN" sz="1400" dirty="0" smtClean="0"/>
              <a:t>upgrade</a:t>
            </a:r>
            <a:r>
              <a:rPr lang="zh-CN" altLang="en-US" sz="1400" dirty="0" smtClean="0"/>
              <a:t>，允许更新陈旧的</a:t>
            </a:r>
            <a:r>
              <a:rPr lang="en-US" altLang="zh-CN" sz="1400" dirty="0" smtClean="0"/>
              <a:t>RPM</a:t>
            </a:r>
            <a:r>
              <a:rPr lang="zh-CN" altLang="en-US" sz="1400" dirty="0" smtClean="0"/>
              <a:t>包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err="1" smtClean="0"/>
              <a:t>gpgcheck</a:t>
            </a:r>
            <a:r>
              <a:rPr lang="en-US" altLang="zh-CN" sz="1400" dirty="0" smtClean="0"/>
              <a:t>=1		# </a:t>
            </a:r>
            <a:r>
              <a:rPr lang="zh-CN" altLang="en-US" sz="1400" dirty="0" smtClean="0"/>
              <a:t>校验软件包的</a:t>
            </a:r>
            <a:r>
              <a:rPr lang="en-US" altLang="zh-CN" sz="1400" dirty="0" smtClean="0"/>
              <a:t>GPG</a:t>
            </a:r>
            <a:r>
              <a:rPr lang="zh-CN" altLang="en-US" sz="1400" dirty="0" smtClean="0"/>
              <a:t>签名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err="1" smtClean="0"/>
              <a:t>plugins</a:t>
            </a:r>
            <a:r>
              <a:rPr lang="en-US" altLang="zh-CN" sz="1400" dirty="0" smtClean="0"/>
              <a:t>=1			# </a:t>
            </a:r>
            <a:r>
              <a:rPr lang="zh-CN" altLang="en-US" sz="1400" dirty="0" smtClean="0"/>
              <a:t>默认开启</a:t>
            </a:r>
            <a:r>
              <a:rPr lang="en-US" altLang="zh-CN" sz="1400" dirty="0" smtClean="0"/>
              <a:t>YUM</a:t>
            </a:r>
            <a:r>
              <a:rPr lang="zh-CN" altLang="en-US" sz="1400" dirty="0" smtClean="0"/>
              <a:t>的插件使用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err="1" smtClean="0"/>
              <a:t>metadata_expire</a:t>
            </a:r>
            <a:r>
              <a:rPr lang="en-US" altLang="zh-CN" sz="1400" dirty="0" smtClean="0"/>
              <a:t>=1h		# </a:t>
            </a:r>
            <a:r>
              <a:rPr lang="zh-CN" altLang="en-US" sz="1400" dirty="0" smtClean="0"/>
              <a:t>设置仓库数据的失效时间为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小时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err="1" smtClean="0"/>
              <a:t>installonly_limit</a:t>
            </a:r>
            <a:r>
              <a:rPr lang="en-US" altLang="zh-CN" sz="1400" dirty="0" smtClean="0"/>
              <a:t> = 5		# </a:t>
            </a:r>
            <a:r>
              <a:rPr lang="zh-CN" altLang="en-US" sz="1400" dirty="0" smtClean="0"/>
              <a:t>允许保留多少个内核包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err="1" smtClean="0"/>
              <a:t>reposdir</a:t>
            </a:r>
            <a:r>
              <a:rPr lang="en-US" altLang="zh-CN" sz="1400" dirty="0" smtClean="0"/>
              <a:t> = /etc/</a:t>
            </a:r>
            <a:r>
              <a:rPr lang="en-US" altLang="zh-CN" sz="1400" dirty="0" err="1" smtClean="0"/>
              <a:t>yum.repos.d</a:t>
            </a:r>
            <a:r>
              <a:rPr lang="en-US" altLang="zh-CN" sz="1400" dirty="0" smtClean="0"/>
              <a:t>	# </a:t>
            </a:r>
            <a:r>
              <a:rPr lang="zh-CN" altLang="en-US" sz="1400" dirty="0" smtClean="0"/>
              <a:t>指定仓库配置文件的目录，此为默认值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052830"/>
            <a:ext cx="8229600" cy="378269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b="1" smtClean="0">
                <a:solidFill>
                  <a:schemeClr val="accent6"/>
                </a:solidFill>
              </a:rPr>
              <a:t>5、yum命令举例 </a:t>
            </a:r>
            <a:endParaRPr lang="en-US" b="1" smtClean="0">
              <a:solidFill>
                <a:schemeClr val="accent6"/>
              </a:solidFill>
            </a:endParaRPr>
          </a:p>
          <a:p>
            <a:pPr marL="471170" lvl="1" indent="0" eaLnBrk="1" hangingPunct="1">
              <a:buNone/>
            </a:pPr>
            <a:r>
              <a:rPr lang="zh-CN" altLang="en-US" b="1" smtClean="0">
                <a:solidFill>
                  <a:schemeClr val="tx1"/>
                </a:solidFill>
              </a:rPr>
              <a:t>安装软件包：</a:t>
            </a:r>
            <a:endParaRPr lang="zh-CN" altLang="en-US" b="1" smtClean="0">
              <a:solidFill>
                <a:schemeClr val="tx1"/>
              </a:solidFill>
            </a:endParaRPr>
          </a:p>
          <a:p>
            <a:pPr marL="471170" lvl="1" indent="0" eaLnBrk="1" hangingPunct="1">
              <a:buNone/>
            </a:pPr>
            <a:r>
              <a:rPr lang="en-US" altLang="zh-CN" b="1" smtClean="0">
                <a:solidFill>
                  <a:schemeClr val="tx1"/>
                </a:solidFill>
              </a:rPr>
              <a:t>yum  [-y]  install  packages</a:t>
            </a:r>
            <a:endParaRPr lang="en-US" altLang="zh-CN" b="1" smtClean="0">
              <a:solidFill>
                <a:schemeClr val="tx1"/>
              </a:solidFill>
            </a:endParaRPr>
          </a:p>
          <a:p>
            <a:pPr marL="471170" lvl="1" indent="0" eaLnBrk="1" hangingPunct="1">
              <a:buNone/>
            </a:pPr>
            <a:r>
              <a:rPr lang="zh-CN" altLang="en-US" b="1" smtClean="0">
                <a:solidFill>
                  <a:schemeClr val="tx1"/>
                </a:solidFill>
              </a:rPr>
              <a:t>升级软件包</a:t>
            </a:r>
            <a:endParaRPr lang="zh-CN" altLang="en-US" b="1" smtClean="0">
              <a:solidFill>
                <a:schemeClr val="tx1"/>
              </a:solidFill>
            </a:endParaRPr>
          </a:p>
          <a:p>
            <a:pPr marL="0" lvl="1" indent="0" eaLnBrk="1" hangingPunct="1">
              <a:buNone/>
            </a:pPr>
            <a:r>
              <a:rPr lang="en-US" altLang="zh-CN" b="1" smtClean="0">
                <a:solidFill>
                  <a:schemeClr val="tx1"/>
                </a:solidFill>
                <a:sym typeface="+mn-ea"/>
              </a:rPr>
              <a:t>    yum  update packages</a:t>
            </a:r>
            <a:endParaRPr lang="zh-CN" altLang="en-US" b="1" smtClean="0">
              <a:solidFill>
                <a:schemeClr val="tx1"/>
              </a:solidFill>
            </a:endParaRPr>
          </a:p>
          <a:p>
            <a:pPr marL="471170" lvl="1" indent="0" eaLnBrk="1" hangingPunct="1">
              <a:buNone/>
            </a:pPr>
            <a:r>
              <a:rPr lang="zh-CN" altLang="en-US" b="1" smtClean="0">
                <a:solidFill>
                  <a:schemeClr val="tx1"/>
                </a:solidFill>
              </a:rPr>
              <a:t>移除指定软件包：</a:t>
            </a:r>
            <a:endParaRPr lang="zh-CN" altLang="en-US" b="1" smtClean="0">
              <a:solidFill>
                <a:schemeClr val="tx1"/>
              </a:solidFill>
            </a:endParaRPr>
          </a:p>
          <a:p>
            <a:pPr marL="0" lvl="1" indent="0" eaLnBrk="1" hangingPunct="1">
              <a:buNone/>
            </a:pPr>
            <a:r>
              <a:rPr lang="en-US" altLang="zh-CN" b="1" smtClean="0">
                <a:solidFill>
                  <a:schemeClr val="tx1"/>
                </a:solidFill>
                <a:sym typeface="+mn-ea"/>
              </a:rPr>
              <a:t>    yum  remove packages</a:t>
            </a:r>
            <a:endParaRPr lang="zh-CN" altLang="en-US" b="1" smtClean="0">
              <a:solidFill>
                <a:schemeClr val="tx1"/>
              </a:solidFill>
            </a:endParaRPr>
          </a:p>
          <a:p>
            <a:pPr marL="471170" lvl="1" indent="0" eaLnBrk="1" hangingPunct="1">
              <a:buNone/>
            </a:pPr>
            <a:endParaRPr lang="zh-CN" altLang="en-US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37155"/>
            <a:ext cx="6017260" cy="76390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chemeClr val="accent6"/>
                </a:solidFill>
              </a:rPr>
              <a:t>三、</a:t>
            </a:r>
            <a:r>
              <a:rPr lang="en-US" altLang="zh-CN" sz="4000" b="1" smtClean="0">
                <a:solidFill>
                  <a:schemeClr val="accent6"/>
                </a:solidFill>
                <a:sym typeface="+mn-ea"/>
              </a:rPr>
              <a:t>源代码安装</a:t>
            </a:r>
            <a:r>
              <a:rPr lang="en-US" altLang="zh-CN" sz="4000" b="1" smtClean="0">
                <a:solidFill>
                  <a:schemeClr val="accent6"/>
                </a:solidFill>
              </a:rPr>
              <a:t> </a:t>
            </a:r>
            <a:endParaRPr lang="zh-CN" alt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705" y="476885"/>
            <a:ext cx="8673465" cy="84010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chemeClr val="accent6"/>
                </a:solidFill>
              </a:rPr>
              <a:t>三、</a:t>
            </a:r>
            <a:r>
              <a:rPr lang="en-US" altLang="zh-CN" sz="4000" b="1" smtClean="0">
                <a:solidFill>
                  <a:schemeClr val="accent6"/>
                </a:solidFill>
                <a:sym typeface="+mn-ea"/>
              </a:rPr>
              <a:t>源代码安装</a:t>
            </a:r>
            <a:r>
              <a:rPr lang="en-US" altLang="zh-CN" sz="4000" b="1" smtClean="0">
                <a:solidFill>
                  <a:schemeClr val="accent6"/>
                </a:solidFill>
              </a:rPr>
              <a:t> （</a:t>
            </a:r>
            <a:r>
              <a:rPr lang="en-US" altLang="zh-CN" sz="4000" b="1" smtClean="0">
                <a:solidFill>
                  <a:schemeClr val="accent6"/>
                </a:solidFill>
                <a:sym typeface="+mn-ea"/>
              </a:rPr>
              <a:t>TAR的软件包管理</a:t>
            </a:r>
            <a:r>
              <a:rPr lang="en-US" altLang="zh-CN" sz="4000" b="1" smtClean="0">
                <a:solidFill>
                  <a:schemeClr val="accent6"/>
                </a:solidFill>
              </a:rPr>
              <a:t>）</a:t>
            </a:r>
            <a:endParaRPr lang="zh-CN" altLang="en-US" sz="40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8511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smtClean="0">
                <a:solidFill>
                  <a:schemeClr val="tx2"/>
                </a:solidFill>
              </a:rPr>
              <a:t>1</a:t>
            </a:r>
            <a:r>
              <a:rPr lang="zh-CN" altLang="en-US" sz="3200" b="1" smtClean="0">
                <a:solidFill>
                  <a:schemeClr val="tx2"/>
                </a:solidFill>
              </a:rPr>
              <a:t>、</a:t>
            </a:r>
            <a:r>
              <a:rPr lang="en-US" altLang="zh-CN" sz="3200" b="1" smtClean="0">
                <a:solidFill>
                  <a:schemeClr val="tx2"/>
                </a:solidFill>
              </a:rPr>
              <a:t>TAR</a:t>
            </a:r>
            <a:r>
              <a:rPr lang="zh-CN" altLang="en-US" sz="3200" b="1" smtClean="0">
                <a:solidFill>
                  <a:schemeClr val="tx2"/>
                </a:solidFill>
              </a:rPr>
              <a:t>包概述 </a:t>
            </a:r>
            <a:endParaRPr lang="zh-CN" altLang="en-US" sz="3200" b="1" smtClean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en-US" altLang="zh-CN" b="1" smtClean="0">
                <a:solidFill>
                  <a:schemeClr val="tx1"/>
                </a:solidFill>
              </a:rPr>
              <a:t>TAR</a:t>
            </a:r>
            <a:r>
              <a:rPr lang="zh-CN" altLang="en-US" b="1" smtClean="0">
                <a:solidFill>
                  <a:schemeClr val="tx1"/>
                </a:solidFill>
              </a:rPr>
              <a:t>包的含义 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en-US" altLang="zh-CN" b="1" smtClean="0">
                <a:solidFill>
                  <a:schemeClr val="tx1"/>
                </a:solidFill>
              </a:rPr>
              <a:t>TAR</a:t>
            </a:r>
            <a:r>
              <a:rPr lang="zh-CN" altLang="en-US" b="1" smtClean="0">
                <a:solidFill>
                  <a:schemeClr val="tx1"/>
                </a:solidFill>
              </a:rPr>
              <a:t>包的名称格式 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en-US" altLang="zh-CN" b="1" smtClean="0">
                <a:solidFill>
                  <a:schemeClr val="tx1"/>
                </a:solidFill>
              </a:rPr>
              <a:t>TAR</a:t>
            </a:r>
            <a:r>
              <a:rPr lang="zh-CN" altLang="en-US" b="1" smtClean="0">
                <a:solidFill>
                  <a:schemeClr val="tx1"/>
                </a:solidFill>
              </a:rPr>
              <a:t>包的作用 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zh-CN" altLang="en-US" b="1" smtClean="0">
                <a:solidFill>
                  <a:schemeClr val="tx1"/>
                </a:solidFill>
              </a:rPr>
              <a:t>获得</a:t>
            </a:r>
            <a:r>
              <a:rPr lang="en-US" altLang="zh-CN" b="1" smtClean="0">
                <a:solidFill>
                  <a:schemeClr val="tx1"/>
                </a:solidFill>
              </a:rPr>
              <a:t>TAR</a:t>
            </a:r>
            <a:r>
              <a:rPr lang="zh-CN" altLang="en-US" b="1" smtClean="0">
                <a:solidFill>
                  <a:schemeClr val="tx1"/>
                </a:solidFill>
              </a:rPr>
              <a:t>软件包 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05" y="848995"/>
            <a:ext cx="8229600" cy="773430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本章内容要点</a:t>
            </a:r>
            <a:endParaRPr lang="zh-CN" altLang="en-US" sz="4000" b="1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215" y="1772920"/>
            <a:ext cx="8229600" cy="2410460"/>
          </a:xfrm>
        </p:spPr>
        <p:txBody>
          <a:bodyPr/>
          <a:lstStyle/>
          <a:p>
            <a:pPr eaLnBrk="1" hangingPunct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dirty="0" smtClean="0">
                <a:solidFill>
                  <a:schemeClr val="accent4"/>
                </a:solidFill>
                <a:sym typeface="+mn-ea"/>
              </a:rPr>
              <a:t>rpm</a:t>
            </a:r>
            <a:r>
              <a:rPr lang="zh-CN" altLang="en-US" dirty="0" smtClean="0">
                <a:solidFill>
                  <a:schemeClr val="accent4"/>
                </a:solidFill>
                <a:sym typeface="+mn-ea"/>
              </a:rPr>
              <a:t>软件包</a:t>
            </a:r>
            <a:r>
              <a:rPr lang="zh-CN" dirty="0" smtClean="0">
                <a:solidFill>
                  <a:schemeClr val="accent4"/>
                </a:solidFill>
                <a:sym typeface="+mn-ea"/>
              </a:rPr>
              <a:t>管理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 eaLnBrk="1" hangingPunct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dirty="0" smtClean="0">
                <a:solidFill>
                  <a:schemeClr val="accent4"/>
                </a:solidFill>
              </a:rPr>
              <a:t>yum</a:t>
            </a:r>
            <a:r>
              <a:rPr lang="zh-CN" altLang="en-US" dirty="0" smtClean="0">
                <a:solidFill>
                  <a:schemeClr val="accent4"/>
                </a:solidFill>
              </a:rPr>
              <a:t>软件工具</a:t>
            </a:r>
            <a:endParaRPr lang="zh-CN" dirty="0" smtClean="0">
              <a:solidFill>
                <a:schemeClr val="accent4"/>
              </a:solidFill>
            </a:endParaRPr>
          </a:p>
          <a:p>
            <a:pPr eaLnBrk="1" hangingPunct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dirty="0" smtClean="0">
                <a:solidFill>
                  <a:schemeClr val="accent4"/>
                </a:solidFill>
              </a:rPr>
              <a:t>tar</a:t>
            </a:r>
            <a:r>
              <a:rPr lang="zh-CN" altLang="en-US" dirty="0" smtClean="0">
                <a:solidFill>
                  <a:schemeClr val="accent4"/>
                </a:solidFill>
              </a:rPr>
              <a:t>软件包生成和释放</a:t>
            </a:r>
            <a:endParaRPr lang="zh-CN" altLang="en-US" dirty="0" smtClean="0">
              <a:solidFill>
                <a:schemeClr val="accent4"/>
              </a:solidFill>
            </a:endParaRPr>
          </a:p>
          <a:p>
            <a:pPr eaLnBrk="1" hangingPunct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accent4"/>
                </a:solidFill>
              </a:rPr>
              <a:t>源代码安装</a:t>
            </a:r>
            <a:endParaRPr lang="zh-CN" altLang="en-US" dirty="0" smtClean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05" y="548640"/>
            <a:ext cx="8229600" cy="725805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accent6"/>
                </a:solidFill>
              </a:rPr>
              <a:t>2</a:t>
            </a:r>
            <a:r>
              <a:rPr lang="zh-CN" altLang="en-US" b="1" smtClean="0">
                <a:solidFill>
                  <a:schemeClr val="accent6"/>
                </a:solidFill>
              </a:rPr>
              <a:t>、</a:t>
            </a:r>
            <a:r>
              <a:rPr lang="en-US" altLang="zh-CN" b="1" smtClean="0">
                <a:solidFill>
                  <a:schemeClr val="accent6"/>
                </a:solidFill>
              </a:rPr>
              <a:t>TAR</a:t>
            </a:r>
            <a:r>
              <a:rPr lang="zh-CN" altLang="en-US" b="1" smtClean="0">
                <a:solidFill>
                  <a:schemeClr val="accent6"/>
                </a:solidFill>
              </a:rPr>
              <a:t>包的命令</a:t>
            </a:r>
            <a:r>
              <a:rPr lang="zh-CN" altLang="en-US" smtClean="0">
                <a:solidFill>
                  <a:schemeClr val="accent6"/>
                </a:solidFill>
              </a:rPr>
              <a:t> </a:t>
            </a:r>
            <a:endParaRPr lang="zh-CN" altLang="en-US" smtClean="0">
              <a:solidFill>
                <a:schemeClr val="accent6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205" y="1700530"/>
            <a:ext cx="8001000" cy="4492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6"/>
                </a:solidFill>
              </a:rPr>
              <a:t>（</a:t>
            </a:r>
            <a:r>
              <a:rPr lang="en-US" altLang="zh-CN" b="1" smtClean="0">
                <a:solidFill>
                  <a:schemeClr val="accent6"/>
                </a:solidFill>
              </a:rPr>
              <a:t>1</a:t>
            </a:r>
            <a:r>
              <a:rPr lang="zh-CN" altLang="en-US" b="1" smtClean="0">
                <a:solidFill>
                  <a:schemeClr val="accent6"/>
                </a:solidFill>
              </a:rPr>
              <a:t>）建立</a:t>
            </a:r>
            <a:r>
              <a:rPr lang="en-US" altLang="zh-CN" b="1" smtClean="0">
                <a:solidFill>
                  <a:schemeClr val="accent6"/>
                </a:solidFill>
              </a:rPr>
              <a:t>TAR</a:t>
            </a:r>
            <a:r>
              <a:rPr lang="zh-CN" altLang="en-US" b="1" smtClean="0">
                <a:solidFill>
                  <a:schemeClr val="accent6"/>
                </a:solidFill>
              </a:rPr>
              <a:t>包 </a:t>
            </a:r>
            <a:endParaRPr lang="zh-CN" altLang="en-US" b="1" smtClean="0">
              <a:solidFill>
                <a:schemeClr val="accent6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zh-CN" altLang="en-US" b="1" smtClean="0">
                <a:solidFill>
                  <a:schemeClr val="tx1"/>
                </a:solidFill>
              </a:rPr>
              <a:t>有两种方式：一种是建立普通的</a:t>
            </a:r>
            <a:r>
              <a:rPr lang="en-US" altLang="zh-CN" b="1" smtClean="0">
                <a:solidFill>
                  <a:schemeClr val="tx1"/>
                </a:solidFill>
              </a:rPr>
              <a:t>TAR</a:t>
            </a:r>
            <a:r>
              <a:rPr lang="zh-CN" altLang="en-US" b="1" smtClean="0">
                <a:solidFill>
                  <a:schemeClr val="tx1"/>
                </a:solidFill>
              </a:rPr>
              <a:t>包，只打包，不压缩 </a:t>
            </a:r>
            <a:endParaRPr lang="zh-CN" altLang="en-US" b="1" smtClean="0">
              <a:solidFill>
                <a:schemeClr val="tx1"/>
              </a:solidFill>
            </a:endParaRPr>
          </a:p>
          <a:p>
            <a:pPr marL="471170" lvl="1" indent="0" eaLnBrk="1" hangingPunct="1">
              <a:buNone/>
            </a:pPr>
            <a:r>
              <a:rPr lang="zh-CN" altLang="en-US" b="1" smtClean="0">
                <a:solidFill>
                  <a:schemeClr val="accent6"/>
                </a:solidFill>
              </a:rPr>
              <a:t>建立包文件格式：</a:t>
            </a:r>
            <a:endParaRPr lang="en-US" altLang="zh-CN" b="1" smtClean="0">
              <a:solidFill>
                <a:schemeClr val="accent6"/>
              </a:solidFill>
            </a:endParaRPr>
          </a:p>
          <a:p>
            <a:pPr marL="471170" lvl="1" indent="0" eaLnBrk="1" hangingPunct="1">
              <a:buNone/>
            </a:pPr>
            <a:r>
              <a:rPr lang="en-US" altLang="zh-CN" b="1" smtClean="0">
                <a:solidFill>
                  <a:schemeClr val="accent6"/>
                </a:solidFill>
              </a:rPr>
              <a:t>tar  cvf    &lt;TAR</a:t>
            </a:r>
            <a:r>
              <a:rPr lang="zh-CN" altLang="en-US" b="1" smtClean="0">
                <a:solidFill>
                  <a:schemeClr val="accent6"/>
                </a:solidFill>
              </a:rPr>
              <a:t>包名</a:t>
            </a:r>
            <a:r>
              <a:rPr lang="en-US" altLang="zh-CN" b="1" smtClean="0">
                <a:solidFill>
                  <a:schemeClr val="accent6"/>
                </a:solidFill>
              </a:rPr>
              <a:t>&gt;    &lt;</a:t>
            </a:r>
            <a:r>
              <a:rPr lang="zh-CN" altLang="en-US" b="1" smtClean="0">
                <a:solidFill>
                  <a:schemeClr val="accent6"/>
                </a:solidFill>
              </a:rPr>
              <a:t>文件或目录名</a:t>
            </a:r>
            <a:r>
              <a:rPr lang="en-US" altLang="zh-CN" b="1" smtClean="0">
                <a:solidFill>
                  <a:schemeClr val="accent6"/>
                </a:solidFill>
              </a:rPr>
              <a:t>&gt;</a:t>
            </a:r>
            <a:endParaRPr lang="en-US" altLang="zh-CN" b="1" smtClean="0">
              <a:solidFill>
                <a:schemeClr val="accent6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zh-CN" altLang="en-US" b="1" smtClean="0">
                <a:solidFill>
                  <a:schemeClr val="tx1"/>
                </a:solidFill>
              </a:rPr>
              <a:t>另一种是打包并压缩，选项是</a:t>
            </a:r>
            <a:r>
              <a:rPr lang="zh-CN" altLang="en-US" b="1" smtClean="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en-US" altLang="zh-CN" b="1" smtClean="0">
                <a:solidFill>
                  <a:schemeClr val="tx1"/>
                </a:solidFill>
              </a:rPr>
              <a:t>zcvf</a:t>
            </a:r>
            <a:r>
              <a:rPr lang="en-US" altLang="zh-CN" b="1" smtClean="0">
                <a:solidFill>
                  <a:schemeClr val="tx1"/>
                </a:solidFill>
                <a:latin typeface="Arial" panose="020B0604020202020204" pitchFamily="34" charset="0"/>
              </a:rPr>
              <a:t>”</a:t>
            </a:r>
            <a:r>
              <a:rPr lang="en-US" altLang="zh-CN" b="1" smtClean="0">
                <a:solidFill>
                  <a:schemeClr val="tx1"/>
                </a:solidFill>
              </a:rPr>
              <a:t>,</a:t>
            </a:r>
            <a:r>
              <a:rPr lang="zh-CN" altLang="en-US" b="1" smtClean="0">
                <a:solidFill>
                  <a:schemeClr val="tx1"/>
                </a:solidFill>
              </a:rPr>
              <a:t>其中</a:t>
            </a:r>
            <a:r>
              <a:rPr lang="zh-CN" altLang="en-US" b="1" smtClean="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en-US" altLang="zh-CN" b="1" smtClean="0">
                <a:solidFill>
                  <a:schemeClr val="tx1"/>
                </a:solidFill>
              </a:rPr>
              <a:t>z</a:t>
            </a:r>
            <a:r>
              <a:rPr lang="en-US" altLang="zh-CN" b="1" smtClean="0">
                <a:solidFill>
                  <a:schemeClr val="tx1"/>
                </a:solidFill>
                <a:latin typeface="Arial" panose="020B0604020202020204" pitchFamily="34" charset="0"/>
              </a:rPr>
              <a:t>”</a:t>
            </a:r>
            <a:r>
              <a:rPr lang="zh-CN" altLang="en-US" b="1" smtClean="0">
                <a:solidFill>
                  <a:schemeClr val="tx1"/>
                </a:solidFill>
              </a:rPr>
              <a:t>代表使用</a:t>
            </a:r>
            <a:r>
              <a:rPr lang="zh-CN" altLang="en-US" b="1" smtClean="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en-US" altLang="zh-CN" b="1" smtClean="0">
                <a:solidFill>
                  <a:schemeClr val="tx1"/>
                </a:solidFill>
              </a:rPr>
              <a:t>gzip</a:t>
            </a:r>
            <a:r>
              <a:rPr lang="en-US" altLang="zh-CN" b="1" smtClean="0">
                <a:solidFill>
                  <a:schemeClr val="tx1"/>
                </a:solidFill>
                <a:latin typeface="Arial" panose="020B0604020202020204" pitchFamily="34" charset="0"/>
              </a:rPr>
              <a:t>”</a:t>
            </a:r>
            <a:r>
              <a:rPr lang="zh-CN" altLang="en-US" b="1" smtClean="0">
                <a:solidFill>
                  <a:schemeClr val="tx1"/>
                </a:solidFill>
              </a:rPr>
              <a:t>程序进行文件的压缩	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6"/>
                </a:solidFill>
                <a:sym typeface="+mn-ea"/>
              </a:rPr>
              <a:t>建立包文件</a:t>
            </a:r>
            <a:r>
              <a:rPr lang="zh-CN" altLang="en-US" b="1" smtClean="0">
                <a:solidFill>
                  <a:schemeClr val="accent6"/>
                </a:solidFill>
              </a:rPr>
              <a:t>格式：</a:t>
            </a:r>
            <a:endParaRPr lang="en-US" altLang="zh-CN" b="1" smtClean="0">
              <a:solidFill>
                <a:schemeClr val="accent6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accent6"/>
                </a:solidFill>
              </a:rPr>
              <a:t>tar  zcvf   &lt;TAR</a:t>
            </a:r>
            <a:r>
              <a:rPr lang="zh-CN" altLang="en-US" b="1" smtClean="0">
                <a:solidFill>
                  <a:schemeClr val="accent6"/>
                </a:solidFill>
              </a:rPr>
              <a:t>包名</a:t>
            </a:r>
            <a:r>
              <a:rPr lang="en-US" altLang="zh-CN" b="1" smtClean="0">
                <a:solidFill>
                  <a:schemeClr val="accent6"/>
                </a:solidFill>
              </a:rPr>
              <a:t>&gt;   &lt;</a:t>
            </a:r>
            <a:r>
              <a:rPr lang="zh-CN" altLang="en-US" b="1" smtClean="0">
                <a:solidFill>
                  <a:schemeClr val="accent6"/>
                </a:solidFill>
              </a:rPr>
              <a:t>文件或目录名</a:t>
            </a:r>
            <a:r>
              <a:rPr lang="en-US" altLang="zh-CN" b="1" smtClean="0">
                <a:solidFill>
                  <a:schemeClr val="accent6"/>
                </a:solidFill>
              </a:rPr>
              <a:t>&gt;</a:t>
            </a:r>
            <a:endParaRPr lang="en-US" altLang="zh-CN" b="1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6"/>
                </a:solidFill>
              </a:rPr>
              <a:t>（</a:t>
            </a:r>
            <a:r>
              <a:rPr lang="en-US" altLang="zh-CN" b="1" smtClean="0">
                <a:solidFill>
                  <a:schemeClr val="accent6"/>
                </a:solidFill>
              </a:rPr>
              <a:t>2</a:t>
            </a:r>
            <a:r>
              <a:rPr lang="zh-CN" altLang="en-US" b="1" smtClean="0">
                <a:solidFill>
                  <a:schemeClr val="accent6"/>
                </a:solidFill>
              </a:rPr>
              <a:t>）查询</a:t>
            </a:r>
            <a:r>
              <a:rPr lang="en-US" altLang="zh-CN" b="1" smtClean="0">
                <a:solidFill>
                  <a:schemeClr val="accent6"/>
                </a:solidFill>
              </a:rPr>
              <a:t>TAR</a:t>
            </a:r>
            <a:r>
              <a:rPr lang="zh-CN" altLang="en-US" b="1" smtClean="0">
                <a:solidFill>
                  <a:schemeClr val="accent6"/>
                </a:solidFill>
              </a:rPr>
              <a:t>包 </a:t>
            </a:r>
            <a:endParaRPr lang="zh-CN" altLang="en-US" b="1" smtClean="0">
              <a:solidFill>
                <a:schemeClr val="accent6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</a:rPr>
              <a:t>在释放</a:t>
            </a:r>
            <a:r>
              <a:rPr lang="en-US" altLang="zh-CN" sz="2800" b="1" smtClean="0">
                <a:solidFill>
                  <a:schemeClr val="tx1"/>
                </a:solidFill>
              </a:rPr>
              <a:t>TAR</a:t>
            </a:r>
            <a:r>
              <a:rPr lang="zh-CN" altLang="en-US" sz="2800" b="1" smtClean="0">
                <a:solidFill>
                  <a:schemeClr val="tx1"/>
                </a:solidFill>
              </a:rPr>
              <a:t>包之前，查看</a:t>
            </a:r>
            <a:r>
              <a:rPr lang="en-US" altLang="zh-CN" sz="2800" b="1" smtClean="0">
                <a:solidFill>
                  <a:schemeClr val="tx1"/>
                </a:solidFill>
              </a:rPr>
              <a:t>TAR</a:t>
            </a:r>
            <a:r>
              <a:rPr lang="zh-CN" altLang="en-US" sz="2800" b="1" smtClean="0">
                <a:solidFill>
                  <a:schemeClr val="tx1"/>
                </a:solidFill>
              </a:rPr>
              <a:t>包中的文件内容。</a:t>
            </a:r>
            <a:endParaRPr lang="zh-CN" altLang="en-US" sz="2800" b="1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accent6"/>
                </a:solidFill>
              </a:rPr>
              <a:t>其格式如下：</a:t>
            </a:r>
            <a:endParaRPr lang="zh-CN" altLang="en-US" sz="2800" b="1" smtClean="0">
              <a:solidFill>
                <a:schemeClr val="accent6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accent6"/>
                </a:solidFill>
              </a:rPr>
              <a:t>     </a:t>
            </a:r>
            <a:r>
              <a:rPr lang="en-US" altLang="zh-CN" sz="2800" b="1" smtClean="0">
                <a:solidFill>
                  <a:schemeClr val="accent6"/>
                </a:solidFill>
              </a:rPr>
              <a:t>tar    ztf    &lt;TAR</a:t>
            </a:r>
            <a:r>
              <a:rPr lang="zh-CN" altLang="en-US" sz="2800" b="1" smtClean="0">
                <a:solidFill>
                  <a:schemeClr val="accent6"/>
                </a:solidFill>
              </a:rPr>
              <a:t>包名</a:t>
            </a:r>
            <a:r>
              <a:rPr lang="en-US" altLang="zh-CN" sz="2800" b="1" smtClean="0">
                <a:solidFill>
                  <a:schemeClr val="accent6"/>
                </a:solidFill>
              </a:rPr>
              <a:t>&gt;</a:t>
            </a:r>
            <a:endParaRPr lang="en-US" altLang="zh-CN" sz="2800" b="1" smtClean="0">
              <a:solidFill>
                <a:schemeClr val="accent6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2800" b="1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</a:rPr>
              <a:t>查询的参数是</a:t>
            </a:r>
            <a:r>
              <a:rPr lang="zh-CN" altLang="en-US" sz="2800" b="1" smtClean="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800" b="1" smtClean="0">
                <a:solidFill>
                  <a:schemeClr val="tx1"/>
                </a:solidFill>
              </a:rPr>
              <a:t>ztf</a:t>
            </a:r>
            <a:r>
              <a:rPr lang="en-US" altLang="zh-CN" sz="2800" b="1" smtClean="0">
                <a:solidFill>
                  <a:schemeClr val="tx1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800" b="1" smtClean="0">
                <a:solidFill>
                  <a:schemeClr val="tx1"/>
                </a:solidFill>
              </a:rPr>
              <a:t>, </a:t>
            </a:r>
            <a:r>
              <a:rPr lang="zh-CN" altLang="en-US" sz="2800" b="1" smtClean="0">
                <a:solidFill>
                  <a:schemeClr val="tx1"/>
                </a:solidFill>
              </a:rPr>
              <a:t>其中</a:t>
            </a:r>
            <a:r>
              <a:rPr lang="zh-CN" altLang="en-US" sz="2800" b="1" smtClean="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800" b="1" smtClean="0">
                <a:solidFill>
                  <a:schemeClr val="tx1"/>
                </a:solidFill>
              </a:rPr>
              <a:t>z</a:t>
            </a:r>
            <a:r>
              <a:rPr lang="en-US" altLang="zh-CN" sz="2800" b="1" smtClean="0">
                <a:solidFill>
                  <a:schemeClr val="tx1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800" b="1" smtClean="0">
                <a:solidFill>
                  <a:schemeClr val="tx1"/>
                </a:solidFill>
              </a:rPr>
              <a:t>同上，指查询压缩的</a:t>
            </a:r>
            <a:r>
              <a:rPr lang="en-US" altLang="zh-CN" sz="2800" b="1" smtClean="0">
                <a:solidFill>
                  <a:schemeClr val="tx1"/>
                </a:solidFill>
              </a:rPr>
              <a:t>TAR</a:t>
            </a:r>
            <a:r>
              <a:rPr lang="zh-CN" altLang="en-US" sz="2800" b="1" smtClean="0">
                <a:solidFill>
                  <a:schemeClr val="tx1"/>
                </a:solidFill>
              </a:rPr>
              <a:t>包，若无</a:t>
            </a:r>
            <a:r>
              <a:rPr lang="zh-CN" altLang="en-US" sz="2800" b="1" smtClean="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800" b="1" smtClean="0">
                <a:solidFill>
                  <a:schemeClr val="tx1"/>
                </a:solidFill>
              </a:rPr>
              <a:t>z</a:t>
            </a:r>
            <a:r>
              <a:rPr lang="en-US" altLang="zh-CN" sz="2800" b="1" smtClean="0">
                <a:solidFill>
                  <a:schemeClr val="tx1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800" b="1" smtClean="0">
                <a:solidFill>
                  <a:schemeClr val="tx1"/>
                </a:solidFill>
              </a:rPr>
              <a:t>则是普通的</a:t>
            </a:r>
            <a:r>
              <a:rPr lang="en-US" altLang="zh-CN" sz="2800" b="1" smtClean="0">
                <a:solidFill>
                  <a:schemeClr val="tx1"/>
                </a:solidFill>
              </a:rPr>
              <a:t>TAR</a:t>
            </a:r>
            <a:r>
              <a:rPr lang="zh-CN" altLang="en-US" sz="2800" b="1" smtClean="0">
                <a:solidFill>
                  <a:schemeClr val="tx1"/>
                </a:solidFill>
              </a:rPr>
              <a:t>包，</a:t>
            </a:r>
            <a:r>
              <a:rPr lang="zh-CN" altLang="en-US" sz="2800" b="1" smtClean="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800" b="1" smtClean="0">
                <a:solidFill>
                  <a:schemeClr val="tx1"/>
                </a:solidFill>
              </a:rPr>
              <a:t>t</a:t>
            </a:r>
            <a:r>
              <a:rPr lang="en-US" altLang="zh-CN" sz="2800" b="1" smtClean="0">
                <a:solidFill>
                  <a:schemeClr val="tx1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800" b="1" smtClean="0">
                <a:solidFill>
                  <a:schemeClr val="tx1"/>
                </a:solidFill>
              </a:rPr>
              <a:t>(Test)</a:t>
            </a:r>
            <a:r>
              <a:rPr lang="zh-CN" altLang="en-US" sz="2800" b="1" smtClean="0">
                <a:solidFill>
                  <a:schemeClr val="tx1"/>
                </a:solidFill>
              </a:rPr>
              <a:t>指查询</a:t>
            </a:r>
            <a:r>
              <a:rPr lang="en-US" altLang="zh-CN" sz="2800" b="1" smtClean="0">
                <a:solidFill>
                  <a:schemeClr val="tx1"/>
                </a:solidFill>
              </a:rPr>
              <a:t>TAR</a:t>
            </a:r>
            <a:r>
              <a:rPr lang="zh-CN" altLang="en-US" sz="2800" b="1" smtClean="0">
                <a:solidFill>
                  <a:schemeClr val="tx1"/>
                </a:solidFill>
              </a:rPr>
              <a:t>包，</a:t>
            </a:r>
            <a:r>
              <a:rPr lang="zh-CN" altLang="en-US" sz="2800" b="1" smtClean="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800" b="1" smtClean="0">
                <a:solidFill>
                  <a:schemeClr val="tx1"/>
                </a:solidFill>
              </a:rPr>
              <a:t>f</a:t>
            </a:r>
            <a:r>
              <a:rPr lang="en-US" altLang="zh-CN" sz="2800" b="1" smtClean="0">
                <a:solidFill>
                  <a:schemeClr val="tx1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800" b="1" smtClean="0">
                <a:solidFill>
                  <a:schemeClr val="tx1"/>
                </a:solidFill>
              </a:rPr>
              <a:t>指定 </a:t>
            </a:r>
            <a:r>
              <a:rPr lang="en-US" altLang="zh-CN" sz="2800" b="1" smtClean="0">
                <a:solidFill>
                  <a:schemeClr val="tx1"/>
                </a:solidFill>
              </a:rPr>
              <a:t>TAR</a:t>
            </a:r>
            <a:r>
              <a:rPr lang="zh-CN" altLang="en-US" sz="2800" b="1" smtClean="0">
                <a:solidFill>
                  <a:schemeClr val="tx1"/>
                </a:solidFill>
              </a:rPr>
              <a:t>包的文件名。</a:t>
            </a:r>
            <a:endParaRPr lang="zh-CN" altLang="en-US" sz="28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8640"/>
            <a:ext cx="8229600" cy="738505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accent6"/>
                </a:solidFill>
              </a:rPr>
              <a:t>（</a:t>
            </a:r>
            <a:r>
              <a:rPr lang="en-US" altLang="zh-CN" sz="3200" b="1" smtClean="0">
                <a:solidFill>
                  <a:schemeClr val="accent6"/>
                </a:solidFill>
              </a:rPr>
              <a:t>3</a:t>
            </a:r>
            <a:r>
              <a:rPr lang="zh-CN" altLang="en-US" sz="3200" b="1" smtClean="0">
                <a:solidFill>
                  <a:schemeClr val="accent6"/>
                </a:solidFill>
              </a:rPr>
              <a:t>）释放</a:t>
            </a:r>
            <a:r>
              <a:rPr lang="en-US" altLang="zh-CN" sz="3200" b="1" smtClean="0">
                <a:solidFill>
                  <a:schemeClr val="accent6"/>
                </a:solidFill>
              </a:rPr>
              <a:t>TAR</a:t>
            </a:r>
            <a:r>
              <a:rPr lang="zh-CN" altLang="en-US" sz="3200" b="1" smtClean="0">
                <a:solidFill>
                  <a:schemeClr val="accent6"/>
                </a:solidFill>
              </a:rPr>
              <a:t>包</a:t>
            </a:r>
            <a:r>
              <a:rPr lang="zh-CN" altLang="en-US" sz="3200" smtClean="0">
                <a:solidFill>
                  <a:schemeClr val="accent6"/>
                </a:solidFill>
              </a:rPr>
              <a:t> </a:t>
            </a:r>
            <a:endParaRPr lang="zh-CN" altLang="en-US" sz="3200" smtClean="0">
              <a:solidFill>
                <a:schemeClr val="accent6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485"/>
            <a:ext cx="8229600" cy="501142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</a:rPr>
              <a:t>释放</a:t>
            </a:r>
            <a:r>
              <a:rPr lang="en-US" altLang="zh-CN" sz="2800" b="1" smtClean="0">
                <a:solidFill>
                  <a:schemeClr val="tx1"/>
                </a:solidFill>
              </a:rPr>
              <a:t>TAR</a:t>
            </a:r>
            <a:r>
              <a:rPr lang="zh-CN" altLang="en-US" sz="2800" b="1" smtClean="0">
                <a:solidFill>
                  <a:schemeClr val="tx1"/>
                </a:solidFill>
              </a:rPr>
              <a:t>包比较简单，它使用</a:t>
            </a:r>
            <a:r>
              <a:rPr lang="zh-CN" altLang="en-US" sz="2800" b="1" smtClean="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800" b="1" smtClean="0">
                <a:solidFill>
                  <a:schemeClr val="tx1"/>
                </a:solidFill>
              </a:rPr>
              <a:t>zxvf</a:t>
            </a:r>
            <a:r>
              <a:rPr lang="en-US" altLang="zh-CN" sz="2800" b="1" smtClean="0">
                <a:solidFill>
                  <a:schemeClr val="tx1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800" b="1" smtClean="0">
                <a:solidFill>
                  <a:schemeClr val="tx1"/>
                </a:solidFill>
              </a:rPr>
              <a:t>参数，其中</a:t>
            </a:r>
            <a:r>
              <a:rPr lang="zh-CN" altLang="en-US" sz="2800" b="1" smtClean="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800" b="1" smtClean="0">
                <a:solidFill>
                  <a:schemeClr val="tx1"/>
                </a:solidFill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800" b="1" smtClean="0">
                <a:solidFill>
                  <a:schemeClr val="tx1"/>
                </a:solidFill>
              </a:rPr>
              <a:t>指释放</a:t>
            </a:r>
            <a:r>
              <a:rPr lang="en-US" altLang="zh-CN" sz="2800" b="1" smtClean="0">
                <a:solidFill>
                  <a:schemeClr val="tx1"/>
                </a:solidFill>
              </a:rPr>
              <a:t>(eXtract)</a:t>
            </a:r>
            <a:r>
              <a:rPr lang="zh-CN" altLang="en-US" sz="2800" b="1" smtClean="0">
                <a:solidFill>
                  <a:schemeClr val="tx1"/>
                </a:solidFill>
              </a:rPr>
              <a:t>。它也分为解非压缩和压缩包两种方式，命令格式如下：（注意，默认释放的路径是当前文件的路径）</a:t>
            </a:r>
            <a:endParaRPr lang="zh-CN" altLang="en-US" sz="2800" b="1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tx2"/>
                </a:solidFill>
              </a:rPr>
              <a:t>释放包文件的格式：</a:t>
            </a:r>
            <a:r>
              <a:rPr lang="en-US" altLang="zh-CN" sz="2800" b="1" smtClean="0">
                <a:solidFill>
                  <a:schemeClr val="tx2"/>
                </a:solidFill>
              </a:rPr>
              <a:t>tar   zxvf   &lt;TAR</a:t>
            </a:r>
            <a:r>
              <a:rPr lang="zh-CN" altLang="en-US" sz="2800" b="1" smtClean="0">
                <a:solidFill>
                  <a:schemeClr val="tx2"/>
                </a:solidFill>
              </a:rPr>
              <a:t>包名</a:t>
            </a:r>
            <a:r>
              <a:rPr lang="en-US" altLang="zh-CN" sz="2800" b="1" smtClean="0">
                <a:solidFill>
                  <a:schemeClr val="tx2"/>
                </a:solidFill>
              </a:rPr>
              <a:t>&gt;     </a:t>
            </a:r>
            <a:r>
              <a:rPr lang="en-US" altLang="zh-CN" sz="2800" b="1" smtClean="0">
                <a:solidFill>
                  <a:schemeClr val="tx1"/>
                </a:solidFill>
              </a:rPr>
              <a:t>  </a:t>
            </a:r>
            <a:endParaRPr lang="en-US" altLang="zh-CN" sz="2800" b="1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</a:rPr>
              <a:t>若释放</a:t>
            </a:r>
            <a:r>
              <a:rPr lang="en-US" altLang="zh-CN" sz="2800" b="1" smtClean="0">
                <a:solidFill>
                  <a:schemeClr val="tx1"/>
                </a:solidFill>
              </a:rPr>
              <a:t>TAR</a:t>
            </a:r>
            <a:r>
              <a:rPr lang="zh-CN" altLang="en-US" sz="2800" b="1" smtClean="0">
                <a:solidFill>
                  <a:schemeClr val="tx1"/>
                </a:solidFill>
              </a:rPr>
              <a:t>包为非压缩的</a:t>
            </a:r>
            <a:r>
              <a:rPr lang="en-US" altLang="zh-CN" sz="2800" b="1" smtClean="0">
                <a:solidFill>
                  <a:schemeClr val="tx1"/>
                </a:solidFill>
              </a:rPr>
              <a:t>TAR</a:t>
            </a:r>
            <a:r>
              <a:rPr lang="zh-CN" altLang="en-US" sz="2800" b="1" smtClean="0">
                <a:solidFill>
                  <a:schemeClr val="tx1"/>
                </a:solidFill>
              </a:rPr>
              <a:t>包，则不需用参数</a:t>
            </a:r>
            <a:r>
              <a:rPr lang="zh-CN" altLang="en-US" sz="2800" b="1" smtClean="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800" b="1" smtClean="0">
                <a:solidFill>
                  <a:schemeClr val="tx1"/>
                </a:solidFill>
              </a:rPr>
              <a:t>z</a:t>
            </a:r>
            <a:r>
              <a:rPr lang="en-US" altLang="zh-CN" sz="2800" b="1" smtClean="0">
                <a:solidFill>
                  <a:schemeClr val="tx1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800" b="1" smtClean="0">
                <a:solidFill>
                  <a:schemeClr val="tx1"/>
                </a:solidFill>
              </a:rPr>
              <a:t>。</a:t>
            </a:r>
            <a:endParaRPr lang="zh-CN" altLang="en-US" sz="2800" b="1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tx2"/>
                </a:solidFill>
                <a:sym typeface="+mn-ea"/>
              </a:rPr>
              <a:t>释放压缩包文件的格式：</a:t>
            </a:r>
            <a:r>
              <a:rPr lang="en-US" altLang="zh-CN" sz="2800" b="1" smtClean="0">
                <a:solidFill>
                  <a:schemeClr val="tx2"/>
                </a:solidFill>
                <a:sym typeface="+mn-ea"/>
              </a:rPr>
              <a:t>tar   zxvf   &lt;TAR</a:t>
            </a:r>
            <a:r>
              <a:rPr lang="zh-CN" altLang="en-US" sz="2800" b="1" smtClean="0">
                <a:solidFill>
                  <a:schemeClr val="tx2"/>
                </a:solidFill>
                <a:sym typeface="+mn-ea"/>
              </a:rPr>
              <a:t>包名</a:t>
            </a:r>
            <a:r>
              <a:rPr lang="en-US" altLang="zh-CN" sz="2800" b="1" smtClean="0">
                <a:solidFill>
                  <a:schemeClr val="tx2"/>
                </a:solidFill>
                <a:sym typeface="+mn-ea"/>
              </a:rPr>
              <a:t>&gt;  </a:t>
            </a:r>
            <a:endParaRPr lang="zh-CN" altLang="en-US" sz="2800" b="1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</a:rPr>
              <a:t>如果</a:t>
            </a:r>
            <a:r>
              <a:rPr lang="zh-CN" altLang="en-US" sz="2800" b="1" smtClean="0">
                <a:solidFill>
                  <a:schemeClr val="tx1"/>
                </a:solidFill>
                <a:sym typeface="+mn-ea"/>
              </a:rPr>
              <a:t>解压在指定目录下可以使用：</a:t>
            </a:r>
            <a:endParaRPr lang="zh-CN" altLang="en-US" sz="2800" b="1" smtClean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sym typeface="+mn-ea"/>
              </a:rPr>
              <a:t>tar   zxvf   &lt;TAR</a:t>
            </a:r>
            <a:r>
              <a:rPr lang="zh-CN" altLang="en-US" sz="2800" b="1" smtClean="0">
                <a:solidFill>
                  <a:schemeClr val="tx2"/>
                </a:solidFill>
                <a:sym typeface="+mn-ea"/>
              </a:rPr>
              <a:t>包名</a:t>
            </a:r>
            <a:r>
              <a:rPr lang="en-US" altLang="zh-CN" sz="2800" b="1" smtClean="0">
                <a:solidFill>
                  <a:schemeClr val="tx2"/>
                </a:solidFill>
                <a:sym typeface="+mn-ea"/>
              </a:rPr>
              <a:t>&gt;   -C    </a:t>
            </a:r>
            <a:r>
              <a:rPr lang="zh-CN" altLang="en-US" sz="2800" b="1" smtClean="0">
                <a:solidFill>
                  <a:schemeClr val="tx2"/>
                </a:solidFill>
                <a:sym typeface="+mn-ea"/>
              </a:rPr>
              <a:t>指定目录</a:t>
            </a:r>
            <a:endParaRPr lang="zh-CN" altLang="en-US" sz="2800" b="1" smtClean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59130" y="880745"/>
            <a:ext cx="5194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800" b="1" kern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关于tar的总结</a:t>
            </a:r>
            <a:endParaRPr lang="zh-CN" altLang="en-US" sz="3800" b="1" kern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4195" y="2078355"/>
            <a:ext cx="836676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kern="0" smtClean="0">
                <a:solidFill>
                  <a:schemeClr val="tx1"/>
                </a:solidFill>
                <a:latin typeface="+mn-lt"/>
                <a:ea typeface="+mn-ea"/>
              </a:rPr>
              <a:t>1、压缩选项   </a:t>
            </a:r>
            <a:r>
              <a:rPr lang="en-US" altLang="zh-CN" sz="2800" b="1" kern="0" smtClean="0">
                <a:solidFill>
                  <a:schemeClr val="tx1"/>
                </a:solidFill>
                <a:latin typeface="+mn-lt"/>
                <a:ea typeface="+mn-ea"/>
              </a:rPr>
              <a:t>z</a:t>
            </a:r>
            <a:r>
              <a:rPr lang="zh-CN" altLang="en-US" sz="2800" b="1" kern="0" smtClean="0">
                <a:solidFill>
                  <a:schemeClr val="tx1"/>
                </a:solidFill>
                <a:latin typeface="+mn-lt"/>
                <a:ea typeface="+mn-ea"/>
              </a:rPr>
              <a:t>  使用的压缩工具是gzip   生成的压缩包文件后缀tar.gz  或  tgz</a:t>
            </a:r>
            <a:endParaRPr lang="zh-CN" altLang="en-US" sz="2800" b="1" kern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zh-CN" altLang="en-US" sz="2800" b="1" kern="0" smtClean="0">
              <a:solidFill>
                <a:schemeClr val="tx1"/>
              </a:solidFill>
              <a:latin typeface="+mn-lt"/>
              <a:ea typeface="+mn-ea"/>
            </a:endParaRPr>
          </a:p>
          <a:p>
            <a:r>
              <a:rPr lang="zh-CN" altLang="en-US" sz="2800" b="1" kern="0" smtClea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2、压缩选项  j   使用的压缩工具是bzip2   生成的压缩包文件后缀tar.bz2  </a:t>
            </a:r>
            <a:endParaRPr lang="zh-CN" altLang="en-US" sz="2800" b="1" kern="0" smtClean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endParaRPr lang="zh-CN" altLang="en-US" sz="2800" b="1" kern="0" smtClean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r>
              <a:rPr lang="zh-CN" altLang="en-US" sz="2800" b="1" kern="0" smtClea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2、压缩选项  J   使用的压缩工具是xz   生成的压缩包文件后缀tar.xz  </a:t>
            </a:r>
            <a:endParaRPr lang="zh-CN" altLang="en-US" sz="2800" b="1" kern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zh-CN" altLang="en-US" sz="2800" b="1" kern="0" smtClean="0">
              <a:solidFill>
                <a:schemeClr val="hlink"/>
              </a:solidFill>
              <a:latin typeface="+mn-lt"/>
              <a:ea typeface="+mn-ea"/>
            </a:endParaRPr>
          </a:p>
          <a:p>
            <a:endParaRPr lang="en-US" altLang="zh-CN" sz="280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2060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accent6"/>
                </a:solidFill>
              </a:rPr>
              <a:t>3</a:t>
            </a:r>
            <a:r>
              <a:rPr lang="zh-CN" altLang="en-US" b="1" smtClean="0">
                <a:solidFill>
                  <a:schemeClr val="accent6"/>
                </a:solidFill>
              </a:rPr>
              <a:t>、</a:t>
            </a:r>
            <a:r>
              <a:rPr lang="en-US" altLang="zh-CN" b="1" smtClean="0">
                <a:solidFill>
                  <a:schemeClr val="accent6"/>
                </a:solidFill>
              </a:rPr>
              <a:t>src</a:t>
            </a:r>
            <a:r>
              <a:rPr lang="zh-CN" altLang="en-US" b="1" smtClean="0">
                <a:solidFill>
                  <a:schemeClr val="accent6"/>
                </a:solidFill>
              </a:rPr>
              <a:t>源代码包的编译及安装</a:t>
            </a:r>
            <a:endParaRPr lang="zh-CN" altLang="en-US" b="1" smtClean="0">
              <a:solidFill>
                <a:schemeClr val="accent6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340485"/>
            <a:ext cx="82296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(1) </a:t>
            </a:r>
            <a:r>
              <a:rPr lang="zh-CN" altLang="en-US" b="1" dirty="0" smtClean="0">
                <a:solidFill>
                  <a:schemeClr val="tx1"/>
                </a:solidFill>
              </a:rPr>
              <a:t>释放</a:t>
            </a:r>
            <a:r>
              <a:rPr lang="en-US" altLang="zh-CN" b="1" dirty="0" smtClean="0">
                <a:solidFill>
                  <a:schemeClr val="tx1"/>
                </a:solidFill>
              </a:rPr>
              <a:t>TAR</a:t>
            </a:r>
            <a:r>
              <a:rPr lang="zh-CN" altLang="en-US" b="1" dirty="0" smtClean="0">
                <a:solidFill>
                  <a:schemeClr val="tx1"/>
                </a:solidFill>
              </a:rPr>
              <a:t>包</a:t>
            </a:r>
            <a:endParaRPr lang="zh-CN" altLang="en-US" b="1" dirty="0" smtClean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(2) </a:t>
            </a:r>
            <a:r>
              <a:rPr lang="zh-CN" altLang="en-US" b="1" dirty="0" smtClean="0">
                <a:solidFill>
                  <a:schemeClr val="tx1"/>
                </a:solidFill>
              </a:rPr>
              <a:t>查看并阅读包内附带的软件安装说明</a:t>
            </a:r>
            <a:endParaRPr lang="zh-CN" altLang="en-US" b="1" dirty="0" smtClean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(3) </a:t>
            </a:r>
            <a:r>
              <a:rPr lang="zh-CN" altLang="en-US" b="1" dirty="0" smtClean="0">
                <a:solidFill>
                  <a:schemeClr val="tx1"/>
                </a:solidFill>
              </a:rPr>
              <a:t>进行编译准备</a:t>
            </a:r>
            <a:endParaRPr lang="zh-CN" altLang="en-US" b="1" dirty="0" smtClean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./configure  [--prefix=directory]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例如：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configure --prefix  --with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     在安装过程中用到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configure   --prefix  --with 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其中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--prefix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指的是安装路径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400" b="1" smtClean="0">
                <a:solidFill>
                  <a:schemeClr val="tx1"/>
                </a:solidFill>
              </a:rPr>
              <a:t>     --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with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指的是安装本文件所依赖的库文件。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 smtClean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1505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tx1"/>
                </a:solidFill>
              </a:rPr>
              <a:t>(4) </a:t>
            </a:r>
            <a:r>
              <a:rPr lang="zh-CN" altLang="en-US" sz="2800" b="1" smtClean="0">
                <a:solidFill>
                  <a:schemeClr val="tx1"/>
                </a:solidFill>
              </a:rPr>
              <a:t>进行编译</a:t>
            </a:r>
            <a:endParaRPr lang="zh-CN" altLang="en-US" sz="2800" b="1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</a:rPr>
              <a:t>经过执行</a:t>
            </a:r>
            <a:r>
              <a:rPr lang="en-US" altLang="zh-CN" sz="2800" b="1" smtClean="0">
                <a:solidFill>
                  <a:schemeClr val="tx1"/>
                </a:solidFill>
              </a:rPr>
              <a:t>./configure</a:t>
            </a:r>
            <a:r>
              <a:rPr lang="zh-CN" altLang="en-US" sz="2800" b="1" smtClean="0">
                <a:solidFill>
                  <a:schemeClr val="tx1"/>
                </a:solidFill>
              </a:rPr>
              <a:t>会产生</a:t>
            </a:r>
            <a:r>
              <a:rPr lang="en-US" altLang="zh-CN" sz="2800" b="1" smtClean="0">
                <a:solidFill>
                  <a:schemeClr val="tx1"/>
                </a:solidFill>
              </a:rPr>
              <a:t>MakeFile</a:t>
            </a:r>
            <a:r>
              <a:rPr lang="zh-CN" altLang="en-US" sz="2800" b="1" smtClean="0">
                <a:solidFill>
                  <a:schemeClr val="tx1"/>
                </a:solidFill>
              </a:rPr>
              <a:t>文件，运行</a:t>
            </a:r>
            <a:r>
              <a:rPr lang="en-US" altLang="zh-CN" sz="2800" b="1" smtClean="0">
                <a:solidFill>
                  <a:schemeClr val="tx1"/>
                </a:solidFill>
              </a:rPr>
              <a:t>make</a:t>
            </a:r>
            <a:r>
              <a:rPr lang="zh-CN" altLang="en-US" sz="2800" b="1" smtClean="0">
                <a:solidFill>
                  <a:schemeClr val="tx1"/>
                </a:solidFill>
              </a:rPr>
              <a:t>命令进行编译。</a:t>
            </a:r>
            <a:endParaRPr lang="zh-CN" altLang="en-US" sz="2800" b="1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tx1"/>
                </a:solidFill>
              </a:rPr>
              <a:t>(5) </a:t>
            </a:r>
            <a:r>
              <a:rPr lang="zh-CN" altLang="en-US" sz="2800" b="1" smtClean="0">
                <a:solidFill>
                  <a:schemeClr val="tx1"/>
                </a:solidFill>
              </a:rPr>
              <a:t>进行软件安装</a:t>
            </a:r>
            <a:endParaRPr lang="zh-CN" altLang="en-US" sz="2800" b="1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</a:rPr>
              <a:t>执行</a:t>
            </a:r>
            <a:r>
              <a:rPr lang="en-US" altLang="zh-CN" sz="2800" b="1" smtClean="0">
                <a:solidFill>
                  <a:schemeClr val="tx1"/>
                </a:solidFill>
              </a:rPr>
              <a:t>make install </a:t>
            </a:r>
            <a:r>
              <a:rPr lang="zh-CN" altLang="en-US" sz="2800" b="1" smtClean="0">
                <a:solidFill>
                  <a:schemeClr val="tx1"/>
                </a:solidFill>
              </a:rPr>
              <a:t>安装软件</a:t>
            </a:r>
            <a:endParaRPr lang="zh-CN" altLang="en-US" sz="2800" b="1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tx1"/>
                </a:solidFill>
              </a:rPr>
              <a:t>(6) </a:t>
            </a:r>
            <a:r>
              <a:rPr lang="zh-CN" altLang="en-US" sz="2800" b="1" smtClean="0">
                <a:solidFill>
                  <a:schemeClr val="tx1"/>
                </a:solidFill>
              </a:rPr>
              <a:t>清除临时文件</a:t>
            </a:r>
            <a:endParaRPr lang="zh-CN" altLang="en-US" sz="2800" b="1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</a:rPr>
              <a:t>执行</a:t>
            </a:r>
            <a:r>
              <a:rPr lang="en-US" altLang="zh-CN" sz="2800" b="1" smtClean="0">
                <a:solidFill>
                  <a:schemeClr val="tx1"/>
                </a:solidFill>
              </a:rPr>
              <a:t>make clean </a:t>
            </a:r>
            <a:r>
              <a:rPr lang="zh-CN" altLang="en-US" sz="2800" b="1" smtClean="0">
                <a:solidFill>
                  <a:schemeClr val="tx1"/>
                </a:solidFill>
              </a:rPr>
              <a:t>清除编译过程中产生的临时文件</a:t>
            </a:r>
            <a:endParaRPr lang="zh-CN" altLang="en-US" sz="2800" b="1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28625"/>
            <a:ext cx="8001000" cy="729615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chemeClr val="accent6"/>
                </a:solidFill>
              </a:rPr>
              <a:t>CentOS软件包管理 </a:t>
            </a:r>
            <a:endParaRPr lang="zh-CN" altLang="en-US" sz="4000" b="1" smtClean="0">
              <a:solidFill>
                <a:schemeClr val="accent6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484630"/>
            <a:ext cx="8001000" cy="459676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软件包的安装方式主要有三种：</a:t>
            </a:r>
            <a:r>
              <a:rPr lang="en-US" altLang="zh-CN" b="1" smtClean="0">
                <a:solidFill>
                  <a:schemeClr val="hlink"/>
                </a:solidFill>
                <a:sym typeface="+mn-ea"/>
              </a:rPr>
              <a:t> </a:t>
            </a:r>
            <a:r>
              <a:rPr lang="en-US" altLang="zh-CN" b="1" smtClean="0">
                <a:solidFill>
                  <a:schemeClr val="hlink"/>
                </a:solidFill>
              </a:rPr>
              <a:t>    </a:t>
            </a:r>
            <a:r>
              <a:rPr lang="zh-CN" altLang="en-US" b="1" smtClean="0">
                <a:solidFill>
                  <a:schemeClr val="hlink"/>
                </a:solidFill>
              </a:rPr>
              <a:t> </a:t>
            </a:r>
            <a:endParaRPr lang="zh-CN" altLang="en-US" b="1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zh-CN" altLang="en-US" b="1" smtClean="0">
                <a:solidFill>
                  <a:schemeClr val="tx1"/>
                </a:solidFill>
              </a:rPr>
              <a:t>、</a:t>
            </a:r>
            <a:r>
              <a:rPr lang="en-US" altLang="zh-CN" b="1" smtClean="0">
                <a:solidFill>
                  <a:schemeClr val="tx1"/>
                </a:solidFill>
              </a:rPr>
              <a:t>rpm</a:t>
            </a:r>
            <a:r>
              <a:rPr lang="zh-CN" altLang="en-US" b="1" smtClean="0">
                <a:solidFill>
                  <a:schemeClr val="tx1"/>
                </a:solidFill>
              </a:rPr>
              <a:t>软件包安装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smtClean="0">
                <a:solidFill>
                  <a:schemeClr val="tx1"/>
                </a:solidFill>
                <a:cs typeface="+mn-ea"/>
              </a:rPr>
              <a:t>     红帽软件包管理系统，也可以用于其他Linux系统，成为Linux中公认的软件包管理标准。</a:t>
            </a:r>
            <a:endParaRPr lang="en-US" altLang="zh-CN" b="1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b="1" smtClean="0">
                <a:solidFill>
                  <a:schemeClr val="tx1"/>
                </a:solidFill>
              </a:rPr>
              <a:t>2</a:t>
            </a:r>
            <a:r>
              <a:rPr lang="zh-CN" altLang="en-US" b="1" smtClean="0">
                <a:solidFill>
                  <a:schemeClr val="tx1"/>
                </a:solidFill>
              </a:rPr>
              <a:t>、</a:t>
            </a:r>
            <a:r>
              <a:rPr lang="en-US" altLang="zh-CN" b="1" smtClean="0">
                <a:solidFill>
                  <a:schemeClr val="tx1"/>
                </a:solidFill>
              </a:rPr>
              <a:t>yum </a:t>
            </a:r>
            <a:r>
              <a:rPr lang="zh-CN" altLang="en-US" b="1" smtClean="0">
                <a:solidFill>
                  <a:schemeClr val="tx1"/>
                </a:solidFill>
              </a:rPr>
              <a:t>安装</a:t>
            </a:r>
            <a:endParaRPr lang="en-US" altLang="zh-CN" b="1" smtClean="0">
              <a:solidFill>
                <a:schemeClr val="tx1"/>
              </a:solidFill>
            </a:endParaRPr>
          </a:p>
          <a:p>
            <a:pPr lvl="1" indent="0" eaLnBrk="1" latinLnBrk="0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/>
                </a:solidFill>
              </a:rPr>
              <a:t>rpm安装无法解决软件包之间的依赖关系，使用yum工具可以自动解决软件包之间的依赖关系，安装、升级和删除软件包变得更加容易。</a:t>
            </a:r>
            <a:endParaRPr lang="en-US" altLang="zh-CN" sz="2000" b="1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b="1" smtClean="0">
                <a:solidFill>
                  <a:schemeClr val="tx1"/>
                </a:solidFill>
              </a:rPr>
              <a:t>3</a:t>
            </a:r>
            <a:r>
              <a:rPr lang="zh-CN" altLang="en-US" b="1" smtClean="0">
                <a:solidFill>
                  <a:schemeClr val="tx1"/>
                </a:solidFill>
              </a:rPr>
              <a:t>、源代码安装</a:t>
            </a:r>
            <a:endParaRPr lang="en-US" altLang="zh-CN" b="1" smtClean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90000"/>
              </a:lnSpc>
              <a:spcBef>
                <a:spcPts val="0"/>
              </a:spcBef>
              <a:buSzTx/>
              <a:buNone/>
            </a:pPr>
            <a:r>
              <a:rPr lang="en-US" altLang="zh-CN" sz="2000" b="1" smtClean="0">
                <a:solidFill>
                  <a:schemeClr val="tx1"/>
                </a:solidFill>
                <a:cs typeface="+mn-ea"/>
              </a:rPr>
              <a:t>     rpm安装和yum 安装都是安装编译好的软件，Linux系统中还有一类软件没有进行编译，开发者提供了源代码，需要在本地计算机进行编译后再安装。</a:t>
            </a:r>
            <a:endParaRPr lang="en-US" altLang="zh-CN" sz="2000" b="1" smtClean="0">
              <a:solidFill>
                <a:schemeClr val="tx1"/>
              </a:solidFill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05" y="764540"/>
            <a:ext cx="8229600" cy="76835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chemeClr val="accent6"/>
                </a:solidFill>
                <a:sym typeface="+mn-ea"/>
              </a:rPr>
              <a:t>CentOS7</a:t>
            </a:r>
            <a:r>
              <a:rPr lang="zh-CN" altLang="en-US" b="1" smtClean="0">
                <a:solidFill>
                  <a:schemeClr val="accent6"/>
                </a:solidFill>
                <a:sym typeface="+mn-ea"/>
              </a:rPr>
              <a:t>软件常见种类</a:t>
            </a:r>
            <a:endParaRPr lang="zh-CN" altLang="en-US" b="1" smtClean="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605" y="1844675"/>
            <a:ext cx="8229600" cy="174053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altLang="zh-CN" sz="2800" b="1" smtClean="0">
                <a:solidFill>
                  <a:schemeClr val="tx1"/>
                </a:solidFill>
              </a:rPr>
              <a:t>rpm</a:t>
            </a:r>
            <a:r>
              <a:rPr lang="zh-CN" altLang="en-US" sz="2800" b="1" smtClean="0">
                <a:solidFill>
                  <a:schemeClr val="tx1"/>
                </a:solidFill>
              </a:rPr>
              <a:t>包 </a:t>
            </a:r>
            <a:endParaRPr lang="zh-CN" altLang="en-US" sz="2800" b="1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altLang="zh-CN" sz="2800" b="1" smtClean="0">
                <a:solidFill>
                  <a:schemeClr val="tx1"/>
                </a:solidFill>
                <a:sym typeface="+mn-ea"/>
              </a:rPr>
              <a:t>tar</a:t>
            </a:r>
            <a:r>
              <a:rPr lang="zh-CN" altLang="en-US" sz="2800" b="1" smtClean="0">
                <a:solidFill>
                  <a:schemeClr val="tx1"/>
                </a:solidFill>
                <a:sym typeface="+mn-ea"/>
              </a:rPr>
              <a:t>包（包括 </a:t>
            </a:r>
            <a:r>
              <a:rPr lang="en-US" altLang="zh-CN" sz="2800" b="1" smtClean="0">
                <a:solidFill>
                  <a:schemeClr val="tx1"/>
                </a:solidFill>
                <a:sym typeface="+mn-ea"/>
              </a:rPr>
              <a:t>bz2</a:t>
            </a:r>
            <a:r>
              <a:rPr lang="zh-CN" altLang="en-US" sz="2800" b="1" smtClean="0">
                <a:solidFill>
                  <a:schemeClr val="tx1"/>
                </a:solidFill>
                <a:sym typeface="+mn-ea"/>
              </a:rPr>
              <a:t>包 ，</a:t>
            </a:r>
            <a:r>
              <a:rPr lang="en-US" altLang="zh-CN" sz="2800" b="1" smtClean="0">
                <a:solidFill>
                  <a:schemeClr val="tx1"/>
                </a:solidFill>
                <a:sym typeface="+mn-ea"/>
              </a:rPr>
              <a:t>gz</a:t>
            </a:r>
            <a:r>
              <a:rPr lang="zh-CN" altLang="en-US" sz="2800" b="1" smtClean="0">
                <a:solidFill>
                  <a:schemeClr val="tx1"/>
                </a:solidFill>
                <a:sym typeface="+mn-ea"/>
              </a:rPr>
              <a:t>包，</a:t>
            </a:r>
            <a:r>
              <a:rPr lang="en-US" altLang="zh-CN" sz="2800" b="1" smtClean="0">
                <a:solidFill>
                  <a:schemeClr val="tx1"/>
                </a:solidFill>
                <a:sym typeface="+mn-ea"/>
              </a:rPr>
              <a:t>xz</a:t>
            </a:r>
            <a:r>
              <a:rPr lang="zh-CN" altLang="en-US" sz="2800" b="1" smtClean="0">
                <a:solidFill>
                  <a:schemeClr val="tx1"/>
                </a:solidFill>
                <a:sym typeface="+mn-ea"/>
              </a:rPr>
              <a:t>包</a:t>
            </a:r>
            <a:r>
              <a:rPr lang="zh-CN" sz="2800" b="1" smtClean="0">
                <a:solidFill>
                  <a:schemeClr val="tx1"/>
                </a:solidFill>
                <a:sym typeface="+mn-ea"/>
              </a:rPr>
              <a:t>）</a:t>
            </a:r>
            <a:endParaRPr lang="zh-CN" sz="2800" b="1" smtClean="0">
              <a:solidFill>
                <a:schemeClr val="tx1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altLang="zh-CN" sz="2800" b="1" smtClean="0">
                <a:solidFill>
                  <a:schemeClr val="tx1"/>
                </a:solidFill>
                <a:sym typeface="+mn-ea"/>
              </a:rPr>
              <a:t>sh</a:t>
            </a:r>
            <a:r>
              <a:rPr lang="zh-CN" altLang="en-US" sz="2800" b="1" smtClean="0">
                <a:solidFill>
                  <a:schemeClr val="tx1"/>
                </a:solidFill>
                <a:sym typeface="+mn-ea"/>
              </a:rPr>
              <a:t>结尾的文件</a:t>
            </a:r>
            <a:endParaRPr lang="zh-CN" sz="2800" b="1" smtClean="0">
              <a:solidFill>
                <a:schemeClr val="tx1"/>
              </a:solidFill>
              <a:sym typeface="+mn-ea"/>
            </a:endParaRPr>
          </a:p>
          <a:p>
            <a:pPr marL="344170" lvl="1" indent="0"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zh-CN" sz="2800" b="1" smtClean="0">
              <a:solidFill>
                <a:schemeClr val="tx1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  <a:buNone/>
            </a:pPr>
            <a:endParaRPr lang="zh-CN" b="1" smtClean="0">
              <a:solidFill>
                <a:schemeClr val="hlink"/>
              </a:solidFill>
              <a:sym typeface="+mn-ea"/>
            </a:endParaRPr>
          </a:p>
          <a:p>
            <a:pPr marL="0" lvl="1" indent="0" eaLnBrk="1" hangingPunct="1">
              <a:lnSpc>
                <a:spcPct val="90000"/>
              </a:lnSpc>
              <a:buNone/>
            </a:pPr>
            <a:r>
              <a:rPr lang="en-US" altLang="zh-CN" b="1" smtClean="0">
                <a:solidFill>
                  <a:schemeClr val="hlink"/>
                </a:solidFill>
                <a:sym typeface="+mn-ea"/>
              </a:rPr>
              <a:t>    </a:t>
            </a:r>
            <a:r>
              <a:rPr lang="en-US" altLang="zh-CN" b="1" smtClean="0">
                <a:solidFill>
                  <a:schemeClr val="hlink"/>
                </a:solidFill>
              </a:rPr>
              <a:t>    </a:t>
            </a:r>
            <a:r>
              <a:rPr lang="zh-CN" altLang="en-US" b="1" smtClean="0">
                <a:solidFill>
                  <a:schemeClr val="hlink"/>
                </a:solidFill>
              </a:rPr>
              <a:t> </a:t>
            </a:r>
            <a:endParaRPr lang="zh-CN" altLang="en-US" b="1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 </a:t>
            </a:r>
            <a:endParaRPr lang="zh-CN" altLang="en-US" b="1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405" y="2564448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accent6"/>
                </a:solidFill>
              </a:rPr>
              <a:t>一、</a:t>
            </a:r>
            <a:r>
              <a:rPr lang="en-US" altLang="zh-CN" b="1" smtClean="0">
                <a:solidFill>
                  <a:schemeClr val="accent6"/>
                </a:solidFill>
              </a:rPr>
              <a:t>RPM</a:t>
            </a:r>
            <a:r>
              <a:rPr lang="zh-CN" altLang="en-US" b="1" smtClean="0">
                <a:solidFill>
                  <a:schemeClr val="accent6"/>
                </a:solidFill>
              </a:rPr>
              <a:t>软件包的管理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accent6"/>
                </a:solidFill>
              </a:rPr>
              <a:t>一、</a:t>
            </a:r>
            <a:r>
              <a:rPr lang="en-US" altLang="zh-CN" b="1" smtClean="0">
                <a:solidFill>
                  <a:schemeClr val="accent6"/>
                </a:solidFill>
              </a:rPr>
              <a:t>RPM</a:t>
            </a:r>
            <a:r>
              <a:rPr lang="zh-CN" altLang="en-US" b="1" smtClean="0">
                <a:solidFill>
                  <a:schemeClr val="accent6"/>
                </a:solidFill>
              </a:rPr>
              <a:t>软件包的管理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461135"/>
            <a:ext cx="8001000" cy="330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accent6"/>
                </a:solidFill>
              </a:rPr>
              <a:t>1</a:t>
            </a:r>
            <a:r>
              <a:rPr lang="zh-CN" altLang="en-US" b="1" smtClean="0">
                <a:solidFill>
                  <a:schemeClr val="accent6"/>
                </a:solidFill>
              </a:rPr>
              <a:t>、</a:t>
            </a:r>
            <a:r>
              <a:rPr lang="en-US" altLang="zh-CN" b="1" smtClean="0">
                <a:solidFill>
                  <a:schemeClr val="accent6"/>
                </a:solidFill>
              </a:rPr>
              <a:t>RPM</a:t>
            </a:r>
            <a:r>
              <a:rPr lang="zh-CN" altLang="en-US" b="1" smtClean="0">
                <a:solidFill>
                  <a:schemeClr val="accent6"/>
                </a:solidFill>
              </a:rPr>
              <a:t>概述</a:t>
            </a:r>
            <a:r>
              <a:rPr lang="zh-CN" altLang="en-US" smtClean="0">
                <a:solidFill>
                  <a:schemeClr val="accent6"/>
                </a:solidFill>
              </a:rPr>
              <a:t> </a:t>
            </a:r>
            <a:endParaRPr lang="zh-CN" altLang="en-US" smtClean="0"/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en-US" altLang="zh-CN" b="1" smtClean="0">
                <a:solidFill>
                  <a:schemeClr val="tx1"/>
                </a:solidFill>
              </a:rPr>
              <a:t>RPM</a:t>
            </a:r>
            <a:r>
              <a:rPr lang="zh-CN" altLang="en-US" b="1" smtClean="0">
                <a:solidFill>
                  <a:schemeClr val="tx1"/>
                </a:solidFill>
              </a:rPr>
              <a:t>的含义 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zh-CN" altLang="en-US" b="1" smtClean="0">
                <a:solidFill>
                  <a:schemeClr val="tx1"/>
                </a:solidFill>
              </a:rPr>
              <a:t>使用</a:t>
            </a:r>
            <a:r>
              <a:rPr lang="en-US" altLang="zh-CN" b="1" smtClean="0">
                <a:solidFill>
                  <a:schemeClr val="tx1"/>
                </a:solidFill>
              </a:rPr>
              <a:t>RPM</a:t>
            </a:r>
            <a:r>
              <a:rPr lang="zh-CN" altLang="en-US" b="1" smtClean="0">
                <a:solidFill>
                  <a:schemeClr val="tx1"/>
                </a:solidFill>
              </a:rPr>
              <a:t>的好处 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en-US" altLang="zh-CN" b="1" smtClean="0">
                <a:solidFill>
                  <a:schemeClr val="tx1"/>
                </a:solidFill>
              </a:rPr>
              <a:t>RPM</a:t>
            </a:r>
            <a:r>
              <a:rPr lang="zh-CN" altLang="en-US" b="1" smtClean="0">
                <a:solidFill>
                  <a:schemeClr val="tx1"/>
                </a:solidFill>
              </a:rPr>
              <a:t>的功能 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en-US" altLang="zh-CN" b="1" smtClean="0">
                <a:solidFill>
                  <a:schemeClr val="tx1"/>
                </a:solidFill>
              </a:rPr>
              <a:t>RPM</a:t>
            </a:r>
            <a:r>
              <a:rPr lang="zh-CN" altLang="en-US" b="1" smtClean="0">
                <a:solidFill>
                  <a:schemeClr val="tx1"/>
                </a:solidFill>
              </a:rPr>
              <a:t>包的名称格式 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zh-CN" altLang="en-US" b="1" smtClean="0">
                <a:solidFill>
                  <a:schemeClr val="tx1"/>
                </a:solidFill>
              </a:rPr>
              <a:t>获得</a:t>
            </a:r>
            <a:r>
              <a:rPr lang="en-US" altLang="zh-CN" b="1" smtClean="0">
                <a:solidFill>
                  <a:schemeClr val="tx1"/>
                </a:solidFill>
              </a:rPr>
              <a:t>RPM</a:t>
            </a:r>
            <a:r>
              <a:rPr lang="zh-CN" altLang="en-US" b="1" smtClean="0">
                <a:solidFill>
                  <a:schemeClr val="tx1"/>
                </a:solidFill>
              </a:rPr>
              <a:t>包的途径 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360" y="692785"/>
            <a:ext cx="8229600" cy="768350"/>
          </a:xfrm>
        </p:spPr>
        <p:txBody>
          <a:bodyPr/>
          <a:lstStyle/>
          <a:p>
            <a:pPr eaLnBrk="1" hangingPunct="1"/>
            <a:r>
              <a:rPr lang="en-US" altLang="zh-CN" sz="3000" b="1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2、RPM包的命令 </a:t>
            </a:r>
            <a:endParaRPr lang="en-US" altLang="zh-CN" sz="3000" b="1" smtClean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05" y="1517015"/>
            <a:ext cx="8001000" cy="3505835"/>
          </a:xfrm>
        </p:spPr>
        <p:txBody>
          <a:bodyPr/>
          <a:lstStyle/>
          <a:p>
            <a:pPr marL="0" indent="0" eaLnBrk="1" hangingPunct="1">
              <a:buClr>
                <a:srgbClr val="006633"/>
              </a:buClr>
              <a:buNone/>
            </a:pPr>
            <a:r>
              <a:rPr lang="zh-CN" altLang="en-US" b="1" smtClean="0">
                <a:solidFill>
                  <a:schemeClr val="tx1"/>
                </a:solidFill>
              </a:rPr>
              <a:t>（</a:t>
            </a: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zh-CN" altLang="en-US" b="1" smtClean="0">
                <a:solidFill>
                  <a:schemeClr val="tx1"/>
                </a:solidFill>
              </a:rPr>
              <a:t>）</a:t>
            </a:r>
            <a:r>
              <a:rPr lang="en-US" altLang="zh-CN" b="1" smtClean="0">
                <a:solidFill>
                  <a:schemeClr val="tx1"/>
                </a:solidFill>
              </a:rPr>
              <a:t>RPM</a:t>
            </a:r>
            <a:r>
              <a:rPr lang="zh-CN" altLang="en-US" b="1" smtClean="0">
                <a:solidFill>
                  <a:schemeClr val="tx1"/>
                </a:solidFill>
              </a:rPr>
              <a:t>包的安装 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zh-CN" altLang="en-US" b="1" smtClean="0">
                <a:solidFill>
                  <a:schemeClr val="tx1"/>
                </a:solidFill>
              </a:rPr>
              <a:t>安装</a:t>
            </a:r>
            <a:r>
              <a:rPr lang="en-US" altLang="zh-CN" b="1" smtClean="0">
                <a:solidFill>
                  <a:schemeClr val="tx1"/>
                </a:solidFill>
              </a:rPr>
              <a:t>RPM</a:t>
            </a:r>
            <a:r>
              <a:rPr lang="zh-CN" altLang="en-US" b="1" smtClean="0">
                <a:solidFill>
                  <a:schemeClr val="tx1"/>
                </a:solidFill>
              </a:rPr>
              <a:t>包的基本命令格式是：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en-US" altLang="zh-CN" b="1" smtClean="0">
                <a:solidFill>
                  <a:schemeClr val="tx1"/>
                </a:solidFill>
              </a:rPr>
              <a:t>rpm -ivh  &lt;RPM</a:t>
            </a:r>
            <a:r>
              <a:rPr lang="zh-CN" altLang="en-US" b="1" smtClean="0">
                <a:solidFill>
                  <a:schemeClr val="tx1"/>
                </a:solidFill>
              </a:rPr>
              <a:t>包名</a:t>
            </a:r>
            <a:r>
              <a:rPr lang="en-US" altLang="zh-CN" b="1" smtClean="0">
                <a:solidFill>
                  <a:schemeClr val="tx1"/>
                </a:solidFill>
              </a:rPr>
              <a:t>&gt; </a:t>
            </a:r>
            <a:endParaRPr lang="en-US" altLang="zh-CN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endParaRPr lang="en-US" altLang="zh-CN" b="1" smtClean="0">
              <a:solidFill>
                <a:schemeClr val="tx1"/>
              </a:solidFill>
            </a:endParaRPr>
          </a:p>
          <a:p>
            <a:pPr marL="0" indent="0" eaLnBrk="1" hangingPunct="1">
              <a:buClr>
                <a:srgbClr val="3B812F"/>
              </a:buClr>
              <a:buFont typeface="Wingdings" panose="05000000000000000000" charset="0"/>
              <a:buNone/>
            </a:pPr>
            <a:r>
              <a:rPr lang="zh-CN" altLang="en-US" b="1" smtClean="0">
                <a:solidFill>
                  <a:schemeClr val="tx1"/>
                </a:solidFill>
              </a:rPr>
              <a:t>（</a:t>
            </a:r>
            <a:r>
              <a:rPr lang="en-US" altLang="zh-CN" b="1" smtClean="0">
                <a:solidFill>
                  <a:schemeClr val="tx1"/>
                </a:solidFill>
              </a:rPr>
              <a:t>2</a:t>
            </a:r>
            <a:r>
              <a:rPr lang="zh-CN" altLang="en-US" b="1" smtClean="0">
                <a:solidFill>
                  <a:schemeClr val="tx1"/>
                </a:solidFill>
              </a:rPr>
              <a:t>）</a:t>
            </a:r>
            <a:r>
              <a:rPr lang="en-US" altLang="zh-CN" b="1" smtClean="0">
                <a:solidFill>
                  <a:schemeClr val="tx1"/>
                </a:solidFill>
              </a:rPr>
              <a:t>RPM</a:t>
            </a:r>
            <a:r>
              <a:rPr lang="zh-CN" altLang="en-US" b="1" smtClean="0">
                <a:solidFill>
                  <a:schemeClr val="tx1"/>
                </a:solidFill>
              </a:rPr>
              <a:t>包的删除 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zh-CN" altLang="en-US" b="1" smtClean="0">
                <a:solidFill>
                  <a:schemeClr val="tx1"/>
                </a:solidFill>
              </a:rPr>
              <a:t>删除</a:t>
            </a:r>
            <a:r>
              <a:rPr lang="en-US" altLang="zh-CN" b="1" smtClean="0">
                <a:solidFill>
                  <a:schemeClr val="tx1"/>
                </a:solidFill>
              </a:rPr>
              <a:t>RPM</a:t>
            </a:r>
            <a:r>
              <a:rPr lang="zh-CN" altLang="en-US" b="1" smtClean="0">
                <a:solidFill>
                  <a:schemeClr val="tx1"/>
                </a:solidFill>
              </a:rPr>
              <a:t>包的基本命令格式是：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en-US" altLang="zh-CN" b="1" smtClean="0">
                <a:solidFill>
                  <a:schemeClr val="tx1"/>
                </a:solidFill>
              </a:rPr>
              <a:t>rpm -e  &lt;RPM</a:t>
            </a:r>
            <a:r>
              <a:rPr lang="zh-CN" altLang="en-US" b="1" smtClean="0">
                <a:solidFill>
                  <a:schemeClr val="tx1"/>
                </a:solidFill>
              </a:rPr>
              <a:t>包名</a:t>
            </a:r>
            <a:r>
              <a:rPr lang="en-US" altLang="zh-CN" b="1" smtClean="0">
                <a:solidFill>
                  <a:schemeClr val="tx1"/>
                </a:solidFill>
              </a:rPr>
              <a:t>&gt;</a:t>
            </a:r>
            <a:endParaRPr lang="en-US" altLang="zh-CN" b="1" smtClean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endParaRPr lang="en-US" altLang="zh-CN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215" y="1196975"/>
            <a:ext cx="8803640" cy="3718560"/>
          </a:xfrm>
        </p:spPr>
        <p:txBody>
          <a:bodyPr/>
          <a:lstStyle/>
          <a:p>
            <a:pPr marL="0" indent="0" eaLnBrk="1" hangingPunct="1">
              <a:buClr>
                <a:srgbClr val="35742A"/>
              </a:buClr>
              <a:buNone/>
            </a:pPr>
            <a:r>
              <a:rPr lang="zh-CN" altLang="en-US" b="1" smtClean="0">
                <a:solidFill>
                  <a:schemeClr val="tx1"/>
                </a:solidFill>
              </a:rPr>
              <a:t>（</a:t>
            </a:r>
            <a:r>
              <a:rPr lang="en-US" altLang="zh-CN" b="1" smtClean="0">
                <a:solidFill>
                  <a:schemeClr val="tx1"/>
                </a:solidFill>
              </a:rPr>
              <a:t>3</a:t>
            </a:r>
            <a:r>
              <a:rPr lang="zh-CN" altLang="en-US" b="1" smtClean="0">
                <a:solidFill>
                  <a:schemeClr val="tx1"/>
                </a:solidFill>
              </a:rPr>
              <a:t>）</a:t>
            </a:r>
            <a:r>
              <a:rPr lang="en-US" altLang="zh-CN" b="1" smtClean="0">
                <a:solidFill>
                  <a:schemeClr val="tx1"/>
                </a:solidFill>
              </a:rPr>
              <a:t>RPM</a:t>
            </a:r>
            <a:r>
              <a:rPr lang="zh-CN" altLang="en-US" b="1" smtClean="0">
                <a:solidFill>
                  <a:schemeClr val="tx1"/>
                </a:solidFill>
              </a:rPr>
              <a:t>包的查询 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en-US" altLang="zh-CN" b="1" smtClean="0">
                <a:solidFill>
                  <a:schemeClr val="tx1"/>
                </a:solidFill>
              </a:rPr>
              <a:t>rpm -qa </a:t>
            </a:r>
            <a:endParaRPr lang="en-US" altLang="zh-CN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en-US" altLang="zh-CN" b="1" smtClean="0">
                <a:solidFill>
                  <a:schemeClr val="tx1"/>
                </a:solidFill>
              </a:rPr>
              <a:t>rpm -q  &lt;RPM</a:t>
            </a:r>
            <a:r>
              <a:rPr lang="zh-CN" altLang="en-US" b="1" smtClean="0">
                <a:solidFill>
                  <a:schemeClr val="tx1"/>
                </a:solidFill>
              </a:rPr>
              <a:t>包名</a:t>
            </a:r>
            <a:r>
              <a:rPr lang="en-US" altLang="zh-CN" b="1" smtClean="0">
                <a:solidFill>
                  <a:schemeClr val="tx1"/>
                </a:solidFill>
              </a:rPr>
              <a:t>&gt;  </a:t>
            </a:r>
            <a:r>
              <a:rPr lang="zh-CN" altLang="en-US" b="1" smtClean="0">
                <a:solidFill>
                  <a:schemeClr val="tx1"/>
                </a:solidFill>
              </a:rPr>
              <a:t>是否安装该软件包</a:t>
            </a:r>
            <a:endParaRPr lang="en-US" altLang="zh-CN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en-US" altLang="zh-CN" b="1" smtClean="0">
                <a:solidFill>
                  <a:schemeClr val="tx1"/>
                </a:solidFill>
              </a:rPr>
              <a:t>rpm -qi &lt;RPM</a:t>
            </a:r>
            <a:r>
              <a:rPr lang="zh-CN" altLang="en-US" b="1" smtClean="0">
                <a:solidFill>
                  <a:schemeClr val="tx1"/>
                </a:solidFill>
              </a:rPr>
              <a:t>包名</a:t>
            </a:r>
            <a:r>
              <a:rPr lang="en-US" altLang="zh-CN" b="1" smtClean="0">
                <a:solidFill>
                  <a:schemeClr val="tx1"/>
                </a:solidFill>
              </a:rPr>
              <a:t>&gt; </a:t>
            </a:r>
            <a:r>
              <a:rPr lang="zh-CN" altLang="en-US" b="1" smtClean="0">
                <a:solidFill>
                  <a:schemeClr val="tx1"/>
                </a:solidFill>
              </a:rPr>
              <a:t>该软件的详细信息</a:t>
            </a:r>
            <a:endParaRPr lang="en-US" altLang="zh-CN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en-US" altLang="zh-CN" b="1" smtClean="0">
                <a:solidFill>
                  <a:schemeClr val="tx1"/>
                </a:solidFill>
              </a:rPr>
              <a:t>rpm -ql &lt;RPM</a:t>
            </a:r>
            <a:r>
              <a:rPr lang="zh-CN" altLang="en-US" b="1" smtClean="0">
                <a:solidFill>
                  <a:schemeClr val="tx1"/>
                </a:solidFill>
              </a:rPr>
              <a:t>包名</a:t>
            </a:r>
            <a:r>
              <a:rPr lang="en-US" altLang="zh-CN" b="1" smtClean="0">
                <a:solidFill>
                  <a:schemeClr val="tx1"/>
                </a:solidFill>
              </a:rPr>
              <a:t>&gt; </a:t>
            </a:r>
            <a:r>
              <a:rPr lang="zh-CN" altLang="en-US" sz="2400" b="1" smtClean="0">
                <a:solidFill>
                  <a:schemeClr val="tx1"/>
                </a:solidFill>
                <a:cs typeface="+mn-ea"/>
              </a:rPr>
              <a:t>该软件所有文件的完整文件名</a:t>
            </a:r>
            <a:endParaRPr lang="zh-CN" altLang="en-US" sz="2400" b="1" smtClean="0">
              <a:solidFill>
                <a:schemeClr val="tx1"/>
              </a:solidFill>
              <a:cs typeface="+mn-ea"/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en-US" altLang="zh-CN" b="1" smtClean="0">
                <a:solidFill>
                  <a:schemeClr val="tx1"/>
                </a:solidFill>
              </a:rPr>
              <a:t>rpm -qf  &lt;</a:t>
            </a:r>
            <a:r>
              <a:rPr lang="zh-CN" altLang="en-US" b="1" smtClean="0">
                <a:solidFill>
                  <a:schemeClr val="tx1"/>
                </a:solidFill>
              </a:rPr>
              <a:t>文件名</a:t>
            </a:r>
            <a:r>
              <a:rPr lang="en-US" altLang="zh-CN" b="1" smtClean="0">
                <a:solidFill>
                  <a:schemeClr val="tx1"/>
                </a:solidFill>
              </a:rPr>
              <a:t>&gt;  </a:t>
            </a:r>
            <a:r>
              <a:rPr lang="zh-CN" altLang="en-US" b="1" smtClean="0">
                <a:solidFill>
                  <a:schemeClr val="tx1"/>
                </a:solidFill>
              </a:rPr>
              <a:t>该文件属于哪个已安装软件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04945"/>
          </a:xfrm>
        </p:spPr>
        <p:txBody>
          <a:bodyPr/>
          <a:lstStyle/>
          <a:p>
            <a:pPr marL="0" indent="0" eaLnBrk="1" hangingPunct="1">
              <a:buFont typeface="Wingdings" panose="05000000000000000000" charset="0"/>
              <a:buNone/>
            </a:pPr>
            <a:r>
              <a:rPr lang="zh-CN" altLang="en-US" b="1" smtClean="0">
                <a:solidFill>
                  <a:schemeClr val="tx1"/>
                </a:solidFill>
              </a:rPr>
              <a:t>（</a:t>
            </a:r>
            <a:r>
              <a:rPr lang="en-US" altLang="zh-CN" b="1" smtClean="0">
                <a:solidFill>
                  <a:schemeClr val="tx1"/>
                </a:solidFill>
              </a:rPr>
              <a:t>4</a:t>
            </a:r>
            <a:r>
              <a:rPr lang="zh-CN" altLang="en-US" b="1" smtClean="0">
                <a:solidFill>
                  <a:schemeClr val="tx1"/>
                </a:solidFill>
              </a:rPr>
              <a:t>）</a:t>
            </a:r>
            <a:r>
              <a:rPr lang="en-US" altLang="zh-CN" b="1" smtClean="0">
                <a:solidFill>
                  <a:schemeClr val="tx1"/>
                </a:solidFill>
              </a:rPr>
              <a:t>RPM</a:t>
            </a:r>
            <a:r>
              <a:rPr lang="zh-CN" altLang="en-US" b="1" smtClean="0">
                <a:solidFill>
                  <a:schemeClr val="tx1"/>
                </a:solidFill>
              </a:rPr>
              <a:t>包的升级 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zh-CN" altLang="en-US" b="1" smtClean="0">
                <a:solidFill>
                  <a:schemeClr val="tx1"/>
                </a:solidFill>
              </a:rPr>
              <a:t>升级</a:t>
            </a:r>
            <a:r>
              <a:rPr lang="en-US" altLang="zh-CN" b="1" smtClean="0">
                <a:solidFill>
                  <a:schemeClr val="tx1"/>
                </a:solidFill>
              </a:rPr>
              <a:t>RPM</a:t>
            </a:r>
            <a:r>
              <a:rPr lang="zh-CN" altLang="en-US" b="1" smtClean="0">
                <a:solidFill>
                  <a:schemeClr val="tx1"/>
                </a:solidFill>
              </a:rPr>
              <a:t>包的基本命令格式是：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en-US" altLang="zh-CN" b="1" smtClean="0">
                <a:solidFill>
                  <a:schemeClr val="tx1"/>
                </a:solidFill>
              </a:rPr>
              <a:t>rpm -Uvh  &lt;RPM</a:t>
            </a:r>
            <a:r>
              <a:rPr lang="zh-CN" altLang="en-US" b="1" smtClean="0">
                <a:solidFill>
                  <a:schemeClr val="tx1"/>
                </a:solidFill>
              </a:rPr>
              <a:t>包名</a:t>
            </a:r>
            <a:r>
              <a:rPr lang="en-US" altLang="zh-CN" b="1" smtClean="0">
                <a:solidFill>
                  <a:schemeClr val="tx1"/>
                </a:solidFill>
              </a:rPr>
              <a:t>&gt;</a:t>
            </a:r>
            <a:endParaRPr lang="en-US" altLang="zh-CN" b="1" smtClean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charset="0"/>
              <a:buChar char="Ø"/>
            </a:pPr>
            <a:endParaRPr lang="en-US" altLang="zh-CN" b="1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lang="zh-CN" altLang="en-US" b="1" smtClean="0">
                <a:solidFill>
                  <a:schemeClr val="tx1"/>
                </a:solidFill>
              </a:rPr>
              <a:t>（</a:t>
            </a:r>
            <a:r>
              <a:rPr lang="en-US" altLang="zh-CN" b="1" smtClean="0">
                <a:solidFill>
                  <a:schemeClr val="tx1"/>
                </a:solidFill>
              </a:rPr>
              <a:t>5</a:t>
            </a:r>
            <a:r>
              <a:rPr lang="zh-CN" altLang="en-US" b="1" smtClean="0">
                <a:solidFill>
                  <a:schemeClr val="tx1"/>
                </a:solidFill>
              </a:rPr>
              <a:t>）</a:t>
            </a:r>
            <a:r>
              <a:rPr lang="en-US" altLang="zh-CN" b="1" smtClean="0">
                <a:solidFill>
                  <a:schemeClr val="tx1"/>
                </a:solidFill>
              </a:rPr>
              <a:t>RPM</a:t>
            </a:r>
            <a:r>
              <a:rPr lang="zh-CN" altLang="en-US" b="1" smtClean="0">
                <a:solidFill>
                  <a:schemeClr val="tx1"/>
                </a:solidFill>
              </a:rPr>
              <a:t>包的验证 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zh-CN" altLang="en-US" b="1" smtClean="0">
                <a:solidFill>
                  <a:schemeClr val="tx1"/>
                </a:solidFill>
              </a:rPr>
              <a:t>验证</a:t>
            </a:r>
            <a:r>
              <a:rPr lang="en-US" altLang="zh-CN" b="1" smtClean="0">
                <a:solidFill>
                  <a:schemeClr val="tx1"/>
                </a:solidFill>
              </a:rPr>
              <a:t>RPM</a:t>
            </a:r>
            <a:r>
              <a:rPr lang="zh-CN" altLang="en-US" b="1" smtClean="0">
                <a:solidFill>
                  <a:schemeClr val="tx1"/>
                </a:solidFill>
              </a:rPr>
              <a:t>包的基本命令格式是：</a:t>
            </a:r>
            <a:endParaRPr lang="zh-CN" altLang="en-US" b="1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charset="0"/>
              <a:buChar char="Ø"/>
            </a:pPr>
            <a:r>
              <a:rPr lang="en-US" altLang="zh-CN" b="1" smtClean="0">
                <a:solidFill>
                  <a:schemeClr val="tx1"/>
                </a:solidFill>
              </a:rPr>
              <a:t>rpm -V  </a:t>
            </a:r>
            <a:r>
              <a:rPr lang="zh-CN" altLang="en-US" b="1" smtClean="0">
                <a:solidFill>
                  <a:schemeClr val="tx1"/>
                </a:solidFill>
              </a:rPr>
              <a:t>已安装软件名称   （验证是否修改）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662,&quot;width&quot;:12585}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COMMONDATA" val="eyJoZGlkIjoiODNjOTJjMmExMDY4OTczYjU5NDUyOGE5MzdlYWQ3MGIifQ=="/>
  <p:tag name="KSO_WPP_MARK_KEY" val="fd72d724-0ef3-4b69-907b-e757779edb9a"/>
</p:tagLst>
</file>

<file path=ppt/theme/theme1.xml><?xml version="1.0" encoding="utf-8"?>
<a:theme xmlns:a="http://schemas.openxmlformats.org/drawingml/2006/main" name="CentOS-CH-PPT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CentOS-CH-PPT</Template>
  <TotalTime>0</TotalTime>
  <Words>3433</Words>
  <Application>WPS 演示</Application>
  <PresentationFormat>全屏显示(4:3)</PresentationFormat>
  <Paragraphs>208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Garamond</vt:lpstr>
      <vt:lpstr>Wingdings</vt:lpstr>
      <vt:lpstr>微软雅黑</vt:lpstr>
      <vt:lpstr>Arial Unicode MS</vt:lpstr>
      <vt:lpstr>Calibri</vt:lpstr>
      <vt:lpstr>华文中宋</vt:lpstr>
      <vt:lpstr>CentOS-CH-PPT</vt:lpstr>
      <vt:lpstr>第五讲    软件包管理 </vt:lpstr>
      <vt:lpstr>本章内容要点</vt:lpstr>
      <vt:lpstr>CentOS软件包管理 </vt:lpstr>
      <vt:lpstr>CentOS7软件常见种类</vt:lpstr>
      <vt:lpstr>一、RPM软件包的管理 </vt:lpstr>
      <vt:lpstr>一、RPM软件包的管理 </vt:lpstr>
      <vt:lpstr>2、RPM包的命令 </vt:lpstr>
      <vt:lpstr>PowerPoint 演示文稿</vt:lpstr>
      <vt:lpstr>PowerPoint 演示文稿</vt:lpstr>
      <vt:lpstr>二、yum安装</vt:lpstr>
      <vt:lpstr>二、yum安装</vt:lpstr>
      <vt:lpstr>PowerPoint 演示文稿</vt:lpstr>
      <vt:lpstr>PowerPoint 演示文稿</vt:lpstr>
      <vt:lpstr>PowerPoint 演示文稿</vt:lpstr>
      <vt:lpstr>PowerPoint 演示文稿</vt:lpstr>
      <vt:lpstr>4、YUM主配置文件 /etc/yum.conf</vt:lpstr>
      <vt:lpstr>PowerPoint 演示文稿</vt:lpstr>
      <vt:lpstr>三、源代码安装 </vt:lpstr>
      <vt:lpstr>三、源代码安装 （TAR的软件包管理）</vt:lpstr>
      <vt:lpstr>2、TAR包的命令 </vt:lpstr>
      <vt:lpstr>PowerPoint 演示文稿</vt:lpstr>
      <vt:lpstr>（3）释放TAR包 </vt:lpstr>
      <vt:lpstr>PowerPoint 演示文稿</vt:lpstr>
      <vt:lpstr>3、src源代码包的编译及安装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                  Linux简介与安装</dc:title>
  <dc:creator>osmond</dc:creator>
  <cp:lastModifiedBy>李莉</cp:lastModifiedBy>
  <cp:revision>154</cp:revision>
  <dcterms:created xsi:type="dcterms:W3CDTF">2011-05-25T10:42:00Z</dcterms:created>
  <dcterms:modified xsi:type="dcterms:W3CDTF">2022-11-14T08:35:57Z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17CD4051FC934BBC8B68739AD0A2F5D3</vt:lpwstr>
  </property>
</Properties>
</file>