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5"/>
  </p:notesMasterIdLst>
  <p:sldIdLst>
    <p:sldId id="256" r:id="rId3"/>
    <p:sldId id="271" r:id="rId4"/>
    <p:sldId id="471" r:id="rId5"/>
    <p:sldId id="472" r:id="rId6"/>
    <p:sldId id="473" r:id="rId7"/>
    <p:sldId id="474" r:id="rId8"/>
    <p:sldId id="475" r:id="rId9"/>
    <p:sldId id="476" r:id="rId10"/>
    <p:sldId id="531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516" r:id="rId50"/>
    <p:sldId id="517" r:id="rId51"/>
    <p:sldId id="518" r:id="rId52"/>
    <p:sldId id="519" r:id="rId53"/>
    <p:sldId id="520" r:id="rId54"/>
    <p:sldId id="521" r:id="rId56"/>
    <p:sldId id="522" r:id="rId57"/>
    <p:sldId id="523" r:id="rId58"/>
    <p:sldId id="524" r:id="rId59"/>
    <p:sldId id="525" r:id="rId60"/>
    <p:sldId id="526" r:id="rId61"/>
    <p:sldId id="527" r:id="rId62"/>
    <p:sldId id="528" r:id="rId63"/>
    <p:sldId id="529" r:id="rId64"/>
    <p:sldId id="530" r:id="rId65"/>
  </p:sldIdLst>
  <p:sldSz cx="9144000" cy="6858000" type="screen4x3"/>
  <p:notesSz cx="6858000" cy="9144000"/>
  <p:custDataLst>
    <p:tags r:id="rId7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468" autoAdjust="0"/>
  </p:normalViewPr>
  <p:slideViewPr>
    <p:cSldViewPr>
      <p:cViewPr varScale="1">
        <p:scale>
          <a:sx n="78" d="100"/>
          <a:sy n="78" d="100"/>
        </p:scale>
        <p:origin x="-1541" y="-62"/>
      </p:cViewPr>
      <p:guideLst>
        <p:guide orient="horz" pos="22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9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gs" Target="tags/tag5.xml"/><Relationship Id="rId7" Type="http://schemas.openxmlformats.org/officeDocument/2006/relationships/slide" Target="slides/slide5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06-10T10:24:49.859" idx="1">
    <p:pos x="5736" y="3025"/>
    <p:text>
一般命令的执行成功与否来作判断，如果命令正常结束，则表示执行成功，其返回值为0，判断条件为真；如果命令执行不成功，其返回值不等于0，判断条件为假。如果命令语句形式的判断条件由多条命令组成，那么判断条件以最后一条命令是否执行成功为准。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06-10T10:29:55.953" idx="2">
    <p:pos x="5249" y="3151"/>
    <p:text>(1) 如果在test语句中使用shell变量，为表示完整，避免造成歧义，最好用双引号将变量括起来。
(2) 在任何一个运算符、圆括号或方括号等操作符的前后至少需要留有一个空格。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E94F61-7344-47AC-9404-8B8611873C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3C6AC7-C646-4D7E-AD4D-0486F939BF0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32099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633"/>
              </a:buClr>
              <a:buFont typeface="Wingdings" panose="05000000000000000000" charset="0"/>
              <a:buChar char="Ø"/>
              <a:defRPr/>
            </a:lvl1pPr>
            <a:lvl2pPr>
              <a:buClr>
                <a:srgbClr val="006633"/>
              </a:buClr>
              <a:buFont typeface="Wingdings" panose="05000000000000000000" charset="0"/>
              <a:buChar char="Ø"/>
              <a:defRPr/>
            </a:lvl2pPr>
            <a:lvl3pPr>
              <a:buClr>
                <a:srgbClr val="006633"/>
              </a:buClr>
              <a:buFont typeface="Wingdings" panose="05000000000000000000" charset="0"/>
              <a:buChar char="Ø"/>
              <a:defRPr/>
            </a:lvl3pPr>
            <a:lvl4pPr>
              <a:buClr>
                <a:srgbClr val="006633"/>
              </a:buClr>
              <a:buFont typeface="Wingdings" panose="05000000000000000000" charset="0"/>
              <a:buChar char="Ø"/>
              <a:defRPr/>
            </a:lvl4pPr>
            <a:lvl5pPr>
              <a:buClr>
                <a:srgbClr val="006633"/>
              </a:buClr>
              <a:buFont typeface="Wingdings" panose="05000000000000000000" charset="0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078470" y="7067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333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5000"/>
        <a:buFont typeface="Wingdings" panose="05000000000000000000" charset="0"/>
        <a:buChar char="Ø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0000"/>
        <a:buFont typeface="Wingdings" panose="05000000000000000000" charset="0"/>
        <a:buChar char="Ø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65000"/>
        <a:buFont typeface="Wingdings" panose="05000000000000000000" charset="0"/>
        <a:buChar char="Ø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70000"/>
        <a:buFont typeface="Wingdings" panose="05000000000000000000" charset="0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rgbClr val="006633"/>
        </a:buClr>
        <a:buSzPct val="75000"/>
        <a:buFont typeface="Wingdings" panose="05000000000000000000" charset="0"/>
        <a:buChar char="Ø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4030" y="2493010"/>
            <a:ext cx="6220460" cy="911225"/>
          </a:xfrm>
        </p:spPr>
        <p:txBody>
          <a:bodyPr/>
          <a:lstStyle/>
          <a:p>
            <a:pPr algn="l" eaLnBrk="1" hangingPunct="1"/>
            <a:r>
              <a:rPr lang="zh-CN" altLang="en-US" sz="4600" b="1" smtClean="0"/>
              <a:t>第八讲</a:t>
            </a:r>
            <a:r>
              <a:rPr lang="en-US" altLang="zh-CN" sz="4600" b="1" smtClean="0"/>
              <a:t>    </a:t>
            </a:r>
            <a:r>
              <a:rPr lang="en-US" altLang="zh-CN" sz="4600" b="1" dirty="0">
                <a:sym typeface="+mn-ea"/>
              </a:rPr>
              <a:t>shell </a:t>
            </a:r>
            <a:r>
              <a:rPr lang="zh-CN" altLang="en-US" sz="4600" b="1" dirty="0">
                <a:sym typeface="+mn-ea"/>
              </a:rPr>
              <a:t>程序设计</a:t>
            </a:r>
            <a:r>
              <a:rPr lang="zh-CN" altLang="en-US" sz="4600" dirty="0">
                <a:sym typeface="+mn-ea"/>
              </a:rPr>
              <a:t> </a:t>
            </a:r>
            <a:endParaRPr lang="zh-CN" altLang="en-US" sz="4600" b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481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二、</a:t>
            </a:r>
            <a:r>
              <a:rPr lang="en-US" altLang="zh-CN" b="1" dirty="0"/>
              <a:t>Shell</a:t>
            </a:r>
            <a:r>
              <a:rPr lang="zh-CN" altLang="en-US" b="1" dirty="0"/>
              <a:t>的变量</a:t>
            </a:r>
            <a:endParaRPr lang="zh-CN" altLang="en-US" b="1" dirty="0"/>
          </a:p>
        </p:txBody>
      </p:sp>
      <p:sp>
        <p:nvSpPr>
          <p:cNvPr id="9218" name="文本占位符 48130"/>
          <p:cNvSpPr>
            <a:spLocks noGrp="1"/>
          </p:cNvSpPr>
          <p:nvPr>
            <p:ph idx="1"/>
          </p:nvPr>
        </p:nvSpPr>
        <p:spPr>
          <a:xfrm>
            <a:off x="539115" y="1844675"/>
            <a:ext cx="8001000" cy="1453515"/>
          </a:xfrm>
        </p:spPr>
        <p:txBody>
          <a:bodyPr anchor="t"/>
          <a:p>
            <a:pPr marL="0" indent="0">
              <a:buNone/>
            </a:pPr>
            <a:r>
              <a:rPr lang="en-US" altLang="zh-CN" b="1" dirty="0"/>
              <a:t>Shell</a:t>
            </a:r>
            <a:r>
              <a:rPr lang="zh-CN" altLang="en-US" b="1" dirty="0"/>
              <a:t>变量有两种类型， </a:t>
            </a:r>
            <a:r>
              <a:rPr lang="en-US" altLang="zh-CN" b="1" dirty="0"/>
              <a:t>Shell</a:t>
            </a:r>
            <a:r>
              <a:rPr lang="zh-CN" altLang="en-US" b="1" dirty="0"/>
              <a:t>的环境变量和用户自定义变量。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占位符 4915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10460"/>
          </a:xfrm>
        </p:spPr>
        <p:txBody>
          <a:bodyPr anchor="t"/>
          <a:p>
            <a:pPr marL="0" indent="0">
              <a:buNone/>
            </a:pPr>
            <a:r>
              <a:rPr lang="zh-CN" altLang="en-US" b="1" dirty="0">
                <a:solidFill>
                  <a:schemeClr val="accent6"/>
                </a:solidFill>
              </a:rPr>
              <a:t>一）</a:t>
            </a:r>
            <a:r>
              <a:rPr lang="en-US" altLang="zh-CN" b="1" dirty="0">
                <a:solidFill>
                  <a:schemeClr val="accent6"/>
                </a:solidFill>
              </a:rPr>
              <a:t>Shell</a:t>
            </a:r>
            <a:r>
              <a:rPr lang="zh-CN" altLang="en-US" b="1" dirty="0">
                <a:solidFill>
                  <a:schemeClr val="accent6"/>
                </a:solidFill>
              </a:rPr>
              <a:t>的环境变量</a:t>
            </a:r>
            <a:endParaRPr lang="zh-CN" altLang="en-US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b="1" dirty="0"/>
              <a:t>Shell</a:t>
            </a:r>
            <a:r>
              <a:rPr lang="zh-CN" altLang="en-US" b="1" dirty="0"/>
              <a:t>的环境变量作用是定制</a:t>
            </a:r>
            <a:r>
              <a:rPr lang="en-US" altLang="zh-CN" b="1" dirty="0"/>
              <a:t>Shell</a:t>
            </a:r>
            <a:r>
              <a:rPr lang="zh-CN" altLang="en-US" b="1" dirty="0"/>
              <a:t>的运行环境，并保证</a:t>
            </a:r>
            <a:r>
              <a:rPr lang="en-US" altLang="zh-CN" b="1" dirty="0"/>
              <a:t>Shell</a:t>
            </a:r>
            <a:r>
              <a:rPr lang="zh-CN" altLang="en-US" b="1" dirty="0"/>
              <a:t>命令的正确执行。它又分成可写和只读两大类。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51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 b="1" dirty="0"/>
              <a:t>1</a:t>
            </a:r>
            <a:r>
              <a:rPr lang="zh-CN" altLang="en-US" sz="3200" b="1" dirty="0"/>
              <a:t>、可写的</a:t>
            </a:r>
            <a:r>
              <a:rPr lang="en-US" altLang="zh-CN" sz="3200" b="1" dirty="0"/>
              <a:t>shell</a:t>
            </a:r>
            <a:r>
              <a:rPr lang="zh-CN" altLang="en-US" sz="3200" b="1" dirty="0"/>
              <a:t>环境变量</a:t>
            </a:r>
            <a:r>
              <a:rPr lang="zh-CN" altLang="en-US" dirty="0"/>
              <a:t> </a:t>
            </a:r>
            <a:endParaRPr lang="zh-CN" altLang="en-US"/>
          </a:p>
        </p:txBody>
      </p:sp>
      <p:sp>
        <p:nvSpPr>
          <p:cNvPr id="11266" name="文本占位符 512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94990"/>
          </a:xfrm>
        </p:spPr>
        <p:txBody>
          <a:bodyPr anchor="t"/>
          <a:p>
            <a:pPr marL="0" indent="0">
              <a:buNone/>
            </a:pPr>
            <a:r>
              <a:rPr lang="zh-CN" altLang="en-US" b="1" dirty="0"/>
              <a:t>可写的</a:t>
            </a:r>
            <a:r>
              <a:rPr lang="en-US" altLang="zh-CN" b="1" dirty="0"/>
              <a:t>shell</a:t>
            </a:r>
            <a:r>
              <a:rPr lang="zh-CN" altLang="en-US" b="1" dirty="0"/>
              <a:t>环境变量可以对它们进行赋值，大部分可写的</a:t>
            </a:r>
            <a:r>
              <a:rPr lang="en-US" altLang="zh-CN" b="1" dirty="0"/>
              <a:t>shell</a:t>
            </a:r>
            <a:r>
              <a:rPr lang="zh-CN" altLang="en-US" b="1" dirty="0"/>
              <a:t>环境变量都在登录过程中执行“</a:t>
            </a:r>
            <a:r>
              <a:rPr lang="en-US" altLang="zh-CN" b="1" dirty="0"/>
              <a:t>/etc/profile”</a:t>
            </a:r>
            <a:r>
              <a:rPr lang="zh-CN" altLang="en-US" b="1" dirty="0"/>
              <a:t>文件时进行初始化。该文件由系统管理员设置，用于为系统上的所有用户建立一个公共环境。</a:t>
            </a:r>
            <a:endParaRPr lang="zh-CN" altLang="en-US" b="1" dirty="0"/>
          </a:p>
          <a:p>
            <a:pPr>
              <a:buNone/>
            </a:pPr>
            <a:r>
              <a:rPr lang="zh-CN" altLang="en-US" b="1" dirty="0"/>
              <a:t>例：</a:t>
            </a:r>
            <a:r>
              <a:rPr lang="en-US" altLang="zh-CN" b="1"/>
              <a:t>HOME MAIL PATH PS1 TERM</a:t>
            </a:r>
            <a:endParaRPr lang="en-US" altLang="zh-CN" b="1"/>
          </a:p>
          <a:p>
            <a:pPr>
              <a:buNone/>
            </a:pPr>
            <a:r>
              <a:rPr lang="en-US" altLang="zh-CN" b="1" dirty="0"/>
              <a:t>   </a:t>
            </a:r>
            <a:endParaRPr lang="en-US" altLang="zh-CN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6145"/>
          <p:cNvSpPr>
            <a:spLocks noGrp="1"/>
          </p:cNvSpPr>
          <p:nvPr>
            <p:ph type="title"/>
          </p:nvPr>
        </p:nvSpPr>
        <p:spPr>
          <a:xfrm>
            <a:off x="457200" y="548640"/>
            <a:ext cx="8229600" cy="786765"/>
          </a:xfrm>
        </p:spPr>
        <p:txBody>
          <a:bodyPr anchor="b"/>
          <a:p>
            <a:r>
              <a:rPr lang="en-US" altLang="zh-CN" sz="3600" b="1" dirty="0"/>
              <a:t>2</a:t>
            </a:r>
            <a:r>
              <a:rPr lang="zh-CN" altLang="en-US" sz="3600" b="1" dirty="0"/>
              <a:t>、只读的</a:t>
            </a:r>
            <a:r>
              <a:rPr lang="en-US" altLang="zh-CN" sz="3600" b="1" dirty="0"/>
              <a:t>shell</a:t>
            </a:r>
            <a:r>
              <a:rPr lang="zh-CN" altLang="en-US" sz="3600" b="1" dirty="0"/>
              <a:t>环境变量</a:t>
            </a:r>
            <a:endParaRPr lang="zh-CN" altLang="en-US" sz="3600" b="1" dirty="0"/>
          </a:p>
        </p:txBody>
      </p:sp>
      <p:sp>
        <p:nvSpPr>
          <p:cNvPr id="12290" name="文本占位符 6146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897755"/>
          </a:xfrm>
        </p:spPr>
        <p:txBody>
          <a:bodyPr anchor="t"/>
          <a:p>
            <a:pPr>
              <a:buNone/>
            </a:pPr>
            <a:r>
              <a:rPr lang="zh-CN" altLang="en-US" b="1" dirty="0">
                <a:solidFill>
                  <a:schemeClr val="accent6"/>
                </a:solidFill>
              </a:rPr>
              <a:t>（</a:t>
            </a:r>
            <a:r>
              <a:rPr lang="en-US" altLang="zh-CN" b="1" dirty="0">
                <a:solidFill>
                  <a:schemeClr val="accent6"/>
                </a:solidFill>
              </a:rPr>
              <a:t>1</a:t>
            </a:r>
            <a:r>
              <a:rPr lang="zh-CN" altLang="en-US" b="1" dirty="0">
                <a:solidFill>
                  <a:schemeClr val="accent6"/>
                </a:solidFill>
              </a:rPr>
              <a:t>）特殊的环境变量</a:t>
            </a:r>
            <a:endParaRPr lang="zh-CN" altLang="en-US" b="1">
              <a:solidFill>
                <a:schemeClr val="accent6"/>
              </a:solidFill>
            </a:endParaRPr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b="1" dirty="0"/>
              <a:t>$0  shell</a:t>
            </a:r>
            <a:r>
              <a:rPr lang="zh-CN" altLang="en-US" b="1" dirty="0"/>
              <a:t>脚本名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b="1" dirty="0"/>
              <a:t>$1-$9 </a:t>
            </a: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个至第</a:t>
            </a:r>
            <a:r>
              <a:rPr lang="en-US" altLang="zh-CN" b="1" dirty="0"/>
              <a:t>9</a:t>
            </a:r>
            <a:r>
              <a:rPr lang="zh-CN" altLang="en-US" b="1" dirty="0"/>
              <a:t>个命令行参数的值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b="1" dirty="0"/>
              <a:t>$*</a:t>
            </a:r>
            <a:r>
              <a:rPr lang="zh-CN" altLang="en-US" b="1" dirty="0"/>
              <a:t>所有命令行参数的值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b="1" dirty="0"/>
              <a:t>$#</a:t>
            </a:r>
            <a:r>
              <a:rPr lang="zh-CN" altLang="en-US" b="1" dirty="0"/>
              <a:t>命令行参数的总数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b="1" dirty="0"/>
              <a:t>$$</a:t>
            </a:r>
            <a:r>
              <a:rPr lang="zh-CN" altLang="en-US" b="1" dirty="0"/>
              <a:t>当前进程的进程</a:t>
            </a:r>
            <a:r>
              <a:rPr lang="en-US" altLang="zh-CN" b="1"/>
              <a:t>ID(PID)</a:t>
            </a:r>
            <a:endParaRPr lang="en-US" altLang="zh-CN" b="1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b="1" dirty="0"/>
              <a:t>$?</a:t>
            </a:r>
            <a:r>
              <a:rPr lang="zh-CN" altLang="en-US" b="1" dirty="0"/>
              <a:t>最后执行的一条命令的退出状态，返回值为</a:t>
            </a:r>
            <a:r>
              <a:rPr lang="en-US" altLang="zh-CN" b="1" dirty="0"/>
              <a:t>0</a:t>
            </a:r>
            <a:r>
              <a:rPr lang="zh-CN" altLang="en-US" b="1" dirty="0"/>
              <a:t>则成功，非</a:t>
            </a:r>
            <a:r>
              <a:rPr lang="en-US" altLang="zh-CN" b="1" dirty="0"/>
              <a:t>0</a:t>
            </a:r>
            <a:r>
              <a:rPr lang="zh-CN" altLang="en-US" b="1" dirty="0"/>
              <a:t>则失败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b="1" dirty="0"/>
              <a:t>$!</a:t>
            </a:r>
            <a:r>
              <a:rPr lang="zh-CN" altLang="en-US" b="1" dirty="0"/>
              <a:t>在后台运行的最后一个进程的进程</a:t>
            </a:r>
            <a:r>
              <a:rPr lang="en-US" altLang="zh-CN" b="1"/>
              <a:t>ID</a:t>
            </a:r>
            <a:endParaRPr lang="en-US" altLang="zh-CN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占位符 7170"/>
          <p:cNvSpPr>
            <a:spLocks noGrp="1"/>
          </p:cNvSpPr>
          <p:nvPr>
            <p:ph idx="1"/>
          </p:nvPr>
        </p:nvSpPr>
        <p:spPr>
          <a:xfrm>
            <a:off x="325755" y="1196975"/>
            <a:ext cx="8588375" cy="3885565"/>
          </a:xfrm>
        </p:spPr>
        <p:txBody>
          <a:bodyPr anchor="t"/>
          <a:p>
            <a:pPr marL="0" indent="0">
              <a:buNone/>
            </a:pP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（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）位置参数</a:t>
            </a:r>
            <a:r>
              <a:rPr lang="zh-CN" altLang="en-US" dirty="0">
                <a:solidFill>
                  <a:schemeClr val="accent6"/>
                </a:solidFill>
                <a:sym typeface="+mn-ea"/>
              </a:rPr>
              <a:t> </a:t>
            </a:r>
            <a:endParaRPr lang="zh-CN" altLang="en-US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在命令行传递给</a:t>
            </a:r>
            <a:r>
              <a:rPr lang="en-US" altLang="zh-CN" b="1" dirty="0"/>
              <a:t>shell</a:t>
            </a:r>
            <a:r>
              <a:rPr lang="zh-CN" altLang="en-US" b="1" dirty="0"/>
              <a:t>脚本的参数。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共有十个位置参数，依次是</a:t>
            </a:r>
            <a:endParaRPr lang="zh-CN" altLang="en-US" b="1" dirty="0"/>
          </a:p>
          <a:p>
            <a:pPr marL="344170" lvl="1" indent="0">
              <a:buClr>
                <a:srgbClr val="35742A"/>
              </a:buClr>
              <a:buNone/>
            </a:pPr>
            <a:r>
              <a:rPr lang="en-US" altLang="zh-CN" b="1" dirty="0"/>
              <a:t>$0</a:t>
            </a:r>
            <a:r>
              <a:rPr lang="zh-CN" altLang="en-US" b="1" dirty="0"/>
              <a:t>，</a:t>
            </a:r>
            <a:r>
              <a:rPr lang="en-US" altLang="zh-CN" b="1" dirty="0"/>
              <a:t>$1</a:t>
            </a:r>
            <a:r>
              <a:rPr lang="zh-CN" altLang="en-US" b="1" dirty="0"/>
              <a:t>，</a:t>
            </a:r>
            <a:r>
              <a:rPr lang="en-US" altLang="zh-CN" b="1" dirty="0"/>
              <a:t>$2</a:t>
            </a:r>
            <a:r>
              <a:rPr lang="zh-CN" altLang="en-US" b="1" dirty="0"/>
              <a:t>，</a:t>
            </a:r>
            <a:r>
              <a:rPr lang="en-US" altLang="zh-CN" b="1" dirty="0"/>
              <a:t>…</a:t>
            </a:r>
            <a:r>
              <a:rPr lang="zh-CN" altLang="en-US" b="1" dirty="0"/>
              <a:t>，</a:t>
            </a:r>
            <a:r>
              <a:rPr lang="en-US" altLang="zh-CN" b="1"/>
              <a:t>$9</a:t>
            </a:r>
            <a:endParaRPr lang="en-US" altLang="zh-CN" b="1"/>
          </a:p>
          <a:p>
            <a:pPr marL="344170" lvl="1" indent="0">
              <a:buClr>
                <a:srgbClr val="35742A"/>
              </a:buClr>
              <a:buNone/>
            </a:pPr>
            <a:r>
              <a:rPr lang="zh-CN" altLang="en-US" b="1" dirty="0"/>
              <a:t>必有</a:t>
            </a:r>
            <a:r>
              <a:rPr lang="en-US" altLang="zh-CN" b="1" dirty="0"/>
              <a:t>$0</a:t>
            </a:r>
            <a:r>
              <a:rPr lang="zh-CN" altLang="en-US" b="1" dirty="0"/>
              <a:t>；而其他位置参数依据实际需求，可有可无。 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输出位置参数 </a:t>
            </a:r>
            <a:endParaRPr lang="zh-CN" altLang="en-US" b="1" dirty="0"/>
          </a:p>
          <a:p>
            <a:pPr marL="344170" lvl="1" indent="0">
              <a:buClr>
                <a:srgbClr val="35742A"/>
              </a:buClr>
              <a:buNone/>
            </a:pPr>
            <a:r>
              <a:rPr lang="zh-CN" altLang="en-US" b="1" dirty="0"/>
              <a:t>可以用</a:t>
            </a:r>
            <a:r>
              <a:rPr lang="en-US" altLang="zh-CN" b="1" dirty="0"/>
              <a:t>echo</a:t>
            </a:r>
            <a:r>
              <a:rPr lang="zh-CN" altLang="en-US" b="1" dirty="0"/>
              <a:t>命令输出位置参数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占位符 8194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213860"/>
          </a:xfrm>
        </p:spPr>
        <p:txBody>
          <a:bodyPr anchor="t"/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用</a:t>
            </a:r>
            <a:r>
              <a:rPr lang="en-US" altLang="zh-CN" b="1" dirty="0"/>
              <a:t>set</a:t>
            </a:r>
            <a:r>
              <a:rPr lang="zh-CN" altLang="en-US" b="1" dirty="0"/>
              <a:t>命令给位置参数赋值 </a:t>
            </a:r>
            <a:endParaRPr lang="zh-CN" altLang="en-US" b="1" dirty="0"/>
          </a:p>
          <a:p>
            <a:pPr marL="0" indent="0">
              <a:lnSpc>
                <a:spcPct val="90000"/>
              </a:lnSpc>
              <a:buClr>
                <a:srgbClr val="35742A"/>
              </a:buClr>
              <a:buNone/>
            </a:pPr>
            <a:endParaRPr lang="zh-CN" altLang="en-US" b="1" dirty="0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移动位置参数 </a:t>
            </a:r>
            <a:endParaRPr lang="zh-CN" altLang="en-US" b="1" dirty="0"/>
          </a:p>
          <a:p>
            <a:pPr marL="344170" lvl="1" indent="0">
              <a:lnSpc>
                <a:spcPct val="90000"/>
              </a:lnSpc>
              <a:buClr>
                <a:srgbClr val="35742A"/>
              </a:buClr>
              <a:buNone/>
            </a:pPr>
            <a:r>
              <a:rPr lang="zh-CN" altLang="en-US" b="1" dirty="0"/>
              <a:t>如果实际给定的命令行参数多于</a:t>
            </a:r>
            <a:r>
              <a:rPr lang="en-US" altLang="zh-CN" b="1" dirty="0"/>
              <a:t>9</a:t>
            </a:r>
            <a:r>
              <a:rPr lang="zh-CN" altLang="en-US" b="1" dirty="0"/>
              <a:t>个，就需要用</a:t>
            </a:r>
            <a:r>
              <a:rPr lang="en-US" altLang="zh-CN" b="1" dirty="0"/>
              <a:t>shift</a:t>
            </a:r>
            <a:r>
              <a:rPr lang="zh-CN" altLang="en-US" b="1" dirty="0"/>
              <a:t>命令移动位置参数。 </a:t>
            </a:r>
            <a:endParaRPr lang="zh-CN" altLang="en-US" b="1" dirty="0"/>
          </a:p>
          <a:p>
            <a:pPr marL="344170" lvl="1" indent="0">
              <a:lnSpc>
                <a:spcPct val="90000"/>
              </a:lnSpc>
              <a:buClr>
                <a:srgbClr val="35742A"/>
              </a:buClr>
              <a:buNone/>
            </a:pPr>
            <a:r>
              <a:rPr lang="en-US" altLang="zh-CN" b="1" dirty="0"/>
              <a:t>shift</a:t>
            </a:r>
            <a:r>
              <a:rPr lang="zh-CN" altLang="en-US" b="1" dirty="0"/>
              <a:t>命令可以带有一个整数作为参数，例如：</a:t>
            </a:r>
            <a:endParaRPr lang="zh-CN" altLang="en-US" b="1" dirty="0"/>
          </a:p>
          <a:p>
            <a:pPr marL="344170" lvl="1" indent="0">
              <a:lnSpc>
                <a:spcPct val="90000"/>
              </a:lnSpc>
              <a:buClr>
                <a:srgbClr val="35742A"/>
              </a:buClr>
              <a:buNone/>
            </a:pPr>
            <a:r>
              <a:rPr lang="en-US" altLang="zh-CN" b="1"/>
              <a:t>shift 3</a:t>
            </a:r>
            <a:endParaRPr lang="en-US" altLang="zh-CN" b="1"/>
          </a:p>
          <a:p>
            <a:pPr marL="344170" lvl="1" indent="0">
              <a:lnSpc>
                <a:spcPct val="90000"/>
              </a:lnSpc>
              <a:buClr>
                <a:srgbClr val="35742A"/>
              </a:buClr>
              <a:buNone/>
            </a:pPr>
            <a:r>
              <a:rPr lang="zh-CN" altLang="en-US" b="1" dirty="0"/>
              <a:t>其功能是每次把位置参数左移</a:t>
            </a:r>
            <a:r>
              <a:rPr lang="en-US" altLang="zh-CN" b="1" dirty="0"/>
              <a:t>3</a:t>
            </a:r>
            <a:r>
              <a:rPr lang="zh-CN" altLang="en-US" b="1" dirty="0"/>
              <a:t>位。如果未带参数，则默认值为</a:t>
            </a:r>
            <a:r>
              <a:rPr lang="en-US" altLang="zh-CN" b="1" dirty="0"/>
              <a:t>1</a:t>
            </a:r>
            <a:r>
              <a:rPr lang="zh-CN" altLang="en-US" b="1" dirty="0"/>
              <a:t>。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9217"/>
          <p:cNvSpPr>
            <a:spLocks noGrp="1"/>
          </p:cNvSpPr>
          <p:nvPr>
            <p:ph type="title"/>
          </p:nvPr>
        </p:nvSpPr>
        <p:spPr>
          <a:xfrm>
            <a:off x="457200" y="620395"/>
            <a:ext cx="5533390" cy="857885"/>
          </a:xfrm>
        </p:spPr>
        <p:txBody>
          <a:bodyPr anchor="b"/>
          <a:p>
            <a:r>
              <a:rPr lang="zh-CN" altLang="en-US" sz="3600" b="1" dirty="0"/>
              <a:t>二）用户自定义变量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5362" name="文本占位符 9218"/>
          <p:cNvSpPr>
            <a:spLocks noGrp="1"/>
          </p:cNvSpPr>
          <p:nvPr>
            <p:ph idx="1"/>
          </p:nvPr>
        </p:nvSpPr>
        <p:spPr>
          <a:xfrm>
            <a:off x="457200" y="1600200"/>
            <a:ext cx="8413750" cy="3261360"/>
          </a:xfrm>
        </p:spPr>
        <p:txBody>
          <a:bodyPr anchor="t"/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在</a:t>
            </a:r>
            <a:r>
              <a:rPr lang="en-US" altLang="zh-CN" b="1" dirty="0"/>
              <a:t>shell </a:t>
            </a:r>
            <a:r>
              <a:rPr lang="zh-CN" altLang="en-US" b="1" dirty="0"/>
              <a:t>编程语言中无须声明和初始化</a:t>
            </a:r>
            <a:r>
              <a:rPr lang="en-US" altLang="zh-CN" b="1" dirty="0"/>
              <a:t>shell</a:t>
            </a:r>
            <a:r>
              <a:rPr lang="zh-CN" altLang="en-US" b="1" dirty="0"/>
              <a:t>变量，一个未初始化的</a:t>
            </a:r>
            <a:r>
              <a:rPr lang="en-US" altLang="zh-CN" b="1" dirty="0"/>
              <a:t>shell</a:t>
            </a:r>
            <a:r>
              <a:rPr lang="zh-CN" altLang="en-US" b="1" dirty="0"/>
              <a:t>变量，其默认的初始化值为空字符串。 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用户定义的</a:t>
            </a:r>
            <a:r>
              <a:rPr lang="en-US" altLang="zh-CN" b="1" dirty="0"/>
              <a:t>shell</a:t>
            </a:r>
            <a:r>
              <a:rPr lang="zh-CN" altLang="en-US" b="1" dirty="0"/>
              <a:t>变量名是由字母或下线符打头的字母、数字和下线符序列，并且大小写字母意义不同。这与</a:t>
            </a:r>
            <a:r>
              <a:rPr lang="en-US" altLang="zh-CN" b="1" dirty="0"/>
              <a:t>C</a:t>
            </a:r>
            <a:r>
              <a:rPr lang="zh-CN" altLang="en-US" b="1" dirty="0"/>
              <a:t>语言中标识符的定义相同。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占位符 10242"/>
          <p:cNvSpPr>
            <a:spLocks noGrp="1"/>
          </p:cNvSpPr>
          <p:nvPr>
            <p:ph idx="1"/>
          </p:nvPr>
        </p:nvSpPr>
        <p:spPr>
          <a:xfrm>
            <a:off x="539750" y="1052830"/>
            <a:ext cx="8229600" cy="4530725"/>
          </a:xfrm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、定义变量并赋值的形式</a:t>
            </a:r>
            <a:r>
              <a:rPr lang="zh-CN" altLang="en-US" dirty="0">
                <a:solidFill>
                  <a:schemeClr val="accent6"/>
                </a:solidFill>
                <a:sym typeface="+mn-ea"/>
              </a:rPr>
              <a:t> 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）字符串赋值，格式如下：</a:t>
            </a:r>
            <a:endParaRPr lang="zh-CN" altLang="en-US" sz="2800" b="1" dirty="0"/>
          </a:p>
          <a:p>
            <a:pPr marL="344170" lvl="1" indent="0">
              <a:lnSpc>
                <a:spcPct val="90000"/>
              </a:lnSpc>
              <a:buNone/>
            </a:pPr>
            <a:r>
              <a:rPr lang="zh-CN" altLang="en-US" sz="2800" b="1" dirty="0"/>
              <a:t>变量名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字符串</a:t>
            </a:r>
            <a:endParaRPr lang="zh-CN" altLang="en-US" sz="2800" b="1" dirty="0"/>
          </a:p>
          <a:p>
            <a:pPr marL="344170" lvl="1" indent="0">
              <a:lnSpc>
                <a:spcPct val="90000"/>
              </a:lnSpc>
              <a:buNone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$</a:t>
            </a:r>
            <a:r>
              <a:rPr lang="zh-CN" altLang="en-US" sz="2800" b="1" dirty="0"/>
              <a:t>来引用变量</a:t>
            </a: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）如果在赋给变量的值中要含有空格、制表符或换行符，那么就应该用双引号把这个字符串括起来。</a:t>
            </a: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）变量值可以作为某个长字符串中的一部分。如果它在长字符串的末尾，就可以利用直接引用形式。 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占位符 11266"/>
          <p:cNvSpPr>
            <a:spLocks noGrp="1"/>
          </p:cNvSpPr>
          <p:nvPr>
            <p:ph idx="1"/>
          </p:nvPr>
        </p:nvSpPr>
        <p:spPr>
          <a:xfrm>
            <a:off x="467360" y="980440"/>
            <a:ext cx="8229600" cy="4283075"/>
          </a:xfrm>
        </p:spPr>
        <p:txBody>
          <a:bodyPr anchor="t"/>
          <a:p>
            <a:pPr marL="0" indent="0">
              <a:buNone/>
            </a:pP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、查看变量和使用变量</a:t>
            </a:r>
            <a:endParaRPr lang="zh-CN" altLang="en-US" b="1" dirty="0">
              <a:solidFill>
                <a:schemeClr val="accent6"/>
              </a:solidFill>
            </a:endParaRPr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800" b="1" dirty="0"/>
              <a:t>用</a:t>
            </a:r>
            <a:r>
              <a:rPr lang="en-US" altLang="zh-CN" sz="2800" b="1" err="1"/>
              <a:t>env</a:t>
            </a:r>
            <a:r>
              <a:rPr lang="zh-CN" altLang="en-US" sz="2800" b="1" dirty="0"/>
              <a:t>命令可以查看环境变量</a:t>
            </a:r>
            <a:endParaRPr lang="zh-CN" altLang="en-US" sz="2800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800" b="1" dirty="0"/>
              <a:t>用不带参数的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命令可以显示所有“</a:t>
            </a:r>
            <a:r>
              <a:rPr lang="en-US" altLang="zh-CN" sz="2800" b="1" dirty="0"/>
              <a:t>shell</a:t>
            </a:r>
            <a:r>
              <a:rPr lang="zh-CN" altLang="en-US" sz="2800" b="1" dirty="0"/>
              <a:t>变量（包括用户自定义变量）名以及它们的当前值。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命令还可用于改变一些只读</a:t>
            </a:r>
            <a:r>
              <a:rPr lang="en-US" altLang="zh-CN" sz="2800" b="1" dirty="0"/>
              <a:t>shell</a:t>
            </a:r>
            <a:r>
              <a:rPr lang="zh-CN" altLang="en-US" sz="2800" b="1" dirty="0"/>
              <a:t>环境变量的值。 </a:t>
            </a:r>
            <a:endParaRPr lang="zh-CN" altLang="en-US" sz="2800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800" b="1" dirty="0"/>
              <a:t>在程序中使用变量值时，要在变量名前面加上一个符号“</a:t>
            </a:r>
            <a:r>
              <a:rPr lang="en-US" altLang="zh-CN" sz="2800" b="1" dirty="0"/>
              <a:t>$”</a:t>
            </a:r>
            <a:r>
              <a:rPr lang="zh-CN" altLang="en-US" sz="2800" b="1" dirty="0"/>
              <a:t>。这个符号告诉</a:t>
            </a:r>
            <a:r>
              <a:rPr lang="en-US" altLang="zh-CN" sz="2800" b="1" dirty="0"/>
              <a:t>shell</a:t>
            </a:r>
            <a:r>
              <a:rPr lang="zh-CN" altLang="en-US" sz="2800" b="1" dirty="0"/>
              <a:t>，要取出其后变量的值。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2289"/>
          <p:cNvSpPr>
            <a:spLocks noGrp="1"/>
          </p:cNvSpPr>
          <p:nvPr>
            <p:ph type="title"/>
          </p:nvPr>
        </p:nvSpPr>
        <p:spPr>
          <a:xfrm>
            <a:off x="395605" y="662305"/>
            <a:ext cx="6424930" cy="798830"/>
          </a:xfrm>
        </p:spPr>
        <p:txBody>
          <a:bodyPr anchor="b"/>
          <a:p>
            <a:pPr algn="l"/>
            <a:r>
              <a:rPr lang="zh-CN" altLang="en-US" sz="3600" b="1" dirty="0"/>
              <a:t>三、</a:t>
            </a:r>
            <a:r>
              <a:rPr lang="en-US" altLang="zh-CN" sz="3600" b="1" dirty="0"/>
              <a:t>  shell</a:t>
            </a:r>
            <a:r>
              <a:rPr lang="zh-CN" altLang="en-US" sz="3600" b="1" dirty="0"/>
              <a:t>中的特殊字符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18434" name="文本占位符 1229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6755"/>
          </a:xfrm>
        </p:spPr>
        <p:txBody>
          <a:bodyPr anchor="t"/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特殊字符有着重要的作用。包括：</a:t>
            </a:r>
            <a:endParaRPr lang="zh-CN" altLang="en-US" b="1" dirty="0"/>
          </a:p>
          <a:p>
            <a:pPr lvl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通配符</a:t>
            </a:r>
            <a:endParaRPr lang="zh-CN" altLang="en-US" b="1" dirty="0"/>
          </a:p>
          <a:p>
            <a:pPr lvl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引号 </a:t>
            </a:r>
            <a:endParaRPr lang="zh-CN" altLang="en-US" b="1" dirty="0"/>
          </a:p>
          <a:p>
            <a:pPr lvl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命令执行顺序操作符</a:t>
            </a:r>
            <a:endParaRPr lang="zh-CN" altLang="en-US" b="1" dirty="0"/>
          </a:p>
          <a:p>
            <a:pPr lvl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注释符、反斜线及后台操作符 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在使用时应注意它们表示的意义和作用范围。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本章内容要点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182360" cy="3482975"/>
          </a:xfrm>
        </p:spPr>
        <p:txBody>
          <a:bodyPr/>
          <a:lstStyle/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dirty="0" smtClean="0">
                <a:sym typeface="+mn-ea"/>
              </a:rPr>
              <a:t>Shell </a:t>
            </a:r>
            <a:r>
              <a:rPr lang="zh-CN" altLang="en-US" dirty="0" smtClean="0">
                <a:sym typeface="+mn-ea"/>
              </a:rPr>
              <a:t>概述</a:t>
            </a:r>
            <a:endParaRPr lang="en-US" altLang="zh-CN" dirty="0" smtClean="0"/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dirty="0" smtClean="0">
                <a:sym typeface="+mn-ea"/>
              </a:rPr>
              <a:t>Shell</a:t>
            </a:r>
            <a:r>
              <a:rPr lang="en-US" dirty="0" smtClean="0"/>
              <a:t> </a:t>
            </a:r>
            <a:r>
              <a:rPr lang="zh-CN" altLang="en-US" dirty="0" smtClean="0"/>
              <a:t>变量</a:t>
            </a:r>
            <a:endParaRPr lang="zh-CN" altLang="en-US" dirty="0" smtClean="0"/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dirty="0" smtClean="0">
                <a:sym typeface="+mn-ea"/>
              </a:rPr>
              <a:t>Shell</a:t>
            </a:r>
            <a:r>
              <a:rPr lang="zh-CN" altLang="en-US" dirty="0" smtClean="0"/>
              <a:t>编程中的输入输出命令</a:t>
            </a:r>
            <a:endParaRPr lang="zh-CN" altLang="en-US" dirty="0" smtClean="0"/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dirty="0" smtClean="0"/>
              <a:t>Shell</a:t>
            </a:r>
            <a:r>
              <a:rPr lang="zh-CN" altLang="en-US" dirty="0" smtClean="0"/>
              <a:t>程序控制结构</a:t>
            </a:r>
            <a:endParaRPr lang="zh-CN" altLang="en-US" dirty="0" smtClean="0"/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算术运算</a:t>
            </a:r>
            <a:endParaRPr lang="zh-CN" altLang="en-US" dirty="0" smtClean="0"/>
          </a:p>
          <a:p>
            <a:pPr eaLnBrk="1" hangingPunct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 smtClean="0"/>
              <a:t>自定义函数</a:t>
            </a:r>
            <a:endParaRPr lang="en-US" altLang="zh-CN" dirty="0" smtClean="0"/>
          </a:p>
          <a:p>
            <a:pPr eaLnBrk="1" hangingPunct="1">
              <a:buFont typeface="Wingdings" panose="05000000000000000000" charset="0"/>
              <a:buChar char="Ø"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3313"/>
          <p:cNvSpPr>
            <a:spLocks noGrp="1"/>
          </p:cNvSpPr>
          <p:nvPr>
            <p:ph type="title"/>
          </p:nvPr>
        </p:nvSpPr>
        <p:spPr>
          <a:xfrm>
            <a:off x="395605" y="662305"/>
            <a:ext cx="5043170" cy="798830"/>
          </a:xfrm>
        </p:spPr>
        <p:txBody>
          <a:bodyPr anchor="b"/>
          <a:p>
            <a:r>
              <a:rPr lang="zh-CN" altLang="en-US" sz="3600" b="1" dirty="0"/>
              <a:t>一）</a:t>
            </a:r>
            <a:r>
              <a:rPr lang="en-US" altLang="zh-CN" sz="3600" b="1" dirty="0"/>
              <a:t>shell</a:t>
            </a:r>
            <a:r>
              <a:rPr lang="zh-CN" altLang="en-US" sz="3600" b="1" dirty="0"/>
              <a:t>的通配符</a:t>
            </a:r>
            <a:endParaRPr lang="zh-CN" altLang="en-US" sz="3600" b="1" dirty="0"/>
          </a:p>
        </p:txBody>
      </p:sp>
      <p:sp>
        <p:nvSpPr>
          <p:cNvPr id="19458" name="文本占位符 133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870"/>
          </a:xfrm>
        </p:spPr>
        <p:txBody>
          <a:bodyPr anchor="t"/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accent6"/>
                </a:solidFill>
              </a:rPr>
              <a:t>星号（</a:t>
            </a:r>
            <a:r>
              <a:rPr lang="en-US" altLang="zh-CN" b="1" dirty="0">
                <a:solidFill>
                  <a:schemeClr val="accent6"/>
                </a:solidFill>
              </a:rPr>
              <a:t>*</a:t>
            </a:r>
            <a:r>
              <a:rPr lang="zh-CN" altLang="en-US" b="1" dirty="0">
                <a:solidFill>
                  <a:schemeClr val="accent6"/>
                </a:solidFill>
              </a:rPr>
              <a:t>）</a:t>
            </a:r>
            <a:endParaRPr lang="zh-CN" altLang="en-US" b="1" dirty="0"/>
          </a:p>
          <a:p>
            <a:pPr marL="0" indent="0">
              <a:buClr>
                <a:srgbClr val="35742A"/>
              </a:buClr>
              <a:buNone/>
            </a:pPr>
            <a:r>
              <a:rPr lang="en-US" altLang="zh-CN" sz="2400" b="1" dirty="0"/>
              <a:t>    </a:t>
            </a:r>
            <a:r>
              <a:rPr lang="zh-CN" altLang="en-US" sz="2200" b="1" dirty="0"/>
              <a:t>它匹配任意个字符串（不包括文件前面的</a:t>
            </a:r>
            <a:r>
              <a:rPr lang="en-US" altLang="zh-CN" sz="2200" b="1" dirty="0"/>
              <a:t> . </a:t>
            </a:r>
            <a:r>
              <a:rPr lang="zh-CN" altLang="en-US" sz="2200" b="1" dirty="0"/>
              <a:t>和路径名中的</a:t>
            </a:r>
            <a:r>
              <a:rPr lang="en-US" altLang="zh-CN" sz="2200" b="1" dirty="0"/>
              <a:t> / </a:t>
            </a:r>
            <a:r>
              <a:rPr lang="zh-CN" altLang="en-US" sz="2200" b="1" dirty="0"/>
              <a:t>） </a:t>
            </a:r>
            <a:endParaRPr lang="zh-CN" altLang="en-US" sz="2200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accent6"/>
                </a:solidFill>
              </a:rPr>
              <a:t>问号（?）</a:t>
            </a:r>
            <a:endParaRPr lang="zh-CN" altLang="en-US" b="1" dirty="0"/>
          </a:p>
          <a:p>
            <a:pPr marL="0" indent="0">
              <a:buClr>
                <a:srgbClr val="35742A"/>
              </a:buClr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它匹配任意一个字符。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chemeClr val="accent6"/>
                </a:solidFill>
              </a:rPr>
              <a:t>一对方括号（[ ]）</a:t>
            </a:r>
            <a:endParaRPr lang="zh-CN" altLang="en-US" b="1" dirty="0"/>
          </a:p>
          <a:p>
            <a:pPr marL="0" indent="0">
              <a:buClr>
                <a:srgbClr val="35742A"/>
              </a:buClr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匹配方括号中的任一个字符。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accent6"/>
                </a:solidFill>
              </a:rPr>
              <a:t>感叹号（!）</a:t>
            </a:r>
            <a:endParaRPr lang="zh-CN" altLang="en-US" b="1" dirty="0"/>
          </a:p>
          <a:p>
            <a:pPr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跟在方括号之后表示不包括在方括号中所列出的字符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4337"/>
          <p:cNvSpPr>
            <a:spLocks noGrp="1"/>
          </p:cNvSpPr>
          <p:nvPr>
            <p:ph type="title"/>
          </p:nvPr>
        </p:nvSpPr>
        <p:spPr>
          <a:xfrm>
            <a:off x="539750" y="404495"/>
            <a:ext cx="4453255" cy="814705"/>
          </a:xfrm>
        </p:spPr>
        <p:txBody>
          <a:bodyPr anchor="b"/>
          <a:p>
            <a:r>
              <a:rPr lang="zh-CN" altLang="en-US" sz="3600" b="1" dirty="0"/>
              <a:t>二）</a:t>
            </a:r>
            <a:r>
              <a:rPr lang="en-US" altLang="zh-CN" sz="3600" b="1" dirty="0"/>
              <a:t>shell</a:t>
            </a:r>
            <a:r>
              <a:rPr lang="zh-CN" altLang="en-US" sz="3600" b="1" dirty="0"/>
              <a:t>的引号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20482" name="文本占位符 14338"/>
          <p:cNvSpPr>
            <a:spLocks noGrp="1"/>
          </p:cNvSpPr>
          <p:nvPr>
            <p:ph idx="1"/>
          </p:nvPr>
        </p:nvSpPr>
        <p:spPr>
          <a:xfrm>
            <a:off x="457200" y="1318895"/>
            <a:ext cx="8229600" cy="4220210"/>
          </a:xfrm>
        </p:spPr>
        <p:txBody>
          <a:bodyPr anchor="t"/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accent6"/>
                </a:solidFill>
              </a:rPr>
              <a:t>双引号（“”）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由双引号括起来的字符，除</a:t>
            </a:r>
            <a:r>
              <a:rPr lang="en-US" altLang="zh-CN" sz="2400" b="1" dirty="0"/>
              <a:t>$</a:t>
            </a:r>
            <a:r>
              <a:rPr lang="zh-CN" altLang="en-US" sz="2400" b="1" dirty="0"/>
              <a:t>、倒引号和</a:t>
            </a:r>
            <a:r>
              <a:rPr lang="en-US" altLang="zh-CN" sz="2400" b="1" dirty="0"/>
              <a:t>\ </a:t>
            </a:r>
            <a:r>
              <a:rPr lang="zh-CN" altLang="en-US" sz="2400" b="1" dirty="0"/>
              <a:t>仍保留其特殊功能外，其余字符通常作为普通字符对待。</a:t>
            </a:r>
            <a:endParaRPr lang="zh-CN" altLang="en-US" sz="2400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accent6"/>
                </a:solidFill>
              </a:rPr>
              <a:t>单引号（‘’）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由单引号括起来的字符都作为普通字符出现。</a:t>
            </a:r>
            <a:endParaRPr lang="zh-CN" altLang="en-US" sz="2400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accent6"/>
                </a:solidFill>
              </a:rPr>
              <a:t>倒引号（``）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倒引号括起来的字符被解释为命令行，Shell会先执行该命令，并以它的标准输出取代整个倒引号部分。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倒引号的嵌套应用，倒引号的嵌套时必须在内层的一组倒引号用反斜线（\）进行转义。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5361"/>
          <p:cNvSpPr>
            <a:spLocks noGrp="1"/>
          </p:cNvSpPr>
          <p:nvPr>
            <p:ph type="title"/>
          </p:nvPr>
        </p:nvSpPr>
        <p:spPr>
          <a:xfrm>
            <a:off x="395605" y="674370"/>
            <a:ext cx="5648325" cy="786765"/>
          </a:xfrm>
        </p:spPr>
        <p:txBody>
          <a:bodyPr anchor="b"/>
          <a:p>
            <a:r>
              <a:rPr lang="zh-CN" altLang="en-US" sz="3600" b="1" dirty="0"/>
              <a:t>三）命令执行顺序操作符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2530" name="文本占位符 1536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7785"/>
          </a:xfrm>
        </p:spPr>
        <p:txBody>
          <a:bodyPr anchor="t"/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顺序执行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/>
              <a:t>顺序分隔符（</a:t>
            </a:r>
            <a:r>
              <a:rPr lang="en-US" altLang="zh-CN" dirty="0"/>
              <a:t>;</a:t>
            </a:r>
            <a:r>
              <a:rPr lang="zh-CN" altLang="en-US" dirty="0"/>
              <a:t>） </a:t>
            </a:r>
            <a:endParaRPr lang="zh-CN" altLang="en-US" dirty="0"/>
          </a:p>
          <a:p>
            <a:pPr lvl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dirty="0"/>
              <a:t>管道线（</a:t>
            </a:r>
            <a:r>
              <a:rPr lang="en-US" altLang="zh-CN" dirty="0"/>
              <a:t>|</a:t>
            </a:r>
            <a:r>
              <a:rPr lang="zh-CN" altLang="en-US" dirty="0"/>
              <a:t>） </a:t>
            </a:r>
            <a:endParaRPr lang="zh-CN" altLang="en-US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逻辑与（</a:t>
            </a:r>
            <a:r>
              <a:rPr lang="en-US" altLang="zh-CN" b="1" dirty="0"/>
              <a:t>&amp;&amp;</a:t>
            </a:r>
            <a:r>
              <a:rPr lang="zh-CN" altLang="en-US" b="1" dirty="0"/>
              <a:t>）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b="1" dirty="0"/>
              <a:t>逻辑或（</a:t>
            </a:r>
            <a:r>
              <a:rPr lang="en-US" altLang="zh-CN" b="1" dirty="0"/>
              <a:t>||</a:t>
            </a:r>
            <a:r>
              <a:rPr lang="zh-CN" altLang="en-US" b="1" dirty="0"/>
              <a:t>）</a:t>
            </a:r>
            <a:r>
              <a:rPr lang="zh-CN" altLang="en-US" dirty="0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6385"/>
          <p:cNvSpPr>
            <a:spLocks noGrp="1"/>
          </p:cNvSpPr>
          <p:nvPr>
            <p:ph type="title"/>
          </p:nvPr>
        </p:nvSpPr>
        <p:spPr>
          <a:xfrm>
            <a:off x="250825" y="304800"/>
            <a:ext cx="8324850" cy="1216025"/>
          </a:xfrm>
        </p:spPr>
        <p:txBody>
          <a:bodyPr anchor="b"/>
          <a:p>
            <a:r>
              <a:rPr lang="zh-CN" altLang="en-US" sz="3200" b="1" dirty="0"/>
              <a:t>四）</a:t>
            </a:r>
            <a:r>
              <a:rPr lang="en-US" altLang="zh-CN" sz="3200" b="1" dirty="0"/>
              <a:t>shell</a:t>
            </a:r>
            <a:r>
              <a:rPr lang="zh-CN" altLang="en-US" sz="3200" b="1" dirty="0"/>
              <a:t>中的注释符、反斜线及后台操作符</a:t>
            </a:r>
            <a:r>
              <a:rPr lang="zh-CN" altLang="en-US" sz="3400" dirty="0"/>
              <a:t> </a:t>
            </a:r>
            <a:endParaRPr lang="zh-CN" altLang="en-US" sz="3400" dirty="0"/>
          </a:p>
        </p:txBody>
      </p:sp>
      <p:sp>
        <p:nvSpPr>
          <p:cNvPr id="23554" name="文本占位符 1638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5805"/>
          </a:xfrm>
        </p:spPr>
        <p:txBody>
          <a:bodyPr anchor="t"/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b="1" dirty="0"/>
              <a:t>注释符（</a:t>
            </a:r>
            <a:r>
              <a:rPr lang="en-US" altLang="zh-CN" sz="2400" b="1" dirty="0"/>
              <a:t>#</a:t>
            </a:r>
            <a:r>
              <a:rPr lang="zh-CN" altLang="en-US" sz="2400" b="1" dirty="0"/>
              <a:t>） </a:t>
            </a:r>
            <a:endParaRPr lang="zh-CN" altLang="en-US" sz="2400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b="1" dirty="0"/>
              <a:t>反斜线（</a:t>
            </a:r>
            <a:r>
              <a:rPr lang="en-US" altLang="zh-CN" sz="2400" b="1" dirty="0"/>
              <a:t>\</a:t>
            </a:r>
            <a:r>
              <a:rPr lang="zh-CN" altLang="en-US" sz="2400" b="1" dirty="0"/>
              <a:t>） </a:t>
            </a:r>
            <a:endParaRPr lang="zh-CN" altLang="en-US" sz="2400" b="1" dirty="0"/>
          </a:p>
          <a:p>
            <a:pPr lvl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b="1" dirty="0"/>
              <a:t>转义符，它能把特殊字符变成普通字符。 </a:t>
            </a:r>
            <a:endParaRPr lang="zh-CN" altLang="en-US" sz="2400" b="1" dirty="0"/>
          </a:p>
          <a:p>
            <a:pPr lvl="1"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b="1" dirty="0"/>
              <a:t>还作为续行符使用。如果把它放在一行的回车换行之前那么表示下一行接续此行，与下一行被视为同一行，可用于表示长的输入行。</a:t>
            </a:r>
            <a:endParaRPr lang="zh-CN" altLang="en-US" sz="2400" b="1" dirty="0"/>
          </a:p>
          <a:p>
            <a:pPr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zh-CN" altLang="en-US" sz="2400" b="1" dirty="0"/>
              <a:t>后台操作符（</a:t>
            </a:r>
            <a:r>
              <a:rPr lang="en-US" altLang="zh-CN" sz="2400" b="1" dirty="0"/>
              <a:t>&amp;</a:t>
            </a:r>
            <a:r>
              <a:rPr lang="zh-CN" altLang="en-US" sz="2400" b="1" dirty="0"/>
              <a:t>）</a:t>
            </a:r>
            <a:r>
              <a:rPr lang="zh-CN" altLang="en-US" b="1" dirty="0"/>
              <a:t> 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7409"/>
          <p:cNvSpPr>
            <a:spLocks noGrp="1"/>
          </p:cNvSpPr>
          <p:nvPr>
            <p:ph type="title"/>
          </p:nvPr>
        </p:nvSpPr>
        <p:spPr>
          <a:xfrm>
            <a:off x="395605" y="548640"/>
            <a:ext cx="8229600" cy="670560"/>
          </a:xfrm>
        </p:spPr>
        <p:txBody>
          <a:bodyPr anchor="b"/>
          <a:p>
            <a:pPr algn="l"/>
            <a:r>
              <a:rPr lang="zh-CN" altLang="en-US" sz="3600" b="1" dirty="0"/>
              <a:t>四、</a:t>
            </a:r>
            <a:r>
              <a:rPr lang="en-US" altLang="zh-CN" sz="3600" b="1" dirty="0"/>
              <a:t> shell</a:t>
            </a:r>
            <a:r>
              <a:rPr lang="zh-CN" altLang="en-US" sz="3600" b="1" dirty="0"/>
              <a:t>编程中的输入输出命令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24578" name="文本占位符 17410"/>
          <p:cNvSpPr>
            <a:spLocks noGrp="1"/>
          </p:cNvSpPr>
          <p:nvPr>
            <p:ph idx="1"/>
          </p:nvPr>
        </p:nvSpPr>
        <p:spPr>
          <a:xfrm>
            <a:off x="467360" y="1412875"/>
            <a:ext cx="8229600" cy="3730625"/>
          </a:xfrm>
        </p:spPr>
        <p:txBody>
          <a:bodyPr anchor="t"/>
          <a:p>
            <a:pPr marL="0" indent="0">
              <a:buNone/>
            </a:pPr>
            <a:r>
              <a:rPr lang="zh-CN" altLang="en-US" b="1" dirty="0">
                <a:solidFill>
                  <a:schemeClr val="accent6"/>
                </a:solidFill>
              </a:rPr>
              <a:t>一）</a:t>
            </a:r>
            <a:r>
              <a:rPr lang="en-US" altLang="zh-CN" b="1" dirty="0">
                <a:solidFill>
                  <a:schemeClr val="accent6"/>
                </a:solidFill>
              </a:rPr>
              <a:t>shell</a:t>
            </a:r>
            <a:r>
              <a:rPr lang="zh-CN" altLang="en-US" b="1" dirty="0">
                <a:solidFill>
                  <a:schemeClr val="accent6"/>
                </a:solidFill>
              </a:rPr>
              <a:t>中输入输出的标准文件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800" b="1" dirty="0"/>
              <a:t>每个进程运行时自动打开三个文件，这些文件称为命令的标准文件，分别用于命令读取输入、输出结果以及输出错误消息，即</a:t>
            </a:r>
            <a:endParaRPr lang="zh-CN" altLang="en-US" sz="2800" b="1" dirty="0"/>
          </a:p>
          <a:p>
            <a:pPr marL="636905" lvl="1" indent="-457200">
              <a:buFont typeface="Wingdings" panose="05000000000000000000" charset="0"/>
              <a:buChar char="Ø"/>
            </a:pPr>
            <a:r>
              <a:rPr lang="zh-CN" altLang="en-US" b="1" dirty="0"/>
              <a:t>标准输入文件（</a:t>
            </a:r>
            <a:r>
              <a:rPr lang="en-US" altLang="zh-CN" b="1" err="1"/>
              <a:t>stdin</a:t>
            </a:r>
            <a:r>
              <a:rPr lang="zh-CN" altLang="en-US" b="1" dirty="0"/>
              <a:t>） </a:t>
            </a:r>
            <a:endParaRPr lang="zh-CN" altLang="en-US" b="1" dirty="0"/>
          </a:p>
          <a:p>
            <a:pPr marL="636905" lvl="1" indent="-457200">
              <a:buFont typeface="Wingdings" panose="05000000000000000000" charset="0"/>
              <a:buChar char="Ø"/>
            </a:pPr>
            <a:r>
              <a:rPr lang="zh-CN" altLang="en-US" b="1" dirty="0"/>
              <a:t>标准输出文件（</a:t>
            </a:r>
            <a:r>
              <a:rPr lang="en-US" altLang="zh-CN" b="1" err="1"/>
              <a:t>stdout</a:t>
            </a:r>
            <a:r>
              <a:rPr lang="zh-CN" altLang="en-US" b="1" dirty="0"/>
              <a:t>） </a:t>
            </a:r>
            <a:endParaRPr lang="zh-CN" altLang="en-US" b="1" dirty="0"/>
          </a:p>
          <a:p>
            <a:pPr marL="636905" lvl="1" indent="-457200">
              <a:buFont typeface="Wingdings" panose="05000000000000000000" charset="0"/>
              <a:buChar char="Ø"/>
            </a:pPr>
            <a:r>
              <a:rPr lang="zh-CN" altLang="en-US" b="1" dirty="0"/>
              <a:t>标准错误输出文件（</a:t>
            </a:r>
            <a:r>
              <a:rPr lang="en-US" altLang="zh-CN" b="1" err="1"/>
              <a:t>stderr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占位符 5120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accent6"/>
                </a:solidFill>
              </a:rPr>
              <a:t>二）</a:t>
            </a:r>
            <a:r>
              <a:rPr lang="en-US" altLang="zh-CN" b="1" dirty="0">
                <a:solidFill>
                  <a:schemeClr val="accent6"/>
                </a:solidFill>
              </a:rPr>
              <a:t>shell</a:t>
            </a:r>
            <a:r>
              <a:rPr lang="zh-CN" altLang="en-US" b="1" dirty="0">
                <a:solidFill>
                  <a:schemeClr val="accent6"/>
                </a:solidFill>
              </a:rPr>
              <a:t>的输入输出重定向命令</a:t>
            </a:r>
            <a:r>
              <a:rPr lang="zh-CN" altLang="en-US" dirty="0"/>
              <a:t> 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Shell</a:t>
            </a:r>
            <a:r>
              <a:rPr lang="zh-CN" altLang="en-US" b="1" dirty="0"/>
              <a:t>的输入重定向命令</a:t>
            </a:r>
            <a:endParaRPr lang="zh-CN" alt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/>
              <a:t>command&lt;input-file   </a:t>
            </a:r>
            <a:endParaRPr lang="en-US" altLang="zh-CN" b="1"/>
          </a:p>
          <a:p>
            <a:pPr marL="0" indent="0">
              <a:lnSpc>
                <a:spcPct val="90000"/>
              </a:lnSpc>
              <a:buNone/>
            </a:pPr>
            <a:endParaRPr lang="en-US" altLang="zh-CN" b="1"/>
          </a:p>
        </p:txBody>
      </p:sp>
      <p:pic>
        <p:nvPicPr>
          <p:cNvPr id="25602" name="图片 512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3068638"/>
            <a:ext cx="6135688" cy="175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占位符 52225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Shell</a:t>
            </a:r>
            <a:r>
              <a:rPr lang="zh-CN" altLang="en-US" b="1" dirty="0"/>
              <a:t>的输出重定向命令</a:t>
            </a:r>
            <a:endParaRPr lang="zh-CN" altLang="en-US" b="1" dirty="0"/>
          </a:p>
          <a:p>
            <a:pPr marL="0" indent="0">
              <a:lnSpc>
                <a:spcPct val="90000"/>
              </a:lnSpc>
              <a:buNone/>
            </a:pPr>
            <a:endParaRPr lang="zh-CN" altLang="en-US" b="1"/>
          </a:p>
          <a:p>
            <a:pPr marL="0" indent="0">
              <a:lnSpc>
                <a:spcPct val="90000"/>
              </a:lnSpc>
              <a:buNone/>
            </a:pP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/>
              <a:t>command&gt;output-file </a:t>
            </a:r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26626" name="图片 522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2636838"/>
            <a:ext cx="6161087" cy="185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占位符 53249"/>
          <p:cNvSpPr>
            <a:spLocks noGrp="1"/>
          </p:cNvSpPr>
          <p:nvPr>
            <p:ph idx="1"/>
          </p:nvPr>
        </p:nvSpPr>
        <p:spPr>
          <a:xfrm>
            <a:off x="468630" y="2133600"/>
            <a:ext cx="8001000" cy="1551305"/>
          </a:xfrm>
        </p:spPr>
        <p:txBody>
          <a:bodyPr anchor="t"/>
          <a:p>
            <a:pPr marL="0" indent="0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 输出附加定向命令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/>
              <a:t>command&gt;&gt;output-file</a:t>
            </a:r>
            <a:endParaRPr lang="en-US" altLang="zh-CN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占位符 54273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、标准错误重定向命令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command 2&gt;error-file</a:t>
            </a: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command  </a:t>
            </a:r>
            <a:r>
              <a:rPr lang="en-US" altLang="zh-CN" b="1">
                <a:solidFill>
                  <a:srgbClr val="FF0000"/>
                </a:solidFill>
              </a:rPr>
              <a:t>&amp;&gt;/dev/null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28674" name="图片 542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2636838"/>
            <a:ext cx="5868987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8433"/>
          <p:cNvSpPr>
            <a:spLocks noGrp="1"/>
          </p:cNvSpPr>
          <p:nvPr>
            <p:ph type="title"/>
          </p:nvPr>
        </p:nvSpPr>
        <p:spPr>
          <a:xfrm>
            <a:off x="395605" y="660400"/>
            <a:ext cx="5764530" cy="800735"/>
          </a:xfrm>
        </p:spPr>
        <p:txBody>
          <a:bodyPr anchor="b"/>
          <a:p>
            <a:r>
              <a:rPr lang="zh-CN" altLang="en-US" sz="3600" b="1" dirty="0"/>
              <a:t>三）</a:t>
            </a:r>
            <a:r>
              <a:rPr lang="en-US" altLang="zh-CN" sz="3600" b="1" dirty="0"/>
              <a:t>shell</a:t>
            </a:r>
            <a:r>
              <a:rPr lang="zh-CN" altLang="en-US" sz="3600" b="1" dirty="0"/>
              <a:t>的输入输出命令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9698" name="文本占位符 1843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0635"/>
          </a:xfrm>
        </p:spPr>
        <p:txBody>
          <a:bodyPr anchor="t"/>
          <a:p>
            <a:pPr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read</a:t>
            </a:r>
            <a:r>
              <a:rPr lang="zh-CN" altLang="en-US" b="1" dirty="0"/>
              <a:t>命令</a:t>
            </a:r>
            <a:r>
              <a:rPr lang="zh-CN" altLang="en-US" dirty="0"/>
              <a:t> </a:t>
            </a:r>
            <a:endParaRPr lang="zh-CN" altLang="en-US" dirty="0"/>
          </a:p>
          <a:p>
            <a:pPr marL="344170" lvl="1" indent="0">
              <a:buNone/>
            </a:pPr>
            <a:r>
              <a:rPr lang="zh-CN" altLang="en-US" b="1" dirty="0"/>
              <a:t>用</a:t>
            </a:r>
            <a:r>
              <a:rPr lang="en-US" altLang="zh-CN" b="1" dirty="0"/>
              <a:t>read</a:t>
            </a:r>
            <a:r>
              <a:rPr lang="zh-CN" altLang="en-US" b="1" dirty="0"/>
              <a:t>命令由标准输入读取数据，然后赋给指定的变量。其一般格式如下。</a:t>
            </a:r>
            <a:endParaRPr lang="zh-CN" altLang="en-US" b="1" dirty="0"/>
          </a:p>
          <a:p>
            <a:pPr marL="344170" lvl="1" indent="0">
              <a:buNone/>
            </a:pPr>
            <a:r>
              <a:rPr lang="en-US" altLang="zh-CN" b="1" dirty="0"/>
              <a:t>read  </a:t>
            </a:r>
            <a:r>
              <a:rPr lang="zh-CN" altLang="en-US" b="1" dirty="0"/>
              <a:t>变量</a:t>
            </a:r>
            <a:r>
              <a:rPr lang="en-US" altLang="zh-CN" b="1" dirty="0"/>
              <a:t>1 [</a:t>
            </a:r>
            <a:r>
              <a:rPr lang="zh-CN" altLang="en-US" b="1" dirty="0"/>
              <a:t>变量</a:t>
            </a:r>
            <a:r>
              <a:rPr lang="en-US" altLang="zh-CN" b="1"/>
              <a:t>2] ……</a:t>
            </a:r>
            <a:endParaRPr lang="en-US" altLang="zh-CN" b="1"/>
          </a:p>
          <a:p>
            <a:pPr marL="344170" lvl="1" indent="0">
              <a:buNone/>
            </a:pPr>
            <a:r>
              <a:rPr lang="en-US" altLang="zh-CN" b="1"/>
              <a:t>read -p “</a:t>
            </a:r>
            <a:r>
              <a:rPr lang="zh-CN" altLang="en-US" b="1"/>
              <a:t>提示信息</a:t>
            </a:r>
            <a:r>
              <a:rPr lang="en-US" altLang="zh-CN" b="1"/>
              <a:t>”</a:t>
            </a:r>
            <a:r>
              <a:rPr lang="zh-CN" altLang="en-US" b="1" dirty="0">
                <a:sym typeface="+mn-ea"/>
              </a:rPr>
              <a:t>变量</a:t>
            </a:r>
            <a:r>
              <a:rPr lang="en-US" altLang="zh-CN" b="1" dirty="0">
                <a:sym typeface="+mn-ea"/>
              </a:rPr>
              <a:t>1 [</a:t>
            </a:r>
            <a:r>
              <a:rPr lang="zh-CN" altLang="en-US" b="1" dirty="0">
                <a:sym typeface="+mn-ea"/>
              </a:rPr>
              <a:t>变量</a:t>
            </a:r>
            <a:r>
              <a:rPr lang="en-US" altLang="zh-CN" b="1">
                <a:sym typeface="+mn-ea"/>
              </a:rPr>
              <a:t>2]……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074" name="文本占位符 3074"/>
          <p:cNvSpPr>
            <a:spLocks noGrp="1"/>
          </p:cNvSpPr>
          <p:nvPr>
            <p:ph idx="1"/>
          </p:nvPr>
        </p:nvSpPr>
        <p:spPr>
          <a:xfrm>
            <a:off x="323850" y="1196975"/>
            <a:ext cx="8229600" cy="4156710"/>
          </a:xfrm>
        </p:spPr>
        <p:txBody>
          <a:bodyPr anchor="t"/>
          <a:p>
            <a:pPr marL="0" indent="0">
              <a:buNone/>
            </a:pPr>
            <a:r>
              <a:rPr lang="zh-CN" altLang="en-US" sz="3600" b="1" dirty="0">
                <a:solidFill>
                  <a:schemeClr val="accent6"/>
                </a:solidFill>
              </a:rPr>
              <a:t>一、</a:t>
            </a:r>
            <a:r>
              <a:rPr lang="en-US" altLang="zh-CN" sz="3600" b="1" dirty="0">
                <a:solidFill>
                  <a:schemeClr val="accent6"/>
                </a:solidFill>
              </a:rPr>
              <a:t>Shell</a:t>
            </a:r>
            <a:r>
              <a:rPr lang="zh-CN" altLang="en-US" sz="3600" b="1" dirty="0">
                <a:solidFill>
                  <a:schemeClr val="accent6"/>
                </a:solidFill>
              </a:rPr>
              <a:t>概述</a:t>
            </a:r>
            <a:endParaRPr lang="zh-CN" altLang="en-US" sz="36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Shell</a:t>
            </a:r>
            <a:r>
              <a:rPr lang="zh-CN" altLang="en-US" b="1" dirty="0"/>
              <a:t>是</a:t>
            </a:r>
            <a:r>
              <a:rPr lang="en-US" altLang="zh-CN" b="1" dirty="0"/>
              <a:t>UNIX/Linux</a:t>
            </a:r>
            <a:r>
              <a:rPr lang="zh-CN" altLang="en-US" b="1" dirty="0"/>
              <a:t>系统中用户与系统交互的接口，它除了作为命令解释器以外，还是一种高级程序设计语言，利用</a:t>
            </a:r>
            <a:r>
              <a:rPr lang="en-US" altLang="zh-CN" b="1" dirty="0"/>
              <a:t>Shell</a:t>
            </a:r>
            <a:r>
              <a:rPr lang="zh-CN" altLang="en-US" b="1" dirty="0"/>
              <a:t>程序设计语言可以把命令有机地结合在一起，形成功能强大、使用灵活、交互能力强，但代码简单的新命令。极大地提高了用户管理使用</a:t>
            </a:r>
            <a:r>
              <a:rPr lang="en-US" altLang="zh-CN" b="1" dirty="0"/>
              <a:t>Unix/Linux</a:t>
            </a:r>
            <a:r>
              <a:rPr lang="zh-CN" altLang="en-US" b="1" dirty="0"/>
              <a:t>系统的工作效率。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占位符 5529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1225"/>
          </a:xfrm>
        </p:spPr>
        <p:txBody>
          <a:bodyPr anchor="t"/>
          <a:p>
            <a:pPr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echo </a:t>
            </a:r>
            <a:r>
              <a:rPr lang="zh-CN" altLang="en-US" b="1" dirty="0"/>
              <a:t>命令 </a:t>
            </a:r>
            <a:endParaRPr lang="zh-CN" altLang="en-US" b="1" dirty="0"/>
          </a:p>
          <a:p>
            <a:pPr marL="344170" lvl="1" indent="0">
              <a:buNone/>
            </a:pPr>
            <a:r>
              <a:rPr lang="en-US" altLang="zh-CN" b="1" dirty="0"/>
              <a:t>echo</a:t>
            </a:r>
            <a:r>
              <a:rPr lang="zh-CN" altLang="en-US" b="1" dirty="0"/>
              <a:t>命令是将其后的参数输出。最好用双引号把所有参数括起来，这样不仅易读并且能使</a:t>
            </a:r>
            <a:r>
              <a:rPr lang="en-US" altLang="zh-CN" b="1" dirty="0"/>
              <a:t>shell</a:t>
            </a:r>
            <a:r>
              <a:rPr lang="zh-CN" altLang="en-US" b="1" dirty="0"/>
              <a:t>对它们进行正确的解释。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9457"/>
          <p:cNvSpPr>
            <a:spLocks noGrp="1"/>
          </p:cNvSpPr>
          <p:nvPr>
            <p:ph type="title"/>
          </p:nvPr>
        </p:nvSpPr>
        <p:spPr>
          <a:xfrm>
            <a:off x="395605" y="676275"/>
            <a:ext cx="6137275" cy="784860"/>
          </a:xfrm>
        </p:spPr>
        <p:txBody>
          <a:bodyPr anchor="b"/>
          <a:p>
            <a:pPr algn="l"/>
            <a:r>
              <a:rPr lang="zh-CN" altLang="en-US" sz="3600" b="1" dirty="0"/>
              <a:t>五、</a:t>
            </a:r>
            <a:r>
              <a:rPr lang="en-US" altLang="zh-CN" sz="3600" b="1" dirty="0"/>
              <a:t>  shell</a:t>
            </a:r>
            <a:r>
              <a:rPr lang="zh-CN" altLang="en-US" sz="3600" b="1" dirty="0"/>
              <a:t>程序控制结构语句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31746" name="文本占位符 1945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9365"/>
          </a:xfrm>
        </p:spPr>
        <p:txBody>
          <a:bodyPr anchor="t"/>
          <a:p>
            <a:pPr marL="0" indent="0">
              <a:buNone/>
            </a:pPr>
            <a:r>
              <a:rPr lang="zh-CN" altLang="en-US" sz="2800" b="1" dirty="0"/>
              <a:t>脚本的控制结构语句有三种基本的类型：两路分支、多路分支以及一个或多个命令的循环执行。</a:t>
            </a:r>
            <a:r>
              <a:rPr lang="en-US" altLang="zh-CN" sz="2800" b="1" dirty="0"/>
              <a:t>Linux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bash</a:t>
            </a:r>
            <a:r>
              <a:rPr lang="zh-CN" altLang="en-US" sz="2800" b="1" dirty="0"/>
              <a:t>中的两路分支语句是</a:t>
            </a:r>
            <a:r>
              <a:rPr lang="en-US" altLang="zh-CN" sz="2800" b="1" dirty="0"/>
              <a:t>if</a:t>
            </a:r>
            <a:r>
              <a:rPr lang="zh-CN" altLang="en-US" sz="2800" b="1" dirty="0"/>
              <a:t>语句，多路分支语句是</a:t>
            </a:r>
            <a:r>
              <a:rPr lang="en-US" altLang="zh-CN" sz="2800" b="1" err="1"/>
              <a:t>if-elif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case</a:t>
            </a:r>
            <a:r>
              <a:rPr lang="zh-CN" altLang="en-US" sz="2800" b="1" dirty="0"/>
              <a:t>语句；代码的循环执行语句是</a:t>
            </a:r>
            <a:r>
              <a:rPr lang="en-US" altLang="zh-CN" sz="2800" b="1" dirty="0"/>
              <a:t>for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while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until</a:t>
            </a:r>
            <a:r>
              <a:rPr lang="zh-CN" altLang="en-US" sz="2800" b="1" dirty="0"/>
              <a:t>语句。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0481"/>
          <p:cNvSpPr>
            <a:spLocks noGrp="1"/>
          </p:cNvSpPr>
          <p:nvPr>
            <p:ph type="title"/>
          </p:nvPr>
        </p:nvSpPr>
        <p:spPr>
          <a:xfrm>
            <a:off x="395605" y="777875"/>
            <a:ext cx="5560695" cy="683260"/>
          </a:xfrm>
        </p:spPr>
        <p:txBody>
          <a:bodyPr anchor="b"/>
          <a:p>
            <a:r>
              <a:rPr lang="zh-CN" altLang="en-US" sz="3600" b="1" dirty="0"/>
              <a:t>一）</a:t>
            </a:r>
            <a:r>
              <a:rPr lang="en-US" altLang="zh-CN" sz="3600" b="1" dirty="0"/>
              <a:t>if</a:t>
            </a:r>
            <a:r>
              <a:rPr lang="zh-CN" altLang="en-US" sz="3600" b="1" dirty="0"/>
              <a:t>语句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2770" name="文本占位符 2048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4215"/>
          </a:xfrm>
        </p:spPr>
        <p:txBody>
          <a:bodyPr anchor="t"/>
          <a:p>
            <a:pPr>
              <a:buNone/>
            </a:pPr>
            <a:r>
              <a:rPr lang="en-US" altLang="zh-CN" b="1" dirty="0">
                <a:solidFill>
                  <a:schemeClr val="accent6"/>
                </a:solidFill>
              </a:rPr>
              <a:t>1</a:t>
            </a:r>
            <a:r>
              <a:rPr lang="zh-CN" altLang="en-US" b="1" dirty="0">
                <a:solidFill>
                  <a:schemeClr val="accent6"/>
                </a:solidFill>
              </a:rPr>
              <a:t>、两路分支的</a:t>
            </a:r>
            <a:r>
              <a:rPr lang="en-US" altLang="zh-CN" b="1" dirty="0">
                <a:solidFill>
                  <a:schemeClr val="accent6"/>
                </a:solidFill>
              </a:rPr>
              <a:t>if</a:t>
            </a:r>
            <a:r>
              <a:rPr lang="zh-CN" altLang="en-US" b="1" dirty="0">
                <a:solidFill>
                  <a:schemeClr val="accent6"/>
                </a:solidFill>
              </a:rPr>
              <a:t>语句</a:t>
            </a:r>
            <a:r>
              <a:rPr lang="zh-CN" altLang="en-US" dirty="0">
                <a:solidFill>
                  <a:schemeClr val="accent6"/>
                </a:solidFill>
              </a:rPr>
              <a:t>  格式：</a:t>
            </a:r>
            <a:endParaRPr lang="zh-CN" altLang="en-US" b="1" dirty="0">
              <a:solidFill>
                <a:schemeClr val="accent6"/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if    </a:t>
            </a:r>
            <a:r>
              <a:rPr lang="zh-CN" altLang="en-US" b="1" dirty="0">
                <a:solidFill>
                  <a:srgbClr val="A50021"/>
                </a:solidFill>
              </a:rPr>
              <a:t>判断条件</a:t>
            </a:r>
            <a:endParaRPr lang="zh-CN" altLang="en-US" b="1" dirty="0">
              <a:solidFill>
                <a:srgbClr val="A50021"/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then  </a:t>
            </a:r>
            <a:r>
              <a:rPr lang="zh-CN" altLang="en-US" b="1" dirty="0">
                <a:solidFill>
                  <a:srgbClr val="A50021"/>
                </a:solidFill>
              </a:rPr>
              <a:t>命令</a:t>
            </a:r>
            <a:r>
              <a:rPr lang="en-US" altLang="zh-CN" b="1">
                <a:solidFill>
                  <a:srgbClr val="A50021"/>
                </a:solidFill>
              </a:rPr>
              <a:t>1</a:t>
            </a:r>
            <a:endParaRPr lang="en-US" altLang="zh-CN" b="1">
              <a:solidFill>
                <a:srgbClr val="A50021"/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else  </a:t>
            </a:r>
            <a:r>
              <a:rPr lang="zh-CN" altLang="en-US" b="1" dirty="0">
                <a:solidFill>
                  <a:srgbClr val="A50021"/>
                </a:solidFill>
              </a:rPr>
              <a:t>命令</a:t>
            </a:r>
            <a:r>
              <a:rPr lang="en-US" altLang="zh-CN" b="1">
                <a:solidFill>
                  <a:srgbClr val="A50021"/>
                </a:solidFill>
              </a:rPr>
              <a:t>2</a:t>
            </a:r>
            <a:endParaRPr lang="en-US" altLang="zh-CN" b="1">
              <a:solidFill>
                <a:srgbClr val="A50021"/>
              </a:solidFill>
            </a:endParaRPr>
          </a:p>
          <a:p>
            <a:pPr lvl="1">
              <a:buNone/>
            </a:pPr>
            <a:r>
              <a:rPr lang="en-US" altLang="zh-CN" b="1" err="1">
                <a:solidFill>
                  <a:srgbClr val="A50021"/>
                </a:solidFill>
              </a:rPr>
              <a:t>fi</a:t>
            </a:r>
            <a:endParaRPr lang="en-US" altLang="zh-CN" b="1">
              <a:solidFill>
                <a:srgbClr val="A50021"/>
              </a:solidFill>
            </a:endParaRPr>
          </a:p>
          <a:p>
            <a:pPr>
              <a:buNone/>
            </a:pPr>
            <a:r>
              <a:rPr lang="zh-CN" altLang="en-US" b="1" dirty="0"/>
              <a:t>判断条件包括命令语句和测试语句两种方式。</a:t>
            </a:r>
            <a:r>
              <a:rPr lang="zh-CN" altLang="en-US" dirty="0"/>
              <a:t> </a:t>
            </a:r>
            <a:endParaRPr lang="zh-CN" altLang="en-US" b="1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21505"/>
          <p:cNvSpPr>
            <a:spLocks noGrp="1"/>
          </p:cNvSpPr>
          <p:nvPr>
            <p:ph type="title"/>
          </p:nvPr>
        </p:nvSpPr>
        <p:spPr>
          <a:xfrm>
            <a:off x="395605" y="676275"/>
            <a:ext cx="6382385" cy="784860"/>
          </a:xfrm>
        </p:spPr>
        <p:txBody>
          <a:bodyPr anchor="b"/>
          <a:p>
            <a:r>
              <a:rPr lang="en-US" altLang="zh-CN" sz="3600" b="1" dirty="0"/>
              <a:t>2</a:t>
            </a:r>
            <a:r>
              <a:rPr lang="zh-CN" altLang="en-US" sz="3600" b="1" dirty="0"/>
              <a:t>、多路条件判断分支的</a:t>
            </a:r>
            <a:r>
              <a:rPr lang="en-US" altLang="zh-CN" sz="3600" b="1" dirty="0"/>
              <a:t>if</a:t>
            </a:r>
            <a:r>
              <a:rPr lang="zh-CN" altLang="en-US" sz="3600" b="1" dirty="0"/>
              <a:t>语句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3794" name="文本占位符 2150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  <a:buNone/>
            </a:pPr>
            <a:r>
              <a:rPr lang="zh-CN" altLang="en-US" dirty="0"/>
              <a:t>格式为：</a:t>
            </a:r>
            <a:endParaRPr lang="zh-CN" altLang="en-US" b="1" dirty="0"/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if    </a:t>
            </a:r>
            <a:r>
              <a:rPr lang="zh-CN" altLang="en-US" b="1" dirty="0">
                <a:solidFill>
                  <a:srgbClr val="A50021"/>
                </a:solidFill>
              </a:rPr>
              <a:t>判断条件</a:t>
            </a:r>
            <a:r>
              <a:rPr lang="en-US" altLang="zh-CN" b="1">
                <a:solidFill>
                  <a:srgbClr val="A50021"/>
                </a:solidFill>
              </a:rPr>
              <a:t>1</a:t>
            </a:r>
            <a:endParaRPr lang="en-US" altLang="zh-CN" b="1">
              <a:solidFill>
                <a:srgbClr val="A50021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then  </a:t>
            </a:r>
            <a:r>
              <a:rPr lang="zh-CN" altLang="en-US" b="1" dirty="0">
                <a:solidFill>
                  <a:srgbClr val="A50021"/>
                </a:solidFill>
              </a:rPr>
              <a:t>命令</a:t>
            </a:r>
            <a:r>
              <a:rPr lang="en-US" altLang="zh-CN" b="1">
                <a:solidFill>
                  <a:srgbClr val="A50021"/>
                </a:solidFill>
              </a:rPr>
              <a:t>1</a:t>
            </a:r>
            <a:endParaRPr lang="en-US" altLang="zh-CN" b="1">
              <a:solidFill>
                <a:srgbClr val="A50021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b="1" err="1">
                <a:solidFill>
                  <a:srgbClr val="A50021"/>
                </a:solidFill>
              </a:rPr>
              <a:t>elif</a:t>
            </a:r>
            <a:r>
              <a:rPr lang="en-US" altLang="zh-CN" b="1" dirty="0">
                <a:solidFill>
                  <a:srgbClr val="A50021"/>
                </a:solidFill>
              </a:rPr>
              <a:t>  </a:t>
            </a:r>
            <a:r>
              <a:rPr lang="zh-CN" altLang="en-US" b="1" dirty="0">
                <a:solidFill>
                  <a:srgbClr val="A50021"/>
                </a:solidFill>
              </a:rPr>
              <a:t>判断条件</a:t>
            </a:r>
            <a:r>
              <a:rPr lang="en-US" altLang="zh-CN" b="1">
                <a:solidFill>
                  <a:srgbClr val="A50021"/>
                </a:solidFill>
              </a:rPr>
              <a:t>2</a:t>
            </a:r>
            <a:endParaRPr lang="en-US" altLang="zh-CN" b="1">
              <a:solidFill>
                <a:srgbClr val="A50021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then  </a:t>
            </a:r>
            <a:r>
              <a:rPr lang="zh-CN" altLang="en-US" b="1" dirty="0">
                <a:solidFill>
                  <a:srgbClr val="A50021"/>
                </a:solidFill>
              </a:rPr>
              <a:t>命令</a:t>
            </a:r>
            <a:r>
              <a:rPr lang="en-US" altLang="zh-CN" b="1">
                <a:solidFill>
                  <a:srgbClr val="A50021"/>
                </a:solidFill>
              </a:rPr>
              <a:t>2</a:t>
            </a:r>
            <a:endParaRPr lang="en-US" altLang="zh-CN" b="1">
              <a:solidFill>
                <a:srgbClr val="A50021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b="1">
                <a:solidFill>
                  <a:srgbClr val="A50021"/>
                </a:solidFill>
              </a:rPr>
              <a:t>……</a:t>
            </a:r>
            <a:endParaRPr lang="en-US" altLang="zh-CN" b="1">
              <a:solidFill>
                <a:srgbClr val="A50021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else  </a:t>
            </a:r>
            <a:r>
              <a:rPr lang="zh-CN" altLang="en-US" b="1" dirty="0">
                <a:solidFill>
                  <a:srgbClr val="A50021"/>
                </a:solidFill>
              </a:rPr>
              <a:t>命令</a:t>
            </a:r>
            <a:r>
              <a:rPr lang="en-US" altLang="zh-CN" b="1">
                <a:solidFill>
                  <a:srgbClr val="A50021"/>
                </a:solidFill>
              </a:rPr>
              <a:t>n</a:t>
            </a:r>
            <a:endParaRPr lang="en-US" altLang="zh-CN" b="1">
              <a:solidFill>
                <a:srgbClr val="A50021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b="1" err="1">
                <a:solidFill>
                  <a:srgbClr val="A50021"/>
                </a:solidFill>
              </a:rPr>
              <a:t>fi</a:t>
            </a:r>
            <a:endParaRPr lang="en-US" altLang="zh-CN" b="1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/>
              <a:t>其中</a:t>
            </a:r>
            <a:r>
              <a:rPr lang="en-US" altLang="zh-CN" b="1" err="1"/>
              <a:t>elif</a:t>
            </a:r>
            <a:r>
              <a:rPr lang="zh-CN" altLang="en-US" b="1" dirty="0"/>
              <a:t>是</a:t>
            </a:r>
            <a:r>
              <a:rPr lang="en-US" altLang="zh-CN" b="1" dirty="0"/>
              <a:t>else if</a:t>
            </a:r>
            <a:r>
              <a:rPr lang="zh-CN" altLang="en-US" b="1" dirty="0"/>
              <a:t>的缩写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22529"/>
          <p:cNvSpPr>
            <a:spLocks noGrp="1"/>
          </p:cNvSpPr>
          <p:nvPr>
            <p:ph type="title"/>
          </p:nvPr>
        </p:nvSpPr>
        <p:spPr>
          <a:xfrm>
            <a:off x="395605" y="764540"/>
            <a:ext cx="8229600" cy="612775"/>
          </a:xfrm>
        </p:spPr>
        <p:txBody>
          <a:bodyPr anchor="b"/>
          <a:p>
            <a:r>
              <a:rPr lang="zh-CN" altLang="en-US" sz="3600" b="1" dirty="0"/>
              <a:t>二）测试语句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34818" name="文本占位符 2253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56230"/>
          </a:xfrm>
        </p:spPr>
        <p:txBody>
          <a:bodyPr anchor="t"/>
          <a:p>
            <a:pPr marL="0" indent="0">
              <a:buNone/>
            </a:pPr>
            <a:r>
              <a:rPr lang="zh-CN" altLang="en-US" b="1" dirty="0"/>
              <a:t>有两种格式，一种是使用关键字</a:t>
            </a:r>
            <a:r>
              <a:rPr lang="en-US" altLang="zh-CN" b="1" dirty="0"/>
              <a:t>test</a:t>
            </a:r>
            <a:r>
              <a:rPr lang="zh-CN" altLang="en-US" b="1" dirty="0"/>
              <a:t>，而另一种是使用方括号。格式如下：</a:t>
            </a:r>
            <a:endParaRPr lang="zh-CN" altLang="en-US" b="1" dirty="0"/>
          </a:p>
          <a:p>
            <a:pPr marL="636905" lvl="1" indent="-457200">
              <a:buFont typeface="Wingdings" panose="05000000000000000000" charset="0"/>
              <a:buChar char="Ø"/>
            </a:pPr>
            <a:r>
              <a:rPr lang="en-US" altLang="zh-CN" b="1"/>
              <a:t>test expression</a:t>
            </a:r>
            <a:endParaRPr lang="en-US" altLang="zh-CN" b="1"/>
          </a:p>
          <a:p>
            <a:pPr marL="636905" lvl="1" indent="-457200">
              <a:buFont typeface="Wingdings" panose="05000000000000000000" charset="0"/>
              <a:buChar char="Ø"/>
            </a:pPr>
            <a:r>
              <a:rPr lang="en-US" altLang="zh-CN" b="1"/>
              <a:t>[ expression ]</a:t>
            </a:r>
            <a:endParaRPr lang="en-US" altLang="zh-CN" b="1"/>
          </a:p>
          <a:p>
            <a:pPr>
              <a:buNone/>
            </a:pPr>
            <a:r>
              <a:rPr lang="zh-CN" altLang="en-US" b="1" dirty="0"/>
              <a:t>二者是等效的。同时要注意几点 。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占位符 56322"/>
          <p:cNvSpPr>
            <a:spLocks noGrp="1"/>
          </p:cNvSpPr>
          <p:nvPr>
            <p:ph idx="1"/>
          </p:nvPr>
        </p:nvSpPr>
        <p:spPr>
          <a:xfrm>
            <a:off x="467360" y="1052830"/>
            <a:ext cx="8229600" cy="3938270"/>
          </a:xfrm>
        </p:spPr>
        <p:txBody>
          <a:bodyPr anchor="t"/>
          <a:p>
            <a:pPr marL="495300" indent="-495300">
              <a:buNone/>
            </a:pPr>
            <a:r>
              <a:rPr lang="zh-CN" altLang="en-US" sz="2600" b="1" dirty="0"/>
              <a:t>注意：</a:t>
            </a:r>
            <a:endParaRPr lang="zh-CN" altLang="en-US" sz="2600" b="1" dirty="0"/>
          </a:p>
          <a:p>
            <a:pPr marL="457200" indent="-457200">
              <a:buClr>
                <a:srgbClr val="35742A"/>
              </a:buClr>
              <a:buFont typeface="+mj-ea"/>
              <a:buAutoNum type="circleNumDbPlain"/>
            </a:pPr>
            <a:r>
              <a:rPr lang="zh-CN" altLang="en-US" sz="2400" b="1" dirty="0"/>
              <a:t>如果在</a:t>
            </a:r>
            <a:r>
              <a:rPr lang="en-US" altLang="zh-CN" sz="2400" b="1" dirty="0"/>
              <a:t>test</a:t>
            </a:r>
            <a:r>
              <a:rPr lang="zh-CN" altLang="en-US" sz="2400" b="1" dirty="0"/>
              <a:t>语句中使用</a:t>
            </a:r>
            <a:r>
              <a:rPr lang="en-US" altLang="zh-CN" sz="2400" b="1" dirty="0"/>
              <a:t>Shell</a:t>
            </a:r>
            <a:r>
              <a:rPr lang="zh-CN" altLang="en-US" sz="2400" b="1" dirty="0"/>
              <a:t>变量，为表示完整，避免造成歧义，最好用双引号将变量括起来。</a:t>
            </a:r>
            <a:endParaRPr lang="zh-CN" altLang="en-US" sz="2400" b="1" dirty="0"/>
          </a:p>
          <a:p>
            <a:pPr marL="457200" indent="-457200">
              <a:buClr>
                <a:srgbClr val="35742A"/>
              </a:buClr>
              <a:buFont typeface="+mj-ea"/>
              <a:buAutoNum type="circleNumDbPlain"/>
            </a:pPr>
            <a:r>
              <a:rPr lang="zh-CN" altLang="en-US" sz="2400" b="1" dirty="0"/>
              <a:t>在任何一个运算符、圆括号或方括号等操作符的前后至少需要留有一个空格。</a:t>
            </a:r>
            <a:endParaRPr lang="zh-CN" altLang="en-US" sz="2400" b="1" dirty="0"/>
          </a:p>
          <a:p>
            <a:pPr marL="457200" indent="-457200">
              <a:buClr>
                <a:srgbClr val="35742A"/>
              </a:buClr>
              <a:buFont typeface="+mj-ea"/>
              <a:buAutoNum type="circleNumDbPlain"/>
            </a:pPr>
            <a:r>
              <a:rPr lang="zh-CN" altLang="en-US" sz="2400" b="1" dirty="0"/>
              <a:t>如果需要在下一行继续测试表达式，应该在按下</a:t>
            </a:r>
            <a:r>
              <a:rPr lang="en-US" altLang="zh-CN" sz="2400" b="1" dirty="0"/>
              <a:t>Enter</a:t>
            </a:r>
            <a:r>
              <a:rPr lang="zh-CN" altLang="en-US" sz="2400" b="1" dirty="0"/>
              <a:t>之前加上</a:t>
            </a:r>
            <a:r>
              <a:rPr lang="en-US" altLang="zh-CN" sz="2400" b="1" dirty="0"/>
              <a:t>\</a:t>
            </a:r>
            <a:r>
              <a:rPr lang="zh-CN" altLang="en-US" sz="2400" b="1" dirty="0"/>
              <a:t>，这样</a:t>
            </a:r>
            <a:r>
              <a:rPr lang="en-US" altLang="zh-CN" sz="2400" b="1" dirty="0"/>
              <a:t>Shell</a:t>
            </a:r>
            <a:r>
              <a:rPr lang="zh-CN" altLang="en-US" sz="2400" b="1" dirty="0"/>
              <a:t>就会将下一行 当作上一行的接续。</a:t>
            </a:r>
            <a:endParaRPr lang="zh-CN" altLang="en-US" sz="2400" b="1" dirty="0"/>
          </a:p>
          <a:p>
            <a:pPr marL="514350" indent="-514350">
              <a:buClr>
                <a:srgbClr val="35742A"/>
              </a:buClr>
              <a:buFont typeface="+mj-ea"/>
              <a:buAutoNum type="circleNumDbPlain"/>
            </a:pPr>
            <a:r>
              <a:rPr lang="zh-CN" altLang="en-US" sz="2600" b="1" dirty="0"/>
              <a:t>用于三种形式的测试：文件测试、字符串测试和数值测试 。</a:t>
            </a:r>
            <a:endParaRPr lang="zh-CN" altLang="en-US" sz="26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6865" name="标题 23553"/>
          <p:cNvSpPr>
            <a:spLocks noGrp="1"/>
          </p:cNvSpPr>
          <p:nvPr>
            <p:ph type="title"/>
          </p:nvPr>
        </p:nvSpPr>
        <p:spPr>
          <a:xfrm>
            <a:off x="457200" y="558800"/>
            <a:ext cx="8229600" cy="859155"/>
          </a:xfrm>
        </p:spPr>
        <p:txBody>
          <a:bodyPr anchor="b"/>
          <a:p>
            <a:r>
              <a:rPr lang="en-US" altLang="zh-CN" sz="3600" b="1" dirty="0"/>
              <a:t>1.</a:t>
            </a:r>
            <a:r>
              <a:rPr lang="zh-CN" altLang="en-US" sz="3600" b="1" dirty="0"/>
              <a:t>文件测试</a:t>
            </a:r>
            <a:endParaRPr lang="zh-CN" altLang="en-US" sz="3600" b="1" dirty="0"/>
          </a:p>
        </p:txBody>
      </p:sp>
      <p:graphicFrame>
        <p:nvGraphicFramePr>
          <p:cNvPr id="23584" name="内容占位符 23583"/>
          <p:cNvGraphicFramePr/>
          <p:nvPr>
            <p:ph idx="1"/>
            <p:custDataLst>
              <p:tags r:id="rId1"/>
            </p:custDataLst>
          </p:nvPr>
        </p:nvGraphicFramePr>
        <p:xfrm>
          <a:off x="566738" y="1752600"/>
          <a:ext cx="8001000" cy="4494213"/>
        </p:xfrm>
        <a:graphic>
          <a:graphicData uri="http://schemas.openxmlformats.org/drawingml/2006/table">
            <a:tbl>
              <a:tblPr/>
              <a:tblGrid>
                <a:gridCol w="1641475"/>
                <a:gridCol w="6359525"/>
              </a:tblGrid>
              <a:tr h="5334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参数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功能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-r file 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若文件存在并且是用户可读的，则测试条件为真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-w file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若文件存在并且是用户可写的，则测试条件为真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-x file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若文件存在并且是用户可执行的，则测试条件为真   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-f file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若文件存在并且是普通文件，则测试条件为真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-d file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若文件存在并且是目录文件，则测试条件为真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-p file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若文件存在并且是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FIFO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文件，则测试条件为真  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-s file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若文件存在并且不是空文件，则测试条件为真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9" name="标题 24577"/>
          <p:cNvSpPr>
            <a:spLocks noGrp="1"/>
          </p:cNvSpPr>
          <p:nvPr>
            <p:ph type="title"/>
          </p:nvPr>
        </p:nvSpPr>
        <p:spPr>
          <a:xfrm>
            <a:off x="457200" y="703580"/>
            <a:ext cx="8229600" cy="714375"/>
          </a:xfrm>
        </p:spPr>
        <p:txBody>
          <a:bodyPr anchor="b"/>
          <a:p>
            <a:r>
              <a:rPr lang="en-US" altLang="zh-CN" sz="3600" b="1" dirty="0"/>
              <a:t>2.</a:t>
            </a:r>
            <a:r>
              <a:rPr lang="zh-CN" altLang="en-US" sz="3600" b="1" dirty="0"/>
              <a:t>字符串测试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graphicFrame>
        <p:nvGraphicFramePr>
          <p:cNvPr id="24607" name="内容占位符 24606"/>
          <p:cNvGraphicFramePr/>
          <p:nvPr>
            <p:ph idx="1"/>
            <p:custDataLst>
              <p:tags r:id="rId1"/>
            </p:custDataLst>
          </p:nvPr>
        </p:nvGraphicFramePr>
        <p:xfrm>
          <a:off x="227330" y="1772603"/>
          <a:ext cx="8688388" cy="4090988"/>
        </p:xfrm>
        <a:graphic>
          <a:graphicData uri="http://schemas.openxmlformats.org/drawingml/2006/table">
            <a:tbl>
              <a:tblPr/>
              <a:tblGrid>
                <a:gridCol w="1928813"/>
                <a:gridCol w="6759575"/>
              </a:tblGrid>
              <a:tr h="64611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参数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功能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2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str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如果字符串</a:t>
                      </a: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str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不是空字符串，则测试条件为真  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str1 = str2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666750" algn="l"/>
                        </a:tabLst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</a:t>
                      </a: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strl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等于</a:t>
                      </a: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str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，则测试条件为真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注意，“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=”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前后须有空格</a:t>
                      </a:r>
                      <a:r>
                        <a:rPr lang="en-US" altLang="zh-CN" sz="2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)</a:t>
                      </a:r>
                      <a:endParaRPr lang="en-US" altLang="zh-CN" sz="2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str1 != str2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str1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不等于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str2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2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-n str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如果字符串</a:t>
                      </a: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str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的长度不为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-z str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如果字符串</a:t>
                      </a: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str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的长度为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913" name="标题 25601"/>
          <p:cNvSpPr>
            <a:spLocks noGrp="1"/>
          </p:cNvSpPr>
          <p:nvPr>
            <p:ph type="title"/>
          </p:nvPr>
        </p:nvSpPr>
        <p:spPr>
          <a:xfrm>
            <a:off x="457200" y="647065"/>
            <a:ext cx="8229600" cy="770890"/>
          </a:xfrm>
        </p:spPr>
        <p:txBody>
          <a:bodyPr anchor="b"/>
          <a:p>
            <a:r>
              <a:rPr lang="en-US" altLang="zh-CN" sz="3600" b="1" dirty="0"/>
              <a:t>3.</a:t>
            </a:r>
            <a:r>
              <a:rPr lang="zh-CN" altLang="en-US" sz="3600" b="1" dirty="0"/>
              <a:t>数值测试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graphicFrame>
        <p:nvGraphicFramePr>
          <p:cNvPr id="25630" name="内容占位符 25629"/>
          <p:cNvGraphicFramePr/>
          <p:nvPr>
            <p:ph idx="1"/>
          </p:nvPr>
        </p:nvGraphicFramePr>
        <p:xfrm>
          <a:off x="566738" y="1752600"/>
          <a:ext cx="8001000" cy="4724400"/>
        </p:xfrm>
        <a:graphic>
          <a:graphicData uri="http://schemas.openxmlformats.org/drawingml/2006/table">
            <a:tbl>
              <a:tblPr/>
              <a:tblGrid>
                <a:gridCol w="1641475"/>
                <a:gridCol w="6359525"/>
              </a:tblGrid>
              <a:tr h="6096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参数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功能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–eq</a:t>
                      </a: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n2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400050" algn="l"/>
                        </a:tabLst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如果整数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等于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= 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），则测试条件为真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–ne n2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如果整数</a:t>
                      </a: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nl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不等于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&lt;&gt; 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），则测试条件为真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–lt</a:t>
                      </a: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n2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小于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&lt; 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），则测试条件为真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2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–le n2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小于等于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&lt;= 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），则测试条件为真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–gt</a:t>
                      </a: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n2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大于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&gt; 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），则测试条件为真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–ge</a:t>
                      </a: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n2</a:t>
                      </a:r>
                      <a:endParaRPr lang="zh-CN" altLang="en-US" sz="2200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如果</a:t>
                      </a:r>
                      <a:r>
                        <a:rPr lang="en-US" altLang="zh-CN" sz="2200" b="1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nl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大于等于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n1 &gt;= n2</a:t>
                      </a: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），则测试条件为真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937" name="标题 26625"/>
          <p:cNvSpPr>
            <a:spLocks noGrp="1"/>
          </p:cNvSpPr>
          <p:nvPr>
            <p:ph type="title"/>
          </p:nvPr>
        </p:nvSpPr>
        <p:spPr>
          <a:xfrm>
            <a:off x="497205" y="620395"/>
            <a:ext cx="8229600" cy="628650"/>
          </a:xfrm>
        </p:spPr>
        <p:txBody>
          <a:bodyPr anchor="b"/>
          <a:p>
            <a:r>
              <a:rPr lang="en-US" altLang="zh-CN" sz="3600" b="1" dirty="0"/>
              <a:t>4.</a:t>
            </a:r>
            <a:r>
              <a:rPr lang="zh-CN" altLang="en-US" sz="3600" b="1" dirty="0"/>
              <a:t>用逻辑操作符进行组合的测试语句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graphicFrame>
        <p:nvGraphicFramePr>
          <p:cNvPr id="26647" name="内容占位符 26646"/>
          <p:cNvGraphicFramePr/>
          <p:nvPr>
            <p:ph idx="1"/>
            <p:custDataLst>
              <p:tags r:id="rId1"/>
            </p:custDataLst>
          </p:nvPr>
        </p:nvGraphicFramePr>
        <p:xfrm>
          <a:off x="611188" y="1484630"/>
          <a:ext cx="8001000" cy="4391025"/>
        </p:xfrm>
        <a:graphic>
          <a:graphicData uri="http://schemas.openxmlformats.org/drawingml/2006/table">
            <a:tbl>
              <a:tblPr/>
              <a:tblGrid>
                <a:gridCol w="1025525"/>
                <a:gridCol w="6975475"/>
              </a:tblGrid>
              <a:tr h="8540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参数</a:t>
                      </a:r>
                      <a:endParaRPr lang="zh-CN" altLang="en-US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功能</a:t>
                      </a:r>
                      <a:endParaRPr lang="zh-CN" altLang="en-US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!</a:t>
                      </a:r>
                      <a:endParaRPr lang="zh-CN" altLang="en-US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逻辑非，放在任意逻辑表达式之前，原来真的表达式变为假，原来假的变为真</a:t>
                      </a:r>
                      <a:endParaRPr lang="zh-CN" altLang="en-US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-a</a:t>
                      </a:r>
                      <a:endParaRPr lang="zh-CN" altLang="en-US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逻辑与，放在两个逻辑表达式之间，仅当两个逻辑表达式都为真时，结果才为真</a:t>
                      </a:r>
                      <a:endParaRPr lang="zh-CN" altLang="en-US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-o</a:t>
                      </a:r>
                      <a:endParaRPr lang="zh-CN" altLang="en-US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逻辑或，放在两个逻辑表达式之间，其中只要有一个逻辑表达式为真时，结果就为真</a:t>
                      </a:r>
                      <a:endParaRPr lang="zh-CN" altLang="en-US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( )</a:t>
                      </a:r>
                      <a:endParaRPr lang="zh-CN" altLang="en-US" b="1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圆括号，用于将表达式分组，优先得到结果。括号前后应有空格并用转义符“</a:t>
                      </a:r>
                      <a:r>
                        <a:rPr lang="en-US" altLang="zh-CN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\(”</a:t>
                      </a:r>
                      <a:r>
                        <a:rPr lang="zh-CN" altLang="en-US" b="1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和“</a:t>
                      </a:r>
                      <a:r>
                        <a:rPr lang="en-US" altLang="zh-CN" b="1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\)”</a:t>
                      </a:r>
                      <a:endParaRPr lang="zh-CN" altLang="en-US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文本占位符 44034"/>
          <p:cNvSpPr>
            <a:spLocks noGrp="1"/>
          </p:cNvSpPr>
          <p:nvPr>
            <p:ph idx="1"/>
          </p:nvPr>
        </p:nvSpPr>
        <p:spPr>
          <a:xfrm>
            <a:off x="539750" y="1124585"/>
            <a:ext cx="8229600" cy="2973070"/>
          </a:xfrm>
        </p:spPr>
        <p:txBody>
          <a:bodyPr anchor="t"/>
          <a:p>
            <a:pPr marL="0" indent="0">
              <a:buNone/>
            </a:pPr>
            <a:r>
              <a:rPr lang="zh-CN" altLang="en-US" b="1" dirty="0">
                <a:solidFill>
                  <a:schemeClr val="accent6"/>
                </a:solidFill>
              </a:rPr>
              <a:t>一）、</a:t>
            </a:r>
            <a:r>
              <a:rPr lang="en-US" altLang="zh-CN" b="1" dirty="0">
                <a:solidFill>
                  <a:schemeClr val="accent6"/>
                </a:solidFill>
              </a:rPr>
              <a:t>Shell</a:t>
            </a:r>
            <a:r>
              <a:rPr lang="zh-CN" altLang="en-US" b="1" dirty="0">
                <a:solidFill>
                  <a:schemeClr val="accent6"/>
                </a:solidFill>
              </a:rPr>
              <a:t>简介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accent6"/>
                </a:solidFill>
              </a:rPr>
              <a:t>1</a:t>
            </a:r>
            <a:r>
              <a:rPr lang="zh-CN" altLang="en-US" b="1" dirty="0">
                <a:solidFill>
                  <a:schemeClr val="accent6"/>
                </a:solidFill>
              </a:rPr>
              <a:t>、功能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      它是一种脚本语言，能够用更简洁、更高效的语句完成相对复杂的功能，这给使用者带来了很大的方便。</a:t>
            </a:r>
            <a:endParaRPr lang="zh-CN" altLang="en-US" b="1" dirty="0"/>
          </a:p>
          <a:p>
            <a:pPr marL="0" indent="0"/>
            <a:endParaRPr lang="zh-CN" alt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27649"/>
          <p:cNvSpPr>
            <a:spLocks noGrp="1"/>
          </p:cNvSpPr>
          <p:nvPr>
            <p:ph type="title"/>
          </p:nvPr>
        </p:nvSpPr>
        <p:spPr>
          <a:xfrm>
            <a:off x="467360" y="476885"/>
            <a:ext cx="8229600" cy="526415"/>
          </a:xfrm>
        </p:spPr>
        <p:txBody>
          <a:bodyPr anchor="b"/>
          <a:p>
            <a:r>
              <a:rPr lang="zh-CN" altLang="en-US" sz="2800" b="1" dirty="0"/>
              <a:t>用逻辑操作符进行组合的测试语句实例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40962" name="文本占位符 27650"/>
          <p:cNvSpPr>
            <a:spLocks noGrp="1"/>
          </p:cNvSpPr>
          <p:nvPr>
            <p:ph idx="1"/>
          </p:nvPr>
        </p:nvSpPr>
        <p:spPr>
          <a:xfrm>
            <a:off x="539750" y="1163320"/>
            <a:ext cx="8229600" cy="5208270"/>
          </a:xfrm>
        </p:spPr>
        <p:txBody>
          <a:bodyPr anchor="t"/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sz="2600" b="1"/>
              <a:t>[ ! "$s1" -le 0 ]</a:t>
            </a:r>
            <a:endParaRPr lang="en-US" altLang="zh-CN" sz="2600" b="1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sz="2600" b="1"/>
              <a:t>! test "$s1" -le 0</a:t>
            </a:r>
            <a:endParaRPr lang="en-US" altLang="zh-CN" sz="2600" b="1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endParaRPr lang="en-US" altLang="zh-CN" sz="2600" b="1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sz="2600" b="1"/>
              <a:t>[ -f "$s1" –a –w "$s1" ]</a:t>
            </a:r>
            <a:endParaRPr lang="en-US" altLang="zh-CN" sz="2600" b="1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sz="2600" b="1"/>
              <a:t>test –f "$s1" -a –w "$s1"</a:t>
            </a:r>
            <a:endParaRPr lang="en-US" altLang="zh-CN" sz="2600" b="1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endParaRPr lang="en-US" altLang="zh-CN" sz="2600" b="1" err="1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sz="2600" b="1" err="1"/>
              <a:t>[ "$s1" –gt 0 –o "$s2" –lt</a:t>
            </a:r>
            <a:r>
              <a:rPr lang="en-US" altLang="zh-CN" sz="2600" b="1"/>
              <a:t> 10 ]</a:t>
            </a:r>
            <a:endParaRPr lang="en-US" altLang="zh-CN" sz="2600" b="1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sz="2600" b="1" err="1"/>
              <a:t>test "$s1" –gt 0 –o "$s2" –lt</a:t>
            </a:r>
            <a:r>
              <a:rPr lang="en-US" altLang="zh-CN" sz="2600" b="1"/>
              <a:t> 10</a:t>
            </a:r>
            <a:endParaRPr lang="en-US" altLang="zh-CN" sz="2600" b="1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endParaRPr lang="en-US" altLang="zh-CN" sz="2600" b="1" err="1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sz="2600" b="1" err="1"/>
              <a:t>[ \( "$a" –gt 0 –a "$a" –lt</a:t>
            </a:r>
            <a:r>
              <a:rPr lang="en-US" altLang="zh-CN" sz="2600" b="1"/>
              <a:t> 10 \) –a "$a" –ne 5 ]</a:t>
            </a:r>
            <a:endParaRPr lang="en-US" altLang="zh-CN" sz="2600" b="1"/>
          </a:p>
          <a:p>
            <a:pPr>
              <a:lnSpc>
                <a:spcPct val="90000"/>
              </a:lnSpc>
              <a:buClr>
                <a:srgbClr val="35742A"/>
              </a:buClr>
              <a:buFont typeface="Wingdings" panose="05000000000000000000" charset="0"/>
              <a:buChar char="Ø"/>
            </a:pPr>
            <a:r>
              <a:rPr lang="en-US" altLang="zh-CN" sz="2600" b="1" err="1"/>
              <a:t>test \( "$a" –gt 0 –a "$a" –lt</a:t>
            </a:r>
            <a:r>
              <a:rPr lang="en-US" altLang="zh-CN" sz="2600" b="1"/>
              <a:t> 10 \) –a "$a" –ne 5</a:t>
            </a:r>
            <a:endParaRPr lang="en-US" altLang="zh-CN" sz="26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28673"/>
          <p:cNvSpPr>
            <a:spLocks noGrp="1"/>
          </p:cNvSpPr>
          <p:nvPr>
            <p:ph type="title"/>
          </p:nvPr>
        </p:nvSpPr>
        <p:spPr>
          <a:xfrm>
            <a:off x="457200" y="476885"/>
            <a:ext cx="8229600" cy="699135"/>
          </a:xfrm>
        </p:spPr>
        <p:txBody>
          <a:bodyPr anchor="b"/>
          <a:p>
            <a:r>
              <a:rPr lang="zh-CN" altLang="en-US" sz="3600" b="1" dirty="0"/>
              <a:t>三）</a:t>
            </a:r>
            <a:r>
              <a:rPr lang="en-US" altLang="zh-CN" sz="3600" b="1" dirty="0"/>
              <a:t>case</a:t>
            </a:r>
            <a:r>
              <a:rPr lang="zh-CN" altLang="en-US" sz="3600" b="1" dirty="0"/>
              <a:t>语句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41986" name="文本占位符 28674"/>
          <p:cNvSpPr>
            <a:spLocks noGrp="1"/>
          </p:cNvSpPr>
          <p:nvPr>
            <p:ph idx="1"/>
          </p:nvPr>
        </p:nvSpPr>
        <p:spPr>
          <a:xfrm>
            <a:off x="409575" y="1340485"/>
            <a:ext cx="8503285" cy="3973830"/>
          </a:xfrm>
        </p:spPr>
        <p:txBody>
          <a:bodyPr anchor="t"/>
          <a:p>
            <a:pPr marL="0" indent="0">
              <a:lnSpc>
                <a:spcPct val="90000"/>
              </a:lnSpc>
              <a:buNone/>
            </a:pPr>
            <a:r>
              <a:rPr lang="zh-CN" altLang="en-US" sz="2600" b="1" dirty="0"/>
              <a:t>对同一变量进行多次的测试，比</a:t>
            </a:r>
            <a:r>
              <a:rPr lang="en-US" altLang="zh-CN" sz="2600" b="1" err="1"/>
              <a:t>elif</a:t>
            </a:r>
            <a:r>
              <a:rPr lang="zh-CN" altLang="en-US" sz="2600" b="1" dirty="0"/>
              <a:t>语句更简单、简洁。</a:t>
            </a:r>
            <a:endParaRPr lang="zh-CN" altLang="en-US" sz="2600" b="1" dirty="0"/>
          </a:p>
          <a:p>
            <a:pPr marL="1082675" lvl="1" indent="-547370">
              <a:lnSpc>
                <a:spcPct val="90000"/>
              </a:lnSpc>
              <a:buNone/>
            </a:pPr>
            <a:r>
              <a:rPr lang="en-US" altLang="zh-CN" sz="2200" b="1">
                <a:solidFill>
                  <a:srgbClr val="A50021"/>
                </a:solidFill>
              </a:rPr>
              <a:t>case string1 in</a:t>
            </a:r>
            <a:endParaRPr lang="en-US" altLang="zh-CN" sz="2200" b="1">
              <a:solidFill>
                <a:srgbClr val="A50021"/>
              </a:solidFill>
            </a:endParaRPr>
          </a:p>
          <a:p>
            <a:pPr marL="1082675" lvl="1" indent="-547370">
              <a:lnSpc>
                <a:spcPct val="90000"/>
              </a:lnSpc>
              <a:buNone/>
            </a:pPr>
            <a:r>
              <a:rPr lang="en-US" altLang="zh-CN" sz="2200" b="1">
                <a:solidFill>
                  <a:srgbClr val="A50021"/>
                </a:solidFill>
              </a:rPr>
              <a:t>str1)</a:t>
            </a:r>
            <a:endParaRPr lang="en-US" altLang="zh-CN" sz="2200" b="1">
              <a:solidFill>
                <a:srgbClr val="A50021"/>
              </a:solidFill>
            </a:endParaRPr>
          </a:p>
          <a:p>
            <a:pPr marL="1082675" lvl="1" indent="-547370">
              <a:lnSpc>
                <a:spcPct val="90000"/>
              </a:lnSpc>
              <a:buNone/>
            </a:pPr>
            <a:r>
              <a:rPr lang="en-US" altLang="zh-CN" sz="2200" b="1">
                <a:solidFill>
                  <a:srgbClr val="A50021"/>
                </a:solidFill>
              </a:rPr>
              <a:t>     commands-list1;;</a:t>
            </a:r>
            <a:endParaRPr lang="en-US" altLang="zh-CN" sz="2200" b="1">
              <a:solidFill>
                <a:srgbClr val="A50021"/>
              </a:solidFill>
            </a:endParaRPr>
          </a:p>
          <a:p>
            <a:pPr marL="1082675" lvl="1" indent="-547370">
              <a:lnSpc>
                <a:spcPct val="90000"/>
              </a:lnSpc>
              <a:buNone/>
            </a:pPr>
            <a:r>
              <a:rPr lang="en-US" altLang="zh-CN" sz="2200" b="1">
                <a:solidFill>
                  <a:srgbClr val="A50021"/>
                </a:solidFill>
              </a:rPr>
              <a:t>str2) </a:t>
            </a:r>
            <a:endParaRPr lang="en-US" altLang="zh-CN" sz="2200" b="1">
              <a:solidFill>
                <a:srgbClr val="A50021"/>
              </a:solidFill>
            </a:endParaRPr>
          </a:p>
          <a:p>
            <a:pPr marL="1082675" lvl="1" indent="-547370">
              <a:lnSpc>
                <a:spcPct val="90000"/>
              </a:lnSpc>
              <a:buNone/>
            </a:pPr>
            <a:r>
              <a:rPr lang="en-US" altLang="zh-CN" sz="2200" b="1">
                <a:solidFill>
                  <a:srgbClr val="A50021"/>
                </a:solidFill>
              </a:rPr>
              <a:t>     commands-list2;;</a:t>
            </a:r>
            <a:endParaRPr lang="en-US" altLang="zh-CN" sz="2200" b="1">
              <a:solidFill>
                <a:srgbClr val="A50021"/>
              </a:solidFill>
            </a:endParaRPr>
          </a:p>
          <a:p>
            <a:pPr marL="1082675" lvl="1" indent="-547370">
              <a:lnSpc>
                <a:spcPct val="90000"/>
              </a:lnSpc>
              <a:buNone/>
            </a:pPr>
            <a:r>
              <a:rPr lang="en-US" altLang="zh-CN" sz="2200" b="1">
                <a:solidFill>
                  <a:srgbClr val="A50021"/>
                </a:solidFill>
              </a:rPr>
              <a:t>...</a:t>
            </a:r>
            <a:endParaRPr lang="en-US" altLang="zh-CN" sz="2200" b="1">
              <a:solidFill>
                <a:srgbClr val="A50021"/>
              </a:solidFill>
            </a:endParaRPr>
          </a:p>
          <a:p>
            <a:pPr marL="1082675" lvl="1" indent="-547370">
              <a:lnSpc>
                <a:spcPct val="90000"/>
              </a:lnSpc>
              <a:buNone/>
            </a:pPr>
            <a:r>
              <a:rPr lang="en-US" altLang="zh-CN" sz="2200" b="1" err="1">
                <a:solidFill>
                  <a:srgbClr val="A50021"/>
                </a:solidFill>
              </a:rPr>
              <a:t>strn</a:t>
            </a:r>
            <a:r>
              <a:rPr lang="en-US" altLang="zh-CN" sz="2200" b="1">
                <a:solidFill>
                  <a:srgbClr val="A50021"/>
                </a:solidFill>
              </a:rPr>
              <a:t>)</a:t>
            </a:r>
            <a:endParaRPr lang="en-US" altLang="zh-CN" sz="2200" b="1">
              <a:solidFill>
                <a:srgbClr val="A50021"/>
              </a:solidFill>
            </a:endParaRPr>
          </a:p>
          <a:p>
            <a:pPr marL="1082675" lvl="1" indent="-547370">
              <a:lnSpc>
                <a:spcPct val="90000"/>
              </a:lnSpc>
              <a:buNone/>
            </a:pPr>
            <a:r>
              <a:rPr lang="en-US" altLang="zh-CN" sz="2200" b="1" err="1">
                <a:solidFill>
                  <a:srgbClr val="A50021"/>
                </a:solidFill>
              </a:rPr>
              <a:t>     commands-listn</a:t>
            </a:r>
            <a:r>
              <a:rPr lang="en-US" altLang="zh-CN" sz="2200" b="1">
                <a:solidFill>
                  <a:srgbClr val="A50021"/>
                </a:solidFill>
              </a:rPr>
              <a:t>;;</a:t>
            </a:r>
            <a:endParaRPr lang="en-US" altLang="zh-CN" sz="2200" b="1">
              <a:solidFill>
                <a:srgbClr val="A50021"/>
              </a:solidFill>
            </a:endParaRPr>
          </a:p>
          <a:p>
            <a:pPr marL="1082675" lvl="1" indent="-547370">
              <a:lnSpc>
                <a:spcPct val="90000"/>
              </a:lnSpc>
              <a:buNone/>
            </a:pPr>
            <a:r>
              <a:rPr lang="en-US" altLang="zh-CN" sz="2200" b="1" err="1">
                <a:solidFill>
                  <a:srgbClr val="A50021"/>
                </a:solidFill>
              </a:rPr>
              <a:t>esac</a:t>
            </a:r>
            <a:endParaRPr lang="en-US" altLang="zh-CN" sz="220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29697"/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728980"/>
          </a:xfrm>
        </p:spPr>
        <p:txBody>
          <a:bodyPr anchor="b"/>
          <a:p>
            <a:r>
              <a:rPr lang="zh-CN" altLang="en-US" sz="3600" b="1" dirty="0"/>
              <a:t>使用</a:t>
            </a:r>
            <a:r>
              <a:rPr lang="en-US" altLang="zh-CN" sz="3600" b="1" dirty="0"/>
              <a:t>case</a:t>
            </a:r>
            <a:r>
              <a:rPr lang="zh-CN" altLang="en-US" sz="3600" b="1" dirty="0"/>
              <a:t>语句时应注意以下几点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3010" name="文本占位符 29698"/>
          <p:cNvSpPr>
            <a:spLocks noGrp="1"/>
          </p:cNvSpPr>
          <p:nvPr>
            <p:ph idx="1"/>
          </p:nvPr>
        </p:nvSpPr>
        <p:spPr>
          <a:xfrm>
            <a:off x="539750" y="1268730"/>
            <a:ext cx="8229600" cy="3370580"/>
          </a:xfrm>
        </p:spPr>
        <p:txBody>
          <a:bodyPr anchor="t"/>
          <a:p>
            <a:pPr marL="0" indent="0">
              <a:buNone/>
            </a:pPr>
            <a:r>
              <a:rPr lang="en-US" altLang="zh-CN" sz="2800" b="1" dirty="0"/>
              <a:t>(1) </a:t>
            </a:r>
            <a:r>
              <a:rPr lang="zh-CN" altLang="en-US" sz="2800" b="1" dirty="0"/>
              <a:t>每个正则表达式后面可有一条或多条命令，其最后一条命令必须以两个分号（</a:t>
            </a:r>
            <a:r>
              <a:rPr lang="en-US" altLang="zh-CN" sz="2800" b="1" dirty="0"/>
              <a:t>;;</a:t>
            </a:r>
            <a:r>
              <a:rPr lang="zh-CN" altLang="en-US" sz="2800" b="1" dirty="0"/>
              <a:t>）结束。</a:t>
            </a: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正则表达式中可以使用通配符。</a:t>
            </a: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如果一个正则表达式是由多个模式组成，那么各模式之间应以竖线“</a:t>
            </a:r>
            <a:r>
              <a:rPr lang="en-US" altLang="zh-CN" sz="2800" b="1" dirty="0"/>
              <a:t>|”</a:t>
            </a:r>
            <a:r>
              <a:rPr lang="zh-CN" altLang="en-US" sz="2800" b="1" dirty="0"/>
              <a:t>隔开。表示各模式是“或”关系，即只要给定字符串与其中一个模式相配，就会执行其后的命令表。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30721"/>
          <p:cNvSpPr>
            <a:spLocks noGrp="1"/>
          </p:cNvSpPr>
          <p:nvPr>
            <p:ph type="title"/>
          </p:nvPr>
        </p:nvSpPr>
        <p:spPr>
          <a:xfrm>
            <a:off x="457200" y="476885"/>
            <a:ext cx="8229600" cy="742950"/>
          </a:xfrm>
        </p:spPr>
        <p:txBody>
          <a:bodyPr anchor="b"/>
          <a:p>
            <a:r>
              <a:rPr lang="zh-CN" altLang="en-US" sz="3600" b="1" dirty="0"/>
              <a:t>使用</a:t>
            </a:r>
            <a:r>
              <a:rPr lang="en-US" altLang="zh-CN" sz="3600" b="1" dirty="0"/>
              <a:t>case</a:t>
            </a:r>
            <a:r>
              <a:rPr lang="zh-CN" altLang="en-US" sz="3600" b="1" dirty="0"/>
              <a:t>语句时应注意以下几点</a:t>
            </a:r>
            <a:endParaRPr lang="zh-CN" altLang="en-US" sz="3600" b="1" dirty="0"/>
          </a:p>
        </p:txBody>
      </p:sp>
      <p:sp>
        <p:nvSpPr>
          <p:cNvPr id="44034" name="文本占位符 30722"/>
          <p:cNvSpPr>
            <a:spLocks noGrp="1"/>
          </p:cNvSpPr>
          <p:nvPr>
            <p:ph idx="1"/>
          </p:nvPr>
        </p:nvSpPr>
        <p:spPr>
          <a:xfrm>
            <a:off x="467360" y="1340485"/>
            <a:ext cx="8229600" cy="2912745"/>
          </a:xfrm>
        </p:spPr>
        <p:txBody>
          <a:bodyPr anchor="t"/>
          <a:p>
            <a:pPr marL="0" indent="0">
              <a:buNone/>
            </a:pPr>
            <a:r>
              <a:rPr lang="en-US" altLang="zh-CN" sz="2800" b="1" dirty="0"/>
              <a:t>(4) </a:t>
            </a:r>
            <a:r>
              <a:rPr lang="zh-CN" altLang="en-US" sz="2800" b="1" dirty="0"/>
              <a:t>各正则表达式是唯一的，不应重复出现。</a:t>
            </a: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 dirty="0"/>
              <a:t>(5) case</a:t>
            </a:r>
            <a:r>
              <a:rPr lang="zh-CN" altLang="en-US" sz="2800" b="1" dirty="0"/>
              <a:t>语句以关键字</a:t>
            </a:r>
            <a:r>
              <a:rPr lang="en-US" altLang="zh-CN" sz="2800" b="1" dirty="0"/>
              <a:t>case</a:t>
            </a:r>
            <a:r>
              <a:rPr lang="zh-CN" altLang="en-US" sz="2800" b="1" dirty="0"/>
              <a:t>开头，以关键字</a:t>
            </a:r>
            <a:r>
              <a:rPr lang="en-US" altLang="zh-CN" sz="2800" b="1" err="1"/>
              <a:t>esac</a:t>
            </a:r>
            <a:r>
              <a:rPr lang="zh-CN" altLang="en-US" sz="2800" b="1" dirty="0"/>
              <a:t>结束。</a:t>
            </a: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 dirty="0"/>
              <a:t>(6) case</a:t>
            </a:r>
            <a:r>
              <a:rPr lang="zh-CN" altLang="en-US" sz="2800" b="1" dirty="0"/>
              <a:t>的退出（返回）值是整个结构中最后执行的那个命令的退出值。若没有执行任何命令，则退出值为零。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60417"/>
          <p:cNvSpPr>
            <a:spLocks noGrp="1"/>
          </p:cNvSpPr>
          <p:nvPr>
            <p:ph type="title"/>
          </p:nvPr>
        </p:nvSpPr>
        <p:spPr>
          <a:xfrm>
            <a:off x="323850" y="404495"/>
            <a:ext cx="8229600" cy="654685"/>
          </a:xfrm>
        </p:spPr>
        <p:txBody>
          <a:bodyPr anchor="b"/>
          <a:p>
            <a:r>
              <a:rPr lang="zh-CN" altLang="en-US" sz="2800" b="1" dirty="0"/>
              <a:t>示例：判断位置参数是否匹配制定字符串。</a:t>
            </a:r>
            <a:endParaRPr lang="zh-CN" altLang="en-US" sz="2800" b="1" dirty="0"/>
          </a:p>
        </p:txBody>
      </p:sp>
      <p:sp>
        <p:nvSpPr>
          <p:cNvPr id="45058" name="文本占位符 60418"/>
          <p:cNvSpPr>
            <a:spLocks noGrp="1"/>
          </p:cNvSpPr>
          <p:nvPr>
            <p:ph idx="1"/>
          </p:nvPr>
        </p:nvSpPr>
        <p:spPr>
          <a:xfrm>
            <a:off x="395605" y="1268730"/>
            <a:ext cx="8229600" cy="3289300"/>
          </a:xfrm>
        </p:spPr>
        <p:txBody>
          <a:bodyPr anchor="t"/>
          <a:p>
            <a:pPr>
              <a:buNone/>
            </a:pPr>
            <a:r>
              <a:rPr lang="en-US" altLang="zh-CN" sz="2800"/>
              <a:t>case $1 in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file)  echo “it is a file”;;</a:t>
            </a:r>
            <a:endParaRPr lang="en-US" altLang="zh-CN" sz="2800"/>
          </a:p>
          <a:p>
            <a:pPr>
              <a:buNone/>
            </a:pPr>
            <a:r>
              <a:rPr lang="en-US" altLang="zh-CN" sz="2800" err="1"/>
              <a:t>dir)   echo “current directory is`pwd</a:t>
            </a:r>
            <a:r>
              <a:rPr lang="en-US" altLang="zh-CN" sz="2800"/>
              <a:t>`”</a:t>
            </a:r>
            <a:endParaRPr lang="en-US" altLang="zh-CN" sz="2800"/>
          </a:p>
          <a:p>
            <a:pPr>
              <a:buNone/>
            </a:pPr>
            <a:r>
              <a:rPr lang="en-US" altLang="zh-CN" sz="2800" err="1"/>
              <a:t>         ls</a:t>
            </a:r>
            <a:r>
              <a:rPr lang="en-US" altLang="zh-CN" sz="2800"/>
              <a:t> –l;;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*)      echo “It is not a filename”;;</a:t>
            </a:r>
            <a:endParaRPr lang="en-US" altLang="zh-CN" sz="2800"/>
          </a:p>
          <a:p>
            <a:pPr>
              <a:buNone/>
            </a:pPr>
            <a:r>
              <a:rPr lang="en-US" altLang="zh-CN" sz="2800" err="1"/>
              <a:t>esac</a:t>
            </a:r>
            <a:endParaRPr lang="en-US" altLang="zh-CN"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61441"/>
          <p:cNvSpPr>
            <a:spLocks noGrp="1"/>
          </p:cNvSpPr>
          <p:nvPr>
            <p:ph type="title"/>
          </p:nvPr>
        </p:nvSpPr>
        <p:spPr>
          <a:xfrm>
            <a:off x="395605" y="321310"/>
            <a:ext cx="8229600" cy="1058545"/>
          </a:xfrm>
        </p:spPr>
        <p:txBody>
          <a:bodyPr anchor="b"/>
          <a:p>
            <a:r>
              <a:rPr lang="zh-CN" sz="2800" b="1" dirty="0"/>
              <a:t>示例：</a:t>
            </a:r>
            <a:r>
              <a:rPr lang="en-US" altLang="zh-CN" sz="2800" b="1" dirty="0"/>
              <a:t>  case</a:t>
            </a:r>
            <a:r>
              <a:rPr lang="zh-CN" altLang="en-US" sz="2800" b="1" dirty="0"/>
              <a:t>语句的通配符及多个模式组合实例。</a:t>
            </a:r>
            <a:endParaRPr lang="zh-CN" altLang="en-US" sz="2800" b="1" dirty="0"/>
          </a:p>
        </p:txBody>
      </p:sp>
      <p:sp>
        <p:nvSpPr>
          <p:cNvPr id="46082" name="文本占位符 6144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86710"/>
          </a:xfrm>
        </p:spPr>
        <p:txBody>
          <a:bodyPr anchor="t"/>
          <a:p>
            <a:pPr>
              <a:buNone/>
            </a:pPr>
            <a:r>
              <a:rPr lang="en-US" altLang="zh-CN" sz="2800"/>
              <a:t>case $1 in</a:t>
            </a:r>
            <a:endParaRPr lang="en-US" altLang="zh-CN" sz="2800"/>
          </a:p>
          <a:p>
            <a:pPr>
              <a:buNone/>
            </a:pPr>
            <a:r>
              <a:rPr lang="en-US" altLang="zh-CN" sz="2800" err="1"/>
              <a:t>[dD]ate</a:t>
            </a:r>
            <a:r>
              <a:rPr lang="en-US" altLang="zh-CN" sz="2800"/>
              <a:t>)  echo “the date is `date`”;;</a:t>
            </a:r>
            <a:endParaRPr lang="en-US" altLang="zh-CN" sz="2800"/>
          </a:p>
          <a:p>
            <a:pPr>
              <a:buNone/>
            </a:pPr>
            <a:r>
              <a:rPr lang="en-US" altLang="zh-CN" sz="2800" err="1"/>
              <a:t>dir|path)   echo “current directory is`pwd</a:t>
            </a:r>
            <a:r>
              <a:rPr lang="en-US" altLang="zh-CN" sz="2800"/>
              <a:t>`”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*)    echo “bad argument”;;</a:t>
            </a:r>
            <a:endParaRPr lang="en-US" altLang="zh-CN" sz="2800"/>
          </a:p>
          <a:p>
            <a:pPr>
              <a:buNone/>
            </a:pPr>
            <a:r>
              <a:rPr lang="en-US" altLang="zh-CN" sz="2800" err="1"/>
              <a:t>esac</a:t>
            </a:r>
            <a:endParaRPr lang="en-US" altLang="zh-CN"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31745"/>
          <p:cNvSpPr>
            <a:spLocks noGrp="1"/>
          </p:cNvSpPr>
          <p:nvPr>
            <p:ph type="title"/>
          </p:nvPr>
        </p:nvSpPr>
        <p:spPr>
          <a:xfrm>
            <a:off x="395605" y="790575"/>
            <a:ext cx="4106545" cy="670560"/>
          </a:xfrm>
        </p:spPr>
        <p:txBody>
          <a:bodyPr anchor="b"/>
          <a:p>
            <a:r>
              <a:rPr lang="zh-CN" altLang="en-US" sz="3600" b="1" dirty="0"/>
              <a:t>四）</a:t>
            </a:r>
            <a:r>
              <a:rPr lang="en-US" altLang="zh-CN" sz="3600" b="1" dirty="0"/>
              <a:t>for</a:t>
            </a:r>
            <a:r>
              <a:rPr lang="zh-CN" altLang="en-US" sz="3600" b="1" dirty="0"/>
              <a:t>语句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47106" name="文本占位符 3174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4260"/>
          </a:xfrm>
        </p:spPr>
        <p:txBody>
          <a:bodyPr anchor="t"/>
          <a:p>
            <a:pPr marL="365125" indent="-365125">
              <a:buNone/>
            </a:pPr>
            <a:r>
              <a:rPr lang="zh-CN" altLang="en-US" b="1" dirty="0"/>
              <a:t>格式：</a:t>
            </a:r>
            <a:endParaRPr lang="zh-CN" altLang="en-US" b="1" dirty="0"/>
          </a:p>
          <a:p>
            <a:pPr lvl="1" indent="-363220">
              <a:buNone/>
            </a:pPr>
            <a:r>
              <a:rPr lang="en-US" altLang="zh-CN" b="1">
                <a:solidFill>
                  <a:srgbClr val="A50021"/>
                </a:solidFill>
              </a:rPr>
              <a:t>for  variable  [in argument-list]</a:t>
            </a:r>
            <a:endParaRPr lang="en-US" altLang="zh-CN" b="1">
              <a:solidFill>
                <a:srgbClr val="A50021"/>
              </a:solidFill>
            </a:endParaRPr>
          </a:p>
          <a:p>
            <a:pPr lvl="1" indent="-363220">
              <a:buNone/>
            </a:pPr>
            <a:r>
              <a:rPr lang="en-US" altLang="zh-CN" b="1">
                <a:solidFill>
                  <a:srgbClr val="A50021"/>
                </a:solidFill>
              </a:rPr>
              <a:t>do</a:t>
            </a:r>
            <a:endParaRPr lang="en-US" altLang="zh-CN" b="1">
              <a:solidFill>
                <a:srgbClr val="A50021"/>
              </a:solidFill>
            </a:endParaRPr>
          </a:p>
          <a:p>
            <a:pPr lvl="1" indent="-363220">
              <a:buNone/>
            </a:pPr>
            <a:r>
              <a:rPr lang="en-US" altLang="zh-CN" b="1">
                <a:solidFill>
                  <a:srgbClr val="A50021"/>
                </a:solidFill>
              </a:rPr>
              <a:t>   command-list</a:t>
            </a:r>
            <a:endParaRPr lang="en-US" altLang="zh-CN" b="1">
              <a:solidFill>
                <a:srgbClr val="A50021"/>
              </a:solidFill>
            </a:endParaRPr>
          </a:p>
          <a:p>
            <a:pPr lvl="1" indent="-363220">
              <a:buNone/>
            </a:pPr>
            <a:r>
              <a:rPr lang="en-US" altLang="zh-CN" b="1">
                <a:solidFill>
                  <a:srgbClr val="A50021"/>
                </a:solidFill>
              </a:rPr>
              <a:t>done</a:t>
            </a:r>
            <a:endParaRPr lang="en-US" altLang="zh-CN" b="1">
              <a:solidFill>
                <a:srgbClr val="A50021"/>
              </a:solidFill>
            </a:endParaRPr>
          </a:p>
          <a:p>
            <a:pPr marL="365125" indent="-365125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其中的</a:t>
            </a:r>
            <a:r>
              <a:rPr lang="en-US" altLang="zh-CN" b="1" dirty="0"/>
              <a:t>[in argument-list]</a:t>
            </a:r>
            <a:r>
              <a:rPr lang="zh-CN" altLang="en-US" b="1" dirty="0"/>
              <a:t>部分为可选项，由于它的不同又可有三种形式。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32769"/>
          <p:cNvSpPr>
            <a:spLocks noGrp="1"/>
          </p:cNvSpPr>
          <p:nvPr>
            <p:ph type="title"/>
          </p:nvPr>
        </p:nvSpPr>
        <p:spPr>
          <a:xfrm>
            <a:off x="395605" y="806450"/>
            <a:ext cx="8229600" cy="654685"/>
          </a:xfrm>
        </p:spPr>
        <p:txBody>
          <a:bodyPr anchor="b"/>
          <a:p>
            <a:r>
              <a:rPr lang="en-US" altLang="zh-CN" sz="3600" b="1" dirty="0"/>
              <a:t>[in argument-list]</a:t>
            </a:r>
            <a:r>
              <a:rPr lang="zh-CN" altLang="en-US" sz="3600" b="1" dirty="0"/>
              <a:t>部分三种形式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48130" name="文本占位符 3277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78990"/>
          </a:xfrm>
        </p:spPr>
        <p:txBody>
          <a:bodyPr anchor="t"/>
          <a:p>
            <a:pPr marL="0" indent="0"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[argument-list]</a:t>
            </a:r>
            <a:r>
              <a:rPr lang="zh-CN" altLang="en-US" sz="2800" b="1" dirty="0"/>
              <a:t>为变量值表 </a:t>
            </a:r>
            <a:endParaRPr lang="zh-CN" altLang="en-US" sz="2800" b="1" dirty="0"/>
          </a:p>
          <a:p>
            <a:pPr marL="535305" lvl="1" indent="0">
              <a:buNone/>
            </a:pPr>
            <a:endParaRPr lang="zh-CN" altLang="en-US" sz="2800" b="1" dirty="0"/>
          </a:p>
          <a:p>
            <a:pPr marL="535305" lvl="1" indent="0">
              <a:buNone/>
            </a:pPr>
            <a:r>
              <a:rPr lang="zh-CN" altLang="en-US" sz="2800" b="1" dirty="0"/>
              <a:t>变量</a:t>
            </a:r>
            <a:r>
              <a:rPr lang="en-US" altLang="zh-CN" sz="2800" b="1" dirty="0"/>
              <a:t>variable</a:t>
            </a:r>
            <a:r>
              <a:rPr lang="zh-CN" altLang="en-US" sz="2800" b="1" dirty="0"/>
              <a:t>依次取值表中各字符串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624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sz="3200" b="1" dirty="0"/>
              <a:t>示例：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将指定的人名用</a:t>
            </a:r>
            <a:r>
              <a:rPr lang="en-US" altLang="zh-CN" sz="3200" b="1" dirty="0"/>
              <a:t>for</a:t>
            </a:r>
            <a:r>
              <a:rPr lang="zh-CN" altLang="en-US" sz="3200" b="1" dirty="0"/>
              <a:t>循环依次输出</a:t>
            </a:r>
            <a:endParaRPr lang="zh-CN" altLang="en-US" sz="3200" b="1" dirty="0"/>
          </a:p>
        </p:txBody>
      </p:sp>
      <p:sp>
        <p:nvSpPr>
          <p:cNvPr id="49154" name="文本占位符 62466"/>
          <p:cNvSpPr>
            <a:spLocks noGrp="1"/>
          </p:cNvSpPr>
          <p:nvPr>
            <p:ph idx="1"/>
          </p:nvPr>
        </p:nvSpPr>
        <p:spPr>
          <a:xfrm>
            <a:off x="323850" y="1844675"/>
            <a:ext cx="8577580" cy="2289810"/>
          </a:xfrm>
        </p:spPr>
        <p:txBody>
          <a:bodyPr anchor="t"/>
          <a:p>
            <a:pPr>
              <a:buNone/>
            </a:pPr>
            <a:r>
              <a:rPr lang="en-US" altLang="zh-CN"/>
              <a:t>for  people in Debbie Tom John Kitty Kuhn</a:t>
            </a:r>
            <a:endParaRPr lang="en-US" altLang="zh-CN"/>
          </a:p>
          <a:p>
            <a:pPr>
              <a:buNone/>
            </a:pPr>
            <a:r>
              <a:rPr lang="en-US" altLang="zh-CN"/>
              <a:t>do</a:t>
            </a:r>
            <a:endParaRPr lang="en-US" altLang="zh-CN"/>
          </a:p>
          <a:p>
            <a:pPr>
              <a:buNone/>
            </a:pPr>
            <a:r>
              <a:rPr lang="en-US" altLang="zh-CN"/>
              <a:t>     echo “$people”</a:t>
            </a:r>
            <a:endParaRPr lang="en-US" altLang="zh-CN"/>
          </a:p>
          <a:p>
            <a:pPr>
              <a:buNone/>
            </a:pPr>
            <a:r>
              <a:rPr lang="en-US" altLang="zh-CN"/>
              <a:t>done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634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 b="1" dirty="0"/>
              <a:t>[in argument-list]</a:t>
            </a:r>
            <a:r>
              <a:rPr lang="zh-CN" altLang="en-US" sz="3200" b="1" dirty="0"/>
              <a:t>部分三种形式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  <p:sp>
        <p:nvSpPr>
          <p:cNvPr id="50178" name="文本占位符 6349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14625"/>
          </a:xfrm>
        </p:spPr>
        <p:txBody>
          <a:bodyPr anchor="t"/>
          <a:p>
            <a:pPr marL="0" indent="0"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[argument-list]</a:t>
            </a:r>
            <a:r>
              <a:rPr lang="zh-CN" altLang="en-US" sz="2800" b="1" dirty="0"/>
              <a:t>为文件的表达式 </a:t>
            </a:r>
            <a:endParaRPr lang="zh-CN" altLang="en-US" sz="2800" b="1" dirty="0"/>
          </a:p>
          <a:p>
            <a:pPr marL="535305" lvl="1" indent="0">
              <a:buNone/>
            </a:pPr>
            <a:endParaRPr lang="zh-CN" altLang="en-US" sz="2800" b="1" dirty="0"/>
          </a:p>
          <a:p>
            <a:pPr marL="535305" lvl="1" indent="0">
              <a:buNone/>
            </a:pPr>
            <a:r>
              <a:rPr lang="zh-CN" altLang="en-US" sz="2800" b="1" dirty="0"/>
              <a:t>变量的值依次取当前目录（或指定目录）下与文件表达式相匹配的文件名，每取值一次，就进入循环体执行命令表，直到所有匹配的文件名取完为止。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占位符 45058"/>
          <p:cNvSpPr>
            <a:spLocks noGrp="1"/>
          </p:cNvSpPr>
          <p:nvPr>
            <p:ph idx="1"/>
          </p:nvPr>
        </p:nvSpPr>
        <p:spPr>
          <a:xfrm>
            <a:off x="457200" y="1052830"/>
            <a:ext cx="8229600" cy="3044825"/>
          </a:xfrm>
        </p:spPr>
        <p:txBody>
          <a:bodyPr anchor="t"/>
          <a:p>
            <a:pPr marL="0" indent="0">
              <a:buNone/>
            </a:pPr>
            <a:r>
              <a:rPr lang="en-US" altLang="zh-CN" b="1" dirty="0">
                <a:solidFill>
                  <a:schemeClr val="accent6"/>
                </a:solidFill>
              </a:rPr>
              <a:t>2</a:t>
            </a:r>
            <a:r>
              <a:rPr lang="zh-CN" altLang="en-US" b="1" dirty="0">
                <a:solidFill>
                  <a:schemeClr val="accent6"/>
                </a:solidFill>
              </a:rPr>
              <a:t>、</a:t>
            </a:r>
            <a:r>
              <a:rPr lang="en-US" altLang="zh-CN" b="1" dirty="0">
                <a:solidFill>
                  <a:schemeClr val="accent6"/>
                </a:solidFill>
              </a:rPr>
              <a:t>Shell</a:t>
            </a:r>
            <a:r>
              <a:rPr lang="zh-CN" altLang="en-US" b="1" dirty="0">
                <a:solidFill>
                  <a:schemeClr val="accent6"/>
                </a:solidFill>
              </a:rPr>
              <a:t>版本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err="1"/>
              <a:t>sh   csh   ksh</a:t>
            </a:r>
            <a:endParaRPr lang="en-US" altLang="zh-CN" b="1"/>
          </a:p>
          <a:p>
            <a:pPr marL="0" indent="0">
              <a:buNone/>
            </a:pPr>
            <a:r>
              <a:rPr lang="zh-CN" altLang="en-US" b="1" dirty="0"/>
              <a:t>在</a:t>
            </a:r>
            <a:r>
              <a:rPr lang="en-US" altLang="zh-CN" b="1" dirty="0"/>
              <a:t>Linux</a:t>
            </a:r>
            <a:r>
              <a:rPr lang="zh-CN" altLang="en-US" b="1" dirty="0"/>
              <a:t>系统中使用的主流</a:t>
            </a:r>
            <a:r>
              <a:rPr lang="en-US" altLang="zh-CN" b="1" dirty="0"/>
              <a:t>Shell</a:t>
            </a:r>
            <a:r>
              <a:rPr lang="zh-CN" altLang="en-US" b="1" dirty="0"/>
              <a:t>是</a:t>
            </a:r>
            <a:r>
              <a:rPr lang="en-US" altLang="zh-CN" b="1" dirty="0"/>
              <a:t>Bash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其它</a:t>
            </a:r>
            <a:r>
              <a:rPr lang="en-US" altLang="zh-CN" b="1" dirty="0"/>
              <a:t>shell</a:t>
            </a:r>
            <a:r>
              <a:rPr lang="zh-CN" altLang="en-US" b="1" dirty="0"/>
              <a:t>与</a:t>
            </a:r>
            <a:r>
              <a:rPr lang="en-US" altLang="zh-CN" b="1" dirty="0"/>
              <a:t>Bash</a:t>
            </a:r>
            <a:r>
              <a:rPr lang="zh-CN" altLang="en-US" b="1" dirty="0"/>
              <a:t>版本的</a:t>
            </a:r>
            <a:r>
              <a:rPr lang="en-US" altLang="zh-CN" b="1" dirty="0"/>
              <a:t>shell</a:t>
            </a:r>
            <a:r>
              <a:rPr lang="zh-CN" altLang="en-US" b="1" dirty="0"/>
              <a:t>也十分类似，读者可以举一反三，根据需要自学其他的</a:t>
            </a:r>
            <a:r>
              <a:rPr lang="en-US" altLang="zh-CN" b="1" dirty="0"/>
              <a:t>shell 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64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sz="2800" b="1" dirty="0"/>
              <a:t>示例：</a:t>
            </a:r>
            <a:r>
              <a:rPr lang="zh-CN" altLang="en-US" sz="2800" b="1" dirty="0"/>
              <a:t>将当前目录下的所有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语言文件用</a:t>
            </a:r>
            <a:r>
              <a:rPr lang="en-US" altLang="zh-CN" sz="2800" b="1" dirty="0"/>
              <a:t>for</a:t>
            </a:r>
            <a:r>
              <a:rPr lang="zh-CN" altLang="en-US" sz="2800" b="1" dirty="0"/>
              <a:t>循环依次输出</a:t>
            </a:r>
            <a:endParaRPr lang="zh-CN" altLang="en-US" sz="2800" b="1" dirty="0"/>
          </a:p>
        </p:txBody>
      </p:sp>
      <p:sp>
        <p:nvSpPr>
          <p:cNvPr id="51202" name="文本占位符 64514"/>
          <p:cNvSpPr>
            <a:spLocks noGrp="1"/>
          </p:cNvSpPr>
          <p:nvPr>
            <p:ph idx="1"/>
          </p:nvPr>
        </p:nvSpPr>
        <p:spPr>
          <a:xfrm>
            <a:off x="827405" y="1700530"/>
            <a:ext cx="4754245" cy="2262505"/>
          </a:xfrm>
        </p:spPr>
        <p:txBody>
          <a:bodyPr anchor="t"/>
          <a:p>
            <a:pPr>
              <a:buNone/>
            </a:pPr>
            <a:r>
              <a:rPr lang="en-US" altLang="zh-CN"/>
              <a:t>for  i  in *.c</a:t>
            </a:r>
            <a:endParaRPr lang="en-US" altLang="zh-CN"/>
          </a:p>
          <a:p>
            <a:pPr>
              <a:buNone/>
            </a:pPr>
            <a:r>
              <a:rPr lang="en-US" altLang="zh-CN"/>
              <a:t>do</a:t>
            </a:r>
            <a:endParaRPr lang="en-US" altLang="zh-CN"/>
          </a:p>
          <a:p>
            <a:pPr>
              <a:buNone/>
            </a:pPr>
            <a:r>
              <a:rPr lang="en-US" altLang="zh-CN"/>
              <a:t>     cat $i |pr</a:t>
            </a:r>
            <a:endParaRPr lang="en-US" altLang="zh-CN"/>
          </a:p>
          <a:p>
            <a:pPr>
              <a:buNone/>
            </a:pPr>
            <a:r>
              <a:rPr lang="en-US" altLang="zh-CN"/>
              <a:t>done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655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600" b="1" dirty="0"/>
              <a:t>[in argument-list]</a:t>
            </a:r>
            <a:r>
              <a:rPr lang="zh-CN" altLang="en-US" sz="3600" b="1" dirty="0"/>
              <a:t>部分三种形式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52226" name="文本占位符 6553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6360"/>
          </a:xfrm>
        </p:spPr>
        <p:txBody>
          <a:bodyPr anchor="t"/>
          <a:p>
            <a:pPr marL="0" indent="0"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[argument-list]</a:t>
            </a:r>
            <a:r>
              <a:rPr lang="zh-CN" altLang="en-US" sz="2800" b="1" dirty="0"/>
              <a:t>为空</a:t>
            </a:r>
            <a:endParaRPr lang="zh-CN" altLang="en-US" sz="2800" b="1" dirty="0"/>
          </a:p>
          <a:p>
            <a:pPr marL="535305" lvl="1" indent="0">
              <a:buNone/>
            </a:pPr>
            <a:endParaRPr lang="zh-CN" altLang="en-US" sz="2800" b="1"/>
          </a:p>
          <a:p>
            <a:pPr marL="535305" lvl="1" indent="0">
              <a:buNone/>
            </a:pPr>
            <a:r>
              <a:rPr lang="en-US" altLang="zh-CN" sz="2800" b="1" dirty="0"/>
              <a:t>[argument-list]</a:t>
            </a:r>
            <a:r>
              <a:rPr lang="zh-CN" altLang="en-US" sz="2800" b="1" dirty="0"/>
              <a:t>也可以用</a:t>
            </a:r>
            <a:r>
              <a:rPr lang="en-US" altLang="zh-CN" sz="2800" b="1" dirty="0"/>
              <a:t>$*</a:t>
            </a:r>
            <a:r>
              <a:rPr lang="zh-CN" altLang="en-US" sz="2800" b="1" dirty="0"/>
              <a:t>来代替，两者是等价的。变量依次取位置参数的值，然后执行循环体中的命令表，直至所有位置参数取完为止。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665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2400" b="1" dirty="0"/>
              <a:t>例</a:t>
            </a:r>
            <a:r>
              <a:rPr lang="en-US" altLang="zh-CN" sz="2400" b="1" dirty="0"/>
              <a:t>7.14 </a:t>
            </a:r>
            <a:r>
              <a:rPr lang="zh-CN" altLang="en-US" sz="2400" b="1" dirty="0"/>
              <a:t>编写一个</a:t>
            </a:r>
            <a:r>
              <a:rPr lang="en-US" altLang="zh-CN" sz="2400" b="1" dirty="0"/>
              <a:t>shell</a:t>
            </a:r>
            <a:r>
              <a:rPr lang="zh-CN" altLang="en-US" sz="2400" b="1" dirty="0"/>
              <a:t>脚本，第一个位置参数为指定的目录，其后指定的位置参数为第一个位置参数指定目录下的文件，显示这些文件的内容。</a:t>
            </a:r>
            <a:endParaRPr lang="zh-CN" altLang="en-US" sz="2400" b="1" dirty="0"/>
          </a:p>
        </p:txBody>
      </p:sp>
      <p:sp>
        <p:nvSpPr>
          <p:cNvPr id="53250" name="文本占位符 66562"/>
          <p:cNvSpPr>
            <a:spLocks noGrp="1"/>
          </p:cNvSpPr>
          <p:nvPr>
            <p:ph idx="1"/>
          </p:nvPr>
        </p:nvSpPr>
        <p:spPr>
          <a:xfrm>
            <a:off x="467995" y="1484630"/>
            <a:ext cx="8577580" cy="5311775"/>
          </a:xfrm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en-US" altLang="zh-CN" sz="2400"/>
              <a:t>dir=$1;shift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if [-d $dir ]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then cd</a:t>
            </a:r>
            <a:r>
              <a:rPr lang="en-US" altLang="zh-CN" sz="2400"/>
              <a:t> $dir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    for name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    do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        if [  -f   $name  ]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        then   cat  $name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                 echo “End of :${dir}/$name”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           else   echo “Invalid file name:${dir</a:t>
            </a:r>
            <a:r>
              <a:rPr lang="en-US" altLang="zh-CN" sz="2400"/>
              <a:t>}/$name”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           fi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    done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else  echo “Bad directory name:$dir</a:t>
            </a:r>
            <a:r>
              <a:rPr lang="en-US" altLang="zh-CN" sz="2400"/>
              <a:t>”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fi</a:t>
            </a:r>
            <a:endParaRPr lang="en-US" altLang="zh-CN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33793"/>
          <p:cNvSpPr>
            <a:spLocks noGrp="1"/>
          </p:cNvSpPr>
          <p:nvPr>
            <p:ph type="title"/>
          </p:nvPr>
        </p:nvSpPr>
        <p:spPr>
          <a:xfrm>
            <a:off x="395605" y="618490"/>
            <a:ext cx="4078605" cy="842645"/>
          </a:xfrm>
        </p:spPr>
        <p:txBody>
          <a:bodyPr anchor="b"/>
          <a:p>
            <a:r>
              <a:rPr lang="zh-CN" altLang="en-US" sz="3600" b="1" dirty="0"/>
              <a:t>五）</a:t>
            </a:r>
            <a:r>
              <a:rPr lang="en-US" altLang="zh-CN" sz="3600" b="1" dirty="0"/>
              <a:t>while</a:t>
            </a:r>
            <a:r>
              <a:rPr lang="zh-CN" altLang="en-US" sz="3600" b="1" dirty="0"/>
              <a:t>语句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54274" name="文本占位符 3379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0815"/>
          </a:xfrm>
        </p:spPr>
        <p:txBody>
          <a:bodyPr anchor="t"/>
          <a:p>
            <a:pPr marL="0" indent="0">
              <a:buNone/>
            </a:pPr>
            <a:r>
              <a:rPr lang="zh-CN" altLang="en-US" b="1" dirty="0"/>
              <a:t>格式为：</a:t>
            </a:r>
            <a:endParaRPr lang="zh-CN" altLang="en-US" b="1" dirty="0"/>
          </a:p>
          <a:p>
            <a:pPr marL="1066800" lvl="1">
              <a:buNone/>
            </a:pPr>
            <a:r>
              <a:rPr lang="en-US" altLang="zh-CN" b="1">
                <a:solidFill>
                  <a:srgbClr val="A50021"/>
                </a:solidFill>
              </a:rPr>
              <a:t>while  expression</a:t>
            </a:r>
            <a:endParaRPr lang="en-US" altLang="zh-CN" b="1">
              <a:solidFill>
                <a:srgbClr val="A50021"/>
              </a:solidFill>
            </a:endParaRPr>
          </a:p>
          <a:p>
            <a:pPr marL="1066800" lvl="1">
              <a:buNone/>
            </a:pPr>
            <a:r>
              <a:rPr lang="en-US" altLang="zh-CN" b="1">
                <a:solidFill>
                  <a:srgbClr val="A50021"/>
                </a:solidFill>
              </a:rPr>
              <a:t>do</a:t>
            </a:r>
            <a:endParaRPr lang="en-US" altLang="zh-CN" b="1">
              <a:solidFill>
                <a:srgbClr val="A50021"/>
              </a:solidFill>
            </a:endParaRPr>
          </a:p>
          <a:p>
            <a:pPr marL="1066800" lvl="1">
              <a:buNone/>
            </a:pPr>
            <a:r>
              <a:rPr lang="en-US" altLang="zh-CN" b="1">
                <a:solidFill>
                  <a:srgbClr val="A50021"/>
                </a:solidFill>
              </a:rPr>
              <a:t>    command-list</a:t>
            </a:r>
            <a:endParaRPr lang="en-US" altLang="zh-CN" b="1">
              <a:solidFill>
                <a:srgbClr val="A50021"/>
              </a:solidFill>
            </a:endParaRPr>
          </a:p>
          <a:p>
            <a:pPr marL="1066800" lvl="1">
              <a:buNone/>
            </a:pPr>
            <a:r>
              <a:rPr lang="en-US" altLang="zh-CN" b="1">
                <a:solidFill>
                  <a:srgbClr val="A50021"/>
                </a:solidFill>
              </a:rPr>
              <a:t>done</a:t>
            </a:r>
            <a:endParaRPr lang="en-US" altLang="zh-CN" b="1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zh-CN" altLang="en-US" sz="2800" b="1" dirty="0"/>
              <a:t>作用：只要</a:t>
            </a:r>
            <a:r>
              <a:rPr lang="en-US" altLang="zh-CN" sz="2800" b="1" dirty="0"/>
              <a:t>expression</a:t>
            </a:r>
            <a:r>
              <a:rPr lang="zh-CN" altLang="en-US" sz="2800" b="1" dirty="0"/>
              <a:t>的值为真，则进入循环体，执行</a:t>
            </a:r>
            <a:r>
              <a:rPr lang="en-US" altLang="zh-CN" sz="2800" b="1" dirty="0"/>
              <a:t>command-1ist</a:t>
            </a:r>
            <a:r>
              <a:rPr lang="zh-CN" altLang="en-US" sz="2800" b="1" dirty="0"/>
              <a:t>中的命令，然后再做条件测试，直到测试条件为假时才终止</a:t>
            </a:r>
            <a:r>
              <a:rPr lang="en-US" altLang="zh-CN" sz="2800" b="1" dirty="0"/>
              <a:t>while</a:t>
            </a:r>
            <a:r>
              <a:rPr lang="zh-CN" altLang="en-US" sz="2800" b="1" dirty="0"/>
              <a:t>语句的行。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675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sz="2400" b="1" dirty="0">
                <a:solidFill>
                  <a:schemeClr val="accent6"/>
                </a:solidFill>
              </a:rPr>
              <a:t>示例：</a:t>
            </a:r>
            <a:r>
              <a:rPr lang="zh-CN" altLang="en-US" sz="2400" b="1" dirty="0">
                <a:solidFill>
                  <a:schemeClr val="accent6"/>
                </a:solidFill>
              </a:rPr>
              <a:t>编写程序，这段程序对各个给定的位置参数，首先判断其是否是普通文件，若是，则显示其内容；否则，显示它不是文件名的信息。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5298" name="文本占位符 6758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5420"/>
          </a:xfrm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en-US" altLang="zh-CN" sz="2600"/>
              <a:t>while  [   $1   ]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do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if  [  -f    $1   ]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then   echo  “display:  $1 “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        cat  $1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else    echo  “$1  is not a file name.”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 err="1"/>
              <a:t>     fi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shift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done</a:t>
            </a:r>
            <a:endParaRPr lang="en-US" altLang="zh-CN" sz="2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34817"/>
          <p:cNvSpPr>
            <a:spLocks noGrp="1"/>
          </p:cNvSpPr>
          <p:nvPr>
            <p:ph type="title"/>
          </p:nvPr>
        </p:nvSpPr>
        <p:spPr>
          <a:xfrm>
            <a:off x="395605" y="603250"/>
            <a:ext cx="4522470" cy="857885"/>
          </a:xfrm>
        </p:spPr>
        <p:txBody>
          <a:bodyPr anchor="b"/>
          <a:p>
            <a:r>
              <a:rPr lang="zh-CN" altLang="en-US" sz="3600" b="1" dirty="0"/>
              <a:t>六）</a:t>
            </a:r>
            <a:r>
              <a:rPr lang="en-US" altLang="zh-CN" sz="3600" b="1" dirty="0"/>
              <a:t>until</a:t>
            </a:r>
            <a:r>
              <a:rPr lang="zh-CN" altLang="en-US" sz="3600" b="1" dirty="0"/>
              <a:t>语句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6322" name="文本占位符 348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6955"/>
          </a:xfrm>
        </p:spPr>
        <p:txBody>
          <a:bodyPr anchor="t"/>
          <a:p>
            <a:pPr marL="0" indent="0">
              <a:buNone/>
            </a:pPr>
            <a:r>
              <a:rPr lang="zh-CN" altLang="en-US" sz="2800" b="1" dirty="0"/>
              <a:t>格式为：</a:t>
            </a:r>
            <a:endParaRPr lang="zh-CN" altLang="en-US" b="1" dirty="0"/>
          </a:p>
          <a:p>
            <a:pPr marL="1066800" lvl="1">
              <a:buNone/>
            </a:pPr>
            <a:r>
              <a:rPr lang="en-US" altLang="zh-CN" b="1">
                <a:solidFill>
                  <a:srgbClr val="A50021"/>
                </a:solidFill>
              </a:rPr>
              <a:t>until expression</a:t>
            </a:r>
            <a:endParaRPr lang="en-US" altLang="zh-CN" b="1">
              <a:solidFill>
                <a:srgbClr val="A50021"/>
              </a:solidFill>
            </a:endParaRPr>
          </a:p>
          <a:p>
            <a:pPr marL="1066800" lvl="1">
              <a:buNone/>
            </a:pPr>
            <a:r>
              <a:rPr lang="en-US" altLang="zh-CN" b="1">
                <a:solidFill>
                  <a:srgbClr val="A50021"/>
                </a:solidFill>
              </a:rPr>
              <a:t>do</a:t>
            </a:r>
            <a:endParaRPr lang="en-US" altLang="zh-CN" b="1">
              <a:solidFill>
                <a:srgbClr val="A50021"/>
              </a:solidFill>
            </a:endParaRPr>
          </a:p>
          <a:p>
            <a:pPr marL="1066800" lvl="1">
              <a:buNone/>
            </a:pPr>
            <a:r>
              <a:rPr lang="en-US" altLang="zh-CN" b="1">
                <a:solidFill>
                  <a:srgbClr val="A50021"/>
                </a:solidFill>
              </a:rPr>
              <a:t>    command-list</a:t>
            </a:r>
            <a:endParaRPr lang="en-US" altLang="zh-CN" b="1">
              <a:solidFill>
                <a:srgbClr val="A50021"/>
              </a:solidFill>
            </a:endParaRPr>
          </a:p>
          <a:p>
            <a:pPr marL="1066800" lvl="1">
              <a:buNone/>
            </a:pPr>
            <a:r>
              <a:rPr lang="en-US" altLang="zh-CN" b="1">
                <a:solidFill>
                  <a:srgbClr val="A50021"/>
                </a:solidFill>
              </a:rPr>
              <a:t>done</a:t>
            </a:r>
            <a:endParaRPr lang="en-US" altLang="zh-CN" b="1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zh-CN" altLang="en-US" sz="2800" b="1" dirty="0"/>
              <a:t>作用： 只要</a:t>
            </a:r>
            <a:r>
              <a:rPr lang="en-US" altLang="zh-CN" sz="2800" b="1" dirty="0"/>
              <a:t>expression</a:t>
            </a:r>
            <a:r>
              <a:rPr lang="zh-CN" altLang="en-US" sz="2800" b="1" dirty="0"/>
              <a:t>的值为假，就执行</a:t>
            </a:r>
            <a:r>
              <a:rPr lang="en-US" altLang="zh-CN" sz="2800" b="1" dirty="0"/>
              <a:t>command—lists</a:t>
            </a:r>
            <a:r>
              <a:rPr lang="zh-CN" altLang="en-US" sz="2800" b="1" dirty="0"/>
              <a:t>的命令。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686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2400" b="1" dirty="0"/>
              <a:t>例</a:t>
            </a:r>
            <a:r>
              <a:rPr lang="en-US" altLang="zh-CN" sz="2400" b="1" dirty="0"/>
              <a:t>7.15</a:t>
            </a:r>
            <a:r>
              <a:rPr lang="zh-CN" altLang="en-US" sz="2400" b="1" dirty="0"/>
              <a:t>编写程序，这段程序对各个给定的位置参数，首先判断其是否是普通文件，若是，则显示其内容；否则，显示它不是文件名的信息。（用</a:t>
            </a:r>
            <a:r>
              <a:rPr lang="en-US" altLang="zh-CN" sz="2400" b="1" dirty="0"/>
              <a:t>until</a:t>
            </a:r>
            <a:r>
              <a:rPr lang="zh-CN" altLang="en-US" sz="2400" b="1" dirty="0"/>
              <a:t>循环）</a:t>
            </a:r>
            <a:endParaRPr lang="zh-CN" altLang="en-US" sz="2400" b="1" dirty="0"/>
          </a:p>
        </p:txBody>
      </p:sp>
      <p:sp>
        <p:nvSpPr>
          <p:cNvPr id="57346" name="文本占位符 686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5270"/>
          </a:xfrm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en-US" altLang="zh-CN" sz="2600"/>
              <a:t>until  [   - z  $1   ]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do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if  [  -f    $1   ]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then   echo  “display:  $1 “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        cat  $1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else    echo  “$1  is not a file name.”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 err="1"/>
              <a:t>     fi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shift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done</a:t>
            </a:r>
            <a:endParaRPr lang="en-US" altLang="zh-CN" sz="2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35841"/>
          <p:cNvSpPr>
            <a:spLocks noGrp="1"/>
          </p:cNvSpPr>
          <p:nvPr>
            <p:ph type="title"/>
          </p:nvPr>
        </p:nvSpPr>
        <p:spPr>
          <a:xfrm>
            <a:off x="395605" y="660400"/>
            <a:ext cx="5805170" cy="800735"/>
          </a:xfrm>
        </p:spPr>
        <p:txBody>
          <a:bodyPr anchor="b"/>
          <a:p>
            <a:r>
              <a:rPr lang="en-US" altLang="zh-CN" dirty="0"/>
              <a:t> </a:t>
            </a:r>
            <a:r>
              <a:rPr lang="zh-CN" altLang="en-US" sz="3600" dirty="0"/>
              <a:t>七）</a:t>
            </a:r>
            <a:r>
              <a:rPr lang="en-US" altLang="zh-CN" sz="3600" b="1" dirty="0"/>
              <a:t>break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continue</a:t>
            </a:r>
            <a:r>
              <a:rPr lang="zh-CN" altLang="en-US" sz="3600" b="1" dirty="0"/>
              <a:t>语句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58370" name="文本占位符 35842"/>
          <p:cNvSpPr>
            <a:spLocks noGrp="1"/>
          </p:cNvSpPr>
          <p:nvPr>
            <p:ph idx="1"/>
          </p:nvPr>
        </p:nvSpPr>
        <p:spPr>
          <a:xfrm>
            <a:off x="268605" y="1600200"/>
            <a:ext cx="8418195" cy="2714625"/>
          </a:xfrm>
        </p:spPr>
        <p:txBody>
          <a:bodyPr anchor="t"/>
          <a:p>
            <a:pPr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break</a:t>
            </a:r>
            <a:r>
              <a:rPr lang="zh-CN" altLang="en-US" sz="2800" b="1" dirty="0"/>
              <a:t>命令可以从循环体中退出来。格式为：</a:t>
            </a:r>
            <a:endParaRPr lang="zh-CN" altLang="en-US" sz="2800" b="1" dirty="0"/>
          </a:p>
          <a:p>
            <a:pPr lvl="1">
              <a:buNone/>
            </a:pPr>
            <a:r>
              <a:rPr lang="en-US" altLang="zh-CN" sz="2800" b="1"/>
              <a:t>  break  [n]</a:t>
            </a:r>
            <a:endParaRPr lang="en-US" altLang="zh-CN" sz="2800" b="1"/>
          </a:p>
          <a:p>
            <a:pPr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continue</a:t>
            </a:r>
            <a:r>
              <a:rPr lang="zh-CN" altLang="en-US" sz="2800" b="1" dirty="0"/>
              <a:t>命令跳过循环体中在它之后的语句，回到本层循环的开头，进行下一次循环。格式为：</a:t>
            </a:r>
            <a:endParaRPr lang="zh-CN" altLang="en-US" sz="2800" b="1" dirty="0"/>
          </a:p>
          <a:p>
            <a:pPr lvl="1">
              <a:buNone/>
            </a:pPr>
            <a:r>
              <a:rPr lang="en-US" altLang="zh-CN" sz="2800" b="1"/>
              <a:t>  continue  [n]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36865"/>
          <p:cNvSpPr>
            <a:spLocks noGrp="1"/>
          </p:cNvSpPr>
          <p:nvPr>
            <p:ph type="title"/>
          </p:nvPr>
        </p:nvSpPr>
        <p:spPr>
          <a:xfrm>
            <a:off x="683895" y="764540"/>
            <a:ext cx="6641465" cy="741045"/>
          </a:xfrm>
        </p:spPr>
        <p:txBody>
          <a:bodyPr anchor="b"/>
          <a:p>
            <a:r>
              <a:rPr lang="zh-CN" altLang="en-US" sz="3600" b="1" dirty="0"/>
              <a:t>八、算术表达式</a:t>
            </a:r>
            <a:endParaRPr lang="zh-CN" altLang="en-US" sz="3600" b="1" dirty="0"/>
          </a:p>
        </p:txBody>
      </p:sp>
      <p:sp>
        <p:nvSpPr>
          <p:cNvPr id="59394" name="文本占位符 3686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09390"/>
          </a:xfrm>
        </p:spPr>
        <p:txBody>
          <a:bodyPr anchor="t"/>
          <a:p>
            <a:pPr marL="0" indent="0">
              <a:buNone/>
            </a:pPr>
            <a:r>
              <a:rPr lang="zh-CN" altLang="en-US" sz="2800" b="1" dirty="0"/>
              <a:t>五种基本的算术运算：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（加）、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（减）、＼</a:t>
            </a:r>
            <a:r>
              <a:rPr lang="en-US" altLang="zh-CN" sz="2800" b="1" dirty="0"/>
              <a:t>*</a:t>
            </a:r>
            <a:r>
              <a:rPr lang="zh-CN" altLang="en-US" sz="2800" b="1" dirty="0"/>
              <a:t>（乘）、／（除）和％（取模）。</a:t>
            </a:r>
            <a:r>
              <a:rPr lang="en-US" altLang="zh-CN" sz="2800" b="1" dirty="0"/>
              <a:t>shell</a:t>
            </a:r>
            <a:r>
              <a:rPr lang="zh-CN" altLang="en-US" sz="2800" b="1" dirty="0"/>
              <a:t>只提供整数的运算。格式如下：</a:t>
            </a: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 err="1">
                <a:solidFill>
                  <a:schemeClr val="accent6"/>
                </a:solidFill>
              </a:rPr>
              <a:t>expr</a:t>
            </a:r>
            <a:r>
              <a:rPr lang="en-US" altLang="zh-CN" sz="2800" b="1" dirty="0">
                <a:solidFill>
                  <a:schemeClr val="accent6"/>
                </a:solidFill>
              </a:rPr>
              <a:t>  n1 </a:t>
            </a:r>
            <a:r>
              <a:rPr lang="zh-CN" altLang="en-US" sz="2800" b="1" dirty="0">
                <a:solidFill>
                  <a:schemeClr val="accent6"/>
                </a:solidFill>
              </a:rPr>
              <a:t>运算符 </a:t>
            </a:r>
            <a:r>
              <a:rPr lang="en-US" altLang="zh-CN" sz="2800" b="1">
                <a:solidFill>
                  <a:schemeClr val="accent6"/>
                </a:solidFill>
              </a:rPr>
              <a:t>n2 </a:t>
            </a:r>
            <a:endParaRPr lang="en-US" altLang="zh-CN" sz="2800" b="1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800" b="1" dirty="0"/>
              <a:t>例：</a:t>
            </a: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 err="1">
                <a:solidFill>
                  <a:schemeClr val="accent6"/>
                </a:solidFill>
              </a:rPr>
              <a:t>expr</a:t>
            </a:r>
            <a:r>
              <a:rPr lang="en-US" altLang="zh-CN" sz="2800" b="1">
                <a:solidFill>
                  <a:schemeClr val="accent6"/>
                </a:solidFill>
              </a:rPr>
              <a:t> 15 \* 15</a:t>
            </a:r>
            <a:endParaRPr lang="en-US" altLang="zh-CN" sz="2800" b="1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800" b="1" dirty="0"/>
              <a:t>注意：在运算符的前后都留有空格，否则</a:t>
            </a:r>
            <a:r>
              <a:rPr lang="en-US" altLang="zh-CN" sz="2800" b="1" err="1"/>
              <a:t>expr</a:t>
            </a:r>
            <a:r>
              <a:rPr lang="zh-CN" altLang="en-US" sz="2800" b="1" dirty="0"/>
              <a:t>不对表达式进行计算，而直接输出它们。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59393"/>
          <p:cNvSpPr>
            <a:spLocks noGrp="1"/>
          </p:cNvSpPr>
          <p:nvPr>
            <p:ph type="title"/>
          </p:nvPr>
        </p:nvSpPr>
        <p:spPr>
          <a:xfrm>
            <a:off x="611505" y="836930"/>
            <a:ext cx="6916420" cy="669290"/>
          </a:xfrm>
        </p:spPr>
        <p:txBody>
          <a:bodyPr anchor="b"/>
          <a:p>
            <a:r>
              <a:rPr lang="en-US" altLang="zh-CN" sz="3600" b="1" err="1"/>
              <a:t>expr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命令</a:t>
            </a:r>
            <a:endParaRPr lang="zh-CN" altLang="en-US" sz="3600" b="1" dirty="0"/>
          </a:p>
        </p:txBody>
      </p:sp>
      <p:sp>
        <p:nvSpPr>
          <p:cNvPr id="60418" name="文本占位符 5939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13025"/>
          </a:xfrm>
        </p:spPr>
        <p:txBody>
          <a:bodyPr anchor="t"/>
          <a:p>
            <a:pPr marL="0" indent="0"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用途</a:t>
            </a:r>
            <a:r>
              <a:rPr lang="en-US" altLang="zh-CN" sz="2800" b="1" dirty="0">
                <a:latin typeface="Arial" panose="020B0604020202020204" pitchFamily="34" charset="0"/>
              </a:rPr>
              <a:t>: </a:t>
            </a:r>
            <a:r>
              <a:rPr lang="zh-CN" altLang="en-US" sz="2800" b="1" dirty="0">
                <a:latin typeface="Arial" panose="020B0604020202020204" pitchFamily="34" charset="0"/>
              </a:rPr>
              <a:t>求表达式变量的值。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语法</a:t>
            </a:r>
            <a:r>
              <a:rPr lang="en-US" altLang="zh-CN" sz="2800" b="1" err="1">
                <a:latin typeface="Arial" panose="020B0604020202020204" pitchFamily="34" charset="0"/>
              </a:rPr>
              <a:t>: expr</a:t>
            </a:r>
            <a:r>
              <a:rPr lang="en-US" altLang="zh-CN" sz="2800" b="1">
                <a:latin typeface="Arial" panose="020B0604020202020204" pitchFamily="34" charset="0"/>
              </a:rPr>
              <a:t> </a:t>
            </a:r>
            <a:r>
              <a:rPr lang="en-US" altLang="zh-CN" sz="2800" b="1" i="1">
                <a:latin typeface="Arial" panose="020B0604020202020204" pitchFamily="34" charset="0"/>
              </a:rPr>
              <a:t>Expression</a:t>
            </a:r>
            <a:endParaRPr lang="en-US" altLang="zh-CN" sz="2800" b="1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描述</a:t>
            </a:r>
            <a:r>
              <a:rPr lang="en-US" altLang="zh-CN" sz="2800" b="1" err="1">
                <a:latin typeface="Arial" panose="020B0604020202020204" pitchFamily="34" charset="0"/>
              </a:rPr>
              <a:t>: expr</a:t>
            </a:r>
            <a:r>
              <a:rPr lang="en-US" altLang="zh-CN" sz="2800" b="1" dirty="0">
                <a:latin typeface="Arial" panose="020B0604020202020204" pitchFamily="34" charset="0"/>
              </a:rPr>
              <a:t> </a:t>
            </a:r>
            <a:r>
              <a:rPr lang="zh-CN" altLang="en-US" sz="2800" b="1" dirty="0">
                <a:latin typeface="Arial" panose="020B0604020202020204" pitchFamily="34" charset="0"/>
              </a:rPr>
              <a:t>命令读入</a:t>
            </a:r>
            <a:r>
              <a:rPr lang="en-US" altLang="zh-CN" sz="2800" b="1" dirty="0">
                <a:latin typeface="Arial" panose="020B0604020202020204" pitchFamily="34" charset="0"/>
              </a:rPr>
              <a:t> </a:t>
            </a:r>
            <a:r>
              <a:rPr lang="en-US" altLang="zh-CN" sz="2800" b="1" i="1">
                <a:latin typeface="Arial" panose="020B0604020202020204" pitchFamily="34" charset="0"/>
              </a:rPr>
              <a:t>Expression</a:t>
            </a:r>
            <a:r>
              <a:rPr lang="en-US" altLang="zh-CN" sz="2800" b="1" dirty="0">
                <a:latin typeface="Arial" panose="020B0604020202020204" pitchFamily="34" charset="0"/>
              </a:rPr>
              <a:t> </a:t>
            </a:r>
            <a:r>
              <a:rPr lang="zh-CN" altLang="en-US" sz="2800" b="1" dirty="0">
                <a:latin typeface="Arial" panose="020B0604020202020204" pitchFamily="34" charset="0"/>
              </a:rPr>
              <a:t>参数，计算它的值，然后将结果写入到标准输出。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占位符 46082"/>
          <p:cNvSpPr>
            <a:spLocks noGrp="1"/>
          </p:cNvSpPr>
          <p:nvPr>
            <p:ph idx="1"/>
          </p:nvPr>
        </p:nvSpPr>
        <p:spPr>
          <a:xfrm>
            <a:off x="467360" y="1052830"/>
            <a:ext cx="8229600" cy="4687570"/>
          </a:xfrm>
        </p:spPr>
        <p:txBody>
          <a:bodyPr anchor="t"/>
          <a:p>
            <a:pPr>
              <a:buNone/>
            </a:pPr>
            <a:r>
              <a:rPr lang="en-US" altLang="zh-CN" b="1" dirty="0">
                <a:solidFill>
                  <a:schemeClr val="accent6"/>
                </a:solidFill>
              </a:rPr>
              <a:t>3</a:t>
            </a:r>
            <a:r>
              <a:rPr lang="zh-CN" altLang="en-US" b="1" dirty="0">
                <a:solidFill>
                  <a:schemeClr val="accent6"/>
                </a:solidFill>
              </a:rPr>
              <a:t>、第一个</a:t>
            </a:r>
            <a:r>
              <a:rPr lang="en-US" altLang="zh-CN" b="1" dirty="0">
                <a:solidFill>
                  <a:schemeClr val="accent6"/>
                </a:solidFill>
              </a:rPr>
              <a:t>Shell</a:t>
            </a:r>
            <a:r>
              <a:rPr lang="zh-CN" altLang="en-US" b="1" dirty="0">
                <a:solidFill>
                  <a:schemeClr val="accent6"/>
                </a:solidFill>
              </a:rPr>
              <a:t>程序</a:t>
            </a:r>
            <a:endParaRPr lang="zh-CN" altLang="en-US" b="1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zh-CN" altLang="en-US" sz="2800" b="1"/>
              <a:t>脚本</a:t>
            </a:r>
            <a:r>
              <a:rPr lang="en-US" altLang="zh-CN" sz="2800" b="1"/>
              <a:t>test.sh</a:t>
            </a:r>
            <a:r>
              <a:rPr lang="zh-CN" altLang="en-US" sz="2800" b="1"/>
              <a:t>的内容如下：</a:t>
            </a:r>
            <a:endParaRPr lang="en-US" altLang="zh-CN" sz="2800" b="1"/>
          </a:p>
          <a:p>
            <a:pPr>
              <a:buNone/>
            </a:pPr>
            <a:r>
              <a:rPr lang="en-US" altLang="zh-CN" sz="2800" b="1" err="1"/>
              <a:t>   #</a:t>
            </a:r>
            <a:r>
              <a:rPr lang="zh-CN" altLang="en-US" sz="2800" b="1" err="1"/>
              <a:t>！</a:t>
            </a:r>
            <a:r>
              <a:rPr lang="en-US" altLang="zh-CN" sz="2800" b="1" err="1"/>
              <a:t>/bin/bash</a:t>
            </a:r>
            <a:endParaRPr lang="en-US" altLang="zh-CN" sz="2800" b="1" err="1"/>
          </a:p>
          <a:p>
            <a:pPr>
              <a:buNone/>
            </a:pPr>
            <a:r>
              <a:rPr lang="en-US" altLang="zh-CN" sz="2800" b="1" err="1"/>
              <a:t>   #This script will show account’s messages.</a:t>
            </a:r>
            <a:endParaRPr lang="en-US" altLang="zh-CN" sz="2800" b="1" err="1"/>
          </a:p>
          <a:p>
            <a:pPr>
              <a:buNone/>
            </a:pPr>
            <a:r>
              <a:rPr lang="en-US" altLang="zh-CN" sz="2800" b="1" err="1"/>
              <a:t>   echo “The ‘id’ command output is:”</a:t>
            </a:r>
            <a:endParaRPr lang="en-US" altLang="zh-CN" sz="2800" b="1" err="1"/>
          </a:p>
          <a:p>
            <a:pPr>
              <a:buNone/>
            </a:pPr>
            <a:r>
              <a:rPr lang="en-US" altLang="zh-CN" sz="2800" b="1" err="1"/>
              <a:t>   id</a:t>
            </a:r>
            <a:endParaRPr lang="en-US" altLang="zh-CN" sz="2800" b="1" err="1"/>
          </a:p>
          <a:p>
            <a:pPr>
              <a:buNone/>
            </a:pPr>
            <a:r>
              <a:rPr lang="en-US" altLang="zh-CN" sz="2800" b="1" err="1"/>
              <a:t>   echo “Your user’s home is :${HOME}”</a:t>
            </a:r>
            <a:endParaRPr lang="en-US" altLang="zh-CN" sz="2800" b="1" err="1"/>
          </a:p>
          <a:p>
            <a:pPr>
              <a:buNone/>
            </a:pPr>
            <a:r>
              <a:rPr lang="en-US" altLang="zh-CN" sz="2800" b="1" err="1"/>
              <a:t>   echo “Your home dir’s filenames:”</a:t>
            </a:r>
            <a:endParaRPr lang="en-US" altLang="zh-CN" sz="2800" b="1" err="1"/>
          </a:p>
          <a:p>
            <a:pPr>
              <a:buNone/>
            </a:pPr>
            <a:r>
              <a:rPr lang="en-US" altLang="zh-CN" sz="2800" b="1" err="1"/>
              <a:t>   ls</a:t>
            </a:r>
            <a:r>
              <a:rPr lang="en-US" altLang="zh-CN" sz="2800" b="1"/>
              <a:t> –l </a:t>
            </a:r>
            <a:endParaRPr lang="en-US" altLang="zh-CN" sz="2800" b="1"/>
          </a:p>
          <a:p>
            <a:pPr>
              <a:buNone/>
            </a:pPr>
            <a:r>
              <a:rPr lang="en-US" altLang="zh-CN" sz="2800" b="1"/>
              <a:t>  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57345"/>
          <p:cNvSpPr>
            <a:spLocks noGrp="1"/>
          </p:cNvSpPr>
          <p:nvPr>
            <p:ph type="title"/>
          </p:nvPr>
        </p:nvSpPr>
        <p:spPr>
          <a:xfrm>
            <a:off x="539750" y="548640"/>
            <a:ext cx="5447030" cy="676910"/>
          </a:xfrm>
        </p:spPr>
        <p:txBody>
          <a:bodyPr anchor="b"/>
          <a:p>
            <a:r>
              <a:rPr lang="zh-CN" altLang="en-US" sz="3600" b="1" dirty="0"/>
              <a:t>补充：算 术 运 算</a:t>
            </a:r>
            <a:endParaRPr lang="zh-CN" altLang="en-US" sz="3600" b="1" dirty="0"/>
          </a:p>
        </p:txBody>
      </p:sp>
      <p:sp>
        <p:nvSpPr>
          <p:cNvPr id="61442" name="文本占位符 57346"/>
          <p:cNvSpPr>
            <a:spLocks noGrp="1"/>
          </p:cNvSpPr>
          <p:nvPr>
            <p:ph idx="1"/>
          </p:nvPr>
        </p:nvSpPr>
        <p:spPr>
          <a:xfrm>
            <a:off x="467360" y="1412875"/>
            <a:ext cx="8534400" cy="4383405"/>
          </a:xfrm>
        </p:spPr>
        <p:txBody>
          <a:bodyPr anchor="t"/>
          <a:p>
            <a:pPr marL="0" indent="0">
              <a:lnSpc>
                <a:spcPct val="90000"/>
              </a:lnSpc>
              <a:buNone/>
            </a:pPr>
            <a:r>
              <a:rPr lang="en-US" altLang="zh-CN" sz="2100" b="1" dirty="0"/>
              <a:t>bash</a:t>
            </a:r>
            <a:r>
              <a:rPr lang="zh-CN" altLang="en-US" sz="2100" b="1" dirty="0"/>
              <a:t>中执行整数算术运算的命令是</a:t>
            </a:r>
            <a:r>
              <a:rPr lang="en-US" altLang="zh-CN" sz="2100" b="1" dirty="0"/>
              <a:t>let</a:t>
            </a:r>
            <a:r>
              <a:rPr lang="zh-CN" altLang="en-US" sz="2100" b="1" dirty="0"/>
              <a:t>，其语法格式为：</a:t>
            </a:r>
            <a:endParaRPr lang="zh-CN" altLang="en-US" sz="2100" b="1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100" b="1" err="1"/>
              <a:t>                   </a:t>
            </a:r>
            <a:r>
              <a:rPr lang="en-US" altLang="zh-CN" sz="2100" b="1" err="1"/>
              <a:t>let   arg</a:t>
            </a:r>
            <a:r>
              <a:rPr lang="en-US" altLang="zh-CN" sz="2100" b="1"/>
              <a:t> …</a:t>
            </a:r>
            <a:endParaRPr lang="en-US" altLang="zh-CN" sz="2100" b="1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100" b="1" dirty="0"/>
              <a:t>其中</a:t>
            </a:r>
            <a:r>
              <a:rPr lang="en-US" altLang="zh-CN" sz="2100" b="1" err="1"/>
              <a:t>arg</a:t>
            </a:r>
            <a:r>
              <a:rPr lang="zh-CN" altLang="en-US" sz="2100" b="1" dirty="0"/>
              <a:t>是单独的算术表达式。它使用</a:t>
            </a:r>
            <a:r>
              <a:rPr lang="en-US" altLang="zh-CN" sz="2100" b="1" dirty="0"/>
              <a:t>C</a:t>
            </a:r>
            <a:r>
              <a:rPr lang="zh-CN" altLang="en-US" sz="2100" b="1" dirty="0"/>
              <a:t>语言中表达式的语法、优先级和结合性。除</a:t>
            </a:r>
            <a:r>
              <a:rPr lang="en-US" altLang="zh-CN" sz="2100" b="1" dirty="0"/>
              <a:t>++</a:t>
            </a:r>
            <a:r>
              <a:rPr lang="zh-CN" altLang="en-US" sz="2100" b="1" dirty="0"/>
              <a:t>、</a:t>
            </a:r>
            <a:r>
              <a:rPr lang="en-US" altLang="zh-CN" sz="2100" b="1" dirty="0"/>
              <a:t>--</a:t>
            </a:r>
            <a:r>
              <a:rPr lang="zh-CN" altLang="en-US" sz="2100" b="1" dirty="0"/>
              <a:t>和逗号</a:t>
            </a:r>
            <a:r>
              <a:rPr lang="en-US" altLang="zh-CN" sz="2100" b="1" dirty="0"/>
              <a:t>(</a:t>
            </a:r>
            <a:r>
              <a:rPr lang="zh-CN" altLang="en-US" sz="2100" b="1" dirty="0"/>
              <a:t>，</a:t>
            </a:r>
            <a:r>
              <a:rPr lang="en-US" altLang="zh-CN" sz="2100" b="1" dirty="0"/>
              <a:t>)</a:t>
            </a:r>
            <a:r>
              <a:rPr lang="zh-CN" altLang="en-US" sz="2100" b="1" dirty="0"/>
              <a:t>之外，所有整型运算符都得到支持</a:t>
            </a:r>
            <a:r>
              <a:rPr lang="en-US" altLang="zh-CN" sz="2100" b="1" dirty="0"/>
              <a:t>,</a:t>
            </a:r>
            <a:r>
              <a:rPr lang="zh-CN" altLang="en-US" sz="2100" b="1" dirty="0"/>
              <a:t>此外，还提供了方幂运算符“</a:t>
            </a:r>
            <a:r>
              <a:rPr lang="en-US" altLang="zh-CN" sz="2100" b="1" dirty="0"/>
              <a:t>**”</a:t>
            </a:r>
            <a:r>
              <a:rPr lang="zh-CN" altLang="en-US" sz="2100" b="1" dirty="0"/>
              <a:t>。</a:t>
            </a:r>
            <a:endParaRPr lang="zh-CN" altLang="en-US" sz="2100" b="1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100" b="1" dirty="0"/>
              <a:t>在算术表达式中直接利用名称访问命名的参数，不要前面带有“</a:t>
            </a:r>
            <a:r>
              <a:rPr lang="en-US" altLang="zh-CN" sz="2100" b="1" dirty="0"/>
              <a:t>$”</a:t>
            </a:r>
            <a:r>
              <a:rPr lang="zh-CN" altLang="en-US" sz="2100" b="1" dirty="0"/>
              <a:t>符号</a:t>
            </a:r>
            <a:endParaRPr lang="zh-CN" altLang="en-US" sz="21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100" b="1" dirty="0">
                <a:solidFill>
                  <a:srgbClr val="A50021"/>
                </a:solidFill>
              </a:rPr>
              <a:t>let </a:t>
            </a:r>
            <a:r>
              <a:rPr lang="zh-CN" altLang="en-US" sz="2100" b="1" dirty="0">
                <a:solidFill>
                  <a:srgbClr val="A50021"/>
                </a:solidFill>
              </a:rPr>
              <a:t>命令的</a:t>
            </a:r>
            <a:r>
              <a:rPr lang="zh-CN" altLang="en-US" sz="2100" b="1" dirty="0">
                <a:solidFill>
                  <a:srgbClr val="A50021"/>
                </a:solidFill>
                <a:ea typeface="楷体_GB2312" pitchFamily="49" charset="-122"/>
              </a:rPr>
              <a:t>替代表示形式</a:t>
            </a:r>
            <a:r>
              <a:rPr lang="zh-CN" altLang="en-US" sz="2100" b="1" dirty="0">
                <a:solidFill>
                  <a:srgbClr val="A50021"/>
                </a:solidFill>
              </a:rPr>
              <a:t>是：</a:t>
            </a:r>
            <a:endParaRPr lang="zh-CN" altLang="en-US" sz="2100" b="1" dirty="0">
              <a:solidFill>
                <a:srgbClr val="A5002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100" b="1">
                <a:solidFill>
                  <a:srgbClr val="A50021"/>
                </a:solidFill>
              </a:rPr>
              <a:t>                 </a:t>
            </a:r>
            <a:r>
              <a:rPr lang="en-US" altLang="zh-CN" sz="2100" b="1" dirty="0">
                <a:solidFill>
                  <a:srgbClr val="A50021"/>
                </a:solidFill>
                <a:ea typeface="楷体_GB2312" pitchFamily="49" charset="-122"/>
              </a:rPr>
              <a:t>((</a:t>
            </a:r>
            <a:r>
              <a:rPr lang="zh-CN" altLang="en-US" sz="2100" b="1" dirty="0">
                <a:solidFill>
                  <a:srgbClr val="A50021"/>
                </a:solidFill>
                <a:ea typeface="楷体_GB2312" pitchFamily="49" charset="-122"/>
              </a:rPr>
              <a:t>算术表达式</a:t>
            </a:r>
            <a:r>
              <a:rPr lang="en-US" altLang="zh-CN" sz="2100" b="1">
                <a:solidFill>
                  <a:srgbClr val="A50021"/>
                </a:solidFill>
                <a:ea typeface="楷体_GB2312" pitchFamily="49" charset="-122"/>
              </a:rPr>
              <a:t>))</a:t>
            </a:r>
            <a:endParaRPr lang="en-US" altLang="zh-CN" sz="2100" b="1">
              <a:solidFill>
                <a:srgbClr val="A50021"/>
              </a:solidFill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100" b="1" dirty="0">
                <a:solidFill>
                  <a:srgbClr val="A50021"/>
                </a:solidFill>
              </a:rPr>
              <a:t>例如：</a:t>
            </a:r>
            <a:endParaRPr lang="zh-CN" altLang="en-US" sz="2100" b="1" dirty="0">
              <a:solidFill>
                <a:srgbClr val="A5002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100" b="1">
                <a:solidFill>
                  <a:srgbClr val="A50021"/>
                </a:solidFill>
              </a:rPr>
              <a:t>                 </a:t>
            </a:r>
            <a:r>
              <a:rPr lang="en-US" altLang="zh-CN" sz="2100" b="1">
                <a:solidFill>
                  <a:srgbClr val="A50021"/>
                </a:solidFill>
              </a:rPr>
              <a:t>let ″j=i*6+2″</a:t>
            </a:r>
            <a:endParaRPr lang="en-US" altLang="zh-CN" sz="2100" b="1">
              <a:solidFill>
                <a:srgbClr val="A5002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100" b="1" dirty="0">
                <a:solidFill>
                  <a:srgbClr val="A50021"/>
                </a:solidFill>
              </a:rPr>
              <a:t>等价于  ： </a:t>
            </a:r>
            <a:r>
              <a:rPr lang="en-US" altLang="zh-CN" sz="2100" b="1">
                <a:solidFill>
                  <a:srgbClr val="A50021"/>
                </a:solidFill>
              </a:rPr>
              <a:t>((j=i*6+2))</a:t>
            </a:r>
            <a:endParaRPr lang="en-US" altLang="zh-CN" sz="2100" b="1">
              <a:solidFill>
                <a:srgbClr val="A5002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100" b="1" dirty="0"/>
              <a:t>如果表达式的值是非</a:t>
            </a:r>
            <a:r>
              <a:rPr lang="en-US" altLang="zh-CN" sz="2100" b="1" dirty="0"/>
              <a:t>0</a:t>
            </a:r>
            <a:r>
              <a:rPr lang="zh-CN" altLang="en-US" sz="2100" b="1" dirty="0"/>
              <a:t>，那么返回的状态值是</a:t>
            </a:r>
            <a:r>
              <a:rPr lang="en-US" altLang="zh-CN" sz="2100" b="1" dirty="0"/>
              <a:t>0</a:t>
            </a:r>
            <a:r>
              <a:rPr lang="zh-CN" altLang="en-US" sz="2100" b="1" dirty="0"/>
              <a:t>；否则，返回的状态值是</a:t>
            </a:r>
            <a:r>
              <a:rPr lang="en-US" altLang="zh-CN" sz="2100" b="1" dirty="0"/>
              <a:t>1</a:t>
            </a:r>
            <a:r>
              <a:rPr lang="zh-CN" altLang="en-US" sz="2100" b="1" dirty="0"/>
              <a:t>。</a:t>
            </a:r>
            <a:endParaRPr lang="zh-CN" altLang="en-US" sz="2100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37889"/>
          <p:cNvSpPr>
            <a:spLocks noGrp="1"/>
          </p:cNvSpPr>
          <p:nvPr>
            <p:ph type="title"/>
          </p:nvPr>
        </p:nvSpPr>
        <p:spPr>
          <a:xfrm>
            <a:off x="395605" y="718185"/>
            <a:ext cx="4726305" cy="742950"/>
          </a:xfrm>
        </p:spPr>
        <p:txBody>
          <a:bodyPr anchor="b"/>
          <a:p>
            <a:r>
              <a:rPr lang="zh-CN" altLang="en-US" sz="3600" b="1" dirty="0"/>
              <a:t>九、自定义函数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62466" name="文本占位符 3789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09390"/>
          </a:xfrm>
        </p:spPr>
        <p:txBody>
          <a:bodyPr anchor="t"/>
          <a:p>
            <a:pPr marL="0" indent="0">
              <a:buNone/>
            </a:pPr>
            <a:r>
              <a:rPr lang="zh-CN" altLang="en-US" sz="2800" b="1" dirty="0"/>
              <a:t>在</a:t>
            </a:r>
            <a:r>
              <a:rPr lang="en-US" altLang="zh-CN" sz="2800" b="1" dirty="0"/>
              <a:t>shell</a:t>
            </a:r>
            <a:r>
              <a:rPr lang="zh-CN" altLang="en-US" sz="2800" b="1" dirty="0"/>
              <a:t>脚本中可以定义并使用函数。其定义格式为：</a:t>
            </a: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>
                <a:solidFill>
                  <a:srgbClr val="A50021"/>
                </a:solidFill>
              </a:rPr>
              <a:t>function( )</a:t>
            </a:r>
            <a:endParaRPr lang="en-US" altLang="zh-CN" sz="2800" b="1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n-US" altLang="zh-CN" sz="2800" b="1">
                <a:solidFill>
                  <a:srgbClr val="A50021"/>
                </a:solidFill>
              </a:rPr>
              <a:t>{</a:t>
            </a:r>
            <a:endParaRPr lang="en-US" altLang="zh-CN" sz="2800" b="1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n-US" altLang="zh-CN" sz="2800" b="1">
                <a:solidFill>
                  <a:srgbClr val="A50021"/>
                </a:solidFill>
              </a:rPr>
              <a:t>  command-list</a:t>
            </a:r>
            <a:endParaRPr lang="en-US" altLang="zh-CN" sz="2800" b="1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n-US" altLang="zh-CN" sz="2800" b="1">
                <a:solidFill>
                  <a:srgbClr val="A50021"/>
                </a:solidFill>
              </a:rPr>
              <a:t>}</a:t>
            </a:r>
            <a:endParaRPr lang="en-US" altLang="zh-CN" sz="2800" b="1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zh-CN" altLang="en-US" sz="2800" b="1" dirty="0"/>
              <a:t>函数应先定义，后使用。调用函数时，直接利用函数名调用。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69633"/>
          <p:cNvSpPr>
            <a:spLocks noGrp="1"/>
          </p:cNvSpPr>
          <p:nvPr>
            <p:ph type="title"/>
          </p:nvPr>
        </p:nvSpPr>
        <p:spPr>
          <a:xfrm>
            <a:off x="395605" y="692150"/>
            <a:ext cx="8229600" cy="768985"/>
          </a:xfrm>
        </p:spPr>
        <p:txBody>
          <a:bodyPr anchor="b"/>
          <a:p>
            <a:r>
              <a:rPr lang="zh-CN" sz="3400" b="1" dirty="0"/>
              <a:t>示例：</a:t>
            </a:r>
            <a:r>
              <a:rPr lang="en-US" altLang="zh-CN" sz="3400" b="1" dirty="0"/>
              <a:t> </a:t>
            </a:r>
            <a:r>
              <a:rPr lang="zh-CN" altLang="en-US" sz="3400" b="1" dirty="0"/>
              <a:t>自定义一个函数，再进行调用。</a:t>
            </a:r>
            <a:endParaRPr lang="zh-CN" altLang="en-US" sz="3400" b="1" dirty="0"/>
          </a:p>
        </p:txBody>
      </p:sp>
      <p:sp>
        <p:nvSpPr>
          <p:cNvPr id="63490" name="文本占位符 6963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52900"/>
          </a:xfrm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en-US" altLang="zh-CN" sz="2600" err="1"/>
              <a:t>testfile</a:t>
            </a:r>
            <a:r>
              <a:rPr lang="en-US" altLang="zh-CN" sz="2600"/>
              <a:t>()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{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if [ -d “$1” ]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   then echo “$1 is a directory.”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 err="1"/>
              <a:t>      else ehco</a:t>
            </a:r>
            <a:r>
              <a:rPr lang="en-US" altLang="zh-CN" sz="2600"/>
              <a:t> “$1 is not a directory.”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 err="1"/>
              <a:t>   fi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   echo “End of the function.”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}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 err="1"/>
              <a:t>testfile  /usr</a:t>
            </a:r>
            <a:r>
              <a:rPr lang="en-US" altLang="zh-CN" sz="2600"/>
              <a:t>/a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endParaRPr lang="en-US" altLang="zh-CN"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4097"/>
          <p:cNvSpPr>
            <a:spLocks noGrp="1"/>
          </p:cNvSpPr>
          <p:nvPr>
            <p:ph type="title"/>
          </p:nvPr>
        </p:nvSpPr>
        <p:spPr>
          <a:xfrm>
            <a:off x="395605" y="632460"/>
            <a:ext cx="6006465" cy="828675"/>
          </a:xfrm>
        </p:spPr>
        <p:txBody>
          <a:bodyPr anchor="b"/>
          <a:p>
            <a:r>
              <a:rPr lang="zh-CN" altLang="en-US" sz="3600" b="1" dirty="0"/>
              <a:t>二）</a:t>
            </a:r>
            <a:r>
              <a:rPr lang="en-US" altLang="zh-CN" sz="3600" b="1" dirty="0"/>
              <a:t>shell</a:t>
            </a:r>
            <a:r>
              <a:rPr lang="zh-CN" altLang="en-US" sz="3600" b="1" dirty="0"/>
              <a:t>脚本的建立与执行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7170" name="文本占位符 409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70810"/>
          </a:xfrm>
        </p:spPr>
        <p:txBody>
          <a:bodyPr anchor="t"/>
          <a:p>
            <a:pPr marL="0" indent="0">
              <a:buNone/>
            </a:pPr>
            <a:r>
              <a:rPr lang="en-US" altLang="zh-CN" b="1" dirty="0">
                <a:solidFill>
                  <a:schemeClr val="accent6"/>
                </a:solidFill>
              </a:rPr>
              <a:t>1</a:t>
            </a:r>
            <a:r>
              <a:rPr lang="zh-CN" altLang="en-US" b="1" dirty="0">
                <a:solidFill>
                  <a:schemeClr val="accent6"/>
                </a:solidFill>
              </a:rPr>
              <a:t>、</a:t>
            </a:r>
            <a:r>
              <a:rPr lang="en-US" altLang="zh-CN" b="1" dirty="0">
                <a:solidFill>
                  <a:schemeClr val="accent6"/>
                </a:solidFill>
              </a:rPr>
              <a:t>shell</a:t>
            </a:r>
            <a:r>
              <a:rPr lang="zh-CN" altLang="en-US" b="1" dirty="0">
                <a:solidFill>
                  <a:schemeClr val="accent6"/>
                </a:solidFill>
              </a:rPr>
              <a:t>脚本的建立</a:t>
            </a:r>
            <a:r>
              <a:rPr lang="zh-CN" altLang="en-US" dirty="0"/>
              <a:t> </a:t>
            </a:r>
            <a:endParaRPr lang="zh-CN" altLang="en-US" dirty="0"/>
          </a:p>
          <a:p>
            <a:pPr marL="179705" lvl="1" indent="0">
              <a:buNone/>
            </a:pPr>
            <a:r>
              <a:rPr lang="zh-CN" altLang="en-US" b="1" dirty="0"/>
              <a:t>同建立普通文本文件的方式相同，可利用编辑器</a:t>
            </a:r>
            <a:r>
              <a:rPr lang="en-US" altLang="zh-CN" b="1" dirty="0"/>
              <a:t>vim</a:t>
            </a:r>
            <a:r>
              <a:rPr lang="zh-CN" altLang="en-US" b="1" dirty="0"/>
              <a:t>或</a:t>
            </a:r>
            <a:r>
              <a:rPr lang="en-US" altLang="zh-CN" b="1" dirty="0"/>
              <a:t>cat</a:t>
            </a:r>
            <a:r>
              <a:rPr lang="zh-CN" altLang="en-US" b="1" dirty="0"/>
              <a:t>命令，进行程序录入和编辑加工。</a:t>
            </a:r>
            <a:endParaRPr lang="zh-CN" altLang="en-US" b="1" dirty="0"/>
          </a:p>
          <a:p>
            <a:pPr marL="179705" lvl="1" indent="0">
              <a:buNone/>
            </a:pPr>
            <a:r>
              <a:rPr lang="zh-CN" altLang="en-US" b="1" dirty="0"/>
              <a:t>例如：</a:t>
            </a:r>
            <a:endParaRPr lang="zh-CN" altLang="en-US" b="1" dirty="0"/>
          </a:p>
          <a:p>
            <a:pPr marL="179705" lvl="1" indent="0">
              <a:buNone/>
            </a:pPr>
            <a:r>
              <a:rPr lang="zh-CN" altLang="en-US" b="1"/>
              <a:t>      </a:t>
            </a:r>
            <a:r>
              <a:rPr lang="en-US" altLang="zh-CN" b="1"/>
              <a:t># vim   test.sh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47106"/>
          <p:cNvSpPr>
            <a:spLocks noGrp="1"/>
          </p:cNvSpPr>
          <p:nvPr>
            <p:ph idx="1"/>
          </p:nvPr>
        </p:nvSpPr>
        <p:spPr>
          <a:xfrm>
            <a:off x="571500" y="908685"/>
            <a:ext cx="8001000" cy="5012055"/>
          </a:xfrm>
        </p:spPr>
        <p:txBody>
          <a:bodyPr anchor="t"/>
          <a:p>
            <a:pPr>
              <a:buNone/>
            </a:pPr>
            <a:r>
              <a:rPr lang="en-US" altLang="zh-CN" sz="2800" b="1" dirty="0">
                <a:solidFill>
                  <a:schemeClr val="accent6"/>
                </a:solidFill>
              </a:rPr>
              <a:t>2</a:t>
            </a:r>
            <a:r>
              <a:rPr lang="zh-CN" altLang="en-US" sz="2800" b="1" dirty="0">
                <a:solidFill>
                  <a:schemeClr val="accent6"/>
                </a:solidFill>
              </a:rPr>
              <a:t>、在子</a:t>
            </a:r>
            <a:r>
              <a:rPr lang="en-US" altLang="zh-CN" sz="2800" b="1" dirty="0">
                <a:solidFill>
                  <a:schemeClr val="accent6"/>
                </a:solidFill>
              </a:rPr>
              <a:t>shell</a:t>
            </a:r>
            <a:r>
              <a:rPr lang="zh-CN" altLang="en-US" sz="2800" b="1" dirty="0">
                <a:solidFill>
                  <a:schemeClr val="accent6"/>
                </a:solidFill>
              </a:rPr>
              <a:t>中执行</a:t>
            </a:r>
            <a:r>
              <a:rPr lang="zh-CN" altLang="en-US" sz="2800" dirty="0">
                <a:solidFill>
                  <a:schemeClr val="accent6"/>
                </a:solidFill>
              </a:rPr>
              <a:t> </a:t>
            </a:r>
            <a:endParaRPr lang="zh-CN" altLang="en-US" sz="2800" dirty="0"/>
          </a:p>
          <a:p>
            <a:pPr lvl="1">
              <a:buNone/>
            </a:pPr>
            <a:r>
              <a:rPr lang="en-US" altLang="zh-CN" sz="2400" b="1" dirty="0"/>
              <a:t>(1)bash &lt; </a:t>
            </a:r>
            <a:r>
              <a:rPr lang="zh-CN" altLang="en-US" sz="2400" b="1" dirty="0"/>
              <a:t>脚本名</a:t>
            </a:r>
            <a:endParaRPr lang="zh-CN" altLang="en-US" sz="2400" dirty="0"/>
          </a:p>
          <a:p>
            <a:pPr lvl="1">
              <a:buNone/>
            </a:pPr>
            <a:r>
              <a:rPr lang="en-US" altLang="zh-CN" sz="2400" b="1"/>
              <a:t>#bash&lt;test.sh</a:t>
            </a:r>
            <a:endParaRPr lang="en-US" altLang="zh-CN" sz="2400" b="1"/>
          </a:p>
          <a:p>
            <a:pPr lvl="1">
              <a:buNone/>
            </a:pPr>
            <a:endParaRPr lang="en-US" altLang="zh-CN" sz="2400" b="1" dirty="0"/>
          </a:p>
          <a:p>
            <a:pPr lvl="1">
              <a:buNone/>
            </a:pPr>
            <a:r>
              <a:rPr lang="en-US" altLang="zh-CN" sz="2400" b="1" dirty="0"/>
              <a:t>(2)bash  </a:t>
            </a:r>
            <a:r>
              <a:rPr lang="zh-CN" altLang="en-US" sz="2400" b="1" dirty="0"/>
              <a:t>脚本名 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参数</a:t>
            </a:r>
            <a:r>
              <a:rPr lang="en-US" altLang="zh-CN" sz="2400" b="1"/>
              <a:t>]</a:t>
            </a:r>
            <a:endParaRPr lang="en-US" altLang="zh-CN" sz="2400" b="1"/>
          </a:p>
          <a:p>
            <a:pPr lvl="1">
              <a:buNone/>
            </a:pPr>
            <a:r>
              <a:rPr lang="en-US" altLang="zh-CN" sz="2400" b="1"/>
              <a:t>#bash  test.sh </a:t>
            </a:r>
            <a:endParaRPr lang="en-US" altLang="zh-CN" sz="2400" b="1"/>
          </a:p>
          <a:p>
            <a:pPr lvl="1">
              <a:buNone/>
            </a:pPr>
            <a:endParaRPr lang="en-US" altLang="zh-CN" sz="2400" b="1" dirty="0"/>
          </a:p>
          <a:p>
            <a:pPr lvl="1">
              <a:buNone/>
            </a:pPr>
            <a:r>
              <a:rPr lang="en-US" altLang="zh-CN" sz="2400" b="1" dirty="0"/>
              <a:t>(3)</a:t>
            </a:r>
            <a:r>
              <a:rPr lang="zh-CN" altLang="en-US" sz="2400" b="1" dirty="0"/>
              <a:t>改执行权限后直接执行方式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</a:t>
            </a:r>
            <a:r>
              <a:rPr lang="en-US" altLang="zh-CN" sz="2400" b="1" err="1"/>
              <a:t>#chmod  a+x</a:t>
            </a:r>
            <a:r>
              <a:rPr lang="en-US" altLang="zh-CN" sz="2400" b="1"/>
              <a:t> test.sh</a:t>
            </a:r>
            <a:endParaRPr lang="en-US" altLang="zh-CN" sz="2400" b="1"/>
          </a:p>
          <a:p>
            <a:pPr>
              <a:buNone/>
            </a:pPr>
            <a:r>
              <a:rPr lang="en-US" altLang="zh-CN" sz="2400" b="1"/>
              <a:t>    #./test.sh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47106"/>
          <p:cNvSpPr>
            <a:spLocks noGrp="1"/>
          </p:cNvSpPr>
          <p:nvPr>
            <p:ph idx="1"/>
          </p:nvPr>
        </p:nvSpPr>
        <p:spPr>
          <a:xfrm>
            <a:off x="539750" y="1844675"/>
            <a:ext cx="8001000" cy="1822450"/>
          </a:xfrm>
        </p:spPr>
        <p:txBody>
          <a:bodyPr anchor="t"/>
          <a:p>
            <a:pPr algn="l">
              <a:buNone/>
            </a:pPr>
            <a:r>
              <a:rPr lang="en-US" altLang="zh-CN" sz="2800" b="1">
                <a:solidFill>
                  <a:schemeClr val="accent6"/>
                </a:solidFill>
              </a:rPr>
              <a:t>3</a:t>
            </a:r>
            <a:r>
              <a:rPr lang="zh-CN" altLang="en-US" sz="2800" b="1" dirty="0">
                <a:solidFill>
                  <a:schemeClr val="accent6"/>
                </a:solidFill>
              </a:rPr>
              <a:t>、在当前shell中运行</a:t>
            </a:r>
            <a:endParaRPr lang="zh-CN" altLang="en-US" sz="2800" b="1" dirty="0"/>
          </a:p>
          <a:p>
            <a:pPr>
              <a:buNone/>
            </a:pPr>
            <a:r>
              <a:rPr lang="zh-CN" altLang="en-US" b="1"/>
              <a:t>   </a:t>
            </a:r>
            <a:r>
              <a:rPr lang="zh-CN" altLang="en-US" sz="2400" b="1"/>
              <a:t> </a:t>
            </a:r>
            <a:r>
              <a:rPr lang="en-US" altLang="zh-CN" sz="2400" b="1"/>
              <a:t>.    </a:t>
            </a:r>
            <a:r>
              <a:rPr lang="zh-CN" altLang="en-US" sz="2400" b="1"/>
              <a:t>脚本        或      </a:t>
            </a:r>
            <a:r>
              <a:rPr lang="en-US" altLang="zh-CN" sz="2400" b="1"/>
              <a:t>source    </a:t>
            </a:r>
            <a:r>
              <a:rPr lang="zh-CN" altLang="en-US" sz="2400" b="1"/>
              <a:t>脚本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836a8cb1-be82-41c4-8531-06c1d1f1eb65}"/>
</p:tagLst>
</file>

<file path=ppt/tags/tag3.xml><?xml version="1.0" encoding="utf-8"?>
<p:tagLst xmlns:p="http://schemas.openxmlformats.org/presentationml/2006/main">
  <p:tag name="KSO_WM_UNIT_TABLE_BEAUTIFY" val="smartTable{598c4ff7-2d66-48d9-bb21-7253d3908af5}"/>
</p:tagLst>
</file>

<file path=ppt/tags/tag4.xml><?xml version="1.0" encoding="utf-8"?>
<p:tagLst xmlns:p="http://schemas.openxmlformats.org/presentationml/2006/main">
  <p:tag name="KSO_WM_UNIT_TABLE_BEAUTIFY" val="smartTable{36dbb25b-3364-493c-83c0-d1579c645a36}"/>
</p:tagLst>
</file>

<file path=ppt/tags/tag5.xml><?xml version="1.0" encoding="utf-8"?>
<p:tagLst xmlns:p="http://schemas.openxmlformats.org/presentationml/2006/main">
  <p:tag name="COMMONDATA" val="eyJoZGlkIjoiODNjOTJjMmExMDY4OTczYjU5NDUyOGE5MzdlYWQ3MGIifQ=="/>
  <p:tag name="KSO_WPP_MARK_KEY" val="fd72d724-0ef3-4b69-907b-e757779edb9a"/>
  <p:tag name="commondata" val="eyJoZGlkIjoiZmU2MWJlNjQwYzU0OGUwYTM0NzdlZTdlYjM2MjAyMGQifQ=="/>
</p:tagLst>
</file>

<file path=ppt/theme/theme1.xml><?xml version="1.0" encoding="utf-8"?>
<a:theme xmlns:a="http://schemas.openxmlformats.org/drawingml/2006/main" name="CentOS-CH-PPT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</Template>
  <TotalTime>0</TotalTime>
  <Words>7807</Words>
  <Application>WPS 演示</Application>
  <PresentationFormat>全屏显示(4:3)</PresentationFormat>
  <Paragraphs>580</Paragraphs>
  <Slides>62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Arial</vt:lpstr>
      <vt:lpstr>宋体</vt:lpstr>
      <vt:lpstr>Wingdings</vt:lpstr>
      <vt:lpstr>Garamond</vt:lpstr>
      <vt:lpstr>Wingdings</vt:lpstr>
      <vt:lpstr>Verdana</vt:lpstr>
      <vt:lpstr>微软雅黑</vt:lpstr>
      <vt:lpstr>Arial Unicode MS</vt:lpstr>
      <vt:lpstr>Calibri</vt:lpstr>
      <vt:lpstr>Times New Roman</vt:lpstr>
      <vt:lpstr>楷体_GB2312</vt:lpstr>
      <vt:lpstr>新宋体</vt:lpstr>
      <vt:lpstr>CentOS-CH-PPT</vt:lpstr>
      <vt:lpstr>第八讲    shell 程序设计 </vt:lpstr>
      <vt:lpstr>本章内容要点</vt:lpstr>
      <vt:lpstr> </vt:lpstr>
      <vt:lpstr>PowerPoint 演示文稿</vt:lpstr>
      <vt:lpstr>PowerPoint 演示文稿</vt:lpstr>
      <vt:lpstr>PowerPoint 演示文稿</vt:lpstr>
      <vt:lpstr>二）shell脚本的建立与执行 </vt:lpstr>
      <vt:lpstr>PowerPoint 演示文稿</vt:lpstr>
      <vt:lpstr>PowerPoint 演示文稿</vt:lpstr>
      <vt:lpstr>二、Shell的变量</vt:lpstr>
      <vt:lpstr>PowerPoint 演示文稿</vt:lpstr>
      <vt:lpstr>1、可写的shell环境变量 </vt:lpstr>
      <vt:lpstr>2、只读的shell环境变量</vt:lpstr>
      <vt:lpstr>PowerPoint 演示文稿</vt:lpstr>
      <vt:lpstr>PowerPoint 演示文稿</vt:lpstr>
      <vt:lpstr>二）用户自定义变量 </vt:lpstr>
      <vt:lpstr>PowerPoint 演示文稿</vt:lpstr>
      <vt:lpstr>PowerPoint 演示文稿</vt:lpstr>
      <vt:lpstr>三、  shell中的特殊字符 </vt:lpstr>
      <vt:lpstr>一）shell的通配符</vt:lpstr>
      <vt:lpstr>二）shell的引号 </vt:lpstr>
      <vt:lpstr>三）命令执行顺序操作符 </vt:lpstr>
      <vt:lpstr>四）shell中的注释符、反斜线及后台操作符 </vt:lpstr>
      <vt:lpstr>四、 shell编程中的输入输出命令 </vt:lpstr>
      <vt:lpstr>PowerPoint 演示文稿</vt:lpstr>
      <vt:lpstr>PowerPoint 演示文稿</vt:lpstr>
      <vt:lpstr>PowerPoint 演示文稿</vt:lpstr>
      <vt:lpstr>PowerPoint 演示文稿</vt:lpstr>
      <vt:lpstr>三）shell的输入输出命令 </vt:lpstr>
      <vt:lpstr>PowerPoint 演示文稿</vt:lpstr>
      <vt:lpstr>五、  shell程序控制结构语句 </vt:lpstr>
      <vt:lpstr>一）if语句 </vt:lpstr>
      <vt:lpstr>2、多路条件判断分支的if语句 </vt:lpstr>
      <vt:lpstr>二）测试语句 </vt:lpstr>
      <vt:lpstr>PowerPoint 演示文稿</vt:lpstr>
      <vt:lpstr>1.文件测试</vt:lpstr>
      <vt:lpstr>2.字符串测试 </vt:lpstr>
      <vt:lpstr>3.数值测试 </vt:lpstr>
      <vt:lpstr>4.用逻辑操作符进行组合的测试语句 </vt:lpstr>
      <vt:lpstr>用逻辑操作符进行组合的测试语句实例 </vt:lpstr>
      <vt:lpstr>三）case语句 </vt:lpstr>
      <vt:lpstr>使用case语句时应注意以下几点 </vt:lpstr>
      <vt:lpstr>使用case语句时应注意以下几点</vt:lpstr>
      <vt:lpstr>示例：判断位置参数是否匹配制定字符串。</vt:lpstr>
      <vt:lpstr>示例：  case语句的通配符及多个模式组合实例。</vt:lpstr>
      <vt:lpstr>四）for语句 </vt:lpstr>
      <vt:lpstr>[in argument-list]部分三种形式 </vt:lpstr>
      <vt:lpstr>示例： 将指定的人名用for循环依次输出</vt:lpstr>
      <vt:lpstr>[in argument-list]部分三种形式 </vt:lpstr>
      <vt:lpstr>示例：将当前目录下的所有C语言文件用for循环依次输出</vt:lpstr>
      <vt:lpstr>[in argument-list]部分三种形式 </vt:lpstr>
      <vt:lpstr>例7.14 编写一个shell脚本，第一个位置参数为指定的目录，其后指定的位置参数为第一个位置参数指定目录下的文件，显示这些文件的内容。</vt:lpstr>
      <vt:lpstr>五）while语句 </vt:lpstr>
      <vt:lpstr>示例：编写程序，这段程序对各个给定的位置参数，首先判断其是否是普通文件，若是，则显示其内容；否则，显示它不是文件名的信息。</vt:lpstr>
      <vt:lpstr>六）until语句 </vt:lpstr>
      <vt:lpstr>例7.15编写程序，这段程序对各个给定的位置参数，首先判断其是否是普通文件，若是，则显示其内容；否则，显示它不是文件名的信息。（用until循环）</vt:lpstr>
      <vt:lpstr> 七）break和continue语句 </vt:lpstr>
      <vt:lpstr>八、算术表达式</vt:lpstr>
      <vt:lpstr>expr 命令</vt:lpstr>
      <vt:lpstr>补充：算 术 运 算</vt:lpstr>
      <vt:lpstr>九、自定义函数 </vt:lpstr>
      <vt:lpstr>示例： 自定义一个函数，再进行调用。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                 Linux简介与安装</dc:title>
  <dc:creator>osmond</dc:creator>
  <cp:lastModifiedBy>逍遥</cp:lastModifiedBy>
  <cp:revision>142</cp:revision>
  <dcterms:created xsi:type="dcterms:W3CDTF">2011-05-25T10:42:00Z</dcterms:created>
  <dcterms:modified xsi:type="dcterms:W3CDTF">2023-12-26T03:14:38Z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4E7325B4768C4B9A90C5893B74AADD20</vt:lpwstr>
  </property>
</Properties>
</file>