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3"/>
    <p:sldId id="271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68" autoAdjust="0"/>
  </p:normalViewPr>
  <p:slideViewPr>
    <p:cSldViewPr>
      <p:cViewPr varScale="1">
        <p:scale>
          <a:sx n="78" d="100"/>
          <a:sy n="78" d="100"/>
        </p:scale>
        <p:origin x="-1541" y="-62"/>
      </p:cViewPr>
      <p:guideLst>
        <p:guide orient="horz" pos="22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7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E94F61-7344-47AC-9404-8B8611873C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3C6AC7-C646-4D7E-AD4D-0486F939BF0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209E-F1CF-471A-8323-5D5FB58205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9F74-8AD3-4A66-9E7B-65BD8E6527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2099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633"/>
              </a:buClr>
              <a:buFont typeface="Wingdings" panose="05000000000000000000" charset="0"/>
              <a:buChar char="Ø"/>
              <a:defRPr/>
            </a:lvl1pPr>
            <a:lvl2pPr>
              <a:buClr>
                <a:srgbClr val="006633"/>
              </a:buClr>
              <a:buFont typeface="Wingdings" panose="05000000000000000000" charset="0"/>
              <a:buChar char="Ø"/>
              <a:defRPr/>
            </a:lvl2pPr>
            <a:lvl3pPr>
              <a:buClr>
                <a:srgbClr val="006633"/>
              </a:buClr>
              <a:buFont typeface="Wingdings" panose="05000000000000000000" charset="0"/>
              <a:buChar char="Ø"/>
              <a:defRPr/>
            </a:lvl3pPr>
            <a:lvl4pPr>
              <a:buClr>
                <a:srgbClr val="006633"/>
              </a:buClr>
              <a:buFont typeface="Wingdings" panose="05000000000000000000" charset="0"/>
              <a:buChar char="Ø"/>
              <a:defRPr/>
            </a:lvl4pPr>
            <a:lvl5pPr>
              <a:buClr>
                <a:srgbClr val="006633"/>
              </a:buClr>
              <a:buFont typeface="Wingdings" panose="05000000000000000000" charset="0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078470" y="7067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333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0000"/>
        <a:buFont typeface="Wingdings" panose="05000000000000000000" charset="0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0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5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aike.baidu.com/view/324739.htm" TargetMode="External"/><Relationship Id="rId1" Type="http://schemas.openxmlformats.org/officeDocument/2006/relationships/hyperlink" Target="http://baike.baidu.com/view/1066926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60095" y="2420620"/>
            <a:ext cx="7774940" cy="892175"/>
          </a:xfrm>
        </p:spPr>
        <p:txBody>
          <a:bodyPr/>
          <a:lstStyle/>
          <a:p>
            <a:pPr algn="l" eaLnBrk="1" hangingPunct="1"/>
            <a:r>
              <a:rPr lang="zh-CN" altLang="en-US" sz="4400" b="1" smtClean="0"/>
              <a:t>第六讲</a:t>
            </a:r>
            <a:r>
              <a:rPr lang="en-US" altLang="zh-CN" sz="4400" b="1" smtClean="0"/>
              <a:t>    </a:t>
            </a:r>
            <a:r>
              <a:rPr lang="zh-CN" altLang="en-US" sz="4400" b="1" smtClean="0">
                <a:solidFill>
                  <a:schemeClr val="accent6"/>
                </a:solidFill>
                <a:sym typeface="+mn-ea"/>
              </a:rPr>
              <a:t>计划任务和管理服务</a:t>
            </a:r>
            <a:br>
              <a:rPr lang="zh-CN" altLang="en-US" sz="4400" b="1" smtClean="0">
                <a:solidFill>
                  <a:schemeClr val="folHlink"/>
                </a:solidFill>
              </a:rPr>
            </a:br>
            <a:endParaRPr lang="zh-CN" sz="4400" b="1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395"/>
            <a:ext cx="8229600" cy="85661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 </a:t>
            </a:r>
            <a:r>
              <a:rPr lang="en-US" altLang="zh-CN" b="1" smtClean="0">
                <a:solidFill>
                  <a:schemeClr val="tx2"/>
                </a:solidFill>
              </a:rPr>
              <a:t>crond</a:t>
            </a:r>
            <a:r>
              <a:rPr lang="zh-CN" altLang="en-US" b="1" smtClean="0">
                <a:solidFill>
                  <a:schemeClr val="tx2"/>
                </a:solidFill>
              </a:rPr>
              <a:t>作业</a:t>
            </a:r>
            <a:endParaRPr lang="zh-CN" altLang="en-US" b="1" smtClean="0">
              <a:solidFill>
                <a:schemeClr val="tx2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由守护进程</a:t>
            </a:r>
            <a:r>
              <a:rPr lang="en-US" altLang="zh-CN" b="1" smtClean="0">
                <a:solidFill>
                  <a:schemeClr val="tx1"/>
                </a:solidFill>
              </a:rPr>
              <a:t>crond</a:t>
            </a:r>
            <a:r>
              <a:rPr lang="zh-CN" altLang="en-US" b="1" smtClean="0">
                <a:solidFill>
                  <a:schemeClr val="tx1"/>
                </a:solidFill>
              </a:rPr>
              <a:t>等管理的计划任务作业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要想实现以固定的间隔时间执行作业，并且能统一管理所有作业，</a:t>
            </a:r>
            <a:r>
              <a:rPr lang="en-US" altLang="zh-CN" b="1" smtClean="0">
                <a:solidFill>
                  <a:schemeClr val="tx1"/>
                </a:solidFill>
              </a:rPr>
              <a:t>at</a:t>
            </a:r>
            <a:r>
              <a:rPr lang="zh-CN" altLang="en-US" b="1" smtClean="0">
                <a:solidFill>
                  <a:schemeClr val="tx1"/>
                </a:solidFill>
              </a:rPr>
              <a:t>命令就不能胜任了，我们可以利用强大的</a:t>
            </a:r>
            <a:r>
              <a:rPr lang="en-US" altLang="zh-CN" b="1" smtClean="0">
                <a:solidFill>
                  <a:schemeClr val="tx1"/>
                </a:solidFill>
              </a:rPr>
              <a:t>crontab</a:t>
            </a:r>
            <a:r>
              <a:rPr lang="zh-CN" altLang="en-US" b="1" smtClean="0">
                <a:solidFill>
                  <a:schemeClr val="tx1"/>
                </a:solidFill>
              </a:rPr>
              <a:t>命令来实现</a:t>
            </a:r>
            <a:r>
              <a:rPr lang="en-US" altLang="zh-CN" b="1" smtClean="0">
                <a:solidFill>
                  <a:schemeClr val="tx1"/>
                </a:solidFill>
              </a:rPr>
              <a:t>cron</a:t>
            </a:r>
            <a:r>
              <a:rPr lang="zh-CN" altLang="en-US" b="1" smtClean="0">
                <a:solidFill>
                  <a:schemeClr val="tx1"/>
                </a:solidFill>
              </a:rPr>
              <a:t>作业。</a:t>
            </a:r>
            <a:endParaRPr lang="zh-CN" altLang="en-US" b="1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cron</a:t>
            </a:r>
            <a:r>
              <a:rPr lang="zh-CN" altLang="en-US" b="1" smtClean="0">
                <a:solidFill>
                  <a:schemeClr val="tx1"/>
                </a:solidFill>
              </a:rPr>
              <a:t>作业的分类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系统</a:t>
            </a:r>
            <a:r>
              <a:rPr lang="en-US" altLang="zh-CN" b="1" smtClean="0">
                <a:solidFill>
                  <a:schemeClr val="tx1"/>
                </a:solidFill>
              </a:rPr>
              <a:t>cron</a:t>
            </a:r>
            <a:r>
              <a:rPr lang="zh-CN" altLang="en-US" b="1" smtClean="0">
                <a:solidFill>
                  <a:schemeClr val="tx1"/>
                </a:solidFill>
              </a:rPr>
              <a:t>作业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用户</a:t>
            </a:r>
            <a:r>
              <a:rPr lang="en-US" altLang="zh-CN" b="1" smtClean="0">
                <a:solidFill>
                  <a:schemeClr val="tx1"/>
                </a:solidFill>
              </a:rPr>
              <a:t>cron</a:t>
            </a:r>
            <a:r>
              <a:rPr lang="zh-CN" altLang="en-US" b="1" smtClean="0">
                <a:solidFill>
                  <a:schemeClr val="tx1"/>
                </a:solidFill>
              </a:rPr>
              <a:t>作业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cron</a:t>
            </a:r>
            <a:r>
              <a:rPr lang="zh-CN" altLang="en-US" sz="2400" b="1" smtClean="0">
                <a:solidFill>
                  <a:schemeClr val="hlink"/>
                </a:solidFill>
              </a:rPr>
              <a:t>服务每分钟不仅要读一次</a:t>
            </a:r>
            <a:r>
              <a:rPr lang="en-US" altLang="zh-CN" sz="2400" b="1" smtClean="0">
                <a:solidFill>
                  <a:schemeClr val="hlink"/>
                </a:solidFill>
              </a:rPr>
              <a:t>/var/spool/cron</a:t>
            </a:r>
            <a:r>
              <a:rPr lang="zh-CN" altLang="en-US" sz="2400" b="1" smtClean="0">
                <a:solidFill>
                  <a:schemeClr val="hlink"/>
                </a:solidFill>
              </a:rPr>
              <a:t>内的所有文件，还需要读一次</a:t>
            </a:r>
            <a:r>
              <a:rPr lang="en-US" altLang="zh-CN" sz="2400" b="1" smtClean="0">
                <a:solidFill>
                  <a:schemeClr val="hlink"/>
                </a:solidFill>
              </a:rPr>
              <a:t>/etc/crontab,</a:t>
            </a:r>
            <a:r>
              <a:rPr lang="zh-CN" altLang="en-US" sz="2400" b="1" smtClean="0">
                <a:solidFill>
                  <a:schemeClr val="hlink"/>
                </a:solidFill>
              </a:rPr>
              <a:t>因此我们配置这个文件也能运用 </a:t>
            </a:r>
            <a:r>
              <a:rPr lang="en-US" altLang="zh-CN" sz="2400" b="1" smtClean="0">
                <a:solidFill>
                  <a:schemeClr val="hlink"/>
                </a:solidFill>
              </a:rPr>
              <a:t>cron</a:t>
            </a:r>
            <a:r>
              <a:rPr lang="zh-CN" altLang="en-US" sz="2400" b="1" smtClean="0">
                <a:solidFill>
                  <a:schemeClr val="hlink"/>
                </a:solidFill>
              </a:rPr>
              <a:t>服务做一些事情。用</a:t>
            </a:r>
            <a:r>
              <a:rPr lang="en-US" altLang="zh-CN" sz="2400" b="1" smtClean="0">
                <a:solidFill>
                  <a:schemeClr val="hlink"/>
                </a:solidFill>
              </a:rPr>
              <a:t>crontab</a:t>
            </a:r>
            <a:r>
              <a:rPr lang="zh-CN" altLang="en-US" sz="2400" b="1" smtClean="0">
                <a:solidFill>
                  <a:schemeClr val="hlink"/>
                </a:solidFill>
              </a:rPr>
              <a:t>配置是针对某个用户的，而编辑</a:t>
            </a:r>
            <a:r>
              <a:rPr lang="en-US" altLang="zh-CN" sz="2400" b="1" smtClean="0">
                <a:solidFill>
                  <a:schemeClr val="hlink"/>
                </a:solidFill>
              </a:rPr>
              <a:t>/etc/crontab</a:t>
            </a:r>
            <a:r>
              <a:rPr lang="zh-CN" altLang="en-US" sz="2400" b="1" smtClean="0">
                <a:solidFill>
                  <a:schemeClr val="hlink"/>
                </a:solidFill>
              </a:rPr>
              <a:t>是针对系统的任务。此文件的</a:t>
            </a:r>
            <a:r>
              <a:rPr lang="zh-CN" altLang="en-US" sz="2400" b="1" u="sng" smtClean="0">
                <a:solidFill>
                  <a:schemeClr val="hlink"/>
                </a:solidFill>
                <a:hlinkClick r:id="rId1"/>
              </a:rPr>
              <a:t>文件格式</a:t>
            </a:r>
            <a:r>
              <a:rPr lang="zh-CN" altLang="en-US" sz="2400" b="1" smtClean="0">
                <a:solidFill>
                  <a:schemeClr val="hlink"/>
                </a:solidFill>
              </a:rPr>
              <a:t>是：</a:t>
            </a:r>
            <a:endParaRPr lang="zh-CN" altLang="en-US" sz="2400" b="1" smtClean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SHELL=/bin/bash</a:t>
            </a:r>
            <a:endParaRPr lang="en-US" altLang="zh-CN" sz="2400" b="1" smtClean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PATH=/sbin:/bin:/usr/sbin:/usr/bin</a:t>
            </a:r>
            <a:endParaRPr lang="en-US" altLang="zh-CN" sz="2400" b="1" smtClean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MAILTO=root    </a:t>
            </a:r>
            <a:r>
              <a:rPr lang="zh-CN" altLang="en-US" sz="2400" b="1" smtClean="0">
                <a:solidFill>
                  <a:schemeClr val="tx2"/>
                </a:solidFill>
              </a:rPr>
              <a:t>如果出现错误，或者有</a:t>
            </a:r>
            <a:r>
              <a:rPr lang="zh-CN" altLang="en-US" sz="2400" b="1" smtClean="0">
                <a:solidFill>
                  <a:schemeClr val="tx2"/>
                </a:solidFill>
                <a:hlinkClick r:id="rId2"/>
              </a:rPr>
              <a:t>数据输出</a:t>
            </a:r>
            <a:r>
              <a:rPr lang="zh-CN" altLang="en-US" sz="2400" b="1" smtClean="0">
                <a:solidFill>
                  <a:schemeClr val="tx2"/>
                </a:solidFill>
              </a:rPr>
              <a:t>，数据作为邮件发给这个帐号</a:t>
            </a:r>
            <a:endParaRPr lang="zh-CN" altLang="en-US" sz="2400" b="1" smtClean="0">
              <a:solidFill>
                <a:schemeClr val="tx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HOME=/     </a:t>
            </a:r>
            <a:r>
              <a:rPr lang="zh-CN" altLang="en-US" sz="2400" b="1" smtClean="0">
                <a:solidFill>
                  <a:schemeClr val="tx2"/>
                </a:solidFill>
              </a:rPr>
              <a:t>使用者运行的路径</a:t>
            </a:r>
            <a:r>
              <a:rPr lang="en-US" altLang="zh-CN" sz="2400" b="1" smtClean="0">
                <a:solidFill>
                  <a:schemeClr val="tx2"/>
                </a:solidFill>
              </a:rPr>
              <a:t>,</a:t>
            </a:r>
            <a:r>
              <a:rPr lang="zh-CN" altLang="en-US" sz="2400" b="1" smtClean="0">
                <a:solidFill>
                  <a:schemeClr val="tx2"/>
                </a:solidFill>
              </a:rPr>
              <a:t>这里是根目录</a:t>
            </a:r>
            <a:endParaRPr lang="zh-CN" altLang="en-US" sz="2400" b="1" smtClean="0">
              <a:solidFill>
                <a:schemeClr val="tx2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8130"/>
            <a:ext cx="8229600" cy="1322070"/>
          </a:xfrm>
        </p:spPr>
        <p:txBody>
          <a:bodyPr/>
          <a:p>
            <a:pPr eaLnBrk="1" hangingPunct="1"/>
            <a:r>
              <a:rPr lang="zh-CN" altLang="en-US" b="1" smtClean="0">
                <a:solidFill>
                  <a:schemeClr val="tx2"/>
                </a:solidFill>
              </a:rPr>
              <a:t>系统</a:t>
            </a:r>
            <a:r>
              <a:rPr lang="en-US" altLang="zh-CN" b="1" smtClean="0">
                <a:solidFill>
                  <a:schemeClr val="tx2"/>
                </a:solidFill>
              </a:rPr>
              <a:t>cron</a:t>
            </a:r>
            <a:r>
              <a:rPr lang="zh-CN" altLang="en-US" b="1" smtClean="0">
                <a:solidFill>
                  <a:schemeClr val="tx2"/>
                </a:solidFill>
              </a:rPr>
              <a:t>作业</a:t>
            </a:r>
            <a:br>
              <a:rPr lang="zh-CN" altLang="en-US" b="1" smtClean="0">
                <a:solidFill>
                  <a:schemeClr val="tx2"/>
                </a:solidFill>
              </a:rPr>
            </a:br>
            <a:r>
              <a:rPr lang="en-US" altLang="zh-CN" b="1" smtClean="0">
                <a:solidFill>
                  <a:schemeClr val="tx2"/>
                </a:solidFill>
                <a:sym typeface="+mn-ea"/>
              </a:rPr>
              <a:t>/etc/crontab</a:t>
            </a:r>
            <a:endParaRPr lang="en-US" altLang="zh-CN" b="1" smtClean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268730"/>
            <a:ext cx="8229600" cy="4530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# run-parts</a:t>
            </a:r>
            <a:endParaRPr lang="en-US" altLang="zh-CN" sz="2400" b="1" smtClean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01 * * * * root run-parts /etc/cron.hourly </a:t>
            </a:r>
            <a:endParaRPr lang="en-US" altLang="zh-CN" sz="2400" b="1" smtClean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每小时执行</a:t>
            </a:r>
            <a:r>
              <a:rPr lang="en-US" altLang="zh-CN" sz="2400" b="1" smtClean="0">
                <a:solidFill>
                  <a:schemeClr val="tx2"/>
                </a:solidFill>
              </a:rPr>
              <a:t>/etc/cron.hourly</a:t>
            </a:r>
            <a:r>
              <a:rPr lang="zh-CN" altLang="en-US" sz="2400" b="1" smtClean="0">
                <a:solidFill>
                  <a:schemeClr val="tx2"/>
                </a:solidFill>
              </a:rPr>
              <a:t>内的脚本， </a:t>
            </a:r>
            <a:r>
              <a:rPr lang="en-US" altLang="zh-CN" sz="2400" b="1" smtClean="0">
                <a:solidFill>
                  <a:schemeClr val="tx2"/>
                </a:solidFill>
              </a:rPr>
              <a:t>run-parts</a:t>
            </a:r>
            <a:r>
              <a:rPr lang="zh-CN" altLang="en-US" sz="2400" b="1" smtClean="0">
                <a:solidFill>
                  <a:schemeClr val="tx2"/>
                </a:solidFill>
              </a:rPr>
              <a:t>指的是执行目录下的程序或脚本</a:t>
            </a:r>
            <a:endParaRPr lang="zh-CN" altLang="en-US" sz="2400" b="1" smtClean="0">
              <a:solidFill>
                <a:schemeClr val="tx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02 4 * * * root run-parts /etc/cron.daily </a:t>
            </a:r>
            <a:endParaRPr lang="en-US" altLang="zh-CN" sz="2400" b="1" smtClean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每天执行</a:t>
            </a:r>
            <a:r>
              <a:rPr lang="en-US" altLang="zh-CN" sz="2400" b="1" smtClean="0">
                <a:solidFill>
                  <a:schemeClr val="tx2"/>
                </a:solidFill>
              </a:rPr>
              <a:t>/etc/cron.daily</a:t>
            </a:r>
            <a:r>
              <a:rPr lang="zh-CN" altLang="en-US" sz="2400" b="1" smtClean="0">
                <a:solidFill>
                  <a:schemeClr val="tx2"/>
                </a:solidFill>
              </a:rPr>
              <a:t>内的脚本</a:t>
            </a:r>
            <a:endParaRPr lang="zh-CN" altLang="en-US" sz="2400" b="1" smtClean="0">
              <a:solidFill>
                <a:schemeClr val="tx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22 4 * * 0 root run-parts /etc/cron.weekly </a:t>
            </a:r>
            <a:endParaRPr lang="en-US" altLang="zh-CN" sz="2400" b="1" smtClean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每星期执行</a:t>
            </a:r>
            <a:r>
              <a:rPr lang="en-US" altLang="zh-CN" sz="2400" b="1" smtClean="0">
                <a:solidFill>
                  <a:schemeClr val="tx2"/>
                </a:solidFill>
              </a:rPr>
              <a:t>/etc/cron.weekly</a:t>
            </a:r>
            <a:r>
              <a:rPr lang="zh-CN" altLang="en-US" sz="2400" b="1" smtClean="0">
                <a:solidFill>
                  <a:schemeClr val="tx2"/>
                </a:solidFill>
              </a:rPr>
              <a:t>内的脚本</a:t>
            </a:r>
            <a:endParaRPr lang="zh-CN" altLang="en-US" sz="2400" b="1" smtClean="0">
              <a:solidFill>
                <a:schemeClr val="tx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</a:rPr>
              <a:t>42 4 1 * * root run-parts /etc/cron.monthly </a:t>
            </a:r>
            <a:r>
              <a:rPr lang="zh-CN" altLang="en-US" sz="2400" b="1" smtClean="0">
                <a:solidFill>
                  <a:schemeClr val="tx2"/>
                </a:solidFill>
              </a:rPr>
              <a:t>每月去执行</a:t>
            </a:r>
            <a:r>
              <a:rPr lang="en-US" altLang="zh-CN" sz="2400" b="1" smtClean="0">
                <a:solidFill>
                  <a:schemeClr val="tx2"/>
                </a:solidFill>
              </a:rPr>
              <a:t>/etc/cron.monthly</a:t>
            </a:r>
            <a:r>
              <a:rPr lang="zh-CN" altLang="en-US" sz="2400" b="1" smtClean="0">
                <a:solidFill>
                  <a:schemeClr val="tx2"/>
                </a:solidFill>
              </a:rPr>
              <a:t>内的脚本</a:t>
            </a:r>
            <a:endParaRPr lang="zh-CN" altLang="en-US" sz="2400" b="1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1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" y="764540"/>
            <a:ext cx="8001000" cy="73406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2"/>
                </a:solidFill>
              </a:rPr>
              <a:t>cron</a:t>
            </a:r>
            <a:r>
              <a:rPr lang="zh-CN" altLang="en-US" b="1" smtClean="0">
                <a:solidFill>
                  <a:schemeClr val="tx2"/>
                </a:solidFill>
              </a:rPr>
              <a:t>作业列表文件每列含义说明</a:t>
            </a:r>
            <a:r>
              <a:rPr lang="zh-CN" altLang="en-US" smtClean="0">
                <a:solidFill>
                  <a:schemeClr val="tx2"/>
                </a:solidFill>
              </a:rPr>
              <a:t> 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graphicFrame>
        <p:nvGraphicFramePr>
          <p:cNvPr id="110645" name="Group 5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20675" y="1772920"/>
          <a:ext cx="8502015" cy="2367915"/>
        </p:xfrm>
        <a:graphic>
          <a:graphicData uri="http://schemas.openxmlformats.org/drawingml/2006/table">
            <a:tbl>
              <a:tblPr/>
              <a:tblGrid>
                <a:gridCol w="744220"/>
                <a:gridCol w="871220"/>
                <a:gridCol w="995045"/>
                <a:gridCol w="1529715"/>
                <a:gridCol w="887095"/>
                <a:gridCol w="1949450"/>
                <a:gridCol w="1525270"/>
              </a:tblGrid>
              <a:tr h="117919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Hour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 of Mon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 of Week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范围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0-59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0-23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1-31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1-12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476885"/>
            <a:ext cx="8229600" cy="80073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2"/>
                </a:solidFill>
              </a:rPr>
              <a:t>用户</a:t>
            </a:r>
            <a:r>
              <a:rPr lang="en-US" altLang="zh-CN" b="1" smtClean="0">
                <a:solidFill>
                  <a:schemeClr val="tx2"/>
                </a:solidFill>
              </a:rPr>
              <a:t>cron</a:t>
            </a:r>
            <a:r>
              <a:rPr lang="zh-CN" altLang="en-US" b="1" smtClean="0">
                <a:solidFill>
                  <a:schemeClr val="tx2"/>
                </a:solidFill>
              </a:rPr>
              <a:t>作业</a:t>
            </a:r>
            <a:endParaRPr lang="zh-CN" altLang="en-US" b="1" smtClean="0">
              <a:solidFill>
                <a:schemeClr val="tx2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hlink"/>
                </a:solidFill>
              </a:rPr>
              <a:t>方法一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marL="541655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首先利用</a:t>
            </a:r>
            <a:r>
              <a:rPr lang="en-US" altLang="zh-CN" b="1" smtClean="0"/>
              <a:t>vi</a:t>
            </a:r>
            <a:r>
              <a:rPr lang="zh-CN" altLang="en-US" b="1" smtClean="0"/>
              <a:t>创建</a:t>
            </a:r>
            <a:r>
              <a:rPr lang="en-US" altLang="zh-CN" b="1" smtClean="0"/>
              <a:t>cron</a:t>
            </a:r>
            <a:r>
              <a:rPr lang="zh-CN" altLang="en-US" b="1" smtClean="0"/>
              <a:t>作业列表文件，文件命名为</a:t>
            </a:r>
            <a:r>
              <a:rPr lang="en-US" altLang="zh-CN" b="1" smtClean="0"/>
              <a:t>cronfile1 (</a:t>
            </a:r>
            <a:r>
              <a:rPr lang="zh-CN" altLang="en-US" b="1" smtClean="0"/>
              <a:t>这个文件名随意起</a:t>
            </a:r>
            <a:r>
              <a:rPr lang="en-US" altLang="zh-CN" b="1" smtClean="0"/>
              <a:t>)</a:t>
            </a:r>
            <a:endParaRPr lang="en-US" altLang="zh-CN" b="1" smtClean="0"/>
          </a:p>
          <a:p>
            <a:pPr marL="541655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按规定格式创建好任务文件</a:t>
            </a:r>
            <a:endParaRPr lang="zh-CN" altLang="en-US" b="1" smtClean="0"/>
          </a:p>
          <a:p>
            <a:pPr marL="541655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用命令行</a:t>
            </a:r>
            <a:r>
              <a:rPr lang="en-US" altLang="zh-CN" b="1" smtClean="0"/>
              <a:t>crontab cronfile1</a:t>
            </a:r>
            <a:r>
              <a:rPr lang="zh-CN" altLang="en-US" b="1" smtClean="0"/>
              <a:t>把它写入</a:t>
            </a:r>
            <a:r>
              <a:rPr lang="zh-CN" altLang="en-US" b="1" smtClean="0">
                <a:latin typeface="Arial" panose="020B0604020202020204" pitchFamily="34" charset="0"/>
              </a:rPr>
              <a:t>“</a:t>
            </a:r>
            <a:r>
              <a:rPr lang="en-US" altLang="zh-CN" b="1" smtClean="0"/>
              <a:t>/var/spool/cron/username</a:t>
            </a:r>
            <a:r>
              <a:rPr lang="en-US" altLang="zh-CN" b="1" smtClean="0">
                <a:latin typeface="Arial" panose="020B0604020202020204" pitchFamily="34" charset="0"/>
              </a:rPr>
              <a:t>”</a:t>
            </a:r>
            <a:r>
              <a:rPr lang="zh-CN" altLang="en-US" b="1" smtClean="0"/>
              <a:t>文件中</a:t>
            </a:r>
            <a:r>
              <a:rPr lang="zh-CN" altLang="en-US" b="1" smtClean="0">
                <a:solidFill>
                  <a:schemeClr val="hlink"/>
                </a:solidFill>
              </a:rPr>
              <a:t> 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hlink"/>
                </a:solidFill>
              </a:rPr>
              <a:t>  方法二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marL="998855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用</a:t>
            </a:r>
            <a:r>
              <a:rPr lang="en-US" altLang="zh-CN" b="1" smtClean="0"/>
              <a:t>crontab </a:t>
            </a:r>
            <a:r>
              <a:rPr lang="en-US" altLang="zh-CN" b="1" smtClean="0">
                <a:latin typeface="Arial" panose="020B0604020202020204" pitchFamily="34" charset="0"/>
              </a:rPr>
              <a:t>–</a:t>
            </a:r>
            <a:r>
              <a:rPr lang="en-US" altLang="zh-CN" b="1" smtClean="0"/>
              <a:t>e</a:t>
            </a:r>
            <a:r>
              <a:rPr lang="zh-CN" altLang="en-US" b="1" smtClean="0"/>
              <a:t>就会自动进入</a:t>
            </a:r>
            <a:r>
              <a:rPr lang="en-US" altLang="zh-CN" b="1" smtClean="0"/>
              <a:t>vi</a:t>
            </a:r>
            <a:r>
              <a:rPr lang="zh-CN" altLang="en-US" b="1" smtClean="0"/>
              <a:t>编辑器中 </a:t>
            </a:r>
            <a:endParaRPr lang="zh-CN" altLang="en-US" b="1" smtClean="0"/>
          </a:p>
          <a:p>
            <a:pPr marL="541655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按规定格式编辑好任务：</a:t>
            </a:r>
            <a:r>
              <a:rPr lang="en-US" altLang="zh-CN" b="1" smtClean="0"/>
              <a:t>wq</a:t>
            </a:r>
            <a:r>
              <a:rPr lang="zh-CN" altLang="en-US" b="1" smtClean="0"/>
              <a:t>退出就保存为</a:t>
            </a:r>
            <a:r>
              <a:rPr lang="zh-CN" altLang="en-US" b="1" smtClean="0">
                <a:latin typeface="Arial" panose="020B0604020202020204" pitchFamily="34" charset="0"/>
              </a:rPr>
              <a:t>“</a:t>
            </a:r>
            <a:r>
              <a:rPr lang="en-US" altLang="zh-CN" b="1" smtClean="0"/>
              <a:t>/var/spool/cron/username</a:t>
            </a:r>
            <a:r>
              <a:rPr lang="en-US" altLang="zh-CN" b="1" smtClean="0">
                <a:latin typeface="Arial" panose="020B0604020202020204" pitchFamily="34" charset="0"/>
              </a:rPr>
              <a:t>”</a:t>
            </a:r>
            <a:r>
              <a:rPr lang="zh-CN" altLang="en-US" b="1" smtClean="0"/>
              <a:t>文件</a:t>
            </a:r>
            <a:r>
              <a:rPr lang="zh-CN" altLang="en-US" b="1" smtClean="0">
                <a:solidFill>
                  <a:schemeClr val="hlink"/>
                </a:solidFill>
              </a:rPr>
              <a:t> </a:t>
            </a:r>
            <a:endParaRPr lang="zh-CN" altLang="en-US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620395"/>
            <a:ext cx="8229600" cy="81661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示例：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01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err="1" smtClean="0">
                <a:solidFill>
                  <a:schemeClr val="tx2"/>
                </a:solidFill>
              </a:rPr>
              <a:t>cron</a:t>
            </a:r>
            <a:r>
              <a:rPr lang="zh-CN" altLang="en-US" sz="3600" dirty="0" smtClean="0">
                <a:solidFill>
                  <a:schemeClr val="tx2"/>
                </a:solidFill>
              </a:rPr>
              <a:t>文件列表：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0      9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  </a:t>
            </a:r>
            <a:r>
              <a:rPr lang="zh-CN" altLang="en-US" dirty="0" smtClean="0"/>
              <a:t>*   *    *    </a:t>
            </a:r>
            <a:r>
              <a:rPr lang="en-US" altLang="zh-CN" dirty="0" err="1" smtClean="0"/>
              <a:t>who|wc</a:t>
            </a:r>
            <a:r>
              <a:rPr lang="en-US" altLang="zh-CN" dirty="0" smtClean="0"/>
              <a:t> –l&gt;</a:t>
            </a:r>
            <a:r>
              <a:rPr lang="en-US" altLang="zh-CN" dirty="0" err="1" smtClean="0"/>
              <a:t>num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   */2      *   *  1-5  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pub data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30    17       *    *   5 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  0-7/1   10  *   *    date|write wdg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970" y="159703"/>
            <a:ext cx="8229600" cy="1139825"/>
          </a:xfrm>
        </p:spPr>
        <p:txBody>
          <a:bodyPr/>
          <a:lstStyle/>
          <a:p>
            <a:r>
              <a:rPr lang="zh-CN" altLang="zh-CN" sz="4000" b="1" dirty="0" smtClean="0"/>
              <a:t>使用</a:t>
            </a:r>
            <a:r>
              <a:rPr lang="en-US" altLang="zh-CN" sz="4000" b="1" dirty="0" err="1" smtClean="0"/>
              <a:t>crontab</a:t>
            </a:r>
            <a:r>
              <a:rPr lang="zh-CN" altLang="zh-CN" sz="4000" b="1" dirty="0" smtClean="0"/>
              <a:t>命令</a:t>
            </a:r>
            <a:br>
              <a:rPr lang="en-US" altLang="zh-CN" sz="4000" b="1" dirty="0" smtClean="0"/>
            </a:br>
            <a:r>
              <a:rPr lang="zh-CN" altLang="zh-CN" sz="4000" b="1" dirty="0" smtClean="0"/>
              <a:t>安排用户自己的</a:t>
            </a:r>
            <a:r>
              <a:rPr lang="en-US" altLang="zh-CN" sz="4000" b="1" dirty="0" err="1" smtClean="0"/>
              <a:t>cron</a:t>
            </a:r>
            <a:r>
              <a:rPr lang="zh-CN" altLang="zh-CN" sz="4000" b="1" dirty="0" smtClean="0"/>
              <a:t>任务</a:t>
            </a:r>
            <a:br>
              <a:rPr lang="zh-CN" altLang="en-US" sz="4000" b="1" dirty="0" smtClean="0"/>
            </a:b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718149"/>
          </a:xfrm>
        </p:spPr>
        <p:txBody>
          <a:bodyPr/>
          <a:lstStyle/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err="1" smtClean="0"/>
              <a:t>crontab</a:t>
            </a:r>
            <a:r>
              <a:rPr lang="zh-CN" altLang="en-US" dirty="0" smtClean="0"/>
              <a:t>命令功能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用于生成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进程所需要的用户</a:t>
            </a:r>
            <a:r>
              <a:rPr lang="en-US" altLang="zh-CN" dirty="0" err="1" smtClean="0"/>
              <a:t>crontab</a:t>
            </a:r>
            <a:r>
              <a:rPr lang="zh-CN" altLang="en-US" dirty="0" smtClean="0"/>
              <a:t>文件</a:t>
            </a:r>
            <a:endParaRPr lang="zh-CN" altLang="en-US" dirty="0" smtClean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err="1" smtClean="0"/>
              <a:t>crontab</a:t>
            </a:r>
            <a:r>
              <a:rPr lang="zh-CN" altLang="en-US" dirty="0" smtClean="0"/>
              <a:t>命令格式 </a:t>
            </a:r>
            <a:endParaRPr lang="zh-CN" altLang="en-US" dirty="0" smtClean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dirty="0" err="1" smtClean="0">
                <a:solidFill>
                  <a:schemeClr val="tx2"/>
                </a:solidFill>
              </a:rPr>
              <a:t>crontab</a:t>
            </a:r>
            <a:r>
              <a:rPr lang="en-US" altLang="zh-CN" dirty="0" smtClean="0">
                <a:solidFill>
                  <a:schemeClr val="tx2"/>
                </a:solidFill>
              </a:rPr>
              <a:t> [-u user] file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dirty="0" err="1" smtClean="0">
                <a:solidFill>
                  <a:schemeClr val="tx2"/>
                </a:solidFill>
              </a:rPr>
              <a:t>crontab</a:t>
            </a:r>
            <a:r>
              <a:rPr lang="en-US" altLang="zh-CN" dirty="0" smtClean="0">
                <a:solidFill>
                  <a:schemeClr val="tx2"/>
                </a:solidFill>
              </a:rPr>
              <a:t> [-u user] {-l|-r|-e} 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sz="2400" dirty="0" smtClean="0"/>
              <a:t>-l</a:t>
            </a:r>
            <a:r>
              <a:rPr lang="zh-CN" altLang="en-US" sz="2400" dirty="0" smtClean="0"/>
              <a:t>	   在标准输出上显示当前的</a:t>
            </a:r>
            <a:r>
              <a:rPr lang="en-US" altLang="zh-CN" sz="2400" dirty="0" err="1" smtClean="0"/>
              <a:t>crontab</a:t>
            </a:r>
            <a:endParaRPr lang="zh-CN" altLang="en-US" sz="2400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sz="2400" dirty="0" smtClean="0"/>
              <a:t>-r	   </a:t>
            </a:r>
            <a:r>
              <a:rPr lang="zh-CN" altLang="en-US" sz="2400" dirty="0" smtClean="0"/>
              <a:t>删除当前的</a:t>
            </a:r>
            <a:r>
              <a:rPr lang="en-US" altLang="zh-CN" sz="2400" dirty="0" err="1" smtClean="0"/>
              <a:t>crontab</a:t>
            </a:r>
            <a:endParaRPr lang="en-US" altLang="zh-CN" sz="2400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sz="2400" dirty="0" smtClean="0"/>
              <a:t>-e  </a:t>
            </a:r>
            <a:r>
              <a:rPr lang="zh-CN" altLang="en-US" sz="2400" dirty="0" smtClean="0"/>
              <a:t>使用编辑器编辑当前的</a:t>
            </a:r>
            <a:r>
              <a:rPr lang="en-US" altLang="zh-CN" sz="2400" dirty="0" err="1" smtClean="0"/>
              <a:t>crontab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sz="2400" dirty="0" smtClean="0"/>
              <a:t>当结束编辑离开时，将自动安装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/spool/</a:t>
            </a:r>
            <a:r>
              <a:rPr lang="en-US" altLang="zh-CN" sz="2400" dirty="0" err="1" smtClean="0"/>
              <a:t>cron</a:t>
            </a:r>
            <a:r>
              <a:rPr lang="zh-CN" altLang="zh-CN" sz="2400" dirty="0" smtClean="0"/>
              <a:t>目录下</a:t>
            </a:r>
            <a:endParaRPr lang="zh-CN" altLang="en-US" sz="2400" dirty="0" smtClean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任何被允许的用户都可以使用</a:t>
            </a:r>
            <a:r>
              <a:rPr lang="en-US" altLang="zh-CN" dirty="0" err="1" smtClean="0">
                <a:solidFill>
                  <a:schemeClr val="tx1"/>
                </a:solidFill>
              </a:rPr>
              <a:t>crontab</a:t>
            </a:r>
            <a:r>
              <a:rPr lang="zh-CN" altLang="en-US" dirty="0" smtClean="0">
                <a:solidFill>
                  <a:schemeClr val="tx1"/>
                </a:solidFill>
              </a:rPr>
              <a:t>安排任务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fld id="{1D884F6B-D068-45E9-B250-41F0C46488D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548640"/>
            <a:ext cx="8229600" cy="714375"/>
          </a:xfrm>
        </p:spPr>
        <p:txBody>
          <a:bodyPr/>
          <a:lstStyle/>
          <a:p>
            <a:r>
              <a:rPr lang="en-US" altLang="zh-CN" b="1" dirty="0" err="1" smtClean="0"/>
              <a:t>cron</a:t>
            </a:r>
            <a:r>
              <a:rPr lang="zh-CN" altLang="en-US" b="1" dirty="0" smtClean="0"/>
              <a:t>的使用举例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3750310"/>
          </a:xfrm>
        </p:spPr>
        <p:txBody>
          <a:bodyPr/>
          <a:lstStyle/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使用命令</a:t>
            </a:r>
            <a:r>
              <a:rPr lang="en-US" altLang="zh-CN" b="1" dirty="0" err="1" smtClean="0"/>
              <a:t>crontab</a:t>
            </a:r>
            <a:r>
              <a:rPr lang="en-US" altLang="zh-CN" b="1" dirty="0" smtClean="0"/>
              <a:t> -e</a:t>
            </a:r>
            <a:r>
              <a:rPr lang="zh-CN" altLang="en-US" dirty="0" smtClean="0"/>
              <a:t>加载任务</a:t>
            </a:r>
            <a:endParaRPr lang="zh-CN" altLang="en-US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在编辑器中编辑</a:t>
            </a:r>
            <a:endParaRPr lang="zh-CN" altLang="en-US" dirty="0" smtClean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00 02 * * *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rf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 ~/temp/*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（举例）</a:t>
            </a:r>
            <a:endParaRPr lang="zh-CN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存盘退出</a:t>
            </a:r>
            <a:endParaRPr lang="zh-CN" altLang="en-US" dirty="0" smtClean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用户的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任务加载以后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可以使用</a:t>
            </a:r>
            <a:r>
              <a:rPr lang="en-US" altLang="zh-CN" b="1" dirty="0" err="1" smtClean="0"/>
              <a:t>crontab</a:t>
            </a:r>
            <a:r>
              <a:rPr lang="en-US" altLang="zh-CN" b="1" dirty="0" smtClean="0"/>
              <a:t> -l</a:t>
            </a:r>
            <a:r>
              <a:rPr lang="zh-CN" altLang="en-US" dirty="0" smtClean="0"/>
              <a:t>命令查看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可以到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/spool/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目录确认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fld id="{1D884F6B-D068-45E9-B250-41F0C46488D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848995"/>
            <a:ext cx="8229600" cy="77343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本章内容要点</a:t>
            </a:r>
            <a:endParaRPr lang="zh-CN" altLang="en-US" sz="4000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15" y="1772920"/>
            <a:ext cx="8229600" cy="1859915"/>
          </a:xfrm>
        </p:spPr>
        <p:txBody>
          <a:bodyPr/>
          <a:lstStyle/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accent4"/>
                </a:solidFill>
              </a:rPr>
              <a:t>守护进程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zh-CN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systemctl</a:t>
            </a:r>
            <a:r>
              <a:rPr lang="zh-CN" altLang="zh-CN" dirty="0">
                <a:sym typeface="+mn-ea"/>
              </a:rPr>
              <a:t>管理</a:t>
            </a:r>
            <a:r>
              <a:rPr lang="zh-CN" altLang="zh-CN" dirty="0" smtClean="0">
                <a:sym typeface="+mn-ea"/>
              </a:rPr>
              <a:t>服务</a:t>
            </a:r>
            <a:endParaRPr lang="zh-CN" dirty="0" smtClean="0">
              <a:solidFill>
                <a:schemeClr val="accent4"/>
              </a:solidFill>
            </a:endParaRPr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>
                <a:sym typeface="+mn-ea"/>
              </a:rPr>
              <a:t>计划任务</a:t>
            </a:r>
            <a:r>
              <a:rPr lang="en-US" altLang="zh-CN" dirty="0" smtClean="0">
                <a:sym typeface="+mn-ea"/>
              </a:rPr>
              <a:t>crontab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132965"/>
            <a:ext cx="7991475" cy="1097915"/>
          </a:xfrm>
        </p:spPr>
        <p:txBody>
          <a:bodyPr/>
          <a:lstStyle/>
          <a:p>
            <a:pPr algn="l"/>
            <a:r>
              <a:rPr lang="zh-CN" altLang="en-US" sz="4600" b="1" dirty="0"/>
              <a:t>一、</a:t>
            </a:r>
            <a:r>
              <a:rPr lang="zh-CN" altLang="zh-CN" sz="4600" b="1" dirty="0" smtClean="0">
                <a:sym typeface="+mn-ea"/>
              </a:rPr>
              <a:t>守护进程</a:t>
            </a:r>
            <a:r>
              <a:rPr lang="zh-CN" altLang="en-US" sz="4600" b="1" dirty="0" smtClean="0">
                <a:sym typeface="+mn-ea"/>
              </a:rPr>
              <a:t>（</a:t>
            </a:r>
            <a:r>
              <a:rPr lang="en-US" altLang="zh-CN" sz="4600" b="1" dirty="0" smtClean="0">
                <a:sym typeface="+mn-ea"/>
              </a:rPr>
              <a:t> Daemon </a:t>
            </a:r>
            <a:r>
              <a:rPr lang="zh-CN" altLang="en-US" sz="4600" b="1" dirty="0" smtClean="0">
                <a:sym typeface="+mn-ea"/>
              </a:rPr>
              <a:t>）</a:t>
            </a:r>
            <a:endParaRPr lang="en-US" altLang="zh-CN" sz="4600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8229600" cy="915670"/>
          </a:xfrm>
        </p:spPr>
        <p:txBody>
          <a:bodyPr/>
          <a:lstStyle/>
          <a:p>
            <a:r>
              <a:rPr lang="zh-CN" altLang="zh-CN" b="1" dirty="0" smtClean="0"/>
              <a:t>守护进程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 Daemon 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426585"/>
          </a:xfrm>
        </p:spPr>
        <p:txBody>
          <a:bodyPr/>
          <a:lstStyle/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始终在后台运行并响应合法请求的程序称为守护（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）进程。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sz="2500" dirty="0" smtClean="0"/>
              <a:t>守护进程不是由用户启动运行的，也不与终端关联。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一个实际运行中的系统一般会有多个守护进程在运行，且各个系统中运行的守护进程都不尽相同。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除非程序异常中止或者人为终止，否则它们将一直运行下去直至系统关闭。</a:t>
            </a:r>
            <a:endParaRPr lang="en-US" altLang="zh-CN" dirty="0" smtClean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UNIX/Linux</a:t>
            </a:r>
            <a:r>
              <a:rPr lang="zh-CN" altLang="en-US" dirty="0" smtClean="0"/>
              <a:t>的守护进程在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系统中被称作“服务”。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277110"/>
            <a:ext cx="7991475" cy="983615"/>
          </a:xfrm>
        </p:spPr>
        <p:txBody>
          <a:bodyPr/>
          <a:lstStyle/>
          <a:p>
            <a:pPr algn="l"/>
            <a:r>
              <a:rPr lang="zh-CN" altLang="en-US" sz="4600" b="1" dirty="0"/>
              <a:t>二、</a:t>
            </a:r>
            <a:r>
              <a:rPr lang="zh-CN" altLang="zh-CN" sz="4600" b="1" dirty="0">
                <a:sym typeface="+mn-ea"/>
              </a:rPr>
              <a:t>使用</a:t>
            </a:r>
            <a:r>
              <a:rPr lang="en-US" altLang="zh-CN" sz="4600" b="1" dirty="0" err="1">
                <a:sym typeface="+mn-ea"/>
              </a:rPr>
              <a:t>systemctl</a:t>
            </a:r>
            <a:r>
              <a:rPr lang="zh-CN" altLang="zh-CN" sz="4600" b="1" dirty="0">
                <a:sym typeface="+mn-ea"/>
              </a:rPr>
              <a:t>管理</a:t>
            </a:r>
            <a:r>
              <a:rPr lang="zh-CN" altLang="zh-CN" sz="4600" b="1" dirty="0" smtClean="0">
                <a:sym typeface="+mn-ea"/>
              </a:rPr>
              <a:t>服务</a:t>
            </a:r>
            <a:endParaRPr lang="en-US" altLang="zh-CN" sz="4600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00735"/>
          </a:xfrm>
        </p:spPr>
        <p:txBody>
          <a:bodyPr/>
          <a:lstStyle/>
          <a:p>
            <a:r>
              <a:rPr lang="zh-CN" altLang="zh-CN" b="1" dirty="0"/>
              <a:t>使用</a:t>
            </a:r>
            <a:r>
              <a:rPr lang="en-US" altLang="zh-CN" b="1" dirty="0" err="1"/>
              <a:t>systemctl</a:t>
            </a:r>
            <a:r>
              <a:rPr lang="zh-CN" altLang="zh-CN" b="1" dirty="0"/>
              <a:t>管理</a:t>
            </a:r>
            <a:r>
              <a:rPr lang="zh-CN" altLang="zh-CN" b="1" dirty="0" smtClean="0"/>
              <a:t>服务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268730"/>
            <a:ext cx="8229600" cy="4530725"/>
          </a:xfrm>
        </p:spPr>
        <p:txBody>
          <a:bodyPr/>
          <a:lstStyle/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显示当前已运行的所有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err="1"/>
              <a:t>systemctl</a:t>
            </a:r>
            <a:r>
              <a:rPr lang="en-US" altLang="zh-CN" dirty="0"/>
              <a:t> --type service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err="1" smtClean="0"/>
              <a:t>systemctl</a:t>
            </a:r>
            <a:r>
              <a:rPr lang="en-US" altLang="zh-CN" dirty="0" smtClean="0"/>
              <a:t> </a:t>
            </a:r>
            <a:r>
              <a:rPr lang="en-US" altLang="zh-CN" dirty="0"/>
              <a:t>-t service</a:t>
            </a:r>
            <a:endParaRPr lang="en-US" altLang="zh-CN" dirty="0" smtClean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显示</a:t>
            </a:r>
            <a:r>
              <a:rPr lang="zh-CN" altLang="en-US" dirty="0"/>
              <a:t>已加载的所有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err="1"/>
              <a:t>systemctl</a:t>
            </a:r>
            <a:r>
              <a:rPr lang="en-US" altLang="zh-CN" dirty="0"/>
              <a:t> --type service --all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err="1" smtClean="0"/>
              <a:t>systemctl</a:t>
            </a:r>
            <a:r>
              <a:rPr lang="en-US" altLang="zh-CN" dirty="0" smtClean="0"/>
              <a:t> </a:t>
            </a:r>
            <a:r>
              <a:rPr lang="en-US" altLang="zh-CN" dirty="0"/>
              <a:t>-at service</a:t>
            </a:r>
            <a:endParaRPr lang="en-US" altLang="zh-CN" dirty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显示</a:t>
            </a:r>
            <a:r>
              <a:rPr lang="zh-CN" altLang="en-US" dirty="0"/>
              <a:t>已加载的但处于</a:t>
            </a:r>
            <a:r>
              <a:rPr lang="en-US" altLang="zh-CN" dirty="0"/>
              <a:t>failed</a:t>
            </a:r>
            <a:r>
              <a:rPr lang="zh-CN" altLang="en-US" dirty="0"/>
              <a:t>状态的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err="1"/>
              <a:t>systemctl</a:t>
            </a:r>
            <a:r>
              <a:rPr lang="en-US" altLang="zh-CN" dirty="0"/>
              <a:t> --type service --failed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dirty="0" err="1" smtClean="0"/>
              <a:t>systemctl</a:t>
            </a:r>
            <a:r>
              <a:rPr lang="en-US" altLang="zh-CN" dirty="0" smtClean="0"/>
              <a:t> </a:t>
            </a:r>
            <a:r>
              <a:rPr lang="en-US" altLang="zh-CN" dirty="0"/>
              <a:t>-t service --failed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800735"/>
          </a:xfrm>
        </p:spPr>
        <p:txBody>
          <a:bodyPr/>
          <a:lstStyle/>
          <a:p>
            <a:r>
              <a:rPr lang="zh-CN" altLang="zh-CN" b="1" dirty="0"/>
              <a:t>使用</a:t>
            </a:r>
            <a:r>
              <a:rPr lang="en-US" altLang="zh-CN" b="1" dirty="0" err="1"/>
              <a:t>systemctl</a:t>
            </a:r>
            <a:r>
              <a:rPr lang="zh-CN" altLang="zh-CN" b="1" dirty="0"/>
              <a:t>管理服务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启动名为</a:t>
            </a:r>
            <a:r>
              <a:rPr lang="en-US" altLang="zh-CN" dirty="0" err="1"/>
              <a:t>ServiceName</a:t>
            </a:r>
            <a:r>
              <a:rPr lang="zh-CN" altLang="en-US" dirty="0"/>
              <a:t>的服务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start </a:t>
            </a:r>
            <a:r>
              <a:rPr lang="en-US" altLang="zh-CN" dirty="0"/>
              <a:t>&lt;</a:t>
            </a:r>
            <a:r>
              <a:rPr lang="en-US" altLang="zh-CN" dirty="0" err="1"/>
              <a:t>ServiceName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停止名为</a:t>
            </a:r>
            <a:r>
              <a:rPr lang="en-US" altLang="zh-CN" dirty="0" err="1"/>
              <a:t>ServiceName</a:t>
            </a:r>
            <a:r>
              <a:rPr lang="zh-CN" altLang="en-US" dirty="0"/>
              <a:t>的服务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stop </a:t>
            </a:r>
            <a:r>
              <a:rPr lang="en-US" altLang="zh-CN" dirty="0"/>
              <a:t>&lt;</a:t>
            </a:r>
            <a:r>
              <a:rPr lang="en-US" altLang="zh-CN" dirty="0" err="1"/>
              <a:t>ServiceName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重启名为</a:t>
            </a:r>
            <a:r>
              <a:rPr lang="en-US" altLang="zh-CN" dirty="0" err="1"/>
              <a:t>ServiceName</a:t>
            </a:r>
            <a:r>
              <a:rPr lang="zh-CN" altLang="en-US" dirty="0"/>
              <a:t>的服务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restart </a:t>
            </a:r>
            <a:r>
              <a:rPr lang="en-US" altLang="zh-CN" dirty="0"/>
              <a:t>&lt;</a:t>
            </a:r>
            <a:r>
              <a:rPr lang="en-US" altLang="zh-CN" dirty="0" err="1"/>
              <a:t>ServiceName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重新加载名为</a:t>
            </a:r>
            <a:r>
              <a:rPr lang="en-US" altLang="zh-CN" dirty="0" err="1"/>
              <a:t>ServiceName</a:t>
            </a:r>
            <a:r>
              <a:rPr lang="zh-CN" altLang="en-US" dirty="0"/>
              <a:t>服务的配置文件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reload </a:t>
            </a:r>
            <a:r>
              <a:rPr lang="en-US" altLang="zh-CN" dirty="0"/>
              <a:t>&lt;</a:t>
            </a:r>
            <a:r>
              <a:rPr lang="en-US" altLang="zh-CN" dirty="0" err="1"/>
              <a:t>ServiceName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查看名为</a:t>
            </a:r>
            <a:r>
              <a:rPr lang="en-US" altLang="zh-CN" dirty="0" err="1"/>
              <a:t>ServiceName</a:t>
            </a:r>
            <a:r>
              <a:rPr lang="zh-CN" altLang="en-US" dirty="0"/>
              <a:t>服务的状态信息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status </a:t>
            </a:r>
            <a:r>
              <a:rPr lang="en-US" altLang="zh-CN" dirty="0"/>
              <a:t>&lt;</a:t>
            </a:r>
            <a:r>
              <a:rPr lang="en-US" altLang="zh-CN" dirty="0" err="1"/>
              <a:t>ServiceName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476885"/>
            <a:ext cx="8229600" cy="859155"/>
          </a:xfrm>
        </p:spPr>
        <p:txBody>
          <a:bodyPr/>
          <a:lstStyle/>
          <a:p>
            <a:r>
              <a:rPr lang="zh-CN" altLang="zh-CN" b="1" dirty="0"/>
              <a:t>使用</a:t>
            </a:r>
            <a:r>
              <a:rPr lang="en-US" altLang="zh-CN" b="1" dirty="0" err="1"/>
              <a:t>systemctl</a:t>
            </a:r>
            <a:r>
              <a:rPr lang="zh-CN" altLang="zh-CN" b="1" dirty="0"/>
              <a:t>管理服务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在启动系统时启用名为</a:t>
            </a:r>
            <a:r>
              <a:rPr lang="en-US" altLang="zh-CN" dirty="0" err="1"/>
              <a:t>ServiceName</a:t>
            </a:r>
            <a:r>
              <a:rPr lang="zh-CN" altLang="en-US" dirty="0"/>
              <a:t>的服务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enable </a:t>
            </a:r>
            <a:r>
              <a:rPr lang="en-US" altLang="zh-CN" dirty="0"/>
              <a:t>&lt;</a:t>
            </a:r>
            <a:r>
              <a:rPr lang="en-US" altLang="zh-CN" dirty="0" err="1"/>
              <a:t>ServiceName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在启动系统时停用名为</a:t>
            </a:r>
            <a:r>
              <a:rPr lang="en-US" altLang="zh-CN" dirty="0" err="1"/>
              <a:t>ServiceName</a:t>
            </a:r>
            <a:r>
              <a:rPr lang="zh-CN" altLang="en-US" dirty="0"/>
              <a:t>的服务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disable </a:t>
            </a:r>
            <a:r>
              <a:rPr lang="en-US" altLang="zh-CN" dirty="0"/>
              <a:t>&lt;</a:t>
            </a:r>
            <a:r>
              <a:rPr lang="en-US" altLang="zh-CN" dirty="0" err="1"/>
              <a:t>ServiceName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查看名为</a:t>
            </a:r>
            <a:r>
              <a:rPr lang="en-US" altLang="zh-CN" dirty="0" err="1"/>
              <a:t>ServiceName</a:t>
            </a:r>
            <a:r>
              <a:rPr lang="zh-CN" altLang="en-US" dirty="0"/>
              <a:t>的服务是否在启动系统时启用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is-enabled </a:t>
            </a:r>
            <a:r>
              <a:rPr lang="en-US" altLang="zh-CN" dirty="0"/>
              <a:t>&lt;</a:t>
            </a:r>
            <a:r>
              <a:rPr lang="en-US" altLang="zh-CN" dirty="0" err="1"/>
              <a:t>ServiceName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dirty="0"/>
              <a:t>查看所有服务是否在启动系统时启用</a:t>
            </a:r>
            <a:endParaRPr lang="zh-CN" altLang="en-US" dirty="0"/>
          </a:p>
          <a:p>
            <a:pPr marL="344170" lvl="1" indent="0">
              <a:buClr>
                <a:srgbClr val="006633"/>
              </a:buClr>
              <a:buNone/>
            </a:pPr>
            <a:r>
              <a:rPr lang="en-US" altLang="zh-CN" b="1" dirty="0" err="1"/>
              <a:t>systemctl</a:t>
            </a:r>
            <a:r>
              <a:rPr lang="en-US" altLang="zh-CN" b="1" dirty="0"/>
              <a:t> list-unit-files -t service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348865"/>
            <a:ext cx="7991475" cy="1040765"/>
          </a:xfrm>
        </p:spPr>
        <p:txBody>
          <a:bodyPr/>
          <a:lstStyle/>
          <a:p>
            <a:pPr algn="l"/>
            <a:r>
              <a:rPr lang="zh-CN" altLang="en-US" sz="4600" b="1" dirty="0"/>
              <a:t>三、计划任务</a:t>
            </a:r>
            <a:r>
              <a:rPr lang="en-US" altLang="zh-CN" sz="4600" b="1" dirty="0" smtClean="0"/>
              <a:t>crontab</a:t>
            </a:r>
            <a:endParaRPr lang="en-US" altLang="zh-CN" sz="4600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662,&quot;width&quot;:12585}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UNIT_TABLE_BEAUTIFY" val="smartTable{10a103a9-12a7-477f-9bb4-8852c5f9cd40}"/>
  <p:tag name="TABLE_ENDDRAG_ORIGIN_RECT" val="669*178"/>
  <p:tag name="TABLE_ENDDRAG_RECT" val="8*167*669*178"/>
</p:tagLst>
</file>

<file path=ppt/tags/tag7.xml><?xml version="1.0" encoding="utf-8"?>
<p:tagLst xmlns:p="http://schemas.openxmlformats.org/presentationml/2006/main">
  <p:tag name="COMMONDATA" val="eyJoZGlkIjoiODNjOTJjMmExMDY4OTczYjU5NDUyOGE5MzdlYWQ3MGIifQ=="/>
  <p:tag name="KSO_WPP_MARK_KEY" val="fd72d724-0ef3-4b69-907b-e757779edb9a"/>
</p:tagLst>
</file>

<file path=ppt/theme/theme1.xml><?xml version="1.0" encoding="utf-8"?>
<a:theme xmlns:a="http://schemas.openxmlformats.org/drawingml/2006/main" name="CentOS-CH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</Template>
  <TotalTime>0</TotalTime>
  <Words>2536</Words>
  <Application>WPS 演示</Application>
  <PresentationFormat>全屏显示(4:3)</PresentationFormat>
  <Paragraphs>161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Garamond</vt:lpstr>
      <vt:lpstr>Wingdings</vt:lpstr>
      <vt:lpstr>Times New Roman</vt:lpstr>
      <vt:lpstr>Verdana</vt:lpstr>
      <vt:lpstr>微软雅黑</vt:lpstr>
      <vt:lpstr>Calibri</vt:lpstr>
      <vt:lpstr>Arial Unicode MS</vt:lpstr>
      <vt:lpstr>CentOS-CH-PPT</vt:lpstr>
      <vt:lpstr>第六讲    计划任务和管理服务 </vt:lpstr>
      <vt:lpstr>本章内容要点</vt:lpstr>
      <vt:lpstr>一、守护进程（ Daemon ）</vt:lpstr>
      <vt:lpstr>守护进程（ Daemon ）</vt:lpstr>
      <vt:lpstr>二、使用systemctl管理服务</vt:lpstr>
      <vt:lpstr>使用systemctl管理服务（1）</vt:lpstr>
      <vt:lpstr>使用systemctl管理服务（2）</vt:lpstr>
      <vt:lpstr>使用systemctl管理服务（3）</vt:lpstr>
      <vt:lpstr>三、计划任务crontab</vt:lpstr>
      <vt:lpstr> crond作业</vt:lpstr>
      <vt:lpstr>系统cron作业 /etc/crontab</vt:lpstr>
      <vt:lpstr>PowerPoint 演示文稿</vt:lpstr>
      <vt:lpstr>cron作业列表文件每列含义说明 </vt:lpstr>
      <vt:lpstr>用户cron作业</vt:lpstr>
      <vt:lpstr>示例：</vt:lpstr>
      <vt:lpstr>使用crontab命令 安排用户自己的cron任务 </vt:lpstr>
      <vt:lpstr>cron的使用举例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                 Linux简介与安装</dc:title>
  <dc:creator>osmond</dc:creator>
  <cp:lastModifiedBy>李莉</cp:lastModifiedBy>
  <cp:revision>153</cp:revision>
  <dcterms:created xsi:type="dcterms:W3CDTF">2011-05-25T10:42:00Z</dcterms:created>
  <dcterms:modified xsi:type="dcterms:W3CDTF">2022-08-24T04:24:17Z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17CD4051FC934BBC8B68739AD0A2F5D3</vt:lpwstr>
  </property>
</Properties>
</file>