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4"/>
  </p:notesMasterIdLst>
  <p:sldIdLst>
    <p:sldId id="256" r:id="rId3"/>
    <p:sldId id="271" r:id="rId4"/>
    <p:sldId id="596" r:id="rId5"/>
    <p:sldId id="597" r:id="rId6"/>
    <p:sldId id="598" r:id="rId7"/>
    <p:sldId id="599" r:id="rId8"/>
    <p:sldId id="600" r:id="rId9"/>
    <p:sldId id="601" r:id="rId10"/>
    <p:sldId id="602" r:id="rId11"/>
    <p:sldId id="603" r:id="rId12"/>
    <p:sldId id="604" r:id="rId13"/>
    <p:sldId id="605" r:id="rId15"/>
    <p:sldId id="606" r:id="rId16"/>
    <p:sldId id="607" r:id="rId17"/>
    <p:sldId id="608" r:id="rId18"/>
    <p:sldId id="609" r:id="rId19"/>
    <p:sldId id="610" r:id="rId20"/>
    <p:sldId id="611" r:id="rId21"/>
    <p:sldId id="612" r:id="rId22"/>
    <p:sldId id="613" r:id="rId23"/>
    <p:sldId id="614" r:id="rId24"/>
    <p:sldId id="615" r:id="rId25"/>
    <p:sldId id="616" r:id="rId26"/>
    <p:sldId id="617" r:id="rId27"/>
    <p:sldId id="618" r:id="rId28"/>
    <p:sldId id="619" r:id="rId29"/>
    <p:sldId id="620" r:id="rId30"/>
    <p:sldId id="621" r:id="rId31"/>
    <p:sldId id="622" r:id="rId32"/>
    <p:sldId id="623" r:id="rId33"/>
    <p:sldId id="624" r:id="rId34"/>
    <p:sldId id="625" r:id="rId35"/>
    <p:sldId id="626" r:id="rId36"/>
    <p:sldId id="627" r:id="rId37"/>
    <p:sldId id="628" r:id="rId38"/>
    <p:sldId id="629" r:id="rId39"/>
    <p:sldId id="630" r:id="rId40"/>
    <p:sldId id="631" r:id="rId41"/>
    <p:sldId id="632" r:id="rId42"/>
    <p:sldId id="633" r:id="rId43"/>
    <p:sldId id="634" r:id="rId44"/>
    <p:sldId id="635" r:id="rId45"/>
    <p:sldId id="636" r:id="rId46"/>
    <p:sldId id="637" r:id="rId47"/>
    <p:sldId id="638" r:id="rId48"/>
    <p:sldId id="639" r:id="rId49"/>
    <p:sldId id="640" r:id="rId50"/>
    <p:sldId id="641" r:id="rId51"/>
    <p:sldId id="642" r:id="rId52"/>
    <p:sldId id="643" r:id="rId53"/>
    <p:sldId id="644" r:id="rId54"/>
    <p:sldId id="645" r:id="rId55"/>
    <p:sldId id="646" r:id="rId56"/>
  </p:sldIdLst>
  <p:sldSz cx="9144000" cy="6858000" type="screen4x3"/>
  <p:notesSz cx="6858000" cy="9144000"/>
  <p:custDataLst>
    <p:tags r:id="rId61"/>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 initial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8468" autoAdjust="0"/>
  </p:normalViewPr>
  <p:slideViewPr>
    <p:cSldViewPr>
      <p:cViewPr varScale="1">
        <p:scale>
          <a:sx n="78" d="100"/>
          <a:sy n="78" d="100"/>
        </p:scale>
        <p:origin x="-1541" y="-62"/>
      </p:cViewPr>
      <p:guideLst>
        <p:guide orient="horz" pos="2226"/>
        <p:guide pos="2924"/>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532" y="-78"/>
      </p:cViewPr>
      <p:guideLst>
        <p:guide orient="horz" pos="2968"/>
        <p:guide pos="219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1" Type="http://schemas.openxmlformats.org/officeDocument/2006/relationships/tags" Target="tags/tag5.xml"/><Relationship Id="rId60" Type="http://schemas.openxmlformats.org/officeDocument/2006/relationships/commentAuthors" Target="commentAuthors.xml"/><Relationship Id="rId6" Type="http://schemas.openxmlformats.org/officeDocument/2006/relationships/slide" Target="slides/slide4.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a:defRPr/>
            </a:pPr>
            <a:fld id="{76E94F61-7344-47AC-9404-8B8611873CD5}"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smtClean="0"/>
            </a:lvl1pPr>
          </a:lstStyle>
          <a:p>
            <a:pPr>
              <a:defRPr/>
            </a:pPr>
            <a:fld id="{4D3C6AC7-C646-4D7E-AD4D-0486F939BF0F}"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parted</a:t>
            </a:r>
            <a:r>
              <a:rPr lang="zh-CN" altLang="en-US" dirty="0" smtClean="0"/>
              <a:t>创建</a:t>
            </a:r>
            <a:r>
              <a:rPr lang="en-US" altLang="zh-CN" dirty="0" smtClean="0"/>
              <a:t>GPT</a:t>
            </a:r>
            <a:r>
              <a:rPr lang="zh-CN" altLang="en-US" dirty="0" smtClean="0"/>
              <a:t>分区 </a:t>
            </a:r>
            <a:r>
              <a:rPr lang="en-US" altLang="zh-CN" smtClean="0"/>
              <a:t>:</a:t>
            </a:r>
            <a:r>
              <a:rPr lang="en-US" altLang="zh-CN" baseline="0" smtClean="0"/>
              <a:t> http://apps.hi.baidu.com/share/detail/44476376</a:t>
            </a:r>
            <a:endParaRPr lang="zh-CN" altLang="en-US"/>
          </a:p>
        </p:txBody>
      </p:sp>
      <p:sp>
        <p:nvSpPr>
          <p:cNvPr id="4" name="灯片编号占位符 3"/>
          <p:cNvSpPr>
            <a:spLocks noGrp="1"/>
          </p:cNvSpPr>
          <p:nvPr>
            <p:ph type="sldNum" sz="quarter" idx="10"/>
          </p:nvPr>
        </p:nvSpPr>
        <p:spPr/>
        <p:txBody>
          <a:bodyPr/>
          <a:lstStyle/>
          <a:p>
            <a:fld id="{A5E67A7B-7D8A-4E03-B174-B3300045038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1000 h 1000"/>
              <a:gd name="T2" fmla="*/ 0 w 1000"/>
              <a:gd name="T3" fmla="*/ 0 h 1000"/>
              <a:gd name="T4" fmla="*/ 10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698"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smtClean="0"/>
              <a:t>单击此处编辑母版标题样式</a:t>
            </a:r>
            <a:endParaRPr lang="zh-CN" altLang="en-US"/>
          </a:p>
        </p:txBody>
      </p:sp>
      <p:sp>
        <p:nvSpPr>
          <p:cNvPr id="29699"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66738" y="1752600"/>
            <a:ext cx="8001000" cy="4267200"/>
          </a:xfrm>
        </p:spPr>
        <p:txBody>
          <a:bodyPr/>
          <a:lstStyle/>
          <a:p>
            <a:pPr lvl="0"/>
            <a:endParaRPr lang="zh-CN" altLang="en-US" noProof="0" smtClean="0"/>
          </a:p>
        </p:txBody>
      </p:sp>
      <p:sp>
        <p:nvSpPr>
          <p:cNvPr id="4" name="Rectangle 6"/>
          <p:cNvSpPr>
            <a:spLocks noGrp="1" noChangeArrowheads="1"/>
          </p:cNvSpPr>
          <p:nvPr>
            <p:ph type="dt" sz="half" idx="10"/>
          </p:nvPr>
        </p:nvSpPr>
        <p:spPr>
          <a:xfrm>
            <a:off x="609600" y="6245225"/>
            <a:ext cx="1981200" cy="476250"/>
          </a:xfrm>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6553200" y="6245225"/>
            <a:ext cx="1981200" cy="476250"/>
          </a:xfrm>
        </p:spPr>
        <p:txBody>
          <a:bodyPr/>
          <a:lstStyle>
            <a:lvl1pPr>
              <a:defRPr/>
            </a:lvl1pPr>
          </a:lstStyle>
          <a:p>
            <a:pPr>
              <a:defRPr/>
            </a:pPr>
            <a:fld id="{60ED209E-F1CF-471A-8323-5D5FB582057B}"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a:xfrm>
            <a:off x="609600" y="6245225"/>
            <a:ext cx="1981200" cy="476250"/>
          </a:xfrm>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6553200" y="6245225"/>
            <a:ext cx="1981200" cy="476250"/>
          </a:xfrm>
        </p:spPr>
        <p:txBody>
          <a:bodyPr/>
          <a:lstStyle>
            <a:lvl1pPr>
              <a:defRPr/>
            </a:lvl1pPr>
          </a:lstStyle>
          <a:p>
            <a:pPr>
              <a:defRPr/>
            </a:pPr>
            <a:fld id="{343F9F74-8AD3-4A66-9E7B-65BD8E6527A1}"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5605" y="320993"/>
            <a:ext cx="8229600" cy="1139825"/>
          </a:xfrm>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buClr>
                <a:srgbClr val="006633"/>
              </a:buClr>
              <a:buFont typeface="Wingdings" panose="05000000000000000000" charset="0"/>
              <a:buChar char="Ø"/>
              <a:defRPr/>
            </a:lvl1pPr>
            <a:lvl2pPr>
              <a:buClr>
                <a:srgbClr val="006633"/>
              </a:buClr>
              <a:buFont typeface="Wingdings" panose="05000000000000000000" charset="0"/>
              <a:buChar char="Ø"/>
              <a:defRPr/>
            </a:lvl2pPr>
            <a:lvl3pPr>
              <a:buClr>
                <a:srgbClr val="006633"/>
              </a:buClr>
              <a:buFont typeface="Wingdings" panose="05000000000000000000" charset="0"/>
              <a:buChar char="Ø"/>
              <a:defRPr/>
            </a:lvl3pPr>
            <a:lvl4pPr>
              <a:buClr>
                <a:srgbClr val="006633"/>
              </a:buClr>
              <a:buFont typeface="Wingdings" panose="05000000000000000000" charset="0"/>
              <a:buChar char="Ø"/>
              <a:defRPr/>
            </a:lvl4pPr>
            <a:lvl5pPr>
              <a:buClr>
                <a:srgbClr val="006633"/>
              </a:buClr>
              <a:buFont typeface="Wingdings" panose="05000000000000000000" charset="0"/>
              <a:buChar char="Ø"/>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9" name="文本框 8"/>
          <p:cNvSpPr txBox="1"/>
          <p:nvPr userDrawn="1"/>
        </p:nvSpPr>
        <p:spPr>
          <a:xfrm>
            <a:off x="8078470" y="706755"/>
            <a:ext cx="309880" cy="368300"/>
          </a:xfrm>
          <a:prstGeom prst="rect">
            <a:avLst/>
          </a:prstGeom>
          <a:noFill/>
        </p:spPr>
        <p:txBody>
          <a:bodyPr wrap="none" rtlCol="0">
            <a:spAutoFit/>
          </a:bodyPr>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31" name="Freeform 7"/>
          <p:cNvSpPr>
            <a:spLocks noChangeArrowheads="1"/>
          </p:cNvSpPr>
          <p:nvPr/>
        </p:nvSpPr>
        <p:spPr bwMode="auto">
          <a:xfrm>
            <a:off x="381000" y="228600"/>
            <a:ext cx="8229600" cy="609600"/>
          </a:xfrm>
          <a:custGeom>
            <a:avLst/>
            <a:gdLst>
              <a:gd name="T0" fmla="*/ 0 w 1000"/>
              <a:gd name="T1" fmla="*/ 1000 h 1000"/>
              <a:gd name="T2" fmla="*/ 0 w 1000"/>
              <a:gd name="T3" fmla="*/ 0 h 1000"/>
              <a:gd name="T4" fmla="*/ 10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1033" name="Picture 10" descr="C:\Users\osmond\Desktop\centos5-fig\centos-logo.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9925" y="333375"/>
            <a:ext cx="1584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006633"/>
        </a:buClr>
        <a:buSzPct val="65000"/>
        <a:buFont typeface="Wingdings" panose="05000000000000000000" charset="0"/>
        <a:buChar char="Ø"/>
        <a:defRPr sz="3000">
          <a:solidFill>
            <a:schemeClr val="tx1"/>
          </a:solidFill>
          <a:latin typeface="+mn-lt"/>
          <a:ea typeface="+mn-ea"/>
          <a:cs typeface="+mn-cs"/>
        </a:defRPr>
      </a:lvl1pPr>
      <a:lvl2pPr marL="669925" indent="-325755" algn="l" rtl="0" eaLnBrk="0" fontAlgn="base" hangingPunct="0">
        <a:spcBef>
          <a:spcPct val="20000"/>
        </a:spcBef>
        <a:spcAft>
          <a:spcPct val="0"/>
        </a:spcAft>
        <a:buClr>
          <a:srgbClr val="006633"/>
        </a:buClr>
        <a:buSzPct val="60000"/>
        <a:buFont typeface="Wingdings" panose="05000000000000000000" charset="0"/>
        <a:buChar char="Ø"/>
        <a:defRPr sz="2600">
          <a:solidFill>
            <a:schemeClr val="tx1"/>
          </a:solidFill>
          <a:latin typeface="+mn-lt"/>
          <a:ea typeface="+mn-ea"/>
        </a:defRPr>
      </a:lvl2pPr>
      <a:lvl3pPr marL="1022350" indent="-351155" algn="l" rtl="0" eaLnBrk="0" fontAlgn="base" hangingPunct="0">
        <a:spcBef>
          <a:spcPct val="20000"/>
        </a:spcBef>
        <a:spcAft>
          <a:spcPct val="0"/>
        </a:spcAft>
        <a:buClr>
          <a:srgbClr val="006633"/>
        </a:buClr>
        <a:buSzPct val="65000"/>
        <a:buFont typeface="Wingdings" panose="05000000000000000000" charset="0"/>
        <a:buChar char="Ø"/>
        <a:defRPr sz="2200">
          <a:solidFill>
            <a:schemeClr val="tx1"/>
          </a:solidFill>
          <a:latin typeface="+mn-lt"/>
          <a:ea typeface="+mn-ea"/>
        </a:defRPr>
      </a:lvl3pPr>
      <a:lvl4pPr marL="1339850" indent="-316230" algn="l" rtl="0" eaLnBrk="0" fontAlgn="base" hangingPunct="0">
        <a:spcBef>
          <a:spcPct val="20000"/>
        </a:spcBef>
        <a:spcAft>
          <a:spcPct val="0"/>
        </a:spcAft>
        <a:buClr>
          <a:srgbClr val="006633"/>
        </a:buClr>
        <a:buSzPct val="70000"/>
        <a:buFont typeface="Wingdings" panose="05000000000000000000" charset="0"/>
        <a:buChar char="Ø"/>
        <a:defRPr sz="2000">
          <a:solidFill>
            <a:schemeClr val="tx1"/>
          </a:solidFill>
          <a:latin typeface="+mn-lt"/>
          <a:ea typeface="+mn-ea"/>
        </a:defRPr>
      </a:lvl4pPr>
      <a:lvl5pPr marL="1681480" indent="-339725" algn="l" rtl="0" eaLnBrk="0" fontAlgn="base" hangingPunct="0">
        <a:spcBef>
          <a:spcPct val="20000"/>
        </a:spcBef>
        <a:spcAft>
          <a:spcPct val="0"/>
        </a:spcAft>
        <a:buClr>
          <a:srgbClr val="006633"/>
        </a:buClr>
        <a:buSzPct val="75000"/>
        <a:buFont typeface="Wingdings" panose="05000000000000000000" charset="0"/>
        <a:buChar char="Ø"/>
        <a:defRPr sz="2000">
          <a:solidFill>
            <a:schemeClr val="tx1"/>
          </a:solidFill>
          <a:latin typeface="+mn-lt"/>
          <a:ea typeface="+mn-ea"/>
        </a:defRPr>
      </a:lvl5pPr>
      <a:lvl6pPr marL="21386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ctrTitle"/>
            <p:custDataLst>
              <p:tags r:id="rId1"/>
            </p:custDataLst>
          </p:nvPr>
        </p:nvSpPr>
        <p:spPr>
          <a:xfrm>
            <a:off x="1548130" y="2420620"/>
            <a:ext cx="6775450" cy="862330"/>
          </a:xfrm>
        </p:spPr>
        <p:txBody>
          <a:bodyPr/>
          <a:lstStyle/>
          <a:p>
            <a:pPr algn="l" eaLnBrk="1" hangingPunct="1"/>
            <a:r>
              <a:rPr lang="zh-CN" altLang="en-US" sz="4400" b="1" smtClean="0"/>
              <a:t>第四讲</a:t>
            </a:r>
            <a:r>
              <a:rPr lang="en-US" altLang="zh-CN" sz="4400" b="1" smtClean="0"/>
              <a:t>    </a:t>
            </a:r>
            <a:r>
              <a:rPr lang="zh-CN" altLang="en-US" sz="4400" b="1" dirty="0" smtClean="0">
                <a:sym typeface="+mn-ea"/>
              </a:rPr>
              <a:t>本地存储管理</a:t>
            </a:r>
            <a:br>
              <a:rPr lang="zh-CN" altLang="en-US" sz="4400" b="1" smtClean="0">
                <a:solidFill>
                  <a:schemeClr val="folHlink"/>
                </a:solidFill>
              </a:rPr>
            </a:br>
            <a:endParaRPr lang="zh-CN" sz="4400" b="1" smtClean="0"/>
          </a:p>
        </p:txBody>
      </p:sp>
    </p:spTree>
    <p:custDataLst>
      <p:tags r:id="rId2"/>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2747645"/>
            <a:ext cx="7772400" cy="939800"/>
          </a:xfrm>
        </p:spPr>
        <p:txBody>
          <a:bodyPr/>
          <a:lstStyle/>
          <a:p>
            <a:r>
              <a:rPr lang="zh-CN" altLang="en-US" dirty="0" smtClean="0"/>
              <a:t>二、磁盘分区工具</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215" y="620395"/>
            <a:ext cx="8229600" cy="859155"/>
          </a:xfrm>
        </p:spPr>
        <p:txBody>
          <a:bodyPr/>
          <a:lstStyle/>
          <a:p>
            <a:r>
              <a:rPr lang="zh-CN" altLang="en-US" b="1" dirty="0" smtClean="0"/>
              <a:t>分区管理工具</a:t>
            </a:r>
            <a:endParaRPr lang="zh-CN" altLang="en-US" b="1" dirty="0" smtClean="0"/>
          </a:p>
        </p:txBody>
      </p:sp>
      <p:sp>
        <p:nvSpPr>
          <p:cNvPr id="3" name="内容占位符 2"/>
          <p:cNvSpPr>
            <a:spLocks noGrp="1"/>
          </p:cNvSpPr>
          <p:nvPr>
            <p:ph idx="1"/>
          </p:nvPr>
        </p:nvSpPr>
        <p:spPr>
          <a:xfrm>
            <a:off x="457200" y="1600200"/>
            <a:ext cx="8229600" cy="3576955"/>
          </a:xfrm>
        </p:spPr>
        <p:txBody>
          <a:bodyPr/>
          <a:lstStyle/>
          <a:p>
            <a:pPr>
              <a:buClr>
                <a:srgbClr val="006633"/>
              </a:buClr>
              <a:buFont typeface="Wingdings" panose="05000000000000000000" charset="0"/>
              <a:buChar char="Ø"/>
            </a:pPr>
            <a:r>
              <a:rPr lang="zh-CN" altLang="en-US" dirty="0" smtClean="0"/>
              <a:t>常用的分区工具 </a:t>
            </a:r>
            <a:endParaRPr lang="zh-CN" altLang="en-US" dirty="0" smtClean="0"/>
          </a:p>
          <a:p>
            <a:pPr lvl="1">
              <a:buClr>
                <a:srgbClr val="006633"/>
              </a:buClr>
              <a:buFont typeface="Wingdings" panose="05000000000000000000" charset="0"/>
              <a:buChar char="Ø"/>
            </a:pPr>
            <a:r>
              <a:rPr lang="en-US" altLang="zh-CN" dirty="0" err="1" smtClean="0">
                <a:solidFill>
                  <a:srgbClr val="C00000"/>
                </a:solidFill>
              </a:rPr>
              <a:t>fdisk</a:t>
            </a:r>
            <a:r>
              <a:rPr lang="en-US" altLang="zh-CN" dirty="0" smtClean="0">
                <a:solidFill>
                  <a:srgbClr val="C00000"/>
                </a:solidFill>
              </a:rPr>
              <a:t> </a:t>
            </a:r>
            <a:endParaRPr lang="en-US" altLang="zh-CN" dirty="0" smtClean="0"/>
          </a:p>
          <a:p>
            <a:pPr lvl="1">
              <a:buClr>
                <a:srgbClr val="006633"/>
              </a:buClr>
              <a:buFont typeface="Wingdings" panose="05000000000000000000" charset="0"/>
              <a:buChar char="Ø"/>
            </a:pPr>
            <a:r>
              <a:rPr lang="en-US" altLang="zh-CN" dirty="0" err="1" smtClean="0"/>
              <a:t>sfdisk</a:t>
            </a:r>
            <a:r>
              <a:rPr lang="en-US" altLang="zh-CN" dirty="0" smtClean="0"/>
              <a:t> </a:t>
            </a:r>
            <a:endParaRPr lang="en-US" altLang="zh-CN" dirty="0" smtClean="0"/>
          </a:p>
          <a:p>
            <a:pPr lvl="1">
              <a:buClr>
                <a:srgbClr val="006633"/>
              </a:buClr>
              <a:buFont typeface="Wingdings" panose="05000000000000000000" charset="0"/>
              <a:buChar char="Ø"/>
            </a:pPr>
            <a:r>
              <a:rPr lang="en-US" altLang="zh-CN" dirty="0" smtClean="0"/>
              <a:t>GNU parted</a:t>
            </a:r>
            <a:r>
              <a:rPr lang="zh-CN" altLang="en-US" dirty="0" smtClean="0"/>
              <a:t>－高级分区操作（创建、复制、调整大小等等） </a:t>
            </a:r>
            <a:endParaRPr lang="zh-CN" altLang="en-US" dirty="0" smtClean="0"/>
          </a:p>
          <a:p>
            <a:pPr>
              <a:buClr>
                <a:srgbClr val="006633"/>
              </a:buClr>
              <a:buFont typeface="Wingdings" panose="05000000000000000000" charset="0"/>
              <a:buChar char="Ø"/>
            </a:pPr>
            <a:r>
              <a:rPr lang="en-US" altLang="zh-CN" sz="2800" dirty="0" err="1" smtClean="0"/>
              <a:t>partprobe</a:t>
            </a:r>
            <a:r>
              <a:rPr lang="zh-CN" altLang="en-US" sz="2800" dirty="0" smtClean="0"/>
              <a:t>－重新设置内存中的内核分区表版本</a:t>
            </a:r>
            <a:endParaRPr lang="zh-CN" altLang="en-U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5285" y="476885"/>
            <a:ext cx="8229600" cy="744855"/>
          </a:xfrm>
        </p:spPr>
        <p:txBody>
          <a:bodyPr/>
          <a:lstStyle/>
          <a:p>
            <a:r>
              <a:rPr lang="zh-CN" altLang="en-US" b="1" dirty="0" smtClean="0"/>
              <a:t>磁盘分区工具</a:t>
            </a:r>
            <a:r>
              <a:rPr lang="en-US" altLang="zh-CN" b="1" dirty="0" smtClean="0"/>
              <a:t>——</a:t>
            </a:r>
            <a:r>
              <a:rPr lang="en-US" altLang="zh-CN" b="1" dirty="0" err="1" smtClean="0"/>
              <a:t>fdisk</a:t>
            </a:r>
            <a:endParaRPr lang="zh-CN" altLang="en-US" b="1" dirty="0"/>
          </a:p>
        </p:txBody>
      </p:sp>
      <p:sp>
        <p:nvSpPr>
          <p:cNvPr id="3" name="内容占位符 2"/>
          <p:cNvSpPr>
            <a:spLocks noGrp="1"/>
          </p:cNvSpPr>
          <p:nvPr>
            <p:ph idx="1"/>
          </p:nvPr>
        </p:nvSpPr>
        <p:spPr>
          <a:xfrm>
            <a:off x="457200" y="1412777"/>
            <a:ext cx="8229600" cy="1944216"/>
          </a:xfrm>
        </p:spPr>
        <p:txBody>
          <a:bodyPr/>
          <a:lstStyle/>
          <a:p>
            <a:pPr>
              <a:buClr>
                <a:srgbClr val="006633"/>
              </a:buClr>
              <a:buFont typeface="Wingdings" panose="05000000000000000000" charset="0"/>
              <a:buChar char="Ø"/>
            </a:pPr>
            <a:r>
              <a:rPr lang="zh-CN" altLang="en-US" sz="2800" dirty="0" smtClean="0"/>
              <a:t>进入</a:t>
            </a:r>
            <a:r>
              <a:rPr lang="en-US" altLang="zh-CN" sz="2800" dirty="0" err="1" smtClean="0"/>
              <a:t>fdisk</a:t>
            </a:r>
            <a:r>
              <a:rPr lang="zh-CN" altLang="en-US" sz="2800" dirty="0" smtClean="0"/>
              <a:t>的交互操作方式</a:t>
            </a:r>
            <a:endParaRPr lang="zh-CN" altLang="en-US" sz="2800" dirty="0" smtClean="0"/>
          </a:p>
          <a:p>
            <a:pPr lvl="1">
              <a:buNone/>
            </a:pPr>
            <a:r>
              <a:rPr lang="en-US" altLang="zh-CN" sz="2400" dirty="0" smtClean="0">
                <a:solidFill>
                  <a:schemeClr val="accent6">
                    <a:lumMod val="75000"/>
                  </a:schemeClr>
                </a:solidFill>
              </a:rPr>
              <a:t># </a:t>
            </a:r>
            <a:r>
              <a:rPr lang="en-US" altLang="zh-CN" sz="2400" dirty="0" err="1" smtClean="0">
                <a:solidFill>
                  <a:schemeClr val="accent6">
                    <a:lumMod val="75000"/>
                  </a:schemeClr>
                </a:solidFill>
              </a:rPr>
              <a:t>fdisk</a:t>
            </a:r>
            <a:r>
              <a:rPr lang="en-US" altLang="zh-CN" sz="2400" dirty="0" smtClean="0">
                <a:solidFill>
                  <a:schemeClr val="accent6">
                    <a:lumMod val="75000"/>
                  </a:schemeClr>
                </a:solidFill>
              </a:rPr>
              <a:t> &lt;</a:t>
            </a:r>
            <a:r>
              <a:rPr lang="zh-CN" altLang="en-US" sz="2400" dirty="0" smtClean="0">
                <a:solidFill>
                  <a:schemeClr val="accent6">
                    <a:lumMod val="75000"/>
                  </a:schemeClr>
                </a:solidFill>
              </a:rPr>
              <a:t>硬盘设备名</a:t>
            </a:r>
            <a:r>
              <a:rPr lang="en-US" altLang="zh-CN" sz="2400" dirty="0" smtClean="0">
                <a:solidFill>
                  <a:schemeClr val="accent6">
                    <a:lumMod val="75000"/>
                  </a:schemeClr>
                </a:solidFill>
              </a:rPr>
              <a:t>&gt; </a:t>
            </a:r>
            <a:endParaRPr lang="en-US" altLang="zh-CN" sz="2400" dirty="0" smtClean="0">
              <a:solidFill>
                <a:schemeClr val="accent6">
                  <a:lumMod val="75000"/>
                </a:schemeClr>
              </a:solidFill>
            </a:endParaRPr>
          </a:p>
          <a:p>
            <a:pPr algn="l">
              <a:buFont typeface="Wingdings" panose="05000000000000000000" charset="0"/>
              <a:buChar char="Ø"/>
            </a:pPr>
            <a:r>
              <a:rPr lang="zh-CN" altLang="en-US" sz="2800" dirty="0" smtClean="0"/>
              <a:t>在命令行方式下显示指定硬盘的分区表信息</a:t>
            </a:r>
            <a:endParaRPr lang="zh-CN" altLang="en-US" sz="2800" dirty="0" smtClean="0"/>
          </a:p>
          <a:p>
            <a:pPr lvl="1">
              <a:buNone/>
            </a:pPr>
            <a:r>
              <a:rPr lang="en-US" altLang="zh-CN" sz="2400" dirty="0" smtClean="0">
                <a:solidFill>
                  <a:schemeClr val="accent6">
                    <a:lumMod val="75000"/>
                  </a:schemeClr>
                </a:solidFill>
              </a:rPr>
              <a:t># </a:t>
            </a:r>
            <a:r>
              <a:rPr lang="en-US" altLang="zh-CN" sz="2400" dirty="0" err="1" smtClean="0">
                <a:solidFill>
                  <a:schemeClr val="accent6">
                    <a:lumMod val="75000"/>
                  </a:schemeClr>
                </a:solidFill>
              </a:rPr>
              <a:t>fdisk</a:t>
            </a:r>
            <a:r>
              <a:rPr lang="en-US" altLang="zh-CN" sz="2400" dirty="0" smtClean="0">
                <a:solidFill>
                  <a:schemeClr val="accent6">
                    <a:lumMod val="75000"/>
                  </a:schemeClr>
                </a:solidFill>
              </a:rPr>
              <a:t> -l &lt;</a:t>
            </a:r>
            <a:r>
              <a:rPr lang="zh-CN" altLang="en-US" sz="2400" dirty="0" smtClean="0">
                <a:solidFill>
                  <a:schemeClr val="accent6">
                    <a:lumMod val="75000"/>
                  </a:schemeClr>
                </a:solidFill>
              </a:rPr>
              <a:t>硬盘设备名</a:t>
            </a:r>
            <a:r>
              <a:rPr lang="en-US" altLang="zh-CN" sz="2400" dirty="0" smtClean="0">
                <a:solidFill>
                  <a:schemeClr val="accent6">
                    <a:lumMod val="75000"/>
                  </a:schemeClr>
                </a:solidFill>
              </a:rPr>
              <a:t>&gt;</a:t>
            </a:r>
            <a:endParaRPr lang="zh-CN" altLang="en-US" sz="2400" dirty="0">
              <a:solidFill>
                <a:schemeClr val="accent6">
                  <a:lumMod val="75000"/>
                </a:schemeClr>
              </a:solidFill>
            </a:endParaRPr>
          </a:p>
        </p:txBody>
      </p:sp>
      <p:graphicFrame>
        <p:nvGraphicFramePr>
          <p:cNvPr id="7" name="表格 6"/>
          <p:cNvGraphicFramePr>
            <a:graphicFrameLocks noGrp="1"/>
          </p:cNvGraphicFramePr>
          <p:nvPr/>
        </p:nvGraphicFramePr>
        <p:xfrm>
          <a:off x="539552" y="3580224"/>
          <a:ext cx="8064899" cy="2225040"/>
        </p:xfrm>
        <a:graphic>
          <a:graphicData uri="http://schemas.openxmlformats.org/drawingml/2006/table">
            <a:tbl>
              <a:tblPr firstRow="1" bandRow="1">
                <a:tableStyleId>{21E4AEA4-8DFA-4A89-87EB-49C32662AFE0}</a:tableStyleId>
              </a:tblPr>
              <a:tblGrid>
                <a:gridCol w="936104"/>
                <a:gridCol w="2736304"/>
                <a:gridCol w="1008112"/>
                <a:gridCol w="3384379"/>
              </a:tblGrid>
              <a:tr h="370840">
                <a:tc>
                  <a:txBody>
                    <a:bodyPr/>
                    <a:lstStyle/>
                    <a:p>
                      <a:pPr algn="ctr"/>
                      <a:r>
                        <a:rPr lang="zh-CN" altLang="en-US" dirty="0" smtClean="0"/>
                        <a:t>子命令</a:t>
                      </a:r>
                      <a:endParaRPr lang="zh-CN" altLang="en-US" dirty="0"/>
                    </a:p>
                  </a:txBody>
                  <a:tcPr/>
                </a:tc>
                <a:tc>
                  <a:txBody>
                    <a:bodyPr/>
                    <a:lstStyle/>
                    <a:p>
                      <a:pPr algn="ctr"/>
                      <a:r>
                        <a:rPr lang="zh-CN" altLang="en-US" dirty="0" smtClean="0"/>
                        <a:t>说明</a:t>
                      </a:r>
                      <a:endParaRPr lang="zh-CN" altLang="en-US" dirty="0"/>
                    </a:p>
                  </a:txBody>
                  <a:tcPr/>
                </a:tc>
                <a:tc>
                  <a:txBody>
                    <a:bodyPr/>
                    <a:lstStyle/>
                    <a:p>
                      <a:pPr algn="ctr"/>
                      <a:r>
                        <a:rPr lang="zh-CN" altLang="en-US" dirty="0" smtClean="0"/>
                        <a:t>子命令</a:t>
                      </a:r>
                      <a:endParaRPr lang="zh-CN" altLang="en-US" dirty="0"/>
                    </a:p>
                  </a:txBody>
                  <a:tcPr/>
                </a:tc>
                <a:tc>
                  <a:txBody>
                    <a:bodyPr/>
                    <a:lstStyle/>
                    <a:p>
                      <a:pPr algn="ctr"/>
                      <a:r>
                        <a:rPr lang="zh-CN" altLang="en-US" dirty="0" smtClean="0"/>
                        <a:t>说明</a:t>
                      </a:r>
                      <a:endParaRPr lang="zh-CN" altLang="en-US" dirty="0"/>
                    </a:p>
                  </a:txBody>
                  <a:tcPr/>
                </a:tc>
              </a:tr>
              <a:tr h="370840">
                <a:tc>
                  <a:txBody>
                    <a:bodyPr/>
                    <a:lstStyle/>
                    <a:p>
                      <a:pPr algn="ctr"/>
                      <a:r>
                        <a:rPr lang="en-US" altLang="zh-CN" dirty="0" smtClean="0">
                          <a:solidFill>
                            <a:srgbClr val="C00000"/>
                          </a:solidFill>
                        </a:rPr>
                        <a:t>a</a:t>
                      </a:r>
                      <a:endParaRPr lang="zh-CN" altLang="en-US" dirty="0">
                        <a:solidFill>
                          <a:srgbClr val="C00000"/>
                        </a:solidFill>
                      </a:endParaRPr>
                    </a:p>
                  </a:txBody>
                  <a:tcPr/>
                </a:tc>
                <a:tc>
                  <a:txBody>
                    <a:bodyPr/>
                    <a:lstStyle/>
                    <a:p>
                      <a:r>
                        <a:rPr lang="zh-CN" altLang="en-US" dirty="0" smtClean="0"/>
                        <a:t>调整硬盘的启动分区</a:t>
                      </a:r>
                      <a:endParaRPr lang="zh-CN" altLang="en-US" dirty="0"/>
                    </a:p>
                  </a:txBody>
                  <a:tcPr/>
                </a:tc>
                <a:tc>
                  <a:txBody>
                    <a:bodyPr/>
                    <a:lstStyle/>
                    <a:p>
                      <a:pPr algn="ctr"/>
                      <a:r>
                        <a:rPr lang="en-US" altLang="zh-CN" dirty="0" smtClean="0">
                          <a:solidFill>
                            <a:srgbClr val="C00000"/>
                          </a:solidFill>
                        </a:rPr>
                        <a:t>p</a:t>
                      </a:r>
                      <a:endParaRPr lang="zh-CN" altLang="en-US" dirty="0">
                        <a:solidFill>
                          <a:srgbClr val="C00000"/>
                        </a:solidFill>
                      </a:endParaRPr>
                    </a:p>
                  </a:txBody>
                  <a:tcPr/>
                </a:tc>
                <a:tc>
                  <a:txBody>
                    <a:bodyPr/>
                    <a:lstStyle/>
                    <a:p>
                      <a:r>
                        <a:rPr lang="zh-CN" altLang="en-US" dirty="0" smtClean="0"/>
                        <a:t>列出硬盘分区表</a:t>
                      </a:r>
                      <a:endParaRPr lang="zh-CN" altLang="en-US" dirty="0"/>
                    </a:p>
                  </a:txBody>
                  <a:tcPr/>
                </a:tc>
              </a:tr>
              <a:tr h="370840">
                <a:tc>
                  <a:txBody>
                    <a:bodyPr/>
                    <a:lstStyle/>
                    <a:p>
                      <a:pPr algn="ctr"/>
                      <a:r>
                        <a:rPr lang="en-US" altLang="zh-CN" dirty="0" smtClean="0">
                          <a:solidFill>
                            <a:srgbClr val="C00000"/>
                          </a:solidFill>
                        </a:rPr>
                        <a:t>d</a:t>
                      </a:r>
                      <a:endParaRPr lang="zh-CN" altLang="en-US" dirty="0">
                        <a:solidFill>
                          <a:srgbClr val="C00000"/>
                        </a:solidFill>
                      </a:endParaRPr>
                    </a:p>
                  </a:txBody>
                  <a:tcPr/>
                </a:tc>
                <a:tc>
                  <a:txBody>
                    <a:bodyPr/>
                    <a:lstStyle/>
                    <a:p>
                      <a:r>
                        <a:rPr lang="zh-CN" altLang="en-US" dirty="0" smtClean="0"/>
                        <a:t>删除一个硬盘分区</a:t>
                      </a:r>
                      <a:endParaRPr lang="zh-CN" altLang="en-US" dirty="0"/>
                    </a:p>
                  </a:txBody>
                  <a:tcPr/>
                </a:tc>
                <a:tc>
                  <a:txBody>
                    <a:bodyPr/>
                    <a:lstStyle/>
                    <a:p>
                      <a:pPr algn="ctr"/>
                      <a:r>
                        <a:rPr lang="en-US" altLang="zh-CN" dirty="0" smtClean="0">
                          <a:solidFill>
                            <a:srgbClr val="C00000"/>
                          </a:solidFill>
                        </a:rPr>
                        <a:t>q</a:t>
                      </a:r>
                      <a:endParaRPr lang="zh-CN" altLang="en-US" dirty="0">
                        <a:solidFill>
                          <a:srgbClr val="C00000"/>
                        </a:solidFill>
                      </a:endParaRPr>
                    </a:p>
                  </a:txBody>
                  <a:tcPr/>
                </a:tc>
                <a:tc>
                  <a:txBody>
                    <a:bodyPr/>
                    <a:lstStyle/>
                    <a:p>
                      <a:r>
                        <a:rPr lang="zh-CN" altLang="en-US" dirty="0" smtClean="0"/>
                        <a:t>退出</a:t>
                      </a:r>
                      <a:r>
                        <a:rPr lang="en-US" altLang="zh-CN" dirty="0" err="1" smtClean="0"/>
                        <a:t>fdisk</a:t>
                      </a:r>
                      <a:r>
                        <a:rPr lang="zh-CN" altLang="en-US" dirty="0" smtClean="0"/>
                        <a:t>，不保存更改</a:t>
                      </a:r>
                      <a:endParaRPr lang="zh-CN" altLang="en-US" dirty="0"/>
                    </a:p>
                  </a:txBody>
                  <a:tcPr/>
                </a:tc>
              </a:tr>
              <a:tr h="370840">
                <a:tc>
                  <a:txBody>
                    <a:bodyPr/>
                    <a:lstStyle/>
                    <a:p>
                      <a:pPr algn="ctr"/>
                      <a:r>
                        <a:rPr lang="en-US" altLang="zh-CN" dirty="0" smtClean="0">
                          <a:solidFill>
                            <a:srgbClr val="C00000"/>
                          </a:solidFill>
                        </a:rPr>
                        <a:t>l</a:t>
                      </a:r>
                      <a:endParaRPr lang="zh-CN" altLang="en-US" dirty="0">
                        <a:solidFill>
                          <a:srgbClr val="C00000"/>
                        </a:solidFill>
                      </a:endParaRPr>
                    </a:p>
                  </a:txBody>
                  <a:tcPr/>
                </a:tc>
                <a:tc>
                  <a:txBody>
                    <a:bodyPr/>
                    <a:lstStyle/>
                    <a:p>
                      <a:r>
                        <a:rPr lang="zh-CN" altLang="en-US" dirty="0" smtClean="0"/>
                        <a:t>列出所有支持的分区类型</a:t>
                      </a:r>
                      <a:endParaRPr lang="zh-CN" altLang="en-US" dirty="0"/>
                    </a:p>
                  </a:txBody>
                  <a:tcPr/>
                </a:tc>
                <a:tc>
                  <a:txBody>
                    <a:bodyPr/>
                    <a:lstStyle/>
                    <a:p>
                      <a:pPr algn="ctr"/>
                      <a:r>
                        <a:rPr lang="en-US" altLang="zh-CN" dirty="0" smtClean="0">
                          <a:solidFill>
                            <a:srgbClr val="C00000"/>
                          </a:solidFill>
                        </a:rPr>
                        <a:t>t</a:t>
                      </a:r>
                      <a:endParaRPr lang="zh-CN" altLang="en-US" dirty="0">
                        <a:solidFill>
                          <a:srgbClr val="C00000"/>
                        </a:solidFill>
                      </a:endParaRPr>
                    </a:p>
                  </a:txBody>
                  <a:tcPr/>
                </a:tc>
                <a:tc>
                  <a:txBody>
                    <a:bodyPr/>
                    <a:lstStyle/>
                    <a:p>
                      <a:r>
                        <a:rPr lang="zh-CN" altLang="en-US" dirty="0" smtClean="0"/>
                        <a:t>更改分区类型</a:t>
                      </a:r>
                      <a:endParaRPr lang="zh-CN" altLang="en-US" dirty="0"/>
                    </a:p>
                  </a:txBody>
                  <a:tcPr/>
                </a:tc>
              </a:tr>
              <a:tr h="370840">
                <a:tc>
                  <a:txBody>
                    <a:bodyPr/>
                    <a:lstStyle/>
                    <a:p>
                      <a:pPr algn="ctr"/>
                      <a:r>
                        <a:rPr lang="en-US" altLang="zh-CN" dirty="0" smtClean="0">
                          <a:solidFill>
                            <a:srgbClr val="C00000"/>
                          </a:solidFill>
                        </a:rPr>
                        <a:t>m</a:t>
                      </a:r>
                      <a:endParaRPr lang="zh-CN" altLang="en-US" dirty="0">
                        <a:solidFill>
                          <a:srgbClr val="C00000"/>
                        </a:solidFill>
                      </a:endParaRPr>
                    </a:p>
                  </a:txBody>
                  <a:tcPr/>
                </a:tc>
                <a:tc>
                  <a:txBody>
                    <a:bodyPr/>
                    <a:lstStyle/>
                    <a:p>
                      <a:r>
                        <a:rPr lang="zh-CN" altLang="en-US" dirty="0" smtClean="0"/>
                        <a:t>列出所有命令</a:t>
                      </a:r>
                      <a:endParaRPr lang="zh-CN" altLang="en-US" dirty="0"/>
                    </a:p>
                  </a:txBody>
                  <a:tcPr/>
                </a:tc>
                <a:tc>
                  <a:txBody>
                    <a:bodyPr/>
                    <a:lstStyle/>
                    <a:p>
                      <a:pPr algn="ctr"/>
                      <a:r>
                        <a:rPr lang="en-US" altLang="zh-CN" dirty="0" smtClean="0">
                          <a:solidFill>
                            <a:srgbClr val="C00000"/>
                          </a:solidFill>
                        </a:rPr>
                        <a:t>u</a:t>
                      </a:r>
                      <a:endParaRPr lang="zh-CN" altLang="en-US" dirty="0">
                        <a:solidFill>
                          <a:srgbClr val="C00000"/>
                        </a:solidFill>
                      </a:endParaRPr>
                    </a:p>
                  </a:txBody>
                  <a:tcPr/>
                </a:tc>
                <a:tc>
                  <a:txBody>
                    <a:bodyPr/>
                    <a:lstStyle/>
                    <a:p>
                      <a:r>
                        <a:rPr lang="zh-CN" altLang="en-US" dirty="0" smtClean="0"/>
                        <a:t>切换所显示的分区大小的单位</a:t>
                      </a:r>
                      <a:endParaRPr lang="zh-CN" altLang="en-US" dirty="0"/>
                    </a:p>
                  </a:txBody>
                  <a:tcPr/>
                </a:tc>
              </a:tr>
              <a:tr h="370840">
                <a:tc>
                  <a:txBody>
                    <a:bodyPr/>
                    <a:lstStyle/>
                    <a:p>
                      <a:pPr algn="ctr"/>
                      <a:r>
                        <a:rPr lang="en-US" altLang="zh-CN" dirty="0" smtClean="0">
                          <a:solidFill>
                            <a:srgbClr val="C00000"/>
                          </a:solidFill>
                        </a:rPr>
                        <a:t>n</a:t>
                      </a:r>
                      <a:endParaRPr lang="zh-CN" altLang="en-US" dirty="0">
                        <a:solidFill>
                          <a:srgbClr val="C00000"/>
                        </a:solidFill>
                      </a:endParaRPr>
                    </a:p>
                  </a:txBody>
                  <a:tcPr/>
                </a:tc>
                <a:tc>
                  <a:txBody>
                    <a:bodyPr/>
                    <a:lstStyle/>
                    <a:p>
                      <a:r>
                        <a:rPr lang="zh-CN" altLang="en-US" dirty="0" smtClean="0"/>
                        <a:t>创建一个新的分区</a:t>
                      </a:r>
                      <a:endParaRPr lang="zh-CN" altLang="en-US" dirty="0"/>
                    </a:p>
                  </a:txBody>
                  <a:tcPr/>
                </a:tc>
                <a:tc>
                  <a:txBody>
                    <a:bodyPr/>
                    <a:lstStyle/>
                    <a:p>
                      <a:pPr algn="ctr"/>
                      <a:r>
                        <a:rPr lang="en-US" altLang="zh-CN" dirty="0" smtClean="0">
                          <a:solidFill>
                            <a:srgbClr val="C00000"/>
                          </a:solidFill>
                        </a:rPr>
                        <a:t>w</a:t>
                      </a:r>
                      <a:endParaRPr lang="zh-CN" altLang="en-US" dirty="0">
                        <a:solidFill>
                          <a:srgbClr val="C00000"/>
                        </a:solidFill>
                      </a:endParaRPr>
                    </a:p>
                  </a:txBody>
                  <a:tcPr/>
                </a:tc>
                <a:tc>
                  <a:txBody>
                    <a:bodyPr/>
                    <a:lstStyle/>
                    <a:p>
                      <a:r>
                        <a:rPr lang="zh-CN" altLang="en-US" dirty="0" smtClean="0"/>
                        <a:t>把设置写入硬盘分区表之后退出</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814705"/>
          </a:xfrm>
        </p:spPr>
        <p:txBody>
          <a:bodyPr/>
          <a:lstStyle/>
          <a:p>
            <a:r>
              <a:rPr lang="zh-CN" altLang="en-US" b="1" dirty="0" smtClean="0"/>
              <a:t>磁盘分区工具</a:t>
            </a:r>
            <a:r>
              <a:rPr lang="en-US" altLang="zh-CN" b="1" dirty="0" smtClean="0"/>
              <a:t>——parted</a:t>
            </a:r>
            <a:endParaRPr lang="zh-CN" altLang="en-US" b="1" dirty="0"/>
          </a:p>
        </p:txBody>
      </p:sp>
      <p:sp>
        <p:nvSpPr>
          <p:cNvPr id="3" name="内容占位符 2"/>
          <p:cNvSpPr>
            <a:spLocks noGrp="1"/>
          </p:cNvSpPr>
          <p:nvPr>
            <p:ph idx="1"/>
          </p:nvPr>
        </p:nvSpPr>
        <p:spPr>
          <a:xfrm>
            <a:off x="395605" y="1197129"/>
            <a:ext cx="8229600" cy="4646141"/>
          </a:xfrm>
        </p:spPr>
        <p:txBody>
          <a:bodyPr/>
          <a:lstStyle/>
          <a:p>
            <a:pPr>
              <a:buClr>
                <a:srgbClr val="006633"/>
              </a:buClr>
              <a:buFont typeface="Wingdings" panose="05000000000000000000" charset="0"/>
              <a:buChar char="Ø"/>
            </a:pPr>
            <a:r>
              <a:rPr lang="zh-CN" altLang="en-US" sz="2800" dirty="0" smtClean="0"/>
              <a:t>交互模式</a:t>
            </a:r>
            <a:endParaRPr lang="en-US" altLang="zh-CN" sz="2800" dirty="0" smtClean="0"/>
          </a:p>
          <a:p>
            <a:pPr lvl="1">
              <a:buNone/>
            </a:pPr>
            <a:r>
              <a:rPr lang="en-US" altLang="zh-CN" sz="2400" dirty="0" smtClean="0">
                <a:solidFill>
                  <a:schemeClr val="accent6">
                    <a:lumMod val="75000"/>
                  </a:schemeClr>
                </a:solidFill>
              </a:rPr>
              <a:t># parted [</a:t>
            </a:r>
            <a:r>
              <a:rPr lang="zh-CN" altLang="en-US" sz="2400" dirty="0" smtClean="0">
                <a:solidFill>
                  <a:schemeClr val="accent6">
                    <a:lumMod val="75000"/>
                  </a:schemeClr>
                </a:solidFill>
              </a:rPr>
              <a:t>选项</a:t>
            </a:r>
            <a:r>
              <a:rPr lang="en-US" altLang="zh-CN" sz="2400" dirty="0" smtClean="0">
                <a:solidFill>
                  <a:schemeClr val="accent6">
                    <a:lumMod val="75000"/>
                  </a:schemeClr>
                </a:solidFill>
              </a:rPr>
              <a:t>] &lt;</a:t>
            </a:r>
            <a:r>
              <a:rPr lang="zh-CN" altLang="en-US" sz="2400" dirty="0" smtClean="0">
                <a:solidFill>
                  <a:schemeClr val="accent6">
                    <a:lumMod val="75000"/>
                  </a:schemeClr>
                </a:solidFill>
              </a:rPr>
              <a:t>硬盘设备名</a:t>
            </a:r>
            <a:r>
              <a:rPr lang="en-US" altLang="zh-CN" sz="2400" dirty="0" smtClean="0">
                <a:solidFill>
                  <a:schemeClr val="accent6">
                    <a:lumMod val="75000"/>
                  </a:schemeClr>
                </a:solidFill>
              </a:rPr>
              <a:t>&gt; </a:t>
            </a:r>
            <a:endParaRPr lang="en-US" altLang="zh-CN" sz="2400" dirty="0" smtClean="0">
              <a:solidFill>
                <a:schemeClr val="accent6">
                  <a:lumMod val="75000"/>
                </a:schemeClr>
              </a:solidFill>
            </a:endParaRPr>
          </a:p>
          <a:p>
            <a:pPr>
              <a:buClr>
                <a:srgbClr val="006633"/>
              </a:buClr>
              <a:buFont typeface="Wingdings" panose="05000000000000000000" charset="0"/>
              <a:buChar char="Ø"/>
            </a:pPr>
            <a:r>
              <a:rPr lang="zh-CN" altLang="en-US" sz="2800" dirty="0" smtClean="0"/>
              <a:t>命令行模式</a:t>
            </a:r>
            <a:endParaRPr lang="en-US" altLang="zh-CN" sz="2800" dirty="0" smtClean="0"/>
          </a:p>
          <a:p>
            <a:pPr lvl="1">
              <a:buNone/>
            </a:pPr>
            <a:r>
              <a:rPr lang="en-US" altLang="zh-CN" sz="2400" dirty="0" smtClean="0">
                <a:solidFill>
                  <a:schemeClr val="accent6">
                    <a:lumMod val="75000"/>
                  </a:schemeClr>
                </a:solidFill>
              </a:rPr>
              <a:t># parted [</a:t>
            </a:r>
            <a:r>
              <a:rPr lang="zh-CN" altLang="en-US" sz="2400" dirty="0" smtClean="0">
                <a:solidFill>
                  <a:schemeClr val="accent6">
                    <a:lumMod val="75000"/>
                  </a:schemeClr>
                </a:solidFill>
              </a:rPr>
              <a:t>选项</a:t>
            </a:r>
            <a:r>
              <a:rPr lang="en-US" altLang="zh-CN" sz="2400" dirty="0" smtClean="0">
                <a:solidFill>
                  <a:schemeClr val="accent6">
                    <a:lumMod val="75000"/>
                  </a:schemeClr>
                </a:solidFill>
              </a:rPr>
              <a:t>] &lt;</a:t>
            </a:r>
            <a:r>
              <a:rPr lang="zh-CN" altLang="en-US" sz="2400" dirty="0" smtClean="0">
                <a:solidFill>
                  <a:schemeClr val="accent6">
                    <a:lumMod val="75000"/>
                  </a:schemeClr>
                </a:solidFill>
              </a:rPr>
              <a:t>硬盘设备名</a:t>
            </a:r>
            <a:r>
              <a:rPr lang="en-US" altLang="zh-CN" sz="2400" dirty="0" smtClean="0">
                <a:solidFill>
                  <a:schemeClr val="accent6">
                    <a:lumMod val="75000"/>
                  </a:schemeClr>
                </a:solidFill>
              </a:rPr>
              <a:t>&gt; &lt;</a:t>
            </a:r>
            <a:r>
              <a:rPr lang="zh-CN" altLang="en-US" sz="2400" dirty="0" smtClean="0">
                <a:solidFill>
                  <a:schemeClr val="accent6">
                    <a:lumMod val="75000"/>
                  </a:schemeClr>
                </a:solidFill>
              </a:rPr>
              <a:t>子命令</a:t>
            </a:r>
            <a:r>
              <a:rPr lang="en-US" altLang="zh-CN" sz="2400" dirty="0" smtClean="0">
                <a:solidFill>
                  <a:schemeClr val="accent6">
                    <a:lumMod val="75000"/>
                  </a:schemeClr>
                </a:solidFill>
              </a:rPr>
              <a:t>&gt; [&lt;</a:t>
            </a:r>
            <a:r>
              <a:rPr lang="zh-CN" altLang="en-US" sz="2400" dirty="0" smtClean="0">
                <a:solidFill>
                  <a:schemeClr val="accent6">
                    <a:lumMod val="75000"/>
                  </a:schemeClr>
                </a:solidFill>
              </a:rPr>
              <a:t>子命令参数</a:t>
            </a:r>
            <a:r>
              <a:rPr lang="en-US" altLang="zh-CN" sz="2400" dirty="0" smtClean="0">
                <a:solidFill>
                  <a:schemeClr val="accent6">
                    <a:lumMod val="75000"/>
                  </a:schemeClr>
                </a:solidFill>
              </a:rPr>
              <a:t>&gt;]</a:t>
            </a:r>
            <a:endParaRPr lang="en-US" altLang="zh-CN" sz="2400" dirty="0" smtClean="0">
              <a:solidFill>
                <a:schemeClr val="accent6">
                  <a:lumMod val="75000"/>
                </a:schemeClr>
              </a:solidFill>
            </a:endParaRPr>
          </a:p>
          <a:p>
            <a:pPr marL="344170" lvl="1" indent="0">
              <a:buNone/>
            </a:pPr>
            <a:r>
              <a:rPr lang="zh-CN" altLang="en-US" sz="2400" dirty="0" smtClean="0">
                <a:solidFill>
                  <a:schemeClr val="accent6">
                    <a:lumMod val="75000"/>
                  </a:schemeClr>
                </a:solidFill>
              </a:rPr>
              <a:t>子命令</a:t>
            </a:r>
            <a:endParaRPr lang="en-US" altLang="zh-CN" sz="2400" dirty="0" smtClean="0">
              <a:solidFill>
                <a:schemeClr val="accent6">
                  <a:lumMod val="75000"/>
                </a:schemeClr>
              </a:solidFill>
            </a:endParaRPr>
          </a:p>
          <a:p>
            <a:pPr marL="671195" lvl="2" indent="0">
              <a:buNone/>
            </a:pPr>
            <a:r>
              <a:rPr lang="zh-CN" altLang="en-US" sz="2000" dirty="0" smtClean="0">
                <a:solidFill>
                  <a:schemeClr val="accent6">
                    <a:lumMod val="75000"/>
                  </a:schemeClr>
                </a:solidFill>
              </a:rPr>
              <a:t>打印帮助信息：</a:t>
            </a:r>
            <a:r>
              <a:rPr lang="en-US" altLang="zh-CN" sz="2000" dirty="0" smtClean="0">
                <a:solidFill>
                  <a:schemeClr val="accent6">
                    <a:lumMod val="75000"/>
                  </a:schemeClr>
                </a:solidFill>
              </a:rPr>
              <a:t>help [COMMAND] </a:t>
            </a:r>
            <a:endParaRPr lang="en-US" altLang="zh-CN" sz="2000" dirty="0" smtClean="0">
              <a:solidFill>
                <a:schemeClr val="accent6">
                  <a:lumMod val="75000"/>
                </a:schemeClr>
              </a:solidFill>
            </a:endParaRPr>
          </a:p>
          <a:p>
            <a:pPr marL="671195" lvl="2" indent="0">
              <a:buNone/>
            </a:pPr>
            <a:r>
              <a:rPr lang="zh-CN" altLang="en-US" sz="2000" dirty="0" smtClean="0">
                <a:solidFill>
                  <a:schemeClr val="accent6">
                    <a:lumMod val="75000"/>
                  </a:schemeClr>
                </a:solidFill>
              </a:rPr>
              <a:t>显示分区表： </a:t>
            </a:r>
            <a:r>
              <a:rPr lang="en-US" altLang="zh-CN" sz="2000" dirty="0" smtClean="0">
                <a:solidFill>
                  <a:schemeClr val="accent6">
                    <a:lumMod val="75000"/>
                  </a:schemeClr>
                </a:solidFill>
              </a:rPr>
              <a:t>print [</a:t>
            </a:r>
            <a:r>
              <a:rPr lang="en-US" altLang="zh-CN" sz="2000" dirty="0" err="1" smtClean="0">
                <a:solidFill>
                  <a:schemeClr val="accent6">
                    <a:lumMod val="75000"/>
                  </a:schemeClr>
                </a:solidFill>
              </a:rPr>
              <a:t>free|NUMBER|all</a:t>
            </a:r>
            <a:r>
              <a:rPr lang="en-US" altLang="zh-CN" sz="2000" dirty="0" smtClean="0">
                <a:solidFill>
                  <a:schemeClr val="accent6">
                    <a:lumMod val="75000"/>
                  </a:schemeClr>
                </a:solidFill>
              </a:rPr>
              <a:t>]</a:t>
            </a:r>
            <a:endParaRPr lang="en-US" altLang="zh-CN" sz="2000" dirty="0" smtClean="0">
              <a:solidFill>
                <a:schemeClr val="accent6">
                  <a:lumMod val="75000"/>
                </a:schemeClr>
              </a:solidFill>
            </a:endParaRPr>
          </a:p>
          <a:p>
            <a:pPr marL="671195" lvl="2" indent="0">
              <a:buNone/>
            </a:pPr>
            <a:r>
              <a:rPr lang="zh-CN" altLang="en-US" sz="2000" dirty="0" smtClean="0">
                <a:solidFill>
                  <a:schemeClr val="accent6">
                    <a:lumMod val="75000"/>
                  </a:schemeClr>
                </a:solidFill>
              </a:rPr>
              <a:t>创建新分区：</a:t>
            </a:r>
            <a:r>
              <a:rPr lang="en-US" altLang="zh-CN" sz="2000" dirty="0" err="1" smtClean="0">
                <a:solidFill>
                  <a:schemeClr val="accent6">
                    <a:lumMod val="75000"/>
                  </a:schemeClr>
                </a:solidFill>
              </a:rPr>
              <a:t>mkpart</a:t>
            </a:r>
            <a:r>
              <a:rPr lang="en-US" altLang="zh-CN" sz="2000" dirty="0" smtClean="0">
                <a:solidFill>
                  <a:schemeClr val="accent6">
                    <a:lumMod val="75000"/>
                  </a:schemeClr>
                </a:solidFill>
              </a:rPr>
              <a:t> PART-TYPE [FS-TYPE] START END </a:t>
            </a:r>
            <a:endParaRPr lang="en-US" altLang="zh-CN" sz="2000" dirty="0" smtClean="0">
              <a:solidFill>
                <a:schemeClr val="accent6">
                  <a:lumMod val="75000"/>
                </a:schemeClr>
              </a:solidFill>
            </a:endParaRPr>
          </a:p>
          <a:p>
            <a:pPr marL="671195" lvl="2" indent="0">
              <a:buNone/>
            </a:pPr>
            <a:r>
              <a:rPr lang="zh-CN" altLang="en-US" sz="2000" dirty="0" smtClean="0">
                <a:solidFill>
                  <a:schemeClr val="accent6">
                    <a:lumMod val="75000"/>
                  </a:schemeClr>
                </a:solidFill>
              </a:rPr>
              <a:t>删除指定分区：</a:t>
            </a:r>
            <a:r>
              <a:rPr lang="en-US" altLang="zh-CN" sz="2000" dirty="0" err="1" smtClean="0">
                <a:solidFill>
                  <a:schemeClr val="accent6">
                    <a:lumMod val="75000"/>
                  </a:schemeClr>
                </a:solidFill>
              </a:rPr>
              <a:t>rm</a:t>
            </a:r>
            <a:r>
              <a:rPr lang="en-US" altLang="zh-CN" sz="2000" dirty="0" smtClean="0">
                <a:solidFill>
                  <a:schemeClr val="accent6">
                    <a:lumMod val="75000"/>
                  </a:schemeClr>
                </a:solidFill>
              </a:rPr>
              <a:t> NUMBER</a:t>
            </a:r>
            <a:endParaRPr lang="en-US" altLang="zh-CN" sz="2000" dirty="0" smtClean="0">
              <a:solidFill>
                <a:schemeClr val="accent6">
                  <a:lumMod val="75000"/>
                </a:schemeClr>
              </a:solidFill>
            </a:endParaRPr>
          </a:p>
          <a:p>
            <a:pPr marL="671195" lvl="2" indent="0">
              <a:buNone/>
            </a:pPr>
            <a:r>
              <a:rPr lang="zh-CN" altLang="en-US" sz="2000" dirty="0" smtClean="0">
                <a:solidFill>
                  <a:schemeClr val="accent6">
                    <a:lumMod val="75000"/>
                  </a:schemeClr>
                </a:solidFill>
              </a:rPr>
              <a:t>设置分区标记：</a:t>
            </a:r>
            <a:r>
              <a:rPr lang="en-US" altLang="zh-CN" sz="2000" dirty="0" smtClean="0">
                <a:solidFill>
                  <a:schemeClr val="accent6">
                    <a:lumMod val="75000"/>
                  </a:schemeClr>
                </a:solidFill>
              </a:rPr>
              <a:t>set NUMBER FLAG STATE </a:t>
            </a:r>
            <a:endParaRPr lang="en-US" altLang="zh-CN" sz="2000" dirty="0" smtClean="0">
              <a:solidFill>
                <a:schemeClr val="accent6">
                  <a:lumMod val="75000"/>
                </a:schemeClr>
              </a:solidFill>
            </a:endParaRPr>
          </a:p>
          <a:p>
            <a:pPr marL="0" indent="0">
              <a:buNone/>
            </a:pP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750" y="548640"/>
            <a:ext cx="8229600" cy="828675"/>
          </a:xfrm>
        </p:spPr>
        <p:txBody>
          <a:bodyPr/>
          <a:lstStyle/>
          <a:p>
            <a:r>
              <a:rPr lang="zh-CN" altLang="en-US" b="1" dirty="0" smtClean="0"/>
              <a:t>静态分区的缺点</a:t>
            </a:r>
            <a:endParaRPr lang="zh-CN" altLang="en-US" b="1" dirty="0" smtClean="0"/>
          </a:p>
        </p:txBody>
      </p:sp>
      <p:sp>
        <p:nvSpPr>
          <p:cNvPr id="3" name="内容占位符 2"/>
          <p:cNvSpPr>
            <a:spLocks noGrp="1"/>
          </p:cNvSpPr>
          <p:nvPr>
            <p:ph idx="1"/>
          </p:nvPr>
        </p:nvSpPr>
        <p:spPr/>
        <p:txBody>
          <a:bodyPr/>
          <a:lstStyle/>
          <a:p>
            <a:pPr>
              <a:lnSpc>
                <a:spcPct val="80000"/>
              </a:lnSpc>
              <a:buClr>
                <a:srgbClr val="006633"/>
              </a:buClr>
              <a:buFont typeface="Wingdings" panose="05000000000000000000" charset="0"/>
              <a:buChar char="Ø"/>
            </a:pPr>
            <a:r>
              <a:rPr lang="zh-CN" altLang="en-US" sz="2800" dirty="0" smtClean="0"/>
              <a:t>在安装 </a:t>
            </a:r>
            <a:r>
              <a:rPr lang="en-US" altLang="zh-CN" sz="2800" dirty="0" smtClean="0"/>
              <a:t>Linux </a:t>
            </a:r>
            <a:r>
              <a:rPr lang="zh-CN" altLang="en-US" sz="2800" dirty="0" smtClean="0"/>
              <a:t>的过程中如何正确地评估各分区大小是一个难题，因为系统管理员不但要考虑到当前某个分区需要的容量，还要预见该分区以后可能需要的容量的最大值。 </a:t>
            </a:r>
            <a:endParaRPr lang="zh-CN" altLang="en-US" sz="2800" dirty="0" smtClean="0"/>
          </a:p>
          <a:p>
            <a:pPr>
              <a:lnSpc>
                <a:spcPct val="80000"/>
              </a:lnSpc>
              <a:buClr>
                <a:srgbClr val="006633"/>
              </a:buClr>
              <a:buFont typeface="Wingdings" panose="05000000000000000000" charset="0"/>
              <a:buChar char="Ø"/>
            </a:pPr>
            <a:r>
              <a:rPr lang="zh-CN" altLang="en-US" sz="2800" dirty="0" smtClean="0"/>
              <a:t>某个分区空间耗尽时，通常的解决方法是：</a:t>
            </a:r>
            <a:endParaRPr lang="zh-CN" altLang="en-US" sz="2800" dirty="0" smtClean="0"/>
          </a:p>
          <a:p>
            <a:pPr lvl="1">
              <a:lnSpc>
                <a:spcPct val="80000"/>
              </a:lnSpc>
              <a:buClr>
                <a:srgbClr val="006633"/>
              </a:buClr>
              <a:buFont typeface="Wingdings" panose="05000000000000000000" charset="0"/>
              <a:buChar char="Ø"/>
            </a:pPr>
            <a:r>
              <a:rPr lang="zh-CN" altLang="en-US" dirty="0" smtClean="0"/>
              <a:t>使用符号链接 </a:t>
            </a:r>
            <a:r>
              <a:rPr lang="en-US" altLang="zh-CN" dirty="0" smtClean="0"/>
              <a:t>—— </a:t>
            </a:r>
            <a:r>
              <a:rPr lang="zh-CN" altLang="en-US" dirty="0" smtClean="0"/>
              <a:t>破坏了 </a:t>
            </a:r>
            <a:r>
              <a:rPr lang="en-US" altLang="zh-CN" dirty="0" smtClean="0"/>
              <a:t>Linux </a:t>
            </a:r>
            <a:r>
              <a:rPr lang="zh-CN" altLang="en-US" dirty="0" smtClean="0"/>
              <a:t>文件系统的标准结构</a:t>
            </a:r>
            <a:endParaRPr lang="zh-CN" altLang="en-US" dirty="0" smtClean="0"/>
          </a:p>
          <a:p>
            <a:pPr lvl="1">
              <a:lnSpc>
                <a:spcPct val="80000"/>
              </a:lnSpc>
              <a:buClr>
                <a:srgbClr val="006633"/>
              </a:buClr>
              <a:buFont typeface="Wingdings" panose="05000000000000000000" charset="0"/>
              <a:buChar char="Ø"/>
            </a:pPr>
            <a:r>
              <a:rPr lang="zh-CN" altLang="en-US" dirty="0" smtClean="0"/>
              <a:t>使用调整分区大小的工具 </a:t>
            </a:r>
            <a:r>
              <a:rPr lang="en-US" altLang="zh-CN" dirty="0" smtClean="0"/>
              <a:t>(</a:t>
            </a:r>
            <a:r>
              <a:rPr lang="zh-CN" altLang="en-US" dirty="0" smtClean="0"/>
              <a:t>如：</a:t>
            </a:r>
            <a:r>
              <a:rPr lang="en-US" altLang="zh-CN" dirty="0" err="1" smtClean="0"/>
              <a:t>Patition</a:t>
            </a:r>
            <a:r>
              <a:rPr lang="en-US" altLang="zh-CN" dirty="0" smtClean="0"/>
              <a:t> Magic </a:t>
            </a:r>
            <a:r>
              <a:rPr lang="zh-CN" altLang="en-US" dirty="0" smtClean="0"/>
              <a:t>等</a:t>
            </a:r>
            <a:r>
              <a:rPr lang="en-US" altLang="zh-CN" dirty="0" smtClean="0"/>
              <a:t>) —— </a:t>
            </a:r>
            <a:r>
              <a:rPr lang="zh-CN" altLang="en-US" dirty="0" smtClean="0"/>
              <a:t>必须停机一段时间进行调整</a:t>
            </a:r>
            <a:endParaRPr lang="zh-CN" altLang="en-US" dirty="0" smtClean="0"/>
          </a:p>
          <a:p>
            <a:pPr lvl="1">
              <a:lnSpc>
                <a:spcPct val="80000"/>
              </a:lnSpc>
              <a:buClr>
                <a:srgbClr val="006633"/>
              </a:buClr>
              <a:buFont typeface="Wingdings" panose="05000000000000000000" charset="0"/>
              <a:buChar char="Ø"/>
            </a:pPr>
            <a:r>
              <a:rPr lang="zh-CN" altLang="en-US" dirty="0" smtClean="0"/>
              <a:t>备份整个系统、清除硬盘、重新对硬盘分区，然后恢复数据到新分区 </a:t>
            </a:r>
            <a:r>
              <a:rPr lang="en-US" altLang="zh-CN" dirty="0" smtClean="0"/>
              <a:t>—— </a:t>
            </a:r>
            <a:r>
              <a:rPr lang="zh-CN" altLang="en-US" dirty="0" smtClean="0"/>
              <a:t>必须停机一段时间进行恢复操作</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5843" y="2616835"/>
            <a:ext cx="7772400" cy="1362075"/>
          </a:xfrm>
        </p:spPr>
        <p:txBody>
          <a:bodyPr/>
          <a:lstStyle/>
          <a:p>
            <a:r>
              <a:rPr lang="zh-CN" altLang="en-US" dirty="0" smtClean="0"/>
              <a:t>三、</a:t>
            </a:r>
            <a:r>
              <a:rPr lang="en-US" altLang="zh-CN" dirty="0" smtClean="0"/>
              <a:t>LVM</a:t>
            </a:r>
            <a:r>
              <a:rPr lang="zh-CN" altLang="en-US" dirty="0" smtClean="0"/>
              <a:t>的相关概念</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885"/>
            <a:ext cx="8229600" cy="916305"/>
          </a:xfrm>
        </p:spPr>
        <p:txBody>
          <a:bodyPr/>
          <a:lstStyle/>
          <a:p>
            <a:r>
              <a:rPr lang="zh-CN" altLang="en-US" b="1" dirty="0" smtClean="0"/>
              <a:t>什么是逻辑卷管理器</a:t>
            </a:r>
            <a:endParaRPr lang="zh-CN" altLang="en-US" b="1" dirty="0" smtClean="0"/>
          </a:p>
        </p:txBody>
      </p:sp>
      <p:sp>
        <p:nvSpPr>
          <p:cNvPr id="3" name="内容占位符 2"/>
          <p:cNvSpPr>
            <a:spLocks noGrp="1"/>
          </p:cNvSpPr>
          <p:nvPr>
            <p:ph idx="1"/>
          </p:nvPr>
        </p:nvSpPr>
        <p:spPr>
          <a:xfrm>
            <a:off x="457200" y="1600200"/>
            <a:ext cx="8229600" cy="4253865"/>
          </a:xfrm>
        </p:spPr>
        <p:txBody>
          <a:bodyPr/>
          <a:lstStyle/>
          <a:p>
            <a:pPr>
              <a:buClr>
                <a:srgbClr val="006633"/>
              </a:buClr>
              <a:buFont typeface="Wingdings" panose="05000000000000000000" charset="0"/>
              <a:buChar char="Ø"/>
            </a:pPr>
            <a:r>
              <a:rPr lang="en-US" altLang="zh-CN" dirty="0" smtClean="0"/>
              <a:t>LVM </a:t>
            </a:r>
            <a:r>
              <a:rPr lang="zh-CN" altLang="en-US" dirty="0" smtClean="0"/>
              <a:t>是逻辑盘卷管理（</a:t>
            </a:r>
            <a:r>
              <a:rPr lang="en-US" altLang="zh-CN" dirty="0" smtClean="0"/>
              <a:t>Logical Volume Manager</a:t>
            </a:r>
            <a:r>
              <a:rPr lang="zh-CN" altLang="en-US" dirty="0" smtClean="0"/>
              <a:t>）的简称，它是 </a:t>
            </a:r>
            <a:r>
              <a:rPr lang="en-US" altLang="zh-CN" dirty="0" smtClean="0"/>
              <a:t>Linux </a:t>
            </a:r>
            <a:r>
              <a:rPr lang="zh-CN" altLang="en-US" dirty="0" smtClean="0"/>
              <a:t>环境下对卷进行方便操作的抽象层。</a:t>
            </a:r>
            <a:endParaRPr lang="en-US" altLang="zh-CN" dirty="0" smtClean="0"/>
          </a:p>
          <a:p>
            <a:pPr>
              <a:buClr>
                <a:srgbClr val="006633"/>
              </a:buClr>
              <a:buFont typeface="Wingdings" panose="05000000000000000000" charset="0"/>
              <a:buChar char="Ø"/>
            </a:pPr>
            <a:r>
              <a:rPr lang="en-US" altLang="zh-CN" dirty="0" smtClean="0"/>
              <a:t>LVM </a:t>
            </a:r>
            <a:r>
              <a:rPr lang="zh-CN" altLang="en-US" dirty="0" smtClean="0"/>
              <a:t>是建立在硬盘和分区之上的一个逻辑层，来为文件系统屏蔽下层磁盘分区布局，从而提高磁盘分区管理的灵活性。</a:t>
            </a:r>
            <a:endParaRPr lang="zh-CN" altLang="en-US" dirty="0" smtClean="0"/>
          </a:p>
          <a:p>
            <a:pPr>
              <a:buClr>
                <a:srgbClr val="006633"/>
              </a:buClr>
              <a:buFont typeface="Wingdings" panose="05000000000000000000" charset="0"/>
              <a:buChar char="Ø"/>
            </a:pPr>
            <a:r>
              <a:rPr lang="en-US" altLang="zh-CN" dirty="0" smtClean="0"/>
              <a:t>LVM</a:t>
            </a:r>
            <a:r>
              <a:rPr lang="zh-CN" altLang="en-US" dirty="0" smtClean="0"/>
              <a:t>允许在多个物理设备间重新组织文件系统，包括重新设定文件系统的大小。</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886460"/>
          </a:xfrm>
        </p:spPr>
        <p:txBody>
          <a:bodyPr/>
          <a:lstStyle/>
          <a:p>
            <a:r>
              <a:rPr lang="zh-CN" altLang="en-US" b="1" dirty="0" smtClean="0"/>
              <a:t>使用</a:t>
            </a:r>
            <a:r>
              <a:rPr lang="en-US" altLang="zh-CN" b="1" dirty="0" smtClean="0"/>
              <a:t>LVM</a:t>
            </a:r>
            <a:endParaRPr lang="zh-CN" altLang="en-US" b="1" dirty="0"/>
          </a:p>
        </p:txBody>
      </p:sp>
      <p:sp>
        <p:nvSpPr>
          <p:cNvPr id="3" name="内容占位符 2"/>
          <p:cNvSpPr>
            <a:spLocks noGrp="1"/>
          </p:cNvSpPr>
          <p:nvPr>
            <p:ph idx="1"/>
          </p:nvPr>
        </p:nvSpPr>
        <p:spPr>
          <a:xfrm>
            <a:off x="457200" y="1412776"/>
            <a:ext cx="8229600" cy="4718149"/>
          </a:xfrm>
        </p:spPr>
        <p:txBody>
          <a:bodyPr/>
          <a:lstStyle/>
          <a:p>
            <a:pPr>
              <a:lnSpc>
                <a:spcPct val="90000"/>
              </a:lnSpc>
              <a:buClr>
                <a:srgbClr val="006633"/>
              </a:buClr>
              <a:buFont typeface="Wingdings" panose="05000000000000000000" charset="0"/>
              <a:buChar char="Ø"/>
            </a:pPr>
            <a:r>
              <a:rPr lang="zh-CN" altLang="en-US" sz="3200" dirty="0" smtClean="0"/>
              <a:t>通过 </a:t>
            </a:r>
            <a:r>
              <a:rPr lang="en-US" altLang="zh-CN" sz="3200" dirty="0" smtClean="0"/>
              <a:t>LVM </a:t>
            </a:r>
            <a:r>
              <a:rPr lang="zh-CN" altLang="en-US" sz="3200" dirty="0" smtClean="0"/>
              <a:t>可以轻松管理磁盘分区，如：将若干个磁盘分区连接为一个整块的卷组（</a:t>
            </a:r>
            <a:r>
              <a:rPr lang="en-US" altLang="zh-CN" sz="3200" dirty="0" smtClean="0"/>
              <a:t>volume group</a:t>
            </a:r>
            <a:r>
              <a:rPr lang="zh-CN" altLang="en-US" sz="3200" dirty="0" smtClean="0"/>
              <a:t>），形成一个存储池。</a:t>
            </a:r>
            <a:endParaRPr lang="zh-CN" altLang="en-US" sz="3200" dirty="0" smtClean="0"/>
          </a:p>
          <a:p>
            <a:pPr>
              <a:lnSpc>
                <a:spcPct val="90000"/>
              </a:lnSpc>
              <a:buClr>
                <a:srgbClr val="006633"/>
              </a:buClr>
              <a:buFont typeface="Wingdings" panose="05000000000000000000" charset="0"/>
              <a:buChar char="Ø"/>
            </a:pPr>
            <a:r>
              <a:rPr lang="zh-CN" altLang="en-US" sz="3200" dirty="0" smtClean="0"/>
              <a:t>可以在卷组中随意创建逻辑卷（</a:t>
            </a:r>
            <a:r>
              <a:rPr lang="en-US" altLang="zh-CN" sz="3200" dirty="0" smtClean="0"/>
              <a:t>logical volumes</a:t>
            </a:r>
            <a:r>
              <a:rPr lang="zh-CN" altLang="en-US" sz="3200" dirty="0" smtClean="0"/>
              <a:t>），并进一步在逻辑卷上创建文件系统。</a:t>
            </a:r>
            <a:endParaRPr lang="zh-CN" altLang="en-US" sz="3200" dirty="0" smtClean="0"/>
          </a:p>
          <a:p>
            <a:pPr>
              <a:lnSpc>
                <a:spcPct val="90000"/>
              </a:lnSpc>
              <a:buClr>
                <a:srgbClr val="006633"/>
              </a:buClr>
              <a:buFont typeface="Wingdings" panose="05000000000000000000" charset="0"/>
              <a:buChar char="Ø"/>
            </a:pPr>
            <a:r>
              <a:rPr lang="zh-CN" altLang="en-US" sz="3200" dirty="0" smtClean="0"/>
              <a:t>通过 </a:t>
            </a:r>
            <a:r>
              <a:rPr lang="en-US" altLang="zh-CN" sz="3200" dirty="0" smtClean="0"/>
              <a:t>LVM </a:t>
            </a:r>
            <a:r>
              <a:rPr lang="zh-CN" altLang="en-US" sz="3200" dirty="0" smtClean="0"/>
              <a:t>可以方便的调整存储卷组的大小，并且可以对磁盘存储按照组的方式进行命名、管理和分配。</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901700"/>
          </a:xfrm>
        </p:spPr>
        <p:txBody>
          <a:bodyPr/>
          <a:lstStyle/>
          <a:p>
            <a:r>
              <a:rPr lang="en-US" altLang="zh-CN" b="1" dirty="0" smtClean="0">
                <a:latin typeface="Calibri" panose="020F0502020204030204" charset="0"/>
                <a:ea typeface="宋体" panose="02010600030101010101" pitchFamily="2" charset="-122"/>
              </a:rPr>
              <a:t>LVM </a:t>
            </a:r>
            <a:r>
              <a:rPr lang="zh-CN" altLang="en-US" b="1" dirty="0" smtClean="0">
                <a:latin typeface="Calibri" panose="020F0502020204030204" charset="0"/>
                <a:ea typeface="宋体" panose="02010600030101010101" pitchFamily="2" charset="-122"/>
              </a:rPr>
              <a:t>结构图</a:t>
            </a:r>
            <a:endParaRPr lang="zh-CN" altLang="en-US" b="1" dirty="0"/>
          </a:p>
        </p:txBody>
      </p:sp>
      <p:sp>
        <p:nvSpPr>
          <p:cNvPr id="7" name="内容占位符 2"/>
          <p:cNvSpPr>
            <a:spLocks noGrp="1"/>
          </p:cNvSpPr>
          <p:nvPr>
            <p:ph idx="1"/>
          </p:nvPr>
        </p:nvSpPr>
        <p:spPr>
          <a:xfrm>
            <a:off x="6443836" y="1052736"/>
            <a:ext cx="1944216" cy="4997450"/>
          </a:xfrm>
        </p:spPr>
        <p:txBody>
          <a:bodyPr/>
          <a:lstStyle/>
          <a:p>
            <a:pPr marL="0" indent="0">
              <a:buFont typeface="Arial" panose="020B0604020202020204" pitchFamily="34" charset="0"/>
              <a:buNone/>
            </a:pPr>
            <a:r>
              <a:rPr lang="en-US" altLang="zh-CN" dirty="0" smtClean="0">
                <a:latin typeface="Calibri" panose="020F0502020204030204" charset="0"/>
                <a:ea typeface="宋体" panose="02010600030101010101" pitchFamily="2" charset="-122"/>
              </a:rPr>
              <a:t>                                                                                                                                                                        </a:t>
            </a:r>
            <a:r>
              <a:rPr lang="zh-CN" altLang="en-US" sz="1800" dirty="0" smtClean="0">
                <a:latin typeface="Calibri" panose="020F0502020204030204" charset="0"/>
                <a:ea typeface="宋体" panose="02010600030101010101" pitchFamily="2" charset="-122"/>
              </a:rPr>
              <a:t>物理分区阶段</a:t>
            </a:r>
            <a:endParaRPr lang="en-US" altLang="zh-CN" sz="1800" dirty="0" smtClean="0">
              <a:latin typeface="Calibri" panose="020F0502020204030204" charset="0"/>
              <a:ea typeface="宋体" panose="02010600030101010101" pitchFamily="2" charset="-122"/>
            </a:endParaRPr>
          </a:p>
          <a:p>
            <a:pPr marL="0" indent="0">
              <a:buFont typeface="Arial" panose="020B0604020202020204" pitchFamily="34" charset="0"/>
              <a:buNone/>
            </a:pPr>
            <a:endParaRPr lang="en-US" altLang="zh-CN" sz="1800" dirty="0" smtClean="0">
              <a:latin typeface="Calibri" panose="020F0502020204030204" charset="0"/>
              <a:ea typeface="宋体" panose="02010600030101010101" pitchFamily="2" charset="-122"/>
            </a:endParaRPr>
          </a:p>
          <a:p>
            <a:pPr marL="0" indent="0">
              <a:buFont typeface="Arial" panose="020B0604020202020204" pitchFamily="34" charset="0"/>
              <a:buNone/>
            </a:pPr>
            <a:endParaRPr lang="en-US" altLang="zh-CN" sz="1800" dirty="0" smtClean="0">
              <a:latin typeface="Calibri" panose="020F0502020204030204" charset="0"/>
              <a:ea typeface="宋体" panose="02010600030101010101" pitchFamily="2" charset="-122"/>
            </a:endParaRPr>
          </a:p>
          <a:p>
            <a:pPr marL="0" indent="0">
              <a:buFont typeface="Arial" panose="020B0604020202020204" pitchFamily="34" charset="0"/>
              <a:buNone/>
            </a:pPr>
            <a:r>
              <a:rPr lang="en-US" altLang="zh-CN" sz="1800" dirty="0" smtClean="0">
                <a:latin typeface="Calibri" panose="020F0502020204030204" charset="0"/>
                <a:ea typeface="宋体" panose="02010600030101010101" pitchFamily="2" charset="-122"/>
              </a:rPr>
              <a:t>                                                                                                             PV</a:t>
            </a:r>
            <a:r>
              <a:rPr lang="zh-CN" altLang="en-US" sz="1800" dirty="0" smtClean="0">
                <a:latin typeface="Calibri" panose="020F0502020204030204" charset="0"/>
                <a:ea typeface="宋体" panose="02010600030101010101" pitchFamily="2" charset="-122"/>
              </a:rPr>
              <a:t>阶段</a:t>
            </a:r>
            <a:r>
              <a:rPr lang="en-US" altLang="zh-CN" sz="1800" dirty="0" smtClean="0">
                <a:latin typeface="Calibri" panose="020F0502020204030204" charset="0"/>
                <a:ea typeface="宋体" panose="02010600030101010101" pitchFamily="2" charset="-122"/>
              </a:rPr>
              <a:t>(</a:t>
            </a:r>
            <a:r>
              <a:rPr lang="en-US" altLang="zh-CN" sz="1800" dirty="0" err="1" smtClean="0">
                <a:latin typeface="Calibri" panose="020F0502020204030204" charset="0"/>
                <a:ea typeface="宋体" panose="02010600030101010101" pitchFamily="2" charset="-122"/>
              </a:rPr>
              <a:t>pvcreate</a:t>
            </a:r>
            <a:r>
              <a:rPr lang="en-US" altLang="zh-CN" sz="1800" dirty="0" smtClean="0">
                <a:latin typeface="Calibri" panose="020F0502020204030204" charset="0"/>
                <a:ea typeface="宋体" panose="02010600030101010101" pitchFamily="2" charset="-122"/>
              </a:rPr>
              <a:t>)</a:t>
            </a:r>
            <a:endParaRPr lang="en-US" altLang="zh-CN" sz="1800" dirty="0" smtClean="0">
              <a:latin typeface="Calibri" panose="020F0502020204030204" charset="0"/>
              <a:ea typeface="宋体" panose="02010600030101010101" pitchFamily="2" charset="-122"/>
            </a:endParaRPr>
          </a:p>
          <a:p>
            <a:pPr marL="0" indent="0">
              <a:buFont typeface="Arial" panose="020B0604020202020204" pitchFamily="34" charset="0"/>
              <a:buNone/>
            </a:pPr>
            <a:endParaRPr lang="en-US" altLang="zh-CN" sz="1800" dirty="0" smtClean="0">
              <a:latin typeface="Calibri" panose="020F0502020204030204" charset="0"/>
              <a:ea typeface="宋体" panose="02010600030101010101" pitchFamily="2" charset="-122"/>
            </a:endParaRPr>
          </a:p>
          <a:p>
            <a:pPr marL="0" indent="0">
              <a:buFont typeface="Arial" panose="020B0604020202020204" pitchFamily="34" charset="0"/>
              <a:buNone/>
            </a:pPr>
            <a:endParaRPr lang="en-US" altLang="zh-CN" sz="1800" dirty="0" smtClean="0">
              <a:latin typeface="Calibri" panose="020F0502020204030204" charset="0"/>
              <a:ea typeface="宋体" panose="02010600030101010101" pitchFamily="2" charset="-122"/>
            </a:endParaRPr>
          </a:p>
          <a:p>
            <a:pPr marL="0" indent="0">
              <a:buFont typeface="Arial" panose="020B0604020202020204" pitchFamily="34" charset="0"/>
              <a:buNone/>
            </a:pPr>
            <a:r>
              <a:rPr lang="en-US" altLang="zh-CN" sz="1800" dirty="0" smtClean="0">
                <a:latin typeface="Calibri" panose="020F0502020204030204" charset="0"/>
                <a:ea typeface="宋体" panose="02010600030101010101" pitchFamily="2" charset="-122"/>
              </a:rPr>
              <a:t>                                                                                                             VG</a:t>
            </a:r>
            <a:r>
              <a:rPr lang="zh-CN" altLang="en-US" sz="1800" dirty="0" smtClean="0">
                <a:latin typeface="Calibri" panose="020F0502020204030204" charset="0"/>
                <a:ea typeface="宋体" panose="02010600030101010101" pitchFamily="2" charset="-122"/>
              </a:rPr>
              <a:t>阶段</a:t>
            </a:r>
            <a:r>
              <a:rPr lang="en-US" altLang="zh-CN" sz="1800" dirty="0" smtClean="0">
                <a:latin typeface="Calibri" panose="020F0502020204030204" charset="0"/>
                <a:ea typeface="宋体" panose="02010600030101010101" pitchFamily="2" charset="-122"/>
              </a:rPr>
              <a:t>(</a:t>
            </a:r>
            <a:r>
              <a:rPr lang="en-US" altLang="zh-CN" sz="1800" dirty="0" err="1" smtClean="0">
                <a:latin typeface="Calibri" panose="020F0502020204030204" charset="0"/>
                <a:ea typeface="宋体" panose="02010600030101010101" pitchFamily="2" charset="-122"/>
              </a:rPr>
              <a:t>vgcreate</a:t>
            </a:r>
            <a:r>
              <a:rPr lang="en-US" altLang="zh-CN" sz="1800" dirty="0" smtClean="0">
                <a:latin typeface="Calibri" panose="020F0502020204030204" charset="0"/>
                <a:ea typeface="宋体" panose="02010600030101010101" pitchFamily="2" charset="-122"/>
              </a:rPr>
              <a:t>)</a:t>
            </a:r>
            <a:endParaRPr lang="en-US" altLang="zh-CN" sz="1800" dirty="0" smtClean="0">
              <a:latin typeface="Calibri" panose="020F0502020204030204" charset="0"/>
              <a:ea typeface="宋体" panose="02010600030101010101" pitchFamily="2" charset="-122"/>
            </a:endParaRPr>
          </a:p>
          <a:p>
            <a:pPr marL="0" indent="0">
              <a:buFont typeface="Arial" panose="020B0604020202020204" pitchFamily="34" charset="0"/>
              <a:buNone/>
            </a:pPr>
            <a:endParaRPr lang="en-US" altLang="zh-CN" sz="1800" dirty="0" smtClean="0">
              <a:latin typeface="Calibri" panose="020F0502020204030204" charset="0"/>
              <a:ea typeface="宋体" panose="02010600030101010101" pitchFamily="2" charset="-122"/>
            </a:endParaRPr>
          </a:p>
          <a:p>
            <a:pPr marL="0" indent="0">
              <a:buFont typeface="Arial" panose="020B0604020202020204" pitchFamily="34" charset="0"/>
              <a:buNone/>
            </a:pPr>
            <a:r>
              <a:rPr lang="en-US" altLang="zh-CN" sz="1800" dirty="0" smtClean="0">
                <a:latin typeface="Calibri" panose="020F0502020204030204" charset="0"/>
                <a:ea typeface="宋体" panose="02010600030101010101" pitchFamily="2" charset="-122"/>
              </a:rPr>
              <a:t>                                                                                                             LV</a:t>
            </a:r>
            <a:r>
              <a:rPr lang="zh-CN" altLang="en-US" sz="1800" dirty="0" smtClean="0">
                <a:latin typeface="Calibri" panose="020F0502020204030204" charset="0"/>
                <a:ea typeface="宋体" panose="02010600030101010101" pitchFamily="2" charset="-122"/>
              </a:rPr>
              <a:t>阶段</a:t>
            </a:r>
            <a:r>
              <a:rPr lang="en-US" altLang="zh-CN" sz="1800" dirty="0" smtClean="0">
                <a:latin typeface="Calibri" panose="020F0502020204030204" charset="0"/>
                <a:ea typeface="宋体" panose="02010600030101010101" pitchFamily="2" charset="-122"/>
              </a:rPr>
              <a:t>(</a:t>
            </a:r>
            <a:r>
              <a:rPr lang="en-US" altLang="zh-CN" sz="1800" dirty="0" err="1" smtClean="0">
                <a:latin typeface="Calibri" panose="020F0502020204030204" charset="0"/>
                <a:ea typeface="宋体" panose="02010600030101010101" pitchFamily="2" charset="-122"/>
              </a:rPr>
              <a:t>lvcreate</a:t>
            </a:r>
            <a:r>
              <a:rPr lang="en-US" altLang="zh-CN" sz="1800" dirty="0" smtClean="0">
                <a:latin typeface="Calibri" panose="020F0502020204030204" charset="0"/>
                <a:ea typeface="宋体" panose="02010600030101010101" pitchFamily="2" charset="-122"/>
              </a:rPr>
              <a:t>)</a:t>
            </a:r>
            <a:endParaRPr lang="zh-CN" altLang="en-US" sz="1800" dirty="0" smtClean="0">
              <a:latin typeface="Calibri" panose="020F0502020204030204" charset="0"/>
              <a:ea typeface="宋体" panose="02010600030101010101" pitchFamily="2" charset="-122"/>
            </a:endParaRPr>
          </a:p>
        </p:txBody>
      </p:sp>
      <p:sp>
        <p:nvSpPr>
          <p:cNvPr id="8" name="矩形 7"/>
          <p:cNvSpPr/>
          <p:nvPr/>
        </p:nvSpPr>
        <p:spPr>
          <a:xfrm>
            <a:off x="1043608" y="1442393"/>
            <a:ext cx="1295400" cy="576262"/>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altLang="zh-CN" dirty="0">
                <a:solidFill>
                  <a:srgbClr val="C00000"/>
                </a:solidFill>
              </a:rPr>
              <a:t>/</a:t>
            </a:r>
            <a:r>
              <a:rPr lang="en-US" altLang="zh-CN" dirty="0" err="1">
                <a:solidFill>
                  <a:srgbClr val="C00000"/>
                </a:solidFill>
              </a:rPr>
              <a:t>dev</a:t>
            </a:r>
            <a:r>
              <a:rPr lang="en-US" altLang="zh-CN" dirty="0">
                <a:solidFill>
                  <a:srgbClr val="C00000"/>
                </a:solidFill>
              </a:rPr>
              <a:t>/sda5</a:t>
            </a:r>
            <a:endParaRPr lang="zh-CN" altLang="en-US" dirty="0">
              <a:solidFill>
                <a:srgbClr val="C00000"/>
              </a:solidFill>
            </a:endParaRPr>
          </a:p>
        </p:txBody>
      </p:sp>
      <p:sp>
        <p:nvSpPr>
          <p:cNvPr id="9" name="矩形 8"/>
          <p:cNvSpPr/>
          <p:nvPr/>
        </p:nvSpPr>
        <p:spPr>
          <a:xfrm>
            <a:off x="2951783" y="1442393"/>
            <a:ext cx="1366837" cy="576262"/>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altLang="zh-CN" dirty="0">
                <a:solidFill>
                  <a:srgbClr val="C00000"/>
                </a:solidFill>
              </a:rPr>
              <a:t>/</a:t>
            </a:r>
            <a:r>
              <a:rPr lang="en-US" altLang="zh-CN" dirty="0" err="1">
                <a:solidFill>
                  <a:srgbClr val="C00000"/>
                </a:solidFill>
              </a:rPr>
              <a:t>dev</a:t>
            </a:r>
            <a:r>
              <a:rPr lang="en-US" altLang="zh-CN" dirty="0">
                <a:solidFill>
                  <a:srgbClr val="C00000"/>
                </a:solidFill>
              </a:rPr>
              <a:t>/sda6</a:t>
            </a:r>
            <a:endParaRPr lang="zh-CN" altLang="en-US" dirty="0">
              <a:solidFill>
                <a:srgbClr val="C00000"/>
              </a:solidFill>
            </a:endParaRPr>
          </a:p>
        </p:txBody>
      </p:sp>
      <p:sp>
        <p:nvSpPr>
          <p:cNvPr id="10" name="矩形 9"/>
          <p:cNvSpPr/>
          <p:nvPr/>
        </p:nvSpPr>
        <p:spPr>
          <a:xfrm>
            <a:off x="4931395" y="1442393"/>
            <a:ext cx="1368425" cy="576262"/>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altLang="zh-CN" dirty="0">
                <a:solidFill>
                  <a:srgbClr val="C00000"/>
                </a:solidFill>
              </a:rPr>
              <a:t>/</a:t>
            </a:r>
            <a:r>
              <a:rPr lang="en-US" altLang="zh-CN" dirty="0" err="1">
                <a:solidFill>
                  <a:srgbClr val="C00000"/>
                </a:solidFill>
              </a:rPr>
              <a:t>dev</a:t>
            </a:r>
            <a:r>
              <a:rPr lang="en-US" altLang="zh-CN" dirty="0">
                <a:solidFill>
                  <a:srgbClr val="C00000"/>
                </a:solidFill>
              </a:rPr>
              <a:t>/sda7</a:t>
            </a:r>
            <a:endParaRPr lang="zh-CN" altLang="en-US" dirty="0">
              <a:solidFill>
                <a:srgbClr val="C00000"/>
              </a:solidFill>
            </a:endParaRPr>
          </a:p>
        </p:txBody>
      </p:sp>
      <p:sp>
        <p:nvSpPr>
          <p:cNvPr id="11" name="矩形 10"/>
          <p:cNvSpPr/>
          <p:nvPr/>
        </p:nvSpPr>
        <p:spPr>
          <a:xfrm>
            <a:off x="1043608" y="2664768"/>
            <a:ext cx="1295400" cy="720725"/>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altLang="zh-CN" dirty="0">
                <a:solidFill>
                  <a:srgbClr val="C00000"/>
                </a:solidFill>
              </a:rPr>
              <a:t>PV</a:t>
            </a:r>
            <a:endParaRPr lang="en-US" altLang="zh-CN" dirty="0">
              <a:solidFill>
                <a:srgbClr val="C00000"/>
              </a:solidFill>
            </a:endParaRPr>
          </a:p>
          <a:p>
            <a:pPr algn="ctr">
              <a:defRPr/>
            </a:pPr>
            <a:r>
              <a:rPr lang="en-US" altLang="zh-CN" dirty="0">
                <a:solidFill>
                  <a:srgbClr val="C00000"/>
                </a:solidFill>
              </a:rPr>
              <a:t>/</a:t>
            </a:r>
            <a:r>
              <a:rPr lang="en-US" altLang="zh-CN" dirty="0" err="1">
                <a:solidFill>
                  <a:srgbClr val="C00000"/>
                </a:solidFill>
              </a:rPr>
              <a:t>dev</a:t>
            </a:r>
            <a:r>
              <a:rPr lang="en-US" altLang="zh-CN" dirty="0">
                <a:solidFill>
                  <a:srgbClr val="C00000"/>
                </a:solidFill>
              </a:rPr>
              <a:t>/sda5</a:t>
            </a:r>
            <a:endParaRPr lang="zh-CN" altLang="en-US" dirty="0">
              <a:solidFill>
                <a:srgbClr val="C00000"/>
              </a:solidFill>
            </a:endParaRPr>
          </a:p>
        </p:txBody>
      </p:sp>
      <p:sp>
        <p:nvSpPr>
          <p:cNvPr id="12" name="矩形 11"/>
          <p:cNvSpPr/>
          <p:nvPr/>
        </p:nvSpPr>
        <p:spPr>
          <a:xfrm>
            <a:off x="2951783" y="2664768"/>
            <a:ext cx="1366837" cy="720725"/>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altLang="zh-CN" dirty="0">
                <a:solidFill>
                  <a:srgbClr val="C00000"/>
                </a:solidFill>
              </a:rPr>
              <a:t>PV</a:t>
            </a:r>
            <a:endParaRPr lang="en-US" altLang="zh-CN" dirty="0">
              <a:solidFill>
                <a:srgbClr val="C00000"/>
              </a:solidFill>
            </a:endParaRPr>
          </a:p>
          <a:p>
            <a:pPr algn="ctr">
              <a:defRPr/>
            </a:pPr>
            <a:r>
              <a:rPr lang="en-US" altLang="zh-CN" dirty="0">
                <a:solidFill>
                  <a:srgbClr val="C00000"/>
                </a:solidFill>
              </a:rPr>
              <a:t>/</a:t>
            </a:r>
            <a:r>
              <a:rPr lang="en-US" altLang="zh-CN" dirty="0" err="1">
                <a:solidFill>
                  <a:srgbClr val="C00000"/>
                </a:solidFill>
              </a:rPr>
              <a:t>dev</a:t>
            </a:r>
            <a:r>
              <a:rPr lang="en-US" altLang="zh-CN" dirty="0">
                <a:solidFill>
                  <a:srgbClr val="C00000"/>
                </a:solidFill>
              </a:rPr>
              <a:t>/sda6</a:t>
            </a:r>
            <a:endParaRPr lang="zh-CN" altLang="en-US" dirty="0">
              <a:solidFill>
                <a:srgbClr val="C00000"/>
              </a:solidFill>
            </a:endParaRPr>
          </a:p>
        </p:txBody>
      </p:sp>
      <p:sp>
        <p:nvSpPr>
          <p:cNvPr id="13" name="矩形 12"/>
          <p:cNvSpPr/>
          <p:nvPr/>
        </p:nvSpPr>
        <p:spPr>
          <a:xfrm>
            <a:off x="4931395" y="2664768"/>
            <a:ext cx="1368425" cy="720725"/>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altLang="zh-CN" dirty="0">
                <a:solidFill>
                  <a:srgbClr val="C00000"/>
                </a:solidFill>
              </a:rPr>
              <a:t>PV</a:t>
            </a:r>
            <a:endParaRPr lang="en-US" altLang="zh-CN" dirty="0">
              <a:solidFill>
                <a:srgbClr val="C00000"/>
              </a:solidFill>
            </a:endParaRPr>
          </a:p>
          <a:p>
            <a:pPr algn="ctr">
              <a:defRPr/>
            </a:pPr>
            <a:r>
              <a:rPr lang="en-US" altLang="zh-CN" dirty="0">
                <a:solidFill>
                  <a:srgbClr val="C00000"/>
                </a:solidFill>
              </a:rPr>
              <a:t>/</a:t>
            </a:r>
            <a:r>
              <a:rPr lang="en-US" altLang="zh-CN" dirty="0" err="1">
                <a:solidFill>
                  <a:srgbClr val="C00000"/>
                </a:solidFill>
              </a:rPr>
              <a:t>dev</a:t>
            </a:r>
            <a:r>
              <a:rPr lang="en-US" altLang="zh-CN" dirty="0">
                <a:solidFill>
                  <a:srgbClr val="C00000"/>
                </a:solidFill>
              </a:rPr>
              <a:t>/sda7</a:t>
            </a:r>
            <a:endParaRPr lang="zh-CN" altLang="en-US" dirty="0">
              <a:solidFill>
                <a:srgbClr val="C00000"/>
              </a:solidFill>
            </a:endParaRPr>
          </a:p>
        </p:txBody>
      </p:sp>
      <p:cxnSp>
        <p:nvCxnSpPr>
          <p:cNvPr id="14" name="直接箭头连接符 13"/>
          <p:cNvCxnSpPr/>
          <p:nvPr/>
        </p:nvCxnSpPr>
        <p:spPr>
          <a:xfrm>
            <a:off x="1691308" y="2018655"/>
            <a:ext cx="0" cy="6461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2"/>
          </p:cNvCxnSpPr>
          <p:nvPr/>
        </p:nvCxnSpPr>
        <p:spPr>
          <a:xfrm>
            <a:off x="3635995" y="2018655"/>
            <a:ext cx="0" cy="6461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2"/>
          </p:cNvCxnSpPr>
          <p:nvPr/>
        </p:nvCxnSpPr>
        <p:spPr>
          <a:xfrm>
            <a:off x="5615608" y="2018655"/>
            <a:ext cx="0" cy="6461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043608" y="3961755"/>
            <a:ext cx="5256212" cy="503238"/>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zh-CN" altLang="en-US" dirty="0">
                <a:solidFill>
                  <a:srgbClr val="C00000"/>
                </a:solidFill>
              </a:rPr>
              <a:t>成为一个</a:t>
            </a:r>
            <a:r>
              <a:rPr lang="en-US" altLang="zh-CN" dirty="0">
                <a:solidFill>
                  <a:srgbClr val="C00000"/>
                </a:solidFill>
              </a:rPr>
              <a:t>VG</a:t>
            </a:r>
            <a:r>
              <a:rPr lang="zh-CN" altLang="en-US" dirty="0">
                <a:solidFill>
                  <a:srgbClr val="C00000"/>
                </a:solidFill>
              </a:rPr>
              <a:t>大磁盘</a:t>
            </a:r>
            <a:endParaRPr lang="zh-CN" altLang="en-US" dirty="0">
              <a:solidFill>
                <a:srgbClr val="C00000"/>
              </a:solidFill>
            </a:endParaRPr>
          </a:p>
        </p:txBody>
      </p:sp>
      <p:cxnSp>
        <p:nvCxnSpPr>
          <p:cNvPr id="18" name="直接箭头连接符 17"/>
          <p:cNvCxnSpPr>
            <a:stCxn id="11" idx="2"/>
          </p:cNvCxnSpPr>
          <p:nvPr/>
        </p:nvCxnSpPr>
        <p:spPr>
          <a:xfrm>
            <a:off x="1691308" y="3385493"/>
            <a:ext cx="1584325" cy="5032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2" idx="2"/>
          </p:cNvCxnSpPr>
          <p:nvPr/>
        </p:nvCxnSpPr>
        <p:spPr>
          <a:xfrm>
            <a:off x="3635995" y="3385493"/>
            <a:ext cx="0" cy="5032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3" idx="2"/>
          </p:cNvCxnSpPr>
          <p:nvPr/>
        </p:nvCxnSpPr>
        <p:spPr>
          <a:xfrm flipH="1">
            <a:off x="4139233" y="3385493"/>
            <a:ext cx="1476375" cy="5032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043608" y="4825355"/>
            <a:ext cx="5256212" cy="503238"/>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zh-CN" altLang="en-US" dirty="0">
                <a:solidFill>
                  <a:srgbClr val="C00000"/>
                </a:solidFill>
              </a:rPr>
              <a:t>再划分成若干个逻辑分区</a:t>
            </a:r>
            <a:endParaRPr lang="zh-CN" altLang="en-US" dirty="0">
              <a:solidFill>
                <a:srgbClr val="C00000"/>
              </a:solidFill>
            </a:endParaRPr>
          </a:p>
        </p:txBody>
      </p:sp>
      <p:cxnSp>
        <p:nvCxnSpPr>
          <p:cNvPr id="22" name="直接箭头连接符 21"/>
          <p:cNvCxnSpPr/>
          <p:nvPr/>
        </p:nvCxnSpPr>
        <p:spPr>
          <a:xfrm>
            <a:off x="3635995" y="4464993"/>
            <a:ext cx="0" cy="3603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043608" y="5617518"/>
            <a:ext cx="5256212" cy="360362"/>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zh-CN" altLang="en-US" dirty="0">
                <a:solidFill>
                  <a:srgbClr val="C00000"/>
                </a:solidFill>
              </a:rPr>
              <a:t>像普通分区一样格式化后，直接挂载到文件系统中</a:t>
            </a:r>
            <a:endParaRPr lang="zh-CN" altLang="en-US" dirty="0">
              <a:solidFill>
                <a:srgbClr val="C00000"/>
              </a:solidFill>
            </a:endParaRPr>
          </a:p>
        </p:txBody>
      </p:sp>
      <p:cxnSp>
        <p:nvCxnSpPr>
          <p:cNvPr id="24" name="直接箭头连接符 23"/>
          <p:cNvCxnSpPr>
            <a:stCxn id="21" idx="2"/>
          </p:cNvCxnSpPr>
          <p:nvPr/>
        </p:nvCxnSpPr>
        <p:spPr>
          <a:xfrm>
            <a:off x="3670920" y="5328593"/>
            <a:ext cx="0" cy="288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786765"/>
          </a:xfrm>
        </p:spPr>
        <p:txBody>
          <a:bodyPr/>
          <a:lstStyle/>
          <a:p>
            <a:r>
              <a:rPr lang="en-US" altLang="zh-CN" b="1" dirty="0" smtClean="0"/>
              <a:t>LVM</a:t>
            </a:r>
            <a:r>
              <a:rPr lang="zh-CN" altLang="en-US" b="1" dirty="0" smtClean="0"/>
              <a:t>术语</a:t>
            </a:r>
            <a:r>
              <a:rPr lang="en-US" altLang="zh-CN" b="1" dirty="0" smtClean="0"/>
              <a:t>——</a:t>
            </a:r>
            <a:r>
              <a:rPr lang="zh-CN" altLang="en-US" b="1" dirty="0" smtClean="0"/>
              <a:t>物理卷</a:t>
            </a:r>
            <a:endParaRPr lang="zh-CN" altLang="en-US" b="1" dirty="0"/>
          </a:p>
        </p:txBody>
      </p:sp>
      <p:sp>
        <p:nvSpPr>
          <p:cNvPr id="3" name="内容占位符 2"/>
          <p:cNvSpPr>
            <a:spLocks noGrp="1"/>
          </p:cNvSpPr>
          <p:nvPr>
            <p:ph idx="1"/>
          </p:nvPr>
        </p:nvSpPr>
        <p:spPr>
          <a:xfrm>
            <a:off x="457200" y="1196975"/>
            <a:ext cx="8229600" cy="3844290"/>
          </a:xfrm>
        </p:spPr>
        <p:txBody>
          <a:bodyPr/>
          <a:lstStyle/>
          <a:p>
            <a:pPr>
              <a:lnSpc>
                <a:spcPct val="90000"/>
              </a:lnSpc>
              <a:buClr>
                <a:srgbClr val="006633"/>
              </a:buClr>
              <a:buFont typeface="Wingdings" panose="05000000000000000000" charset="0"/>
              <a:buChar char="Ø"/>
            </a:pPr>
            <a:r>
              <a:rPr lang="zh-CN" altLang="en-US" dirty="0" smtClean="0"/>
              <a:t>物理卷</a:t>
            </a:r>
            <a:r>
              <a:rPr lang="en-US" altLang="zh-CN" dirty="0" smtClean="0"/>
              <a:t>(physical volume, PV)</a:t>
            </a:r>
            <a:r>
              <a:rPr lang="zh-CN" altLang="en-US" dirty="0" smtClean="0"/>
              <a:t>在 </a:t>
            </a:r>
            <a:r>
              <a:rPr lang="en-US" altLang="zh-CN" dirty="0" smtClean="0"/>
              <a:t>LVM </a:t>
            </a:r>
            <a:r>
              <a:rPr lang="zh-CN" altLang="en-US" dirty="0" smtClean="0"/>
              <a:t>系统中处于最底层</a:t>
            </a:r>
            <a:endParaRPr lang="zh-CN" altLang="en-US" dirty="0" smtClean="0"/>
          </a:p>
          <a:p>
            <a:pPr>
              <a:lnSpc>
                <a:spcPct val="90000"/>
              </a:lnSpc>
              <a:buClr>
                <a:srgbClr val="006633"/>
              </a:buClr>
              <a:buFont typeface="Wingdings" panose="05000000000000000000" charset="0"/>
              <a:buChar char="Ø"/>
            </a:pPr>
            <a:r>
              <a:rPr lang="zh-CN" altLang="en-US" dirty="0" smtClean="0"/>
              <a:t>物理卷可以是整个硬盘、硬盘上的分区或从逻辑上与磁盘分区具有同样功能的设备（如：</a:t>
            </a:r>
            <a:r>
              <a:rPr lang="en-US" altLang="zh-CN" dirty="0" smtClean="0"/>
              <a:t>RAID</a:t>
            </a:r>
            <a:r>
              <a:rPr lang="zh-CN" altLang="en-US" dirty="0" smtClean="0"/>
              <a:t>）</a:t>
            </a:r>
            <a:endParaRPr lang="zh-CN" altLang="en-US" dirty="0" smtClean="0"/>
          </a:p>
          <a:p>
            <a:pPr>
              <a:lnSpc>
                <a:spcPct val="90000"/>
              </a:lnSpc>
              <a:buClr>
                <a:srgbClr val="006633"/>
              </a:buClr>
              <a:buFont typeface="Wingdings" panose="05000000000000000000" charset="0"/>
              <a:buChar char="Ø"/>
            </a:pPr>
            <a:r>
              <a:rPr lang="zh-CN" altLang="en-US" dirty="0" smtClean="0"/>
              <a:t>物理卷是 </a:t>
            </a:r>
            <a:r>
              <a:rPr lang="en-US" altLang="zh-CN" dirty="0" smtClean="0"/>
              <a:t>LVM </a:t>
            </a:r>
            <a:r>
              <a:rPr lang="zh-CN" altLang="en-US" dirty="0" smtClean="0"/>
              <a:t>的基本存储逻辑块，但和基本的物理存储介质（如分区、磁盘等）比较，却包含有与 </a:t>
            </a:r>
            <a:r>
              <a:rPr lang="en-US" altLang="zh-CN" dirty="0" smtClean="0"/>
              <a:t>LVM </a:t>
            </a:r>
            <a:r>
              <a:rPr lang="zh-CN" altLang="en-US" dirty="0" smtClean="0"/>
              <a:t>相关的管理参数</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95605" y="848995"/>
            <a:ext cx="8229600" cy="773430"/>
          </a:xfrm>
        </p:spPr>
        <p:txBody>
          <a:bodyPr/>
          <a:lstStyle/>
          <a:p>
            <a:pPr eaLnBrk="1" hangingPunct="1"/>
            <a:r>
              <a:rPr lang="zh-CN" altLang="en-US" sz="4000" b="1" smtClean="0"/>
              <a:t>本章内容要点</a:t>
            </a:r>
            <a:endParaRPr lang="zh-CN" altLang="en-US" sz="4000" b="1" smtClean="0"/>
          </a:p>
        </p:txBody>
      </p:sp>
      <p:sp>
        <p:nvSpPr>
          <p:cNvPr id="6147" name="Rectangle 3"/>
          <p:cNvSpPr>
            <a:spLocks noGrp="1" noChangeArrowheads="1"/>
          </p:cNvSpPr>
          <p:nvPr>
            <p:ph type="body" idx="1"/>
          </p:nvPr>
        </p:nvSpPr>
        <p:spPr>
          <a:xfrm>
            <a:off x="323215" y="1772920"/>
            <a:ext cx="8229600" cy="3557905"/>
          </a:xfrm>
        </p:spPr>
        <p:txBody>
          <a:bodyPr/>
          <a:lstStyle/>
          <a:p>
            <a:pPr eaLnBrk="1" hangingPunct="1">
              <a:buClr>
                <a:srgbClr val="35742A"/>
              </a:buClr>
              <a:buFont typeface="Wingdings" panose="05000000000000000000" charset="0"/>
              <a:buChar char="Ø"/>
            </a:pPr>
            <a:r>
              <a:rPr lang="zh-CN" altLang="en-US" dirty="0" smtClean="0">
                <a:sym typeface="+mn-ea"/>
              </a:rPr>
              <a:t>磁盘相关概念</a:t>
            </a:r>
            <a:endParaRPr lang="zh-CN" altLang="en-US" dirty="0" smtClean="0"/>
          </a:p>
          <a:p>
            <a:pPr eaLnBrk="1" hangingPunct="1">
              <a:buClr>
                <a:srgbClr val="35742A"/>
              </a:buClr>
              <a:buFont typeface="Wingdings" panose="05000000000000000000" charset="0"/>
              <a:buChar char="Ø"/>
            </a:pPr>
            <a:r>
              <a:rPr lang="zh-CN" altLang="en-US" dirty="0" smtClean="0">
                <a:sym typeface="+mn-ea"/>
              </a:rPr>
              <a:t>磁盘分区工具</a:t>
            </a:r>
            <a:endParaRPr lang="zh-CN" altLang="en-US" dirty="0" smtClean="0"/>
          </a:p>
          <a:p>
            <a:pPr eaLnBrk="1" hangingPunct="1">
              <a:buClr>
                <a:srgbClr val="35742A"/>
              </a:buClr>
              <a:buFont typeface="Wingdings" panose="05000000000000000000" charset="0"/>
              <a:buChar char="Ø"/>
            </a:pPr>
            <a:r>
              <a:rPr lang="zh-CN" altLang="en-US" dirty="0" smtClean="0">
                <a:sym typeface="+mn-ea"/>
              </a:rPr>
              <a:t>创建和维护</a:t>
            </a:r>
            <a:r>
              <a:rPr lang="en-US" altLang="zh-CN" dirty="0" smtClean="0">
                <a:sym typeface="+mn-ea"/>
              </a:rPr>
              <a:t>LVM </a:t>
            </a:r>
            <a:r>
              <a:rPr lang="zh-CN" altLang="en-US" dirty="0" smtClean="0">
                <a:sym typeface="+mn-ea"/>
              </a:rPr>
              <a:t>系统</a:t>
            </a:r>
            <a:endParaRPr lang="zh-CN" altLang="en-US" dirty="0" smtClean="0"/>
          </a:p>
          <a:p>
            <a:pPr eaLnBrk="1" hangingPunct="1">
              <a:buClr>
                <a:srgbClr val="35742A"/>
              </a:buClr>
              <a:buFont typeface="Wingdings" panose="05000000000000000000" charset="0"/>
              <a:buChar char="Ø"/>
            </a:pPr>
            <a:r>
              <a:rPr lang="en-US" altLang="zh-CN" dirty="0" smtClean="0">
                <a:sym typeface="+mn-ea"/>
              </a:rPr>
              <a:t>Linux </a:t>
            </a:r>
            <a:r>
              <a:rPr lang="zh-CN" altLang="en-US" dirty="0" smtClean="0">
                <a:sym typeface="+mn-ea"/>
              </a:rPr>
              <a:t>文件系统的挂装和卸装</a:t>
            </a:r>
            <a:endParaRPr lang="zh-CN" altLang="en-US" dirty="0" smtClean="0"/>
          </a:p>
          <a:p>
            <a:pPr eaLnBrk="1" hangingPunct="1">
              <a:buClr>
                <a:srgbClr val="35742A"/>
              </a:buClr>
              <a:buFont typeface="Wingdings" panose="05000000000000000000" charset="0"/>
              <a:buChar char="Ø"/>
            </a:pPr>
            <a:r>
              <a:rPr lang="en-US" altLang="zh-CN" dirty="0" smtClean="0">
                <a:sym typeface="+mn-ea"/>
              </a:rPr>
              <a:t>ext2/ext3/ext4 </a:t>
            </a:r>
            <a:r>
              <a:rPr lang="zh-CN" altLang="en-US" dirty="0" smtClean="0">
                <a:sym typeface="+mn-ea"/>
              </a:rPr>
              <a:t>、</a:t>
            </a:r>
            <a:r>
              <a:rPr lang="en-US" altLang="zh-CN" dirty="0" err="1" smtClean="0">
                <a:sym typeface="+mn-ea"/>
              </a:rPr>
              <a:t>xfs</a:t>
            </a:r>
            <a:r>
              <a:rPr lang="zh-CN" altLang="en-US" dirty="0" smtClean="0">
                <a:sym typeface="+mn-ea"/>
              </a:rPr>
              <a:t>文件系统管理</a:t>
            </a:r>
            <a:endParaRPr lang="en-US" altLang="zh-CN" dirty="0" smtClean="0"/>
          </a:p>
          <a:p>
            <a:pPr eaLnBrk="1" hangingPunct="1">
              <a:buClr>
                <a:srgbClr val="35742A"/>
              </a:buClr>
              <a:buFont typeface="Wingdings" panose="05000000000000000000" charset="0"/>
              <a:buChar char="Ø"/>
            </a:pPr>
            <a:r>
              <a:rPr lang="zh-CN" altLang="en-US" dirty="0" smtClean="0">
                <a:sym typeface="+mn-ea"/>
              </a:rPr>
              <a:t>磁盘限额</a:t>
            </a:r>
            <a:endParaRPr lang="zh-CN" altLang="en-US" dirty="0" smtClean="0">
              <a:solidFill>
                <a:schemeClr val="accent4"/>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885"/>
            <a:ext cx="8229600" cy="744855"/>
          </a:xfrm>
        </p:spPr>
        <p:txBody>
          <a:bodyPr/>
          <a:lstStyle/>
          <a:p>
            <a:r>
              <a:rPr lang="en-US" altLang="zh-CN" b="1" dirty="0" smtClean="0"/>
              <a:t>LVM</a:t>
            </a:r>
            <a:r>
              <a:rPr lang="zh-CN" altLang="en-US" b="1" dirty="0" smtClean="0"/>
              <a:t>术语</a:t>
            </a:r>
            <a:r>
              <a:rPr lang="en-US" altLang="zh-CN" b="1" dirty="0" smtClean="0"/>
              <a:t>——</a:t>
            </a:r>
            <a:r>
              <a:rPr lang="zh-CN" altLang="en-US" b="1" dirty="0" smtClean="0"/>
              <a:t>物理区域</a:t>
            </a:r>
            <a:endParaRPr lang="zh-CN" altLang="en-US" b="1" dirty="0"/>
          </a:p>
        </p:txBody>
      </p:sp>
      <p:sp>
        <p:nvSpPr>
          <p:cNvPr id="3" name="内容占位符 2"/>
          <p:cNvSpPr>
            <a:spLocks noGrp="1"/>
          </p:cNvSpPr>
          <p:nvPr>
            <p:ph idx="1"/>
          </p:nvPr>
        </p:nvSpPr>
        <p:spPr>
          <a:xfrm>
            <a:off x="323215" y="1340485"/>
            <a:ext cx="8229600" cy="3844290"/>
          </a:xfrm>
        </p:spPr>
        <p:txBody>
          <a:bodyPr/>
          <a:lstStyle/>
          <a:p>
            <a:pPr>
              <a:buClr>
                <a:srgbClr val="006633"/>
              </a:buClr>
              <a:buFont typeface="Wingdings" panose="05000000000000000000" charset="0"/>
              <a:buChar char="Ø"/>
            </a:pPr>
            <a:r>
              <a:rPr lang="zh-CN" altLang="en-US" dirty="0" smtClean="0"/>
              <a:t>每一个物理卷被划分为基本单元（称为 </a:t>
            </a:r>
            <a:r>
              <a:rPr lang="en-US" altLang="zh-CN" dirty="0" smtClean="0"/>
              <a:t>Physical Extent, PE</a:t>
            </a:r>
            <a:r>
              <a:rPr lang="zh-CN" altLang="en-US" dirty="0" smtClean="0"/>
              <a:t>），具有唯一编号的 </a:t>
            </a:r>
            <a:r>
              <a:rPr lang="en-US" altLang="zh-CN" dirty="0" smtClean="0"/>
              <a:t>PE </a:t>
            </a:r>
            <a:r>
              <a:rPr lang="zh-CN" altLang="en-US" dirty="0" smtClean="0"/>
              <a:t>是可以被 </a:t>
            </a:r>
            <a:r>
              <a:rPr lang="en-US" altLang="zh-CN" dirty="0" smtClean="0"/>
              <a:t>LVM </a:t>
            </a:r>
            <a:r>
              <a:rPr lang="zh-CN" altLang="en-US" dirty="0" smtClean="0"/>
              <a:t>寻址的最小存储单元</a:t>
            </a:r>
            <a:endParaRPr lang="zh-CN" altLang="en-US" dirty="0" smtClean="0"/>
          </a:p>
          <a:p>
            <a:pPr>
              <a:buClr>
                <a:srgbClr val="006633"/>
              </a:buClr>
              <a:buFont typeface="Wingdings" panose="05000000000000000000" charset="0"/>
              <a:buChar char="Ø"/>
            </a:pPr>
            <a:r>
              <a:rPr lang="en-US" altLang="zh-CN" dirty="0" smtClean="0"/>
              <a:t>PE </a:t>
            </a:r>
            <a:r>
              <a:rPr lang="zh-CN" altLang="en-US" dirty="0" smtClean="0"/>
              <a:t>的大小可根据实际情况在创建物理卷时指定，默认为 </a:t>
            </a:r>
            <a:r>
              <a:rPr lang="en-US" altLang="zh-CN" dirty="0" smtClean="0"/>
              <a:t>4MB</a:t>
            </a:r>
            <a:endParaRPr lang="en-US" altLang="zh-CN" dirty="0" smtClean="0"/>
          </a:p>
          <a:p>
            <a:pPr>
              <a:buClr>
                <a:srgbClr val="006633"/>
              </a:buClr>
              <a:buFont typeface="Wingdings" panose="05000000000000000000" charset="0"/>
              <a:buChar char="Ø"/>
            </a:pPr>
            <a:r>
              <a:rPr lang="en-US" altLang="zh-CN" dirty="0" smtClean="0"/>
              <a:t>PE </a:t>
            </a:r>
            <a:r>
              <a:rPr lang="zh-CN" altLang="en-US" dirty="0" smtClean="0"/>
              <a:t>的大小一旦确定将不能改变，同一个卷组中的所有物理卷的 </a:t>
            </a:r>
            <a:r>
              <a:rPr lang="en-US" altLang="zh-CN" dirty="0" smtClean="0"/>
              <a:t>PE </a:t>
            </a:r>
            <a:r>
              <a:rPr lang="zh-CN" altLang="en-US" dirty="0" smtClean="0"/>
              <a:t>的大小需要一致</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48640"/>
            <a:ext cx="8229600" cy="873125"/>
          </a:xfrm>
        </p:spPr>
        <p:txBody>
          <a:bodyPr/>
          <a:lstStyle/>
          <a:p>
            <a:r>
              <a:rPr lang="en-US" altLang="zh-CN" b="1" dirty="0" smtClean="0"/>
              <a:t>LVM</a:t>
            </a:r>
            <a:r>
              <a:rPr lang="zh-CN" altLang="en-US" b="1" dirty="0" smtClean="0"/>
              <a:t>术语</a:t>
            </a:r>
            <a:r>
              <a:rPr lang="en-US" altLang="zh-CN" b="1" dirty="0" smtClean="0"/>
              <a:t>——</a:t>
            </a:r>
            <a:r>
              <a:rPr lang="zh-CN" altLang="en-US" b="1" dirty="0" smtClean="0"/>
              <a:t>卷组</a:t>
            </a:r>
            <a:endParaRPr lang="zh-CN" altLang="en-US" b="1" dirty="0"/>
          </a:p>
        </p:txBody>
      </p:sp>
      <p:sp>
        <p:nvSpPr>
          <p:cNvPr id="3" name="内容占位符 2"/>
          <p:cNvSpPr>
            <a:spLocks noGrp="1"/>
          </p:cNvSpPr>
          <p:nvPr>
            <p:ph idx="1"/>
          </p:nvPr>
        </p:nvSpPr>
        <p:spPr>
          <a:xfrm>
            <a:off x="354330" y="1484630"/>
            <a:ext cx="8435280" cy="4530725"/>
          </a:xfrm>
        </p:spPr>
        <p:txBody>
          <a:bodyPr/>
          <a:lstStyle/>
          <a:p>
            <a:pPr>
              <a:buClr>
                <a:srgbClr val="006633"/>
              </a:buClr>
              <a:buFont typeface="Wingdings" panose="05000000000000000000" charset="0"/>
              <a:buChar char="Ø"/>
            </a:pPr>
            <a:r>
              <a:rPr lang="zh-CN" altLang="en-US" sz="3200" dirty="0" smtClean="0"/>
              <a:t>卷组</a:t>
            </a:r>
            <a:r>
              <a:rPr lang="en-US" altLang="zh-CN" sz="3200" dirty="0" smtClean="0"/>
              <a:t>(Volume Group, VG)</a:t>
            </a:r>
            <a:r>
              <a:rPr lang="zh-CN" altLang="en-US" sz="3200" dirty="0" smtClean="0"/>
              <a:t>建立在物理卷之上，它由一个或多个物理卷组成</a:t>
            </a:r>
            <a:endParaRPr lang="zh-CN" altLang="en-US" sz="3200" dirty="0" smtClean="0"/>
          </a:p>
          <a:p>
            <a:pPr>
              <a:buClr>
                <a:srgbClr val="006633"/>
              </a:buClr>
              <a:buFont typeface="Wingdings" panose="05000000000000000000" charset="0"/>
              <a:buChar char="Ø"/>
            </a:pPr>
            <a:r>
              <a:rPr lang="zh-CN" altLang="en-US" sz="3200" dirty="0" smtClean="0"/>
              <a:t>卷组创建之后，可以动态添加物理卷到卷组中，在卷组上可以创建一个或多个“</a:t>
            </a:r>
            <a:r>
              <a:rPr lang="en-US" altLang="zh-CN" sz="3200" dirty="0" smtClean="0"/>
              <a:t>LVM </a:t>
            </a:r>
            <a:r>
              <a:rPr lang="zh-CN" altLang="en-US" sz="3200" dirty="0" smtClean="0"/>
              <a:t>分区”（逻辑卷）</a:t>
            </a:r>
            <a:endParaRPr lang="zh-CN" altLang="en-US" sz="3200" dirty="0" smtClean="0"/>
          </a:p>
          <a:p>
            <a:pPr>
              <a:buClr>
                <a:srgbClr val="006633"/>
              </a:buClr>
              <a:buFont typeface="Wingdings" panose="05000000000000000000" charset="0"/>
              <a:buChar char="Ø"/>
            </a:pPr>
            <a:r>
              <a:rPr lang="zh-CN" altLang="en-US" sz="3200" dirty="0" smtClean="0"/>
              <a:t>一个 </a:t>
            </a:r>
            <a:r>
              <a:rPr lang="en-US" altLang="zh-CN" sz="3200" dirty="0" smtClean="0"/>
              <a:t>LVM </a:t>
            </a:r>
            <a:r>
              <a:rPr lang="zh-CN" altLang="en-US" sz="3200" dirty="0" smtClean="0"/>
              <a:t>系统中可以只有一个卷组，也可以包含多个卷组</a:t>
            </a:r>
            <a:endParaRPr lang="zh-CN" altLang="en-US" sz="3200" dirty="0" smtClean="0"/>
          </a:p>
          <a:p>
            <a:pPr>
              <a:buClr>
                <a:srgbClr val="006633"/>
              </a:buClr>
              <a:buFont typeface="Wingdings" panose="05000000000000000000" charset="0"/>
              <a:buChar char="Ø"/>
            </a:pPr>
            <a:r>
              <a:rPr lang="en-US" altLang="zh-CN" sz="3200" dirty="0" smtClean="0"/>
              <a:t>LVM </a:t>
            </a:r>
            <a:r>
              <a:rPr lang="zh-CN" altLang="en-US" sz="3200" dirty="0" smtClean="0"/>
              <a:t>的卷组类似于非</a:t>
            </a:r>
            <a:r>
              <a:rPr lang="en-US" altLang="zh-CN" sz="3200" dirty="0" smtClean="0"/>
              <a:t>LVM</a:t>
            </a:r>
            <a:r>
              <a:rPr lang="zh-CN" altLang="en-US" sz="3200" dirty="0" smtClean="0"/>
              <a:t>系统中的物理硬盘</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476885"/>
            <a:ext cx="8229600" cy="772795"/>
          </a:xfrm>
        </p:spPr>
        <p:txBody>
          <a:bodyPr/>
          <a:lstStyle/>
          <a:p>
            <a:r>
              <a:rPr lang="en-US" altLang="zh-CN" b="1" dirty="0" smtClean="0"/>
              <a:t>LVM</a:t>
            </a:r>
            <a:r>
              <a:rPr lang="zh-CN" altLang="en-US" b="1" dirty="0" smtClean="0"/>
              <a:t>术语</a:t>
            </a:r>
            <a:r>
              <a:rPr lang="en-US" altLang="zh-CN" b="1" dirty="0" smtClean="0"/>
              <a:t>——</a:t>
            </a:r>
            <a:r>
              <a:rPr lang="zh-CN" altLang="en-US" b="1" dirty="0" smtClean="0"/>
              <a:t>逻辑卷</a:t>
            </a:r>
            <a:endParaRPr lang="zh-CN" altLang="en-US" b="1" dirty="0"/>
          </a:p>
        </p:txBody>
      </p:sp>
      <p:sp>
        <p:nvSpPr>
          <p:cNvPr id="3" name="内容占位符 2"/>
          <p:cNvSpPr>
            <a:spLocks noGrp="1"/>
          </p:cNvSpPr>
          <p:nvPr>
            <p:ph idx="1"/>
          </p:nvPr>
        </p:nvSpPr>
        <p:spPr>
          <a:xfrm>
            <a:off x="457200" y="1600200"/>
            <a:ext cx="8229600" cy="3202940"/>
          </a:xfrm>
        </p:spPr>
        <p:txBody>
          <a:bodyPr/>
          <a:lstStyle/>
          <a:p>
            <a:pPr>
              <a:buClr>
                <a:srgbClr val="006633"/>
              </a:buClr>
              <a:buFont typeface="Wingdings" panose="05000000000000000000" charset="0"/>
              <a:buChar char="Ø"/>
            </a:pPr>
            <a:r>
              <a:rPr lang="zh-CN" altLang="en-US" dirty="0" smtClean="0"/>
              <a:t>逻辑卷</a:t>
            </a:r>
            <a:r>
              <a:rPr lang="en-US" altLang="zh-CN" dirty="0" smtClean="0"/>
              <a:t>(Logical Volume, LV)</a:t>
            </a:r>
            <a:r>
              <a:rPr lang="zh-CN" altLang="en-US" dirty="0" smtClean="0"/>
              <a:t>建立在卷组之上，它是从卷组中“切出”的一块空间</a:t>
            </a:r>
            <a:endParaRPr lang="zh-CN" altLang="en-US" dirty="0" smtClean="0"/>
          </a:p>
          <a:p>
            <a:pPr>
              <a:buClr>
                <a:srgbClr val="006633"/>
              </a:buClr>
              <a:buFont typeface="Wingdings" panose="05000000000000000000" charset="0"/>
              <a:buChar char="Ø"/>
            </a:pPr>
            <a:r>
              <a:rPr lang="zh-CN" altLang="en-US" dirty="0" smtClean="0"/>
              <a:t>逻辑卷创建之后，其大小可以伸缩</a:t>
            </a:r>
            <a:endParaRPr lang="zh-CN" altLang="en-US" dirty="0" smtClean="0"/>
          </a:p>
          <a:p>
            <a:pPr>
              <a:buClr>
                <a:srgbClr val="006633"/>
              </a:buClr>
              <a:buFont typeface="Wingdings" panose="05000000000000000000" charset="0"/>
              <a:buChar char="Ø"/>
            </a:pPr>
            <a:r>
              <a:rPr lang="en-US" altLang="zh-CN" dirty="0" smtClean="0"/>
              <a:t>LVM </a:t>
            </a:r>
            <a:r>
              <a:rPr lang="zh-CN" altLang="en-US" dirty="0" smtClean="0"/>
              <a:t>的逻辑卷类似于非 </a:t>
            </a:r>
            <a:r>
              <a:rPr lang="en-US" altLang="zh-CN" dirty="0" smtClean="0"/>
              <a:t>LVM </a:t>
            </a:r>
            <a:r>
              <a:rPr lang="zh-CN" altLang="en-US" dirty="0" smtClean="0"/>
              <a:t>系统中的硬盘分区，在逻辑卷之上可以建立文件系统 （比如 </a:t>
            </a:r>
            <a:r>
              <a:rPr lang="en-US" altLang="zh-CN" dirty="0" smtClean="0"/>
              <a:t>/home </a:t>
            </a:r>
            <a:r>
              <a:rPr lang="zh-CN" altLang="en-US" dirty="0" smtClean="0"/>
              <a:t>或者 </a:t>
            </a:r>
            <a:r>
              <a:rPr lang="en-US" altLang="zh-CN" dirty="0" smtClean="0"/>
              <a:t>/</a:t>
            </a:r>
            <a:r>
              <a:rPr lang="en-US" altLang="zh-CN" dirty="0" err="1" smtClean="0"/>
              <a:t>usr</a:t>
            </a:r>
            <a:r>
              <a:rPr lang="en-US" altLang="zh-CN" dirty="0" smtClean="0"/>
              <a:t> </a:t>
            </a:r>
            <a:r>
              <a:rPr lang="zh-CN" altLang="en-US" dirty="0" smtClean="0"/>
              <a:t>等）</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885"/>
            <a:ext cx="8229600" cy="758825"/>
          </a:xfrm>
        </p:spPr>
        <p:txBody>
          <a:bodyPr/>
          <a:lstStyle/>
          <a:p>
            <a:r>
              <a:rPr lang="en-US" altLang="zh-CN" b="1" dirty="0" smtClean="0"/>
              <a:t>LVM</a:t>
            </a:r>
            <a:r>
              <a:rPr lang="zh-CN" altLang="en-US" b="1" dirty="0" smtClean="0"/>
              <a:t>术语</a:t>
            </a:r>
            <a:r>
              <a:rPr lang="en-US" altLang="zh-CN" b="1" dirty="0" smtClean="0"/>
              <a:t>——</a:t>
            </a:r>
            <a:r>
              <a:rPr lang="zh-CN" altLang="en-US" b="1" dirty="0" smtClean="0"/>
              <a:t>逻辑区域</a:t>
            </a:r>
            <a:endParaRPr lang="zh-CN" altLang="en-US" b="1" dirty="0"/>
          </a:p>
        </p:txBody>
      </p:sp>
      <p:sp>
        <p:nvSpPr>
          <p:cNvPr id="3" name="内容占位符 2"/>
          <p:cNvSpPr>
            <a:spLocks noGrp="1"/>
          </p:cNvSpPr>
          <p:nvPr>
            <p:ph idx="1"/>
          </p:nvPr>
        </p:nvSpPr>
        <p:spPr>
          <a:xfrm>
            <a:off x="457200" y="1600200"/>
            <a:ext cx="8229600" cy="2438400"/>
          </a:xfrm>
        </p:spPr>
        <p:txBody>
          <a:bodyPr/>
          <a:lstStyle/>
          <a:p>
            <a:pPr>
              <a:buClr>
                <a:srgbClr val="006633"/>
              </a:buClr>
              <a:buFont typeface="Wingdings" panose="05000000000000000000" charset="0"/>
              <a:buChar char="Ø"/>
            </a:pPr>
            <a:r>
              <a:rPr lang="zh-CN" altLang="en-US" dirty="0" smtClean="0"/>
              <a:t>逻辑卷也被划分为可被寻址的基本单位（称为 </a:t>
            </a:r>
            <a:r>
              <a:rPr lang="en-US" altLang="zh-CN" dirty="0" smtClean="0"/>
              <a:t>Logical Extent, LE</a:t>
            </a:r>
            <a:r>
              <a:rPr lang="zh-CN" altLang="en-US" dirty="0" smtClean="0"/>
              <a:t>）</a:t>
            </a:r>
            <a:endParaRPr lang="zh-CN" altLang="en-US" dirty="0" smtClean="0"/>
          </a:p>
          <a:p>
            <a:pPr>
              <a:buClr>
                <a:srgbClr val="006633"/>
              </a:buClr>
              <a:buFont typeface="Wingdings" panose="05000000000000000000" charset="0"/>
              <a:buChar char="Ø"/>
            </a:pPr>
            <a:r>
              <a:rPr lang="zh-CN" altLang="en-US" dirty="0" smtClean="0"/>
              <a:t>在同一个卷组中，</a:t>
            </a:r>
            <a:r>
              <a:rPr lang="en-US" altLang="zh-CN" dirty="0" smtClean="0"/>
              <a:t>LE </a:t>
            </a:r>
            <a:r>
              <a:rPr lang="zh-CN" altLang="en-US" dirty="0" smtClean="0"/>
              <a:t>的大小和 </a:t>
            </a:r>
            <a:r>
              <a:rPr lang="en-US" altLang="zh-CN" dirty="0" smtClean="0"/>
              <a:t>PE </a:t>
            </a:r>
            <a:r>
              <a:rPr lang="zh-CN" altLang="en-US" dirty="0" smtClean="0"/>
              <a:t>是相同的，并且一一对应</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859155"/>
          </a:xfrm>
        </p:spPr>
        <p:txBody>
          <a:bodyPr/>
          <a:lstStyle/>
          <a:p>
            <a:r>
              <a:rPr lang="en-US" altLang="zh-CN" b="1" dirty="0" smtClean="0"/>
              <a:t>LVM</a:t>
            </a:r>
            <a:r>
              <a:rPr lang="zh-CN" altLang="en-US" b="1" dirty="0" smtClean="0"/>
              <a:t>术语</a:t>
            </a:r>
            <a:r>
              <a:rPr lang="en-US" altLang="zh-CN" b="1" dirty="0" smtClean="0"/>
              <a:t>—— VGDA</a:t>
            </a:r>
            <a:endParaRPr lang="zh-CN" altLang="en-US" b="1" dirty="0"/>
          </a:p>
        </p:txBody>
      </p:sp>
      <p:sp>
        <p:nvSpPr>
          <p:cNvPr id="3" name="内容占位符 2"/>
          <p:cNvSpPr>
            <a:spLocks noGrp="1"/>
          </p:cNvSpPr>
          <p:nvPr>
            <p:ph idx="1"/>
          </p:nvPr>
        </p:nvSpPr>
        <p:spPr>
          <a:xfrm>
            <a:off x="395605" y="1340485"/>
            <a:ext cx="8229600" cy="3642995"/>
          </a:xfrm>
        </p:spPr>
        <p:txBody>
          <a:bodyPr/>
          <a:lstStyle/>
          <a:p>
            <a:pPr>
              <a:lnSpc>
                <a:spcPct val="90000"/>
              </a:lnSpc>
              <a:buClr>
                <a:srgbClr val="006633"/>
              </a:buClr>
              <a:buFont typeface="Wingdings" panose="05000000000000000000" charset="0"/>
              <a:buChar char="Ø"/>
            </a:pPr>
            <a:r>
              <a:rPr lang="zh-CN" altLang="en-US" dirty="0" smtClean="0"/>
              <a:t>和非 </a:t>
            </a:r>
            <a:r>
              <a:rPr lang="en-US" altLang="zh-CN" dirty="0" smtClean="0"/>
              <a:t>LVM </a:t>
            </a:r>
            <a:r>
              <a:rPr lang="zh-CN" altLang="en-US" dirty="0" smtClean="0"/>
              <a:t>系统将包含分区信息的元数据保存在位于分区的起始位置的分区表中一样，逻辑卷以及卷组相关的元数据也是保存在位于物理卷起始处的卷组描述符区域 </a:t>
            </a:r>
            <a:r>
              <a:rPr lang="en-US" altLang="zh-CN" dirty="0" smtClean="0"/>
              <a:t>(Volume Group Descriptor Area, VGDA)</a:t>
            </a:r>
            <a:r>
              <a:rPr lang="zh-CN" altLang="en-US" dirty="0" smtClean="0"/>
              <a:t>中。</a:t>
            </a:r>
            <a:endParaRPr lang="zh-CN" altLang="en-US" dirty="0" smtClean="0"/>
          </a:p>
          <a:p>
            <a:pPr>
              <a:lnSpc>
                <a:spcPct val="90000"/>
              </a:lnSpc>
              <a:buClr>
                <a:srgbClr val="006633"/>
              </a:buClr>
              <a:buFont typeface="Wingdings" panose="05000000000000000000" charset="0"/>
              <a:buChar char="Ø"/>
            </a:pPr>
            <a:r>
              <a:rPr lang="en-US" altLang="zh-CN" dirty="0" smtClean="0"/>
              <a:t>VGDA </a:t>
            </a:r>
            <a:r>
              <a:rPr lang="zh-CN" altLang="en-US" dirty="0" smtClean="0"/>
              <a:t>包括以下内容： </a:t>
            </a:r>
            <a:r>
              <a:rPr lang="en-US" altLang="zh-CN" dirty="0" smtClean="0"/>
              <a:t>PV</a:t>
            </a:r>
            <a:r>
              <a:rPr lang="zh-CN" altLang="en-US" dirty="0" smtClean="0"/>
              <a:t>描述符、</a:t>
            </a:r>
            <a:r>
              <a:rPr lang="en-US" altLang="zh-CN" dirty="0" smtClean="0"/>
              <a:t>VG</a:t>
            </a:r>
            <a:r>
              <a:rPr lang="zh-CN" altLang="en-US" dirty="0" smtClean="0"/>
              <a:t>描述符、</a:t>
            </a:r>
            <a:r>
              <a:rPr lang="en-US" altLang="zh-CN" dirty="0" smtClean="0"/>
              <a:t>LV</a:t>
            </a:r>
            <a:r>
              <a:rPr lang="zh-CN" altLang="en-US" dirty="0" smtClean="0"/>
              <a:t>描述符、和一些</a:t>
            </a:r>
            <a:r>
              <a:rPr lang="en-US" altLang="zh-CN" dirty="0" smtClean="0"/>
              <a:t>PE</a:t>
            </a:r>
            <a:r>
              <a:rPr lang="zh-CN" altLang="en-US" dirty="0" smtClean="0"/>
              <a:t>描述符。</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915670"/>
          </a:xfrm>
        </p:spPr>
        <p:txBody>
          <a:bodyPr/>
          <a:lstStyle/>
          <a:p>
            <a:r>
              <a:rPr lang="en-US" altLang="zh-CN" b="1" dirty="0" smtClean="0"/>
              <a:t>PV-VG-LV-PE </a:t>
            </a:r>
            <a:r>
              <a:rPr lang="zh-CN" altLang="en-US" b="1" dirty="0" smtClean="0"/>
              <a:t>关系图</a:t>
            </a:r>
            <a:endParaRPr lang="zh-CN" altLang="en-US" b="1" dirty="0"/>
          </a:p>
        </p:txBody>
      </p:sp>
      <p:pic>
        <p:nvPicPr>
          <p:cNvPr id="7" name="Picture 4"/>
          <p:cNvPicPr>
            <a:picLocks noGrp="1" noChangeAspect="1" noChangeArrowheads="1"/>
          </p:cNvPicPr>
          <p:nvPr>
            <p:ph idx="1"/>
          </p:nvPr>
        </p:nvPicPr>
        <p:blipFill>
          <a:blip r:embed="rId1" cstate="print"/>
          <a:srcRect/>
          <a:stretch>
            <a:fillRect/>
          </a:stretch>
        </p:blipFill>
        <p:spPr bwMode="auto">
          <a:xfrm>
            <a:off x="827584" y="1145893"/>
            <a:ext cx="7466495" cy="49474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886460"/>
          </a:xfrm>
        </p:spPr>
        <p:txBody>
          <a:bodyPr/>
          <a:lstStyle/>
          <a:p>
            <a:r>
              <a:rPr lang="en-US" altLang="zh-CN" b="1" dirty="0" smtClean="0"/>
              <a:t>LVM </a:t>
            </a:r>
            <a:r>
              <a:rPr lang="zh-CN" altLang="en-US" b="1" dirty="0" smtClean="0"/>
              <a:t>与文件系统之间的关系</a:t>
            </a:r>
            <a:endParaRPr lang="zh-CN" altLang="en-US" b="1" dirty="0"/>
          </a:p>
        </p:txBody>
      </p:sp>
      <p:sp>
        <p:nvSpPr>
          <p:cNvPr id="3" name="内容占位符 2"/>
          <p:cNvSpPr>
            <a:spLocks noGrp="1"/>
          </p:cNvSpPr>
          <p:nvPr>
            <p:ph idx="1"/>
          </p:nvPr>
        </p:nvSpPr>
        <p:spPr>
          <a:xfrm>
            <a:off x="457200" y="1268760"/>
            <a:ext cx="2674640" cy="4862165"/>
          </a:xfrm>
        </p:spPr>
        <p:txBody>
          <a:bodyPr/>
          <a:lstStyle/>
          <a:p>
            <a:pPr>
              <a:buClr>
                <a:srgbClr val="006633"/>
              </a:buClr>
              <a:buFont typeface="Wingdings" panose="05000000000000000000" charset="0"/>
              <a:buChar char="Ø"/>
            </a:pPr>
            <a:r>
              <a:rPr lang="en-US" altLang="zh-CN" sz="2800" dirty="0" smtClean="0"/>
              <a:t>/boot </a:t>
            </a:r>
            <a:r>
              <a:rPr lang="zh-CN" altLang="en-US" sz="2800" dirty="0" smtClean="0"/>
              <a:t>分区不能位于卷组中，因为引导装载程序无法从逻辑卷中读取。</a:t>
            </a:r>
            <a:endParaRPr lang="en-US" altLang="zh-CN" sz="2800" dirty="0" smtClean="0"/>
          </a:p>
          <a:p>
            <a:pPr>
              <a:buClr>
                <a:srgbClr val="006633"/>
              </a:buClr>
              <a:buFont typeface="Wingdings" panose="05000000000000000000" charset="0"/>
              <a:buChar char="Ø"/>
            </a:pPr>
            <a:r>
              <a:rPr lang="zh-CN" altLang="en-US" sz="2800" dirty="0" smtClean="0"/>
              <a:t>如果你想把 </a:t>
            </a:r>
            <a:r>
              <a:rPr lang="en-US" altLang="zh-CN" sz="2800" dirty="0" smtClean="0"/>
              <a:t>/ </a:t>
            </a:r>
            <a:r>
              <a:rPr lang="zh-CN" altLang="en-US" sz="2800" dirty="0" smtClean="0"/>
              <a:t>分区放在逻辑卷上，必须创建一个与卷组分离的 </a:t>
            </a:r>
            <a:r>
              <a:rPr lang="en-US" altLang="zh-CN" sz="2800" dirty="0" smtClean="0"/>
              <a:t>/boot </a:t>
            </a:r>
            <a:r>
              <a:rPr lang="zh-CN" altLang="en-US" sz="2800" dirty="0" smtClean="0"/>
              <a:t>分区。</a:t>
            </a:r>
            <a:endParaRPr lang="zh-CN" altLang="en-US" sz="2800" dirty="0"/>
          </a:p>
        </p:txBody>
      </p:sp>
      <p:pic>
        <p:nvPicPr>
          <p:cNvPr id="7" name="Picture 4"/>
          <p:cNvPicPr>
            <a:picLocks noChangeAspect="1" noChangeArrowheads="1"/>
          </p:cNvPicPr>
          <p:nvPr/>
        </p:nvPicPr>
        <p:blipFill>
          <a:blip r:embed="rId1" cstate="print"/>
          <a:srcRect/>
          <a:stretch>
            <a:fillRect/>
          </a:stretch>
        </p:blipFill>
        <p:spPr bwMode="auto">
          <a:xfrm>
            <a:off x="3203848" y="1556792"/>
            <a:ext cx="5545138" cy="4178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861060"/>
          </a:xfrm>
        </p:spPr>
        <p:txBody>
          <a:bodyPr/>
          <a:lstStyle/>
          <a:p>
            <a:r>
              <a:rPr lang="en-US" altLang="zh-CN" b="1" dirty="0" smtClean="0"/>
              <a:t>PV-VG-LV </a:t>
            </a:r>
            <a:r>
              <a:rPr lang="zh-CN" altLang="en-US" b="1" dirty="0" smtClean="0"/>
              <a:t>的设备名</a:t>
            </a:r>
            <a:endParaRPr lang="zh-CN" altLang="en-US" b="1" dirty="0"/>
          </a:p>
        </p:txBody>
      </p:sp>
      <p:pic>
        <p:nvPicPr>
          <p:cNvPr id="7" name="Picture 4"/>
          <p:cNvPicPr>
            <a:picLocks noGrp="1" noChangeAspect="1" noChangeArrowheads="1"/>
          </p:cNvPicPr>
          <p:nvPr>
            <p:ph idx="1"/>
          </p:nvPr>
        </p:nvPicPr>
        <p:blipFill>
          <a:blip r:embed="rId1" cstate="print"/>
          <a:srcRect/>
          <a:stretch>
            <a:fillRect/>
          </a:stretch>
        </p:blipFill>
        <p:spPr bwMode="auto">
          <a:xfrm>
            <a:off x="252419" y="1700421"/>
            <a:ext cx="8515730" cy="24482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使用 </a:t>
            </a:r>
            <a:r>
              <a:rPr lang="en-US" altLang="zh-CN" b="1" dirty="0" smtClean="0"/>
              <a:t>LVM </a:t>
            </a:r>
            <a:r>
              <a:rPr lang="zh-CN" altLang="en-US" b="1" dirty="0" smtClean="0"/>
              <a:t>系统的步骤</a:t>
            </a:r>
            <a:endParaRPr lang="zh-CN" altLang="en-US" b="1" dirty="0"/>
          </a:p>
        </p:txBody>
      </p:sp>
      <p:sp>
        <p:nvSpPr>
          <p:cNvPr id="3" name="内容占位符 2"/>
          <p:cNvSpPr>
            <a:spLocks noGrp="1"/>
          </p:cNvSpPr>
          <p:nvPr>
            <p:ph idx="1"/>
          </p:nvPr>
        </p:nvSpPr>
        <p:spPr>
          <a:xfrm>
            <a:off x="457200" y="1340485"/>
            <a:ext cx="8229600" cy="3668395"/>
          </a:xfrm>
        </p:spPr>
        <p:txBody>
          <a:bodyPr/>
          <a:lstStyle/>
          <a:p>
            <a:pPr>
              <a:buClr>
                <a:srgbClr val="006633"/>
              </a:buClr>
              <a:buFont typeface="Wingdings" panose="05000000000000000000" charset="0"/>
              <a:buChar char="Ø"/>
            </a:pPr>
            <a:r>
              <a:rPr lang="zh-CN" altLang="en-US" dirty="0" smtClean="0"/>
              <a:t>创建 </a:t>
            </a:r>
            <a:r>
              <a:rPr lang="en-US" altLang="zh-CN" dirty="0" smtClean="0"/>
              <a:t>LVM </a:t>
            </a:r>
            <a:r>
              <a:rPr lang="zh-CN" altLang="en-US" dirty="0" smtClean="0"/>
              <a:t>类型的分区</a:t>
            </a:r>
            <a:endParaRPr lang="zh-CN" altLang="en-US" dirty="0" smtClean="0"/>
          </a:p>
          <a:p>
            <a:pPr>
              <a:buClr>
                <a:srgbClr val="006633"/>
              </a:buClr>
              <a:buFont typeface="Wingdings" panose="05000000000000000000" charset="0"/>
              <a:buChar char="Ø"/>
            </a:pPr>
            <a:r>
              <a:rPr lang="zh-CN" altLang="en-US" dirty="0" smtClean="0"/>
              <a:t>在新硬盘上创建物理卷</a:t>
            </a:r>
            <a:endParaRPr lang="zh-CN" altLang="en-US" dirty="0" smtClean="0"/>
          </a:p>
          <a:p>
            <a:pPr>
              <a:buClr>
                <a:srgbClr val="006633"/>
              </a:buClr>
              <a:buFont typeface="Wingdings" panose="05000000000000000000" charset="0"/>
              <a:buChar char="Ø"/>
            </a:pPr>
            <a:r>
              <a:rPr lang="zh-CN" altLang="en-US" dirty="0" smtClean="0"/>
              <a:t>将新创建的物理卷添加到卷组</a:t>
            </a:r>
            <a:endParaRPr lang="zh-CN" altLang="en-US" dirty="0" smtClean="0"/>
          </a:p>
          <a:p>
            <a:pPr>
              <a:buClr>
                <a:srgbClr val="006633"/>
              </a:buClr>
              <a:buFont typeface="Wingdings" panose="05000000000000000000" charset="0"/>
              <a:buChar char="Ø"/>
            </a:pPr>
            <a:r>
              <a:rPr lang="zh-CN" altLang="en-US" dirty="0" smtClean="0"/>
              <a:t>在卷组中创建逻辑卷</a:t>
            </a:r>
            <a:endParaRPr lang="zh-CN" altLang="en-US" dirty="0" smtClean="0"/>
          </a:p>
          <a:p>
            <a:pPr>
              <a:buClr>
                <a:srgbClr val="006633"/>
              </a:buClr>
              <a:buFont typeface="Wingdings" panose="05000000000000000000" charset="0"/>
              <a:buChar char="Ø"/>
            </a:pPr>
            <a:r>
              <a:rPr lang="zh-CN" altLang="en-US" dirty="0" smtClean="0"/>
              <a:t>在逻辑卷中创建文件系统</a:t>
            </a:r>
            <a:endParaRPr lang="zh-CN" altLang="en-US" dirty="0" smtClean="0"/>
          </a:p>
          <a:p>
            <a:pPr>
              <a:buClr>
                <a:srgbClr val="006633"/>
              </a:buClr>
              <a:buFont typeface="Wingdings" panose="05000000000000000000" charset="0"/>
              <a:buChar char="Ø"/>
            </a:pPr>
            <a:r>
              <a:rPr lang="zh-CN" altLang="en-US" dirty="0" smtClean="0"/>
              <a:t>挂装创建的文件系统</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0098" y="2934335"/>
            <a:ext cx="7772400" cy="1362075"/>
          </a:xfrm>
        </p:spPr>
        <p:txBody>
          <a:bodyPr/>
          <a:lstStyle/>
          <a:p>
            <a:r>
              <a:rPr lang="zh-CN" altLang="en-US" dirty="0" smtClean="0"/>
              <a:t>四、</a:t>
            </a:r>
            <a:r>
              <a:rPr lang="en-US" altLang="zh-CN" dirty="0" smtClean="0"/>
              <a:t>LVM</a:t>
            </a:r>
            <a:r>
              <a:rPr lang="zh-CN" altLang="en-US" dirty="0" smtClean="0"/>
              <a:t>管理工具的使用</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nvSpPr>
        <p:spPr>
          <a:xfrm>
            <a:off x="899478" y="2493010"/>
            <a:ext cx="7772400" cy="1362075"/>
          </a:xfrm>
          <a:prstGeom prst="rect">
            <a:avLst/>
          </a:prstGeom>
          <a:noFill/>
          <a:ln>
            <a:noFill/>
          </a:ln>
        </p:spPr>
        <p:txBody>
          <a:bodyPr vert="horz" wrap="square" lIns="91440" tIns="45720" rIns="91440" bIns="45720" numCol="1" anchor="t" anchorCtr="0" compatLnSpc="1"/>
          <a:lstStyle>
            <a:lvl1pPr algn="l" rtl="0" eaLnBrk="0" fontAlgn="base" hangingPunct="0">
              <a:spcBef>
                <a:spcPct val="0"/>
              </a:spcBef>
              <a:spcAft>
                <a:spcPct val="0"/>
              </a:spcAft>
              <a:defRPr sz="4000" b="1" cap="all">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eaLnBrk="1" hangingPunct="1">
              <a:defRPr/>
            </a:pPr>
            <a:r>
              <a:rPr lang="zh-CN" altLang="en-US" dirty="0" smtClean="0"/>
              <a:t>一、</a:t>
            </a:r>
            <a:r>
              <a:rPr lang="zh-CN" altLang="en-US" dirty="0" smtClean="0">
                <a:sym typeface="+mn-ea"/>
              </a:rPr>
              <a:t>硬盘及其相关概念</a:t>
            </a:r>
            <a:endParaRPr lang="zh-CN" altLang="en-US" dirty="0" smtClean="0">
              <a:sym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814705"/>
          </a:xfrm>
        </p:spPr>
        <p:txBody>
          <a:bodyPr/>
          <a:lstStyle/>
          <a:p>
            <a:r>
              <a:rPr lang="zh-CN" altLang="en-US" b="1" dirty="0" smtClean="0"/>
              <a:t>创建 </a:t>
            </a:r>
            <a:r>
              <a:rPr lang="en-US" altLang="zh-CN" b="1" dirty="0" smtClean="0"/>
              <a:t>LVM </a:t>
            </a:r>
            <a:r>
              <a:rPr lang="zh-CN" altLang="en-US" b="1" dirty="0" smtClean="0"/>
              <a:t>的相关命令</a:t>
            </a:r>
            <a:endParaRPr lang="zh-CN" altLang="en-US" b="1" dirty="0"/>
          </a:p>
        </p:txBody>
      </p:sp>
      <p:sp>
        <p:nvSpPr>
          <p:cNvPr id="3" name="内容占位符 2"/>
          <p:cNvSpPr>
            <a:spLocks noGrp="1"/>
          </p:cNvSpPr>
          <p:nvPr>
            <p:ph idx="1"/>
          </p:nvPr>
        </p:nvSpPr>
        <p:spPr>
          <a:xfrm>
            <a:off x="395605" y="1136016"/>
            <a:ext cx="8229600" cy="3629000"/>
          </a:xfrm>
        </p:spPr>
        <p:txBody>
          <a:bodyPr/>
          <a:lstStyle/>
          <a:p>
            <a:pPr>
              <a:buClr>
                <a:srgbClr val="006633"/>
              </a:buClr>
              <a:buFont typeface="Wingdings" panose="05000000000000000000" charset="0"/>
              <a:buChar char="Ø"/>
            </a:pPr>
            <a:r>
              <a:rPr lang="zh-CN" altLang="en-US" b="1" dirty="0" smtClean="0"/>
              <a:t>创建物理卷</a:t>
            </a:r>
            <a:endParaRPr lang="zh-CN" altLang="en-US" dirty="0" smtClean="0"/>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pvcreate</a:t>
            </a:r>
            <a:r>
              <a:rPr lang="en-US" altLang="zh-CN" dirty="0" smtClean="0">
                <a:solidFill>
                  <a:schemeClr val="accent6">
                    <a:lumMod val="75000"/>
                  </a:schemeClr>
                </a:solidFill>
              </a:rPr>
              <a:t> &lt;</a:t>
            </a:r>
            <a:r>
              <a:rPr lang="zh-CN" altLang="en-US" dirty="0" smtClean="0">
                <a:solidFill>
                  <a:schemeClr val="accent6">
                    <a:lumMod val="75000"/>
                  </a:schemeClr>
                </a:solidFill>
              </a:rPr>
              <a:t>磁盘或分区设备名</a:t>
            </a:r>
            <a:r>
              <a:rPr lang="en-US" altLang="zh-CN" dirty="0" smtClean="0">
                <a:solidFill>
                  <a:schemeClr val="accent6">
                    <a:lumMod val="75000"/>
                  </a:schemeClr>
                </a:solidFill>
              </a:rPr>
              <a:t>&gt;</a:t>
            </a:r>
            <a:endParaRPr lang="en-US" altLang="zh-CN" dirty="0" smtClean="0">
              <a:solidFill>
                <a:schemeClr val="accent6">
                  <a:lumMod val="75000"/>
                </a:schemeClr>
              </a:solidFill>
            </a:endParaRPr>
          </a:p>
          <a:p>
            <a:pPr>
              <a:buClr>
                <a:srgbClr val="006633"/>
              </a:buClr>
              <a:buFont typeface="Wingdings" panose="05000000000000000000" charset="0"/>
              <a:buChar char="Ø"/>
            </a:pPr>
            <a:r>
              <a:rPr lang="zh-CN" altLang="en-US" b="1" dirty="0" smtClean="0"/>
              <a:t>创建卷组</a:t>
            </a:r>
            <a:endParaRPr lang="zh-CN" altLang="en-US" b="1" dirty="0" smtClean="0"/>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vgcreate</a:t>
            </a:r>
            <a:r>
              <a:rPr lang="en-US" altLang="zh-CN" dirty="0" smtClean="0">
                <a:solidFill>
                  <a:schemeClr val="accent6">
                    <a:lumMod val="75000"/>
                  </a:schemeClr>
                </a:solidFill>
              </a:rPr>
              <a:t> &lt;</a:t>
            </a:r>
            <a:r>
              <a:rPr lang="zh-CN" altLang="en-US" dirty="0" smtClean="0">
                <a:solidFill>
                  <a:schemeClr val="accent6">
                    <a:lumMod val="75000"/>
                  </a:schemeClr>
                </a:solidFill>
              </a:rPr>
              <a:t>卷组名</a:t>
            </a:r>
            <a:r>
              <a:rPr lang="en-US" altLang="zh-CN" dirty="0" smtClean="0">
                <a:solidFill>
                  <a:schemeClr val="accent6">
                    <a:lumMod val="75000"/>
                  </a:schemeClr>
                </a:solidFill>
              </a:rPr>
              <a:t>&gt; &lt;</a:t>
            </a:r>
            <a:r>
              <a:rPr lang="zh-CN" altLang="en-US" dirty="0" smtClean="0">
                <a:solidFill>
                  <a:schemeClr val="accent6">
                    <a:lumMod val="75000"/>
                  </a:schemeClr>
                </a:solidFill>
              </a:rPr>
              <a:t>物理卷设备名</a:t>
            </a:r>
            <a:r>
              <a:rPr lang="en-US" altLang="zh-CN" dirty="0" smtClean="0">
                <a:solidFill>
                  <a:schemeClr val="accent6">
                    <a:lumMod val="75000"/>
                  </a:schemeClr>
                </a:solidFill>
              </a:rPr>
              <a:t>&gt; [...]</a:t>
            </a:r>
            <a:endParaRPr lang="en-US" altLang="zh-CN" dirty="0" smtClean="0">
              <a:solidFill>
                <a:schemeClr val="accent6">
                  <a:lumMod val="75000"/>
                </a:schemeClr>
              </a:solidFill>
            </a:endParaRPr>
          </a:p>
          <a:p>
            <a:pPr>
              <a:buClr>
                <a:srgbClr val="006633"/>
              </a:buClr>
              <a:buFont typeface="Wingdings" panose="05000000000000000000" charset="0"/>
              <a:buChar char="Ø"/>
            </a:pPr>
            <a:r>
              <a:rPr lang="zh-CN" altLang="en-US" b="1" dirty="0" smtClean="0"/>
              <a:t>创建逻辑卷</a:t>
            </a:r>
            <a:endParaRPr lang="zh-CN" altLang="en-US" dirty="0" smtClean="0"/>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lvcreate</a:t>
            </a:r>
            <a:r>
              <a:rPr lang="en-US" altLang="zh-CN" dirty="0" smtClean="0">
                <a:solidFill>
                  <a:schemeClr val="accent6">
                    <a:lumMod val="75000"/>
                  </a:schemeClr>
                </a:solidFill>
              </a:rPr>
              <a:t> &lt;-L </a:t>
            </a:r>
            <a:r>
              <a:rPr lang="zh-CN" altLang="en-US" dirty="0" smtClean="0">
                <a:solidFill>
                  <a:schemeClr val="accent6">
                    <a:lumMod val="75000"/>
                  </a:schemeClr>
                </a:solidFill>
              </a:rPr>
              <a:t>逻辑卷大小</a:t>
            </a:r>
            <a:r>
              <a:rPr lang="en-US" altLang="zh-CN" dirty="0" smtClean="0">
                <a:solidFill>
                  <a:schemeClr val="accent6">
                    <a:lumMod val="75000"/>
                  </a:schemeClr>
                </a:solidFill>
              </a:rPr>
              <a:t>&gt; &lt;-n </a:t>
            </a:r>
            <a:r>
              <a:rPr lang="zh-CN" altLang="en-US" dirty="0" smtClean="0">
                <a:solidFill>
                  <a:schemeClr val="accent6">
                    <a:lumMod val="75000"/>
                  </a:schemeClr>
                </a:solidFill>
              </a:rPr>
              <a:t>逻辑卷名</a:t>
            </a:r>
            <a:r>
              <a:rPr lang="en-US" altLang="zh-CN" dirty="0" smtClean="0">
                <a:solidFill>
                  <a:schemeClr val="accent6">
                    <a:lumMod val="75000"/>
                  </a:schemeClr>
                </a:solidFill>
              </a:rPr>
              <a:t>&gt; &lt;</a:t>
            </a:r>
            <a:r>
              <a:rPr lang="zh-CN" altLang="en-US" dirty="0" smtClean="0">
                <a:solidFill>
                  <a:schemeClr val="accent6">
                    <a:lumMod val="75000"/>
                  </a:schemeClr>
                </a:solidFill>
              </a:rPr>
              <a:t>卷组名</a:t>
            </a:r>
            <a:r>
              <a:rPr lang="en-US" altLang="zh-CN" dirty="0" smtClean="0">
                <a:solidFill>
                  <a:schemeClr val="accent6">
                    <a:lumMod val="75000"/>
                  </a:schemeClr>
                </a:solidFill>
              </a:rPr>
              <a:t>&gt;</a:t>
            </a:r>
            <a:endParaRPr lang="en-US" altLang="zh-CN" dirty="0" smtClean="0">
              <a:solidFill>
                <a:schemeClr val="accent6">
                  <a:lumMod val="75000"/>
                </a:schemeClr>
              </a:solidFill>
            </a:endParaRPr>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lvcreate</a:t>
            </a:r>
            <a:r>
              <a:rPr lang="en-US" altLang="zh-CN" dirty="0" smtClean="0">
                <a:solidFill>
                  <a:schemeClr val="accent6">
                    <a:lumMod val="75000"/>
                  </a:schemeClr>
                </a:solidFill>
              </a:rPr>
              <a:t> &lt;-l  PE</a:t>
            </a:r>
            <a:r>
              <a:rPr lang="zh-CN" altLang="en-US" dirty="0" smtClean="0">
                <a:solidFill>
                  <a:schemeClr val="accent6">
                    <a:lumMod val="75000"/>
                  </a:schemeClr>
                </a:solidFill>
              </a:rPr>
              <a:t>值</a:t>
            </a:r>
            <a:r>
              <a:rPr lang="en-US" altLang="zh-CN" dirty="0" smtClean="0">
                <a:solidFill>
                  <a:schemeClr val="accent6">
                    <a:lumMod val="75000"/>
                  </a:schemeClr>
                </a:solidFill>
              </a:rPr>
              <a:t>&gt; &lt;-n </a:t>
            </a:r>
            <a:r>
              <a:rPr lang="zh-CN" altLang="en-US" dirty="0" smtClean="0">
                <a:solidFill>
                  <a:schemeClr val="accent6">
                    <a:lumMod val="75000"/>
                  </a:schemeClr>
                </a:solidFill>
              </a:rPr>
              <a:t>逻辑卷名</a:t>
            </a:r>
            <a:r>
              <a:rPr lang="en-US" altLang="zh-CN" dirty="0" smtClean="0">
                <a:solidFill>
                  <a:schemeClr val="accent6">
                    <a:lumMod val="75000"/>
                  </a:schemeClr>
                </a:solidFill>
              </a:rPr>
              <a:t>&gt; &lt;</a:t>
            </a:r>
            <a:r>
              <a:rPr lang="zh-CN" altLang="en-US" dirty="0" smtClean="0">
                <a:solidFill>
                  <a:schemeClr val="accent6">
                    <a:lumMod val="75000"/>
                  </a:schemeClr>
                </a:solidFill>
              </a:rPr>
              <a:t>卷组名</a:t>
            </a:r>
            <a:r>
              <a:rPr lang="en-US" altLang="zh-CN" dirty="0" smtClean="0">
                <a:solidFill>
                  <a:schemeClr val="accent6">
                    <a:lumMod val="75000"/>
                  </a:schemeClr>
                </a:solidFill>
              </a:rPr>
              <a:t>&gt;</a:t>
            </a:r>
            <a:endParaRPr lang="zh-CN" altLang="en-US" dirty="0">
              <a:solidFill>
                <a:schemeClr val="accent6">
                  <a:lumMod val="75000"/>
                </a:schemeClr>
              </a:solidFill>
            </a:endParaRPr>
          </a:p>
        </p:txBody>
      </p:sp>
      <p:sp>
        <p:nvSpPr>
          <p:cNvPr id="7" name="TextBox 6"/>
          <p:cNvSpPr txBox="1"/>
          <p:nvPr/>
        </p:nvSpPr>
        <p:spPr>
          <a:xfrm>
            <a:off x="539750" y="5085080"/>
            <a:ext cx="7883525" cy="46037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400" dirty="0" smtClean="0"/>
              <a:t>PE</a:t>
            </a:r>
            <a:r>
              <a:rPr lang="zh-CN" altLang="zh-CN" sz="2400" dirty="0" smtClean="0"/>
              <a:t>值可以通过使用命令 </a:t>
            </a:r>
            <a:r>
              <a:rPr lang="en-US" altLang="zh-CN" sz="2400" dirty="0" err="1" smtClean="0"/>
              <a:t>vgdisplay|grep</a:t>
            </a:r>
            <a:r>
              <a:rPr lang="en-US" altLang="zh-CN" sz="2400" dirty="0" smtClean="0"/>
              <a:t> "Free  PE" </a:t>
            </a:r>
            <a:r>
              <a:rPr lang="zh-CN" altLang="zh-CN" sz="2400" dirty="0" smtClean="0"/>
              <a:t>获得。</a:t>
            </a:r>
            <a:endParaRPr lang="zh-CN" altLang="en-US"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873125"/>
          </a:xfrm>
        </p:spPr>
        <p:txBody>
          <a:bodyPr/>
          <a:lstStyle/>
          <a:p>
            <a:r>
              <a:rPr lang="zh-CN" altLang="en-US" b="1" dirty="0" smtClean="0"/>
              <a:t>创建 </a:t>
            </a:r>
            <a:r>
              <a:rPr lang="en-US" altLang="zh-CN" b="1" dirty="0" smtClean="0"/>
              <a:t>LVM </a:t>
            </a:r>
            <a:r>
              <a:rPr lang="zh-CN" altLang="en-US" b="1" dirty="0" smtClean="0"/>
              <a:t>的命令举例</a:t>
            </a:r>
            <a:endParaRPr lang="zh-CN" altLang="en-US" b="1" dirty="0"/>
          </a:p>
        </p:txBody>
      </p:sp>
      <p:sp>
        <p:nvSpPr>
          <p:cNvPr id="3" name="内容占位符 2"/>
          <p:cNvSpPr>
            <a:spLocks noGrp="1"/>
          </p:cNvSpPr>
          <p:nvPr>
            <p:ph idx="1"/>
          </p:nvPr>
        </p:nvSpPr>
        <p:spPr>
          <a:xfrm>
            <a:off x="457200" y="1340485"/>
            <a:ext cx="8229600" cy="3888740"/>
          </a:xfrm>
        </p:spPr>
        <p:txBody>
          <a:bodyPr/>
          <a:lstStyle/>
          <a:p>
            <a:pPr>
              <a:buClr>
                <a:srgbClr val="006633"/>
              </a:buClr>
              <a:buFont typeface="Wingdings" panose="05000000000000000000" charset="0"/>
              <a:buChar char="Ø"/>
            </a:pPr>
            <a:r>
              <a:rPr lang="zh-CN" altLang="en-US" dirty="0" smtClean="0"/>
              <a:t>创建两个物理卷</a:t>
            </a:r>
            <a:endParaRPr lang="zh-CN" altLang="en-US" dirty="0" smtClean="0"/>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pvcreate</a:t>
            </a:r>
            <a:r>
              <a:rPr lang="en-US" altLang="zh-CN" dirty="0" smtClean="0">
                <a:solidFill>
                  <a:schemeClr val="accent6">
                    <a:lumMod val="75000"/>
                  </a:schemeClr>
                </a:solidFill>
              </a:rPr>
              <a:t> /dev/</a:t>
            </a:r>
            <a:r>
              <a:rPr lang="en-US" altLang="zh-CN" dirty="0" err="1" smtClean="0">
                <a:solidFill>
                  <a:schemeClr val="accent6">
                    <a:lumMod val="75000"/>
                  </a:schemeClr>
                </a:solidFill>
              </a:rPr>
              <a:t>sdb</a:t>
            </a:r>
            <a:r>
              <a:rPr lang="en-US" altLang="zh-CN" dirty="0" smtClean="0">
                <a:solidFill>
                  <a:schemeClr val="accent6">
                    <a:lumMod val="75000"/>
                  </a:schemeClr>
                </a:solidFill>
              </a:rPr>
              <a:t>{1,5}</a:t>
            </a:r>
            <a:endParaRPr lang="en-US" altLang="zh-CN" dirty="0" smtClean="0">
              <a:solidFill>
                <a:schemeClr val="accent6">
                  <a:lumMod val="75000"/>
                </a:schemeClr>
              </a:solidFill>
            </a:endParaRPr>
          </a:p>
          <a:p>
            <a:pPr>
              <a:buClr>
                <a:srgbClr val="006633"/>
              </a:buClr>
              <a:buFont typeface="Wingdings" panose="05000000000000000000" charset="0"/>
              <a:buChar char="Ø"/>
            </a:pPr>
            <a:r>
              <a:rPr lang="zh-CN" altLang="en-US" dirty="0" smtClean="0"/>
              <a:t>用已创建的</a:t>
            </a:r>
            <a:r>
              <a:rPr lang="en-US" altLang="zh-CN" dirty="0" smtClean="0"/>
              <a:t>2</a:t>
            </a:r>
            <a:r>
              <a:rPr lang="zh-CN" altLang="en-US" dirty="0" smtClean="0"/>
              <a:t>个物理卷创建名为</a:t>
            </a:r>
            <a:r>
              <a:rPr lang="en-US" altLang="zh-CN" dirty="0" err="1" smtClean="0"/>
              <a:t>wwwVG</a:t>
            </a:r>
            <a:r>
              <a:rPr lang="zh-CN" altLang="en-US" dirty="0" smtClean="0"/>
              <a:t>的卷组 </a:t>
            </a:r>
            <a:endParaRPr lang="zh-CN" altLang="en-US" dirty="0" smtClean="0"/>
          </a:p>
          <a:p>
            <a:pPr marL="344170" lvl="1" indent="0">
              <a:buClr>
                <a:srgbClr val="006633"/>
              </a:buClr>
              <a:buNone/>
            </a:pPr>
            <a:r>
              <a:rPr lang="en-US" altLang="zh-CN" dirty="0" smtClean="0">
                <a:solidFill>
                  <a:schemeClr val="accent6">
                    <a:lumMod val="75000"/>
                  </a:schemeClr>
                </a:solidFill>
              </a:rPr>
              <a:t>#  </a:t>
            </a:r>
            <a:r>
              <a:rPr lang="en-US" altLang="zh-CN" dirty="0" err="1" smtClean="0">
                <a:solidFill>
                  <a:schemeClr val="accent6">
                    <a:lumMod val="75000"/>
                  </a:schemeClr>
                </a:solidFill>
              </a:rPr>
              <a:t>vgcreate</a:t>
            </a:r>
            <a:r>
              <a:rPr lang="en-US" altLang="zh-CN" dirty="0" smtClean="0">
                <a:solidFill>
                  <a:schemeClr val="accent6">
                    <a:lumMod val="75000"/>
                  </a:schemeClr>
                </a:solidFill>
              </a:rPr>
              <a:t> </a:t>
            </a:r>
            <a:r>
              <a:rPr lang="en-US" altLang="zh-CN" dirty="0" err="1" smtClean="0">
                <a:solidFill>
                  <a:schemeClr val="accent6">
                    <a:lumMod val="75000"/>
                  </a:schemeClr>
                </a:solidFill>
              </a:rPr>
              <a:t>wwwVG</a:t>
            </a:r>
            <a:r>
              <a:rPr lang="en-US" altLang="zh-CN" dirty="0" smtClean="0">
                <a:solidFill>
                  <a:schemeClr val="accent6">
                    <a:lumMod val="75000"/>
                  </a:schemeClr>
                </a:solidFill>
              </a:rPr>
              <a:t> /dev/sdb1 /dev/sdb5</a:t>
            </a:r>
            <a:endParaRPr lang="en-US" altLang="zh-CN" dirty="0" smtClean="0">
              <a:solidFill>
                <a:schemeClr val="accent6">
                  <a:lumMod val="75000"/>
                </a:schemeClr>
              </a:solidFill>
            </a:endParaRPr>
          </a:p>
          <a:p>
            <a:pPr>
              <a:buClr>
                <a:srgbClr val="006633"/>
              </a:buClr>
              <a:buFont typeface="Wingdings" panose="05000000000000000000" charset="0"/>
              <a:buChar char="Ø"/>
            </a:pPr>
            <a:r>
              <a:rPr lang="zh-CN" altLang="en-US" dirty="0" smtClean="0"/>
              <a:t>在</a:t>
            </a:r>
            <a:r>
              <a:rPr lang="en-US" altLang="zh-CN" dirty="0" err="1" smtClean="0"/>
              <a:t>wwwVG</a:t>
            </a:r>
            <a:r>
              <a:rPr lang="zh-CN" altLang="en-US" dirty="0" smtClean="0"/>
              <a:t>卷组中创建大小为</a:t>
            </a:r>
            <a:r>
              <a:rPr lang="en-US" altLang="zh-CN" dirty="0" smtClean="0"/>
              <a:t>2GB</a:t>
            </a:r>
            <a:r>
              <a:rPr lang="zh-CN" altLang="en-US" dirty="0" smtClean="0"/>
              <a:t>，名字为</a:t>
            </a:r>
            <a:r>
              <a:rPr lang="en-US" altLang="zh-CN" dirty="0" smtClean="0"/>
              <a:t>www</a:t>
            </a:r>
            <a:r>
              <a:rPr lang="zh-CN" altLang="en-US" dirty="0" smtClean="0"/>
              <a:t>的逻辑卷</a:t>
            </a:r>
            <a:endParaRPr lang="zh-CN" altLang="en-US" dirty="0" smtClean="0"/>
          </a:p>
          <a:p>
            <a:pPr marL="344170" lvl="1" indent="0">
              <a:buClr>
                <a:srgbClr val="006633"/>
              </a:buClr>
              <a:buNone/>
            </a:pPr>
            <a:r>
              <a:rPr lang="en-US" altLang="zh-CN" dirty="0" smtClean="0">
                <a:solidFill>
                  <a:schemeClr val="accent6">
                    <a:lumMod val="75000"/>
                  </a:schemeClr>
                </a:solidFill>
              </a:rPr>
              <a:t>#  </a:t>
            </a:r>
            <a:r>
              <a:rPr lang="en-US" altLang="zh-CN" dirty="0" err="1" smtClean="0">
                <a:solidFill>
                  <a:schemeClr val="accent6">
                    <a:lumMod val="75000"/>
                  </a:schemeClr>
                </a:solidFill>
              </a:rPr>
              <a:t>l  vcreate</a:t>
            </a:r>
            <a:r>
              <a:rPr lang="en-US" altLang="zh-CN" dirty="0" smtClean="0">
                <a:solidFill>
                  <a:schemeClr val="accent6">
                    <a:lumMod val="75000"/>
                  </a:schemeClr>
                </a:solidFill>
              </a:rPr>
              <a:t> -L 2G -n www </a:t>
            </a:r>
            <a:r>
              <a:rPr lang="en-US" altLang="zh-CN" dirty="0" err="1" smtClean="0">
                <a:solidFill>
                  <a:schemeClr val="accent6">
                    <a:lumMod val="75000"/>
                  </a:schemeClr>
                </a:solidFill>
              </a:rPr>
              <a:t>wwwVG</a:t>
            </a:r>
            <a:endParaRPr lang="zh-CN" altLang="en-US"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756920"/>
          </a:xfrm>
        </p:spPr>
        <p:txBody>
          <a:bodyPr/>
          <a:lstStyle/>
          <a:p>
            <a:r>
              <a:rPr lang="zh-CN" altLang="en-US" b="1" dirty="0" smtClean="0"/>
              <a:t>查看卷信息</a:t>
            </a:r>
            <a:endParaRPr lang="zh-CN" altLang="en-US" b="1" dirty="0" smtClean="0"/>
          </a:p>
        </p:txBody>
      </p:sp>
      <p:sp>
        <p:nvSpPr>
          <p:cNvPr id="3" name="内容占位符 2"/>
          <p:cNvSpPr>
            <a:spLocks noGrp="1"/>
          </p:cNvSpPr>
          <p:nvPr>
            <p:ph idx="1"/>
          </p:nvPr>
        </p:nvSpPr>
        <p:spPr>
          <a:xfrm>
            <a:off x="467360" y="1268730"/>
            <a:ext cx="8229600" cy="3317875"/>
          </a:xfrm>
        </p:spPr>
        <p:txBody>
          <a:bodyPr/>
          <a:lstStyle/>
          <a:p>
            <a:pPr>
              <a:buClr>
                <a:srgbClr val="006633"/>
              </a:buClr>
              <a:buFont typeface="Wingdings" panose="05000000000000000000" charset="0"/>
              <a:buChar char="Ø"/>
            </a:pPr>
            <a:r>
              <a:rPr lang="zh-CN" altLang="en-US" dirty="0" smtClean="0"/>
              <a:t>查看物理卷</a:t>
            </a:r>
            <a:endParaRPr lang="zh-CN" altLang="en-US" dirty="0" smtClean="0"/>
          </a:p>
          <a:p>
            <a:pPr marL="344170" lvl="1" indent="0">
              <a:buClr>
                <a:srgbClr val="006633"/>
              </a:buClr>
              <a:buNone/>
            </a:pPr>
            <a:r>
              <a:rPr lang="en-US" altLang="zh-CN" dirty="0" smtClean="0">
                <a:solidFill>
                  <a:schemeClr val="accent6">
                    <a:lumMod val="75000"/>
                  </a:schemeClr>
                </a:solidFill>
              </a:rPr>
              <a:t># </a:t>
            </a:r>
            <a:r>
              <a:rPr lang="en-US" altLang="zh-CN" dirty="0" err="1" smtClean="0">
                <a:solidFill>
                  <a:schemeClr val="accent6">
                    <a:lumMod val="75000"/>
                  </a:schemeClr>
                </a:solidFill>
              </a:rPr>
              <a:t>pvdisplay</a:t>
            </a:r>
            <a:r>
              <a:rPr lang="en-US" altLang="zh-CN" dirty="0" smtClean="0">
                <a:solidFill>
                  <a:schemeClr val="accent6">
                    <a:lumMod val="75000"/>
                  </a:schemeClr>
                </a:solidFill>
              </a:rPr>
              <a:t> [&lt;</a:t>
            </a:r>
            <a:r>
              <a:rPr lang="zh-CN" altLang="en-US" dirty="0" smtClean="0">
                <a:solidFill>
                  <a:schemeClr val="accent6">
                    <a:lumMod val="75000"/>
                  </a:schemeClr>
                </a:solidFill>
              </a:rPr>
              <a:t>物理卷设备名</a:t>
            </a:r>
            <a:r>
              <a:rPr lang="en-US" altLang="zh-CN" dirty="0" smtClean="0">
                <a:solidFill>
                  <a:schemeClr val="accent6">
                    <a:lumMod val="75000"/>
                  </a:schemeClr>
                </a:solidFill>
              </a:rPr>
              <a:t>&gt;]</a:t>
            </a:r>
            <a:endParaRPr lang="en-US" altLang="zh-CN" dirty="0" smtClean="0">
              <a:solidFill>
                <a:schemeClr val="accent6">
                  <a:lumMod val="75000"/>
                </a:schemeClr>
              </a:solidFill>
            </a:endParaRPr>
          </a:p>
          <a:p>
            <a:pPr>
              <a:buClr>
                <a:srgbClr val="006633"/>
              </a:buClr>
              <a:buFont typeface="Wingdings" panose="05000000000000000000" charset="0"/>
              <a:buChar char="Ø"/>
            </a:pPr>
            <a:r>
              <a:rPr lang="zh-CN" altLang="en-US" dirty="0" smtClean="0"/>
              <a:t>查看卷组</a:t>
            </a:r>
            <a:endParaRPr lang="zh-CN" altLang="en-US" dirty="0" smtClean="0"/>
          </a:p>
          <a:p>
            <a:pPr marL="344170" lvl="1" indent="0">
              <a:buClr>
                <a:srgbClr val="006633"/>
              </a:buClr>
              <a:buNone/>
            </a:pPr>
            <a:r>
              <a:rPr lang="en-US" altLang="zh-CN" dirty="0" smtClean="0">
                <a:solidFill>
                  <a:schemeClr val="accent6">
                    <a:lumMod val="75000"/>
                  </a:schemeClr>
                </a:solidFill>
              </a:rPr>
              <a:t># </a:t>
            </a:r>
            <a:r>
              <a:rPr lang="en-US" altLang="zh-CN" dirty="0" err="1" smtClean="0">
                <a:solidFill>
                  <a:schemeClr val="accent6">
                    <a:lumMod val="75000"/>
                  </a:schemeClr>
                </a:solidFill>
              </a:rPr>
              <a:t>vgdisplay</a:t>
            </a:r>
            <a:r>
              <a:rPr lang="en-US" altLang="zh-CN" dirty="0" smtClean="0">
                <a:solidFill>
                  <a:schemeClr val="accent6">
                    <a:lumMod val="75000"/>
                  </a:schemeClr>
                </a:solidFill>
              </a:rPr>
              <a:t> [&lt;</a:t>
            </a:r>
            <a:r>
              <a:rPr lang="zh-CN" altLang="en-US" dirty="0" smtClean="0">
                <a:solidFill>
                  <a:schemeClr val="accent6">
                    <a:lumMod val="75000"/>
                  </a:schemeClr>
                </a:solidFill>
              </a:rPr>
              <a:t>卷组名</a:t>
            </a:r>
            <a:r>
              <a:rPr lang="en-US" altLang="zh-CN" dirty="0" smtClean="0">
                <a:solidFill>
                  <a:schemeClr val="accent6">
                    <a:lumMod val="75000"/>
                  </a:schemeClr>
                </a:solidFill>
              </a:rPr>
              <a:t>&gt;]</a:t>
            </a:r>
            <a:endParaRPr lang="en-US" altLang="zh-CN" dirty="0" smtClean="0">
              <a:solidFill>
                <a:schemeClr val="accent6">
                  <a:lumMod val="75000"/>
                </a:schemeClr>
              </a:solidFill>
            </a:endParaRPr>
          </a:p>
          <a:p>
            <a:pPr>
              <a:buClr>
                <a:srgbClr val="006633"/>
              </a:buClr>
              <a:buFont typeface="Wingdings" panose="05000000000000000000" charset="0"/>
              <a:buChar char="Ø"/>
            </a:pPr>
            <a:r>
              <a:rPr lang="zh-CN" altLang="en-US" dirty="0" smtClean="0"/>
              <a:t>查看逻辑卷</a:t>
            </a:r>
            <a:endParaRPr lang="zh-CN" altLang="en-US" dirty="0" smtClean="0"/>
          </a:p>
          <a:p>
            <a:pPr marL="344170" lvl="1" indent="0">
              <a:buClr>
                <a:srgbClr val="006633"/>
              </a:buClr>
              <a:buNone/>
            </a:pPr>
            <a:r>
              <a:rPr lang="en-US" altLang="zh-CN" dirty="0" smtClean="0">
                <a:solidFill>
                  <a:schemeClr val="accent6">
                    <a:lumMod val="75000"/>
                  </a:schemeClr>
                </a:solidFill>
              </a:rPr>
              <a:t># </a:t>
            </a:r>
            <a:r>
              <a:rPr lang="en-US" altLang="zh-CN" dirty="0" err="1" smtClean="0">
                <a:solidFill>
                  <a:schemeClr val="accent6">
                    <a:lumMod val="75000"/>
                  </a:schemeClr>
                </a:solidFill>
              </a:rPr>
              <a:t>lvdisplay</a:t>
            </a:r>
            <a:r>
              <a:rPr lang="en-US" altLang="zh-CN" dirty="0" smtClean="0">
                <a:solidFill>
                  <a:schemeClr val="accent6">
                    <a:lumMod val="75000"/>
                  </a:schemeClr>
                </a:solidFill>
              </a:rPr>
              <a:t> [&lt;</a:t>
            </a:r>
            <a:r>
              <a:rPr lang="zh-CN" altLang="en-US" dirty="0" smtClean="0">
                <a:solidFill>
                  <a:schemeClr val="accent6">
                    <a:lumMod val="75000"/>
                  </a:schemeClr>
                </a:solidFill>
              </a:rPr>
              <a:t>逻辑卷卷设备名</a:t>
            </a:r>
            <a:r>
              <a:rPr lang="en-US" altLang="zh-CN" dirty="0" smtClean="0">
                <a:solidFill>
                  <a:schemeClr val="accent6">
                    <a:lumMod val="75000"/>
                  </a:schemeClr>
                </a:solidFill>
              </a:rPr>
              <a:t>&gt;]</a:t>
            </a:r>
            <a:endParaRPr lang="zh-CN" altLang="en-US"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800735"/>
          </a:xfrm>
        </p:spPr>
        <p:txBody>
          <a:bodyPr/>
          <a:lstStyle/>
          <a:p>
            <a:r>
              <a:rPr lang="zh-CN" altLang="en-US" b="1" dirty="0" smtClean="0"/>
              <a:t>扩展逻辑卷</a:t>
            </a:r>
            <a:endParaRPr lang="zh-CN" altLang="en-US" b="1" dirty="0"/>
          </a:p>
        </p:txBody>
      </p:sp>
      <p:sp>
        <p:nvSpPr>
          <p:cNvPr id="3" name="内容占位符 2"/>
          <p:cNvSpPr>
            <a:spLocks noGrp="1"/>
          </p:cNvSpPr>
          <p:nvPr>
            <p:ph idx="1"/>
          </p:nvPr>
        </p:nvSpPr>
        <p:spPr>
          <a:xfrm>
            <a:off x="457200" y="1196752"/>
            <a:ext cx="8229600" cy="4934173"/>
          </a:xfrm>
        </p:spPr>
        <p:txBody>
          <a:bodyPr/>
          <a:lstStyle/>
          <a:p>
            <a:pPr>
              <a:buClr>
                <a:srgbClr val="006633"/>
              </a:buClr>
              <a:buFont typeface="Wingdings" panose="05000000000000000000" charset="0"/>
              <a:buChar char="Ø"/>
            </a:pPr>
            <a:r>
              <a:rPr lang="zh-CN" altLang="en-US" dirty="0" smtClean="0"/>
              <a:t>若卷组中无剩余空间，首先扩展卷组</a:t>
            </a:r>
            <a:endParaRPr lang="zh-CN" altLang="en-US" dirty="0" smtClean="0"/>
          </a:p>
          <a:p>
            <a:pPr lvl="1">
              <a:buClr>
                <a:srgbClr val="006633"/>
              </a:buClr>
              <a:buFont typeface="Wingdings" panose="05000000000000000000" charset="0"/>
              <a:buChar char="Ø"/>
            </a:pPr>
            <a:r>
              <a:rPr lang="zh-CN" altLang="en-US" dirty="0" smtClean="0"/>
              <a:t>添加硬盘，在磁盘上创建 </a:t>
            </a:r>
            <a:r>
              <a:rPr lang="en-US" altLang="zh-CN" dirty="0" smtClean="0"/>
              <a:t>8e </a:t>
            </a:r>
            <a:r>
              <a:rPr lang="zh-CN" altLang="en-US" dirty="0" smtClean="0"/>
              <a:t>类型的分区</a:t>
            </a:r>
            <a:endParaRPr lang="zh-CN" altLang="en-US" dirty="0" smtClean="0"/>
          </a:p>
          <a:p>
            <a:pPr lvl="1">
              <a:buClr>
                <a:srgbClr val="006633"/>
              </a:buClr>
              <a:buFont typeface="Wingdings" panose="05000000000000000000" charset="0"/>
              <a:buChar char="Ø"/>
            </a:pPr>
            <a:r>
              <a:rPr lang="zh-CN" altLang="en-US" dirty="0" smtClean="0"/>
              <a:t>在分区上创建物理卷</a:t>
            </a:r>
            <a:endParaRPr lang="zh-CN" altLang="en-US" dirty="0" smtClean="0"/>
          </a:p>
          <a:p>
            <a:pPr lvl="1">
              <a:buClr>
                <a:srgbClr val="006633"/>
              </a:buClr>
              <a:buFont typeface="Wingdings" panose="05000000000000000000" charset="0"/>
              <a:buChar char="Ø"/>
            </a:pPr>
            <a:r>
              <a:rPr lang="zh-CN" altLang="en-US" dirty="0" smtClean="0"/>
              <a:t>将物理卷添加到卷组中</a:t>
            </a:r>
            <a:endParaRPr lang="zh-CN" altLang="en-US" dirty="0" smtClean="0"/>
          </a:p>
          <a:p>
            <a:pPr lvl="1">
              <a:buClr>
                <a:srgbClr val="006633"/>
              </a:buClr>
              <a:buFont typeface="Wingdings" panose="05000000000000000000" charset="0"/>
              <a:buChar char="Ø"/>
            </a:pPr>
            <a:r>
              <a:rPr lang="en-US" altLang="zh-CN" dirty="0" smtClean="0">
                <a:solidFill>
                  <a:schemeClr val="accent6">
                    <a:lumMod val="75000"/>
                  </a:schemeClr>
                </a:solidFill>
              </a:rPr>
              <a:t># </a:t>
            </a:r>
            <a:r>
              <a:rPr lang="en-US" altLang="zh-CN" dirty="0" err="1" smtClean="0">
                <a:solidFill>
                  <a:schemeClr val="accent6">
                    <a:lumMod val="75000"/>
                  </a:schemeClr>
                </a:solidFill>
              </a:rPr>
              <a:t>vgextend</a:t>
            </a:r>
            <a:r>
              <a:rPr lang="en-US" altLang="zh-CN" dirty="0" smtClean="0">
                <a:solidFill>
                  <a:schemeClr val="accent6">
                    <a:lumMod val="75000"/>
                  </a:schemeClr>
                </a:solidFill>
              </a:rPr>
              <a:t> &lt;</a:t>
            </a:r>
            <a:r>
              <a:rPr lang="zh-CN" altLang="en-US" dirty="0" smtClean="0">
                <a:solidFill>
                  <a:schemeClr val="accent6">
                    <a:lumMod val="75000"/>
                  </a:schemeClr>
                </a:solidFill>
              </a:rPr>
              <a:t>卷组名</a:t>
            </a:r>
            <a:r>
              <a:rPr lang="en-US" altLang="zh-CN" dirty="0" smtClean="0">
                <a:solidFill>
                  <a:schemeClr val="accent6">
                    <a:lumMod val="75000"/>
                  </a:schemeClr>
                </a:solidFill>
              </a:rPr>
              <a:t>&gt; &lt;</a:t>
            </a:r>
            <a:r>
              <a:rPr lang="zh-CN" altLang="en-US" dirty="0" smtClean="0">
                <a:solidFill>
                  <a:schemeClr val="accent6">
                    <a:lumMod val="75000"/>
                  </a:schemeClr>
                </a:solidFill>
              </a:rPr>
              <a:t>物理卷设备名</a:t>
            </a:r>
            <a:r>
              <a:rPr lang="en-US" altLang="zh-CN" dirty="0" smtClean="0">
                <a:solidFill>
                  <a:schemeClr val="accent6">
                    <a:lumMod val="75000"/>
                  </a:schemeClr>
                </a:solidFill>
              </a:rPr>
              <a:t>&gt; [...] </a:t>
            </a:r>
            <a:endParaRPr lang="en-US" altLang="zh-CN" dirty="0" smtClean="0">
              <a:solidFill>
                <a:schemeClr val="accent6">
                  <a:lumMod val="75000"/>
                </a:schemeClr>
              </a:solidFill>
            </a:endParaRPr>
          </a:p>
          <a:p>
            <a:pPr>
              <a:buClr>
                <a:srgbClr val="006633"/>
              </a:buClr>
              <a:buFont typeface="Wingdings" panose="05000000000000000000" charset="0"/>
              <a:buChar char="Ø"/>
            </a:pPr>
            <a:r>
              <a:rPr lang="zh-CN" altLang="en-US" dirty="0" smtClean="0"/>
              <a:t>若卷组中有剩余空间，扩展卷组中的逻辑卷</a:t>
            </a:r>
            <a:endParaRPr lang="zh-CN" altLang="en-US" dirty="0" smtClean="0"/>
          </a:p>
          <a:p>
            <a:pPr marL="344170" lvl="1" indent="0">
              <a:buClr>
                <a:srgbClr val="006633"/>
              </a:buClr>
              <a:buNone/>
            </a:pPr>
            <a:r>
              <a:rPr lang="en-US" altLang="zh-CN" dirty="0" smtClean="0">
                <a:solidFill>
                  <a:schemeClr val="accent6">
                    <a:lumMod val="75000"/>
                  </a:schemeClr>
                </a:solidFill>
              </a:rPr>
              <a:t># </a:t>
            </a:r>
            <a:r>
              <a:rPr lang="en-US" altLang="zh-CN" dirty="0" err="1" smtClean="0">
                <a:solidFill>
                  <a:schemeClr val="accent6">
                    <a:lumMod val="75000"/>
                  </a:schemeClr>
                </a:solidFill>
              </a:rPr>
              <a:t>lvextend</a:t>
            </a:r>
            <a:r>
              <a:rPr lang="en-US" altLang="zh-CN" dirty="0" smtClean="0">
                <a:solidFill>
                  <a:schemeClr val="accent6">
                    <a:lumMod val="75000"/>
                  </a:schemeClr>
                </a:solidFill>
              </a:rPr>
              <a:t> &lt;-L +</a:t>
            </a:r>
            <a:r>
              <a:rPr lang="zh-CN" altLang="en-US" dirty="0" smtClean="0">
                <a:solidFill>
                  <a:schemeClr val="accent6">
                    <a:lumMod val="75000"/>
                  </a:schemeClr>
                </a:solidFill>
              </a:rPr>
              <a:t>逻辑卷增量</a:t>
            </a:r>
            <a:r>
              <a:rPr lang="en-US" altLang="zh-CN" dirty="0" smtClean="0">
                <a:solidFill>
                  <a:schemeClr val="accent6">
                    <a:lumMod val="75000"/>
                  </a:schemeClr>
                </a:solidFill>
              </a:rPr>
              <a:t>&gt; &lt;</a:t>
            </a:r>
            <a:r>
              <a:rPr lang="zh-CN" altLang="en-US" dirty="0" smtClean="0">
                <a:solidFill>
                  <a:schemeClr val="accent6">
                    <a:lumMod val="75000"/>
                  </a:schemeClr>
                </a:solidFill>
              </a:rPr>
              <a:t>逻辑卷设备名称</a:t>
            </a:r>
            <a:r>
              <a:rPr lang="en-US" altLang="zh-CN" dirty="0" smtClean="0">
                <a:solidFill>
                  <a:schemeClr val="accent6">
                    <a:lumMod val="75000"/>
                  </a:schemeClr>
                </a:solidFill>
              </a:rPr>
              <a:t>&gt;</a:t>
            </a:r>
            <a:endParaRPr lang="en-US" altLang="zh-CN" dirty="0" smtClean="0">
              <a:solidFill>
                <a:schemeClr val="accent6">
                  <a:lumMod val="75000"/>
                </a:schemeClr>
              </a:solidFill>
            </a:endParaRPr>
          </a:p>
          <a:p>
            <a:pPr marL="344170" lvl="1" indent="0">
              <a:buClr>
                <a:srgbClr val="006633"/>
              </a:buClr>
              <a:buNone/>
            </a:pPr>
            <a:r>
              <a:rPr lang="en-US" altLang="zh-CN" dirty="0" smtClean="0">
                <a:solidFill>
                  <a:schemeClr val="accent6">
                    <a:lumMod val="75000"/>
                  </a:schemeClr>
                </a:solidFill>
              </a:rPr>
              <a:t># </a:t>
            </a:r>
            <a:r>
              <a:rPr lang="en-US" altLang="zh-CN" dirty="0" err="1" smtClean="0">
                <a:solidFill>
                  <a:schemeClr val="accent6">
                    <a:lumMod val="75000"/>
                  </a:schemeClr>
                </a:solidFill>
              </a:rPr>
              <a:t>lvextend</a:t>
            </a:r>
            <a:r>
              <a:rPr lang="en-US" altLang="zh-CN" dirty="0" smtClean="0">
                <a:solidFill>
                  <a:schemeClr val="accent6">
                    <a:lumMod val="75000"/>
                  </a:schemeClr>
                </a:solidFill>
              </a:rPr>
              <a:t> &lt;-l +PE</a:t>
            </a:r>
            <a:r>
              <a:rPr lang="zh-CN" altLang="en-US" dirty="0" smtClean="0">
                <a:solidFill>
                  <a:schemeClr val="accent6">
                    <a:lumMod val="75000"/>
                  </a:schemeClr>
                </a:solidFill>
              </a:rPr>
              <a:t>值</a:t>
            </a:r>
            <a:r>
              <a:rPr lang="en-US" altLang="zh-CN" dirty="0" smtClean="0">
                <a:solidFill>
                  <a:schemeClr val="accent6">
                    <a:lumMod val="75000"/>
                  </a:schemeClr>
                </a:solidFill>
              </a:rPr>
              <a:t>&gt;  &lt;</a:t>
            </a:r>
            <a:r>
              <a:rPr lang="zh-CN" altLang="en-US" dirty="0" smtClean="0">
                <a:solidFill>
                  <a:schemeClr val="accent6">
                    <a:lumMod val="75000"/>
                  </a:schemeClr>
                </a:solidFill>
              </a:rPr>
              <a:t>逻辑卷设备名称</a:t>
            </a:r>
            <a:r>
              <a:rPr lang="en-US" altLang="zh-CN" dirty="0" smtClean="0">
                <a:solidFill>
                  <a:schemeClr val="accent6">
                    <a:lumMod val="75000"/>
                  </a:schemeClr>
                </a:solidFill>
              </a:rPr>
              <a:t>&gt;</a:t>
            </a:r>
            <a:endParaRPr lang="en-US" altLang="zh-CN" dirty="0" smtClean="0">
              <a:solidFill>
                <a:schemeClr val="accent6">
                  <a:lumMod val="75000"/>
                </a:schemeClr>
              </a:solidFill>
            </a:endParaRPr>
          </a:p>
          <a:p>
            <a:pPr>
              <a:buClr>
                <a:srgbClr val="006633"/>
              </a:buClr>
              <a:buFont typeface="Wingdings" panose="05000000000000000000" charset="0"/>
              <a:buChar char="Ø"/>
            </a:pPr>
            <a:r>
              <a:rPr lang="zh-CN" altLang="en-US" dirty="0" smtClean="0"/>
              <a:t>对已扩展的逻辑卷中的文件系统进行容量扩展</a:t>
            </a:r>
            <a:endParaRPr lang="zh-CN" altLang="en-US" dirty="0" smtClean="0"/>
          </a:p>
          <a:p>
            <a:pPr marL="344170" lvl="1" indent="0">
              <a:buClr>
                <a:srgbClr val="006633"/>
              </a:buClr>
              <a:buNone/>
            </a:pPr>
            <a:r>
              <a:rPr lang="en-US" altLang="zh-CN" dirty="0" smtClean="0">
                <a:solidFill>
                  <a:schemeClr val="accent6">
                    <a:lumMod val="75000"/>
                  </a:schemeClr>
                </a:solidFill>
              </a:rPr>
              <a:t># resize2fs &lt;</a:t>
            </a:r>
            <a:r>
              <a:rPr lang="zh-CN" altLang="en-US" dirty="0" smtClean="0">
                <a:solidFill>
                  <a:schemeClr val="accent6">
                    <a:lumMod val="75000"/>
                  </a:schemeClr>
                </a:solidFill>
              </a:rPr>
              <a:t>分区或逻辑卷设备名</a:t>
            </a:r>
            <a:r>
              <a:rPr lang="en-US" altLang="zh-CN" dirty="0" smtClean="0">
                <a:solidFill>
                  <a:schemeClr val="accent6">
                    <a:lumMod val="75000"/>
                  </a:schemeClr>
                </a:solidFill>
              </a:rPr>
              <a:t>&gt; </a:t>
            </a:r>
            <a:endParaRPr lang="zh-CN" altLang="en-US"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786765"/>
          </a:xfrm>
        </p:spPr>
        <p:txBody>
          <a:bodyPr/>
          <a:lstStyle/>
          <a:p>
            <a:r>
              <a:rPr lang="zh-CN" altLang="en-US" b="1" dirty="0" smtClean="0"/>
              <a:t>扩展逻辑卷举例</a:t>
            </a:r>
            <a:endParaRPr lang="zh-CN" altLang="en-US" b="1" dirty="0" smtClean="0"/>
          </a:p>
        </p:txBody>
      </p:sp>
      <p:sp>
        <p:nvSpPr>
          <p:cNvPr id="3" name="内容占位符 2"/>
          <p:cNvSpPr>
            <a:spLocks noGrp="1"/>
          </p:cNvSpPr>
          <p:nvPr>
            <p:ph idx="1"/>
          </p:nvPr>
        </p:nvSpPr>
        <p:spPr>
          <a:xfrm>
            <a:off x="467360" y="1108075"/>
            <a:ext cx="8229600" cy="4130675"/>
          </a:xfrm>
        </p:spPr>
        <p:txBody>
          <a:bodyPr/>
          <a:lstStyle/>
          <a:p>
            <a:pPr>
              <a:buClr>
                <a:srgbClr val="006633"/>
              </a:buClr>
              <a:buFont typeface="Wingdings" panose="05000000000000000000" charset="0"/>
              <a:buChar char="Ø"/>
            </a:pPr>
            <a:r>
              <a:rPr lang="zh-CN" altLang="en-US" dirty="0" smtClean="0"/>
              <a:t>将两个物理卷扩展到已存在的</a:t>
            </a:r>
            <a:r>
              <a:rPr lang="en-US" altLang="zh-CN" dirty="0" smtClean="0"/>
              <a:t>VolGroup00</a:t>
            </a:r>
            <a:r>
              <a:rPr lang="zh-CN" altLang="en-US" dirty="0" smtClean="0"/>
              <a:t>卷组中 </a:t>
            </a:r>
            <a:endParaRPr lang="zh-CN" altLang="en-US" dirty="0" smtClean="0"/>
          </a:p>
          <a:p>
            <a:pPr marL="344170" lvl="1" indent="0">
              <a:buClr>
                <a:srgbClr val="006633"/>
              </a:buClr>
              <a:buNone/>
            </a:pPr>
            <a:r>
              <a:rPr lang="en-US" altLang="zh-CN" dirty="0" smtClean="0">
                <a:solidFill>
                  <a:schemeClr val="accent6">
                    <a:lumMod val="75000"/>
                  </a:schemeClr>
                </a:solidFill>
              </a:rPr>
              <a:t># </a:t>
            </a:r>
            <a:r>
              <a:rPr lang="en-US" altLang="zh-CN" dirty="0" err="1" smtClean="0">
                <a:solidFill>
                  <a:schemeClr val="accent6">
                    <a:lumMod val="75000"/>
                  </a:schemeClr>
                </a:solidFill>
              </a:rPr>
              <a:t>vgextend</a:t>
            </a:r>
            <a:r>
              <a:rPr lang="en-US" altLang="zh-CN" dirty="0" smtClean="0">
                <a:solidFill>
                  <a:schemeClr val="accent6">
                    <a:lumMod val="75000"/>
                  </a:schemeClr>
                </a:solidFill>
              </a:rPr>
              <a:t> VolGroup00 /dev/sdb1 /dev/sdb2</a:t>
            </a:r>
            <a:endParaRPr lang="en-US" altLang="zh-CN" dirty="0" smtClean="0">
              <a:solidFill>
                <a:schemeClr val="accent6">
                  <a:lumMod val="75000"/>
                </a:schemeClr>
              </a:solidFill>
            </a:endParaRPr>
          </a:p>
          <a:p>
            <a:pPr>
              <a:buClr>
                <a:srgbClr val="006633"/>
              </a:buClr>
              <a:buFont typeface="Wingdings" panose="05000000000000000000" charset="0"/>
              <a:buChar char="Ø"/>
            </a:pPr>
            <a:r>
              <a:rPr lang="zh-CN" altLang="en-US" dirty="0" smtClean="0"/>
              <a:t>在</a:t>
            </a:r>
            <a:r>
              <a:rPr lang="en-US" altLang="zh-CN" dirty="0" smtClean="0"/>
              <a:t>VolGroup00</a:t>
            </a:r>
            <a:r>
              <a:rPr lang="zh-CN" altLang="en-US" dirty="0" smtClean="0"/>
              <a:t>卷组中扩展</a:t>
            </a:r>
            <a:r>
              <a:rPr lang="en-US" altLang="zh-CN" dirty="0" err="1" smtClean="0"/>
              <a:t>LogVolHome</a:t>
            </a:r>
            <a:r>
              <a:rPr lang="zh-CN" altLang="en-US" dirty="0" smtClean="0"/>
              <a:t>逻辑卷，扩展大小为</a:t>
            </a:r>
            <a:r>
              <a:rPr lang="en-US" altLang="zh-CN" dirty="0" smtClean="0"/>
              <a:t>6GB </a:t>
            </a:r>
            <a:endParaRPr lang="en-US" altLang="zh-CN" dirty="0" smtClean="0"/>
          </a:p>
          <a:p>
            <a:pPr marL="344170" lvl="1" indent="0">
              <a:buClr>
                <a:srgbClr val="006633"/>
              </a:buClr>
              <a:buNone/>
            </a:pPr>
            <a:r>
              <a:rPr lang="en-US" altLang="zh-CN" dirty="0" smtClean="0">
                <a:solidFill>
                  <a:schemeClr val="accent6">
                    <a:lumMod val="75000"/>
                  </a:schemeClr>
                </a:solidFill>
              </a:rPr>
              <a:t># </a:t>
            </a:r>
            <a:r>
              <a:rPr lang="en-US" altLang="zh-CN" dirty="0" err="1" smtClean="0">
                <a:solidFill>
                  <a:schemeClr val="accent6">
                    <a:lumMod val="75000"/>
                  </a:schemeClr>
                </a:solidFill>
              </a:rPr>
              <a:t>lvextend</a:t>
            </a:r>
            <a:r>
              <a:rPr lang="en-US" altLang="zh-CN" dirty="0" smtClean="0">
                <a:solidFill>
                  <a:schemeClr val="accent6">
                    <a:lumMod val="75000"/>
                  </a:schemeClr>
                </a:solidFill>
              </a:rPr>
              <a:t> -L +6G /dev/VolGroup00/</a:t>
            </a:r>
            <a:r>
              <a:rPr lang="en-US" altLang="zh-CN" dirty="0" err="1" smtClean="0">
                <a:solidFill>
                  <a:schemeClr val="accent6">
                    <a:lumMod val="75000"/>
                  </a:schemeClr>
                </a:solidFill>
              </a:rPr>
              <a:t>LogVolHome</a:t>
            </a:r>
            <a:endParaRPr lang="en-US" altLang="zh-CN" dirty="0" smtClean="0">
              <a:solidFill>
                <a:schemeClr val="accent6">
                  <a:lumMod val="75000"/>
                </a:schemeClr>
              </a:solidFill>
            </a:endParaRPr>
          </a:p>
          <a:p>
            <a:pPr>
              <a:buClr>
                <a:srgbClr val="006633"/>
              </a:buClr>
              <a:buFont typeface="Wingdings" panose="05000000000000000000" charset="0"/>
              <a:buChar char="Ø"/>
            </a:pPr>
            <a:r>
              <a:rPr lang="zh-CN" altLang="en-US" dirty="0" smtClean="0"/>
              <a:t>为</a:t>
            </a:r>
            <a:r>
              <a:rPr lang="en-US" altLang="zh-CN" dirty="0" smtClean="0"/>
              <a:t>home</a:t>
            </a:r>
            <a:r>
              <a:rPr lang="zh-CN" altLang="en-US" dirty="0" smtClean="0"/>
              <a:t>文件系统（</a:t>
            </a:r>
            <a:r>
              <a:rPr lang="en-US" altLang="zh-CN" dirty="0" smtClean="0"/>
              <a:t>ext3</a:t>
            </a:r>
            <a:r>
              <a:rPr lang="zh-CN" altLang="en-US" dirty="0" smtClean="0"/>
              <a:t>）扩充容量</a:t>
            </a:r>
            <a:endParaRPr lang="zh-CN" altLang="en-US" dirty="0" smtClean="0"/>
          </a:p>
          <a:p>
            <a:pPr marL="344170" lvl="1" indent="0">
              <a:buClr>
                <a:srgbClr val="006633"/>
              </a:buClr>
              <a:buNone/>
            </a:pPr>
            <a:r>
              <a:rPr lang="en-US" altLang="zh-CN" dirty="0" smtClean="0">
                <a:solidFill>
                  <a:schemeClr val="accent6">
                    <a:lumMod val="75000"/>
                  </a:schemeClr>
                </a:solidFill>
              </a:rPr>
              <a:t>#  resize2fs -f /dev/VolGroup00/</a:t>
            </a:r>
            <a:r>
              <a:rPr lang="en-US" altLang="zh-CN" dirty="0" err="1" smtClean="0">
                <a:solidFill>
                  <a:schemeClr val="accent6">
                    <a:lumMod val="75000"/>
                  </a:schemeClr>
                </a:solidFill>
              </a:rPr>
              <a:t>LogVolHome</a:t>
            </a:r>
            <a:endParaRPr lang="en-US" altLang="zh-CN" dirty="0" smtClean="0">
              <a:solidFill>
                <a:schemeClr val="accent6">
                  <a:lumMod val="75000"/>
                </a:schemeClr>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814705"/>
          </a:xfrm>
        </p:spPr>
        <p:txBody>
          <a:bodyPr/>
          <a:lstStyle/>
          <a:p>
            <a:r>
              <a:rPr lang="zh-CN" altLang="en-US" b="1" dirty="0" smtClean="0"/>
              <a:t>缩减逻辑卷</a:t>
            </a:r>
            <a:endParaRPr lang="zh-CN" altLang="en-US" b="1" dirty="0" smtClean="0"/>
          </a:p>
        </p:txBody>
      </p:sp>
      <p:sp>
        <p:nvSpPr>
          <p:cNvPr id="3" name="内容占位符 2"/>
          <p:cNvSpPr>
            <a:spLocks noGrp="1"/>
          </p:cNvSpPr>
          <p:nvPr>
            <p:ph idx="1"/>
          </p:nvPr>
        </p:nvSpPr>
        <p:spPr>
          <a:xfrm>
            <a:off x="457200" y="1268730"/>
            <a:ext cx="8229600" cy="3470275"/>
          </a:xfrm>
        </p:spPr>
        <p:txBody>
          <a:bodyPr/>
          <a:lstStyle/>
          <a:p>
            <a:pPr>
              <a:buClr>
                <a:srgbClr val="006633"/>
              </a:buClr>
              <a:buFont typeface="Wingdings" panose="05000000000000000000" charset="0"/>
              <a:buChar char="Ø"/>
            </a:pPr>
            <a:r>
              <a:rPr lang="zh-CN" altLang="en-US" dirty="0" smtClean="0"/>
              <a:t>使用</a:t>
            </a:r>
            <a:r>
              <a:rPr lang="en-US" altLang="zh-CN" dirty="0" err="1" smtClean="0"/>
              <a:t>umount</a:t>
            </a:r>
            <a:r>
              <a:rPr lang="zh-CN" altLang="en-US" dirty="0" smtClean="0"/>
              <a:t>命令卸载文件系统</a:t>
            </a:r>
            <a:r>
              <a:rPr lang="en-US" altLang="zh-CN" dirty="0" smtClean="0"/>
              <a:t> </a:t>
            </a:r>
            <a:endParaRPr lang="en-US" altLang="zh-CN" dirty="0" smtClean="0"/>
          </a:p>
          <a:p>
            <a:pPr>
              <a:buClr>
                <a:srgbClr val="006633"/>
              </a:buClr>
              <a:buFont typeface="Wingdings" panose="05000000000000000000" charset="0"/>
              <a:buChar char="Ø"/>
            </a:pPr>
            <a:r>
              <a:rPr lang="zh-CN" altLang="en-US" dirty="0" smtClean="0"/>
              <a:t>使用</a:t>
            </a:r>
            <a:r>
              <a:rPr lang="en-US" altLang="zh-CN" dirty="0" smtClean="0"/>
              <a:t>e2fsck</a:t>
            </a:r>
            <a:r>
              <a:rPr lang="zh-CN" altLang="en-US" dirty="0" smtClean="0"/>
              <a:t>命令检查文件系统 </a:t>
            </a:r>
            <a:endParaRPr lang="en-US" altLang="zh-CN" dirty="0" smtClean="0"/>
          </a:p>
          <a:p>
            <a:pPr>
              <a:buClr>
                <a:srgbClr val="006633"/>
              </a:buClr>
              <a:buFont typeface="Wingdings" panose="05000000000000000000" charset="0"/>
              <a:buChar char="Ø"/>
            </a:pPr>
            <a:r>
              <a:rPr lang="zh-CN" altLang="en-US" dirty="0" smtClean="0"/>
              <a:t>使用</a:t>
            </a:r>
            <a:r>
              <a:rPr lang="en-US" altLang="zh-CN" dirty="0" smtClean="0"/>
              <a:t>resize2fs</a:t>
            </a:r>
            <a:r>
              <a:rPr lang="zh-CN" altLang="en-US" dirty="0" smtClean="0"/>
              <a:t>命令缩减文件系统容量</a:t>
            </a:r>
            <a:r>
              <a:rPr lang="en-US" altLang="zh-CN" dirty="0" smtClean="0"/>
              <a:t> </a:t>
            </a:r>
            <a:endParaRPr lang="en-US" altLang="zh-CN" dirty="0" smtClean="0"/>
          </a:p>
          <a:p>
            <a:pPr>
              <a:buClr>
                <a:srgbClr val="006633"/>
              </a:buClr>
              <a:buFont typeface="Wingdings" panose="05000000000000000000" charset="0"/>
              <a:buChar char="Ø"/>
            </a:pPr>
            <a:r>
              <a:rPr lang="zh-CN" altLang="en-US" dirty="0" smtClean="0"/>
              <a:t>缩减逻辑卷</a:t>
            </a:r>
            <a:endParaRPr lang="en-US" altLang="zh-CN" dirty="0" smtClean="0"/>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lvreduce</a:t>
            </a:r>
            <a:r>
              <a:rPr lang="en-US" altLang="zh-CN" dirty="0" smtClean="0">
                <a:solidFill>
                  <a:schemeClr val="accent6">
                    <a:lumMod val="75000"/>
                  </a:schemeClr>
                </a:solidFill>
              </a:rPr>
              <a:t> &lt;-L -</a:t>
            </a:r>
            <a:r>
              <a:rPr lang="zh-CN" altLang="en-US" dirty="0" smtClean="0">
                <a:solidFill>
                  <a:schemeClr val="accent6">
                    <a:lumMod val="75000"/>
                  </a:schemeClr>
                </a:solidFill>
              </a:rPr>
              <a:t>逻辑卷增量</a:t>
            </a:r>
            <a:r>
              <a:rPr lang="en-US" altLang="zh-CN" dirty="0" smtClean="0">
                <a:solidFill>
                  <a:schemeClr val="accent6">
                    <a:lumMod val="75000"/>
                  </a:schemeClr>
                </a:solidFill>
              </a:rPr>
              <a:t>&gt; &lt;</a:t>
            </a:r>
            <a:r>
              <a:rPr lang="zh-CN" altLang="en-US" dirty="0" smtClean="0">
                <a:solidFill>
                  <a:schemeClr val="accent6">
                    <a:lumMod val="75000"/>
                  </a:schemeClr>
                </a:solidFill>
              </a:rPr>
              <a:t>逻辑卷设备名称</a:t>
            </a:r>
            <a:r>
              <a:rPr lang="en-US" altLang="zh-CN" dirty="0" smtClean="0">
                <a:solidFill>
                  <a:schemeClr val="accent6">
                    <a:lumMod val="75000"/>
                  </a:schemeClr>
                </a:solidFill>
              </a:rPr>
              <a:t>&gt;</a:t>
            </a:r>
            <a:endParaRPr lang="en-US" altLang="zh-CN" dirty="0" smtClean="0">
              <a:solidFill>
                <a:schemeClr val="accent6">
                  <a:lumMod val="75000"/>
                </a:schemeClr>
              </a:solidFill>
            </a:endParaRPr>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lvreduce</a:t>
            </a:r>
            <a:r>
              <a:rPr lang="en-US" altLang="zh-CN" dirty="0" smtClean="0">
                <a:solidFill>
                  <a:schemeClr val="accent6">
                    <a:lumMod val="75000"/>
                  </a:schemeClr>
                </a:solidFill>
              </a:rPr>
              <a:t> &lt;-l -PE</a:t>
            </a:r>
            <a:r>
              <a:rPr lang="zh-CN" altLang="en-US" dirty="0" smtClean="0">
                <a:solidFill>
                  <a:schemeClr val="accent6">
                    <a:lumMod val="75000"/>
                  </a:schemeClr>
                </a:solidFill>
              </a:rPr>
              <a:t>值</a:t>
            </a:r>
            <a:r>
              <a:rPr lang="en-US" altLang="zh-CN" dirty="0" smtClean="0">
                <a:solidFill>
                  <a:schemeClr val="accent6">
                    <a:lumMod val="75000"/>
                  </a:schemeClr>
                </a:solidFill>
              </a:rPr>
              <a:t>&gt;  &lt;</a:t>
            </a:r>
            <a:r>
              <a:rPr lang="zh-CN" altLang="en-US" dirty="0" smtClean="0">
                <a:solidFill>
                  <a:schemeClr val="accent6">
                    <a:lumMod val="75000"/>
                  </a:schemeClr>
                </a:solidFill>
              </a:rPr>
              <a:t>逻辑卷设备名称</a:t>
            </a:r>
            <a:r>
              <a:rPr lang="en-US" altLang="zh-CN" dirty="0" smtClean="0">
                <a:solidFill>
                  <a:schemeClr val="accent6">
                    <a:lumMod val="75000"/>
                  </a:schemeClr>
                </a:solidFill>
              </a:rPr>
              <a:t>&gt;</a:t>
            </a:r>
            <a:endParaRPr lang="zh-CN" altLang="en-US"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LVM </a:t>
            </a:r>
            <a:r>
              <a:rPr lang="zh-CN" altLang="en-US" b="1" dirty="0" smtClean="0"/>
              <a:t>常用命令集</a:t>
            </a:r>
            <a:endParaRPr lang="zh-CN" altLang="en-US" b="1" dirty="0"/>
          </a:p>
        </p:txBody>
      </p:sp>
      <p:sp>
        <p:nvSpPr>
          <p:cNvPr id="8" name="TextBox 7"/>
          <p:cNvSpPr txBox="1"/>
          <p:nvPr/>
        </p:nvSpPr>
        <p:spPr>
          <a:xfrm>
            <a:off x="683568" y="4869160"/>
            <a:ext cx="7848872"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anose="020B0604020202020204" pitchFamily="34" charset="0"/>
              <a:buChar char="•"/>
            </a:pPr>
            <a:r>
              <a:rPr lang="zh-CN" altLang="en-US" sz="2400" dirty="0" smtClean="0"/>
              <a:t> 可以使用 </a:t>
            </a:r>
            <a:r>
              <a:rPr lang="en-US" altLang="zh-CN" sz="2400" dirty="0" err="1" smtClean="0">
                <a:solidFill>
                  <a:schemeClr val="accent6">
                    <a:lumMod val="75000"/>
                  </a:schemeClr>
                </a:solidFill>
              </a:rPr>
              <a:t>lvm</a:t>
            </a:r>
            <a:r>
              <a:rPr lang="en-US" altLang="zh-CN" sz="2400" dirty="0" smtClean="0">
                <a:solidFill>
                  <a:schemeClr val="accent6">
                    <a:lumMod val="75000"/>
                  </a:schemeClr>
                </a:solidFill>
              </a:rPr>
              <a:t> help  </a:t>
            </a:r>
            <a:r>
              <a:rPr lang="zh-CN" altLang="en-US" sz="2400" dirty="0" smtClean="0"/>
              <a:t>命令显示上述命令的功能。</a:t>
            </a:r>
            <a:endParaRPr lang="zh-CN" altLang="en-US" sz="2400" dirty="0" smtClean="0"/>
          </a:p>
          <a:p>
            <a:pPr>
              <a:buFont typeface="Arial" panose="020B0604020202020204" pitchFamily="34" charset="0"/>
              <a:buChar char="•"/>
            </a:pPr>
            <a:r>
              <a:rPr lang="zh-CN" altLang="en-US" sz="2400" dirty="0" smtClean="0"/>
              <a:t> 可以使用命令参数</a:t>
            </a:r>
            <a:r>
              <a:rPr lang="en-US" altLang="zh-CN" sz="2400" dirty="0" smtClean="0">
                <a:solidFill>
                  <a:schemeClr val="accent6">
                    <a:lumMod val="75000"/>
                  </a:schemeClr>
                </a:solidFill>
              </a:rPr>
              <a:t>-h</a:t>
            </a:r>
            <a:r>
              <a:rPr lang="zh-CN" altLang="en-US" sz="2400" dirty="0" smtClean="0"/>
              <a:t>查看每个命令的使用方法，如： </a:t>
            </a:r>
            <a:endParaRPr lang="zh-CN" altLang="en-US" sz="2400" dirty="0" smtClean="0"/>
          </a:p>
          <a:p>
            <a:r>
              <a:rPr lang="en-US" altLang="zh-CN" sz="2400" dirty="0" smtClean="0">
                <a:solidFill>
                  <a:schemeClr val="accent6">
                    <a:lumMod val="75000"/>
                  </a:schemeClr>
                </a:solidFill>
              </a:rPr>
              <a:t># </a:t>
            </a:r>
            <a:r>
              <a:rPr lang="en-US" altLang="zh-CN" sz="2400" dirty="0" err="1" smtClean="0">
                <a:solidFill>
                  <a:schemeClr val="accent6">
                    <a:lumMod val="75000"/>
                  </a:schemeClr>
                </a:solidFill>
              </a:rPr>
              <a:t>lvreduce</a:t>
            </a:r>
            <a:r>
              <a:rPr lang="en-US" altLang="zh-CN" sz="2400" dirty="0" smtClean="0">
                <a:solidFill>
                  <a:schemeClr val="accent6">
                    <a:lumMod val="75000"/>
                  </a:schemeClr>
                </a:solidFill>
              </a:rPr>
              <a:t> -h</a:t>
            </a:r>
            <a:endParaRPr lang="zh-CN" altLang="en-US" sz="2400" dirty="0">
              <a:solidFill>
                <a:schemeClr val="accent6">
                  <a:lumMod val="75000"/>
                </a:schemeClr>
              </a:solidFill>
            </a:endParaRPr>
          </a:p>
        </p:txBody>
      </p:sp>
      <p:graphicFrame>
        <p:nvGraphicFramePr>
          <p:cNvPr id="10" name="内容占位符 6"/>
          <p:cNvGraphicFramePr>
            <a:graphicFrameLocks noGrp="1"/>
          </p:cNvGraphicFramePr>
          <p:nvPr>
            <p:ph idx="1"/>
          </p:nvPr>
        </p:nvGraphicFramePr>
        <p:xfrm>
          <a:off x="395536" y="1098024"/>
          <a:ext cx="8229600" cy="3627120"/>
        </p:xfrm>
        <a:graphic>
          <a:graphicData uri="http://schemas.openxmlformats.org/drawingml/2006/table">
            <a:tbl>
              <a:tblPr firstRow="1" bandRow="1">
                <a:tableStyleId>{21E4AEA4-8DFA-4A89-87EB-49C32662AFE0}</a:tableStyleId>
              </a:tblPr>
              <a:tblGrid>
                <a:gridCol w="2057400"/>
                <a:gridCol w="2057400"/>
                <a:gridCol w="2057400"/>
                <a:gridCol w="2057400"/>
              </a:tblGrid>
              <a:tr h="370840">
                <a:tc>
                  <a:txBody>
                    <a:bodyPr/>
                    <a:lstStyle/>
                    <a:p>
                      <a:pPr algn="ctr"/>
                      <a:r>
                        <a:rPr lang="zh-CN" altLang="en-US" sz="2400" dirty="0" smtClean="0"/>
                        <a:t>任务</a:t>
                      </a:r>
                      <a:endParaRPr lang="zh-CN" altLang="en-US" sz="2400" dirty="0"/>
                    </a:p>
                  </a:txBody>
                  <a:tcPr/>
                </a:tc>
                <a:tc>
                  <a:txBody>
                    <a:bodyPr/>
                    <a:lstStyle/>
                    <a:p>
                      <a:pPr algn="ctr"/>
                      <a:r>
                        <a:rPr lang="en-US" altLang="zh-CN" sz="2400" dirty="0" smtClean="0"/>
                        <a:t>PV</a:t>
                      </a:r>
                      <a:endParaRPr lang="zh-CN" altLang="en-US" sz="2400" dirty="0"/>
                    </a:p>
                  </a:txBody>
                  <a:tcPr/>
                </a:tc>
                <a:tc>
                  <a:txBody>
                    <a:bodyPr/>
                    <a:lstStyle/>
                    <a:p>
                      <a:pPr algn="ctr"/>
                      <a:r>
                        <a:rPr lang="en-US" altLang="zh-CN" sz="2400" dirty="0" smtClean="0"/>
                        <a:t>VG</a:t>
                      </a:r>
                      <a:endParaRPr lang="zh-CN" altLang="en-US" sz="2400" dirty="0"/>
                    </a:p>
                  </a:txBody>
                  <a:tcPr/>
                </a:tc>
                <a:tc>
                  <a:txBody>
                    <a:bodyPr/>
                    <a:lstStyle/>
                    <a:p>
                      <a:pPr algn="ctr"/>
                      <a:r>
                        <a:rPr lang="en-US" altLang="zh-CN" sz="2400" dirty="0" smtClean="0"/>
                        <a:t>LV</a:t>
                      </a:r>
                      <a:endParaRPr lang="zh-CN" altLang="en-US" sz="2400" dirty="0"/>
                    </a:p>
                  </a:txBody>
                  <a:tcPr/>
                </a:tc>
              </a:tr>
              <a:tr h="370840">
                <a:tc>
                  <a:txBody>
                    <a:bodyPr/>
                    <a:lstStyle/>
                    <a:p>
                      <a:r>
                        <a:rPr lang="zh-CN" altLang="en-US" sz="2000" dirty="0" smtClean="0"/>
                        <a:t>创建</a:t>
                      </a:r>
                      <a:endParaRPr lang="zh-CN" altLang="en-US" sz="2000" dirty="0"/>
                    </a:p>
                  </a:txBody>
                  <a:tcPr/>
                </a:tc>
                <a:tc>
                  <a:txBody>
                    <a:bodyPr/>
                    <a:lstStyle/>
                    <a:p>
                      <a:r>
                        <a:rPr lang="en-US" altLang="zh-CN" sz="2000" dirty="0" err="1" smtClean="0"/>
                        <a:t>pvcreate</a:t>
                      </a:r>
                      <a:endParaRPr lang="zh-CN" altLang="en-US" sz="2000" dirty="0"/>
                    </a:p>
                  </a:txBody>
                  <a:tcPr/>
                </a:tc>
                <a:tc>
                  <a:txBody>
                    <a:bodyPr/>
                    <a:lstStyle/>
                    <a:p>
                      <a:r>
                        <a:rPr lang="en-US" altLang="zh-CN" sz="2000" dirty="0" err="1" smtClean="0"/>
                        <a:t>vgcreate</a:t>
                      </a:r>
                      <a:endParaRPr lang="zh-CN" altLang="en-US" sz="2000" dirty="0"/>
                    </a:p>
                  </a:txBody>
                  <a:tcPr/>
                </a:tc>
                <a:tc>
                  <a:txBody>
                    <a:bodyPr/>
                    <a:lstStyle/>
                    <a:p>
                      <a:r>
                        <a:rPr lang="en-US" altLang="zh-CN" sz="2000" dirty="0" err="1" smtClean="0"/>
                        <a:t>lvcreate</a:t>
                      </a:r>
                      <a:endParaRPr lang="zh-CN" altLang="en-US" sz="2000" dirty="0"/>
                    </a:p>
                  </a:txBody>
                  <a:tcPr/>
                </a:tc>
              </a:tr>
              <a:tr h="370840">
                <a:tc>
                  <a:txBody>
                    <a:bodyPr/>
                    <a:lstStyle/>
                    <a:p>
                      <a:r>
                        <a:rPr lang="zh-CN" altLang="en-US" sz="2000" dirty="0" smtClean="0"/>
                        <a:t>删除</a:t>
                      </a:r>
                      <a:endParaRPr lang="zh-CN" altLang="en-US" sz="2000" dirty="0"/>
                    </a:p>
                  </a:txBody>
                  <a:tcPr/>
                </a:tc>
                <a:tc>
                  <a:txBody>
                    <a:bodyPr/>
                    <a:lstStyle/>
                    <a:p>
                      <a:r>
                        <a:rPr lang="en-US" altLang="zh-CN" sz="2000" dirty="0" err="1" smtClean="0"/>
                        <a:t>pvremove</a:t>
                      </a:r>
                      <a:endParaRPr lang="zh-CN" altLang="en-US" sz="2000" dirty="0"/>
                    </a:p>
                  </a:txBody>
                  <a:tcPr/>
                </a:tc>
                <a:tc>
                  <a:txBody>
                    <a:bodyPr/>
                    <a:lstStyle/>
                    <a:p>
                      <a:r>
                        <a:rPr lang="en-US" altLang="zh-CN" sz="2000" dirty="0" err="1" smtClean="0"/>
                        <a:t>vgremove</a:t>
                      </a:r>
                      <a:endParaRPr lang="zh-CN" altLang="en-US" sz="2000" dirty="0"/>
                    </a:p>
                  </a:txBody>
                  <a:tcPr/>
                </a:tc>
                <a:tc>
                  <a:txBody>
                    <a:bodyPr/>
                    <a:lstStyle/>
                    <a:p>
                      <a:r>
                        <a:rPr lang="en-US" altLang="zh-CN" sz="2000" dirty="0" err="1" smtClean="0"/>
                        <a:t>lvremove</a:t>
                      </a:r>
                      <a:endParaRPr lang="zh-CN" altLang="en-US" sz="2000" dirty="0"/>
                    </a:p>
                  </a:txBody>
                  <a:tcPr/>
                </a:tc>
              </a:tr>
              <a:tr h="370840">
                <a:tc>
                  <a:txBody>
                    <a:bodyPr/>
                    <a:lstStyle/>
                    <a:p>
                      <a:r>
                        <a:rPr lang="zh-CN" altLang="en-US" sz="2000" dirty="0" smtClean="0"/>
                        <a:t>显示信息</a:t>
                      </a:r>
                      <a:endParaRPr lang="zh-CN" altLang="en-US" sz="2000" dirty="0"/>
                    </a:p>
                  </a:txBody>
                  <a:tcPr/>
                </a:tc>
                <a:tc>
                  <a:txBody>
                    <a:bodyPr/>
                    <a:lstStyle/>
                    <a:p>
                      <a:r>
                        <a:rPr lang="en-US" altLang="zh-CN" sz="2000" dirty="0" err="1" smtClean="0"/>
                        <a:t>pvs</a:t>
                      </a:r>
                      <a:endParaRPr lang="zh-CN" altLang="en-US" sz="2000" dirty="0"/>
                    </a:p>
                  </a:txBody>
                  <a:tcPr/>
                </a:tc>
                <a:tc>
                  <a:txBody>
                    <a:bodyPr/>
                    <a:lstStyle/>
                    <a:p>
                      <a:r>
                        <a:rPr lang="en-US" altLang="zh-CN" sz="2000" dirty="0" err="1" smtClean="0"/>
                        <a:t>vgs</a:t>
                      </a:r>
                      <a:endParaRPr lang="zh-CN" altLang="en-US" sz="2000" dirty="0"/>
                    </a:p>
                  </a:txBody>
                  <a:tcPr/>
                </a:tc>
                <a:tc>
                  <a:txBody>
                    <a:bodyPr/>
                    <a:lstStyle/>
                    <a:p>
                      <a:r>
                        <a:rPr lang="en-US" altLang="zh-CN" sz="2000" dirty="0" err="1" smtClean="0"/>
                        <a:t>lvs</a:t>
                      </a:r>
                      <a:endParaRPr lang="zh-CN" altLang="en-US" sz="2000" dirty="0"/>
                    </a:p>
                  </a:txBody>
                  <a:tcPr/>
                </a:tc>
              </a:tr>
              <a:tr h="370840">
                <a:tc>
                  <a:txBody>
                    <a:bodyPr/>
                    <a:lstStyle/>
                    <a:p>
                      <a:r>
                        <a:rPr lang="zh-CN" altLang="en-US" sz="2000" dirty="0" smtClean="0"/>
                        <a:t>扫描列表</a:t>
                      </a:r>
                      <a:endParaRPr lang="zh-CN" altLang="en-US" sz="2000" dirty="0"/>
                    </a:p>
                  </a:txBody>
                  <a:tcPr/>
                </a:tc>
                <a:tc>
                  <a:txBody>
                    <a:bodyPr/>
                    <a:lstStyle/>
                    <a:p>
                      <a:r>
                        <a:rPr lang="en-US" altLang="zh-CN" sz="2000" dirty="0" err="1" smtClean="0"/>
                        <a:t>pvscan</a:t>
                      </a:r>
                      <a:endParaRPr lang="zh-CN" altLang="en-US" sz="2000" dirty="0"/>
                    </a:p>
                  </a:txBody>
                  <a:tcPr/>
                </a:tc>
                <a:tc>
                  <a:txBody>
                    <a:bodyPr/>
                    <a:lstStyle/>
                    <a:p>
                      <a:r>
                        <a:rPr lang="en-US" altLang="zh-CN" sz="2000" dirty="0" err="1" smtClean="0"/>
                        <a:t>vgscan</a:t>
                      </a:r>
                      <a:endParaRPr lang="zh-CN" altLang="en-US" sz="2000" dirty="0"/>
                    </a:p>
                  </a:txBody>
                  <a:tcPr/>
                </a:tc>
                <a:tc>
                  <a:txBody>
                    <a:bodyPr/>
                    <a:lstStyle/>
                    <a:p>
                      <a:r>
                        <a:rPr lang="en-US" altLang="zh-CN" sz="2000" dirty="0" err="1" smtClean="0"/>
                        <a:t>lvscan</a:t>
                      </a:r>
                      <a:endParaRPr lang="zh-CN" altLang="en-US" sz="2000" dirty="0"/>
                    </a:p>
                  </a:txBody>
                  <a:tcPr/>
                </a:tc>
              </a:tr>
              <a:tr h="370840">
                <a:tc>
                  <a:txBody>
                    <a:bodyPr/>
                    <a:lstStyle/>
                    <a:p>
                      <a:r>
                        <a:rPr lang="zh-CN" altLang="en-US" sz="2000" dirty="0" smtClean="0"/>
                        <a:t>显示属性</a:t>
                      </a:r>
                      <a:endParaRPr lang="zh-CN" altLang="en-US" sz="2000" dirty="0"/>
                    </a:p>
                  </a:txBody>
                  <a:tcPr/>
                </a:tc>
                <a:tc>
                  <a:txBody>
                    <a:bodyPr/>
                    <a:lstStyle/>
                    <a:p>
                      <a:r>
                        <a:rPr lang="en-US" altLang="zh-CN" sz="2000" dirty="0" err="1" smtClean="0"/>
                        <a:t>pvdisplay</a:t>
                      </a:r>
                      <a:endParaRPr lang="zh-CN" altLang="en-US" sz="2000" dirty="0"/>
                    </a:p>
                  </a:txBody>
                  <a:tcPr/>
                </a:tc>
                <a:tc>
                  <a:txBody>
                    <a:bodyPr/>
                    <a:lstStyle/>
                    <a:p>
                      <a:r>
                        <a:rPr lang="en-US" altLang="zh-CN" sz="2000" dirty="0" err="1" smtClean="0"/>
                        <a:t>vgdisplay</a:t>
                      </a:r>
                      <a:endParaRPr lang="zh-CN" altLang="en-US" sz="2000" dirty="0"/>
                    </a:p>
                  </a:txBody>
                  <a:tcPr/>
                </a:tc>
                <a:tc>
                  <a:txBody>
                    <a:bodyPr/>
                    <a:lstStyle/>
                    <a:p>
                      <a:r>
                        <a:rPr lang="en-US" altLang="zh-CN" sz="2000" dirty="0" err="1" smtClean="0"/>
                        <a:t>lvdisplay</a:t>
                      </a:r>
                      <a:endParaRPr lang="zh-CN" altLang="en-US" sz="2000" dirty="0"/>
                    </a:p>
                  </a:txBody>
                  <a:tcPr/>
                </a:tc>
              </a:tr>
              <a:tr h="370840">
                <a:tc>
                  <a:txBody>
                    <a:bodyPr/>
                    <a:lstStyle/>
                    <a:p>
                      <a:r>
                        <a:rPr lang="zh-CN" altLang="en-US" sz="2000" dirty="0" smtClean="0"/>
                        <a:t>更改属性</a:t>
                      </a:r>
                      <a:endParaRPr lang="zh-CN" altLang="en-US" sz="2000" dirty="0"/>
                    </a:p>
                  </a:txBody>
                  <a:tcPr/>
                </a:tc>
                <a:tc>
                  <a:txBody>
                    <a:bodyPr/>
                    <a:lstStyle/>
                    <a:p>
                      <a:r>
                        <a:rPr lang="en-US" altLang="zh-CN" sz="2000" dirty="0" err="1" smtClean="0"/>
                        <a:t>pvchange</a:t>
                      </a:r>
                      <a:endParaRPr lang="zh-CN" altLang="en-US" sz="2000" dirty="0"/>
                    </a:p>
                  </a:txBody>
                  <a:tcPr/>
                </a:tc>
                <a:tc>
                  <a:txBody>
                    <a:bodyPr/>
                    <a:lstStyle/>
                    <a:p>
                      <a:r>
                        <a:rPr lang="en-US" altLang="zh-CN" sz="2000" dirty="0" err="1" smtClean="0"/>
                        <a:t>vgchange</a:t>
                      </a:r>
                      <a:endParaRPr lang="zh-CN" altLang="en-US" sz="2000" dirty="0"/>
                    </a:p>
                  </a:txBody>
                  <a:tcPr/>
                </a:tc>
                <a:tc>
                  <a:txBody>
                    <a:bodyPr/>
                    <a:lstStyle/>
                    <a:p>
                      <a:r>
                        <a:rPr lang="en-US" altLang="zh-CN" sz="2000" dirty="0" err="1" smtClean="0"/>
                        <a:t>lvchange</a:t>
                      </a:r>
                      <a:endParaRPr lang="zh-CN" altLang="en-US" sz="2000" dirty="0"/>
                    </a:p>
                  </a:txBody>
                  <a:tcPr/>
                </a:tc>
              </a:tr>
              <a:tr h="370840">
                <a:tc>
                  <a:txBody>
                    <a:bodyPr/>
                    <a:lstStyle/>
                    <a:p>
                      <a:r>
                        <a:rPr lang="zh-CN" altLang="en-US" sz="2000" dirty="0" smtClean="0"/>
                        <a:t>扩展</a:t>
                      </a:r>
                      <a:endParaRPr lang="zh-CN" altLang="en-US" sz="2000" dirty="0"/>
                    </a:p>
                  </a:txBody>
                  <a:tcPr/>
                </a:tc>
                <a:tc>
                  <a:txBody>
                    <a:bodyPr/>
                    <a:lstStyle/>
                    <a:p>
                      <a:endParaRPr lang="zh-CN" altLang="en-US" sz="2000"/>
                    </a:p>
                  </a:txBody>
                  <a:tcPr/>
                </a:tc>
                <a:tc>
                  <a:txBody>
                    <a:bodyPr/>
                    <a:lstStyle/>
                    <a:p>
                      <a:r>
                        <a:rPr lang="en-US" altLang="zh-CN" sz="2000" dirty="0" err="1" smtClean="0"/>
                        <a:t>vgextend</a:t>
                      </a:r>
                      <a:endParaRPr lang="zh-CN" altLang="en-US" sz="2000" dirty="0"/>
                    </a:p>
                  </a:txBody>
                  <a:tcPr/>
                </a:tc>
                <a:tc>
                  <a:txBody>
                    <a:bodyPr/>
                    <a:lstStyle/>
                    <a:p>
                      <a:r>
                        <a:rPr lang="en-US" altLang="zh-CN" sz="2000" dirty="0" err="1" smtClean="0"/>
                        <a:t>lvextend</a:t>
                      </a:r>
                      <a:endParaRPr lang="zh-CN" altLang="en-US" sz="2000" dirty="0"/>
                    </a:p>
                  </a:txBody>
                  <a:tcPr/>
                </a:tc>
              </a:tr>
              <a:tr h="370840">
                <a:tc>
                  <a:txBody>
                    <a:bodyPr/>
                    <a:lstStyle/>
                    <a:p>
                      <a:r>
                        <a:rPr lang="zh-CN" altLang="en-US" sz="2000" dirty="0" smtClean="0"/>
                        <a:t>缩减</a:t>
                      </a:r>
                      <a:endParaRPr lang="zh-CN" altLang="en-US" sz="2000" dirty="0"/>
                    </a:p>
                  </a:txBody>
                  <a:tcPr/>
                </a:tc>
                <a:tc>
                  <a:txBody>
                    <a:bodyPr/>
                    <a:lstStyle/>
                    <a:p>
                      <a:endParaRPr lang="zh-CN" altLang="en-US" sz="2000" dirty="0"/>
                    </a:p>
                  </a:txBody>
                  <a:tcPr/>
                </a:tc>
                <a:tc>
                  <a:txBody>
                    <a:bodyPr/>
                    <a:lstStyle/>
                    <a:p>
                      <a:r>
                        <a:rPr lang="en-US" altLang="zh-CN" sz="2000" dirty="0" err="1" smtClean="0"/>
                        <a:t>vgreduce</a:t>
                      </a:r>
                      <a:endParaRPr lang="zh-CN" altLang="en-US" sz="2000" dirty="0"/>
                    </a:p>
                  </a:txBody>
                  <a:tcPr/>
                </a:tc>
                <a:tc>
                  <a:txBody>
                    <a:bodyPr/>
                    <a:lstStyle/>
                    <a:p>
                      <a:r>
                        <a:rPr lang="en-US" altLang="zh-CN" sz="2000" dirty="0" err="1" smtClean="0"/>
                        <a:t>lvreduce</a:t>
                      </a:r>
                      <a:endParaRPr lang="zh-CN" altLang="en-US" sz="2000" dirty="0"/>
                    </a:p>
                  </a:txBody>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2493010"/>
            <a:ext cx="7772400" cy="948690"/>
          </a:xfrm>
        </p:spPr>
        <p:txBody>
          <a:bodyPr/>
          <a:lstStyle/>
          <a:p>
            <a:r>
              <a:rPr lang="zh-CN" altLang="en-US" dirty="0" smtClean="0"/>
              <a:t>五、文件系统的概念</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626475" cy="742950"/>
          </a:xfrm>
        </p:spPr>
        <p:txBody>
          <a:bodyPr/>
          <a:lstStyle/>
          <a:p>
            <a:r>
              <a:rPr lang="zh-CN" altLang="en-US" sz="4000" b="1" dirty="0" smtClean="0"/>
              <a:t>文件系统（</a:t>
            </a:r>
            <a:r>
              <a:rPr lang="en-US" altLang="zh-CN" sz="4000" b="1" dirty="0" smtClean="0"/>
              <a:t>File System</a:t>
            </a:r>
            <a:r>
              <a:rPr lang="zh-CN" altLang="en-US" sz="4000" b="1" dirty="0" smtClean="0"/>
              <a:t>）的各种定义</a:t>
            </a:r>
            <a:endParaRPr lang="zh-CN" altLang="en-US" sz="4000" b="1" dirty="0"/>
          </a:p>
        </p:txBody>
      </p:sp>
      <p:sp>
        <p:nvSpPr>
          <p:cNvPr id="3" name="内容占位符 2"/>
          <p:cNvSpPr>
            <a:spLocks noGrp="1"/>
          </p:cNvSpPr>
          <p:nvPr>
            <p:ph idx="1"/>
          </p:nvPr>
        </p:nvSpPr>
        <p:spPr>
          <a:xfrm>
            <a:off x="457200" y="1163955"/>
            <a:ext cx="8229600" cy="4530725"/>
          </a:xfrm>
        </p:spPr>
        <p:txBody>
          <a:bodyPr/>
          <a:lstStyle/>
          <a:p>
            <a:pPr>
              <a:buClr>
                <a:srgbClr val="006633"/>
              </a:buClr>
              <a:buFont typeface="Wingdings" panose="05000000000000000000" charset="0"/>
              <a:buChar char="Ø"/>
            </a:pPr>
            <a:r>
              <a:rPr lang="zh-CN" altLang="en-US" sz="2400" b="1" dirty="0" smtClean="0"/>
              <a:t>文件系统是包括在一个磁盘（硬盘、光盘及其它存储设备）上的目录结构；一个磁盘设备可以包含一个或多个文件系统。</a:t>
            </a:r>
            <a:endParaRPr lang="zh-CN" altLang="en-US" sz="2400" b="1" dirty="0" smtClean="0"/>
          </a:p>
          <a:p>
            <a:pPr>
              <a:buClr>
                <a:srgbClr val="006633"/>
              </a:buClr>
              <a:buFont typeface="Wingdings" panose="05000000000000000000" charset="0"/>
              <a:buChar char="Ø"/>
            </a:pPr>
            <a:r>
              <a:rPr lang="zh-CN" altLang="en-US" sz="2400" b="1" dirty="0" smtClean="0"/>
              <a:t>文件系统是在一个磁盘（硬盘、光盘及其它存储设备）上组织文件的方法。</a:t>
            </a:r>
            <a:endParaRPr lang="zh-CN" altLang="en-US" sz="2400" b="1" dirty="0" smtClean="0"/>
          </a:p>
          <a:p>
            <a:pPr>
              <a:buClr>
                <a:srgbClr val="006633"/>
              </a:buClr>
              <a:buFont typeface="Wingdings" panose="05000000000000000000" charset="0"/>
              <a:buChar char="Ø"/>
            </a:pPr>
            <a:r>
              <a:rPr lang="zh-CN" altLang="en-US" sz="2400" b="1" dirty="0" smtClean="0"/>
              <a:t>文件系统是文件的数据结构或组织方法。</a:t>
            </a:r>
            <a:endParaRPr lang="zh-CN" altLang="en-US" sz="2400" b="1" dirty="0" smtClean="0"/>
          </a:p>
          <a:p>
            <a:pPr>
              <a:buClr>
                <a:srgbClr val="006633"/>
              </a:buClr>
              <a:buFont typeface="Wingdings" panose="05000000000000000000" charset="0"/>
              <a:buChar char="Ø"/>
            </a:pPr>
            <a:r>
              <a:rPr lang="zh-CN" altLang="en-US" sz="2400" b="1" dirty="0" smtClean="0"/>
              <a:t>文件系统是基于被划分的存储设备上的一种文件的命名、存储、组织及读取的方法。</a:t>
            </a:r>
            <a:endParaRPr lang="zh-CN" altLang="en-US" sz="2400" b="1" dirty="0" smtClean="0"/>
          </a:p>
          <a:p>
            <a:pPr>
              <a:buClr>
                <a:srgbClr val="006633"/>
              </a:buClr>
              <a:buFont typeface="Wingdings" panose="05000000000000000000" charset="0"/>
              <a:buChar char="Ø"/>
            </a:pPr>
            <a:r>
              <a:rPr lang="zh-CN" altLang="en-US" sz="2400" b="1" dirty="0" smtClean="0"/>
              <a:t>一个文件系统是有组织存储文件或数据的方法，目的是易于查询和存取。文件系统是基于一个存储设备，比如硬盘或光盘，并且包含文件文件物理位置的维护。</a:t>
            </a:r>
            <a:endParaRPr lang="zh-CN" altLang="en-US" sz="2400"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686435"/>
          </a:xfrm>
        </p:spPr>
        <p:txBody>
          <a:bodyPr/>
          <a:lstStyle/>
          <a:p>
            <a:r>
              <a:rPr lang="en-US" altLang="zh-CN" b="1" dirty="0" smtClean="0"/>
              <a:t>Linux</a:t>
            </a:r>
            <a:r>
              <a:rPr lang="zh-CN" altLang="en-US" b="1" dirty="0" smtClean="0"/>
              <a:t>的文件系统结构</a:t>
            </a:r>
            <a:endParaRPr lang="zh-CN" altLang="en-US" b="1" dirty="0"/>
          </a:p>
        </p:txBody>
      </p:sp>
      <p:sp>
        <p:nvSpPr>
          <p:cNvPr id="3" name="内容占位符 2"/>
          <p:cNvSpPr>
            <a:spLocks noGrp="1"/>
          </p:cNvSpPr>
          <p:nvPr>
            <p:ph idx="1"/>
          </p:nvPr>
        </p:nvSpPr>
        <p:spPr>
          <a:xfrm>
            <a:off x="443230" y="1124744"/>
            <a:ext cx="8229600" cy="5006181"/>
          </a:xfrm>
        </p:spPr>
        <p:txBody>
          <a:bodyPr/>
          <a:lstStyle/>
          <a:p>
            <a:pPr>
              <a:lnSpc>
                <a:spcPct val="90000"/>
              </a:lnSpc>
              <a:buClr>
                <a:srgbClr val="006633"/>
              </a:buClr>
              <a:buFont typeface="Wingdings" panose="05000000000000000000" charset="0"/>
              <a:buChar char="Ø"/>
            </a:pPr>
            <a:r>
              <a:rPr lang="en-US" altLang="zh-CN" sz="2800" dirty="0" smtClean="0"/>
              <a:t>Linux</a:t>
            </a:r>
            <a:r>
              <a:rPr lang="zh-CN" altLang="en-US" sz="2800" dirty="0" smtClean="0"/>
              <a:t>下的所有文件和目录以一个树状的结构组织构成了 </a:t>
            </a:r>
            <a:r>
              <a:rPr lang="en-US" altLang="zh-CN" sz="2800" dirty="0" smtClean="0"/>
              <a:t>Linux </a:t>
            </a:r>
            <a:r>
              <a:rPr lang="zh-CN" altLang="en-US" sz="2800" dirty="0" smtClean="0"/>
              <a:t>中的文件系统。</a:t>
            </a:r>
            <a:endParaRPr lang="zh-CN" altLang="en-US" sz="2800" dirty="0" smtClean="0"/>
          </a:p>
          <a:p>
            <a:pPr lvl="1">
              <a:lnSpc>
                <a:spcPct val="90000"/>
              </a:lnSpc>
              <a:buClr>
                <a:srgbClr val="006633"/>
              </a:buClr>
              <a:buFont typeface="Wingdings" panose="05000000000000000000" charset="0"/>
              <a:buChar char="Ø"/>
            </a:pPr>
            <a:r>
              <a:rPr lang="en-US" altLang="zh-CN" sz="2400" dirty="0" smtClean="0"/>
              <a:t>Linux</a:t>
            </a:r>
            <a:r>
              <a:rPr lang="zh-CN" altLang="en-US" sz="2400" dirty="0" smtClean="0"/>
              <a:t>文件系统标准（</a:t>
            </a:r>
            <a:r>
              <a:rPr lang="en-US" altLang="zh-CN" sz="2400" dirty="0" smtClean="0"/>
              <a:t>Linux File System Standard</a:t>
            </a:r>
            <a:r>
              <a:rPr lang="zh-CN" altLang="en-US" sz="2400" dirty="0" smtClean="0"/>
              <a:t>，</a:t>
            </a:r>
            <a:r>
              <a:rPr lang="en-US" altLang="zh-CN" sz="2400" dirty="0" smtClean="0"/>
              <a:t>FSSTND</a:t>
            </a:r>
            <a:r>
              <a:rPr lang="zh-CN" altLang="en-US" sz="2400" dirty="0" smtClean="0"/>
              <a:t>） </a:t>
            </a:r>
            <a:endParaRPr lang="zh-CN" altLang="en-US" sz="2400" dirty="0" smtClean="0"/>
          </a:p>
          <a:p>
            <a:pPr lvl="1">
              <a:lnSpc>
                <a:spcPct val="90000"/>
              </a:lnSpc>
              <a:buClr>
                <a:srgbClr val="006633"/>
              </a:buClr>
              <a:buFont typeface="Wingdings" panose="05000000000000000000" charset="0"/>
              <a:buChar char="Ø"/>
            </a:pPr>
            <a:r>
              <a:rPr lang="zh-CN" altLang="en-US" sz="2400" dirty="0" smtClean="0"/>
              <a:t>文件系统层次结构标准（</a:t>
            </a:r>
            <a:r>
              <a:rPr lang="en-US" altLang="zh-CN" sz="2400" dirty="0" smtClean="0"/>
              <a:t>File System Hierarchy Standard</a:t>
            </a:r>
            <a:r>
              <a:rPr lang="zh-CN" altLang="en-US" sz="2400" dirty="0" smtClean="0"/>
              <a:t>，</a:t>
            </a:r>
            <a:r>
              <a:rPr lang="en-US" altLang="zh-CN" sz="2400" dirty="0" smtClean="0"/>
              <a:t>FHS</a:t>
            </a:r>
            <a:r>
              <a:rPr lang="zh-CN" altLang="en-US" sz="2400" dirty="0" smtClean="0"/>
              <a:t>） </a:t>
            </a:r>
            <a:endParaRPr lang="zh-CN" altLang="en-US" dirty="0"/>
          </a:p>
        </p:txBody>
      </p:sp>
      <p:grpSp>
        <p:nvGrpSpPr>
          <p:cNvPr id="7" name="Group 6"/>
          <p:cNvGrpSpPr/>
          <p:nvPr/>
        </p:nvGrpSpPr>
        <p:grpSpPr bwMode="auto">
          <a:xfrm>
            <a:off x="611188" y="3429000"/>
            <a:ext cx="8061325" cy="2708275"/>
            <a:chOff x="340" y="2478"/>
            <a:chExt cx="5078" cy="1706"/>
          </a:xfrm>
        </p:grpSpPr>
        <p:sp>
          <p:nvSpPr>
            <p:cNvPr id="8" name="Text Box 7"/>
            <p:cNvSpPr txBox="1">
              <a:spLocks noChangeArrowheads="1"/>
            </p:cNvSpPr>
            <p:nvPr/>
          </p:nvSpPr>
          <p:spPr bwMode="auto">
            <a:xfrm>
              <a:off x="2154" y="2523"/>
              <a:ext cx="1248" cy="288"/>
            </a:xfrm>
            <a:prstGeom prst="rect">
              <a:avLst/>
            </a:prstGeom>
            <a:noFill/>
            <a:ln w="9525">
              <a:noFill/>
              <a:miter lim="800000"/>
            </a:ln>
            <a:effectLst/>
          </p:spPr>
          <p:txBody>
            <a:bodyPr>
              <a:spAutoFit/>
            </a:bodyPr>
            <a:lstStyle/>
            <a:p>
              <a:pPr>
                <a:spcBef>
                  <a:spcPct val="50000"/>
                </a:spcBef>
              </a:pPr>
              <a:r>
                <a:rPr kumimoji="1" lang="en-US" altLang="zh-CN" sz="2400" b="1">
                  <a:solidFill>
                    <a:srgbClr val="0033CC"/>
                  </a:solidFill>
                  <a:latin typeface="Tahoma" panose="020B0604030504040204" pitchFamily="34" charset="0"/>
                </a:rPr>
                <a:t>/</a:t>
              </a:r>
              <a:r>
                <a:rPr kumimoji="1" lang="zh-CN" altLang="en-US" sz="2000" b="1">
                  <a:latin typeface="Tahoma" panose="020B0604030504040204" pitchFamily="34" charset="0"/>
                </a:rPr>
                <a:t>（根目录）</a:t>
              </a:r>
              <a:endParaRPr kumimoji="1" lang="zh-CN" altLang="en-US" sz="2000" b="1">
                <a:latin typeface="Tahoma" panose="020B0604030504040204" pitchFamily="34" charset="0"/>
              </a:endParaRPr>
            </a:p>
          </p:txBody>
        </p:sp>
        <p:sp>
          <p:nvSpPr>
            <p:cNvPr id="9" name="Line 8"/>
            <p:cNvSpPr>
              <a:spLocks noChangeShapeType="1"/>
            </p:cNvSpPr>
            <p:nvPr/>
          </p:nvSpPr>
          <p:spPr bwMode="auto">
            <a:xfrm>
              <a:off x="762" y="3003"/>
              <a:ext cx="3744" cy="0"/>
            </a:xfrm>
            <a:prstGeom prst="line">
              <a:avLst/>
            </a:prstGeom>
            <a:noFill/>
            <a:ln w="38100">
              <a:solidFill>
                <a:schemeClr val="tx1"/>
              </a:solidFill>
              <a:miter lim="800000"/>
            </a:ln>
            <a:effectLst/>
          </p:spPr>
          <p:txBody>
            <a:bodyPr wrap="none"/>
            <a:lstStyle/>
            <a:p>
              <a:endParaRPr lang="zh-CN" altLang="en-US"/>
            </a:p>
          </p:txBody>
        </p:sp>
        <p:sp>
          <p:nvSpPr>
            <p:cNvPr id="10" name="Line 9"/>
            <p:cNvSpPr>
              <a:spLocks noChangeShapeType="1"/>
            </p:cNvSpPr>
            <p:nvPr/>
          </p:nvSpPr>
          <p:spPr bwMode="auto">
            <a:xfrm>
              <a:off x="2250" y="2811"/>
              <a:ext cx="0" cy="192"/>
            </a:xfrm>
            <a:prstGeom prst="line">
              <a:avLst/>
            </a:prstGeom>
            <a:noFill/>
            <a:ln w="38100">
              <a:solidFill>
                <a:schemeClr val="tx1"/>
              </a:solidFill>
              <a:miter lim="800000"/>
            </a:ln>
            <a:effectLst/>
          </p:spPr>
          <p:txBody>
            <a:bodyPr wrap="none"/>
            <a:lstStyle/>
            <a:p>
              <a:endParaRPr lang="zh-CN" altLang="en-US"/>
            </a:p>
          </p:txBody>
        </p:sp>
        <p:sp>
          <p:nvSpPr>
            <p:cNvPr id="11" name="Line 10"/>
            <p:cNvSpPr>
              <a:spLocks noChangeShapeType="1"/>
            </p:cNvSpPr>
            <p:nvPr/>
          </p:nvSpPr>
          <p:spPr bwMode="auto">
            <a:xfrm>
              <a:off x="762" y="3003"/>
              <a:ext cx="0" cy="192"/>
            </a:xfrm>
            <a:prstGeom prst="line">
              <a:avLst/>
            </a:prstGeom>
            <a:noFill/>
            <a:ln w="38100">
              <a:solidFill>
                <a:schemeClr val="tx1"/>
              </a:solidFill>
              <a:miter lim="800000"/>
            </a:ln>
            <a:effectLst/>
          </p:spPr>
          <p:txBody>
            <a:bodyPr wrap="none"/>
            <a:lstStyle/>
            <a:p>
              <a:endParaRPr lang="zh-CN" altLang="en-US"/>
            </a:p>
          </p:txBody>
        </p:sp>
        <p:sp>
          <p:nvSpPr>
            <p:cNvPr id="12" name="Line 11"/>
            <p:cNvSpPr>
              <a:spLocks noChangeShapeType="1"/>
            </p:cNvSpPr>
            <p:nvPr/>
          </p:nvSpPr>
          <p:spPr bwMode="auto">
            <a:xfrm>
              <a:off x="1242" y="3003"/>
              <a:ext cx="0" cy="192"/>
            </a:xfrm>
            <a:prstGeom prst="line">
              <a:avLst/>
            </a:prstGeom>
            <a:noFill/>
            <a:ln w="38100">
              <a:solidFill>
                <a:schemeClr val="tx1"/>
              </a:solidFill>
              <a:miter lim="800000"/>
            </a:ln>
            <a:effectLst/>
          </p:spPr>
          <p:txBody>
            <a:bodyPr wrap="none"/>
            <a:lstStyle/>
            <a:p>
              <a:endParaRPr lang="zh-CN" altLang="en-US"/>
            </a:p>
          </p:txBody>
        </p:sp>
        <p:sp>
          <p:nvSpPr>
            <p:cNvPr id="13" name="Line 12"/>
            <p:cNvSpPr>
              <a:spLocks noChangeShapeType="1"/>
            </p:cNvSpPr>
            <p:nvPr/>
          </p:nvSpPr>
          <p:spPr bwMode="auto">
            <a:xfrm>
              <a:off x="1770" y="3003"/>
              <a:ext cx="0" cy="192"/>
            </a:xfrm>
            <a:prstGeom prst="line">
              <a:avLst/>
            </a:prstGeom>
            <a:noFill/>
            <a:ln w="38100">
              <a:solidFill>
                <a:schemeClr val="tx1"/>
              </a:solidFill>
              <a:miter lim="800000"/>
            </a:ln>
            <a:effectLst/>
          </p:spPr>
          <p:txBody>
            <a:bodyPr wrap="none"/>
            <a:lstStyle/>
            <a:p>
              <a:endParaRPr lang="zh-CN" altLang="en-US"/>
            </a:p>
          </p:txBody>
        </p:sp>
        <p:sp>
          <p:nvSpPr>
            <p:cNvPr id="14" name="Line 13"/>
            <p:cNvSpPr>
              <a:spLocks noChangeShapeType="1"/>
            </p:cNvSpPr>
            <p:nvPr/>
          </p:nvSpPr>
          <p:spPr bwMode="auto">
            <a:xfrm>
              <a:off x="2250" y="3003"/>
              <a:ext cx="0" cy="192"/>
            </a:xfrm>
            <a:prstGeom prst="line">
              <a:avLst/>
            </a:prstGeom>
            <a:noFill/>
            <a:ln w="38100">
              <a:solidFill>
                <a:schemeClr val="tx1"/>
              </a:solidFill>
              <a:miter lim="800000"/>
            </a:ln>
            <a:effectLst/>
          </p:spPr>
          <p:txBody>
            <a:bodyPr wrap="none"/>
            <a:lstStyle/>
            <a:p>
              <a:endParaRPr lang="zh-CN" altLang="en-US"/>
            </a:p>
          </p:txBody>
        </p:sp>
        <p:sp>
          <p:nvSpPr>
            <p:cNvPr id="15" name="Line 14"/>
            <p:cNvSpPr>
              <a:spLocks noChangeShapeType="1"/>
            </p:cNvSpPr>
            <p:nvPr/>
          </p:nvSpPr>
          <p:spPr bwMode="auto">
            <a:xfrm>
              <a:off x="2778" y="3003"/>
              <a:ext cx="0" cy="192"/>
            </a:xfrm>
            <a:prstGeom prst="line">
              <a:avLst/>
            </a:prstGeom>
            <a:noFill/>
            <a:ln w="38100">
              <a:solidFill>
                <a:schemeClr val="tx1"/>
              </a:solidFill>
              <a:miter lim="800000"/>
            </a:ln>
            <a:effectLst/>
          </p:spPr>
          <p:txBody>
            <a:bodyPr wrap="none"/>
            <a:lstStyle/>
            <a:p>
              <a:endParaRPr lang="zh-CN" altLang="en-US"/>
            </a:p>
          </p:txBody>
        </p:sp>
        <p:sp>
          <p:nvSpPr>
            <p:cNvPr id="16" name="Line 15"/>
            <p:cNvSpPr>
              <a:spLocks noChangeShapeType="1"/>
            </p:cNvSpPr>
            <p:nvPr/>
          </p:nvSpPr>
          <p:spPr bwMode="auto">
            <a:xfrm>
              <a:off x="3306" y="3003"/>
              <a:ext cx="0" cy="192"/>
            </a:xfrm>
            <a:prstGeom prst="line">
              <a:avLst/>
            </a:prstGeom>
            <a:noFill/>
            <a:ln w="38100">
              <a:solidFill>
                <a:schemeClr val="tx1"/>
              </a:solidFill>
              <a:miter lim="800000"/>
            </a:ln>
            <a:effectLst/>
          </p:spPr>
          <p:txBody>
            <a:bodyPr wrap="none"/>
            <a:lstStyle/>
            <a:p>
              <a:endParaRPr lang="zh-CN" altLang="en-US"/>
            </a:p>
          </p:txBody>
        </p:sp>
        <p:sp>
          <p:nvSpPr>
            <p:cNvPr id="17" name="Line 16"/>
            <p:cNvSpPr>
              <a:spLocks noChangeShapeType="1"/>
            </p:cNvSpPr>
            <p:nvPr/>
          </p:nvSpPr>
          <p:spPr bwMode="auto">
            <a:xfrm>
              <a:off x="3882" y="3003"/>
              <a:ext cx="0" cy="192"/>
            </a:xfrm>
            <a:prstGeom prst="line">
              <a:avLst/>
            </a:prstGeom>
            <a:noFill/>
            <a:ln w="38100">
              <a:solidFill>
                <a:schemeClr val="tx1"/>
              </a:solidFill>
              <a:miter lim="800000"/>
            </a:ln>
            <a:effectLst/>
          </p:spPr>
          <p:txBody>
            <a:bodyPr wrap="none"/>
            <a:lstStyle/>
            <a:p>
              <a:endParaRPr lang="zh-CN" altLang="en-US"/>
            </a:p>
          </p:txBody>
        </p:sp>
        <p:sp>
          <p:nvSpPr>
            <p:cNvPr id="18" name="Line 17"/>
            <p:cNvSpPr>
              <a:spLocks noChangeShapeType="1"/>
            </p:cNvSpPr>
            <p:nvPr/>
          </p:nvSpPr>
          <p:spPr bwMode="auto">
            <a:xfrm>
              <a:off x="4506" y="3003"/>
              <a:ext cx="0" cy="192"/>
            </a:xfrm>
            <a:prstGeom prst="line">
              <a:avLst/>
            </a:prstGeom>
            <a:noFill/>
            <a:ln w="38100">
              <a:solidFill>
                <a:schemeClr val="tx1"/>
              </a:solidFill>
              <a:miter lim="800000"/>
            </a:ln>
            <a:effectLst/>
          </p:spPr>
          <p:txBody>
            <a:bodyPr wrap="none"/>
            <a:lstStyle/>
            <a:p>
              <a:endParaRPr lang="zh-CN" altLang="en-US"/>
            </a:p>
          </p:txBody>
        </p:sp>
        <p:sp>
          <p:nvSpPr>
            <p:cNvPr id="19" name="Text Box 18"/>
            <p:cNvSpPr txBox="1">
              <a:spLocks noChangeArrowheads="1"/>
            </p:cNvSpPr>
            <p:nvPr/>
          </p:nvSpPr>
          <p:spPr bwMode="auto">
            <a:xfrm>
              <a:off x="474" y="3160"/>
              <a:ext cx="4944" cy="250"/>
            </a:xfrm>
            <a:prstGeom prst="rect">
              <a:avLst/>
            </a:prstGeom>
            <a:noFill/>
            <a:ln w="9525">
              <a:noFill/>
              <a:miter lim="800000"/>
            </a:ln>
            <a:effectLst/>
          </p:spPr>
          <p:txBody>
            <a:bodyPr>
              <a:spAutoFit/>
            </a:bodyPr>
            <a:lstStyle/>
            <a:p>
              <a:r>
                <a:rPr kumimoji="1" lang="en-US" altLang="zh-CN" sz="2000" b="1" dirty="0">
                  <a:solidFill>
                    <a:srgbClr val="0033CC"/>
                  </a:solidFill>
                  <a:latin typeface="Lucida Console" panose="020B0609040504020204" pitchFamily="49" charset="0"/>
                </a:rPr>
                <a:t>/bin  /</a:t>
              </a:r>
              <a:r>
                <a:rPr kumimoji="1" lang="en-US" altLang="zh-CN" sz="2000" b="1" dirty="0" err="1">
                  <a:solidFill>
                    <a:srgbClr val="0033CC"/>
                  </a:solidFill>
                  <a:latin typeface="Lucida Console" panose="020B0609040504020204" pitchFamily="49" charset="0"/>
                </a:rPr>
                <a:t>sbin</a:t>
              </a:r>
              <a:r>
                <a:rPr kumimoji="1" lang="en-US" altLang="zh-CN" sz="2000" b="1" dirty="0">
                  <a:solidFill>
                    <a:srgbClr val="0033CC"/>
                  </a:solidFill>
                  <a:latin typeface="Lucida Console" panose="020B0609040504020204" pitchFamily="49" charset="0"/>
                </a:rPr>
                <a:t> /</a:t>
              </a:r>
              <a:r>
                <a:rPr kumimoji="1" lang="en-US" altLang="zh-CN" sz="2000" b="1" dirty="0" err="1">
                  <a:solidFill>
                    <a:srgbClr val="0033CC"/>
                  </a:solidFill>
                  <a:latin typeface="Lucida Console" panose="020B0609040504020204" pitchFamily="49" charset="0"/>
                </a:rPr>
                <a:t>usr</a:t>
              </a:r>
              <a:r>
                <a:rPr kumimoji="1" lang="en-US" altLang="zh-CN" sz="2000" b="1" dirty="0">
                  <a:solidFill>
                    <a:srgbClr val="0033CC"/>
                  </a:solidFill>
                  <a:latin typeface="Lucida Console" panose="020B0609040504020204" pitchFamily="49" charset="0"/>
                </a:rPr>
                <a:t> /etc  /root /home /lib  . . .</a:t>
              </a:r>
              <a:endParaRPr kumimoji="1" lang="en-US" altLang="zh-CN" sz="2000" b="1" dirty="0">
                <a:solidFill>
                  <a:srgbClr val="0033CC"/>
                </a:solidFill>
                <a:latin typeface="Lucida Console" panose="020B0609040504020204" pitchFamily="49" charset="0"/>
              </a:endParaRPr>
            </a:p>
          </p:txBody>
        </p:sp>
        <p:sp>
          <p:nvSpPr>
            <p:cNvPr id="20" name="Line 19"/>
            <p:cNvSpPr>
              <a:spLocks noChangeShapeType="1"/>
            </p:cNvSpPr>
            <p:nvPr/>
          </p:nvSpPr>
          <p:spPr bwMode="auto">
            <a:xfrm>
              <a:off x="1290" y="3579"/>
              <a:ext cx="1008" cy="0"/>
            </a:xfrm>
            <a:prstGeom prst="line">
              <a:avLst/>
            </a:prstGeom>
            <a:noFill/>
            <a:ln w="38100">
              <a:solidFill>
                <a:schemeClr val="tx1"/>
              </a:solidFill>
              <a:miter lim="800000"/>
            </a:ln>
            <a:effectLst/>
          </p:spPr>
          <p:txBody>
            <a:bodyPr wrap="none"/>
            <a:lstStyle/>
            <a:p>
              <a:endParaRPr lang="zh-CN" altLang="en-US"/>
            </a:p>
          </p:txBody>
        </p:sp>
        <p:sp>
          <p:nvSpPr>
            <p:cNvPr id="21" name="Line 20"/>
            <p:cNvSpPr>
              <a:spLocks noChangeShapeType="1"/>
            </p:cNvSpPr>
            <p:nvPr/>
          </p:nvSpPr>
          <p:spPr bwMode="auto">
            <a:xfrm>
              <a:off x="1770" y="3387"/>
              <a:ext cx="0" cy="192"/>
            </a:xfrm>
            <a:prstGeom prst="line">
              <a:avLst/>
            </a:prstGeom>
            <a:noFill/>
            <a:ln w="38100">
              <a:solidFill>
                <a:schemeClr val="tx1"/>
              </a:solidFill>
              <a:miter lim="800000"/>
            </a:ln>
            <a:effectLst/>
          </p:spPr>
          <p:txBody>
            <a:bodyPr wrap="none"/>
            <a:lstStyle/>
            <a:p>
              <a:endParaRPr lang="zh-CN" altLang="en-US"/>
            </a:p>
          </p:txBody>
        </p:sp>
        <p:sp>
          <p:nvSpPr>
            <p:cNvPr id="22" name="Line 21"/>
            <p:cNvSpPr>
              <a:spLocks noChangeShapeType="1"/>
            </p:cNvSpPr>
            <p:nvPr/>
          </p:nvSpPr>
          <p:spPr bwMode="auto">
            <a:xfrm>
              <a:off x="1290" y="3579"/>
              <a:ext cx="0" cy="192"/>
            </a:xfrm>
            <a:prstGeom prst="line">
              <a:avLst/>
            </a:prstGeom>
            <a:noFill/>
            <a:ln w="38100">
              <a:solidFill>
                <a:schemeClr val="tx1"/>
              </a:solidFill>
              <a:miter lim="800000"/>
            </a:ln>
            <a:effectLst/>
          </p:spPr>
          <p:txBody>
            <a:bodyPr wrap="none"/>
            <a:lstStyle/>
            <a:p>
              <a:endParaRPr lang="zh-CN" altLang="en-US"/>
            </a:p>
          </p:txBody>
        </p:sp>
        <p:sp>
          <p:nvSpPr>
            <p:cNvPr id="23" name="Line 22"/>
            <p:cNvSpPr>
              <a:spLocks noChangeShapeType="1"/>
            </p:cNvSpPr>
            <p:nvPr/>
          </p:nvSpPr>
          <p:spPr bwMode="auto">
            <a:xfrm>
              <a:off x="1770" y="3579"/>
              <a:ext cx="0" cy="192"/>
            </a:xfrm>
            <a:prstGeom prst="line">
              <a:avLst/>
            </a:prstGeom>
            <a:noFill/>
            <a:ln w="38100">
              <a:solidFill>
                <a:schemeClr val="tx1"/>
              </a:solidFill>
              <a:miter lim="800000"/>
            </a:ln>
            <a:effectLst/>
          </p:spPr>
          <p:txBody>
            <a:bodyPr wrap="none"/>
            <a:lstStyle/>
            <a:p>
              <a:endParaRPr lang="zh-CN" altLang="en-US"/>
            </a:p>
          </p:txBody>
        </p:sp>
        <p:sp>
          <p:nvSpPr>
            <p:cNvPr id="24" name="Line 23"/>
            <p:cNvSpPr>
              <a:spLocks noChangeShapeType="1"/>
            </p:cNvSpPr>
            <p:nvPr/>
          </p:nvSpPr>
          <p:spPr bwMode="auto">
            <a:xfrm>
              <a:off x="2298" y="3579"/>
              <a:ext cx="0" cy="192"/>
            </a:xfrm>
            <a:prstGeom prst="line">
              <a:avLst/>
            </a:prstGeom>
            <a:noFill/>
            <a:ln w="38100">
              <a:solidFill>
                <a:schemeClr val="tx1"/>
              </a:solidFill>
              <a:miter lim="800000"/>
            </a:ln>
            <a:effectLst/>
          </p:spPr>
          <p:txBody>
            <a:bodyPr wrap="none"/>
            <a:lstStyle/>
            <a:p>
              <a:endParaRPr lang="zh-CN" altLang="en-US"/>
            </a:p>
          </p:txBody>
        </p:sp>
        <p:sp>
          <p:nvSpPr>
            <p:cNvPr id="25" name="Rectangle 24"/>
            <p:cNvSpPr>
              <a:spLocks noChangeArrowheads="1"/>
            </p:cNvSpPr>
            <p:nvPr/>
          </p:nvSpPr>
          <p:spPr bwMode="auto">
            <a:xfrm>
              <a:off x="1098" y="3819"/>
              <a:ext cx="1584" cy="250"/>
            </a:xfrm>
            <a:prstGeom prst="rect">
              <a:avLst/>
            </a:prstGeom>
            <a:noFill/>
            <a:ln w="9525">
              <a:noFill/>
              <a:miter lim="800000"/>
            </a:ln>
            <a:effectLst/>
          </p:spPr>
          <p:txBody>
            <a:bodyPr>
              <a:spAutoFit/>
            </a:bodyPr>
            <a:lstStyle/>
            <a:p>
              <a:r>
                <a:rPr kumimoji="1" lang="en-US" altLang="zh-CN" sz="2000" b="1">
                  <a:solidFill>
                    <a:srgbClr val="0033CC"/>
                  </a:solidFill>
                  <a:latin typeface="Lucida Console" panose="020B0609040504020204" pitchFamily="49" charset="0"/>
                </a:rPr>
                <a:t>. . . . . . .</a:t>
              </a:r>
              <a:endParaRPr kumimoji="1" lang="en-US" altLang="zh-CN" sz="2000" b="1">
                <a:solidFill>
                  <a:srgbClr val="0033CC"/>
                </a:solidFill>
                <a:latin typeface="Lucida Console" panose="020B0609040504020204" pitchFamily="49" charset="0"/>
              </a:endParaRPr>
            </a:p>
          </p:txBody>
        </p:sp>
        <p:sp>
          <p:nvSpPr>
            <p:cNvPr id="26" name="Line 25"/>
            <p:cNvSpPr>
              <a:spLocks noChangeShapeType="1"/>
            </p:cNvSpPr>
            <p:nvPr/>
          </p:nvSpPr>
          <p:spPr bwMode="auto">
            <a:xfrm>
              <a:off x="3402" y="3627"/>
              <a:ext cx="1008" cy="0"/>
            </a:xfrm>
            <a:prstGeom prst="line">
              <a:avLst/>
            </a:prstGeom>
            <a:noFill/>
            <a:ln w="38100">
              <a:solidFill>
                <a:schemeClr val="tx1"/>
              </a:solidFill>
              <a:miter lim="800000"/>
            </a:ln>
            <a:effectLst/>
          </p:spPr>
          <p:txBody>
            <a:bodyPr wrap="none"/>
            <a:lstStyle/>
            <a:p>
              <a:endParaRPr lang="zh-CN" altLang="en-US"/>
            </a:p>
          </p:txBody>
        </p:sp>
        <p:sp>
          <p:nvSpPr>
            <p:cNvPr id="27" name="Line 26"/>
            <p:cNvSpPr>
              <a:spLocks noChangeShapeType="1"/>
            </p:cNvSpPr>
            <p:nvPr/>
          </p:nvSpPr>
          <p:spPr bwMode="auto">
            <a:xfrm>
              <a:off x="3882" y="3435"/>
              <a:ext cx="0" cy="192"/>
            </a:xfrm>
            <a:prstGeom prst="line">
              <a:avLst/>
            </a:prstGeom>
            <a:noFill/>
            <a:ln w="38100">
              <a:solidFill>
                <a:schemeClr val="tx1"/>
              </a:solidFill>
              <a:miter lim="800000"/>
            </a:ln>
            <a:effectLst/>
          </p:spPr>
          <p:txBody>
            <a:bodyPr wrap="none"/>
            <a:lstStyle/>
            <a:p>
              <a:endParaRPr lang="zh-CN" altLang="en-US"/>
            </a:p>
          </p:txBody>
        </p:sp>
        <p:sp>
          <p:nvSpPr>
            <p:cNvPr id="28" name="Line 27"/>
            <p:cNvSpPr>
              <a:spLocks noChangeShapeType="1"/>
            </p:cNvSpPr>
            <p:nvPr/>
          </p:nvSpPr>
          <p:spPr bwMode="auto">
            <a:xfrm>
              <a:off x="3402" y="3627"/>
              <a:ext cx="0" cy="192"/>
            </a:xfrm>
            <a:prstGeom prst="line">
              <a:avLst/>
            </a:prstGeom>
            <a:noFill/>
            <a:ln w="38100">
              <a:solidFill>
                <a:schemeClr val="tx1"/>
              </a:solidFill>
              <a:miter lim="800000"/>
            </a:ln>
            <a:effectLst/>
          </p:spPr>
          <p:txBody>
            <a:bodyPr wrap="none"/>
            <a:lstStyle/>
            <a:p>
              <a:endParaRPr lang="zh-CN" altLang="en-US"/>
            </a:p>
          </p:txBody>
        </p:sp>
        <p:sp>
          <p:nvSpPr>
            <p:cNvPr id="29" name="Line 28"/>
            <p:cNvSpPr>
              <a:spLocks noChangeShapeType="1"/>
            </p:cNvSpPr>
            <p:nvPr/>
          </p:nvSpPr>
          <p:spPr bwMode="auto">
            <a:xfrm>
              <a:off x="3882" y="3627"/>
              <a:ext cx="0" cy="192"/>
            </a:xfrm>
            <a:prstGeom prst="line">
              <a:avLst/>
            </a:prstGeom>
            <a:noFill/>
            <a:ln w="38100">
              <a:solidFill>
                <a:schemeClr val="tx1"/>
              </a:solidFill>
              <a:miter lim="800000"/>
            </a:ln>
            <a:effectLst/>
          </p:spPr>
          <p:txBody>
            <a:bodyPr wrap="none"/>
            <a:lstStyle/>
            <a:p>
              <a:endParaRPr lang="zh-CN" altLang="en-US"/>
            </a:p>
          </p:txBody>
        </p:sp>
        <p:sp>
          <p:nvSpPr>
            <p:cNvPr id="30" name="Line 29"/>
            <p:cNvSpPr>
              <a:spLocks noChangeShapeType="1"/>
            </p:cNvSpPr>
            <p:nvPr/>
          </p:nvSpPr>
          <p:spPr bwMode="auto">
            <a:xfrm>
              <a:off x="4410" y="3627"/>
              <a:ext cx="0" cy="192"/>
            </a:xfrm>
            <a:prstGeom prst="line">
              <a:avLst/>
            </a:prstGeom>
            <a:noFill/>
            <a:ln w="38100">
              <a:solidFill>
                <a:schemeClr val="tx1"/>
              </a:solidFill>
              <a:miter lim="800000"/>
            </a:ln>
            <a:effectLst/>
          </p:spPr>
          <p:txBody>
            <a:bodyPr wrap="none"/>
            <a:lstStyle/>
            <a:p>
              <a:endParaRPr lang="zh-CN" altLang="en-US"/>
            </a:p>
          </p:txBody>
        </p:sp>
        <p:sp>
          <p:nvSpPr>
            <p:cNvPr id="31" name="Rectangle 30"/>
            <p:cNvSpPr>
              <a:spLocks noChangeArrowheads="1"/>
            </p:cNvSpPr>
            <p:nvPr/>
          </p:nvSpPr>
          <p:spPr bwMode="auto">
            <a:xfrm>
              <a:off x="3210" y="3867"/>
              <a:ext cx="1584" cy="250"/>
            </a:xfrm>
            <a:prstGeom prst="rect">
              <a:avLst/>
            </a:prstGeom>
            <a:noFill/>
            <a:ln w="9525">
              <a:noFill/>
              <a:miter lim="800000"/>
            </a:ln>
            <a:effectLst/>
          </p:spPr>
          <p:txBody>
            <a:bodyPr>
              <a:spAutoFit/>
            </a:bodyPr>
            <a:lstStyle/>
            <a:p>
              <a:r>
                <a:rPr kumimoji="1" lang="en-US" altLang="zh-CN" sz="2000" b="1">
                  <a:solidFill>
                    <a:srgbClr val="0033CC"/>
                  </a:solidFill>
                  <a:latin typeface="Lucida Console" panose="020B0609040504020204" pitchFamily="49" charset="0"/>
                </a:rPr>
                <a:t>. . . . . . .</a:t>
              </a:r>
              <a:endParaRPr kumimoji="1" lang="en-US" altLang="zh-CN" sz="2000" b="1">
                <a:solidFill>
                  <a:srgbClr val="0033CC"/>
                </a:solidFill>
                <a:latin typeface="Lucida Console" panose="020B0609040504020204" pitchFamily="49" charset="0"/>
              </a:endParaRPr>
            </a:p>
          </p:txBody>
        </p:sp>
        <p:sp>
          <p:nvSpPr>
            <p:cNvPr id="32" name="Rectangle 31"/>
            <p:cNvSpPr>
              <a:spLocks noChangeArrowheads="1"/>
            </p:cNvSpPr>
            <p:nvPr/>
          </p:nvSpPr>
          <p:spPr bwMode="auto">
            <a:xfrm>
              <a:off x="340" y="2478"/>
              <a:ext cx="5035" cy="1706"/>
            </a:xfrm>
            <a:prstGeom prst="rect">
              <a:avLst/>
            </a:prstGeom>
            <a:noFill/>
            <a:ln w="19050">
              <a:solidFill>
                <a:schemeClr val="hlink"/>
              </a:solidFill>
              <a:miter lim="800000"/>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750" y="398780"/>
            <a:ext cx="8229600" cy="828675"/>
          </a:xfrm>
        </p:spPr>
        <p:txBody>
          <a:bodyPr/>
          <a:lstStyle/>
          <a:p>
            <a:r>
              <a:rPr lang="zh-CN" altLang="en-US" b="1" smtClean="0"/>
              <a:t>硬盘的技术指标</a:t>
            </a:r>
            <a:endParaRPr lang="zh-CN" altLang="en-US" dirty="0"/>
          </a:p>
        </p:txBody>
      </p:sp>
      <p:sp>
        <p:nvSpPr>
          <p:cNvPr id="3" name="内容占位符 2"/>
          <p:cNvSpPr>
            <a:spLocks noGrp="1"/>
          </p:cNvSpPr>
          <p:nvPr>
            <p:ph idx="1"/>
          </p:nvPr>
        </p:nvSpPr>
        <p:spPr>
          <a:xfrm>
            <a:off x="457200" y="1340768"/>
            <a:ext cx="8229600" cy="4790157"/>
          </a:xfrm>
        </p:spPr>
        <p:txBody>
          <a:bodyPr/>
          <a:lstStyle/>
          <a:p>
            <a:pPr>
              <a:buClr>
                <a:srgbClr val="006633"/>
              </a:buClr>
              <a:buFont typeface="Wingdings" panose="05000000000000000000" charset="0"/>
              <a:buChar char="Ø"/>
            </a:pPr>
            <a:r>
              <a:rPr lang="zh-CN" altLang="en-US" sz="2800" b="1" dirty="0" smtClean="0">
                <a:solidFill>
                  <a:srgbClr val="C00000"/>
                </a:solidFill>
              </a:rPr>
              <a:t>主轴转速</a:t>
            </a:r>
            <a:r>
              <a:rPr lang="zh-CN" altLang="en-US" sz="2800" dirty="0" smtClean="0"/>
              <a:t>：指硬盘盘片在一分钟内所能完成的最大转数。</a:t>
            </a:r>
            <a:endParaRPr lang="zh-CN" altLang="en-US" sz="2800" dirty="0" smtClean="0"/>
          </a:p>
          <a:p>
            <a:pPr>
              <a:buClr>
                <a:srgbClr val="006633"/>
              </a:buClr>
              <a:buFont typeface="Wingdings" panose="05000000000000000000" charset="0"/>
              <a:buChar char="Ø"/>
            </a:pPr>
            <a:r>
              <a:rPr lang="zh-CN" altLang="en-US" sz="2800" b="1" dirty="0" smtClean="0">
                <a:solidFill>
                  <a:srgbClr val="C00000"/>
                </a:solidFill>
              </a:rPr>
              <a:t>平均寻道时间</a:t>
            </a:r>
            <a:r>
              <a:rPr lang="zh-CN" altLang="en-US" sz="2800" dirty="0" smtClean="0"/>
              <a:t>：指磁头从得到指令到寻找到数据所在磁道的时间，它描述硬盘读取数据的能力。</a:t>
            </a:r>
            <a:endParaRPr lang="zh-CN" altLang="en-US" sz="2800" dirty="0" smtClean="0"/>
          </a:p>
          <a:p>
            <a:pPr>
              <a:buClr>
                <a:srgbClr val="006633"/>
              </a:buClr>
              <a:buFont typeface="Wingdings" panose="05000000000000000000" charset="0"/>
              <a:buChar char="Ø"/>
            </a:pPr>
            <a:r>
              <a:rPr lang="zh-CN" altLang="en-US" sz="2800" b="1" dirty="0" smtClean="0">
                <a:solidFill>
                  <a:srgbClr val="C00000"/>
                </a:solidFill>
              </a:rPr>
              <a:t>数据传输率</a:t>
            </a:r>
            <a:r>
              <a:rPr lang="zh-CN" altLang="en-US" sz="2800" dirty="0" smtClean="0"/>
              <a:t>：指的是从硬盘缓存向外输出数据的速度，单位为</a:t>
            </a:r>
            <a:r>
              <a:rPr lang="en-US" altLang="zh-CN" sz="2800" dirty="0" smtClean="0"/>
              <a:t>MB/s</a:t>
            </a:r>
            <a:r>
              <a:rPr lang="zh-CN" altLang="en-US" sz="2800" dirty="0" smtClean="0"/>
              <a:t>。</a:t>
            </a:r>
            <a:endParaRPr lang="zh-CN" altLang="en-US" sz="2800" dirty="0" smtClean="0"/>
          </a:p>
          <a:p>
            <a:pPr>
              <a:buClr>
                <a:srgbClr val="006633"/>
              </a:buClr>
              <a:buFont typeface="Wingdings" panose="05000000000000000000" charset="0"/>
              <a:buChar char="Ø"/>
            </a:pPr>
            <a:r>
              <a:rPr lang="zh-CN" altLang="en-US" sz="2800" b="1" dirty="0" smtClean="0">
                <a:solidFill>
                  <a:srgbClr val="C00000"/>
                </a:solidFill>
              </a:rPr>
              <a:t>高速缓存</a:t>
            </a:r>
            <a:r>
              <a:rPr lang="zh-CN" altLang="en-US" sz="2800" dirty="0" smtClean="0"/>
              <a:t>：缓存是数据的临时寄存器，主要用来缓解速度差和实现数据预存取等。</a:t>
            </a:r>
            <a:endParaRPr lang="zh-CN" altLang="en-US" sz="2800" dirty="0" smtClean="0"/>
          </a:p>
          <a:p>
            <a:pPr>
              <a:buClr>
                <a:srgbClr val="006633"/>
              </a:buClr>
              <a:buFont typeface="Wingdings" panose="05000000000000000000" charset="0"/>
              <a:buChar char="Ø"/>
            </a:pPr>
            <a:r>
              <a:rPr lang="zh-CN" altLang="en-US" sz="2800" b="1" dirty="0" smtClean="0">
                <a:solidFill>
                  <a:srgbClr val="C00000"/>
                </a:solidFill>
              </a:rPr>
              <a:t>单碟容量</a:t>
            </a:r>
            <a:r>
              <a:rPr lang="zh-CN" altLang="en-US" sz="2800" dirty="0" smtClean="0"/>
              <a:t>：指每张碟片的最大容量。这是反映硬盘综合性能指标的一个重要的因素。</a:t>
            </a:r>
            <a:endParaRPr lang="zh-CN" altLang="en-US" sz="2800" dirty="0"/>
          </a:p>
        </p:txBody>
      </p:sp>
      <p:sp>
        <p:nvSpPr>
          <p:cNvPr id="6" name="灯片编号占位符 5"/>
          <p:cNvSpPr>
            <a:spLocks noGrp="1"/>
          </p:cNvSpPr>
          <p:nvPr>
            <p:ph type="sldNum" sz="quarter" idx="12"/>
          </p:nvPr>
        </p:nvSpPr>
        <p:spPr>
          <a:xfrm>
            <a:off x="6553200" y="6243638"/>
            <a:ext cx="2133600" cy="457200"/>
          </a:xfrm>
        </p:spPr>
        <p:txBody>
          <a:bodyPr/>
          <a:lstStyle/>
          <a:p>
            <a:fld id="{1D884F6B-D068-45E9-B250-41F0C46488DC}" type="slidenum">
              <a:rPr lang="en-US" altLang="zh-CN" smtClean="0"/>
            </a:fld>
            <a:endParaRPr lang="en-US" altLang="zh-C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Linux</a:t>
            </a:r>
            <a:r>
              <a:rPr lang="zh-CN" altLang="en-US" b="1" dirty="0" smtClean="0"/>
              <a:t>支持多种文件系统</a:t>
            </a:r>
            <a:endParaRPr lang="zh-CN" altLang="en-US" b="1" dirty="0"/>
          </a:p>
        </p:txBody>
      </p:sp>
      <p:sp>
        <p:nvSpPr>
          <p:cNvPr id="3" name="内容占位符 2"/>
          <p:cNvSpPr>
            <a:spLocks noGrp="1"/>
          </p:cNvSpPr>
          <p:nvPr>
            <p:ph idx="1"/>
          </p:nvPr>
        </p:nvSpPr>
        <p:spPr>
          <a:xfrm>
            <a:off x="323215" y="1196975"/>
            <a:ext cx="8229600" cy="4115435"/>
          </a:xfrm>
        </p:spPr>
        <p:txBody>
          <a:bodyPr/>
          <a:lstStyle/>
          <a:p>
            <a:pPr>
              <a:buClr>
                <a:srgbClr val="006633"/>
              </a:buClr>
              <a:buFont typeface="Wingdings" panose="05000000000000000000" charset="0"/>
              <a:buChar char="Ø"/>
            </a:pPr>
            <a:r>
              <a:rPr lang="en-US" altLang="zh-CN" dirty="0" smtClean="0"/>
              <a:t>Linux</a:t>
            </a:r>
            <a:r>
              <a:rPr lang="zh-CN" altLang="en-US" dirty="0" smtClean="0"/>
              <a:t>的内核采用了称之为</a:t>
            </a:r>
            <a:r>
              <a:rPr lang="zh-CN" altLang="en-US" b="1" dirty="0" smtClean="0">
                <a:solidFill>
                  <a:schemeClr val="accent6">
                    <a:lumMod val="75000"/>
                  </a:schemeClr>
                </a:solidFill>
              </a:rPr>
              <a:t>虚拟文件系统</a:t>
            </a:r>
            <a:r>
              <a:rPr lang="zh-CN" altLang="en-US" dirty="0" smtClean="0">
                <a:solidFill>
                  <a:schemeClr val="accent6">
                    <a:lumMod val="75000"/>
                  </a:schemeClr>
                </a:solidFill>
              </a:rPr>
              <a:t>（</a:t>
            </a:r>
            <a:r>
              <a:rPr lang="en-US" altLang="zh-CN" b="1" dirty="0" smtClean="0">
                <a:solidFill>
                  <a:schemeClr val="accent6">
                    <a:lumMod val="75000"/>
                  </a:schemeClr>
                </a:solidFill>
              </a:rPr>
              <a:t>Virtual File System</a:t>
            </a:r>
            <a:r>
              <a:rPr lang="zh-CN" altLang="en-US" b="1" dirty="0" smtClean="0">
                <a:solidFill>
                  <a:schemeClr val="accent6">
                    <a:lumMod val="75000"/>
                  </a:schemeClr>
                </a:solidFill>
              </a:rPr>
              <a:t>，</a:t>
            </a:r>
            <a:r>
              <a:rPr lang="en-US" altLang="zh-CN" b="1" dirty="0" smtClean="0">
                <a:solidFill>
                  <a:schemeClr val="accent6">
                    <a:lumMod val="75000"/>
                  </a:schemeClr>
                </a:solidFill>
              </a:rPr>
              <a:t>VFS</a:t>
            </a:r>
            <a:r>
              <a:rPr lang="zh-CN" altLang="en-US" dirty="0" smtClean="0">
                <a:solidFill>
                  <a:schemeClr val="accent6">
                    <a:lumMod val="75000"/>
                  </a:schemeClr>
                </a:solidFill>
              </a:rPr>
              <a:t>）</a:t>
            </a:r>
            <a:r>
              <a:rPr lang="zh-CN" altLang="en-US" dirty="0" smtClean="0"/>
              <a:t>的技术，因此 </a:t>
            </a:r>
            <a:r>
              <a:rPr lang="en-US" altLang="zh-CN" dirty="0" smtClean="0"/>
              <a:t>Linux </a:t>
            </a:r>
            <a:r>
              <a:rPr lang="zh-CN" altLang="en-US" dirty="0" smtClean="0"/>
              <a:t>可以支持多种不同的文件系统类型。</a:t>
            </a:r>
            <a:endParaRPr lang="en-US" altLang="zh-CN" dirty="0" smtClean="0"/>
          </a:p>
          <a:p>
            <a:pPr>
              <a:buClr>
                <a:srgbClr val="006633"/>
              </a:buClr>
              <a:buFont typeface="Wingdings" panose="05000000000000000000" charset="0"/>
              <a:buChar char="Ø"/>
            </a:pPr>
            <a:r>
              <a:rPr lang="en-US" altLang="zh-CN" dirty="0" smtClean="0"/>
              <a:t>Linux</a:t>
            </a:r>
            <a:r>
              <a:rPr lang="zh-CN" altLang="en-US" dirty="0" smtClean="0"/>
              <a:t>可支持的文件系统</a:t>
            </a:r>
            <a:endParaRPr lang="en-US" altLang="zh-CN" dirty="0" smtClean="0"/>
          </a:p>
          <a:p>
            <a:pPr lvl="1">
              <a:buFont typeface="Wingdings" panose="05000000000000000000" charset="0"/>
              <a:buChar char="Ø"/>
            </a:pPr>
            <a:r>
              <a:rPr lang="en-US" altLang="zh-CN" dirty="0" smtClean="0"/>
              <a:t>Linux</a:t>
            </a:r>
            <a:r>
              <a:rPr lang="zh-CN" altLang="en-US" dirty="0" smtClean="0"/>
              <a:t>目前几乎支持所有的</a:t>
            </a:r>
            <a:r>
              <a:rPr lang="en-US" altLang="zh-CN" dirty="0" smtClean="0"/>
              <a:t>UNIX</a:t>
            </a:r>
            <a:r>
              <a:rPr lang="zh-CN" altLang="en-US" dirty="0" smtClean="0"/>
              <a:t>类的文件系统，如 </a:t>
            </a:r>
            <a:r>
              <a:rPr lang="en-US" altLang="zh-CN" dirty="0" smtClean="0"/>
              <a:t>HFS</a:t>
            </a:r>
            <a:r>
              <a:rPr lang="zh-CN" altLang="en-US" dirty="0" smtClean="0"/>
              <a:t>、</a:t>
            </a:r>
            <a:r>
              <a:rPr lang="en-US" altLang="zh-CN" dirty="0" smtClean="0"/>
              <a:t>XFS</a:t>
            </a:r>
            <a:r>
              <a:rPr lang="zh-CN" altLang="en-US" dirty="0" smtClean="0"/>
              <a:t>、</a:t>
            </a:r>
            <a:r>
              <a:rPr lang="en-US" altLang="zh-CN" dirty="0" smtClean="0"/>
              <a:t>JFS</a:t>
            </a:r>
            <a:r>
              <a:rPr lang="zh-CN" altLang="en-US" dirty="0" smtClean="0"/>
              <a:t>、</a:t>
            </a:r>
            <a:r>
              <a:rPr lang="en-US" altLang="zh-CN" dirty="0" err="1" smtClean="0"/>
              <a:t>Minix</a:t>
            </a:r>
            <a:r>
              <a:rPr lang="en-US" altLang="zh-CN" dirty="0" smtClean="0"/>
              <a:t> FS </a:t>
            </a:r>
            <a:r>
              <a:rPr lang="zh-CN" altLang="en-US" dirty="0" smtClean="0"/>
              <a:t>及 </a:t>
            </a:r>
            <a:r>
              <a:rPr lang="en-US" altLang="zh-CN" dirty="0" smtClean="0"/>
              <a:t>UFS </a:t>
            </a:r>
            <a:r>
              <a:rPr lang="zh-CN" altLang="en-US" dirty="0" smtClean="0"/>
              <a:t>等</a:t>
            </a:r>
            <a:endParaRPr lang="zh-CN" altLang="en-US" dirty="0" smtClean="0"/>
          </a:p>
          <a:p>
            <a:pPr lvl="1">
              <a:buFont typeface="Wingdings" panose="05000000000000000000" charset="0"/>
              <a:buChar char="Ø"/>
            </a:pPr>
            <a:r>
              <a:rPr lang="en-US" altLang="zh-CN" dirty="0" smtClean="0"/>
              <a:t>Linux </a:t>
            </a:r>
            <a:r>
              <a:rPr lang="zh-CN" altLang="en-US" dirty="0" smtClean="0"/>
              <a:t>支持 </a:t>
            </a:r>
            <a:r>
              <a:rPr lang="en-US" altLang="zh-CN" dirty="0" smtClean="0"/>
              <a:t>NFS </a:t>
            </a:r>
            <a:r>
              <a:rPr lang="zh-CN" altLang="en-US" dirty="0" smtClean="0"/>
              <a:t>文件系统</a:t>
            </a:r>
            <a:endParaRPr lang="zh-CN" altLang="en-US" dirty="0" smtClean="0"/>
          </a:p>
          <a:p>
            <a:pPr lvl="1">
              <a:buFont typeface="Wingdings" panose="05000000000000000000" charset="0"/>
              <a:buChar char="Ø"/>
            </a:pPr>
            <a:r>
              <a:rPr lang="en-US" altLang="zh-CN" dirty="0" smtClean="0"/>
              <a:t>Linux </a:t>
            </a:r>
            <a:r>
              <a:rPr lang="zh-CN" altLang="en-US" dirty="0" smtClean="0"/>
              <a:t>也支持 </a:t>
            </a:r>
            <a:r>
              <a:rPr lang="en-US" altLang="zh-CN" dirty="0" smtClean="0"/>
              <a:t>NTFS </a:t>
            </a:r>
            <a:r>
              <a:rPr lang="zh-CN" altLang="en-US" dirty="0" smtClean="0"/>
              <a:t>和 </a:t>
            </a:r>
            <a:r>
              <a:rPr lang="en-US" altLang="zh-CN" dirty="0" err="1" smtClean="0"/>
              <a:t>vfat</a:t>
            </a:r>
            <a:r>
              <a:rPr lang="zh-CN" altLang="en-US" dirty="0" smtClean="0"/>
              <a:t>（</a:t>
            </a:r>
            <a:r>
              <a:rPr lang="en-US" altLang="zh-CN" dirty="0" smtClean="0"/>
              <a:t>FAT32</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Linux</a:t>
            </a:r>
            <a:r>
              <a:rPr lang="zh-CN" altLang="en-US" b="1" dirty="0" smtClean="0"/>
              <a:t>支持的日志文件系统 </a:t>
            </a:r>
            <a:endParaRPr lang="zh-CN" altLang="en-US" b="1" dirty="0"/>
          </a:p>
        </p:txBody>
      </p:sp>
      <p:sp>
        <p:nvSpPr>
          <p:cNvPr id="3" name="内容占位符 2"/>
          <p:cNvSpPr>
            <a:spLocks noGrp="1"/>
          </p:cNvSpPr>
          <p:nvPr>
            <p:ph idx="1"/>
          </p:nvPr>
        </p:nvSpPr>
        <p:spPr>
          <a:xfrm>
            <a:off x="457200" y="1019810"/>
            <a:ext cx="8229600" cy="4331335"/>
          </a:xfrm>
        </p:spPr>
        <p:txBody>
          <a:bodyPr/>
          <a:lstStyle/>
          <a:p>
            <a:pPr>
              <a:lnSpc>
                <a:spcPct val="90000"/>
              </a:lnSpc>
              <a:buClr>
                <a:srgbClr val="006633"/>
              </a:buClr>
              <a:buFont typeface="Wingdings" panose="05000000000000000000" charset="0"/>
              <a:buChar char="Ø"/>
            </a:pPr>
            <a:r>
              <a:rPr lang="en-US" altLang="zh-CN" sz="2800" dirty="0" smtClean="0"/>
              <a:t>Linux </a:t>
            </a:r>
            <a:r>
              <a:rPr lang="zh-CN" altLang="en-US" sz="2800" dirty="0" smtClean="0"/>
              <a:t>支持</a:t>
            </a:r>
            <a:endParaRPr lang="zh-CN" altLang="en-US" sz="2800" dirty="0" smtClean="0"/>
          </a:p>
          <a:p>
            <a:pPr lvl="1">
              <a:lnSpc>
                <a:spcPct val="90000"/>
              </a:lnSpc>
              <a:buClr>
                <a:srgbClr val="006633"/>
              </a:buClr>
              <a:buFont typeface="Wingdings" panose="05000000000000000000" charset="0"/>
              <a:buChar char="Ø"/>
            </a:pPr>
            <a:r>
              <a:rPr lang="en-US" altLang="zh-CN" sz="2400" dirty="0" smtClean="0"/>
              <a:t>ext3/ext4</a:t>
            </a:r>
            <a:endParaRPr lang="en-US" altLang="zh-CN" sz="2400" dirty="0" smtClean="0"/>
          </a:p>
          <a:p>
            <a:pPr lvl="1">
              <a:lnSpc>
                <a:spcPct val="90000"/>
              </a:lnSpc>
              <a:buClr>
                <a:srgbClr val="006633"/>
              </a:buClr>
              <a:buFont typeface="Wingdings" panose="05000000000000000000" charset="0"/>
              <a:buChar char="Ø"/>
            </a:pPr>
            <a:r>
              <a:rPr lang="en-US" altLang="zh-CN" sz="2400" dirty="0" smtClean="0"/>
              <a:t>JFS</a:t>
            </a:r>
            <a:r>
              <a:rPr lang="zh-CN" altLang="en-US" sz="2400" dirty="0" smtClean="0"/>
              <a:t>（</a:t>
            </a:r>
            <a:r>
              <a:rPr lang="en-US" altLang="zh-CN" sz="2400" dirty="0" smtClean="0"/>
              <a:t>IBM</a:t>
            </a:r>
            <a:r>
              <a:rPr lang="zh-CN" altLang="en-US" sz="2400" dirty="0" smtClean="0"/>
              <a:t>）</a:t>
            </a:r>
            <a:endParaRPr lang="zh-CN" altLang="en-US" sz="2400" dirty="0" smtClean="0"/>
          </a:p>
          <a:p>
            <a:pPr lvl="1">
              <a:lnSpc>
                <a:spcPct val="90000"/>
              </a:lnSpc>
              <a:buClr>
                <a:srgbClr val="006633"/>
              </a:buClr>
              <a:buFont typeface="Wingdings" panose="05000000000000000000" charset="0"/>
              <a:buChar char="Ø"/>
            </a:pPr>
            <a:r>
              <a:rPr lang="en-US" altLang="zh-CN" sz="2400" dirty="0" smtClean="0"/>
              <a:t>XFS</a:t>
            </a:r>
            <a:r>
              <a:rPr lang="zh-CN" altLang="en-US" sz="2400" dirty="0" smtClean="0"/>
              <a:t>（ </a:t>
            </a:r>
            <a:r>
              <a:rPr lang="en-US" altLang="zh-CN" sz="2400" dirty="0" smtClean="0"/>
              <a:t>SGI </a:t>
            </a:r>
            <a:r>
              <a:rPr lang="zh-CN" altLang="en-US" sz="2400" dirty="0" smtClean="0"/>
              <a:t>）</a:t>
            </a:r>
            <a:endParaRPr lang="zh-CN" altLang="en-US" sz="2400" dirty="0" smtClean="0"/>
          </a:p>
          <a:p>
            <a:pPr lvl="1">
              <a:lnSpc>
                <a:spcPct val="90000"/>
              </a:lnSpc>
              <a:buClr>
                <a:srgbClr val="006633"/>
              </a:buClr>
              <a:buFont typeface="Wingdings" panose="05000000000000000000" charset="0"/>
              <a:buChar char="Ø"/>
            </a:pPr>
            <a:r>
              <a:rPr lang="en-US" altLang="zh-CN" sz="2400" dirty="0" err="1" smtClean="0"/>
              <a:t>Reiserfs</a:t>
            </a:r>
            <a:endParaRPr lang="en-US" altLang="zh-CN" sz="2400" dirty="0" smtClean="0"/>
          </a:p>
          <a:p>
            <a:pPr>
              <a:lnSpc>
                <a:spcPct val="90000"/>
              </a:lnSpc>
              <a:buClr>
                <a:srgbClr val="006633"/>
              </a:buClr>
              <a:buFont typeface="Wingdings" panose="05000000000000000000" charset="0"/>
              <a:buChar char="Ø"/>
            </a:pPr>
            <a:r>
              <a:rPr lang="zh-CN" altLang="en-US" sz="2800" dirty="0" smtClean="0"/>
              <a:t>日志文件系统的优点 </a:t>
            </a:r>
            <a:endParaRPr lang="zh-CN" altLang="en-US" sz="2800" dirty="0" smtClean="0"/>
          </a:p>
          <a:p>
            <a:pPr lvl="1">
              <a:lnSpc>
                <a:spcPct val="90000"/>
              </a:lnSpc>
              <a:buClr>
                <a:srgbClr val="006633"/>
              </a:buClr>
              <a:buFont typeface="Wingdings" panose="05000000000000000000" charset="0"/>
              <a:buChar char="Ø"/>
            </a:pPr>
            <a:r>
              <a:rPr lang="zh-CN" altLang="en-US" sz="2400" dirty="0" smtClean="0"/>
              <a:t>提高了文件的存储安全性</a:t>
            </a:r>
            <a:endParaRPr lang="zh-CN" altLang="en-US" sz="2400" dirty="0" smtClean="0"/>
          </a:p>
          <a:p>
            <a:pPr lvl="1">
              <a:lnSpc>
                <a:spcPct val="90000"/>
              </a:lnSpc>
              <a:buClr>
                <a:srgbClr val="006633"/>
              </a:buClr>
              <a:buFont typeface="Wingdings" panose="05000000000000000000" charset="0"/>
              <a:buChar char="Ø"/>
            </a:pPr>
            <a:r>
              <a:rPr lang="zh-CN" altLang="en-US" sz="2400" dirty="0" smtClean="0"/>
              <a:t>降低了文件被破坏的机率</a:t>
            </a:r>
            <a:endParaRPr lang="zh-CN" altLang="en-US" sz="2400" dirty="0" smtClean="0"/>
          </a:p>
          <a:p>
            <a:pPr lvl="1">
              <a:lnSpc>
                <a:spcPct val="90000"/>
              </a:lnSpc>
              <a:buClr>
                <a:srgbClr val="006633"/>
              </a:buClr>
              <a:buFont typeface="Wingdings" panose="05000000000000000000" charset="0"/>
              <a:buChar char="Ø"/>
            </a:pPr>
            <a:r>
              <a:rPr lang="zh-CN" altLang="en-US" sz="2400" dirty="0" smtClean="0"/>
              <a:t>缩短了对磁盘的扫描时间</a:t>
            </a:r>
            <a:endParaRPr lang="zh-CN" altLang="en-US" sz="2400" dirty="0" smtClean="0"/>
          </a:p>
          <a:p>
            <a:pPr lvl="1">
              <a:lnSpc>
                <a:spcPct val="90000"/>
              </a:lnSpc>
              <a:buClr>
                <a:srgbClr val="006633"/>
              </a:buClr>
              <a:buFont typeface="Wingdings" panose="05000000000000000000" charset="0"/>
              <a:buChar char="Ø"/>
            </a:pPr>
            <a:r>
              <a:rPr lang="zh-CN" altLang="en-US" sz="2400" dirty="0" smtClean="0"/>
              <a:t>减少了磁盘整体扫描次数</a:t>
            </a:r>
            <a:endParaRPr lang="zh-CN" altLang="en-US" sz="2400" dirty="0" smtClean="0"/>
          </a:p>
          <a:p>
            <a:pPr marL="0" indent="0">
              <a:buNone/>
            </a:pP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755015"/>
          </a:xfrm>
        </p:spPr>
        <p:txBody>
          <a:bodyPr/>
          <a:lstStyle/>
          <a:p>
            <a:r>
              <a:rPr lang="en-GB" altLang="zh-CN" sz="4400" b="1" dirty="0" smtClean="0"/>
              <a:t>Linux</a:t>
            </a:r>
            <a:r>
              <a:rPr lang="zh-CN" altLang="en-GB" sz="4400" b="1" dirty="0" smtClean="0"/>
              <a:t>下常见的文件系统</a:t>
            </a:r>
            <a:endParaRPr lang="zh-CN" altLang="en-US" b="1" dirty="0"/>
          </a:p>
        </p:txBody>
      </p:sp>
      <p:sp>
        <p:nvSpPr>
          <p:cNvPr id="3" name="内容占位符 2"/>
          <p:cNvSpPr>
            <a:spLocks noGrp="1"/>
          </p:cNvSpPr>
          <p:nvPr>
            <p:ph idx="1"/>
          </p:nvPr>
        </p:nvSpPr>
        <p:spPr>
          <a:xfrm>
            <a:off x="457200" y="1188720"/>
            <a:ext cx="8229600" cy="4942205"/>
          </a:xfrm>
        </p:spPr>
        <p:txBody>
          <a:bodyPr/>
          <a:lstStyle/>
          <a:p>
            <a:pPr>
              <a:buClr>
                <a:srgbClr val="006633"/>
              </a:buClr>
              <a:buFont typeface="Wingdings" panose="05000000000000000000" charset="0"/>
              <a:buChar char="Ø"/>
            </a:pPr>
            <a:r>
              <a:rPr lang="en-GB" altLang="zh-CN" sz="2800" dirty="0" smtClean="0">
                <a:solidFill>
                  <a:srgbClr val="000000"/>
                </a:solidFill>
              </a:rPr>
              <a:t>ext2</a:t>
            </a:r>
            <a:r>
              <a:rPr lang="en-US" altLang="zh-CN" sz="2800" dirty="0" smtClean="0">
                <a:solidFill>
                  <a:srgbClr val="000000"/>
                </a:solidFill>
              </a:rPr>
              <a:t>/</a:t>
            </a:r>
            <a:r>
              <a:rPr lang="en-GB" altLang="zh-CN" sz="2800" dirty="0" smtClean="0">
                <a:solidFill>
                  <a:srgbClr val="000000"/>
                </a:solidFill>
              </a:rPr>
              <a:t>ext</a:t>
            </a:r>
            <a:r>
              <a:rPr lang="en-US" altLang="zh-CN" sz="2800" dirty="0" smtClean="0">
                <a:solidFill>
                  <a:srgbClr val="000000"/>
                </a:solidFill>
              </a:rPr>
              <a:t>3/</a:t>
            </a:r>
            <a:r>
              <a:rPr lang="en-GB" altLang="zh-CN" sz="2800" dirty="0" smtClean="0">
                <a:solidFill>
                  <a:srgbClr val="000000"/>
                </a:solidFill>
              </a:rPr>
              <a:t>ext</a:t>
            </a:r>
            <a:r>
              <a:rPr lang="en-US" altLang="zh-CN" sz="2800" dirty="0" smtClean="0">
                <a:solidFill>
                  <a:srgbClr val="000000"/>
                </a:solidFill>
              </a:rPr>
              <a:t>4</a:t>
            </a:r>
            <a:endParaRPr lang="en-GB" altLang="zh-CN" sz="2800" dirty="0" smtClean="0">
              <a:solidFill>
                <a:srgbClr val="000000"/>
              </a:solidFill>
            </a:endParaRPr>
          </a:p>
          <a:p>
            <a:pPr marL="344170" lvl="1" indent="0">
              <a:buClr>
                <a:srgbClr val="006633"/>
              </a:buClr>
              <a:buNone/>
            </a:pPr>
            <a:r>
              <a:rPr lang="en-US" altLang="zh-CN" sz="2400" dirty="0" smtClean="0"/>
              <a:t>Linux</a:t>
            </a:r>
            <a:r>
              <a:rPr lang="zh-CN" altLang="en-US" sz="2400" dirty="0" smtClean="0"/>
              <a:t>使用的标准文件系统</a:t>
            </a:r>
            <a:endParaRPr lang="zh-CN" altLang="en-US" sz="2400" dirty="0" smtClean="0"/>
          </a:p>
          <a:p>
            <a:pPr>
              <a:buClr>
                <a:srgbClr val="006633"/>
              </a:buClr>
              <a:buFont typeface="Wingdings" panose="05000000000000000000" charset="0"/>
              <a:buChar char="Ø"/>
            </a:pPr>
            <a:r>
              <a:rPr lang="en-US" altLang="zh-CN" sz="2800" dirty="0" smtClean="0"/>
              <a:t>swap</a:t>
            </a:r>
            <a:endParaRPr lang="en-US" altLang="zh-CN" sz="2800" dirty="0" smtClean="0"/>
          </a:p>
          <a:p>
            <a:pPr marL="344170" lvl="1" indent="0">
              <a:buClr>
                <a:srgbClr val="006633"/>
              </a:buClr>
              <a:buNone/>
            </a:pPr>
            <a:r>
              <a:rPr lang="zh-CN" altLang="en-GB" sz="2400" dirty="0" smtClean="0">
                <a:solidFill>
                  <a:srgbClr val="000000"/>
                </a:solidFill>
              </a:rPr>
              <a:t>交换文件系统</a:t>
            </a:r>
            <a:endParaRPr lang="en-GB" altLang="zh-CN" sz="2400" dirty="0" smtClean="0">
              <a:solidFill>
                <a:srgbClr val="000000"/>
              </a:solidFill>
            </a:endParaRPr>
          </a:p>
          <a:p>
            <a:pPr>
              <a:buClr>
                <a:srgbClr val="006633"/>
              </a:buClr>
              <a:buFont typeface="Wingdings" panose="05000000000000000000" charset="0"/>
              <a:buChar char="Ø"/>
            </a:pPr>
            <a:r>
              <a:rPr lang="en-GB" altLang="zh-CN" sz="2800" dirty="0" smtClean="0">
                <a:solidFill>
                  <a:srgbClr val="000000"/>
                </a:solidFill>
              </a:rPr>
              <a:t>FAT32/</a:t>
            </a:r>
            <a:r>
              <a:rPr lang="en-GB" altLang="zh-CN" sz="2800" dirty="0" err="1" smtClean="0">
                <a:solidFill>
                  <a:srgbClr val="000000"/>
                </a:solidFill>
              </a:rPr>
              <a:t>vfat</a:t>
            </a:r>
            <a:endParaRPr lang="zh-CN" altLang="en-GB" sz="2800" dirty="0" smtClean="0">
              <a:solidFill>
                <a:srgbClr val="000000"/>
              </a:solidFill>
            </a:endParaRPr>
          </a:p>
          <a:p>
            <a:pPr marL="344170" lvl="1" indent="0">
              <a:buClr>
                <a:srgbClr val="006633"/>
              </a:buClr>
              <a:buNone/>
            </a:pPr>
            <a:r>
              <a:rPr lang="en-GB" altLang="zh-CN" sz="2400" dirty="0" smtClean="0">
                <a:solidFill>
                  <a:srgbClr val="000000"/>
                </a:solidFill>
              </a:rPr>
              <a:t>Windows</a:t>
            </a:r>
            <a:r>
              <a:rPr lang="zh-CN" altLang="en-GB" sz="2400" dirty="0" smtClean="0">
                <a:solidFill>
                  <a:srgbClr val="000000"/>
                </a:solidFill>
              </a:rPr>
              <a:t>文件系统</a:t>
            </a:r>
            <a:endParaRPr lang="en-GB" altLang="zh-CN" sz="2400" dirty="0" smtClean="0">
              <a:solidFill>
                <a:srgbClr val="000000"/>
              </a:solidFill>
            </a:endParaRPr>
          </a:p>
          <a:p>
            <a:pPr>
              <a:buClr>
                <a:srgbClr val="006633"/>
              </a:buClr>
              <a:buFont typeface="Wingdings" panose="05000000000000000000" charset="0"/>
              <a:buChar char="Ø"/>
            </a:pPr>
            <a:r>
              <a:rPr lang="en-GB" altLang="zh-CN" sz="2800" dirty="0" smtClean="0">
                <a:solidFill>
                  <a:srgbClr val="000000"/>
                </a:solidFill>
              </a:rPr>
              <a:t>NFS</a:t>
            </a:r>
            <a:endParaRPr lang="en-GB" altLang="zh-CN" sz="2800" dirty="0" smtClean="0">
              <a:solidFill>
                <a:srgbClr val="000000"/>
              </a:solidFill>
            </a:endParaRPr>
          </a:p>
          <a:p>
            <a:pPr marL="344170" lvl="1" indent="0">
              <a:buClr>
                <a:srgbClr val="006633"/>
              </a:buClr>
              <a:buNone/>
            </a:pPr>
            <a:r>
              <a:rPr lang="zh-CN" altLang="en-GB" sz="2400" dirty="0" smtClean="0">
                <a:solidFill>
                  <a:srgbClr val="000000"/>
                </a:solidFill>
              </a:rPr>
              <a:t>网络文件系统</a:t>
            </a:r>
            <a:endParaRPr lang="en-GB" altLang="zh-CN" sz="2400" dirty="0" smtClean="0">
              <a:solidFill>
                <a:srgbClr val="000000"/>
              </a:solidFill>
            </a:endParaRPr>
          </a:p>
          <a:p>
            <a:pPr>
              <a:buClr>
                <a:srgbClr val="006633"/>
              </a:buClr>
              <a:buFont typeface="Wingdings" panose="05000000000000000000" charset="0"/>
              <a:buChar char="Ø"/>
            </a:pPr>
            <a:r>
              <a:rPr lang="en-GB" altLang="zh-CN" sz="2800" dirty="0" smtClean="0">
                <a:solidFill>
                  <a:srgbClr val="000000"/>
                </a:solidFill>
              </a:rPr>
              <a:t>iso9660</a:t>
            </a:r>
            <a:endParaRPr lang="en-GB" altLang="zh-CN" sz="2800" dirty="0" smtClean="0">
              <a:solidFill>
                <a:srgbClr val="000000"/>
              </a:solidFill>
            </a:endParaRPr>
          </a:p>
          <a:p>
            <a:pPr marL="344170" lvl="1" indent="0">
              <a:buClr>
                <a:srgbClr val="006633"/>
              </a:buClr>
              <a:buNone/>
            </a:pPr>
            <a:r>
              <a:rPr lang="zh-CN" altLang="en-US" sz="2400" dirty="0" smtClean="0"/>
              <a:t>标准光盘文件系统</a:t>
            </a:r>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20395"/>
            <a:ext cx="8229600" cy="786765"/>
          </a:xfrm>
        </p:spPr>
        <p:txBody>
          <a:bodyPr/>
          <a:lstStyle/>
          <a:p>
            <a:r>
              <a:rPr lang="zh-CN" altLang="en-US" sz="4000" b="1" dirty="0" smtClean="0"/>
              <a:t>使用</a:t>
            </a:r>
            <a:r>
              <a:rPr lang="en-US" altLang="zh-CN" sz="4000" b="1" dirty="0" smtClean="0"/>
              <a:t>Linux</a:t>
            </a:r>
            <a:r>
              <a:rPr lang="zh-CN" altLang="en-US" sz="4000" b="1" dirty="0" smtClean="0"/>
              <a:t>文件系统的一般方法</a:t>
            </a:r>
            <a:endParaRPr lang="zh-CN" altLang="en-US" sz="4000" b="1" dirty="0"/>
          </a:p>
        </p:txBody>
      </p:sp>
      <p:sp>
        <p:nvSpPr>
          <p:cNvPr id="3" name="内容占位符 2"/>
          <p:cNvSpPr>
            <a:spLocks noGrp="1"/>
          </p:cNvSpPr>
          <p:nvPr>
            <p:ph idx="1"/>
          </p:nvPr>
        </p:nvSpPr>
        <p:spPr>
          <a:xfrm>
            <a:off x="457200" y="1413024"/>
            <a:ext cx="8229600" cy="4286101"/>
          </a:xfrm>
        </p:spPr>
        <p:txBody>
          <a:bodyPr/>
          <a:lstStyle/>
          <a:p>
            <a:pPr>
              <a:buClr>
                <a:srgbClr val="006633"/>
              </a:buClr>
              <a:buFont typeface="Wingdings" panose="05000000000000000000" charset="0"/>
              <a:buChar char="Ø"/>
            </a:pPr>
            <a:r>
              <a:rPr lang="zh-CN" altLang="en-US" sz="2400" dirty="0" smtClean="0"/>
              <a:t>在硬盘上创建分区或逻辑卷</a:t>
            </a:r>
            <a:endParaRPr lang="en-US" altLang="zh-CN" sz="2400" dirty="0" smtClean="0"/>
          </a:p>
          <a:p>
            <a:pPr marL="344170" lvl="1" indent="0">
              <a:buClr>
                <a:srgbClr val="006633"/>
              </a:buClr>
              <a:buNone/>
            </a:pPr>
            <a:r>
              <a:rPr lang="zh-CN" altLang="en-US" sz="2000" dirty="0" smtClean="0"/>
              <a:t>可以使用</a:t>
            </a:r>
            <a:r>
              <a:rPr lang="en-US" altLang="zh-CN" sz="2000" dirty="0" err="1" smtClean="0"/>
              <a:t>fdisk</a:t>
            </a:r>
            <a:r>
              <a:rPr lang="zh-CN" altLang="en-US" sz="2000" dirty="0" smtClean="0"/>
              <a:t>命令创建分区。</a:t>
            </a:r>
            <a:endParaRPr lang="en-US" altLang="zh-CN" sz="2000" dirty="0" smtClean="0"/>
          </a:p>
          <a:p>
            <a:pPr marL="344170" lvl="1" indent="0">
              <a:buClr>
                <a:srgbClr val="006633"/>
              </a:buClr>
              <a:buNone/>
            </a:pPr>
            <a:r>
              <a:rPr lang="zh-CN" altLang="en-US" sz="2000" dirty="0" smtClean="0"/>
              <a:t>可以使用</a:t>
            </a:r>
            <a:r>
              <a:rPr lang="en-US" altLang="zh-CN" sz="2000" dirty="0" smtClean="0"/>
              <a:t>LVM</a:t>
            </a:r>
            <a:r>
              <a:rPr lang="zh-CN" altLang="en-US" sz="2000" dirty="0" smtClean="0"/>
              <a:t>的相关命令创建逻辑卷</a:t>
            </a:r>
            <a:endParaRPr lang="zh-CN" altLang="en-US" sz="2000" dirty="0" smtClean="0"/>
          </a:p>
          <a:p>
            <a:pPr>
              <a:buClr>
                <a:srgbClr val="006633"/>
              </a:buClr>
              <a:buFont typeface="Wingdings" panose="05000000000000000000" charset="0"/>
              <a:buChar char="Ø"/>
            </a:pPr>
            <a:r>
              <a:rPr lang="zh-CN" altLang="en-US" sz="2400" dirty="0" smtClean="0"/>
              <a:t>在分区</a:t>
            </a:r>
            <a:r>
              <a:rPr lang="en-US" altLang="zh-CN" sz="2400" dirty="0" smtClean="0"/>
              <a:t>/LV</a:t>
            </a:r>
            <a:r>
              <a:rPr lang="zh-CN" altLang="en-US" sz="2400" dirty="0" smtClean="0"/>
              <a:t>上建立文件系统</a:t>
            </a:r>
            <a:endParaRPr lang="en-US" altLang="zh-CN" sz="2400" dirty="0" smtClean="0"/>
          </a:p>
          <a:p>
            <a:pPr marL="344170" lvl="1" indent="0">
              <a:buClr>
                <a:srgbClr val="006633"/>
              </a:buClr>
              <a:buNone/>
            </a:pPr>
            <a:r>
              <a:rPr lang="zh-CN" altLang="en-US" sz="2000" dirty="0" smtClean="0"/>
              <a:t>类似于在</a:t>
            </a:r>
            <a:r>
              <a:rPr lang="en-US" altLang="zh-CN" sz="2000" dirty="0" smtClean="0"/>
              <a:t>Windows</a:t>
            </a:r>
            <a:r>
              <a:rPr lang="zh-CN" altLang="en-US" sz="2000" dirty="0" smtClean="0"/>
              <a:t>下进行格式化操作。</a:t>
            </a:r>
            <a:endParaRPr lang="zh-CN" altLang="en-US" sz="2000" dirty="0" smtClean="0"/>
          </a:p>
          <a:p>
            <a:pPr>
              <a:buClr>
                <a:srgbClr val="006633"/>
              </a:buClr>
              <a:buFont typeface="Wingdings" panose="05000000000000000000" charset="0"/>
              <a:buChar char="Ø"/>
            </a:pPr>
            <a:r>
              <a:rPr lang="zh-CN" altLang="en-US" sz="2400" dirty="0" smtClean="0"/>
              <a:t>挂装文件系统到系统中</a:t>
            </a:r>
            <a:endParaRPr lang="en-US" altLang="zh-CN" sz="2400" dirty="0" smtClean="0"/>
          </a:p>
          <a:p>
            <a:pPr marL="344170" lvl="1" indent="0">
              <a:buClr>
                <a:srgbClr val="006633"/>
              </a:buClr>
              <a:buNone/>
            </a:pPr>
            <a:r>
              <a:rPr lang="zh-CN" altLang="en-US" sz="2000" dirty="0" smtClean="0"/>
              <a:t>手工挂装：使用</a:t>
            </a:r>
            <a:r>
              <a:rPr lang="en-US" altLang="zh-CN" sz="2000" dirty="0" smtClean="0"/>
              <a:t>mount</a:t>
            </a:r>
            <a:r>
              <a:rPr lang="zh-CN" altLang="en-US" sz="2000" dirty="0" smtClean="0"/>
              <a:t>命令</a:t>
            </a:r>
            <a:endParaRPr lang="en-US" altLang="zh-CN" sz="2000" dirty="0" smtClean="0"/>
          </a:p>
          <a:p>
            <a:pPr marL="344170" lvl="1" indent="0">
              <a:buClr>
                <a:srgbClr val="006633"/>
              </a:buClr>
              <a:buNone/>
            </a:pPr>
            <a:r>
              <a:rPr lang="zh-CN" altLang="en-US" sz="2000" dirty="0" smtClean="0"/>
              <a:t>启动时自动挂装：编辑“</a:t>
            </a:r>
            <a:r>
              <a:rPr lang="en-US" altLang="zh-CN" sz="2000" dirty="0" smtClean="0"/>
              <a:t>/etc/</a:t>
            </a:r>
            <a:r>
              <a:rPr lang="en-US" altLang="zh-CN" sz="2000" dirty="0" err="1" smtClean="0"/>
              <a:t>fstab</a:t>
            </a:r>
            <a:r>
              <a:rPr lang="en-US" altLang="zh-CN" sz="2000" dirty="0" smtClean="0"/>
              <a:t>”</a:t>
            </a:r>
            <a:r>
              <a:rPr lang="zh-CN" altLang="en-US" sz="2000" dirty="0" smtClean="0"/>
              <a:t> 添加相应的配置行。</a:t>
            </a:r>
            <a:endParaRPr lang="zh-CN" altLang="en-US" sz="2000" dirty="0" smtClean="0"/>
          </a:p>
          <a:p>
            <a:pPr>
              <a:buClr>
                <a:srgbClr val="006633"/>
              </a:buClr>
              <a:buFont typeface="Wingdings" panose="05000000000000000000" charset="0"/>
              <a:buChar char="Ø"/>
            </a:pPr>
            <a:r>
              <a:rPr lang="zh-CN" altLang="en-US" sz="2400" dirty="0" smtClean="0"/>
              <a:t>卸装文件系统</a:t>
            </a:r>
            <a:endParaRPr lang="en-US" altLang="zh-CN" sz="2400" dirty="0" smtClean="0"/>
          </a:p>
          <a:p>
            <a:pPr marL="344170" lvl="1" indent="0">
              <a:buClr>
                <a:srgbClr val="006633"/>
              </a:buClr>
              <a:buNone/>
            </a:pPr>
            <a:r>
              <a:rPr lang="zh-CN" altLang="en-US" sz="2000" dirty="0" smtClean="0"/>
              <a:t>对于可移动介质上的文件系统，当使用完毕可以使用</a:t>
            </a:r>
            <a:r>
              <a:rPr lang="en-US" altLang="zh-CN" sz="2000" dirty="0" err="1" smtClean="0"/>
              <a:t>umount</a:t>
            </a:r>
            <a:r>
              <a:rPr lang="zh-CN" altLang="en-US" sz="2000" dirty="0" smtClean="0"/>
              <a:t>命令实施卸装操作。</a:t>
            </a:r>
            <a:endParaRPr lang="zh-CN" altLang="en-US" sz="20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940" y="2853055"/>
            <a:ext cx="7772400" cy="840740"/>
          </a:xfrm>
        </p:spPr>
        <p:txBody>
          <a:bodyPr/>
          <a:lstStyle/>
          <a:p>
            <a:r>
              <a:rPr lang="zh-CN" altLang="en-US" dirty="0" smtClean="0"/>
              <a:t>六、系统启动挂装表</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系统启动时自动挂装文件系统</a:t>
            </a:r>
            <a:endParaRPr lang="zh-CN" altLang="en-US" b="1" dirty="0" smtClean="0"/>
          </a:p>
        </p:txBody>
      </p:sp>
      <p:sp>
        <p:nvSpPr>
          <p:cNvPr id="3" name="内容占位符 2"/>
          <p:cNvSpPr>
            <a:spLocks noGrp="1"/>
          </p:cNvSpPr>
          <p:nvPr>
            <p:ph idx="1"/>
          </p:nvPr>
        </p:nvSpPr>
        <p:spPr>
          <a:xfrm>
            <a:off x="457200" y="1169670"/>
            <a:ext cx="8229600" cy="4409440"/>
          </a:xfrm>
        </p:spPr>
        <p:txBody>
          <a:bodyPr/>
          <a:lstStyle/>
          <a:p>
            <a:pPr>
              <a:lnSpc>
                <a:spcPct val="93000"/>
              </a:lnSpc>
              <a:buClr>
                <a:srgbClr val="006633"/>
              </a:buClr>
              <a:buFont typeface="Wingdings" panose="05000000000000000000" charset="0"/>
              <a:buChar char="Ø"/>
            </a:pPr>
            <a:r>
              <a:rPr lang="zh-CN" altLang="en-GB" dirty="0" smtClean="0"/>
              <a:t>/</a:t>
            </a:r>
            <a:r>
              <a:rPr lang="en-GB" altLang="zh-CN" dirty="0" smtClean="0"/>
              <a:t>etc/</a:t>
            </a:r>
            <a:r>
              <a:rPr lang="en-GB" altLang="zh-CN" dirty="0" err="1" smtClean="0"/>
              <a:t>fstab</a:t>
            </a:r>
            <a:endParaRPr lang="zh-CN" altLang="en-GB" dirty="0" smtClean="0"/>
          </a:p>
          <a:p>
            <a:pPr lvl="1">
              <a:lnSpc>
                <a:spcPct val="90000"/>
              </a:lnSpc>
              <a:buClr>
                <a:srgbClr val="006633"/>
              </a:buClr>
              <a:buFont typeface="Wingdings" panose="05000000000000000000" charset="0"/>
              <a:buChar char="Ø"/>
            </a:pPr>
            <a:r>
              <a:rPr lang="en-US" altLang="zh-CN" sz="3200" dirty="0" err="1" smtClean="0">
                <a:solidFill>
                  <a:srgbClr val="FF3300"/>
                </a:solidFill>
                <a:ea typeface="黑体" panose="02010609060101010101" pitchFamily="49" charset="-122"/>
              </a:rPr>
              <a:t>fstab</a:t>
            </a:r>
            <a:r>
              <a:rPr lang="en-US" altLang="zh-CN" dirty="0" smtClean="0">
                <a:ea typeface="黑体" panose="02010609060101010101" pitchFamily="49" charset="-122"/>
              </a:rPr>
              <a:t> (file system table) </a:t>
            </a:r>
            <a:r>
              <a:rPr lang="zh-CN" altLang="en-US" dirty="0" smtClean="0">
                <a:ea typeface="黑体" panose="02010609060101010101" pitchFamily="49" charset="-122"/>
              </a:rPr>
              <a:t>是一个纯文本文件，开机后，系统会自动搜索该文件中的内容，对列于该文件中的文件系统进行自动挂载。</a:t>
            </a:r>
            <a:endParaRPr lang="zh-CN" altLang="en-US" dirty="0" smtClean="0">
              <a:ea typeface="黑体" panose="02010609060101010101" pitchFamily="49" charset="-122"/>
            </a:endParaRPr>
          </a:p>
          <a:p>
            <a:pPr lvl="1">
              <a:lnSpc>
                <a:spcPct val="90000"/>
              </a:lnSpc>
              <a:buClr>
                <a:srgbClr val="006633"/>
              </a:buClr>
              <a:buFont typeface="Wingdings" panose="05000000000000000000" charset="0"/>
              <a:buChar char="Ø"/>
            </a:pPr>
            <a:r>
              <a:rPr lang="zh-CN" altLang="en-US" dirty="0" smtClean="0"/>
              <a:t>系统重启时保留文件系统体系结构</a:t>
            </a:r>
            <a:endParaRPr lang="zh-CN" altLang="en-US" dirty="0" smtClean="0"/>
          </a:p>
          <a:p>
            <a:pPr lvl="1">
              <a:lnSpc>
                <a:spcPct val="90000"/>
              </a:lnSpc>
              <a:buClr>
                <a:srgbClr val="006633"/>
              </a:buClr>
              <a:buFont typeface="Wingdings" panose="05000000000000000000" charset="0"/>
              <a:buChar char="Ø"/>
            </a:pPr>
            <a:r>
              <a:rPr lang="zh-CN" altLang="en-US" dirty="0" smtClean="0"/>
              <a:t>配置文件系统体系结构</a:t>
            </a:r>
            <a:endParaRPr lang="zh-CN" altLang="en-US" dirty="0" smtClean="0"/>
          </a:p>
          <a:p>
            <a:pPr lvl="1">
              <a:lnSpc>
                <a:spcPct val="90000"/>
              </a:lnSpc>
              <a:buClr>
                <a:srgbClr val="006633"/>
              </a:buClr>
              <a:buFont typeface="Wingdings" panose="05000000000000000000" charset="0"/>
              <a:buChar char="Ø"/>
            </a:pPr>
            <a:r>
              <a:rPr lang="zh-CN" altLang="en-US" dirty="0" smtClean="0"/>
              <a:t>被 </a:t>
            </a:r>
            <a:r>
              <a:rPr lang="en-US" altLang="zh-CN" dirty="0" smtClean="0"/>
              <a:t>mount</a:t>
            </a:r>
            <a:r>
              <a:rPr lang="zh-CN" altLang="en-US" dirty="0" smtClean="0"/>
              <a:t>、</a:t>
            </a:r>
            <a:r>
              <a:rPr lang="en-US" altLang="zh-CN" dirty="0" err="1" smtClean="0"/>
              <a:t>fsck</a:t>
            </a:r>
            <a:r>
              <a:rPr lang="en-US" altLang="zh-CN" dirty="0" smtClean="0"/>
              <a:t> </a:t>
            </a:r>
            <a:r>
              <a:rPr lang="zh-CN" altLang="en-US" dirty="0" smtClean="0"/>
              <a:t>和其它程序使用</a:t>
            </a:r>
            <a:endParaRPr lang="en-US" altLang="zh-CN" dirty="0" smtClean="0"/>
          </a:p>
          <a:p>
            <a:pPr lvl="1">
              <a:lnSpc>
                <a:spcPct val="90000"/>
              </a:lnSpc>
              <a:buClr>
                <a:srgbClr val="006633"/>
              </a:buClr>
              <a:buFont typeface="Wingdings" panose="05000000000000000000" charset="0"/>
              <a:buChar char="Ø"/>
            </a:pPr>
            <a:r>
              <a:rPr lang="zh-CN" altLang="en-US" dirty="0" smtClean="0"/>
              <a:t>使用 </a:t>
            </a:r>
            <a:r>
              <a:rPr lang="en-US" altLang="zh-CN" dirty="0" smtClean="0"/>
              <a:t>mount -a </a:t>
            </a:r>
            <a:r>
              <a:rPr lang="zh-CN" altLang="en-US" dirty="0" smtClean="0"/>
              <a:t>命令挂载 </a:t>
            </a:r>
            <a:r>
              <a:rPr lang="en-US" altLang="zh-CN" dirty="0" smtClean="0"/>
              <a:t>/etc/</a:t>
            </a:r>
            <a:r>
              <a:rPr lang="en-US" altLang="zh-CN" dirty="0" err="1" smtClean="0"/>
              <a:t>fstab</a:t>
            </a:r>
            <a:r>
              <a:rPr lang="en-US" altLang="zh-CN" dirty="0" smtClean="0"/>
              <a:t> </a:t>
            </a:r>
            <a:r>
              <a:rPr lang="zh-CN" altLang="en-US" dirty="0" smtClean="0"/>
              <a:t>中的所有文件系统</a:t>
            </a:r>
            <a:endParaRPr lang="zh-CN" altLang="en-US" dirty="0" smtClean="0"/>
          </a:p>
          <a:p>
            <a:pPr lvl="1">
              <a:lnSpc>
                <a:spcPct val="90000"/>
              </a:lnSpc>
              <a:buClr>
                <a:srgbClr val="006633"/>
              </a:buClr>
              <a:buFont typeface="Wingdings" panose="05000000000000000000" charset="0"/>
              <a:buChar char="Ø"/>
            </a:pPr>
            <a:r>
              <a:rPr lang="zh-CN" altLang="en-US" dirty="0" smtClean="0"/>
              <a:t>可以在设备栏使用文件系统卷标</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972820"/>
          </a:xfrm>
        </p:spPr>
        <p:txBody>
          <a:bodyPr/>
          <a:lstStyle/>
          <a:p>
            <a:r>
              <a:rPr lang="en-US" altLang="zh-CN" b="1" dirty="0" smtClean="0"/>
              <a:t>/etc/</a:t>
            </a:r>
            <a:r>
              <a:rPr lang="en-US" altLang="zh-CN" b="1" dirty="0" err="1" smtClean="0"/>
              <a:t>fstab</a:t>
            </a:r>
            <a:r>
              <a:rPr lang="zh-CN" altLang="en-US" b="1" dirty="0" smtClean="0"/>
              <a:t>文件的格式</a:t>
            </a:r>
            <a:endParaRPr lang="zh-CN" altLang="en-US" b="1" dirty="0"/>
          </a:p>
        </p:txBody>
      </p:sp>
      <p:sp>
        <p:nvSpPr>
          <p:cNvPr id="3" name="内容占位符 2"/>
          <p:cNvSpPr>
            <a:spLocks noGrp="1"/>
          </p:cNvSpPr>
          <p:nvPr>
            <p:ph idx="1"/>
          </p:nvPr>
        </p:nvSpPr>
        <p:spPr>
          <a:xfrm>
            <a:off x="457200" y="1412776"/>
            <a:ext cx="8219256" cy="1944216"/>
          </a:xfrm>
        </p:spPr>
        <p:txBody>
          <a:bodyPr/>
          <a:lstStyle/>
          <a:p>
            <a:pPr algn="just">
              <a:lnSpc>
                <a:spcPct val="90000"/>
              </a:lnSpc>
              <a:buClr>
                <a:srgbClr val="006633"/>
              </a:buClr>
              <a:buFont typeface="Wingdings" panose="05000000000000000000" charset="0"/>
              <a:buChar char="Ø"/>
            </a:pPr>
            <a:r>
              <a:rPr lang="zh-CN" altLang="en-GB" dirty="0" smtClean="0"/>
              <a:t>/</a:t>
            </a:r>
            <a:r>
              <a:rPr lang="en-GB" altLang="zh-CN" dirty="0" smtClean="0"/>
              <a:t>etc/</a:t>
            </a:r>
            <a:r>
              <a:rPr lang="en-GB" altLang="zh-CN" dirty="0" err="1" smtClean="0"/>
              <a:t>fstab</a:t>
            </a:r>
            <a:r>
              <a:rPr lang="zh-CN" altLang="en-US" dirty="0" smtClean="0">
                <a:latin typeface="Times New Roman" panose="02020603050405020304" pitchFamily="18" charset="0"/>
              </a:rPr>
              <a:t>包含的信息</a:t>
            </a:r>
            <a:endParaRPr lang="en-US" altLang="zh-CN" dirty="0" smtClean="0">
              <a:latin typeface="Times New Roman" panose="02020603050405020304" pitchFamily="18" charset="0"/>
            </a:endParaRPr>
          </a:p>
          <a:p>
            <a:pPr lvl="1" algn="just">
              <a:lnSpc>
                <a:spcPct val="90000"/>
              </a:lnSpc>
              <a:buClr>
                <a:srgbClr val="006633"/>
              </a:buClr>
              <a:buFont typeface="Wingdings" panose="05000000000000000000" charset="0"/>
              <a:buChar char="Ø"/>
            </a:pPr>
            <a:r>
              <a:rPr lang="zh-CN" altLang="en-US" dirty="0" smtClean="0"/>
              <a:t>每一行说明一个文件系统的挂载信息</a:t>
            </a:r>
            <a:endParaRPr lang="en-US" altLang="zh-CN" dirty="0" smtClean="0"/>
          </a:p>
          <a:p>
            <a:pPr lvl="1" algn="just">
              <a:lnSpc>
                <a:spcPct val="90000"/>
              </a:lnSpc>
              <a:buClr>
                <a:srgbClr val="006633"/>
              </a:buClr>
              <a:buFont typeface="Wingdings" panose="05000000000000000000" charset="0"/>
              <a:buChar char="Ø"/>
            </a:pPr>
            <a:r>
              <a:rPr lang="zh-CN" altLang="en-US" dirty="0" smtClean="0"/>
              <a:t>每一行由 </a:t>
            </a:r>
            <a:r>
              <a:rPr lang="en-US" altLang="zh-CN" dirty="0" smtClean="0">
                <a:solidFill>
                  <a:srgbClr val="0070C0"/>
                </a:solidFill>
              </a:rPr>
              <a:t>6</a:t>
            </a:r>
            <a:r>
              <a:rPr lang="en-US" altLang="zh-CN" dirty="0" smtClean="0"/>
              <a:t> </a:t>
            </a:r>
            <a:r>
              <a:rPr lang="zh-CN" altLang="en-US" dirty="0" smtClean="0"/>
              <a:t>列信息组成，列与列之间用 </a:t>
            </a:r>
            <a:r>
              <a:rPr lang="en-US" altLang="zh-CN" dirty="0" smtClean="0"/>
              <a:t>TAB </a:t>
            </a:r>
            <a:r>
              <a:rPr lang="zh-CN" altLang="en-US" dirty="0" smtClean="0"/>
              <a:t>键隔开，一般格式如下：</a:t>
            </a:r>
            <a:endParaRPr lang="zh-CN" altLang="en-US" dirty="0" smtClean="0"/>
          </a:p>
          <a:p>
            <a:pPr lvl="1">
              <a:buNone/>
            </a:pPr>
            <a:endParaRPr lang="zh-CN" altLang="en-US" sz="2400" dirty="0"/>
          </a:p>
        </p:txBody>
      </p:sp>
      <p:sp>
        <p:nvSpPr>
          <p:cNvPr id="7" name="Rectangle 11"/>
          <p:cNvSpPr>
            <a:spLocks noChangeArrowheads="1"/>
          </p:cNvSpPr>
          <p:nvPr/>
        </p:nvSpPr>
        <p:spPr bwMode="auto">
          <a:xfrm>
            <a:off x="539552" y="3573016"/>
            <a:ext cx="7848600" cy="533400"/>
          </a:xfrm>
          <a:prstGeom prst="rect">
            <a:avLst/>
          </a:prstGeom>
          <a:noFill/>
          <a:ln w="9525">
            <a:noFill/>
            <a:miter lim="800000"/>
          </a:ln>
          <a:effectLst/>
        </p:spPr>
        <p:txBody>
          <a:bodyPr/>
          <a:lstStyle/>
          <a:p>
            <a:pPr>
              <a:spcBef>
                <a:spcPct val="20000"/>
              </a:spcBef>
              <a:buClr>
                <a:schemeClr val="hlink"/>
              </a:buClr>
              <a:buFont typeface="Wingdings" panose="05000000000000000000" pitchFamily="2" charset="2"/>
              <a:buNone/>
            </a:pPr>
            <a:r>
              <a:rPr lang="zh-CN" altLang="en-US" sz="2400" b="1" dirty="0">
                <a:solidFill>
                  <a:srgbClr val="006600"/>
                </a:solidFill>
                <a:latin typeface="Courier New" panose="02070309020205020404" pitchFamily="49" charset="0"/>
                <a:ea typeface="黑体" panose="02010609060101010101" pitchFamily="49" charset="-122"/>
              </a:rPr>
              <a:t>/</a:t>
            </a:r>
            <a:r>
              <a:rPr lang="en-US" altLang="zh-CN" sz="2400" b="1" dirty="0" smtClean="0">
                <a:solidFill>
                  <a:srgbClr val="006600"/>
                </a:solidFill>
                <a:latin typeface="Courier New" panose="02070309020205020404" pitchFamily="49" charset="0"/>
                <a:ea typeface="黑体" panose="02010609060101010101" pitchFamily="49" charset="-122"/>
              </a:rPr>
              <a:t>dev/sda10   </a:t>
            </a:r>
            <a:r>
              <a:rPr lang="en-US" altLang="zh-CN" sz="2400" b="1" dirty="0">
                <a:solidFill>
                  <a:schemeClr val="tx1"/>
                </a:solidFill>
                <a:latin typeface="Courier New" panose="02070309020205020404" pitchFamily="49" charset="0"/>
                <a:ea typeface="黑体" panose="02010609060101010101" pitchFamily="49" charset="-122"/>
              </a:rPr>
              <a:t>/opt</a:t>
            </a:r>
            <a:r>
              <a:rPr lang="en-US" altLang="zh-CN" sz="2400" b="1" dirty="0">
                <a:solidFill>
                  <a:srgbClr val="006600"/>
                </a:solidFill>
                <a:latin typeface="Courier New" panose="02070309020205020404" pitchFamily="49" charset="0"/>
                <a:ea typeface="黑体" panose="02010609060101010101" pitchFamily="49" charset="-122"/>
              </a:rPr>
              <a:t>	</a:t>
            </a:r>
            <a:r>
              <a:rPr lang="en-US" altLang="zh-CN" sz="2400" b="1" dirty="0" smtClean="0">
                <a:solidFill>
                  <a:srgbClr val="006600"/>
                </a:solidFill>
                <a:latin typeface="Courier New" panose="02070309020205020404" pitchFamily="49" charset="0"/>
                <a:ea typeface="黑体" panose="02010609060101010101" pitchFamily="49" charset="-122"/>
              </a:rPr>
              <a:t>ext4  </a:t>
            </a:r>
            <a:r>
              <a:rPr lang="en-US" altLang="zh-CN" sz="2400" b="1" dirty="0">
                <a:solidFill>
                  <a:schemeClr val="tx1"/>
                </a:solidFill>
                <a:latin typeface="Courier New" panose="02070309020205020404" pitchFamily="49" charset="0"/>
                <a:ea typeface="黑体" panose="02010609060101010101" pitchFamily="49" charset="-122"/>
              </a:rPr>
              <a:t>defaults</a:t>
            </a:r>
            <a:r>
              <a:rPr lang="en-US" altLang="zh-CN" sz="2400" b="1" dirty="0">
                <a:solidFill>
                  <a:srgbClr val="006600"/>
                </a:solidFill>
                <a:latin typeface="Courier New" panose="02070309020205020404" pitchFamily="49" charset="0"/>
                <a:ea typeface="黑体" panose="02010609060101010101" pitchFamily="49" charset="-122"/>
              </a:rPr>
              <a:t>	 0  </a:t>
            </a:r>
            <a:r>
              <a:rPr lang="en-US" altLang="zh-CN" sz="2400" b="1" dirty="0">
                <a:solidFill>
                  <a:schemeClr val="tx1"/>
                </a:solidFill>
                <a:latin typeface="Courier New" panose="02070309020205020404" pitchFamily="49" charset="0"/>
                <a:ea typeface="黑体" panose="02010609060101010101" pitchFamily="49" charset="-122"/>
              </a:rPr>
              <a:t>0</a:t>
            </a:r>
            <a:endParaRPr lang="en-US" altLang="zh-CN" sz="2400" b="1" dirty="0">
              <a:solidFill>
                <a:schemeClr val="tx1"/>
              </a:solidFill>
              <a:latin typeface="Courier New" panose="02070309020205020404" pitchFamily="49" charset="0"/>
              <a:ea typeface="黑体" panose="02010609060101010101" pitchFamily="49" charset="-122"/>
            </a:endParaRPr>
          </a:p>
        </p:txBody>
      </p:sp>
      <p:grpSp>
        <p:nvGrpSpPr>
          <p:cNvPr id="8" name="Group 30"/>
          <p:cNvGrpSpPr/>
          <p:nvPr/>
        </p:nvGrpSpPr>
        <p:grpSpPr bwMode="auto">
          <a:xfrm>
            <a:off x="539552" y="4004814"/>
            <a:ext cx="1944687" cy="1111249"/>
            <a:chOff x="521" y="3203"/>
            <a:chExt cx="1225" cy="700"/>
          </a:xfrm>
        </p:grpSpPr>
        <p:sp>
          <p:nvSpPr>
            <p:cNvPr id="9" name="Line 12"/>
            <p:cNvSpPr>
              <a:spLocks noChangeShapeType="1"/>
            </p:cNvSpPr>
            <p:nvPr/>
          </p:nvSpPr>
          <p:spPr bwMode="auto">
            <a:xfrm flipH="1">
              <a:off x="839" y="3249"/>
              <a:ext cx="91" cy="333"/>
            </a:xfrm>
            <a:prstGeom prst="line">
              <a:avLst/>
            </a:prstGeom>
            <a:noFill/>
            <a:ln w="28575">
              <a:solidFill>
                <a:schemeClr val="hlink"/>
              </a:solidFill>
              <a:miter lim="800000"/>
              <a:tailEnd type="triangle" w="med" len="med"/>
            </a:ln>
            <a:effectLst/>
          </p:spPr>
          <p:txBody>
            <a:bodyPr wrap="none"/>
            <a:lstStyle/>
            <a:p>
              <a:endParaRPr lang="zh-CN" altLang="en-US"/>
            </a:p>
          </p:txBody>
        </p:sp>
        <p:sp>
          <p:nvSpPr>
            <p:cNvPr id="10" name="Text Box 13"/>
            <p:cNvSpPr txBox="1">
              <a:spLocks noChangeArrowheads="1"/>
            </p:cNvSpPr>
            <p:nvPr/>
          </p:nvSpPr>
          <p:spPr bwMode="auto">
            <a:xfrm>
              <a:off x="521" y="3612"/>
              <a:ext cx="771" cy="291"/>
            </a:xfrm>
            <a:prstGeom prst="rect">
              <a:avLst/>
            </a:prstGeom>
            <a:noFill/>
            <a:ln w="9525">
              <a:solidFill>
                <a:schemeClr val="tx1"/>
              </a:solidFill>
              <a:miter lim="800000"/>
            </a:ln>
            <a:effectLst/>
          </p:spPr>
          <p:txBody>
            <a:bodyPr wrap="square">
              <a:spAutoFit/>
            </a:bodyPr>
            <a:lstStyle/>
            <a:p>
              <a:pPr>
                <a:spcBef>
                  <a:spcPct val="50000"/>
                </a:spcBef>
              </a:pPr>
              <a:r>
                <a:rPr lang="zh-CN" altLang="en-US" sz="2400" b="0" dirty="0">
                  <a:solidFill>
                    <a:srgbClr val="0000CC"/>
                  </a:solidFill>
                  <a:ea typeface="黑体" panose="02010609060101010101" pitchFamily="49" charset="-122"/>
                </a:rPr>
                <a:t>设备名</a:t>
              </a:r>
              <a:endParaRPr lang="zh-CN" altLang="en-US" sz="2400" b="0" dirty="0">
                <a:solidFill>
                  <a:srgbClr val="0000CC"/>
                </a:solidFill>
                <a:ea typeface="黑体" panose="02010609060101010101" pitchFamily="49" charset="-122"/>
              </a:endParaRPr>
            </a:p>
          </p:txBody>
        </p:sp>
        <p:sp>
          <p:nvSpPr>
            <p:cNvPr id="11" name="Line 24"/>
            <p:cNvSpPr>
              <a:spLocks noChangeShapeType="1"/>
            </p:cNvSpPr>
            <p:nvPr/>
          </p:nvSpPr>
          <p:spPr bwMode="auto">
            <a:xfrm>
              <a:off x="567" y="3203"/>
              <a:ext cx="1179" cy="0"/>
            </a:xfrm>
            <a:prstGeom prst="line">
              <a:avLst/>
            </a:prstGeom>
            <a:noFill/>
            <a:ln w="28575">
              <a:solidFill>
                <a:schemeClr val="tx1"/>
              </a:solidFill>
              <a:miter lim="800000"/>
            </a:ln>
            <a:effectLst/>
          </p:spPr>
          <p:txBody>
            <a:bodyPr wrap="none"/>
            <a:lstStyle/>
            <a:p>
              <a:endParaRPr lang="zh-CN" altLang="en-US"/>
            </a:p>
          </p:txBody>
        </p:sp>
      </p:grpSp>
      <p:grpSp>
        <p:nvGrpSpPr>
          <p:cNvPr id="12" name="Group 31"/>
          <p:cNvGrpSpPr/>
          <p:nvPr/>
        </p:nvGrpSpPr>
        <p:grpSpPr bwMode="auto">
          <a:xfrm>
            <a:off x="1987352" y="4004816"/>
            <a:ext cx="1865312" cy="1101725"/>
            <a:chOff x="1433" y="3203"/>
            <a:chExt cx="1175" cy="694"/>
          </a:xfrm>
        </p:grpSpPr>
        <p:sp>
          <p:nvSpPr>
            <p:cNvPr id="13" name="Line 14"/>
            <p:cNvSpPr>
              <a:spLocks noChangeShapeType="1"/>
            </p:cNvSpPr>
            <p:nvPr/>
          </p:nvSpPr>
          <p:spPr bwMode="auto">
            <a:xfrm flipH="1">
              <a:off x="1701" y="3249"/>
              <a:ext cx="499" cy="333"/>
            </a:xfrm>
            <a:prstGeom prst="line">
              <a:avLst/>
            </a:prstGeom>
            <a:noFill/>
            <a:ln w="28575">
              <a:solidFill>
                <a:srgbClr val="FF3300"/>
              </a:solidFill>
              <a:miter lim="800000"/>
              <a:tailEnd type="triangle" w="med" len="med"/>
            </a:ln>
            <a:effectLst/>
          </p:spPr>
          <p:txBody>
            <a:bodyPr wrap="none"/>
            <a:lstStyle/>
            <a:p>
              <a:endParaRPr lang="zh-CN" altLang="en-US"/>
            </a:p>
          </p:txBody>
        </p:sp>
        <p:sp>
          <p:nvSpPr>
            <p:cNvPr id="14" name="Text Box 15"/>
            <p:cNvSpPr txBox="1">
              <a:spLocks noChangeArrowheads="1"/>
            </p:cNvSpPr>
            <p:nvPr/>
          </p:nvSpPr>
          <p:spPr bwMode="auto">
            <a:xfrm>
              <a:off x="1433" y="3603"/>
              <a:ext cx="768" cy="294"/>
            </a:xfrm>
            <a:prstGeom prst="rect">
              <a:avLst/>
            </a:prstGeom>
            <a:noFill/>
            <a:ln w="9525">
              <a:solidFill>
                <a:schemeClr val="tx1"/>
              </a:solidFill>
              <a:miter lim="800000"/>
            </a:ln>
            <a:effectLst/>
          </p:spPr>
          <p:txBody>
            <a:bodyPr>
              <a:spAutoFit/>
            </a:bodyPr>
            <a:lstStyle/>
            <a:p>
              <a:pPr>
                <a:spcBef>
                  <a:spcPct val="50000"/>
                </a:spcBef>
              </a:pPr>
              <a:r>
                <a:rPr lang="zh-CN" altLang="en-US" sz="2400" b="0" dirty="0">
                  <a:solidFill>
                    <a:srgbClr val="0000CC"/>
                  </a:solidFill>
                  <a:ea typeface="黑体" panose="02010609060101010101" pitchFamily="49" charset="-122"/>
                </a:rPr>
                <a:t>挂载点</a:t>
              </a:r>
              <a:endParaRPr lang="zh-CN" altLang="en-US" sz="2400" b="0" dirty="0">
                <a:solidFill>
                  <a:srgbClr val="0000CC"/>
                </a:solidFill>
                <a:ea typeface="黑体" panose="02010609060101010101" pitchFamily="49" charset="-122"/>
              </a:endParaRPr>
            </a:p>
          </p:txBody>
        </p:sp>
        <p:sp>
          <p:nvSpPr>
            <p:cNvPr id="15" name="Line 25"/>
            <p:cNvSpPr>
              <a:spLocks noChangeShapeType="1"/>
            </p:cNvSpPr>
            <p:nvPr/>
          </p:nvSpPr>
          <p:spPr bwMode="auto">
            <a:xfrm>
              <a:off x="2018" y="3203"/>
              <a:ext cx="590" cy="0"/>
            </a:xfrm>
            <a:prstGeom prst="line">
              <a:avLst/>
            </a:prstGeom>
            <a:noFill/>
            <a:ln w="28575">
              <a:solidFill>
                <a:schemeClr val="tx1"/>
              </a:solidFill>
              <a:miter lim="800000"/>
            </a:ln>
            <a:effectLst/>
          </p:spPr>
          <p:txBody>
            <a:bodyPr wrap="none"/>
            <a:lstStyle/>
            <a:p>
              <a:endParaRPr lang="zh-CN" altLang="en-US"/>
            </a:p>
          </p:txBody>
        </p:sp>
      </p:grpSp>
      <p:grpSp>
        <p:nvGrpSpPr>
          <p:cNvPr id="16" name="Group 32"/>
          <p:cNvGrpSpPr/>
          <p:nvPr/>
        </p:nvGrpSpPr>
        <p:grpSpPr bwMode="auto">
          <a:xfrm>
            <a:off x="3563739" y="4004816"/>
            <a:ext cx="1441450" cy="1408112"/>
            <a:chOff x="2426" y="3203"/>
            <a:chExt cx="908" cy="887"/>
          </a:xfrm>
        </p:grpSpPr>
        <p:sp>
          <p:nvSpPr>
            <p:cNvPr id="17" name="Line 16"/>
            <p:cNvSpPr>
              <a:spLocks noChangeShapeType="1"/>
            </p:cNvSpPr>
            <p:nvPr/>
          </p:nvSpPr>
          <p:spPr bwMode="auto">
            <a:xfrm flipH="1">
              <a:off x="2744" y="3249"/>
              <a:ext cx="272" cy="317"/>
            </a:xfrm>
            <a:prstGeom prst="line">
              <a:avLst/>
            </a:prstGeom>
            <a:noFill/>
            <a:ln w="28575">
              <a:solidFill>
                <a:srgbClr val="FF3300"/>
              </a:solidFill>
              <a:miter lim="800000"/>
              <a:tailEnd type="triangle" w="med" len="med"/>
            </a:ln>
            <a:effectLst/>
          </p:spPr>
          <p:txBody>
            <a:bodyPr wrap="none"/>
            <a:lstStyle/>
            <a:p>
              <a:endParaRPr lang="zh-CN" altLang="en-US"/>
            </a:p>
          </p:txBody>
        </p:sp>
        <p:sp>
          <p:nvSpPr>
            <p:cNvPr id="18" name="Text Box 17"/>
            <p:cNvSpPr txBox="1">
              <a:spLocks noChangeArrowheads="1"/>
            </p:cNvSpPr>
            <p:nvPr/>
          </p:nvSpPr>
          <p:spPr bwMode="auto">
            <a:xfrm>
              <a:off x="2426" y="3566"/>
              <a:ext cx="726" cy="524"/>
            </a:xfrm>
            <a:prstGeom prst="rect">
              <a:avLst/>
            </a:prstGeom>
            <a:noFill/>
            <a:ln w="9525">
              <a:solidFill>
                <a:schemeClr val="tx1"/>
              </a:solidFill>
              <a:miter lim="800000"/>
            </a:ln>
            <a:effectLst/>
          </p:spPr>
          <p:txBody>
            <a:bodyPr wrap="square">
              <a:spAutoFit/>
            </a:bodyPr>
            <a:lstStyle/>
            <a:p>
              <a:pPr>
                <a:spcBef>
                  <a:spcPct val="50000"/>
                </a:spcBef>
              </a:pPr>
              <a:r>
                <a:rPr lang="zh-CN" altLang="en-US" sz="2400" b="0" dirty="0">
                  <a:solidFill>
                    <a:srgbClr val="0000CC"/>
                  </a:solidFill>
                  <a:ea typeface="黑体" panose="02010609060101010101" pitchFamily="49" charset="-122"/>
                </a:rPr>
                <a:t>文件系统类型</a:t>
              </a:r>
              <a:endParaRPr lang="zh-CN" altLang="en-US" sz="2400" b="0" dirty="0">
                <a:solidFill>
                  <a:srgbClr val="0000CC"/>
                </a:solidFill>
                <a:ea typeface="黑体" panose="02010609060101010101" pitchFamily="49" charset="-122"/>
              </a:endParaRPr>
            </a:p>
          </p:txBody>
        </p:sp>
        <p:sp>
          <p:nvSpPr>
            <p:cNvPr id="19" name="Line 26"/>
            <p:cNvSpPr>
              <a:spLocks noChangeShapeType="1"/>
            </p:cNvSpPr>
            <p:nvPr/>
          </p:nvSpPr>
          <p:spPr bwMode="auto">
            <a:xfrm>
              <a:off x="2835" y="3203"/>
              <a:ext cx="499" cy="0"/>
            </a:xfrm>
            <a:prstGeom prst="line">
              <a:avLst/>
            </a:prstGeom>
            <a:noFill/>
            <a:ln w="28575">
              <a:solidFill>
                <a:schemeClr val="tx1"/>
              </a:solidFill>
              <a:miter lim="800000"/>
            </a:ln>
            <a:effectLst/>
          </p:spPr>
          <p:txBody>
            <a:bodyPr wrap="none"/>
            <a:lstStyle/>
            <a:p>
              <a:endParaRPr lang="zh-CN" altLang="en-US"/>
            </a:p>
          </p:txBody>
        </p:sp>
      </p:grpSp>
      <p:grpSp>
        <p:nvGrpSpPr>
          <p:cNvPr id="20" name="Group 33"/>
          <p:cNvGrpSpPr/>
          <p:nvPr/>
        </p:nvGrpSpPr>
        <p:grpSpPr bwMode="auto">
          <a:xfrm>
            <a:off x="5076627" y="4004816"/>
            <a:ext cx="1728787" cy="1704975"/>
            <a:chOff x="3379" y="3203"/>
            <a:chExt cx="1089" cy="1074"/>
          </a:xfrm>
        </p:grpSpPr>
        <p:sp>
          <p:nvSpPr>
            <p:cNvPr id="21" name="Line 18"/>
            <p:cNvSpPr>
              <a:spLocks noChangeShapeType="1"/>
            </p:cNvSpPr>
            <p:nvPr/>
          </p:nvSpPr>
          <p:spPr bwMode="auto">
            <a:xfrm flipH="1">
              <a:off x="3696" y="3249"/>
              <a:ext cx="91" cy="272"/>
            </a:xfrm>
            <a:prstGeom prst="line">
              <a:avLst/>
            </a:prstGeom>
            <a:noFill/>
            <a:ln w="28575">
              <a:solidFill>
                <a:srgbClr val="FF3300"/>
              </a:solidFill>
              <a:miter lim="800000"/>
              <a:tailEnd type="triangle" w="med" len="med"/>
            </a:ln>
            <a:effectLst/>
          </p:spPr>
          <p:txBody>
            <a:bodyPr wrap="none"/>
            <a:lstStyle/>
            <a:p>
              <a:endParaRPr lang="zh-CN" altLang="en-US"/>
            </a:p>
          </p:txBody>
        </p:sp>
        <p:sp>
          <p:nvSpPr>
            <p:cNvPr id="22" name="Text Box 19"/>
            <p:cNvSpPr txBox="1">
              <a:spLocks noChangeArrowheads="1"/>
            </p:cNvSpPr>
            <p:nvPr/>
          </p:nvSpPr>
          <p:spPr bwMode="auto">
            <a:xfrm>
              <a:off x="3379" y="3521"/>
              <a:ext cx="589" cy="756"/>
            </a:xfrm>
            <a:prstGeom prst="rect">
              <a:avLst/>
            </a:prstGeom>
            <a:noFill/>
            <a:ln w="9525">
              <a:solidFill>
                <a:schemeClr val="tx1"/>
              </a:solidFill>
              <a:miter lim="800000"/>
            </a:ln>
            <a:effectLst/>
          </p:spPr>
          <p:txBody>
            <a:bodyPr wrap="square">
              <a:spAutoFit/>
            </a:bodyPr>
            <a:lstStyle/>
            <a:p>
              <a:pPr>
                <a:spcBef>
                  <a:spcPct val="50000"/>
                </a:spcBef>
              </a:pPr>
              <a:r>
                <a:rPr lang="zh-CN" altLang="en-US" sz="2400" b="0" dirty="0" smtClean="0">
                  <a:solidFill>
                    <a:srgbClr val="0000CC"/>
                  </a:solidFill>
                  <a:ea typeface="黑体" panose="02010609060101010101" pitchFamily="49" charset="-122"/>
                </a:rPr>
                <a:t>挂装选项</a:t>
              </a:r>
              <a:r>
                <a:rPr lang="zh-CN" altLang="en-US" sz="2400" b="0" dirty="0">
                  <a:solidFill>
                    <a:srgbClr val="0000CC"/>
                  </a:solidFill>
                  <a:ea typeface="黑体" panose="02010609060101010101" pitchFamily="49" charset="-122"/>
                </a:rPr>
                <a:t>列表</a:t>
              </a:r>
              <a:endParaRPr lang="zh-CN" altLang="en-US" sz="2400" b="0" dirty="0">
                <a:solidFill>
                  <a:srgbClr val="0000CC"/>
                </a:solidFill>
                <a:ea typeface="黑体" panose="02010609060101010101" pitchFamily="49" charset="-122"/>
              </a:endParaRPr>
            </a:p>
          </p:txBody>
        </p:sp>
        <p:sp>
          <p:nvSpPr>
            <p:cNvPr id="23" name="Line 27"/>
            <p:cNvSpPr>
              <a:spLocks noChangeShapeType="1"/>
            </p:cNvSpPr>
            <p:nvPr/>
          </p:nvSpPr>
          <p:spPr bwMode="auto">
            <a:xfrm>
              <a:off x="3560" y="3203"/>
              <a:ext cx="908" cy="0"/>
            </a:xfrm>
            <a:prstGeom prst="line">
              <a:avLst/>
            </a:prstGeom>
            <a:noFill/>
            <a:ln w="28575">
              <a:solidFill>
                <a:schemeClr val="tx1"/>
              </a:solidFill>
              <a:miter lim="800000"/>
            </a:ln>
            <a:effectLst/>
          </p:spPr>
          <p:txBody>
            <a:bodyPr wrap="none"/>
            <a:lstStyle/>
            <a:p>
              <a:endParaRPr lang="zh-CN" altLang="en-US"/>
            </a:p>
          </p:txBody>
        </p:sp>
      </p:grpSp>
      <p:grpSp>
        <p:nvGrpSpPr>
          <p:cNvPr id="24" name="Group 34"/>
          <p:cNvGrpSpPr/>
          <p:nvPr/>
        </p:nvGrpSpPr>
        <p:grpSpPr bwMode="auto">
          <a:xfrm>
            <a:off x="6229152" y="4004816"/>
            <a:ext cx="1223962" cy="1776412"/>
            <a:chOff x="4105" y="3203"/>
            <a:chExt cx="771" cy="1119"/>
          </a:xfrm>
        </p:grpSpPr>
        <p:sp>
          <p:nvSpPr>
            <p:cNvPr id="25" name="Line 20"/>
            <p:cNvSpPr>
              <a:spLocks noChangeShapeType="1"/>
            </p:cNvSpPr>
            <p:nvPr/>
          </p:nvSpPr>
          <p:spPr bwMode="auto">
            <a:xfrm flipH="1">
              <a:off x="4558" y="3249"/>
              <a:ext cx="182" cy="272"/>
            </a:xfrm>
            <a:prstGeom prst="line">
              <a:avLst/>
            </a:prstGeom>
            <a:noFill/>
            <a:ln w="28575">
              <a:solidFill>
                <a:srgbClr val="FF3300"/>
              </a:solidFill>
              <a:miter lim="800000"/>
              <a:tailEnd type="triangle" w="med" len="med"/>
            </a:ln>
            <a:effectLst/>
          </p:spPr>
          <p:txBody>
            <a:bodyPr wrap="none"/>
            <a:lstStyle/>
            <a:p>
              <a:endParaRPr lang="zh-CN" altLang="en-US"/>
            </a:p>
          </p:txBody>
        </p:sp>
        <p:sp>
          <p:nvSpPr>
            <p:cNvPr id="26" name="Text Box 21"/>
            <p:cNvSpPr txBox="1">
              <a:spLocks noChangeArrowheads="1"/>
            </p:cNvSpPr>
            <p:nvPr/>
          </p:nvSpPr>
          <p:spPr bwMode="auto">
            <a:xfrm>
              <a:off x="4105" y="3566"/>
              <a:ext cx="771" cy="756"/>
            </a:xfrm>
            <a:prstGeom prst="rect">
              <a:avLst/>
            </a:prstGeom>
            <a:noFill/>
            <a:ln w="9525">
              <a:solidFill>
                <a:schemeClr val="tx1"/>
              </a:solidFill>
              <a:miter lim="800000"/>
            </a:ln>
            <a:effectLst/>
          </p:spPr>
          <p:txBody>
            <a:bodyPr>
              <a:spAutoFit/>
            </a:bodyPr>
            <a:lstStyle/>
            <a:p>
              <a:pPr>
                <a:spcBef>
                  <a:spcPct val="50000"/>
                </a:spcBef>
              </a:pPr>
              <a:r>
                <a:rPr lang="en-US" altLang="zh-CN" sz="2400" b="0" dirty="0">
                  <a:solidFill>
                    <a:srgbClr val="0000CC"/>
                  </a:solidFill>
                  <a:ea typeface="黑体" panose="02010609060101010101" pitchFamily="49" charset="-122"/>
                </a:rPr>
                <a:t>dump</a:t>
              </a:r>
              <a:r>
                <a:rPr lang="zh-CN" altLang="en-US" sz="2400" dirty="0">
                  <a:solidFill>
                    <a:srgbClr val="0000CC"/>
                  </a:solidFill>
                  <a:ea typeface="黑体" panose="02010609060101010101" pitchFamily="49" charset="-122"/>
                </a:rPr>
                <a:t>时是否记录</a:t>
              </a:r>
              <a:endParaRPr lang="en-US" altLang="zh-CN" sz="2400" dirty="0">
                <a:solidFill>
                  <a:srgbClr val="0000CC"/>
                </a:solidFill>
                <a:ea typeface="黑体" panose="02010609060101010101" pitchFamily="49" charset="-122"/>
              </a:endParaRPr>
            </a:p>
          </p:txBody>
        </p:sp>
        <p:sp>
          <p:nvSpPr>
            <p:cNvPr id="27" name="Line 28"/>
            <p:cNvSpPr>
              <a:spLocks noChangeShapeType="1"/>
            </p:cNvSpPr>
            <p:nvPr/>
          </p:nvSpPr>
          <p:spPr bwMode="auto">
            <a:xfrm>
              <a:off x="4672" y="3203"/>
              <a:ext cx="204" cy="0"/>
            </a:xfrm>
            <a:prstGeom prst="line">
              <a:avLst/>
            </a:prstGeom>
            <a:noFill/>
            <a:ln w="28575">
              <a:solidFill>
                <a:schemeClr val="tx1"/>
              </a:solidFill>
              <a:miter lim="800000"/>
            </a:ln>
            <a:effectLst/>
          </p:spPr>
          <p:txBody>
            <a:bodyPr wrap="none"/>
            <a:lstStyle/>
            <a:p>
              <a:endParaRPr lang="zh-CN" altLang="en-US"/>
            </a:p>
          </p:txBody>
        </p:sp>
      </p:grpSp>
      <p:grpSp>
        <p:nvGrpSpPr>
          <p:cNvPr id="28" name="Group 35"/>
          <p:cNvGrpSpPr/>
          <p:nvPr/>
        </p:nvGrpSpPr>
        <p:grpSpPr bwMode="auto">
          <a:xfrm>
            <a:off x="7597585" y="4004816"/>
            <a:ext cx="935038" cy="1776412"/>
            <a:chOff x="4967" y="3203"/>
            <a:chExt cx="589" cy="1119"/>
          </a:xfrm>
        </p:grpSpPr>
        <p:sp>
          <p:nvSpPr>
            <p:cNvPr id="29" name="Line 22"/>
            <p:cNvSpPr>
              <a:spLocks noChangeShapeType="1"/>
            </p:cNvSpPr>
            <p:nvPr/>
          </p:nvSpPr>
          <p:spPr bwMode="auto">
            <a:xfrm>
              <a:off x="5129" y="3219"/>
              <a:ext cx="19" cy="347"/>
            </a:xfrm>
            <a:prstGeom prst="line">
              <a:avLst/>
            </a:prstGeom>
            <a:noFill/>
            <a:ln w="28575">
              <a:solidFill>
                <a:srgbClr val="FF3300"/>
              </a:solidFill>
              <a:miter lim="800000"/>
              <a:tailEnd type="triangle" w="med" len="med"/>
            </a:ln>
            <a:effectLst/>
          </p:spPr>
          <p:txBody>
            <a:bodyPr wrap="none"/>
            <a:lstStyle/>
            <a:p>
              <a:endParaRPr lang="zh-CN" altLang="en-US"/>
            </a:p>
          </p:txBody>
        </p:sp>
        <p:sp>
          <p:nvSpPr>
            <p:cNvPr id="30" name="Text Box 23"/>
            <p:cNvSpPr txBox="1">
              <a:spLocks noChangeArrowheads="1"/>
            </p:cNvSpPr>
            <p:nvPr/>
          </p:nvSpPr>
          <p:spPr bwMode="auto">
            <a:xfrm>
              <a:off x="4967" y="3566"/>
              <a:ext cx="589" cy="756"/>
            </a:xfrm>
            <a:prstGeom prst="rect">
              <a:avLst/>
            </a:prstGeom>
            <a:noFill/>
            <a:ln w="9525">
              <a:solidFill>
                <a:schemeClr val="tx1"/>
              </a:solidFill>
              <a:miter lim="800000"/>
            </a:ln>
            <a:effectLst/>
          </p:spPr>
          <p:txBody>
            <a:bodyPr wrap="square">
              <a:spAutoFit/>
            </a:bodyPr>
            <a:lstStyle/>
            <a:p>
              <a:pPr>
                <a:spcBef>
                  <a:spcPct val="50000"/>
                </a:spcBef>
              </a:pPr>
              <a:r>
                <a:rPr lang="en-US" altLang="zh-CN" sz="2400" b="0" dirty="0" err="1">
                  <a:solidFill>
                    <a:srgbClr val="0000CC"/>
                  </a:solidFill>
                  <a:ea typeface="黑体" panose="02010609060101010101" pitchFamily="49" charset="-122"/>
                </a:rPr>
                <a:t>fsck</a:t>
              </a:r>
              <a:r>
                <a:rPr lang="zh-CN" altLang="en-US" sz="2400" dirty="0">
                  <a:solidFill>
                    <a:srgbClr val="0000CC"/>
                  </a:solidFill>
                  <a:ea typeface="黑体" panose="02010609060101010101" pitchFamily="49" charset="-122"/>
                </a:rPr>
                <a:t>时的顺序</a:t>
              </a:r>
              <a:endParaRPr lang="zh-CN" altLang="en-US" sz="2400" dirty="0">
                <a:solidFill>
                  <a:srgbClr val="0000CC"/>
                </a:solidFill>
                <a:ea typeface="黑体" panose="02010609060101010101" pitchFamily="49" charset="-122"/>
              </a:endParaRPr>
            </a:p>
          </p:txBody>
        </p:sp>
        <p:sp>
          <p:nvSpPr>
            <p:cNvPr id="31" name="Line 29"/>
            <p:cNvSpPr>
              <a:spLocks noChangeShapeType="1"/>
            </p:cNvSpPr>
            <p:nvPr/>
          </p:nvSpPr>
          <p:spPr bwMode="auto">
            <a:xfrm>
              <a:off x="5012" y="3203"/>
              <a:ext cx="227" cy="0"/>
            </a:xfrm>
            <a:prstGeom prst="line">
              <a:avLst/>
            </a:prstGeom>
            <a:noFill/>
            <a:ln w="28575">
              <a:solidFill>
                <a:schemeClr val="tx1"/>
              </a:solidFill>
              <a:miter lim="800000"/>
            </a:ln>
            <a:effec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up)">
                                      <p:cBhvr>
                                        <p:cTn id="26" dur="500"/>
                                        <p:tgtEl>
                                          <p:spTgt spid="20"/>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500"/>
                                        <p:tgtEl>
                                          <p:spTgt spid="24"/>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up)">
                                      <p:cBhvr>
                                        <p:cTn id="3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742950"/>
          </a:xfrm>
        </p:spPr>
        <p:txBody>
          <a:bodyPr/>
          <a:lstStyle/>
          <a:p>
            <a:r>
              <a:rPr lang="en-US" altLang="zh-CN" b="1" dirty="0" smtClean="0"/>
              <a:t>/etc/</a:t>
            </a:r>
            <a:r>
              <a:rPr lang="en-US" altLang="zh-CN" b="1" dirty="0" err="1" smtClean="0"/>
              <a:t>fstab</a:t>
            </a:r>
            <a:r>
              <a:rPr lang="zh-CN" altLang="en-US" b="1" dirty="0" smtClean="0"/>
              <a:t>文件的列信息</a:t>
            </a:r>
            <a:endParaRPr lang="zh-CN" altLang="en-US" b="1" dirty="0"/>
          </a:p>
        </p:txBody>
      </p:sp>
      <p:sp>
        <p:nvSpPr>
          <p:cNvPr id="3" name="内容占位符 2"/>
          <p:cNvSpPr>
            <a:spLocks noGrp="1"/>
          </p:cNvSpPr>
          <p:nvPr>
            <p:ph idx="1"/>
          </p:nvPr>
        </p:nvSpPr>
        <p:spPr>
          <a:xfrm>
            <a:off x="406400" y="2204606"/>
            <a:ext cx="8363272" cy="3638029"/>
          </a:xfrm>
        </p:spPr>
        <p:txBody>
          <a:bodyPr/>
          <a:lstStyle/>
          <a:p>
            <a:pPr>
              <a:buClr>
                <a:srgbClr val="006633"/>
              </a:buClr>
              <a:buFont typeface="Wingdings" panose="05000000000000000000" charset="0"/>
              <a:buChar char="Ø"/>
            </a:pPr>
            <a:r>
              <a:rPr lang="en-US" altLang="zh-CN" sz="2400" dirty="0" err="1" smtClean="0"/>
              <a:t>fs_spec</a:t>
            </a:r>
            <a:r>
              <a:rPr lang="zh-CN" altLang="en-US" sz="2400" dirty="0" smtClean="0"/>
              <a:t>：设备或远程文件系统 </a:t>
            </a:r>
            <a:endParaRPr lang="zh-CN" altLang="en-US" sz="2400" dirty="0" smtClean="0"/>
          </a:p>
          <a:p>
            <a:pPr>
              <a:buClr>
                <a:srgbClr val="006633"/>
              </a:buClr>
              <a:buFont typeface="Wingdings" panose="05000000000000000000" charset="0"/>
              <a:buChar char="Ø"/>
            </a:pPr>
            <a:r>
              <a:rPr lang="en-US" altLang="zh-CN" sz="2400" dirty="0" err="1" smtClean="0"/>
              <a:t>fs_file</a:t>
            </a:r>
            <a:r>
              <a:rPr lang="zh-CN" altLang="en-US" sz="2400" dirty="0" smtClean="0"/>
              <a:t>：挂装点目录 </a:t>
            </a:r>
            <a:endParaRPr lang="zh-CN" altLang="en-US" sz="2400" dirty="0" smtClean="0"/>
          </a:p>
          <a:p>
            <a:pPr>
              <a:buClr>
                <a:srgbClr val="006633"/>
              </a:buClr>
              <a:buFont typeface="Wingdings" panose="05000000000000000000" charset="0"/>
              <a:buChar char="Ø"/>
            </a:pPr>
            <a:r>
              <a:rPr lang="en-US" altLang="zh-CN" sz="2400" dirty="0" err="1" smtClean="0"/>
              <a:t>fs_type</a:t>
            </a:r>
            <a:r>
              <a:rPr lang="zh-CN" altLang="en-US" sz="2400" dirty="0" smtClean="0"/>
              <a:t>：文件系统类型 </a:t>
            </a:r>
            <a:endParaRPr lang="zh-CN" altLang="en-US" sz="2400" dirty="0" smtClean="0"/>
          </a:p>
          <a:p>
            <a:pPr>
              <a:buClr>
                <a:srgbClr val="006633"/>
              </a:buClr>
              <a:buFont typeface="Wingdings" panose="05000000000000000000" charset="0"/>
              <a:buChar char="Ø"/>
            </a:pPr>
            <a:r>
              <a:rPr lang="en-US" altLang="zh-CN" sz="2400" dirty="0" err="1" smtClean="0"/>
              <a:t>fs_options</a:t>
            </a:r>
            <a:r>
              <a:rPr lang="zh-CN" altLang="en-US" sz="2400" dirty="0" smtClean="0"/>
              <a:t>：文件系统挂载选项 </a:t>
            </a:r>
            <a:endParaRPr lang="zh-CN" altLang="en-US" sz="2400" dirty="0" smtClean="0"/>
          </a:p>
          <a:p>
            <a:pPr>
              <a:buClr>
                <a:srgbClr val="006633"/>
              </a:buClr>
              <a:buFont typeface="Wingdings" panose="05000000000000000000" charset="0"/>
              <a:buChar char="Ø"/>
            </a:pPr>
            <a:r>
              <a:rPr lang="en-US" altLang="zh-CN" sz="2400" dirty="0" err="1" smtClean="0"/>
              <a:t>fs_dump</a:t>
            </a:r>
            <a:r>
              <a:rPr lang="zh-CN" altLang="en-US" sz="2400" dirty="0" smtClean="0"/>
              <a:t>：被”</a:t>
            </a:r>
            <a:r>
              <a:rPr lang="en-US" altLang="zh-CN" sz="2400" dirty="0" smtClean="0"/>
              <a:t>dump”</a:t>
            </a:r>
            <a:r>
              <a:rPr lang="zh-CN" altLang="en-US" sz="2400" dirty="0" smtClean="0"/>
              <a:t>命令使用来检查一个文件系统应该以多快频率进行转储，若不需要转储则该字段为“</a:t>
            </a:r>
            <a:r>
              <a:rPr lang="en-US" altLang="zh-CN" sz="2400" dirty="0" smtClean="0"/>
              <a:t>0” </a:t>
            </a:r>
            <a:endParaRPr lang="en-US" altLang="zh-CN" sz="2400" dirty="0" smtClean="0"/>
          </a:p>
          <a:p>
            <a:pPr>
              <a:buClr>
                <a:srgbClr val="006633"/>
              </a:buClr>
              <a:buFont typeface="Wingdings" panose="05000000000000000000" charset="0"/>
              <a:buChar char="Ø"/>
            </a:pPr>
            <a:r>
              <a:rPr lang="en-US" altLang="zh-CN" sz="2400" dirty="0" err="1" smtClean="0"/>
              <a:t>fs_pass</a:t>
            </a:r>
            <a:r>
              <a:rPr lang="zh-CN" altLang="en-US" sz="2400" dirty="0" smtClean="0"/>
              <a:t>：被”</a:t>
            </a:r>
            <a:r>
              <a:rPr lang="en-US" altLang="zh-CN" sz="2400" dirty="0" err="1" smtClean="0"/>
              <a:t>fsck</a:t>
            </a:r>
            <a:r>
              <a:rPr lang="en-US" altLang="zh-CN" sz="2400" dirty="0" smtClean="0"/>
              <a:t>”</a:t>
            </a:r>
            <a:r>
              <a:rPr lang="zh-CN" altLang="en-US" sz="2400" dirty="0" smtClean="0"/>
              <a:t>命令用来决定在启动时需要被扫描的文件系统的顺序，若无需在启动时扫描则该字段为“</a:t>
            </a:r>
            <a:r>
              <a:rPr lang="en-US" altLang="zh-CN" sz="2400" dirty="0" smtClean="0"/>
              <a:t>0”</a:t>
            </a:r>
            <a:endParaRPr lang="zh-CN" altLang="en-US" dirty="0"/>
          </a:p>
        </p:txBody>
      </p:sp>
      <p:sp>
        <p:nvSpPr>
          <p:cNvPr id="7" name="TextBox 6"/>
          <p:cNvSpPr txBox="1"/>
          <p:nvPr/>
        </p:nvSpPr>
        <p:spPr>
          <a:xfrm>
            <a:off x="406584" y="1197174"/>
            <a:ext cx="8208912" cy="76944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200" dirty="0" smtClean="0">
                <a:solidFill>
                  <a:srgbClr val="002060"/>
                </a:solidFill>
              </a:rPr>
              <a:t>分区或</a:t>
            </a:r>
            <a:r>
              <a:rPr lang="en-US" altLang="zh-CN" sz="2200" dirty="0" smtClean="0">
                <a:solidFill>
                  <a:srgbClr val="002060"/>
                </a:solidFill>
              </a:rPr>
              <a:t>LV  </a:t>
            </a:r>
            <a:r>
              <a:rPr lang="zh-CN" altLang="en-US" sz="2200" dirty="0" smtClean="0">
                <a:solidFill>
                  <a:srgbClr val="002060"/>
                </a:solidFill>
              </a:rPr>
              <a:t>挂装点 文件系统类型 挂装选项    备份频率   检查顺序</a:t>
            </a:r>
            <a:endParaRPr lang="zh-CN" altLang="en-US" sz="2200" dirty="0" smtClean="0">
              <a:solidFill>
                <a:srgbClr val="002060"/>
              </a:solidFill>
            </a:endParaRPr>
          </a:p>
          <a:p>
            <a:r>
              <a:rPr lang="en-US" altLang="zh-CN" sz="2200" dirty="0" err="1" smtClean="0">
                <a:solidFill>
                  <a:srgbClr val="002060"/>
                </a:solidFill>
              </a:rPr>
              <a:t>fs_spec</a:t>
            </a:r>
            <a:r>
              <a:rPr lang="en-US" altLang="zh-CN" sz="2200" dirty="0" smtClean="0">
                <a:solidFill>
                  <a:srgbClr val="002060"/>
                </a:solidFill>
              </a:rPr>
              <a:t>     </a:t>
            </a:r>
            <a:r>
              <a:rPr lang="en-US" altLang="zh-CN" sz="2200" dirty="0" err="1" smtClean="0">
                <a:solidFill>
                  <a:srgbClr val="002060"/>
                </a:solidFill>
              </a:rPr>
              <a:t>fs_file</a:t>
            </a:r>
            <a:r>
              <a:rPr lang="en-US" altLang="zh-CN" sz="2200" dirty="0" smtClean="0">
                <a:solidFill>
                  <a:srgbClr val="002060"/>
                </a:solidFill>
              </a:rPr>
              <a:t>   </a:t>
            </a:r>
            <a:r>
              <a:rPr lang="en-US" altLang="zh-CN" sz="2200" dirty="0" err="1" smtClean="0">
                <a:solidFill>
                  <a:srgbClr val="002060"/>
                </a:solidFill>
              </a:rPr>
              <a:t>fs_type</a:t>
            </a:r>
            <a:r>
              <a:rPr lang="en-US" altLang="zh-CN" sz="2200" dirty="0" smtClean="0">
                <a:solidFill>
                  <a:srgbClr val="002060"/>
                </a:solidFill>
              </a:rPr>
              <a:t>          </a:t>
            </a:r>
            <a:r>
              <a:rPr lang="en-US" altLang="zh-CN" sz="2200" dirty="0" err="1" smtClean="0">
                <a:solidFill>
                  <a:srgbClr val="002060"/>
                </a:solidFill>
              </a:rPr>
              <a:t>fs_options</a:t>
            </a:r>
            <a:r>
              <a:rPr lang="en-US" altLang="zh-CN" sz="2200" dirty="0" smtClean="0">
                <a:solidFill>
                  <a:srgbClr val="002060"/>
                </a:solidFill>
              </a:rPr>
              <a:t>   </a:t>
            </a:r>
            <a:r>
              <a:rPr lang="en-US" altLang="zh-CN" sz="2200" dirty="0" err="1" smtClean="0">
                <a:solidFill>
                  <a:srgbClr val="002060"/>
                </a:solidFill>
              </a:rPr>
              <a:t>fs_dump</a:t>
            </a:r>
            <a:r>
              <a:rPr lang="en-US" altLang="zh-CN" sz="2200" dirty="0" smtClean="0">
                <a:solidFill>
                  <a:srgbClr val="002060"/>
                </a:solidFill>
              </a:rPr>
              <a:t>   </a:t>
            </a:r>
            <a:r>
              <a:rPr lang="en-US" altLang="zh-CN" sz="2200" dirty="0" err="1" smtClean="0">
                <a:solidFill>
                  <a:srgbClr val="002060"/>
                </a:solidFill>
              </a:rPr>
              <a:t>fs_pass</a:t>
            </a:r>
            <a:endParaRPr lang="zh-CN" altLang="en-US" sz="2200" dirty="0">
              <a:solidFill>
                <a:srgbClr val="00206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798830"/>
          </a:xfrm>
        </p:spPr>
        <p:txBody>
          <a:bodyPr/>
          <a:lstStyle/>
          <a:p>
            <a:r>
              <a:rPr lang="zh-CN" altLang="en-US" b="1" dirty="0" smtClean="0"/>
              <a:t>文件</a:t>
            </a:r>
            <a:r>
              <a:rPr lang="en-US" altLang="zh-CN" b="1" dirty="0" smtClean="0"/>
              <a:t>/etc/</a:t>
            </a:r>
            <a:r>
              <a:rPr lang="en-US" altLang="zh-CN" b="1" dirty="0" err="1" smtClean="0"/>
              <a:t>fstab</a:t>
            </a:r>
            <a:r>
              <a:rPr lang="zh-CN" altLang="en-US" b="1" dirty="0" smtClean="0"/>
              <a:t>实例</a:t>
            </a:r>
            <a:endParaRPr lang="zh-CN" altLang="en-US" b="1" dirty="0"/>
          </a:p>
        </p:txBody>
      </p:sp>
      <p:sp>
        <p:nvSpPr>
          <p:cNvPr id="3" name="内容占位符 2"/>
          <p:cNvSpPr>
            <a:spLocks noGrp="1"/>
          </p:cNvSpPr>
          <p:nvPr>
            <p:ph idx="1"/>
          </p:nvPr>
        </p:nvSpPr>
        <p:spPr>
          <a:xfrm>
            <a:off x="395605" y="1163955"/>
            <a:ext cx="8507095" cy="4057650"/>
          </a:xfrm>
        </p:spPr>
        <p:txBody>
          <a:bodyPr/>
          <a:lstStyle/>
          <a:p>
            <a:pPr>
              <a:buNone/>
            </a:pPr>
            <a:r>
              <a:rPr lang="en-US" altLang="zh-CN" sz="1800" dirty="0" smtClean="0"/>
              <a:t># &lt;file system&gt; &lt;mount point&gt;   &lt;type&gt;         &lt;options&gt;          &lt;dump&gt;  &lt;pass&gt;</a:t>
            </a:r>
            <a:endParaRPr lang="en-US" altLang="zh-CN" sz="1800" dirty="0" smtClean="0"/>
          </a:p>
          <a:p>
            <a:pPr>
              <a:buNone/>
            </a:pPr>
            <a:r>
              <a:rPr lang="en-US" altLang="zh-CN" sz="1800" dirty="0" smtClean="0"/>
              <a:t>LABEL=/             /                            ext4           defaults                   1        1</a:t>
            </a:r>
            <a:endParaRPr lang="en-US" altLang="zh-CN" sz="1800" dirty="0" smtClean="0"/>
          </a:p>
          <a:p>
            <a:pPr>
              <a:buNone/>
            </a:pPr>
            <a:r>
              <a:rPr lang="en-US" altLang="zh-CN" sz="1800" dirty="0" smtClean="0"/>
              <a:t>none                   /dev/pts             </a:t>
            </a:r>
            <a:r>
              <a:rPr lang="en-US" altLang="zh-CN" sz="1800" dirty="0" err="1" smtClean="0"/>
              <a:t>devpts</a:t>
            </a:r>
            <a:r>
              <a:rPr lang="en-US" altLang="zh-CN" sz="1800" dirty="0" smtClean="0"/>
              <a:t>         </a:t>
            </a:r>
            <a:r>
              <a:rPr lang="en-US" altLang="zh-CN" sz="1800" dirty="0" err="1" smtClean="0"/>
              <a:t>gid</a:t>
            </a:r>
            <a:r>
              <a:rPr lang="en-US" altLang="zh-CN" sz="1800" dirty="0" smtClean="0"/>
              <a:t>=5,mode=620        0        0</a:t>
            </a:r>
            <a:endParaRPr lang="en-US" altLang="zh-CN" sz="1800" dirty="0" smtClean="0"/>
          </a:p>
          <a:p>
            <a:pPr>
              <a:buNone/>
            </a:pPr>
            <a:r>
              <a:rPr lang="en-US" altLang="zh-CN" sz="1800" dirty="0" smtClean="0"/>
              <a:t>LABEL=/home     /home                  ext4           defaults                   1        2</a:t>
            </a:r>
            <a:endParaRPr lang="en-US" altLang="zh-CN" sz="1800" dirty="0" smtClean="0"/>
          </a:p>
          <a:p>
            <a:pPr>
              <a:buNone/>
            </a:pPr>
            <a:r>
              <a:rPr lang="en-US" altLang="zh-CN" sz="1800" dirty="0" smtClean="0"/>
              <a:t>none                   /proc                     </a:t>
            </a:r>
            <a:r>
              <a:rPr lang="en-US" altLang="zh-CN" sz="1800" dirty="0" err="1" smtClean="0"/>
              <a:t>proc</a:t>
            </a:r>
            <a:r>
              <a:rPr lang="en-US" altLang="zh-CN" sz="1800" dirty="0" smtClean="0"/>
              <a:t>           defaults                   0        0</a:t>
            </a:r>
            <a:endParaRPr lang="en-US" altLang="zh-CN" sz="1800" dirty="0" smtClean="0"/>
          </a:p>
          <a:p>
            <a:pPr>
              <a:buNone/>
            </a:pPr>
            <a:r>
              <a:rPr lang="en-US" altLang="zh-CN" sz="1800" dirty="0" smtClean="0"/>
              <a:t>none                  /dev/</a:t>
            </a:r>
            <a:r>
              <a:rPr lang="en-US" altLang="zh-CN" sz="1800" dirty="0" err="1" smtClean="0"/>
              <a:t>shm</a:t>
            </a:r>
            <a:r>
              <a:rPr lang="en-US" altLang="zh-CN" sz="1800" dirty="0" smtClean="0"/>
              <a:t>             </a:t>
            </a:r>
            <a:r>
              <a:rPr lang="en-US" altLang="zh-CN" sz="1800" dirty="0" err="1" smtClean="0"/>
              <a:t>tmpfs</a:t>
            </a:r>
            <a:r>
              <a:rPr lang="en-US" altLang="zh-CN" sz="1800" dirty="0" smtClean="0"/>
              <a:t>          defaults                    0        0</a:t>
            </a:r>
            <a:endParaRPr lang="en-US" altLang="zh-CN" sz="1800" dirty="0" smtClean="0"/>
          </a:p>
          <a:p>
            <a:pPr>
              <a:buNone/>
            </a:pPr>
            <a:r>
              <a:rPr lang="en-US" altLang="zh-CN" sz="1800" dirty="0" smtClean="0"/>
              <a:t>LABEL=/</a:t>
            </a:r>
            <a:r>
              <a:rPr lang="en-US" altLang="zh-CN" sz="1800" dirty="0" err="1" smtClean="0"/>
              <a:t>usr</a:t>
            </a:r>
            <a:r>
              <a:rPr lang="en-US" altLang="zh-CN" sz="1800" dirty="0" smtClean="0"/>
              <a:t>       /</a:t>
            </a:r>
            <a:r>
              <a:rPr lang="en-US" altLang="zh-CN" sz="1800" dirty="0" err="1" smtClean="0"/>
              <a:t>usr</a:t>
            </a:r>
            <a:r>
              <a:rPr lang="en-US" altLang="zh-CN" sz="1800" dirty="0" smtClean="0"/>
              <a:t>                       ext4           defaults                   1        2</a:t>
            </a:r>
            <a:endParaRPr lang="en-US" altLang="zh-CN" sz="1800" dirty="0" smtClean="0"/>
          </a:p>
          <a:p>
            <a:pPr>
              <a:buNone/>
            </a:pPr>
            <a:r>
              <a:rPr lang="en-US" altLang="zh-CN" sz="1800" dirty="0" smtClean="0"/>
              <a:t>/dev/sda5           swap                   </a:t>
            </a:r>
            <a:r>
              <a:rPr lang="en-US" altLang="zh-CN" sz="1800" dirty="0" err="1" smtClean="0"/>
              <a:t>swap</a:t>
            </a:r>
            <a:r>
              <a:rPr lang="en-US" altLang="zh-CN" sz="1800" dirty="0" smtClean="0"/>
              <a:t>           defaults                   0        0</a:t>
            </a:r>
            <a:endParaRPr lang="en-US" altLang="zh-CN" sz="1800" dirty="0" smtClean="0"/>
          </a:p>
          <a:p>
            <a:pPr>
              <a:buNone/>
            </a:pPr>
            <a:r>
              <a:rPr lang="en-US" altLang="zh-CN" sz="1800" dirty="0" smtClean="0"/>
              <a:t>/dev/</a:t>
            </a:r>
            <a:r>
              <a:rPr lang="en-US" altLang="zh-CN" sz="1800" dirty="0" err="1" smtClean="0"/>
              <a:t>cdrom</a:t>
            </a:r>
            <a:r>
              <a:rPr lang="en-US" altLang="zh-CN" sz="1800" dirty="0" smtClean="0"/>
              <a:t>   /</a:t>
            </a:r>
            <a:r>
              <a:rPr lang="en-US" altLang="zh-CN" sz="1800" dirty="0" err="1" smtClean="0"/>
              <a:t>mnt</a:t>
            </a:r>
            <a:r>
              <a:rPr lang="en-US" altLang="zh-CN" sz="1800" dirty="0" smtClean="0"/>
              <a:t>/</a:t>
            </a:r>
            <a:r>
              <a:rPr lang="en-US" altLang="zh-CN" sz="1800" dirty="0" err="1" smtClean="0"/>
              <a:t>cdrom</a:t>
            </a:r>
            <a:r>
              <a:rPr lang="en-US" altLang="zh-CN" sz="1800" dirty="0" smtClean="0"/>
              <a:t>     udf,iso9660    </a:t>
            </a:r>
            <a:r>
              <a:rPr lang="en-US" altLang="zh-CN" sz="1800" dirty="0" err="1" smtClean="0"/>
              <a:t>noauto,owner,kudzu,ro</a:t>
            </a:r>
            <a:r>
              <a:rPr lang="en-US" altLang="zh-CN" sz="1800" dirty="0" smtClean="0"/>
              <a:t>   0        0</a:t>
            </a:r>
            <a:endParaRPr lang="en-US" altLang="zh-CN" sz="1800" dirty="0" smtClean="0"/>
          </a:p>
          <a:p>
            <a:pPr>
              <a:buNone/>
            </a:pPr>
            <a:r>
              <a:rPr lang="en-US" altLang="zh-CN" sz="1800" dirty="0" smtClean="0"/>
              <a:t>/dev/fd0        /</a:t>
            </a:r>
            <a:r>
              <a:rPr lang="en-US" altLang="zh-CN" sz="1800" dirty="0" err="1" smtClean="0"/>
              <a:t>mnt</a:t>
            </a:r>
            <a:r>
              <a:rPr lang="en-US" altLang="zh-CN" sz="1800" dirty="0" smtClean="0"/>
              <a:t>/floppy             auto        </a:t>
            </a:r>
            <a:r>
              <a:rPr lang="en-US" altLang="zh-CN" sz="1800" dirty="0" err="1" smtClean="0"/>
              <a:t>noauto,owner,kudzu</a:t>
            </a:r>
            <a:r>
              <a:rPr lang="en-US" altLang="zh-CN" sz="1800" dirty="0" smtClean="0"/>
              <a:t>       0        0</a:t>
            </a:r>
            <a:endParaRPr lang="en-US" altLang="zh-CN" sz="1800" dirty="0" smtClean="0"/>
          </a:p>
          <a:p>
            <a:pPr>
              <a:buNone/>
            </a:pPr>
            <a:r>
              <a:rPr lang="en-US" altLang="zh-CN" sz="1800" dirty="0" smtClean="0"/>
              <a:t>/dev/hda1            /</a:t>
            </a:r>
            <a:r>
              <a:rPr lang="en-US" altLang="zh-CN" sz="1800" dirty="0" err="1" smtClean="0"/>
              <a:t>mnt</a:t>
            </a:r>
            <a:r>
              <a:rPr lang="en-US" altLang="zh-CN" sz="1800" dirty="0" smtClean="0"/>
              <a:t>/</a:t>
            </a:r>
            <a:r>
              <a:rPr lang="en-US" altLang="zh-CN" sz="1800" dirty="0" err="1" smtClean="0"/>
              <a:t>win_c</a:t>
            </a:r>
            <a:r>
              <a:rPr lang="en-US" altLang="zh-CN" sz="1800" dirty="0" smtClean="0"/>
              <a:t>      </a:t>
            </a:r>
            <a:r>
              <a:rPr lang="en-US" altLang="zh-CN" sz="1800" dirty="0" err="1" smtClean="0"/>
              <a:t>vfat</a:t>
            </a:r>
            <a:r>
              <a:rPr lang="en-US" altLang="zh-CN" sz="1800" dirty="0" smtClean="0"/>
              <a:t>    </a:t>
            </a:r>
            <a:r>
              <a:rPr lang="en-US" altLang="zh-CN" sz="1800" dirty="0" err="1" smtClean="0"/>
              <a:t>defaults,pagecode</a:t>
            </a:r>
            <a:r>
              <a:rPr lang="en-US" altLang="zh-CN" sz="1800" dirty="0" smtClean="0"/>
              <a:t>=936,iocharset=cp936,umask=000               0        0</a:t>
            </a:r>
            <a:endParaRPr lang="zh-CN" altLang="en-US" sz="18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挂装选项</a:t>
            </a:r>
            <a:endParaRPr lang="zh-CN" altLang="en-US" dirty="0"/>
          </a:p>
        </p:txBody>
      </p:sp>
      <p:graphicFrame>
        <p:nvGraphicFramePr>
          <p:cNvPr id="7" name="内容占位符 6"/>
          <p:cNvGraphicFramePr>
            <a:graphicFrameLocks noGrp="1"/>
          </p:cNvGraphicFramePr>
          <p:nvPr>
            <p:ph idx="1"/>
          </p:nvPr>
        </p:nvGraphicFramePr>
        <p:xfrm>
          <a:off x="467544" y="1282040"/>
          <a:ext cx="8229600" cy="4328160"/>
        </p:xfrm>
        <a:graphic>
          <a:graphicData uri="http://schemas.openxmlformats.org/drawingml/2006/table">
            <a:tbl>
              <a:tblPr firstRow="1" bandRow="1">
                <a:tableStyleId>{21E4AEA4-8DFA-4A89-87EB-49C32662AFE0}</a:tableStyleId>
              </a:tblPr>
              <a:tblGrid>
                <a:gridCol w="1944216"/>
                <a:gridCol w="6285384"/>
              </a:tblGrid>
              <a:tr h="370840">
                <a:tc>
                  <a:txBody>
                    <a:bodyPr/>
                    <a:lstStyle/>
                    <a:p>
                      <a:r>
                        <a:rPr lang="zh-CN" altLang="en-US" sz="2200" dirty="0" smtClean="0"/>
                        <a:t>选项</a:t>
                      </a:r>
                      <a:endParaRPr lang="zh-CN" altLang="en-US" sz="2200" dirty="0"/>
                    </a:p>
                  </a:txBody>
                  <a:tcPr/>
                </a:tc>
                <a:tc>
                  <a:txBody>
                    <a:bodyPr/>
                    <a:lstStyle/>
                    <a:p>
                      <a:r>
                        <a:rPr lang="zh-CN" altLang="en-US" sz="2200" dirty="0" smtClean="0"/>
                        <a:t>说明</a:t>
                      </a:r>
                      <a:endParaRPr lang="zh-CN" altLang="en-US" sz="2200" dirty="0"/>
                    </a:p>
                  </a:txBody>
                  <a:tcPr/>
                </a:tc>
              </a:tr>
              <a:tr h="370840">
                <a:tc>
                  <a:txBody>
                    <a:bodyPr/>
                    <a:lstStyle/>
                    <a:p>
                      <a:r>
                        <a:rPr lang="en-US" altLang="zh-CN" sz="2200" dirty="0" smtClean="0"/>
                        <a:t>defaults </a:t>
                      </a:r>
                      <a:endParaRPr lang="zh-CN" altLang="en-US" sz="2200" dirty="0"/>
                    </a:p>
                  </a:txBody>
                  <a:tcPr/>
                </a:tc>
                <a:tc>
                  <a:txBody>
                    <a:bodyPr/>
                    <a:lstStyle/>
                    <a:p>
                      <a:r>
                        <a:rPr lang="zh-CN" altLang="en-US" sz="2200" dirty="0" smtClean="0"/>
                        <a:t>使用 </a:t>
                      </a:r>
                      <a:r>
                        <a:rPr lang="en-US" altLang="zh-CN" sz="2200" dirty="0" err="1" smtClean="0"/>
                        <a:t>rw</a:t>
                      </a:r>
                      <a:r>
                        <a:rPr lang="en-US" altLang="zh-CN" sz="2200" dirty="0" smtClean="0"/>
                        <a:t>, </a:t>
                      </a:r>
                      <a:r>
                        <a:rPr lang="en-US" altLang="zh-CN" sz="2200" dirty="0" err="1" smtClean="0"/>
                        <a:t>suid</a:t>
                      </a:r>
                      <a:r>
                        <a:rPr lang="en-US" altLang="zh-CN" sz="2200" dirty="0" smtClean="0"/>
                        <a:t>, dev, exec, auto, </a:t>
                      </a:r>
                      <a:r>
                        <a:rPr lang="en-US" altLang="zh-CN" sz="2200" dirty="0" err="1" smtClean="0"/>
                        <a:t>nouser</a:t>
                      </a:r>
                      <a:r>
                        <a:rPr lang="en-US" altLang="zh-CN" sz="2200" dirty="0" smtClean="0"/>
                        <a:t> </a:t>
                      </a:r>
                      <a:r>
                        <a:rPr lang="zh-CN" altLang="en-US" sz="2200" dirty="0" smtClean="0"/>
                        <a:t>和 </a:t>
                      </a:r>
                      <a:r>
                        <a:rPr lang="en-US" altLang="zh-CN" sz="2200" dirty="0" err="1" smtClean="0"/>
                        <a:t>async</a:t>
                      </a:r>
                      <a:r>
                        <a:rPr lang="en-US" altLang="zh-CN" sz="2200" dirty="0" smtClean="0"/>
                        <a:t> </a:t>
                      </a:r>
                      <a:r>
                        <a:rPr lang="zh-CN" altLang="en-US" sz="2200" dirty="0" smtClean="0"/>
                        <a:t>挂装设备</a:t>
                      </a:r>
                      <a:endParaRPr lang="zh-CN" altLang="en-US" sz="2200" dirty="0"/>
                    </a:p>
                  </a:txBody>
                  <a:tcPr/>
                </a:tc>
              </a:tr>
              <a:tr h="370840">
                <a:tc>
                  <a:txBody>
                    <a:bodyPr/>
                    <a:lstStyle/>
                    <a:p>
                      <a:r>
                        <a:rPr lang="en-US" altLang="zh-CN" sz="2200" dirty="0" err="1" smtClean="0"/>
                        <a:t>acl</a:t>
                      </a:r>
                      <a:r>
                        <a:rPr lang="en-US" altLang="zh-CN" sz="2200" dirty="0" smtClean="0"/>
                        <a:t>/</a:t>
                      </a:r>
                      <a:r>
                        <a:rPr lang="en-US" altLang="zh-CN" sz="2200" dirty="0" err="1" smtClean="0"/>
                        <a:t>noacl</a:t>
                      </a:r>
                      <a:r>
                        <a:rPr lang="en-US" altLang="zh-CN" sz="2200" dirty="0" smtClean="0"/>
                        <a:t> </a:t>
                      </a:r>
                      <a:endParaRPr lang="zh-CN" altLang="en-US" sz="2200" dirty="0"/>
                    </a:p>
                  </a:txBody>
                  <a:tcPr/>
                </a:tc>
                <a:tc>
                  <a:txBody>
                    <a:bodyPr/>
                    <a:lstStyle/>
                    <a:p>
                      <a:r>
                        <a:rPr lang="zh-CN" altLang="en-US" sz="2200" dirty="0" smtClean="0"/>
                        <a:t>支持</a:t>
                      </a:r>
                      <a:r>
                        <a:rPr lang="en-US" altLang="zh-CN" sz="2200" dirty="0" smtClean="0"/>
                        <a:t>/</a:t>
                      </a:r>
                      <a:r>
                        <a:rPr lang="zh-CN" altLang="en-US" sz="2200" dirty="0" smtClean="0"/>
                        <a:t>不支持 </a:t>
                      </a:r>
                      <a:r>
                        <a:rPr lang="en-US" altLang="zh-CN" sz="2200" dirty="0" smtClean="0"/>
                        <a:t>POSIX Access Control Lists </a:t>
                      </a:r>
                      <a:r>
                        <a:rPr lang="zh-CN" altLang="en-US" sz="2200" dirty="0" smtClean="0"/>
                        <a:t>（</a:t>
                      </a:r>
                      <a:r>
                        <a:rPr lang="en-US" altLang="zh-CN" sz="2200" dirty="0" smtClean="0"/>
                        <a:t>ACL</a:t>
                      </a:r>
                      <a:r>
                        <a:rPr lang="zh-CN" altLang="en-US" sz="2200" dirty="0" smtClean="0"/>
                        <a:t>）</a:t>
                      </a:r>
                      <a:endParaRPr lang="zh-CN" altLang="en-US" sz="2200" dirty="0"/>
                    </a:p>
                  </a:txBody>
                  <a:tcPr/>
                </a:tc>
              </a:tr>
              <a:tr h="370840">
                <a:tc>
                  <a:txBody>
                    <a:bodyPr/>
                    <a:lstStyle/>
                    <a:p>
                      <a:r>
                        <a:rPr lang="en-US" altLang="zh-CN" sz="2200" dirty="0" err="1" smtClean="0"/>
                        <a:t>async</a:t>
                      </a:r>
                      <a:r>
                        <a:rPr lang="en-US" altLang="zh-CN" sz="2200" dirty="0" smtClean="0"/>
                        <a:t> </a:t>
                      </a:r>
                      <a:endParaRPr lang="zh-CN" altLang="en-US" sz="2200" dirty="0"/>
                    </a:p>
                  </a:txBody>
                  <a:tcPr/>
                </a:tc>
                <a:tc>
                  <a:txBody>
                    <a:bodyPr/>
                    <a:lstStyle/>
                    <a:p>
                      <a:r>
                        <a:rPr lang="zh-CN" altLang="en-US" sz="2200" dirty="0" smtClean="0"/>
                        <a:t>以非同步方式（延迟写）执行文件系统的输入输出操作</a:t>
                      </a:r>
                      <a:endParaRPr lang="zh-CN" altLang="en-US" sz="2200" dirty="0"/>
                    </a:p>
                  </a:txBody>
                  <a:tcPr/>
                </a:tc>
              </a:tr>
              <a:tr h="370840">
                <a:tc>
                  <a:txBody>
                    <a:bodyPr/>
                    <a:lstStyle/>
                    <a:p>
                      <a:r>
                        <a:rPr lang="en-US" altLang="zh-CN" sz="2200" dirty="0" err="1" smtClean="0"/>
                        <a:t>atime</a:t>
                      </a:r>
                      <a:r>
                        <a:rPr lang="en-US" altLang="zh-CN" sz="2200" dirty="0" smtClean="0"/>
                        <a:t>/</a:t>
                      </a:r>
                      <a:r>
                        <a:rPr lang="en-US" altLang="zh-CN" sz="2200" dirty="0" err="1" smtClean="0"/>
                        <a:t>noatime</a:t>
                      </a:r>
                      <a:r>
                        <a:rPr lang="en-US" altLang="zh-CN" sz="2200" dirty="0" smtClean="0"/>
                        <a:t> </a:t>
                      </a:r>
                      <a:endParaRPr lang="zh-CN" altLang="en-US" sz="2200" dirty="0"/>
                    </a:p>
                  </a:txBody>
                  <a:tcPr/>
                </a:tc>
                <a:tc>
                  <a:txBody>
                    <a:bodyPr/>
                    <a:lstStyle/>
                    <a:p>
                      <a:r>
                        <a:rPr lang="zh-CN" altLang="en-US" sz="2200" dirty="0" smtClean="0"/>
                        <a:t>每次访问文件时都 更新</a:t>
                      </a:r>
                      <a:r>
                        <a:rPr lang="en-US" altLang="zh-CN" sz="2200" dirty="0" smtClean="0"/>
                        <a:t>/</a:t>
                      </a:r>
                      <a:r>
                        <a:rPr lang="zh-CN" altLang="en-US" sz="2200" dirty="0" smtClean="0"/>
                        <a:t>不更新 文件的访问时间，</a:t>
                      </a:r>
                      <a:r>
                        <a:rPr lang="en-US" altLang="zh-CN" sz="2200" dirty="0" err="1" smtClean="0"/>
                        <a:t>atime</a:t>
                      </a:r>
                      <a:r>
                        <a:rPr lang="en-US" altLang="zh-CN" sz="2200" dirty="0" smtClean="0"/>
                        <a:t> </a:t>
                      </a:r>
                      <a:r>
                        <a:rPr lang="zh-CN" altLang="en-US" sz="2200" dirty="0" smtClean="0"/>
                        <a:t>为默认值，</a:t>
                      </a:r>
                      <a:r>
                        <a:rPr lang="en-US" altLang="zh-CN" sz="2200" dirty="0" err="1" smtClean="0"/>
                        <a:t>noatime</a:t>
                      </a:r>
                      <a:r>
                        <a:rPr lang="en-US" altLang="zh-CN" sz="2200" dirty="0" smtClean="0"/>
                        <a:t> </a:t>
                      </a:r>
                      <a:r>
                        <a:rPr lang="zh-CN" altLang="en-US" sz="2200" dirty="0" smtClean="0"/>
                        <a:t>会提高文件系统的访问速度</a:t>
                      </a:r>
                      <a:endParaRPr lang="zh-CN" altLang="en-US" sz="2200" dirty="0"/>
                    </a:p>
                  </a:txBody>
                  <a:tcPr/>
                </a:tc>
              </a:tr>
              <a:tr h="370840">
                <a:tc>
                  <a:txBody>
                    <a:bodyPr/>
                    <a:lstStyle/>
                    <a:p>
                      <a:r>
                        <a:rPr lang="en-US" altLang="zh-CN" sz="2200" dirty="0" smtClean="0"/>
                        <a:t>auto/</a:t>
                      </a:r>
                      <a:r>
                        <a:rPr lang="en-US" altLang="zh-CN" sz="2200" dirty="0" err="1" smtClean="0"/>
                        <a:t>noauto</a:t>
                      </a:r>
                      <a:r>
                        <a:rPr lang="en-US" altLang="zh-CN" sz="2200" dirty="0" smtClean="0"/>
                        <a:t> </a:t>
                      </a:r>
                      <a:endParaRPr lang="zh-CN" altLang="en-US" sz="2200" dirty="0"/>
                    </a:p>
                  </a:txBody>
                  <a:tcPr/>
                </a:tc>
                <a:tc>
                  <a:txBody>
                    <a:bodyPr/>
                    <a:lstStyle/>
                    <a:p>
                      <a:r>
                        <a:rPr lang="zh-CN" altLang="en-US" sz="2200" dirty="0" smtClean="0"/>
                        <a:t>使用 </a:t>
                      </a:r>
                      <a:r>
                        <a:rPr lang="en-US" altLang="zh-CN" sz="2200" dirty="0" smtClean="0"/>
                        <a:t>mount -a </a:t>
                      </a:r>
                      <a:r>
                        <a:rPr lang="zh-CN" altLang="en-US" sz="2200" dirty="0" smtClean="0"/>
                        <a:t>或开机时 会</a:t>
                      </a:r>
                      <a:r>
                        <a:rPr lang="en-US" altLang="zh-CN" sz="2200" dirty="0" smtClean="0"/>
                        <a:t>/</a:t>
                      </a:r>
                      <a:r>
                        <a:rPr lang="zh-CN" altLang="en-US" sz="2200" dirty="0" smtClean="0"/>
                        <a:t>不会自动挂装</a:t>
                      </a:r>
                      <a:endParaRPr lang="zh-CN" altLang="en-US" sz="2200" dirty="0"/>
                    </a:p>
                  </a:txBody>
                  <a:tcPr/>
                </a:tc>
              </a:tr>
              <a:tr h="370840">
                <a:tc>
                  <a:txBody>
                    <a:bodyPr/>
                    <a:lstStyle/>
                    <a:p>
                      <a:r>
                        <a:rPr lang="en-US" altLang="zh-CN" sz="2200" dirty="0" smtClean="0"/>
                        <a:t>dev/</a:t>
                      </a:r>
                      <a:r>
                        <a:rPr lang="en-US" altLang="zh-CN" sz="2200" dirty="0" err="1" smtClean="0"/>
                        <a:t>nodev</a:t>
                      </a:r>
                      <a:r>
                        <a:rPr lang="en-US" altLang="zh-CN" sz="2200" dirty="0" smtClean="0"/>
                        <a:t> </a:t>
                      </a:r>
                      <a:endParaRPr lang="zh-CN" altLang="en-US" sz="2200" dirty="0"/>
                    </a:p>
                  </a:txBody>
                  <a:tcPr/>
                </a:tc>
                <a:tc>
                  <a:txBody>
                    <a:bodyPr/>
                    <a:lstStyle/>
                    <a:p>
                      <a:r>
                        <a:rPr lang="zh-CN" altLang="en-US" sz="2200" dirty="0" smtClean="0"/>
                        <a:t>可以</a:t>
                      </a:r>
                      <a:r>
                        <a:rPr lang="en-US" altLang="zh-CN" sz="2200" dirty="0" smtClean="0"/>
                        <a:t>/</a:t>
                      </a:r>
                      <a:r>
                        <a:rPr lang="zh-CN" altLang="en-US" sz="2200" dirty="0" smtClean="0"/>
                        <a:t>不可 解读文件系统上的字符或区块设备</a:t>
                      </a:r>
                      <a:endParaRPr lang="zh-CN" altLang="en-US" sz="2200" dirty="0"/>
                    </a:p>
                  </a:txBody>
                  <a:tcPr/>
                </a:tc>
              </a:tr>
            </a:tbl>
          </a:graphicData>
        </a:graphic>
      </p:graphicFrame>
      <p:sp>
        <p:nvSpPr>
          <p:cNvPr id="4" name="日期占位符 3"/>
          <p:cNvSpPr>
            <a:spLocks noGrp="1"/>
          </p:cNvSpPr>
          <p:nvPr>
            <p:ph type="dt" sz="half" idx="10"/>
          </p:nvPr>
        </p:nvSpPr>
        <p:spPr>
          <a:xfrm>
            <a:off x="457200" y="6243638"/>
            <a:ext cx="2133600" cy="457200"/>
          </a:xfrm>
        </p:spPr>
        <p:txBody>
          <a:bodyPr/>
          <a:lstStyle/>
          <a:p>
            <a:fld id="{0D3B9178-496E-49B4-BBFB-87BA11AA6CC7}" type="datetime2">
              <a:rPr lang="zh-CN" altLang="en-US" smtClean="0"/>
            </a:fld>
            <a:endParaRPr lang="en-US" altLang="zh-CN" dirty="0"/>
          </a:p>
        </p:txBody>
      </p:sp>
      <p:sp>
        <p:nvSpPr>
          <p:cNvPr id="5" name="页脚占位符 4"/>
          <p:cNvSpPr>
            <a:spLocks noGrp="1"/>
          </p:cNvSpPr>
          <p:nvPr>
            <p:ph type="ftr" sz="quarter" idx="11"/>
          </p:nvPr>
        </p:nvSpPr>
        <p:spPr>
          <a:xfrm>
            <a:off x="2195736" y="6237312"/>
            <a:ext cx="5400600" cy="457200"/>
          </a:xfrm>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a:xfrm>
            <a:off x="6553200" y="6243638"/>
            <a:ext cx="2133600" cy="457200"/>
          </a:xfrm>
        </p:spPr>
        <p:txBody>
          <a:bodyPr/>
          <a:lstStyle/>
          <a:p>
            <a:fld id="{1D884F6B-D068-45E9-B250-41F0C46488DC}" type="slidenum">
              <a:rPr lang="en-US" altLang="zh-CN" smtClean="0"/>
            </a:fld>
            <a:endParaRPr lang="en-US"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750" y="620395"/>
            <a:ext cx="8229600" cy="742950"/>
          </a:xfrm>
        </p:spPr>
        <p:txBody>
          <a:bodyPr/>
          <a:lstStyle/>
          <a:p>
            <a:r>
              <a:rPr lang="zh-CN" altLang="en-US" b="1" smtClean="0"/>
              <a:t>硬盘接口方式</a:t>
            </a:r>
            <a:endParaRPr lang="zh-CN" altLang="en-US" b="1" dirty="0" smtClean="0"/>
          </a:p>
        </p:txBody>
      </p:sp>
      <p:sp>
        <p:nvSpPr>
          <p:cNvPr id="3" name="内容占位符 2"/>
          <p:cNvSpPr>
            <a:spLocks noGrp="1"/>
          </p:cNvSpPr>
          <p:nvPr>
            <p:ph idx="1"/>
          </p:nvPr>
        </p:nvSpPr>
        <p:spPr/>
        <p:txBody>
          <a:bodyPr/>
          <a:lstStyle/>
          <a:p>
            <a:pPr>
              <a:buClr>
                <a:srgbClr val="006633"/>
              </a:buClr>
              <a:buFont typeface="Wingdings" panose="05000000000000000000" charset="0"/>
              <a:buChar char="Ø"/>
            </a:pPr>
            <a:r>
              <a:rPr lang="en-US" altLang="zh-CN" sz="2400" dirty="0" smtClean="0">
                <a:solidFill>
                  <a:srgbClr val="C00000"/>
                </a:solidFill>
              </a:rPr>
              <a:t>FC-AL</a:t>
            </a:r>
            <a:r>
              <a:rPr lang="zh-CN" altLang="en-US" sz="2400" dirty="0" smtClean="0"/>
              <a:t>接口主要应用于任务级的关键数据的大容量实时存储。可以满足高性能、高可靠和高扩展性的存储需要。</a:t>
            </a:r>
            <a:endParaRPr lang="zh-CN" altLang="en-US" sz="2400" dirty="0" smtClean="0"/>
          </a:p>
          <a:p>
            <a:pPr>
              <a:buClr>
                <a:srgbClr val="006633"/>
              </a:buClr>
              <a:buFont typeface="Wingdings" panose="05000000000000000000" charset="0"/>
              <a:buChar char="Ø"/>
            </a:pPr>
            <a:r>
              <a:rPr lang="en-US" altLang="zh-CN" sz="2400" dirty="0" smtClean="0">
                <a:solidFill>
                  <a:srgbClr val="C00000"/>
                </a:solidFill>
              </a:rPr>
              <a:t>SCSI</a:t>
            </a:r>
            <a:r>
              <a:rPr lang="zh-CN" altLang="en-US" sz="2400" dirty="0" smtClean="0"/>
              <a:t>接口主要应用于商业级的关键数据的大容量存储。</a:t>
            </a:r>
            <a:endParaRPr lang="zh-CN" altLang="en-US" sz="2400" dirty="0" smtClean="0"/>
          </a:p>
          <a:p>
            <a:pPr>
              <a:buClr>
                <a:srgbClr val="006633"/>
              </a:buClr>
              <a:buFont typeface="Wingdings" panose="05000000000000000000" charset="0"/>
              <a:buChar char="Ø"/>
            </a:pPr>
            <a:r>
              <a:rPr lang="en-US" altLang="zh-CN" sz="2400" dirty="0" smtClean="0">
                <a:solidFill>
                  <a:srgbClr val="C00000"/>
                </a:solidFill>
              </a:rPr>
              <a:t>SAS</a:t>
            </a:r>
            <a:r>
              <a:rPr lang="zh-CN" altLang="en-US" sz="2400" dirty="0" smtClean="0"/>
              <a:t>接口是个全才，可以支持</a:t>
            </a:r>
            <a:r>
              <a:rPr lang="en-US" altLang="zh-CN" sz="2400" dirty="0" smtClean="0"/>
              <a:t>SAS</a:t>
            </a:r>
            <a:r>
              <a:rPr lang="zh-CN" altLang="en-US" sz="2400" dirty="0" smtClean="0"/>
              <a:t>和</a:t>
            </a:r>
            <a:r>
              <a:rPr lang="en-US" altLang="zh-CN" sz="2400" dirty="0" smtClean="0"/>
              <a:t>SATA</a:t>
            </a:r>
            <a:r>
              <a:rPr lang="zh-CN" altLang="en-US" sz="2400" dirty="0" smtClean="0"/>
              <a:t>磁盘，很方便地满足不同性价比的存储需求，是具有高性能、高可靠和高扩展性的解决方案，因而被业界公认为取代并行</a:t>
            </a:r>
            <a:r>
              <a:rPr lang="en-US" altLang="zh-CN" sz="2400" dirty="0" smtClean="0"/>
              <a:t>SCSI</a:t>
            </a:r>
            <a:r>
              <a:rPr lang="zh-CN" altLang="en-US" sz="2400" dirty="0" smtClean="0"/>
              <a:t>的不二之选。</a:t>
            </a:r>
            <a:endParaRPr lang="zh-CN" altLang="en-US" sz="2400" dirty="0" smtClean="0"/>
          </a:p>
          <a:p>
            <a:pPr>
              <a:buClr>
                <a:srgbClr val="006633"/>
              </a:buClr>
              <a:buFont typeface="Wingdings" panose="05000000000000000000" charset="0"/>
              <a:buChar char="Ø"/>
            </a:pPr>
            <a:r>
              <a:rPr lang="en-US" altLang="zh-CN" sz="2400" dirty="0" smtClean="0">
                <a:solidFill>
                  <a:srgbClr val="C00000"/>
                </a:solidFill>
              </a:rPr>
              <a:t>SATA</a:t>
            </a:r>
            <a:r>
              <a:rPr lang="zh-CN" altLang="en-US" sz="2400" dirty="0" smtClean="0"/>
              <a:t>接口主要应用于非关键数据的大容量存储，近线存储和非关键性应用（如替代以前使用磁带的数据备份）。</a:t>
            </a:r>
            <a:endParaRPr lang="en-US" altLang="zh-CN" sz="2400" dirty="0" smtClean="0"/>
          </a:p>
          <a:p>
            <a:pPr>
              <a:buClr>
                <a:srgbClr val="006633"/>
              </a:buClr>
              <a:buFont typeface="Wingdings" panose="05000000000000000000" charset="0"/>
              <a:buChar char="Ø"/>
            </a:pPr>
            <a:r>
              <a:rPr lang="en-US" altLang="zh-CN" sz="2400" dirty="0" smtClean="0">
                <a:solidFill>
                  <a:srgbClr val="C00000"/>
                </a:solidFill>
              </a:rPr>
              <a:t>PATA</a:t>
            </a:r>
            <a:r>
              <a:rPr lang="zh-CN" altLang="en-US" sz="2400" dirty="0" smtClean="0">
                <a:solidFill>
                  <a:srgbClr val="C00000"/>
                </a:solidFill>
              </a:rPr>
              <a:t>（俗称</a:t>
            </a:r>
            <a:r>
              <a:rPr lang="en-US" altLang="zh-CN" sz="2400" dirty="0" smtClean="0">
                <a:solidFill>
                  <a:srgbClr val="C00000"/>
                </a:solidFill>
              </a:rPr>
              <a:t>IDE</a:t>
            </a:r>
            <a:r>
              <a:rPr lang="zh-CN" altLang="en-US" sz="2400" dirty="0" smtClean="0">
                <a:solidFill>
                  <a:srgbClr val="C00000"/>
                </a:solidFill>
              </a:rPr>
              <a:t>）</a:t>
            </a:r>
            <a:r>
              <a:rPr lang="zh-CN" altLang="en-US" sz="2400" dirty="0" smtClean="0"/>
              <a:t>接口已基本淘汰。</a:t>
            </a:r>
            <a:endParaRPr lang="zh-CN" altLang="en-US" sz="2400" dirty="0"/>
          </a:p>
        </p:txBody>
      </p:sp>
      <p:sp>
        <p:nvSpPr>
          <p:cNvPr id="6" name="灯片编号占位符 5"/>
          <p:cNvSpPr>
            <a:spLocks noGrp="1"/>
          </p:cNvSpPr>
          <p:nvPr>
            <p:ph type="sldNum" sz="quarter" idx="12"/>
          </p:nvPr>
        </p:nvSpPr>
        <p:spPr>
          <a:xfrm>
            <a:off x="6553200" y="6243638"/>
            <a:ext cx="2133600" cy="457200"/>
          </a:xfrm>
        </p:spPr>
        <p:txBody>
          <a:bodyPr/>
          <a:lstStyle/>
          <a:p>
            <a:fld id="{1D884F6B-D068-45E9-B250-41F0C46488DC}" type="slidenum">
              <a:rPr lang="en-US" altLang="zh-CN" smtClean="0"/>
            </a:fld>
            <a:endParaRPr lang="en-US" altLang="zh-C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786765"/>
          </a:xfrm>
        </p:spPr>
        <p:txBody>
          <a:bodyPr/>
          <a:lstStyle/>
          <a:p>
            <a:r>
              <a:rPr lang="zh-CN" altLang="en-US" b="1" dirty="0" smtClean="0"/>
              <a:t>挂装选项（续）</a:t>
            </a:r>
            <a:endParaRPr lang="zh-CN" altLang="en-US" b="1" dirty="0"/>
          </a:p>
        </p:txBody>
      </p:sp>
      <p:graphicFrame>
        <p:nvGraphicFramePr>
          <p:cNvPr id="7" name="内容占位符 6"/>
          <p:cNvGraphicFramePr>
            <a:graphicFrameLocks noGrp="1"/>
          </p:cNvGraphicFramePr>
          <p:nvPr>
            <p:ph idx="1"/>
            <p:custDataLst>
              <p:tags r:id="rId1"/>
            </p:custDataLst>
          </p:nvPr>
        </p:nvGraphicFramePr>
        <p:xfrm>
          <a:off x="467360" y="1280160"/>
          <a:ext cx="8229600" cy="4297680"/>
        </p:xfrm>
        <a:graphic>
          <a:graphicData uri="http://schemas.openxmlformats.org/drawingml/2006/table">
            <a:tbl>
              <a:tblPr firstRow="1" bandRow="1">
                <a:tableStyleId>{21E4AEA4-8DFA-4A89-87EB-49C32662AFE0}</a:tableStyleId>
              </a:tblPr>
              <a:tblGrid>
                <a:gridCol w="2242592"/>
                <a:gridCol w="5987008"/>
              </a:tblGrid>
              <a:tr h="370840">
                <a:tc>
                  <a:txBody>
                    <a:bodyPr/>
                    <a:lstStyle/>
                    <a:p>
                      <a:r>
                        <a:rPr lang="zh-CN" altLang="en-US" sz="2400" dirty="0" smtClean="0"/>
                        <a:t>选项</a:t>
                      </a:r>
                      <a:endParaRPr lang="zh-CN" altLang="en-US" sz="2400" dirty="0"/>
                    </a:p>
                  </a:txBody>
                  <a:tcPr/>
                </a:tc>
                <a:tc>
                  <a:txBody>
                    <a:bodyPr/>
                    <a:lstStyle/>
                    <a:p>
                      <a:r>
                        <a:rPr lang="zh-CN" altLang="en-US" sz="2400" dirty="0" smtClean="0"/>
                        <a:t>说明</a:t>
                      </a:r>
                      <a:endParaRPr lang="zh-CN" altLang="en-US" sz="2400" dirty="0"/>
                    </a:p>
                  </a:txBody>
                  <a:tcPr/>
                </a:tc>
              </a:tr>
              <a:tr h="370840">
                <a:tc>
                  <a:txBody>
                    <a:bodyPr/>
                    <a:lstStyle/>
                    <a:p>
                      <a:r>
                        <a:rPr lang="en-US" altLang="zh-CN" sz="2400" dirty="0" smtClean="0"/>
                        <a:t>exec/</a:t>
                      </a:r>
                      <a:r>
                        <a:rPr lang="en-US" altLang="zh-CN" sz="2400" dirty="0" err="1" smtClean="0"/>
                        <a:t>noexec</a:t>
                      </a:r>
                      <a:endParaRPr lang="zh-CN" altLang="en-US" sz="2400" dirty="0"/>
                    </a:p>
                  </a:txBody>
                  <a:tcPr/>
                </a:tc>
                <a:tc>
                  <a:txBody>
                    <a:bodyPr/>
                    <a:lstStyle/>
                    <a:p>
                      <a:r>
                        <a:rPr lang="zh-CN" altLang="en-US" sz="2400" dirty="0" smtClean="0"/>
                        <a:t>可以</a:t>
                      </a:r>
                      <a:r>
                        <a:rPr lang="en-US" altLang="zh-CN" sz="2400" dirty="0" smtClean="0"/>
                        <a:t>/</a:t>
                      </a:r>
                      <a:r>
                        <a:rPr lang="zh-CN" altLang="en-US" sz="2400" dirty="0" smtClean="0"/>
                        <a:t>不可 执行文件系统上的二进制文件</a:t>
                      </a:r>
                      <a:endParaRPr lang="zh-CN" altLang="en-US" sz="2400" dirty="0"/>
                    </a:p>
                  </a:txBody>
                  <a:tcPr/>
                </a:tc>
              </a:tr>
              <a:tr h="370840">
                <a:tc>
                  <a:txBody>
                    <a:bodyPr/>
                    <a:lstStyle/>
                    <a:p>
                      <a:r>
                        <a:rPr lang="en-US" altLang="zh-CN" sz="2400" dirty="0" err="1" smtClean="0"/>
                        <a:t>suid</a:t>
                      </a:r>
                      <a:r>
                        <a:rPr lang="en-US" altLang="zh-CN" sz="2400" dirty="0" smtClean="0"/>
                        <a:t>/</a:t>
                      </a:r>
                      <a:r>
                        <a:rPr lang="en-US" altLang="zh-CN" sz="2400" dirty="0" err="1" smtClean="0"/>
                        <a:t>nosuid</a:t>
                      </a:r>
                      <a:r>
                        <a:rPr lang="en-US" altLang="zh-CN" sz="2400" dirty="0" smtClean="0"/>
                        <a:t> </a:t>
                      </a:r>
                      <a:endParaRPr lang="zh-CN" altLang="en-US" sz="2400" dirty="0"/>
                    </a:p>
                  </a:txBody>
                  <a:tcPr/>
                </a:tc>
                <a:tc>
                  <a:txBody>
                    <a:bodyPr/>
                    <a:lstStyle/>
                    <a:p>
                      <a:r>
                        <a:rPr lang="zh-CN" altLang="en-US" sz="2400" dirty="0" smtClean="0"/>
                        <a:t>开启</a:t>
                      </a:r>
                      <a:r>
                        <a:rPr lang="en-US" altLang="zh-CN" sz="2400" dirty="0" smtClean="0"/>
                        <a:t>/</a:t>
                      </a:r>
                      <a:r>
                        <a:rPr lang="zh-CN" altLang="en-US" sz="2400" dirty="0" smtClean="0"/>
                        <a:t>禁用 </a:t>
                      </a:r>
                      <a:r>
                        <a:rPr lang="en-US" altLang="zh-CN" sz="2400" dirty="0" smtClean="0"/>
                        <a:t>SUID</a:t>
                      </a:r>
                      <a:r>
                        <a:rPr lang="zh-CN" altLang="en-US" sz="2400" dirty="0" smtClean="0"/>
                        <a:t>和</a:t>
                      </a:r>
                      <a:r>
                        <a:rPr lang="en-US" altLang="zh-CN" sz="2400" dirty="0" smtClean="0"/>
                        <a:t>SGID</a:t>
                      </a:r>
                      <a:r>
                        <a:rPr lang="zh-CN" altLang="en-US" sz="2400" dirty="0" smtClean="0"/>
                        <a:t>设置位</a:t>
                      </a:r>
                      <a:endParaRPr lang="zh-CN" altLang="en-US" sz="2400" dirty="0"/>
                    </a:p>
                  </a:txBody>
                  <a:tcPr/>
                </a:tc>
              </a:tr>
              <a:tr h="370840">
                <a:tc>
                  <a:txBody>
                    <a:bodyPr/>
                    <a:lstStyle/>
                    <a:p>
                      <a:r>
                        <a:rPr lang="en-US" altLang="zh-CN" sz="2400" dirty="0" smtClean="0"/>
                        <a:t>user/</a:t>
                      </a:r>
                      <a:r>
                        <a:rPr lang="en-US" altLang="zh-CN" sz="2400" dirty="0" err="1" smtClean="0"/>
                        <a:t>nouser</a:t>
                      </a:r>
                      <a:r>
                        <a:rPr lang="en-US" altLang="zh-CN" sz="2400" dirty="0" smtClean="0"/>
                        <a:t> </a:t>
                      </a:r>
                      <a:endParaRPr lang="zh-CN" altLang="en-US" sz="2400" dirty="0"/>
                    </a:p>
                  </a:txBody>
                  <a:tcPr/>
                </a:tc>
                <a:tc>
                  <a:txBody>
                    <a:bodyPr/>
                    <a:lstStyle/>
                    <a:p>
                      <a:r>
                        <a:rPr lang="zh-CN" altLang="en-US" sz="2400" dirty="0" smtClean="0"/>
                        <a:t>允许普通用户</a:t>
                      </a:r>
                      <a:r>
                        <a:rPr lang="en-US" altLang="zh-CN" sz="2400" dirty="0" smtClean="0"/>
                        <a:t>/</a:t>
                      </a:r>
                      <a:r>
                        <a:rPr lang="zh-CN" altLang="en-US" sz="2400" dirty="0" smtClean="0"/>
                        <a:t>仅超级用户 挂装这个文件系统</a:t>
                      </a:r>
                      <a:endParaRPr lang="zh-CN" altLang="en-US" sz="2400" dirty="0"/>
                    </a:p>
                  </a:txBody>
                  <a:tcPr/>
                </a:tc>
              </a:tr>
              <a:tr h="370840">
                <a:tc>
                  <a:txBody>
                    <a:bodyPr/>
                    <a:lstStyle/>
                    <a:p>
                      <a:r>
                        <a:rPr lang="en-US" altLang="zh-CN" sz="2400" dirty="0" smtClean="0"/>
                        <a:t>users </a:t>
                      </a:r>
                      <a:endParaRPr lang="zh-CN" altLang="en-US" sz="2400" dirty="0"/>
                    </a:p>
                  </a:txBody>
                  <a:tcPr/>
                </a:tc>
                <a:tc>
                  <a:txBody>
                    <a:bodyPr/>
                    <a:lstStyle/>
                    <a:p>
                      <a:r>
                        <a:rPr lang="zh-CN" altLang="en-US" sz="2400" dirty="0" smtClean="0"/>
                        <a:t>使一般用户可以挂装</a:t>
                      </a:r>
                      <a:r>
                        <a:rPr lang="en-US" altLang="zh-CN" sz="2400" dirty="0" smtClean="0"/>
                        <a:t>/</a:t>
                      </a:r>
                      <a:r>
                        <a:rPr lang="zh-CN" altLang="en-US" sz="2400" dirty="0" smtClean="0"/>
                        <a:t>卸载</a:t>
                      </a:r>
                      <a:r>
                        <a:rPr lang="en-US" altLang="zh-CN" sz="2400" dirty="0" smtClean="0"/>
                        <a:t>,</a:t>
                      </a:r>
                      <a:r>
                        <a:rPr lang="zh-CN" altLang="en-US" sz="2400" dirty="0" smtClean="0"/>
                        <a:t>用于桌面环境，包含 </a:t>
                      </a:r>
                      <a:r>
                        <a:rPr lang="en-US" altLang="zh-CN" sz="2400" dirty="0" err="1" smtClean="0"/>
                        <a:t>noexec</a:t>
                      </a:r>
                      <a:r>
                        <a:rPr lang="zh-CN" altLang="en-US" sz="2400" dirty="0" smtClean="0"/>
                        <a:t>、</a:t>
                      </a:r>
                      <a:r>
                        <a:rPr lang="en-US" altLang="zh-CN" sz="2400" dirty="0" err="1" smtClean="0"/>
                        <a:t>nosuid</a:t>
                      </a:r>
                      <a:r>
                        <a:rPr lang="zh-CN" altLang="en-US" sz="2400" dirty="0" smtClean="0"/>
                        <a:t>、</a:t>
                      </a:r>
                      <a:r>
                        <a:rPr lang="en-US" altLang="zh-CN" sz="2400" dirty="0" err="1" smtClean="0"/>
                        <a:t>nodev</a:t>
                      </a:r>
                      <a:r>
                        <a:rPr lang="en-US" altLang="zh-CN" sz="2400" dirty="0" smtClean="0"/>
                        <a:t> </a:t>
                      </a:r>
                      <a:r>
                        <a:rPr lang="zh-CN" altLang="en-US" sz="2400" dirty="0" smtClean="0"/>
                        <a:t>选项 </a:t>
                      </a:r>
                      <a:endParaRPr lang="zh-CN" altLang="en-US" sz="2400" dirty="0"/>
                    </a:p>
                  </a:txBody>
                  <a:tcPr/>
                </a:tc>
              </a:tr>
              <a:tr h="370840">
                <a:tc>
                  <a:txBody>
                    <a:bodyPr/>
                    <a:lstStyle/>
                    <a:p>
                      <a:r>
                        <a:rPr lang="en-US" altLang="zh-CN" sz="2400" dirty="0" err="1" smtClean="0"/>
                        <a:t>rw</a:t>
                      </a:r>
                      <a:r>
                        <a:rPr lang="en-US" altLang="zh-CN" sz="2400" dirty="0" smtClean="0"/>
                        <a:t>/</a:t>
                      </a:r>
                      <a:r>
                        <a:rPr lang="en-US" altLang="zh-CN" sz="2400" dirty="0" err="1" smtClean="0"/>
                        <a:t>ro</a:t>
                      </a:r>
                      <a:endParaRPr lang="zh-CN" altLang="en-US" sz="2400" dirty="0"/>
                    </a:p>
                  </a:txBody>
                  <a:tcPr/>
                </a:tc>
                <a:tc>
                  <a:txBody>
                    <a:bodyPr/>
                    <a:lstStyle/>
                    <a:p>
                      <a:r>
                        <a:rPr lang="zh-CN" altLang="en-US" sz="2400" dirty="0" smtClean="0"/>
                        <a:t>以 读写</a:t>
                      </a:r>
                      <a:r>
                        <a:rPr lang="en-US" altLang="zh-CN" sz="2400" dirty="0" smtClean="0"/>
                        <a:t>/</a:t>
                      </a:r>
                      <a:r>
                        <a:rPr lang="zh-CN" altLang="en-US" sz="2400" dirty="0" smtClean="0"/>
                        <a:t>只读 方式挂装文件系统。</a:t>
                      </a:r>
                      <a:endParaRPr lang="zh-CN" altLang="en-US" sz="2400" dirty="0"/>
                    </a:p>
                  </a:txBody>
                  <a:tcPr/>
                </a:tc>
              </a:tr>
              <a:tr h="370840">
                <a:tc>
                  <a:txBody>
                    <a:bodyPr/>
                    <a:lstStyle/>
                    <a:p>
                      <a:r>
                        <a:rPr lang="en-US" altLang="zh-CN" sz="2400" dirty="0" smtClean="0"/>
                        <a:t>remount </a:t>
                      </a:r>
                      <a:endParaRPr lang="zh-CN" altLang="en-US" sz="2400" dirty="0"/>
                    </a:p>
                  </a:txBody>
                  <a:tcPr/>
                </a:tc>
                <a:tc>
                  <a:txBody>
                    <a:bodyPr/>
                    <a:lstStyle/>
                    <a:p>
                      <a:r>
                        <a:rPr lang="zh-CN" altLang="en-US" sz="2400" dirty="0" smtClean="0"/>
                        <a:t>重新挂装已挂装的文件系统（通常用于</a:t>
                      </a:r>
                      <a:r>
                        <a:rPr lang="en-US" altLang="zh-CN" sz="2400" dirty="0" smtClean="0"/>
                        <a:t>mount</a:t>
                      </a:r>
                      <a:r>
                        <a:rPr lang="zh-CN" altLang="en-US" sz="2400" dirty="0" smtClean="0"/>
                        <a:t>命令行）</a:t>
                      </a:r>
                      <a:endParaRPr lang="zh-CN" altLang="en-US" sz="2400" dirty="0"/>
                    </a:p>
                  </a:txBody>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748280"/>
            <a:ext cx="7772400" cy="895350"/>
          </a:xfrm>
        </p:spPr>
        <p:txBody>
          <a:bodyPr/>
          <a:lstStyle/>
          <a:p>
            <a:pPr algn="l"/>
            <a:r>
              <a:rPr lang="zh-CN" altLang="en-US" dirty="0" smtClean="0"/>
              <a:t>七、磁盘限额</a:t>
            </a: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磁盘限额</a:t>
            </a:r>
            <a:endParaRPr lang="zh-CN" altLang="en-US" b="1" dirty="0" smtClean="0"/>
          </a:p>
        </p:txBody>
      </p:sp>
      <p:sp>
        <p:nvSpPr>
          <p:cNvPr id="3" name="内容占位符 2"/>
          <p:cNvSpPr>
            <a:spLocks noGrp="1"/>
          </p:cNvSpPr>
          <p:nvPr>
            <p:ph idx="1"/>
          </p:nvPr>
        </p:nvSpPr>
        <p:spPr>
          <a:xfrm>
            <a:off x="467360" y="1268730"/>
            <a:ext cx="8229600" cy="4530725"/>
          </a:xfrm>
        </p:spPr>
        <p:txBody>
          <a:bodyPr/>
          <a:lstStyle/>
          <a:p>
            <a:pPr>
              <a:buClr>
                <a:srgbClr val="006633"/>
              </a:buClr>
              <a:buFont typeface="Wingdings" panose="05000000000000000000" charset="0"/>
              <a:buChar char="Ø"/>
            </a:pPr>
            <a:r>
              <a:rPr lang="zh-CN" altLang="en-US" dirty="0" smtClean="0"/>
              <a:t>磁盘限额是系统管理员用来监控和限制用户或组对磁盘的使用的工具。 </a:t>
            </a:r>
            <a:endParaRPr lang="zh-CN" altLang="en-US" dirty="0" smtClean="0"/>
          </a:p>
          <a:p>
            <a:pPr>
              <a:buClr>
                <a:srgbClr val="006633"/>
              </a:buClr>
              <a:buFont typeface="Wingdings" panose="05000000000000000000" charset="0"/>
              <a:buChar char="Ø"/>
            </a:pPr>
            <a:r>
              <a:rPr lang="zh-CN" altLang="en-US" dirty="0" smtClean="0"/>
              <a:t>磁盘限额可以从两方面限制</a:t>
            </a:r>
            <a:endParaRPr lang="zh-CN" altLang="en-US" dirty="0" smtClean="0"/>
          </a:p>
          <a:p>
            <a:pPr lvl="1">
              <a:buClr>
                <a:srgbClr val="006633"/>
              </a:buClr>
              <a:buFont typeface="Wingdings" panose="05000000000000000000" charset="0"/>
              <a:buChar char="Ø"/>
            </a:pPr>
            <a:r>
              <a:rPr lang="zh-CN" altLang="en-US" dirty="0" smtClean="0"/>
              <a:t>限制用户或组可以拥有的</a:t>
            </a:r>
            <a:r>
              <a:rPr lang="en-US" altLang="zh-CN" dirty="0" err="1" smtClean="0"/>
              <a:t>inode</a:t>
            </a:r>
            <a:r>
              <a:rPr lang="zh-CN" altLang="en-US" dirty="0" smtClean="0"/>
              <a:t>数（即文件个数） </a:t>
            </a:r>
            <a:endParaRPr lang="zh-CN" altLang="en-US" dirty="0" smtClean="0"/>
          </a:p>
          <a:p>
            <a:pPr lvl="1">
              <a:buClr>
                <a:srgbClr val="006633"/>
              </a:buClr>
              <a:buFont typeface="Wingdings" panose="05000000000000000000" charset="0"/>
              <a:buChar char="Ø"/>
            </a:pPr>
            <a:r>
              <a:rPr lang="zh-CN" altLang="en-US" dirty="0" smtClean="0"/>
              <a:t>限制分配给用户或组的磁盘块的数目</a:t>
            </a:r>
            <a:endParaRPr lang="zh-CN" altLang="en-US" dirty="0" smtClean="0"/>
          </a:p>
          <a:p>
            <a:pPr>
              <a:buClr>
                <a:srgbClr val="006633"/>
              </a:buClr>
              <a:buFont typeface="Wingdings" panose="05000000000000000000" charset="0"/>
              <a:buChar char="Ø"/>
            </a:pPr>
            <a:r>
              <a:rPr lang="zh-CN" altLang="en-US" dirty="0" smtClean="0">
                <a:solidFill>
                  <a:schemeClr val="tx2"/>
                </a:solidFill>
              </a:rPr>
              <a:t>磁盘配额是以每一使用者，每一文件系统为基础的。如果使用者可以在超过一个以上的文件系统上建立文件，那么必须在每一文件系统上分别设定。</a:t>
            </a:r>
            <a:r>
              <a:rPr lang="zh-CN" altLang="en-US" dirty="0" smtClean="0"/>
              <a:t> </a:t>
            </a:r>
            <a:endParaRPr lang="zh-CN" alt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758825"/>
          </a:xfrm>
        </p:spPr>
        <p:txBody>
          <a:bodyPr/>
          <a:lstStyle/>
          <a:p>
            <a:r>
              <a:rPr lang="zh-CN" altLang="en-US" b="1" dirty="0" smtClean="0"/>
              <a:t>配置磁盘限额的前提</a:t>
            </a:r>
            <a:endParaRPr lang="zh-CN" altLang="en-US" b="1" dirty="0" smtClean="0"/>
          </a:p>
        </p:txBody>
      </p:sp>
      <p:sp>
        <p:nvSpPr>
          <p:cNvPr id="3" name="内容占位符 2"/>
          <p:cNvSpPr>
            <a:spLocks noGrp="1"/>
          </p:cNvSpPr>
          <p:nvPr>
            <p:ph idx="1"/>
          </p:nvPr>
        </p:nvSpPr>
        <p:spPr>
          <a:xfrm>
            <a:off x="395605" y="1139190"/>
            <a:ext cx="8229600" cy="3366770"/>
          </a:xfrm>
        </p:spPr>
        <p:txBody>
          <a:bodyPr/>
          <a:lstStyle/>
          <a:p>
            <a:pPr>
              <a:buClr>
                <a:srgbClr val="006633"/>
              </a:buClr>
              <a:buFont typeface="Wingdings" panose="05000000000000000000" charset="0"/>
              <a:buChar char="Ø"/>
            </a:pPr>
            <a:r>
              <a:rPr lang="zh-CN" altLang="en-US" dirty="0" smtClean="0"/>
              <a:t>查看内核是否支持</a:t>
            </a:r>
            <a:endParaRPr lang="en-US" altLang="zh-CN" dirty="0" smtClean="0"/>
          </a:p>
          <a:p>
            <a:pPr lvl="1">
              <a:buClr>
                <a:srgbClr val="006633"/>
              </a:buClr>
              <a:buFont typeface="Wingdings" panose="05000000000000000000" charset="0"/>
              <a:buChar char="Ø"/>
            </a:pPr>
            <a:r>
              <a:rPr lang="zh-CN" altLang="en-US" dirty="0" smtClean="0"/>
              <a:t>默认安装时，是支持</a:t>
            </a:r>
            <a:r>
              <a:rPr lang="en-US" altLang="zh-CN" dirty="0" smtClean="0"/>
              <a:t>quota</a:t>
            </a:r>
            <a:r>
              <a:rPr lang="zh-CN" altLang="en-US" dirty="0" smtClean="0"/>
              <a:t>的。</a:t>
            </a:r>
            <a:endParaRPr lang="zh-CN" altLang="en-US" dirty="0" smtClean="0"/>
          </a:p>
          <a:p>
            <a:pPr>
              <a:buClr>
                <a:srgbClr val="006633"/>
              </a:buClr>
              <a:buFont typeface="Wingdings" panose="05000000000000000000" charset="0"/>
              <a:buChar char="Ø"/>
            </a:pPr>
            <a:r>
              <a:rPr lang="zh-CN" altLang="en-US" dirty="0" smtClean="0"/>
              <a:t>查看系统中是否安装了</a:t>
            </a:r>
            <a:r>
              <a:rPr lang="en-US" altLang="zh-CN" dirty="0" smtClean="0"/>
              <a:t>quota</a:t>
            </a:r>
            <a:r>
              <a:rPr lang="zh-CN" altLang="en-US" dirty="0" smtClean="0"/>
              <a:t>的</a:t>
            </a:r>
            <a:r>
              <a:rPr lang="en-US" altLang="zh-CN" dirty="0" smtClean="0"/>
              <a:t>RPM</a:t>
            </a:r>
            <a:endParaRPr lang="en-US" altLang="zh-CN" dirty="0" smtClean="0"/>
          </a:p>
          <a:p>
            <a:pPr lvl="1">
              <a:buClr>
                <a:srgbClr val="006633"/>
              </a:buClr>
              <a:buFont typeface="Wingdings" panose="05000000000000000000" charset="0"/>
              <a:buChar char="Ø"/>
            </a:pPr>
            <a:r>
              <a:rPr lang="en-US" altLang="zh-CN" dirty="0" smtClean="0"/>
              <a:t>Red Hat/</a:t>
            </a:r>
            <a:r>
              <a:rPr lang="en-US" altLang="zh-CN" dirty="0" err="1" smtClean="0"/>
              <a:t>CentOS</a:t>
            </a:r>
            <a:r>
              <a:rPr lang="en-US" altLang="zh-CN" dirty="0" smtClean="0"/>
              <a:t> </a:t>
            </a:r>
            <a:r>
              <a:rPr lang="zh-CN" altLang="en-US" dirty="0" smtClean="0"/>
              <a:t>默认已经安装。</a:t>
            </a:r>
            <a:endParaRPr lang="zh-CN" altLang="en-US" dirty="0" smtClean="0"/>
          </a:p>
          <a:p>
            <a:pPr>
              <a:buClr>
                <a:srgbClr val="006633"/>
              </a:buClr>
              <a:buFont typeface="Wingdings" panose="05000000000000000000" charset="0"/>
              <a:buChar char="Ø"/>
            </a:pPr>
            <a:r>
              <a:rPr lang="zh-CN" altLang="en-US" dirty="0" smtClean="0"/>
              <a:t>查看启动脚本是否在系统启动时打开了</a:t>
            </a:r>
            <a:r>
              <a:rPr lang="en-US" altLang="zh-CN" dirty="0" smtClean="0"/>
              <a:t>quota</a:t>
            </a:r>
            <a:endParaRPr lang="en-US" altLang="zh-CN" dirty="0" smtClean="0"/>
          </a:p>
          <a:p>
            <a:pPr lvl="1">
              <a:buClr>
                <a:srgbClr val="006633"/>
              </a:buClr>
              <a:buFont typeface="Wingdings" panose="05000000000000000000" charset="0"/>
              <a:buChar char="Ø"/>
            </a:pPr>
            <a:r>
              <a:rPr lang="en-US" altLang="zh-CN" dirty="0" smtClean="0"/>
              <a:t>RHEL/</a:t>
            </a:r>
            <a:r>
              <a:rPr lang="en-US" altLang="zh-CN" dirty="0" err="1" smtClean="0"/>
              <a:t>CentOS</a:t>
            </a:r>
            <a:r>
              <a:rPr lang="zh-CN" altLang="en-US" dirty="0" smtClean="0"/>
              <a:t>默认已经打开。</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t>主引导记录</a:t>
            </a:r>
            <a:br>
              <a:rPr lang="en-US" altLang="zh-CN" sz="4000" dirty="0" smtClean="0"/>
            </a:br>
            <a:r>
              <a:rPr lang="zh-CN" altLang="en-US" sz="4000" dirty="0" smtClean="0"/>
              <a:t>（</a:t>
            </a:r>
            <a:r>
              <a:rPr lang="en-US" altLang="zh-CN" sz="4000" dirty="0" smtClean="0"/>
              <a:t> Main Boot Record</a:t>
            </a:r>
            <a:r>
              <a:rPr lang="zh-CN" altLang="en-US" sz="4000" dirty="0" smtClean="0"/>
              <a:t>， </a:t>
            </a:r>
            <a:r>
              <a:rPr lang="en-US" altLang="zh-CN" sz="4000" dirty="0" smtClean="0"/>
              <a:t>MBR</a:t>
            </a:r>
            <a:r>
              <a:rPr lang="zh-CN" altLang="en-US" sz="4000" dirty="0" smtClean="0"/>
              <a:t>）</a:t>
            </a:r>
            <a:endParaRPr lang="zh-CN" altLang="en-US" sz="4000" dirty="0"/>
          </a:p>
        </p:txBody>
      </p:sp>
      <p:sp>
        <p:nvSpPr>
          <p:cNvPr id="3" name="内容占位符 2"/>
          <p:cNvSpPr>
            <a:spLocks noGrp="1"/>
          </p:cNvSpPr>
          <p:nvPr>
            <p:ph idx="1"/>
          </p:nvPr>
        </p:nvSpPr>
        <p:spPr>
          <a:xfrm>
            <a:off x="457200" y="1628800"/>
            <a:ext cx="8229600" cy="4502125"/>
          </a:xfrm>
        </p:spPr>
        <p:txBody>
          <a:bodyPr/>
          <a:lstStyle/>
          <a:p>
            <a:pPr>
              <a:buClr>
                <a:srgbClr val="006633"/>
              </a:buClr>
              <a:buFont typeface="Wingdings" panose="05000000000000000000" charset="0"/>
              <a:buChar char="Ø"/>
            </a:pPr>
            <a:r>
              <a:rPr lang="en-US" altLang="zh-CN" sz="2800" dirty="0" smtClean="0"/>
              <a:t>MBR</a:t>
            </a:r>
            <a:r>
              <a:rPr lang="zh-CN" altLang="en-US" sz="2800" dirty="0" smtClean="0"/>
              <a:t>位于硬盘的</a:t>
            </a:r>
            <a:r>
              <a:rPr lang="en-US" altLang="zh-CN" sz="2800" dirty="0" smtClean="0"/>
              <a:t>0</a:t>
            </a:r>
            <a:r>
              <a:rPr lang="zh-CN" altLang="en-US" sz="2800" dirty="0" smtClean="0"/>
              <a:t>磁道</a:t>
            </a:r>
            <a:r>
              <a:rPr lang="en-US" altLang="zh-CN" sz="2800" dirty="0" smtClean="0"/>
              <a:t>0</a:t>
            </a:r>
            <a:r>
              <a:rPr lang="zh-CN" altLang="en-US" sz="2800" dirty="0" smtClean="0"/>
              <a:t>柱面</a:t>
            </a:r>
            <a:r>
              <a:rPr lang="en-US" altLang="zh-CN" sz="2800" dirty="0" smtClean="0"/>
              <a:t>1</a:t>
            </a:r>
            <a:r>
              <a:rPr lang="zh-CN" altLang="en-US" sz="2800" dirty="0" smtClean="0"/>
              <a:t>扇区</a:t>
            </a:r>
            <a:r>
              <a:rPr lang="en-US" altLang="zh-CN" sz="2800" dirty="0" smtClean="0"/>
              <a:t>【512</a:t>
            </a:r>
            <a:r>
              <a:rPr lang="zh-CN" altLang="en-US" sz="2800" dirty="0" smtClean="0"/>
              <a:t>字节</a:t>
            </a:r>
            <a:r>
              <a:rPr lang="en-US" altLang="zh-CN" sz="2800" dirty="0" smtClean="0"/>
              <a:t>】</a:t>
            </a:r>
            <a:endParaRPr lang="en-US" altLang="zh-CN" sz="2800" dirty="0" smtClean="0"/>
          </a:p>
          <a:p>
            <a:pPr lvl="1">
              <a:buClr>
                <a:srgbClr val="006633"/>
              </a:buClr>
              <a:buFont typeface="Wingdings" panose="05000000000000000000" charset="0"/>
              <a:buChar char="Ø"/>
            </a:pPr>
            <a:r>
              <a:rPr lang="zh-CN" altLang="en-US" sz="2400" dirty="0" smtClean="0"/>
              <a:t>装载操作系统的硬盘引导程序</a:t>
            </a:r>
            <a:r>
              <a:rPr lang="en-US" altLang="zh-CN" sz="2400" dirty="0" smtClean="0"/>
              <a:t>【446</a:t>
            </a:r>
            <a:r>
              <a:rPr lang="zh-CN" altLang="en-US" sz="2400" dirty="0" smtClean="0"/>
              <a:t>字节</a:t>
            </a:r>
            <a:r>
              <a:rPr lang="en-US" altLang="zh-CN" sz="2400" dirty="0" smtClean="0"/>
              <a:t>】</a:t>
            </a:r>
            <a:endParaRPr lang="zh-CN" altLang="en-US" sz="2400" dirty="0" smtClean="0"/>
          </a:p>
          <a:p>
            <a:pPr lvl="1">
              <a:buClr>
                <a:srgbClr val="006633"/>
              </a:buClr>
              <a:buFont typeface="Wingdings" panose="05000000000000000000" charset="0"/>
              <a:buChar char="Ø"/>
            </a:pPr>
            <a:r>
              <a:rPr lang="zh-CN" altLang="en-US" sz="2400" dirty="0" smtClean="0"/>
              <a:t>硬盘分区表</a:t>
            </a:r>
            <a:r>
              <a:rPr lang="en-US" altLang="zh-CN" sz="2400" dirty="0" smtClean="0"/>
              <a:t> (Disk Partition Table, DPT) 【64</a:t>
            </a:r>
            <a:r>
              <a:rPr lang="zh-CN" altLang="en-US" sz="2400" dirty="0" smtClean="0"/>
              <a:t>字节</a:t>
            </a:r>
            <a:r>
              <a:rPr lang="en-US" altLang="zh-CN" sz="2400" dirty="0" smtClean="0"/>
              <a:t>】</a:t>
            </a:r>
            <a:endParaRPr lang="en-US" altLang="zh-CN" sz="2400" dirty="0" smtClean="0"/>
          </a:p>
          <a:p>
            <a:pPr lvl="2">
              <a:buClr>
                <a:srgbClr val="006633"/>
              </a:buClr>
              <a:buFont typeface="Wingdings" panose="05000000000000000000" charset="0"/>
              <a:buChar char="Ø"/>
            </a:pPr>
            <a:r>
              <a:rPr lang="zh-CN" altLang="en-US" sz="2000" dirty="0" smtClean="0"/>
              <a:t>分区</a:t>
            </a:r>
            <a:r>
              <a:rPr lang="en-US" altLang="zh-CN" sz="2000" dirty="0" smtClean="0"/>
              <a:t>ID</a:t>
            </a:r>
            <a:r>
              <a:rPr lang="zh-CN" altLang="en-US" sz="2000" dirty="0" smtClean="0"/>
              <a:t>或者类型 </a:t>
            </a:r>
            <a:endParaRPr lang="zh-CN" altLang="en-US" sz="2000" dirty="0" smtClean="0"/>
          </a:p>
          <a:p>
            <a:pPr lvl="2">
              <a:buClr>
                <a:srgbClr val="006633"/>
              </a:buClr>
              <a:buFont typeface="Wingdings" panose="05000000000000000000" charset="0"/>
              <a:buChar char="Ø"/>
            </a:pPr>
            <a:r>
              <a:rPr lang="zh-CN" altLang="en-US" sz="2000" dirty="0" smtClean="0"/>
              <a:t>分区起始磁道 </a:t>
            </a:r>
            <a:endParaRPr lang="zh-CN" altLang="en-US" sz="2000" dirty="0" smtClean="0"/>
          </a:p>
          <a:p>
            <a:pPr lvl="2">
              <a:buClr>
                <a:srgbClr val="006633"/>
              </a:buClr>
              <a:buFont typeface="Wingdings" panose="05000000000000000000" charset="0"/>
              <a:buChar char="Ø"/>
            </a:pPr>
            <a:r>
              <a:rPr lang="zh-CN" altLang="en-US" sz="2000" dirty="0" smtClean="0"/>
              <a:t>分区磁道数</a:t>
            </a:r>
            <a:endParaRPr lang="en-US" altLang="zh-CN" sz="2000" dirty="0" smtClean="0"/>
          </a:p>
          <a:p>
            <a:pPr lvl="1">
              <a:buClr>
                <a:srgbClr val="006633"/>
              </a:buClr>
              <a:buFont typeface="Wingdings" panose="05000000000000000000" charset="0"/>
              <a:buChar char="Ø"/>
            </a:pPr>
            <a:r>
              <a:rPr lang="zh-CN" altLang="en-US" sz="2400" dirty="0" smtClean="0"/>
              <a:t>最后两个字节“</a:t>
            </a:r>
            <a:r>
              <a:rPr lang="en-US" altLang="zh-CN" sz="2400" dirty="0" smtClean="0"/>
              <a:t>55</a:t>
            </a:r>
            <a:r>
              <a:rPr lang="zh-CN" altLang="en-US" sz="2400" dirty="0" smtClean="0"/>
              <a:t>，</a:t>
            </a:r>
            <a:r>
              <a:rPr lang="en-US" altLang="zh-CN" sz="2400" dirty="0" smtClean="0"/>
              <a:t>AA”</a:t>
            </a:r>
            <a:r>
              <a:rPr lang="zh-CN" altLang="en-US" sz="2400" dirty="0" smtClean="0"/>
              <a:t>是分区的结束标志</a:t>
            </a:r>
            <a:endParaRPr lang="zh-CN" altLang="en-US" sz="2400" dirty="0" smtClean="0"/>
          </a:p>
          <a:p>
            <a:pPr>
              <a:buClr>
                <a:srgbClr val="006633"/>
              </a:buClr>
              <a:buFont typeface="Wingdings" panose="05000000000000000000" charset="0"/>
              <a:buChar char="Ø"/>
            </a:pPr>
            <a:r>
              <a:rPr lang="en-US" altLang="zh-CN" sz="2800" dirty="0" smtClean="0"/>
              <a:t>MBR</a:t>
            </a:r>
            <a:r>
              <a:rPr lang="zh-CN" altLang="en-US" sz="2800" dirty="0" smtClean="0"/>
              <a:t>是由分区程序（如</a:t>
            </a:r>
            <a:r>
              <a:rPr lang="en-US" altLang="zh-CN" sz="2800" dirty="0" err="1" smtClean="0"/>
              <a:t>fdisk</a:t>
            </a:r>
            <a:r>
              <a:rPr lang="zh-CN" altLang="en-US" sz="2800" dirty="0" smtClean="0"/>
              <a:t>）所产生的</a:t>
            </a:r>
            <a:endParaRPr lang="en-US" altLang="zh-CN" sz="2800" dirty="0" smtClean="0"/>
          </a:p>
          <a:p>
            <a:pPr lvl="1">
              <a:buClr>
                <a:srgbClr val="006633"/>
              </a:buClr>
              <a:buFont typeface="Wingdings" panose="05000000000000000000" charset="0"/>
              <a:buChar char="Ø"/>
            </a:pPr>
            <a:r>
              <a:rPr lang="zh-CN" altLang="en-US" sz="2400" dirty="0" smtClean="0"/>
              <a:t>不依赖任何操作系统</a:t>
            </a:r>
            <a:endParaRPr lang="en-US" altLang="zh-CN" sz="2400" dirty="0" smtClean="0"/>
          </a:p>
          <a:p>
            <a:pPr lvl="1">
              <a:buClr>
                <a:srgbClr val="006633"/>
              </a:buClr>
              <a:buFont typeface="Wingdings" panose="05000000000000000000" charset="0"/>
              <a:buChar char="Ø"/>
            </a:pPr>
            <a:r>
              <a:rPr lang="zh-CN" altLang="en-US" sz="2400" dirty="0" smtClean="0"/>
              <a:t>硬盘引导程序是可以改变的，从而实现多系统共存。</a:t>
            </a:r>
            <a:endParaRPr lang="zh-CN" altLang="en-US" sz="2400" dirty="0" smtClean="0"/>
          </a:p>
          <a:p>
            <a:endParaRPr lang="zh-CN" altLang="en-US" dirty="0"/>
          </a:p>
        </p:txBody>
      </p:sp>
      <p:sp>
        <p:nvSpPr>
          <p:cNvPr id="6" name="灯片编号占位符 5"/>
          <p:cNvSpPr>
            <a:spLocks noGrp="1"/>
          </p:cNvSpPr>
          <p:nvPr>
            <p:ph type="sldNum" sz="quarter" idx="12"/>
          </p:nvPr>
        </p:nvSpPr>
        <p:spPr>
          <a:xfrm>
            <a:off x="6553200" y="6243638"/>
            <a:ext cx="2133600" cy="457200"/>
          </a:xfrm>
        </p:spPr>
        <p:txBody>
          <a:bodyPr/>
          <a:lstStyle/>
          <a:p>
            <a:fld id="{1D884F6B-D068-45E9-B250-41F0C46488DC}" type="slidenum">
              <a:rPr lang="en-US" altLang="zh-CN" smtClean="0"/>
            </a:fld>
            <a:endParaRPr lang="en-US" altLang="zh-C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620395"/>
            <a:ext cx="8229600" cy="864870"/>
          </a:xfrm>
        </p:spPr>
        <p:txBody>
          <a:bodyPr/>
          <a:lstStyle/>
          <a:p>
            <a:r>
              <a:rPr lang="zh-CN" altLang="en-US" b="1" dirty="0" smtClean="0"/>
              <a:t>磁盘分区</a:t>
            </a:r>
            <a:endParaRPr lang="zh-CN" altLang="en-US" b="1" dirty="0" smtClean="0"/>
          </a:p>
        </p:txBody>
      </p:sp>
      <p:sp>
        <p:nvSpPr>
          <p:cNvPr id="3" name="内容占位符 2"/>
          <p:cNvSpPr>
            <a:spLocks noGrp="1"/>
          </p:cNvSpPr>
          <p:nvPr>
            <p:ph idx="1"/>
          </p:nvPr>
        </p:nvSpPr>
        <p:spPr>
          <a:xfrm>
            <a:off x="457200" y="1600200"/>
            <a:ext cx="8229600" cy="3333115"/>
          </a:xfrm>
        </p:spPr>
        <p:txBody>
          <a:bodyPr/>
          <a:lstStyle/>
          <a:p>
            <a:pPr>
              <a:buClr>
                <a:srgbClr val="006633"/>
              </a:buClr>
              <a:buFont typeface="Wingdings" panose="05000000000000000000" charset="0"/>
              <a:buChar char="Ø"/>
            </a:pPr>
            <a:r>
              <a:rPr lang="zh-CN" altLang="en-US" dirty="0" smtClean="0"/>
              <a:t>指向附加分区描述符的扩展分区 </a:t>
            </a:r>
            <a:endParaRPr lang="zh-CN" altLang="en-US" dirty="0" smtClean="0"/>
          </a:p>
          <a:p>
            <a:pPr>
              <a:buClr>
                <a:srgbClr val="006633"/>
              </a:buClr>
              <a:buFont typeface="Wingdings" panose="05000000000000000000" charset="0"/>
              <a:buChar char="Ø"/>
            </a:pPr>
            <a:r>
              <a:rPr lang="zh-CN" altLang="en-US" dirty="0" smtClean="0"/>
              <a:t>内核最多支持分区数： </a:t>
            </a:r>
            <a:endParaRPr lang="zh-CN" altLang="en-US" dirty="0" smtClean="0"/>
          </a:p>
          <a:p>
            <a:pPr lvl="1">
              <a:buClr>
                <a:srgbClr val="006633"/>
              </a:buClr>
              <a:buFont typeface="Wingdings" panose="05000000000000000000" charset="0"/>
              <a:buChar char="Ø"/>
            </a:pPr>
            <a:r>
              <a:rPr lang="en-US" altLang="zh-CN" dirty="0" smtClean="0"/>
              <a:t>IDE</a:t>
            </a:r>
            <a:r>
              <a:rPr lang="zh-CN" altLang="en-US" dirty="0" smtClean="0"/>
              <a:t>驱动器为</a:t>
            </a:r>
            <a:r>
              <a:rPr lang="en-US" altLang="zh-CN" dirty="0" smtClean="0"/>
              <a:t>63 </a:t>
            </a:r>
            <a:endParaRPr lang="en-US" altLang="zh-CN" dirty="0" smtClean="0"/>
          </a:p>
          <a:p>
            <a:pPr lvl="1">
              <a:buClr>
                <a:srgbClr val="006633"/>
              </a:buClr>
              <a:buFont typeface="Wingdings" panose="05000000000000000000" charset="0"/>
              <a:buChar char="Ø"/>
            </a:pPr>
            <a:r>
              <a:rPr lang="en-US" altLang="zh-CN" dirty="0" smtClean="0"/>
              <a:t>SCSI</a:t>
            </a:r>
            <a:r>
              <a:rPr lang="zh-CN" altLang="en-US" dirty="0" smtClean="0"/>
              <a:t>驱动器为</a:t>
            </a:r>
            <a:r>
              <a:rPr lang="en-US" altLang="zh-CN" dirty="0" smtClean="0"/>
              <a:t>15 </a:t>
            </a:r>
            <a:endParaRPr lang="en-US" altLang="zh-CN" dirty="0" smtClean="0"/>
          </a:p>
          <a:p>
            <a:pPr>
              <a:buClr>
                <a:srgbClr val="006633"/>
              </a:buClr>
              <a:buFont typeface="Wingdings" panose="05000000000000000000" charset="0"/>
              <a:buChar char="Ø"/>
            </a:pPr>
            <a:r>
              <a:rPr lang="zh-CN" altLang="en-US" dirty="0" smtClean="0"/>
              <a:t>为什么是分区驱动？ </a:t>
            </a:r>
            <a:endParaRPr lang="zh-CN" altLang="en-US" dirty="0" smtClean="0"/>
          </a:p>
          <a:p>
            <a:pPr lvl="1">
              <a:buClr>
                <a:srgbClr val="006633"/>
              </a:buClr>
              <a:buFont typeface="Wingdings" panose="05000000000000000000" charset="0"/>
              <a:buChar char="Ø"/>
            </a:pPr>
            <a:r>
              <a:rPr lang="zh-CN" altLang="en-US" dirty="0" smtClean="0"/>
              <a:t>容量、性能、配额和修复</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67995" y="692785"/>
            <a:ext cx="8229600" cy="756920"/>
          </a:xfrm>
        </p:spPr>
        <p:txBody>
          <a:bodyPr/>
          <a:lstStyle/>
          <a:p>
            <a:r>
              <a:rPr lang="zh-CN" altLang="en-US" b="1" dirty="0" smtClean="0"/>
              <a:t>分区类型</a:t>
            </a:r>
            <a:endParaRPr lang="zh-CN" altLang="en-US" b="1" dirty="0"/>
          </a:p>
        </p:txBody>
      </p:sp>
      <p:sp>
        <p:nvSpPr>
          <p:cNvPr id="3" name="内容占位符 2"/>
          <p:cNvSpPr>
            <a:spLocks noGrp="1"/>
          </p:cNvSpPr>
          <p:nvPr>
            <p:ph idx="1"/>
          </p:nvPr>
        </p:nvSpPr>
        <p:spPr/>
        <p:txBody>
          <a:bodyPr/>
          <a:lstStyle/>
          <a:p>
            <a:endParaRPr lang="zh-CN" altLang="en-US"/>
          </a:p>
        </p:txBody>
      </p:sp>
      <p:pic>
        <p:nvPicPr>
          <p:cNvPr id="7" name="Picture 4"/>
          <p:cNvPicPr>
            <a:picLocks noChangeAspect="1" noChangeArrowheads="1"/>
          </p:cNvPicPr>
          <p:nvPr/>
        </p:nvPicPr>
        <p:blipFill>
          <a:blip r:embed="rId2" cstate="print"/>
          <a:srcRect/>
          <a:stretch>
            <a:fillRect/>
          </a:stretch>
        </p:blipFill>
        <p:spPr bwMode="auto">
          <a:xfrm>
            <a:off x="355141" y="1700808"/>
            <a:ext cx="8393323" cy="4280028"/>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885"/>
            <a:ext cx="8229600" cy="886460"/>
          </a:xfrm>
        </p:spPr>
        <p:txBody>
          <a:bodyPr/>
          <a:lstStyle/>
          <a:p>
            <a:r>
              <a:rPr lang="zh-CN" altLang="en-US" b="1" dirty="0" smtClean="0"/>
              <a:t>两种硬盘存储方式</a:t>
            </a:r>
            <a:endParaRPr lang="zh-CN" altLang="en-US" b="1" dirty="0" smtClean="0"/>
          </a:p>
        </p:txBody>
      </p:sp>
      <p:sp>
        <p:nvSpPr>
          <p:cNvPr id="3" name="内容占位符 2"/>
          <p:cNvSpPr>
            <a:spLocks noGrp="1"/>
          </p:cNvSpPr>
          <p:nvPr>
            <p:ph idx="1"/>
          </p:nvPr>
        </p:nvSpPr>
        <p:spPr>
          <a:xfrm>
            <a:off x="457200" y="1600200"/>
            <a:ext cx="8229600" cy="3289300"/>
          </a:xfrm>
        </p:spPr>
        <p:txBody>
          <a:bodyPr/>
          <a:lstStyle/>
          <a:p>
            <a:pPr>
              <a:buClr>
                <a:srgbClr val="006633"/>
              </a:buClr>
              <a:buFont typeface="Wingdings" panose="05000000000000000000" charset="0"/>
              <a:buChar char="Ø"/>
            </a:pPr>
            <a:r>
              <a:rPr lang="zh-CN" altLang="en-US" dirty="0" smtClean="0"/>
              <a:t>基本硬盘存储</a:t>
            </a:r>
            <a:endParaRPr lang="en-US" altLang="zh-CN" dirty="0" smtClean="0"/>
          </a:p>
          <a:p>
            <a:pPr lvl="1">
              <a:buClr>
                <a:srgbClr val="006633"/>
              </a:buClr>
              <a:buFont typeface="Wingdings" panose="05000000000000000000" charset="0"/>
              <a:buChar char="Ø"/>
            </a:pPr>
            <a:r>
              <a:rPr lang="zh-CN" altLang="en-US" dirty="0" smtClean="0"/>
              <a:t>在基本磁盘上存储数据需要在磁盘上创建主分区、扩展分区和逻辑分区，然后对这些分区进行管理。</a:t>
            </a:r>
            <a:endParaRPr lang="zh-CN" altLang="en-US" dirty="0" smtClean="0"/>
          </a:p>
          <a:p>
            <a:pPr>
              <a:buClr>
                <a:srgbClr val="006633"/>
              </a:buClr>
              <a:buFont typeface="Wingdings" panose="05000000000000000000" charset="0"/>
              <a:buChar char="Ø"/>
            </a:pPr>
            <a:r>
              <a:rPr lang="zh-CN" altLang="en-US" dirty="0" smtClean="0"/>
              <a:t>动态硬盘存储</a:t>
            </a:r>
            <a:endParaRPr lang="en-US" altLang="zh-CN" dirty="0" smtClean="0"/>
          </a:p>
          <a:p>
            <a:pPr lvl="1">
              <a:buClr>
                <a:srgbClr val="006633"/>
              </a:buClr>
              <a:buFont typeface="Wingdings" panose="05000000000000000000" charset="0"/>
              <a:buChar char="Ø"/>
            </a:pPr>
            <a:r>
              <a:rPr lang="zh-CN" altLang="en-US" dirty="0" smtClean="0"/>
              <a:t>在动态磁盘上存储数据需要在磁盘上创建动态卷，然后对这些卷进行管理。</a:t>
            </a:r>
            <a:endParaRPr lang="zh-CN" altLang="en-US" dirty="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1662,&quot;width&quot;:12585}"/>
</p:tagLst>
</file>

<file path=ppt/tags/tag2.xml><?xml version="1.0" encoding="utf-8"?>
<p:tagLst xmlns:p="http://schemas.openxmlformats.org/presentationml/2006/main">
  <p:tag name="KSO_WM_SLIDE_MODEL_TYPE" val="cover"/>
</p:tagLst>
</file>

<file path=ppt/tags/tag3.xml><?xml version="1.0" encoding="utf-8"?>
<p:tagLst xmlns:p="http://schemas.openxmlformats.org/presentationml/2006/main">
  <p:tag name="KSO_WM_UNIT_PLACING_PICTURE_USER_VIEWPORT" val="{&quot;height&quot;:1795,&quot;width&quot;:12960}"/>
</p:tagLst>
</file>

<file path=ppt/tags/tag4.xml><?xml version="1.0" encoding="utf-8"?>
<p:tagLst xmlns:p="http://schemas.openxmlformats.org/presentationml/2006/main">
  <p:tag name="KSO_WM_UNIT_TABLE_BEAUTIFY" val="smartTable{362d31e3-cf40-43a6-8885-400b9833b4df}"/>
</p:tagLst>
</file>

<file path=ppt/tags/tag5.xml><?xml version="1.0" encoding="utf-8"?>
<p:tagLst xmlns:p="http://schemas.openxmlformats.org/presentationml/2006/main">
  <p:tag name="COMMONDATA" val="eyJoZGlkIjoiODNjOTJjMmExMDY4OTczYjU5NDUyOGE5MzdlYWQ3MGIifQ=="/>
  <p:tag name="KSO_WPP_MARK_KEY" val="fd72d724-0ef3-4b69-907b-e757779edb9a"/>
</p:tagLst>
</file>

<file path=ppt/theme/theme1.xml><?xml version="1.0" encoding="utf-8"?>
<a:theme xmlns:a="http://schemas.openxmlformats.org/drawingml/2006/main" name="CentOS-CH-PPT">
  <a:themeElements>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介绍">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介绍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介绍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介绍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介绍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介绍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CentOS-CH-PPT</Template>
  <TotalTime>0</TotalTime>
  <Words>8523</Words>
  <Application>WPS 演示</Application>
  <PresentationFormat>全屏显示(4:3)</PresentationFormat>
  <Paragraphs>610</Paragraphs>
  <Slides>53</Slides>
  <Notes>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53</vt:i4>
      </vt:variant>
    </vt:vector>
  </HeadingPairs>
  <TitlesOfParts>
    <vt:vector size="67" baseType="lpstr">
      <vt:lpstr>Arial</vt:lpstr>
      <vt:lpstr>宋体</vt:lpstr>
      <vt:lpstr>Wingdings</vt:lpstr>
      <vt:lpstr>Garamond</vt:lpstr>
      <vt:lpstr>Wingdings</vt:lpstr>
      <vt:lpstr>微软雅黑</vt:lpstr>
      <vt:lpstr>Calibri</vt:lpstr>
      <vt:lpstr>Arial Unicode MS</vt:lpstr>
      <vt:lpstr>Tahoma</vt:lpstr>
      <vt:lpstr>Lucida Console</vt:lpstr>
      <vt:lpstr>黑体</vt:lpstr>
      <vt:lpstr>Times New Roman</vt:lpstr>
      <vt:lpstr>Courier New</vt:lpstr>
      <vt:lpstr>CentOS-CH-PPT</vt:lpstr>
      <vt:lpstr>第四讲    本地存储管理 </vt:lpstr>
      <vt:lpstr>本章内容要点</vt:lpstr>
      <vt:lpstr>PowerPoint 演示文稿</vt:lpstr>
      <vt:lpstr>硬盘的技术指标</vt:lpstr>
      <vt:lpstr>硬盘接口方式</vt:lpstr>
      <vt:lpstr>主引导记录 （ Main Boot Record， MBR）</vt:lpstr>
      <vt:lpstr>磁盘分区</vt:lpstr>
      <vt:lpstr>分区类型</vt:lpstr>
      <vt:lpstr>两种硬盘存储方式</vt:lpstr>
      <vt:lpstr>二、磁盘分区工具</vt:lpstr>
      <vt:lpstr>分区管理工具</vt:lpstr>
      <vt:lpstr>磁盘分区工具——fdisk</vt:lpstr>
      <vt:lpstr>磁盘分区工具——parted</vt:lpstr>
      <vt:lpstr>静态分区的缺点</vt:lpstr>
      <vt:lpstr>三、LVM的相关概念</vt:lpstr>
      <vt:lpstr>什么是逻辑卷管理器</vt:lpstr>
      <vt:lpstr>使用LVM</vt:lpstr>
      <vt:lpstr>LVM 结构图</vt:lpstr>
      <vt:lpstr>LVM术语——物理卷</vt:lpstr>
      <vt:lpstr>LVM术语——物理区域</vt:lpstr>
      <vt:lpstr>LVM术语——卷组</vt:lpstr>
      <vt:lpstr>LVM术语——逻辑卷</vt:lpstr>
      <vt:lpstr>LVM术语——逻辑区域</vt:lpstr>
      <vt:lpstr>LVM术语—— VGDA</vt:lpstr>
      <vt:lpstr>PV-VG-LV-PE 关系图</vt:lpstr>
      <vt:lpstr>LVM 与文件系统之间的关系</vt:lpstr>
      <vt:lpstr>PV-VG-LV 的设备名</vt:lpstr>
      <vt:lpstr>使用 LVM 系统的步骤</vt:lpstr>
      <vt:lpstr>四、LVM管理工具的使用</vt:lpstr>
      <vt:lpstr>创建 LVM 的相关命令</vt:lpstr>
      <vt:lpstr>创建 LVM 的命令举例</vt:lpstr>
      <vt:lpstr>查看卷信息</vt:lpstr>
      <vt:lpstr>扩展逻辑卷</vt:lpstr>
      <vt:lpstr>扩展逻辑卷举例</vt:lpstr>
      <vt:lpstr>缩减逻辑卷</vt:lpstr>
      <vt:lpstr>LVM 常用命令集</vt:lpstr>
      <vt:lpstr>五、文件系统的概念</vt:lpstr>
      <vt:lpstr>文件系统（File System）的各种定义</vt:lpstr>
      <vt:lpstr>Linux的文件系统结构</vt:lpstr>
      <vt:lpstr>Linux支持多种文件系统</vt:lpstr>
      <vt:lpstr>Linux支持的日志文件系统 </vt:lpstr>
      <vt:lpstr>Linux下常见的文件系统</vt:lpstr>
      <vt:lpstr>使用Linux文件系统的一般方法</vt:lpstr>
      <vt:lpstr>六、系统启动挂装表</vt:lpstr>
      <vt:lpstr>系统启动时自动挂装文件系统</vt:lpstr>
      <vt:lpstr>/etc/fstab文件的格式</vt:lpstr>
      <vt:lpstr>/etc/fstab文件的列信息</vt:lpstr>
      <vt:lpstr>文件/etc/fstab实例</vt:lpstr>
      <vt:lpstr>挂装选项</vt:lpstr>
      <vt:lpstr>挂装选项（续）</vt:lpstr>
      <vt:lpstr>七、磁盘限额</vt:lpstr>
      <vt:lpstr>磁盘限额</vt:lpstr>
      <vt:lpstr>配置磁盘限额的前提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Linux简介与安装</dc:title>
  <dc:creator>osmond</dc:creator>
  <cp:lastModifiedBy>李莉</cp:lastModifiedBy>
  <cp:revision>158</cp:revision>
  <dcterms:created xsi:type="dcterms:W3CDTF">2011-05-25T10:42:00Z</dcterms:created>
  <dcterms:modified xsi:type="dcterms:W3CDTF">2022-08-24T04:18:05Z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2052-11.1.0.12302</vt:lpwstr>
  </property>
  <property fmtid="{D5CDD505-2E9C-101B-9397-08002B2CF9AE}" pid="3" name="ICV">
    <vt:lpwstr>17CD4051FC934BBC8B68739AD0A2F5D3</vt:lpwstr>
  </property>
</Properties>
</file>