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52"/>
  </p:notesMasterIdLst>
  <p:sldIdLst>
    <p:sldId id="524" r:id="rId2"/>
    <p:sldId id="304" r:id="rId3"/>
    <p:sldId id="325" r:id="rId4"/>
    <p:sldId id="306" r:id="rId5"/>
    <p:sldId id="326" r:id="rId6"/>
    <p:sldId id="307" r:id="rId7"/>
    <p:sldId id="327" r:id="rId8"/>
    <p:sldId id="308" r:id="rId9"/>
    <p:sldId id="309" r:id="rId10"/>
    <p:sldId id="310" r:id="rId11"/>
    <p:sldId id="311" r:id="rId12"/>
    <p:sldId id="312" r:id="rId13"/>
    <p:sldId id="313" r:id="rId14"/>
    <p:sldId id="314" r:id="rId15"/>
    <p:sldId id="315" r:id="rId16"/>
    <p:sldId id="316" r:id="rId17"/>
    <p:sldId id="368" r:id="rId18"/>
    <p:sldId id="317" r:id="rId19"/>
    <p:sldId id="318" r:id="rId20"/>
    <p:sldId id="319" r:id="rId21"/>
    <p:sldId id="320" r:id="rId22"/>
    <p:sldId id="321" r:id="rId23"/>
    <p:sldId id="523"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3" r:id="rId39"/>
    <p:sldId id="342" r:id="rId40"/>
    <p:sldId id="369" r:id="rId41"/>
    <p:sldId id="527" r:id="rId42"/>
    <p:sldId id="528" r:id="rId43"/>
    <p:sldId id="529" r:id="rId44"/>
    <p:sldId id="530" r:id="rId45"/>
    <p:sldId id="531" r:id="rId46"/>
    <p:sldId id="532" r:id="rId47"/>
    <p:sldId id="533" r:id="rId48"/>
    <p:sldId id="534" r:id="rId49"/>
    <p:sldId id="535" r:id="rId50"/>
    <p:sldId id="525" r:id="rId5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FE9"/>
    <a:srgbClr val="000099"/>
    <a:srgbClr val="00CC00"/>
    <a:srgbClr val="0033CC"/>
    <a:srgbClr val="FFFF00"/>
    <a:srgbClr val="FF0000"/>
    <a:srgbClr val="FF66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1" autoAdjust="0"/>
    <p:restoredTop sz="93074" autoAdjust="0"/>
  </p:normalViewPr>
  <p:slideViewPr>
    <p:cSldViewPr>
      <p:cViewPr varScale="1">
        <p:scale>
          <a:sx n="66" d="100"/>
          <a:sy n="66" d="100"/>
        </p:scale>
        <p:origin x="462" y="39"/>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1"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anose="02020603050405020304" pitchFamily="18" charset="0"/>
              </a:defRPr>
            </a:lvl1pPr>
          </a:lstStyle>
          <a:p>
            <a:endParaRPr lang="en-US" altLang="zh-CN"/>
          </a:p>
        </p:txBody>
      </p:sp>
      <p:sp>
        <p:nvSpPr>
          <p:cNvPr id="3789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anose="02020603050405020304" pitchFamily="18" charset="0"/>
              </a:defRPr>
            </a:lvl1pPr>
          </a:lstStyle>
          <a:p>
            <a:endParaRPr lang="en-US" altLang="zh-CN"/>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89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789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anose="02020603050405020304" pitchFamily="18" charset="0"/>
              </a:defRPr>
            </a:lvl1pPr>
          </a:lstStyle>
          <a:p>
            <a:endParaRPr lang="en-US" altLang="zh-CN"/>
          </a:p>
        </p:txBody>
      </p:sp>
      <p:sp>
        <p:nvSpPr>
          <p:cNvPr id="3789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anose="02020603050405020304" pitchFamily="18" charset="0"/>
              </a:defRPr>
            </a:lvl1pPr>
          </a:lstStyle>
          <a:p>
            <a:fld id="{E2CB0423-6BEA-420A-8051-5A0E2AF67585}" type="slidenum">
              <a:rPr lang="en-US" altLang="zh-CN"/>
              <a:pPr/>
              <a:t>‹#›</a:t>
            </a:fld>
            <a:endParaRPr lang="en-US" altLang="zh-CN"/>
          </a:p>
        </p:txBody>
      </p:sp>
    </p:spTree>
    <p:extLst>
      <p:ext uri="{BB962C8B-B14F-4D97-AF65-F5344CB8AC3E}">
        <p14:creationId xmlns:p14="http://schemas.microsoft.com/office/powerpoint/2010/main" val="16187536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A2603F-0210-4791-9019-8928CC27EC6A}" type="slidenum">
              <a:rPr lang="en-US" altLang="zh-CN"/>
              <a:pPr/>
              <a:t>1</a:t>
            </a:fld>
            <a:endParaRPr lang="en-US" altLang="zh-CN"/>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a:xfrm>
            <a:off x="685800" y="4343400"/>
            <a:ext cx="5486400" cy="4114800"/>
          </a:xfrm>
        </p:spPr>
        <p:txBody>
          <a:bodyPr/>
          <a:lstStyle/>
          <a:p>
            <a:endParaRPr lang="zh-CN" altLang="zh-CN"/>
          </a:p>
        </p:txBody>
      </p:sp>
    </p:spTree>
    <p:extLst>
      <p:ext uri="{BB962C8B-B14F-4D97-AF65-F5344CB8AC3E}">
        <p14:creationId xmlns:p14="http://schemas.microsoft.com/office/powerpoint/2010/main" val="268366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009AA-88F4-464F-924F-B95983FACEF4}" type="slidenum">
              <a:rPr lang="en-US" altLang="zh-CN"/>
              <a:pPr/>
              <a:t>10</a:t>
            </a:fld>
            <a:endParaRPr lang="en-US" altLang="zh-CN"/>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664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98D647-D56D-4E31-B429-F0554702B997}" type="slidenum">
              <a:rPr lang="en-US" altLang="zh-CN"/>
              <a:pPr/>
              <a:t>11</a:t>
            </a:fld>
            <a:endParaRPr lang="en-US" altLang="zh-CN"/>
          </a:p>
        </p:txBody>
      </p:sp>
      <p:sp>
        <p:nvSpPr>
          <p:cNvPr id="573442" name="Rectangle 2"/>
          <p:cNvSpPr>
            <a:spLocks noGrp="1" noRot="1" noChangeAspect="1" noChangeArrowheads="1" noTextEdit="1"/>
          </p:cNvSpPr>
          <p:nvPr>
            <p:ph type="sldImg"/>
          </p:nvPr>
        </p:nvSpPr>
        <p:spPr>
          <a:ln/>
        </p:spPr>
      </p:sp>
      <p:sp>
        <p:nvSpPr>
          <p:cNvPr id="573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43314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09463A-0144-4046-BD00-EDFA69BB2848}" type="slidenum">
              <a:rPr lang="en-US" altLang="zh-CN"/>
              <a:pPr/>
              <a:t>12</a:t>
            </a:fld>
            <a:endParaRPr lang="en-US"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4106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661032-1ED8-40B2-92E5-D4F86B156D75}" type="slidenum">
              <a:rPr lang="en-US" altLang="zh-CN"/>
              <a:pPr/>
              <a:t>13</a:t>
            </a:fld>
            <a:endParaRPr lang="en-US" altLang="zh-CN"/>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7124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B2D3F6-605C-42C2-B3D1-EDFDD4239A3E}" type="slidenum">
              <a:rPr lang="en-US" altLang="zh-CN"/>
              <a:pPr/>
              <a:t>14</a:t>
            </a:fld>
            <a:endParaRPr lang="en-US" altLang="zh-CN"/>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20387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89283-DA93-474A-916C-C11C886F465D}" type="slidenum">
              <a:rPr lang="en-US" altLang="zh-CN"/>
              <a:pPr/>
              <a:t>15</a:t>
            </a:fld>
            <a:endParaRPr lang="en-US" altLang="zh-CN"/>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78653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24369F-B088-4065-B493-748F014B365A}" type="slidenum">
              <a:rPr lang="en-US" altLang="zh-CN"/>
              <a:pPr/>
              <a:t>16</a:t>
            </a:fld>
            <a:endParaRPr lang="en-US" altLang="zh-CN"/>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67452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AE20C7-A0A2-4159-ACB4-BFAD21B6C0E5}" type="slidenum">
              <a:rPr lang="en-US" altLang="zh-CN"/>
              <a:pPr/>
              <a:t>17</a:t>
            </a:fld>
            <a:endParaRPr lang="en-US" altLang="zh-CN"/>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77752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572A08-7510-4AC7-9958-D913F110911F}" type="slidenum">
              <a:rPr lang="en-US" altLang="zh-CN"/>
              <a:pPr/>
              <a:t>18</a:t>
            </a:fld>
            <a:endParaRPr lang="en-US" altLang="zh-CN"/>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80577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5FCF9C-3E6E-4A77-AA04-E0CE4D4CC278}" type="slidenum">
              <a:rPr lang="en-US" altLang="zh-CN"/>
              <a:pPr/>
              <a:t>19</a:t>
            </a:fld>
            <a:endParaRPr lang="en-US" altLang="zh-CN"/>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26037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A2C02A-4A50-4634-A9ED-57C1C92927ED}" type="slidenum">
              <a:rPr lang="en-US" altLang="zh-CN"/>
              <a:pPr/>
              <a:t>2</a:t>
            </a:fld>
            <a:endParaRPr lang="en-US" altLang="zh-CN"/>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15702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A355BD-E058-4ED4-860D-6755F1B378AA}" type="slidenum">
              <a:rPr lang="en-US" altLang="zh-CN"/>
              <a:pPr/>
              <a:t>20</a:t>
            </a:fld>
            <a:endParaRPr lang="en-US" altLang="zh-CN"/>
          </a:p>
        </p:txBody>
      </p:sp>
      <p:sp>
        <p:nvSpPr>
          <p:cNvPr id="582658" name="Rectangle 2"/>
          <p:cNvSpPr>
            <a:spLocks noGrp="1" noRot="1" noChangeAspect="1" noChangeArrowheads="1" noTextEdit="1"/>
          </p:cNvSpPr>
          <p:nvPr>
            <p:ph type="sldImg"/>
          </p:nvPr>
        </p:nvSpPr>
        <p:spPr>
          <a:ln/>
        </p:spPr>
      </p:sp>
      <p:sp>
        <p:nvSpPr>
          <p:cNvPr id="5826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34853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3B7B42-CEC8-4CA1-A92E-58C1F743C3D0}" type="slidenum">
              <a:rPr lang="en-US" altLang="zh-CN"/>
              <a:pPr/>
              <a:t>21</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45387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D7615A-1A2C-48EE-A0C8-3844ACD332D7}" type="slidenum">
              <a:rPr lang="en-US" altLang="zh-CN"/>
              <a:pPr/>
              <a:t>22</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68819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8A453E-A65B-4F55-B751-0573CF8D6AB3}" type="slidenum">
              <a:rPr lang="en-US" altLang="zh-CN"/>
              <a:pPr/>
              <a:t>23</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728231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3BCC70-247E-46C0-B8A1-9E7A6B818186}" type="slidenum">
              <a:rPr lang="en-US" altLang="zh-CN"/>
              <a:pPr/>
              <a:t>24</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674758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3C6E3B-5CF1-4A67-95D8-AF3540E38992}" type="slidenum">
              <a:rPr lang="en-US" altLang="zh-CN"/>
              <a:pPr/>
              <a:t>25</a:t>
            </a:fld>
            <a:endParaRPr lang="en-US" altLang="zh-CN"/>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42779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A688F-5BE9-4953-8AD0-CC9C98F02F76}" type="slidenum">
              <a:rPr lang="en-US" altLang="zh-CN"/>
              <a:pPr/>
              <a:t>26</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34093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6DC106-2985-4EE2-B7D3-D92B9E8A0CFC}" type="slidenum">
              <a:rPr lang="en-US" altLang="zh-CN"/>
              <a:pPr/>
              <a:t>27</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94935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95AFAA-CA20-4BA2-9403-05B6F6247DC4}" type="slidenum">
              <a:rPr lang="en-US" altLang="zh-CN"/>
              <a:pPr/>
              <a:t>28</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083394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FE815A-29B5-4999-8982-607C1DA75ED5}" type="slidenum">
              <a:rPr lang="en-US" altLang="zh-CN"/>
              <a:pPr/>
              <a:t>29</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3767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B6C4E8-6B35-4C21-A813-B3B42BE987F4}" type="slidenum">
              <a:rPr lang="en-US" altLang="zh-CN"/>
              <a:pPr/>
              <a:t>3</a:t>
            </a:fld>
            <a:endParaRPr lang="en-US" altLang="zh-CN"/>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93667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B4FD1B-6D5B-4597-B066-B80F3BA35855}" type="slidenum">
              <a:rPr lang="en-US" altLang="zh-CN"/>
              <a:pPr/>
              <a:t>30</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552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EB87B2-EFA4-48A0-AA2E-1CA38A4F827B}" type="slidenum">
              <a:rPr lang="en-US" altLang="zh-CN"/>
              <a:pPr/>
              <a:t>31</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019232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AE7E6-035E-4930-BB3B-2186C7FB7F7D}" type="slidenum">
              <a:rPr lang="en-US" altLang="zh-CN"/>
              <a:pPr/>
              <a:t>32</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21352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29F5AB-D8E8-44B2-929B-A9C4E1A0DB12}" type="slidenum">
              <a:rPr lang="en-US" altLang="zh-CN"/>
              <a:pPr/>
              <a:t>33</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47144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1D5856-FE20-485D-8DA0-344BD27DAB86}" type="slidenum">
              <a:rPr lang="en-US" altLang="zh-CN"/>
              <a:pPr/>
              <a:t>34</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396927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2D660A-0295-4EA3-AE83-83F4CE2C96BD}" type="slidenum">
              <a:rPr lang="en-US" altLang="zh-CN"/>
              <a:pPr/>
              <a:t>35</a:t>
            </a:fld>
            <a:endParaRPr lang="en-US" altLang="zh-CN"/>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066296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5E45CA-B92C-404C-9A8E-9F04C48986C2}" type="slidenum">
              <a:rPr lang="en-US" altLang="zh-CN"/>
              <a:pPr/>
              <a:t>36</a:t>
            </a:fld>
            <a:endParaRPr lang="en-US" altLang="zh-CN"/>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4034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1504A-439C-4E58-A1A1-34B9AED0BA3E}" type="slidenum">
              <a:rPr lang="en-US" altLang="zh-CN"/>
              <a:pPr/>
              <a:t>37</a:t>
            </a:fld>
            <a:endParaRPr lang="en-US" altLang="zh-CN"/>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912567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9E3749-F479-45F2-9CD7-A37043C18F66}" type="slidenum">
              <a:rPr lang="en-US" altLang="zh-CN"/>
              <a:pPr/>
              <a:t>38</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44813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F7F2E-7C07-4355-A6E7-F50CF3124835}" type="slidenum">
              <a:rPr lang="en-US" altLang="zh-CN"/>
              <a:pPr/>
              <a:t>39</a:t>
            </a:fld>
            <a:endParaRPr lang="en-US" altLang="zh-CN"/>
          </a:p>
        </p:txBody>
      </p:sp>
      <p:sp>
        <p:nvSpPr>
          <p:cNvPr id="288770" name="Rectangle 2"/>
          <p:cNvSpPr>
            <a:spLocks noGrp="1" noChangeArrowheads="1"/>
          </p:cNvSpPr>
          <p:nvPr>
            <p:ph type="body" idx="1"/>
          </p:nvPr>
        </p:nvSpPr>
        <p:spPr>
          <a:xfrm>
            <a:off x="827088" y="4346575"/>
            <a:ext cx="5203825" cy="3857625"/>
          </a:xfrm>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endParaRPr lang="en-US" altLang="zh-CN"/>
          </a:p>
        </p:txBody>
      </p:sp>
      <p:sp>
        <p:nvSpPr>
          <p:cNvPr id="288771" name="Rectangle 3"/>
          <p:cNvSpPr>
            <a:spLocks noGrp="1" noRot="1" noChangeAspect="1" noChangeArrowheads="1" noTextEdit="1"/>
          </p:cNvSpPr>
          <p:nvPr>
            <p:ph type="sldImg"/>
          </p:nvPr>
        </p:nvSpPr>
        <p:spPr>
          <a:xfrm>
            <a:off x="1295400" y="798513"/>
            <a:ext cx="4267200" cy="3201987"/>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1606853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B6F73C-AC24-4135-9F92-A74D73902AD3}" type="slidenum">
              <a:rPr lang="en-US" altLang="zh-CN"/>
              <a:pPr/>
              <a:t>4</a:t>
            </a:fld>
            <a:endParaRPr lang="en-US" altLang="zh-CN"/>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386631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699309-F99D-49AC-8F13-CD9E143FB5C4}" type="slidenum">
              <a:rPr lang="en-US" altLang="zh-CN"/>
              <a:pPr/>
              <a:t>40</a:t>
            </a:fld>
            <a:endParaRPr lang="en-US" altLang="zh-CN"/>
          </a:p>
        </p:txBody>
      </p:sp>
      <p:sp>
        <p:nvSpPr>
          <p:cNvPr id="327682" name="Rectangle 2"/>
          <p:cNvSpPr>
            <a:spLocks noGrp="1" noChangeArrowheads="1"/>
          </p:cNvSpPr>
          <p:nvPr>
            <p:ph type="body" idx="1"/>
          </p:nvPr>
        </p:nvSpPr>
        <p:spPr>
          <a:xfrm>
            <a:off x="827088" y="4346575"/>
            <a:ext cx="5203825" cy="3857625"/>
          </a:xfrm>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endParaRPr lang="en-US" altLang="zh-CN"/>
          </a:p>
        </p:txBody>
      </p:sp>
      <p:sp>
        <p:nvSpPr>
          <p:cNvPr id="327683" name="Rectangle 3"/>
          <p:cNvSpPr>
            <a:spLocks noGrp="1" noRot="1" noChangeAspect="1" noChangeArrowheads="1" noTextEdit="1"/>
          </p:cNvSpPr>
          <p:nvPr>
            <p:ph type="sldImg"/>
          </p:nvPr>
        </p:nvSpPr>
        <p:spPr>
          <a:xfrm>
            <a:off x="1295400" y="798513"/>
            <a:ext cx="4267200" cy="3201987"/>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27492444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527B40-4C14-48BE-A81C-FD1B0B7594E0}" type="slidenum">
              <a:rPr lang="en-US" altLang="zh-CN"/>
              <a:pPr/>
              <a:t>41</a:t>
            </a:fld>
            <a:endParaRPr lang="en-US" altLang="zh-CN"/>
          </a:p>
        </p:txBody>
      </p:sp>
      <p:sp>
        <p:nvSpPr>
          <p:cNvPr id="947202" name="Rectangle 2"/>
          <p:cNvSpPr>
            <a:spLocks noChangeArrowheads="1" noTextEdit="1"/>
          </p:cNvSpPr>
          <p:nvPr>
            <p:ph type="sldImg"/>
          </p:nvPr>
        </p:nvSpPr>
        <p:spPr>
          <a:ln/>
        </p:spPr>
      </p:sp>
      <p:sp>
        <p:nvSpPr>
          <p:cNvPr id="9472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288060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DD20C-5BAF-4452-BB44-1C8BD430AFE5}" type="slidenum">
              <a:rPr lang="en-US" altLang="zh-CN"/>
              <a:pPr/>
              <a:t>42</a:t>
            </a:fld>
            <a:endParaRPr lang="en-US" altLang="zh-CN"/>
          </a:p>
        </p:txBody>
      </p:sp>
      <p:sp>
        <p:nvSpPr>
          <p:cNvPr id="948226" name="Rectangle 2"/>
          <p:cNvSpPr>
            <a:spLocks noChangeArrowheads="1" noTextEdit="1"/>
          </p:cNvSpPr>
          <p:nvPr>
            <p:ph type="sldImg"/>
          </p:nvPr>
        </p:nvSpPr>
        <p:spPr>
          <a:ln/>
        </p:spPr>
      </p:sp>
      <p:sp>
        <p:nvSpPr>
          <p:cNvPr id="948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292803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ECC3DE-D8EE-427B-865E-15A6C0161C73}" type="slidenum">
              <a:rPr lang="en-US" altLang="zh-CN"/>
              <a:pPr/>
              <a:t>43</a:t>
            </a:fld>
            <a:endParaRPr lang="en-US" altLang="zh-CN"/>
          </a:p>
        </p:txBody>
      </p:sp>
      <p:sp>
        <p:nvSpPr>
          <p:cNvPr id="949250" name="Rectangle 2"/>
          <p:cNvSpPr>
            <a:spLocks noChangeArrowheads="1" noTextEdit="1"/>
          </p:cNvSpPr>
          <p:nvPr>
            <p:ph type="sldImg"/>
          </p:nvPr>
        </p:nvSpPr>
        <p:spPr>
          <a:ln/>
        </p:spPr>
      </p:sp>
      <p:sp>
        <p:nvSpPr>
          <p:cNvPr id="949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120959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955B09-9C29-4141-830F-FBBFC2FA526F}" type="slidenum">
              <a:rPr lang="en-US" altLang="zh-CN"/>
              <a:pPr/>
              <a:t>44</a:t>
            </a:fld>
            <a:endParaRPr lang="en-US" altLang="zh-CN"/>
          </a:p>
        </p:txBody>
      </p:sp>
      <p:sp>
        <p:nvSpPr>
          <p:cNvPr id="950274" name="Rectangle 2"/>
          <p:cNvSpPr>
            <a:spLocks noChangeArrowheads="1" noTextEdit="1"/>
          </p:cNvSpPr>
          <p:nvPr>
            <p:ph type="sldImg"/>
          </p:nvPr>
        </p:nvSpPr>
        <p:spPr>
          <a:ln/>
        </p:spPr>
      </p:sp>
      <p:sp>
        <p:nvSpPr>
          <p:cNvPr id="9502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165505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BA363A-50E2-4B6B-B265-B0ADBB09691D}" type="slidenum">
              <a:rPr lang="en-US" altLang="zh-CN"/>
              <a:pPr/>
              <a:t>45</a:t>
            </a:fld>
            <a:endParaRPr lang="en-US" altLang="zh-CN"/>
          </a:p>
        </p:txBody>
      </p:sp>
      <p:sp>
        <p:nvSpPr>
          <p:cNvPr id="951298" name="Rectangle 2"/>
          <p:cNvSpPr>
            <a:spLocks noChangeArrowheads="1" noTextEdit="1"/>
          </p:cNvSpPr>
          <p:nvPr>
            <p:ph type="sldImg"/>
          </p:nvPr>
        </p:nvSpPr>
        <p:spPr>
          <a:ln/>
        </p:spPr>
      </p:sp>
      <p:sp>
        <p:nvSpPr>
          <p:cNvPr id="9512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40408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89E1D9-BCFD-41D5-A7AB-017786C83C2E}" type="slidenum">
              <a:rPr lang="en-US" altLang="zh-CN"/>
              <a:pPr/>
              <a:t>46</a:t>
            </a:fld>
            <a:endParaRPr lang="en-US" altLang="zh-CN"/>
          </a:p>
        </p:txBody>
      </p:sp>
      <p:sp>
        <p:nvSpPr>
          <p:cNvPr id="952322" name="Rectangle 2"/>
          <p:cNvSpPr>
            <a:spLocks noChangeArrowheads="1" noTextEdit="1"/>
          </p:cNvSpPr>
          <p:nvPr>
            <p:ph type="sldImg"/>
          </p:nvPr>
        </p:nvSpPr>
        <p:spPr>
          <a:ln/>
        </p:spPr>
      </p:sp>
      <p:sp>
        <p:nvSpPr>
          <p:cNvPr id="9523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826603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7C911C-438C-4068-89A1-3462206164F0}" type="slidenum">
              <a:rPr lang="en-US" altLang="zh-CN"/>
              <a:pPr/>
              <a:t>47</a:t>
            </a:fld>
            <a:endParaRPr lang="en-US" altLang="zh-CN"/>
          </a:p>
        </p:txBody>
      </p:sp>
      <p:sp>
        <p:nvSpPr>
          <p:cNvPr id="953346" name="Rectangle 2"/>
          <p:cNvSpPr>
            <a:spLocks noChangeArrowheads="1" noTextEdit="1"/>
          </p:cNvSpPr>
          <p:nvPr>
            <p:ph type="sldImg"/>
          </p:nvPr>
        </p:nvSpPr>
        <p:spPr>
          <a:ln/>
        </p:spPr>
      </p:sp>
      <p:sp>
        <p:nvSpPr>
          <p:cNvPr id="9533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674413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5A41BD-682C-4B53-8E5D-80DFB1C469B9}" type="slidenum">
              <a:rPr lang="en-US" altLang="zh-CN"/>
              <a:pPr/>
              <a:t>48</a:t>
            </a:fld>
            <a:endParaRPr lang="en-US" altLang="zh-CN"/>
          </a:p>
        </p:txBody>
      </p:sp>
      <p:sp>
        <p:nvSpPr>
          <p:cNvPr id="954370" name="Rectangle 2"/>
          <p:cNvSpPr>
            <a:spLocks noChangeArrowheads="1" noTextEdit="1"/>
          </p:cNvSpPr>
          <p:nvPr>
            <p:ph type="sldImg"/>
          </p:nvPr>
        </p:nvSpPr>
        <p:spPr>
          <a:ln/>
        </p:spPr>
      </p:sp>
      <p:sp>
        <p:nvSpPr>
          <p:cNvPr id="9543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066936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DB8A0A-179E-43E6-B796-03B2829EB450}" type="slidenum">
              <a:rPr lang="en-US" altLang="zh-CN"/>
              <a:pPr/>
              <a:t>49</a:t>
            </a:fld>
            <a:endParaRPr lang="en-US" altLang="zh-CN"/>
          </a:p>
        </p:txBody>
      </p:sp>
      <p:sp>
        <p:nvSpPr>
          <p:cNvPr id="964610" name="Rectangle 2"/>
          <p:cNvSpPr>
            <a:spLocks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708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3E7E3-5DAA-43AA-94C4-5BA1164DF1B3}" type="slidenum">
              <a:rPr lang="en-US" altLang="zh-CN"/>
              <a:pPr/>
              <a:t>5</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249174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E8856-0365-47E9-B484-5D4CCA49E6B1}" type="slidenum">
              <a:rPr lang="en-US" altLang="zh-CN"/>
              <a:pPr/>
              <a:t>50</a:t>
            </a:fld>
            <a:endParaRPr lang="en-US" altLang="zh-CN"/>
          </a:p>
        </p:txBody>
      </p:sp>
      <p:sp>
        <p:nvSpPr>
          <p:cNvPr id="687106" name="Rectangle 2"/>
          <p:cNvSpPr>
            <a:spLocks noGrp="1" noRot="1" noChangeAspect="1" noChangeArrowheads="1" noTextEdit="1"/>
          </p:cNvSpPr>
          <p:nvPr>
            <p:ph type="sldImg"/>
          </p:nvPr>
        </p:nvSpPr>
        <p:spPr>
          <a:ln/>
        </p:spPr>
      </p:sp>
      <p:sp>
        <p:nvSpPr>
          <p:cNvPr id="687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64952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8E4E6-F2EA-42E2-BDD4-04A7F495BD27}" type="slidenum">
              <a:rPr lang="en-US" altLang="zh-CN"/>
              <a:pPr/>
              <a:t>6</a:t>
            </a:fld>
            <a:endParaRPr lang="en-US" altLang="zh-CN"/>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35541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08600C-CD1B-478B-84D4-181A9234E162}" type="slidenum">
              <a:rPr lang="en-US" altLang="zh-CN"/>
              <a:pPr/>
              <a:t>7</a:t>
            </a:fld>
            <a:endParaRPr lang="en-US" altLang="zh-CN"/>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26572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3259AA-E61B-45E0-8C0F-A85B27742B9B}" type="slidenum">
              <a:rPr lang="en-US" altLang="zh-CN"/>
              <a:pPr/>
              <a:t>8</a:t>
            </a:fld>
            <a:endParaRPr lang="en-US" altLang="zh-CN"/>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40242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B15726-C6CC-4AF6-A88E-CA609ADE51EB}" type="slidenum">
              <a:rPr lang="en-US" altLang="zh-CN"/>
              <a:pPr/>
              <a:t>9</a:t>
            </a:fld>
            <a:endParaRPr lang="en-US" altLang="zh-CN"/>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3097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55010" name="Picture 2" descr="ba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1200"/>
            <a:ext cx="7010400" cy="1600200"/>
          </a:xfrm>
          <a:prstGeom prst="rect">
            <a:avLst/>
          </a:prstGeom>
          <a:noFill/>
          <a:extLst>
            <a:ext uri="{909E8E84-426E-40DD-AFC4-6F175D3DCCD1}">
              <a14:hiddenFill xmlns:a14="http://schemas.microsoft.com/office/drawing/2010/main">
                <a:solidFill>
                  <a:srgbClr val="FFFFFF"/>
                </a:solidFill>
              </a14:hiddenFill>
            </a:ext>
          </a:extLst>
        </p:spPr>
      </p:pic>
      <p:sp>
        <p:nvSpPr>
          <p:cNvPr id="555011" name="Rectangle 3"/>
          <p:cNvSpPr>
            <a:spLocks noGrp="1" noChangeArrowheads="1"/>
          </p:cNvSpPr>
          <p:nvPr>
            <p:ph type="ctrTitle"/>
          </p:nvPr>
        </p:nvSpPr>
        <p:spPr bwMode="gray">
          <a:xfrm>
            <a:off x="381000" y="2187575"/>
            <a:ext cx="6019800" cy="708025"/>
          </a:xfrm>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lvl1pPr>
              <a:defRPr sz="4000">
                <a:solidFill>
                  <a:srgbClr val="000000"/>
                </a:solidFill>
              </a:defRPr>
            </a:lvl1pPr>
          </a:lstStyle>
          <a:p>
            <a:pPr lvl="0"/>
            <a:r>
              <a:rPr lang="zh-CN" altLang="en-US" noProof="0" smtClean="0"/>
              <a:t>单击此处编辑母版标题样式</a:t>
            </a:r>
          </a:p>
        </p:txBody>
      </p:sp>
      <p:sp>
        <p:nvSpPr>
          <p:cNvPr id="555012" name="Rectangle 4"/>
          <p:cNvSpPr>
            <a:spLocks noGrp="1" noChangeArrowheads="1"/>
          </p:cNvSpPr>
          <p:nvPr>
            <p:ph type="subTitle" idx="1"/>
          </p:nvPr>
        </p:nvSpPr>
        <p:spPr bwMode="gray">
          <a:xfrm>
            <a:off x="3886200" y="4953000"/>
            <a:ext cx="3429000" cy="457200"/>
          </a:xfrm>
        </p:spPr>
        <p:txBody>
          <a:bodyPr/>
          <a:lstStyle>
            <a:lvl1pPr marL="0" indent="0">
              <a:buFont typeface="Wingdings" panose="05000000000000000000" pitchFamily="2" charset="2"/>
              <a:buNone/>
              <a:defRPr sz="1800"/>
            </a:lvl1pPr>
          </a:lstStyle>
          <a:p>
            <a:pPr lvl="0"/>
            <a:r>
              <a:rPr lang="zh-CN" altLang="en-US" noProof="0" smtClean="0"/>
              <a:t>单击此处编辑母版副标题样式</a:t>
            </a:r>
          </a:p>
        </p:txBody>
      </p:sp>
      <p:sp>
        <p:nvSpPr>
          <p:cNvPr id="555013" name="Rectangle 5"/>
          <p:cNvSpPr>
            <a:spLocks noGrp="1" noChangeArrowheads="1"/>
          </p:cNvSpPr>
          <p:nvPr>
            <p:ph type="dt" sz="half" idx="2"/>
          </p:nvPr>
        </p:nvSpPr>
        <p:spPr bwMode="gray">
          <a:xfrm>
            <a:off x="457200" y="6553200"/>
            <a:ext cx="2133600" cy="171450"/>
          </a:xfrm>
        </p:spPr>
        <p:txBody>
          <a:bodyPr/>
          <a:lstStyle>
            <a:lvl1pPr>
              <a:defRPr sz="1200"/>
            </a:lvl1pPr>
          </a:lstStyle>
          <a:p>
            <a:endParaRPr lang="en-US" altLang="zh-CN"/>
          </a:p>
        </p:txBody>
      </p:sp>
      <p:sp>
        <p:nvSpPr>
          <p:cNvPr id="555014" name="Rectangle 6"/>
          <p:cNvSpPr>
            <a:spLocks noGrp="1" noChangeArrowheads="1"/>
          </p:cNvSpPr>
          <p:nvPr>
            <p:ph type="sldNum" sz="quarter" idx="4"/>
          </p:nvPr>
        </p:nvSpPr>
        <p:spPr bwMode="gray">
          <a:xfrm>
            <a:off x="6553200" y="6610350"/>
            <a:ext cx="2133600" cy="171450"/>
          </a:xfrm>
        </p:spPr>
        <p:txBody>
          <a:bodyPr/>
          <a:lstStyle>
            <a:lvl1pPr>
              <a:defRPr sz="1200"/>
            </a:lvl1pPr>
          </a:lstStyle>
          <a:p>
            <a:fld id="{1FCF3815-E428-4782-BD7A-E0949F8E7DDB}" type="slidenum">
              <a:rPr lang="en-US" altLang="zh-CN"/>
              <a:pPr/>
              <a:t>‹#›</a:t>
            </a:fld>
            <a:endParaRPr lang="en-US" altLang="zh-CN"/>
          </a:p>
        </p:txBody>
      </p:sp>
      <p:sp>
        <p:nvSpPr>
          <p:cNvPr id="555015" name="Text Box 7"/>
          <p:cNvSpPr txBox="1">
            <a:spLocks noChangeArrowheads="1"/>
          </p:cNvSpPr>
          <p:nvPr/>
        </p:nvSpPr>
        <p:spPr bwMode="gray">
          <a:xfrm>
            <a:off x="304800" y="471488"/>
            <a:ext cx="1384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a:spAutoFit/>
          </a:bodyPr>
          <a:lstStyle/>
          <a:p>
            <a:r>
              <a:rPr lang="en-US" altLang="zh-CN" sz="2800" b="1" i="1">
                <a:solidFill>
                  <a:schemeClr val="bg1"/>
                </a:solidFill>
              </a:rPr>
              <a:t>LOGO</a:t>
            </a:r>
          </a:p>
        </p:txBody>
      </p:sp>
      <p:sp>
        <p:nvSpPr>
          <p:cNvPr id="555016" name="Rectangle 8"/>
          <p:cNvSpPr>
            <a:spLocks noGrp="1" noChangeArrowheads="1"/>
          </p:cNvSpPr>
          <p:nvPr>
            <p:ph type="ftr" sz="quarter" idx="3"/>
          </p:nvPr>
        </p:nvSpPr>
        <p:spPr>
          <a:xfrm>
            <a:off x="0" y="6537325"/>
            <a:ext cx="2895600" cy="320675"/>
          </a:xfrm>
        </p:spPr>
        <p:txBody>
          <a:bodyPr/>
          <a:lstStyle>
            <a:lvl1pPr eaLnBrk="0" hangingPunct="0">
              <a:defRPr sz="1200">
                <a:solidFill>
                  <a:srgbClr val="1D208F"/>
                </a:solidFill>
                <a:latin typeface="Helvetica" panose="020B0604020202020204" pitchFamily="34" charset="0"/>
              </a:defRPr>
            </a:lvl1pPr>
          </a:lstStyle>
          <a:p>
            <a:r>
              <a:rPr lang="zh-CN" altLang="en-US"/>
              <a:t>新疆大学信息科学与工程学院</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555011"/>
                                        </p:tgtEl>
                                        <p:attrNameLst>
                                          <p:attrName>style.visibility</p:attrName>
                                        </p:attrNameLst>
                                      </p:cBhvr>
                                      <p:to>
                                        <p:strVal val="visible"/>
                                      </p:to>
                                    </p:set>
                                    <p:anim calcmode="lin" valueType="num">
                                      <p:cBhvr>
                                        <p:cTn id="7" dur="1000" fill="hold"/>
                                        <p:tgtEl>
                                          <p:spTgt spid="555011"/>
                                        </p:tgtEl>
                                        <p:attrNameLst>
                                          <p:attrName>ppt_x</p:attrName>
                                        </p:attrNameLst>
                                      </p:cBhvr>
                                      <p:tavLst>
                                        <p:tav tm="0">
                                          <p:val>
                                            <p:strVal val="#ppt_x-.2"/>
                                          </p:val>
                                        </p:tav>
                                        <p:tav tm="100000">
                                          <p:val>
                                            <p:strVal val="#ppt_x"/>
                                          </p:val>
                                        </p:tav>
                                      </p:tavLst>
                                    </p:anim>
                                    <p:anim calcmode="lin" valueType="num">
                                      <p:cBhvr>
                                        <p:cTn id="8" dur="1000" fill="hold"/>
                                        <p:tgtEl>
                                          <p:spTgt spid="5550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55501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555012">
                                            <p:txEl>
                                              <p:pRg st="0" end="0"/>
                                            </p:txEl>
                                          </p:spTgt>
                                        </p:tgtEl>
                                        <p:attrNameLst>
                                          <p:attrName>style.visibility</p:attrName>
                                        </p:attrNameLst>
                                      </p:cBhvr>
                                      <p:to>
                                        <p:strVal val="visible"/>
                                      </p:to>
                                    </p:set>
                                    <p:animEffect transition="in" filter="fade">
                                      <p:cBhvr>
                                        <p:cTn id="14" dur="500"/>
                                        <p:tgtEl>
                                          <p:spTgt spid="555012">
                                            <p:txEl>
                                              <p:pRg st="0" end="0"/>
                                            </p:txEl>
                                          </p:spTgt>
                                        </p:tgtEl>
                                      </p:cBhvr>
                                    </p:animEffect>
                                    <p:anim calcmode="lin" valueType="num">
                                      <p:cBhvr>
                                        <p:cTn id="15" dur="500" fill="hold"/>
                                        <p:tgtEl>
                                          <p:spTgt spid="555012">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55012">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1" grpId="0"/>
      <p:bldP spid="555012" grpId="0" build="p">
        <p:tmplLst>
          <p:tmpl lvl="1">
            <p:tnLst>
              <p:par>
                <p:cTn presetID="44" presetClass="entr" presetSubtype="0" fill="hold" nodeType="clickEffect">
                  <p:stCondLst>
                    <p:cond delay="0"/>
                  </p:stCondLst>
                  <p:childTnLst>
                    <p:set>
                      <p:cBhvr>
                        <p:cTn dur="0" fill="hold">
                          <p:stCondLst>
                            <p:cond delay="0"/>
                          </p:stCondLst>
                        </p:cTn>
                        <p:tgtEl>
                          <p:spTgt spid="555012"/>
                        </p:tgtEl>
                        <p:attrNameLst>
                          <p:attrName>style.visibility</p:attrName>
                        </p:attrNameLst>
                      </p:cBhvr>
                      <p:to>
                        <p:strVal val="visible"/>
                      </p:to>
                    </p:set>
                    <p:animEffect transition="in" filter="fade">
                      <p:cBhvr>
                        <p:cTn dur="500"/>
                        <p:tgtEl>
                          <p:spTgt spid="555012"/>
                        </p:tgtEl>
                      </p:cBhvr>
                    </p:animEffect>
                    <p:anim calcmode="lin" valueType="num">
                      <p:cBhvr>
                        <p:cTn dur="500" fill="hold"/>
                        <p:tgtEl>
                          <p:spTgt spid="555012"/>
                        </p:tgtEl>
                        <p:attrNameLst>
                          <p:attrName>ppt_x</p:attrName>
                        </p:attrNameLst>
                      </p:cBhvr>
                      <p:tavLst>
                        <p:tav tm="0">
                          <p:val>
                            <p:strVal val="#ppt_x"/>
                          </p:val>
                        </p:tav>
                        <p:tav tm="100000">
                          <p:val>
                            <p:strVal val="#ppt_x"/>
                          </p:val>
                        </p:tav>
                      </p:tavLst>
                    </p:anim>
                    <p:anim calcmode="lin" valueType="num">
                      <p:cBhvr>
                        <p:cTn dur="500" fill="hold"/>
                        <p:tgtEl>
                          <p:spTgt spid="555012"/>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A1D9868-FE3C-403C-A587-3204092C1B81}" type="slidenum">
              <a:rPr lang="en-US" altLang="zh-CN"/>
              <a:pPr/>
              <a:t>‹#›</a:t>
            </a:fld>
            <a:endParaRPr lang="en-US" altLang="zh-CN"/>
          </a:p>
        </p:txBody>
      </p:sp>
    </p:spTree>
    <p:extLst>
      <p:ext uri="{BB962C8B-B14F-4D97-AF65-F5344CB8AC3E}">
        <p14:creationId xmlns:p14="http://schemas.microsoft.com/office/powerpoint/2010/main" val="39394564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504825"/>
            <a:ext cx="2076450" cy="5895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504825"/>
            <a:ext cx="6076950" cy="5895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58DB35B-0FE5-40FB-A273-315CDA5E7CBF}" type="slidenum">
              <a:rPr lang="en-US" altLang="zh-CN"/>
              <a:pPr/>
              <a:t>‹#›</a:t>
            </a:fld>
            <a:endParaRPr lang="en-US" altLang="zh-CN"/>
          </a:p>
        </p:txBody>
      </p:sp>
    </p:spTree>
    <p:extLst>
      <p:ext uri="{BB962C8B-B14F-4D97-AF65-F5344CB8AC3E}">
        <p14:creationId xmlns:p14="http://schemas.microsoft.com/office/powerpoint/2010/main" val="365705560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81000" y="504825"/>
            <a:ext cx="8305800" cy="5895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81000" y="6553200"/>
            <a:ext cx="2133600" cy="244475"/>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553200"/>
            <a:ext cx="2895600" cy="244475"/>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553200"/>
            <a:ext cx="2133600" cy="244475"/>
          </a:xfrm>
        </p:spPr>
        <p:txBody>
          <a:bodyPr/>
          <a:lstStyle>
            <a:lvl1pPr>
              <a:defRPr/>
            </a:lvl1pPr>
          </a:lstStyle>
          <a:p>
            <a:fld id="{A87D70C0-F403-47CB-B88B-FA6B7BA52273}" type="slidenum">
              <a:rPr lang="en-US" altLang="zh-CN"/>
              <a:pPr/>
              <a:t>‹#›</a:t>
            </a:fld>
            <a:endParaRPr lang="en-US" altLang="zh-CN"/>
          </a:p>
        </p:txBody>
      </p:sp>
    </p:spTree>
    <p:extLst>
      <p:ext uri="{BB962C8B-B14F-4D97-AF65-F5344CB8AC3E}">
        <p14:creationId xmlns:p14="http://schemas.microsoft.com/office/powerpoint/2010/main" val="423417755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7DADDC2-2F67-46BA-A95A-3A86EF081AB7}" type="slidenum">
              <a:rPr lang="en-US" altLang="zh-CN"/>
              <a:pPr/>
              <a:t>‹#›</a:t>
            </a:fld>
            <a:endParaRPr lang="en-US" altLang="zh-CN"/>
          </a:p>
        </p:txBody>
      </p:sp>
    </p:spTree>
    <p:extLst>
      <p:ext uri="{BB962C8B-B14F-4D97-AF65-F5344CB8AC3E}">
        <p14:creationId xmlns:p14="http://schemas.microsoft.com/office/powerpoint/2010/main" val="39638734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87DBCBB-D3AB-4CC6-BC95-A400DBE5ED6B}" type="slidenum">
              <a:rPr lang="en-US" altLang="zh-CN"/>
              <a:pPr/>
              <a:t>‹#›</a:t>
            </a:fld>
            <a:endParaRPr lang="en-US" altLang="zh-CN"/>
          </a:p>
        </p:txBody>
      </p:sp>
    </p:spTree>
    <p:extLst>
      <p:ext uri="{BB962C8B-B14F-4D97-AF65-F5344CB8AC3E}">
        <p14:creationId xmlns:p14="http://schemas.microsoft.com/office/powerpoint/2010/main" val="10329102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371600"/>
            <a:ext cx="40767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371600"/>
            <a:ext cx="40767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4BF4336-79B2-4FF4-A2EC-B89AC810DC99}" type="slidenum">
              <a:rPr lang="en-US" altLang="zh-CN"/>
              <a:pPr/>
              <a:t>‹#›</a:t>
            </a:fld>
            <a:endParaRPr lang="en-US" altLang="zh-CN"/>
          </a:p>
        </p:txBody>
      </p:sp>
    </p:spTree>
    <p:extLst>
      <p:ext uri="{BB962C8B-B14F-4D97-AF65-F5344CB8AC3E}">
        <p14:creationId xmlns:p14="http://schemas.microsoft.com/office/powerpoint/2010/main" val="74275029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2DD3A75-90BD-46B5-8768-0FBAA67AD45D}" type="slidenum">
              <a:rPr lang="en-US" altLang="zh-CN"/>
              <a:pPr/>
              <a:t>‹#›</a:t>
            </a:fld>
            <a:endParaRPr lang="en-US" altLang="zh-CN"/>
          </a:p>
        </p:txBody>
      </p:sp>
    </p:spTree>
    <p:extLst>
      <p:ext uri="{BB962C8B-B14F-4D97-AF65-F5344CB8AC3E}">
        <p14:creationId xmlns:p14="http://schemas.microsoft.com/office/powerpoint/2010/main" val="17929631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AC0DE2C-1D97-4831-8B68-452C2EF128CB}" type="slidenum">
              <a:rPr lang="en-US" altLang="zh-CN"/>
              <a:pPr/>
              <a:t>‹#›</a:t>
            </a:fld>
            <a:endParaRPr lang="en-US" altLang="zh-CN"/>
          </a:p>
        </p:txBody>
      </p:sp>
    </p:spTree>
    <p:extLst>
      <p:ext uri="{BB962C8B-B14F-4D97-AF65-F5344CB8AC3E}">
        <p14:creationId xmlns:p14="http://schemas.microsoft.com/office/powerpoint/2010/main" val="263905825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39841DA-4DF4-42DD-ACA3-B394336D5426}" type="slidenum">
              <a:rPr lang="en-US" altLang="zh-CN"/>
              <a:pPr/>
              <a:t>‹#›</a:t>
            </a:fld>
            <a:endParaRPr lang="en-US" altLang="zh-CN"/>
          </a:p>
        </p:txBody>
      </p:sp>
    </p:spTree>
    <p:extLst>
      <p:ext uri="{BB962C8B-B14F-4D97-AF65-F5344CB8AC3E}">
        <p14:creationId xmlns:p14="http://schemas.microsoft.com/office/powerpoint/2010/main" val="331295425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B80D2E-EE5F-4185-8E3F-42BFD1D3F1D9}" type="slidenum">
              <a:rPr lang="en-US" altLang="zh-CN"/>
              <a:pPr/>
              <a:t>‹#›</a:t>
            </a:fld>
            <a:endParaRPr lang="en-US" altLang="zh-CN"/>
          </a:p>
        </p:txBody>
      </p:sp>
    </p:spTree>
    <p:extLst>
      <p:ext uri="{BB962C8B-B14F-4D97-AF65-F5344CB8AC3E}">
        <p14:creationId xmlns:p14="http://schemas.microsoft.com/office/powerpoint/2010/main" val="398187338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8BB5429-A530-48B0-8BD7-3E98E04C16DC}" type="slidenum">
              <a:rPr lang="en-US" altLang="zh-CN"/>
              <a:pPr/>
              <a:t>‹#›</a:t>
            </a:fld>
            <a:endParaRPr lang="en-US" altLang="zh-CN"/>
          </a:p>
        </p:txBody>
      </p:sp>
    </p:spTree>
    <p:extLst>
      <p:ext uri="{BB962C8B-B14F-4D97-AF65-F5344CB8AC3E}">
        <p14:creationId xmlns:p14="http://schemas.microsoft.com/office/powerpoint/2010/main" val="34701983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553986" name="AutoShape 2"/>
          <p:cNvSpPr>
            <a:spLocks noChangeArrowheads="1"/>
          </p:cNvSpPr>
          <p:nvPr/>
        </p:nvSpPr>
        <p:spPr bwMode="white">
          <a:xfrm>
            <a:off x="200025" y="476250"/>
            <a:ext cx="8610600" cy="685800"/>
          </a:xfrm>
          <a:prstGeom prst="roundRect">
            <a:avLst>
              <a:gd name="adj" fmla="val 22292"/>
            </a:avLst>
          </a:prstGeom>
          <a:gradFill rotWithShape="1">
            <a:gsLst>
              <a:gs pos="0">
                <a:schemeClr val="bg1">
                  <a:gamma/>
                  <a:shade val="6275"/>
                  <a:invGamma/>
                  <a:alpha val="60001"/>
                </a:schemeClr>
              </a:gs>
              <a:gs pos="50000">
                <a:schemeClr val="bg1">
                  <a:alpha val="60001"/>
                </a:schemeClr>
              </a:gs>
              <a:gs pos="100000">
                <a:schemeClr val="bg1">
                  <a:gamma/>
                  <a:shade val="6275"/>
                  <a:invGamma/>
                  <a:alpha val="60001"/>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87" name="AutoShape 3"/>
          <p:cNvSpPr>
            <a:spLocks noChangeArrowheads="1"/>
          </p:cNvSpPr>
          <p:nvPr/>
        </p:nvSpPr>
        <p:spPr bwMode="grayWhite">
          <a:xfrm>
            <a:off x="298450" y="1341438"/>
            <a:ext cx="8540750" cy="5211762"/>
          </a:xfrm>
          <a:prstGeom prst="roundRect">
            <a:avLst>
              <a:gd name="adj" fmla="val 3699"/>
            </a:avLst>
          </a:prstGeom>
          <a:gradFill rotWithShape="1">
            <a:gsLst>
              <a:gs pos="0">
                <a:schemeClr val="bg1">
                  <a:gamma/>
                  <a:shade val="6275"/>
                  <a:invGamma/>
                  <a:alpha val="80000"/>
                </a:schemeClr>
              </a:gs>
              <a:gs pos="50000">
                <a:schemeClr val="bg1">
                  <a:alpha val="78999"/>
                </a:schemeClr>
              </a:gs>
              <a:gs pos="100000">
                <a:schemeClr val="bg1">
                  <a:gamma/>
                  <a:shade val="6275"/>
                  <a:invGamma/>
                  <a:alpha val="80000"/>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88" name="Line 4"/>
          <p:cNvSpPr>
            <a:spLocks noChangeShapeType="1"/>
          </p:cNvSpPr>
          <p:nvPr/>
        </p:nvSpPr>
        <p:spPr bwMode="auto">
          <a:xfrm flipH="1">
            <a:off x="0" y="803275"/>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53989" name="Picture 5" descr="bar_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304800"/>
            <a:ext cx="5715000" cy="1068388"/>
          </a:xfrm>
          <a:prstGeom prst="rect">
            <a:avLst/>
          </a:prstGeom>
          <a:noFill/>
          <a:extLst>
            <a:ext uri="{909E8E84-426E-40DD-AFC4-6F175D3DCCD1}">
              <a14:hiddenFill xmlns:a14="http://schemas.microsoft.com/office/drawing/2010/main">
                <a:solidFill>
                  <a:srgbClr val="FFFFFF"/>
                </a:solidFill>
              </a14:hiddenFill>
            </a:ext>
          </a:extLst>
        </p:spPr>
      </p:pic>
      <p:sp>
        <p:nvSpPr>
          <p:cNvPr id="553990" name="Rectangle 6"/>
          <p:cNvSpPr>
            <a:spLocks noGrp="1" noChangeArrowheads="1"/>
          </p:cNvSpPr>
          <p:nvPr>
            <p:ph type="title"/>
          </p:nvPr>
        </p:nvSpPr>
        <p:spPr bwMode="auto">
          <a:xfrm>
            <a:off x="381000" y="504825"/>
            <a:ext cx="49530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3378596" algn="ctr" rotWithShape="0">
                    <a:srgbClr val="000000"/>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53991" name="Rectangle 7"/>
          <p:cNvSpPr>
            <a:spLocks noGrp="1" noChangeArrowheads="1"/>
          </p:cNvSpPr>
          <p:nvPr>
            <p:ph type="dt" sz="half" idx="2"/>
          </p:nvPr>
        </p:nvSpPr>
        <p:spPr bwMode="auto">
          <a:xfrm>
            <a:off x="381000" y="65532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553992" name="Rectangle 8"/>
          <p:cNvSpPr>
            <a:spLocks noGrp="1" noChangeArrowheads="1"/>
          </p:cNvSpPr>
          <p:nvPr>
            <p:ph type="ftr" sz="quarter" idx="3"/>
          </p:nvPr>
        </p:nvSpPr>
        <p:spPr bwMode="auto">
          <a:xfrm>
            <a:off x="3124200" y="655320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553993" name="Rectangle 9"/>
          <p:cNvSpPr>
            <a:spLocks noGrp="1" noChangeArrowheads="1"/>
          </p:cNvSpPr>
          <p:nvPr>
            <p:ph type="sldNum" sz="quarter" idx="4"/>
          </p:nvPr>
        </p:nvSpPr>
        <p:spPr bwMode="auto">
          <a:xfrm>
            <a:off x="6553200" y="65532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B3B9801-6951-4171-9DFA-89E071E6EA03}" type="slidenum">
              <a:rPr lang="en-US" altLang="zh-CN"/>
              <a:pPr/>
              <a:t>‹#›</a:t>
            </a:fld>
            <a:endParaRPr lang="en-US" altLang="zh-CN"/>
          </a:p>
        </p:txBody>
      </p:sp>
      <p:sp>
        <p:nvSpPr>
          <p:cNvPr id="553994" name="Rectangle 10"/>
          <p:cNvSpPr>
            <a:spLocks noGrp="1" noChangeArrowheads="1"/>
          </p:cNvSpPr>
          <p:nvPr>
            <p:ph type="body" idx="1"/>
          </p:nvPr>
        </p:nvSpPr>
        <p:spPr bwMode="auto">
          <a:xfrm>
            <a:off x="381000" y="1371600"/>
            <a:ext cx="8305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53995" name="Text Box 11"/>
          <p:cNvSpPr txBox="1">
            <a:spLocks noChangeArrowheads="1"/>
          </p:cNvSpPr>
          <p:nvPr userDrawn="1"/>
        </p:nvSpPr>
        <p:spPr bwMode="auto">
          <a:xfrm>
            <a:off x="4103688" y="6553200"/>
            <a:ext cx="557212"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zh-CN" sz="1000">
                <a:latin typeface="Helvetica" panose="020B0604020202020204" pitchFamily="34" charset="0"/>
              </a:rPr>
              <a:t>9-1.</a:t>
            </a:r>
            <a:fld id="{65E387B8-5FD9-4E62-BDCB-8BD5FA4C91C8}" type="slidenum">
              <a:rPr lang="en-US" altLang="zh-CN" sz="1000">
                <a:latin typeface="Helvetica" panose="020B0604020202020204" pitchFamily="34" charset="0"/>
              </a:rPr>
              <a:pPr algn="ctr" eaLnBrk="0" hangingPunct="0">
                <a:spcBef>
                  <a:spcPct val="50000"/>
                </a:spcBef>
              </a:pPr>
              <a:t>‹#›</a:t>
            </a:fld>
            <a:endParaRPr lang="en-US" altLang="zh-CN" sz="1000">
              <a:latin typeface="Helvetica" panose="020B0604020202020204" pitchFamily="34" charset="0"/>
            </a:endParaRPr>
          </a:p>
        </p:txBody>
      </p:sp>
      <p:sp>
        <p:nvSpPr>
          <p:cNvPr id="553996" name="Rectangle 12"/>
          <p:cNvSpPr>
            <a:spLocks noChangeArrowheads="1"/>
          </p:cNvSpPr>
          <p:nvPr userDrawn="1"/>
        </p:nvSpPr>
        <p:spPr bwMode="auto">
          <a:xfrm>
            <a:off x="-180975" y="6537325"/>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sz="1200">
                <a:latin typeface="Helvetica" panose="020B0604020202020204" pitchFamily="34" charset="0"/>
              </a:rPr>
              <a:t>新疆大学信息科学与工程学院</a:t>
            </a:r>
          </a:p>
        </p:txBody>
      </p:sp>
    </p:spTree>
  </p:cSld>
  <p:clrMap bg1="dk2" tx1="lt1" bg2="dk1"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553990"/>
                                        </p:tgtEl>
                                        <p:attrNameLst>
                                          <p:attrName>style.visibility</p:attrName>
                                        </p:attrNameLst>
                                      </p:cBhvr>
                                      <p:to>
                                        <p:strVal val="visible"/>
                                      </p:to>
                                    </p:set>
                                    <p:anim calcmode="lin" valueType="num">
                                      <p:cBhvr>
                                        <p:cTn id="7" dur="1000" fill="hold"/>
                                        <p:tgtEl>
                                          <p:spTgt spid="553990"/>
                                        </p:tgtEl>
                                        <p:attrNameLst>
                                          <p:attrName>ppt_x</p:attrName>
                                        </p:attrNameLst>
                                      </p:cBhvr>
                                      <p:tavLst>
                                        <p:tav tm="0">
                                          <p:val>
                                            <p:strVal val="#ppt_x-.2"/>
                                          </p:val>
                                        </p:tav>
                                        <p:tav tm="100000">
                                          <p:val>
                                            <p:strVal val="#ppt_x"/>
                                          </p:val>
                                        </p:tav>
                                      </p:tavLst>
                                    </p:anim>
                                    <p:anim calcmode="lin" valueType="num">
                                      <p:cBhvr>
                                        <p:cTn id="8" dur="1000" fill="hold"/>
                                        <p:tgtEl>
                                          <p:spTgt spid="553990"/>
                                        </p:tgtEl>
                                        <p:attrNameLst>
                                          <p:attrName>ppt_y</p:attrName>
                                        </p:attrNameLst>
                                      </p:cBhvr>
                                      <p:tavLst>
                                        <p:tav tm="0">
                                          <p:val>
                                            <p:strVal val="#ppt_y"/>
                                          </p:val>
                                        </p:tav>
                                        <p:tav tm="100000">
                                          <p:val>
                                            <p:strVal val="#ppt_y"/>
                                          </p:val>
                                        </p:tav>
                                      </p:tavLst>
                                    </p:anim>
                                    <p:animEffect transition="in" filter="wipe(right)" prLst="gradientSize: 0.1">
                                      <p:cBhvr>
                                        <p:cTn id="9" dur="1000"/>
                                        <p:tgtEl>
                                          <p:spTgt spid="55399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553994">
                                            <p:txEl>
                                              <p:pRg st="0" end="0"/>
                                            </p:txEl>
                                          </p:spTgt>
                                        </p:tgtEl>
                                        <p:attrNameLst>
                                          <p:attrName>style.visibility</p:attrName>
                                        </p:attrNameLst>
                                      </p:cBhvr>
                                      <p:to>
                                        <p:strVal val="visible"/>
                                      </p:to>
                                    </p:set>
                                    <p:animEffect transition="in" filter="fade">
                                      <p:cBhvr>
                                        <p:cTn id="14" dur="500"/>
                                        <p:tgtEl>
                                          <p:spTgt spid="553994">
                                            <p:txEl>
                                              <p:pRg st="0" end="0"/>
                                            </p:txEl>
                                          </p:spTgt>
                                        </p:tgtEl>
                                      </p:cBhvr>
                                    </p:animEffect>
                                    <p:anim calcmode="lin" valueType="num">
                                      <p:cBhvr>
                                        <p:cTn id="15" dur="500" fill="hold"/>
                                        <p:tgtEl>
                                          <p:spTgt spid="553994">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53994">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0" fill="hold">
                                          <p:stCondLst>
                                            <p:cond delay="0"/>
                                          </p:stCondLst>
                                        </p:cTn>
                                        <p:tgtEl>
                                          <p:spTgt spid="553994">
                                            <p:txEl>
                                              <p:pRg st="1" end="1"/>
                                            </p:txEl>
                                          </p:spTgt>
                                        </p:tgtEl>
                                        <p:attrNameLst>
                                          <p:attrName>style.visibility</p:attrName>
                                        </p:attrNameLst>
                                      </p:cBhvr>
                                      <p:to>
                                        <p:strVal val="visible"/>
                                      </p:to>
                                    </p:set>
                                    <p:animEffect transition="in" filter="fade">
                                      <p:cBhvr>
                                        <p:cTn id="19" dur="500"/>
                                        <p:tgtEl>
                                          <p:spTgt spid="553994">
                                            <p:txEl>
                                              <p:pRg st="1" end="1"/>
                                            </p:txEl>
                                          </p:spTgt>
                                        </p:tgtEl>
                                      </p:cBhvr>
                                    </p:animEffect>
                                    <p:anim calcmode="lin" valueType="num">
                                      <p:cBhvr>
                                        <p:cTn id="20" dur="500" fill="hold"/>
                                        <p:tgtEl>
                                          <p:spTgt spid="553994">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553994">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0" fill="hold">
                                          <p:stCondLst>
                                            <p:cond delay="0"/>
                                          </p:stCondLst>
                                        </p:cTn>
                                        <p:tgtEl>
                                          <p:spTgt spid="553994">
                                            <p:txEl>
                                              <p:pRg st="2" end="2"/>
                                            </p:txEl>
                                          </p:spTgt>
                                        </p:tgtEl>
                                        <p:attrNameLst>
                                          <p:attrName>style.visibility</p:attrName>
                                        </p:attrNameLst>
                                      </p:cBhvr>
                                      <p:to>
                                        <p:strVal val="visible"/>
                                      </p:to>
                                    </p:set>
                                    <p:animEffect transition="in" filter="fade">
                                      <p:cBhvr>
                                        <p:cTn id="24" dur="500"/>
                                        <p:tgtEl>
                                          <p:spTgt spid="553994">
                                            <p:txEl>
                                              <p:pRg st="2" end="2"/>
                                            </p:txEl>
                                          </p:spTgt>
                                        </p:tgtEl>
                                      </p:cBhvr>
                                    </p:animEffect>
                                    <p:anim calcmode="lin" valueType="num">
                                      <p:cBhvr>
                                        <p:cTn id="25" dur="500" fill="hold"/>
                                        <p:tgtEl>
                                          <p:spTgt spid="553994">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553994">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0" fill="hold">
                                          <p:stCondLst>
                                            <p:cond delay="0"/>
                                          </p:stCondLst>
                                        </p:cTn>
                                        <p:tgtEl>
                                          <p:spTgt spid="553994">
                                            <p:txEl>
                                              <p:pRg st="3" end="3"/>
                                            </p:txEl>
                                          </p:spTgt>
                                        </p:tgtEl>
                                        <p:attrNameLst>
                                          <p:attrName>style.visibility</p:attrName>
                                        </p:attrNameLst>
                                      </p:cBhvr>
                                      <p:to>
                                        <p:strVal val="visible"/>
                                      </p:to>
                                    </p:set>
                                    <p:animEffect transition="in" filter="fade">
                                      <p:cBhvr>
                                        <p:cTn id="29" dur="500"/>
                                        <p:tgtEl>
                                          <p:spTgt spid="553994">
                                            <p:txEl>
                                              <p:pRg st="3" end="3"/>
                                            </p:txEl>
                                          </p:spTgt>
                                        </p:tgtEl>
                                      </p:cBhvr>
                                    </p:animEffect>
                                    <p:anim calcmode="lin" valueType="num">
                                      <p:cBhvr>
                                        <p:cTn id="30" dur="500" fill="hold"/>
                                        <p:tgtEl>
                                          <p:spTgt spid="553994">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553994">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0" fill="hold">
                                          <p:stCondLst>
                                            <p:cond delay="0"/>
                                          </p:stCondLst>
                                        </p:cTn>
                                        <p:tgtEl>
                                          <p:spTgt spid="553994">
                                            <p:txEl>
                                              <p:pRg st="4" end="4"/>
                                            </p:txEl>
                                          </p:spTgt>
                                        </p:tgtEl>
                                        <p:attrNameLst>
                                          <p:attrName>style.visibility</p:attrName>
                                        </p:attrNameLst>
                                      </p:cBhvr>
                                      <p:to>
                                        <p:strVal val="visible"/>
                                      </p:to>
                                    </p:set>
                                    <p:animEffect transition="in" filter="fade">
                                      <p:cBhvr>
                                        <p:cTn id="34" dur="500"/>
                                        <p:tgtEl>
                                          <p:spTgt spid="553994">
                                            <p:txEl>
                                              <p:pRg st="4" end="4"/>
                                            </p:txEl>
                                          </p:spTgt>
                                        </p:tgtEl>
                                      </p:cBhvr>
                                    </p:animEffect>
                                    <p:anim calcmode="lin" valueType="num">
                                      <p:cBhvr>
                                        <p:cTn id="35" dur="500" fill="hold"/>
                                        <p:tgtEl>
                                          <p:spTgt spid="553994">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553994">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90" grpId="0"/>
      <p:bldP spid="553994" grpId="0" build="p">
        <p:tmplLst>
          <p:tmpl lvl="1">
            <p:tnLst>
              <p:par>
                <p:cTn presetID="44" presetClass="entr" presetSubtype="0" fill="hold" nodeType="clickEffect">
                  <p:stCondLst>
                    <p:cond delay="0"/>
                  </p:stCondLst>
                  <p:childTnLst>
                    <p:set>
                      <p:cBhvr>
                        <p:cTn dur="0" fill="hold">
                          <p:stCondLst>
                            <p:cond delay="0"/>
                          </p:stCondLst>
                        </p:cTn>
                        <p:tgtEl>
                          <p:spTgt spid="553994"/>
                        </p:tgtEl>
                        <p:attrNameLst>
                          <p:attrName>style.visibility</p:attrName>
                        </p:attrNameLst>
                      </p:cBhvr>
                      <p:to>
                        <p:strVal val="visible"/>
                      </p:to>
                    </p:set>
                    <p:animEffect transition="in" filter="fade">
                      <p:cBhvr>
                        <p:cTn dur="500"/>
                        <p:tgtEl>
                          <p:spTgt spid="553994"/>
                        </p:tgtEl>
                      </p:cBhvr>
                    </p:animEffect>
                    <p:anim calcmode="lin" valueType="num">
                      <p:cBhvr>
                        <p:cTn dur="500" fill="hold"/>
                        <p:tgtEl>
                          <p:spTgt spid="553994"/>
                        </p:tgtEl>
                        <p:attrNameLst>
                          <p:attrName>ppt_x</p:attrName>
                        </p:attrNameLst>
                      </p:cBhvr>
                      <p:tavLst>
                        <p:tav tm="0">
                          <p:val>
                            <p:strVal val="#ppt_x"/>
                          </p:val>
                        </p:tav>
                        <p:tav tm="100000">
                          <p:val>
                            <p:strVal val="#ppt_x"/>
                          </p:val>
                        </p:tav>
                      </p:tavLst>
                    </p:anim>
                    <p:anim calcmode="lin" valueType="num">
                      <p:cBhvr>
                        <p:cTn dur="500" fill="hold"/>
                        <p:tgtEl>
                          <p:spTgt spid="553994"/>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withEffect">
                  <p:stCondLst>
                    <p:cond delay="0"/>
                  </p:stCondLst>
                  <p:childTnLst>
                    <p:set>
                      <p:cBhvr>
                        <p:cTn dur="0" fill="hold">
                          <p:stCondLst>
                            <p:cond delay="0"/>
                          </p:stCondLst>
                        </p:cTn>
                        <p:tgtEl>
                          <p:spTgt spid="553994"/>
                        </p:tgtEl>
                        <p:attrNameLst>
                          <p:attrName>style.visibility</p:attrName>
                        </p:attrNameLst>
                      </p:cBhvr>
                      <p:to>
                        <p:strVal val="visible"/>
                      </p:to>
                    </p:set>
                    <p:animEffect transition="in" filter="fade">
                      <p:cBhvr>
                        <p:cTn dur="500"/>
                        <p:tgtEl>
                          <p:spTgt spid="553994"/>
                        </p:tgtEl>
                      </p:cBhvr>
                    </p:animEffect>
                    <p:anim calcmode="lin" valueType="num">
                      <p:cBhvr>
                        <p:cTn dur="500" fill="hold"/>
                        <p:tgtEl>
                          <p:spTgt spid="553994"/>
                        </p:tgtEl>
                        <p:attrNameLst>
                          <p:attrName>ppt_x</p:attrName>
                        </p:attrNameLst>
                      </p:cBhvr>
                      <p:tavLst>
                        <p:tav tm="0">
                          <p:val>
                            <p:strVal val="#ppt_x"/>
                          </p:val>
                        </p:tav>
                        <p:tav tm="100000">
                          <p:val>
                            <p:strVal val="#ppt_x"/>
                          </p:val>
                        </p:tav>
                      </p:tavLst>
                    </p:anim>
                    <p:anim calcmode="lin" valueType="num">
                      <p:cBhvr>
                        <p:cTn dur="500" fill="hold"/>
                        <p:tgtEl>
                          <p:spTgt spid="553994"/>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withEffect">
                  <p:stCondLst>
                    <p:cond delay="0"/>
                  </p:stCondLst>
                  <p:childTnLst>
                    <p:set>
                      <p:cBhvr>
                        <p:cTn dur="0" fill="hold">
                          <p:stCondLst>
                            <p:cond delay="0"/>
                          </p:stCondLst>
                        </p:cTn>
                        <p:tgtEl>
                          <p:spTgt spid="553994"/>
                        </p:tgtEl>
                        <p:attrNameLst>
                          <p:attrName>style.visibility</p:attrName>
                        </p:attrNameLst>
                      </p:cBhvr>
                      <p:to>
                        <p:strVal val="visible"/>
                      </p:to>
                    </p:set>
                    <p:animEffect transition="in" filter="fade">
                      <p:cBhvr>
                        <p:cTn dur="500"/>
                        <p:tgtEl>
                          <p:spTgt spid="553994"/>
                        </p:tgtEl>
                      </p:cBhvr>
                    </p:animEffect>
                    <p:anim calcmode="lin" valueType="num">
                      <p:cBhvr>
                        <p:cTn dur="500" fill="hold"/>
                        <p:tgtEl>
                          <p:spTgt spid="553994"/>
                        </p:tgtEl>
                        <p:attrNameLst>
                          <p:attrName>ppt_x</p:attrName>
                        </p:attrNameLst>
                      </p:cBhvr>
                      <p:tavLst>
                        <p:tav tm="0">
                          <p:val>
                            <p:strVal val="#ppt_x"/>
                          </p:val>
                        </p:tav>
                        <p:tav tm="100000">
                          <p:val>
                            <p:strVal val="#ppt_x"/>
                          </p:val>
                        </p:tav>
                      </p:tavLst>
                    </p:anim>
                    <p:anim calcmode="lin" valueType="num">
                      <p:cBhvr>
                        <p:cTn dur="500" fill="hold"/>
                        <p:tgtEl>
                          <p:spTgt spid="553994"/>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withEffect">
                  <p:stCondLst>
                    <p:cond delay="0"/>
                  </p:stCondLst>
                  <p:childTnLst>
                    <p:set>
                      <p:cBhvr>
                        <p:cTn dur="0" fill="hold">
                          <p:stCondLst>
                            <p:cond delay="0"/>
                          </p:stCondLst>
                        </p:cTn>
                        <p:tgtEl>
                          <p:spTgt spid="553994"/>
                        </p:tgtEl>
                        <p:attrNameLst>
                          <p:attrName>style.visibility</p:attrName>
                        </p:attrNameLst>
                      </p:cBhvr>
                      <p:to>
                        <p:strVal val="visible"/>
                      </p:to>
                    </p:set>
                    <p:animEffect transition="in" filter="fade">
                      <p:cBhvr>
                        <p:cTn dur="500"/>
                        <p:tgtEl>
                          <p:spTgt spid="553994"/>
                        </p:tgtEl>
                      </p:cBhvr>
                    </p:animEffect>
                    <p:anim calcmode="lin" valueType="num">
                      <p:cBhvr>
                        <p:cTn dur="500" fill="hold"/>
                        <p:tgtEl>
                          <p:spTgt spid="553994"/>
                        </p:tgtEl>
                        <p:attrNameLst>
                          <p:attrName>ppt_x</p:attrName>
                        </p:attrNameLst>
                      </p:cBhvr>
                      <p:tavLst>
                        <p:tav tm="0">
                          <p:val>
                            <p:strVal val="#ppt_x"/>
                          </p:val>
                        </p:tav>
                        <p:tav tm="100000">
                          <p:val>
                            <p:strVal val="#ppt_x"/>
                          </p:val>
                        </p:tav>
                      </p:tavLst>
                    </p:anim>
                    <p:anim calcmode="lin" valueType="num">
                      <p:cBhvr>
                        <p:cTn dur="500" fill="hold"/>
                        <p:tgtEl>
                          <p:spTgt spid="553994"/>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withEffect">
                  <p:stCondLst>
                    <p:cond delay="0"/>
                  </p:stCondLst>
                  <p:childTnLst>
                    <p:set>
                      <p:cBhvr>
                        <p:cTn dur="0" fill="hold">
                          <p:stCondLst>
                            <p:cond delay="0"/>
                          </p:stCondLst>
                        </p:cTn>
                        <p:tgtEl>
                          <p:spTgt spid="553994"/>
                        </p:tgtEl>
                        <p:attrNameLst>
                          <p:attrName>style.visibility</p:attrName>
                        </p:attrNameLst>
                      </p:cBhvr>
                      <p:to>
                        <p:strVal val="visible"/>
                      </p:to>
                    </p:set>
                    <p:animEffect transition="in" filter="fade">
                      <p:cBhvr>
                        <p:cTn dur="500"/>
                        <p:tgtEl>
                          <p:spTgt spid="553994"/>
                        </p:tgtEl>
                      </p:cBhvr>
                    </p:animEffect>
                    <p:anim calcmode="lin" valueType="num">
                      <p:cBhvr>
                        <p:cTn dur="500" fill="hold"/>
                        <p:tgtEl>
                          <p:spTgt spid="553994"/>
                        </p:tgtEl>
                        <p:attrNameLst>
                          <p:attrName>ppt_x</p:attrName>
                        </p:attrNameLst>
                      </p:cBhvr>
                      <p:tavLst>
                        <p:tav tm="0">
                          <p:val>
                            <p:strVal val="#ppt_x"/>
                          </p:val>
                        </p:tav>
                        <p:tav tm="100000">
                          <p:val>
                            <p:strVal val="#ppt_x"/>
                          </p:val>
                        </p:tav>
                      </p:tavLst>
                    </p:anim>
                    <p:anim calcmode="lin" valueType="num">
                      <p:cBhvr>
                        <p:cTn dur="500" fill="hold"/>
                        <p:tgtEl>
                          <p:spTgt spid="553994"/>
                        </p:tgtEl>
                        <p:attrNameLst>
                          <p:attrName>ppt_y</p:attrName>
                        </p:attrNameLst>
                      </p:cBhvr>
                      <p:tavLst>
                        <p:tav tm="0">
                          <p:val>
                            <p:strVal val="#ppt_y+.05"/>
                          </p:val>
                        </p:tav>
                        <p:tav tm="100000">
                          <p:val>
                            <p:strVal val="#ppt_y"/>
                          </p:val>
                        </p:tav>
                      </p:tavLst>
                    </p:anim>
                  </p:childTnLst>
                </p:cTn>
              </p:par>
            </p:tnLst>
          </p:tmpl>
        </p:tmplLst>
      </p:bldP>
    </p:bldLst>
  </p:timing>
  <p:txStyles>
    <p:title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tx2"/>
        </a:buClr>
        <a:buSzPct val="115000"/>
        <a:buFont typeface="Wingdings" panose="05000000000000000000" pitchFamily="2"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Grp="1" noChangeArrowheads="1"/>
          </p:cNvSpPr>
          <p:nvPr>
            <p:ph type="ftr" sz="quarter" idx="3"/>
          </p:nvPr>
        </p:nvSpPr>
        <p:spPr/>
        <p:txBody>
          <a:bodyPr/>
          <a:lstStyle/>
          <a:p>
            <a:r>
              <a:rPr lang="zh-CN" altLang="en-US"/>
              <a:t>新疆大学信息科学与工程学院</a:t>
            </a:r>
          </a:p>
        </p:txBody>
      </p:sp>
      <p:sp>
        <p:nvSpPr>
          <p:cNvPr id="684034" name="Rectangle 2"/>
          <p:cNvSpPr>
            <a:spLocks noGrp="1" noChangeArrowheads="1"/>
          </p:cNvSpPr>
          <p:nvPr>
            <p:ph type="ctrTitle"/>
          </p:nvPr>
        </p:nvSpPr>
        <p:spPr/>
        <p:txBody>
          <a:bodyPr/>
          <a:lstStyle/>
          <a:p>
            <a:r>
              <a:rPr lang="en-US" altLang="zh-CN" sz="4800" b="0">
                <a:ea typeface="楷体_GB2312" pitchFamily="49" charset="-122"/>
              </a:rPr>
              <a:t>    </a:t>
            </a:r>
            <a:r>
              <a:rPr lang="zh-CN" altLang="en-US" sz="4800" b="0">
                <a:solidFill>
                  <a:schemeClr val="bg1"/>
                </a:solidFill>
                <a:ea typeface="楷体_GB2312" pitchFamily="49" charset="-122"/>
              </a:rPr>
              <a:t>软件工程</a:t>
            </a:r>
          </a:p>
        </p:txBody>
      </p:sp>
      <p:sp>
        <p:nvSpPr>
          <p:cNvPr id="684035" name="Rectangle 3"/>
          <p:cNvSpPr>
            <a:spLocks noGrp="1" noChangeArrowheads="1"/>
          </p:cNvSpPr>
          <p:nvPr>
            <p:ph type="subTitle" idx="1"/>
          </p:nvPr>
        </p:nvSpPr>
        <p:spPr>
          <a:xfrm>
            <a:off x="3886200" y="4953000"/>
            <a:ext cx="3429000" cy="533400"/>
          </a:xfrm>
        </p:spPr>
        <p:txBody>
          <a:bodyPr/>
          <a:lstStyle/>
          <a:p>
            <a:pPr>
              <a:lnSpc>
                <a:spcPct val="80000"/>
              </a:lnSpc>
            </a:pPr>
            <a:r>
              <a:rPr lang="zh-CN" altLang="en-US" sz="1600" b="1">
                <a:solidFill>
                  <a:srgbClr val="1D208F"/>
                </a:solidFill>
              </a:rPr>
              <a:t>郑炅</a:t>
            </a:r>
          </a:p>
          <a:p>
            <a:pPr>
              <a:lnSpc>
                <a:spcPct val="80000"/>
              </a:lnSpc>
            </a:pPr>
            <a:r>
              <a:rPr lang="en-US" altLang="zh-CN" sz="1600" b="1">
                <a:solidFill>
                  <a:srgbClr val="1D208F"/>
                </a:solidFill>
              </a:rPr>
              <a:t>zhengjiong@xju.edu.cn</a:t>
            </a:r>
          </a:p>
        </p:txBody>
      </p:sp>
      <p:sp>
        <p:nvSpPr>
          <p:cNvPr id="684036" name="Text Box 4"/>
          <p:cNvSpPr txBox="1">
            <a:spLocks noChangeArrowheads="1"/>
          </p:cNvSpPr>
          <p:nvPr/>
        </p:nvSpPr>
        <p:spPr bwMode="gray">
          <a:xfrm>
            <a:off x="457200" y="281940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b="1">
                <a:solidFill>
                  <a:schemeClr val="bg1"/>
                </a:solidFill>
              </a:rPr>
              <a:t>                                               </a:t>
            </a:r>
            <a:r>
              <a:rPr kumimoji="1" lang="en-US" altLang="zh-CN" sz="3200" b="1">
                <a:solidFill>
                  <a:schemeClr val="bg1"/>
                </a:solidFill>
              </a:rPr>
              <a:t>--</a:t>
            </a:r>
            <a:r>
              <a:rPr lang="zh-CN" altLang="en-US" sz="3200" b="1">
                <a:solidFill>
                  <a:srgbClr val="0033CC"/>
                </a:solidFill>
              </a:rPr>
              <a:t>软件项目管理</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609600" y="381000"/>
            <a:ext cx="7772400" cy="960438"/>
          </a:xfrm>
        </p:spPr>
        <p:txBody>
          <a:bodyPr/>
          <a:lstStyle/>
          <a:p>
            <a:r>
              <a:rPr lang="zh-CN" altLang="en-US" sz="3600" b="0">
                <a:ea typeface="楷体_GB2312" pitchFamily="49" charset="-122"/>
              </a:rPr>
              <a:t>项目规划过程</a:t>
            </a:r>
          </a:p>
        </p:txBody>
      </p:sp>
      <p:sp>
        <p:nvSpPr>
          <p:cNvPr id="243718" name="Rectangle 6"/>
          <p:cNvSpPr>
            <a:spLocks noChangeArrowheads="1"/>
          </p:cNvSpPr>
          <p:nvPr/>
        </p:nvSpPr>
        <p:spPr bwMode="auto">
          <a:xfrm>
            <a:off x="539750" y="1484313"/>
            <a:ext cx="8064500" cy="5062537"/>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zh-CN" altLang="en-US" sz="2200" b="1">
                <a:latin typeface="楷体_GB2312" pitchFamily="49" charset="-122"/>
                <a:ea typeface="楷体_GB2312" pitchFamily="49" charset="-122"/>
              </a:rPr>
              <a:t>确定项目的约束条件</a:t>
            </a:r>
          </a:p>
          <a:p>
            <a:r>
              <a:rPr lang="zh-CN" altLang="en-US" sz="2200" b="1">
                <a:latin typeface="楷体_GB2312" pitchFamily="49" charset="-122"/>
                <a:ea typeface="楷体_GB2312" pitchFamily="49" charset="-122"/>
              </a:rPr>
              <a:t>初步评估各项项目参数</a:t>
            </a:r>
          </a:p>
          <a:p>
            <a:r>
              <a:rPr lang="zh-CN" altLang="en-US" sz="2200" b="1">
                <a:latin typeface="楷体_GB2312" pitchFamily="49" charset="-122"/>
                <a:ea typeface="楷体_GB2312" pitchFamily="49" charset="-122"/>
              </a:rPr>
              <a:t>定义项目里程碑和可交付的文档</a:t>
            </a:r>
          </a:p>
          <a:p>
            <a:r>
              <a:rPr lang="en-US" altLang="zh-CN" sz="2200" b="1">
                <a:latin typeface="楷体_GB2312" pitchFamily="49" charset="-122"/>
                <a:ea typeface="楷体_GB2312" pitchFamily="49" charset="-122"/>
              </a:rPr>
              <a:t>while </a:t>
            </a:r>
            <a:r>
              <a:rPr lang="zh-CN" altLang="en-US" sz="2200" b="1">
                <a:latin typeface="楷体_GB2312" pitchFamily="49" charset="-122"/>
                <a:ea typeface="楷体_GB2312" pitchFamily="49" charset="-122"/>
              </a:rPr>
              <a:t>项目未完成或被取消 </a:t>
            </a:r>
            <a:r>
              <a:rPr lang="en-US" altLang="zh-CN" sz="2200" b="1">
                <a:latin typeface="楷体_GB2312" pitchFamily="49" charset="-122"/>
                <a:ea typeface="楷体_GB2312" pitchFamily="49" charset="-122"/>
              </a:rPr>
              <a:t>loop</a:t>
            </a:r>
          </a:p>
          <a:p>
            <a:r>
              <a:rPr lang="en-US" altLang="zh-CN" sz="2200" b="1">
                <a:latin typeface="楷体_GB2312" pitchFamily="49" charset="-122"/>
                <a:ea typeface="楷体_GB2312" pitchFamily="49" charset="-122"/>
              </a:rPr>
              <a:t>	</a:t>
            </a:r>
            <a:r>
              <a:rPr lang="zh-CN" altLang="en-US" sz="2200" b="1">
                <a:latin typeface="楷体_GB2312" pitchFamily="49" charset="-122"/>
                <a:ea typeface="楷体_GB2312" pitchFamily="49" charset="-122"/>
              </a:rPr>
              <a:t>拟定项目进度表</a:t>
            </a:r>
          </a:p>
          <a:p>
            <a:r>
              <a:rPr lang="en-US" altLang="zh-CN" sz="2200" b="1">
                <a:latin typeface="楷体_GB2312" pitchFamily="49" charset="-122"/>
                <a:ea typeface="楷体_GB2312" pitchFamily="49" charset="-122"/>
              </a:rPr>
              <a:t>	</a:t>
            </a:r>
            <a:r>
              <a:rPr lang="zh-CN" altLang="en-US" sz="2200" b="1">
                <a:latin typeface="楷体_GB2312" pitchFamily="49" charset="-122"/>
                <a:ea typeface="楷体_GB2312" pitchFamily="49" charset="-122"/>
              </a:rPr>
              <a:t>根据项目进度表启动各项活动</a:t>
            </a:r>
          </a:p>
          <a:p>
            <a:r>
              <a:rPr lang="en-US" altLang="zh-CN" sz="2200" b="1">
                <a:latin typeface="楷体_GB2312" pitchFamily="49" charset="-122"/>
                <a:ea typeface="楷体_GB2312" pitchFamily="49" charset="-122"/>
              </a:rPr>
              <a:t> 	</a:t>
            </a:r>
            <a:r>
              <a:rPr lang="zh-CN" altLang="en-US" sz="2200" b="1">
                <a:latin typeface="楷体_GB2312" pitchFamily="49" charset="-122"/>
                <a:ea typeface="楷体_GB2312" pitchFamily="49" charset="-122"/>
              </a:rPr>
              <a:t>等待（一定的时间）</a:t>
            </a:r>
          </a:p>
          <a:p>
            <a:r>
              <a:rPr lang="en-US" altLang="zh-CN" sz="2200" b="1">
                <a:latin typeface="楷体_GB2312" pitchFamily="49" charset="-122"/>
                <a:ea typeface="楷体_GB2312" pitchFamily="49" charset="-122"/>
              </a:rPr>
              <a:t> 	</a:t>
            </a:r>
            <a:r>
              <a:rPr lang="zh-CN" altLang="en-US" sz="2200" b="1">
                <a:latin typeface="楷体_GB2312" pitchFamily="49" charset="-122"/>
                <a:ea typeface="楷体_GB2312" pitchFamily="49" charset="-122"/>
              </a:rPr>
              <a:t>评审项目进展状况</a:t>
            </a:r>
          </a:p>
          <a:p>
            <a:r>
              <a:rPr lang="en-US" altLang="zh-CN" sz="2200" b="1">
                <a:latin typeface="楷体_GB2312" pitchFamily="49" charset="-122"/>
                <a:ea typeface="楷体_GB2312" pitchFamily="49" charset="-122"/>
              </a:rPr>
              <a:t> 	</a:t>
            </a:r>
            <a:r>
              <a:rPr lang="zh-CN" altLang="en-US" sz="2200" b="1">
                <a:latin typeface="楷体_GB2312" pitchFamily="49" charset="-122"/>
                <a:ea typeface="楷体_GB2312" pitchFamily="49" charset="-122"/>
              </a:rPr>
              <a:t>修正对项目参数的初步估算</a:t>
            </a:r>
          </a:p>
          <a:p>
            <a:r>
              <a:rPr lang="en-US" altLang="zh-CN" sz="2200" b="1">
                <a:latin typeface="楷体_GB2312" pitchFamily="49" charset="-122"/>
                <a:ea typeface="楷体_GB2312" pitchFamily="49" charset="-122"/>
              </a:rPr>
              <a:t> 	</a:t>
            </a:r>
            <a:r>
              <a:rPr lang="zh-CN" altLang="en-US" sz="2200" b="1">
                <a:latin typeface="楷体_GB2312" pitchFamily="49" charset="-122"/>
                <a:ea typeface="楷体_GB2312" pitchFamily="49" charset="-122"/>
              </a:rPr>
              <a:t>更新项目进度表</a:t>
            </a:r>
          </a:p>
          <a:p>
            <a:r>
              <a:rPr lang="en-US" altLang="zh-CN" sz="2200" b="1">
                <a:latin typeface="楷体_GB2312" pitchFamily="49" charset="-122"/>
                <a:ea typeface="楷体_GB2312" pitchFamily="49" charset="-122"/>
              </a:rPr>
              <a:t>	</a:t>
            </a:r>
            <a:r>
              <a:rPr lang="zh-CN" altLang="en-US" sz="2200" b="1">
                <a:latin typeface="楷体_GB2312" pitchFamily="49" charset="-122"/>
                <a:ea typeface="楷体_GB2312" pitchFamily="49" charset="-122"/>
              </a:rPr>
              <a:t>重新协商项目约束条件和可交付的文档 	</a:t>
            </a:r>
          </a:p>
          <a:p>
            <a:r>
              <a:rPr lang="en-US" altLang="zh-CN" sz="2200" b="1">
                <a:latin typeface="楷体_GB2312" pitchFamily="49" charset="-122"/>
                <a:ea typeface="楷体_GB2312" pitchFamily="49" charset="-122"/>
              </a:rPr>
              <a:t> 	if (</a:t>
            </a:r>
            <a:r>
              <a:rPr lang="zh-CN" altLang="en-US" sz="2200" b="1">
                <a:latin typeface="楷体_GB2312" pitchFamily="49" charset="-122"/>
                <a:ea typeface="楷体_GB2312" pitchFamily="49" charset="-122"/>
              </a:rPr>
              <a:t>出现问题</a:t>
            </a:r>
            <a:r>
              <a:rPr lang="en-US" altLang="zh-CN" sz="2200" b="1">
                <a:latin typeface="楷体_GB2312" pitchFamily="49" charset="-122"/>
                <a:ea typeface="楷体_GB2312" pitchFamily="49" charset="-122"/>
              </a:rPr>
              <a:t>) then</a:t>
            </a:r>
          </a:p>
          <a:p>
            <a:r>
              <a:rPr lang="en-US" altLang="zh-CN" sz="2200" b="1">
                <a:latin typeface="楷体_GB2312" pitchFamily="49" charset="-122"/>
                <a:ea typeface="楷体_GB2312" pitchFamily="49" charset="-122"/>
              </a:rPr>
              <a:t> 		</a:t>
            </a:r>
            <a:r>
              <a:rPr lang="zh-CN" altLang="en-US" sz="2200" b="1">
                <a:latin typeface="楷体_GB2312" pitchFamily="49" charset="-122"/>
                <a:ea typeface="楷体_GB2312" pitchFamily="49" charset="-122"/>
              </a:rPr>
              <a:t>开始进行技术评审和可能的修正</a:t>
            </a:r>
          </a:p>
          <a:p>
            <a:r>
              <a:rPr lang="en-US" altLang="zh-CN" sz="2200" b="1">
                <a:latin typeface="楷体_GB2312" pitchFamily="49" charset="-122"/>
                <a:ea typeface="楷体_GB2312" pitchFamily="49" charset="-122"/>
              </a:rPr>
              <a:t> 	end if</a:t>
            </a:r>
          </a:p>
          <a:p>
            <a:r>
              <a:rPr lang="en-US" altLang="zh-CN" sz="2200" b="1">
                <a:latin typeface="楷体_GB2312" pitchFamily="49" charset="-122"/>
                <a:ea typeface="楷体_GB2312" pitchFamily="49" charset="-122"/>
              </a:rPr>
              <a:t>end loop </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41" name="Rectangle 5"/>
          <p:cNvSpPr>
            <a:spLocks noGrp="1" noChangeArrowheads="1"/>
          </p:cNvSpPr>
          <p:nvPr>
            <p:ph type="title"/>
          </p:nvPr>
        </p:nvSpPr>
        <p:spPr>
          <a:xfrm>
            <a:off x="250825" y="228600"/>
            <a:ext cx="8207375" cy="1143000"/>
          </a:xfrm>
        </p:spPr>
        <p:txBody>
          <a:bodyPr/>
          <a:lstStyle/>
          <a:p>
            <a:r>
              <a:rPr lang="en-US" altLang="zh-CN" sz="3600" b="0">
                <a:ea typeface="楷体_GB2312" pitchFamily="49" charset="-122"/>
              </a:rPr>
              <a:t>(</a:t>
            </a:r>
            <a:r>
              <a:rPr lang="zh-CN" altLang="en-US" sz="3600" b="0">
                <a:ea typeface="楷体_GB2312" pitchFamily="49" charset="-122"/>
              </a:rPr>
              <a:t>开发过程</a:t>
            </a:r>
            <a:r>
              <a:rPr lang="en-US" altLang="zh-CN" sz="3600" b="0">
                <a:ea typeface="楷体_GB2312" pitchFamily="49" charset="-122"/>
              </a:rPr>
              <a:t>)</a:t>
            </a:r>
            <a:r>
              <a:rPr lang="zh-CN" altLang="en-US" sz="3600" b="0">
                <a:ea typeface="楷体_GB2312" pitchFamily="49" charset="-122"/>
              </a:rPr>
              <a:t>项目计划</a:t>
            </a:r>
          </a:p>
        </p:txBody>
      </p:sp>
      <p:sp>
        <p:nvSpPr>
          <p:cNvPr id="244742" name="Rectangle 6"/>
          <p:cNvSpPr>
            <a:spLocks noGrp="1" noChangeArrowheads="1"/>
          </p:cNvSpPr>
          <p:nvPr>
            <p:ph type="body" idx="1"/>
          </p:nvPr>
        </p:nvSpPr>
        <p:spPr>
          <a:xfrm>
            <a:off x="468313" y="1484313"/>
            <a:ext cx="8135937" cy="2736850"/>
          </a:xfrm>
        </p:spPr>
        <p:txBody>
          <a:bodyPr/>
          <a:lstStyle/>
          <a:p>
            <a:pPr>
              <a:buClr>
                <a:srgbClr val="FFFF00"/>
              </a:buClr>
            </a:pPr>
            <a:r>
              <a:rPr lang="zh-CN" altLang="en-US" sz="2800" b="1">
                <a:ea typeface="楷体_GB2312" pitchFamily="49" charset="-122"/>
              </a:rPr>
              <a:t>有些机构的项目计划包含：开发计划、质量计划、有效性验证计划、配置管理计划、维护计划和人员开发计划。有些机构只涉及开发过程。</a:t>
            </a:r>
          </a:p>
          <a:p>
            <a:pPr>
              <a:buClr>
                <a:srgbClr val="FFFF00"/>
              </a:buClr>
            </a:pPr>
            <a:r>
              <a:rPr lang="zh-CN" altLang="en-US" sz="2800" b="1">
                <a:ea typeface="楷体_GB2312" pitchFamily="49" charset="-122"/>
              </a:rPr>
              <a:t>项目计划书的具体内容随着项目和开发机构类型不同而改变。不过多数计划书应该包括以下几个部分：</a:t>
            </a:r>
          </a:p>
        </p:txBody>
      </p:sp>
      <p:sp>
        <p:nvSpPr>
          <p:cNvPr id="244745" name="Rectangle 9"/>
          <p:cNvSpPr>
            <a:spLocks noChangeArrowheads="1"/>
          </p:cNvSpPr>
          <p:nvPr/>
        </p:nvSpPr>
        <p:spPr bwMode="auto">
          <a:xfrm>
            <a:off x="1908175" y="4292600"/>
            <a:ext cx="6192838" cy="1800225"/>
          </a:xfrm>
          <a:prstGeom prst="rect">
            <a:avLst/>
          </a:prstGeom>
          <a:solidFill>
            <a:schemeClr val="accent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244743" name="Rectangle 7"/>
          <p:cNvSpPr>
            <a:spLocks noChangeArrowheads="1"/>
          </p:cNvSpPr>
          <p:nvPr/>
        </p:nvSpPr>
        <p:spPr bwMode="auto">
          <a:xfrm>
            <a:off x="2124075" y="4437063"/>
            <a:ext cx="295275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buClr>
                <a:srgbClr val="FFFF00"/>
              </a:buClr>
              <a:buFont typeface="Wingdings" panose="05000000000000000000" pitchFamily="2" charset="2"/>
              <a:buChar char="ü"/>
            </a:pPr>
            <a:r>
              <a:rPr kumimoji="1" lang="zh-CN" altLang="en-US" sz="2400" b="1">
                <a:latin typeface="Times New Roman" panose="02020603050405020304" pitchFamily="18" charset="0"/>
                <a:ea typeface="楷体_GB2312" pitchFamily="49" charset="-122"/>
              </a:rPr>
              <a:t>引言</a:t>
            </a:r>
          </a:p>
          <a:p>
            <a:pPr>
              <a:buClr>
                <a:srgbClr val="FFFF00"/>
              </a:buClr>
              <a:buFont typeface="Wingdings" panose="05000000000000000000" pitchFamily="2" charset="2"/>
              <a:buChar char="ü"/>
            </a:pPr>
            <a:r>
              <a:rPr kumimoji="1" lang="zh-CN" altLang="en-US" sz="2400" b="1">
                <a:latin typeface="Times New Roman" panose="02020603050405020304" pitchFamily="18" charset="0"/>
                <a:ea typeface="楷体_GB2312" pitchFamily="49" charset="-122"/>
              </a:rPr>
              <a:t>项目组织</a:t>
            </a:r>
          </a:p>
          <a:p>
            <a:pPr>
              <a:buClr>
                <a:srgbClr val="FFFF00"/>
              </a:buClr>
              <a:buFont typeface="Wingdings" panose="05000000000000000000" pitchFamily="2" charset="2"/>
              <a:buChar char="ü"/>
            </a:pPr>
            <a:r>
              <a:rPr kumimoji="1" lang="zh-CN" altLang="en-US" sz="2400" b="1">
                <a:latin typeface="Times New Roman" panose="02020603050405020304" pitchFamily="18" charset="0"/>
                <a:ea typeface="楷体_GB2312" pitchFamily="49" charset="-122"/>
              </a:rPr>
              <a:t>风险分析</a:t>
            </a:r>
          </a:p>
          <a:p>
            <a:pPr>
              <a:buClr>
                <a:srgbClr val="FFFF00"/>
              </a:buClr>
              <a:buFont typeface="Wingdings" panose="05000000000000000000" pitchFamily="2" charset="2"/>
              <a:buChar char="ü"/>
            </a:pPr>
            <a:r>
              <a:rPr kumimoji="1" lang="zh-CN" altLang="en-US" sz="2400" b="1">
                <a:latin typeface="Times New Roman" panose="02020603050405020304" pitchFamily="18" charset="0"/>
                <a:ea typeface="楷体_GB2312" pitchFamily="49" charset="-122"/>
              </a:rPr>
              <a:t>软硬件资源需求</a:t>
            </a:r>
          </a:p>
        </p:txBody>
      </p:sp>
      <p:sp>
        <p:nvSpPr>
          <p:cNvPr id="244744" name="Rectangle 8"/>
          <p:cNvSpPr>
            <a:spLocks noChangeArrowheads="1"/>
          </p:cNvSpPr>
          <p:nvPr/>
        </p:nvSpPr>
        <p:spPr bwMode="auto">
          <a:xfrm>
            <a:off x="5219700" y="4421188"/>
            <a:ext cx="273685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buClr>
                <a:srgbClr val="FFFF00"/>
              </a:buClr>
              <a:buFont typeface="Wingdings" panose="05000000000000000000" pitchFamily="2" charset="2"/>
              <a:buChar char="ü"/>
            </a:pPr>
            <a:r>
              <a:rPr kumimoji="1" lang="zh-CN" altLang="en-US" sz="2400" b="1">
                <a:latin typeface="Times New Roman" panose="02020603050405020304" pitchFamily="18" charset="0"/>
                <a:ea typeface="楷体_GB2312" pitchFamily="49" charset="-122"/>
              </a:rPr>
              <a:t>工作分解</a:t>
            </a:r>
          </a:p>
          <a:p>
            <a:pPr>
              <a:buClr>
                <a:srgbClr val="FFFF00"/>
              </a:buClr>
              <a:buFont typeface="Wingdings" panose="05000000000000000000" pitchFamily="2" charset="2"/>
              <a:buChar char="ü"/>
            </a:pPr>
            <a:r>
              <a:rPr kumimoji="1" lang="zh-CN" altLang="en-US" sz="2400" b="1">
                <a:latin typeface="Times New Roman" panose="02020603050405020304" pitchFamily="18" charset="0"/>
                <a:ea typeface="楷体_GB2312" pitchFamily="49" charset="-122"/>
              </a:rPr>
              <a:t>项目进度</a:t>
            </a:r>
          </a:p>
          <a:p>
            <a:pPr>
              <a:buClr>
                <a:srgbClr val="FFFF00"/>
              </a:buClr>
              <a:buFont typeface="Wingdings" panose="05000000000000000000" pitchFamily="2" charset="2"/>
              <a:buChar char="ü"/>
            </a:pPr>
            <a:r>
              <a:rPr kumimoji="1" lang="zh-CN" altLang="en-US" sz="2400" b="1">
                <a:latin typeface="Times New Roman" panose="02020603050405020304" pitchFamily="18" charset="0"/>
                <a:ea typeface="楷体_GB2312" pitchFamily="49" charset="-122"/>
              </a:rPr>
              <a:t>监控和报告机制</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468313" y="228600"/>
            <a:ext cx="7989887" cy="1143000"/>
          </a:xfrm>
        </p:spPr>
        <p:txBody>
          <a:bodyPr/>
          <a:lstStyle/>
          <a:p>
            <a:r>
              <a:rPr lang="zh-CN" altLang="en-US" sz="3600" b="0">
                <a:ea typeface="楷体_GB2312" pitchFamily="49" charset="-122"/>
              </a:rPr>
              <a:t>项目里程碑</a:t>
            </a:r>
          </a:p>
        </p:txBody>
      </p:sp>
      <p:sp>
        <p:nvSpPr>
          <p:cNvPr id="245763" name="Rectangle 3"/>
          <p:cNvSpPr>
            <a:spLocks noGrp="1" noChangeArrowheads="1"/>
          </p:cNvSpPr>
          <p:nvPr>
            <p:ph type="body" idx="1"/>
          </p:nvPr>
        </p:nvSpPr>
        <p:spPr>
          <a:xfrm>
            <a:off x="685800" y="1676400"/>
            <a:ext cx="7918450" cy="4489450"/>
          </a:xfrm>
        </p:spPr>
        <p:txBody>
          <a:bodyPr/>
          <a:lstStyle/>
          <a:p>
            <a:pPr>
              <a:buClr>
                <a:srgbClr val="FFFF00"/>
              </a:buClr>
            </a:pPr>
            <a:r>
              <a:rPr lang="zh-CN" altLang="en-US" b="1">
                <a:ea typeface="楷体_GB2312" pitchFamily="49" charset="-122"/>
              </a:rPr>
              <a:t>一个项目</a:t>
            </a:r>
            <a:r>
              <a:rPr lang="zh-CN" altLang="en-US" b="1">
                <a:solidFill>
                  <a:srgbClr val="FFFF00"/>
                </a:solidFill>
                <a:ea typeface="楷体_GB2312" pitchFamily="49" charset="-122"/>
              </a:rPr>
              <a:t>里程碑</a:t>
            </a:r>
            <a:r>
              <a:rPr lang="zh-CN" altLang="en-US" b="1">
                <a:ea typeface="楷体_GB2312" pitchFamily="49" charset="-122"/>
              </a:rPr>
              <a:t>就是一个软件过程活动的终结。在每个里程碑都应该有一个正式的可以提交给管理层的</a:t>
            </a:r>
            <a:r>
              <a:rPr lang="zh-CN" altLang="en-US" b="1">
                <a:solidFill>
                  <a:srgbClr val="FFFF00"/>
                </a:solidFill>
                <a:ea typeface="楷体_GB2312" pitchFamily="49" charset="-122"/>
              </a:rPr>
              <a:t>输出结果</a:t>
            </a:r>
            <a:r>
              <a:rPr lang="zh-CN" altLang="en-US" b="1">
                <a:ea typeface="楷体_GB2312" pitchFamily="49" charset="-122"/>
              </a:rPr>
              <a:t>。</a:t>
            </a:r>
          </a:p>
          <a:p>
            <a:pPr>
              <a:buClr>
                <a:srgbClr val="FFFF00"/>
              </a:buClr>
            </a:pPr>
            <a:r>
              <a:rPr lang="zh-CN" altLang="en-US" b="1">
                <a:ea typeface="楷体_GB2312" pitchFamily="49" charset="-122"/>
              </a:rPr>
              <a:t>里程碑应代表该项目的一个特定的逻辑意义上的阶段的终结。</a:t>
            </a:r>
          </a:p>
          <a:p>
            <a:pPr>
              <a:buClr>
                <a:srgbClr val="FFFF00"/>
              </a:buClr>
            </a:pPr>
            <a:r>
              <a:rPr lang="zh-CN" altLang="en-US" b="1">
                <a:ea typeface="楷体_GB2312" pitchFamily="49" charset="-122"/>
              </a:rPr>
              <a:t>里程碑的两个必要特征：</a:t>
            </a:r>
          </a:p>
          <a:p>
            <a:pPr lvl="1">
              <a:buClr>
                <a:srgbClr val="FFFF00"/>
              </a:buClr>
              <a:buFont typeface="Symbol" panose="05050102010706020507" pitchFamily="18" charset="2"/>
              <a:buChar char="-"/>
            </a:pPr>
            <a:r>
              <a:rPr lang="zh-CN" altLang="en-US" b="1">
                <a:ea typeface="楷体_GB2312" pitchFamily="49" charset="-122"/>
              </a:rPr>
              <a:t>与软件开发进展相关联；</a:t>
            </a:r>
          </a:p>
          <a:p>
            <a:pPr lvl="1">
              <a:buClr>
                <a:srgbClr val="FFFF00"/>
              </a:buClr>
              <a:buFont typeface="Symbol" panose="05050102010706020507" pitchFamily="18" charset="2"/>
              <a:buChar char="-"/>
            </a:pPr>
            <a:r>
              <a:rPr lang="zh-CN" altLang="en-US" b="1">
                <a:ea typeface="楷体_GB2312" pitchFamily="49" charset="-122"/>
              </a:rPr>
              <a:t>在完成时必须非常明显。</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468313" y="228600"/>
            <a:ext cx="7989887" cy="1143000"/>
          </a:xfrm>
        </p:spPr>
        <p:txBody>
          <a:bodyPr/>
          <a:lstStyle/>
          <a:p>
            <a:r>
              <a:rPr lang="zh-CN" altLang="en-US" sz="3600" b="0">
                <a:ea typeface="楷体_GB2312" pitchFamily="49" charset="-122"/>
              </a:rPr>
              <a:t>可交付的文档</a:t>
            </a:r>
          </a:p>
        </p:txBody>
      </p:sp>
      <p:sp>
        <p:nvSpPr>
          <p:cNvPr id="246787" name="Rectangle 3"/>
          <p:cNvSpPr>
            <a:spLocks noGrp="1" noChangeArrowheads="1"/>
          </p:cNvSpPr>
          <p:nvPr>
            <p:ph type="body" idx="1"/>
          </p:nvPr>
        </p:nvSpPr>
        <p:spPr>
          <a:xfrm>
            <a:off x="685800" y="1676400"/>
            <a:ext cx="7772400" cy="1752600"/>
          </a:xfrm>
        </p:spPr>
        <p:txBody>
          <a:bodyPr/>
          <a:lstStyle/>
          <a:p>
            <a:pPr>
              <a:buClr>
                <a:srgbClr val="FFFF00"/>
              </a:buClr>
            </a:pPr>
            <a:r>
              <a:rPr lang="zh-CN" altLang="en-US" b="1">
                <a:solidFill>
                  <a:srgbClr val="FFFF00"/>
                </a:solidFill>
                <a:ea typeface="楷体_GB2312" pitchFamily="49" charset="-122"/>
              </a:rPr>
              <a:t>可交付的文档</a:t>
            </a:r>
            <a:r>
              <a:rPr lang="zh-CN" altLang="en-US" b="1">
                <a:ea typeface="楷体_GB2312" pitchFamily="49" charset="-122"/>
              </a:rPr>
              <a:t>是交付给客户的项目成果，通常是在项目的描述、设计等主要项目阶段结束时交付。</a:t>
            </a:r>
          </a:p>
        </p:txBody>
      </p:sp>
      <p:sp>
        <p:nvSpPr>
          <p:cNvPr id="246790" name="Rectangle 6"/>
          <p:cNvSpPr>
            <a:spLocks noChangeArrowheads="1"/>
          </p:cNvSpPr>
          <p:nvPr/>
        </p:nvSpPr>
        <p:spPr bwMode="auto">
          <a:xfrm>
            <a:off x="685800" y="3810000"/>
            <a:ext cx="77724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rgbClr val="FFFF00"/>
              </a:buClr>
              <a:buFont typeface="Wingdings" panose="05000000000000000000" pitchFamily="2" charset="2"/>
              <a:buChar char="ü"/>
            </a:pPr>
            <a:r>
              <a:rPr lang="zh-CN" altLang="en-US" sz="2800" b="1">
                <a:ea typeface="楷体_GB2312" pitchFamily="49" charset="-122"/>
              </a:rPr>
              <a:t>可交付的文档也是里程碑，但里程碑不一定要交付。里程碑是项目内部的阶段性成果，供项目管理者来检查项目进展情况。</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468313" y="228600"/>
            <a:ext cx="7989887" cy="1143000"/>
          </a:xfrm>
        </p:spPr>
        <p:txBody>
          <a:bodyPr/>
          <a:lstStyle/>
          <a:p>
            <a:r>
              <a:rPr lang="zh-CN" altLang="en-US" sz="3600" b="0">
                <a:ea typeface="楷体_GB2312" pitchFamily="49" charset="-122"/>
              </a:rPr>
              <a:t>软件过程中的里程碑</a:t>
            </a:r>
          </a:p>
        </p:txBody>
      </p:sp>
      <p:sp>
        <p:nvSpPr>
          <p:cNvPr id="247811" name="Rectangle 3"/>
          <p:cNvSpPr>
            <a:spLocks noGrp="1" noChangeArrowheads="1"/>
          </p:cNvSpPr>
          <p:nvPr>
            <p:ph type="body" idx="1"/>
          </p:nvPr>
        </p:nvSpPr>
        <p:spPr>
          <a:xfrm>
            <a:off x="611188" y="1484313"/>
            <a:ext cx="7921625" cy="1873250"/>
          </a:xfrm>
        </p:spPr>
        <p:txBody>
          <a:bodyPr/>
          <a:lstStyle/>
          <a:p>
            <a:pPr>
              <a:lnSpc>
                <a:spcPct val="90000"/>
              </a:lnSpc>
              <a:buClr>
                <a:srgbClr val="FFFF00"/>
              </a:buClr>
            </a:pPr>
            <a:r>
              <a:rPr lang="zh-CN" altLang="en-US" sz="2800" b="1">
                <a:latin typeface="楷体_GB2312" pitchFamily="49" charset="-122"/>
                <a:ea typeface="楷体_GB2312" pitchFamily="49" charset="-122"/>
              </a:rPr>
              <a:t>要建立里程碑，软件过程就一定要分解成一系列相关的基本活动，而每一个这样的基本活动都要建立相应的输出结果。</a:t>
            </a:r>
          </a:p>
          <a:p>
            <a:pPr>
              <a:lnSpc>
                <a:spcPct val="90000"/>
              </a:lnSpc>
              <a:buClr>
                <a:srgbClr val="FFFF00"/>
              </a:buClr>
            </a:pPr>
            <a:r>
              <a:rPr lang="zh-CN" altLang="en-US" sz="2800" b="1">
                <a:latin typeface="楷体_GB2312" pitchFamily="49" charset="-122"/>
                <a:ea typeface="楷体_GB2312" pitchFamily="49" charset="-122"/>
              </a:rPr>
              <a:t>以需求工程为例</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以建立原型来帮助验证需求</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a:t>
            </a:r>
          </a:p>
        </p:txBody>
      </p:sp>
      <p:sp>
        <p:nvSpPr>
          <p:cNvPr id="248418" name="Rectangle 610"/>
          <p:cNvSpPr>
            <a:spLocks noChangeArrowheads="1"/>
          </p:cNvSpPr>
          <p:nvPr/>
        </p:nvSpPr>
        <p:spPr bwMode="auto">
          <a:xfrm>
            <a:off x="206375" y="3284538"/>
            <a:ext cx="8686800" cy="338455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latin typeface="Times New Roman" panose="02020603050405020304" pitchFamily="18" charset="0"/>
            </a:endParaRPr>
          </a:p>
        </p:txBody>
      </p:sp>
      <p:sp>
        <p:nvSpPr>
          <p:cNvPr id="248430" name="Line 622"/>
          <p:cNvSpPr>
            <a:spLocks noChangeShapeType="1"/>
          </p:cNvSpPr>
          <p:nvPr/>
        </p:nvSpPr>
        <p:spPr bwMode="auto">
          <a:xfrm>
            <a:off x="1770063" y="4244975"/>
            <a:ext cx="381000" cy="0"/>
          </a:xfrm>
          <a:prstGeom prst="line">
            <a:avLst/>
          </a:prstGeom>
          <a:noFill/>
          <a:ln w="38100">
            <a:solidFill>
              <a:schemeClr val="bg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248431" name="Line 623"/>
          <p:cNvSpPr>
            <a:spLocks noChangeShapeType="1"/>
          </p:cNvSpPr>
          <p:nvPr/>
        </p:nvSpPr>
        <p:spPr bwMode="auto">
          <a:xfrm>
            <a:off x="3448050" y="4244975"/>
            <a:ext cx="407988" cy="0"/>
          </a:xfrm>
          <a:prstGeom prst="line">
            <a:avLst/>
          </a:prstGeom>
          <a:noFill/>
          <a:ln w="38100">
            <a:solidFill>
              <a:schemeClr val="bg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248465" name="Line 657"/>
          <p:cNvSpPr>
            <a:spLocks noChangeShapeType="1"/>
          </p:cNvSpPr>
          <p:nvPr/>
        </p:nvSpPr>
        <p:spPr bwMode="auto">
          <a:xfrm>
            <a:off x="1112838" y="4605338"/>
            <a:ext cx="0" cy="762000"/>
          </a:xfrm>
          <a:prstGeom prst="line">
            <a:avLst/>
          </a:prstGeom>
          <a:noFill/>
          <a:ln w="38100">
            <a:solidFill>
              <a:schemeClr val="bg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248466" name="Line 658"/>
          <p:cNvSpPr>
            <a:spLocks noChangeShapeType="1"/>
          </p:cNvSpPr>
          <p:nvPr/>
        </p:nvSpPr>
        <p:spPr bwMode="auto">
          <a:xfrm>
            <a:off x="2789238" y="4605338"/>
            <a:ext cx="0" cy="792162"/>
          </a:xfrm>
          <a:prstGeom prst="line">
            <a:avLst/>
          </a:prstGeom>
          <a:noFill/>
          <a:ln w="38100">
            <a:solidFill>
              <a:schemeClr val="bg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248467" name="Line 659"/>
          <p:cNvSpPr>
            <a:spLocks noChangeShapeType="1"/>
          </p:cNvSpPr>
          <p:nvPr/>
        </p:nvSpPr>
        <p:spPr bwMode="auto">
          <a:xfrm>
            <a:off x="4527550" y="4605338"/>
            <a:ext cx="0" cy="792162"/>
          </a:xfrm>
          <a:prstGeom prst="line">
            <a:avLst/>
          </a:prstGeom>
          <a:noFill/>
          <a:ln w="38100">
            <a:solidFill>
              <a:schemeClr val="bg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248468" name="Line 660"/>
          <p:cNvSpPr>
            <a:spLocks noChangeShapeType="1"/>
          </p:cNvSpPr>
          <p:nvPr/>
        </p:nvSpPr>
        <p:spPr bwMode="auto">
          <a:xfrm>
            <a:off x="6294438" y="4605338"/>
            <a:ext cx="0" cy="792162"/>
          </a:xfrm>
          <a:prstGeom prst="line">
            <a:avLst/>
          </a:prstGeom>
          <a:noFill/>
          <a:ln w="38100">
            <a:solidFill>
              <a:schemeClr val="bg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248469" name="Line 661"/>
          <p:cNvSpPr>
            <a:spLocks noChangeShapeType="1"/>
          </p:cNvSpPr>
          <p:nvPr/>
        </p:nvSpPr>
        <p:spPr bwMode="auto">
          <a:xfrm>
            <a:off x="7983538" y="4605338"/>
            <a:ext cx="0" cy="792162"/>
          </a:xfrm>
          <a:prstGeom prst="line">
            <a:avLst/>
          </a:prstGeom>
          <a:noFill/>
          <a:ln w="38100">
            <a:solidFill>
              <a:schemeClr val="bg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248478" name="AutoShape 670"/>
          <p:cNvSpPr>
            <a:spLocks noChangeArrowheads="1"/>
          </p:cNvSpPr>
          <p:nvPr/>
        </p:nvSpPr>
        <p:spPr bwMode="auto">
          <a:xfrm>
            <a:off x="468313" y="3884613"/>
            <a:ext cx="1223962" cy="649287"/>
          </a:xfrm>
          <a:prstGeom prst="flowChartTerminator">
            <a:avLst/>
          </a:prstGeom>
          <a:solidFill>
            <a:schemeClr val="bg1"/>
          </a:solidFill>
          <a:ln w="38100">
            <a:solidFill>
              <a:srgbClr val="00AFE9"/>
            </a:solidFill>
            <a:miter lim="800000"/>
            <a:headEnd/>
            <a:tailEnd/>
          </a:ln>
          <a:effectLst>
            <a:outerShdw dist="71842" dir="2700000" algn="ctr" rotWithShape="0">
              <a:srgbClr val="00AFE9"/>
            </a:outerShdw>
          </a:effectLst>
        </p:spPr>
        <p:txBody>
          <a:bodyPr wrap="none" lIns="0" tIns="0" rIns="0" bIns="0" anchor="ctr"/>
          <a:lstStyle/>
          <a:p>
            <a:pPr algn="ctr"/>
            <a:r>
              <a:rPr kumimoji="1" lang="zh-CN" altLang="en-US" b="1">
                <a:latin typeface="Times New Roman" panose="02020603050405020304" pitchFamily="18" charset="0"/>
              </a:rPr>
              <a:t>可行性研究</a:t>
            </a:r>
          </a:p>
        </p:txBody>
      </p:sp>
      <p:sp>
        <p:nvSpPr>
          <p:cNvPr id="248480" name="AutoShape 672"/>
          <p:cNvSpPr>
            <a:spLocks noChangeArrowheads="1"/>
          </p:cNvSpPr>
          <p:nvPr/>
        </p:nvSpPr>
        <p:spPr bwMode="auto">
          <a:xfrm>
            <a:off x="2151063" y="3884613"/>
            <a:ext cx="1223962" cy="649287"/>
          </a:xfrm>
          <a:prstGeom prst="flowChartTerminator">
            <a:avLst/>
          </a:prstGeom>
          <a:solidFill>
            <a:schemeClr val="bg1"/>
          </a:solidFill>
          <a:ln w="38100">
            <a:solidFill>
              <a:srgbClr val="00AFE9"/>
            </a:solidFill>
            <a:miter lim="800000"/>
            <a:headEnd/>
            <a:tailEnd/>
          </a:ln>
          <a:effectLst>
            <a:outerShdw dist="71842" dir="2700000" algn="ctr" rotWithShape="0">
              <a:srgbClr val="00AFE9"/>
            </a:outerShdw>
          </a:effectLst>
        </p:spPr>
        <p:txBody>
          <a:bodyPr wrap="none" lIns="0" tIns="0" rIns="0" bIns="0" anchor="ctr"/>
          <a:lstStyle/>
          <a:p>
            <a:pPr algn="ctr"/>
            <a:r>
              <a:rPr kumimoji="1" lang="zh-CN" altLang="en-US" b="1">
                <a:latin typeface="Times New Roman" panose="02020603050405020304" pitchFamily="18" charset="0"/>
              </a:rPr>
              <a:t>需求分析</a:t>
            </a:r>
          </a:p>
        </p:txBody>
      </p:sp>
      <p:sp>
        <p:nvSpPr>
          <p:cNvPr id="248481" name="AutoShape 673"/>
          <p:cNvSpPr>
            <a:spLocks noChangeArrowheads="1"/>
          </p:cNvSpPr>
          <p:nvPr/>
        </p:nvSpPr>
        <p:spPr bwMode="auto">
          <a:xfrm>
            <a:off x="3879850" y="3884613"/>
            <a:ext cx="1223963" cy="649287"/>
          </a:xfrm>
          <a:prstGeom prst="flowChartTerminator">
            <a:avLst/>
          </a:prstGeom>
          <a:solidFill>
            <a:schemeClr val="bg1"/>
          </a:solidFill>
          <a:ln w="38100">
            <a:solidFill>
              <a:srgbClr val="00AFE9"/>
            </a:solidFill>
            <a:miter lim="800000"/>
            <a:headEnd/>
            <a:tailEnd/>
          </a:ln>
          <a:effectLst>
            <a:outerShdw dist="71842" dir="2700000" algn="ctr" rotWithShape="0">
              <a:srgbClr val="00AFE9"/>
            </a:outerShdw>
          </a:effectLst>
        </p:spPr>
        <p:txBody>
          <a:bodyPr wrap="none" lIns="0" tIns="0" rIns="0" bIns="0" anchor="ctr"/>
          <a:lstStyle/>
          <a:p>
            <a:pPr algn="ctr"/>
            <a:r>
              <a:rPr kumimoji="1" lang="zh-CN" altLang="en-US" b="1">
                <a:latin typeface="Times New Roman" panose="02020603050405020304" pitchFamily="18" charset="0"/>
              </a:rPr>
              <a:t>原型开发</a:t>
            </a:r>
          </a:p>
        </p:txBody>
      </p:sp>
      <p:sp>
        <p:nvSpPr>
          <p:cNvPr id="248482" name="AutoShape 674"/>
          <p:cNvSpPr>
            <a:spLocks noChangeArrowheads="1"/>
          </p:cNvSpPr>
          <p:nvPr/>
        </p:nvSpPr>
        <p:spPr bwMode="auto">
          <a:xfrm>
            <a:off x="5607050" y="3884613"/>
            <a:ext cx="1223963" cy="649287"/>
          </a:xfrm>
          <a:prstGeom prst="flowChartTerminator">
            <a:avLst/>
          </a:prstGeom>
          <a:solidFill>
            <a:schemeClr val="bg1"/>
          </a:solidFill>
          <a:ln w="38100">
            <a:solidFill>
              <a:srgbClr val="00AFE9"/>
            </a:solidFill>
            <a:miter lim="800000"/>
            <a:headEnd/>
            <a:tailEnd/>
          </a:ln>
          <a:effectLst>
            <a:outerShdw dist="71842" dir="2700000" algn="ctr" rotWithShape="0">
              <a:srgbClr val="00AFE9"/>
            </a:outerShdw>
          </a:effectLst>
        </p:spPr>
        <p:txBody>
          <a:bodyPr wrap="none" lIns="0" tIns="0" rIns="0" bIns="0" anchor="ctr"/>
          <a:lstStyle/>
          <a:p>
            <a:pPr algn="ctr"/>
            <a:r>
              <a:rPr kumimoji="1" lang="zh-CN" altLang="en-US" b="1">
                <a:latin typeface="Times New Roman" panose="02020603050405020304" pitchFamily="18" charset="0"/>
              </a:rPr>
              <a:t>设计研究</a:t>
            </a:r>
          </a:p>
        </p:txBody>
      </p:sp>
      <p:sp>
        <p:nvSpPr>
          <p:cNvPr id="248483" name="AutoShape 675"/>
          <p:cNvSpPr>
            <a:spLocks noChangeArrowheads="1"/>
          </p:cNvSpPr>
          <p:nvPr/>
        </p:nvSpPr>
        <p:spPr bwMode="auto">
          <a:xfrm>
            <a:off x="7335838" y="3884613"/>
            <a:ext cx="1223962" cy="649287"/>
          </a:xfrm>
          <a:prstGeom prst="flowChartTerminator">
            <a:avLst/>
          </a:prstGeom>
          <a:solidFill>
            <a:schemeClr val="bg1"/>
          </a:solidFill>
          <a:ln w="38100">
            <a:solidFill>
              <a:srgbClr val="00AFE9"/>
            </a:solidFill>
            <a:miter lim="800000"/>
            <a:headEnd/>
            <a:tailEnd/>
          </a:ln>
          <a:effectLst>
            <a:outerShdw dist="71842" dir="2700000" algn="ctr" rotWithShape="0">
              <a:srgbClr val="00AFE9"/>
            </a:outerShdw>
          </a:effectLst>
        </p:spPr>
        <p:txBody>
          <a:bodyPr wrap="none" lIns="0" tIns="0" rIns="0" bIns="0" anchor="ctr"/>
          <a:lstStyle/>
          <a:p>
            <a:pPr algn="ctr"/>
            <a:r>
              <a:rPr kumimoji="1" lang="zh-CN" altLang="en-US" b="1">
                <a:latin typeface="Times New Roman" panose="02020603050405020304" pitchFamily="18" charset="0"/>
              </a:rPr>
              <a:t>需求描述</a:t>
            </a:r>
          </a:p>
        </p:txBody>
      </p:sp>
      <p:sp>
        <p:nvSpPr>
          <p:cNvPr id="248484" name="Line 676"/>
          <p:cNvSpPr>
            <a:spLocks noChangeShapeType="1"/>
          </p:cNvSpPr>
          <p:nvPr/>
        </p:nvSpPr>
        <p:spPr bwMode="auto">
          <a:xfrm>
            <a:off x="5184775" y="4244975"/>
            <a:ext cx="407988" cy="0"/>
          </a:xfrm>
          <a:prstGeom prst="line">
            <a:avLst/>
          </a:prstGeom>
          <a:noFill/>
          <a:ln w="38100">
            <a:solidFill>
              <a:schemeClr val="bg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248485" name="Line 677"/>
          <p:cNvSpPr>
            <a:spLocks noChangeShapeType="1"/>
          </p:cNvSpPr>
          <p:nvPr/>
        </p:nvSpPr>
        <p:spPr bwMode="auto">
          <a:xfrm>
            <a:off x="6913563" y="4244975"/>
            <a:ext cx="407987" cy="0"/>
          </a:xfrm>
          <a:prstGeom prst="line">
            <a:avLst/>
          </a:prstGeom>
          <a:noFill/>
          <a:ln w="38100">
            <a:solidFill>
              <a:schemeClr val="bg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248486" name="Rectangle 678"/>
          <p:cNvSpPr>
            <a:spLocks noChangeArrowheads="1"/>
          </p:cNvSpPr>
          <p:nvPr/>
        </p:nvSpPr>
        <p:spPr bwMode="auto">
          <a:xfrm>
            <a:off x="422275" y="5397500"/>
            <a:ext cx="1368425" cy="576263"/>
          </a:xfrm>
          <a:prstGeom prst="rect">
            <a:avLst/>
          </a:prstGeom>
          <a:solidFill>
            <a:srgbClr val="FFFFFF"/>
          </a:solidFill>
          <a:ln w="23876">
            <a:solidFill>
              <a:srgbClr val="0083D7"/>
            </a:solidFill>
            <a:miter lim="800000"/>
            <a:headEnd/>
            <a:tailEnd/>
          </a:ln>
          <a:effectLst>
            <a:outerShdw dist="107763" dir="2700000" algn="ctr" rotWithShape="0">
              <a:srgbClr val="00AFE9"/>
            </a:outerShdw>
          </a:effectLst>
        </p:spPr>
        <p:txBody>
          <a:bodyPr lIns="0" rIns="0" anchor="ctr"/>
          <a:lstStyle/>
          <a:p>
            <a:pPr algn="ctr"/>
            <a:r>
              <a:rPr kumimoji="1" lang="zh-CN" altLang="en-US" b="1">
                <a:solidFill>
                  <a:srgbClr val="00CC00"/>
                </a:solidFill>
                <a:latin typeface="Times New Roman" panose="02020603050405020304" pitchFamily="18" charset="0"/>
              </a:rPr>
              <a:t>可行性研究报告</a:t>
            </a:r>
          </a:p>
        </p:txBody>
      </p:sp>
      <p:sp>
        <p:nvSpPr>
          <p:cNvPr id="248487" name="Rectangle 679"/>
          <p:cNvSpPr>
            <a:spLocks noChangeArrowheads="1"/>
          </p:cNvSpPr>
          <p:nvPr/>
        </p:nvSpPr>
        <p:spPr bwMode="auto">
          <a:xfrm>
            <a:off x="2222500" y="5397500"/>
            <a:ext cx="1152525" cy="576263"/>
          </a:xfrm>
          <a:prstGeom prst="rect">
            <a:avLst/>
          </a:prstGeom>
          <a:solidFill>
            <a:srgbClr val="FFFFFF"/>
          </a:solidFill>
          <a:ln w="23876">
            <a:solidFill>
              <a:srgbClr val="0083D7"/>
            </a:solidFill>
            <a:miter lim="800000"/>
            <a:headEnd/>
            <a:tailEnd/>
          </a:ln>
          <a:effectLst>
            <a:outerShdw dist="107763" dir="2700000" algn="ctr" rotWithShape="0">
              <a:srgbClr val="00AFE9"/>
            </a:outerShdw>
          </a:effectLst>
        </p:spPr>
        <p:txBody>
          <a:bodyPr lIns="0" rIns="0" anchor="ctr"/>
          <a:lstStyle/>
          <a:p>
            <a:pPr algn="ctr"/>
            <a:r>
              <a:rPr kumimoji="1" lang="zh-CN" altLang="en-US" b="1">
                <a:solidFill>
                  <a:srgbClr val="00CC00"/>
                </a:solidFill>
                <a:latin typeface="Times New Roman" panose="02020603050405020304" pitchFamily="18" charset="0"/>
              </a:rPr>
              <a:t>用户需求</a:t>
            </a:r>
          </a:p>
        </p:txBody>
      </p:sp>
      <p:sp>
        <p:nvSpPr>
          <p:cNvPr id="248488" name="Rectangle 680"/>
          <p:cNvSpPr>
            <a:spLocks noChangeArrowheads="1"/>
          </p:cNvSpPr>
          <p:nvPr/>
        </p:nvSpPr>
        <p:spPr bwMode="auto">
          <a:xfrm>
            <a:off x="3951288" y="5397500"/>
            <a:ext cx="1152525" cy="576263"/>
          </a:xfrm>
          <a:prstGeom prst="rect">
            <a:avLst/>
          </a:prstGeom>
          <a:solidFill>
            <a:srgbClr val="FFFFFF"/>
          </a:solidFill>
          <a:ln w="23876">
            <a:solidFill>
              <a:srgbClr val="0083D7"/>
            </a:solidFill>
            <a:miter lim="800000"/>
            <a:headEnd/>
            <a:tailEnd/>
          </a:ln>
          <a:effectLst>
            <a:outerShdw dist="107763" dir="2700000" algn="ctr" rotWithShape="0">
              <a:srgbClr val="00AFE9"/>
            </a:outerShdw>
          </a:effectLst>
        </p:spPr>
        <p:txBody>
          <a:bodyPr lIns="0" rIns="0" anchor="ctr"/>
          <a:lstStyle/>
          <a:p>
            <a:pPr algn="ctr"/>
            <a:r>
              <a:rPr kumimoji="1" lang="zh-CN" altLang="en-US" b="1">
                <a:solidFill>
                  <a:srgbClr val="00CC00"/>
                </a:solidFill>
                <a:latin typeface="Times New Roman" panose="02020603050405020304" pitchFamily="18" charset="0"/>
              </a:rPr>
              <a:t>估算报告</a:t>
            </a:r>
          </a:p>
        </p:txBody>
      </p:sp>
      <p:sp>
        <p:nvSpPr>
          <p:cNvPr id="248489" name="Rectangle 681"/>
          <p:cNvSpPr>
            <a:spLocks noChangeArrowheads="1"/>
          </p:cNvSpPr>
          <p:nvPr/>
        </p:nvSpPr>
        <p:spPr bwMode="auto">
          <a:xfrm>
            <a:off x="5678488" y="5397500"/>
            <a:ext cx="1152525" cy="576263"/>
          </a:xfrm>
          <a:prstGeom prst="rect">
            <a:avLst/>
          </a:prstGeom>
          <a:solidFill>
            <a:srgbClr val="FFFFFF"/>
          </a:solidFill>
          <a:ln w="23876">
            <a:solidFill>
              <a:srgbClr val="0083D7"/>
            </a:solidFill>
            <a:miter lim="800000"/>
            <a:headEnd/>
            <a:tailEnd/>
          </a:ln>
          <a:effectLst>
            <a:outerShdw dist="107763" dir="2700000" algn="ctr" rotWithShape="0">
              <a:srgbClr val="00AFE9"/>
            </a:outerShdw>
          </a:effectLst>
        </p:spPr>
        <p:txBody>
          <a:bodyPr lIns="0" rIns="0" anchor="ctr"/>
          <a:lstStyle/>
          <a:p>
            <a:pPr algn="ctr"/>
            <a:r>
              <a:rPr kumimoji="1" lang="zh-CN" altLang="en-US" b="1">
                <a:solidFill>
                  <a:srgbClr val="00CC00"/>
                </a:solidFill>
                <a:latin typeface="Times New Roman" panose="02020603050405020304" pitchFamily="18" charset="0"/>
              </a:rPr>
              <a:t>体系结构设计</a:t>
            </a:r>
          </a:p>
        </p:txBody>
      </p:sp>
      <p:sp>
        <p:nvSpPr>
          <p:cNvPr id="248490" name="Rectangle 682"/>
          <p:cNvSpPr>
            <a:spLocks noChangeArrowheads="1"/>
          </p:cNvSpPr>
          <p:nvPr/>
        </p:nvSpPr>
        <p:spPr bwMode="auto">
          <a:xfrm>
            <a:off x="7407275" y="5397500"/>
            <a:ext cx="1152525" cy="576263"/>
          </a:xfrm>
          <a:prstGeom prst="rect">
            <a:avLst/>
          </a:prstGeom>
          <a:solidFill>
            <a:srgbClr val="FFFFFF"/>
          </a:solidFill>
          <a:ln w="23876">
            <a:solidFill>
              <a:srgbClr val="0083D7"/>
            </a:solidFill>
            <a:miter lim="800000"/>
            <a:headEnd/>
            <a:tailEnd/>
          </a:ln>
          <a:effectLst>
            <a:outerShdw dist="107763" dir="2700000" algn="ctr" rotWithShape="0">
              <a:srgbClr val="00AFE9"/>
            </a:outerShdw>
          </a:effectLst>
        </p:spPr>
        <p:txBody>
          <a:bodyPr lIns="0" rIns="0" anchor="ctr"/>
          <a:lstStyle/>
          <a:p>
            <a:pPr algn="ctr">
              <a:spcBef>
                <a:spcPct val="50000"/>
              </a:spcBef>
            </a:pPr>
            <a:r>
              <a:rPr kumimoji="1" lang="zh-CN" altLang="en-US" b="1">
                <a:solidFill>
                  <a:srgbClr val="00CC00"/>
                </a:solidFill>
                <a:latin typeface="Times New Roman" panose="02020603050405020304" pitchFamily="18" charset="0"/>
              </a:rPr>
              <a:t>系统需求</a:t>
            </a:r>
          </a:p>
        </p:txBody>
      </p:sp>
      <p:sp>
        <p:nvSpPr>
          <p:cNvPr id="248494" name="Text Box 686"/>
          <p:cNvSpPr txBox="1">
            <a:spLocks noChangeArrowheads="1"/>
          </p:cNvSpPr>
          <p:nvPr/>
        </p:nvSpPr>
        <p:spPr bwMode="auto">
          <a:xfrm>
            <a:off x="4211638" y="3409950"/>
            <a:ext cx="6127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kumimoji="1" lang="zh-CN" altLang="en-US" sz="2400" b="1">
                <a:latin typeface="Times New Roman" panose="02020603050405020304" pitchFamily="18" charset="0"/>
              </a:rPr>
              <a:t>活动</a:t>
            </a:r>
          </a:p>
        </p:txBody>
      </p:sp>
      <p:sp>
        <p:nvSpPr>
          <p:cNvPr id="248495" name="Text Box 687"/>
          <p:cNvSpPr txBox="1">
            <a:spLocks noChangeArrowheads="1"/>
          </p:cNvSpPr>
          <p:nvPr/>
        </p:nvSpPr>
        <p:spPr bwMode="auto">
          <a:xfrm>
            <a:off x="4059238" y="6146800"/>
            <a:ext cx="9191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kumimoji="1" lang="zh-CN" altLang="en-US" sz="2400" b="1">
                <a:solidFill>
                  <a:srgbClr val="FF3300"/>
                </a:solidFill>
                <a:latin typeface="Times New Roman" panose="02020603050405020304" pitchFamily="18" charset="0"/>
              </a:rPr>
              <a:t>里程碑</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468313" y="228600"/>
            <a:ext cx="7989887" cy="1143000"/>
          </a:xfrm>
        </p:spPr>
        <p:txBody>
          <a:bodyPr/>
          <a:lstStyle/>
          <a:p>
            <a:r>
              <a:rPr lang="zh-CN" altLang="en-US" sz="4000" b="0">
                <a:ea typeface="楷体_GB2312" pitchFamily="49" charset="-122"/>
              </a:rPr>
              <a:t>项目进度</a:t>
            </a:r>
          </a:p>
        </p:txBody>
      </p:sp>
      <p:sp>
        <p:nvSpPr>
          <p:cNvPr id="248835" name="Rectangle 3"/>
          <p:cNvSpPr>
            <a:spLocks noGrp="1" noChangeArrowheads="1"/>
          </p:cNvSpPr>
          <p:nvPr>
            <p:ph type="body" idx="1"/>
          </p:nvPr>
        </p:nvSpPr>
        <p:spPr>
          <a:xfrm>
            <a:off x="685800" y="1676400"/>
            <a:ext cx="7924800" cy="3913188"/>
          </a:xfrm>
        </p:spPr>
        <p:txBody>
          <a:bodyPr/>
          <a:lstStyle/>
          <a:p>
            <a:pPr>
              <a:lnSpc>
                <a:spcPct val="90000"/>
              </a:lnSpc>
              <a:buClr>
                <a:srgbClr val="FFFF00"/>
              </a:buClr>
            </a:pPr>
            <a:r>
              <a:rPr lang="zh-CN" altLang="en-US" b="1">
                <a:ea typeface="楷体_GB2312" pitchFamily="49" charset="-122"/>
              </a:rPr>
              <a:t>项目进度对软件管理者的要求是十分苛刻的。管理人员必须估算完成各项活动所需要的时间和资源，并按照一定的顺序把他们紧密组织起来。</a:t>
            </a:r>
          </a:p>
          <a:p>
            <a:pPr>
              <a:lnSpc>
                <a:spcPct val="90000"/>
              </a:lnSpc>
              <a:buClr>
                <a:srgbClr val="FFFF00"/>
              </a:buClr>
            </a:pPr>
            <a:endParaRPr lang="zh-CN" altLang="en-US" b="1">
              <a:ea typeface="楷体_GB2312" pitchFamily="49" charset="-122"/>
            </a:endParaRPr>
          </a:p>
          <a:p>
            <a:pPr>
              <a:lnSpc>
                <a:spcPct val="90000"/>
              </a:lnSpc>
              <a:buClr>
                <a:srgbClr val="FFFF00"/>
              </a:buClr>
            </a:pPr>
            <a:r>
              <a:rPr lang="zh-CN" altLang="en-US" b="1">
                <a:ea typeface="楷体_GB2312" pitchFamily="49" charset="-122"/>
              </a:rPr>
              <a:t>项目进度包括把一个项目所有工作分解为若干独立活动，以及完成这些活动所需的时间。</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250825" y="228600"/>
            <a:ext cx="8207375" cy="1143000"/>
          </a:xfrm>
        </p:spPr>
        <p:txBody>
          <a:bodyPr/>
          <a:lstStyle/>
          <a:p>
            <a:r>
              <a:rPr lang="zh-CN" altLang="en-US" sz="3600" b="0">
                <a:ea typeface="楷体_GB2312" pitchFamily="49" charset="-122"/>
              </a:rPr>
              <a:t>项目进度过程</a:t>
            </a:r>
          </a:p>
        </p:txBody>
      </p:sp>
      <p:sp>
        <p:nvSpPr>
          <p:cNvPr id="250004" name="Rectangle 148"/>
          <p:cNvSpPr>
            <a:spLocks noChangeArrowheads="1"/>
          </p:cNvSpPr>
          <p:nvPr/>
        </p:nvSpPr>
        <p:spPr bwMode="auto">
          <a:xfrm>
            <a:off x="228600" y="1557338"/>
            <a:ext cx="8686800" cy="25146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006" name="Line 150"/>
          <p:cNvSpPr>
            <a:spLocks noChangeShapeType="1"/>
          </p:cNvSpPr>
          <p:nvPr/>
        </p:nvSpPr>
        <p:spPr bwMode="auto">
          <a:xfrm>
            <a:off x="1670050" y="2593975"/>
            <a:ext cx="381000" cy="0"/>
          </a:xfrm>
          <a:prstGeom prst="line">
            <a:avLst/>
          </a:prstGeom>
          <a:noFill/>
          <a:ln w="38100">
            <a:solidFill>
              <a:schemeClr val="bg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250007" name="Line 151"/>
          <p:cNvSpPr>
            <a:spLocks noChangeShapeType="1"/>
          </p:cNvSpPr>
          <p:nvPr/>
        </p:nvSpPr>
        <p:spPr bwMode="auto">
          <a:xfrm>
            <a:off x="3352800" y="2593975"/>
            <a:ext cx="427038" cy="0"/>
          </a:xfrm>
          <a:prstGeom prst="line">
            <a:avLst/>
          </a:prstGeom>
          <a:noFill/>
          <a:ln w="38100">
            <a:solidFill>
              <a:schemeClr val="bg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250008" name="Line 152"/>
          <p:cNvSpPr>
            <a:spLocks noChangeShapeType="1"/>
          </p:cNvSpPr>
          <p:nvPr/>
        </p:nvSpPr>
        <p:spPr bwMode="auto">
          <a:xfrm>
            <a:off x="5076825" y="2593975"/>
            <a:ext cx="431800" cy="0"/>
          </a:xfrm>
          <a:prstGeom prst="line">
            <a:avLst/>
          </a:prstGeom>
          <a:noFill/>
          <a:ln w="38100">
            <a:solidFill>
              <a:schemeClr val="bg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250009" name="Line 153"/>
          <p:cNvSpPr>
            <a:spLocks noChangeShapeType="1"/>
          </p:cNvSpPr>
          <p:nvPr/>
        </p:nvSpPr>
        <p:spPr bwMode="auto">
          <a:xfrm>
            <a:off x="6804025" y="2593975"/>
            <a:ext cx="431800" cy="0"/>
          </a:xfrm>
          <a:prstGeom prst="line">
            <a:avLst/>
          </a:prstGeom>
          <a:noFill/>
          <a:ln w="38100">
            <a:solidFill>
              <a:schemeClr val="bg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250010" name="Line 154"/>
          <p:cNvSpPr>
            <a:spLocks noChangeShapeType="1"/>
          </p:cNvSpPr>
          <p:nvPr/>
        </p:nvSpPr>
        <p:spPr bwMode="auto">
          <a:xfrm flipV="1">
            <a:off x="990600" y="2928938"/>
            <a:ext cx="0" cy="609600"/>
          </a:xfrm>
          <a:prstGeom prst="line">
            <a:avLst/>
          </a:prstGeom>
          <a:noFill/>
          <a:ln w="38100">
            <a:solidFill>
              <a:schemeClr val="bg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250011" name="Text Box 155"/>
          <p:cNvSpPr txBox="1">
            <a:spLocks noChangeArrowheads="1"/>
          </p:cNvSpPr>
          <p:nvPr/>
        </p:nvSpPr>
        <p:spPr bwMode="auto">
          <a:xfrm>
            <a:off x="444500" y="3586163"/>
            <a:ext cx="11033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kumimoji="1" lang="zh-CN" altLang="en-US" b="1">
                <a:solidFill>
                  <a:schemeClr val="accent1"/>
                </a:solidFill>
                <a:latin typeface="Times New Roman" panose="02020603050405020304" pitchFamily="18" charset="0"/>
              </a:rPr>
              <a:t>软件需求</a:t>
            </a:r>
          </a:p>
        </p:txBody>
      </p:sp>
      <p:sp>
        <p:nvSpPr>
          <p:cNvPr id="250024" name="AutoShape 168"/>
          <p:cNvSpPr>
            <a:spLocks noChangeArrowheads="1"/>
          </p:cNvSpPr>
          <p:nvPr/>
        </p:nvSpPr>
        <p:spPr bwMode="auto">
          <a:xfrm>
            <a:off x="395288" y="2233613"/>
            <a:ext cx="1223962" cy="649287"/>
          </a:xfrm>
          <a:prstGeom prst="flowChartTerminator">
            <a:avLst/>
          </a:prstGeom>
          <a:solidFill>
            <a:schemeClr val="bg1"/>
          </a:solidFill>
          <a:ln w="38100">
            <a:solidFill>
              <a:srgbClr val="00AFE9"/>
            </a:solidFill>
            <a:miter lim="800000"/>
            <a:headEnd/>
            <a:tailEnd/>
          </a:ln>
          <a:effectLst>
            <a:outerShdw dist="71842" dir="2700000" algn="ctr" rotWithShape="0">
              <a:srgbClr val="00AFE9"/>
            </a:outerShdw>
          </a:effectLst>
        </p:spPr>
        <p:txBody>
          <a:bodyPr wrap="none" lIns="0" tIns="0" rIns="0" bIns="0" anchor="ctr"/>
          <a:lstStyle/>
          <a:p>
            <a:pPr algn="ctr"/>
            <a:r>
              <a:rPr kumimoji="1" lang="zh-CN" altLang="en-US" b="1">
                <a:latin typeface="Times New Roman" panose="02020603050405020304" pitchFamily="18" charset="0"/>
              </a:rPr>
              <a:t>识别活动</a:t>
            </a:r>
          </a:p>
        </p:txBody>
      </p:sp>
      <p:sp>
        <p:nvSpPr>
          <p:cNvPr id="250025" name="AutoShape 169"/>
          <p:cNvSpPr>
            <a:spLocks noChangeArrowheads="1"/>
          </p:cNvSpPr>
          <p:nvPr/>
        </p:nvSpPr>
        <p:spPr bwMode="auto">
          <a:xfrm>
            <a:off x="2051050" y="2233613"/>
            <a:ext cx="1223963" cy="649287"/>
          </a:xfrm>
          <a:prstGeom prst="flowChartTerminator">
            <a:avLst/>
          </a:prstGeom>
          <a:solidFill>
            <a:schemeClr val="bg1"/>
          </a:solidFill>
          <a:ln w="38100">
            <a:solidFill>
              <a:srgbClr val="00AFE9"/>
            </a:solidFill>
            <a:miter lim="800000"/>
            <a:headEnd/>
            <a:tailEnd/>
          </a:ln>
          <a:effectLst>
            <a:outerShdw dist="71842" dir="2700000" algn="ctr" rotWithShape="0">
              <a:srgbClr val="00AFE9"/>
            </a:outerShdw>
          </a:effectLst>
        </p:spPr>
        <p:txBody>
          <a:bodyPr wrap="none" lIns="0" tIns="0" rIns="0" bIns="0" anchor="ctr"/>
          <a:lstStyle/>
          <a:p>
            <a:pPr algn="ctr"/>
            <a:r>
              <a:rPr kumimoji="1" lang="zh-CN" altLang="en-US" b="1">
                <a:latin typeface="Times New Roman" panose="02020603050405020304" pitchFamily="18" charset="0"/>
              </a:rPr>
              <a:t>识别活动</a:t>
            </a:r>
          </a:p>
          <a:p>
            <a:pPr algn="ctr"/>
            <a:r>
              <a:rPr kumimoji="1" lang="zh-CN" altLang="en-US" b="1">
                <a:latin typeface="Times New Roman" panose="02020603050405020304" pitchFamily="18" charset="0"/>
              </a:rPr>
              <a:t>依赖关系</a:t>
            </a:r>
          </a:p>
        </p:txBody>
      </p:sp>
      <p:sp>
        <p:nvSpPr>
          <p:cNvPr id="250026" name="AutoShape 170"/>
          <p:cNvSpPr>
            <a:spLocks noChangeArrowheads="1"/>
          </p:cNvSpPr>
          <p:nvPr/>
        </p:nvSpPr>
        <p:spPr bwMode="auto">
          <a:xfrm>
            <a:off x="3779838" y="2233613"/>
            <a:ext cx="1223962" cy="649287"/>
          </a:xfrm>
          <a:prstGeom prst="flowChartTerminator">
            <a:avLst/>
          </a:prstGeom>
          <a:solidFill>
            <a:schemeClr val="bg1"/>
          </a:solidFill>
          <a:ln w="38100">
            <a:solidFill>
              <a:srgbClr val="00AFE9"/>
            </a:solidFill>
            <a:miter lim="800000"/>
            <a:headEnd/>
            <a:tailEnd/>
          </a:ln>
          <a:effectLst>
            <a:outerShdw dist="71842" dir="2700000" algn="ctr" rotWithShape="0">
              <a:srgbClr val="00AFE9"/>
            </a:outerShdw>
          </a:effectLst>
        </p:spPr>
        <p:txBody>
          <a:bodyPr wrap="none" lIns="0" tIns="0" rIns="0" bIns="0" anchor="ctr"/>
          <a:lstStyle/>
          <a:p>
            <a:pPr algn="ctr"/>
            <a:r>
              <a:rPr kumimoji="1" lang="zh-CN" altLang="en-US" b="1">
                <a:latin typeface="Times New Roman" panose="02020603050405020304" pitchFamily="18" charset="0"/>
              </a:rPr>
              <a:t>估算活动</a:t>
            </a:r>
          </a:p>
          <a:p>
            <a:pPr algn="ctr"/>
            <a:r>
              <a:rPr kumimoji="1" lang="zh-CN" altLang="en-US" b="1">
                <a:latin typeface="Times New Roman" panose="02020603050405020304" pitchFamily="18" charset="0"/>
              </a:rPr>
              <a:t>的资源</a:t>
            </a:r>
          </a:p>
        </p:txBody>
      </p:sp>
      <p:sp>
        <p:nvSpPr>
          <p:cNvPr id="250027" name="AutoShape 171"/>
          <p:cNvSpPr>
            <a:spLocks noChangeArrowheads="1"/>
          </p:cNvSpPr>
          <p:nvPr/>
        </p:nvSpPr>
        <p:spPr bwMode="auto">
          <a:xfrm>
            <a:off x="5508625" y="2233613"/>
            <a:ext cx="1223963" cy="649287"/>
          </a:xfrm>
          <a:prstGeom prst="flowChartTerminator">
            <a:avLst/>
          </a:prstGeom>
          <a:solidFill>
            <a:schemeClr val="bg1"/>
          </a:solidFill>
          <a:ln w="38100">
            <a:solidFill>
              <a:srgbClr val="00AFE9"/>
            </a:solidFill>
            <a:miter lim="800000"/>
            <a:headEnd/>
            <a:tailEnd/>
          </a:ln>
          <a:effectLst>
            <a:outerShdw dist="71842" dir="2700000" algn="ctr" rotWithShape="0">
              <a:srgbClr val="00AFE9"/>
            </a:outerShdw>
          </a:effectLst>
        </p:spPr>
        <p:txBody>
          <a:bodyPr wrap="none" lIns="0" tIns="0" rIns="0" bIns="0" anchor="ctr"/>
          <a:lstStyle/>
          <a:p>
            <a:pPr algn="ctr"/>
            <a:r>
              <a:rPr kumimoji="1" lang="zh-CN" altLang="en-US" b="1">
                <a:latin typeface="Times New Roman" panose="02020603050405020304" pitchFamily="18" charset="0"/>
              </a:rPr>
              <a:t>为活动</a:t>
            </a:r>
          </a:p>
          <a:p>
            <a:pPr algn="ctr"/>
            <a:r>
              <a:rPr kumimoji="1" lang="zh-CN" altLang="en-US" b="1">
                <a:latin typeface="Times New Roman" panose="02020603050405020304" pitchFamily="18" charset="0"/>
              </a:rPr>
              <a:t>分配人员</a:t>
            </a:r>
          </a:p>
        </p:txBody>
      </p:sp>
      <p:sp>
        <p:nvSpPr>
          <p:cNvPr id="250028" name="AutoShape 172"/>
          <p:cNvSpPr>
            <a:spLocks noChangeArrowheads="1"/>
          </p:cNvSpPr>
          <p:nvPr/>
        </p:nvSpPr>
        <p:spPr bwMode="auto">
          <a:xfrm>
            <a:off x="7235825" y="2233613"/>
            <a:ext cx="1223963" cy="649287"/>
          </a:xfrm>
          <a:prstGeom prst="flowChartTerminator">
            <a:avLst/>
          </a:prstGeom>
          <a:solidFill>
            <a:schemeClr val="bg1"/>
          </a:solidFill>
          <a:ln w="38100">
            <a:solidFill>
              <a:srgbClr val="00AFE9"/>
            </a:solidFill>
            <a:miter lim="800000"/>
            <a:headEnd/>
            <a:tailEnd/>
          </a:ln>
          <a:effectLst>
            <a:outerShdw dist="71842" dir="2700000" algn="ctr" rotWithShape="0">
              <a:srgbClr val="00AFE9"/>
            </a:outerShdw>
          </a:effectLst>
        </p:spPr>
        <p:txBody>
          <a:bodyPr wrap="none" lIns="0" tIns="0" rIns="0" bIns="0" anchor="ctr"/>
          <a:lstStyle/>
          <a:p>
            <a:pPr algn="ctr"/>
            <a:r>
              <a:rPr kumimoji="1" lang="zh-CN" altLang="en-US" b="1">
                <a:latin typeface="Times New Roman" panose="02020603050405020304" pitchFamily="18" charset="0"/>
              </a:rPr>
              <a:t>创建</a:t>
            </a:r>
          </a:p>
          <a:p>
            <a:pPr algn="ctr"/>
            <a:r>
              <a:rPr kumimoji="1" lang="zh-CN" altLang="en-US" b="1">
                <a:latin typeface="Times New Roman" panose="02020603050405020304" pitchFamily="18" charset="0"/>
              </a:rPr>
              <a:t>项目图表</a:t>
            </a:r>
          </a:p>
        </p:txBody>
      </p:sp>
      <p:sp>
        <p:nvSpPr>
          <p:cNvPr id="250030" name="Rectangle 174"/>
          <p:cNvSpPr>
            <a:spLocks noChangeArrowheads="1"/>
          </p:cNvSpPr>
          <p:nvPr/>
        </p:nvSpPr>
        <p:spPr bwMode="auto">
          <a:xfrm>
            <a:off x="7308850" y="3314700"/>
            <a:ext cx="122396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kumimoji="1" lang="zh-CN" altLang="en-US" b="1">
                <a:solidFill>
                  <a:schemeClr val="accent1"/>
                </a:solidFill>
                <a:latin typeface="Times New Roman" panose="02020603050405020304" pitchFamily="18" charset="0"/>
              </a:rPr>
              <a:t>活动图表</a:t>
            </a:r>
          </a:p>
          <a:p>
            <a:pPr algn="ctr"/>
            <a:r>
              <a:rPr kumimoji="1" lang="zh-CN" altLang="en-US" b="1">
                <a:solidFill>
                  <a:schemeClr val="accent1"/>
                </a:solidFill>
                <a:latin typeface="Times New Roman" panose="02020603050405020304" pitchFamily="18" charset="0"/>
              </a:rPr>
              <a:t>及条形图</a:t>
            </a:r>
          </a:p>
        </p:txBody>
      </p:sp>
      <p:sp>
        <p:nvSpPr>
          <p:cNvPr id="250031" name="Line 175"/>
          <p:cNvSpPr>
            <a:spLocks noChangeShapeType="1"/>
          </p:cNvSpPr>
          <p:nvPr/>
        </p:nvSpPr>
        <p:spPr bwMode="auto">
          <a:xfrm>
            <a:off x="7956550" y="2954338"/>
            <a:ext cx="0" cy="431800"/>
          </a:xfrm>
          <a:prstGeom prst="line">
            <a:avLst/>
          </a:prstGeom>
          <a:noFill/>
          <a:ln w="38100">
            <a:solidFill>
              <a:schemeClr val="bg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250032" name="Line 176"/>
          <p:cNvSpPr>
            <a:spLocks noChangeShapeType="1"/>
          </p:cNvSpPr>
          <p:nvPr/>
        </p:nvSpPr>
        <p:spPr bwMode="auto">
          <a:xfrm flipV="1">
            <a:off x="7812088" y="1873250"/>
            <a:ext cx="0" cy="36036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250033" name="Line 177"/>
          <p:cNvSpPr>
            <a:spLocks noChangeShapeType="1"/>
          </p:cNvSpPr>
          <p:nvPr/>
        </p:nvSpPr>
        <p:spPr bwMode="auto">
          <a:xfrm flipH="1">
            <a:off x="4427538" y="1887538"/>
            <a:ext cx="3384550"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250034" name="Line 178"/>
          <p:cNvSpPr>
            <a:spLocks noChangeShapeType="1"/>
          </p:cNvSpPr>
          <p:nvPr/>
        </p:nvSpPr>
        <p:spPr bwMode="auto">
          <a:xfrm>
            <a:off x="4427538" y="1873250"/>
            <a:ext cx="0" cy="360363"/>
          </a:xfrm>
          <a:prstGeom prst="line">
            <a:avLst/>
          </a:prstGeom>
          <a:noFill/>
          <a:ln w="38100">
            <a:solidFill>
              <a:schemeClr val="bg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250035" name="Text Box 179"/>
          <p:cNvSpPr txBox="1">
            <a:spLocks noChangeArrowheads="1"/>
          </p:cNvSpPr>
          <p:nvPr/>
        </p:nvSpPr>
        <p:spPr bwMode="auto">
          <a:xfrm>
            <a:off x="684213" y="4437063"/>
            <a:ext cx="7991475"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Clr>
                <a:srgbClr val="FFFF00"/>
              </a:buClr>
              <a:buFont typeface="Wingdings" panose="05000000000000000000" pitchFamily="2" charset="2"/>
              <a:buChar char="n"/>
            </a:pPr>
            <a:r>
              <a:rPr lang="zh-CN" altLang="en-US" b="1">
                <a:ea typeface="楷体_GB2312" pitchFamily="49" charset="-122"/>
              </a:rPr>
              <a:t>有些活动是并行进行的，调度人员必须协调这些并行活动，并把整个工作组织起来，使人力资源得到充分利用。</a:t>
            </a:r>
          </a:p>
          <a:p>
            <a:pPr>
              <a:buClr>
                <a:srgbClr val="FFFF00"/>
              </a:buClr>
              <a:buFont typeface="Wingdings" panose="05000000000000000000" pitchFamily="2" charset="2"/>
              <a:buChar char="n"/>
            </a:pPr>
            <a:r>
              <a:rPr lang="zh-CN" altLang="en-US" b="1">
                <a:ea typeface="楷体_GB2312" pitchFamily="49" charset="-122"/>
              </a:rPr>
              <a:t>一定要避免出现因一项关键任务没有完成而使整个项目延期交付的情形。</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395288" y="228600"/>
            <a:ext cx="8062912" cy="1143000"/>
          </a:xfrm>
        </p:spPr>
        <p:txBody>
          <a:bodyPr/>
          <a:lstStyle/>
          <a:p>
            <a:r>
              <a:rPr lang="zh-CN" altLang="en-US" sz="3600" b="0">
                <a:ea typeface="楷体_GB2312" pitchFamily="49" charset="-122"/>
              </a:rPr>
              <a:t>活动分解及进度管理</a:t>
            </a:r>
          </a:p>
        </p:txBody>
      </p:sp>
      <p:sp>
        <p:nvSpPr>
          <p:cNvPr id="325653" name="Text Box 21"/>
          <p:cNvSpPr txBox="1">
            <a:spLocks noChangeArrowheads="1"/>
          </p:cNvSpPr>
          <p:nvPr/>
        </p:nvSpPr>
        <p:spPr bwMode="auto">
          <a:xfrm>
            <a:off x="684213" y="1546225"/>
            <a:ext cx="7991475"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49263" indent="-449263">
              <a:defRPr kumimoji="1" sz="2400">
                <a:solidFill>
                  <a:schemeClr val="tx1"/>
                </a:solidFill>
                <a:latin typeface="Times New Roman" panose="02020603050405020304" pitchFamily="18" charset="0"/>
                <a:ea typeface="宋体" panose="02010600030101010101" pitchFamily="2" charset="-122"/>
              </a:defRPr>
            </a:lvl1pPr>
            <a:lvl2pPr marL="62865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Clr>
                <a:srgbClr val="FFFF00"/>
              </a:buClr>
              <a:buFont typeface="Wingdings" panose="05000000000000000000" pitchFamily="2" charset="2"/>
              <a:buChar char="n"/>
            </a:pPr>
            <a:r>
              <a:rPr lang="zh-CN" altLang="en-US" sz="2800" b="1">
                <a:ea typeface="楷体_GB2312" pitchFamily="49" charset="-122"/>
              </a:rPr>
              <a:t>正常情况，各活动应至少持续</a:t>
            </a:r>
            <a:r>
              <a:rPr lang="en-US" altLang="zh-CN" sz="2800" b="1">
                <a:ea typeface="楷体_GB2312" pitchFamily="49" charset="-122"/>
              </a:rPr>
              <a:t>1</a:t>
            </a:r>
            <a:r>
              <a:rPr lang="zh-CN" altLang="en-US" sz="2800" b="1">
                <a:ea typeface="楷体_GB2312" pitchFamily="49" charset="-122"/>
              </a:rPr>
              <a:t>周；</a:t>
            </a:r>
          </a:p>
          <a:p>
            <a:pPr>
              <a:buClr>
                <a:srgbClr val="FFFF00"/>
              </a:buClr>
              <a:buFont typeface="Wingdings" panose="05000000000000000000" pitchFamily="2" charset="2"/>
              <a:buChar char="n"/>
            </a:pPr>
            <a:r>
              <a:rPr lang="zh-CN" altLang="en-US" sz="2800" b="1">
                <a:ea typeface="楷体_GB2312" pitchFamily="49" charset="-122"/>
              </a:rPr>
              <a:t>对所有活动安排一个最高的时间限制（</a:t>
            </a:r>
            <a:r>
              <a:rPr lang="en-US" altLang="zh-CN" sz="2800" b="1">
                <a:ea typeface="楷体_GB2312" pitchFamily="49" charset="-122"/>
              </a:rPr>
              <a:t>8</a:t>
            </a:r>
            <a:r>
              <a:rPr lang="zh-CN" altLang="en-US" sz="2800" b="1">
                <a:ea typeface="楷体_GB2312" pitchFamily="49" charset="-122"/>
              </a:rPr>
              <a:t>～</a:t>
            </a:r>
            <a:r>
              <a:rPr lang="en-US" altLang="zh-CN" sz="2800" b="1">
                <a:ea typeface="楷体_GB2312" pitchFamily="49" charset="-122"/>
              </a:rPr>
              <a:t>10</a:t>
            </a:r>
            <a:r>
              <a:rPr lang="zh-CN" altLang="en-US" sz="2800" b="1">
                <a:ea typeface="楷体_GB2312" pitchFamily="49" charset="-122"/>
              </a:rPr>
              <a:t>周左右），如一项活动持续时间超过限制，就应该再次细分；</a:t>
            </a:r>
          </a:p>
          <a:p>
            <a:pPr>
              <a:buClr>
                <a:srgbClr val="FFFF00"/>
              </a:buClr>
              <a:buFont typeface="Wingdings" panose="05000000000000000000" pitchFamily="2" charset="2"/>
              <a:buChar char="n"/>
            </a:pPr>
            <a:r>
              <a:rPr lang="zh-CN" altLang="en-US" sz="2800" b="1">
                <a:ea typeface="楷体_GB2312" pitchFamily="49" charset="-122"/>
              </a:rPr>
              <a:t>估算进度时，管理者不能想当然认为项目的每个阶段都不会出问题；</a:t>
            </a:r>
          </a:p>
          <a:p>
            <a:pPr>
              <a:buClr>
                <a:srgbClr val="FFFF00"/>
              </a:buClr>
              <a:buFont typeface="Wingdings" panose="05000000000000000000" pitchFamily="2" charset="2"/>
              <a:buChar char="n"/>
            </a:pPr>
            <a:r>
              <a:rPr lang="zh-CN" altLang="en-US" sz="2800" b="1">
                <a:ea typeface="楷体_GB2312" pitchFamily="49" charset="-122"/>
              </a:rPr>
              <a:t>初时间外，还必须估算完成每项任务所需的资源：人力资源和其他可能的资源。</a:t>
            </a:r>
          </a:p>
        </p:txBody>
      </p:sp>
      <p:sp>
        <p:nvSpPr>
          <p:cNvPr id="325654" name="Text Box 22"/>
          <p:cNvSpPr txBox="1">
            <a:spLocks noChangeArrowheads="1"/>
          </p:cNvSpPr>
          <p:nvPr/>
        </p:nvSpPr>
        <p:spPr bwMode="auto">
          <a:xfrm>
            <a:off x="539750" y="5157788"/>
            <a:ext cx="8226425" cy="1133475"/>
          </a:xfrm>
          <a:prstGeom prst="rect">
            <a:avLst/>
          </a:prstGeom>
          <a:noFill/>
          <a:ln w="3810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kumimoji="1" lang="zh-CN" altLang="en-US" sz="2400" b="1">
                <a:latin typeface="楷体_GB2312" pitchFamily="49" charset="-122"/>
                <a:ea typeface="楷体_GB2312" pitchFamily="49" charset="-122"/>
              </a:rPr>
              <a:t>经验法则：估算时先假定什么问题也没有，然后再把预计出现的问题加到估计中去（＋</a:t>
            </a:r>
            <a:r>
              <a:rPr kumimoji="1" lang="en-US" altLang="zh-CN" sz="2400" b="1">
                <a:latin typeface="楷体_GB2312" pitchFamily="49" charset="-122"/>
                <a:ea typeface="楷体_GB2312" pitchFamily="49" charset="-122"/>
              </a:rPr>
              <a:t>30</a:t>
            </a:r>
            <a:r>
              <a:rPr kumimoji="1" lang="zh-CN" altLang="en-US" sz="2400" b="1">
                <a:latin typeface="楷体_GB2312" pitchFamily="49" charset="-122"/>
                <a:ea typeface="楷体_GB2312" pitchFamily="49" charset="-122"/>
              </a:rPr>
              <a:t>％）。还要考虑因偶然因素带来的意想不到的问题（＋</a:t>
            </a:r>
            <a:r>
              <a:rPr kumimoji="1" lang="en-US" altLang="zh-CN" sz="2400" b="1">
                <a:latin typeface="楷体_GB2312" pitchFamily="49" charset="-122"/>
                <a:ea typeface="楷体_GB2312" pitchFamily="49" charset="-122"/>
              </a:rPr>
              <a:t>20</a:t>
            </a:r>
            <a:r>
              <a:rPr kumimoji="1" lang="zh-CN" altLang="en-US" sz="2400" b="1">
                <a:latin typeface="楷体_GB2312" pitchFamily="49" charset="-122"/>
                <a:ea typeface="楷体_GB2312" pitchFamily="49" charset="-122"/>
              </a:rPr>
              <a:t>％）。</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685800" y="228600"/>
            <a:ext cx="7772400" cy="1143000"/>
          </a:xfrm>
        </p:spPr>
        <p:txBody>
          <a:bodyPr/>
          <a:lstStyle/>
          <a:p>
            <a:r>
              <a:rPr lang="zh-CN" altLang="en-US" sz="3600" b="0">
                <a:ea typeface="楷体_GB2312" pitchFamily="49" charset="-122"/>
              </a:rPr>
              <a:t>进度管理工具</a:t>
            </a:r>
          </a:p>
        </p:txBody>
      </p:sp>
      <p:sp>
        <p:nvSpPr>
          <p:cNvPr id="250883" name="Rectangle 3"/>
          <p:cNvSpPr>
            <a:spLocks noGrp="1" noChangeArrowheads="1"/>
          </p:cNvSpPr>
          <p:nvPr>
            <p:ph type="body" idx="1"/>
          </p:nvPr>
        </p:nvSpPr>
        <p:spPr>
          <a:xfrm>
            <a:off x="685800" y="1676400"/>
            <a:ext cx="8001000" cy="3624263"/>
          </a:xfrm>
        </p:spPr>
        <p:txBody>
          <a:bodyPr/>
          <a:lstStyle/>
          <a:p>
            <a:pPr>
              <a:lnSpc>
                <a:spcPct val="90000"/>
              </a:lnSpc>
              <a:buClr>
                <a:srgbClr val="FFFF00"/>
              </a:buClr>
              <a:buSzPct val="80000"/>
              <a:buFont typeface="Wingdings" panose="05000000000000000000" pitchFamily="2" charset="2"/>
              <a:buChar char="n"/>
            </a:pPr>
            <a:r>
              <a:rPr lang="zh-CN" altLang="en-US" b="1">
                <a:latin typeface="楷体_GB2312" pitchFamily="49" charset="-122"/>
                <a:ea typeface="楷体_GB2312" pitchFamily="49" charset="-122"/>
              </a:rPr>
              <a:t>项目进度通常用一系列的图表表示，通过这些图表可以了解任务分解、活动依赖关系和人员分配情况。</a:t>
            </a:r>
          </a:p>
          <a:p>
            <a:pPr>
              <a:lnSpc>
                <a:spcPct val="90000"/>
              </a:lnSpc>
              <a:buClr>
                <a:srgbClr val="FFFF00"/>
              </a:buClr>
              <a:buSzPct val="80000"/>
              <a:buFont typeface="Wingdings" panose="05000000000000000000" pitchFamily="2" charset="2"/>
              <a:buChar char="n"/>
            </a:pPr>
            <a:r>
              <a:rPr lang="zh-CN" altLang="en-US" b="1">
                <a:latin typeface="楷体_GB2312" pitchFamily="49" charset="-122"/>
                <a:ea typeface="楷体_GB2312" pitchFamily="49" charset="-122"/>
              </a:rPr>
              <a:t>常用的项目进度表示法有：</a:t>
            </a:r>
          </a:p>
          <a:p>
            <a:pPr lvl="2">
              <a:lnSpc>
                <a:spcPct val="90000"/>
              </a:lnSpc>
              <a:buClr>
                <a:srgbClr val="FFFF00"/>
              </a:buClr>
              <a:buFont typeface="Wingdings" panose="05000000000000000000" pitchFamily="2" charset="2"/>
              <a:buChar char="ü"/>
            </a:pPr>
            <a:r>
              <a:rPr lang="zh-CN" altLang="en-US" sz="2800" b="1">
                <a:latin typeface="楷体_GB2312" pitchFamily="49" charset="-122"/>
                <a:ea typeface="楷体_GB2312" pitchFamily="49" charset="-122"/>
              </a:rPr>
              <a:t>甘特图（</a:t>
            </a:r>
            <a:r>
              <a:rPr lang="en-US" altLang="zh-CN" sz="2800" b="1">
                <a:latin typeface="楷体_GB2312" pitchFamily="49" charset="-122"/>
                <a:ea typeface="楷体_GB2312" pitchFamily="49" charset="-122"/>
              </a:rPr>
              <a:t>Gantt</a:t>
            </a:r>
            <a:r>
              <a:rPr lang="zh-CN" altLang="en-US" sz="2800" b="1">
                <a:latin typeface="楷体_GB2312" pitchFamily="49" charset="-122"/>
                <a:ea typeface="楷体_GB2312" pitchFamily="49" charset="-122"/>
              </a:rPr>
              <a:t>）</a:t>
            </a:r>
          </a:p>
          <a:p>
            <a:pPr lvl="2">
              <a:lnSpc>
                <a:spcPct val="90000"/>
              </a:lnSpc>
              <a:buClr>
                <a:srgbClr val="FFFF00"/>
              </a:buClr>
              <a:buFont typeface="Wingdings" panose="05000000000000000000" pitchFamily="2" charset="2"/>
              <a:buChar char="ü"/>
            </a:pPr>
            <a:r>
              <a:rPr lang="zh-CN" altLang="en-US" sz="2800" b="1">
                <a:latin typeface="楷体_GB2312" pitchFamily="49" charset="-122"/>
                <a:ea typeface="楷体_GB2312" pitchFamily="49" charset="-122"/>
              </a:rPr>
              <a:t>活动网络图（</a:t>
            </a:r>
            <a:r>
              <a:rPr lang="en-US" altLang="zh-CN" sz="2800" b="1">
                <a:latin typeface="楷体_GB2312" pitchFamily="49" charset="-122"/>
                <a:ea typeface="楷体_GB2312" pitchFamily="49" charset="-122"/>
              </a:rPr>
              <a:t>PERT</a:t>
            </a:r>
            <a:r>
              <a:rPr lang="zh-CN" altLang="en-US" sz="2800" b="1">
                <a:latin typeface="楷体_GB2312" pitchFamily="49" charset="-122"/>
                <a:ea typeface="楷体_GB2312" pitchFamily="49" charset="-122"/>
              </a:rPr>
              <a:t>）</a:t>
            </a:r>
          </a:p>
          <a:p>
            <a:pPr>
              <a:lnSpc>
                <a:spcPct val="90000"/>
              </a:lnSpc>
              <a:buClr>
                <a:srgbClr val="FFFF00"/>
              </a:buClr>
              <a:buSzPct val="80000"/>
              <a:buFont typeface="Wingdings" panose="05000000000000000000" pitchFamily="2" charset="2"/>
              <a:buChar char="n"/>
            </a:pPr>
            <a:r>
              <a:rPr lang="zh-CN" altLang="en-US" b="1">
                <a:latin typeface="楷体_GB2312" pitchFamily="49" charset="-122"/>
                <a:ea typeface="楷体_GB2312" pitchFamily="49" charset="-122"/>
              </a:rPr>
              <a:t>常用软件管理工具是：</a:t>
            </a:r>
            <a:r>
              <a:rPr lang="en-US" altLang="zh-CN" b="1">
                <a:latin typeface="楷体_GB2312" pitchFamily="49" charset="-122"/>
                <a:ea typeface="楷体_GB2312" pitchFamily="49" charset="-122"/>
              </a:rPr>
              <a:t>MS-Project</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685800" y="228600"/>
            <a:ext cx="7772400" cy="1143000"/>
          </a:xfrm>
        </p:spPr>
        <p:txBody>
          <a:bodyPr/>
          <a:lstStyle/>
          <a:p>
            <a:r>
              <a:rPr lang="zh-CN" altLang="en-US" sz="3600" b="0">
                <a:ea typeface="楷体_GB2312" pitchFamily="49" charset="-122"/>
              </a:rPr>
              <a:t>甘特图</a:t>
            </a:r>
          </a:p>
        </p:txBody>
      </p:sp>
      <p:sp>
        <p:nvSpPr>
          <p:cNvPr id="251907" name="Rectangle 3"/>
          <p:cNvSpPr>
            <a:spLocks noGrp="1" noChangeArrowheads="1"/>
          </p:cNvSpPr>
          <p:nvPr>
            <p:ph type="body" idx="1"/>
          </p:nvPr>
        </p:nvSpPr>
        <p:spPr>
          <a:xfrm>
            <a:off x="685800" y="1676400"/>
            <a:ext cx="8001000" cy="1219200"/>
          </a:xfrm>
        </p:spPr>
        <p:txBody>
          <a:bodyPr/>
          <a:lstStyle/>
          <a:p>
            <a:pPr>
              <a:buClr>
                <a:srgbClr val="FFFF00"/>
              </a:buClr>
            </a:pPr>
            <a:r>
              <a:rPr lang="zh-CN" altLang="en-US" b="1">
                <a:ea typeface="楷体_GB2312" pitchFamily="49" charset="-122"/>
              </a:rPr>
              <a:t>是历史悠久、应用广泛的制定进度计划的工具。</a:t>
            </a:r>
          </a:p>
        </p:txBody>
      </p:sp>
      <p:sp>
        <p:nvSpPr>
          <p:cNvPr id="251913" name="Text Box 9"/>
          <p:cNvSpPr txBox="1">
            <a:spLocks noChangeArrowheads="1"/>
          </p:cNvSpPr>
          <p:nvPr/>
        </p:nvSpPr>
        <p:spPr bwMode="auto">
          <a:xfrm>
            <a:off x="762000" y="2895600"/>
            <a:ext cx="7848600" cy="3468688"/>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2400" b="1">
                <a:latin typeface="楷体_GB2312" pitchFamily="49" charset="-122"/>
                <a:ea typeface="楷体_GB2312" pitchFamily="49" charset="-122"/>
              </a:rPr>
              <a:t>例：</a:t>
            </a:r>
          </a:p>
          <a:p>
            <a:pPr>
              <a:spcBef>
                <a:spcPct val="50000"/>
              </a:spcBef>
            </a:pPr>
            <a:r>
              <a:rPr kumimoji="1" lang="zh-CN" altLang="en-US" sz="2400" b="1">
                <a:latin typeface="楷体_GB2312" pitchFamily="49" charset="-122"/>
                <a:ea typeface="楷体_GB2312" pitchFamily="49" charset="-122"/>
              </a:rPr>
              <a:t>假设有一座陈旧的矩形木板房需要重新油漆。这项工作必须分</a:t>
            </a:r>
            <a:r>
              <a:rPr kumimoji="1" lang="en-US" altLang="zh-CN" sz="2400" b="1">
                <a:latin typeface="楷体_GB2312" pitchFamily="49" charset="-122"/>
                <a:ea typeface="楷体_GB2312" pitchFamily="49" charset="-122"/>
              </a:rPr>
              <a:t>3</a:t>
            </a:r>
            <a:r>
              <a:rPr kumimoji="1" lang="zh-CN" altLang="en-US" sz="2400" b="1">
                <a:latin typeface="楷体_GB2312" pitchFamily="49" charset="-122"/>
                <a:ea typeface="楷体_GB2312" pitchFamily="49" charset="-122"/>
              </a:rPr>
              <a:t>步：首先刮掉旧漆，然后刷上新漆，最后清除溅在窗户上的油漆。</a:t>
            </a:r>
          </a:p>
          <a:p>
            <a:pPr>
              <a:spcBef>
                <a:spcPct val="50000"/>
              </a:spcBef>
            </a:pPr>
            <a:r>
              <a:rPr kumimoji="1" lang="zh-CN" altLang="en-US" sz="2400" b="1">
                <a:latin typeface="楷体_GB2312" pitchFamily="49" charset="-122"/>
                <a:ea typeface="楷体_GB2312" pitchFamily="49" charset="-122"/>
              </a:rPr>
              <a:t>一共分配了</a:t>
            </a:r>
            <a:r>
              <a:rPr kumimoji="1" lang="en-US" altLang="zh-CN" sz="2400" b="1">
                <a:latin typeface="楷体_GB2312" pitchFamily="49" charset="-122"/>
                <a:ea typeface="楷体_GB2312" pitchFamily="49" charset="-122"/>
              </a:rPr>
              <a:t>15</a:t>
            </a:r>
            <a:r>
              <a:rPr kumimoji="1" lang="zh-CN" altLang="en-US" sz="2400" b="1">
                <a:latin typeface="楷体_GB2312" pitchFamily="49" charset="-122"/>
                <a:ea typeface="楷体_GB2312" pitchFamily="49" charset="-122"/>
              </a:rPr>
              <a:t>名工人去完成这项工作，而工具只有：</a:t>
            </a:r>
            <a:r>
              <a:rPr kumimoji="1" lang="en-US" altLang="zh-CN" sz="2400" b="1">
                <a:latin typeface="楷体_GB2312" pitchFamily="49" charset="-122"/>
                <a:ea typeface="楷体_GB2312" pitchFamily="49" charset="-122"/>
              </a:rPr>
              <a:t>5</a:t>
            </a:r>
            <a:r>
              <a:rPr kumimoji="1" lang="zh-CN" altLang="en-US" sz="2400" b="1">
                <a:latin typeface="楷体_GB2312" pitchFamily="49" charset="-122"/>
                <a:ea typeface="楷体_GB2312" pitchFamily="49" charset="-122"/>
              </a:rPr>
              <a:t>把刮旧漆的刮板，</a:t>
            </a:r>
            <a:r>
              <a:rPr kumimoji="1" lang="en-US" altLang="zh-CN" sz="2400" b="1">
                <a:latin typeface="楷体_GB2312" pitchFamily="49" charset="-122"/>
                <a:ea typeface="楷体_GB2312" pitchFamily="49" charset="-122"/>
              </a:rPr>
              <a:t>5</a:t>
            </a:r>
            <a:r>
              <a:rPr kumimoji="1" lang="zh-CN" altLang="en-US" sz="2400" b="1">
                <a:latin typeface="楷体_GB2312" pitchFamily="49" charset="-122"/>
                <a:ea typeface="楷体_GB2312" pitchFamily="49" charset="-122"/>
              </a:rPr>
              <a:t>把刷漆用的刷子，</a:t>
            </a:r>
            <a:r>
              <a:rPr kumimoji="1" lang="en-US" altLang="zh-CN" sz="2400" b="1">
                <a:latin typeface="楷体_GB2312" pitchFamily="49" charset="-122"/>
                <a:ea typeface="楷体_GB2312" pitchFamily="49" charset="-122"/>
              </a:rPr>
              <a:t>5</a:t>
            </a:r>
            <a:r>
              <a:rPr kumimoji="1" lang="zh-CN" altLang="en-US" sz="2400" b="1">
                <a:latin typeface="楷体_GB2312" pitchFamily="49" charset="-122"/>
                <a:ea typeface="楷体_GB2312" pitchFamily="49" charset="-122"/>
              </a:rPr>
              <a:t>把清除溅在窗户上油漆的小刮刀。</a:t>
            </a:r>
          </a:p>
          <a:p>
            <a:pPr>
              <a:spcBef>
                <a:spcPct val="50000"/>
              </a:spcBef>
            </a:pPr>
            <a:r>
              <a:rPr kumimoji="1" lang="zh-CN" altLang="en-US" sz="2400" b="1">
                <a:latin typeface="楷体_GB2312" pitchFamily="49" charset="-122"/>
                <a:ea typeface="楷体_GB2312" pitchFamily="49" charset="-122"/>
              </a:rPr>
              <a:t>如何安排工作，最有效？</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0" y="381000"/>
            <a:ext cx="8388350" cy="887413"/>
          </a:xfrm>
        </p:spPr>
        <p:txBody>
          <a:bodyPr/>
          <a:lstStyle/>
          <a:p>
            <a:r>
              <a:rPr lang="zh-CN" altLang="en-US" sz="4000" b="0">
                <a:ea typeface="楷体_GB2312" pitchFamily="49" charset="-122"/>
              </a:rPr>
              <a:t>内容提要</a:t>
            </a:r>
          </a:p>
        </p:txBody>
      </p:sp>
      <p:sp>
        <p:nvSpPr>
          <p:cNvPr id="236551" name="Text Box 7"/>
          <p:cNvSpPr txBox="1">
            <a:spLocks noChangeArrowheads="1"/>
          </p:cNvSpPr>
          <p:nvPr/>
        </p:nvSpPr>
        <p:spPr bwMode="auto">
          <a:xfrm>
            <a:off x="1116013" y="1628775"/>
            <a:ext cx="5054600" cy="401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20000"/>
              </a:spcBef>
              <a:buClr>
                <a:srgbClr val="FFFF00"/>
              </a:buClr>
              <a:buSzPct val="120000"/>
              <a:buFont typeface="Wingdings" panose="05000000000000000000" pitchFamily="2" charset="2"/>
              <a:buChar char="§"/>
            </a:pPr>
            <a:r>
              <a:rPr kumimoji="1" lang="zh-CN" altLang="en-US" sz="2800" b="1">
                <a:solidFill>
                  <a:srgbClr val="FF6600"/>
                </a:solidFill>
                <a:latin typeface="楷体_GB2312" pitchFamily="49" charset="-122"/>
                <a:ea typeface="楷体_GB2312" pitchFamily="49" charset="-122"/>
              </a:rPr>
              <a:t>软件项目管理活动</a:t>
            </a:r>
          </a:p>
          <a:p>
            <a:pPr>
              <a:spcBef>
                <a:spcPct val="20000"/>
              </a:spcBef>
              <a:buClr>
                <a:srgbClr val="FFFF00"/>
              </a:buClr>
              <a:buSzPct val="120000"/>
              <a:buFont typeface="Wingdings" panose="05000000000000000000" pitchFamily="2" charset="2"/>
              <a:buChar char="§"/>
            </a:pPr>
            <a:r>
              <a:rPr kumimoji="1" lang="zh-CN" altLang="en-US" sz="2800" b="1">
                <a:solidFill>
                  <a:srgbClr val="FF6600"/>
                </a:solidFill>
                <a:latin typeface="楷体_GB2312" pitchFamily="49" charset="-122"/>
                <a:ea typeface="楷体_GB2312" pitchFamily="49" charset="-122"/>
              </a:rPr>
              <a:t>项目规划</a:t>
            </a:r>
          </a:p>
          <a:p>
            <a:pPr>
              <a:spcBef>
                <a:spcPct val="20000"/>
              </a:spcBef>
              <a:buClr>
                <a:srgbClr val="FFFF00"/>
              </a:buClr>
              <a:buSzPct val="120000"/>
              <a:buFont typeface="Wingdings" panose="05000000000000000000" pitchFamily="2" charset="2"/>
              <a:buChar char="§"/>
            </a:pPr>
            <a:r>
              <a:rPr kumimoji="1" lang="zh-CN" altLang="en-US" sz="2800" b="1">
                <a:solidFill>
                  <a:srgbClr val="FF6600"/>
                </a:solidFill>
                <a:latin typeface="楷体_GB2312" pitchFamily="49" charset="-122"/>
                <a:ea typeface="楷体_GB2312" pitchFamily="49" charset="-122"/>
              </a:rPr>
              <a:t>项目进度</a:t>
            </a:r>
          </a:p>
          <a:p>
            <a:pPr>
              <a:spcBef>
                <a:spcPct val="20000"/>
              </a:spcBef>
              <a:buClr>
                <a:srgbClr val="FFFF00"/>
              </a:buClr>
              <a:buSzPct val="120000"/>
              <a:buFont typeface="Wingdings" panose="05000000000000000000" pitchFamily="2" charset="2"/>
              <a:buChar char="§"/>
            </a:pPr>
            <a:r>
              <a:rPr kumimoji="1" lang="zh-CN" altLang="en-US" sz="2800" b="1">
                <a:latin typeface="楷体_GB2312" pitchFamily="49" charset="-122"/>
                <a:ea typeface="楷体_GB2312" pitchFamily="49" charset="-122"/>
              </a:rPr>
              <a:t>软件成本估算</a:t>
            </a:r>
          </a:p>
          <a:p>
            <a:pPr>
              <a:spcBef>
                <a:spcPct val="20000"/>
              </a:spcBef>
              <a:buClr>
                <a:srgbClr val="FFFF00"/>
              </a:buClr>
              <a:buSzPct val="120000"/>
              <a:buFont typeface="Wingdings" panose="05000000000000000000" pitchFamily="2" charset="2"/>
              <a:buChar char="§"/>
            </a:pPr>
            <a:r>
              <a:rPr kumimoji="1" lang="zh-CN" altLang="en-US" sz="2800" b="1">
                <a:latin typeface="楷体_GB2312" pitchFamily="49" charset="-122"/>
                <a:ea typeface="楷体_GB2312" pitchFamily="49" charset="-122"/>
              </a:rPr>
              <a:t>质量管理</a:t>
            </a:r>
          </a:p>
          <a:p>
            <a:pPr>
              <a:spcBef>
                <a:spcPct val="20000"/>
              </a:spcBef>
              <a:buClr>
                <a:srgbClr val="FFFF00"/>
              </a:buClr>
              <a:buSzPct val="120000"/>
              <a:buFont typeface="Wingdings" panose="05000000000000000000" pitchFamily="2" charset="2"/>
              <a:buChar char="§"/>
            </a:pPr>
            <a:r>
              <a:rPr kumimoji="1" lang="zh-CN" altLang="en-US" sz="2800" b="1">
                <a:latin typeface="楷体_GB2312" pitchFamily="49" charset="-122"/>
                <a:ea typeface="楷体_GB2312" pitchFamily="49" charset="-122"/>
              </a:rPr>
              <a:t>人员管理</a:t>
            </a:r>
          </a:p>
          <a:p>
            <a:pPr>
              <a:spcBef>
                <a:spcPct val="20000"/>
              </a:spcBef>
              <a:buClr>
                <a:srgbClr val="FFFF00"/>
              </a:buClr>
              <a:buSzPct val="120000"/>
              <a:buFont typeface="Wingdings" panose="05000000000000000000" pitchFamily="2" charset="2"/>
              <a:buChar char="§"/>
            </a:pPr>
            <a:r>
              <a:rPr kumimoji="1" lang="zh-CN" altLang="en-US" sz="2800" b="1">
                <a:latin typeface="楷体_GB2312" pitchFamily="49" charset="-122"/>
                <a:ea typeface="楷体_GB2312" pitchFamily="49" charset="-122"/>
              </a:rPr>
              <a:t>配置管理</a:t>
            </a:r>
          </a:p>
          <a:p>
            <a:pPr>
              <a:spcBef>
                <a:spcPct val="20000"/>
              </a:spcBef>
              <a:buClr>
                <a:srgbClr val="FFFF00"/>
              </a:buClr>
              <a:buSzPct val="120000"/>
              <a:buFont typeface="Wingdings" panose="05000000000000000000" pitchFamily="2" charset="2"/>
              <a:buChar char="§"/>
            </a:pPr>
            <a:r>
              <a:rPr kumimoji="1" lang="en-US" altLang="zh-CN" sz="2800" b="1">
                <a:latin typeface="楷体_GB2312" pitchFamily="49" charset="-122"/>
                <a:ea typeface="楷体_GB2312" pitchFamily="49" charset="-122"/>
              </a:rPr>
              <a:t>CMM</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044" name="Rectangle 116"/>
          <p:cNvSpPr>
            <a:spLocks noChangeArrowheads="1"/>
          </p:cNvSpPr>
          <p:nvPr/>
        </p:nvSpPr>
        <p:spPr bwMode="auto">
          <a:xfrm>
            <a:off x="2700338" y="2133600"/>
            <a:ext cx="5832475" cy="1871663"/>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930" name="Rectangle 2"/>
          <p:cNvSpPr>
            <a:spLocks noGrp="1" noChangeArrowheads="1"/>
          </p:cNvSpPr>
          <p:nvPr>
            <p:ph type="title"/>
          </p:nvPr>
        </p:nvSpPr>
        <p:spPr>
          <a:xfrm>
            <a:off x="250825" y="228600"/>
            <a:ext cx="8207375" cy="1143000"/>
          </a:xfrm>
        </p:spPr>
        <p:txBody>
          <a:bodyPr/>
          <a:lstStyle/>
          <a:p>
            <a:r>
              <a:rPr lang="zh-CN" altLang="en-US" sz="3600" b="0">
                <a:ea typeface="楷体_GB2312" pitchFamily="49" charset="-122"/>
              </a:rPr>
              <a:t>甘特图</a:t>
            </a:r>
          </a:p>
        </p:txBody>
      </p:sp>
      <p:graphicFrame>
        <p:nvGraphicFramePr>
          <p:cNvPr id="253045" name="Group 117"/>
          <p:cNvGraphicFramePr>
            <a:graphicFrameLocks noGrp="1"/>
          </p:cNvGraphicFramePr>
          <p:nvPr/>
        </p:nvGraphicFramePr>
        <p:xfrm>
          <a:off x="2700338" y="2133600"/>
          <a:ext cx="5832475" cy="1871663"/>
        </p:xfrm>
        <a:graphic>
          <a:graphicData uri="http://schemas.openxmlformats.org/drawingml/2006/table">
            <a:tbl>
              <a:tblPr/>
              <a:tblGrid>
                <a:gridCol w="1793875"/>
                <a:gridCol w="1362075"/>
                <a:gridCol w="1363662"/>
                <a:gridCol w="1312863"/>
              </a:tblGrid>
              <a:tr h="642938">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8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刮旧漆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刷新漆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清理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r>
              <a:tr h="593725">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或</a:t>
                      </a: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r>
              <a:tr h="635000">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r>
                        <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或</a:t>
                      </a: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r>
            </a:tbl>
          </a:graphicData>
        </a:graphic>
      </p:graphicFrame>
      <p:sp>
        <p:nvSpPr>
          <p:cNvPr id="252957" name="Line 29"/>
          <p:cNvSpPr>
            <a:spLocks noChangeShapeType="1"/>
          </p:cNvSpPr>
          <p:nvPr/>
        </p:nvSpPr>
        <p:spPr bwMode="auto">
          <a:xfrm>
            <a:off x="2895600" y="2166938"/>
            <a:ext cx="1800225"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2958" name="Text Box 30"/>
          <p:cNvSpPr txBox="1">
            <a:spLocks noChangeArrowheads="1"/>
          </p:cNvSpPr>
          <p:nvPr/>
        </p:nvSpPr>
        <p:spPr bwMode="auto">
          <a:xfrm>
            <a:off x="2987675" y="2362200"/>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t>墙壁</a:t>
            </a:r>
          </a:p>
        </p:txBody>
      </p:sp>
      <p:sp>
        <p:nvSpPr>
          <p:cNvPr id="252959" name="Text Box 31"/>
          <p:cNvSpPr txBox="1">
            <a:spLocks noChangeArrowheads="1"/>
          </p:cNvSpPr>
          <p:nvPr/>
        </p:nvSpPr>
        <p:spPr bwMode="auto">
          <a:xfrm>
            <a:off x="3886200" y="2133600"/>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t>工序</a:t>
            </a:r>
          </a:p>
        </p:txBody>
      </p:sp>
      <p:sp>
        <p:nvSpPr>
          <p:cNvPr id="252960" name="Text Box 32"/>
          <p:cNvSpPr txBox="1">
            <a:spLocks noChangeArrowheads="1"/>
          </p:cNvSpPr>
          <p:nvPr/>
        </p:nvSpPr>
        <p:spPr bwMode="auto">
          <a:xfrm>
            <a:off x="3059113" y="1423988"/>
            <a:ext cx="5184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ea typeface="楷体_GB2312" pitchFamily="49" charset="-122"/>
              </a:rPr>
              <a:t>各道工序估计需要时间（小时）</a:t>
            </a:r>
          </a:p>
        </p:txBody>
      </p:sp>
      <p:sp>
        <p:nvSpPr>
          <p:cNvPr id="252961" name="Text Box 33"/>
          <p:cNvSpPr txBox="1">
            <a:spLocks noChangeArrowheads="1"/>
          </p:cNvSpPr>
          <p:nvPr/>
        </p:nvSpPr>
        <p:spPr bwMode="auto">
          <a:xfrm>
            <a:off x="395288" y="1524000"/>
            <a:ext cx="21082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楷体_GB2312" pitchFamily="49" charset="-122"/>
                <a:ea typeface="楷体_GB2312" pitchFamily="49" charset="-122"/>
              </a:rPr>
              <a:t>木板房的第</a:t>
            </a: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4</a:t>
            </a:r>
            <a:r>
              <a:rPr lang="zh-CN" altLang="en-US" sz="2800" b="1">
                <a:latin typeface="楷体_GB2312" pitchFamily="49" charset="-122"/>
                <a:ea typeface="楷体_GB2312" pitchFamily="49" charset="-122"/>
              </a:rPr>
              <a:t>两面墙的长度是第</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3</a:t>
            </a:r>
            <a:r>
              <a:rPr lang="zh-CN" altLang="en-US" sz="2800" b="1">
                <a:latin typeface="楷体_GB2312" pitchFamily="49" charset="-122"/>
                <a:ea typeface="楷体_GB2312" pitchFamily="49" charset="-122"/>
              </a:rPr>
              <a:t>两面墙的一倍。</a:t>
            </a:r>
          </a:p>
        </p:txBody>
      </p:sp>
      <p:sp>
        <p:nvSpPr>
          <p:cNvPr id="252962" name="Text Box 34"/>
          <p:cNvSpPr txBox="1">
            <a:spLocks noChangeArrowheads="1"/>
          </p:cNvSpPr>
          <p:nvPr/>
        </p:nvSpPr>
        <p:spPr bwMode="auto">
          <a:xfrm>
            <a:off x="468313" y="4705350"/>
            <a:ext cx="842486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楷体_GB2312" pitchFamily="49" charset="-122"/>
                <a:ea typeface="楷体_GB2312" pitchFamily="49" charset="-122"/>
              </a:rPr>
              <a:t>一种做法是，先刮掉</a:t>
            </a:r>
            <a:r>
              <a:rPr lang="en-US" altLang="zh-CN" sz="2800" b="1">
                <a:latin typeface="楷体_GB2312" pitchFamily="49" charset="-122"/>
                <a:ea typeface="楷体_GB2312" pitchFamily="49" charset="-122"/>
              </a:rPr>
              <a:t>4</a:t>
            </a:r>
            <a:r>
              <a:rPr lang="zh-CN" altLang="en-US" sz="2800" b="1">
                <a:latin typeface="楷体_GB2312" pitchFamily="49" charset="-122"/>
                <a:ea typeface="楷体_GB2312" pitchFamily="49" charset="-122"/>
              </a:rPr>
              <a:t>面墙的旧漆，然后给每面墙刷新漆，最后清除每个窗户上的油漆，共需时间</a:t>
            </a:r>
            <a:r>
              <a:rPr lang="en-US" altLang="zh-CN" sz="2800" b="1">
                <a:latin typeface="楷体_GB2312" pitchFamily="49" charset="-122"/>
                <a:ea typeface="楷体_GB2312" pitchFamily="49" charset="-122"/>
              </a:rPr>
              <a:t>36</a:t>
            </a:r>
            <a:r>
              <a:rPr lang="zh-CN" altLang="en-US" sz="2800" b="1">
                <a:latin typeface="楷体_GB2312" pitchFamily="49" charset="-122"/>
                <a:ea typeface="楷体_GB2312" pitchFamily="49" charset="-122"/>
              </a:rPr>
              <a:t>小时。显然，这是效率最低的做法，任何时候都有</a:t>
            </a:r>
            <a:r>
              <a:rPr lang="en-US" altLang="zh-CN" sz="2800" b="1">
                <a:latin typeface="楷体_GB2312" pitchFamily="49" charset="-122"/>
                <a:ea typeface="楷体_GB2312" pitchFamily="49" charset="-122"/>
              </a:rPr>
              <a:t>10</a:t>
            </a:r>
            <a:r>
              <a:rPr lang="zh-CN" altLang="en-US" sz="2800" b="1">
                <a:latin typeface="楷体_GB2312" pitchFamily="49" charset="-122"/>
                <a:ea typeface="楷体_GB2312" pitchFamily="49" charset="-122"/>
              </a:rPr>
              <a:t>名工人闲着没事干。</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90" name="Rectangle 38"/>
          <p:cNvSpPr>
            <a:spLocks noChangeArrowheads="1"/>
          </p:cNvSpPr>
          <p:nvPr/>
        </p:nvSpPr>
        <p:spPr bwMode="auto">
          <a:xfrm>
            <a:off x="1889125" y="2806700"/>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FF00"/>
                </a:solidFill>
                <a:latin typeface="Times New Roman" panose="02020603050405020304" pitchFamily="18" charset="0"/>
              </a:rPr>
              <a:t>2</a:t>
            </a:r>
            <a:endParaRPr lang="en-US" altLang="zh-CN" sz="3200" b="1">
              <a:solidFill>
                <a:srgbClr val="FFFF00"/>
              </a:solidFill>
            </a:endParaRPr>
          </a:p>
        </p:txBody>
      </p:sp>
      <p:sp>
        <p:nvSpPr>
          <p:cNvPr id="253991" name="Rectangle 39"/>
          <p:cNvSpPr>
            <a:spLocks noChangeArrowheads="1"/>
          </p:cNvSpPr>
          <p:nvPr/>
        </p:nvSpPr>
        <p:spPr bwMode="auto">
          <a:xfrm>
            <a:off x="2506663" y="2806700"/>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FF00"/>
                </a:solidFill>
                <a:latin typeface="Times New Roman" panose="02020603050405020304" pitchFamily="18" charset="0"/>
              </a:rPr>
              <a:t>4</a:t>
            </a:r>
            <a:endParaRPr lang="en-US" altLang="zh-CN" sz="3200" b="1">
              <a:solidFill>
                <a:srgbClr val="FFFF00"/>
              </a:solidFill>
            </a:endParaRPr>
          </a:p>
        </p:txBody>
      </p:sp>
      <p:sp>
        <p:nvSpPr>
          <p:cNvPr id="253992" name="Rectangle 40"/>
          <p:cNvSpPr>
            <a:spLocks noChangeArrowheads="1"/>
          </p:cNvSpPr>
          <p:nvPr/>
        </p:nvSpPr>
        <p:spPr bwMode="auto">
          <a:xfrm>
            <a:off x="3741738" y="2806700"/>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FF00"/>
                </a:solidFill>
                <a:latin typeface="Times New Roman" panose="02020603050405020304" pitchFamily="18" charset="0"/>
              </a:rPr>
              <a:t>8</a:t>
            </a:r>
            <a:endParaRPr lang="en-US" altLang="zh-CN" sz="3200" b="1">
              <a:solidFill>
                <a:srgbClr val="FFFF00"/>
              </a:solidFill>
            </a:endParaRPr>
          </a:p>
        </p:txBody>
      </p:sp>
      <p:sp>
        <p:nvSpPr>
          <p:cNvPr id="253993" name="Rectangle 41"/>
          <p:cNvSpPr>
            <a:spLocks noChangeArrowheads="1"/>
          </p:cNvSpPr>
          <p:nvPr/>
        </p:nvSpPr>
        <p:spPr bwMode="auto">
          <a:xfrm>
            <a:off x="4294188" y="28067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FF00"/>
                </a:solidFill>
                <a:latin typeface="Times New Roman" panose="02020603050405020304" pitchFamily="18" charset="0"/>
              </a:rPr>
              <a:t>10</a:t>
            </a:r>
            <a:endParaRPr lang="en-US" altLang="zh-CN" sz="3200" b="1">
              <a:solidFill>
                <a:srgbClr val="FFFF00"/>
              </a:solidFill>
            </a:endParaRPr>
          </a:p>
        </p:txBody>
      </p:sp>
      <p:sp>
        <p:nvSpPr>
          <p:cNvPr id="253994" name="Rectangle 42"/>
          <p:cNvSpPr>
            <a:spLocks noChangeArrowheads="1"/>
          </p:cNvSpPr>
          <p:nvPr/>
        </p:nvSpPr>
        <p:spPr bwMode="auto">
          <a:xfrm>
            <a:off x="4894263" y="28067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FF00"/>
                </a:solidFill>
                <a:latin typeface="Times New Roman" panose="02020603050405020304" pitchFamily="18" charset="0"/>
              </a:rPr>
              <a:t>12</a:t>
            </a:r>
            <a:endParaRPr lang="en-US" altLang="zh-CN" sz="3200" b="1">
              <a:solidFill>
                <a:srgbClr val="FFFF00"/>
              </a:solidFill>
            </a:endParaRPr>
          </a:p>
        </p:txBody>
      </p:sp>
      <p:sp>
        <p:nvSpPr>
          <p:cNvPr id="253996" name="Rectangle 44"/>
          <p:cNvSpPr>
            <a:spLocks noChangeArrowheads="1"/>
          </p:cNvSpPr>
          <p:nvPr/>
        </p:nvSpPr>
        <p:spPr bwMode="auto">
          <a:xfrm>
            <a:off x="5511800" y="28067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FF00"/>
                </a:solidFill>
                <a:latin typeface="Times New Roman" panose="02020603050405020304" pitchFamily="18" charset="0"/>
              </a:rPr>
              <a:t>14</a:t>
            </a:r>
            <a:endParaRPr lang="en-US" altLang="zh-CN" sz="3200" b="1">
              <a:solidFill>
                <a:srgbClr val="FFFF00"/>
              </a:solidFill>
            </a:endParaRPr>
          </a:p>
        </p:txBody>
      </p:sp>
      <p:sp>
        <p:nvSpPr>
          <p:cNvPr id="253999" name="Rectangle 47"/>
          <p:cNvSpPr>
            <a:spLocks noChangeArrowheads="1"/>
          </p:cNvSpPr>
          <p:nvPr/>
        </p:nvSpPr>
        <p:spPr bwMode="auto">
          <a:xfrm>
            <a:off x="6745288" y="28067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FF00"/>
                </a:solidFill>
                <a:latin typeface="Times New Roman" panose="02020603050405020304" pitchFamily="18" charset="0"/>
              </a:rPr>
              <a:t>18</a:t>
            </a:r>
            <a:endParaRPr lang="en-US" altLang="zh-CN" sz="3200" b="1">
              <a:solidFill>
                <a:srgbClr val="FFFF00"/>
              </a:solidFill>
            </a:endParaRPr>
          </a:p>
        </p:txBody>
      </p:sp>
      <p:sp>
        <p:nvSpPr>
          <p:cNvPr id="254001" name="Rectangle 49"/>
          <p:cNvSpPr>
            <a:spLocks noChangeArrowheads="1"/>
          </p:cNvSpPr>
          <p:nvPr/>
        </p:nvSpPr>
        <p:spPr bwMode="auto">
          <a:xfrm>
            <a:off x="7362825" y="28067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FF00"/>
                </a:solidFill>
                <a:latin typeface="Times New Roman" panose="02020603050405020304" pitchFamily="18" charset="0"/>
              </a:rPr>
              <a:t>20</a:t>
            </a:r>
            <a:endParaRPr lang="en-US" altLang="zh-CN" sz="3200" b="1">
              <a:solidFill>
                <a:srgbClr val="FFFF00"/>
              </a:solidFill>
            </a:endParaRPr>
          </a:p>
        </p:txBody>
      </p:sp>
      <p:sp>
        <p:nvSpPr>
          <p:cNvPr id="254002" name="Rectangle 50"/>
          <p:cNvSpPr>
            <a:spLocks noChangeArrowheads="1"/>
          </p:cNvSpPr>
          <p:nvPr/>
        </p:nvSpPr>
        <p:spPr bwMode="auto">
          <a:xfrm>
            <a:off x="6129338" y="28067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FF00"/>
                </a:solidFill>
                <a:latin typeface="Times New Roman" panose="02020603050405020304" pitchFamily="18" charset="0"/>
              </a:rPr>
              <a:t>16</a:t>
            </a:r>
            <a:endParaRPr lang="en-US" altLang="zh-CN" sz="3200" b="1">
              <a:solidFill>
                <a:srgbClr val="FFFF00"/>
              </a:solidFill>
            </a:endParaRPr>
          </a:p>
        </p:txBody>
      </p:sp>
      <p:sp>
        <p:nvSpPr>
          <p:cNvPr id="254003" name="Rectangle 51"/>
          <p:cNvSpPr>
            <a:spLocks noChangeArrowheads="1"/>
          </p:cNvSpPr>
          <p:nvPr/>
        </p:nvSpPr>
        <p:spPr bwMode="auto">
          <a:xfrm>
            <a:off x="3124200" y="2806700"/>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FF00"/>
                </a:solidFill>
                <a:latin typeface="Times New Roman" panose="02020603050405020304" pitchFamily="18" charset="0"/>
              </a:rPr>
              <a:t>6</a:t>
            </a:r>
            <a:endParaRPr lang="en-US" altLang="zh-CN" sz="3200" b="1">
              <a:solidFill>
                <a:srgbClr val="FFFF00"/>
              </a:solidFill>
            </a:endParaRPr>
          </a:p>
        </p:txBody>
      </p:sp>
      <p:sp>
        <p:nvSpPr>
          <p:cNvPr id="254006" name="Rectangle 54"/>
          <p:cNvSpPr>
            <a:spLocks noChangeArrowheads="1"/>
          </p:cNvSpPr>
          <p:nvPr/>
        </p:nvSpPr>
        <p:spPr bwMode="auto">
          <a:xfrm>
            <a:off x="7964488" y="28067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FF00"/>
                </a:solidFill>
                <a:latin typeface="Times New Roman" panose="02020603050405020304" pitchFamily="18" charset="0"/>
              </a:rPr>
              <a:t>22</a:t>
            </a:r>
            <a:endParaRPr lang="en-US" altLang="zh-CN" sz="3200" b="1">
              <a:solidFill>
                <a:srgbClr val="FFFF00"/>
              </a:solidFill>
            </a:endParaRPr>
          </a:p>
        </p:txBody>
      </p:sp>
      <p:sp>
        <p:nvSpPr>
          <p:cNvPr id="253954" name="Rectangle 2"/>
          <p:cNvSpPr>
            <a:spLocks noGrp="1" noChangeArrowheads="1"/>
          </p:cNvSpPr>
          <p:nvPr>
            <p:ph type="title"/>
          </p:nvPr>
        </p:nvSpPr>
        <p:spPr>
          <a:xfrm>
            <a:off x="179388" y="228600"/>
            <a:ext cx="8278812" cy="1143000"/>
          </a:xfrm>
        </p:spPr>
        <p:txBody>
          <a:bodyPr/>
          <a:lstStyle/>
          <a:p>
            <a:r>
              <a:rPr lang="zh-CN" altLang="en-US" sz="3600" b="0">
                <a:ea typeface="楷体_GB2312" pitchFamily="49" charset="-122"/>
              </a:rPr>
              <a:t>甘特图</a:t>
            </a:r>
          </a:p>
        </p:txBody>
      </p:sp>
      <p:sp>
        <p:nvSpPr>
          <p:cNvPr id="253985" name="Line 33"/>
          <p:cNvSpPr>
            <a:spLocks noChangeShapeType="1"/>
          </p:cNvSpPr>
          <p:nvPr/>
        </p:nvSpPr>
        <p:spPr bwMode="auto">
          <a:xfrm flipV="1">
            <a:off x="1962150" y="3051175"/>
            <a:ext cx="1588" cy="144463"/>
          </a:xfrm>
          <a:prstGeom prst="line">
            <a:avLst/>
          </a:prstGeom>
          <a:noFill/>
          <a:ln w="15875" cap="rnd">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986" name="Line 34"/>
          <p:cNvSpPr>
            <a:spLocks noChangeShapeType="1"/>
          </p:cNvSpPr>
          <p:nvPr/>
        </p:nvSpPr>
        <p:spPr bwMode="auto">
          <a:xfrm flipV="1">
            <a:off x="4418013" y="3051175"/>
            <a:ext cx="1587" cy="144463"/>
          </a:xfrm>
          <a:prstGeom prst="line">
            <a:avLst/>
          </a:prstGeom>
          <a:noFill/>
          <a:ln w="15875" cap="rnd">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987" name="Line 35"/>
          <p:cNvSpPr>
            <a:spLocks noChangeShapeType="1"/>
          </p:cNvSpPr>
          <p:nvPr/>
        </p:nvSpPr>
        <p:spPr bwMode="auto">
          <a:xfrm flipV="1">
            <a:off x="3803650" y="3051175"/>
            <a:ext cx="1588" cy="144463"/>
          </a:xfrm>
          <a:prstGeom prst="line">
            <a:avLst/>
          </a:prstGeom>
          <a:noFill/>
          <a:ln w="15875" cap="rnd">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988" name="Line 36"/>
          <p:cNvSpPr>
            <a:spLocks noChangeShapeType="1"/>
          </p:cNvSpPr>
          <p:nvPr/>
        </p:nvSpPr>
        <p:spPr bwMode="auto">
          <a:xfrm flipV="1">
            <a:off x="3189288" y="3051175"/>
            <a:ext cx="1587" cy="144463"/>
          </a:xfrm>
          <a:prstGeom prst="line">
            <a:avLst/>
          </a:prstGeom>
          <a:noFill/>
          <a:ln w="15875" cap="rnd">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989" name="Line 37"/>
          <p:cNvSpPr>
            <a:spLocks noChangeShapeType="1"/>
          </p:cNvSpPr>
          <p:nvPr/>
        </p:nvSpPr>
        <p:spPr bwMode="auto">
          <a:xfrm flipV="1">
            <a:off x="2576513" y="3051175"/>
            <a:ext cx="1587" cy="144463"/>
          </a:xfrm>
          <a:prstGeom prst="line">
            <a:avLst/>
          </a:prstGeom>
          <a:noFill/>
          <a:ln w="15875" cap="rnd">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995" name="Line 43"/>
          <p:cNvSpPr>
            <a:spLocks noChangeShapeType="1"/>
          </p:cNvSpPr>
          <p:nvPr/>
        </p:nvSpPr>
        <p:spPr bwMode="auto">
          <a:xfrm flipV="1">
            <a:off x="5032375" y="3051175"/>
            <a:ext cx="1588" cy="144463"/>
          </a:xfrm>
          <a:prstGeom prst="line">
            <a:avLst/>
          </a:prstGeom>
          <a:noFill/>
          <a:ln w="15875" cap="rnd">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997" name="Line 45"/>
          <p:cNvSpPr>
            <a:spLocks noChangeShapeType="1"/>
          </p:cNvSpPr>
          <p:nvPr/>
        </p:nvSpPr>
        <p:spPr bwMode="auto">
          <a:xfrm flipV="1">
            <a:off x="6259513" y="3051175"/>
            <a:ext cx="1587" cy="144463"/>
          </a:xfrm>
          <a:prstGeom prst="line">
            <a:avLst/>
          </a:prstGeom>
          <a:noFill/>
          <a:ln w="15875" cap="rnd">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998" name="Line 46"/>
          <p:cNvSpPr>
            <a:spLocks noChangeShapeType="1"/>
          </p:cNvSpPr>
          <p:nvPr/>
        </p:nvSpPr>
        <p:spPr bwMode="auto">
          <a:xfrm flipV="1">
            <a:off x="5645150" y="3051175"/>
            <a:ext cx="1588" cy="144463"/>
          </a:xfrm>
          <a:prstGeom prst="line">
            <a:avLst/>
          </a:prstGeom>
          <a:noFill/>
          <a:ln w="15875" cap="rnd">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4000" name="Line 48"/>
          <p:cNvSpPr>
            <a:spLocks noChangeShapeType="1"/>
          </p:cNvSpPr>
          <p:nvPr/>
        </p:nvSpPr>
        <p:spPr bwMode="auto">
          <a:xfrm flipV="1">
            <a:off x="6873875" y="3051175"/>
            <a:ext cx="1588" cy="144463"/>
          </a:xfrm>
          <a:prstGeom prst="line">
            <a:avLst/>
          </a:prstGeom>
          <a:noFill/>
          <a:ln w="15875" cap="rnd">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4004" name="Line 52"/>
          <p:cNvSpPr>
            <a:spLocks noChangeShapeType="1"/>
          </p:cNvSpPr>
          <p:nvPr/>
        </p:nvSpPr>
        <p:spPr bwMode="auto">
          <a:xfrm flipV="1">
            <a:off x="7486650" y="3051175"/>
            <a:ext cx="1588" cy="144463"/>
          </a:xfrm>
          <a:prstGeom prst="line">
            <a:avLst/>
          </a:prstGeom>
          <a:noFill/>
          <a:ln w="15875" cap="rnd">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4005" name="Line 53"/>
          <p:cNvSpPr>
            <a:spLocks noChangeShapeType="1"/>
          </p:cNvSpPr>
          <p:nvPr/>
        </p:nvSpPr>
        <p:spPr bwMode="auto">
          <a:xfrm flipV="1">
            <a:off x="8101013" y="3051175"/>
            <a:ext cx="1587" cy="144463"/>
          </a:xfrm>
          <a:prstGeom prst="line">
            <a:avLst/>
          </a:prstGeom>
          <a:noFill/>
          <a:ln w="15875" cap="rnd">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4007" name="Rectangle 55" descr="宽上对角线"/>
          <p:cNvSpPr>
            <a:spLocks noChangeArrowheads="1"/>
          </p:cNvSpPr>
          <p:nvPr/>
        </p:nvSpPr>
        <p:spPr bwMode="auto">
          <a:xfrm>
            <a:off x="1362075" y="3359150"/>
            <a:ext cx="617538" cy="214313"/>
          </a:xfrm>
          <a:prstGeom prst="rect">
            <a:avLst/>
          </a:prstGeom>
          <a:pattFill prst="wdUpDiag">
            <a:fgClr>
              <a:schemeClr val="accent1"/>
            </a:fgClr>
            <a:bgClr>
              <a:schemeClr val="bg1"/>
            </a:bgClr>
          </a:patt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accent1"/>
                </a:solidFill>
                <a:latin typeface="Times New Roman" panose="02020603050405020304" pitchFamily="18" charset="0"/>
              </a:rPr>
              <a:t>1</a:t>
            </a:r>
          </a:p>
        </p:txBody>
      </p:sp>
      <p:sp>
        <p:nvSpPr>
          <p:cNvPr id="254008" name="Line 56"/>
          <p:cNvSpPr>
            <a:spLocks noChangeShapeType="1"/>
          </p:cNvSpPr>
          <p:nvPr/>
        </p:nvSpPr>
        <p:spPr bwMode="auto">
          <a:xfrm>
            <a:off x="395288" y="3198813"/>
            <a:ext cx="8280400"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4009" name="Line 57"/>
          <p:cNvSpPr>
            <a:spLocks noChangeShapeType="1"/>
          </p:cNvSpPr>
          <p:nvPr/>
        </p:nvSpPr>
        <p:spPr bwMode="auto">
          <a:xfrm>
            <a:off x="1362075" y="2351088"/>
            <a:ext cx="0" cy="2232025"/>
          </a:xfrm>
          <a:prstGeom prst="line">
            <a:avLst/>
          </a:prstGeom>
          <a:noFill/>
          <a:ln w="28575">
            <a:solidFill>
              <a:srgbClr val="FF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4010" name="Rectangle 58" descr="宽上对角线"/>
          <p:cNvSpPr>
            <a:spLocks noChangeArrowheads="1"/>
          </p:cNvSpPr>
          <p:nvPr/>
        </p:nvSpPr>
        <p:spPr bwMode="auto">
          <a:xfrm>
            <a:off x="1962150" y="3719513"/>
            <a:ext cx="928688" cy="214312"/>
          </a:xfrm>
          <a:prstGeom prst="rect">
            <a:avLst/>
          </a:prstGeom>
          <a:pattFill prst="wdUpDiag">
            <a:fgClr>
              <a:schemeClr val="accent1"/>
            </a:fgClr>
            <a:bgClr>
              <a:schemeClr val="bg1"/>
            </a:bgClr>
          </a:patt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accent1"/>
                </a:solidFill>
                <a:latin typeface="Times New Roman" panose="02020603050405020304" pitchFamily="18" charset="0"/>
              </a:rPr>
              <a:t>1</a:t>
            </a:r>
          </a:p>
        </p:txBody>
      </p:sp>
      <p:sp>
        <p:nvSpPr>
          <p:cNvPr id="254011" name="Rectangle 59" descr="宽上对角线"/>
          <p:cNvSpPr>
            <a:spLocks noChangeArrowheads="1"/>
          </p:cNvSpPr>
          <p:nvPr/>
        </p:nvSpPr>
        <p:spPr bwMode="auto">
          <a:xfrm>
            <a:off x="2898775" y="4094163"/>
            <a:ext cx="295275" cy="215900"/>
          </a:xfrm>
          <a:prstGeom prst="rect">
            <a:avLst/>
          </a:prstGeom>
          <a:pattFill prst="wdUpDiag">
            <a:fgClr>
              <a:schemeClr val="accent1"/>
            </a:fgClr>
            <a:bgClr>
              <a:schemeClr val="bg1"/>
            </a:bgClr>
          </a:patt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accent1"/>
                </a:solidFill>
                <a:latin typeface="Times New Roman" panose="02020603050405020304" pitchFamily="18" charset="0"/>
              </a:rPr>
              <a:t>1</a:t>
            </a:r>
          </a:p>
        </p:txBody>
      </p:sp>
      <p:sp>
        <p:nvSpPr>
          <p:cNvPr id="254012" name="Rectangle 60" descr="宽上对角线"/>
          <p:cNvSpPr>
            <a:spLocks noChangeArrowheads="1"/>
          </p:cNvSpPr>
          <p:nvPr/>
        </p:nvSpPr>
        <p:spPr bwMode="auto">
          <a:xfrm>
            <a:off x="4740275" y="4078288"/>
            <a:ext cx="625475" cy="215900"/>
          </a:xfrm>
          <a:prstGeom prst="rect">
            <a:avLst/>
          </a:prstGeom>
          <a:pattFill prst="wdUpDiag">
            <a:fgClr>
              <a:schemeClr val="accent1"/>
            </a:fgClr>
            <a:bgClr>
              <a:schemeClr val="bg1"/>
            </a:bgClr>
          </a:patt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accent1"/>
                </a:solidFill>
                <a:latin typeface="Times New Roman" panose="02020603050405020304" pitchFamily="18" charset="0"/>
              </a:rPr>
              <a:t>2</a:t>
            </a:r>
          </a:p>
        </p:txBody>
      </p:sp>
      <p:sp>
        <p:nvSpPr>
          <p:cNvPr id="254013" name="Rectangle 61" descr="宽上对角线"/>
          <p:cNvSpPr>
            <a:spLocks noChangeArrowheads="1"/>
          </p:cNvSpPr>
          <p:nvPr/>
        </p:nvSpPr>
        <p:spPr bwMode="auto">
          <a:xfrm>
            <a:off x="5702300" y="4078288"/>
            <a:ext cx="295275" cy="215900"/>
          </a:xfrm>
          <a:prstGeom prst="rect">
            <a:avLst/>
          </a:prstGeom>
          <a:pattFill prst="wdUpDiag">
            <a:fgClr>
              <a:schemeClr val="accent1"/>
            </a:fgClr>
            <a:bgClr>
              <a:schemeClr val="bg1"/>
            </a:bgClr>
          </a:patt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accent1"/>
                </a:solidFill>
                <a:latin typeface="Times New Roman" panose="02020603050405020304" pitchFamily="18" charset="0"/>
              </a:rPr>
              <a:t>3</a:t>
            </a:r>
          </a:p>
        </p:txBody>
      </p:sp>
      <p:sp>
        <p:nvSpPr>
          <p:cNvPr id="254014" name="Rectangle 62" descr="宽上对角线"/>
          <p:cNvSpPr>
            <a:spLocks noChangeArrowheads="1"/>
          </p:cNvSpPr>
          <p:nvPr/>
        </p:nvSpPr>
        <p:spPr bwMode="auto">
          <a:xfrm>
            <a:off x="7475538" y="4078288"/>
            <a:ext cx="625475" cy="215900"/>
          </a:xfrm>
          <a:prstGeom prst="rect">
            <a:avLst/>
          </a:prstGeom>
          <a:pattFill prst="wdUpDiag">
            <a:fgClr>
              <a:schemeClr val="accent1"/>
            </a:fgClr>
            <a:bgClr>
              <a:schemeClr val="bg1"/>
            </a:bgClr>
          </a:patt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accent1"/>
                </a:solidFill>
                <a:latin typeface="Times New Roman" panose="02020603050405020304" pitchFamily="18" charset="0"/>
              </a:rPr>
              <a:t>4</a:t>
            </a:r>
          </a:p>
        </p:txBody>
      </p:sp>
      <p:sp>
        <p:nvSpPr>
          <p:cNvPr id="254015" name="Text Box 63"/>
          <p:cNvSpPr txBox="1">
            <a:spLocks noChangeArrowheads="1"/>
          </p:cNvSpPr>
          <p:nvPr/>
        </p:nvSpPr>
        <p:spPr bwMode="auto">
          <a:xfrm>
            <a:off x="439738" y="3246438"/>
            <a:ext cx="950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t>刮旧漆</a:t>
            </a:r>
          </a:p>
        </p:txBody>
      </p:sp>
      <p:sp>
        <p:nvSpPr>
          <p:cNvPr id="254016" name="Text Box 64"/>
          <p:cNvSpPr txBox="1">
            <a:spLocks noChangeArrowheads="1"/>
          </p:cNvSpPr>
          <p:nvPr/>
        </p:nvSpPr>
        <p:spPr bwMode="auto">
          <a:xfrm>
            <a:off x="434975" y="3625850"/>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t>刷新漆</a:t>
            </a:r>
          </a:p>
        </p:txBody>
      </p:sp>
      <p:sp>
        <p:nvSpPr>
          <p:cNvPr id="254017" name="Text Box 65"/>
          <p:cNvSpPr txBox="1">
            <a:spLocks noChangeArrowheads="1"/>
          </p:cNvSpPr>
          <p:nvPr/>
        </p:nvSpPr>
        <p:spPr bwMode="auto">
          <a:xfrm>
            <a:off x="441325" y="3986213"/>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t>清理</a:t>
            </a:r>
          </a:p>
        </p:txBody>
      </p:sp>
      <p:sp>
        <p:nvSpPr>
          <p:cNvPr id="254018" name="Text Box 66"/>
          <p:cNvSpPr txBox="1">
            <a:spLocks noChangeArrowheads="1"/>
          </p:cNvSpPr>
          <p:nvPr/>
        </p:nvSpPr>
        <p:spPr bwMode="auto">
          <a:xfrm>
            <a:off x="1403350" y="2351088"/>
            <a:ext cx="1368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t>时间</a:t>
            </a:r>
            <a:r>
              <a:rPr lang="en-US" altLang="zh-CN" sz="2000" b="1"/>
              <a:t>(</a:t>
            </a:r>
            <a:r>
              <a:rPr lang="zh-CN" altLang="en-US" sz="2000" b="1"/>
              <a:t>小时</a:t>
            </a:r>
            <a:r>
              <a:rPr lang="en-US" altLang="zh-CN" sz="2000" b="1"/>
              <a:t>)</a:t>
            </a:r>
          </a:p>
        </p:txBody>
      </p:sp>
      <p:sp>
        <p:nvSpPr>
          <p:cNvPr id="254019" name="Text Box 67"/>
          <p:cNvSpPr txBox="1">
            <a:spLocks noChangeArrowheads="1"/>
          </p:cNvSpPr>
          <p:nvPr/>
        </p:nvSpPr>
        <p:spPr bwMode="auto">
          <a:xfrm>
            <a:off x="466725" y="2782888"/>
            <a:ext cx="720725" cy="406400"/>
          </a:xfrm>
          <a:prstGeom prst="rect">
            <a:avLst/>
          </a:prstGeom>
          <a:noFill/>
          <a:ln w="952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t>工序</a:t>
            </a:r>
          </a:p>
        </p:txBody>
      </p:sp>
      <p:sp>
        <p:nvSpPr>
          <p:cNvPr id="254020" name="Line 68"/>
          <p:cNvSpPr>
            <a:spLocks noChangeShapeType="1"/>
          </p:cNvSpPr>
          <p:nvPr/>
        </p:nvSpPr>
        <p:spPr bwMode="auto">
          <a:xfrm>
            <a:off x="627063" y="2325688"/>
            <a:ext cx="720725" cy="86360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4021" name="Text Box 69"/>
          <p:cNvSpPr txBox="1">
            <a:spLocks noChangeArrowheads="1"/>
          </p:cNvSpPr>
          <p:nvPr/>
        </p:nvSpPr>
        <p:spPr bwMode="auto">
          <a:xfrm>
            <a:off x="2339975" y="4608513"/>
            <a:ext cx="5010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latin typeface="楷体_GB2312" pitchFamily="49" charset="-122"/>
                <a:ea typeface="楷体_GB2312" pitchFamily="49" charset="-122"/>
              </a:rPr>
              <a:t>旧木板房刷油漆工程的</a:t>
            </a:r>
            <a:r>
              <a:rPr lang="en-US" altLang="zh-CN" sz="2800" b="1">
                <a:latin typeface="楷体_GB2312" pitchFamily="49" charset="-122"/>
                <a:ea typeface="楷体_GB2312" pitchFamily="49" charset="-122"/>
              </a:rPr>
              <a:t>Gantt</a:t>
            </a:r>
            <a:r>
              <a:rPr lang="zh-CN" altLang="en-US" sz="2800" b="1">
                <a:latin typeface="楷体_GB2312" pitchFamily="49" charset="-122"/>
                <a:ea typeface="楷体_GB2312" pitchFamily="49" charset="-122"/>
              </a:rPr>
              <a:t>图</a:t>
            </a:r>
          </a:p>
        </p:txBody>
      </p:sp>
      <p:sp>
        <p:nvSpPr>
          <p:cNvPr id="254022" name="Text Box 70"/>
          <p:cNvSpPr txBox="1">
            <a:spLocks noChangeArrowheads="1"/>
          </p:cNvSpPr>
          <p:nvPr/>
        </p:nvSpPr>
        <p:spPr bwMode="auto">
          <a:xfrm>
            <a:off x="592138" y="1573213"/>
            <a:ext cx="5183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楷体_GB2312" pitchFamily="49" charset="-122"/>
              </a:rPr>
              <a:t>“</a:t>
            </a:r>
            <a:r>
              <a:rPr lang="zh-CN" altLang="en-US" sz="2800" b="1">
                <a:ea typeface="楷体_GB2312" pitchFamily="49" charset="-122"/>
              </a:rPr>
              <a:t>流水作业法”肯定是好的方法。</a:t>
            </a:r>
          </a:p>
        </p:txBody>
      </p:sp>
      <p:sp>
        <p:nvSpPr>
          <p:cNvPr id="254023" name="Text Box 71"/>
          <p:cNvSpPr txBox="1">
            <a:spLocks noChangeArrowheads="1"/>
          </p:cNvSpPr>
          <p:nvPr/>
        </p:nvSpPr>
        <p:spPr bwMode="auto">
          <a:xfrm>
            <a:off x="611188" y="5810250"/>
            <a:ext cx="4471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latin typeface="楷体_GB2312" pitchFamily="49" charset="-122"/>
                <a:ea typeface="楷体_GB2312" pitchFamily="49" charset="-122"/>
              </a:rPr>
              <a:t>全部工程在</a:t>
            </a:r>
            <a:r>
              <a:rPr lang="en-US" altLang="zh-CN" sz="2800" b="1">
                <a:latin typeface="楷体_GB2312" pitchFamily="49" charset="-122"/>
                <a:ea typeface="楷体_GB2312" pitchFamily="49" charset="-122"/>
              </a:rPr>
              <a:t>22</a:t>
            </a:r>
            <a:r>
              <a:rPr lang="zh-CN" altLang="en-US" sz="2800" b="1">
                <a:latin typeface="楷体_GB2312" pitchFamily="49" charset="-122"/>
                <a:ea typeface="楷体_GB2312" pitchFamily="49" charset="-122"/>
              </a:rPr>
              <a:t>小时后结束。</a:t>
            </a:r>
          </a:p>
        </p:txBody>
      </p:sp>
      <p:sp>
        <p:nvSpPr>
          <p:cNvPr id="254024" name="Rectangle 72" descr="宽上对角线"/>
          <p:cNvSpPr>
            <a:spLocks noChangeArrowheads="1"/>
          </p:cNvSpPr>
          <p:nvPr/>
        </p:nvSpPr>
        <p:spPr bwMode="auto">
          <a:xfrm>
            <a:off x="1965325" y="3357563"/>
            <a:ext cx="1238250" cy="215900"/>
          </a:xfrm>
          <a:prstGeom prst="rect">
            <a:avLst/>
          </a:prstGeom>
          <a:pattFill prst="wdUpDiag">
            <a:fgClr>
              <a:schemeClr val="accent1"/>
            </a:fgClr>
            <a:bgClr>
              <a:schemeClr val="bg1"/>
            </a:bgClr>
          </a:patt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accent1"/>
                </a:solidFill>
                <a:latin typeface="Times New Roman" panose="02020603050405020304" pitchFamily="18" charset="0"/>
              </a:rPr>
              <a:t>2</a:t>
            </a:r>
          </a:p>
        </p:txBody>
      </p:sp>
      <p:sp>
        <p:nvSpPr>
          <p:cNvPr id="254025" name="Rectangle 73" descr="宽上对角线"/>
          <p:cNvSpPr>
            <a:spLocks noChangeArrowheads="1"/>
          </p:cNvSpPr>
          <p:nvPr/>
        </p:nvSpPr>
        <p:spPr bwMode="auto">
          <a:xfrm>
            <a:off x="3189288" y="3357563"/>
            <a:ext cx="617537" cy="214312"/>
          </a:xfrm>
          <a:prstGeom prst="rect">
            <a:avLst/>
          </a:prstGeom>
          <a:pattFill prst="wdUpDiag">
            <a:fgClr>
              <a:schemeClr val="accent1"/>
            </a:fgClr>
            <a:bgClr>
              <a:schemeClr val="bg1"/>
            </a:bgClr>
          </a:patt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accent1"/>
                </a:solidFill>
                <a:latin typeface="Times New Roman" panose="02020603050405020304" pitchFamily="18" charset="0"/>
              </a:rPr>
              <a:t>3</a:t>
            </a:r>
          </a:p>
        </p:txBody>
      </p:sp>
      <p:sp>
        <p:nvSpPr>
          <p:cNvPr id="254026" name="Rectangle 74" descr="宽上对角线"/>
          <p:cNvSpPr>
            <a:spLocks noChangeArrowheads="1"/>
          </p:cNvSpPr>
          <p:nvPr/>
        </p:nvSpPr>
        <p:spPr bwMode="auto">
          <a:xfrm>
            <a:off x="3808413" y="3357563"/>
            <a:ext cx="1238250" cy="215900"/>
          </a:xfrm>
          <a:prstGeom prst="rect">
            <a:avLst/>
          </a:prstGeom>
          <a:pattFill prst="wdUpDiag">
            <a:fgClr>
              <a:schemeClr val="accent1"/>
            </a:fgClr>
            <a:bgClr>
              <a:schemeClr val="bg1"/>
            </a:bgClr>
          </a:patt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accent1"/>
                </a:solidFill>
                <a:latin typeface="Times New Roman" panose="02020603050405020304" pitchFamily="18" charset="0"/>
              </a:rPr>
              <a:t>4</a:t>
            </a:r>
          </a:p>
        </p:txBody>
      </p:sp>
      <p:sp>
        <p:nvSpPr>
          <p:cNvPr id="254027" name="Rectangle 75" descr="宽上对角线"/>
          <p:cNvSpPr>
            <a:spLocks noChangeArrowheads="1"/>
          </p:cNvSpPr>
          <p:nvPr/>
        </p:nvSpPr>
        <p:spPr bwMode="auto">
          <a:xfrm>
            <a:off x="2887663" y="3719513"/>
            <a:ext cx="1857375" cy="214312"/>
          </a:xfrm>
          <a:prstGeom prst="rect">
            <a:avLst/>
          </a:prstGeom>
          <a:pattFill prst="wdUpDiag">
            <a:fgClr>
              <a:schemeClr val="accent1"/>
            </a:fgClr>
            <a:bgClr>
              <a:schemeClr val="bg1"/>
            </a:bgClr>
          </a:patt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accent1"/>
                </a:solidFill>
                <a:latin typeface="Times New Roman" panose="02020603050405020304" pitchFamily="18" charset="0"/>
              </a:rPr>
              <a:t>2</a:t>
            </a:r>
          </a:p>
        </p:txBody>
      </p:sp>
      <p:sp>
        <p:nvSpPr>
          <p:cNvPr id="254028" name="Rectangle 76" descr="宽上对角线"/>
          <p:cNvSpPr>
            <a:spLocks noChangeArrowheads="1"/>
          </p:cNvSpPr>
          <p:nvPr/>
        </p:nvSpPr>
        <p:spPr bwMode="auto">
          <a:xfrm>
            <a:off x="4745038" y="3719513"/>
            <a:ext cx="928687" cy="214312"/>
          </a:xfrm>
          <a:prstGeom prst="rect">
            <a:avLst/>
          </a:prstGeom>
          <a:pattFill prst="wdUpDiag">
            <a:fgClr>
              <a:schemeClr val="accent1"/>
            </a:fgClr>
            <a:bgClr>
              <a:schemeClr val="bg1"/>
            </a:bgClr>
          </a:patt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accent1"/>
                </a:solidFill>
                <a:latin typeface="Times New Roman" panose="02020603050405020304" pitchFamily="18" charset="0"/>
              </a:rPr>
              <a:t>3</a:t>
            </a:r>
          </a:p>
        </p:txBody>
      </p:sp>
      <p:sp>
        <p:nvSpPr>
          <p:cNvPr id="254029" name="Rectangle 77" descr="宽上对角线"/>
          <p:cNvSpPr>
            <a:spLocks noChangeArrowheads="1"/>
          </p:cNvSpPr>
          <p:nvPr/>
        </p:nvSpPr>
        <p:spPr bwMode="auto">
          <a:xfrm>
            <a:off x="5681663" y="3719513"/>
            <a:ext cx="1857375" cy="214312"/>
          </a:xfrm>
          <a:prstGeom prst="rect">
            <a:avLst/>
          </a:prstGeom>
          <a:pattFill prst="wdUpDiag">
            <a:fgClr>
              <a:schemeClr val="accent1"/>
            </a:fgClr>
            <a:bgClr>
              <a:schemeClr val="bg1"/>
            </a:bgClr>
          </a:patt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accent1"/>
                </a:solidFill>
                <a:latin typeface="Times New Roman" panose="02020603050405020304" pitchFamily="18" charset="0"/>
              </a:rPr>
              <a:t>4</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020" name="Text Box 44"/>
          <p:cNvSpPr txBox="1">
            <a:spLocks noChangeArrowheads="1"/>
          </p:cNvSpPr>
          <p:nvPr/>
        </p:nvSpPr>
        <p:spPr bwMode="auto">
          <a:xfrm>
            <a:off x="468313" y="2133600"/>
            <a:ext cx="822960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楷体_GB2312" pitchFamily="49" charset="-122"/>
                <a:ea typeface="楷体_GB2312" pitchFamily="49" charset="-122"/>
              </a:rPr>
              <a:t>软件工程是特殊的工程，</a:t>
            </a:r>
            <a:r>
              <a:rPr lang="en-US" altLang="zh-CN" sz="3200" b="1">
                <a:latin typeface="楷体_GB2312" pitchFamily="49" charset="-122"/>
                <a:ea typeface="楷体_GB2312" pitchFamily="49" charset="-122"/>
              </a:rPr>
              <a:t>Gantt</a:t>
            </a:r>
            <a:r>
              <a:rPr lang="zh-CN" altLang="en-US" sz="3200" b="1">
                <a:latin typeface="楷体_GB2312" pitchFamily="49" charset="-122"/>
                <a:ea typeface="楷体_GB2312" pitchFamily="49" charset="-122"/>
              </a:rPr>
              <a:t>图也可以特殊化，每个任务的开始和结束时间均先用空心三角形表示，两者用横线相连。当活动开始时，左边三角形涂黑，当活动结束时，再将右边三角形涂黑。</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9108" name="Group 4"/>
          <p:cNvGraphicFramePr>
            <a:graphicFrameLocks noGrp="1"/>
          </p:cNvGraphicFramePr>
          <p:nvPr>
            <p:ph/>
          </p:nvPr>
        </p:nvGraphicFramePr>
        <p:xfrm>
          <a:off x="0" y="1341438"/>
          <a:ext cx="8820150" cy="5516566"/>
        </p:xfrm>
        <a:graphic>
          <a:graphicData uri="http://schemas.openxmlformats.org/drawingml/2006/table">
            <a:tbl>
              <a:tblPr/>
              <a:tblGrid>
                <a:gridCol w="1774825"/>
                <a:gridCol w="1128713"/>
                <a:gridCol w="379412"/>
                <a:gridCol w="376238"/>
                <a:gridCol w="322262"/>
                <a:gridCol w="322263"/>
                <a:gridCol w="292100"/>
                <a:gridCol w="354012"/>
                <a:gridCol w="322263"/>
                <a:gridCol w="322262"/>
                <a:gridCol w="322263"/>
                <a:gridCol w="322262"/>
                <a:gridCol w="323850"/>
                <a:gridCol w="322263"/>
                <a:gridCol w="322262"/>
                <a:gridCol w="322263"/>
                <a:gridCol w="322262"/>
                <a:gridCol w="323850"/>
                <a:gridCol w="322263"/>
                <a:gridCol w="322262"/>
              </a:tblGrid>
              <a:tr h="468313">
                <a:tc rowSpan="2">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任务</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rowSpan="2">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负责人</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gridSpan="12">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年</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2001</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年</a:t>
                      </a:r>
                    </a:p>
                  </a:txBody>
                  <a:tcPr marL="0" marR="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839788">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marL="0" marR="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r>
              <a:tr h="468313">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分析</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r>
              <a:tr h="466725">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测试计划</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r>
              <a:tr h="468313">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总体设计</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r>
              <a:tr h="466725">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详细设计</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r>
              <a:tr h="468313">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编码</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r>
              <a:tr h="466725">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模块测试</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r>
              <a:tr h="468313">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集成测试</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r>
              <a:tr h="466725">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验收测试</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r>
              <a:tr h="468313">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文档</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r>
            </a:tbl>
          </a:graphicData>
        </a:graphic>
      </p:graphicFrame>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395288" y="228600"/>
            <a:ext cx="8062912" cy="1143000"/>
          </a:xfrm>
        </p:spPr>
        <p:txBody>
          <a:bodyPr/>
          <a:lstStyle/>
          <a:p>
            <a:r>
              <a:rPr lang="zh-CN" altLang="en-US" sz="3600" b="0">
                <a:ea typeface="楷体_GB2312" pitchFamily="49" charset="-122"/>
              </a:rPr>
              <a:t>甘特图</a:t>
            </a:r>
          </a:p>
        </p:txBody>
      </p:sp>
      <p:sp>
        <p:nvSpPr>
          <p:cNvPr id="263171" name="Rectangle 3"/>
          <p:cNvSpPr>
            <a:spLocks noGrp="1" noChangeArrowheads="1"/>
          </p:cNvSpPr>
          <p:nvPr>
            <p:ph type="body" idx="1"/>
          </p:nvPr>
        </p:nvSpPr>
        <p:spPr>
          <a:xfrm>
            <a:off x="611188" y="2852738"/>
            <a:ext cx="8229600" cy="3505200"/>
          </a:xfrm>
        </p:spPr>
        <p:txBody>
          <a:bodyPr/>
          <a:lstStyle/>
          <a:p>
            <a:pPr>
              <a:buClr>
                <a:srgbClr val="FFFF00"/>
              </a:buClr>
            </a:pPr>
            <a:r>
              <a:rPr lang="en-US" altLang="zh-CN" sz="2800" b="1">
                <a:latin typeface="楷体_GB2312" pitchFamily="49" charset="-122"/>
                <a:ea typeface="楷体_GB2312" pitchFamily="49" charset="-122"/>
              </a:rPr>
              <a:t>Gantt</a:t>
            </a:r>
            <a:r>
              <a:rPr lang="zh-CN" altLang="en-US" sz="2800" b="1">
                <a:latin typeface="楷体_GB2312" pitchFamily="49" charset="-122"/>
                <a:ea typeface="楷体_GB2312" pitchFamily="49" charset="-122"/>
              </a:rPr>
              <a:t>图形象地描绘了任务的分解，及每个作业的开始和结束时间，优点是直观简明、容易掌握和绘制，但有三个缺点：</a:t>
            </a:r>
          </a:p>
          <a:p>
            <a:pPr lvl="1">
              <a:buClr>
                <a:srgbClr val="FFFF00"/>
              </a:buClr>
              <a:buFont typeface="Wingdings" panose="05000000000000000000" pitchFamily="2" charset="2"/>
              <a:buChar char="ü"/>
            </a:pPr>
            <a:r>
              <a:rPr lang="zh-CN" altLang="en-US" sz="2400" b="1">
                <a:latin typeface="楷体_GB2312" pitchFamily="49" charset="-122"/>
                <a:ea typeface="楷体_GB2312" pitchFamily="49" charset="-122"/>
              </a:rPr>
              <a:t>不能显示地描绘各项作业间的依赖关系；</a:t>
            </a:r>
          </a:p>
          <a:p>
            <a:pPr lvl="1">
              <a:buClr>
                <a:srgbClr val="FFFF00"/>
              </a:buClr>
              <a:buFont typeface="Wingdings" panose="05000000000000000000" pitchFamily="2" charset="2"/>
              <a:buChar char="ü"/>
            </a:pPr>
            <a:r>
              <a:rPr lang="zh-CN" altLang="en-US" sz="2400" b="1">
                <a:latin typeface="楷体_GB2312" pitchFamily="49" charset="-122"/>
                <a:ea typeface="楷体_GB2312" pitchFamily="49" charset="-122"/>
              </a:rPr>
              <a:t>进度的关键部分不明确，难以判断哪些部分是主攻和主控的对象；</a:t>
            </a:r>
          </a:p>
          <a:p>
            <a:pPr lvl="1">
              <a:buClr>
                <a:srgbClr val="FFFF00"/>
              </a:buClr>
              <a:buFont typeface="Wingdings" panose="05000000000000000000" pitchFamily="2" charset="2"/>
              <a:buChar char="ü"/>
            </a:pPr>
            <a:r>
              <a:rPr lang="zh-CN" altLang="en-US" sz="2400" b="1">
                <a:latin typeface="楷体_GB2312" pitchFamily="49" charset="-122"/>
                <a:ea typeface="楷体_GB2312" pitchFamily="49" charset="-122"/>
              </a:rPr>
              <a:t>计划中有潜力的部分及潜力的大小不明确，往往造成潜力的浪费。</a:t>
            </a:r>
          </a:p>
        </p:txBody>
      </p:sp>
      <p:sp>
        <p:nvSpPr>
          <p:cNvPr id="263173" name="Text Box 5"/>
          <p:cNvSpPr txBox="1">
            <a:spLocks noChangeArrowheads="1"/>
          </p:cNvSpPr>
          <p:nvPr/>
        </p:nvSpPr>
        <p:spPr bwMode="auto">
          <a:xfrm>
            <a:off x="685800" y="1524000"/>
            <a:ext cx="80010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2400" b="1">
                <a:solidFill>
                  <a:srgbClr val="FFFF00"/>
                </a:solidFill>
                <a:latin typeface="Times New Roman" panose="02020603050405020304" pitchFamily="18" charset="0"/>
                <a:ea typeface="楷体_GB2312" pitchFamily="49" charset="-122"/>
              </a:rPr>
              <a:t>甘特图中，每一任务完成的标准，不是以能否继续下一阶段任务为标准，而是必须交付应交付的文档与通过评审为标准。</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1600200" y="1219200"/>
            <a:ext cx="6172200" cy="32178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195" name="Rectangle 3"/>
          <p:cNvSpPr>
            <a:spLocks noGrp="1" noChangeArrowheads="1"/>
          </p:cNvSpPr>
          <p:nvPr>
            <p:ph type="title"/>
          </p:nvPr>
        </p:nvSpPr>
        <p:spPr>
          <a:xfrm>
            <a:off x="250825" y="333375"/>
            <a:ext cx="8207375" cy="885825"/>
          </a:xfrm>
        </p:spPr>
        <p:txBody>
          <a:bodyPr/>
          <a:lstStyle/>
          <a:p>
            <a:r>
              <a:rPr lang="en-US" altLang="zh-CN" sz="3600">
                <a:ea typeface="楷体_GB2312" pitchFamily="49" charset="-122"/>
              </a:rPr>
              <a:t>PERT</a:t>
            </a:r>
            <a:r>
              <a:rPr lang="zh-CN" altLang="en-US" sz="3600">
                <a:ea typeface="楷体_GB2312" pitchFamily="49" charset="-122"/>
              </a:rPr>
              <a:t>图与</a:t>
            </a:r>
            <a:r>
              <a:rPr lang="en-US" altLang="zh-CN" sz="3600">
                <a:ea typeface="楷体_GB2312" pitchFamily="49" charset="-122"/>
              </a:rPr>
              <a:t>CPM</a:t>
            </a:r>
            <a:r>
              <a:rPr lang="zh-CN" altLang="en-US" sz="3600">
                <a:ea typeface="楷体_GB2312" pitchFamily="49" charset="-122"/>
              </a:rPr>
              <a:t>技术</a:t>
            </a:r>
          </a:p>
        </p:txBody>
      </p:sp>
      <p:grpSp>
        <p:nvGrpSpPr>
          <p:cNvPr id="264197" name="Group 5"/>
          <p:cNvGrpSpPr>
            <a:grpSpLocks/>
          </p:cNvGrpSpPr>
          <p:nvPr/>
        </p:nvGrpSpPr>
        <p:grpSpPr bwMode="auto">
          <a:xfrm>
            <a:off x="1752600" y="1535113"/>
            <a:ext cx="5832475" cy="2808287"/>
            <a:chOff x="930" y="210"/>
            <a:chExt cx="3674" cy="1769"/>
          </a:xfrm>
        </p:grpSpPr>
        <p:grpSp>
          <p:nvGrpSpPr>
            <p:cNvPr id="264198" name="Group 6"/>
            <p:cNvGrpSpPr>
              <a:grpSpLocks/>
            </p:cNvGrpSpPr>
            <p:nvPr/>
          </p:nvGrpSpPr>
          <p:grpSpPr bwMode="auto">
            <a:xfrm>
              <a:off x="930" y="210"/>
              <a:ext cx="3674" cy="1769"/>
              <a:chOff x="929" y="255"/>
              <a:chExt cx="3674" cy="1769"/>
            </a:xfrm>
          </p:grpSpPr>
          <p:sp>
            <p:nvSpPr>
              <p:cNvPr id="264199" name="Oval 7"/>
              <p:cNvSpPr>
                <a:spLocks noChangeArrowheads="1"/>
              </p:cNvSpPr>
              <p:nvPr/>
            </p:nvSpPr>
            <p:spPr bwMode="auto">
              <a:xfrm>
                <a:off x="929" y="1026"/>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t>1</a:t>
                </a:r>
              </a:p>
            </p:txBody>
          </p:sp>
          <p:sp>
            <p:nvSpPr>
              <p:cNvPr id="264200" name="Oval 8"/>
              <p:cNvSpPr>
                <a:spLocks noChangeArrowheads="1"/>
              </p:cNvSpPr>
              <p:nvPr/>
            </p:nvSpPr>
            <p:spPr bwMode="auto">
              <a:xfrm>
                <a:off x="1564" y="1025"/>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t>2</a:t>
                </a:r>
              </a:p>
            </p:txBody>
          </p:sp>
          <p:sp>
            <p:nvSpPr>
              <p:cNvPr id="264201" name="Oval 9"/>
              <p:cNvSpPr>
                <a:spLocks noChangeArrowheads="1"/>
              </p:cNvSpPr>
              <p:nvPr/>
            </p:nvSpPr>
            <p:spPr bwMode="auto">
              <a:xfrm>
                <a:off x="2063" y="618"/>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t>3</a:t>
                </a:r>
              </a:p>
            </p:txBody>
          </p:sp>
          <p:sp>
            <p:nvSpPr>
              <p:cNvPr id="264202" name="Oval 10"/>
              <p:cNvSpPr>
                <a:spLocks noChangeArrowheads="1"/>
              </p:cNvSpPr>
              <p:nvPr/>
            </p:nvSpPr>
            <p:spPr bwMode="auto">
              <a:xfrm>
                <a:off x="2607" y="255"/>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t>5</a:t>
                </a:r>
              </a:p>
            </p:txBody>
          </p:sp>
          <p:sp>
            <p:nvSpPr>
              <p:cNvPr id="264203" name="Oval 11"/>
              <p:cNvSpPr>
                <a:spLocks noChangeArrowheads="1"/>
              </p:cNvSpPr>
              <p:nvPr/>
            </p:nvSpPr>
            <p:spPr bwMode="auto">
              <a:xfrm>
                <a:off x="2063" y="1389"/>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t>4</a:t>
                </a:r>
              </a:p>
            </p:txBody>
          </p:sp>
          <p:sp>
            <p:nvSpPr>
              <p:cNvPr id="264204" name="Oval 12"/>
              <p:cNvSpPr>
                <a:spLocks noChangeArrowheads="1"/>
              </p:cNvSpPr>
              <p:nvPr/>
            </p:nvSpPr>
            <p:spPr bwMode="auto">
              <a:xfrm>
                <a:off x="2607" y="1025"/>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t>6</a:t>
                </a:r>
              </a:p>
            </p:txBody>
          </p:sp>
          <p:sp>
            <p:nvSpPr>
              <p:cNvPr id="264205" name="Oval 13"/>
              <p:cNvSpPr>
                <a:spLocks noChangeArrowheads="1"/>
              </p:cNvSpPr>
              <p:nvPr/>
            </p:nvSpPr>
            <p:spPr bwMode="auto">
              <a:xfrm>
                <a:off x="3106" y="618"/>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t>8</a:t>
                </a:r>
              </a:p>
            </p:txBody>
          </p:sp>
          <p:sp>
            <p:nvSpPr>
              <p:cNvPr id="264206" name="Oval 14"/>
              <p:cNvSpPr>
                <a:spLocks noChangeArrowheads="1"/>
              </p:cNvSpPr>
              <p:nvPr/>
            </p:nvSpPr>
            <p:spPr bwMode="auto">
              <a:xfrm>
                <a:off x="2608" y="1752"/>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t>7</a:t>
                </a:r>
              </a:p>
            </p:txBody>
          </p:sp>
          <p:sp>
            <p:nvSpPr>
              <p:cNvPr id="264207" name="Oval 15"/>
              <p:cNvSpPr>
                <a:spLocks noChangeArrowheads="1"/>
              </p:cNvSpPr>
              <p:nvPr/>
            </p:nvSpPr>
            <p:spPr bwMode="auto">
              <a:xfrm>
                <a:off x="3107" y="1344"/>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t>9</a:t>
                </a:r>
              </a:p>
            </p:txBody>
          </p:sp>
          <p:sp>
            <p:nvSpPr>
              <p:cNvPr id="264208" name="Oval 16"/>
              <p:cNvSpPr>
                <a:spLocks noChangeArrowheads="1"/>
              </p:cNvSpPr>
              <p:nvPr/>
            </p:nvSpPr>
            <p:spPr bwMode="auto">
              <a:xfrm>
                <a:off x="3696" y="981"/>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t>10</a:t>
                </a:r>
              </a:p>
            </p:txBody>
          </p:sp>
          <p:sp>
            <p:nvSpPr>
              <p:cNvPr id="264209" name="Oval 17"/>
              <p:cNvSpPr>
                <a:spLocks noChangeArrowheads="1"/>
              </p:cNvSpPr>
              <p:nvPr/>
            </p:nvSpPr>
            <p:spPr bwMode="auto">
              <a:xfrm>
                <a:off x="4331" y="981"/>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t>11</a:t>
                </a:r>
              </a:p>
            </p:txBody>
          </p:sp>
          <p:sp>
            <p:nvSpPr>
              <p:cNvPr id="264210" name="Line 18"/>
              <p:cNvSpPr>
                <a:spLocks noChangeShapeType="1"/>
              </p:cNvSpPr>
              <p:nvPr/>
            </p:nvSpPr>
            <p:spPr bwMode="auto">
              <a:xfrm>
                <a:off x="1201" y="1162"/>
                <a:ext cx="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11" name="Line 19"/>
              <p:cNvSpPr>
                <a:spLocks noChangeShapeType="1"/>
              </p:cNvSpPr>
              <p:nvPr/>
            </p:nvSpPr>
            <p:spPr bwMode="auto">
              <a:xfrm>
                <a:off x="3968" y="1117"/>
                <a:ext cx="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12" name="Line 20"/>
              <p:cNvSpPr>
                <a:spLocks noChangeShapeType="1"/>
              </p:cNvSpPr>
              <p:nvPr/>
            </p:nvSpPr>
            <p:spPr bwMode="auto">
              <a:xfrm flipV="1">
                <a:off x="1791" y="845"/>
                <a:ext cx="317"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13" name="Line 21"/>
              <p:cNvSpPr>
                <a:spLocks noChangeShapeType="1"/>
              </p:cNvSpPr>
              <p:nvPr/>
            </p:nvSpPr>
            <p:spPr bwMode="auto">
              <a:xfrm>
                <a:off x="1791" y="1253"/>
                <a:ext cx="272"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14" name="Line 22"/>
              <p:cNvSpPr>
                <a:spLocks noChangeShapeType="1"/>
              </p:cNvSpPr>
              <p:nvPr/>
            </p:nvSpPr>
            <p:spPr bwMode="auto">
              <a:xfrm flipV="1">
                <a:off x="2335" y="482"/>
                <a:ext cx="318"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15" name="Line 23"/>
              <p:cNvSpPr>
                <a:spLocks noChangeShapeType="1"/>
              </p:cNvSpPr>
              <p:nvPr/>
            </p:nvSpPr>
            <p:spPr bwMode="auto">
              <a:xfrm>
                <a:off x="2290" y="1616"/>
                <a:ext cx="318" cy="2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16" name="Line 24"/>
              <p:cNvSpPr>
                <a:spLocks noChangeShapeType="1"/>
              </p:cNvSpPr>
              <p:nvPr/>
            </p:nvSpPr>
            <p:spPr bwMode="auto">
              <a:xfrm flipV="1">
                <a:off x="2315" y="1228"/>
                <a:ext cx="317"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17" name="Line 25"/>
              <p:cNvSpPr>
                <a:spLocks noChangeShapeType="1"/>
              </p:cNvSpPr>
              <p:nvPr/>
            </p:nvSpPr>
            <p:spPr bwMode="auto">
              <a:xfrm flipV="1">
                <a:off x="2859" y="865"/>
                <a:ext cx="318"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18" name="Line 26"/>
              <p:cNvSpPr>
                <a:spLocks noChangeShapeType="1"/>
              </p:cNvSpPr>
              <p:nvPr/>
            </p:nvSpPr>
            <p:spPr bwMode="auto">
              <a:xfrm flipV="1">
                <a:off x="2880" y="1591"/>
                <a:ext cx="317"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19" name="Line 27"/>
              <p:cNvSpPr>
                <a:spLocks noChangeShapeType="1"/>
              </p:cNvSpPr>
              <p:nvPr/>
            </p:nvSpPr>
            <p:spPr bwMode="auto">
              <a:xfrm flipV="1">
                <a:off x="3379" y="1208"/>
                <a:ext cx="318"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20" name="Line 28"/>
              <p:cNvSpPr>
                <a:spLocks noChangeShapeType="1"/>
              </p:cNvSpPr>
              <p:nvPr/>
            </p:nvSpPr>
            <p:spPr bwMode="auto">
              <a:xfrm>
                <a:off x="2834" y="482"/>
                <a:ext cx="272"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21" name="Line 29"/>
              <p:cNvSpPr>
                <a:spLocks noChangeShapeType="1"/>
              </p:cNvSpPr>
              <p:nvPr/>
            </p:nvSpPr>
            <p:spPr bwMode="auto">
              <a:xfrm>
                <a:off x="3333" y="845"/>
                <a:ext cx="363"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22" name="Line 30"/>
              <p:cNvSpPr>
                <a:spLocks noChangeShapeType="1"/>
              </p:cNvSpPr>
              <p:nvPr/>
            </p:nvSpPr>
            <p:spPr bwMode="auto">
              <a:xfrm>
                <a:off x="2200" y="890"/>
                <a:ext cx="0" cy="499"/>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23" name="Line 31"/>
              <p:cNvSpPr>
                <a:spLocks noChangeShapeType="1"/>
              </p:cNvSpPr>
              <p:nvPr/>
            </p:nvSpPr>
            <p:spPr bwMode="auto">
              <a:xfrm>
                <a:off x="2744" y="527"/>
                <a:ext cx="0" cy="499"/>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24" name="Line 32"/>
              <p:cNvSpPr>
                <a:spLocks noChangeShapeType="1"/>
              </p:cNvSpPr>
              <p:nvPr/>
            </p:nvSpPr>
            <p:spPr bwMode="auto">
              <a:xfrm>
                <a:off x="2744" y="1298"/>
                <a:ext cx="0" cy="454"/>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25" name="Line 33"/>
              <p:cNvSpPr>
                <a:spLocks noChangeShapeType="1"/>
              </p:cNvSpPr>
              <p:nvPr/>
            </p:nvSpPr>
            <p:spPr bwMode="auto">
              <a:xfrm>
                <a:off x="3243" y="890"/>
                <a:ext cx="0" cy="454"/>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4226" name="Text Box 34"/>
            <p:cNvSpPr txBox="1">
              <a:spLocks noChangeArrowheads="1"/>
            </p:cNvSpPr>
            <p:nvPr/>
          </p:nvSpPr>
          <p:spPr bwMode="auto">
            <a:xfrm>
              <a:off x="1202" y="856"/>
              <a:ext cx="4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刮</a:t>
              </a:r>
              <a:r>
                <a:rPr lang="en-US" altLang="zh-CN" sz="2400"/>
                <a:t>1</a:t>
              </a:r>
            </a:p>
          </p:txBody>
        </p:sp>
        <p:sp>
          <p:nvSpPr>
            <p:cNvPr id="264227" name="Text Box 35"/>
            <p:cNvSpPr txBox="1">
              <a:spLocks noChangeArrowheads="1"/>
            </p:cNvSpPr>
            <p:nvPr/>
          </p:nvSpPr>
          <p:spPr bwMode="auto">
            <a:xfrm>
              <a:off x="1610" y="679"/>
              <a:ext cx="4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刮</a:t>
              </a:r>
              <a:r>
                <a:rPr lang="en-US" altLang="zh-CN" sz="2400"/>
                <a:t>2</a:t>
              </a:r>
            </a:p>
          </p:txBody>
        </p:sp>
        <p:sp>
          <p:nvSpPr>
            <p:cNvPr id="264228" name="Text Box 36"/>
            <p:cNvSpPr txBox="1">
              <a:spLocks noChangeArrowheads="1"/>
            </p:cNvSpPr>
            <p:nvPr/>
          </p:nvSpPr>
          <p:spPr bwMode="auto">
            <a:xfrm>
              <a:off x="2200" y="270"/>
              <a:ext cx="4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刮</a:t>
              </a:r>
              <a:r>
                <a:rPr lang="en-US" altLang="zh-CN" sz="2400"/>
                <a:t>3</a:t>
              </a:r>
            </a:p>
          </p:txBody>
        </p:sp>
        <p:sp>
          <p:nvSpPr>
            <p:cNvPr id="264229" name="Text Box 37"/>
            <p:cNvSpPr txBox="1">
              <a:spLocks noChangeArrowheads="1"/>
            </p:cNvSpPr>
            <p:nvPr/>
          </p:nvSpPr>
          <p:spPr bwMode="auto">
            <a:xfrm>
              <a:off x="2925" y="270"/>
              <a:ext cx="4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刮</a:t>
              </a:r>
              <a:r>
                <a:rPr lang="en-US" altLang="zh-CN" sz="2400"/>
                <a:t>4</a:t>
              </a:r>
            </a:p>
          </p:txBody>
        </p:sp>
        <p:sp>
          <p:nvSpPr>
            <p:cNvPr id="264230" name="Text Box 38"/>
            <p:cNvSpPr txBox="1">
              <a:spLocks noChangeArrowheads="1"/>
            </p:cNvSpPr>
            <p:nvPr/>
          </p:nvSpPr>
          <p:spPr bwMode="auto">
            <a:xfrm>
              <a:off x="1610" y="1268"/>
              <a:ext cx="4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刷</a:t>
              </a:r>
              <a:r>
                <a:rPr lang="en-US" altLang="zh-CN" sz="2400"/>
                <a:t>1</a:t>
              </a:r>
            </a:p>
          </p:txBody>
        </p:sp>
        <p:sp>
          <p:nvSpPr>
            <p:cNvPr id="264231" name="Text Box 39"/>
            <p:cNvSpPr txBox="1">
              <a:spLocks noChangeArrowheads="1"/>
            </p:cNvSpPr>
            <p:nvPr/>
          </p:nvSpPr>
          <p:spPr bwMode="auto">
            <a:xfrm>
              <a:off x="2200" y="1041"/>
              <a:ext cx="4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刷</a:t>
              </a:r>
              <a:r>
                <a:rPr lang="en-US" altLang="zh-CN" sz="2400"/>
                <a:t>2</a:t>
              </a:r>
            </a:p>
          </p:txBody>
        </p:sp>
        <p:sp>
          <p:nvSpPr>
            <p:cNvPr id="264232" name="Text Box 40"/>
            <p:cNvSpPr txBox="1">
              <a:spLocks noChangeArrowheads="1"/>
            </p:cNvSpPr>
            <p:nvPr/>
          </p:nvSpPr>
          <p:spPr bwMode="auto">
            <a:xfrm>
              <a:off x="2744" y="679"/>
              <a:ext cx="4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刷</a:t>
              </a:r>
              <a:r>
                <a:rPr lang="en-US" altLang="zh-CN" sz="2400"/>
                <a:t>3</a:t>
              </a:r>
            </a:p>
          </p:txBody>
        </p:sp>
        <p:sp>
          <p:nvSpPr>
            <p:cNvPr id="264233" name="Text Box 41"/>
            <p:cNvSpPr txBox="1">
              <a:spLocks noChangeArrowheads="1"/>
            </p:cNvSpPr>
            <p:nvPr/>
          </p:nvSpPr>
          <p:spPr bwMode="auto">
            <a:xfrm>
              <a:off x="3422" y="679"/>
              <a:ext cx="4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刷</a:t>
              </a:r>
              <a:r>
                <a:rPr lang="en-US" altLang="zh-CN" sz="2400"/>
                <a:t>4</a:t>
              </a:r>
            </a:p>
          </p:txBody>
        </p:sp>
        <p:sp>
          <p:nvSpPr>
            <p:cNvPr id="264234" name="Text Box 42"/>
            <p:cNvSpPr txBox="1">
              <a:spLocks noChangeArrowheads="1"/>
            </p:cNvSpPr>
            <p:nvPr/>
          </p:nvSpPr>
          <p:spPr bwMode="auto">
            <a:xfrm>
              <a:off x="2109" y="1631"/>
              <a:ext cx="4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清</a:t>
              </a:r>
              <a:r>
                <a:rPr lang="en-US" altLang="zh-CN" sz="2400"/>
                <a:t>1</a:t>
              </a:r>
            </a:p>
          </p:txBody>
        </p:sp>
        <p:sp>
          <p:nvSpPr>
            <p:cNvPr id="264235" name="Text Box 43"/>
            <p:cNvSpPr txBox="1">
              <a:spLocks noChangeArrowheads="1"/>
            </p:cNvSpPr>
            <p:nvPr/>
          </p:nvSpPr>
          <p:spPr bwMode="auto">
            <a:xfrm>
              <a:off x="2742" y="1426"/>
              <a:ext cx="4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清</a:t>
              </a:r>
              <a:r>
                <a:rPr lang="en-US" altLang="zh-CN" sz="2400"/>
                <a:t>2</a:t>
              </a:r>
            </a:p>
          </p:txBody>
        </p:sp>
        <p:sp>
          <p:nvSpPr>
            <p:cNvPr id="264236" name="Text Box 44"/>
            <p:cNvSpPr txBox="1">
              <a:spLocks noChangeArrowheads="1"/>
            </p:cNvSpPr>
            <p:nvPr/>
          </p:nvSpPr>
          <p:spPr bwMode="auto">
            <a:xfrm>
              <a:off x="3243" y="1041"/>
              <a:ext cx="4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清</a:t>
              </a:r>
              <a:r>
                <a:rPr lang="en-US" altLang="zh-CN" sz="2400"/>
                <a:t>3</a:t>
              </a:r>
            </a:p>
          </p:txBody>
        </p:sp>
        <p:sp>
          <p:nvSpPr>
            <p:cNvPr id="264237" name="Text Box 45"/>
            <p:cNvSpPr txBox="1">
              <a:spLocks noChangeArrowheads="1"/>
            </p:cNvSpPr>
            <p:nvPr/>
          </p:nvSpPr>
          <p:spPr bwMode="auto">
            <a:xfrm>
              <a:off x="3969" y="815"/>
              <a:ext cx="4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清</a:t>
              </a:r>
              <a:r>
                <a:rPr lang="en-US" altLang="zh-CN" sz="2400"/>
                <a:t>4</a:t>
              </a:r>
            </a:p>
          </p:txBody>
        </p:sp>
      </p:grpSp>
      <p:sp>
        <p:nvSpPr>
          <p:cNvPr id="264238" name="Text Box 46"/>
          <p:cNvSpPr txBox="1">
            <a:spLocks noChangeArrowheads="1"/>
          </p:cNvSpPr>
          <p:nvPr/>
        </p:nvSpPr>
        <p:spPr bwMode="auto">
          <a:xfrm>
            <a:off x="762000" y="4495800"/>
            <a:ext cx="7869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5125" indent="-365125">
              <a:defRPr kumimoji="1" sz="2400">
                <a:solidFill>
                  <a:schemeClr val="tx1"/>
                </a:solidFill>
                <a:latin typeface="Times New Roman" panose="02020603050405020304" pitchFamily="18" charset="0"/>
                <a:ea typeface="宋体" panose="02010600030101010101" pitchFamily="2" charset="-122"/>
              </a:defRPr>
            </a:lvl1pPr>
            <a:lvl2pPr marL="544513">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Clr>
                <a:srgbClr val="FF6600"/>
              </a:buClr>
              <a:buFont typeface="Wingdings" panose="05000000000000000000" pitchFamily="2" charset="2"/>
              <a:buNone/>
            </a:pPr>
            <a:r>
              <a:rPr kumimoji="0" lang="en-US" altLang="zh-CN" b="1">
                <a:latin typeface="楷体_GB2312" pitchFamily="49" charset="-122"/>
                <a:ea typeface="楷体_GB2312" pitchFamily="49" charset="-122"/>
              </a:rPr>
              <a:t>PERT</a:t>
            </a:r>
            <a:r>
              <a:rPr kumimoji="0" lang="zh-CN" altLang="en-US" b="1">
                <a:latin typeface="楷体_GB2312" pitchFamily="49" charset="-122"/>
                <a:ea typeface="楷体_GB2312" pitchFamily="49" charset="-122"/>
              </a:rPr>
              <a:t>图中：</a:t>
            </a:r>
          </a:p>
          <a:p>
            <a:pPr>
              <a:buClr>
                <a:srgbClr val="FF6600"/>
              </a:buClr>
              <a:buFont typeface="Wingdings" panose="05000000000000000000" pitchFamily="2" charset="2"/>
              <a:buChar char="Ø"/>
            </a:pPr>
            <a:r>
              <a:rPr kumimoji="0" lang="zh-CN" altLang="en-US" b="1">
                <a:latin typeface="楷体_GB2312" pitchFamily="49" charset="-122"/>
                <a:ea typeface="楷体_GB2312" pitchFamily="49" charset="-122"/>
              </a:rPr>
              <a:t>对于某事件，箭头进入表示此作业结束，箭头离开表示此作业的开始；</a:t>
            </a:r>
          </a:p>
          <a:p>
            <a:pPr>
              <a:buClr>
                <a:srgbClr val="FF6600"/>
              </a:buClr>
              <a:buFont typeface="Wingdings" panose="05000000000000000000" pitchFamily="2" charset="2"/>
              <a:buChar char="Ø"/>
            </a:pPr>
            <a:r>
              <a:rPr kumimoji="0" lang="zh-CN" altLang="en-US" b="1">
                <a:latin typeface="楷体_GB2312" pitchFamily="49" charset="-122"/>
                <a:ea typeface="楷体_GB2312" pitchFamily="49" charset="-122"/>
              </a:rPr>
              <a:t>实线箭头表示具体存在的作业；</a:t>
            </a:r>
          </a:p>
          <a:p>
            <a:pPr>
              <a:buClr>
                <a:srgbClr val="FF6600"/>
              </a:buClr>
              <a:buFont typeface="Wingdings" panose="05000000000000000000" pitchFamily="2" charset="2"/>
              <a:buChar char="Ø"/>
            </a:pPr>
            <a:r>
              <a:rPr kumimoji="0" lang="zh-CN" altLang="en-US" b="1">
                <a:latin typeface="楷体_GB2312" pitchFamily="49" charset="-122"/>
                <a:ea typeface="楷体_GB2312" pitchFamily="49" charset="-122"/>
              </a:rPr>
              <a:t>虚线箭头表示虚拟作业，只为了表示作业之间的依赖关系。</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250825" y="152400"/>
            <a:ext cx="8207375" cy="1143000"/>
          </a:xfrm>
        </p:spPr>
        <p:txBody>
          <a:bodyPr/>
          <a:lstStyle/>
          <a:p>
            <a:r>
              <a:rPr lang="zh-CN" altLang="en-US" sz="3600" b="0">
                <a:ea typeface="楷体_GB2312" pitchFamily="49" charset="-122"/>
              </a:rPr>
              <a:t>活动网络图</a:t>
            </a:r>
          </a:p>
        </p:txBody>
      </p:sp>
      <p:sp>
        <p:nvSpPr>
          <p:cNvPr id="266243" name="Rectangle 3"/>
          <p:cNvSpPr>
            <a:spLocks noGrp="1" noChangeArrowheads="1"/>
          </p:cNvSpPr>
          <p:nvPr>
            <p:ph type="body" idx="1"/>
          </p:nvPr>
        </p:nvSpPr>
        <p:spPr>
          <a:xfrm>
            <a:off x="685800" y="1447800"/>
            <a:ext cx="7772400" cy="2989263"/>
          </a:xfrm>
        </p:spPr>
        <p:txBody>
          <a:bodyPr/>
          <a:lstStyle/>
          <a:p>
            <a:pPr>
              <a:buClr>
                <a:srgbClr val="FFFF00"/>
              </a:buClr>
              <a:buSzPct val="120000"/>
            </a:pPr>
            <a:r>
              <a:rPr lang="zh-CN" altLang="en-US" sz="2800" b="1">
                <a:latin typeface="楷体_GB2312" pitchFamily="49" charset="-122"/>
                <a:ea typeface="楷体_GB2312" pitchFamily="49" charset="-122"/>
              </a:rPr>
              <a:t>用箭头表示作业</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如刮旧漆、刷新漆、清理等</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，用圆圈表示事件</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一项作业的开始或结束</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a:t>
            </a:r>
          </a:p>
          <a:p>
            <a:pPr>
              <a:buClr>
                <a:srgbClr val="FFFF00"/>
              </a:buClr>
              <a:buSzPct val="120000"/>
            </a:pPr>
            <a:r>
              <a:rPr lang="zh-CN" altLang="en-US" sz="2800" b="1">
                <a:latin typeface="楷体_GB2312" pitchFamily="49" charset="-122"/>
                <a:ea typeface="楷体_GB2312" pitchFamily="49" charset="-122"/>
              </a:rPr>
              <a:t>事件仅是可以明确定义的时间点，它不耗费时间和资源；</a:t>
            </a:r>
          </a:p>
          <a:p>
            <a:pPr>
              <a:buClr>
                <a:srgbClr val="FFFF00"/>
              </a:buClr>
              <a:buSzPct val="120000"/>
            </a:pPr>
            <a:r>
              <a:rPr lang="zh-CN" altLang="en-US" sz="2800" b="1">
                <a:latin typeface="楷体_GB2312" pitchFamily="49" charset="-122"/>
                <a:ea typeface="楷体_GB2312" pitchFamily="49" charset="-122"/>
              </a:rPr>
              <a:t>作业通常既消耗资源，又要持续一定时间。</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ChangeArrowheads="1"/>
          </p:cNvSpPr>
          <p:nvPr/>
        </p:nvSpPr>
        <p:spPr bwMode="auto">
          <a:xfrm>
            <a:off x="2590800" y="4191000"/>
            <a:ext cx="4191000" cy="2286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8291" name="Rectangle 3"/>
          <p:cNvSpPr>
            <a:spLocks noGrp="1" noChangeArrowheads="1"/>
          </p:cNvSpPr>
          <p:nvPr>
            <p:ph type="title"/>
          </p:nvPr>
        </p:nvSpPr>
        <p:spPr>
          <a:xfrm>
            <a:off x="685800" y="152400"/>
            <a:ext cx="7772400" cy="1143000"/>
          </a:xfrm>
        </p:spPr>
        <p:txBody>
          <a:bodyPr/>
          <a:lstStyle/>
          <a:p>
            <a:r>
              <a:rPr lang="zh-CN" altLang="en-US" b="0">
                <a:ea typeface="楷体_GB2312" pitchFamily="49" charset="-122"/>
              </a:rPr>
              <a:t>活动网络图</a:t>
            </a:r>
          </a:p>
        </p:txBody>
      </p:sp>
      <p:sp>
        <p:nvSpPr>
          <p:cNvPr id="268293" name="Rectangle 5"/>
          <p:cNvSpPr>
            <a:spLocks noChangeArrowheads="1"/>
          </p:cNvSpPr>
          <p:nvPr/>
        </p:nvSpPr>
        <p:spPr bwMode="auto">
          <a:xfrm>
            <a:off x="395288" y="1295400"/>
            <a:ext cx="8229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rgbClr val="FFFF00"/>
              </a:buClr>
              <a:buSzPct val="120000"/>
            </a:pPr>
            <a:r>
              <a:rPr lang="zh-CN" altLang="en-US" sz="2400" b="1">
                <a:latin typeface="楷体_GB2312" pitchFamily="49" charset="-122"/>
                <a:ea typeface="楷体_GB2312" pitchFamily="49" charset="-122"/>
              </a:rPr>
              <a:t>画出</a:t>
            </a:r>
            <a:r>
              <a:rPr lang="en-US" altLang="zh-CN" sz="2400" b="1">
                <a:latin typeface="楷体_GB2312" pitchFamily="49" charset="-122"/>
                <a:ea typeface="楷体_GB2312" pitchFamily="49" charset="-122"/>
              </a:rPr>
              <a:t>PERT</a:t>
            </a:r>
            <a:r>
              <a:rPr lang="zh-CN" altLang="en-US" sz="2400" b="1">
                <a:latin typeface="楷体_GB2312" pitchFamily="49" charset="-122"/>
                <a:ea typeface="楷体_GB2312" pitchFamily="49" charset="-122"/>
              </a:rPr>
              <a:t>图后，系统分析员就可以估算工程进度了，为此需要在</a:t>
            </a:r>
            <a:r>
              <a:rPr lang="en-US" altLang="zh-CN" sz="2400" b="1">
                <a:latin typeface="楷体_GB2312" pitchFamily="49" charset="-122"/>
                <a:ea typeface="楷体_GB2312" pitchFamily="49" charset="-122"/>
              </a:rPr>
              <a:t>PERT</a:t>
            </a:r>
            <a:r>
              <a:rPr lang="zh-CN" altLang="en-US" sz="2400" b="1">
                <a:latin typeface="楷体_GB2312" pitchFamily="49" charset="-122"/>
                <a:ea typeface="楷体_GB2312" pitchFamily="49" charset="-122"/>
              </a:rPr>
              <a:t>上增加一些必要的信息：</a:t>
            </a:r>
          </a:p>
          <a:p>
            <a:pPr lvl="1"/>
            <a:r>
              <a:rPr lang="zh-CN" altLang="en-US" sz="2400" b="1">
                <a:latin typeface="楷体_GB2312" pitchFamily="49" charset="-122"/>
                <a:ea typeface="楷体_GB2312" pitchFamily="49" charset="-122"/>
              </a:rPr>
              <a:t>把每个作业估计需要时间写在表示该项作业的箭头上方。</a:t>
            </a:r>
          </a:p>
          <a:p>
            <a:pPr lvl="1"/>
            <a:r>
              <a:rPr lang="zh-CN" altLang="en-US" sz="2400" b="1">
                <a:latin typeface="楷体_GB2312" pitchFamily="49" charset="-122"/>
                <a:ea typeface="楷体_GB2312" pitchFamily="49" charset="-122"/>
              </a:rPr>
              <a:t>为每个事件计算两个统计数字：最早时刻</a:t>
            </a:r>
            <a:r>
              <a:rPr lang="en-US" altLang="zh-CN" sz="2400" b="1">
                <a:latin typeface="楷体_GB2312" pitchFamily="49" charset="-122"/>
                <a:ea typeface="楷体_GB2312" pitchFamily="49" charset="-122"/>
              </a:rPr>
              <a:t>(EET)</a:t>
            </a:r>
            <a:r>
              <a:rPr lang="zh-CN" altLang="en-US" sz="2400" b="1">
                <a:latin typeface="楷体_GB2312" pitchFamily="49" charset="-122"/>
                <a:ea typeface="楷体_GB2312" pitchFamily="49" charset="-122"/>
              </a:rPr>
              <a:t>和最迟时刻</a:t>
            </a:r>
            <a:r>
              <a:rPr lang="en-US" altLang="zh-CN" sz="2400" b="1">
                <a:latin typeface="楷体_GB2312" pitchFamily="49" charset="-122"/>
                <a:ea typeface="楷体_GB2312" pitchFamily="49" charset="-122"/>
              </a:rPr>
              <a:t>(LET)</a:t>
            </a:r>
            <a:r>
              <a:rPr lang="zh-CN" altLang="en-US" sz="2400" b="1">
                <a:latin typeface="楷体_GB2312" pitchFamily="49" charset="-122"/>
                <a:ea typeface="楷体_GB2312" pitchFamily="49" charset="-122"/>
              </a:rPr>
              <a:t>。这两个数字分别写在表示事件的圆圈的左上角和右下角。</a:t>
            </a:r>
          </a:p>
        </p:txBody>
      </p:sp>
      <p:grpSp>
        <p:nvGrpSpPr>
          <p:cNvPr id="268294" name="Group 6"/>
          <p:cNvGrpSpPr>
            <a:grpSpLocks/>
          </p:cNvGrpSpPr>
          <p:nvPr/>
        </p:nvGrpSpPr>
        <p:grpSpPr bwMode="auto">
          <a:xfrm>
            <a:off x="2743200" y="4267200"/>
            <a:ext cx="3709988" cy="1933575"/>
            <a:chOff x="1202" y="2988"/>
            <a:chExt cx="2337" cy="1218"/>
          </a:xfrm>
        </p:grpSpPr>
        <p:sp>
          <p:nvSpPr>
            <p:cNvPr id="268295" name="Oval 7"/>
            <p:cNvSpPr>
              <a:spLocks noChangeArrowheads="1"/>
            </p:cNvSpPr>
            <p:nvPr/>
          </p:nvSpPr>
          <p:spPr bwMode="auto">
            <a:xfrm>
              <a:off x="2109" y="3158"/>
              <a:ext cx="680" cy="6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8296" name="Line 8"/>
            <p:cNvSpPr>
              <a:spLocks noChangeShapeType="1"/>
            </p:cNvSpPr>
            <p:nvPr/>
          </p:nvSpPr>
          <p:spPr bwMode="auto">
            <a:xfrm>
              <a:off x="2456" y="3168"/>
              <a:ext cx="0" cy="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8297" name="Line 9"/>
            <p:cNvSpPr>
              <a:spLocks noChangeShapeType="1"/>
            </p:cNvSpPr>
            <p:nvPr/>
          </p:nvSpPr>
          <p:spPr bwMode="auto">
            <a:xfrm>
              <a:off x="2456" y="3495"/>
              <a:ext cx="33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8298" name="Line 10"/>
            <p:cNvSpPr>
              <a:spLocks noChangeShapeType="1"/>
            </p:cNvSpPr>
            <p:nvPr/>
          </p:nvSpPr>
          <p:spPr bwMode="auto">
            <a:xfrm>
              <a:off x="1247" y="3521"/>
              <a:ext cx="8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8299" name="Text Box 11"/>
            <p:cNvSpPr txBox="1">
              <a:spLocks noChangeArrowheads="1"/>
            </p:cNvSpPr>
            <p:nvPr/>
          </p:nvSpPr>
          <p:spPr bwMode="auto">
            <a:xfrm>
              <a:off x="1247" y="3216"/>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ea typeface="楷体_GB2312" pitchFamily="49" charset="-122"/>
                </a:rPr>
                <a:t>持续时间</a:t>
              </a:r>
            </a:p>
          </p:txBody>
        </p:sp>
        <p:sp>
          <p:nvSpPr>
            <p:cNvPr id="268300" name="Text Box 12"/>
            <p:cNvSpPr txBox="1">
              <a:spLocks noChangeArrowheads="1"/>
            </p:cNvSpPr>
            <p:nvPr/>
          </p:nvSpPr>
          <p:spPr bwMode="auto">
            <a:xfrm>
              <a:off x="1202" y="3500"/>
              <a:ext cx="10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ea typeface="楷体_GB2312" pitchFamily="49" charset="-122"/>
                </a:rPr>
                <a:t>(</a:t>
              </a:r>
              <a:r>
                <a:rPr lang="zh-CN" altLang="en-US" sz="2400" b="1">
                  <a:ea typeface="楷体_GB2312" pitchFamily="49" charset="-122"/>
                </a:rPr>
                <a:t>机动时间</a:t>
              </a:r>
              <a:r>
                <a:rPr lang="en-US" altLang="zh-CN" sz="2400" b="1">
                  <a:ea typeface="楷体_GB2312" pitchFamily="49" charset="-122"/>
                </a:rPr>
                <a:t>)</a:t>
              </a:r>
            </a:p>
          </p:txBody>
        </p:sp>
        <p:sp>
          <p:nvSpPr>
            <p:cNvPr id="268301" name="Oval 13"/>
            <p:cNvSpPr>
              <a:spLocks noChangeArrowheads="1"/>
            </p:cNvSpPr>
            <p:nvPr/>
          </p:nvSpPr>
          <p:spPr bwMode="auto">
            <a:xfrm>
              <a:off x="2245" y="3475"/>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8302" name="Oval 14"/>
            <p:cNvSpPr>
              <a:spLocks noChangeArrowheads="1"/>
            </p:cNvSpPr>
            <p:nvPr/>
          </p:nvSpPr>
          <p:spPr bwMode="auto">
            <a:xfrm>
              <a:off x="2562" y="3339"/>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8303" name="Oval 15"/>
            <p:cNvSpPr>
              <a:spLocks noChangeArrowheads="1"/>
            </p:cNvSpPr>
            <p:nvPr/>
          </p:nvSpPr>
          <p:spPr bwMode="auto">
            <a:xfrm>
              <a:off x="2562" y="3612"/>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8304" name="Line 16"/>
            <p:cNvSpPr>
              <a:spLocks noChangeShapeType="1"/>
            </p:cNvSpPr>
            <p:nvPr/>
          </p:nvSpPr>
          <p:spPr bwMode="auto">
            <a:xfrm flipV="1">
              <a:off x="2653" y="3158"/>
              <a:ext cx="408"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8305" name="Text Box 17"/>
            <p:cNvSpPr txBox="1">
              <a:spLocks noChangeArrowheads="1"/>
            </p:cNvSpPr>
            <p:nvPr/>
          </p:nvSpPr>
          <p:spPr bwMode="auto">
            <a:xfrm>
              <a:off x="3049" y="2988"/>
              <a:ext cx="4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ea typeface="楷体_GB2312" pitchFamily="49" charset="-122"/>
                </a:rPr>
                <a:t>EET</a:t>
              </a:r>
            </a:p>
          </p:txBody>
        </p:sp>
        <p:sp>
          <p:nvSpPr>
            <p:cNvPr id="268306" name="Line 18"/>
            <p:cNvSpPr>
              <a:spLocks noChangeShapeType="1"/>
            </p:cNvSpPr>
            <p:nvPr/>
          </p:nvSpPr>
          <p:spPr bwMode="auto">
            <a:xfrm>
              <a:off x="2653" y="3657"/>
              <a:ext cx="454"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8307" name="Text Box 19"/>
            <p:cNvSpPr txBox="1">
              <a:spLocks noChangeArrowheads="1"/>
            </p:cNvSpPr>
            <p:nvPr/>
          </p:nvSpPr>
          <p:spPr bwMode="auto">
            <a:xfrm>
              <a:off x="3061" y="3580"/>
              <a:ext cx="4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ea typeface="楷体_GB2312" pitchFamily="49" charset="-122"/>
                </a:rPr>
                <a:t>LET</a:t>
              </a:r>
            </a:p>
          </p:txBody>
        </p:sp>
        <p:sp>
          <p:nvSpPr>
            <p:cNvPr id="268308" name="Line 20"/>
            <p:cNvSpPr>
              <a:spLocks noChangeShapeType="1"/>
            </p:cNvSpPr>
            <p:nvPr/>
          </p:nvSpPr>
          <p:spPr bwMode="auto">
            <a:xfrm>
              <a:off x="2290" y="3566"/>
              <a:ext cx="0"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8309" name="Text Box 21"/>
            <p:cNvSpPr txBox="1">
              <a:spLocks noChangeArrowheads="1"/>
            </p:cNvSpPr>
            <p:nvPr/>
          </p:nvSpPr>
          <p:spPr bwMode="auto">
            <a:xfrm>
              <a:off x="1983" y="3918"/>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ea typeface="楷体_GB2312" pitchFamily="49" charset="-122"/>
                </a:rPr>
                <a:t>事件号</a:t>
              </a:r>
            </a:p>
          </p:txBody>
        </p:sp>
      </p:gr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250825" y="333375"/>
            <a:ext cx="8207375" cy="962025"/>
          </a:xfrm>
        </p:spPr>
        <p:txBody>
          <a:bodyPr/>
          <a:lstStyle/>
          <a:p>
            <a:r>
              <a:rPr lang="zh-CN" altLang="en-US" sz="3600" b="0">
                <a:ea typeface="楷体_GB2312" pitchFamily="49" charset="-122"/>
              </a:rPr>
              <a:t>活动网络图</a:t>
            </a:r>
          </a:p>
        </p:txBody>
      </p:sp>
      <p:sp>
        <p:nvSpPr>
          <p:cNvPr id="270340" name="Rectangle 4"/>
          <p:cNvSpPr>
            <a:spLocks noChangeArrowheads="1"/>
          </p:cNvSpPr>
          <p:nvPr/>
        </p:nvSpPr>
        <p:spPr bwMode="auto">
          <a:xfrm>
            <a:off x="395288" y="1295400"/>
            <a:ext cx="8291512" cy="41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877888" indent="-420688">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395413"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8034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211388"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668588"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125788"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82988"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040188"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rgbClr val="FFFF00"/>
              </a:buClr>
              <a:buSzPct val="120000"/>
            </a:pPr>
            <a:r>
              <a:rPr lang="zh-CN" altLang="en-US" b="1">
                <a:latin typeface="楷体_GB2312" pitchFamily="49" charset="-122"/>
                <a:ea typeface="楷体_GB2312" pitchFamily="49" charset="-122"/>
              </a:rPr>
              <a:t>事件的最早时刻是该事件可以发生的最早时间。通常</a:t>
            </a:r>
            <a:r>
              <a:rPr lang="en-US" altLang="zh-CN" b="1">
                <a:latin typeface="楷体_GB2312" pitchFamily="49" charset="-122"/>
                <a:ea typeface="楷体_GB2312" pitchFamily="49" charset="-122"/>
              </a:rPr>
              <a:t>PERT</a:t>
            </a:r>
            <a:r>
              <a:rPr lang="zh-CN" altLang="en-US" b="1">
                <a:latin typeface="楷体_GB2312" pitchFamily="49" charset="-122"/>
                <a:ea typeface="楷体_GB2312" pitchFamily="49" charset="-122"/>
              </a:rPr>
              <a:t>中第一个事件的</a:t>
            </a:r>
            <a:r>
              <a:rPr lang="en-US" altLang="zh-CN" b="1">
                <a:latin typeface="楷体_GB2312" pitchFamily="49" charset="-122"/>
                <a:ea typeface="楷体_GB2312" pitchFamily="49" charset="-122"/>
              </a:rPr>
              <a:t>EET</a:t>
            </a:r>
            <a:r>
              <a:rPr lang="zh-CN" altLang="en-US" b="1">
                <a:latin typeface="楷体_GB2312" pitchFamily="49" charset="-122"/>
                <a:ea typeface="楷体_GB2312" pitchFamily="49" charset="-122"/>
              </a:rPr>
              <a:t>定义为</a:t>
            </a:r>
            <a:r>
              <a:rPr lang="en-US" altLang="zh-CN" b="1">
                <a:latin typeface="楷体_GB2312" pitchFamily="49" charset="-122"/>
                <a:ea typeface="楷体_GB2312" pitchFamily="49" charset="-122"/>
              </a:rPr>
              <a:t>0</a:t>
            </a:r>
            <a:r>
              <a:rPr lang="zh-CN" altLang="en-US" b="1">
                <a:latin typeface="楷体_GB2312" pitchFamily="49" charset="-122"/>
                <a:ea typeface="楷体_GB2312" pitchFamily="49" charset="-122"/>
              </a:rPr>
              <a:t>，其他事件的</a:t>
            </a:r>
            <a:r>
              <a:rPr lang="en-US" altLang="zh-CN" b="1">
                <a:latin typeface="楷体_GB2312" pitchFamily="49" charset="-122"/>
                <a:ea typeface="楷体_GB2312" pitchFamily="49" charset="-122"/>
              </a:rPr>
              <a:t>EET</a:t>
            </a:r>
            <a:r>
              <a:rPr lang="zh-CN" altLang="en-US" b="1">
                <a:latin typeface="楷体_GB2312" pitchFamily="49" charset="-122"/>
                <a:ea typeface="楷体_GB2312" pitchFamily="49" charset="-122"/>
              </a:rPr>
              <a:t>从左到右按事件发生顺序计算。简单原则：</a:t>
            </a:r>
          </a:p>
          <a:p>
            <a:pPr lvl="1">
              <a:buClr>
                <a:srgbClr val="FFFF00"/>
              </a:buClr>
              <a:buSzPct val="90000"/>
              <a:buFont typeface="Wingdings" panose="05000000000000000000" pitchFamily="2" charset="2"/>
              <a:buChar char="Ø"/>
            </a:pPr>
            <a:r>
              <a:rPr lang="zh-CN" altLang="en-US" b="1">
                <a:latin typeface="楷体_GB2312" pitchFamily="49" charset="-122"/>
                <a:ea typeface="楷体_GB2312" pitchFamily="49" charset="-122"/>
              </a:rPr>
              <a:t>考虑进入该事件的所有作业；</a:t>
            </a:r>
          </a:p>
          <a:p>
            <a:pPr lvl="1">
              <a:buClr>
                <a:srgbClr val="FFFF00"/>
              </a:buClr>
              <a:buSzPct val="90000"/>
              <a:buFont typeface="Wingdings" panose="05000000000000000000" pitchFamily="2" charset="2"/>
              <a:buChar char="Ø"/>
            </a:pPr>
            <a:r>
              <a:rPr lang="zh-CN" altLang="en-US" b="1">
                <a:latin typeface="楷体_GB2312" pitchFamily="49" charset="-122"/>
                <a:ea typeface="楷体_GB2312" pitchFamily="49" charset="-122"/>
              </a:rPr>
              <a:t>对每个作业都计算它的持续时间与开始事件</a:t>
            </a:r>
            <a:r>
              <a:rPr lang="en-US" altLang="zh-CN" b="1">
                <a:latin typeface="楷体_GB2312" pitchFamily="49" charset="-122"/>
                <a:ea typeface="楷体_GB2312" pitchFamily="49" charset="-122"/>
              </a:rPr>
              <a:t>EET</a:t>
            </a:r>
            <a:r>
              <a:rPr lang="zh-CN" altLang="en-US" b="1">
                <a:latin typeface="楷体_GB2312" pitchFamily="49" charset="-122"/>
                <a:ea typeface="楷体_GB2312" pitchFamily="49" charset="-122"/>
              </a:rPr>
              <a:t>之和；</a:t>
            </a:r>
          </a:p>
          <a:p>
            <a:pPr lvl="1">
              <a:buClr>
                <a:srgbClr val="FFFF00"/>
              </a:buClr>
              <a:buSzPct val="90000"/>
              <a:buFont typeface="Wingdings" panose="05000000000000000000" pitchFamily="2" charset="2"/>
              <a:buChar char="Ø"/>
            </a:pPr>
            <a:r>
              <a:rPr lang="zh-CN" altLang="en-US" b="1">
                <a:latin typeface="楷体_GB2312" pitchFamily="49" charset="-122"/>
                <a:ea typeface="楷体_GB2312" pitchFamily="49" charset="-122"/>
              </a:rPr>
              <a:t>选取上述和数中最大值作为该事件的</a:t>
            </a:r>
            <a:r>
              <a:rPr lang="en-US" altLang="zh-CN" b="1">
                <a:latin typeface="楷体_GB2312" pitchFamily="49" charset="-122"/>
                <a:ea typeface="楷体_GB2312" pitchFamily="49" charset="-122"/>
              </a:rPr>
              <a:t>EET</a:t>
            </a:r>
            <a:r>
              <a:rPr lang="zh-CN" altLang="en-US" b="1">
                <a:latin typeface="楷体_GB2312" pitchFamily="49" charset="-122"/>
                <a:ea typeface="楷体_GB2312" pitchFamily="49" charset="-122"/>
              </a:rPr>
              <a:t>。</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ChangeArrowheads="1"/>
          </p:cNvSpPr>
          <p:nvPr/>
        </p:nvSpPr>
        <p:spPr bwMode="auto">
          <a:xfrm>
            <a:off x="990600" y="762000"/>
            <a:ext cx="7924800" cy="4191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387" name="Line 3"/>
          <p:cNvSpPr>
            <a:spLocks noChangeShapeType="1"/>
          </p:cNvSpPr>
          <p:nvPr/>
        </p:nvSpPr>
        <p:spPr bwMode="auto">
          <a:xfrm>
            <a:off x="5270500" y="1481138"/>
            <a:ext cx="604838" cy="3095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388" name="Oval 4"/>
          <p:cNvSpPr>
            <a:spLocks noChangeArrowheads="1"/>
          </p:cNvSpPr>
          <p:nvPr/>
        </p:nvSpPr>
        <p:spPr bwMode="auto">
          <a:xfrm>
            <a:off x="1042988" y="2643188"/>
            <a:ext cx="804862"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389" name="Line 5"/>
          <p:cNvSpPr>
            <a:spLocks noChangeShapeType="1"/>
          </p:cNvSpPr>
          <p:nvPr/>
        </p:nvSpPr>
        <p:spPr bwMode="auto">
          <a:xfrm>
            <a:off x="1446213" y="2643188"/>
            <a:ext cx="0" cy="742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390" name="Line 6"/>
          <p:cNvSpPr>
            <a:spLocks noChangeShapeType="1"/>
          </p:cNvSpPr>
          <p:nvPr/>
        </p:nvSpPr>
        <p:spPr bwMode="auto">
          <a:xfrm>
            <a:off x="1446213" y="3014663"/>
            <a:ext cx="4016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391" name="Text Box 7"/>
          <p:cNvSpPr txBox="1">
            <a:spLocks noChangeArrowheads="1"/>
          </p:cNvSpPr>
          <p:nvPr/>
        </p:nvSpPr>
        <p:spPr bwMode="auto">
          <a:xfrm>
            <a:off x="1109663" y="2828925"/>
            <a:ext cx="287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anose="02020603050405020304" pitchFamily="18" charset="0"/>
              </a:rPr>
              <a:t>1</a:t>
            </a:r>
          </a:p>
        </p:txBody>
      </p:sp>
      <p:sp>
        <p:nvSpPr>
          <p:cNvPr id="272392" name="Text Box 8"/>
          <p:cNvSpPr txBox="1">
            <a:spLocks noChangeArrowheads="1"/>
          </p:cNvSpPr>
          <p:nvPr/>
        </p:nvSpPr>
        <p:spPr bwMode="auto">
          <a:xfrm>
            <a:off x="1446213" y="2643188"/>
            <a:ext cx="382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anose="02020603050405020304" pitchFamily="18" charset="0"/>
              </a:rPr>
              <a:t>0</a:t>
            </a:r>
          </a:p>
        </p:txBody>
      </p:sp>
      <p:sp>
        <p:nvSpPr>
          <p:cNvPr id="272394" name="Oval 10"/>
          <p:cNvSpPr>
            <a:spLocks noChangeArrowheads="1"/>
          </p:cNvSpPr>
          <p:nvPr/>
        </p:nvSpPr>
        <p:spPr bwMode="auto">
          <a:xfrm>
            <a:off x="2384425" y="2657475"/>
            <a:ext cx="806450" cy="741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395" name="Line 11"/>
          <p:cNvSpPr>
            <a:spLocks noChangeShapeType="1"/>
          </p:cNvSpPr>
          <p:nvPr/>
        </p:nvSpPr>
        <p:spPr bwMode="auto">
          <a:xfrm>
            <a:off x="2787650" y="2657475"/>
            <a:ext cx="0" cy="741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396" name="Line 12"/>
          <p:cNvSpPr>
            <a:spLocks noChangeShapeType="1"/>
          </p:cNvSpPr>
          <p:nvPr/>
        </p:nvSpPr>
        <p:spPr bwMode="auto">
          <a:xfrm>
            <a:off x="2787650" y="3028950"/>
            <a:ext cx="403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397" name="Text Box 13"/>
          <p:cNvSpPr txBox="1">
            <a:spLocks noChangeArrowheads="1"/>
          </p:cNvSpPr>
          <p:nvPr/>
        </p:nvSpPr>
        <p:spPr bwMode="auto">
          <a:xfrm>
            <a:off x="2451100" y="2843213"/>
            <a:ext cx="28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anose="02020603050405020304" pitchFamily="18" charset="0"/>
              </a:rPr>
              <a:t>2</a:t>
            </a:r>
          </a:p>
        </p:txBody>
      </p:sp>
      <p:sp>
        <p:nvSpPr>
          <p:cNvPr id="272398" name="Oval 14"/>
          <p:cNvSpPr>
            <a:spLocks noChangeArrowheads="1"/>
          </p:cNvSpPr>
          <p:nvPr/>
        </p:nvSpPr>
        <p:spPr bwMode="auto">
          <a:xfrm>
            <a:off x="4533900" y="2595563"/>
            <a:ext cx="804863"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399" name="Line 15"/>
          <p:cNvSpPr>
            <a:spLocks noChangeShapeType="1"/>
          </p:cNvSpPr>
          <p:nvPr/>
        </p:nvSpPr>
        <p:spPr bwMode="auto">
          <a:xfrm>
            <a:off x="4937125" y="2595563"/>
            <a:ext cx="0" cy="742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00" name="Line 16"/>
          <p:cNvSpPr>
            <a:spLocks noChangeShapeType="1"/>
          </p:cNvSpPr>
          <p:nvPr/>
        </p:nvSpPr>
        <p:spPr bwMode="auto">
          <a:xfrm>
            <a:off x="4937125" y="2967038"/>
            <a:ext cx="4016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01" name="Text Box 17"/>
          <p:cNvSpPr txBox="1">
            <a:spLocks noChangeArrowheads="1"/>
          </p:cNvSpPr>
          <p:nvPr/>
        </p:nvSpPr>
        <p:spPr bwMode="auto">
          <a:xfrm>
            <a:off x="4600575" y="2781300"/>
            <a:ext cx="28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anose="02020603050405020304" pitchFamily="18" charset="0"/>
              </a:rPr>
              <a:t>6</a:t>
            </a:r>
          </a:p>
        </p:txBody>
      </p:sp>
      <p:sp>
        <p:nvSpPr>
          <p:cNvPr id="272402" name="Oval 18"/>
          <p:cNvSpPr>
            <a:spLocks noChangeArrowheads="1"/>
          </p:cNvSpPr>
          <p:nvPr/>
        </p:nvSpPr>
        <p:spPr bwMode="auto">
          <a:xfrm>
            <a:off x="6815138" y="2593975"/>
            <a:ext cx="806450"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403" name="Line 19"/>
          <p:cNvSpPr>
            <a:spLocks noChangeShapeType="1"/>
          </p:cNvSpPr>
          <p:nvPr/>
        </p:nvSpPr>
        <p:spPr bwMode="auto">
          <a:xfrm>
            <a:off x="7216775" y="2593975"/>
            <a:ext cx="0" cy="742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04" name="Line 20"/>
          <p:cNvSpPr>
            <a:spLocks noChangeShapeType="1"/>
          </p:cNvSpPr>
          <p:nvPr/>
        </p:nvSpPr>
        <p:spPr bwMode="auto">
          <a:xfrm>
            <a:off x="7216775" y="2965450"/>
            <a:ext cx="403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05" name="Text Box 21"/>
          <p:cNvSpPr txBox="1">
            <a:spLocks noChangeArrowheads="1"/>
          </p:cNvSpPr>
          <p:nvPr/>
        </p:nvSpPr>
        <p:spPr bwMode="auto">
          <a:xfrm>
            <a:off x="6880225" y="28114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lang="en-US" altLang="zh-CN" sz="2400" b="1">
                <a:latin typeface="Times New Roman" panose="02020603050405020304" pitchFamily="18" charset="0"/>
              </a:rPr>
              <a:t>10</a:t>
            </a:r>
          </a:p>
        </p:txBody>
      </p:sp>
      <p:sp>
        <p:nvSpPr>
          <p:cNvPr id="272406" name="Oval 22"/>
          <p:cNvSpPr>
            <a:spLocks noChangeArrowheads="1"/>
          </p:cNvSpPr>
          <p:nvPr/>
        </p:nvSpPr>
        <p:spPr bwMode="auto">
          <a:xfrm>
            <a:off x="8158163" y="2593975"/>
            <a:ext cx="804862"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407" name="Line 23"/>
          <p:cNvSpPr>
            <a:spLocks noChangeShapeType="1"/>
          </p:cNvSpPr>
          <p:nvPr/>
        </p:nvSpPr>
        <p:spPr bwMode="auto">
          <a:xfrm>
            <a:off x="8559800" y="2593975"/>
            <a:ext cx="0" cy="742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08" name="Line 24"/>
          <p:cNvSpPr>
            <a:spLocks noChangeShapeType="1"/>
          </p:cNvSpPr>
          <p:nvPr/>
        </p:nvSpPr>
        <p:spPr bwMode="auto">
          <a:xfrm>
            <a:off x="8559800" y="2965450"/>
            <a:ext cx="403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09" name="Text Box 25"/>
          <p:cNvSpPr txBox="1">
            <a:spLocks noChangeArrowheads="1"/>
          </p:cNvSpPr>
          <p:nvPr/>
        </p:nvSpPr>
        <p:spPr bwMode="auto">
          <a:xfrm>
            <a:off x="8224838" y="2779713"/>
            <a:ext cx="379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lang="en-US" altLang="zh-CN" sz="2400" b="1">
                <a:latin typeface="Times New Roman" panose="02020603050405020304" pitchFamily="18" charset="0"/>
              </a:rPr>
              <a:t>11</a:t>
            </a:r>
          </a:p>
        </p:txBody>
      </p:sp>
      <p:sp>
        <p:nvSpPr>
          <p:cNvPr id="272410" name="Line 26"/>
          <p:cNvSpPr>
            <a:spLocks noChangeShapeType="1"/>
          </p:cNvSpPr>
          <p:nvPr/>
        </p:nvSpPr>
        <p:spPr bwMode="auto">
          <a:xfrm>
            <a:off x="1847850" y="3028950"/>
            <a:ext cx="53657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11" name="Line 27"/>
          <p:cNvSpPr>
            <a:spLocks noChangeShapeType="1"/>
          </p:cNvSpPr>
          <p:nvPr/>
        </p:nvSpPr>
        <p:spPr bwMode="auto">
          <a:xfrm>
            <a:off x="7621588" y="2967038"/>
            <a:ext cx="5365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12" name="Oval 28"/>
          <p:cNvSpPr>
            <a:spLocks noChangeArrowheads="1"/>
          </p:cNvSpPr>
          <p:nvPr/>
        </p:nvSpPr>
        <p:spPr bwMode="auto">
          <a:xfrm>
            <a:off x="4532313" y="987425"/>
            <a:ext cx="804862"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413" name="Line 29"/>
          <p:cNvSpPr>
            <a:spLocks noChangeShapeType="1"/>
          </p:cNvSpPr>
          <p:nvPr/>
        </p:nvSpPr>
        <p:spPr bwMode="auto">
          <a:xfrm>
            <a:off x="4935538" y="987425"/>
            <a:ext cx="0" cy="742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14" name="Line 30"/>
          <p:cNvSpPr>
            <a:spLocks noChangeShapeType="1"/>
          </p:cNvSpPr>
          <p:nvPr/>
        </p:nvSpPr>
        <p:spPr bwMode="auto">
          <a:xfrm>
            <a:off x="4935538" y="1358900"/>
            <a:ext cx="4016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15" name="Text Box 31"/>
          <p:cNvSpPr txBox="1">
            <a:spLocks noChangeArrowheads="1"/>
          </p:cNvSpPr>
          <p:nvPr/>
        </p:nvSpPr>
        <p:spPr bwMode="auto">
          <a:xfrm>
            <a:off x="4598988" y="1173163"/>
            <a:ext cx="287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anose="02020603050405020304" pitchFamily="18" charset="0"/>
              </a:rPr>
              <a:t>5</a:t>
            </a:r>
          </a:p>
        </p:txBody>
      </p:sp>
      <p:sp>
        <p:nvSpPr>
          <p:cNvPr id="272416" name="Oval 32"/>
          <p:cNvSpPr>
            <a:spLocks noChangeArrowheads="1"/>
          </p:cNvSpPr>
          <p:nvPr/>
        </p:nvSpPr>
        <p:spPr bwMode="auto">
          <a:xfrm>
            <a:off x="3460750" y="1790700"/>
            <a:ext cx="804863"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417" name="Line 33"/>
          <p:cNvSpPr>
            <a:spLocks noChangeShapeType="1"/>
          </p:cNvSpPr>
          <p:nvPr/>
        </p:nvSpPr>
        <p:spPr bwMode="auto">
          <a:xfrm>
            <a:off x="3863975" y="1790700"/>
            <a:ext cx="0" cy="742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18" name="Line 34"/>
          <p:cNvSpPr>
            <a:spLocks noChangeShapeType="1"/>
          </p:cNvSpPr>
          <p:nvPr/>
        </p:nvSpPr>
        <p:spPr bwMode="auto">
          <a:xfrm>
            <a:off x="3863975" y="2162175"/>
            <a:ext cx="4016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19" name="Text Box 35"/>
          <p:cNvSpPr txBox="1">
            <a:spLocks noChangeArrowheads="1"/>
          </p:cNvSpPr>
          <p:nvPr/>
        </p:nvSpPr>
        <p:spPr bwMode="auto">
          <a:xfrm>
            <a:off x="3527425" y="1976438"/>
            <a:ext cx="28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anose="02020603050405020304" pitchFamily="18" charset="0"/>
              </a:rPr>
              <a:t>3</a:t>
            </a:r>
          </a:p>
        </p:txBody>
      </p:sp>
      <p:sp>
        <p:nvSpPr>
          <p:cNvPr id="272420" name="Oval 36"/>
          <p:cNvSpPr>
            <a:spLocks noChangeArrowheads="1"/>
          </p:cNvSpPr>
          <p:nvPr/>
        </p:nvSpPr>
        <p:spPr bwMode="auto">
          <a:xfrm>
            <a:off x="3459163" y="3584575"/>
            <a:ext cx="804862"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421" name="Line 37"/>
          <p:cNvSpPr>
            <a:spLocks noChangeShapeType="1"/>
          </p:cNvSpPr>
          <p:nvPr/>
        </p:nvSpPr>
        <p:spPr bwMode="auto">
          <a:xfrm>
            <a:off x="3862388" y="3584575"/>
            <a:ext cx="0" cy="742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22" name="Line 38"/>
          <p:cNvSpPr>
            <a:spLocks noChangeShapeType="1"/>
          </p:cNvSpPr>
          <p:nvPr/>
        </p:nvSpPr>
        <p:spPr bwMode="auto">
          <a:xfrm>
            <a:off x="3862388" y="3956050"/>
            <a:ext cx="4016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23" name="Text Box 39"/>
          <p:cNvSpPr txBox="1">
            <a:spLocks noChangeArrowheads="1"/>
          </p:cNvSpPr>
          <p:nvPr/>
        </p:nvSpPr>
        <p:spPr bwMode="auto">
          <a:xfrm>
            <a:off x="3525838" y="3770313"/>
            <a:ext cx="287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anose="02020603050405020304" pitchFamily="18" charset="0"/>
              </a:rPr>
              <a:t>4</a:t>
            </a:r>
          </a:p>
        </p:txBody>
      </p:sp>
      <p:sp>
        <p:nvSpPr>
          <p:cNvPr id="272424" name="Oval 40"/>
          <p:cNvSpPr>
            <a:spLocks noChangeArrowheads="1"/>
          </p:cNvSpPr>
          <p:nvPr/>
        </p:nvSpPr>
        <p:spPr bwMode="auto">
          <a:xfrm>
            <a:off x="5808663" y="1604963"/>
            <a:ext cx="804862"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425" name="Line 41"/>
          <p:cNvSpPr>
            <a:spLocks noChangeShapeType="1"/>
          </p:cNvSpPr>
          <p:nvPr/>
        </p:nvSpPr>
        <p:spPr bwMode="auto">
          <a:xfrm>
            <a:off x="6210300" y="1604963"/>
            <a:ext cx="0" cy="742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26" name="Line 42"/>
          <p:cNvSpPr>
            <a:spLocks noChangeShapeType="1"/>
          </p:cNvSpPr>
          <p:nvPr/>
        </p:nvSpPr>
        <p:spPr bwMode="auto">
          <a:xfrm>
            <a:off x="6210300" y="1976438"/>
            <a:ext cx="403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27" name="Text Box 43"/>
          <p:cNvSpPr txBox="1">
            <a:spLocks noChangeArrowheads="1"/>
          </p:cNvSpPr>
          <p:nvPr/>
        </p:nvSpPr>
        <p:spPr bwMode="auto">
          <a:xfrm>
            <a:off x="5875338" y="17907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anose="02020603050405020304" pitchFamily="18" charset="0"/>
              </a:rPr>
              <a:t>8</a:t>
            </a:r>
          </a:p>
        </p:txBody>
      </p:sp>
      <p:sp>
        <p:nvSpPr>
          <p:cNvPr id="272428" name="Oval 44"/>
          <p:cNvSpPr>
            <a:spLocks noChangeArrowheads="1"/>
          </p:cNvSpPr>
          <p:nvPr/>
        </p:nvSpPr>
        <p:spPr bwMode="auto">
          <a:xfrm>
            <a:off x="4532313" y="4203700"/>
            <a:ext cx="804862"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429" name="Line 45"/>
          <p:cNvSpPr>
            <a:spLocks noChangeShapeType="1"/>
          </p:cNvSpPr>
          <p:nvPr/>
        </p:nvSpPr>
        <p:spPr bwMode="auto">
          <a:xfrm>
            <a:off x="4935538" y="4203700"/>
            <a:ext cx="0" cy="742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30" name="Line 46"/>
          <p:cNvSpPr>
            <a:spLocks noChangeShapeType="1"/>
          </p:cNvSpPr>
          <p:nvPr/>
        </p:nvSpPr>
        <p:spPr bwMode="auto">
          <a:xfrm>
            <a:off x="4935538" y="4575175"/>
            <a:ext cx="4016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31" name="Text Box 47"/>
          <p:cNvSpPr txBox="1">
            <a:spLocks noChangeArrowheads="1"/>
          </p:cNvSpPr>
          <p:nvPr/>
        </p:nvSpPr>
        <p:spPr bwMode="auto">
          <a:xfrm>
            <a:off x="4598988" y="4389438"/>
            <a:ext cx="287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anose="02020603050405020304" pitchFamily="18" charset="0"/>
              </a:rPr>
              <a:t>7</a:t>
            </a:r>
          </a:p>
        </p:txBody>
      </p:sp>
      <p:sp>
        <p:nvSpPr>
          <p:cNvPr id="272432" name="Oval 48"/>
          <p:cNvSpPr>
            <a:spLocks noChangeArrowheads="1"/>
          </p:cNvSpPr>
          <p:nvPr/>
        </p:nvSpPr>
        <p:spPr bwMode="auto">
          <a:xfrm>
            <a:off x="5808663" y="3462338"/>
            <a:ext cx="804862" cy="741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433" name="Line 49"/>
          <p:cNvSpPr>
            <a:spLocks noChangeShapeType="1"/>
          </p:cNvSpPr>
          <p:nvPr/>
        </p:nvSpPr>
        <p:spPr bwMode="auto">
          <a:xfrm>
            <a:off x="6210300" y="3462338"/>
            <a:ext cx="0" cy="741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34" name="Line 50"/>
          <p:cNvSpPr>
            <a:spLocks noChangeShapeType="1"/>
          </p:cNvSpPr>
          <p:nvPr/>
        </p:nvSpPr>
        <p:spPr bwMode="auto">
          <a:xfrm>
            <a:off x="6210300" y="3833813"/>
            <a:ext cx="403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35" name="Text Box 51"/>
          <p:cNvSpPr txBox="1">
            <a:spLocks noChangeArrowheads="1"/>
          </p:cNvSpPr>
          <p:nvPr/>
        </p:nvSpPr>
        <p:spPr bwMode="auto">
          <a:xfrm>
            <a:off x="5875338" y="3648075"/>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anose="02020603050405020304" pitchFamily="18" charset="0"/>
              </a:rPr>
              <a:t>9</a:t>
            </a:r>
          </a:p>
        </p:txBody>
      </p:sp>
      <p:sp>
        <p:nvSpPr>
          <p:cNvPr id="272436" name="Line 52"/>
          <p:cNvSpPr>
            <a:spLocks noChangeShapeType="1"/>
          </p:cNvSpPr>
          <p:nvPr/>
        </p:nvSpPr>
        <p:spPr bwMode="auto">
          <a:xfrm flipV="1">
            <a:off x="3124200" y="2409825"/>
            <a:ext cx="468313" cy="3714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37" name="Line 53"/>
          <p:cNvSpPr>
            <a:spLocks noChangeShapeType="1"/>
          </p:cNvSpPr>
          <p:nvPr/>
        </p:nvSpPr>
        <p:spPr bwMode="auto">
          <a:xfrm flipV="1">
            <a:off x="4195763" y="1604963"/>
            <a:ext cx="471487" cy="371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38" name="Line 54"/>
          <p:cNvSpPr>
            <a:spLocks noChangeShapeType="1"/>
          </p:cNvSpPr>
          <p:nvPr/>
        </p:nvSpPr>
        <p:spPr bwMode="auto">
          <a:xfrm>
            <a:off x="3055938" y="3338513"/>
            <a:ext cx="469900" cy="371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39" name="Line 55"/>
          <p:cNvSpPr>
            <a:spLocks noChangeShapeType="1"/>
          </p:cNvSpPr>
          <p:nvPr/>
        </p:nvSpPr>
        <p:spPr bwMode="auto">
          <a:xfrm flipV="1">
            <a:off x="4195763" y="3275013"/>
            <a:ext cx="471487" cy="4349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40" name="Line 56"/>
          <p:cNvSpPr>
            <a:spLocks noChangeShapeType="1"/>
          </p:cNvSpPr>
          <p:nvPr/>
        </p:nvSpPr>
        <p:spPr bwMode="auto">
          <a:xfrm flipV="1">
            <a:off x="5270500" y="2224088"/>
            <a:ext cx="604838" cy="495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41" name="Line 57"/>
          <p:cNvSpPr>
            <a:spLocks noChangeShapeType="1"/>
          </p:cNvSpPr>
          <p:nvPr/>
        </p:nvSpPr>
        <p:spPr bwMode="auto">
          <a:xfrm>
            <a:off x="6478588" y="2224088"/>
            <a:ext cx="538162" cy="4333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42" name="Line 58"/>
          <p:cNvSpPr>
            <a:spLocks noChangeShapeType="1"/>
          </p:cNvSpPr>
          <p:nvPr/>
        </p:nvSpPr>
        <p:spPr bwMode="auto">
          <a:xfrm flipV="1">
            <a:off x="5338763" y="4079875"/>
            <a:ext cx="536575" cy="434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43" name="Line 59"/>
          <p:cNvSpPr>
            <a:spLocks noChangeShapeType="1"/>
          </p:cNvSpPr>
          <p:nvPr/>
        </p:nvSpPr>
        <p:spPr bwMode="auto">
          <a:xfrm flipV="1">
            <a:off x="6546850" y="3214688"/>
            <a:ext cx="401638" cy="371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44" name="Line 60"/>
          <p:cNvSpPr>
            <a:spLocks noChangeShapeType="1"/>
          </p:cNvSpPr>
          <p:nvPr/>
        </p:nvSpPr>
        <p:spPr bwMode="auto">
          <a:xfrm>
            <a:off x="3862388" y="2533650"/>
            <a:ext cx="0" cy="1050925"/>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45" name="Line 61"/>
          <p:cNvSpPr>
            <a:spLocks noChangeShapeType="1"/>
          </p:cNvSpPr>
          <p:nvPr/>
        </p:nvSpPr>
        <p:spPr bwMode="auto">
          <a:xfrm>
            <a:off x="4935538" y="1728788"/>
            <a:ext cx="0" cy="8651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46" name="Line 62"/>
          <p:cNvSpPr>
            <a:spLocks noChangeShapeType="1"/>
          </p:cNvSpPr>
          <p:nvPr/>
        </p:nvSpPr>
        <p:spPr bwMode="auto">
          <a:xfrm>
            <a:off x="4935538" y="3338513"/>
            <a:ext cx="0" cy="8651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47" name="Line 63"/>
          <p:cNvSpPr>
            <a:spLocks noChangeShapeType="1"/>
          </p:cNvSpPr>
          <p:nvPr/>
        </p:nvSpPr>
        <p:spPr bwMode="auto">
          <a:xfrm>
            <a:off x="4195763" y="4141788"/>
            <a:ext cx="336550" cy="3095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48" name="Line 64"/>
          <p:cNvSpPr>
            <a:spLocks noChangeShapeType="1"/>
          </p:cNvSpPr>
          <p:nvPr/>
        </p:nvSpPr>
        <p:spPr bwMode="auto">
          <a:xfrm>
            <a:off x="6210300" y="2347913"/>
            <a:ext cx="0" cy="11144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49" name="Text Box 65"/>
          <p:cNvSpPr txBox="1">
            <a:spLocks noChangeArrowheads="1"/>
          </p:cNvSpPr>
          <p:nvPr/>
        </p:nvSpPr>
        <p:spPr bwMode="auto">
          <a:xfrm>
            <a:off x="1982788" y="26289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rPr>
              <a:t>2</a:t>
            </a:r>
          </a:p>
        </p:txBody>
      </p:sp>
      <p:sp>
        <p:nvSpPr>
          <p:cNvPr id="272450" name="Text Box 66"/>
          <p:cNvSpPr txBox="1">
            <a:spLocks noChangeArrowheads="1"/>
          </p:cNvSpPr>
          <p:nvPr/>
        </p:nvSpPr>
        <p:spPr bwMode="auto">
          <a:xfrm>
            <a:off x="3055938" y="2298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rPr>
              <a:t>4</a:t>
            </a:r>
          </a:p>
        </p:txBody>
      </p:sp>
      <p:sp>
        <p:nvSpPr>
          <p:cNvPr id="272451" name="Text Box 67"/>
          <p:cNvSpPr txBox="1">
            <a:spLocks noChangeArrowheads="1"/>
          </p:cNvSpPr>
          <p:nvPr/>
        </p:nvSpPr>
        <p:spPr bwMode="auto">
          <a:xfrm>
            <a:off x="4195763" y="14319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rPr>
              <a:t>2</a:t>
            </a:r>
          </a:p>
        </p:txBody>
      </p:sp>
      <p:sp>
        <p:nvSpPr>
          <p:cNvPr id="272452" name="Text Box 68"/>
          <p:cNvSpPr txBox="1">
            <a:spLocks noChangeArrowheads="1"/>
          </p:cNvSpPr>
          <p:nvPr/>
        </p:nvSpPr>
        <p:spPr bwMode="auto">
          <a:xfrm>
            <a:off x="5472113" y="13081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rPr>
              <a:t>4</a:t>
            </a:r>
          </a:p>
        </p:txBody>
      </p:sp>
      <p:sp>
        <p:nvSpPr>
          <p:cNvPr id="272453" name="Text Box 69"/>
          <p:cNvSpPr txBox="1">
            <a:spLocks noChangeArrowheads="1"/>
          </p:cNvSpPr>
          <p:nvPr/>
        </p:nvSpPr>
        <p:spPr bwMode="auto">
          <a:xfrm>
            <a:off x="3252788" y="31321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rPr>
              <a:t>3</a:t>
            </a:r>
          </a:p>
        </p:txBody>
      </p:sp>
      <p:sp>
        <p:nvSpPr>
          <p:cNvPr id="272454" name="Text Box 70"/>
          <p:cNvSpPr txBox="1">
            <a:spLocks noChangeArrowheads="1"/>
          </p:cNvSpPr>
          <p:nvPr/>
        </p:nvSpPr>
        <p:spPr bwMode="auto">
          <a:xfrm>
            <a:off x="4130675" y="3225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rPr>
              <a:t>6</a:t>
            </a:r>
          </a:p>
        </p:txBody>
      </p:sp>
      <p:sp>
        <p:nvSpPr>
          <p:cNvPr id="272455" name="Text Box 71"/>
          <p:cNvSpPr txBox="1">
            <a:spLocks noChangeArrowheads="1"/>
          </p:cNvSpPr>
          <p:nvPr/>
        </p:nvSpPr>
        <p:spPr bwMode="auto">
          <a:xfrm>
            <a:off x="5340350" y="2124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rPr>
              <a:t>3</a:t>
            </a:r>
          </a:p>
        </p:txBody>
      </p:sp>
      <p:sp>
        <p:nvSpPr>
          <p:cNvPr id="272456" name="Text Box 72"/>
          <p:cNvSpPr txBox="1">
            <a:spLocks noChangeArrowheads="1"/>
          </p:cNvSpPr>
          <p:nvPr/>
        </p:nvSpPr>
        <p:spPr bwMode="auto">
          <a:xfrm>
            <a:off x="6681788" y="21129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rPr>
              <a:t>6</a:t>
            </a:r>
          </a:p>
        </p:txBody>
      </p:sp>
      <p:sp>
        <p:nvSpPr>
          <p:cNvPr id="272457" name="Text Box 73"/>
          <p:cNvSpPr txBox="1">
            <a:spLocks noChangeArrowheads="1"/>
          </p:cNvSpPr>
          <p:nvPr/>
        </p:nvSpPr>
        <p:spPr bwMode="auto">
          <a:xfrm>
            <a:off x="4284663" y="38893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rPr>
              <a:t>1</a:t>
            </a:r>
          </a:p>
        </p:txBody>
      </p:sp>
      <p:sp>
        <p:nvSpPr>
          <p:cNvPr id="272458" name="Text Box 74"/>
          <p:cNvSpPr txBox="1">
            <a:spLocks noChangeArrowheads="1"/>
          </p:cNvSpPr>
          <p:nvPr/>
        </p:nvSpPr>
        <p:spPr bwMode="auto">
          <a:xfrm>
            <a:off x="5338763" y="39703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rPr>
              <a:t>2</a:t>
            </a:r>
          </a:p>
        </p:txBody>
      </p:sp>
      <p:sp>
        <p:nvSpPr>
          <p:cNvPr id="272459" name="Text Box 75"/>
          <p:cNvSpPr txBox="1">
            <a:spLocks noChangeArrowheads="1"/>
          </p:cNvSpPr>
          <p:nvPr/>
        </p:nvSpPr>
        <p:spPr bwMode="auto">
          <a:xfrm>
            <a:off x="6480175" y="31035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rPr>
              <a:t>1</a:t>
            </a:r>
          </a:p>
        </p:txBody>
      </p:sp>
      <p:sp>
        <p:nvSpPr>
          <p:cNvPr id="272460" name="Text Box 76"/>
          <p:cNvSpPr txBox="1">
            <a:spLocks noChangeArrowheads="1"/>
          </p:cNvSpPr>
          <p:nvPr/>
        </p:nvSpPr>
        <p:spPr bwMode="auto">
          <a:xfrm>
            <a:off x="7686675" y="25574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rPr>
              <a:t>2</a:t>
            </a:r>
          </a:p>
        </p:txBody>
      </p:sp>
      <p:sp>
        <p:nvSpPr>
          <p:cNvPr id="272461" name="Text Box 77"/>
          <p:cNvSpPr txBox="1">
            <a:spLocks noChangeArrowheads="1"/>
          </p:cNvSpPr>
          <p:nvPr/>
        </p:nvSpPr>
        <p:spPr bwMode="auto">
          <a:xfrm>
            <a:off x="3862388" y="279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rPr>
              <a:t>0</a:t>
            </a:r>
          </a:p>
        </p:txBody>
      </p:sp>
      <p:sp>
        <p:nvSpPr>
          <p:cNvPr id="272462" name="Text Box 78"/>
          <p:cNvSpPr txBox="1">
            <a:spLocks noChangeArrowheads="1"/>
          </p:cNvSpPr>
          <p:nvPr/>
        </p:nvSpPr>
        <p:spPr bwMode="auto">
          <a:xfrm>
            <a:off x="4914900" y="35353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rPr>
              <a:t>0</a:t>
            </a:r>
          </a:p>
        </p:txBody>
      </p:sp>
      <p:sp>
        <p:nvSpPr>
          <p:cNvPr id="272463" name="Text Box 79"/>
          <p:cNvSpPr txBox="1">
            <a:spLocks noChangeArrowheads="1"/>
          </p:cNvSpPr>
          <p:nvPr/>
        </p:nvSpPr>
        <p:spPr bwMode="auto">
          <a:xfrm>
            <a:off x="4935538" y="19891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rPr>
              <a:t>0</a:t>
            </a:r>
          </a:p>
        </p:txBody>
      </p:sp>
      <p:sp>
        <p:nvSpPr>
          <p:cNvPr id="272464" name="Text Box 80"/>
          <p:cNvSpPr txBox="1">
            <a:spLocks noChangeArrowheads="1"/>
          </p:cNvSpPr>
          <p:nvPr/>
        </p:nvSpPr>
        <p:spPr bwMode="auto">
          <a:xfrm>
            <a:off x="6210300" y="27320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rPr>
              <a:t>0</a:t>
            </a:r>
          </a:p>
        </p:txBody>
      </p:sp>
      <p:sp>
        <p:nvSpPr>
          <p:cNvPr id="272465" name="Text Box 81"/>
          <p:cNvSpPr txBox="1">
            <a:spLocks noChangeArrowheads="1"/>
          </p:cNvSpPr>
          <p:nvPr/>
        </p:nvSpPr>
        <p:spPr bwMode="auto">
          <a:xfrm>
            <a:off x="1149350" y="914400"/>
            <a:ext cx="27368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00CC00"/>
                </a:solidFill>
              </a:rPr>
              <a:t>旧木板房刷漆工程的</a:t>
            </a:r>
            <a:r>
              <a:rPr lang="en-US" altLang="zh-CN" sz="2400" b="1">
                <a:solidFill>
                  <a:srgbClr val="00CC00"/>
                </a:solidFill>
              </a:rPr>
              <a:t>PERT</a:t>
            </a:r>
            <a:r>
              <a:rPr lang="zh-CN" altLang="en-US" sz="2400" b="1">
                <a:solidFill>
                  <a:srgbClr val="00CC00"/>
                </a:solidFill>
              </a:rPr>
              <a:t>图</a:t>
            </a:r>
          </a:p>
        </p:txBody>
      </p:sp>
      <p:sp>
        <p:nvSpPr>
          <p:cNvPr id="272466" name="AutoShape 82"/>
          <p:cNvSpPr>
            <a:spLocks/>
          </p:cNvSpPr>
          <p:nvPr/>
        </p:nvSpPr>
        <p:spPr bwMode="auto">
          <a:xfrm>
            <a:off x="468313" y="4154488"/>
            <a:ext cx="1727200" cy="1441450"/>
          </a:xfrm>
          <a:prstGeom prst="borderCallout1">
            <a:avLst>
              <a:gd name="adj1" fmla="val 7931"/>
              <a:gd name="adj2" fmla="val 104412"/>
              <a:gd name="adj3" fmla="val -45264"/>
              <a:gd name="adj4" fmla="val 123898"/>
            </a:avLst>
          </a:prstGeom>
          <a:solidFill>
            <a:schemeClr val="tx2"/>
          </a:solidFill>
          <a:ln w="25400">
            <a:solidFill>
              <a:srgbClr val="CC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solidFill>
                  <a:schemeClr val="bg1"/>
                </a:solidFill>
                <a:latin typeface="Times New Roman" panose="02020603050405020304" pitchFamily="18" charset="0"/>
              </a:rPr>
              <a:t>事件</a:t>
            </a:r>
            <a:r>
              <a:rPr lang="en-US" altLang="zh-CN" b="1">
                <a:solidFill>
                  <a:schemeClr val="bg1"/>
                </a:solidFill>
                <a:latin typeface="Times New Roman" panose="02020603050405020304" pitchFamily="18" charset="0"/>
              </a:rPr>
              <a:t>2</a:t>
            </a:r>
            <a:r>
              <a:rPr lang="zh-CN" altLang="en-US" b="1">
                <a:solidFill>
                  <a:schemeClr val="bg1"/>
                </a:solidFill>
                <a:latin typeface="Times New Roman" panose="02020603050405020304" pitchFamily="18" charset="0"/>
              </a:rPr>
              <a:t>只有一个作业进入，只有当</a:t>
            </a:r>
            <a:r>
              <a:rPr lang="en-US" altLang="zh-CN" b="1">
                <a:solidFill>
                  <a:schemeClr val="bg1"/>
                </a:solidFill>
                <a:latin typeface="Times New Roman" panose="02020603050405020304" pitchFamily="18" charset="0"/>
              </a:rPr>
              <a:t>1-2</a:t>
            </a:r>
            <a:r>
              <a:rPr lang="zh-CN" altLang="en-US" b="1">
                <a:solidFill>
                  <a:schemeClr val="bg1"/>
                </a:solidFill>
                <a:latin typeface="Times New Roman" panose="02020603050405020304" pitchFamily="18" charset="0"/>
              </a:rPr>
              <a:t>完成才开始，所以</a:t>
            </a:r>
            <a:r>
              <a:rPr lang="en-US" altLang="zh-CN" b="1">
                <a:solidFill>
                  <a:schemeClr val="bg1"/>
                </a:solidFill>
                <a:latin typeface="Times New Roman" panose="02020603050405020304" pitchFamily="18" charset="0"/>
              </a:rPr>
              <a:t>EET</a:t>
            </a:r>
            <a:r>
              <a:rPr lang="zh-CN" altLang="en-US" b="1">
                <a:solidFill>
                  <a:schemeClr val="bg1"/>
                </a:solidFill>
                <a:latin typeface="Times New Roman" panose="02020603050405020304" pitchFamily="18" charset="0"/>
              </a:rPr>
              <a:t>＝</a:t>
            </a:r>
            <a:r>
              <a:rPr lang="en-US" altLang="zh-CN" b="1">
                <a:solidFill>
                  <a:schemeClr val="bg1"/>
                </a:solidFill>
                <a:latin typeface="Times New Roman" panose="02020603050405020304" pitchFamily="18" charset="0"/>
              </a:rPr>
              <a:t>2</a:t>
            </a:r>
          </a:p>
        </p:txBody>
      </p:sp>
      <p:sp>
        <p:nvSpPr>
          <p:cNvPr id="272467" name="Text Box 83"/>
          <p:cNvSpPr txBox="1">
            <a:spLocks noChangeArrowheads="1"/>
          </p:cNvSpPr>
          <p:nvPr/>
        </p:nvSpPr>
        <p:spPr bwMode="auto">
          <a:xfrm>
            <a:off x="2771775" y="2643188"/>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3300"/>
                </a:solidFill>
                <a:latin typeface="Times New Roman" panose="02020603050405020304" pitchFamily="18" charset="0"/>
              </a:rPr>
              <a:t>2</a:t>
            </a:r>
          </a:p>
        </p:txBody>
      </p:sp>
      <p:sp>
        <p:nvSpPr>
          <p:cNvPr id="272468" name="AutoShape 84"/>
          <p:cNvSpPr>
            <a:spLocks/>
          </p:cNvSpPr>
          <p:nvPr/>
        </p:nvSpPr>
        <p:spPr bwMode="auto">
          <a:xfrm>
            <a:off x="914400" y="4298950"/>
            <a:ext cx="1641475" cy="1873250"/>
          </a:xfrm>
          <a:prstGeom prst="borderCallout1">
            <a:avLst>
              <a:gd name="adj1" fmla="val 6102"/>
              <a:gd name="adj2" fmla="val 104644"/>
              <a:gd name="adj3" fmla="val -88815"/>
              <a:gd name="adj4" fmla="val 169245"/>
            </a:avLst>
          </a:prstGeom>
          <a:solidFill>
            <a:schemeClr val="tx2"/>
          </a:solidFill>
          <a:ln w="25400">
            <a:solidFill>
              <a:srgbClr val="CC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a:solidFill>
                  <a:schemeClr val="bg1"/>
                </a:solidFill>
                <a:latin typeface="宋体" panose="02010600030101010101" pitchFamily="2" charset="-122"/>
              </a:rPr>
              <a:t>事件</a:t>
            </a:r>
            <a:r>
              <a:rPr lang="en-US" altLang="zh-CN" sz="2000" b="1">
                <a:solidFill>
                  <a:schemeClr val="bg1"/>
                </a:solidFill>
                <a:latin typeface="宋体" panose="02010600030101010101" pitchFamily="2" charset="-122"/>
              </a:rPr>
              <a:t>3</a:t>
            </a:r>
            <a:r>
              <a:rPr lang="zh-CN" altLang="en-US" sz="2000" b="1">
                <a:solidFill>
                  <a:schemeClr val="bg1"/>
                </a:solidFill>
                <a:latin typeface="宋体" panose="02010600030101010101" pitchFamily="2" charset="-122"/>
              </a:rPr>
              <a:t>也只有一个作业进入，只有当</a:t>
            </a:r>
            <a:r>
              <a:rPr lang="en-US" altLang="zh-CN" sz="2000" b="1">
                <a:solidFill>
                  <a:schemeClr val="bg1"/>
                </a:solidFill>
                <a:latin typeface="宋体" panose="02010600030101010101" pitchFamily="2" charset="-122"/>
              </a:rPr>
              <a:t>2-3</a:t>
            </a:r>
            <a:r>
              <a:rPr lang="zh-CN" altLang="en-US" sz="2000" b="1">
                <a:solidFill>
                  <a:schemeClr val="bg1"/>
                </a:solidFill>
                <a:latin typeface="宋体" panose="02010600030101010101" pitchFamily="2" charset="-122"/>
              </a:rPr>
              <a:t>完成才开始，所以</a:t>
            </a:r>
            <a:r>
              <a:rPr lang="en-US" altLang="zh-CN" sz="2000" b="1">
                <a:solidFill>
                  <a:schemeClr val="bg1"/>
                </a:solidFill>
                <a:latin typeface="宋体" panose="02010600030101010101" pitchFamily="2" charset="-122"/>
              </a:rPr>
              <a:t>EET</a:t>
            </a:r>
            <a:r>
              <a:rPr lang="zh-CN" altLang="en-US" sz="2000" b="1">
                <a:solidFill>
                  <a:schemeClr val="bg1"/>
                </a:solidFill>
                <a:latin typeface="宋体" panose="02010600030101010101" pitchFamily="2" charset="-122"/>
              </a:rPr>
              <a:t>＝</a:t>
            </a:r>
            <a:r>
              <a:rPr lang="en-US" altLang="zh-CN" sz="2000" b="1">
                <a:solidFill>
                  <a:schemeClr val="bg1"/>
                </a:solidFill>
                <a:latin typeface="宋体" panose="02010600030101010101" pitchFamily="2" charset="-122"/>
              </a:rPr>
              <a:t>2</a:t>
            </a:r>
            <a:r>
              <a:rPr lang="zh-CN" altLang="en-US" sz="2000" b="1">
                <a:solidFill>
                  <a:schemeClr val="bg1"/>
                </a:solidFill>
                <a:latin typeface="宋体" panose="02010600030101010101" pitchFamily="2" charset="-122"/>
              </a:rPr>
              <a:t>＋</a:t>
            </a:r>
            <a:r>
              <a:rPr lang="en-US" altLang="zh-CN" sz="2000" b="1">
                <a:solidFill>
                  <a:schemeClr val="bg1"/>
                </a:solidFill>
                <a:latin typeface="宋体" panose="02010600030101010101" pitchFamily="2" charset="-122"/>
              </a:rPr>
              <a:t>4</a:t>
            </a:r>
            <a:r>
              <a:rPr lang="zh-CN" altLang="en-US" sz="2000" b="1">
                <a:solidFill>
                  <a:schemeClr val="bg1"/>
                </a:solidFill>
                <a:latin typeface="宋体" panose="02010600030101010101" pitchFamily="2" charset="-122"/>
              </a:rPr>
              <a:t>＝</a:t>
            </a:r>
            <a:r>
              <a:rPr lang="en-US" altLang="zh-CN" sz="2000" b="1">
                <a:solidFill>
                  <a:schemeClr val="bg1"/>
                </a:solidFill>
                <a:latin typeface="宋体" panose="02010600030101010101" pitchFamily="2" charset="-122"/>
              </a:rPr>
              <a:t>6</a:t>
            </a:r>
          </a:p>
        </p:txBody>
      </p:sp>
      <p:sp>
        <p:nvSpPr>
          <p:cNvPr id="272469" name="Text Box 85"/>
          <p:cNvSpPr txBox="1">
            <a:spLocks noChangeArrowheads="1"/>
          </p:cNvSpPr>
          <p:nvPr/>
        </p:nvSpPr>
        <p:spPr bwMode="auto">
          <a:xfrm>
            <a:off x="3851275" y="1779588"/>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3300"/>
                </a:solidFill>
                <a:latin typeface="Times New Roman" panose="02020603050405020304" pitchFamily="18" charset="0"/>
              </a:rPr>
              <a:t>6</a:t>
            </a:r>
          </a:p>
        </p:txBody>
      </p:sp>
      <p:sp>
        <p:nvSpPr>
          <p:cNvPr id="272471" name="Text Box 87"/>
          <p:cNvSpPr txBox="1">
            <a:spLocks noChangeArrowheads="1"/>
          </p:cNvSpPr>
          <p:nvPr/>
        </p:nvSpPr>
        <p:spPr bwMode="auto">
          <a:xfrm>
            <a:off x="3851275" y="3578225"/>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3300"/>
                </a:solidFill>
                <a:latin typeface="Times New Roman" panose="02020603050405020304" pitchFamily="18" charset="0"/>
              </a:rPr>
              <a:t>6</a:t>
            </a:r>
          </a:p>
        </p:txBody>
      </p:sp>
      <p:sp>
        <p:nvSpPr>
          <p:cNvPr id="272472" name="Rectangle 88"/>
          <p:cNvSpPr>
            <a:spLocks noChangeArrowheads="1"/>
          </p:cNvSpPr>
          <p:nvPr/>
        </p:nvSpPr>
        <p:spPr bwMode="auto">
          <a:xfrm>
            <a:off x="2484438" y="5667375"/>
            <a:ext cx="4681537" cy="831850"/>
          </a:xfrm>
          <a:prstGeom prst="rect">
            <a:avLst/>
          </a:prstGeom>
          <a:solidFill>
            <a:schemeClr val="tx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solidFill>
                  <a:schemeClr val="bg1"/>
                </a:solidFill>
              </a:rPr>
              <a:t>按此方法，不难沿着</a:t>
            </a:r>
            <a:r>
              <a:rPr lang="en-US" altLang="zh-CN" sz="2400" b="1">
                <a:solidFill>
                  <a:schemeClr val="bg1"/>
                </a:solidFill>
              </a:rPr>
              <a:t>PERT</a:t>
            </a:r>
            <a:r>
              <a:rPr lang="zh-CN" altLang="en-US" sz="2400" b="1">
                <a:solidFill>
                  <a:schemeClr val="bg1"/>
                </a:solidFill>
              </a:rPr>
              <a:t>图从左到右顺序算出每个事件的</a:t>
            </a:r>
            <a:r>
              <a:rPr lang="en-US" altLang="zh-CN" sz="2400" b="1">
                <a:solidFill>
                  <a:schemeClr val="bg1"/>
                </a:solidFill>
              </a:rPr>
              <a:t>EET</a:t>
            </a:r>
          </a:p>
        </p:txBody>
      </p:sp>
      <p:sp>
        <p:nvSpPr>
          <p:cNvPr id="272473" name="Text Box 89"/>
          <p:cNvSpPr txBox="1">
            <a:spLocks noChangeArrowheads="1"/>
          </p:cNvSpPr>
          <p:nvPr/>
        </p:nvSpPr>
        <p:spPr bwMode="auto">
          <a:xfrm>
            <a:off x="4932363" y="987425"/>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3300"/>
                </a:solidFill>
                <a:latin typeface="Times New Roman" panose="02020603050405020304" pitchFamily="18" charset="0"/>
              </a:rPr>
              <a:t>8</a:t>
            </a:r>
          </a:p>
        </p:txBody>
      </p:sp>
      <p:sp>
        <p:nvSpPr>
          <p:cNvPr id="272474" name="Text Box 90"/>
          <p:cNvSpPr txBox="1">
            <a:spLocks noChangeArrowheads="1"/>
          </p:cNvSpPr>
          <p:nvPr/>
        </p:nvSpPr>
        <p:spPr bwMode="auto">
          <a:xfrm>
            <a:off x="4859338" y="2606675"/>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3300"/>
                </a:solidFill>
                <a:latin typeface="Times New Roman" panose="02020603050405020304" pitchFamily="18" charset="0"/>
              </a:rPr>
              <a:t>12</a:t>
            </a:r>
          </a:p>
        </p:txBody>
      </p:sp>
      <p:sp>
        <p:nvSpPr>
          <p:cNvPr id="272475" name="Text Box 91"/>
          <p:cNvSpPr txBox="1">
            <a:spLocks noChangeArrowheads="1"/>
          </p:cNvSpPr>
          <p:nvPr/>
        </p:nvSpPr>
        <p:spPr bwMode="auto">
          <a:xfrm>
            <a:off x="4859338" y="4227513"/>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3300"/>
                </a:solidFill>
                <a:latin typeface="Times New Roman" panose="02020603050405020304" pitchFamily="18" charset="0"/>
              </a:rPr>
              <a:t>12</a:t>
            </a:r>
          </a:p>
        </p:txBody>
      </p:sp>
      <p:sp>
        <p:nvSpPr>
          <p:cNvPr id="272476" name="Text Box 92"/>
          <p:cNvSpPr txBox="1">
            <a:spLocks noChangeArrowheads="1"/>
          </p:cNvSpPr>
          <p:nvPr/>
        </p:nvSpPr>
        <p:spPr bwMode="auto">
          <a:xfrm>
            <a:off x="6127750" y="1606550"/>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3300"/>
                </a:solidFill>
                <a:latin typeface="Times New Roman" panose="02020603050405020304" pitchFamily="18" charset="0"/>
              </a:rPr>
              <a:t>15</a:t>
            </a:r>
          </a:p>
        </p:txBody>
      </p:sp>
      <p:sp>
        <p:nvSpPr>
          <p:cNvPr id="272477" name="Text Box 93"/>
          <p:cNvSpPr txBox="1">
            <a:spLocks noChangeArrowheads="1"/>
          </p:cNvSpPr>
          <p:nvPr/>
        </p:nvSpPr>
        <p:spPr bwMode="auto">
          <a:xfrm>
            <a:off x="6113463" y="3457575"/>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3300"/>
                </a:solidFill>
                <a:latin typeface="Times New Roman" panose="02020603050405020304" pitchFamily="18" charset="0"/>
              </a:rPr>
              <a:t>15</a:t>
            </a:r>
          </a:p>
        </p:txBody>
      </p:sp>
      <p:sp>
        <p:nvSpPr>
          <p:cNvPr id="272478" name="Text Box 94"/>
          <p:cNvSpPr txBox="1">
            <a:spLocks noChangeArrowheads="1"/>
          </p:cNvSpPr>
          <p:nvPr/>
        </p:nvSpPr>
        <p:spPr bwMode="auto">
          <a:xfrm>
            <a:off x="7164388" y="2606675"/>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3300"/>
                </a:solidFill>
                <a:latin typeface="Times New Roman" panose="02020603050405020304" pitchFamily="18" charset="0"/>
              </a:rPr>
              <a:t>21</a:t>
            </a:r>
          </a:p>
        </p:txBody>
      </p:sp>
      <p:sp>
        <p:nvSpPr>
          <p:cNvPr id="272479" name="Text Box 95"/>
          <p:cNvSpPr txBox="1">
            <a:spLocks noChangeArrowheads="1"/>
          </p:cNvSpPr>
          <p:nvPr/>
        </p:nvSpPr>
        <p:spPr bwMode="auto">
          <a:xfrm>
            <a:off x="8501063" y="2622550"/>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3300"/>
                </a:solidFill>
                <a:latin typeface="Times New Roman" panose="02020603050405020304" pitchFamily="18" charset="0"/>
              </a:rPr>
              <a:t>23</a:t>
            </a:r>
          </a:p>
        </p:txBody>
      </p:sp>
      <p:sp>
        <p:nvSpPr>
          <p:cNvPr id="272470" name="AutoShape 86"/>
          <p:cNvSpPr>
            <a:spLocks/>
          </p:cNvSpPr>
          <p:nvPr/>
        </p:nvSpPr>
        <p:spPr bwMode="auto">
          <a:xfrm>
            <a:off x="3756025" y="5129213"/>
            <a:ext cx="3192463" cy="1323975"/>
          </a:xfrm>
          <a:prstGeom prst="borderCallout1">
            <a:avLst>
              <a:gd name="adj1" fmla="val 8634"/>
              <a:gd name="adj2" fmla="val -2389"/>
              <a:gd name="adj3" fmla="val -58153"/>
              <a:gd name="adj4" fmla="val -2389"/>
            </a:avLst>
          </a:prstGeom>
          <a:solidFill>
            <a:schemeClr val="tx2"/>
          </a:solidFill>
          <a:ln w="25400">
            <a:solidFill>
              <a:srgbClr val="CC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chemeClr val="bg1"/>
                </a:solidFill>
                <a:latin typeface="Times New Roman" panose="02020603050405020304" pitchFamily="18" charset="0"/>
              </a:rPr>
              <a:t>事件</a:t>
            </a:r>
            <a:r>
              <a:rPr lang="en-US" altLang="zh-CN" sz="2000" b="1">
                <a:solidFill>
                  <a:schemeClr val="bg1"/>
                </a:solidFill>
                <a:latin typeface="Times New Roman" panose="02020603050405020304" pitchFamily="18" charset="0"/>
              </a:rPr>
              <a:t>4</a:t>
            </a:r>
            <a:r>
              <a:rPr lang="zh-CN" altLang="en-US" sz="2000" b="1">
                <a:solidFill>
                  <a:schemeClr val="bg1"/>
                </a:solidFill>
                <a:latin typeface="Times New Roman" panose="02020603050405020304" pitchFamily="18" charset="0"/>
              </a:rPr>
              <a:t>有两个作业进入</a:t>
            </a:r>
            <a:r>
              <a:rPr lang="en-US" altLang="zh-CN" sz="2000" b="1">
                <a:solidFill>
                  <a:schemeClr val="bg1"/>
                </a:solidFill>
                <a:latin typeface="Times New Roman" panose="02020603050405020304" pitchFamily="18" charset="0"/>
              </a:rPr>
              <a:t>(2-4</a:t>
            </a:r>
            <a:r>
              <a:rPr lang="zh-CN" altLang="en-US" sz="2000" b="1">
                <a:solidFill>
                  <a:schemeClr val="bg1"/>
                </a:solidFill>
                <a:latin typeface="Times New Roman" panose="02020603050405020304" pitchFamily="18" charset="0"/>
              </a:rPr>
              <a:t>，</a:t>
            </a:r>
            <a:r>
              <a:rPr lang="en-US" altLang="zh-CN" sz="2000" b="1">
                <a:solidFill>
                  <a:schemeClr val="bg1"/>
                </a:solidFill>
                <a:latin typeface="Times New Roman" panose="02020603050405020304" pitchFamily="18" charset="0"/>
              </a:rPr>
              <a:t>3-4)</a:t>
            </a:r>
            <a:r>
              <a:rPr lang="zh-CN" altLang="en-US" sz="2000" b="1">
                <a:solidFill>
                  <a:schemeClr val="bg1"/>
                </a:solidFill>
                <a:latin typeface="Times New Roman" panose="02020603050405020304" pitchFamily="18" charset="0"/>
              </a:rPr>
              <a:t>，只有当两者都完成后事件</a:t>
            </a:r>
            <a:r>
              <a:rPr lang="en-US" altLang="zh-CN" sz="2000" b="1">
                <a:solidFill>
                  <a:schemeClr val="bg1"/>
                </a:solidFill>
                <a:latin typeface="Times New Roman" panose="02020603050405020304" pitchFamily="18" charset="0"/>
              </a:rPr>
              <a:t>4</a:t>
            </a:r>
            <a:r>
              <a:rPr lang="zh-CN" altLang="en-US" sz="2000" b="1">
                <a:solidFill>
                  <a:schemeClr val="bg1"/>
                </a:solidFill>
                <a:latin typeface="Times New Roman" panose="02020603050405020304" pitchFamily="18" charset="0"/>
              </a:rPr>
              <a:t>才能开始，所以</a:t>
            </a:r>
            <a:r>
              <a:rPr lang="en-US" altLang="zh-CN" sz="2000" b="1">
                <a:solidFill>
                  <a:schemeClr val="bg1"/>
                </a:solidFill>
                <a:latin typeface="Times New Roman" panose="02020603050405020304" pitchFamily="18" charset="0"/>
              </a:rPr>
              <a:t>EET=max{2+3,6+0}=6</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2466"/>
                                        </p:tgtEl>
                                        <p:attrNameLst>
                                          <p:attrName>style.visibility</p:attrName>
                                        </p:attrNameLst>
                                      </p:cBhvr>
                                      <p:to>
                                        <p:strVal val="visible"/>
                                      </p:to>
                                    </p:set>
                                    <p:animEffect transition="in" filter="blinds(horizontal)">
                                      <p:cBhvr>
                                        <p:cTn id="7" dur="500"/>
                                        <p:tgtEl>
                                          <p:spTgt spid="272466"/>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724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72466"/>
                                        </p:tgtEl>
                                        <p:attrNameLst>
                                          <p:attrName>style.visibility</p:attrName>
                                        </p:attrNameLst>
                                      </p:cBhvr>
                                      <p:to>
                                        <p:strVal val="hidden"/>
                                      </p:to>
                                    </p:set>
                                  </p:childTnLst>
                                </p:cTn>
                              </p:par>
                            </p:childTnLst>
                          </p:cTn>
                        </p:par>
                        <p:par>
                          <p:cTn id="15" fill="hold" nodeType="afterGroup">
                            <p:stCondLst>
                              <p:cond delay="0"/>
                            </p:stCondLst>
                            <p:childTnLst>
                              <p:par>
                                <p:cTn id="16" presetID="3" presetClass="entr" presetSubtype="10" fill="hold" grpId="0" nodeType="afterEffect">
                                  <p:stCondLst>
                                    <p:cond delay="0"/>
                                  </p:stCondLst>
                                  <p:childTnLst>
                                    <p:set>
                                      <p:cBhvr>
                                        <p:cTn id="17" dur="1" fill="hold">
                                          <p:stCondLst>
                                            <p:cond delay="0"/>
                                          </p:stCondLst>
                                        </p:cTn>
                                        <p:tgtEl>
                                          <p:spTgt spid="272468"/>
                                        </p:tgtEl>
                                        <p:attrNameLst>
                                          <p:attrName>style.visibility</p:attrName>
                                        </p:attrNameLst>
                                      </p:cBhvr>
                                      <p:to>
                                        <p:strVal val="visible"/>
                                      </p:to>
                                    </p:set>
                                    <p:animEffect transition="in" filter="blinds(horizontal)">
                                      <p:cBhvr>
                                        <p:cTn id="18" dur="500"/>
                                        <p:tgtEl>
                                          <p:spTgt spid="272468"/>
                                        </p:tgtEl>
                                      </p:cBhvr>
                                    </p:animEffect>
                                  </p:childTnLst>
                                </p:cTn>
                              </p:par>
                            </p:childTnLst>
                          </p:cTn>
                        </p:par>
                        <p:par>
                          <p:cTn id="19" fill="hold" nodeType="afterGroup">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27246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272468"/>
                                        </p:tgtEl>
                                        <p:attrNameLst>
                                          <p:attrName>style.visibility</p:attrName>
                                        </p:attrNameLst>
                                      </p:cBhvr>
                                      <p:to>
                                        <p:strVal val="hidden"/>
                                      </p:to>
                                    </p:set>
                                  </p:childTnLst>
                                </p:cTn>
                              </p:par>
                            </p:childTnLst>
                          </p:cTn>
                        </p:par>
                        <p:par>
                          <p:cTn id="26" fill="hold" nodeType="afterGroup">
                            <p:stCondLst>
                              <p:cond delay="0"/>
                            </p:stCondLst>
                            <p:childTnLst>
                              <p:par>
                                <p:cTn id="27" presetID="3" presetClass="entr" presetSubtype="10" fill="hold" grpId="0" nodeType="afterEffect">
                                  <p:stCondLst>
                                    <p:cond delay="0"/>
                                  </p:stCondLst>
                                  <p:childTnLst>
                                    <p:set>
                                      <p:cBhvr>
                                        <p:cTn id="28" dur="1" fill="hold">
                                          <p:stCondLst>
                                            <p:cond delay="0"/>
                                          </p:stCondLst>
                                        </p:cTn>
                                        <p:tgtEl>
                                          <p:spTgt spid="272470"/>
                                        </p:tgtEl>
                                        <p:attrNameLst>
                                          <p:attrName>style.visibility</p:attrName>
                                        </p:attrNameLst>
                                      </p:cBhvr>
                                      <p:to>
                                        <p:strVal val="visible"/>
                                      </p:to>
                                    </p:set>
                                    <p:animEffect transition="in" filter="blinds(horizontal)">
                                      <p:cBhvr>
                                        <p:cTn id="29" dur="500"/>
                                        <p:tgtEl>
                                          <p:spTgt spid="272470"/>
                                        </p:tgtEl>
                                      </p:cBhvr>
                                    </p:animEffect>
                                  </p:childTnLst>
                                </p:cTn>
                              </p:par>
                            </p:childTnLst>
                          </p:cTn>
                        </p:par>
                        <p:par>
                          <p:cTn id="30" fill="hold" nodeType="afterGroup">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27247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72470"/>
                                        </p:tgtEl>
                                        <p:attrNameLst>
                                          <p:attrName>style.visibility</p:attrName>
                                        </p:attrNameLst>
                                      </p:cBhvr>
                                      <p:to>
                                        <p:strVal val="hidden"/>
                                      </p:to>
                                    </p:set>
                                  </p:childTnLst>
                                </p:cTn>
                              </p:par>
                            </p:childTnLst>
                          </p:cTn>
                        </p:par>
                        <p:par>
                          <p:cTn id="37" fill="hold" nodeType="afterGroup">
                            <p:stCondLst>
                              <p:cond delay="0"/>
                            </p:stCondLst>
                            <p:childTnLst>
                              <p:par>
                                <p:cTn id="38" presetID="20" presetClass="entr" presetSubtype="0" fill="hold" grpId="0" nodeType="afterEffect">
                                  <p:stCondLst>
                                    <p:cond delay="0"/>
                                  </p:stCondLst>
                                  <p:childTnLst>
                                    <p:set>
                                      <p:cBhvr>
                                        <p:cTn id="39" dur="1" fill="hold">
                                          <p:stCondLst>
                                            <p:cond delay="0"/>
                                          </p:stCondLst>
                                        </p:cTn>
                                        <p:tgtEl>
                                          <p:spTgt spid="272472"/>
                                        </p:tgtEl>
                                        <p:attrNameLst>
                                          <p:attrName>style.visibility</p:attrName>
                                        </p:attrNameLst>
                                      </p:cBhvr>
                                      <p:to>
                                        <p:strVal val="visible"/>
                                      </p:to>
                                    </p:set>
                                    <p:animEffect transition="in" filter="wedge">
                                      <p:cBhvr>
                                        <p:cTn id="40" dur="500"/>
                                        <p:tgtEl>
                                          <p:spTgt spid="27247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72473"/>
                                        </p:tgtEl>
                                        <p:attrNameLst>
                                          <p:attrName>style.visibility</p:attrName>
                                        </p:attrNameLst>
                                      </p:cBhvr>
                                      <p:to>
                                        <p:strVal val="visible"/>
                                      </p:to>
                                    </p:set>
                                  </p:childTnLst>
                                </p:cTn>
                              </p:par>
                            </p:childTnLst>
                          </p:cTn>
                        </p:par>
                        <p:par>
                          <p:cTn id="45" fill="hold" nodeType="afterGroup">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272474"/>
                                        </p:tgtEl>
                                        <p:attrNameLst>
                                          <p:attrName>style.visibility</p:attrName>
                                        </p:attrNameLst>
                                      </p:cBhvr>
                                      <p:to>
                                        <p:strVal val="visible"/>
                                      </p:to>
                                    </p:set>
                                  </p:childTnLst>
                                </p:cTn>
                              </p:par>
                            </p:childTnLst>
                          </p:cTn>
                        </p:par>
                        <p:par>
                          <p:cTn id="48" fill="hold" nodeType="afterGroup">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272475"/>
                                        </p:tgtEl>
                                        <p:attrNameLst>
                                          <p:attrName>style.visibility</p:attrName>
                                        </p:attrNameLst>
                                      </p:cBhvr>
                                      <p:to>
                                        <p:strVal val="visible"/>
                                      </p:to>
                                    </p:set>
                                  </p:childTnLst>
                                </p:cTn>
                              </p:par>
                            </p:childTnLst>
                          </p:cTn>
                        </p:par>
                        <p:par>
                          <p:cTn id="51" fill="hold" nodeType="afterGroup">
                            <p:stCondLst>
                              <p:cond delay="1500"/>
                            </p:stCondLst>
                            <p:childTnLst>
                              <p:par>
                                <p:cTn id="52" presetID="1" presetClass="entr" presetSubtype="0" fill="hold" grpId="0" nodeType="afterEffect">
                                  <p:stCondLst>
                                    <p:cond delay="0"/>
                                  </p:stCondLst>
                                  <p:childTnLst>
                                    <p:set>
                                      <p:cBhvr>
                                        <p:cTn id="53" dur="1" fill="hold">
                                          <p:stCondLst>
                                            <p:cond delay="499"/>
                                          </p:stCondLst>
                                        </p:cTn>
                                        <p:tgtEl>
                                          <p:spTgt spid="272476"/>
                                        </p:tgtEl>
                                        <p:attrNameLst>
                                          <p:attrName>style.visibility</p:attrName>
                                        </p:attrNameLst>
                                      </p:cBhvr>
                                      <p:to>
                                        <p:strVal val="visible"/>
                                      </p:to>
                                    </p:set>
                                  </p:childTnLst>
                                </p:cTn>
                              </p:par>
                            </p:childTnLst>
                          </p:cTn>
                        </p:par>
                        <p:par>
                          <p:cTn id="54" fill="hold" nodeType="afterGroup">
                            <p:stCondLst>
                              <p:cond delay="2000"/>
                            </p:stCondLst>
                            <p:childTnLst>
                              <p:par>
                                <p:cTn id="55" presetID="1" presetClass="entr" presetSubtype="0" fill="hold" grpId="0" nodeType="afterEffect">
                                  <p:stCondLst>
                                    <p:cond delay="0"/>
                                  </p:stCondLst>
                                  <p:childTnLst>
                                    <p:set>
                                      <p:cBhvr>
                                        <p:cTn id="56" dur="1" fill="hold">
                                          <p:stCondLst>
                                            <p:cond delay="499"/>
                                          </p:stCondLst>
                                        </p:cTn>
                                        <p:tgtEl>
                                          <p:spTgt spid="272477"/>
                                        </p:tgtEl>
                                        <p:attrNameLst>
                                          <p:attrName>style.visibility</p:attrName>
                                        </p:attrNameLst>
                                      </p:cBhvr>
                                      <p:to>
                                        <p:strVal val="visible"/>
                                      </p:to>
                                    </p:set>
                                  </p:childTnLst>
                                </p:cTn>
                              </p:par>
                            </p:childTnLst>
                          </p:cTn>
                        </p:par>
                        <p:par>
                          <p:cTn id="57" fill="hold" nodeType="afterGroup">
                            <p:stCondLst>
                              <p:cond delay="2500"/>
                            </p:stCondLst>
                            <p:childTnLst>
                              <p:par>
                                <p:cTn id="58" presetID="1" presetClass="entr" presetSubtype="0" fill="hold" grpId="0" nodeType="afterEffect">
                                  <p:stCondLst>
                                    <p:cond delay="0"/>
                                  </p:stCondLst>
                                  <p:childTnLst>
                                    <p:set>
                                      <p:cBhvr>
                                        <p:cTn id="59" dur="1" fill="hold">
                                          <p:stCondLst>
                                            <p:cond delay="499"/>
                                          </p:stCondLst>
                                        </p:cTn>
                                        <p:tgtEl>
                                          <p:spTgt spid="272478"/>
                                        </p:tgtEl>
                                        <p:attrNameLst>
                                          <p:attrName>style.visibility</p:attrName>
                                        </p:attrNameLst>
                                      </p:cBhvr>
                                      <p:to>
                                        <p:strVal val="visible"/>
                                      </p:to>
                                    </p:set>
                                  </p:childTnLst>
                                </p:cTn>
                              </p:par>
                            </p:childTnLst>
                          </p:cTn>
                        </p:par>
                        <p:par>
                          <p:cTn id="60" fill="hold" nodeType="afterGroup">
                            <p:stCondLst>
                              <p:cond delay="3000"/>
                            </p:stCondLst>
                            <p:childTnLst>
                              <p:par>
                                <p:cTn id="61" presetID="1" presetClass="entr" presetSubtype="0" fill="hold" grpId="0" nodeType="afterEffect">
                                  <p:stCondLst>
                                    <p:cond delay="0"/>
                                  </p:stCondLst>
                                  <p:childTnLst>
                                    <p:set>
                                      <p:cBhvr>
                                        <p:cTn id="62" dur="1" fill="hold">
                                          <p:stCondLst>
                                            <p:cond delay="499"/>
                                          </p:stCondLst>
                                        </p:cTn>
                                        <p:tgtEl>
                                          <p:spTgt spid="2724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66" grpId="0" animBg="1" autoUpdateAnimBg="0"/>
      <p:bldP spid="272466" grpId="1" animBg="1"/>
      <p:bldP spid="272467" grpId="0" autoUpdateAnimBg="0"/>
      <p:bldP spid="272468" grpId="0" animBg="1" autoUpdateAnimBg="0"/>
      <p:bldP spid="272468" grpId="1" animBg="1"/>
      <p:bldP spid="272469" grpId="0" autoUpdateAnimBg="0"/>
      <p:bldP spid="272471" grpId="0" autoUpdateAnimBg="0"/>
      <p:bldP spid="272472" grpId="0" animBg="1" autoUpdateAnimBg="0"/>
      <p:bldP spid="272473" grpId="0" autoUpdateAnimBg="0"/>
      <p:bldP spid="272474" grpId="0" autoUpdateAnimBg="0"/>
      <p:bldP spid="272475" grpId="0" autoUpdateAnimBg="0"/>
      <p:bldP spid="272476" grpId="0" autoUpdateAnimBg="0"/>
      <p:bldP spid="272477" grpId="0" autoUpdateAnimBg="0"/>
      <p:bldP spid="272478" grpId="0" autoUpdateAnimBg="0"/>
      <p:bldP spid="272479" grpId="0" autoUpdateAnimBg="0"/>
      <p:bldP spid="272470" grpId="0" animBg="1" autoUpdateAnimBg="0"/>
      <p:bldP spid="272470"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0" y="381000"/>
            <a:ext cx="8382000" cy="960438"/>
          </a:xfrm>
        </p:spPr>
        <p:txBody>
          <a:bodyPr/>
          <a:lstStyle/>
          <a:p>
            <a:r>
              <a:rPr lang="zh-CN" altLang="en-US" sz="3600" b="0">
                <a:ea typeface="楷体_GB2312" pitchFamily="49" charset="-122"/>
              </a:rPr>
              <a:t>软件项目管理概述</a:t>
            </a:r>
          </a:p>
        </p:txBody>
      </p:sp>
      <p:sp>
        <p:nvSpPr>
          <p:cNvPr id="260100" name="Text Box 4"/>
          <p:cNvSpPr txBox="1">
            <a:spLocks noChangeArrowheads="1"/>
          </p:cNvSpPr>
          <p:nvPr/>
        </p:nvSpPr>
        <p:spPr bwMode="auto">
          <a:xfrm>
            <a:off x="381000" y="1600200"/>
            <a:ext cx="8229600" cy="234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
                <a:srgbClr val="FFFF00"/>
              </a:buClr>
              <a:buSzPct val="120000"/>
              <a:buFont typeface="Wingdings" panose="05000000000000000000" pitchFamily="2" charset="2"/>
              <a:buNone/>
            </a:pPr>
            <a:r>
              <a:rPr kumimoji="1" lang="zh-CN" altLang="en-US" sz="2800" b="1">
                <a:latin typeface="Times New Roman" panose="02020603050405020304" pitchFamily="18" charset="0"/>
                <a:ea typeface="楷体_GB2312" pitchFamily="49" charset="-122"/>
              </a:rPr>
              <a:t>随着信息技术的飞速发展，软件产品的规模也越来越庞大，个人单打独斗的作坊式开发方式已经越来越不适应发展的需要。各软件企业都在积极将软件项目管理引入开发活动中，对开发实行有效的管理。</a:t>
            </a:r>
          </a:p>
          <a:p>
            <a:pPr>
              <a:spcBef>
                <a:spcPct val="50000"/>
              </a:spcBef>
              <a:buClr>
                <a:srgbClr val="FFFF00"/>
              </a:buClr>
              <a:buSzPct val="120000"/>
              <a:buFont typeface="Wingdings" panose="05000000000000000000" pitchFamily="2" charset="2"/>
              <a:buNone/>
            </a:pPr>
            <a:endParaRPr kumimoji="1" lang="en-US" altLang="zh-CN" sz="2800" b="1">
              <a:latin typeface="Times New Roman" panose="02020603050405020304" pitchFamily="18" charset="0"/>
              <a:ea typeface="楷体_GB2312" pitchFamily="49" charset="-122"/>
            </a:endParaRPr>
          </a:p>
        </p:txBody>
      </p:sp>
      <p:sp>
        <p:nvSpPr>
          <p:cNvPr id="260101" name="Rectangle 5"/>
          <p:cNvSpPr>
            <a:spLocks noChangeArrowheads="1"/>
          </p:cNvSpPr>
          <p:nvPr/>
        </p:nvSpPr>
        <p:spPr bwMode="auto">
          <a:xfrm>
            <a:off x="611188" y="3429000"/>
            <a:ext cx="7924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a:solidFill>
                  <a:srgbClr val="FFFF00"/>
                </a:solidFill>
                <a:ea typeface="楷体_GB2312" pitchFamily="49" charset="-122"/>
              </a:rPr>
              <a:t>软件项目管理就是通过合理地组织和利用一切可以利用的资源，按照计划的成本和计划的进度，完成一个计划的目标，它包含团队管理、风险管理、采购管理、流程管理、时间管理、成本管理和质量管理等。</a:t>
            </a:r>
          </a:p>
        </p:txBody>
      </p:sp>
      <p:sp>
        <p:nvSpPr>
          <p:cNvPr id="260102" name="Text Box 6"/>
          <p:cNvSpPr txBox="1">
            <a:spLocks noChangeArrowheads="1"/>
          </p:cNvSpPr>
          <p:nvPr/>
        </p:nvSpPr>
        <p:spPr bwMode="auto">
          <a:xfrm>
            <a:off x="3635375" y="5416550"/>
            <a:ext cx="4897438" cy="892175"/>
          </a:xfrm>
          <a:prstGeom prst="rect">
            <a:avLst/>
          </a:prstGeom>
          <a:noFill/>
          <a:ln w="3810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kumimoji="1" lang="zh-CN" altLang="en-US" sz="2800" b="1">
                <a:latin typeface="Times New Roman" panose="02020603050405020304" pitchFamily="18" charset="0"/>
                <a:ea typeface="楷体_GB2312" pitchFamily="49" charset="-122"/>
              </a:rPr>
              <a:t>是否需要管理是专业软件开发和业余编程之间的重要区别。</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250825" y="333375"/>
            <a:ext cx="8207375" cy="962025"/>
          </a:xfrm>
        </p:spPr>
        <p:txBody>
          <a:bodyPr/>
          <a:lstStyle/>
          <a:p>
            <a:r>
              <a:rPr lang="zh-CN" altLang="en-US" sz="3600" b="0">
                <a:ea typeface="楷体_GB2312" pitchFamily="49" charset="-122"/>
              </a:rPr>
              <a:t>活动网络图</a:t>
            </a:r>
          </a:p>
        </p:txBody>
      </p:sp>
      <p:sp>
        <p:nvSpPr>
          <p:cNvPr id="274436" name="Rectangle 4"/>
          <p:cNvSpPr>
            <a:spLocks noChangeArrowheads="1"/>
          </p:cNvSpPr>
          <p:nvPr/>
        </p:nvSpPr>
        <p:spPr bwMode="auto">
          <a:xfrm>
            <a:off x="395288" y="1295400"/>
            <a:ext cx="8367712" cy="487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877888" indent="-420688">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3081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716088"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124075"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81275"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038475"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95675"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952875"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rgbClr val="FFFF00"/>
              </a:buClr>
              <a:buSzPct val="120000"/>
            </a:pPr>
            <a:r>
              <a:rPr lang="zh-CN" altLang="en-US" b="1">
                <a:latin typeface="楷体_GB2312" pitchFamily="49" charset="-122"/>
                <a:ea typeface="楷体_GB2312" pitchFamily="49" charset="-122"/>
              </a:rPr>
              <a:t>事件的最迟时刻是在不影响工程竣工时间的前提下，该事件最晚可以发生的时刻。按惯例，</a:t>
            </a:r>
            <a:r>
              <a:rPr lang="en-US" altLang="zh-CN" b="1">
                <a:latin typeface="楷体_GB2312" pitchFamily="49" charset="-122"/>
                <a:ea typeface="楷体_GB2312" pitchFamily="49" charset="-122"/>
              </a:rPr>
              <a:t>PERT</a:t>
            </a:r>
            <a:r>
              <a:rPr lang="zh-CN" altLang="en-US" b="1">
                <a:latin typeface="楷体_GB2312" pitchFamily="49" charset="-122"/>
                <a:ea typeface="楷体_GB2312" pitchFamily="49" charset="-122"/>
              </a:rPr>
              <a:t>中最后一个事件的</a:t>
            </a:r>
            <a:r>
              <a:rPr lang="en-US" altLang="zh-CN" b="1">
                <a:latin typeface="楷体_GB2312" pitchFamily="49" charset="-122"/>
                <a:ea typeface="楷体_GB2312" pitchFamily="49" charset="-122"/>
              </a:rPr>
              <a:t>LET</a:t>
            </a:r>
            <a:r>
              <a:rPr lang="zh-CN" altLang="en-US" b="1">
                <a:latin typeface="楷体_GB2312" pitchFamily="49" charset="-122"/>
                <a:ea typeface="楷体_GB2312" pitchFamily="49" charset="-122"/>
              </a:rPr>
              <a:t>就是它的</a:t>
            </a:r>
            <a:r>
              <a:rPr lang="en-US" altLang="zh-CN" b="1">
                <a:latin typeface="楷体_GB2312" pitchFamily="49" charset="-122"/>
                <a:ea typeface="楷体_GB2312" pitchFamily="49" charset="-122"/>
              </a:rPr>
              <a:t>EET</a:t>
            </a:r>
            <a:r>
              <a:rPr lang="zh-CN" altLang="en-US" b="1">
                <a:latin typeface="楷体_GB2312" pitchFamily="49" charset="-122"/>
                <a:ea typeface="楷体_GB2312" pitchFamily="49" charset="-122"/>
              </a:rPr>
              <a:t>，其他事件的</a:t>
            </a:r>
            <a:r>
              <a:rPr lang="en-US" altLang="zh-CN" b="1">
                <a:latin typeface="楷体_GB2312" pitchFamily="49" charset="-122"/>
                <a:ea typeface="楷体_GB2312" pitchFamily="49" charset="-122"/>
              </a:rPr>
              <a:t>LET</a:t>
            </a:r>
            <a:r>
              <a:rPr lang="zh-CN" altLang="en-US" b="1">
                <a:latin typeface="楷体_GB2312" pitchFamily="49" charset="-122"/>
                <a:ea typeface="楷体_GB2312" pitchFamily="49" charset="-122"/>
              </a:rPr>
              <a:t>从右到左按逆作业流的方向计算。简单原则：</a:t>
            </a:r>
          </a:p>
          <a:p>
            <a:pPr lvl="1">
              <a:buClr>
                <a:srgbClr val="FFFF00"/>
              </a:buClr>
              <a:buSzPct val="90000"/>
              <a:buFont typeface="Wingdings" panose="05000000000000000000" pitchFamily="2" charset="2"/>
              <a:buChar char="Ø"/>
            </a:pPr>
            <a:r>
              <a:rPr lang="zh-CN" altLang="en-US" b="1">
                <a:latin typeface="楷体_GB2312" pitchFamily="49" charset="-122"/>
                <a:ea typeface="楷体_GB2312" pitchFamily="49" charset="-122"/>
              </a:rPr>
              <a:t>考虑离开该事件的所有作业；</a:t>
            </a:r>
          </a:p>
          <a:p>
            <a:pPr lvl="1">
              <a:buClr>
                <a:srgbClr val="FFFF00"/>
              </a:buClr>
              <a:buSzPct val="90000"/>
              <a:buFont typeface="Wingdings" panose="05000000000000000000" pitchFamily="2" charset="2"/>
              <a:buChar char="Ø"/>
            </a:pPr>
            <a:r>
              <a:rPr lang="zh-CN" altLang="en-US" b="1">
                <a:latin typeface="楷体_GB2312" pitchFamily="49" charset="-122"/>
                <a:ea typeface="楷体_GB2312" pitchFamily="49" charset="-122"/>
              </a:rPr>
              <a:t>从每个作业的结束时间的</a:t>
            </a:r>
            <a:r>
              <a:rPr lang="en-US" altLang="zh-CN" b="1">
                <a:latin typeface="楷体_GB2312" pitchFamily="49" charset="-122"/>
                <a:ea typeface="楷体_GB2312" pitchFamily="49" charset="-122"/>
              </a:rPr>
              <a:t>LET</a:t>
            </a:r>
            <a:r>
              <a:rPr lang="zh-CN" altLang="en-US" b="1">
                <a:latin typeface="楷体_GB2312" pitchFamily="49" charset="-122"/>
                <a:ea typeface="楷体_GB2312" pitchFamily="49" charset="-122"/>
              </a:rPr>
              <a:t>中减去该作业的持续时间；</a:t>
            </a:r>
          </a:p>
          <a:p>
            <a:pPr lvl="1">
              <a:buClr>
                <a:srgbClr val="FFFF00"/>
              </a:buClr>
              <a:buSzPct val="90000"/>
              <a:buFont typeface="Wingdings" panose="05000000000000000000" pitchFamily="2" charset="2"/>
              <a:buChar char="Ø"/>
            </a:pPr>
            <a:r>
              <a:rPr lang="zh-CN" altLang="en-US" b="1">
                <a:latin typeface="楷体_GB2312" pitchFamily="49" charset="-122"/>
                <a:ea typeface="楷体_GB2312" pitchFamily="49" charset="-122"/>
              </a:rPr>
              <a:t>选取上述差数中最小值作为该事件的</a:t>
            </a:r>
            <a:r>
              <a:rPr lang="en-US" altLang="zh-CN" b="1">
                <a:latin typeface="楷体_GB2312" pitchFamily="49" charset="-122"/>
                <a:ea typeface="楷体_GB2312" pitchFamily="49" charset="-122"/>
              </a:rPr>
              <a:t>LET</a:t>
            </a:r>
            <a:r>
              <a:rPr lang="zh-CN" altLang="en-US" b="1">
                <a:latin typeface="楷体_GB2312" pitchFamily="49" charset="-122"/>
                <a:ea typeface="楷体_GB2312" pitchFamily="49" charset="-122"/>
              </a:rPr>
              <a:t>。</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381000" y="0"/>
            <a:ext cx="8458200" cy="44196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483" name="Text Box 3"/>
          <p:cNvSpPr txBox="1">
            <a:spLocks noChangeArrowheads="1"/>
          </p:cNvSpPr>
          <p:nvPr/>
        </p:nvSpPr>
        <p:spPr bwMode="auto">
          <a:xfrm>
            <a:off x="7686675" y="195262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2</a:t>
            </a:r>
          </a:p>
        </p:txBody>
      </p:sp>
      <p:sp>
        <p:nvSpPr>
          <p:cNvPr id="276484" name="Text Box 4"/>
          <p:cNvSpPr txBox="1">
            <a:spLocks noChangeArrowheads="1"/>
          </p:cNvSpPr>
          <p:nvPr/>
        </p:nvSpPr>
        <p:spPr bwMode="auto">
          <a:xfrm>
            <a:off x="6681788" y="150812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6</a:t>
            </a:r>
          </a:p>
        </p:txBody>
      </p:sp>
      <p:sp>
        <p:nvSpPr>
          <p:cNvPr id="276485" name="Text Box 5"/>
          <p:cNvSpPr txBox="1">
            <a:spLocks noChangeArrowheads="1"/>
          </p:cNvSpPr>
          <p:nvPr/>
        </p:nvSpPr>
        <p:spPr bwMode="auto">
          <a:xfrm>
            <a:off x="1982788" y="2024063"/>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2</a:t>
            </a:r>
          </a:p>
        </p:txBody>
      </p:sp>
      <p:sp>
        <p:nvSpPr>
          <p:cNvPr id="276486" name="Line 6"/>
          <p:cNvSpPr>
            <a:spLocks noChangeShapeType="1"/>
          </p:cNvSpPr>
          <p:nvPr/>
        </p:nvSpPr>
        <p:spPr bwMode="auto">
          <a:xfrm>
            <a:off x="6478588" y="1570038"/>
            <a:ext cx="538162" cy="4333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487" name="Line 7"/>
          <p:cNvSpPr>
            <a:spLocks noChangeShapeType="1"/>
          </p:cNvSpPr>
          <p:nvPr/>
        </p:nvSpPr>
        <p:spPr bwMode="auto">
          <a:xfrm>
            <a:off x="5270500" y="827088"/>
            <a:ext cx="604838" cy="3095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488" name="Oval 8"/>
          <p:cNvSpPr>
            <a:spLocks noChangeArrowheads="1"/>
          </p:cNvSpPr>
          <p:nvPr/>
        </p:nvSpPr>
        <p:spPr bwMode="auto">
          <a:xfrm>
            <a:off x="1042988" y="1989138"/>
            <a:ext cx="804862"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489" name="Line 9"/>
          <p:cNvSpPr>
            <a:spLocks noChangeShapeType="1"/>
          </p:cNvSpPr>
          <p:nvPr/>
        </p:nvSpPr>
        <p:spPr bwMode="auto">
          <a:xfrm>
            <a:off x="1446213" y="1989138"/>
            <a:ext cx="0" cy="742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490" name="Line 10"/>
          <p:cNvSpPr>
            <a:spLocks noChangeShapeType="1"/>
          </p:cNvSpPr>
          <p:nvPr/>
        </p:nvSpPr>
        <p:spPr bwMode="auto">
          <a:xfrm>
            <a:off x="1446213" y="2360613"/>
            <a:ext cx="4016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491" name="Text Box 11"/>
          <p:cNvSpPr txBox="1">
            <a:spLocks noChangeArrowheads="1"/>
          </p:cNvSpPr>
          <p:nvPr/>
        </p:nvSpPr>
        <p:spPr bwMode="auto">
          <a:xfrm>
            <a:off x="1109663" y="2174875"/>
            <a:ext cx="287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a:t>
            </a:r>
          </a:p>
        </p:txBody>
      </p:sp>
      <p:sp>
        <p:nvSpPr>
          <p:cNvPr id="276492" name="Text Box 12"/>
          <p:cNvSpPr txBox="1">
            <a:spLocks noChangeArrowheads="1"/>
          </p:cNvSpPr>
          <p:nvPr/>
        </p:nvSpPr>
        <p:spPr bwMode="auto">
          <a:xfrm>
            <a:off x="1446213" y="2017713"/>
            <a:ext cx="285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0</a:t>
            </a:r>
          </a:p>
        </p:txBody>
      </p:sp>
      <p:sp>
        <p:nvSpPr>
          <p:cNvPr id="276493" name="Text Box 13"/>
          <p:cNvSpPr txBox="1">
            <a:spLocks noChangeArrowheads="1"/>
          </p:cNvSpPr>
          <p:nvPr/>
        </p:nvSpPr>
        <p:spPr bwMode="auto">
          <a:xfrm>
            <a:off x="1449388" y="2335213"/>
            <a:ext cx="285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3300"/>
                </a:solidFill>
                <a:latin typeface="Times New Roman" panose="02020603050405020304" pitchFamily="18" charset="0"/>
              </a:rPr>
              <a:t>0</a:t>
            </a:r>
          </a:p>
        </p:txBody>
      </p:sp>
      <p:sp>
        <p:nvSpPr>
          <p:cNvPr id="276494" name="Oval 14"/>
          <p:cNvSpPr>
            <a:spLocks noChangeArrowheads="1"/>
          </p:cNvSpPr>
          <p:nvPr/>
        </p:nvSpPr>
        <p:spPr bwMode="auto">
          <a:xfrm>
            <a:off x="2384425" y="2003425"/>
            <a:ext cx="806450" cy="741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495" name="Line 15"/>
          <p:cNvSpPr>
            <a:spLocks noChangeShapeType="1"/>
          </p:cNvSpPr>
          <p:nvPr/>
        </p:nvSpPr>
        <p:spPr bwMode="auto">
          <a:xfrm>
            <a:off x="2787650" y="2003425"/>
            <a:ext cx="0" cy="741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496" name="Line 16"/>
          <p:cNvSpPr>
            <a:spLocks noChangeShapeType="1"/>
          </p:cNvSpPr>
          <p:nvPr/>
        </p:nvSpPr>
        <p:spPr bwMode="auto">
          <a:xfrm>
            <a:off x="2787650" y="2374900"/>
            <a:ext cx="403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497" name="Text Box 17"/>
          <p:cNvSpPr txBox="1">
            <a:spLocks noChangeArrowheads="1"/>
          </p:cNvSpPr>
          <p:nvPr/>
        </p:nvSpPr>
        <p:spPr bwMode="auto">
          <a:xfrm>
            <a:off x="2451100" y="2189163"/>
            <a:ext cx="287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2</a:t>
            </a:r>
          </a:p>
        </p:txBody>
      </p:sp>
      <p:sp>
        <p:nvSpPr>
          <p:cNvPr id="276498" name="Oval 18"/>
          <p:cNvSpPr>
            <a:spLocks noChangeArrowheads="1"/>
          </p:cNvSpPr>
          <p:nvPr/>
        </p:nvSpPr>
        <p:spPr bwMode="auto">
          <a:xfrm>
            <a:off x="4533900" y="1941513"/>
            <a:ext cx="804863"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499" name="Line 19"/>
          <p:cNvSpPr>
            <a:spLocks noChangeShapeType="1"/>
          </p:cNvSpPr>
          <p:nvPr/>
        </p:nvSpPr>
        <p:spPr bwMode="auto">
          <a:xfrm>
            <a:off x="4937125" y="1941513"/>
            <a:ext cx="0" cy="742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00" name="Line 20"/>
          <p:cNvSpPr>
            <a:spLocks noChangeShapeType="1"/>
          </p:cNvSpPr>
          <p:nvPr/>
        </p:nvSpPr>
        <p:spPr bwMode="auto">
          <a:xfrm>
            <a:off x="4937125" y="2312988"/>
            <a:ext cx="4016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01" name="Text Box 21"/>
          <p:cNvSpPr txBox="1">
            <a:spLocks noChangeArrowheads="1"/>
          </p:cNvSpPr>
          <p:nvPr/>
        </p:nvSpPr>
        <p:spPr bwMode="auto">
          <a:xfrm>
            <a:off x="4600575" y="2127250"/>
            <a:ext cx="287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6</a:t>
            </a:r>
          </a:p>
        </p:txBody>
      </p:sp>
      <p:sp>
        <p:nvSpPr>
          <p:cNvPr id="276502" name="Oval 22"/>
          <p:cNvSpPr>
            <a:spLocks noChangeArrowheads="1"/>
          </p:cNvSpPr>
          <p:nvPr/>
        </p:nvSpPr>
        <p:spPr bwMode="auto">
          <a:xfrm>
            <a:off x="6815138" y="1939925"/>
            <a:ext cx="806450"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03" name="Line 23"/>
          <p:cNvSpPr>
            <a:spLocks noChangeShapeType="1"/>
          </p:cNvSpPr>
          <p:nvPr/>
        </p:nvSpPr>
        <p:spPr bwMode="auto">
          <a:xfrm>
            <a:off x="7216775" y="1939925"/>
            <a:ext cx="0" cy="742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04" name="Line 24"/>
          <p:cNvSpPr>
            <a:spLocks noChangeShapeType="1"/>
          </p:cNvSpPr>
          <p:nvPr/>
        </p:nvSpPr>
        <p:spPr bwMode="auto">
          <a:xfrm>
            <a:off x="7216775" y="2311400"/>
            <a:ext cx="403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05" name="Text Box 25"/>
          <p:cNvSpPr txBox="1">
            <a:spLocks noChangeArrowheads="1"/>
          </p:cNvSpPr>
          <p:nvPr/>
        </p:nvSpPr>
        <p:spPr bwMode="auto">
          <a:xfrm>
            <a:off x="6880225" y="2157413"/>
            <a:ext cx="33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lang="en-US" altLang="zh-CN" sz="2000" b="1">
                <a:latin typeface="Times New Roman" panose="02020603050405020304" pitchFamily="18" charset="0"/>
              </a:rPr>
              <a:t>10</a:t>
            </a:r>
          </a:p>
        </p:txBody>
      </p:sp>
      <p:sp>
        <p:nvSpPr>
          <p:cNvPr id="276506" name="Oval 26"/>
          <p:cNvSpPr>
            <a:spLocks noChangeArrowheads="1"/>
          </p:cNvSpPr>
          <p:nvPr/>
        </p:nvSpPr>
        <p:spPr bwMode="auto">
          <a:xfrm>
            <a:off x="8158163" y="1939925"/>
            <a:ext cx="804862"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07" name="Line 27"/>
          <p:cNvSpPr>
            <a:spLocks noChangeShapeType="1"/>
          </p:cNvSpPr>
          <p:nvPr/>
        </p:nvSpPr>
        <p:spPr bwMode="auto">
          <a:xfrm>
            <a:off x="8559800" y="1939925"/>
            <a:ext cx="0" cy="742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08" name="Line 28"/>
          <p:cNvSpPr>
            <a:spLocks noChangeShapeType="1"/>
          </p:cNvSpPr>
          <p:nvPr/>
        </p:nvSpPr>
        <p:spPr bwMode="auto">
          <a:xfrm>
            <a:off x="8559800" y="2311400"/>
            <a:ext cx="403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09" name="Text Box 29"/>
          <p:cNvSpPr txBox="1">
            <a:spLocks noChangeArrowheads="1"/>
          </p:cNvSpPr>
          <p:nvPr/>
        </p:nvSpPr>
        <p:spPr bwMode="auto">
          <a:xfrm>
            <a:off x="8224838" y="2125663"/>
            <a:ext cx="287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lang="en-US" altLang="zh-CN" sz="2000" b="1">
                <a:latin typeface="Times New Roman" panose="02020603050405020304" pitchFamily="18" charset="0"/>
              </a:rPr>
              <a:t>11</a:t>
            </a:r>
          </a:p>
        </p:txBody>
      </p:sp>
      <p:sp>
        <p:nvSpPr>
          <p:cNvPr id="276510" name="Line 30"/>
          <p:cNvSpPr>
            <a:spLocks noChangeShapeType="1"/>
          </p:cNvSpPr>
          <p:nvPr/>
        </p:nvSpPr>
        <p:spPr bwMode="auto">
          <a:xfrm>
            <a:off x="1847850" y="2374900"/>
            <a:ext cx="53657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11" name="Line 31"/>
          <p:cNvSpPr>
            <a:spLocks noChangeShapeType="1"/>
          </p:cNvSpPr>
          <p:nvPr/>
        </p:nvSpPr>
        <p:spPr bwMode="auto">
          <a:xfrm>
            <a:off x="7621588" y="2312988"/>
            <a:ext cx="5365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12" name="Oval 32"/>
          <p:cNvSpPr>
            <a:spLocks noChangeArrowheads="1"/>
          </p:cNvSpPr>
          <p:nvPr/>
        </p:nvSpPr>
        <p:spPr bwMode="auto">
          <a:xfrm>
            <a:off x="4532313" y="333375"/>
            <a:ext cx="804862"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13" name="Line 33"/>
          <p:cNvSpPr>
            <a:spLocks noChangeShapeType="1"/>
          </p:cNvSpPr>
          <p:nvPr/>
        </p:nvSpPr>
        <p:spPr bwMode="auto">
          <a:xfrm>
            <a:off x="4935538" y="333375"/>
            <a:ext cx="0" cy="742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14" name="Line 34"/>
          <p:cNvSpPr>
            <a:spLocks noChangeShapeType="1"/>
          </p:cNvSpPr>
          <p:nvPr/>
        </p:nvSpPr>
        <p:spPr bwMode="auto">
          <a:xfrm>
            <a:off x="4935538" y="704850"/>
            <a:ext cx="4016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15" name="Text Box 35"/>
          <p:cNvSpPr txBox="1">
            <a:spLocks noChangeArrowheads="1"/>
          </p:cNvSpPr>
          <p:nvPr/>
        </p:nvSpPr>
        <p:spPr bwMode="auto">
          <a:xfrm>
            <a:off x="4598988" y="519113"/>
            <a:ext cx="287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5</a:t>
            </a:r>
          </a:p>
        </p:txBody>
      </p:sp>
      <p:sp>
        <p:nvSpPr>
          <p:cNvPr id="276516" name="Oval 36"/>
          <p:cNvSpPr>
            <a:spLocks noChangeArrowheads="1"/>
          </p:cNvSpPr>
          <p:nvPr/>
        </p:nvSpPr>
        <p:spPr bwMode="auto">
          <a:xfrm>
            <a:off x="3460750" y="1136650"/>
            <a:ext cx="804863"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17" name="Line 37"/>
          <p:cNvSpPr>
            <a:spLocks noChangeShapeType="1"/>
          </p:cNvSpPr>
          <p:nvPr/>
        </p:nvSpPr>
        <p:spPr bwMode="auto">
          <a:xfrm>
            <a:off x="3863975" y="1136650"/>
            <a:ext cx="0" cy="742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18" name="Line 38"/>
          <p:cNvSpPr>
            <a:spLocks noChangeShapeType="1"/>
          </p:cNvSpPr>
          <p:nvPr/>
        </p:nvSpPr>
        <p:spPr bwMode="auto">
          <a:xfrm>
            <a:off x="3863975" y="1508125"/>
            <a:ext cx="4016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19" name="Text Box 39"/>
          <p:cNvSpPr txBox="1">
            <a:spLocks noChangeArrowheads="1"/>
          </p:cNvSpPr>
          <p:nvPr/>
        </p:nvSpPr>
        <p:spPr bwMode="auto">
          <a:xfrm>
            <a:off x="3527425" y="1322388"/>
            <a:ext cx="287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3</a:t>
            </a:r>
          </a:p>
        </p:txBody>
      </p:sp>
      <p:sp>
        <p:nvSpPr>
          <p:cNvPr id="276520" name="Oval 40"/>
          <p:cNvSpPr>
            <a:spLocks noChangeArrowheads="1"/>
          </p:cNvSpPr>
          <p:nvPr/>
        </p:nvSpPr>
        <p:spPr bwMode="auto">
          <a:xfrm>
            <a:off x="3459163" y="2930525"/>
            <a:ext cx="804862"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21" name="Line 41"/>
          <p:cNvSpPr>
            <a:spLocks noChangeShapeType="1"/>
          </p:cNvSpPr>
          <p:nvPr/>
        </p:nvSpPr>
        <p:spPr bwMode="auto">
          <a:xfrm>
            <a:off x="3862388" y="2930525"/>
            <a:ext cx="0" cy="742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22" name="Line 42"/>
          <p:cNvSpPr>
            <a:spLocks noChangeShapeType="1"/>
          </p:cNvSpPr>
          <p:nvPr/>
        </p:nvSpPr>
        <p:spPr bwMode="auto">
          <a:xfrm>
            <a:off x="3862388" y="3302000"/>
            <a:ext cx="4016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23" name="Text Box 43"/>
          <p:cNvSpPr txBox="1">
            <a:spLocks noChangeArrowheads="1"/>
          </p:cNvSpPr>
          <p:nvPr/>
        </p:nvSpPr>
        <p:spPr bwMode="auto">
          <a:xfrm>
            <a:off x="3525838" y="3116263"/>
            <a:ext cx="287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4</a:t>
            </a:r>
          </a:p>
        </p:txBody>
      </p:sp>
      <p:sp>
        <p:nvSpPr>
          <p:cNvPr id="276524" name="Oval 44"/>
          <p:cNvSpPr>
            <a:spLocks noChangeArrowheads="1"/>
          </p:cNvSpPr>
          <p:nvPr/>
        </p:nvSpPr>
        <p:spPr bwMode="auto">
          <a:xfrm>
            <a:off x="5808663" y="950913"/>
            <a:ext cx="804862"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25" name="Line 45"/>
          <p:cNvSpPr>
            <a:spLocks noChangeShapeType="1"/>
          </p:cNvSpPr>
          <p:nvPr/>
        </p:nvSpPr>
        <p:spPr bwMode="auto">
          <a:xfrm>
            <a:off x="6210300" y="950913"/>
            <a:ext cx="0" cy="742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26" name="Line 46"/>
          <p:cNvSpPr>
            <a:spLocks noChangeShapeType="1"/>
          </p:cNvSpPr>
          <p:nvPr/>
        </p:nvSpPr>
        <p:spPr bwMode="auto">
          <a:xfrm>
            <a:off x="6210300" y="1322388"/>
            <a:ext cx="403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27" name="Text Box 47"/>
          <p:cNvSpPr txBox="1">
            <a:spLocks noChangeArrowheads="1"/>
          </p:cNvSpPr>
          <p:nvPr/>
        </p:nvSpPr>
        <p:spPr bwMode="auto">
          <a:xfrm>
            <a:off x="5875338" y="1136650"/>
            <a:ext cx="285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8</a:t>
            </a:r>
          </a:p>
        </p:txBody>
      </p:sp>
      <p:sp>
        <p:nvSpPr>
          <p:cNvPr id="276528" name="Oval 48"/>
          <p:cNvSpPr>
            <a:spLocks noChangeArrowheads="1"/>
          </p:cNvSpPr>
          <p:nvPr/>
        </p:nvSpPr>
        <p:spPr bwMode="auto">
          <a:xfrm>
            <a:off x="4532313" y="3549650"/>
            <a:ext cx="804862"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29" name="Line 49"/>
          <p:cNvSpPr>
            <a:spLocks noChangeShapeType="1"/>
          </p:cNvSpPr>
          <p:nvPr/>
        </p:nvSpPr>
        <p:spPr bwMode="auto">
          <a:xfrm>
            <a:off x="4935538" y="3549650"/>
            <a:ext cx="0" cy="742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30" name="Line 50"/>
          <p:cNvSpPr>
            <a:spLocks noChangeShapeType="1"/>
          </p:cNvSpPr>
          <p:nvPr/>
        </p:nvSpPr>
        <p:spPr bwMode="auto">
          <a:xfrm>
            <a:off x="4935538" y="3921125"/>
            <a:ext cx="4016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31" name="Text Box 51"/>
          <p:cNvSpPr txBox="1">
            <a:spLocks noChangeArrowheads="1"/>
          </p:cNvSpPr>
          <p:nvPr/>
        </p:nvSpPr>
        <p:spPr bwMode="auto">
          <a:xfrm>
            <a:off x="4598988" y="3735388"/>
            <a:ext cx="287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7</a:t>
            </a:r>
          </a:p>
        </p:txBody>
      </p:sp>
      <p:sp>
        <p:nvSpPr>
          <p:cNvPr id="276532" name="Oval 52"/>
          <p:cNvSpPr>
            <a:spLocks noChangeArrowheads="1"/>
          </p:cNvSpPr>
          <p:nvPr/>
        </p:nvSpPr>
        <p:spPr bwMode="auto">
          <a:xfrm>
            <a:off x="5808663" y="2808288"/>
            <a:ext cx="804862" cy="741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33" name="Line 53"/>
          <p:cNvSpPr>
            <a:spLocks noChangeShapeType="1"/>
          </p:cNvSpPr>
          <p:nvPr/>
        </p:nvSpPr>
        <p:spPr bwMode="auto">
          <a:xfrm>
            <a:off x="6210300" y="2808288"/>
            <a:ext cx="0" cy="741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34" name="Line 54"/>
          <p:cNvSpPr>
            <a:spLocks noChangeShapeType="1"/>
          </p:cNvSpPr>
          <p:nvPr/>
        </p:nvSpPr>
        <p:spPr bwMode="auto">
          <a:xfrm>
            <a:off x="6210300" y="3179763"/>
            <a:ext cx="403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35" name="Text Box 55"/>
          <p:cNvSpPr txBox="1">
            <a:spLocks noChangeArrowheads="1"/>
          </p:cNvSpPr>
          <p:nvPr/>
        </p:nvSpPr>
        <p:spPr bwMode="auto">
          <a:xfrm>
            <a:off x="5875338" y="2994025"/>
            <a:ext cx="285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9</a:t>
            </a:r>
          </a:p>
        </p:txBody>
      </p:sp>
      <p:sp>
        <p:nvSpPr>
          <p:cNvPr id="276536" name="Line 56"/>
          <p:cNvSpPr>
            <a:spLocks noChangeShapeType="1"/>
          </p:cNvSpPr>
          <p:nvPr/>
        </p:nvSpPr>
        <p:spPr bwMode="auto">
          <a:xfrm flipV="1">
            <a:off x="3124200" y="1755775"/>
            <a:ext cx="468313" cy="3714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37" name="Line 57"/>
          <p:cNvSpPr>
            <a:spLocks noChangeShapeType="1"/>
          </p:cNvSpPr>
          <p:nvPr/>
        </p:nvSpPr>
        <p:spPr bwMode="auto">
          <a:xfrm flipV="1">
            <a:off x="4195763" y="950913"/>
            <a:ext cx="471487" cy="371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38" name="Line 58"/>
          <p:cNvSpPr>
            <a:spLocks noChangeShapeType="1"/>
          </p:cNvSpPr>
          <p:nvPr/>
        </p:nvSpPr>
        <p:spPr bwMode="auto">
          <a:xfrm>
            <a:off x="3055938" y="2684463"/>
            <a:ext cx="469900" cy="371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39" name="Line 59"/>
          <p:cNvSpPr>
            <a:spLocks noChangeShapeType="1"/>
          </p:cNvSpPr>
          <p:nvPr/>
        </p:nvSpPr>
        <p:spPr bwMode="auto">
          <a:xfrm flipV="1">
            <a:off x="4195763" y="2620963"/>
            <a:ext cx="471487" cy="4349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40" name="Line 60"/>
          <p:cNvSpPr>
            <a:spLocks noChangeShapeType="1"/>
          </p:cNvSpPr>
          <p:nvPr/>
        </p:nvSpPr>
        <p:spPr bwMode="auto">
          <a:xfrm flipV="1">
            <a:off x="5270500" y="1570038"/>
            <a:ext cx="604838" cy="495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41" name="Line 61"/>
          <p:cNvSpPr>
            <a:spLocks noChangeShapeType="1"/>
          </p:cNvSpPr>
          <p:nvPr/>
        </p:nvSpPr>
        <p:spPr bwMode="auto">
          <a:xfrm flipV="1">
            <a:off x="5338763" y="3425825"/>
            <a:ext cx="536575" cy="434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42" name="Line 62"/>
          <p:cNvSpPr>
            <a:spLocks noChangeShapeType="1"/>
          </p:cNvSpPr>
          <p:nvPr/>
        </p:nvSpPr>
        <p:spPr bwMode="auto">
          <a:xfrm flipV="1">
            <a:off x="6546850" y="2560638"/>
            <a:ext cx="401638" cy="371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43" name="Line 63"/>
          <p:cNvSpPr>
            <a:spLocks noChangeShapeType="1"/>
          </p:cNvSpPr>
          <p:nvPr/>
        </p:nvSpPr>
        <p:spPr bwMode="auto">
          <a:xfrm>
            <a:off x="3862388" y="1879600"/>
            <a:ext cx="0" cy="1050925"/>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44" name="Line 64"/>
          <p:cNvSpPr>
            <a:spLocks noChangeShapeType="1"/>
          </p:cNvSpPr>
          <p:nvPr/>
        </p:nvSpPr>
        <p:spPr bwMode="auto">
          <a:xfrm>
            <a:off x="4935538" y="1074738"/>
            <a:ext cx="0" cy="8651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45" name="Line 65"/>
          <p:cNvSpPr>
            <a:spLocks noChangeShapeType="1"/>
          </p:cNvSpPr>
          <p:nvPr/>
        </p:nvSpPr>
        <p:spPr bwMode="auto">
          <a:xfrm>
            <a:off x="4935538" y="2684463"/>
            <a:ext cx="0" cy="8651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46" name="Line 66"/>
          <p:cNvSpPr>
            <a:spLocks noChangeShapeType="1"/>
          </p:cNvSpPr>
          <p:nvPr/>
        </p:nvSpPr>
        <p:spPr bwMode="auto">
          <a:xfrm>
            <a:off x="4195763" y="3487738"/>
            <a:ext cx="336550" cy="3095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47" name="Line 67"/>
          <p:cNvSpPr>
            <a:spLocks noChangeShapeType="1"/>
          </p:cNvSpPr>
          <p:nvPr/>
        </p:nvSpPr>
        <p:spPr bwMode="auto">
          <a:xfrm>
            <a:off x="6210300" y="1693863"/>
            <a:ext cx="0" cy="11144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48" name="Text Box 68"/>
          <p:cNvSpPr txBox="1">
            <a:spLocks noChangeArrowheads="1"/>
          </p:cNvSpPr>
          <p:nvPr/>
        </p:nvSpPr>
        <p:spPr bwMode="auto">
          <a:xfrm>
            <a:off x="3055938" y="1693863"/>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4</a:t>
            </a:r>
          </a:p>
        </p:txBody>
      </p:sp>
      <p:sp>
        <p:nvSpPr>
          <p:cNvPr id="276549" name="Text Box 69"/>
          <p:cNvSpPr txBox="1">
            <a:spLocks noChangeArrowheads="1"/>
          </p:cNvSpPr>
          <p:nvPr/>
        </p:nvSpPr>
        <p:spPr bwMode="auto">
          <a:xfrm>
            <a:off x="4195763" y="82708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2</a:t>
            </a:r>
          </a:p>
        </p:txBody>
      </p:sp>
      <p:sp>
        <p:nvSpPr>
          <p:cNvPr id="276550" name="Text Box 70"/>
          <p:cNvSpPr txBox="1">
            <a:spLocks noChangeArrowheads="1"/>
          </p:cNvSpPr>
          <p:nvPr/>
        </p:nvSpPr>
        <p:spPr bwMode="auto">
          <a:xfrm>
            <a:off x="5472113" y="703263"/>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4</a:t>
            </a:r>
          </a:p>
        </p:txBody>
      </p:sp>
      <p:sp>
        <p:nvSpPr>
          <p:cNvPr id="276551" name="Text Box 71"/>
          <p:cNvSpPr txBox="1">
            <a:spLocks noChangeArrowheads="1"/>
          </p:cNvSpPr>
          <p:nvPr/>
        </p:nvSpPr>
        <p:spPr bwMode="auto">
          <a:xfrm>
            <a:off x="3252788" y="25273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3</a:t>
            </a:r>
          </a:p>
        </p:txBody>
      </p:sp>
      <p:sp>
        <p:nvSpPr>
          <p:cNvPr id="276552" name="Text Box 72"/>
          <p:cNvSpPr txBox="1">
            <a:spLocks noChangeArrowheads="1"/>
          </p:cNvSpPr>
          <p:nvPr/>
        </p:nvSpPr>
        <p:spPr bwMode="auto">
          <a:xfrm>
            <a:off x="4130675" y="2620963"/>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6</a:t>
            </a:r>
          </a:p>
        </p:txBody>
      </p:sp>
      <p:sp>
        <p:nvSpPr>
          <p:cNvPr id="276553" name="Text Box 73"/>
          <p:cNvSpPr txBox="1">
            <a:spLocks noChangeArrowheads="1"/>
          </p:cNvSpPr>
          <p:nvPr/>
        </p:nvSpPr>
        <p:spPr bwMode="auto">
          <a:xfrm>
            <a:off x="5340350" y="151923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3</a:t>
            </a:r>
          </a:p>
        </p:txBody>
      </p:sp>
      <p:sp>
        <p:nvSpPr>
          <p:cNvPr id="276554" name="Text Box 74"/>
          <p:cNvSpPr txBox="1">
            <a:spLocks noChangeArrowheads="1"/>
          </p:cNvSpPr>
          <p:nvPr/>
        </p:nvSpPr>
        <p:spPr bwMode="auto">
          <a:xfrm>
            <a:off x="4284663" y="328453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1</a:t>
            </a:r>
          </a:p>
        </p:txBody>
      </p:sp>
      <p:sp>
        <p:nvSpPr>
          <p:cNvPr id="276555" name="Text Box 75"/>
          <p:cNvSpPr txBox="1">
            <a:spLocks noChangeArrowheads="1"/>
          </p:cNvSpPr>
          <p:nvPr/>
        </p:nvSpPr>
        <p:spPr bwMode="auto">
          <a:xfrm>
            <a:off x="5338763" y="33655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2</a:t>
            </a:r>
          </a:p>
        </p:txBody>
      </p:sp>
      <p:sp>
        <p:nvSpPr>
          <p:cNvPr id="276556" name="Text Box 76"/>
          <p:cNvSpPr txBox="1">
            <a:spLocks noChangeArrowheads="1"/>
          </p:cNvSpPr>
          <p:nvPr/>
        </p:nvSpPr>
        <p:spPr bwMode="auto">
          <a:xfrm>
            <a:off x="6480175" y="249872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1</a:t>
            </a:r>
          </a:p>
        </p:txBody>
      </p:sp>
      <p:sp>
        <p:nvSpPr>
          <p:cNvPr id="276557" name="Text Box 77"/>
          <p:cNvSpPr txBox="1">
            <a:spLocks noChangeArrowheads="1"/>
          </p:cNvSpPr>
          <p:nvPr/>
        </p:nvSpPr>
        <p:spPr bwMode="auto">
          <a:xfrm>
            <a:off x="3862388" y="2189163"/>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0</a:t>
            </a:r>
          </a:p>
        </p:txBody>
      </p:sp>
      <p:sp>
        <p:nvSpPr>
          <p:cNvPr id="276558" name="Text Box 78"/>
          <p:cNvSpPr txBox="1">
            <a:spLocks noChangeArrowheads="1"/>
          </p:cNvSpPr>
          <p:nvPr/>
        </p:nvSpPr>
        <p:spPr bwMode="auto">
          <a:xfrm>
            <a:off x="4914900" y="293052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0</a:t>
            </a:r>
          </a:p>
        </p:txBody>
      </p:sp>
      <p:sp>
        <p:nvSpPr>
          <p:cNvPr id="276559" name="Text Box 79"/>
          <p:cNvSpPr txBox="1">
            <a:spLocks noChangeArrowheads="1"/>
          </p:cNvSpPr>
          <p:nvPr/>
        </p:nvSpPr>
        <p:spPr bwMode="auto">
          <a:xfrm>
            <a:off x="4935538" y="13843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0</a:t>
            </a:r>
          </a:p>
        </p:txBody>
      </p:sp>
      <p:sp>
        <p:nvSpPr>
          <p:cNvPr id="276560" name="Text Box 80"/>
          <p:cNvSpPr txBox="1">
            <a:spLocks noChangeArrowheads="1"/>
          </p:cNvSpPr>
          <p:nvPr/>
        </p:nvSpPr>
        <p:spPr bwMode="auto">
          <a:xfrm>
            <a:off x="6210300" y="212725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0</a:t>
            </a:r>
          </a:p>
        </p:txBody>
      </p:sp>
      <p:sp>
        <p:nvSpPr>
          <p:cNvPr id="276561" name="Text Box 81"/>
          <p:cNvSpPr txBox="1">
            <a:spLocks noChangeArrowheads="1"/>
          </p:cNvSpPr>
          <p:nvPr/>
        </p:nvSpPr>
        <p:spPr bwMode="auto">
          <a:xfrm>
            <a:off x="395288" y="260350"/>
            <a:ext cx="27368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CC00"/>
                </a:solidFill>
                <a:latin typeface="楷体_GB2312" pitchFamily="49" charset="-122"/>
                <a:ea typeface="楷体_GB2312" pitchFamily="49" charset="-122"/>
              </a:rPr>
              <a:t>旧木板房刷漆工程的</a:t>
            </a:r>
            <a:r>
              <a:rPr lang="en-US" altLang="zh-CN" sz="2800" b="1">
                <a:solidFill>
                  <a:srgbClr val="00CC00"/>
                </a:solidFill>
                <a:latin typeface="楷体_GB2312" pitchFamily="49" charset="-122"/>
                <a:ea typeface="楷体_GB2312" pitchFamily="49" charset="-122"/>
              </a:rPr>
              <a:t>PERT</a:t>
            </a:r>
            <a:r>
              <a:rPr lang="zh-CN" altLang="en-US" sz="2800" b="1">
                <a:solidFill>
                  <a:srgbClr val="00CC00"/>
                </a:solidFill>
                <a:latin typeface="楷体_GB2312" pitchFamily="49" charset="-122"/>
                <a:ea typeface="楷体_GB2312" pitchFamily="49" charset="-122"/>
              </a:rPr>
              <a:t>图</a:t>
            </a:r>
          </a:p>
        </p:txBody>
      </p:sp>
      <p:sp>
        <p:nvSpPr>
          <p:cNvPr id="276562" name="AutoShape 82"/>
          <p:cNvSpPr>
            <a:spLocks/>
          </p:cNvSpPr>
          <p:nvPr/>
        </p:nvSpPr>
        <p:spPr bwMode="auto">
          <a:xfrm>
            <a:off x="6588125" y="4005263"/>
            <a:ext cx="1511300" cy="1223962"/>
          </a:xfrm>
          <a:prstGeom prst="borderCallout1">
            <a:avLst>
              <a:gd name="adj1" fmla="val 9338"/>
              <a:gd name="adj2" fmla="val 105042"/>
              <a:gd name="adj3" fmla="val -100778"/>
              <a:gd name="adj4" fmla="val 129833"/>
            </a:avLst>
          </a:prstGeom>
          <a:solidFill>
            <a:schemeClr val="tx2"/>
          </a:solidFill>
          <a:ln w="25400">
            <a:solidFill>
              <a:srgbClr val="CC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solidFill>
                  <a:schemeClr val="bg1"/>
                </a:solidFill>
                <a:latin typeface="Times New Roman" panose="02020603050405020304" pitchFamily="18" charset="0"/>
              </a:rPr>
              <a:t>按惯例，事件</a:t>
            </a:r>
            <a:r>
              <a:rPr lang="en-US" altLang="zh-CN" b="1">
                <a:solidFill>
                  <a:schemeClr val="bg1"/>
                </a:solidFill>
                <a:latin typeface="Times New Roman" panose="02020603050405020304" pitchFamily="18" charset="0"/>
              </a:rPr>
              <a:t>11</a:t>
            </a:r>
            <a:r>
              <a:rPr lang="zh-CN" altLang="en-US" b="1">
                <a:solidFill>
                  <a:schemeClr val="bg1"/>
                </a:solidFill>
                <a:latin typeface="Times New Roman" panose="02020603050405020304" pitchFamily="18" charset="0"/>
              </a:rPr>
              <a:t>的</a:t>
            </a:r>
            <a:r>
              <a:rPr lang="en-US" altLang="zh-CN" b="1">
                <a:solidFill>
                  <a:schemeClr val="bg1"/>
                </a:solidFill>
                <a:latin typeface="Times New Roman" panose="02020603050405020304" pitchFamily="18" charset="0"/>
              </a:rPr>
              <a:t>LET</a:t>
            </a:r>
            <a:r>
              <a:rPr lang="zh-CN" altLang="en-US" b="1">
                <a:solidFill>
                  <a:schemeClr val="bg1"/>
                </a:solidFill>
                <a:latin typeface="Times New Roman" panose="02020603050405020304" pitchFamily="18" charset="0"/>
              </a:rPr>
              <a:t>与</a:t>
            </a:r>
            <a:r>
              <a:rPr lang="en-US" altLang="zh-CN" b="1">
                <a:solidFill>
                  <a:schemeClr val="bg1"/>
                </a:solidFill>
                <a:latin typeface="Times New Roman" panose="02020603050405020304" pitchFamily="18" charset="0"/>
              </a:rPr>
              <a:t>EET</a:t>
            </a:r>
            <a:r>
              <a:rPr lang="zh-CN" altLang="en-US" b="1">
                <a:solidFill>
                  <a:schemeClr val="bg1"/>
                </a:solidFill>
                <a:latin typeface="Times New Roman" panose="02020603050405020304" pitchFamily="18" charset="0"/>
              </a:rPr>
              <a:t>相同，都是</a:t>
            </a:r>
            <a:r>
              <a:rPr lang="en-US" altLang="zh-CN" b="1">
                <a:solidFill>
                  <a:schemeClr val="bg1"/>
                </a:solidFill>
                <a:latin typeface="Times New Roman" panose="02020603050405020304" pitchFamily="18" charset="0"/>
              </a:rPr>
              <a:t>23</a:t>
            </a:r>
          </a:p>
        </p:txBody>
      </p:sp>
      <p:sp>
        <p:nvSpPr>
          <p:cNvPr id="276563" name="Text Box 83"/>
          <p:cNvSpPr txBox="1">
            <a:spLocks noChangeArrowheads="1"/>
          </p:cNvSpPr>
          <p:nvPr/>
        </p:nvSpPr>
        <p:spPr bwMode="auto">
          <a:xfrm>
            <a:off x="2771775" y="1989138"/>
            <a:ext cx="285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2</a:t>
            </a:r>
          </a:p>
        </p:txBody>
      </p:sp>
      <p:sp>
        <p:nvSpPr>
          <p:cNvPr id="276564" name="Text Box 84"/>
          <p:cNvSpPr txBox="1">
            <a:spLocks noChangeArrowheads="1"/>
          </p:cNvSpPr>
          <p:nvPr/>
        </p:nvSpPr>
        <p:spPr bwMode="auto">
          <a:xfrm>
            <a:off x="3851275" y="1125538"/>
            <a:ext cx="285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6</a:t>
            </a:r>
          </a:p>
        </p:txBody>
      </p:sp>
      <p:sp>
        <p:nvSpPr>
          <p:cNvPr id="276565" name="Text Box 85"/>
          <p:cNvSpPr txBox="1">
            <a:spLocks noChangeArrowheads="1"/>
          </p:cNvSpPr>
          <p:nvPr/>
        </p:nvSpPr>
        <p:spPr bwMode="auto">
          <a:xfrm>
            <a:off x="3851275" y="2924175"/>
            <a:ext cx="285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6</a:t>
            </a:r>
          </a:p>
        </p:txBody>
      </p:sp>
      <p:sp>
        <p:nvSpPr>
          <p:cNvPr id="276566" name="Text Box 86"/>
          <p:cNvSpPr txBox="1">
            <a:spLocks noChangeArrowheads="1"/>
          </p:cNvSpPr>
          <p:nvPr/>
        </p:nvSpPr>
        <p:spPr bwMode="auto">
          <a:xfrm>
            <a:off x="4932363" y="333375"/>
            <a:ext cx="285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8</a:t>
            </a:r>
          </a:p>
        </p:txBody>
      </p:sp>
      <p:sp>
        <p:nvSpPr>
          <p:cNvPr id="276567" name="Text Box 87"/>
          <p:cNvSpPr txBox="1">
            <a:spLocks noChangeArrowheads="1"/>
          </p:cNvSpPr>
          <p:nvPr/>
        </p:nvSpPr>
        <p:spPr bwMode="auto">
          <a:xfrm>
            <a:off x="4859338" y="1952625"/>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12</a:t>
            </a:r>
          </a:p>
        </p:txBody>
      </p:sp>
      <p:sp>
        <p:nvSpPr>
          <p:cNvPr id="276568" name="Text Box 88"/>
          <p:cNvSpPr txBox="1">
            <a:spLocks noChangeArrowheads="1"/>
          </p:cNvSpPr>
          <p:nvPr/>
        </p:nvSpPr>
        <p:spPr bwMode="auto">
          <a:xfrm>
            <a:off x="4859338" y="3573463"/>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12</a:t>
            </a:r>
          </a:p>
        </p:txBody>
      </p:sp>
      <p:sp>
        <p:nvSpPr>
          <p:cNvPr id="276569" name="Text Box 89"/>
          <p:cNvSpPr txBox="1">
            <a:spLocks noChangeArrowheads="1"/>
          </p:cNvSpPr>
          <p:nvPr/>
        </p:nvSpPr>
        <p:spPr bwMode="auto">
          <a:xfrm>
            <a:off x="6156325" y="981075"/>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15</a:t>
            </a:r>
          </a:p>
        </p:txBody>
      </p:sp>
      <p:sp>
        <p:nvSpPr>
          <p:cNvPr id="276570" name="Text Box 90"/>
          <p:cNvSpPr txBox="1">
            <a:spLocks noChangeArrowheads="1"/>
          </p:cNvSpPr>
          <p:nvPr/>
        </p:nvSpPr>
        <p:spPr bwMode="auto">
          <a:xfrm>
            <a:off x="6156325" y="2852738"/>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15</a:t>
            </a:r>
          </a:p>
        </p:txBody>
      </p:sp>
      <p:sp>
        <p:nvSpPr>
          <p:cNvPr id="276571" name="Text Box 91"/>
          <p:cNvSpPr txBox="1">
            <a:spLocks noChangeArrowheads="1"/>
          </p:cNvSpPr>
          <p:nvPr/>
        </p:nvSpPr>
        <p:spPr bwMode="auto">
          <a:xfrm>
            <a:off x="7164388" y="1952625"/>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21</a:t>
            </a:r>
          </a:p>
        </p:txBody>
      </p:sp>
      <p:sp>
        <p:nvSpPr>
          <p:cNvPr id="276572" name="Text Box 92"/>
          <p:cNvSpPr txBox="1">
            <a:spLocks noChangeArrowheads="1"/>
          </p:cNvSpPr>
          <p:nvPr/>
        </p:nvSpPr>
        <p:spPr bwMode="auto">
          <a:xfrm>
            <a:off x="8501063" y="1968500"/>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23</a:t>
            </a:r>
          </a:p>
        </p:txBody>
      </p:sp>
      <p:sp>
        <p:nvSpPr>
          <p:cNvPr id="276573" name="Text Box 93"/>
          <p:cNvSpPr txBox="1">
            <a:spLocks noChangeArrowheads="1"/>
          </p:cNvSpPr>
          <p:nvPr/>
        </p:nvSpPr>
        <p:spPr bwMode="auto">
          <a:xfrm>
            <a:off x="8491538" y="2276475"/>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6600"/>
                </a:solidFill>
                <a:latin typeface="Times New Roman" panose="02020603050405020304" pitchFamily="18" charset="0"/>
              </a:rPr>
              <a:t>23</a:t>
            </a:r>
          </a:p>
        </p:txBody>
      </p:sp>
      <p:sp>
        <p:nvSpPr>
          <p:cNvPr id="276574" name="AutoShape 94"/>
          <p:cNvSpPr>
            <a:spLocks/>
          </p:cNvSpPr>
          <p:nvPr/>
        </p:nvSpPr>
        <p:spPr bwMode="auto">
          <a:xfrm>
            <a:off x="6156325" y="4005263"/>
            <a:ext cx="2232025" cy="2016125"/>
          </a:xfrm>
          <a:prstGeom prst="borderCallout3">
            <a:avLst>
              <a:gd name="adj1" fmla="val 5671"/>
              <a:gd name="adj2" fmla="val 103412"/>
              <a:gd name="adj3" fmla="val 5671"/>
              <a:gd name="adj4" fmla="val 112093"/>
              <a:gd name="adj5" fmla="val -20236"/>
              <a:gd name="adj6" fmla="val 112093"/>
              <a:gd name="adj7" fmla="val -67088"/>
              <a:gd name="adj8" fmla="val 59815"/>
            </a:avLst>
          </a:prstGeom>
          <a:solidFill>
            <a:schemeClr val="tx2"/>
          </a:solidFill>
          <a:ln w="25400">
            <a:solidFill>
              <a:srgbClr val="CC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chemeClr val="bg1"/>
                </a:solidFill>
              </a:rPr>
              <a:t>逆作业流方向，接着是计算事件</a:t>
            </a:r>
            <a:r>
              <a:rPr lang="en-US" altLang="zh-CN" b="1">
                <a:solidFill>
                  <a:schemeClr val="bg1"/>
                </a:solidFill>
              </a:rPr>
              <a:t>10</a:t>
            </a:r>
            <a:r>
              <a:rPr lang="zh-CN" altLang="en-US" b="1">
                <a:solidFill>
                  <a:schemeClr val="bg1"/>
                </a:solidFill>
              </a:rPr>
              <a:t>的</a:t>
            </a:r>
            <a:r>
              <a:rPr lang="en-US" altLang="zh-CN" b="1">
                <a:solidFill>
                  <a:schemeClr val="bg1"/>
                </a:solidFill>
              </a:rPr>
              <a:t>LET,</a:t>
            </a:r>
            <a:r>
              <a:rPr lang="zh-CN" altLang="en-US" b="1">
                <a:solidFill>
                  <a:schemeClr val="bg1"/>
                </a:solidFill>
              </a:rPr>
              <a:t>离开它的作业只有</a:t>
            </a:r>
            <a:r>
              <a:rPr lang="en-US" altLang="zh-CN" b="1">
                <a:solidFill>
                  <a:schemeClr val="bg1"/>
                </a:solidFill>
              </a:rPr>
              <a:t>10-11</a:t>
            </a:r>
            <a:r>
              <a:rPr lang="zh-CN" altLang="en-US" b="1">
                <a:solidFill>
                  <a:schemeClr val="bg1"/>
                </a:solidFill>
              </a:rPr>
              <a:t>，持续时间为</a:t>
            </a:r>
            <a:r>
              <a:rPr lang="en-US" altLang="zh-CN" b="1">
                <a:solidFill>
                  <a:schemeClr val="bg1"/>
                </a:solidFill>
              </a:rPr>
              <a:t>2</a:t>
            </a:r>
            <a:r>
              <a:rPr lang="zh-CN" altLang="en-US" b="1">
                <a:solidFill>
                  <a:schemeClr val="bg1"/>
                </a:solidFill>
              </a:rPr>
              <a:t>，而它的</a:t>
            </a:r>
            <a:r>
              <a:rPr lang="en-US" altLang="zh-CN" b="1">
                <a:solidFill>
                  <a:schemeClr val="bg1"/>
                </a:solidFill>
              </a:rPr>
              <a:t>LET</a:t>
            </a:r>
            <a:r>
              <a:rPr lang="zh-CN" altLang="en-US" b="1">
                <a:solidFill>
                  <a:schemeClr val="bg1"/>
                </a:solidFill>
              </a:rPr>
              <a:t>为</a:t>
            </a:r>
            <a:r>
              <a:rPr lang="en-US" altLang="zh-CN" b="1">
                <a:solidFill>
                  <a:schemeClr val="bg1"/>
                </a:solidFill>
              </a:rPr>
              <a:t>23</a:t>
            </a:r>
            <a:r>
              <a:rPr lang="zh-CN" altLang="en-US" b="1">
                <a:solidFill>
                  <a:schemeClr val="bg1"/>
                </a:solidFill>
              </a:rPr>
              <a:t>，因此事件</a:t>
            </a:r>
            <a:r>
              <a:rPr lang="en-US" altLang="zh-CN" b="1">
                <a:solidFill>
                  <a:schemeClr val="bg1"/>
                </a:solidFill>
              </a:rPr>
              <a:t>10</a:t>
            </a:r>
            <a:r>
              <a:rPr lang="zh-CN" altLang="en-US" b="1">
                <a:solidFill>
                  <a:schemeClr val="bg1"/>
                </a:solidFill>
              </a:rPr>
              <a:t>的</a:t>
            </a:r>
            <a:r>
              <a:rPr lang="en-US" altLang="zh-CN" b="1">
                <a:solidFill>
                  <a:schemeClr val="bg1"/>
                </a:solidFill>
              </a:rPr>
              <a:t>LET=23-2=21</a:t>
            </a:r>
          </a:p>
        </p:txBody>
      </p:sp>
      <p:sp>
        <p:nvSpPr>
          <p:cNvPr id="276575" name="Text Box 95"/>
          <p:cNvSpPr txBox="1">
            <a:spLocks noChangeArrowheads="1"/>
          </p:cNvSpPr>
          <p:nvPr/>
        </p:nvSpPr>
        <p:spPr bwMode="auto">
          <a:xfrm>
            <a:off x="7164388" y="2276475"/>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6600"/>
                </a:solidFill>
                <a:latin typeface="Times New Roman" panose="02020603050405020304" pitchFamily="18" charset="0"/>
              </a:rPr>
              <a:t>21</a:t>
            </a:r>
          </a:p>
        </p:txBody>
      </p:sp>
      <p:sp>
        <p:nvSpPr>
          <p:cNvPr id="276576" name="AutoShape 96"/>
          <p:cNvSpPr>
            <a:spLocks/>
          </p:cNvSpPr>
          <p:nvPr/>
        </p:nvSpPr>
        <p:spPr bwMode="auto">
          <a:xfrm>
            <a:off x="6084888" y="4005263"/>
            <a:ext cx="2232025" cy="792162"/>
          </a:xfrm>
          <a:prstGeom prst="borderCallout3">
            <a:avLst>
              <a:gd name="adj1" fmla="val 14431"/>
              <a:gd name="adj2" fmla="val 103412"/>
              <a:gd name="adj3" fmla="val 14431"/>
              <a:gd name="adj4" fmla="val 103412"/>
              <a:gd name="adj5" fmla="val -21241"/>
              <a:gd name="adj6" fmla="val 103412"/>
              <a:gd name="adj7" fmla="val -85569"/>
              <a:gd name="adj8" fmla="val 26528"/>
            </a:avLst>
          </a:prstGeom>
          <a:solidFill>
            <a:schemeClr val="tx2"/>
          </a:solidFill>
          <a:ln w="25400">
            <a:solidFill>
              <a:srgbClr val="CC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chemeClr val="bg1"/>
                </a:solidFill>
              </a:rPr>
              <a:t>类似地，事件</a:t>
            </a:r>
            <a:r>
              <a:rPr lang="en-US" altLang="zh-CN" b="1">
                <a:solidFill>
                  <a:schemeClr val="bg1"/>
                </a:solidFill>
              </a:rPr>
              <a:t>9</a:t>
            </a:r>
            <a:r>
              <a:rPr lang="zh-CN" altLang="en-US" b="1">
                <a:solidFill>
                  <a:schemeClr val="bg1"/>
                </a:solidFill>
              </a:rPr>
              <a:t>的</a:t>
            </a:r>
            <a:r>
              <a:rPr lang="en-US" altLang="zh-CN" b="1">
                <a:solidFill>
                  <a:schemeClr val="bg1"/>
                </a:solidFill>
              </a:rPr>
              <a:t>LET=21-1=20</a:t>
            </a:r>
          </a:p>
        </p:txBody>
      </p:sp>
      <p:sp>
        <p:nvSpPr>
          <p:cNvPr id="276577" name="Text Box 97"/>
          <p:cNvSpPr txBox="1">
            <a:spLocks noChangeArrowheads="1"/>
          </p:cNvSpPr>
          <p:nvPr/>
        </p:nvSpPr>
        <p:spPr bwMode="auto">
          <a:xfrm>
            <a:off x="6156325" y="3141663"/>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6600"/>
                </a:solidFill>
                <a:latin typeface="Times New Roman" panose="02020603050405020304" pitchFamily="18" charset="0"/>
              </a:rPr>
              <a:t>20</a:t>
            </a:r>
          </a:p>
        </p:txBody>
      </p:sp>
      <p:sp>
        <p:nvSpPr>
          <p:cNvPr id="276578" name="AutoShape 98"/>
          <p:cNvSpPr>
            <a:spLocks/>
          </p:cNvSpPr>
          <p:nvPr/>
        </p:nvSpPr>
        <p:spPr bwMode="auto">
          <a:xfrm>
            <a:off x="5364163" y="4076700"/>
            <a:ext cx="1728787" cy="1582738"/>
          </a:xfrm>
          <a:prstGeom prst="borderCallout3">
            <a:avLst>
              <a:gd name="adj1" fmla="val 7222"/>
              <a:gd name="adj2" fmla="val 104407"/>
              <a:gd name="adj3" fmla="val 7222"/>
              <a:gd name="adj4" fmla="val 104407"/>
              <a:gd name="adj5" fmla="val -24273"/>
              <a:gd name="adj6" fmla="val 104407"/>
              <a:gd name="adj7" fmla="val -145736"/>
              <a:gd name="adj8" fmla="val 57301"/>
            </a:avLst>
          </a:prstGeom>
          <a:solidFill>
            <a:schemeClr val="tx2"/>
          </a:solidFill>
          <a:ln w="25400">
            <a:solidFill>
              <a:srgbClr val="CC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chemeClr val="bg1"/>
                </a:solidFill>
              </a:rPr>
              <a:t>事件</a:t>
            </a:r>
            <a:r>
              <a:rPr lang="en-US" altLang="zh-CN" b="1">
                <a:solidFill>
                  <a:schemeClr val="bg1"/>
                </a:solidFill>
              </a:rPr>
              <a:t>8</a:t>
            </a:r>
            <a:r>
              <a:rPr lang="zh-CN" altLang="en-US" b="1">
                <a:solidFill>
                  <a:schemeClr val="bg1"/>
                </a:solidFill>
              </a:rPr>
              <a:t>有两个离开它的作业</a:t>
            </a:r>
            <a:r>
              <a:rPr lang="en-US" altLang="zh-CN" b="1">
                <a:solidFill>
                  <a:schemeClr val="bg1"/>
                </a:solidFill>
              </a:rPr>
              <a:t>8-9</a:t>
            </a:r>
            <a:r>
              <a:rPr lang="zh-CN" altLang="en-US" b="1">
                <a:solidFill>
                  <a:schemeClr val="bg1"/>
                </a:solidFill>
              </a:rPr>
              <a:t>和</a:t>
            </a:r>
            <a:r>
              <a:rPr lang="en-US" altLang="zh-CN" b="1">
                <a:solidFill>
                  <a:schemeClr val="bg1"/>
                </a:solidFill>
              </a:rPr>
              <a:t>8-10</a:t>
            </a:r>
            <a:r>
              <a:rPr lang="zh-CN" altLang="en-US" b="1">
                <a:solidFill>
                  <a:schemeClr val="bg1"/>
                </a:solidFill>
              </a:rPr>
              <a:t>，因此</a:t>
            </a:r>
            <a:r>
              <a:rPr lang="en-US" altLang="zh-CN" b="1">
                <a:solidFill>
                  <a:schemeClr val="bg1"/>
                </a:solidFill>
              </a:rPr>
              <a:t>LET=min{20-0,21-6}=15</a:t>
            </a:r>
          </a:p>
        </p:txBody>
      </p:sp>
      <p:sp>
        <p:nvSpPr>
          <p:cNvPr id="276579" name="Text Box 99"/>
          <p:cNvSpPr txBox="1">
            <a:spLocks noChangeArrowheads="1"/>
          </p:cNvSpPr>
          <p:nvPr/>
        </p:nvSpPr>
        <p:spPr bwMode="auto">
          <a:xfrm>
            <a:off x="6156325" y="1268413"/>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6600"/>
                </a:solidFill>
                <a:latin typeface="Times New Roman" panose="02020603050405020304" pitchFamily="18" charset="0"/>
              </a:rPr>
              <a:t>15</a:t>
            </a:r>
          </a:p>
        </p:txBody>
      </p:sp>
      <p:sp>
        <p:nvSpPr>
          <p:cNvPr id="276580" name="Rectangle 100"/>
          <p:cNvSpPr>
            <a:spLocks noChangeArrowheads="1"/>
          </p:cNvSpPr>
          <p:nvPr/>
        </p:nvSpPr>
        <p:spPr bwMode="auto">
          <a:xfrm>
            <a:off x="2555875" y="5516563"/>
            <a:ext cx="4824413" cy="831850"/>
          </a:xfrm>
          <a:prstGeom prst="rect">
            <a:avLst/>
          </a:prstGeom>
          <a:solidFill>
            <a:schemeClr val="tx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solidFill>
                  <a:schemeClr val="bg1"/>
                </a:solidFill>
                <a:latin typeface="Times New Roman" panose="02020603050405020304" pitchFamily="18" charset="0"/>
              </a:rPr>
              <a:t>按此方法，不难沿着</a:t>
            </a:r>
            <a:r>
              <a:rPr lang="en-US" altLang="zh-CN" sz="2400" b="1">
                <a:solidFill>
                  <a:schemeClr val="bg1"/>
                </a:solidFill>
                <a:latin typeface="Times New Roman" panose="02020603050405020304" pitchFamily="18" charset="0"/>
              </a:rPr>
              <a:t>PERT</a:t>
            </a:r>
            <a:r>
              <a:rPr lang="zh-CN" altLang="en-US" sz="2400" b="1">
                <a:solidFill>
                  <a:schemeClr val="bg1"/>
                </a:solidFill>
                <a:latin typeface="Times New Roman" panose="02020603050405020304" pitchFamily="18" charset="0"/>
              </a:rPr>
              <a:t>图从右到左的逆序算出每个事件的</a:t>
            </a:r>
            <a:r>
              <a:rPr lang="en-US" altLang="zh-CN" sz="2400" b="1">
                <a:solidFill>
                  <a:schemeClr val="bg1"/>
                </a:solidFill>
                <a:latin typeface="Times New Roman" panose="02020603050405020304" pitchFamily="18" charset="0"/>
              </a:rPr>
              <a:t>LET</a:t>
            </a:r>
          </a:p>
        </p:txBody>
      </p:sp>
      <p:sp>
        <p:nvSpPr>
          <p:cNvPr id="276581" name="Text Box 101"/>
          <p:cNvSpPr txBox="1">
            <a:spLocks noChangeArrowheads="1"/>
          </p:cNvSpPr>
          <p:nvPr/>
        </p:nvSpPr>
        <p:spPr bwMode="auto">
          <a:xfrm>
            <a:off x="4859338" y="3895725"/>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6600"/>
                </a:solidFill>
                <a:latin typeface="Times New Roman" panose="02020603050405020304" pitchFamily="18" charset="0"/>
              </a:rPr>
              <a:t>18</a:t>
            </a:r>
          </a:p>
        </p:txBody>
      </p:sp>
      <p:sp>
        <p:nvSpPr>
          <p:cNvPr id="276582" name="Text Box 102"/>
          <p:cNvSpPr txBox="1">
            <a:spLocks noChangeArrowheads="1"/>
          </p:cNvSpPr>
          <p:nvPr/>
        </p:nvSpPr>
        <p:spPr bwMode="auto">
          <a:xfrm>
            <a:off x="4859338" y="2276475"/>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6600"/>
                </a:solidFill>
                <a:latin typeface="Times New Roman" panose="02020603050405020304" pitchFamily="18" charset="0"/>
              </a:rPr>
              <a:t>12</a:t>
            </a:r>
          </a:p>
        </p:txBody>
      </p:sp>
      <p:sp>
        <p:nvSpPr>
          <p:cNvPr id="276583" name="Text Box 103"/>
          <p:cNvSpPr txBox="1">
            <a:spLocks noChangeArrowheads="1"/>
          </p:cNvSpPr>
          <p:nvPr/>
        </p:nvSpPr>
        <p:spPr bwMode="auto">
          <a:xfrm>
            <a:off x="4859338" y="692150"/>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6600"/>
                </a:solidFill>
                <a:latin typeface="Times New Roman" panose="02020603050405020304" pitchFamily="18" charset="0"/>
              </a:rPr>
              <a:t>11</a:t>
            </a:r>
          </a:p>
        </p:txBody>
      </p:sp>
      <p:sp>
        <p:nvSpPr>
          <p:cNvPr id="276584" name="Text Box 104"/>
          <p:cNvSpPr txBox="1">
            <a:spLocks noChangeArrowheads="1"/>
          </p:cNvSpPr>
          <p:nvPr/>
        </p:nvSpPr>
        <p:spPr bwMode="auto">
          <a:xfrm>
            <a:off x="3851275" y="3268663"/>
            <a:ext cx="215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6600"/>
                </a:solidFill>
                <a:latin typeface="Times New Roman" panose="02020603050405020304" pitchFamily="18" charset="0"/>
              </a:rPr>
              <a:t>6</a:t>
            </a:r>
          </a:p>
        </p:txBody>
      </p:sp>
      <p:sp>
        <p:nvSpPr>
          <p:cNvPr id="276585" name="Text Box 105"/>
          <p:cNvSpPr txBox="1">
            <a:spLocks noChangeArrowheads="1"/>
          </p:cNvSpPr>
          <p:nvPr/>
        </p:nvSpPr>
        <p:spPr bwMode="auto">
          <a:xfrm>
            <a:off x="3851275" y="1484313"/>
            <a:ext cx="215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6600"/>
                </a:solidFill>
                <a:latin typeface="Times New Roman" panose="02020603050405020304" pitchFamily="18" charset="0"/>
              </a:rPr>
              <a:t>6</a:t>
            </a:r>
          </a:p>
        </p:txBody>
      </p:sp>
      <p:sp>
        <p:nvSpPr>
          <p:cNvPr id="276586" name="Text Box 106"/>
          <p:cNvSpPr txBox="1">
            <a:spLocks noChangeArrowheads="1"/>
          </p:cNvSpPr>
          <p:nvPr/>
        </p:nvSpPr>
        <p:spPr bwMode="auto">
          <a:xfrm>
            <a:off x="2771775" y="2349500"/>
            <a:ext cx="215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6600"/>
                </a:solidFill>
                <a:latin typeface="Times New Roman" panose="02020603050405020304" pitchFamily="18" charset="0"/>
              </a:rPr>
              <a:t>2</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62"/>
                                        </p:tgtEl>
                                        <p:attrNameLst>
                                          <p:attrName>style.visibility</p:attrName>
                                        </p:attrNameLst>
                                      </p:cBhvr>
                                      <p:to>
                                        <p:strVal val="visible"/>
                                      </p:to>
                                    </p:set>
                                    <p:animEffect transition="in" filter="blinds(horizontal)">
                                      <p:cBhvr>
                                        <p:cTn id="7" dur="500"/>
                                        <p:tgtEl>
                                          <p:spTgt spid="276562"/>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765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76562"/>
                                        </p:tgtEl>
                                        <p:attrNameLst>
                                          <p:attrName>style.visibility</p:attrName>
                                        </p:attrNameLst>
                                      </p:cBhvr>
                                      <p:to>
                                        <p:strVal val="hidden"/>
                                      </p:to>
                                    </p:set>
                                  </p:childTnLst>
                                </p:cTn>
                              </p:par>
                            </p:childTnLst>
                          </p:cTn>
                        </p:par>
                        <p:par>
                          <p:cTn id="15" fill="hold" nodeType="afterGroup">
                            <p:stCondLst>
                              <p:cond delay="0"/>
                            </p:stCondLst>
                            <p:childTnLst>
                              <p:par>
                                <p:cTn id="16" presetID="3" presetClass="entr" presetSubtype="10" fill="hold" grpId="0" nodeType="afterEffect">
                                  <p:stCondLst>
                                    <p:cond delay="0"/>
                                  </p:stCondLst>
                                  <p:childTnLst>
                                    <p:set>
                                      <p:cBhvr>
                                        <p:cTn id="17" dur="1" fill="hold">
                                          <p:stCondLst>
                                            <p:cond delay="0"/>
                                          </p:stCondLst>
                                        </p:cTn>
                                        <p:tgtEl>
                                          <p:spTgt spid="276574"/>
                                        </p:tgtEl>
                                        <p:attrNameLst>
                                          <p:attrName>style.visibility</p:attrName>
                                        </p:attrNameLst>
                                      </p:cBhvr>
                                      <p:to>
                                        <p:strVal val="visible"/>
                                      </p:to>
                                    </p:set>
                                    <p:animEffect transition="in" filter="blinds(horizontal)">
                                      <p:cBhvr>
                                        <p:cTn id="18" dur="500"/>
                                        <p:tgtEl>
                                          <p:spTgt spid="276574"/>
                                        </p:tgtEl>
                                      </p:cBhvr>
                                    </p:animEffect>
                                  </p:childTnLst>
                                </p:cTn>
                              </p:par>
                            </p:childTnLst>
                          </p:cTn>
                        </p:par>
                        <p:par>
                          <p:cTn id="19" fill="hold" nodeType="afterGroup">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27657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276574"/>
                                        </p:tgtEl>
                                        <p:attrNameLst>
                                          <p:attrName>style.visibility</p:attrName>
                                        </p:attrNameLst>
                                      </p:cBhvr>
                                      <p:to>
                                        <p:strVal val="hidden"/>
                                      </p:to>
                                    </p:set>
                                  </p:childTnLst>
                                </p:cTn>
                              </p:par>
                            </p:childTnLst>
                          </p:cTn>
                        </p:par>
                        <p:par>
                          <p:cTn id="26" fill="hold" nodeType="afterGroup">
                            <p:stCondLst>
                              <p:cond delay="0"/>
                            </p:stCondLst>
                            <p:childTnLst>
                              <p:par>
                                <p:cTn id="27" presetID="3" presetClass="entr" presetSubtype="10" fill="hold" grpId="0" nodeType="afterEffect">
                                  <p:stCondLst>
                                    <p:cond delay="0"/>
                                  </p:stCondLst>
                                  <p:childTnLst>
                                    <p:set>
                                      <p:cBhvr>
                                        <p:cTn id="28" dur="1" fill="hold">
                                          <p:stCondLst>
                                            <p:cond delay="0"/>
                                          </p:stCondLst>
                                        </p:cTn>
                                        <p:tgtEl>
                                          <p:spTgt spid="276576"/>
                                        </p:tgtEl>
                                        <p:attrNameLst>
                                          <p:attrName>style.visibility</p:attrName>
                                        </p:attrNameLst>
                                      </p:cBhvr>
                                      <p:to>
                                        <p:strVal val="visible"/>
                                      </p:to>
                                    </p:set>
                                    <p:animEffect transition="in" filter="blinds(horizontal)">
                                      <p:cBhvr>
                                        <p:cTn id="29" dur="500"/>
                                        <p:tgtEl>
                                          <p:spTgt spid="276576"/>
                                        </p:tgtEl>
                                      </p:cBhvr>
                                    </p:animEffect>
                                  </p:childTnLst>
                                </p:cTn>
                              </p:par>
                            </p:childTnLst>
                          </p:cTn>
                        </p:par>
                        <p:par>
                          <p:cTn id="30" fill="hold" nodeType="afterGroup">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27657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76576"/>
                                        </p:tgtEl>
                                        <p:attrNameLst>
                                          <p:attrName>style.visibility</p:attrName>
                                        </p:attrNameLst>
                                      </p:cBhvr>
                                      <p:to>
                                        <p:strVal val="hidden"/>
                                      </p:to>
                                    </p:set>
                                  </p:childTnLst>
                                </p:cTn>
                              </p:par>
                            </p:childTnLst>
                          </p:cTn>
                        </p:par>
                        <p:par>
                          <p:cTn id="37" fill="hold" nodeType="afterGroup">
                            <p:stCondLst>
                              <p:cond delay="0"/>
                            </p:stCondLst>
                            <p:childTnLst>
                              <p:par>
                                <p:cTn id="38" presetID="3" presetClass="entr" presetSubtype="10" fill="hold" grpId="0" nodeType="afterEffect">
                                  <p:stCondLst>
                                    <p:cond delay="0"/>
                                  </p:stCondLst>
                                  <p:childTnLst>
                                    <p:set>
                                      <p:cBhvr>
                                        <p:cTn id="39" dur="1" fill="hold">
                                          <p:stCondLst>
                                            <p:cond delay="0"/>
                                          </p:stCondLst>
                                        </p:cTn>
                                        <p:tgtEl>
                                          <p:spTgt spid="276578"/>
                                        </p:tgtEl>
                                        <p:attrNameLst>
                                          <p:attrName>style.visibility</p:attrName>
                                        </p:attrNameLst>
                                      </p:cBhvr>
                                      <p:to>
                                        <p:strVal val="visible"/>
                                      </p:to>
                                    </p:set>
                                    <p:animEffect transition="in" filter="blinds(horizontal)">
                                      <p:cBhvr>
                                        <p:cTn id="40" dur="500"/>
                                        <p:tgtEl>
                                          <p:spTgt spid="276578"/>
                                        </p:tgtEl>
                                      </p:cBhvr>
                                    </p:animEffec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276579"/>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276578"/>
                                        </p:tgtEl>
                                        <p:attrNameLst>
                                          <p:attrName>style.visibility</p:attrName>
                                        </p:attrNameLst>
                                      </p:cBhvr>
                                      <p:to>
                                        <p:strVal val="hidden"/>
                                      </p:to>
                                    </p:set>
                                  </p:childTnLst>
                                </p:cTn>
                              </p:par>
                            </p:childTnLst>
                          </p:cTn>
                        </p:par>
                        <p:par>
                          <p:cTn id="48" fill="hold" nodeType="afterGroup">
                            <p:stCondLst>
                              <p:cond delay="0"/>
                            </p:stCondLst>
                            <p:childTnLst>
                              <p:par>
                                <p:cTn id="49" presetID="20" presetClass="entr" presetSubtype="0" fill="hold" grpId="0" nodeType="afterEffect">
                                  <p:stCondLst>
                                    <p:cond delay="0"/>
                                  </p:stCondLst>
                                  <p:childTnLst>
                                    <p:set>
                                      <p:cBhvr>
                                        <p:cTn id="50" dur="1" fill="hold">
                                          <p:stCondLst>
                                            <p:cond delay="0"/>
                                          </p:stCondLst>
                                        </p:cTn>
                                        <p:tgtEl>
                                          <p:spTgt spid="276580"/>
                                        </p:tgtEl>
                                        <p:attrNameLst>
                                          <p:attrName>style.visibility</p:attrName>
                                        </p:attrNameLst>
                                      </p:cBhvr>
                                      <p:to>
                                        <p:strVal val="visible"/>
                                      </p:to>
                                    </p:set>
                                    <p:animEffect transition="in" filter="wedge">
                                      <p:cBhvr>
                                        <p:cTn id="51" dur="500"/>
                                        <p:tgtEl>
                                          <p:spTgt spid="27658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276581"/>
                                        </p:tgtEl>
                                        <p:attrNameLst>
                                          <p:attrName>style.visibility</p:attrName>
                                        </p:attrNameLst>
                                      </p:cBhvr>
                                      <p:to>
                                        <p:strVal val="visible"/>
                                      </p:to>
                                    </p:set>
                                  </p:childTnLst>
                                </p:cTn>
                              </p:par>
                            </p:childTnLst>
                          </p:cTn>
                        </p:par>
                        <p:par>
                          <p:cTn id="56" fill="hold" nodeType="afterGroup">
                            <p:stCondLst>
                              <p:cond delay="500"/>
                            </p:stCondLst>
                            <p:childTnLst>
                              <p:par>
                                <p:cTn id="57" presetID="1" presetClass="entr" presetSubtype="0" fill="hold" grpId="0" nodeType="afterEffect">
                                  <p:stCondLst>
                                    <p:cond delay="0"/>
                                  </p:stCondLst>
                                  <p:childTnLst>
                                    <p:set>
                                      <p:cBhvr>
                                        <p:cTn id="58" dur="1" fill="hold">
                                          <p:stCondLst>
                                            <p:cond delay="499"/>
                                          </p:stCondLst>
                                        </p:cTn>
                                        <p:tgtEl>
                                          <p:spTgt spid="276582"/>
                                        </p:tgtEl>
                                        <p:attrNameLst>
                                          <p:attrName>style.visibility</p:attrName>
                                        </p:attrNameLst>
                                      </p:cBhvr>
                                      <p:to>
                                        <p:strVal val="visible"/>
                                      </p:to>
                                    </p:set>
                                  </p:childTnLst>
                                </p:cTn>
                              </p:par>
                            </p:childTnLst>
                          </p:cTn>
                        </p:par>
                        <p:par>
                          <p:cTn id="59" fill="hold" nodeType="afterGroup">
                            <p:stCondLst>
                              <p:cond delay="1000"/>
                            </p:stCondLst>
                            <p:childTnLst>
                              <p:par>
                                <p:cTn id="60" presetID="1" presetClass="entr" presetSubtype="0" fill="hold" grpId="0" nodeType="afterEffect">
                                  <p:stCondLst>
                                    <p:cond delay="0"/>
                                  </p:stCondLst>
                                  <p:childTnLst>
                                    <p:set>
                                      <p:cBhvr>
                                        <p:cTn id="61" dur="1" fill="hold">
                                          <p:stCondLst>
                                            <p:cond delay="499"/>
                                          </p:stCondLst>
                                        </p:cTn>
                                        <p:tgtEl>
                                          <p:spTgt spid="276583"/>
                                        </p:tgtEl>
                                        <p:attrNameLst>
                                          <p:attrName>style.visibility</p:attrName>
                                        </p:attrNameLst>
                                      </p:cBhvr>
                                      <p:to>
                                        <p:strVal val="visible"/>
                                      </p:to>
                                    </p:set>
                                  </p:childTnLst>
                                </p:cTn>
                              </p:par>
                            </p:childTnLst>
                          </p:cTn>
                        </p:par>
                        <p:par>
                          <p:cTn id="62" fill="hold" nodeType="afterGroup">
                            <p:stCondLst>
                              <p:cond delay="1500"/>
                            </p:stCondLst>
                            <p:childTnLst>
                              <p:par>
                                <p:cTn id="63" presetID="1" presetClass="entr" presetSubtype="0" fill="hold" grpId="0" nodeType="afterEffect">
                                  <p:stCondLst>
                                    <p:cond delay="0"/>
                                  </p:stCondLst>
                                  <p:childTnLst>
                                    <p:set>
                                      <p:cBhvr>
                                        <p:cTn id="64" dur="1" fill="hold">
                                          <p:stCondLst>
                                            <p:cond delay="499"/>
                                          </p:stCondLst>
                                        </p:cTn>
                                        <p:tgtEl>
                                          <p:spTgt spid="276584"/>
                                        </p:tgtEl>
                                        <p:attrNameLst>
                                          <p:attrName>style.visibility</p:attrName>
                                        </p:attrNameLst>
                                      </p:cBhvr>
                                      <p:to>
                                        <p:strVal val="visible"/>
                                      </p:to>
                                    </p:set>
                                  </p:childTnLst>
                                </p:cTn>
                              </p:par>
                            </p:childTnLst>
                          </p:cTn>
                        </p:par>
                        <p:par>
                          <p:cTn id="65" fill="hold" nodeType="afterGroup">
                            <p:stCondLst>
                              <p:cond delay="2000"/>
                            </p:stCondLst>
                            <p:childTnLst>
                              <p:par>
                                <p:cTn id="66" presetID="1" presetClass="entr" presetSubtype="0" fill="hold" grpId="0" nodeType="afterEffect">
                                  <p:stCondLst>
                                    <p:cond delay="0"/>
                                  </p:stCondLst>
                                  <p:childTnLst>
                                    <p:set>
                                      <p:cBhvr>
                                        <p:cTn id="67" dur="1" fill="hold">
                                          <p:stCondLst>
                                            <p:cond delay="499"/>
                                          </p:stCondLst>
                                        </p:cTn>
                                        <p:tgtEl>
                                          <p:spTgt spid="276585"/>
                                        </p:tgtEl>
                                        <p:attrNameLst>
                                          <p:attrName>style.visibility</p:attrName>
                                        </p:attrNameLst>
                                      </p:cBhvr>
                                      <p:to>
                                        <p:strVal val="visible"/>
                                      </p:to>
                                    </p:set>
                                  </p:childTnLst>
                                </p:cTn>
                              </p:par>
                            </p:childTnLst>
                          </p:cTn>
                        </p:par>
                        <p:par>
                          <p:cTn id="68" fill="hold" nodeType="afterGroup">
                            <p:stCondLst>
                              <p:cond delay="2500"/>
                            </p:stCondLst>
                            <p:childTnLst>
                              <p:par>
                                <p:cTn id="69" presetID="1" presetClass="entr" presetSubtype="0" fill="hold" grpId="0" nodeType="afterEffect">
                                  <p:stCondLst>
                                    <p:cond delay="0"/>
                                  </p:stCondLst>
                                  <p:childTnLst>
                                    <p:set>
                                      <p:cBhvr>
                                        <p:cTn id="70" dur="1" fill="hold">
                                          <p:stCondLst>
                                            <p:cond delay="499"/>
                                          </p:stCondLst>
                                        </p:cTn>
                                        <p:tgtEl>
                                          <p:spTgt spid="276586"/>
                                        </p:tgtEl>
                                        <p:attrNameLst>
                                          <p:attrName>style.visibility</p:attrName>
                                        </p:attrNameLst>
                                      </p:cBhvr>
                                      <p:to>
                                        <p:strVal val="visible"/>
                                      </p:to>
                                    </p:set>
                                  </p:childTnLst>
                                </p:cTn>
                              </p:par>
                            </p:childTnLst>
                          </p:cTn>
                        </p:par>
                        <p:par>
                          <p:cTn id="71" fill="hold" nodeType="afterGroup">
                            <p:stCondLst>
                              <p:cond delay="3000"/>
                            </p:stCondLst>
                            <p:childTnLst>
                              <p:par>
                                <p:cTn id="72" presetID="1" presetClass="entr" presetSubtype="0" fill="hold" grpId="0" nodeType="afterEffect">
                                  <p:stCondLst>
                                    <p:cond delay="0"/>
                                  </p:stCondLst>
                                  <p:childTnLst>
                                    <p:set>
                                      <p:cBhvr>
                                        <p:cTn id="73" dur="1" fill="hold">
                                          <p:stCondLst>
                                            <p:cond delay="0"/>
                                          </p:stCondLst>
                                        </p:cTn>
                                        <p:tgtEl>
                                          <p:spTgt spid="276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3" grpId="0"/>
      <p:bldP spid="276562" grpId="0" animBg="1" autoUpdateAnimBg="0"/>
      <p:bldP spid="276562" grpId="1" animBg="1"/>
      <p:bldP spid="276573" grpId="0" autoUpdateAnimBg="0"/>
      <p:bldP spid="276574" grpId="0" animBg="1" autoUpdateAnimBg="0"/>
      <p:bldP spid="276574" grpId="1" animBg="1"/>
      <p:bldP spid="276575" grpId="0" autoUpdateAnimBg="0"/>
      <p:bldP spid="276576" grpId="0" animBg="1" autoUpdateAnimBg="0"/>
      <p:bldP spid="276576" grpId="1" animBg="1"/>
      <p:bldP spid="276577" grpId="0" autoUpdateAnimBg="0"/>
      <p:bldP spid="276578" grpId="0" animBg="1" autoUpdateAnimBg="0"/>
      <p:bldP spid="276578" grpId="1" animBg="1"/>
      <p:bldP spid="276579" grpId="0" autoUpdateAnimBg="0"/>
      <p:bldP spid="276580" grpId="0" animBg="1" autoUpdateAnimBg="0"/>
      <p:bldP spid="276581" grpId="0" autoUpdateAnimBg="0"/>
      <p:bldP spid="276582" grpId="0" autoUpdateAnimBg="0"/>
      <p:bldP spid="276583" grpId="0" autoUpdateAnimBg="0"/>
      <p:bldP spid="276584" grpId="0" autoUpdateAnimBg="0"/>
      <p:bldP spid="276585" grpId="0" autoUpdateAnimBg="0"/>
      <p:bldP spid="27658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ChangeArrowheads="1"/>
          </p:cNvSpPr>
          <p:nvPr/>
        </p:nvSpPr>
        <p:spPr bwMode="auto">
          <a:xfrm>
            <a:off x="0" y="0"/>
            <a:ext cx="9144000" cy="6858000"/>
          </a:xfrm>
          <a:prstGeom prst="rect">
            <a:avLst/>
          </a:prstGeom>
          <a:solidFill>
            <a:srgbClr val="33CC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07" name="Text Box 3"/>
          <p:cNvSpPr txBox="1">
            <a:spLocks noChangeArrowheads="1"/>
          </p:cNvSpPr>
          <p:nvPr/>
        </p:nvSpPr>
        <p:spPr bwMode="auto">
          <a:xfrm>
            <a:off x="323850" y="260350"/>
            <a:ext cx="8353425"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6600"/>
                </a:solidFill>
              </a:rPr>
              <a:t>关键路径</a:t>
            </a:r>
            <a:r>
              <a:rPr lang="zh-CN" altLang="en-US" sz="2400" b="1">
                <a:latin typeface="Times New Roman" panose="02020603050405020304" pitchFamily="18" charset="0"/>
              </a:rPr>
              <a:t>（</a:t>
            </a:r>
            <a:r>
              <a:rPr lang="en-US" altLang="zh-CN" sz="2400" b="1">
                <a:latin typeface="Times New Roman" panose="02020603050405020304" pitchFamily="18" charset="0"/>
              </a:rPr>
              <a:t>CPM</a:t>
            </a:r>
            <a:r>
              <a:rPr lang="zh-CN" altLang="en-US" sz="2400" b="1">
                <a:latin typeface="Times New Roman" panose="02020603050405020304" pitchFamily="18" charset="0"/>
              </a:rPr>
              <a:t>，</a:t>
            </a:r>
            <a:r>
              <a:rPr lang="en-US" altLang="zh-CN" sz="2400" b="1">
                <a:latin typeface="Times New Roman" panose="02020603050405020304" pitchFamily="18" charset="0"/>
              </a:rPr>
              <a:t>Critical Path Method</a:t>
            </a:r>
            <a:r>
              <a:rPr lang="zh-CN" altLang="en-US" sz="2400" b="1">
                <a:latin typeface="Times New Roman" panose="02020603050405020304" pitchFamily="18" charset="0"/>
              </a:rPr>
              <a:t>） </a:t>
            </a:r>
            <a:r>
              <a:rPr lang="zh-CN" altLang="en-US" sz="2800" b="1">
                <a:solidFill>
                  <a:srgbClr val="FF6600"/>
                </a:solidFill>
              </a:rPr>
              <a:t>：</a:t>
            </a:r>
          </a:p>
          <a:p>
            <a:r>
              <a:rPr lang="zh-CN" altLang="en-US" sz="2400" b="1"/>
              <a:t>从起点到终点，可以有许多条路径，我们把</a:t>
            </a:r>
            <a:r>
              <a:rPr lang="zh-CN" altLang="en-US" sz="2400" b="1">
                <a:solidFill>
                  <a:srgbClr val="FF6600"/>
                </a:solidFill>
              </a:rPr>
              <a:t>耗时最长的路径</a:t>
            </a:r>
            <a:r>
              <a:rPr lang="zh-CN" altLang="en-US" sz="2400" b="1"/>
              <a:t>称作关键路径。关键路径耗时等于整个工程的耗时，因此，要想缩短工程时间，就必须找出关键路径，并研究如何减少关键路径的耗时。</a:t>
            </a:r>
          </a:p>
        </p:txBody>
      </p:sp>
      <p:grpSp>
        <p:nvGrpSpPr>
          <p:cNvPr id="277508" name="Group 4"/>
          <p:cNvGrpSpPr>
            <a:grpSpLocks/>
          </p:cNvGrpSpPr>
          <p:nvPr/>
        </p:nvGrpSpPr>
        <p:grpSpPr bwMode="auto">
          <a:xfrm>
            <a:off x="250825" y="1989138"/>
            <a:ext cx="7961313" cy="3959225"/>
            <a:chOff x="657" y="210"/>
            <a:chExt cx="5015" cy="2494"/>
          </a:xfrm>
        </p:grpSpPr>
        <p:sp>
          <p:nvSpPr>
            <p:cNvPr id="277509" name="Line 5"/>
            <p:cNvSpPr>
              <a:spLocks noChangeShapeType="1"/>
            </p:cNvSpPr>
            <p:nvPr/>
          </p:nvSpPr>
          <p:spPr bwMode="auto">
            <a:xfrm>
              <a:off x="4081" y="989"/>
              <a:ext cx="339" cy="27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10" name="Text Box 6"/>
            <p:cNvSpPr txBox="1">
              <a:spLocks noChangeArrowheads="1"/>
            </p:cNvSpPr>
            <p:nvPr/>
          </p:nvSpPr>
          <p:spPr bwMode="auto">
            <a:xfrm>
              <a:off x="4209" y="95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6</a:t>
              </a:r>
            </a:p>
          </p:txBody>
        </p:sp>
        <p:sp>
          <p:nvSpPr>
            <p:cNvPr id="277511" name="Line 7"/>
            <p:cNvSpPr>
              <a:spLocks noChangeShapeType="1"/>
            </p:cNvSpPr>
            <p:nvPr/>
          </p:nvSpPr>
          <p:spPr bwMode="auto">
            <a:xfrm>
              <a:off x="3320" y="521"/>
              <a:ext cx="381" cy="1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12" name="Oval 8"/>
            <p:cNvSpPr>
              <a:spLocks noChangeArrowheads="1"/>
            </p:cNvSpPr>
            <p:nvPr/>
          </p:nvSpPr>
          <p:spPr bwMode="auto">
            <a:xfrm>
              <a:off x="657" y="1253"/>
              <a:ext cx="507" cy="4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13" name="Line 9"/>
            <p:cNvSpPr>
              <a:spLocks noChangeShapeType="1"/>
            </p:cNvSpPr>
            <p:nvPr/>
          </p:nvSpPr>
          <p:spPr bwMode="auto">
            <a:xfrm>
              <a:off x="911" y="1253"/>
              <a:ext cx="0"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14" name="Line 10"/>
            <p:cNvSpPr>
              <a:spLocks noChangeShapeType="1"/>
            </p:cNvSpPr>
            <p:nvPr/>
          </p:nvSpPr>
          <p:spPr bwMode="auto">
            <a:xfrm>
              <a:off x="911" y="1487"/>
              <a:ext cx="2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15" name="Text Box 11"/>
            <p:cNvSpPr txBox="1">
              <a:spLocks noChangeArrowheads="1"/>
            </p:cNvSpPr>
            <p:nvPr/>
          </p:nvSpPr>
          <p:spPr bwMode="auto">
            <a:xfrm>
              <a:off x="699" y="1370"/>
              <a:ext cx="1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a:t>
              </a:r>
            </a:p>
          </p:txBody>
        </p:sp>
        <p:sp>
          <p:nvSpPr>
            <p:cNvPr id="277516" name="Text Box 12"/>
            <p:cNvSpPr txBox="1">
              <a:spLocks noChangeArrowheads="1"/>
            </p:cNvSpPr>
            <p:nvPr/>
          </p:nvSpPr>
          <p:spPr bwMode="auto">
            <a:xfrm>
              <a:off x="911" y="1253"/>
              <a:ext cx="1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0</a:t>
              </a:r>
            </a:p>
          </p:txBody>
        </p:sp>
        <p:sp>
          <p:nvSpPr>
            <p:cNvPr id="277517" name="Text Box 13"/>
            <p:cNvSpPr txBox="1">
              <a:spLocks noChangeArrowheads="1"/>
            </p:cNvSpPr>
            <p:nvPr/>
          </p:nvSpPr>
          <p:spPr bwMode="auto">
            <a:xfrm>
              <a:off x="911" y="1480"/>
              <a:ext cx="1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0</a:t>
              </a:r>
            </a:p>
          </p:txBody>
        </p:sp>
        <p:sp>
          <p:nvSpPr>
            <p:cNvPr id="277518" name="Oval 14"/>
            <p:cNvSpPr>
              <a:spLocks noChangeArrowheads="1"/>
            </p:cNvSpPr>
            <p:nvPr/>
          </p:nvSpPr>
          <p:spPr bwMode="auto">
            <a:xfrm>
              <a:off x="1502" y="1262"/>
              <a:ext cx="508" cy="46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19" name="Line 15"/>
            <p:cNvSpPr>
              <a:spLocks noChangeShapeType="1"/>
            </p:cNvSpPr>
            <p:nvPr/>
          </p:nvSpPr>
          <p:spPr bwMode="auto">
            <a:xfrm>
              <a:off x="1756" y="1262"/>
              <a:ext cx="0" cy="4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20" name="Line 16"/>
            <p:cNvSpPr>
              <a:spLocks noChangeShapeType="1"/>
            </p:cNvSpPr>
            <p:nvPr/>
          </p:nvSpPr>
          <p:spPr bwMode="auto">
            <a:xfrm>
              <a:off x="1756" y="1496"/>
              <a:ext cx="2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21" name="Text Box 17"/>
            <p:cNvSpPr txBox="1">
              <a:spLocks noChangeArrowheads="1"/>
            </p:cNvSpPr>
            <p:nvPr/>
          </p:nvSpPr>
          <p:spPr bwMode="auto">
            <a:xfrm>
              <a:off x="1544" y="1379"/>
              <a:ext cx="1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2</a:t>
              </a:r>
            </a:p>
          </p:txBody>
        </p:sp>
        <p:sp>
          <p:nvSpPr>
            <p:cNvPr id="277522" name="Oval 18"/>
            <p:cNvSpPr>
              <a:spLocks noChangeArrowheads="1"/>
            </p:cNvSpPr>
            <p:nvPr/>
          </p:nvSpPr>
          <p:spPr bwMode="auto">
            <a:xfrm>
              <a:off x="2856" y="1223"/>
              <a:ext cx="507" cy="4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23" name="Line 19"/>
            <p:cNvSpPr>
              <a:spLocks noChangeShapeType="1"/>
            </p:cNvSpPr>
            <p:nvPr/>
          </p:nvSpPr>
          <p:spPr bwMode="auto">
            <a:xfrm>
              <a:off x="3110" y="1223"/>
              <a:ext cx="0"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24" name="Line 20"/>
            <p:cNvSpPr>
              <a:spLocks noChangeShapeType="1"/>
            </p:cNvSpPr>
            <p:nvPr/>
          </p:nvSpPr>
          <p:spPr bwMode="auto">
            <a:xfrm>
              <a:off x="3110" y="1457"/>
              <a:ext cx="2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25" name="Text Box 21"/>
            <p:cNvSpPr txBox="1">
              <a:spLocks noChangeArrowheads="1"/>
            </p:cNvSpPr>
            <p:nvPr/>
          </p:nvSpPr>
          <p:spPr bwMode="auto">
            <a:xfrm>
              <a:off x="2898" y="1340"/>
              <a:ext cx="1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6</a:t>
              </a:r>
            </a:p>
          </p:txBody>
        </p:sp>
        <p:sp>
          <p:nvSpPr>
            <p:cNvPr id="277526" name="Oval 22"/>
            <p:cNvSpPr>
              <a:spLocks noChangeArrowheads="1"/>
            </p:cNvSpPr>
            <p:nvPr/>
          </p:nvSpPr>
          <p:spPr bwMode="auto">
            <a:xfrm>
              <a:off x="4293" y="1222"/>
              <a:ext cx="508" cy="4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27" name="Line 23"/>
            <p:cNvSpPr>
              <a:spLocks noChangeShapeType="1"/>
            </p:cNvSpPr>
            <p:nvPr/>
          </p:nvSpPr>
          <p:spPr bwMode="auto">
            <a:xfrm>
              <a:off x="4546" y="1222"/>
              <a:ext cx="0"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28" name="Line 24"/>
            <p:cNvSpPr>
              <a:spLocks noChangeShapeType="1"/>
            </p:cNvSpPr>
            <p:nvPr/>
          </p:nvSpPr>
          <p:spPr bwMode="auto">
            <a:xfrm>
              <a:off x="4546" y="1456"/>
              <a:ext cx="2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29" name="Text Box 25"/>
            <p:cNvSpPr txBox="1">
              <a:spLocks noChangeArrowheads="1"/>
            </p:cNvSpPr>
            <p:nvPr/>
          </p:nvSpPr>
          <p:spPr bwMode="auto">
            <a:xfrm>
              <a:off x="4334" y="1359"/>
              <a:ext cx="2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lang="en-US" altLang="zh-CN" sz="2000" b="1">
                  <a:latin typeface="Times New Roman" panose="02020603050405020304" pitchFamily="18" charset="0"/>
                </a:rPr>
                <a:t>10</a:t>
              </a:r>
            </a:p>
          </p:txBody>
        </p:sp>
        <p:sp>
          <p:nvSpPr>
            <p:cNvPr id="277530" name="Oval 26"/>
            <p:cNvSpPr>
              <a:spLocks noChangeArrowheads="1"/>
            </p:cNvSpPr>
            <p:nvPr/>
          </p:nvSpPr>
          <p:spPr bwMode="auto">
            <a:xfrm>
              <a:off x="5139" y="1222"/>
              <a:ext cx="507" cy="4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31" name="Line 27"/>
            <p:cNvSpPr>
              <a:spLocks noChangeShapeType="1"/>
            </p:cNvSpPr>
            <p:nvPr/>
          </p:nvSpPr>
          <p:spPr bwMode="auto">
            <a:xfrm>
              <a:off x="5392" y="1222"/>
              <a:ext cx="0"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32" name="Line 28"/>
            <p:cNvSpPr>
              <a:spLocks noChangeShapeType="1"/>
            </p:cNvSpPr>
            <p:nvPr/>
          </p:nvSpPr>
          <p:spPr bwMode="auto">
            <a:xfrm>
              <a:off x="5392" y="1456"/>
              <a:ext cx="2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33" name="Text Box 29"/>
            <p:cNvSpPr txBox="1">
              <a:spLocks noChangeArrowheads="1"/>
            </p:cNvSpPr>
            <p:nvPr/>
          </p:nvSpPr>
          <p:spPr bwMode="auto">
            <a:xfrm>
              <a:off x="5181" y="1339"/>
              <a:ext cx="1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lang="en-US" altLang="zh-CN" sz="2000" b="1">
                  <a:latin typeface="Times New Roman" panose="02020603050405020304" pitchFamily="18" charset="0"/>
                </a:rPr>
                <a:t>11</a:t>
              </a:r>
            </a:p>
          </p:txBody>
        </p:sp>
        <p:sp>
          <p:nvSpPr>
            <p:cNvPr id="277534" name="Line 30"/>
            <p:cNvSpPr>
              <a:spLocks noChangeShapeType="1"/>
            </p:cNvSpPr>
            <p:nvPr/>
          </p:nvSpPr>
          <p:spPr bwMode="auto">
            <a:xfrm>
              <a:off x="1164" y="1496"/>
              <a:ext cx="33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35" name="Line 31"/>
            <p:cNvSpPr>
              <a:spLocks noChangeShapeType="1"/>
            </p:cNvSpPr>
            <p:nvPr/>
          </p:nvSpPr>
          <p:spPr bwMode="auto">
            <a:xfrm>
              <a:off x="4801" y="1457"/>
              <a:ext cx="33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36" name="Oval 32"/>
            <p:cNvSpPr>
              <a:spLocks noChangeArrowheads="1"/>
            </p:cNvSpPr>
            <p:nvPr/>
          </p:nvSpPr>
          <p:spPr bwMode="auto">
            <a:xfrm>
              <a:off x="2855" y="210"/>
              <a:ext cx="507" cy="4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37" name="Line 33"/>
            <p:cNvSpPr>
              <a:spLocks noChangeShapeType="1"/>
            </p:cNvSpPr>
            <p:nvPr/>
          </p:nvSpPr>
          <p:spPr bwMode="auto">
            <a:xfrm>
              <a:off x="3109" y="210"/>
              <a:ext cx="0"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38" name="Line 34"/>
            <p:cNvSpPr>
              <a:spLocks noChangeShapeType="1"/>
            </p:cNvSpPr>
            <p:nvPr/>
          </p:nvSpPr>
          <p:spPr bwMode="auto">
            <a:xfrm>
              <a:off x="3109" y="444"/>
              <a:ext cx="2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39" name="Text Box 35"/>
            <p:cNvSpPr txBox="1">
              <a:spLocks noChangeArrowheads="1"/>
            </p:cNvSpPr>
            <p:nvPr/>
          </p:nvSpPr>
          <p:spPr bwMode="auto">
            <a:xfrm>
              <a:off x="2897" y="327"/>
              <a:ext cx="1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5</a:t>
              </a:r>
            </a:p>
          </p:txBody>
        </p:sp>
        <p:sp>
          <p:nvSpPr>
            <p:cNvPr id="277540" name="Oval 36"/>
            <p:cNvSpPr>
              <a:spLocks noChangeArrowheads="1"/>
            </p:cNvSpPr>
            <p:nvPr/>
          </p:nvSpPr>
          <p:spPr bwMode="auto">
            <a:xfrm>
              <a:off x="2180" y="716"/>
              <a:ext cx="507" cy="4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41" name="Line 37"/>
            <p:cNvSpPr>
              <a:spLocks noChangeShapeType="1"/>
            </p:cNvSpPr>
            <p:nvPr/>
          </p:nvSpPr>
          <p:spPr bwMode="auto">
            <a:xfrm>
              <a:off x="2434" y="716"/>
              <a:ext cx="0"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42" name="Line 38"/>
            <p:cNvSpPr>
              <a:spLocks noChangeShapeType="1"/>
            </p:cNvSpPr>
            <p:nvPr/>
          </p:nvSpPr>
          <p:spPr bwMode="auto">
            <a:xfrm>
              <a:off x="2434" y="950"/>
              <a:ext cx="2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43" name="Text Box 39"/>
            <p:cNvSpPr txBox="1">
              <a:spLocks noChangeArrowheads="1"/>
            </p:cNvSpPr>
            <p:nvPr/>
          </p:nvSpPr>
          <p:spPr bwMode="auto">
            <a:xfrm>
              <a:off x="2222" y="833"/>
              <a:ext cx="1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3</a:t>
              </a:r>
            </a:p>
          </p:txBody>
        </p:sp>
        <p:sp>
          <p:nvSpPr>
            <p:cNvPr id="277544" name="Oval 40"/>
            <p:cNvSpPr>
              <a:spLocks noChangeArrowheads="1"/>
            </p:cNvSpPr>
            <p:nvPr/>
          </p:nvSpPr>
          <p:spPr bwMode="auto">
            <a:xfrm>
              <a:off x="2179" y="1846"/>
              <a:ext cx="507" cy="4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45" name="Line 41"/>
            <p:cNvSpPr>
              <a:spLocks noChangeShapeType="1"/>
            </p:cNvSpPr>
            <p:nvPr/>
          </p:nvSpPr>
          <p:spPr bwMode="auto">
            <a:xfrm>
              <a:off x="2433" y="1846"/>
              <a:ext cx="0"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46" name="Line 42"/>
            <p:cNvSpPr>
              <a:spLocks noChangeShapeType="1"/>
            </p:cNvSpPr>
            <p:nvPr/>
          </p:nvSpPr>
          <p:spPr bwMode="auto">
            <a:xfrm>
              <a:off x="2433" y="2080"/>
              <a:ext cx="2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47" name="Text Box 43"/>
            <p:cNvSpPr txBox="1">
              <a:spLocks noChangeArrowheads="1"/>
            </p:cNvSpPr>
            <p:nvPr/>
          </p:nvSpPr>
          <p:spPr bwMode="auto">
            <a:xfrm>
              <a:off x="2221" y="1963"/>
              <a:ext cx="1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4</a:t>
              </a:r>
            </a:p>
          </p:txBody>
        </p:sp>
        <p:sp>
          <p:nvSpPr>
            <p:cNvPr id="277548" name="Oval 44"/>
            <p:cNvSpPr>
              <a:spLocks noChangeArrowheads="1"/>
            </p:cNvSpPr>
            <p:nvPr/>
          </p:nvSpPr>
          <p:spPr bwMode="auto">
            <a:xfrm>
              <a:off x="3659" y="599"/>
              <a:ext cx="507" cy="4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49" name="Line 45"/>
            <p:cNvSpPr>
              <a:spLocks noChangeShapeType="1"/>
            </p:cNvSpPr>
            <p:nvPr/>
          </p:nvSpPr>
          <p:spPr bwMode="auto">
            <a:xfrm>
              <a:off x="3912" y="599"/>
              <a:ext cx="0"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50" name="Line 46"/>
            <p:cNvSpPr>
              <a:spLocks noChangeShapeType="1"/>
            </p:cNvSpPr>
            <p:nvPr/>
          </p:nvSpPr>
          <p:spPr bwMode="auto">
            <a:xfrm>
              <a:off x="3912" y="833"/>
              <a:ext cx="2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51" name="Text Box 47"/>
            <p:cNvSpPr txBox="1">
              <a:spLocks noChangeArrowheads="1"/>
            </p:cNvSpPr>
            <p:nvPr/>
          </p:nvSpPr>
          <p:spPr bwMode="auto">
            <a:xfrm>
              <a:off x="3701" y="716"/>
              <a:ext cx="1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8</a:t>
              </a:r>
            </a:p>
          </p:txBody>
        </p:sp>
        <p:sp>
          <p:nvSpPr>
            <p:cNvPr id="277552" name="Oval 48"/>
            <p:cNvSpPr>
              <a:spLocks noChangeArrowheads="1"/>
            </p:cNvSpPr>
            <p:nvPr/>
          </p:nvSpPr>
          <p:spPr bwMode="auto">
            <a:xfrm>
              <a:off x="2855" y="2236"/>
              <a:ext cx="507" cy="4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53" name="Line 49"/>
            <p:cNvSpPr>
              <a:spLocks noChangeShapeType="1"/>
            </p:cNvSpPr>
            <p:nvPr/>
          </p:nvSpPr>
          <p:spPr bwMode="auto">
            <a:xfrm>
              <a:off x="3109" y="2236"/>
              <a:ext cx="0"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54" name="Line 50"/>
            <p:cNvSpPr>
              <a:spLocks noChangeShapeType="1"/>
            </p:cNvSpPr>
            <p:nvPr/>
          </p:nvSpPr>
          <p:spPr bwMode="auto">
            <a:xfrm>
              <a:off x="3109" y="2470"/>
              <a:ext cx="2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55" name="Text Box 51"/>
            <p:cNvSpPr txBox="1">
              <a:spLocks noChangeArrowheads="1"/>
            </p:cNvSpPr>
            <p:nvPr/>
          </p:nvSpPr>
          <p:spPr bwMode="auto">
            <a:xfrm>
              <a:off x="2897" y="2353"/>
              <a:ext cx="1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7</a:t>
              </a:r>
            </a:p>
          </p:txBody>
        </p:sp>
        <p:sp>
          <p:nvSpPr>
            <p:cNvPr id="277556" name="Oval 52"/>
            <p:cNvSpPr>
              <a:spLocks noChangeArrowheads="1"/>
            </p:cNvSpPr>
            <p:nvPr/>
          </p:nvSpPr>
          <p:spPr bwMode="auto">
            <a:xfrm>
              <a:off x="3659" y="1769"/>
              <a:ext cx="507" cy="46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57" name="Line 53"/>
            <p:cNvSpPr>
              <a:spLocks noChangeShapeType="1"/>
            </p:cNvSpPr>
            <p:nvPr/>
          </p:nvSpPr>
          <p:spPr bwMode="auto">
            <a:xfrm>
              <a:off x="3912" y="1769"/>
              <a:ext cx="0" cy="4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58" name="Line 54"/>
            <p:cNvSpPr>
              <a:spLocks noChangeShapeType="1"/>
            </p:cNvSpPr>
            <p:nvPr/>
          </p:nvSpPr>
          <p:spPr bwMode="auto">
            <a:xfrm>
              <a:off x="3912" y="2003"/>
              <a:ext cx="2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59" name="Text Box 55"/>
            <p:cNvSpPr txBox="1">
              <a:spLocks noChangeArrowheads="1"/>
            </p:cNvSpPr>
            <p:nvPr/>
          </p:nvSpPr>
          <p:spPr bwMode="auto">
            <a:xfrm>
              <a:off x="3701" y="1886"/>
              <a:ext cx="1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9</a:t>
              </a:r>
            </a:p>
          </p:txBody>
        </p:sp>
        <p:sp>
          <p:nvSpPr>
            <p:cNvPr id="277560" name="Line 56"/>
            <p:cNvSpPr>
              <a:spLocks noChangeShapeType="1"/>
            </p:cNvSpPr>
            <p:nvPr/>
          </p:nvSpPr>
          <p:spPr bwMode="auto">
            <a:xfrm flipV="1">
              <a:off x="1968" y="1106"/>
              <a:ext cx="295" cy="23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61" name="Line 57"/>
            <p:cNvSpPr>
              <a:spLocks noChangeShapeType="1"/>
            </p:cNvSpPr>
            <p:nvPr/>
          </p:nvSpPr>
          <p:spPr bwMode="auto">
            <a:xfrm flipV="1">
              <a:off x="2643" y="599"/>
              <a:ext cx="297" cy="2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62" name="Line 58"/>
            <p:cNvSpPr>
              <a:spLocks noChangeShapeType="1"/>
            </p:cNvSpPr>
            <p:nvPr/>
          </p:nvSpPr>
          <p:spPr bwMode="auto">
            <a:xfrm>
              <a:off x="1925" y="1691"/>
              <a:ext cx="296" cy="2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63" name="Line 59"/>
            <p:cNvSpPr>
              <a:spLocks noChangeShapeType="1"/>
            </p:cNvSpPr>
            <p:nvPr/>
          </p:nvSpPr>
          <p:spPr bwMode="auto">
            <a:xfrm flipV="1">
              <a:off x="2643" y="1651"/>
              <a:ext cx="297" cy="27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64" name="Line 60"/>
            <p:cNvSpPr>
              <a:spLocks noChangeShapeType="1"/>
            </p:cNvSpPr>
            <p:nvPr/>
          </p:nvSpPr>
          <p:spPr bwMode="auto">
            <a:xfrm flipV="1">
              <a:off x="3320" y="989"/>
              <a:ext cx="381" cy="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65" name="Line 61"/>
            <p:cNvSpPr>
              <a:spLocks noChangeShapeType="1"/>
            </p:cNvSpPr>
            <p:nvPr/>
          </p:nvSpPr>
          <p:spPr bwMode="auto">
            <a:xfrm flipV="1">
              <a:off x="3363" y="2158"/>
              <a:ext cx="338" cy="27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66" name="Line 62"/>
            <p:cNvSpPr>
              <a:spLocks noChangeShapeType="1"/>
            </p:cNvSpPr>
            <p:nvPr/>
          </p:nvSpPr>
          <p:spPr bwMode="auto">
            <a:xfrm flipV="1">
              <a:off x="4124" y="1613"/>
              <a:ext cx="253" cy="2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67" name="Line 63"/>
            <p:cNvSpPr>
              <a:spLocks noChangeShapeType="1"/>
            </p:cNvSpPr>
            <p:nvPr/>
          </p:nvSpPr>
          <p:spPr bwMode="auto">
            <a:xfrm>
              <a:off x="2433" y="1184"/>
              <a:ext cx="0" cy="662"/>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68" name="Line 64"/>
            <p:cNvSpPr>
              <a:spLocks noChangeShapeType="1"/>
            </p:cNvSpPr>
            <p:nvPr/>
          </p:nvSpPr>
          <p:spPr bwMode="auto">
            <a:xfrm>
              <a:off x="3109" y="677"/>
              <a:ext cx="0" cy="54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69" name="Line 65"/>
            <p:cNvSpPr>
              <a:spLocks noChangeShapeType="1"/>
            </p:cNvSpPr>
            <p:nvPr/>
          </p:nvSpPr>
          <p:spPr bwMode="auto">
            <a:xfrm>
              <a:off x="3109" y="1691"/>
              <a:ext cx="0" cy="54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70" name="Line 66"/>
            <p:cNvSpPr>
              <a:spLocks noChangeShapeType="1"/>
            </p:cNvSpPr>
            <p:nvPr/>
          </p:nvSpPr>
          <p:spPr bwMode="auto">
            <a:xfrm>
              <a:off x="2643" y="2197"/>
              <a:ext cx="212" cy="1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71" name="Line 67"/>
            <p:cNvSpPr>
              <a:spLocks noChangeShapeType="1"/>
            </p:cNvSpPr>
            <p:nvPr/>
          </p:nvSpPr>
          <p:spPr bwMode="auto">
            <a:xfrm>
              <a:off x="3912" y="1067"/>
              <a:ext cx="0" cy="70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72" name="Text Box 68"/>
            <p:cNvSpPr txBox="1">
              <a:spLocks noChangeArrowheads="1"/>
            </p:cNvSpPr>
            <p:nvPr/>
          </p:nvSpPr>
          <p:spPr bwMode="auto">
            <a:xfrm>
              <a:off x="1249" y="127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2</a:t>
              </a:r>
            </a:p>
          </p:txBody>
        </p:sp>
        <p:sp>
          <p:nvSpPr>
            <p:cNvPr id="277573" name="Text Box 69"/>
            <p:cNvSpPr txBox="1">
              <a:spLocks noChangeArrowheads="1"/>
            </p:cNvSpPr>
            <p:nvPr/>
          </p:nvSpPr>
          <p:spPr bwMode="auto">
            <a:xfrm>
              <a:off x="1925" y="106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4</a:t>
              </a:r>
            </a:p>
          </p:txBody>
        </p:sp>
        <p:sp>
          <p:nvSpPr>
            <p:cNvPr id="277574" name="Text Box 70"/>
            <p:cNvSpPr txBox="1">
              <a:spLocks noChangeArrowheads="1"/>
            </p:cNvSpPr>
            <p:nvPr/>
          </p:nvSpPr>
          <p:spPr bwMode="auto">
            <a:xfrm>
              <a:off x="2643" y="52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2</a:t>
              </a:r>
            </a:p>
          </p:txBody>
        </p:sp>
        <p:sp>
          <p:nvSpPr>
            <p:cNvPr id="277575" name="Text Box 71"/>
            <p:cNvSpPr txBox="1">
              <a:spLocks noChangeArrowheads="1"/>
            </p:cNvSpPr>
            <p:nvPr/>
          </p:nvSpPr>
          <p:spPr bwMode="auto">
            <a:xfrm>
              <a:off x="3447" y="44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4</a:t>
              </a:r>
            </a:p>
          </p:txBody>
        </p:sp>
        <p:sp>
          <p:nvSpPr>
            <p:cNvPr id="277576" name="Text Box 72"/>
            <p:cNvSpPr txBox="1">
              <a:spLocks noChangeArrowheads="1"/>
            </p:cNvSpPr>
            <p:nvPr/>
          </p:nvSpPr>
          <p:spPr bwMode="auto">
            <a:xfrm>
              <a:off x="2049" y="159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3</a:t>
              </a:r>
            </a:p>
          </p:txBody>
        </p:sp>
        <p:sp>
          <p:nvSpPr>
            <p:cNvPr id="277577" name="Text Box 73"/>
            <p:cNvSpPr txBox="1">
              <a:spLocks noChangeArrowheads="1"/>
            </p:cNvSpPr>
            <p:nvPr/>
          </p:nvSpPr>
          <p:spPr bwMode="auto">
            <a:xfrm>
              <a:off x="2602" y="165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6</a:t>
              </a:r>
            </a:p>
          </p:txBody>
        </p:sp>
        <p:sp>
          <p:nvSpPr>
            <p:cNvPr id="277578" name="Text Box 74"/>
            <p:cNvSpPr txBox="1">
              <a:spLocks noChangeArrowheads="1"/>
            </p:cNvSpPr>
            <p:nvPr/>
          </p:nvSpPr>
          <p:spPr bwMode="auto">
            <a:xfrm>
              <a:off x="3364" y="95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3</a:t>
              </a:r>
            </a:p>
          </p:txBody>
        </p:sp>
        <p:sp>
          <p:nvSpPr>
            <p:cNvPr id="277579" name="Text Box 75"/>
            <p:cNvSpPr txBox="1">
              <a:spLocks noChangeArrowheads="1"/>
            </p:cNvSpPr>
            <p:nvPr/>
          </p:nvSpPr>
          <p:spPr bwMode="auto">
            <a:xfrm>
              <a:off x="2699" y="206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1</a:t>
              </a:r>
            </a:p>
          </p:txBody>
        </p:sp>
        <p:sp>
          <p:nvSpPr>
            <p:cNvPr id="277580" name="Text Box 76"/>
            <p:cNvSpPr txBox="1">
              <a:spLocks noChangeArrowheads="1"/>
            </p:cNvSpPr>
            <p:nvPr/>
          </p:nvSpPr>
          <p:spPr bwMode="auto">
            <a:xfrm>
              <a:off x="3363" y="212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2</a:t>
              </a:r>
            </a:p>
          </p:txBody>
        </p:sp>
        <p:sp>
          <p:nvSpPr>
            <p:cNvPr id="277581" name="Text Box 77"/>
            <p:cNvSpPr txBox="1">
              <a:spLocks noChangeArrowheads="1"/>
            </p:cNvSpPr>
            <p:nvPr/>
          </p:nvSpPr>
          <p:spPr bwMode="auto">
            <a:xfrm>
              <a:off x="4082" y="1574"/>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1</a:t>
              </a:r>
            </a:p>
          </p:txBody>
        </p:sp>
        <p:sp>
          <p:nvSpPr>
            <p:cNvPr id="277582" name="Text Box 78"/>
            <p:cNvSpPr txBox="1">
              <a:spLocks noChangeArrowheads="1"/>
            </p:cNvSpPr>
            <p:nvPr/>
          </p:nvSpPr>
          <p:spPr bwMode="auto">
            <a:xfrm>
              <a:off x="4842" y="123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2</a:t>
              </a:r>
            </a:p>
          </p:txBody>
        </p:sp>
        <p:sp>
          <p:nvSpPr>
            <p:cNvPr id="277583" name="Text Box 79"/>
            <p:cNvSpPr txBox="1">
              <a:spLocks noChangeArrowheads="1"/>
            </p:cNvSpPr>
            <p:nvPr/>
          </p:nvSpPr>
          <p:spPr bwMode="auto">
            <a:xfrm>
              <a:off x="2433" y="137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0</a:t>
              </a:r>
            </a:p>
          </p:txBody>
        </p:sp>
        <p:sp>
          <p:nvSpPr>
            <p:cNvPr id="277584" name="Text Box 80"/>
            <p:cNvSpPr txBox="1">
              <a:spLocks noChangeArrowheads="1"/>
            </p:cNvSpPr>
            <p:nvPr/>
          </p:nvSpPr>
          <p:spPr bwMode="auto">
            <a:xfrm>
              <a:off x="3096" y="184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0</a:t>
              </a:r>
            </a:p>
          </p:txBody>
        </p:sp>
        <p:sp>
          <p:nvSpPr>
            <p:cNvPr id="277585" name="Text Box 81"/>
            <p:cNvSpPr txBox="1">
              <a:spLocks noChangeArrowheads="1"/>
            </p:cNvSpPr>
            <p:nvPr/>
          </p:nvSpPr>
          <p:spPr bwMode="auto">
            <a:xfrm>
              <a:off x="3109" y="87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0</a:t>
              </a:r>
            </a:p>
          </p:txBody>
        </p:sp>
        <p:sp>
          <p:nvSpPr>
            <p:cNvPr id="277586" name="Text Box 82"/>
            <p:cNvSpPr txBox="1">
              <a:spLocks noChangeArrowheads="1"/>
            </p:cNvSpPr>
            <p:nvPr/>
          </p:nvSpPr>
          <p:spPr bwMode="auto">
            <a:xfrm>
              <a:off x="3912" y="134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0</a:t>
              </a:r>
            </a:p>
          </p:txBody>
        </p:sp>
        <p:sp>
          <p:nvSpPr>
            <p:cNvPr id="277587" name="Text Box 83"/>
            <p:cNvSpPr txBox="1">
              <a:spLocks noChangeArrowheads="1"/>
            </p:cNvSpPr>
            <p:nvPr/>
          </p:nvSpPr>
          <p:spPr bwMode="auto">
            <a:xfrm>
              <a:off x="1746" y="1253"/>
              <a:ext cx="1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2</a:t>
              </a:r>
            </a:p>
          </p:txBody>
        </p:sp>
        <p:sp>
          <p:nvSpPr>
            <p:cNvPr id="277588" name="Text Box 84"/>
            <p:cNvSpPr txBox="1">
              <a:spLocks noChangeArrowheads="1"/>
            </p:cNvSpPr>
            <p:nvPr/>
          </p:nvSpPr>
          <p:spPr bwMode="auto">
            <a:xfrm>
              <a:off x="2426" y="709"/>
              <a:ext cx="1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6</a:t>
              </a:r>
            </a:p>
          </p:txBody>
        </p:sp>
        <p:sp>
          <p:nvSpPr>
            <p:cNvPr id="277589" name="Text Box 85"/>
            <p:cNvSpPr txBox="1">
              <a:spLocks noChangeArrowheads="1"/>
            </p:cNvSpPr>
            <p:nvPr/>
          </p:nvSpPr>
          <p:spPr bwMode="auto">
            <a:xfrm>
              <a:off x="2426" y="1842"/>
              <a:ext cx="1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6</a:t>
              </a:r>
            </a:p>
          </p:txBody>
        </p:sp>
        <p:sp>
          <p:nvSpPr>
            <p:cNvPr id="277590" name="Text Box 86"/>
            <p:cNvSpPr txBox="1">
              <a:spLocks noChangeArrowheads="1"/>
            </p:cNvSpPr>
            <p:nvPr/>
          </p:nvSpPr>
          <p:spPr bwMode="auto">
            <a:xfrm>
              <a:off x="3107" y="210"/>
              <a:ext cx="1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8</a:t>
              </a:r>
            </a:p>
          </p:txBody>
        </p:sp>
        <p:sp>
          <p:nvSpPr>
            <p:cNvPr id="277591" name="Text Box 87"/>
            <p:cNvSpPr txBox="1">
              <a:spLocks noChangeArrowheads="1"/>
            </p:cNvSpPr>
            <p:nvPr/>
          </p:nvSpPr>
          <p:spPr bwMode="auto">
            <a:xfrm>
              <a:off x="3061" y="1230"/>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12</a:t>
              </a:r>
            </a:p>
          </p:txBody>
        </p:sp>
        <p:sp>
          <p:nvSpPr>
            <p:cNvPr id="277592" name="Text Box 88"/>
            <p:cNvSpPr txBox="1">
              <a:spLocks noChangeArrowheads="1"/>
            </p:cNvSpPr>
            <p:nvPr/>
          </p:nvSpPr>
          <p:spPr bwMode="auto">
            <a:xfrm>
              <a:off x="3061" y="2251"/>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12</a:t>
              </a:r>
            </a:p>
          </p:txBody>
        </p:sp>
        <p:sp>
          <p:nvSpPr>
            <p:cNvPr id="277593" name="Text Box 89"/>
            <p:cNvSpPr txBox="1">
              <a:spLocks noChangeArrowheads="1"/>
            </p:cNvSpPr>
            <p:nvPr/>
          </p:nvSpPr>
          <p:spPr bwMode="auto">
            <a:xfrm>
              <a:off x="3878" y="618"/>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15</a:t>
              </a:r>
            </a:p>
          </p:txBody>
        </p:sp>
        <p:sp>
          <p:nvSpPr>
            <p:cNvPr id="277594" name="Text Box 90"/>
            <p:cNvSpPr txBox="1">
              <a:spLocks noChangeArrowheads="1"/>
            </p:cNvSpPr>
            <p:nvPr/>
          </p:nvSpPr>
          <p:spPr bwMode="auto">
            <a:xfrm>
              <a:off x="3878" y="1797"/>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15</a:t>
              </a:r>
            </a:p>
          </p:txBody>
        </p:sp>
        <p:sp>
          <p:nvSpPr>
            <p:cNvPr id="277595" name="Text Box 91"/>
            <p:cNvSpPr txBox="1">
              <a:spLocks noChangeArrowheads="1"/>
            </p:cNvSpPr>
            <p:nvPr/>
          </p:nvSpPr>
          <p:spPr bwMode="auto">
            <a:xfrm>
              <a:off x="4513" y="1230"/>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21</a:t>
              </a:r>
            </a:p>
          </p:txBody>
        </p:sp>
        <p:sp>
          <p:nvSpPr>
            <p:cNvPr id="277596" name="Text Box 92"/>
            <p:cNvSpPr txBox="1">
              <a:spLocks noChangeArrowheads="1"/>
            </p:cNvSpPr>
            <p:nvPr/>
          </p:nvSpPr>
          <p:spPr bwMode="auto">
            <a:xfrm>
              <a:off x="5355" y="1240"/>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23</a:t>
              </a:r>
            </a:p>
          </p:txBody>
        </p:sp>
        <p:sp>
          <p:nvSpPr>
            <p:cNvPr id="277597" name="Text Box 93"/>
            <p:cNvSpPr txBox="1">
              <a:spLocks noChangeArrowheads="1"/>
            </p:cNvSpPr>
            <p:nvPr/>
          </p:nvSpPr>
          <p:spPr bwMode="auto">
            <a:xfrm>
              <a:off x="5349" y="1434"/>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23</a:t>
              </a:r>
            </a:p>
          </p:txBody>
        </p:sp>
        <p:sp>
          <p:nvSpPr>
            <p:cNvPr id="277598" name="Text Box 94"/>
            <p:cNvSpPr txBox="1">
              <a:spLocks noChangeArrowheads="1"/>
            </p:cNvSpPr>
            <p:nvPr/>
          </p:nvSpPr>
          <p:spPr bwMode="auto">
            <a:xfrm>
              <a:off x="4513" y="1434"/>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21</a:t>
              </a:r>
            </a:p>
          </p:txBody>
        </p:sp>
        <p:sp>
          <p:nvSpPr>
            <p:cNvPr id="277599" name="Text Box 95"/>
            <p:cNvSpPr txBox="1">
              <a:spLocks noChangeArrowheads="1"/>
            </p:cNvSpPr>
            <p:nvPr/>
          </p:nvSpPr>
          <p:spPr bwMode="auto">
            <a:xfrm>
              <a:off x="3878" y="1979"/>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20</a:t>
              </a:r>
            </a:p>
          </p:txBody>
        </p:sp>
        <p:sp>
          <p:nvSpPr>
            <p:cNvPr id="277600" name="Text Box 96"/>
            <p:cNvSpPr txBox="1">
              <a:spLocks noChangeArrowheads="1"/>
            </p:cNvSpPr>
            <p:nvPr/>
          </p:nvSpPr>
          <p:spPr bwMode="auto">
            <a:xfrm>
              <a:off x="3878" y="799"/>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15</a:t>
              </a:r>
            </a:p>
          </p:txBody>
        </p:sp>
        <p:sp>
          <p:nvSpPr>
            <p:cNvPr id="277601" name="Text Box 97"/>
            <p:cNvSpPr txBox="1">
              <a:spLocks noChangeArrowheads="1"/>
            </p:cNvSpPr>
            <p:nvPr/>
          </p:nvSpPr>
          <p:spPr bwMode="auto">
            <a:xfrm>
              <a:off x="3061" y="2454"/>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18</a:t>
              </a:r>
            </a:p>
          </p:txBody>
        </p:sp>
        <p:sp>
          <p:nvSpPr>
            <p:cNvPr id="277602" name="Text Box 98"/>
            <p:cNvSpPr txBox="1">
              <a:spLocks noChangeArrowheads="1"/>
            </p:cNvSpPr>
            <p:nvPr/>
          </p:nvSpPr>
          <p:spPr bwMode="auto">
            <a:xfrm>
              <a:off x="3061" y="1434"/>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12</a:t>
              </a:r>
            </a:p>
          </p:txBody>
        </p:sp>
        <p:sp>
          <p:nvSpPr>
            <p:cNvPr id="277603" name="Text Box 99"/>
            <p:cNvSpPr txBox="1">
              <a:spLocks noChangeArrowheads="1"/>
            </p:cNvSpPr>
            <p:nvPr/>
          </p:nvSpPr>
          <p:spPr bwMode="auto">
            <a:xfrm>
              <a:off x="3061" y="436"/>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11</a:t>
              </a:r>
            </a:p>
          </p:txBody>
        </p:sp>
        <p:sp>
          <p:nvSpPr>
            <p:cNvPr id="277604" name="Text Box 100"/>
            <p:cNvSpPr txBox="1">
              <a:spLocks noChangeArrowheads="1"/>
            </p:cNvSpPr>
            <p:nvPr/>
          </p:nvSpPr>
          <p:spPr bwMode="auto">
            <a:xfrm>
              <a:off x="2426" y="2059"/>
              <a:ext cx="1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6</a:t>
              </a:r>
            </a:p>
          </p:txBody>
        </p:sp>
        <p:sp>
          <p:nvSpPr>
            <p:cNvPr id="277605" name="Text Box 101"/>
            <p:cNvSpPr txBox="1">
              <a:spLocks noChangeArrowheads="1"/>
            </p:cNvSpPr>
            <p:nvPr/>
          </p:nvSpPr>
          <p:spPr bwMode="auto">
            <a:xfrm>
              <a:off x="2426" y="935"/>
              <a:ext cx="1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6</a:t>
              </a:r>
            </a:p>
          </p:txBody>
        </p:sp>
        <p:sp>
          <p:nvSpPr>
            <p:cNvPr id="277606" name="Text Box 102"/>
            <p:cNvSpPr txBox="1">
              <a:spLocks noChangeArrowheads="1"/>
            </p:cNvSpPr>
            <p:nvPr/>
          </p:nvSpPr>
          <p:spPr bwMode="auto">
            <a:xfrm>
              <a:off x="1746" y="1480"/>
              <a:ext cx="1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2</a:t>
              </a:r>
            </a:p>
          </p:txBody>
        </p:sp>
      </p:grpSp>
      <p:sp>
        <p:nvSpPr>
          <p:cNvPr id="277607" name="Line 103"/>
          <p:cNvSpPr>
            <a:spLocks noChangeShapeType="1"/>
          </p:cNvSpPr>
          <p:nvPr/>
        </p:nvSpPr>
        <p:spPr bwMode="auto">
          <a:xfrm>
            <a:off x="1058863" y="4019550"/>
            <a:ext cx="536575" cy="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608" name="Line 104"/>
          <p:cNvSpPr>
            <a:spLocks noChangeShapeType="1"/>
          </p:cNvSpPr>
          <p:nvPr/>
        </p:nvSpPr>
        <p:spPr bwMode="auto">
          <a:xfrm flipV="1">
            <a:off x="2322513" y="3416300"/>
            <a:ext cx="468312" cy="371475"/>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609" name="Line 105"/>
          <p:cNvSpPr>
            <a:spLocks noChangeShapeType="1"/>
          </p:cNvSpPr>
          <p:nvPr/>
        </p:nvSpPr>
        <p:spPr bwMode="auto">
          <a:xfrm>
            <a:off x="3074988" y="3529013"/>
            <a:ext cx="0" cy="1050925"/>
          </a:xfrm>
          <a:prstGeom prst="line">
            <a:avLst/>
          </a:prstGeom>
          <a:noFill/>
          <a:ln w="38100">
            <a:solidFill>
              <a:srgbClr val="FF66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610" name="Line 106"/>
          <p:cNvSpPr>
            <a:spLocks noChangeShapeType="1"/>
          </p:cNvSpPr>
          <p:nvPr/>
        </p:nvSpPr>
        <p:spPr bwMode="auto">
          <a:xfrm flipV="1">
            <a:off x="3387725" y="4284663"/>
            <a:ext cx="471488" cy="434975"/>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611" name="Line 107"/>
          <p:cNvSpPr>
            <a:spLocks noChangeShapeType="1"/>
          </p:cNvSpPr>
          <p:nvPr/>
        </p:nvSpPr>
        <p:spPr bwMode="auto">
          <a:xfrm flipV="1">
            <a:off x="4470400" y="3221038"/>
            <a:ext cx="604838" cy="49530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612" name="Line 108"/>
          <p:cNvSpPr>
            <a:spLocks noChangeShapeType="1"/>
          </p:cNvSpPr>
          <p:nvPr/>
        </p:nvSpPr>
        <p:spPr bwMode="auto">
          <a:xfrm>
            <a:off x="5689600" y="3213100"/>
            <a:ext cx="538163" cy="433388"/>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613" name="Line 109"/>
          <p:cNvSpPr>
            <a:spLocks noChangeShapeType="1"/>
          </p:cNvSpPr>
          <p:nvPr/>
        </p:nvSpPr>
        <p:spPr bwMode="auto">
          <a:xfrm>
            <a:off x="6835775" y="3963988"/>
            <a:ext cx="536575" cy="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614" name="Text Box 110"/>
          <p:cNvSpPr txBox="1">
            <a:spLocks noChangeArrowheads="1"/>
          </p:cNvSpPr>
          <p:nvPr/>
        </p:nvSpPr>
        <p:spPr bwMode="auto">
          <a:xfrm>
            <a:off x="250825" y="5516563"/>
            <a:ext cx="2468563" cy="831850"/>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anose="02020603050405020304" pitchFamily="18" charset="0"/>
              </a:rPr>
              <a:t>关键路径上事件的 </a:t>
            </a:r>
            <a:r>
              <a:rPr lang="en-US" altLang="zh-CN" sz="2400" b="1">
                <a:solidFill>
                  <a:srgbClr val="FF6600"/>
                </a:solidFill>
                <a:latin typeface="Times New Roman" panose="02020603050405020304" pitchFamily="18" charset="0"/>
              </a:rPr>
              <a:t>EET</a:t>
            </a:r>
            <a:r>
              <a:rPr lang="zh-CN" altLang="en-US" sz="2400" b="1">
                <a:solidFill>
                  <a:srgbClr val="FF6600"/>
                </a:solidFill>
                <a:latin typeface="Times New Roman" panose="02020603050405020304" pitchFamily="18" charset="0"/>
              </a:rPr>
              <a:t>＝</a:t>
            </a:r>
            <a:r>
              <a:rPr lang="en-US" altLang="zh-CN" sz="2400" b="1">
                <a:solidFill>
                  <a:srgbClr val="FF6600"/>
                </a:solidFill>
                <a:latin typeface="Times New Roman" panose="02020603050405020304" pitchFamily="18" charset="0"/>
              </a:rPr>
              <a:t>LET</a:t>
            </a:r>
          </a:p>
        </p:txBody>
      </p:sp>
      <p:sp>
        <p:nvSpPr>
          <p:cNvPr id="277615" name="Text Box 111"/>
          <p:cNvSpPr txBox="1">
            <a:spLocks noChangeArrowheads="1"/>
          </p:cNvSpPr>
          <p:nvPr/>
        </p:nvSpPr>
        <p:spPr bwMode="auto">
          <a:xfrm>
            <a:off x="6011863" y="4741863"/>
            <a:ext cx="2987675" cy="1927225"/>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anose="02020603050405020304" pitchFamily="18" charset="0"/>
              </a:rPr>
              <a:t>关键路径的事件必须准时发生，作业的实际持续时间不能超过估计持续时间。否则工程不能按时完成。</a:t>
            </a:r>
            <a:endParaRPr lang="zh-CN" altLang="en-US" sz="2400" b="1">
              <a:solidFill>
                <a:srgbClr val="FF6600"/>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7508"/>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77607"/>
                                        </p:tgtEl>
                                        <p:attrNameLst>
                                          <p:attrName>style.visibility</p:attrName>
                                        </p:attrNameLst>
                                      </p:cBhvr>
                                      <p:to>
                                        <p:strVal val="visible"/>
                                      </p:to>
                                    </p:set>
                                    <p:animEffect transition="in" filter="wipe(left)">
                                      <p:cBhvr>
                                        <p:cTn id="10" dur="500"/>
                                        <p:tgtEl>
                                          <p:spTgt spid="277607"/>
                                        </p:tgtEl>
                                      </p:cBhvr>
                                    </p:animEffect>
                                  </p:childTnLst>
                                </p:cTn>
                              </p:par>
                            </p:childTnLst>
                          </p:cTn>
                        </p:par>
                        <p:par>
                          <p:cTn id="11" fill="hold" nodeType="afterGroup">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277608"/>
                                        </p:tgtEl>
                                        <p:attrNameLst>
                                          <p:attrName>style.visibility</p:attrName>
                                        </p:attrNameLst>
                                      </p:cBhvr>
                                      <p:to>
                                        <p:strVal val="visible"/>
                                      </p:to>
                                    </p:set>
                                    <p:animEffect transition="in" filter="wipe(down)">
                                      <p:cBhvr>
                                        <p:cTn id="14" dur="500"/>
                                        <p:tgtEl>
                                          <p:spTgt spid="277608"/>
                                        </p:tgtEl>
                                      </p:cBhvr>
                                    </p:animEffect>
                                  </p:childTnLst>
                                </p:cTn>
                              </p:par>
                            </p:childTnLst>
                          </p:cTn>
                        </p:par>
                        <p:par>
                          <p:cTn id="15" fill="hold" nodeType="afterGroup">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277609"/>
                                        </p:tgtEl>
                                        <p:attrNameLst>
                                          <p:attrName>style.visibility</p:attrName>
                                        </p:attrNameLst>
                                      </p:cBhvr>
                                      <p:to>
                                        <p:strVal val="visible"/>
                                      </p:to>
                                    </p:set>
                                    <p:animEffect transition="in" filter="wipe(up)">
                                      <p:cBhvr>
                                        <p:cTn id="18" dur="500"/>
                                        <p:tgtEl>
                                          <p:spTgt spid="277609"/>
                                        </p:tgtEl>
                                      </p:cBhvr>
                                    </p:animEffect>
                                  </p:childTnLst>
                                </p:cTn>
                              </p:par>
                            </p:childTnLst>
                          </p:cTn>
                        </p:par>
                        <p:par>
                          <p:cTn id="19" fill="hold" nodeType="afterGroup">
                            <p:stCondLst>
                              <p:cond delay="2000"/>
                            </p:stCondLst>
                            <p:childTnLst>
                              <p:par>
                                <p:cTn id="20" presetID="22" presetClass="entr" presetSubtype="4" fill="hold" grpId="0" nodeType="afterEffect">
                                  <p:stCondLst>
                                    <p:cond delay="0"/>
                                  </p:stCondLst>
                                  <p:childTnLst>
                                    <p:set>
                                      <p:cBhvr>
                                        <p:cTn id="21" dur="1" fill="hold">
                                          <p:stCondLst>
                                            <p:cond delay="0"/>
                                          </p:stCondLst>
                                        </p:cTn>
                                        <p:tgtEl>
                                          <p:spTgt spid="277610"/>
                                        </p:tgtEl>
                                        <p:attrNameLst>
                                          <p:attrName>style.visibility</p:attrName>
                                        </p:attrNameLst>
                                      </p:cBhvr>
                                      <p:to>
                                        <p:strVal val="visible"/>
                                      </p:to>
                                    </p:set>
                                    <p:animEffect transition="in" filter="wipe(down)">
                                      <p:cBhvr>
                                        <p:cTn id="22" dur="500"/>
                                        <p:tgtEl>
                                          <p:spTgt spid="277610"/>
                                        </p:tgtEl>
                                      </p:cBhvr>
                                    </p:animEffect>
                                  </p:childTnLst>
                                </p:cTn>
                              </p:par>
                            </p:childTnLst>
                          </p:cTn>
                        </p:par>
                        <p:par>
                          <p:cTn id="23" fill="hold" nodeType="afterGroup">
                            <p:stCondLst>
                              <p:cond delay="2500"/>
                            </p:stCondLst>
                            <p:childTnLst>
                              <p:par>
                                <p:cTn id="24" presetID="22" presetClass="entr" presetSubtype="4" fill="hold" grpId="0" nodeType="afterEffect">
                                  <p:stCondLst>
                                    <p:cond delay="0"/>
                                  </p:stCondLst>
                                  <p:childTnLst>
                                    <p:set>
                                      <p:cBhvr>
                                        <p:cTn id="25" dur="1" fill="hold">
                                          <p:stCondLst>
                                            <p:cond delay="0"/>
                                          </p:stCondLst>
                                        </p:cTn>
                                        <p:tgtEl>
                                          <p:spTgt spid="277611"/>
                                        </p:tgtEl>
                                        <p:attrNameLst>
                                          <p:attrName>style.visibility</p:attrName>
                                        </p:attrNameLst>
                                      </p:cBhvr>
                                      <p:to>
                                        <p:strVal val="visible"/>
                                      </p:to>
                                    </p:set>
                                    <p:animEffect transition="in" filter="wipe(down)">
                                      <p:cBhvr>
                                        <p:cTn id="26" dur="500"/>
                                        <p:tgtEl>
                                          <p:spTgt spid="277611"/>
                                        </p:tgtEl>
                                      </p:cBhvr>
                                    </p:animEffect>
                                  </p:childTnLst>
                                </p:cTn>
                              </p:par>
                            </p:childTnLst>
                          </p:cTn>
                        </p:par>
                        <p:par>
                          <p:cTn id="27" fill="hold" nodeType="afterGroup">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277612"/>
                                        </p:tgtEl>
                                        <p:attrNameLst>
                                          <p:attrName>style.visibility</p:attrName>
                                        </p:attrNameLst>
                                      </p:cBhvr>
                                      <p:to>
                                        <p:strVal val="visible"/>
                                      </p:to>
                                    </p:set>
                                    <p:animEffect transition="in" filter="wipe(up)">
                                      <p:cBhvr>
                                        <p:cTn id="30" dur="500"/>
                                        <p:tgtEl>
                                          <p:spTgt spid="277612"/>
                                        </p:tgtEl>
                                      </p:cBhvr>
                                    </p:animEffect>
                                  </p:childTnLst>
                                </p:cTn>
                              </p:par>
                            </p:childTnLst>
                          </p:cTn>
                        </p:par>
                        <p:par>
                          <p:cTn id="31" fill="hold" nodeType="afterGroup">
                            <p:stCondLst>
                              <p:cond delay="3500"/>
                            </p:stCondLst>
                            <p:childTnLst>
                              <p:par>
                                <p:cTn id="32" presetID="22" presetClass="entr" presetSubtype="8" fill="hold" grpId="0" nodeType="afterEffect">
                                  <p:stCondLst>
                                    <p:cond delay="0"/>
                                  </p:stCondLst>
                                  <p:childTnLst>
                                    <p:set>
                                      <p:cBhvr>
                                        <p:cTn id="33" dur="1" fill="hold">
                                          <p:stCondLst>
                                            <p:cond delay="0"/>
                                          </p:stCondLst>
                                        </p:cTn>
                                        <p:tgtEl>
                                          <p:spTgt spid="277613"/>
                                        </p:tgtEl>
                                        <p:attrNameLst>
                                          <p:attrName>style.visibility</p:attrName>
                                        </p:attrNameLst>
                                      </p:cBhvr>
                                      <p:to>
                                        <p:strVal val="visible"/>
                                      </p:to>
                                    </p:set>
                                    <p:animEffect transition="in" filter="wipe(left)">
                                      <p:cBhvr>
                                        <p:cTn id="34" dur="500"/>
                                        <p:tgtEl>
                                          <p:spTgt spid="27761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77614"/>
                                        </p:tgtEl>
                                        <p:attrNameLst>
                                          <p:attrName>style.visibility</p:attrName>
                                        </p:attrNameLst>
                                      </p:cBhvr>
                                      <p:to>
                                        <p:strVal val="visible"/>
                                      </p:to>
                                    </p:set>
                                    <p:animEffect transition="in" filter="blinds(horizontal)">
                                      <p:cBhvr>
                                        <p:cTn id="39" dur="500"/>
                                        <p:tgtEl>
                                          <p:spTgt spid="27761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77615"/>
                                        </p:tgtEl>
                                        <p:attrNameLst>
                                          <p:attrName>style.visibility</p:attrName>
                                        </p:attrNameLst>
                                      </p:cBhvr>
                                      <p:to>
                                        <p:strVal val="visible"/>
                                      </p:to>
                                    </p:set>
                                    <p:animEffect transition="in" filter="blinds(horizontal)">
                                      <p:cBhvr>
                                        <p:cTn id="44" dur="500"/>
                                        <p:tgtEl>
                                          <p:spTgt spid="277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607" grpId="0" animBg="1"/>
      <p:bldP spid="277608" grpId="0" animBg="1"/>
      <p:bldP spid="277609" grpId="0" animBg="1"/>
      <p:bldP spid="277610" grpId="0" animBg="1"/>
      <p:bldP spid="277611" grpId="0" animBg="1"/>
      <p:bldP spid="277612" grpId="0" animBg="1"/>
      <p:bldP spid="277613" grpId="0" animBg="1"/>
      <p:bldP spid="277614" grpId="0" animBg="1" autoUpdateAnimBg="0"/>
      <p:bldP spid="277615"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ChangeArrowheads="1"/>
          </p:cNvSpPr>
          <p:nvPr/>
        </p:nvSpPr>
        <p:spPr bwMode="auto">
          <a:xfrm>
            <a:off x="0" y="0"/>
            <a:ext cx="9144000" cy="68580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8531" name="Group 3"/>
          <p:cNvGrpSpPr>
            <a:grpSpLocks/>
          </p:cNvGrpSpPr>
          <p:nvPr/>
        </p:nvGrpSpPr>
        <p:grpSpPr bwMode="auto">
          <a:xfrm>
            <a:off x="611188" y="2420938"/>
            <a:ext cx="7961312" cy="3959225"/>
            <a:chOff x="657" y="210"/>
            <a:chExt cx="5015" cy="2494"/>
          </a:xfrm>
        </p:grpSpPr>
        <p:sp>
          <p:nvSpPr>
            <p:cNvPr id="278532" name="Line 4"/>
            <p:cNvSpPr>
              <a:spLocks noChangeShapeType="1"/>
            </p:cNvSpPr>
            <p:nvPr/>
          </p:nvSpPr>
          <p:spPr bwMode="auto">
            <a:xfrm>
              <a:off x="4081" y="989"/>
              <a:ext cx="339" cy="27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33" name="Text Box 5"/>
            <p:cNvSpPr txBox="1">
              <a:spLocks noChangeArrowheads="1"/>
            </p:cNvSpPr>
            <p:nvPr/>
          </p:nvSpPr>
          <p:spPr bwMode="auto">
            <a:xfrm>
              <a:off x="4209" y="95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6</a:t>
              </a:r>
            </a:p>
          </p:txBody>
        </p:sp>
        <p:sp>
          <p:nvSpPr>
            <p:cNvPr id="278534" name="Line 6"/>
            <p:cNvSpPr>
              <a:spLocks noChangeShapeType="1"/>
            </p:cNvSpPr>
            <p:nvPr/>
          </p:nvSpPr>
          <p:spPr bwMode="auto">
            <a:xfrm>
              <a:off x="3320" y="521"/>
              <a:ext cx="381" cy="1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35" name="Oval 7"/>
            <p:cNvSpPr>
              <a:spLocks noChangeArrowheads="1"/>
            </p:cNvSpPr>
            <p:nvPr/>
          </p:nvSpPr>
          <p:spPr bwMode="auto">
            <a:xfrm>
              <a:off x="657" y="1253"/>
              <a:ext cx="507" cy="4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36" name="Line 8"/>
            <p:cNvSpPr>
              <a:spLocks noChangeShapeType="1"/>
            </p:cNvSpPr>
            <p:nvPr/>
          </p:nvSpPr>
          <p:spPr bwMode="auto">
            <a:xfrm>
              <a:off x="911" y="1253"/>
              <a:ext cx="0"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37" name="Line 9"/>
            <p:cNvSpPr>
              <a:spLocks noChangeShapeType="1"/>
            </p:cNvSpPr>
            <p:nvPr/>
          </p:nvSpPr>
          <p:spPr bwMode="auto">
            <a:xfrm>
              <a:off x="911" y="1487"/>
              <a:ext cx="2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38" name="Text Box 10"/>
            <p:cNvSpPr txBox="1">
              <a:spLocks noChangeArrowheads="1"/>
            </p:cNvSpPr>
            <p:nvPr/>
          </p:nvSpPr>
          <p:spPr bwMode="auto">
            <a:xfrm>
              <a:off x="699" y="1370"/>
              <a:ext cx="1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a:t>
              </a:r>
            </a:p>
          </p:txBody>
        </p:sp>
        <p:sp>
          <p:nvSpPr>
            <p:cNvPr id="278539" name="Text Box 11"/>
            <p:cNvSpPr txBox="1">
              <a:spLocks noChangeArrowheads="1"/>
            </p:cNvSpPr>
            <p:nvPr/>
          </p:nvSpPr>
          <p:spPr bwMode="auto">
            <a:xfrm>
              <a:off x="911" y="1253"/>
              <a:ext cx="1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0</a:t>
              </a:r>
            </a:p>
          </p:txBody>
        </p:sp>
        <p:sp>
          <p:nvSpPr>
            <p:cNvPr id="278540" name="Text Box 12"/>
            <p:cNvSpPr txBox="1">
              <a:spLocks noChangeArrowheads="1"/>
            </p:cNvSpPr>
            <p:nvPr/>
          </p:nvSpPr>
          <p:spPr bwMode="auto">
            <a:xfrm>
              <a:off x="911" y="1480"/>
              <a:ext cx="1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0</a:t>
              </a:r>
            </a:p>
          </p:txBody>
        </p:sp>
        <p:sp>
          <p:nvSpPr>
            <p:cNvPr id="278541" name="Oval 13"/>
            <p:cNvSpPr>
              <a:spLocks noChangeArrowheads="1"/>
            </p:cNvSpPr>
            <p:nvPr/>
          </p:nvSpPr>
          <p:spPr bwMode="auto">
            <a:xfrm>
              <a:off x="1502" y="1262"/>
              <a:ext cx="508" cy="46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2" name="Line 14"/>
            <p:cNvSpPr>
              <a:spLocks noChangeShapeType="1"/>
            </p:cNvSpPr>
            <p:nvPr/>
          </p:nvSpPr>
          <p:spPr bwMode="auto">
            <a:xfrm>
              <a:off x="1756" y="1262"/>
              <a:ext cx="0" cy="4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43" name="Line 15"/>
            <p:cNvSpPr>
              <a:spLocks noChangeShapeType="1"/>
            </p:cNvSpPr>
            <p:nvPr/>
          </p:nvSpPr>
          <p:spPr bwMode="auto">
            <a:xfrm>
              <a:off x="1756" y="1496"/>
              <a:ext cx="2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44" name="Text Box 16"/>
            <p:cNvSpPr txBox="1">
              <a:spLocks noChangeArrowheads="1"/>
            </p:cNvSpPr>
            <p:nvPr/>
          </p:nvSpPr>
          <p:spPr bwMode="auto">
            <a:xfrm>
              <a:off x="1544" y="1379"/>
              <a:ext cx="1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2</a:t>
              </a:r>
            </a:p>
          </p:txBody>
        </p:sp>
        <p:sp>
          <p:nvSpPr>
            <p:cNvPr id="278545" name="Oval 17"/>
            <p:cNvSpPr>
              <a:spLocks noChangeArrowheads="1"/>
            </p:cNvSpPr>
            <p:nvPr/>
          </p:nvSpPr>
          <p:spPr bwMode="auto">
            <a:xfrm>
              <a:off x="2856" y="1223"/>
              <a:ext cx="507" cy="4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6" name="Line 18"/>
            <p:cNvSpPr>
              <a:spLocks noChangeShapeType="1"/>
            </p:cNvSpPr>
            <p:nvPr/>
          </p:nvSpPr>
          <p:spPr bwMode="auto">
            <a:xfrm>
              <a:off x="3110" y="1223"/>
              <a:ext cx="0"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47" name="Line 19"/>
            <p:cNvSpPr>
              <a:spLocks noChangeShapeType="1"/>
            </p:cNvSpPr>
            <p:nvPr/>
          </p:nvSpPr>
          <p:spPr bwMode="auto">
            <a:xfrm>
              <a:off x="3110" y="1457"/>
              <a:ext cx="2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48" name="Text Box 20"/>
            <p:cNvSpPr txBox="1">
              <a:spLocks noChangeArrowheads="1"/>
            </p:cNvSpPr>
            <p:nvPr/>
          </p:nvSpPr>
          <p:spPr bwMode="auto">
            <a:xfrm>
              <a:off x="2898" y="1340"/>
              <a:ext cx="1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6</a:t>
              </a:r>
            </a:p>
          </p:txBody>
        </p:sp>
        <p:sp>
          <p:nvSpPr>
            <p:cNvPr id="278549" name="Oval 21"/>
            <p:cNvSpPr>
              <a:spLocks noChangeArrowheads="1"/>
            </p:cNvSpPr>
            <p:nvPr/>
          </p:nvSpPr>
          <p:spPr bwMode="auto">
            <a:xfrm>
              <a:off x="4293" y="1222"/>
              <a:ext cx="508" cy="4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0" name="Line 22"/>
            <p:cNvSpPr>
              <a:spLocks noChangeShapeType="1"/>
            </p:cNvSpPr>
            <p:nvPr/>
          </p:nvSpPr>
          <p:spPr bwMode="auto">
            <a:xfrm>
              <a:off x="4546" y="1222"/>
              <a:ext cx="0"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51" name="Line 23"/>
            <p:cNvSpPr>
              <a:spLocks noChangeShapeType="1"/>
            </p:cNvSpPr>
            <p:nvPr/>
          </p:nvSpPr>
          <p:spPr bwMode="auto">
            <a:xfrm>
              <a:off x="4546" y="1456"/>
              <a:ext cx="2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52" name="Text Box 24"/>
            <p:cNvSpPr txBox="1">
              <a:spLocks noChangeArrowheads="1"/>
            </p:cNvSpPr>
            <p:nvPr/>
          </p:nvSpPr>
          <p:spPr bwMode="auto">
            <a:xfrm>
              <a:off x="4334" y="1359"/>
              <a:ext cx="2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lang="en-US" altLang="zh-CN" sz="2000" b="1">
                  <a:latin typeface="Times New Roman" panose="02020603050405020304" pitchFamily="18" charset="0"/>
                </a:rPr>
                <a:t>10</a:t>
              </a:r>
            </a:p>
          </p:txBody>
        </p:sp>
        <p:sp>
          <p:nvSpPr>
            <p:cNvPr id="278553" name="Oval 25"/>
            <p:cNvSpPr>
              <a:spLocks noChangeArrowheads="1"/>
            </p:cNvSpPr>
            <p:nvPr/>
          </p:nvSpPr>
          <p:spPr bwMode="auto">
            <a:xfrm>
              <a:off x="5139" y="1222"/>
              <a:ext cx="507" cy="4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4" name="Line 26"/>
            <p:cNvSpPr>
              <a:spLocks noChangeShapeType="1"/>
            </p:cNvSpPr>
            <p:nvPr/>
          </p:nvSpPr>
          <p:spPr bwMode="auto">
            <a:xfrm>
              <a:off x="5392" y="1222"/>
              <a:ext cx="0"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55" name="Line 27"/>
            <p:cNvSpPr>
              <a:spLocks noChangeShapeType="1"/>
            </p:cNvSpPr>
            <p:nvPr/>
          </p:nvSpPr>
          <p:spPr bwMode="auto">
            <a:xfrm>
              <a:off x="5392" y="1456"/>
              <a:ext cx="2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56" name="Text Box 28"/>
            <p:cNvSpPr txBox="1">
              <a:spLocks noChangeArrowheads="1"/>
            </p:cNvSpPr>
            <p:nvPr/>
          </p:nvSpPr>
          <p:spPr bwMode="auto">
            <a:xfrm>
              <a:off x="5181" y="1339"/>
              <a:ext cx="1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lang="en-US" altLang="zh-CN" sz="2000" b="1">
                  <a:latin typeface="Times New Roman" panose="02020603050405020304" pitchFamily="18" charset="0"/>
                </a:rPr>
                <a:t>11</a:t>
              </a:r>
            </a:p>
          </p:txBody>
        </p:sp>
        <p:sp>
          <p:nvSpPr>
            <p:cNvPr id="278557" name="Line 29"/>
            <p:cNvSpPr>
              <a:spLocks noChangeShapeType="1"/>
            </p:cNvSpPr>
            <p:nvPr/>
          </p:nvSpPr>
          <p:spPr bwMode="auto">
            <a:xfrm>
              <a:off x="1164" y="1496"/>
              <a:ext cx="33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58" name="Line 30"/>
            <p:cNvSpPr>
              <a:spLocks noChangeShapeType="1"/>
            </p:cNvSpPr>
            <p:nvPr/>
          </p:nvSpPr>
          <p:spPr bwMode="auto">
            <a:xfrm>
              <a:off x="4801" y="1457"/>
              <a:ext cx="33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59" name="Oval 31"/>
            <p:cNvSpPr>
              <a:spLocks noChangeArrowheads="1"/>
            </p:cNvSpPr>
            <p:nvPr/>
          </p:nvSpPr>
          <p:spPr bwMode="auto">
            <a:xfrm>
              <a:off x="2855" y="210"/>
              <a:ext cx="507" cy="4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0" name="Line 32"/>
            <p:cNvSpPr>
              <a:spLocks noChangeShapeType="1"/>
            </p:cNvSpPr>
            <p:nvPr/>
          </p:nvSpPr>
          <p:spPr bwMode="auto">
            <a:xfrm>
              <a:off x="3109" y="210"/>
              <a:ext cx="0"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61" name="Line 33"/>
            <p:cNvSpPr>
              <a:spLocks noChangeShapeType="1"/>
            </p:cNvSpPr>
            <p:nvPr/>
          </p:nvSpPr>
          <p:spPr bwMode="auto">
            <a:xfrm>
              <a:off x="3109" y="444"/>
              <a:ext cx="2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62" name="Text Box 34"/>
            <p:cNvSpPr txBox="1">
              <a:spLocks noChangeArrowheads="1"/>
            </p:cNvSpPr>
            <p:nvPr/>
          </p:nvSpPr>
          <p:spPr bwMode="auto">
            <a:xfrm>
              <a:off x="2897" y="327"/>
              <a:ext cx="1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5</a:t>
              </a:r>
            </a:p>
          </p:txBody>
        </p:sp>
        <p:sp>
          <p:nvSpPr>
            <p:cNvPr id="278563" name="Oval 35"/>
            <p:cNvSpPr>
              <a:spLocks noChangeArrowheads="1"/>
            </p:cNvSpPr>
            <p:nvPr/>
          </p:nvSpPr>
          <p:spPr bwMode="auto">
            <a:xfrm>
              <a:off x="2180" y="716"/>
              <a:ext cx="507" cy="4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4" name="Line 36"/>
            <p:cNvSpPr>
              <a:spLocks noChangeShapeType="1"/>
            </p:cNvSpPr>
            <p:nvPr/>
          </p:nvSpPr>
          <p:spPr bwMode="auto">
            <a:xfrm>
              <a:off x="2434" y="716"/>
              <a:ext cx="0"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65" name="Line 37"/>
            <p:cNvSpPr>
              <a:spLocks noChangeShapeType="1"/>
            </p:cNvSpPr>
            <p:nvPr/>
          </p:nvSpPr>
          <p:spPr bwMode="auto">
            <a:xfrm>
              <a:off x="2434" y="950"/>
              <a:ext cx="2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66" name="Text Box 38"/>
            <p:cNvSpPr txBox="1">
              <a:spLocks noChangeArrowheads="1"/>
            </p:cNvSpPr>
            <p:nvPr/>
          </p:nvSpPr>
          <p:spPr bwMode="auto">
            <a:xfrm>
              <a:off x="2222" y="833"/>
              <a:ext cx="1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3</a:t>
              </a:r>
            </a:p>
          </p:txBody>
        </p:sp>
        <p:sp>
          <p:nvSpPr>
            <p:cNvPr id="278567" name="Oval 39"/>
            <p:cNvSpPr>
              <a:spLocks noChangeArrowheads="1"/>
            </p:cNvSpPr>
            <p:nvPr/>
          </p:nvSpPr>
          <p:spPr bwMode="auto">
            <a:xfrm>
              <a:off x="2179" y="1846"/>
              <a:ext cx="507" cy="4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8" name="Line 40"/>
            <p:cNvSpPr>
              <a:spLocks noChangeShapeType="1"/>
            </p:cNvSpPr>
            <p:nvPr/>
          </p:nvSpPr>
          <p:spPr bwMode="auto">
            <a:xfrm>
              <a:off x="2433" y="1846"/>
              <a:ext cx="0"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69" name="Line 41"/>
            <p:cNvSpPr>
              <a:spLocks noChangeShapeType="1"/>
            </p:cNvSpPr>
            <p:nvPr/>
          </p:nvSpPr>
          <p:spPr bwMode="auto">
            <a:xfrm>
              <a:off x="2433" y="2080"/>
              <a:ext cx="2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70" name="Text Box 42"/>
            <p:cNvSpPr txBox="1">
              <a:spLocks noChangeArrowheads="1"/>
            </p:cNvSpPr>
            <p:nvPr/>
          </p:nvSpPr>
          <p:spPr bwMode="auto">
            <a:xfrm>
              <a:off x="2221" y="1963"/>
              <a:ext cx="1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4</a:t>
              </a:r>
            </a:p>
          </p:txBody>
        </p:sp>
        <p:sp>
          <p:nvSpPr>
            <p:cNvPr id="278571" name="Oval 43"/>
            <p:cNvSpPr>
              <a:spLocks noChangeArrowheads="1"/>
            </p:cNvSpPr>
            <p:nvPr/>
          </p:nvSpPr>
          <p:spPr bwMode="auto">
            <a:xfrm>
              <a:off x="3659" y="599"/>
              <a:ext cx="507" cy="4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2" name="Line 44"/>
            <p:cNvSpPr>
              <a:spLocks noChangeShapeType="1"/>
            </p:cNvSpPr>
            <p:nvPr/>
          </p:nvSpPr>
          <p:spPr bwMode="auto">
            <a:xfrm>
              <a:off x="3912" y="599"/>
              <a:ext cx="0"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73" name="Line 45"/>
            <p:cNvSpPr>
              <a:spLocks noChangeShapeType="1"/>
            </p:cNvSpPr>
            <p:nvPr/>
          </p:nvSpPr>
          <p:spPr bwMode="auto">
            <a:xfrm>
              <a:off x="3912" y="833"/>
              <a:ext cx="2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74" name="Text Box 46"/>
            <p:cNvSpPr txBox="1">
              <a:spLocks noChangeArrowheads="1"/>
            </p:cNvSpPr>
            <p:nvPr/>
          </p:nvSpPr>
          <p:spPr bwMode="auto">
            <a:xfrm>
              <a:off x="3701" y="716"/>
              <a:ext cx="1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8</a:t>
              </a:r>
            </a:p>
          </p:txBody>
        </p:sp>
        <p:sp>
          <p:nvSpPr>
            <p:cNvPr id="278575" name="Oval 47"/>
            <p:cNvSpPr>
              <a:spLocks noChangeArrowheads="1"/>
            </p:cNvSpPr>
            <p:nvPr/>
          </p:nvSpPr>
          <p:spPr bwMode="auto">
            <a:xfrm>
              <a:off x="2855" y="2236"/>
              <a:ext cx="507" cy="4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6" name="Line 48"/>
            <p:cNvSpPr>
              <a:spLocks noChangeShapeType="1"/>
            </p:cNvSpPr>
            <p:nvPr/>
          </p:nvSpPr>
          <p:spPr bwMode="auto">
            <a:xfrm>
              <a:off x="3109" y="2236"/>
              <a:ext cx="0"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77" name="Line 49"/>
            <p:cNvSpPr>
              <a:spLocks noChangeShapeType="1"/>
            </p:cNvSpPr>
            <p:nvPr/>
          </p:nvSpPr>
          <p:spPr bwMode="auto">
            <a:xfrm>
              <a:off x="3109" y="2470"/>
              <a:ext cx="2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78" name="Text Box 50"/>
            <p:cNvSpPr txBox="1">
              <a:spLocks noChangeArrowheads="1"/>
            </p:cNvSpPr>
            <p:nvPr/>
          </p:nvSpPr>
          <p:spPr bwMode="auto">
            <a:xfrm>
              <a:off x="2897" y="2353"/>
              <a:ext cx="1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7</a:t>
              </a:r>
            </a:p>
          </p:txBody>
        </p:sp>
        <p:sp>
          <p:nvSpPr>
            <p:cNvPr id="278579" name="Oval 51"/>
            <p:cNvSpPr>
              <a:spLocks noChangeArrowheads="1"/>
            </p:cNvSpPr>
            <p:nvPr/>
          </p:nvSpPr>
          <p:spPr bwMode="auto">
            <a:xfrm>
              <a:off x="3659" y="1769"/>
              <a:ext cx="507" cy="46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0" name="Line 52"/>
            <p:cNvSpPr>
              <a:spLocks noChangeShapeType="1"/>
            </p:cNvSpPr>
            <p:nvPr/>
          </p:nvSpPr>
          <p:spPr bwMode="auto">
            <a:xfrm>
              <a:off x="3912" y="1769"/>
              <a:ext cx="0" cy="4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81" name="Line 53"/>
            <p:cNvSpPr>
              <a:spLocks noChangeShapeType="1"/>
            </p:cNvSpPr>
            <p:nvPr/>
          </p:nvSpPr>
          <p:spPr bwMode="auto">
            <a:xfrm>
              <a:off x="3912" y="2003"/>
              <a:ext cx="2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82" name="Text Box 54"/>
            <p:cNvSpPr txBox="1">
              <a:spLocks noChangeArrowheads="1"/>
            </p:cNvSpPr>
            <p:nvPr/>
          </p:nvSpPr>
          <p:spPr bwMode="auto">
            <a:xfrm>
              <a:off x="3701" y="1886"/>
              <a:ext cx="1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9</a:t>
              </a:r>
            </a:p>
          </p:txBody>
        </p:sp>
        <p:sp>
          <p:nvSpPr>
            <p:cNvPr id="278583" name="Line 55"/>
            <p:cNvSpPr>
              <a:spLocks noChangeShapeType="1"/>
            </p:cNvSpPr>
            <p:nvPr/>
          </p:nvSpPr>
          <p:spPr bwMode="auto">
            <a:xfrm flipV="1">
              <a:off x="1968" y="1106"/>
              <a:ext cx="295" cy="23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84" name="Line 56"/>
            <p:cNvSpPr>
              <a:spLocks noChangeShapeType="1"/>
            </p:cNvSpPr>
            <p:nvPr/>
          </p:nvSpPr>
          <p:spPr bwMode="auto">
            <a:xfrm flipV="1">
              <a:off x="2643" y="599"/>
              <a:ext cx="297" cy="2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85" name="Line 57"/>
            <p:cNvSpPr>
              <a:spLocks noChangeShapeType="1"/>
            </p:cNvSpPr>
            <p:nvPr/>
          </p:nvSpPr>
          <p:spPr bwMode="auto">
            <a:xfrm>
              <a:off x="1925" y="1691"/>
              <a:ext cx="296" cy="2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86" name="Line 58"/>
            <p:cNvSpPr>
              <a:spLocks noChangeShapeType="1"/>
            </p:cNvSpPr>
            <p:nvPr/>
          </p:nvSpPr>
          <p:spPr bwMode="auto">
            <a:xfrm flipV="1">
              <a:off x="2643" y="1651"/>
              <a:ext cx="297" cy="27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87" name="Line 59"/>
            <p:cNvSpPr>
              <a:spLocks noChangeShapeType="1"/>
            </p:cNvSpPr>
            <p:nvPr/>
          </p:nvSpPr>
          <p:spPr bwMode="auto">
            <a:xfrm flipV="1">
              <a:off x="3320" y="989"/>
              <a:ext cx="381" cy="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88" name="Line 60"/>
            <p:cNvSpPr>
              <a:spLocks noChangeShapeType="1"/>
            </p:cNvSpPr>
            <p:nvPr/>
          </p:nvSpPr>
          <p:spPr bwMode="auto">
            <a:xfrm flipV="1">
              <a:off x="3363" y="2158"/>
              <a:ext cx="338" cy="27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89" name="Line 61"/>
            <p:cNvSpPr>
              <a:spLocks noChangeShapeType="1"/>
            </p:cNvSpPr>
            <p:nvPr/>
          </p:nvSpPr>
          <p:spPr bwMode="auto">
            <a:xfrm flipV="1">
              <a:off x="4124" y="1613"/>
              <a:ext cx="253" cy="2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90" name="Line 62"/>
            <p:cNvSpPr>
              <a:spLocks noChangeShapeType="1"/>
            </p:cNvSpPr>
            <p:nvPr/>
          </p:nvSpPr>
          <p:spPr bwMode="auto">
            <a:xfrm>
              <a:off x="2433" y="1184"/>
              <a:ext cx="0" cy="662"/>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91" name="Line 63"/>
            <p:cNvSpPr>
              <a:spLocks noChangeShapeType="1"/>
            </p:cNvSpPr>
            <p:nvPr/>
          </p:nvSpPr>
          <p:spPr bwMode="auto">
            <a:xfrm>
              <a:off x="3109" y="677"/>
              <a:ext cx="0" cy="54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92" name="Line 64"/>
            <p:cNvSpPr>
              <a:spLocks noChangeShapeType="1"/>
            </p:cNvSpPr>
            <p:nvPr/>
          </p:nvSpPr>
          <p:spPr bwMode="auto">
            <a:xfrm>
              <a:off x="3109" y="1691"/>
              <a:ext cx="0" cy="54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93" name="Line 65"/>
            <p:cNvSpPr>
              <a:spLocks noChangeShapeType="1"/>
            </p:cNvSpPr>
            <p:nvPr/>
          </p:nvSpPr>
          <p:spPr bwMode="auto">
            <a:xfrm>
              <a:off x="2643" y="2197"/>
              <a:ext cx="212" cy="1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94" name="Line 66"/>
            <p:cNvSpPr>
              <a:spLocks noChangeShapeType="1"/>
            </p:cNvSpPr>
            <p:nvPr/>
          </p:nvSpPr>
          <p:spPr bwMode="auto">
            <a:xfrm>
              <a:off x="3912" y="1067"/>
              <a:ext cx="0" cy="70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595" name="Text Box 67"/>
            <p:cNvSpPr txBox="1">
              <a:spLocks noChangeArrowheads="1"/>
            </p:cNvSpPr>
            <p:nvPr/>
          </p:nvSpPr>
          <p:spPr bwMode="auto">
            <a:xfrm>
              <a:off x="1249" y="127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2</a:t>
              </a:r>
            </a:p>
          </p:txBody>
        </p:sp>
        <p:sp>
          <p:nvSpPr>
            <p:cNvPr id="278596" name="Text Box 68"/>
            <p:cNvSpPr txBox="1">
              <a:spLocks noChangeArrowheads="1"/>
            </p:cNvSpPr>
            <p:nvPr/>
          </p:nvSpPr>
          <p:spPr bwMode="auto">
            <a:xfrm>
              <a:off x="1925" y="106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4</a:t>
              </a:r>
            </a:p>
          </p:txBody>
        </p:sp>
        <p:sp>
          <p:nvSpPr>
            <p:cNvPr id="278597" name="Text Box 69"/>
            <p:cNvSpPr txBox="1">
              <a:spLocks noChangeArrowheads="1"/>
            </p:cNvSpPr>
            <p:nvPr/>
          </p:nvSpPr>
          <p:spPr bwMode="auto">
            <a:xfrm>
              <a:off x="2643" y="52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2</a:t>
              </a:r>
            </a:p>
          </p:txBody>
        </p:sp>
        <p:sp>
          <p:nvSpPr>
            <p:cNvPr id="278598" name="Text Box 70"/>
            <p:cNvSpPr txBox="1">
              <a:spLocks noChangeArrowheads="1"/>
            </p:cNvSpPr>
            <p:nvPr/>
          </p:nvSpPr>
          <p:spPr bwMode="auto">
            <a:xfrm>
              <a:off x="3447" y="44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4</a:t>
              </a:r>
            </a:p>
          </p:txBody>
        </p:sp>
        <p:sp>
          <p:nvSpPr>
            <p:cNvPr id="278599" name="Text Box 71"/>
            <p:cNvSpPr txBox="1">
              <a:spLocks noChangeArrowheads="1"/>
            </p:cNvSpPr>
            <p:nvPr/>
          </p:nvSpPr>
          <p:spPr bwMode="auto">
            <a:xfrm>
              <a:off x="2049" y="159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3</a:t>
              </a:r>
            </a:p>
          </p:txBody>
        </p:sp>
        <p:sp>
          <p:nvSpPr>
            <p:cNvPr id="278600" name="Text Box 72"/>
            <p:cNvSpPr txBox="1">
              <a:spLocks noChangeArrowheads="1"/>
            </p:cNvSpPr>
            <p:nvPr/>
          </p:nvSpPr>
          <p:spPr bwMode="auto">
            <a:xfrm>
              <a:off x="2602" y="165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6</a:t>
              </a:r>
            </a:p>
          </p:txBody>
        </p:sp>
        <p:sp>
          <p:nvSpPr>
            <p:cNvPr id="278601" name="Text Box 73"/>
            <p:cNvSpPr txBox="1">
              <a:spLocks noChangeArrowheads="1"/>
            </p:cNvSpPr>
            <p:nvPr/>
          </p:nvSpPr>
          <p:spPr bwMode="auto">
            <a:xfrm>
              <a:off x="3364" y="95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3</a:t>
              </a:r>
            </a:p>
          </p:txBody>
        </p:sp>
        <p:sp>
          <p:nvSpPr>
            <p:cNvPr id="278602" name="Text Box 74"/>
            <p:cNvSpPr txBox="1">
              <a:spLocks noChangeArrowheads="1"/>
            </p:cNvSpPr>
            <p:nvPr/>
          </p:nvSpPr>
          <p:spPr bwMode="auto">
            <a:xfrm>
              <a:off x="2699" y="206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1</a:t>
              </a:r>
            </a:p>
          </p:txBody>
        </p:sp>
        <p:sp>
          <p:nvSpPr>
            <p:cNvPr id="278603" name="Text Box 75"/>
            <p:cNvSpPr txBox="1">
              <a:spLocks noChangeArrowheads="1"/>
            </p:cNvSpPr>
            <p:nvPr/>
          </p:nvSpPr>
          <p:spPr bwMode="auto">
            <a:xfrm>
              <a:off x="3363" y="212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2</a:t>
              </a:r>
            </a:p>
          </p:txBody>
        </p:sp>
        <p:sp>
          <p:nvSpPr>
            <p:cNvPr id="278604" name="Text Box 76"/>
            <p:cNvSpPr txBox="1">
              <a:spLocks noChangeArrowheads="1"/>
            </p:cNvSpPr>
            <p:nvPr/>
          </p:nvSpPr>
          <p:spPr bwMode="auto">
            <a:xfrm>
              <a:off x="4082" y="1574"/>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1</a:t>
              </a:r>
            </a:p>
          </p:txBody>
        </p:sp>
        <p:sp>
          <p:nvSpPr>
            <p:cNvPr id="278605" name="Text Box 77"/>
            <p:cNvSpPr txBox="1">
              <a:spLocks noChangeArrowheads="1"/>
            </p:cNvSpPr>
            <p:nvPr/>
          </p:nvSpPr>
          <p:spPr bwMode="auto">
            <a:xfrm>
              <a:off x="4842" y="123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2</a:t>
              </a:r>
            </a:p>
          </p:txBody>
        </p:sp>
        <p:sp>
          <p:nvSpPr>
            <p:cNvPr id="278606" name="Text Box 78"/>
            <p:cNvSpPr txBox="1">
              <a:spLocks noChangeArrowheads="1"/>
            </p:cNvSpPr>
            <p:nvPr/>
          </p:nvSpPr>
          <p:spPr bwMode="auto">
            <a:xfrm>
              <a:off x="2433" y="137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0</a:t>
              </a:r>
            </a:p>
          </p:txBody>
        </p:sp>
        <p:sp>
          <p:nvSpPr>
            <p:cNvPr id="278607" name="Text Box 79"/>
            <p:cNvSpPr txBox="1">
              <a:spLocks noChangeArrowheads="1"/>
            </p:cNvSpPr>
            <p:nvPr/>
          </p:nvSpPr>
          <p:spPr bwMode="auto">
            <a:xfrm>
              <a:off x="3096" y="184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0</a:t>
              </a:r>
            </a:p>
          </p:txBody>
        </p:sp>
        <p:sp>
          <p:nvSpPr>
            <p:cNvPr id="278608" name="Text Box 80"/>
            <p:cNvSpPr txBox="1">
              <a:spLocks noChangeArrowheads="1"/>
            </p:cNvSpPr>
            <p:nvPr/>
          </p:nvSpPr>
          <p:spPr bwMode="auto">
            <a:xfrm>
              <a:off x="3109" y="87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0</a:t>
              </a:r>
            </a:p>
          </p:txBody>
        </p:sp>
        <p:sp>
          <p:nvSpPr>
            <p:cNvPr id="278609" name="Text Box 81"/>
            <p:cNvSpPr txBox="1">
              <a:spLocks noChangeArrowheads="1"/>
            </p:cNvSpPr>
            <p:nvPr/>
          </p:nvSpPr>
          <p:spPr bwMode="auto">
            <a:xfrm>
              <a:off x="3912" y="134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0</a:t>
              </a:r>
            </a:p>
          </p:txBody>
        </p:sp>
        <p:sp>
          <p:nvSpPr>
            <p:cNvPr id="278610" name="Text Box 82"/>
            <p:cNvSpPr txBox="1">
              <a:spLocks noChangeArrowheads="1"/>
            </p:cNvSpPr>
            <p:nvPr/>
          </p:nvSpPr>
          <p:spPr bwMode="auto">
            <a:xfrm>
              <a:off x="1746" y="1253"/>
              <a:ext cx="1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2</a:t>
              </a:r>
            </a:p>
          </p:txBody>
        </p:sp>
        <p:sp>
          <p:nvSpPr>
            <p:cNvPr id="278611" name="Text Box 83"/>
            <p:cNvSpPr txBox="1">
              <a:spLocks noChangeArrowheads="1"/>
            </p:cNvSpPr>
            <p:nvPr/>
          </p:nvSpPr>
          <p:spPr bwMode="auto">
            <a:xfrm>
              <a:off x="2426" y="709"/>
              <a:ext cx="1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6</a:t>
              </a:r>
            </a:p>
          </p:txBody>
        </p:sp>
        <p:sp>
          <p:nvSpPr>
            <p:cNvPr id="278612" name="Text Box 84"/>
            <p:cNvSpPr txBox="1">
              <a:spLocks noChangeArrowheads="1"/>
            </p:cNvSpPr>
            <p:nvPr/>
          </p:nvSpPr>
          <p:spPr bwMode="auto">
            <a:xfrm>
              <a:off x="2426" y="1842"/>
              <a:ext cx="1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6</a:t>
              </a:r>
            </a:p>
          </p:txBody>
        </p:sp>
        <p:sp>
          <p:nvSpPr>
            <p:cNvPr id="278613" name="Text Box 85"/>
            <p:cNvSpPr txBox="1">
              <a:spLocks noChangeArrowheads="1"/>
            </p:cNvSpPr>
            <p:nvPr/>
          </p:nvSpPr>
          <p:spPr bwMode="auto">
            <a:xfrm>
              <a:off x="3107" y="210"/>
              <a:ext cx="1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8</a:t>
              </a:r>
            </a:p>
          </p:txBody>
        </p:sp>
        <p:sp>
          <p:nvSpPr>
            <p:cNvPr id="278614" name="Text Box 86"/>
            <p:cNvSpPr txBox="1">
              <a:spLocks noChangeArrowheads="1"/>
            </p:cNvSpPr>
            <p:nvPr/>
          </p:nvSpPr>
          <p:spPr bwMode="auto">
            <a:xfrm>
              <a:off x="3061" y="1230"/>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12</a:t>
              </a:r>
            </a:p>
          </p:txBody>
        </p:sp>
        <p:sp>
          <p:nvSpPr>
            <p:cNvPr id="278615" name="Text Box 87"/>
            <p:cNvSpPr txBox="1">
              <a:spLocks noChangeArrowheads="1"/>
            </p:cNvSpPr>
            <p:nvPr/>
          </p:nvSpPr>
          <p:spPr bwMode="auto">
            <a:xfrm>
              <a:off x="3061" y="2251"/>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12</a:t>
              </a:r>
            </a:p>
          </p:txBody>
        </p:sp>
        <p:sp>
          <p:nvSpPr>
            <p:cNvPr id="278616" name="Text Box 88"/>
            <p:cNvSpPr txBox="1">
              <a:spLocks noChangeArrowheads="1"/>
            </p:cNvSpPr>
            <p:nvPr/>
          </p:nvSpPr>
          <p:spPr bwMode="auto">
            <a:xfrm>
              <a:off x="3878" y="618"/>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15</a:t>
              </a:r>
            </a:p>
          </p:txBody>
        </p:sp>
        <p:sp>
          <p:nvSpPr>
            <p:cNvPr id="278617" name="Text Box 89"/>
            <p:cNvSpPr txBox="1">
              <a:spLocks noChangeArrowheads="1"/>
            </p:cNvSpPr>
            <p:nvPr/>
          </p:nvSpPr>
          <p:spPr bwMode="auto">
            <a:xfrm>
              <a:off x="3878" y="1797"/>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15</a:t>
              </a:r>
            </a:p>
          </p:txBody>
        </p:sp>
        <p:sp>
          <p:nvSpPr>
            <p:cNvPr id="278618" name="Text Box 90"/>
            <p:cNvSpPr txBox="1">
              <a:spLocks noChangeArrowheads="1"/>
            </p:cNvSpPr>
            <p:nvPr/>
          </p:nvSpPr>
          <p:spPr bwMode="auto">
            <a:xfrm>
              <a:off x="4513" y="1230"/>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21</a:t>
              </a:r>
            </a:p>
          </p:txBody>
        </p:sp>
        <p:sp>
          <p:nvSpPr>
            <p:cNvPr id="278619" name="Text Box 91"/>
            <p:cNvSpPr txBox="1">
              <a:spLocks noChangeArrowheads="1"/>
            </p:cNvSpPr>
            <p:nvPr/>
          </p:nvSpPr>
          <p:spPr bwMode="auto">
            <a:xfrm>
              <a:off x="5355" y="1240"/>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23</a:t>
              </a:r>
            </a:p>
          </p:txBody>
        </p:sp>
        <p:sp>
          <p:nvSpPr>
            <p:cNvPr id="278620" name="Text Box 92"/>
            <p:cNvSpPr txBox="1">
              <a:spLocks noChangeArrowheads="1"/>
            </p:cNvSpPr>
            <p:nvPr/>
          </p:nvSpPr>
          <p:spPr bwMode="auto">
            <a:xfrm>
              <a:off x="5349" y="1434"/>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23</a:t>
              </a:r>
            </a:p>
          </p:txBody>
        </p:sp>
        <p:sp>
          <p:nvSpPr>
            <p:cNvPr id="278621" name="Text Box 93"/>
            <p:cNvSpPr txBox="1">
              <a:spLocks noChangeArrowheads="1"/>
            </p:cNvSpPr>
            <p:nvPr/>
          </p:nvSpPr>
          <p:spPr bwMode="auto">
            <a:xfrm>
              <a:off x="4513" y="1434"/>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21</a:t>
              </a:r>
            </a:p>
          </p:txBody>
        </p:sp>
        <p:sp>
          <p:nvSpPr>
            <p:cNvPr id="278622" name="Text Box 94"/>
            <p:cNvSpPr txBox="1">
              <a:spLocks noChangeArrowheads="1"/>
            </p:cNvSpPr>
            <p:nvPr/>
          </p:nvSpPr>
          <p:spPr bwMode="auto">
            <a:xfrm>
              <a:off x="3878" y="1979"/>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20</a:t>
              </a:r>
            </a:p>
          </p:txBody>
        </p:sp>
        <p:sp>
          <p:nvSpPr>
            <p:cNvPr id="278623" name="Text Box 95"/>
            <p:cNvSpPr txBox="1">
              <a:spLocks noChangeArrowheads="1"/>
            </p:cNvSpPr>
            <p:nvPr/>
          </p:nvSpPr>
          <p:spPr bwMode="auto">
            <a:xfrm>
              <a:off x="3878" y="799"/>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15</a:t>
              </a:r>
            </a:p>
          </p:txBody>
        </p:sp>
        <p:sp>
          <p:nvSpPr>
            <p:cNvPr id="278624" name="Text Box 96"/>
            <p:cNvSpPr txBox="1">
              <a:spLocks noChangeArrowheads="1"/>
            </p:cNvSpPr>
            <p:nvPr/>
          </p:nvSpPr>
          <p:spPr bwMode="auto">
            <a:xfrm>
              <a:off x="3061" y="2454"/>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18</a:t>
              </a:r>
            </a:p>
          </p:txBody>
        </p:sp>
        <p:sp>
          <p:nvSpPr>
            <p:cNvPr id="278625" name="Text Box 97"/>
            <p:cNvSpPr txBox="1">
              <a:spLocks noChangeArrowheads="1"/>
            </p:cNvSpPr>
            <p:nvPr/>
          </p:nvSpPr>
          <p:spPr bwMode="auto">
            <a:xfrm>
              <a:off x="3061" y="1434"/>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12</a:t>
              </a:r>
            </a:p>
          </p:txBody>
        </p:sp>
        <p:sp>
          <p:nvSpPr>
            <p:cNvPr id="278626" name="Text Box 98"/>
            <p:cNvSpPr txBox="1">
              <a:spLocks noChangeArrowheads="1"/>
            </p:cNvSpPr>
            <p:nvPr/>
          </p:nvSpPr>
          <p:spPr bwMode="auto">
            <a:xfrm>
              <a:off x="3061" y="436"/>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11</a:t>
              </a:r>
            </a:p>
          </p:txBody>
        </p:sp>
        <p:sp>
          <p:nvSpPr>
            <p:cNvPr id="278627" name="Text Box 99"/>
            <p:cNvSpPr txBox="1">
              <a:spLocks noChangeArrowheads="1"/>
            </p:cNvSpPr>
            <p:nvPr/>
          </p:nvSpPr>
          <p:spPr bwMode="auto">
            <a:xfrm>
              <a:off x="2426" y="2059"/>
              <a:ext cx="1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6</a:t>
              </a:r>
            </a:p>
          </p:txBody>
        </p:sp>
        <p:sp>
          <p:nvSpPr>
            <p:cNvPr id="278628" name="Text Box 100"/>
            <p:cNvSpPr txBox="1">
              <a:spLocks noChangeArrowheads="1"/>
            </p:cNvSpPr>
            <p:nvPr/>
          </p:nvSpPr>
          <p:spPr bwMode="auto">
            <a:xfrm>
              <a:off x="2426" y="935"/>
              <a:ext cx="1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6</a:t>
              </a:r>
            </a:p>
          </p:txBody>
        </p:sp>
        <p:sp>
          <p:nvSpPr>
            <p:cNvPr id="278629" name="Text Box 101"/>
            <p:cNvSpPr txBox="1">
              <a:spLocks noChangeArrowheads="1"/>
            </p:cNvSpPr>
            <p:nvPr/>
          </p:nvSpPr>
          <p:spPr bwMode="auto">
            <a:xfrm>
              <a:off x="1746" y="1480"/>
              <a:ext cx="1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rPr>
                <a:t>2</a:t>
              </a:r>
            </a:p>
          </p:txBody>
        </p:sp>
      </p:grpSp>
      <p:sp>
        <p:nvSpPr>
          <p:cNvPr id="278630" name="Text Box 102"/>
          <p:cNvSpPr txBox="1">
            <a:spLocks noChangeArrowheads="1"/>
          </p:cNvSpPr>
          <p:nvPr/>
        </p:nvSpPr>
        <p:spPr bwMode="auto">
          <a:xfrm>
            <a:off x="323850" y="260350"/>
            <a:ext cx="8353425"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6600"/>
                </a:solidFill>
                <a:latin typeface="Times New Roman" panose="02020603050405020304" pitchFamily="18" charset="0"/>
              </a:rPr>
              <a:t>机动时间：</a:t>
            </a:r>
          </a:p>
          <a:p>
            <a:r>
              <a:rPr lang="zh-CN" altLang="en-US" sz="2400" b="1">
                <a:latin typeface="Times New Roman" panose="02020603050405020304" pitchFamily="18" charset="0"/>
              </a:rPr>
              <a:t>不在关键路径上的作业有一定程度的机动余地</a:t>
            </a:r>
            <a:r>
              <a:rPr lang="en-US" altLang="zh-CN" sz="2400" b="1">
                <a:latin typeface="Times New Roman" panose="02020603050405020304" pitchFamily="18" charset="0"/>
              </a:rPr>
              <a:t>——</a:t>
            </a:r>
            <a:r>
              <a:rPr lang="zh-CN" altLang="en-US" sz="2400" b="1">
                <a:latin typeface="Times New Roman" panose="02020603050405020304" pitchFamily="18" charset="0"/>
              </a:rPr>
              <a:t>实际开始时间可以比预定时间晚一些，或者实际持续时间可以比预定的持续时间长一些，而不影响整个工程的完成时间。一个作业可以有的全部</a:t>
            </a:r>
            <a:r>
              <a:rPr lang="zh-CN" altLang="en-US" sz="2400" b="1">
                <a:solidFill>
                  <a:srgbClr val="FF6600"/>
                </a:solidFill>
                <a:latin typeface="Times New Roman" panose="02020603050405020304" pitchFamily="18" charset="0"/>
              </a:rPr>
              <a:t>机动时间＝</a:t>
            </a:r>
            <a:r>
              <a:rPr lang="en-US" altLang="zh-CN" sz="2400" b="1">
                <a:solidFill>
                  <a:srgbClr val="FF6600"/>
                </a:solidFill>
                <a:latin typeface="Times New Roman" panose="02020603050405020304" pitchFamily="18" charset="0"/>
              </a:rPr>
              <a:t>(LET)</a:t>
            </a:r>
            <a:r>
              <a:rPr lang="zh-CN" altLang="en-US" sz="2400" b="1" baseline="-25000">
                <a:solidFill>
                  <a:srgbClr val="FF6600"/>
                </a:solidFill>
                <a:latin typeface="Times New Roman" panose="02020603050405020304" pitchFamily="18" charset="0"/>
              </a:rPr>
              <a:t>结束</a:t>
            </a:r>
            <a:r>
              <a:rPr lang="zh-CN" altLang="en-US" sz="2400" b="1">
                <a:solidFill>
                  <a:srgbClr val="FF6600"/>
                </a:solidFill>
                <a:latin typeface="Times New Roman" panose="02020603050405020304" pitchFamily="18" charset="0"/>
              </a:rPr>
              <a:t>－</a:t>
            </a:r>
            <a:r>
              <a:rPr lang="en-US" altLang="zh-CN" sz="2400" b="1">
                <a:solidFill>
                  <a:srgbClr val="FF6600"/>
                </a:solidFill>
                <a:latin typeface="Times New Roman" panose="02020603050405020304" pitchFamily="18" charset="0"/>
              </a:rPr>
              <a:t>(EET)</a:t>
            </a:r>
            <a:r>
              <a:rPr lang="zh-CN" altLang="en-US" sz="2400" b="1" baseline="-25000">
                <a:solidFill>
                  <a:srgbClr val="FF6600"/>
                </a:solidFill>
                <a:latin typeface="Times New Roman" panose="02020603050405020304" pitchFamily="18" charset="0"/>
              </a:rPr>
              <a:t>开始</a:t>
            </a:r>
            <a:r>
              <a:rPr lang="zh-CN" altLang="en-US" sz="2400" b="1">
                <a:solidFill>
                  <a:srgbClr val="FF6600"/>
                </a:solidFill>
                <a:latin typeface="Times New Roman" panose="02020603050405020304" pitchFamily="18" charset="0"/>
              </a:rPr>
              <a:t>－持续时间</a:t>
            </a:r>
          </a:p>
        </p:txBody>
      </p:sp>
      <p:sp>
        <p:nvSpPr>
          <p:cNvPr id="278631" name="Text Box 103"/>
          <p:cNvSpPr txBox="1">
            <a:spLocks noChangeArrowheads="1"/>
          </p:cNvSpPr>
          <p:nvPr/>
        </p:nvSpPr>
        <p:spPr bwMode="auto">
          <a:xfrm>
            <a:off x="2411413" y="4868863"/>
            <a:ext cx="479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6600"/>
                </a:solidFill>
                <a:latin typeface="Times New Roman" panose="02020603050405020304" pitchFamily="18" charset="0"/>
              </a:rPr>
              <a:t>(1)</a:t>
            </a:r>
          </a:p>
        </p:txBody>
      </p:sp>
      <p:sp>
        <p:nvSpPr>
          <p:cNvPr id="278632" name="Text Box 104"/>
          <p:cNvSpPr txBox="1">
            <a:spLocks noChangeArrowheads="1"/>
          </p:cNvSpPr>
          <p:nvPr/>
        </p:nvSpPr>
        <p:spPr bwMode="auto">
          <a:xfrm>
            <a:off x="3851275" y="3141663"/>
            <a:ext cx="479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6600"/>
                </a:solidFill>
                <a:latin typeface="Times New Roman" panose="02020603050405020304" pitchFamily="18" charset="0"/>
              </a:rPr>
              <a:t>(3)</a:t>
            </a:r>
          </a:p>
        </p:txBody>
      </p:sp>
      <p:sp>
        <p:nvSpPr>
          <p:cNvPr id="278633" name="Text Box 105"/>
          <p:cNvSpPr txBox="1">
            <a:spLocks noChangeArrowheads="1"/>
          </p:cNvSpPr>
          <p:nvPr/>
        </p:nvSpPr>
        <p:spPr bwMode="auto">
          <a:xfrm>
            <a:off x="3492500" y="5661025"/>
            <a:ext cx="606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6600"/>
                </a:solidFill>
                <a:latin typeface="Times New Roman" panose="02020603050405020304" pitchFamily="18" charset="0"/>
              </a:rPr>
              <a:t>(11)</a:t>
            </a:r>
          </a:p>
        </p:txBody>
      </p:sp>
      <p:sp>
        <p:nvSpPr>
          <p:cNvPr id="278634" name="Text Box 106"/>
          <p:cNvSpPr txBox="1">
            <a:spLocks noChangeArrowheads="1"/>
          </p:cNvSpPr>
          <p:nvPr/>
        </p:nvSpPr>
        <p:spPr bwMode="auto">
          <a:xfrm>
            <a:off x="4067175" y="3463925"/>
            <a:ext cx="479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6600"/>
                </a:solidFill>
                <a:latin typeface="Times New Roman" panose="02020603050405020304" pitchFamily="18" charset="0"/>
              </a:rPr>
              <a:t>(4)</a:t>
            </a:r>
          </a:p>
        </p:txBody>
      </p:sp>
      <p:sp>
        <p:nvSpPr>
          <p:cNvPr id="278635" name="Text Box 107"/>
          <p:cNvSpPr txBox="1">
            <a:spLocks noChangeArrowheads="1"/>
          </p:cNvSpPr>
          <p:nvPr/>
        </p:nvSpPr>
        <p:spPr bwMode="auto">
          <a:xfrm>
            <a:off x="4859338" y="2997200"/>
            <a:ext cx="479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6600"/>
                </a:solidFill>
                <a:latin typeface="Times New Roman" panose="02020603050405020304" pitchFamily="18" charset="0"/>
              </a:rPr>
              <a:t>(3)</a:t>
            </a:r>
          </a:p>
        </p:txBody>
      </p:sp>
      <p:sp>
        <p:nvSpPr>
          <p:cNvPr id="278636" name="Text Box 108"/>
          <p:cNvSpPr txBox="1">
            <a:spLocks noChangeArrowheads="1"/>
          </p:cNvSpPr>
          <p:nvPr/>
        </p:nvSpPr>
        <p:spPr bwMode="auto">
          <a:xfrm>
            <a:off x="4067175" y="5013325"/>
            <a:ext cx="479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6600"/>
                </a:solidFill>
                <a:latin typeface="Times New Roman" panose="02020603050405020304" pitchFamily="18" charset="0"/>
              </a:rPr>
              <a:t>(6)</a:t>
            </a:r>
          </a:p>
        </p:txBody>
      </p:sp>
      <p:sp>
        <p:nvSpPr>
          <p:cNvPr id="278637" name="Text Box 109"/>
          <p:cNvSpPr txBox="1">
            <a:spLocks noChangeArrowheads="1"/>
          </p:cNvSpPr>
          <p:nvPr/>
        </p:nvSpPr>
        <p:spPr bwMode="auto">
          <a:xfrm>
            <a:off x="5076825" y="5734050"/>
            <a:ext cx="479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6600"/>
                </a:solidFill>
                <a:latin typeface="Times New Roman" panose="02020603050405020304" pitchFamily="18" charset="0"/>
              </a:rPr>
              <a:t>(6)</a:t>
            </a:r>
          </a:p>
        </p:txBody>
      </p:sp>
      <p:sp>
        <p:nvSpPr>
          <p:cNvPr id="278638" name="Text Box 110"/>
          <p:cNvSpPr txBox="1">
            <a:spLocks noChangeArrowheads="1"/>
          </p:cNvSpPr>
          <p:nvPr/>
        </p:nvSpPr>
        <p:spPr bwMode="auto">
          <a:xfrm>
            <a:off x="5364163" y="4149725"/>
            <a:ext cx="479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6600"/>
                </a:solidFill>
                <a:latin typeface="Times New Roman" panose="02020603050405020304" pitchFamily="18" charset="0"/>
              </a:rPr>
              <a:t>(5)</a:t>
            </a:r>
          </a:p>
        </p:txBody>
      </p:sp>
      <p:sp>
        <p:nvSpPr>
          <p:cNvPr id="278639" name="Text Box 111"/>
          <p:cNvSpPr txBox="1">
            <a:spLocks noChangeArrowheads="1"/>
          </p:cNvSpPr>
          <p:nvPr/>
        </p:nvSpPr>
        <p:spPr bwMode="auto">
          <a:xfrm>
            <a:off x="6227763" y="4797425"/>
            <a:ext cx="479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6600"/>
                </a:solidFill>
                <a:latin typeface="Times New Roman" panose="02020603050405020304" pitchFamily="18" charset="0"/>
              </a:rPr>
              <a:t>(5)</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853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7863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78632"/>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78633"/>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78634"/>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78636"/>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78635"/>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78637"/>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278638"/>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278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631" grpId="0" autoUpdateAnimBg="0"/>
      <p:bldP spid="278632" grpId="0" autoUpdateAnimBg="0"/>
      <p:bldP spid="278633" grpId="0" autoUpdateAnimBg="0"/>
      <p:bldP spid="278634" grpId="0" autoUpdateAnimBg="0"/>
      <p:bldP spid="278635" grpId="0" autoUpdateAnimBg="0"/>
      <p:bldP spid="278636" grpId="0" autoUpdateAnimBg="0"/>
      <p:bldP spid="278637" grpId="0" autoUpdateAnimBg="0"/>
      <p:bldP spid="278638" grpId="0" autoUpdateAnimBg="0"/>
      <p:bldP spid="27863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250825" y="260350"/>
            <a:ext cx="8207375" cy="1035050"/>
          </a:xfrm>
        </p:spPr>
        <p:txBody>
          <a:bodyPr/>
          <a:lstStyle/>
          <a:p>
            <a:r>
              <a:rPr lang="zh-CN" altLang="en-US" sz="3600" b="0">
                <a:ea typeface="楷体_GB2312" pitchFamily="49" charset="-122"/>
              </a:rPr>
              <a:t>活动网络图</a:t>
            </a:r>
          </a:p>
        </p:txBody>
      </p:sp>
      <p:sp>
        <p:nvSpPr>
          <p:cNvPr id="279555" name="Rectangle 3"/>
          <p:cNvSpPr>
            <a:spLocks noGrp="1" noChangeArrowheads="1"/>
          </p:cNvSpPr>
          <p:nvPr>
            <p:ph type="body" idx="1"/>
          </p:nvPr>
        </p:nvSpPr>
        <p:spPr>
          <a:xfrm>
            <a:off x="685800" y="1484313"/>
            <a:ext cx="7918450" cy="4921250"/>
          </a:xfrm>
        </p:spPr>
        <p:txBody>
          <a:bodyPr/>
          <a:lstStyle/>
          <a:p>
            <a:pPr>
              <a:lnSpc>
                <a:spcPct val="90000"/>
              </a:lnSpc>
              <a:buClr>
                <a:srgbClr val="FFFF00"/>
              </a:buClr>
              <a:buSzPct val="120000"/>
            </a:pPr>
            <a:r>
              <a:rPr lang="zh-CN" altLang="en-US" sz="2800" b="1">
                <a:latin typeface="楷体_GB2312" pitchFamily="49" charset="-122"/>
                <a:ea typeface="楷体_GB2312" pitchFamily="49" charset="-122"/>
              </a:rPr>
              <a:t>在制定进度计划时仔细考虑和利用</a:t>
            </a:r>
            <a:r>
              <a:rPr lang="en-US" altLang="zh-CN" sz="2800" b="1">
                <a:latin typeface="楷体_GB2312" pitchFamily="49" charset="-122"/>
                <a:ea typeface="楷体_GB2312" pitchFamily="49" charset="-122"/>
              </a:rPr>
              <a:t>PERT</a:t>
            </a:r>
            <a:r>
              <a:rPr lang="zh-CN" altLang="en-US" sz="2800" b="1">
                <a:latin typeface="楷体_GB2312" pitchFamily="49" charset="-122"/>
                <a:ea typeface="楷体_GB2312" pitchFamily="49" charset="-122"/>
              </a:rPr>
              <a:t>图中的机动时间，往往能够安排出既节省资源又不影响最终竣工时间的进度表。</a:t>
            </a:r>
          </a:p>
          <a:p>
            <a:pPr>
              <a:lnSpc>
                <a:spcPct val="90000"/>
              </a:lnSpc>
              <a:buClr>
                <a:srgbClr val="FFFF00"/>
              </a:buClr>
              <a:buSzPct val="120000"/>
            </a:pPr>
            <a:r>
              <a:rPr lang="zh-CN" altLang="en-US" sz="2800" b="1">
                <a:latin typeface="楷体_GB2312" pitchFamily="49" charset="-122"/>
                <a:ea typeface="楷体_GB2312" pitchFamily="49" charset="-122"/>
              </a:rPr>
              <a:t>从上图可见，清理前三面墙窗户的作业都有相当多的机动时间，即这些作业可以晚些开始或者持续时间长一些</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少用一些资源</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a:t>
            </a:r>
          </a:p>
          <a:p>
            <a:pPr>
              <a:lnSpc>
                <a:spcPct val="90000"/>
              </a:lnSpc>
              <a:buClr>
                <a:srgbClr val="FFFF00"/>
              </a:buClr>
              <a:buSzPct val="120000"/>
            </a:pPr>
            <a:r>
              <a:rPr lang="zh-CN" altLang="en-US" sz="2800" b="1">
                <a:latin typeface="楷体_GB2312" pitchFamily="49" charset="-122"/>
                <a:ea typeface="楷体_GB2312" pitchFamily="49" charset="-122"/>
              </a:rPr>
              <a:t>此外，刮第</a:t>
            </a:r>
            <a:r>
              <a:rPr lang="en-US" altLang="zh-CN" sz="2800" b="1">
                <a:latin typeface="楷体_GB2312" pitchFamily="49" charset="-122"/>
                <a:ea typeface="楷体_GB2312" pitchFamily="49" charset="-122"/>
              </a:rPr>
              <a:t>3</a:t>
            </a:r>
            <a:r>
              <a:rPr lang="zh-CN" altLang="en-US" sz="2800" b="1">
                <a:latin typeface="楷体_GB2312" pitchFamily="49" charset="-122"/>
                <a:ea typeface="楷体_GB2312" pitchFamily="49" charset="-122"/>
              </a:rPr>
              <a:t>、第</a:t>
            </a:r>
            <a:r>
              <a:rPr lang="en-US" altLang="zh-CN" sz="2800" b="1">
                <a:latin typeface="楷体_GB2312" pitchFamily="49" charset="-122"/>
                <a:ea typeface="楷体_GB2312" pitchFamily="49" charset="-122"/>
              </a:rPr>
              <a:t>4</a:t>
            </a:r>
            <a:r>
              <a:rPr lang="zh-CN" altLang="en-US" sz="2800" b="1">
                <a:latin typeface="楷体_GB2312" pitchFamily="49" charset="-122"/>
                <a:ea typeface="楷体_GB2312" pitchFamily="49" charset="-122"/>
              </a:rPr>
              <a:t>面墙上旧漆和给第</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面墙刷新漆的作业也都有机动时间，且这些机动时间之和大于清理前三面墙窗户需要用的工作时间。</a:t>
            </a:r>
          </a:p>
          <a:p>
            <a:pPr>
              <a:lnSpc>
                <a:spcPct val="90000"/>
              </a:lnSpc>
              <a:buClr>
                <a:srgbClr val="FFFF00"/>
              </a:buClr>
              <a:buSzPct val="120000"/>
            </a:pPr>
            <a:r>
              <a:rPr lang="zh-CN" altLang="en-US" sz="2800" b="1">
                <a:latin typeface="楷体_GB2312" pitchFamily="49" charset="-122"/>
                <a:ea typeface="楷体_GB2312" pitchFamily="49" charset="-122"/>
              </a:rPr>
              <a:t>因此，有可能仅用</a:t>
            </a:r>
            <a:r>
              <a:rPr lang="en-US" altLang="zh-CN" sz="2800" b="1">
                <a:latin typeface="楷体_GB2312" pitchFamily="49" charset="-122"/>
                <a:ea typeface="楷体_GB2312" pitchFamily="49" charset="-122"/>
              </a:rPr>
              <a:t>10</a:t>
            </a:r>
            <a:r>
              <a:rPr lang="zh-CN" altLang="en-US" sz="2800" b="1">
                <a:latin typeface="楷体_GB2312" pitchFamily="49" charset="-122"/>
                <a:ea typeface="楷体_GB2312" pitchFamily="49" charset="-122"/>
              </a:rPr>
              <a:t>个工人在同样时间内</a:t>
            </a:r>
            <a:r>
              <a:rPr lang="en-US" altLang="zh-CN" sz="2800" b="1">
                <a:latin typeface="楷体_GB2312" pitchFamily="49" charset="-122"/>
                <a:ea typeface="楷体_GB2312" pitchFamily="49" charset="-122"/>
              </a:rPr>
              <a:t>(23</a:t>
            </a:r>
            <a:r>
              <a:rPr lang="zh-CN" altLang="en-US" sz="2800" b="1">
                <a:latin typeface="楷体_GB2312" pitchFamily="49" charset="-122"/>
                <a:ea typeface="楷体_GB2312" pitchFamily="49" charset="-122"/>
              </a:rPr>
              <a:t>小时</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完成这项工程。</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644" name="Group 44"/>
          <p:cNvGrpSpPr>
            <a:grpSpLocks/>
          </p:cNvGrpSpPr>
          <p:nvPr/>
        </p:nvGrpSpPr>
        <p:grpSpPr bwMode="auto">
          <a:xfrm>
            <a:off x="395288" y="1408113"/>
            <a:ext cx="8280400" cy="2257425"/>
            <a:chOff x="249" y="887"/>
            <a:chExt cx="5216" cy="1422"/>
          </a:xfrm>
        </p:grpSpPr>
        <p:sp>
          <p:nvSpPr>
            <p:cNvPr id="281606" name="Line 6"/>
            <p:cNvSpPr>
              <a:spLocks noChangeShapeType="1"/>
            </p:cNvSpPr>
            <p:nvPr/>
          </p:nvSpPr>
          <p:spPr bwMode="auto">
            <a:xfrm flipV="1">
              <a:off x="1236" y="1344"/>
              <a:ext cx="1" cy="91"/>
            </a:xfrm>
            <a:prstGeom prst="line">
              <a:avLst/>
            </a:prstGeom>
            <a:noFill/>
            <a:ln w="15875" cap="rnd">
              <a:solidFill>
                <a:srgbClr val="CC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1607" name="Line 7"/>
            <p:cNvSpPr>
              <a:spLocks noChangeShapeType="1"/>
            </p:cNvSpPr>
            <p:nvPr/>
          </p:nvSpPr>
          <p:spPr bwMode="auto">
            <a:xfrm flipV="1">
              <a:off x="2783" y="1344"/>
              <a:ext cx="1" cy="91"/>
            </a:xfrm>
            <a:prstGeom prst="line">
              <a:avLst/>
            </a:prstGeom>
            <a:noFill/>
            <a:ln w="15875" cap="rnd">
              <a:solidFill>
                <a:srgbClr val="CC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1608" name="Line 8"/>
            <p:cNvSpPr>
              <a:spLocks noChangeShapeType="1"/>
            </p:cNvSpPr>
            <p:nvPr/>
          </p:nvSpPr>
          <p:spPr bwMode="auto">
            <a:xfrm flipV="1">
              <a:off x="2396" y="1344"/>
              <a:ext cx="1" cy="91"/>
            </a:xfrm>
            <a:prstGeom prst="line">
              <a:avLst/>
            </a:prstGeom>
            <a:noFill/>
            <a:ln w="15875" cap="rnd">
              <a:solidFill>
                <a:srgbClr val="CC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1609" name="Line 9"/>
            <p:cNvSpPr>
              <a:spLocks noChangeShapeType="1"/>
            </p:cNvSpPr>
            <p:nvPr/>
          </p:nvSpPr>
          <p:spPr bwMode="auto">
            <a:xfrm flipV="1">
              <a:off x="2009" y="1344"/>
              <a:ext cx="1" cy="91"/>
            </a:xfrm>
            <a:prstGeom prst="line">
              <a:avLst/>
            </a:prstGeom>
            <a:noFill/>
            <a:ln w="15875" cap="rnd">
              <a:solidFill>
                <a:srgbClr val="CC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1610" name="Line 10"/>
            <p:cNvSpPr>
              <a:spLocks noChangeShapeType="1"/>
            </p:cNvSpPr>
            <p:nvPr/>
          </p:nvSpPr>
          <p:spPr bwMode="auto">
            <a:xfrm flipV="1">
              <a:off x="1623" y="1344"/>
              <a:ext cx="1" cy="91"/>
            </a:xfrm>
            <a:prstGeom prst="line">
              <a:avLst/>
            </a:prstGeom>
            <a:noFill/>
            <a:ln w="15875" cap="rnd">
              <a:solidFill>
                <a:srgbClr val="CC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1611" name="Rectangle 11"/>
            <p:cNvSpPr>
              <a:spLocks noChangeArrowheads="1"/>
            </p:cNvSpPr>
            <p:nvPr/>
          </p:nvSpPr>
          <p:spPr bwMode="auto">
            <a:xfrm>
              <a:off x="1190" y="1190"/>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FFFF"/>
                  </a:solidFill>
                  <a:miter lim="800000"/>
                  <a:headEnd/>
                  <a:tailEnd/>
                </a14:hiddenLine>
              </a:ext>
            </a:extLst>
          </p:spPr>
          <p:txBody>
            <a:bodyPr wrap="none" lIns="0" tIns="0" rIns="0" bIns="0">
              <a:spAutoFit/>
            </a:bodyPr>
            <a:lstStyle/>
            <a:p>
              <a:r>
                <a:rPr lang="en-US" altLang="zh-CN" b="1">
                  <a:solidFill>
                    <a:srgbClr val="FFFF00"/>
                  </a:solidFill>
                  <a:latin typeface="Times New Roman" panose="02020603050405020304" pitchFamily="18" charset="0"/>
                </a:rPr>
                <a:t>2</a:t>
              </a:r>
              <a:endParaRPr lang="en-US" altLang="zh-CN" sz="3200" b="1">
                <a:solidFill>
                  <a:srgbClr val="FFFF00"/>
                </a:solidFill>
              </a:endParaRPr>
            </a:p>
          </p:txBody>
        </p:sp>
        <p:sp>
          <p:nvSpPr>
            <p:cNvPr id="281612" name="Rectangle 12"/>
            <p:cNvSpPr>
              <a:spLocks noChangeArrowheads="1"/>
            </p:cNvSpPr>
            <p:nvPr/>
          </p:nvSpPr>
          <p:spPr bwMode="auto">
            <a:xfrm>
              <a:off x="1579" y="1190"/>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FFFF"/>
                  </a:solidFill>
                  <a:miter lim="800000"/>
                  <a:headEnd/>
                  <a:tailEnd/>
                </a14:hiddenLine>
              </a:ext>
            </a:extLst>
          </p:spPr>
          <p:txBody>
            <a:bodyPr wrap="none" lIns="0" tIns="0" rIns="0" bIns="0">
              <a:spAutoFit/>
            </a:bodyPr>
            <a:lstStyle/>
            <a:p>
              <a:r>
                <a:rPr lang="en-US" altLang="zh-CN" b="1">
                  <a:solidFill>
                    <a:srgbClr val="FFFF00"/>
                  </a:solidFill>
                  <a:latin typeface="Times New Roman" panose="02020603050405020304" pitchFamily="18" charset="0"/>
                </a:rPr>
                <a:t>4</a:t>
              </a:r>
              <a:endParaRPr lang="en-US" altLang="zh-CN" sz="3200" b="1">
                <a:solidFill>
                  <a:srgbClr val="FFFF00"/>
                </a:solidFill>
              </a:endParaRPr>
            </a:p>
          </p:txBody>
        </p:sp>
        <p:sp>
          <p:nvSpPr>
            <p:cNvPr id="281613" name="Rectangle 13"/>
            <p:cNvSpPr>
              <a:spLocks noChangeArrowheads="1"/>
            </p:cNvSpPr>
            <p:nvPr/>
          </p:nvSpPr>
          <p:spPr bwMode="auto">
            <a:xfrm>
              <a:off x="2357" y="1190"/>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FFFF"/>
                  </a:solidFill>
                  <a:miter lim="800000"/>
                  <a:headEnd/>
                  <a:tailEnd/>
                </a14:hiddenLine>
              </a:ext>
            </a:extLst>
          </p:spPr>
          <p:txBody>
            <a:bodyPr wrap="none" lIns="0" tIns="0" rIns="0" bIns="0">
              <a:spAutoFit/>
            </a:bodyPr>
            <a:lstStyle/>
            <a:p>
              <a:r>
                <a:rPr lang="en-US" altLang="zh-CN" b="1">
                  <a:solidFill>
                    <a:srgbClr val="FFFF00"/>
                  </a:solidFill>
                  <a:latin typeface="Times New Roman" panose="02020603050405020304" pitchFamily="18" charset="0"/>
                </a:rPr>
                <a:t>8</a:t>
              </a:r>
              <a:endParaRPr lang="en-US" altLang="zh-CN" sz="3200" b="1">
                <a:solidFill>
                  <a:srgbClr val="FFFF00"/>
                </a:solidFill>
              </a:endParaRPr>
            </a:p>
          </p:txBody>
        </p:sp>
        <p:sp>
          <p:nvSpPr>
            <p:cNvPr id="281614" name="Rectangle 14"/>
            <p:cNvSpPr>
              <a:spLocks noChangeArrowheads="1"/>
            </p:cNvSpPr>
            <p:nvPr/>
          </p:nvSpPr>
          <p:spPr bwMode="auto">
            <a:xfrm>
              <a:off x="2705" y="1190"/>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FFFF"/>
                  </a:solidFill>
                  <a:miter lim="800000"/>
                  <a:headEnd/>
                  <a:tailEnd/>
                </a14:hiddenLine>
              </a:ext>
            </a:extLst>
          </p:spPr>
          <p:txBody>
            <a:bodyPr wrap="none" lIns="0" tIns="0" rIns="0" bIns="0">
              <a:spAutoFit/>
            </a:bodyPr>
            <a:lstStyle/>
            <a:p>
              <a:r>
                <a:rPr lang="en-US" altLang="zh-CN" b="1">
                  <a:solidFill>
                    <a:srgbClr val="FFFF00"/>
                  </a:solidFill>
                  <a:latin typeface="Times New Roman" panose="02020603050405020304" pitchFamily="18" charset="0"/>
                </a:rPr>
                <a:t>10</a:t>
              </a:r>
              <a:endParaRPr lang="en-US" altLang="zh-CN" sz="3200" b="1">
                <a:solidFill>
                  <a:srgbClr val="FFFF00"/>
                </a:solidFill>
              </a:endParaRPr>
            </a:p>
          </p:txBody>
        </p:sp>
        <p:sp>
          <p:nvSpPr>
            <p:cNvPr id="281615" name="Rectangle 15"/>
            <p:cNvSpPr>
              <a:spLocks noChangeArrowheads="1"/>
            </p:cNvSpPr>
            <p:nvPr/>
          </p:nvSpPr>
          <p:spPr bwMode="auto">
            <a:xfrm>
              <a:off x="3083" y="1190"/>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FFFF"/>
                  </a:solidFill>
                  <a:miter lim="800000"/>
                  <a:headEnd/>
                  <a:tailEnd/>
                </a14:hiddenLine>
              </a:ext>
            </a:extLst>
          </p:spPr>
          <p:txBody>
            <a:bodyPr wrap="none" lIns="0" tIns="0" rIns="0" bIns="0">
              <a:spAutoFit/>
            </a:bodyPr>
            <a:lstStyle/>
            <a:p>
              <a:r>
                <a:rPr lang="en-US" altLang="zh-CN" b="1">
                  <a:solidFill>
                    <a:srgbClr val="FFFF00"/>
                  </a:solidFill>
                  <a:latin typeface="Times New Roman" panose="02020603050405020304" pitchFamily="18" charset="0"/>
                </a:rPr>
                <a:t>12</a:t>
              </a:r>
              <a:endParaRPr lang="en-US" altLang="zh-CN" sz="3200" b="1">
                <a:solidFill>
                  <a:srgbClr val="FFFF00"/>
                </a:solidFill>
              </a:endParaRPr>
            </a:p>
          </p:txBody>
        </p:sp>
        <p:sp>
          <p:nvSpPr>
            <p:cNvPr id="281616" name="Line 16"/>
            <p:cNvSpPr>
              <a:spLocks noChangeShapeType="1"/>
            </p:cNvSpPr>
            <p:nvPr/>
          </p:nvSpPr>
          <p:spPr bwMode="auto">
            <a:xfrm flipV="1">
              <a:off x="3170" y="1344"/>
              <a:ext cx="1" cy="91"/>
            </a:xfrm>
            <a:prstGeom prst="line">
              <a:avLst/>
            </a:prstGeom>
            <a:noFill/>
            <a:ln w="15875" cap="rnd">
              <a:solidFill>
                <a:srgbClr val="CC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1617" name="Rectangle 17"/>
            <p:cNvSpPr>
              <a:spLocks noChangeArrowheads="1"/>
            </p:cNvSpPr>
            <p:nvPr/>
          </p:nvSpPr>
          <p:spPr bwMode="auto">
            <a:xfrm>
              <a:off x="3472" y="1190"/>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FFFF"/>
                  </a:solidFill>
                  <a:miter lim="800000"/>
                  <a:headEnd/>
                  <a:tailEnd/>
                </a14:hiddenLine>
              </a:ext>
            </a:extLst>
          </p:spPr>
          <p:txBody>
            <a:bodyPr wrap="none" lIns="0" tIns="0" rIns="0" bIns="0">
              <a:spAutoFit/>
            </a:bodyPr>
            <a:lstStyle/>
            <a:p>
              <a:r>
                <a:rPr lang="en-US" altLang="zh-CN" b="1">
                  <a:solidFill>
                    <a:srgbClr val="FFFF00"/>
                  </a:solidFill>
                  <a:latin typeface="Times New Roman" panose="02020603050405020304" pitchFamily="18" charset="0"/>
                </a:rPr>
                <a:t>14</a:t>
              </a:r>
              <a:endParaRPr lang="en-US" altLang="zh-CN" sz="3200" b="1">
                <a:solidFill>
                  <a:srgbClr val="FFFF00"/>
                </a:solidFill>
              </a:endParaRPr>
            </a:p>
          </p:txBody>
        </p:sp>
        <p:sp>
          <p:nvSpPr>
            <p:cNvPr id="281618" name="Line 18"/>
            <p:cNvSpPr>
              <a:spLocks noChangeShapeType="1"/>
            </p:cNvSpPr>
            <p:nvPr/>
          </p:nvSpPr>
          <p:spPr bwMode="auto">
            <a:xfrm flipV="1">
              <a:off x="3943" y="1344"/>
              <a:ext cx="1" cy="91"/>
            </a:xfrm>
            <a:prstGeom prst="line">
              <a:avLst/>
            </a:prstGeom>
            <a:noFill/>
            <a:ln w="15875" cap="rnd">
              <a:solidFill>
                <a:srgbClr val="CC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1619" name="Line 19"/>
            <p:cNvSpPr>
              <a:spLocks noChangeShapeType="1"/>
            </p:cNvSpPr>
            <p:nvPr/>
          </p:nvSpPr>
          <p:spPr bwMode="auto">
            <a:xfrm flipV="1">
              <a:off x="3556" y="1344"/>
              <a:ext cx="1" cy="91"/>
            </a:xfrm>
            <a:prstGeom prst="line">
              <a:avLst/>
            </a:prstGeom>
            <a:noFill/>
            <a:ln w="15875" cap="rnd">
              <a:solidFill>
                <a:srgbClr val="CC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1620" name="Rectangle 20"/>
            <p:cNvSpPr>
              <a:spLocks noChangeArrowheads="1"/>
            </p:cNvSpPr>
            <p:nvPr/>
          </p:nvSpPr>
          <p:spPr bwMode="auto">
            <a:xfrm>
              <a:off x="4249" y="1190"/>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FFFF"/>
                  </a:solidFill>
                  <a:miter lim="800000"/>
                  <a:headEnd/>
                  <a:tailEnd/>
                </a14:hiddenLine>
              </a:ext>
            </a:extLst>
          </p:spPr>
          <p:txBody>
            <a:bodyPr wrap="none" lIns="0" tIns="0" rIns="0" bIns="0">
              <a:spAutoFit/>
            </a:bodyPr>
            <a:lstStyle/>
            <a:p>
              <a:r>
                <a:rPr lang="en-US" altLang="zh-CN" b="1">
                  <a:solidFill>
                    <a:srgbClr val="FFFF00"/>
                  </a:solidFill>
                  <a:latin typeface="Times New Roman" panose="02020603050405020304" pitchFamily="18" charset="0"/>
                </a:rPr>
                <a:t>18</a:t>
              </a:r>
              <a:endParaRPr lang="en-US" altLang="zh-CN" sz="3200" b="1">
                <a:solidFill>
                  <a:srgbClr val="FFFF00"/>
                </a:solidFill>
              </a:endParaRPr>
            </a:p>
          </p:txBody>
        </p:sp>
        <p:sp>
          <p:nvSpPr>
            <p:cNvPr id="281621" name="Line 21"/>
            <p:cNvSpPr>
              <a:spLocks noChangeShapeType="1"/>
            </p:cNvSpPr>
            <p:nvPr/>
          </p:nvSpPr>
          <p:spPr bwMode="auto">
            <a:xfrm flipV="1">
              <a:off x="4330" y="1344"/>
              <a:ext cx="1" cy="91"/>
            </a:xfrm>
            <a:prstGeom prst="line">
              <a:avLst/>
            </a:prstGeom>
            <a:noFill/>
            <a:ln w="15875" cap="rnd">
              <a:solidFill>
                <a:srgbClr val="CC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1622" name="Rectangle 22"/>
            <p:cNvSpPr>
              <a:spLocks noChangeArrowheads="1"/>
            </p:cNvSpPr>
            <p:nvPr/>
          </p:nvSpPr>
          <p:spPr bwMode="auto">
            <a:xfrm>
              <a:off x="4638" y="1190"/>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FFFF"/>
                  </a:solidFill>
                  <a:miter lim="800000"/>
                  <a:headEnd/>
                  <a:tailEnd/>
                </a14:hiddenLine>
              </a:ext>
            </a:extLst>
          </p:spPr>
          <p:txBody>
            <a:bodyPr wrap="none" lIns="0" tIns="0" rIns="0" bIns="0">
              <a:spAutoFit/>
            </a:bodyPr>
            <a:lstStyle/>
            <a:p>
              <a:r>
                <a:rPr lang="en-US" altLang="zh-CN" b="1">
                  <a:solidFill>
                    <a:srgbClr val="FFFF00"/>
                  </a:solidFill>
                  <a:latin typeface="Times New Roman" panose="02020603050405020304" pitchFamily="18" charset="0"/>
                </a:rPr>
                <a:t>20</a:t>
              </a:r>
              <a:endParaRPr lang="en-US" altLang="zh-CN" sz="3200" b="1">
                <a:solidFill>
                  <a:srgbClr val="FFFF00"/>
                </a:solidFill>
              </a:endParaRPr>
            </a:p>
          </p:txBody>
        </p:sp>
        <p:sp>
          <p:nvSpPr>
            <p:cNvPr id="281623" name="Rectangle 23"/>
            <p:cNvSpPr>
              <a:spLocks noChangeArrowheads="1"/>
            </p:cNvSpPr>
            <p:nvPr/>
          </p:nvSpPr>
          <p:spPr bwMode="auto">
            <a:xfrm>
              <a:off x="3861" y="1190"/>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FFFF"/>
                  </a:solidFill>
                  <a:miter lim="800000"/>
                  <a:headEnd/>
                  <a:tailEnd/>
                </a14:hiddenLine>
              </a:ext>
            </a:extLst>
          </p:spPr>
          <p:txBody>
            <a:bodyPr wrap="none" lIns="0" tIns="0" rIns="0" bIns="0">
              <a:spAutoFit/>
            </a:bodyPr>
            <a:lstStyle/>
            <a:p>
              <a:r>
                <a:rPr lang="en-US" altLang="zh-CN" b="1">
                  <a:solidFill>
                    <a:srgbClr val="FFFF00"/>
                  </a:solidFill>
                  <a:latin typeface="Times New Roman" panose="02020603050405020304" pitchFamily="18" charset="0"/>
                </a:rPr>
                <a:t>16</a:t>
              </a:r>
              <a:endParaRPr lang="en-US" altLang="zh-CN" sz="3200" b="1">
                <a:solidFill>
                  <a:srgbClr val="FFFF00"/>
                </a:solidFill>
              </a:endParaRPr>
            </a:p>
          </p:txBody>
        </p:sp>
        <p:sp>
          <p:nvSpPr>
            <p:cNvPr id="281624" name="Rectangle 24"/>
            <p:cNvSpPr>
              <a:spLocks noChangeArrowheads="1"/>
            </p:cNvSpPr>
            <p:nvPr/>
          </p:nvSpPr>
          <p:spPr bwMode="auto">
            <a:xfrm>
              <a:off x="1968" y="1190"/>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FFFF"/>
                  </a:solidFill>
                  <a:miter lim="800000"/>
                  <a:headEnd/>
                  <a:tailEnd/>
                </a14:hiddenLine>
              </a:ext>
            </a:extLst>
          </p:spPr>
          <p:txBody>
            <a:bodyPr wrap="none" lIns="0" tIns="0" rIns="0" bIns="0">
              <a:spAutoFit/>
            </a:bodyPr>
            <a:lstStyle/>
            <a:p>
              <a:r>
                <a:rPr lang="en-US" altLang="zh-CN" b="1">
                  <a:solidFill>
                    <a:srgbClr val="FFFF00"/>
                  </a:solidFill>
                  <a:latin typeface="Times New Roman" panose="02020603050405020304" pitchFamily="18" charset="0"/>
                </a:rPr>
                <a:t>6</a:t>
              </a:r>
              <a:endParaRPr lang="en-US" altLang="zh-CN" sz="3200" b="1">
                <a:solidFill>
                  <a:srgbClr val="FFFF00"/>
                </a:solidFill>
              </a:endParaRPr>
            </a:p>
          </p:txBody>
        </p:sp>
        <p:sp>
          <p:nvSpPr>
            <p:cNvPr id="281625" name="Line 25"/>
            <p:cNvSpPr>
              <a:spLocks noChangeShapeType="1"/>
            </p:cNvSpPr>
            <p:nvPr/>
          </p:nvSpPr>
          <p:spPr bwMode="auto">
            <a:xfrm flipV="1">
              <a:off x="4716" y="1344"/>
              <a:ext cx="1" cy="91"/>
            </a:xfrm>
            <a:prstGeom prst="line">
              <a:avLst/>
            </a:prstGeom>
            <a:noFill/>
            <a:ln w="15875" cap="rnd">
              <a:solidFill>
                <a:srgbClr val="CC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1626" name="Line 26"/>
            <p:cNvSpPr>
              <a:spLocks noChangeShapeType="1"/>
            </p:cNvSpPr>
            <p:nvPr/>
          </p:nvSpPr>
          <p:spPr bwMode="auto">
            <a:xfrm flipV="1">
              <a:off x="5103" y="1344"/>
              <a:ext cx="1" cy="91"/>
            </a:xfrm>
            <a:prstGeom prst="line">
              <a:avLst/>
            </a:prstGeom>
            <a:noFill/>
            <a:ln w="15875" cap="rnd">
              <a:solidFill>
                <a:srgbClr val="CC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1627" name="Rectangle 27"/>
            <p:cNvSpPr>
              <a:spLocks noChangeArrowheads="1"/>
            </p:cNvSpPr>
            <p:nvPr/>
          </p:nvSpPr>
          <p:spPr bwMode="auto">
            <a:xfrm>
              <a:off x="5017" y="1190"/>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FFFF"/>
                  </a:solidFill>
                  <a:miter lim="800000"/>
                  <a:headEnd/>
                  <a:tailEnd/>
                </a14:hiddenLine>
              </a:ext>
            </a:extLst>
          </p:spPr>
          <p:txBody>
            <a:bodyPr wrap="none" lIns="0" tIns="0" rIns="0" bIns="0">
              <a:spAutoFit/>
            </a:bodyPr>
            <a:lstStyle/>
            <a:p>
              <a:r>
                <a:rPr lang="en-US" altLang="zh-CN" b="1">
                  <a:solidFill>
                    <a:srgbClr val="FFFF00"/>
                  </a:solidFill>
                  <a:latin typeface="Times New Roman" panose="02020603050405020304" pitchFamily="18" charset="0"/>
                </a:rPr>
                <a:t>22</a:t>
              </a:r>
              <a:endParaRPr lang="en-US" altLang="zh-CN" sz="3200" b="1">
                <a:solidFill>
                  <a:srgbClr val="FFFF00"/>
                </a:solidFill>
              </a:endParaRPr>
            </a:p>
          </p:txBody>
        </p:sp>
        <p:sp>
          <p:nvSpPr>
            <p:cNvPr id="281628" name="Rectangle 28"/>
            <p:cNvSpPr>
              <a:spLocks noChangeArrowheads="1"/>
            </p:cNvSpPr>
            <p:nvPr/>
          </p:nvSpPr>
          <p:spPr bwMode="auto">
            <a:xfrm>
              <a:off x="858" y="1538"/>
              <a:ext cx="1143" cy="121"/>
            </a:xfrm>
            <a:prstGeom prst="rect">
              <a:avLst/>
            </a:prstGeom>
            <a:solidFill>
              <a:srgbClr val="FF7C80"/>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629" name="Line 29"/>
            <p:cNvSpPr>
              <a:spLocks noChangeShapeType="1"/>
            </p:cNvSpPr>
            <p:nvPr/>
          </p:nvSpPr>
          <p:spPr bwMode="auto">
            <a:xfrm>
              <a:off x="249" y="1437"/>
              <a:ext cx="5216" cy="0"/>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30" name="Line 30"/>
            <p:cNvSpPr>
              <a:spLocks noChangeShapeType="1"/>
            </p:cNvSpPr>
            <p:nvPr/>
          </p:nvSpPr>
          <p:spPr bwMode="auto">
            <a:xfrm>
              <a:off x="858" y="903"/>
              <a:ext cx="0" cy="1406"/>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31" name="Rectangle 31" descr="宽上对角线"/>
            <p:cNvSpPr>
              <a:spLocks noChangeArrowheads="1"/>
            </p:cNvSpPr>
            <p:nvPr/>
          </p:nvSpPr>
          <p:spPr bwMode="auto">
            <a:xfrm>
              <a:off x="1236" y="1765"/>
              <a:ext cx="589" cy="136"/>
            </a:xfrm>
            <a:prstGeom prst="rect">
              <a:avLst/>
            </a:prstGeom>
            <a:pattFill prst="wdUpDiag">
              <a:fgClr>
                <a:schemeClr val="accent1"/>
              </a:fgClr>
              <a:bgClr>
                <a:schemeClr val="bg1"/>
              </a:bgClr>
            </a:patt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632" name="Rectangle 32"/>
            <p:cNvSpPr>
              <a:spLocks noChangeArrowheads="1"/>
            </p:cNvSpPr>
            <p:nvPr/>
          </p:nvSpPr>
          <p:spPr bwMode="auto">
            <a:xfrm>
              <a:off x="2008" y="2001"/>
              <a:ext cx="195" cy="136"/>
            </a:xfrm>
            <a:prstGeom prst="rect">
              <a:avLst/>
            </a:prstGeom>
            <a:solidFill>
              <a:srgbClr val="FF7C80"/>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633" name="Rectangle 33"/>
            <p:cNvSpPr>
              <a:spLocks noChangeArrowheads="1"/>
            </p:cNvSpPr>
            <p:nvPr/>
          </p:nvSpPr>
          <p:spPr bwMode="auto">
            <a:xfrm>
              <a:off x="3348" y="1991"/>
              <a:ext cx="594" cy="136"/>
            </a:xfrm>
            <a:prstGeom prst="rect">
              <a:avLst/>
            </a:prstGeom>
            <a:solidFill>
              <a:srgbClr val="FF7C80"/>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3200" b="1"/>
            </a:p>
          </p:txBody>
        </p:sp>
        <p:sp>
          <p:nvSpPr>
            <p:cNvPr id="281634" name="Rectangle 34" descr="宽上对角线"/>
            <p:cNvSpPr>
              <a:spLocks noChangeArrowheads="1"/>
            </p:cNvSpPr>
            <p:nvPr/>
          </p:nvSpPr>
          <p:spPr bwMode="auto">
            <a:xfrm>
              <a:off x="2008" y="1765"/>
              <a:ext cx="2906" cy="136"/>
            </a:xfrm>
            <a:prstGeom prst="rect">
              <a:avLst/>
            </a:prstGeom>
            <a:pattFill prst="wdUpDiag">
              <a:fgClr>
                <a:schemeClr val="accent1"/>
              </a:fgClr>
              <a:bgClr>
                <a:schemeClr val="bg1"/>
              </a:bgClr>
            </a:patt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3200" b="1"/>
            </a:p>
          </p:txBody>
        </p:sp>
        <p:sp>
          <p:nvSpPr>
            <p:cNvPr id="281635" name="Rectangle 35"/>
            <p:cNvSpPr>
              <a:spLocks noChangeArrowheads="1"/>
            </p:cNvSpPr>
            <p:nvPr/>
          </p:nvSpPr>
          <p:spPr bwMode="auto">
            <a:xfrm>
              <a:off x="4915" y="1991"/>
              <a:ext cx="394" cy="136"/>
            </a:xfrm>
            <a:prstGeom prst="rect">
              <a:avLst/>
            </a:prstGeom>
            <a:solidFill>
              <a:srgbClr val="FF7C80"/>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3200" b="1"/>
            </a:p>
          </p:txBody>
        </p:sp>
        <p:sp>
          <p:nvSpPr>
            <p:cNvPr id="281636" name="Text Box 36"/>
            <p:cNvSpPr txBox="1">
              <a:spLocks noChangeArrowheads="1"/>
            </p:cNvSpPr>
            <p:nvPr/>
          </p:nvSpPr>
          <p:spPr bwMode="auto">
            <a:xfrm>
              <a:off x="277" y="1467"/>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FF00"/>
                  </a:solidFill>
                </a:rPr>
                <a:t>刮旧漆</a:t>
              </a:r>
            </a:p>
          </p:txBody>
        </p:sp>
        <p:sp>
          <p:nvSpPr>
            <p:cNvPr id="281637" name="Text Box 37"/>
            <p:cNvSpPr txBox="1">
              <a:spLocks noChangeArrowheads="1"/>
            </p:cNvSpPr>
            <p:nvPr/>
          </p:nvSpPr>
          <p:spPr bwMode="auto">
            <a:xfrm>
              <a:off x="274" y="1706"/>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FF00"/>
                  </a:solidFill>
                </a:rPr>
                <a:t>刷新漆</a:t>
              </a:r>
            </a:p>
          </p:txBody>
        </p:sp>
        <p:sp>
          <p:nvSpPr>
            <p:cNvPr id="281638" name="Text Box 38"/>
            <p:cNvSpPr txBox="1">
              <a:spLocks noChangeArrowheads="1"/>
            </p:cNvSpPr>
            <p:nvPr/>
          </p:nvSpPr>
          <p:spPr bwMode="auto">
            <a:xfrm>
              <a:off x="278" y="1933"/>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FF00"/>
                  </a:solidFill>
                </a:rPr>
                <a:t>清理</a:t>
              </a:r>
            </a:p>
          </p:txBody>
        </p:sp>
        <p:sp>
          <p:nvSpPr>
            <p:cNvPr id="281639" name="Text Box 39"/>
            <p:cNvSpPr txBox="1">
              <a:spLocks noChangeArrowheads="1"/>
            </p:cNvSpPr>
            <p:nvPr/>
          </p:nvSpPr>
          <p:spPr bwMode="auto">
            <a:xfrm>
              <a:off x="884" y="903"/>
              <a:ext cx="8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FFFF00"/>
                  </a:solidFill>
                </a:rPr>
                <a:t>时间</a:t>
              </a:r>
              <a:r>
                <a:rPr lang="en-US" altLang="zh-CN" sz="2000" b="1">
                  <a:solidFill>
                    <a:srgbClr val="FFFF00"/>
                  </a:solidFill>
                </a:rPr>
                <a:t>(</a:t>
              </a:r>
              <a:r>
                <a:rPr lang="zh-CN" altLang="en-US" sz="2000" b="1">
                  <a:solidFill>
                    <a:srgbClr val="FFFF00"/>
                  </a:solidFill>
                </a:rPr>
                <a:t>小时</a:t>
              </a:r>
              <a:r>
                <a:rPr lang="en-US" altLang="zh-CN" sz="2000" b="1">
                  <a:solidFill>
                    <a:srgbClr val="FFFF00"/>
                  </a:solidFill>
                </a:rPr>
                <a:t>)</a:t>
              </a:r>
            </a:p>
          </p:txBody>
        </p:sp>
        <p:sp>
          <p:nvSpPr>
            <p:cNvPr id="281640" name="Text Box 40"/>
            <p:cNvSpPr txBox="1">
              <a:spLocks noChangeArrowheads="1"/>
            </p:cNvSpPr>
            <p:nvPr/>
          </p:nvSpPr>
          <p:spPr bwMode="auto">
            <a:xfrm>
              <a:off x="294" y="1175"/>
              <a:ext cx="4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FFFF00"/>
                  </a:solidFill>
                </a:rPr>
                <a:t>工序</a:t>
              </a:r>
            </a:p>
          </p:txBody>
        </p:sp>
        <p:sp>
          <p:nvSpPr>
            <p:cNvPr id="281641" name="Line 41"/>
            <p:cNvSpPr>
              <a:spLocks noChangeShapeType="1"/>
            </p:cNvSpPr>
            <p:nvPr/>
          </p:nvSpPr>
          <p:spPr bwMode="auto">
            <a:xfrm>
              <a:off x="395" y="887"/>
              <a:ext cx="454" cy="544"/>
            </a:xfrm>
            <a:prstGeom prst="line">
              <a:avLst/>
            </a:prstGeom>
            <a:noFill/>
            <a:ln w="952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42" name="Rectangle 42"/>
            <p:cNvSpPr>
              <a:spLocks noChangeArrowheads="1"/>
            </p:cNvSpPr>
            <p:nvPr/>
          </p:nvSpPr>
          <p:spPr bwMode="auto">
            <a:xfrm>
              <a:off x="2205" y="1542"/>
              <a:ext cx="1143" cy="121"/>
            </a:xfrm>
            <a:prstGeom prst="rect">
              <a:avLst/>
            </a:prstGeom>
            <a:solidFill>
              <a:srgbClr val="FF7C80"/>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1603" name="Rectangle 3"/>
          <p:cNvSpPr>
            <a:spLocks noGrp="1" noChangeArrowheads="1"/>
          </p:cNvSpPr>
          <p:nvPr>
            <p:ph type="title"/>
          </p:nvPr>
        </p:nvSpPr>
        <p:spPr>
          <a:xfrm>
            <a:off x="685800" y="152400"/>
            <a:ext cx="7772400" cy="1143000"/>
          </a:xfrm>
        </p:spPr>
        <p:txBody>
          <a:bodyPr/>
          <a:lstStyle/>
          <a:p>
            <a:r>
              <a:rPr lang="zh-CN" altLang="en-US" b="0">
                <a:ea typeface="楷体_GB2312" pitchFamily="49" charset="-122"/>
              </a:rPr>
              <a:t>活动网络图</a:t>
            </a:r>
          </a:p>
        </p:txBody>
      </p:sp>
      <p:sp>
        <p:nvSpPr>
          <p:cNvPr id="281643" name="Text Box 43"/>
          <p:cNvSpPr txBox="1">
            <a:spLocks noChangeArrowheads="1"/>
          </p:cNvSpPr>
          <p:nvPr/>
        </p:nvSpPr>
        <p:spPr bwMode="auto">
          <a:xfrm>
            <a:off x="519113" y="4025900"/>
            <a:ext cx="837406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anose="02020603050405020304" pitchFamily="18" charset="0"/>
              </a:rPr>
              <a:t>这个方案不仅比前面的方案节省人力，而且改正了前图的一个错误：因为给第</a:t>
            </a:r>
            <a:r>
              <a:rPr lang="en-US" altLang="zh-CN" sz="2400" b="1">
                <a:latin typeface="Times New Roman" panose="02020603050405020304" pitchFamily="18" charset="0"/>
              </a:rPr>
              <a:t>3</a:t>
            </a:r>
            <a:r>
              <a:rPr lang="zh-CN" altLang="en-US" sz="2400" b="1">
                <a:latin typeface="Times New Roman" panose="02020603050405020304" pitchFamily="18" charset="0"/>
              </a:rPr>
              <a:t>面墙刷漆的作业</a:t>
            </a:r>
            <a:r>
              <a:rPr lang="en-US" altLang="zh-CN" sz="2400" b="1">
                <a:latin typeface="Times New Roman" panose="02020603050405020304" pitchFamily="18" charset="0"/>
              </a:rPr>
              <a:t>4-6</a:t>
            </a:r>
            <a:r>
              <a:rPr lang="zh-CN" altLang="en-US" sz="2400" b="1">
                <a:latin typeface="Times New Roman" panose="02020603050405020304" pitchFamily="18" charset="0"/>
              </a:rPr>
              <a:t>不仅必须在给第</a:t>
            </a:r>
            <a:r>
              <a:rPr lang="en-US" altLang="zh-CN" sz="2400" b="1">
                <a:latin typeface="Times New Roman" panose="02020603050405020304" pitchFamily="18" charset="0"/>
              </a:rPr>
              <a:t>1</a:t>
            </a:r>
            <a:r>
              <a:rPr lang="zh-CN" altLang="en-US" sz="2400" b="1">
                <a:latin typeface="Times New Roman" panose="02020603050405020304" pitchFamily="18" charset="0"/>
              </a:rPr>
              <a:t>面墙刷完漆之后</a:t>
            </a:r>
            <a:r>
              <a:rPr lang="en-US" altLang="zh-CN" sz="2400" b="1">
                <a:latin typeface="Times New Roman" panose="02020603050405020304" pitchFamily="18" charset="0"/>
              </a:rPr>
              <a:t>(2-4</a:t>
            </a:r>
            <a:r>
              <a:rPr lang="zh-CN" altLang="en-US" sz="2400" b="1">
                <a:latin typeface="Times New Roman" panose="02020603050405020304" pitchFamily="18" charset="0"/>
              </a:rPr>
              <a:t>作业结束</a:t>
            </a:r>
            <a:r>
              <a:rPr lang="en-US" altLang="zh-CN" sz="2400" b="1">
                <a:latin typeface="Times New Roman" panose="02020603050405020304" pitchFamily="18" charset="0"/>
              </a:rPr>
              <a:t>)</a:t>
            </a:r>
            <a:r>
              <a:rPr lang="zh-CN" altLang="en-US" sz="2400" b="1">
                <a:latin typeface="Times New Roman" panose="02020603050405020304" pitchFamily="18" charset="0"/>
              </a:rPr>
              <a:t>，而且还必须在把第</a:t>
            </a:r>
            <a:r>
              <a:rPr lang="en-US" altLang="zh-CN" sz="2400" b="1">
                <a:latin typeface="Times New Roman" panose="02020603050405020304" pitchFamily="18" charset="0"/>
              </a:rPr>
              <a:t>3</a:t>
            </a:r>
            <a:r>
              <a:rPr lang="zh-CN" altLang="en-US" sz="2400" b="1">
                <a:latin typeface="Times New Roman" panose="02020603050405020304" pitchFamily="18" charset="0"/>
              </a:rPr>
              <a:t>面墙刮净之后</a:t>
            </a:r>
            <a:r>
              <a:rPr lang="en-US" altLang="zh-CN" sz="2400" b="1">
                <a:latin typeface="Times New Roman" panose="02020603050405020304" pitchFamily="18" charset="0"/>
              </a:rPr>
              <a:t>(2-3</a:t>
            </a:r>
            <a:r>
              <a:rPr lang="zh-CN" altLang="en-US" sz="2400" b="1">
                <a:latin typeface="Times New Roman" panose="02020603050405020304" pitchFamily="18" charset="0"/>
              </a:rPr>
              <a:t>作业和</a:t>
            </a:r>
            <a:r>
              <a:rPr lang="en-US" altLang="zh-CN" sz="2400" b="1">
                <a:latin typeface="Times New Roman" panose="02020603050405020304" pitchFamily="18" charset="0"/>
              </a:rPr>
              <a:t>3-4</a:t>
            </a:r>
            <a:r>
              <a:rPr lang="zh-CN" altLang="en-US" sz="2400" b="1">
                <a:latin typeface="Times New Roman" panose="02020603050405020304" pitchFamily="18" charset="0"/>
              </a:rPr>
              <a:t>虚作业结束</a:t>
            </a:r>
            <a:r>
              <a:rPr lang="en-US" altLang="zh-CN" sz="2400" b="1">
                <a:latin typeface="Times New Roman" panose="02020603050405020304" pitchFamily="18" charset="0"/>
              </a:rPr>
              <a:t>)</a:t>
            </a:r>
            <a:r>
              <a:rPr lang="zh-CN" altLang="en-US" sz="2400" b="1">
                <a:latin typeface="Times New Roman" panose="02020603050405020304" pitchFamily="18" charset="0"/>
              </a:rPr>
              <a:t>才能开始。全部工程需要</a:t>
            </a:r>
            <a:r>
              <a:rPr lang="en-US" altLang="zh-CN" sz="2400" b="1">
                <a:latin typeface="Times New Roman" panose="02020603050405020304" pitchFamily="18" charset="0"/>
              </a:rPr>
              <a:t>23</a:t>
            </a:r>
            <a:r>
              <a:rPr lang="zh-CN" altLang="en-US" sz="2400" b="1">
                <a:latin typeface="Times New Roman" panose="02020603050405020304" pitchFamily="18" charset="0"/>
              </a:rPr>
              <a:t>小时，而不是</a:t>
            </a:r>
            <a:r>
              <a:rPr lang="en-US" altLang="zh-CN" sz="2400" b="1">
                <a:latin typeface="Times New Roman" panose="02020603050405020304" pitchFamily="18" charset="0"/>
              </a:rPr>
              <a:t>22</a:t>
            </a:r>
            <a:r>
              <a:rPr lang="zh-CN" altLang="en-US" sz="2400" b="1">
                <a:latin typeface="Times New Roman" panose="02020603050405020304" pitchFamily="18" charset="0"/>
              </a:rPr>
              <a:t>小时。</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ChangeArrowheads="1"/>
          </p:cNvSpPr>
          <p:nvPr>
            <p:ph type="title"/>
          </p:nvPr>
        </p:nvSpPr>
        <p:spPr>
          <a:xfrm>
            <a:off x="0" y="152400"/>
            <a:ext cx="8458200" cy="1143000"/>
          </a:xfrm>
        </p:spPr>
        <p:txBody>
          <a:bodyPr/>
          <a:lstStyle/>
          <a:p>
            <a:r>
              <a:rPr lang="en-US" altLang="zh-CN" b="0">
                <a:latin typeface="楷体_GB2312" pitchFamily="49" charset="-122"/>
                <a:ea typeface="楷体_GB2312" pitchFamily="49" charset="-122"/>
              </a:rPr>
              <a:t>   </a:t>
            </a:r>
            <a:r>
              <a:rPr lang="zh-CN" altLang="en-US" sz="3600" b="0">
                <a:latin typeface="楷体_GB2312" pitchFamily="49" charset="-122"/>
                <a:ea typeface="楷体_GB2312" pitchFamily="49" charset="-122"/>
              </a:rPr>
              <a:t>活动网络图</a:t>
            </a:r>
          </a:p>
        </p:txBody>
      </p:sp>
      <p:grpSp>
        <p:nvGrpSpPr>
          <p:cNvPr id="283779" name="Group 131"/>
          <p:cNvGrpSpPr>
            <a:grpSpLocks/>
          </p:cNvGrpSpPr>
          <p:nvPr/>
        </p:nvGrpSpPr>
        <p:grpSpPr bwMode="auto">
          <a:xfrm>
            <a:off x="396875" y="1447800"/>
            <a:ext cx="8496300" cy="4606925"/>
            <a:chOff x="250" y="912"/>
            <a:chExt cx="5352" cy="2902"/>
          </a:xfrm>
        </p:grpSpPr>
        <p:sp>
          <p:nvSpPr>
            <p:cNvPr id="283755" name="Text Box 107"/>
            <p:cNvSpPr txBox="1">
              <a:spLocks noChangeArrowheads="1"/>
            </p:cNvSpPr>
            <p:nvPr/>
          </p:nvSpPr>
          <p:spPr bwMode="auto">
            <a:xfrm>
              <a:off x="2427" y="3134"/>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1</a:t>
              </a:r>
            </a:p>
          </p:txBody>
        </p:sp>
        <p:grpSp>
          <p:nvGrpSpPr>
            <p:cNvPr id="283654" name="Group 6"/>
            <p:cNvGrpSpPr>
              <a:grpSpLocks/>
            </p:cNvGrpSpPr>
            <p:nvPr/>
          </p:nvGrpSpPr>
          <p:grpSpPr bwMode="auto">
            <a:xfrm>
              <a:off x="250" y="2136"/>
              <a:ext cx="544" cy="544"/>
              <a:chOff x="295" y="1888"/>
              <a:chExt cx="544" cy="544"/>
            </a:xfrm>
          </p:grpSpPr>
          <p:sp>
            <p:nvSpPr>
              <p:cNvPr id="283655" name="Oval 7"/>
              <p:cNvSpPr>
                <a:spLocks noChangeArrowheads="1"/>
              </p:cNvSpPr>
              <p:nvPr/>
            </p:nvSpPr>
            <p:spPr bwMode="auto">
              <a:xfrm>
                <a:off x="295" y="1888"/>
                <a:ext cx="544" cy="5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3656" name="Line 8"/>
              <p:cNvSpPr>
                <a:spLocks noChangeShapeType="1"/>
              </p:cNvSpPr>
              <p:nvPr/>
            </p:nvSpPr>
            <p:spPr bwMode="auto">
              <a:xfrm>
                <a:off x="567" y="1888"/>
                <a:ext cx="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57" name="Line 9"/>
              <p:cNvSpPr>
                <a:spLocks noChangeShapeType="1"/>
              </p:cNvSpPr>
              <p:nvPr/>
            </p:nvSpPr>
            <p:spPr bwMode="auto">
              <a:xfrm>
                <a:off x="567" y="2160"/>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58" name="Text Box 10"/>
              <p:cNvSpPr txBox="1">
                <a:spLocks noChangeArrowheads="1"/>
              </p:cNvSpPr>
              <p:nvPr/>
            </p:nvSpPr>
            <p:spPr bwMode="auto">
              <a:xfrm>
                <a:off x="340" y="2024"/>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FF00"/>
                    </a:solidFill>
                    <a:latin typeface="Times New Roman" panose="02020603050405020304" pitchFamily="18" charset="0"/>
                  </a:rPr>
                  <a:t>1</a:t>
                </a:r>
              </a:p>
            </p:txBody>
          </p:sp>
          <p:sp>
            <p:nvSpPr>
              <p:cNvPr id="283659" name="Text Box 11"/>
              <p:cNvSpPr txBox="1">
                <a:spLocks noChangeArrowheads="1"/>
              </p:cNvSpPr>
              <p:nvPr/>
            </p:nvSpPr>
            <p:spPr bwMode="auto">
              <a:xfrm>
                <a:off x="567" y="1933"/>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FF00"/>
                    </a:solidFill>
                    <a:latin typeface="Times New Roman" panose="02020603050405020304" pitchFamily="18" charset="0"/>
                  </a:rPr>
                  <a:t>0</a:t>
                </a:r>
              </a:p>
            </p:txBody>
          </p:sp>
          <p:sp>
            <p:nvSpPr>
              <p:cNvPr id="283660" name="Text Box 12"/>
              <p:cNvSpPr txBox="1">
                <a:spLocks noChangeArrowheads="1"/>
              </p:cNvSpPr>
              <p:nvPr/>
            </p:nvSpPr>
            <p:spPr bwMode="auto">
              <a:xfrm>
                <a:off x="567" y="2182"/>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FF00"/>
                    </a:solidFill>
                    <a:latin typeface="Times New Roman" panose="02020603050405020304" pitchFamily="18" charset="0"/>
                  </a:rPr>
                  <a:t>0</a:t>
                </a:r>
              </a:p>
            </p:txBody>
          </p:sp>
        </p:grpSp>
        <p:grpSp>
          <p:nvGrpSpPr>
            <p:cNvPr id="283661" name="Group 13"/>
            <p:cNvGrpSpPr>
              <a:grpSpLocks/>
            </p:cNvGrpSpPr>
            <p:nvPr/>
          </p:nvGrpSpPr>
          <p:grpSpPr bwMode="auto">
            <a:xfrm>
              <a:off x="1157" y="2136"/>
              <a:ext cx="544" cy="544"/>
              <a:chOff x="295" y="1888"/>
              <a:chExt cx="544" cy="544"/>
            </a:xfrm>
          </p:grpSpPr>
          <p:sp>
            <p:nvSpPr>
              <p:cNvPr id="283662" name="Oval 14"/>
              <p:cNvSpPr>
                <a:spLocks noChangeArrowheads="1"/>
              </p:cNvSpPr>
              <p:nvPr/>
            </p:nvSpPr>
            <p:spPr bwMode="auto">
              <a:xfrm>
                <a:off x="295" y="1888"/>
                <a:ext cx="544" cy="5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3663" name="Line 15"/>
              <p:cNvSpPr>
                <a:spLocks noChangeShapeType="1"/>
              </p:cNvSpPr>
              <p:nvPr/>
            </p:nvSpPr>
            <p:spPr bwMode="auto">
              <a:xfrm>
                <a:off x="567" y="1888"/>
                <a:ext cx="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64" name="Line 16"/>
              <p:cNvSpPr>
                <a:spLocks noChangeShapeType="1"/>
              </p:cNvSpPr>
              <p:nvPr/>
            </p:nvSpPr>
            <p:spPr bwMode="auto">
              <a:xfrm>
                <a:off x="567" y="2160"/>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65" name="Text Box 17"/>
              <p:cNvSpPr txBox="1">
                <a:spLocks noChangeArrowheads="1"/>
              </p:cNvSpPr>
              <p:nvPr/>
            </p:nvSpPr>
            <p:spPr bwMode="auto">
              <a:xfrm>
                <a:off x="340" y="2024"/>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FF00"/>
                    </a:solidFill>
                    <a:latin typeface="Times New Roman" panose="02020603050405020304" pitchFamily="18" charset="0"/>
                  </a:rPr>
                  <a:t>2</a:t>
                </a:r>
              </a:p>
            </p:txBody>
          </p:sp>
          <p:sp>
            <p:nvSpPr>
              <p:cNvPr id="283666" name="Text Box 18"/>
              <p:cNvSpPr txBox="1">
                <a:spLocks noChangeArrowheads="1"/>
              </p:cNvSpPr>
              <p:nvPr/>
            </p:nvSpPr>
            <p:spPr bwMode="auto">
              <a:xfrm>
                <a:off x="567" y="1933"/>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FF00"/>
                    </a:solidFill>
                    <a:latin typeface="Times New Roman" panose="02020603050405020304" pitchFamily="18" charset="0"/>
                  </a:rPr>
                  <a:t>2</a:t>
                </a:r>
              </a:p>
            </p:txBody>
          </p:sp>
          <p:sp>
            <p:nvSpPr>
              <p:cNvPr id="283667" name="Text Box 19"/>
              <p:cNvSpPr txBox="1">
                <a:spLocks noChangeArrowheads="1"/>
              </p:cNvSpPr>
              <p:nvPr/>
            </p:nvSpPr>
            <p:spPr bwMode="auto">
              <a:xfrm>
                <a:off x="567" y="2182"/>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FF00"/>
                    </a:solidFill>
                    <a:latin typeface="Times New Roman" panose="02020603050405020304" pitchFamily="18" charset="0"/>
                  </a:rPr>
                  <a:t>2</a:t>
                </a:r>
              </a:p>
            </p:txBody>
          </p:sp>
        </p:grpSp>
        <p:grpSp>
          <p:nvGrpSpPr>
            <p:cNvPr id="283668" name="Group 20"/>
            <p:cNvGrpSpPr>
              <a:grpSpLocks/>
            </p:cNvGrpSpPr>
            <p:nvPr/>
          </p:nvGrpSpPr>
          <p:grpSpPr bwMode="auto">
            <a:xfrm>
              <a:off x="2609" y="2091"/>
              <a:ext cx="544" cy="544"/>
              <a:chOff x="295" y="1888"/>
              <a:chExt cx="544" cy="544"/>
            </a:xfrm>
          </p:grpSpPr>
          <p:sp>
            <p:nvSpPr>
              <p:cNvPr id="283669" name="Oval 21"/>
              <p:cNvSpPr>
                <a:spLocks noChangeArrowheads="1"/>
              </p:cNvSpPr>
              <p:nvPr/>
            </p:nvSpPr>
            <p:spPr bwMode="auto">
              <a:xfrm>
                <a:off x="295" y="1888"/>
                <a:ext cx="544" cy="5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3670" name="Line 22"/>
              <p:cNvSpPr>
                <a:spLocks noChangeShapeType="1"/>
              </p:cNvSpPr>
              <p:nvPr/>
            </p:nvSpPr>
            <p:spPr bwMode="auto">
              <a:xfrm>
                <a:off x="567" y="1888"/>
                <a:ext cx="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71" name="Line 23"/>
              <p:cNvSpPr>
                <a:spLocks noChangeShapeType="1"/>
              </p:cNvSpPr>
              <p:nvPr/>
            </p:nvSpPr>
            <p:spPr bwMode="auto">
              <a:xfrm>
                <a:off x="567" y="2160"/>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72" name="Text Box 24"/>
              <p:cNvSpPr txBox="1">
                <a:spLocks noChangeArrowheads="1"/>
              </p:cNvSpPr>
              <p:nvPr/>
            </p:nvSpPr>
            <p:spPr bwMode="auto">
              <a:xfrm>
                <a:off x="340" y="2024"/>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FF00"/>
                    </a:solidFill>
                    <a:latin typeface="Times New Roman" panose="02020603050405020304" pitchFamily="18" charset="0"/>
                  </a:rPr>
                  <a:t>6</a:t>
                </a:r>
              </a:p>
            </p:txBody>
          </p:sp>
          <p:sp>
            <p:nvSpPr>
              <p:cNvPr id="283673" name="Text Box 25"/>
              <p:cNvSpPr txBox="1">
                <a:spLocks noChangeArrowheads="1"/>
              </p:cNvSpPr>
              <p:nvPr/>
            </p:nvSpPr>
            <p:spPr bwMode="auto">
              <a:xfrm>
                <a:off x="567" y="1933"/>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r>
                  <a:rPr lang="en-US" altLang="zh-CN" sz="2000" b="1">
                    <a:solidFill>
                      <a:srgbClr val="FFFF00"/>
                    </a:solidFill>
                    <a:latin typeface="Times New Roman" panose="02020603050405020304" pitchFamily="18" charset="0"/>
                  </a:rPr>
                  <a:t>12</a:t>
                </a:r>
              </a:p>
            </p:txBody>
          </p:sp>
          <p:sp>
            <p:nvSpPr>
              <p:cNvPr id="283674" name="Text Box 26"/>
              <p:cNvSpPr txBox="1">
                <a:spLocks noChangeArrowheads="1"/>
              </p:cNvSpPr>
              <p:nvPr/>
            </p:nvSpPr>
            <p:spPr bwMode="auto">
              <a:xfrm>
                <a:off x="567" y="2182"/>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r>
                  <a:rPr lang="en-US" altLang="zh-CN" sz="2000" b="1">
                    <a:solidFill>
                      <a:srgbClr val="FFFF00"/>
                    </a:solidFill>
                    <a:latin typeface="Times New Roman" panose="02020603050405020304" pitchFamily="18" charset="0"/>
                  </a:rPr>
                  <a:t>12</a:t>
                </a:r>
              </a:p>
            </p:txBody>
          </p:sp>
        </p:grpSp>
        <p:grpSp>
          <p:nvGrpSpPr>
            <p:cNvPr id="283675" name="Group 27"/>
            <p:cNvGrpSpPr>
              <a:grpSpLocks/>
            </p:cNvGrpSpPr>
            <p:nvPr/>
          </p:nvGrpSpPr>
          <p:grpSpPr bwMode="auto">
            <a:xfrm>
              <a:off x="4151" y="2090"/>
              <a:ext cx="544" cy="544"/>
              <a:chOff x="3924" y="1842"/>
              <a:chExt cx="544" cy="544"/>
            </a:xfrm>
          </p:grpSpPr>
          <p:sp>
            <p:nvSpPr>
              <p:cNvPr id="283676" name="Oval 28"/>
              <p:cNvSpPr>
                <a:spLocks noChangeArrowheads="1"/>
              </p:cNvSpPr>
              <p:nvPr/>
            </p:nvSpPr>
            <p:spPr bwMode="auto">
              <a:xfrm>
                <a:off x="3924" y="1842"/>
                <a:ext cx="544" cy="5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3677" name="Line 29"/>
              <p:cNvSpPr>
                <a:spLocks noChangeShapeType="1"/>
              </p:cNvSpPr>
              <p:nvPr/>
            </p:nvSpPr>
            <p:spPr bwMode="auto">
              <a:xfrm>
                <a:off x="4195" y="1842"/>
                <a:ext cx="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78" name="Line 30"/>
              <p:cNvSpPr>
                <a:spLocks noChangeShapeType="1"/>
              </p:cNvSpPr>
              <p:nvPr/>
            </p:nvSpPr>
            <p:spPr bwMode="auto">
              <a:xfrm>
                <a:off x="4195" y="2114"/>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79" name="Text Box 31"/>
              <p:cNvSpPr txBox="1">
                <a:spLocks noChangeArrowheads="1"/>
              </p:cNvSpPr>
              <p:nvPr/>
            </p:nvSpPr>
            <p:spPr bwMode="auto">
              <a:xfrm>
                <a:off x="3968" y="2001"/>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lang="en-US" altLang="zh-CN" sz="2000" b="1">
                    <a:solidFill>
                      <a:srgbClr val="FFFF00"/>
                    </a:solidFill>
                    <a:latin typeface="Times New Roman" panose="02020603050405020304" pitchFamily="18" charset="0"/>
                  </a:rPr>
                  <a:t>10</a:t>
                </a:r>
              </a:p>
            </p:txBody>
          </p:sp>
          <p:sp>
            <p:nvSpPr>
              <p:cNvPr id="283680" name="Text Box 32"/>
              <p:cNvSpPr txBox="1">
                <a:spLocks noChangeArrowheads="1"/>
              </p:cNvSpPr>
              <p:nvPr/>
            </p:nvSpPr>
            <p:spPr bwMode="auto">
              <a:xfrm>
                <a:off x="4195" y="1887"/>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r>
                  <a:rPr lang="en-US" altLang="zh-CN" sz="2000" b="1">
                    <a:solidFill>
                      <a:srgbClr val="FFFF00"/>
                    </a:solidFill>
                    <a:latin typeface="Times New Roman" panose="02020603050405020304" pitchFamily="18" charset="0"/>
                  </a:rPr>
                  <a:t>21</a:t>
                </a:r>
              </a:p>
            </p:txBody>
          </p:sp>
          <p:sp>
            <p:nvSpPr>
              <p:cNvPr id="283681" name="Text Box 33"/>
              <p:cNvSpPr txBox="1">
                <a:spLocks noChangeArrowheads="1"/>
              </p:cNvSpPr>
              <p:nvPr/>
            </p:nvSpPr>
            <p:spPr bwMode="auto">
              <a:xfrm>
                <a:off x="4195" y="2136"/>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r>
                  <a:rPr lang="en-US" altLang="zh-CN" sz="2000" b="1">
                    <a:solidFill>
                      <a:srgbClr val="FFFF00"/>
                    </a:solidFill>
                    <a:latin typeface="Times New Roman" panose="02020603050405020304" pitchFamily="18" charset="0"/>
                  </a:rPr>
                  <a:t>21</a:t>
                </a:r>
              </a:p>
            </p:txBody>
          </p:sp>
        </p:grpSp>
        <p:grpSp>
          <p:nvGrpSpPr>
            <p:cNvPr id="283682" name="Group 34"/>
            <p:cNvGrpSpPr>
              <a:grpSpLocks/>
            </p:cNvGrpSpPr>
            <p:nvPr/>
          </p:nvGrpSpPr>
          <p:grpSpPr bwMode="auto">
            <a:xfrm>
              <a:off x="5058" y="2090"/>
              <a:ext cx="544" cy="544"/>
              <a:chOff x="295" y="1888"/>
              <a:chExt cx="544" cy="544"/>
            </a:xfrm>
          </p:grpSpPr>
          <p:sp>
            <p:nvSpPr>
              <p:cNvPr id="283683" name="Oval 35"/>
              <p:cNvSpPr>
                <a:spLocks noChangeArrowheads="1"/>
              </p:cNvSpPr>
              <p:nvPr/>
            </p:nvSpPr>
            <p:spPr bwMode="auto">
              <a:xfrm>
                <a:off x="295" y="1888"/>
                <a:ext cx="544" cy="5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3684" name="Line 36"/>
              <p:cNvSpPr>
                <a:spLocks noChangeShapeType="1"/>
              </p:cNvSpPr>
              <p:nvPr/>
            </p:nvSpPr>
            <p:spPr bwMode="auto">
              <a:xfrm>
                <a:off x="567" y="1888"/>
                <a:ext cx="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85" name="Line 37"/>
              <p:cNvSpPr>
                <a:spLocks noChangeShapeType="1"/>
              </p:cNvSpPr>
              <p:nvPr/>
            </p:nvSpPr>
            <p:spPr bwMode="auto">
              <a:xfrm>
                <a:off x="567" y="2160"/>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86" name="Text Box 38"/>
              <p:cNvSpPr txBox="1">
                <a:spLocks noChangeArrowheads="1"/>
              </p:cNvSpPr>
              <p:nvPr/>
            </p:nvSpPr>
            <p:spPr bwMode="auto">
              <a:xfrm>
                <a:off x="340" y="2024"/>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lang="en-US" altLang="zh-CN" sz="2000" b="1">
                    <a:solidFill>
                      <a:srgbClr val="FFFF00"/>
                    </a:solidFill>
                    <a:latin typeface="Times New Roman" panose="02020603050405020304" pitchFamily="18" charset="0"/>
                  </a:rPr>
                  <a:t>11</a:t>
                </a:r>
              </a:p>
            </p:txBody>
          </p:sp>
          <p:sp>
            <p:nvSpPr>
              <p:cNvPr id="283687" name="Text Box 39"/>
              <p:cNvSpPr txBox="1">
                <a:spLocks noChangeArrowheads="1"/>
              </p:cNvSpPr>
              <p:nvPr/>
            </p:nvSpPr>
            <p:spPr bwMode="auto">
              <a:xfrm>
                <a:off x="567" y="1933"/>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r>
                  <a:rPr lang="en-US" altLang="zh-CN" sz="2000" b="1">
                    <a:solidFill>
                      <a:srgbClr val="FFFF00"/>
                    </a:solidFill>
                    <a:latin typeface="Times New Roman" panose="02020603050405020304" pitchFamily="18" charset="0"/>
                  </a:rPr>
                  <a:t>23</a:t>
                </a:r>
              </a:p>
            </p:txBody>
          </p:sp>
          <p:sp>
            <p:nvSpPr>
              <p:cNvPr id="283688" name="Text Box 40"/>
              <p:cNvSpPr txBox="1">
                <a:spLocks noChangeArrowheads="1"/>
              </p:cNvSpPr>
              <p:nvPr/>
            </p:nvSpPr>
            <p:spPr bwMode="auto">
              <a:xfrm>
                <a:off x="567" y="2182"/>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r>
                  <a:rPr lang="en-US" altLang="zh-CN" sz="2000" b="1">
                    <a:solidFill>
                      <a:srgbClr val="FFFF00"/>
                    </a:solidFill>
                    <a:latin typeface="Times New Roman" panose="02020603050405020304" pitchFamily="18" charset="0"/>
                  </a:rPr>
                  <a:t>23</a:t>
                </a:r>
              </a:p>
            </p:txBody>
          </p:sp>
        </p:grpSp>
        <p:sp>
          <p:nvSpPr>
            <p:cNvPr id="283689" name="Line 41"/>
            <p:cNvSpPr>
              <a:spLocks noChangeShapeType="1"/>
            </p:cNvSpPr>
            <p:nvPr/>
          </p:nvSpPr>
          <p:spPr bwMode="auto">
            <a:xfrm>
              <a:off x="794" y="2408"/>
              <a:ext cx="363" cy="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90" name="Line 42"/>
            <p:cNvSpPr>
              <a:spLocks noChangeShapeType="1"/>
            </p:cNvSpPr>
            <p:nvPr/>
          </p:nvSpPr>
          <p:spPr bwMode="auto">
            <a:xfrm>
              <a:off x="4695" y="2363"/>
              <a:ext cx="363" cy="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83691" name="Group 43"/>
            <p:cNvGrpSpPr>
              <a:grpSpLocks/>
            </p:cNvGrpSpPr>
            <p:nvPr/>
          </p:nvGrpSpPr>
          <p:grpSpPr bwMode="auto">
            <a:xfrm>
              <a:off x="2608" y="912"/>
              <a:ext cx="544" cy="544"/>
              <a:chOff x="295" y="1888"/>
              <a:chExt cx="544" cy="544"/>
            </a:xfrm>
          </p:grpSpPr>
          <p:sp>
            <p:nvSpPr>
              <p:cNvPr id="283692" name="Oval 44"/>
              <p:cNvSpPr>
                <a:spLocks noChangeArrowheads="1"/>
              </p:cNvSpPr>
              <p:nvPr/>
            </p:nvSpPr>
            <p:spPr bwMode="auto">
              <a:xfrm>
                <a:off x="295" y="1888"/>
                <a:ext cx="544" cy="5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3693" name="Line 45"/>
              <p:cNvSpPr>
                <a:spLocks noChangeShapeType="1"/>
              </p:cNvSpPr>
              <p:nvPr/>
            </p:nvSpPr>
            <p:spPr bwMode="auto">
              <a:xfrm>
                <a:off x="567" y="1888"/>
                <a:ext cx="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94" name="Line 46"/>
              <p:cNvSpPr>
                <a:spLocks noChangeShapeType="1"/>
              </p:cNvSpPr>
              <p:nvPr/>
            </p:nvSpPr>
            <p:spPr bwMode="auto">
              <a:xfrm>
                <a:off x="567" y="2160"/>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95" name="Text Box 47"/>
              <p:cNvSpPr txBox="1">
                <a:spLocks noChangeArrowheads="1"/>
              </p:cNvSpPr>
              <p:nvPr/>
            </p:nvSpPr>
            <p:spPr bwMode="auto">
              <a:xfrm>
                <a:off x="340" y="2024"/>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FF00"/>
                    </a:solidFill>
                    <a:latin typeface="Times New Roman" panose="02020603050405020304" pitchFamily="18" charset="0"/>
                  </a:rPr>
                  <a:t>5</a:t>
                </a:r>
              </a:p>
            </p:txBody>
          </p:sp>
          <p:sp>
            <p:nvSpPr>
              <p:cNvPr id="283696" name="Text Box 48"/>
              <p:cNvSpPr txBox="1">
                <a:spLocks noChangeArrowheads="1"/>
              </p:cNvSpPr>
              <p:nvPr/>
            </p:nvSpPr>
            <p:spPr bwMode="auto">
              <a:xfrm>
                <a:off x="567" y="1933"/>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r>
                  <a:rPr lang="en-US" altLang="zh-CN" sz="2000" b="1">
                    <a:solidFill>
                      <a:srgbClr val="FFFF00"/>
                    </a:solidFill>
                    <a:latin typeface="Times New Roman" panose="02020603050405020304" pitchFamily="18" charset="0"/>
                  </a:rPr>
                  <a:t>8</a:t>
                </a:r>
              </a:p>
            </p:txBody>
          </p:sp>
          <p:sp>
            <p:nvSpPr>
              <p:cNvPr id="283697" name="Text Box 49"/>
              <p:cNvSpPr txBox="1">
                <a:spLocks noChangeArrowheads="1"/>
              </p:cNvSpPr>
              <p:nvPr/>
            </p:nvSpPr>
            <p:spPr bwMode="auto">
              <a:xfrm>
                <a:off x="567" y="2182"/>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r>
                  <a:rPr lang="en-US" altLang="zh-CN" sz="2000" b="1">
                    <a:solidFill>
                      <a:srgbClr val="FFFF00"/>
                    </a:solidFill>
                    <a:latin typeface="Times New Roman" panose="02020603050405020304" pitchFamily="18" charset="0"/>
                  </a:rPr>
                  <a:t>11</a:t>
                </a:r>
              </a:p>
            </p:txBody>
          </p:sp>
        </p:grpSp>
        <p:grpSp>
          <p:nvGrpSpPr>
            <p:cNvPr id="283698" name="Group 50"/>
            <p:cNvGrpSpPr>
              <a:grpSpLocks/>
            </p:cNvGrpSpPr>
            <p:nvPr/>
          </p:nvGrpSpPr>
          <p:grpSpPr bwMode="auto">
            <a:xfrm>
              <a:off x="1884" y="1501"/>
              <a:ext cx="544" cy="544"/>
              <a:chOff x="295" y="1888"/>
              <a:chExt cx="544" cy="544"/>
            </a:xfrm>
          </p:grpSpPr>
          <p:sp>
            <p:nvSpPr>
              <p:cNvPr id="283699" name="Oval 51"/>
              <p:cNvSpPr>
                <a:spLocks noChangeArrowheads="1"/>
              </p:cNvSpPr>
              <p:nvPr/>
            </p:nvSpPr>
            <p:spPr bwMode="auto">
              <a:xfrm>
                <a:off x="295" y="1888"/>
                <a:ext cx="544" cy="5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3700" name="Line 52"/>
              <p:cNvSpPr>
                <a:spLocks noChangeShapeType="1"/>
              </p:cNvSpPr>
              <p:nvPr/>
            </p:nvSpPr>
            <p:spPr bwMode="auto">
              <a:xfrm>
                <a:off x="567" y="1888"/>
                <a:ext cx="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01" name="Line 53"/>
              <p:cNvSpPr>
                <a:spLocks noChangeShapeType="1"/>
              </p:cNvSpPr>
              <p:nvPr/>
            </p:nvSpPr>
            <p:spPr bwMode="auto">
              <a:xfrm>
                <a:off x="567" y="2160"/>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02" name="Text Box 54"/>
              <p:cNvSpPr txBox="1">
                <a:spLocks noChangeArrowheads="1"/>
              </p:cNvSpPr>
              <p:nvPr/>
            </p:nvSpPr>
            <p:spPr bwMode="auto">
              <a:xfrm>
                <a:off x="340" y="2024"/>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FF00"/>
                    </a:solidFill>
                    <a:latin typeface="Times New Roman" panose="02020603050405020304" pitchFamily="18" charset="0"/>
                  </a:rPr>
                  <a:t>3</a:t>
                </a:r>
              </a:p>
            </p:txBody>
          </p:sp>
          <p:sp>
            <p:nvSpPr>
              <p:cNvPr id="283703" name="Text Box 55"/>
              <p:cNvSpPr txBox="1">
                <a:spLocks noChangeArrowheads="1"/>
              </p:cNvSpPr>
              <p:nvPr/>
            </p:nvSpPr>
            <p:spPr bwMode="auto">
              <a:xfrm>
                <a:off x="567" y="1933"/>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r>
                  <a:rPr lang="en-US" altLang="zh-CN" sz="2000" b="1">
                    <a:solidFill>
                      <a:srgbClr val="FFFF00"/>
                    </a:solidFill>
                    <a:latin typeface="Times New Roman" panose="02020603050405020304" pitchFamily="18" charset="0"/>
                  </a:rPr>
                  <a:t>6</a:t>
                </a:r>
              </a:p>
            </p:txBody>
          </p:sp>
          <p:sp>
            <p:nvSpPr>
              <p:cNvPr id="283704" name="Text Box 56"/>
              <p:cNvSpPr txBox="1">
                <a:spLocks noChangeArrowheads="1"/>
              </p:cNvSpPr>
              <p:nvPr/>
            </p:nvSpPr>
            <p:spPr bwMode="auto">
              <a:xfrm>
                <a:off x="567" y="2182"/>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r>
                  <a:rPr lang="en-US" altLang="zh-CN" sz="2000" b="1">
                    <a:solidFill>
                      <a:srgbClr val="FFFF00"/>
                    </a:solidFill>
                    <a:latin typeface="Times New Roman" panose="02020603050405020304" pitchFamily="18" charset="0"/>
                  </a:rPr>
                  <a:t>6</a:t>
                </a:r>
              </a:p>
            </p:txBody>
          </p:sp>
        </p:grpSp>
        <p:grpSp>
          <p:nvGrpSpPr>
            <p:cNvPr id="283705" name="Group 57"/>
            <p:cNvGrpSpPr>
              <a:grpSpLocks/>
            </p:cNvGrpSpPr>
            <p:nvPr/>
          </p:nvGrpSpPr>
          <p:grpSpPr bwMode="auto">
            <a:xfrm>
              <a:off x="1883" y="2816"/>
              <a:ext cx="544" cy="544"/>
              <a:chOff x="295" y="1888"/>
              <a:chExt cx="544" cy="544"/>
            </a:xfrm>
          </p:grpSpPr>
          <p:sp>
            <p:nvSpPr>
              <p:cNvPr id="283706" name="Oval 58"/>
              <p:cNvSpPr>
                <a:spLocks noChangeArrowheads="1"/>
              </p:cNvSpPr>
              <p:nvPr/>
            </p:nvSpPr>
            <p:spPr bwMode="auto">
              <a:xfrm>
                <a:off x="295" y="1888"/>
                <a:ext cx="544" cy="5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3707" name="Line 59"/>
              <p:cNvSpPr>
                <a:spLocks noChangeShapeType="1"/>
              </p:cNvSpPr>
              <p:nvPr/>
            </p:nvSpPr>
            <p:spPr bwMode="auto">
              <a:xfrm>
                <a:off x="567" y="1888"/>
                <a:ext cx="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08" name="Line 60"/>
              <p:cNvSpPr>
                <a:spLocks noChangeShapeType="1"/>
              </p:cNvSpPr>
              <p:nvPr/>
            </p:nvSpPr>
            <p:spPr bwMode="auto">
              <a:xfrm>
                <a:off x="567" y="2160"/>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09" name="Text Box 61"/>
              <p:cNvSpPr txBox="1">
                <a:spLocks noChangeArrowheads="1"/>
              </p:cNvSpPr>
              <p:nvPr/>
            </p:nvSpPr>
            <p:spPr bwMode="auto">
              <a:xfrm>
                <a:off x="340" y="2024"/>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FF00"/>
                    </a:solidFill>
                    <a:latin typeface="Times New Roman" panose="02020603050405020304" pitchFamily="18" charset="0"/>
                  </a:rPr>
                  <a:t>4</a:t>
                </a:r>
              </a:p>
            </p:txBody>
          </p:sp>
          <p:sp>
            <p:nvSpPr>
              <p:cNvPr id="283710" name="Text Box 62"/>
              <p:cNvSpPr txBox="1">
                <a:spLocks noChangeArrowheads="1"/>
              </p:cNvSpPr>
              <p:nvPr/>
            </p:nvSpPr>
            <p:spPr bwMode="auto">
              <a:xfrm>
                <a:off x="567" y="1933"/>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r>
                  <a:rPr lang="en-US" altLang="zh-CN" sz="2000" b="1">
                    <a:solidFill>
                      <a:srgbClr val="FFFF00"/>
                    </a:solidFill>
                    <a:latin typeface="Times New Roman" panose="02020603050405020304" pitchFamily="18" charset="0"/>
                  </a:rPr>
                  <a:t>6</a:t>
                </a:r>
              </a:p>
            </p:txBody>
          </p:sp>
          <p:sp>
            <p:nvSpPr>
              <p:cNvPr id="283711" name="Text Box 63"/>
              <p:cNvSpPr txBox="1">
                <a:spLocks noChangeArrowheads="1"/>
              </p:cNvSpPr>
              <p:nvPr/>
            </p:nvSpPr>
            <p:spPr bwMode="auto">
              <a:xfrm>
                <a:off x="567" y="2182"/>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r>
                  <a:rPr lang="en-US" altLang="zh-CN" sz="2000" b="1">
                    <a:solidFill>
                      <a:srgbClr val="FFFF00"/>
                    </a:solidFill>
                    <a:latin typeface="Times New Roman" panose="02020603050405020304" pitchFamily="18" charset="0"/>
                  </a:rPr>
                  <a:t>6</a:t>
                </a:r>
              </a:p>
            </p:txBody>
          </p:sp>
        </p:grpSp>
        <p:grpSp>
          <p:nvGrpSpPr>
            <p:cNvPr id="283712" name="Group 64"/>
            <p:cNvGrpSpPr>
              <a:grpSpLocks/>
            </p:cNvGrpSpPr>
            <p:nvPr/>
          </p:nvGrpSpPr>
          <p:grpSpPr bwMode="auto">
            <a:xfrm>
              <a:off x="3470" y="1365"/>
              <a:ext cx="544" cy="544"/>
              <a:chOff x="295" y="1888"/>
              <a:chExt cx="544" cy="544"/>
            </a:xfrm>
          </p:grpSpPr>
          <p:sp>
            <p:nvSpPr>
              <p:cNvPr id="283713" name="Oval 65"/>
              <p:cNvSpPr>
                <a:spLocks noChangeArrowheads="1"/>
              </p:cNvSpPr>
              <p:nvPr/>
            </p:nvSpPr>
            <p:spPr bwMode="auto">
              <a:xfrm>
                <a:off x="295" y="1888"/>
                <a:ext cx="544" cy="5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3714" name="Line 66"/>
              <p:cNvSpPr>
                <a:spLocks noChangeShapeType="1"/>
              </p:cNvSpPr>
              <p:nvPr/>
            </p:nvSpPr>
            <p:spPr bwMode="auto">
              <a:xfrm>
                <a:off x="567" y="1888"/>
                <a:ext cx="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15" name="Line 67"/>
              <p:cNvSpPr>
                <a:spLocks noChangeShapeType="1"/>
              </p:cNvSpPr>
              <p:nvPr/>
            </p:nvSpPr>
            <p:spPr bwMode="auto">
              <a:xfrm>
                <a:off x="567" y="2160"/>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16" name="Text Box 68"/>
              <p:cNvSpPr txBox="1">
                <a:spLocks noChangeArrowheads="1"/>
              </p:cNvSpPr>
              <p:nvPr/>
            </p:nvSpPr>
            <p:spPr bwMode="auto">
              <a:xfrm>
                <a:off x="340" y="2024"/>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FF00"/>
                    </a:solidFill>
                    <a:latin typeface="Times New Roman" panose="02020603050405020304" pitchFamily="18" charset="0"/>
                  </a:rPr>
                  <a:t>8</a:t>
                </a:r>
              </a:p>
            </p:txBody>
          </p:sp>
          <p:sp>
            <p:nvSpPr>
              <p:cNvPr id="283717" name="Text Box 69"/>
              <p:cNvSpPr txBox="1">
                <a:spLocks noChangeArrowheads="1"/>
              </p:cNvSpPr>
              <p:nvPr/>
            </p:nvSpPr>
            <p:spPr bwMode="auto">
              <a:xfrm>
                <a:off x="567" y="1933"/>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r>
                  <a:rPr lang="en-US" altLang="zh-CN" sz="2000" b="1">
                    <a:solidFill>
                      <a:srgbClr val="FFFF00"/>
                    </a:solidFill>
                    <a:latin typeface="Times New Roman" panose="02020603050405020304" pitchFamily="18" charset="0"/>
                  </a:rPr>
                  <a:t>15</a:t>
                </a:r>
              </a:p>
            </p:txBody>
          </p:sp>
          <p:sp>
            <p:nvSpPr>
              <p:cNvPr id="283718" name="Text Box 70"/>
              <p:cNvSpPr txBox="1">
                <a:spLocks noChangeArrowheads="1"/>
              </p:cNvSpPr>
              <p:nvPr/>
            </p:nvSpPr>
            <p:spPr bwMode="auto">
              <a:xfrm>
                <a:off x="567" y="2182"/>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r>
                  <a:rPr lang="en-US" altLang="zh-CN" sz="2000" b="1">
                    <a:solidFill>
                      <a:srgbClr val="FFFF00"/>
                    </a:solidFill>
                    <a:latin typeface="Times New Roman" panose="02020603050405020304" pitchFamily="18" charset="0"/>
                  </a:rPr>
                  <a:t>15</a:t>
                </a:r>
              </a:p>
            </p:txBody>
          </p:sp>
        </p:grpSp>
        <p:grpSp>
          <p:nvGrpSpPr>
            <p:cNvPr id="283719" name="Group 71"/>
            <p:cNvGrpSpPr>
              <a:grpSpLocks/>
            </p:cNvGrpSpPr>
            <p:nvPr/>
          </p:nvGrpSpPr>
          <p:grpSpPr bwMode="auto">
            <a:xfrm>
              <a:off x="2608" y="3270"/>
              <a:ext cx="544" cy="544"/>
              <a:chOff x="295" y="1888"/>
              <a:chExt cx="544" cy="544"/>
            </a:xfrm>
          </p:grpSpPr>
          <p:sp>
            <p:nvSpPr>
              <p:cNvPr id="283720" name="Oval 72"/>
              <p:cNvSpPr>
                <a:spLocks noChangeArrowheads="1"/>
              </p:cNvSpPr>
              <p:nvPr/>
            </p:nvSpPr>
            <p:spPr bwMode="auto">
              <a:xfrm>
                <a:off x="295" y="1888"/>
                <a:ext cx="544" cy="5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3721" name="Line 73"/>
              <p:cNvSpPr>
                <a:spLocks noChangeShapeType="1"/>
              </p:cNvSpPr>
              <p:nvPr/>
            </p:nvSpPr>
            <p:spPr bwMode="auto">
              <a:xfrm>
                <a:off x="567" y="1888"/>
                <a:ext cx="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22" name="Line 74"/>
              <p:cNvSpPr>
                <a:spLocks noChangeShapeType="1"/>
              </p:cNvSpPr>
              <p:nvPr/>
            </p:nvSpPr>
            <p:spPr bwMode="auto">
              <a:xfrm>
                <a:off x="567" y="2160"/>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23" name="Text Box 75"/>
              <p:cNvSpPr txBox="1">
                <a:spLocks noChangeArrowheads="1"/>
              </p:cNvSpPr>
              <p:nvPr/>
            </p:nvSpPr>
            <p:spPr bwMode="auto">
              <a:xfrm>
                <a:off x="340" y="2024"/>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FF00"/>
                    </a:solidFill>
                    <a:latin typeface="Times New Roman" panose="02020603050405020304" pitchFamily="18" charset="0"/>
                  </a:rPr>
                  <a:t>7</a:t>
                </a:r>
              </a:p>
            </p:txBody>
          </p:sp>
          <p:sp>
            <p:nvSpPr>
              <p:cNvPr id="283724" name="Text Box 76"/>
              <p:cNvSpPr txBox="1">
                <a:spLocks noChangeArrowheads="1"/>
              </p:cNvSpPr>
              <p:nvPr/>
            </p:nvSpPr>
            <p:spPr bwMode="auto">
              <a:xfrm>
                <a:off x="567" y="1933"/>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r>
                  <a:rPr lang="en-US" altLang="zh-CN" sz="2000" b="1">
                    <a:solidFill>
                      <a:srgbClr val="FFFF00"/>
                    </a:solidFill>
                    <a:latin typeface="Times New Roman" panose="02020603050405020304" pitchFamily="18" charset="0"/>
                  </a:rPr>
                  <a:t>12</a:t>
                </a:r>
              </a:p>
            </p:txBody>
          </p:sp>
          <p:sp>
            <p:nvSpPr>
              <p:cNvPr id="283725" name="Text Box 77"/>
              <p:cNvSpPr txBox="1">
                <a:spLocks noChangeArrowheads="1"/>
              </p:cNvSpPr>
              <p:nvPr/>
            </p:nvSpPr>
            <p:spPr bwMode="auto">
              <a:xfrm>
                <a:off x="567" y="2182"/>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r>
                  <a:rPr lang="en-US" altLang="zh-CN" sz="2000" b="1">
                    <a:solidFill>
                      <a:srgbClr val="FFFF00"/>
                    </a:solidFill>
                    <a:latin typeface="Times New Roman" panose="02020603050405020304" pitchFamily="18" charset="0"/>
                  </a:rPr>
                  <a:t>18</a:t>
                </a:r>
              </a:p>
            </p:txBody>
          </p:sp>
        </p:grpSp>
        <p:grpSp>
          <p:nvGrpSpPr>
            <p:cNvPr id="283726" name="Group 78"/>
            <p:cNvGrpSpPr>
              <a:grpSpLocks/>
            </p:cNvGrpSpPr>
            <p:nvPr/>
          </p:nvGrpSpPr>
          <p:grpSpPr bwMode="auto">
            <a:xfrm>
              <a:off x="3470" y="2726"/>
              <a:ext cx="544" cy="544"/>
              <a:chOff x="295" y="1888"/>
              <a:chExt cx="544" cy="544"/>
            </a:xfrm>
          </p:grpSpPr>
          <p:sp>
            <p:nvSpPr>
              <p:cNvPr id="283727" name="Oval 79"/>
              <p:cNvSpPr>
                <a:spLocks noChangeArrowheads="1"/>
              </p:cNvSpPr>
              <p:nvPr/>
            </p:nvSpPr>
            <p:spPr bwMode="auto">
              <a:xfrm>
                <a:off x="295" y="1888"/>
                <a:ext cx="544" cy="5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3728" name="Line 80"/>
              <p:cNvSpPr>
                <a:spLocks noChangeShapeType="1"/>
              </p:cNvSpPr>
              <p:nvPr/>
            </p:nvSpPr>
            <p:spPr bwMode="auto">
              <a:xfrm>
                <a:off x="567" y="1888"/>
                <a:ext cx="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29" name="Line 81"/>
              <p:cNvSpPr>
                <a:spLocks noChangeShapeType="1"/>
              </p:cNvSpPr>
              <p:nvPr/>
            </p:nvSpPr>
            <p:spPr bwMode="auto">
              <a:xfrm>
                <a:off x="567" y="2160"/>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30" name="Text Box 82"/>
              <p:cNvSpPr txBox="1">
                <a:spLocks noChangeArrowheads="1"/>
              </p:cNvSpPr>
              <p:nvPr/>
            </p:nvSpPr>
            <p:spPr bwMode="auto">
              <a:xfrm>
                <a:off x="340" y="2024"/>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FF00"/>
                    </a:solidFill>
                    <a:latin typeface="Times New Roman" panose="02020603050405020304" pitchFamily="18" charset="0"/>
                  </a:rPr>
                  <a:t>9</a:t>
                </a:r>
              </a:p>
            </p:txBody>
          </p:sp>
          <p:sp>
            <p:nvSpPr>
              <p:cNvPr id="283731" name="Text Box 83"/>
              <p:cNvSpPr txBox="1">
                <a:spLocks noChangeArrowheads="1"/>
              </p:cNvSpPr>
              <p:nvPr/>
            </p:nvSpPr>
            <p:spPr bwMode="auto">
              <a:xfrm>
                <a:off x="567" y="1933"/>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r>
                  <a:rPr lang="en-US" altLang="zh-CN" sz="2000" b="1">
                    <a:solidFill>
                      <a:srgbClr val="FFFF00"/>
                    </a:solidFill>
                    <a:latin typeface="Times New Roman" panose="02020603050405020304" pitchFamily="18" charset="0"/>
                  </a:rPr>
                  <a:t>15</a:t>
                </a:r>
              </a:p>
            </p:txBody>
          </p:sp>
          <p:sp>
            <p:nvSpPr>
              <p:cNvPr id="283732" name="Text Box 84"/>
              <p:cNvSpPr txBox="1">
                <a:spLocks noChangeArrowheads="1"/>
              </p:cNvSpPr>
              <p:nvPr/>
            </p:nvSpPr>
            <p:spPr bwMode="auto">
              <a:xfrm>
                <a:off x="567" y="2182"/>
                <a:ext cx="1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r>
                  <a:rPr lang="en-US" altLang="zh-CN" sz="2000" b="1">
                    <a:solidFill>
                      <a:srgbClr val="FFFF00"/>
                    </a:solidFill>
                    <a:latin typeface="Times New Roman" panose="02020603050405020304" pitchFamily="18" charset="0"/>
                  </a:rPr>
                  <a:t>20</a:t>
                </a:r>
              </a:p>
            </p:txBody>
          </p:sp>
        </p:grpSp>
        <p:sp>
          <p:nvSpPr>
            <p:cNvPr id="283733" name="Line 85"/>
            <p:cNvSpPr>
              <a:spLocks noChangeShapeType="1"/>
            </p:cNvSpPr>
            <p:nvPr/>
          </p:nvSpPr>
          <p:spPr bwMode="auto">
            <a:xfrm flipV="1">
              <a:off x="1656" y="1954"/>
              <a:ext cx="317" cy="273"/>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34" name="Line 86"/>
            <p:cNvSpPr>
              <a:spLocks noChangeShapeType="1"/>
            </p:cNvSpPr>
            <p:nvPr/>
          </p:nvSpPr>
          <p:spPr bwMode="auto">
            <a:xfrm flipV="1">
              <a:off x="2381" y="1365"/>
              <a:ext cx="318" cy="272"/>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35" name="Line 87"/>
            <p:cNvSpPr>
              <a:spLocks noChangeShapeType="1"/>
            </p:cNvSpPr>
            <p:nvPr/>
          </p:nvSpPr>
          <p:spPr bwMode="auto">
            <a:xfrm>
              <a:off x="3107" y="1274"/>
              <a:ext cx="408" cy="227"/>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36" name="Line 88"/>
            <p:cNvSpPr>
              <a:spLocks noChangeShapeType="1"/>
            </p:cNvSpPr>
            <p:nvPr/>
          </p:nvSpPr>
          <p:spPr bwMode="auto">
            <a:xfrm>
              <a:off x="1610" y="2635"/>
              <a:ext cx="318" cy="272"/>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37" name="Line 89"/>
            <p:cNvSpPr>
              <a:spLocks noChangeShapeType="1"/>
            </p:cNvSpPr>
            <p:nvPr/>
          </p:nvSpPr>
          <p:spPr bwMode="auto">
            <a:xfrm flipV="1">
              <a:off x="2381" y="2589"/>
              <a:ext cx="318" cy="318"/>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38" name="Line 90"/>
            <p:cNvSpPr>
              <a:spLocks noChangeShapeType="1"/>
            </p:cNvSpPr>
            <p:nvPr/>
          </p:nvSpPr>
          <p:spPr bwMode="auto">
            <a:xfrm flipV="1">
              <a:off x="3107" y="1818"/>
              <a:ext cx="408" cy="363"/>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39" name="Line 91"/>
            <p:cNvSpPr>
              <a:spLocks noChangeShapeType="1"/>
            </p:cNvSpPr>
            <p:nvPr/>
          </p:nvSpPr>
          <p:spPr bwMode="auto">
            <a:xfrm>
              <a:off x="3924" y="1818"/>
              <a:ext cx="363" cy="318"/>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40" name="Line 92"/>
            <p:cNvSpPr>
              <a:spLocks noChangeShapeType="1"/>
            </p:cNvSpPr>
            <p:nvPr/>
          </p:nvSpPr>
          <p:spPr bwMode="auto">
            <a:xfrm flipV="1">
              <a:off x="3153" y="3179"/>
              <a:ext cx="362" cy="318"/>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41" name="Line 93"/>
            <p:cNvSpPr>
              <a:spLocks noChangeShapeType="1"/>
            </p:cNvSpPr>
            <p:nvPr/>
          </p:nvSpPr>
          <p:spPr bwMode="auto">
            <a:xfrm flipV="1">
              <a:off x="3969" y="2544"/>
              <a:ext cx="272" cy="273"/>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42" name="Line 94"/>
            <p:cNvSpPr>
              <a:spLocks noChangeShapeType="1"/>
            </p:cNvSpPr>
            <p:nvPr/>
          </p:nvSpPr>
          <p:spPr bwMode="auto">
            <a:xfrm>
              <a:off x="2155" y="2045"/>
              <a:ext cx="0" cy="771"/>
            </a:xfrm>
            <a:prstGeom prst="line">
              <a:avLst/>
            </a:prstGeom>
            <a:noFill/>
            <a:ln w="38100">
              <a:solidFill>
                <a:srgbClr val="FF66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43" name="Line 95"/>
            <p:cNvSpPr>
              <a:spLocks noChangeShapeType="1"/>
            </p:cNvSpPr>
            <p:nvPr/>
          </p:nvSpPr>
          <p:spPr bwMode="auto">
            <a:xfrm>
              <a:off x="2880" y="1455"/>
              <a:ext cx="0" cy="635"/>
            </a:xfrm>
            <a:prstGeom prst="line">
              <a:avLst/>
            </a:prstGeom>
            <a:noFill/>
            <a:ln w="9525">
              <a:solidFill>
                <a:srgbClr val="FFFF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44" name="Line 96"/>
            <p:cNvSpPr>
              <a:spLocks noChangeShapeType="1"/>
            </p:cNvSpPr>
            <p:nvPr/>
          </p:nvSpPr>
          <p:spPr bwMode="auto">
            <a:xfrm>
              <a:off x="2880" y="2635"/>
              <a:ext cx="0" cy="635"/>
            </a:xfrm>
            <a:prstGeom prst="line">
              <a:avLst/>
            </a:prstGeom>
            <a:noFill/>
            <a:ln w="9525">
              <a:solidFill>
                <a:srgbClr val="FFFF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45" name="Line 97"/>
            <p:cNvSpPr>
              <a:spLocks noChangeShapeType="1"/>
            </p:cNvSpPr>
            <p:nvPr/>
          </p:nvSpPr>
          <p:spPr bwMode="auto">
            <a:xfrm>
              <a:off x="2381" y="3224"/>
              <a:ext cx="227" cy="227"/>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46" name="Line 98"/>
            <p:cNvSpPr>
              <a:spLocks noChangeShapeType="1"/>
            </p:cNvSpPr>
            <p:nvPr/>
          </p:nvSpPr>
          <p:spPr bwMode="auto">
            <a:xfrm>
              <a:off x="3742" y="1909"/>
              <a:ext cx="0" cy="817"/>
            </a:xfrm>
            <a:prstGeom prst="line">
              <a:avLst/>
            </a:prstGeom>
            <a:noFill/>
            <a:ln w="9525">
              <a:solidFill>
                <a:srgbClr val="FFFF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747" name="Text Box 99"/>
            <p:cNvSpPr txBox="1">
              <a:spLocks noChangeArrowheads="1"/>
            </p:cNvSpPr>
            <p:nvPr/>
          </p:nvSpPr>
          <p:spPr bwMode="auto">
            <a:xfrm>
              <a:off x="885" y="218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2</a:t>
              </a:r>
            </a:p>
          </p:txBody>
        </p:sp>
        <p:sp>
          <p:nvSpPr>
            <p:cNvPr id="283748" name="Text Box 100"/>
            <p:cNvSpPr txBox="1">
              <a:spLocks noChangeArrowheads="1"/>
            </p:cNvSpPr>
            <p:nvPr/>
          </p:nvSpPr>
          <p:spPr bwMode="auto">
            <a:xfrm>
              <a:off x="1610" y="190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4</a:t>
              </a:r>
            </a:p>
          </p:txBody>
        </p:sp>
        <p:sp>
          <p:nvSpPr>
            <p:cNvPr id="283749" name="Text Box 101"/>
            <p:cNvSpPr txBox="1">
              <a:spLocks noChangeArrowheads="1"/>
            </p:cNvSpPr>
            <p:nvPr/>
          </p:nvSpPr>
          <p:spPr bwMode="auto">
            <a:xfrm>
              <a:off x="2381" y="1274"/>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2</a:t>
              </a:r>
            </a:p>
          </p:txBody>
        </p:sp>
        <p:sp>
          <p:nvSpPr>
            <p:cNvPr id="283750" name="Text Box 102"/>
            <p:cNvSpPr txBox="1">
              <a:spLocks noChangeArrowheads="1"/>
            </p:cNvSpPr>
            <p:nvPr/>
          </p:nvSpPr>
          <p:spPr bwMode="auto">
            <a:xfrm>
              <a:off x="3243" y="118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4</a:t>
              </a:r>
            </a:p>
          </p:txBody>
        </p:sp>
        <p:sp>
          <p:nvSpPr>
            <p:cNvPr id="283751" name="Text Box 103"/>
            <p:cNvSpPr txBox="1">
              <a:spLocks noChangeArrowheads="1"/>
            </p:cNvSpPr>
            <p:nvPr/>
          </p:nvSpPr>
          <p:spPr bwMode="auto">
            <a:xfrm>
              <a:off x="1701" y="2544"/>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3</a:t>
              </a:r>
            </a:p>
          </p:txBody>
        </p:sp>
        <p:sp>
          <p:nvSpPr>
            <p:cNvPr id="283752" name="Text Box 104"/>
            <p:cNvSpPr txBox="1">
              <a:spLocks noChangeArrowheads="1"/>
            </p:cNvSpPr>
            <p:nvPr/>
          </p:nvSpPr>
          <p:spPr bwMode="auto">
            <a:xfrm>
              <a:off x="2336" y="258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6</a:t>
              </a:r>
            </a:p>
          </p:txBody>
        </p:sp>
        <p:sp>
          <p:nvSpPr>
            <p:cNvPr id="283753" name="Text Box 105"/>
            <p:cNvSpPr txBox="1">
              <a:spLocks noChangeArrowheads="1"/>
            </p:cNvSpPr>
            <p:nvPr/>
          </p:nvSpPr>
          <p:spPr bwMode="auto">
            <a:xfrm>
              <a:off x="3153" y="181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3</a:t>
              </a:r>
            </a:p>
          </p:txBody>
        </p:sp>
        <p:sp>
          <p:nvSpPr>
            <p:cNvPr id="283754" name="Text Box 106"/>
            <p:cNvSpPr txBox="1">
              <a:spLocks noChangeArrowheads="1"/>
            </p:cNvSpPr>
            <p:nvPr/>
          </p:nvSpPr>
          <p:spPr bwMode="auto">
            <a:xfrm>
              <a:off x="4060" y="177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6</a:t>
              </a:r>
            </a:p>
          </p:txBody>
        </p:sp>
        <p:sp>
          <p:nvSpPr>
            <p:cNvPr id="283756" name="Text Box 108"/>
            <p:cNvSpPr txBox="1">
              <a:spLocks noChangeArrowheads="1"/>
            </p:cNvSpPr>
            <p:nvPr/>
          </p:nvSpPr>
          <p:spPr bwMode="auto">
            <a:xfrm>
              <a:off x="3153" y="3134"/>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2</a:t>
              </a:r>
            </a:p>
          </p:txBody>
        </p:sp>
        <p:sp>
          <p:nvSpPr>
            <p:cNvPr id="283757" name="Text Box 109"/>
            <p:cNvSpPr txBox="1">
              <a:spLocks noChangeArrowheads="1"/>
            </p:cNvSpPr>
            <p:nvPr/>
          </p:nvSpPr>
          <p:spPr bwMode="auto">
            <a:xfrm>
              <a:off x="3924" y="249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1</a:t>
              </a:r>
            </a:p>
          </p:txBody>
        </p:sp>
        <p:sp>
          <p:nvSpPr>
            <p:cNvPr id="283758" name="Text Box 110"/>
            <p:cNvSpPr txBox="1">
              <a:spLocks noChangeArrowheads="1"/>
            </p:cNvSpPr>
            <p:nvPr/>
          </p:nvSpPr>
          <p:spPr bwMode="auto">
            <a:xfrm>
              <a:off x="4740" y="213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2</a:t>
              </a:r>
            </a:p>
          </p:txBody>
        </p:sp>
        <p:sp>
          <p:nvSpPr>
            <p:cNvPr id="283759" name="Text Box 111"/>
            <p:cNvSpPr txBox="1">
              <a:spLocks noChangeArrowheads="1"/>
            </p:cNvSpPr>
            <p:nvPr/>
          </p:nvSpPr>
          <p:spPr bwMode="auto">
            <a:xfrm>
              <a:off x="2155" y="227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0</a:t>
              </a:r>
            </a:p>
          </p:txBody>
        </p:sp>
        <p:sp>
          <p:nvSpPr>
            <p:cNvPr id="283760" name="Text Box 112"/>
            <p:cNvSpPr txBox="1">
              <a:spLocks noChangeArrowheads="1"/>
            </p:cNvSpPr>
            <p:nvPr/>
          </p:nvSpPr>
          <p:spPr bwMode="auto">
            <a:xfrm>
              <a:off x="2866" y="281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0</a:t>
              </a:r>
            </a:p>
          </p:txBody>
        </p:sp>
        <p:sp>
          <p:nvSpPr>
            <p:cNvPr id="283761" name="Text Box 113"/>
            <p:cNvSpPr txBox="1">
              <a:spLocks noChangeArrowheads="1"/>
            </p:cNvSpPr>
            <p:nvPr/>
          </p:nvSpPr>
          <p:spPr bwMode="auto">
            <a:xfrm>
              <a:off x="2880" y="168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0</a:t>
              </a:r>
            </a:p>
          </p:txBody>
        </p:sp>
        <p:sp>
          <p:nvSpPr>
            <p:cNvPr id="283762" name="Text Box 114"/>
            <p:cNvSpPr txBox="1">
              <a:spLocks noChangeArrowheads="1"/>
            </p:cNvSpPr>
            <p:nvPr/>
          </p:nvSpPr>
          <p:spPr bwMode="auto">
            <a:xfrm>
              <a:off x="3742" y="222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0</a:t>
              </a:r>
            </a:p>
          </p:txBody>
        </p:sp>
        <p:sp>
          <p:nvSpPr>
            <p:cNvPr id="283763" name="Text Box 115"/>
            <p:cNvSpPr txBox="1">
              <a:spLocks noChangeArrowheads="1"/>
            </p:cNvSpPr>
            <p:nvPr/>
          </p:nvSpPr>
          <p:spPr bwMode="auto">
            <a:xfrm>
              <a:off x="839" y="2385"/>
              <a:ext cx="3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(0)</a:t>
              </a:r>
            </a:p>
          </p:txBody>
        </p:sp>
        <p:sp>
          <p:nvSpPr>
            <p:cNvPr id="283764" name="Text Box 116"/>
            <p:cNvSpPr txBox="1">
              <a:spLocks noChangeArrowheads="1"/>
            </p:cNvSpPr>
            <p:nvPr/>
          </p:nvSpPr>
          <p:spPr bwMode="auto">
            <a:xfrm>
              <a:off x="1701" y="2090"/>
              <a:ext cx="3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(0)</a:t>
              </a:r>
            </a:p>
          </p:txBody>
        </p:sp>
        <p:sp>
          <p:nvSpPr>
            <p:cNvPr id="283765" name="Text Box 117"/>
            <p:cNvSpPr txBox="1">
              <a:spLocks noChangeArrowheads="1"/>
            </p:cNvSpPr>
            <p:nvPr/>
          </p:nvSpPr>
          <p:spPr bwMode="auto">
            <a:xfrm>
              <a:off x="1474" y="2680"/>
              <a:ext cx="3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(1)</a:t>
              </a:r>
            </a:p>
          </p:txBody>
        </p:sp>
        <p:sp>
          <p:nvSpPr>
            <p:cNvPr id="283766" name="Text Box 118"/>
            <p:cNvSpPr txBox="1">
              <a:spLocks noChangeArrowheads="1"/>
            </p:cNvSpPr>
            <p:nvPr/>
          </p:nvSpPr>
          <p:spPr bwMode="auto">
            <a:xfrm>
              <a:off x="1882" y="2272"/>
              <a:ext cx="3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(0)</a:t>
              </a:r>
            </a:p>
          </p:txBody>
        </p:sp>
        <p:sp>
          <p:nvSpPr>
            <p:cNvPr id="283767" name="Text Box 119"/>
            <p:cNvSpPr txBox="1">
              <a:spLocks noChangeArrowheads="1"/>
            </p:cNvSpPr>
            <p:nvPr/>
          </p:nvSpPr>
          <p:spPr bwMode="auto">
            <a:xfrm>
              <a:off x="2427" y="1455"/>
              <a:ext cx="3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(3)</a:t>
              </a:r>
            </a:p>
          </p:txBody>
        </p:sp>
        <p:sp>
          <p:nvSpPr>
            <p:cNvPr id="283768" name="Text Box 120"/>
            <p:cNvSpPr txBox="1">
              <a:spLocks noChangeArrowheads="1"/>
            </p:cNvSpPr>
            <p:nvPr/>
          </p:nvSpPr>
          <p:spPr bwMode="auto">
            <a:xfrm>
              <a:off x="2608" y="1682"/>
              <a:ext cx="3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(4)</a:t>
              </a:r>
            </a:p>
          </p:txBody>
        </p:sp>
        <p:sp>
          <p:nvSpPr>
            <p:cNvPr id="283769" name="Text Box 121"/>
            <p:cNvSpPr txBox="1">
              <a:spLocks noChangeArrowheads="1"/>
            </p:cNvSpPr>
            <p:nvPr/>
          </p:nvSpPr>
          <p:spPr bwMode="auto">
            <a:xfrm>
              <a:off x="2472" y="2726"/>
              <a:ext cx="3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(0)</a:t>
              </a:r>
            </a:p>
          </p:txBody>
        </p:sp>
        <p:sp>
          <p:nvSpPr>
            <p:cNvPr id="283770" name="Text Box 122"/>
            <p:cNvSpPr txBox="1">
              <a:spLocks noChangeArrowheads="1"/>
            </p:cNvSpPr>
            <p:nvPr/>
          </p:nvSpPr>
          <p:spPr bwMode="auto">
            <a:xfrm>
              <a:off x="2200" y="3315"/>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(11)</a:t>
              </a:r>
            </a:p>
          </p:txBody>
        </p:sp>
        <p:sp>
          <p:nvSpPr>
            <p:cNvPr id="283771" name="Text Box 123"/>
            <p:cNvSpPr txBox="1">
              <a:spLocks noChangeArrowheads="1"/>
            </p:cNvSpPr>
            <p:nvPr/>
          </p:nvSpPr>
          <p:spPr bwMode="auto">
            <a:xfrm>
              <a:off x="3243" y="2000"/>
              <a:ext cx="3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(0)</a:t>
              </a:r>
            </a:p>
          </p:txBody>
        </p:sp>
        <p:sp>
          <p:nvSpPr>
            <p:cNvPr id="283772" name="Text Box 124"/>
            <p:cNvSpPr txBox="1">
              <a:spLocks noChangeArrowheads="1"/>
            </p:cNvSpPr>
            <p:nvPr/>
          </p:nvSpPr>
          <p:spPr bwMode="auto">
            <a:xfrm>
              <a:off x="3243" y="3315"/>
              <a:ext cx="3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(6)</a:t>
              </a:r>
            </a:p>
          </p:txBody>
        </p:sp>
        <p:sp>
          <p:nvSpPr>
            <p:cNvPr id="283773" name="Text Box 125"/>
            <p:cNvSpPr txBox="1">
              <a:spLocks noChangeArrowheads="1"/>
            </p:cNvSpPr>
            <p:nvPr/>
          </p:nvSpPr>
          <p:spPr bwMode="auto">
            <a:xfrm>
              <a:off x="4014" y="2680"/>
              <a:ext cx="3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(5)</a:t>
              </a:r>
            </a:p>
          </p:txBody>
        </p:sp>
        <p:sp>
          <p:nvSpPr>
            <p:cNvPr id="283774" name="Text Box 126"/>
            <p:cNvSpPr txBox="1">
              <a:spLocks noChangeArrowheads="1"/>
            </p:cNvSpPr>
            <p:nvPr/>
          </p:nvSpPr>
          <p:spPr bwMode="auto">
            <a:xfrm>
              <a:off x="3107" y="1365"/>
              <a:ext cx="3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(3)</a:t>
              </a:r>
            </a:p>
          </p:txBody>
        </p:sp>
        <p:sp>
          <p:nvSpPr>
            <p:cNvPr id="283775" name="Text Box 127"/>
            <p:cNvSpPr txBox="1">
              <a:spLocks noChangeArrowheads="1"/>
            </p:cNvSpPr>
            <p:nvPr/>
          </p:nvSpPr>
          <p:spPr bwMode="auto">
            <a:xfrm>
              <a:off x="3470" y="2227"/>
              <a:ext cx="3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(5)</a:t>
              </a:r>
            </a:p>
          </p:txBody>
        </p:sp>
        <p:sp>
          <p:nvSpPr>
            <p:cNvPr id="283776" name="Text Box 128"/>
            <p:cNvSpPr txBox="1">
              <a:spLocks noChangeArrowheads="1"/>
            </p:cNvSpPr>
            <p:nvPr/>
          </p:nvSpPr>
          <p:spPr bwMode="auto">
            <a:xfrm>
              <a:off x="3833" y="1909"/>
              <a:ext cx="3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(0)</a:t>
              </a:r>
            </a:p>
          </p:txBody>
        </p:sp>
        <p:sp>
          <p:nvSpPr>
            <p:cNvPr id="283777" name="Text Box 129"/>
            <p:cNvSpPr txBox="1">
              <a:spLocks noChangeArrowheads="1"/>
            </p:cNvSpPr>
            <p:nvPr/>
          </p:nvSpPr>
          <p:spPr bwMode="auto">
            <a:xfrm>
              <a:off x="4695" y="2363"/>
              <a:ext cx="3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rPr>
                <a:t>(0)</a:t>
              </a:r>
            </a:p>
          </p:txBody>
        </p:sp>
      </p:grpSp>
      <p:sp>
        <p:nvSpPr>
          <p:cNvPr id="283778" name="Text Box 130"/>
          <p:cNvSpPr txBox="1">
            <a:spLocks noChangeArrowheads="1"/>
          </p:cNvSpPr>
          <p:nvPr/>
        </p:nvSpPr>
        <p:spPr bwMode="auto">
          <a:xfrm>
            <a:off x="304800" y="1352550"/>
            <a:ext cx="26352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FF00"/>
                </a:solidFill>
                <a:latin typeface="楷体_GB2312" pitchFamily="49" charset="-122"/>
                <a:ea typeface="楷体_GB2312" pitchFamily="49" charset="-122"/>
              </a:rPr>
              <a:t>旧木板房刷漆工程</a:t>
            </a:r>
          </a:p>
          <a:p>
            <a:r>
              <a:rPr lang="zh-CN" altLang="en-US" sz="2400" b="1">
                <a:solidFill>
                  <a:srgbClr val="FFFF00"/>
                </a:solidFill>
                <a:latin typeface="楷体_GB2312" pitchFamily="49" charset="-122"/>
                <a:ea typeface="楷体_GB2312" pitchFamily="49" charset="-122"/>
              </a:rPr>
              <a:t>完整</a:t>
            </a:r>
            <a:r>
              <a:rPr lang="en-US" altLang="zh-CN" sz="2400" b="1">
                <a:solidFill>
                  <a:srgbClr val="FFFF00"/>
                </a:solidFill>
                <a:latin typeface="楷体_GB2312" pitchFamily="49" charset="-122"/>
                <a:ea typeface="楷体_GB2312" pitchFamily="49" charset="-122"/>
              </a:rPr>
              <a:t>PERT</a:t>
            </a:r>
            <a:r>
              <a:rPr lang="zh-CN" altLang="en-US" sz="2400" b="1">
                <a:solidFill>
                  <a:srgbClr val="FFFF00"/>
                </a:solidFill>
                <a:latin typeface="楷体_GB2312" pitchFamily="49" charset="-122"/>
                <a:ea typeface="楷体_GB2312" pitchFamily="49" charset="-122"/>
              </a:rPr>
              <a:t>图</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0" y="260350"/>
            <a:ext cx="8458200" cy="1035050"/>
          </a:xfrm>
        </p:spPr>
        <p:txBody>
          <a:bodyPr/>
          <a:lstStyle/>
          <a:p>
            <a:r>
              <a:rPr lang="zh-CN" altLang="en-US" sz="3600" b="0">
                <a:latin typeface="楷体_GB2312" pitchFamily="49" charset="-122"/>
                <a:ea typeface="楷体_GB2312" pitchFamily="49" charset="-122"/>
              </a:rPr>
              <a:t>进度管理实践</a:t>
            </a:r>
            <a:r>
              <a:rPr lang="en-US" altLang="zh-CN" sz="3600" b="0">
                <a:ea typeface="楷体_GB2312" pitchFamily="49" charset="-122"/>
              </a:rPr>
              <a:t>—</a:t>
            </a:r>
            <a:r>
              <a:rPr lang="en-US" altLang="zh-CN" sz="3600" b="0">
                <a:latin typeface="楷体_GB2312" pitchFamily="49" charset="-122"/>
                <a:ea typeface="楷体_GB2312" pitchFamily="49" charset="-122"/>
              </a:rPr>
              <a:t>MS Project</a:t>
            </a:r>
          </a:p>
        </p:txBody>
      </p:sp>
      <p:grpSp>
        <p:nvGrpSpPr>
          <p:cNvPr id="285759" name="Group 63"/>
          <p:cNvGrpSpPr>
            <a:grpSpLocks/>
          </p:cNvGrpSpPr>
          <p:nvPr/>
        </p:nvGrpSpPr>
        <p:grpSpPr bwMode="auto">
          <a:xfrm>
            <a:off x="1524000" y="1524000"/>
            <a:ext cx="5867400" cy="4746625"/>
            <a:chOff x="960" y="960"/>
            <a:chExt cx="3696" cy="2990"/>
          </a:xfrm>
        </p:grpSpPr>
        <p:sp>
          <p:nvSpPr>
            <p:cNvPr id="285702" name="Rectangle 6"/>
            <p:cNvSpPr>
              <a:spLocks noChangeArrowheads="1"/>
            </p:cNvSpPr>
            <p:nvPr/>
          </p:nvSpPr>
          <p:spPr bwMode="auto">
            <a:xfrm>
              <a:off x="3424" y="372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T11(M8)</a:t>
              </a:r>
            </a:p>
          </p:txBody>
        </p:sp>
        <p:sp>
          <p:nvSpPr>
            <p:cNvPr id="285703" name="Rectangle 7"/>
            <p:cNvSpPr>
              <a:spLocks noChangeArrowheads="1"/>
            </p:cNvSpPr>
            <p:nvPr/>
          </p:nvSpPr>
          <p:spPr bwMode="auto">
            <a:xfrm>
              <a:off x="2192" y="372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10</a:t>
              </a:r>
            </a:p>
          </p:txBody>
        </p:sp>
        <p:sp>
          <p:nvSpPr>
            <p:cNvPr id="285704" name="Rectangle 8"/>
            <p:cNvSpPr>
              <a:spLocks noChangeArrowheads="1"/>
            </p:cNvSpPr>
            <p:nvPr/>
          </p:nvSpPr>
          <p:spPr bwMode="auto">
            <a:xfrm>
              <a:off x="960" y="372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T12</a:t>
              </a:r>
            </a:p>
          </p:txBody>
        </p:sp>
        <p:sp>
          <p:nvSpPr>
            <p:cNvPr id="285705" name="Rectangle 9"/>
            <p:cNvSpPr>
              <a:spLocks noChangeArrowheads="1"/>
            </p:cNvSpPr>
            <p:nvPr/>
          </p:nvSpPr>
          <p:spPr bwMode="auto">
            <a:xfrm>
              <a:off x="3424" y="349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T9(M6)</a:t>
              </a:r>
            </a:p>
          </p:txBody>
        </p:sp>
        <p:sp>
          <p:nvSpPr>
            <p:cNvPr id="285706" name="Rectangle 10"/>
            <p:cNvSpPr>
              <a:spLocks noChangeArrowheads="1"/>
            </p:cNvSpPr>
            <p:nvPr/>
          </p:nvSpPr>
          <p:spPr bwMode="auto">
            <a:xfrm>
              <a:off x="2192" y="349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7</a:t>
              </a:r>
            </a:p>
          </p:txBody>
        </p:sp>
        <p:sp>
          <p:nvSpPr>
            <p:cNvPr id="285707" name="Rectangle 11"/>
            <p:cNvSpPr>
              <a:spLocks noChangeArrowheads="1"/>
            </p:cNvSpPr>
            <p:nvPr/>
          </p:nvSpPr>
          <p:spPr bwMode="auto">
            <a:xfrm>
              <a:off x="960" y="349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T11</a:t>
              </a:r>
            </a:p>
          </p:txBody>
        </p:sp>
        <p:sp>
          <p:nvSpPr>
            <p:cNvPr id="285708" name="Rectangle 12"/>
            <p:cNvSpPr>
              <a:spLocks noChangeArrowheads="1"/>
            </p:cNvSpPr>
            <p:nvPr/>
          </p:nvSpPr>
          <p:spPr bwMode="auto">
            <a:xfrm>
              <a:off x="3424" y="326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T5,T7(M7)</a:t>
              </a:r>
            </a:p>
          </p:txBody>
        </p:sp>
        <p:sp>
          <p:nvSpPr>
            <p:cNvPr id="285709" name="Rectangle 13"/>
            <p:cNvSpPr>
              <a:spLocks noChangeArrowheads="1"/>
            </p:cNvSpPr>
            <p:nvPr/>
          </p:nvSpPr>
          <p:spPr bwMode="auto">
            <a:xfrm>
              <a:off x="2192" y="326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15</a:t>
              </a:r>
            </a:p>
          </p:txBody>
        </p:sp>
        <p:sp>
          <p:nvSpPr>
            <p:cNvPr id="285710" name="Rectangle 14"/>
            <p:cNvSpPr>
              <a:spLocks noChangeArrowheads="1"/>
            </p:cNvSpPr>
            <p:nvPr/>
          </p:nvSpPr>
          <p:spPr bwMode="auto">
            <a:xfrm>
              <a:off x="960" y="326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T10</a:t>
              </a:r>
            </a:p>
          </p:txBody>
        </p:sp>
        <p:sp>
          <p:nvSpPr>
            <p:cNvPr id="285711" name="Rectangle 15"/>
            <p:cNvSpPr>
              <a:spLocks noChangeArrowheads="1"/>
            </p:cNvSpPr>
            <p:nvPr/>
          </p:nvSpPr>
          <p:spPr bwMode="auto">
            <a:xfrm>
              <a:off x="3424" y="303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T3,T6(M4)</a:t>
              </a:r>
            </a:p>
          </p:txBody>
        </p:sp>
        <p:sp>
          <p:nvSpPr>
            <p:cNvPr id="285712" name="Rectangle 16"/>
            <p:cNvSpPr>
              <a:spLocks noChangeArrowheads="1"/>
            </p:cNvSpPr>
            <p:nvPr/>
          </p:nvSpPr>
          <p:spPr bwMode="auto">
            <a:xfrm>
              <a:off x="2192" y="303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15</a:t>
              </a:r>
            </a:p>
          </p:txBody>
        </p:sp>
        <p:sp>
          <p:nvSpPr>
            <p:cNvPr id="285713" name="Rectangle 17"/>
            <p:cNvSpPr>
              <a:spLocks noChangeArrowheads="1"/>
            </p:cNvSpPr>
            <p:nvPr/>
          </p:nvSpPr>
          <p:spPr bwMode="auto">
            <a:xfrm>
              <a:off x="960" y="303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T9</a:t>
              </a:r>
            </a:p>
          </p:txBody>
        </p:sp>
        <p:sp>
          <p:nvSpPr>
            <p:cNvPr id="285714" name="Rectangle 18"/>
            <p:cNvSpPr>
              <a:spLocks noChangeArrowheads="1"/>
            </p:cNvSpPr>
            <p:nvPr/>
          </p:nvSpPr>
          <p:spPr bwMode="auto">
            <a:xfrm>
              <a:off x="3424" y="280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T4(M5)</a:t>
              </a:r>
            </a:p>
          </p:txBody>
        </p:sp>
        <p:sp>
          <p:nvSpPr>
            <p:cNvPr id="285715" name="Rectangle 19"/>
            <p:cNvSpPr>
              <a:spLocks noChangeArrowheads="1"/>
            </p:cNvSpPr>
            <p:nvPr/>
          </p:nvSpPr>
          <p:spPr bwMode="auto">
            <a:xfrm>
              <a:off x="2192" y="280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25</a:t>
              </a:r>
            </a:p>
          </p:txBody>
        </p:sp>
        <p:sp>
          <p:nvSpPr>
            <p:cNvPr id="285716" name="Rectangle 20"/>
            <p:cNvSpPr>
              <a:spLocks noChangeArrowheads="1"/>
            </p:cNvSpPr>
            <p:nvPr/>
          </p:nvSpPr>
          <p:spPr bwMode="auto">
            <a:xfrm>
              <a:off x="960" y="280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T8</a:t>
              </a:r>
            </a:p>
          </p:txBody>
        </p:sp>
        <p:sp>
          <p:nvSpPr>
            <p:cNvPr id="285717" name="Rectangle 21"/>
            <p:cNvSpPr>
              <a:spLocks noChangeArrowheads="1"/>
            </p:cNvSpPr>
            <p:nvPr/>
          </p:nvSpPr>
          <p:spPr bwMode="auto">
            <a:xfrm>
              <a:off x="3424" y="257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T1(M1)</a:t>
              </a:r>
            </a:p>
          </p:txBody>
        </p:sp>
        <p:sp>
          <p:nvSpPr>
            <p:cNvPr id="285718" name="Rectangle 22"/>
            <p:cNvSpPr>
              <a:spLocks noChangeArrowheads="1"/>
            </p:cNvSpPr>
            <p:nvPr/>
          </p:nvSpPr>
          <p:spPr bwMode="auto">
            <a:xfrm>
              <a:off x="2192" y="257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20</a:t>
              </a:r>
            </a:p>
          </p:txBody>
        </p:sp>
        <p:sp>
          <p:nvSpPr>
            <p:cNvPr id="285719" name="Rectangle 23"/>
            <p:cNvSpPr>
              <a:spLocks noChangeArrowheads="1"/>
            </p:cNvSpPr>
            <p:nvPr/>
          </p:nvSpPr>
          <p:spPr bwMode="auto">
            <a:xfrm>
              <a:off x="960" y="257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T7</a:t>
              </a:r>
            </a:p>
          </p:txBody>
        </p:sp>
        <p:sp>
          <p:nvSpPr>
            <p:cNvPr id="285720" name="Rectangle 24"/>
            <p:cNvSpPr>
              <a:spLocks noChangeArrowheads="1"/>
            </p:cNvSpPr>
            <p:nvPr/>
          </p:nvSpPr>
          <p:spPr bwMode="auto">
            <a:xfrm>
              <a:off x="3424" y="234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T1,T2(M3)</a:t>
              </a:r>
            </a:p>
          </p:txBody>
        </p:sp>
        <p:sp>
          <p:nvSpPr>
            <p:cNvPr id="285721" name="Rectangle 25"/>
            <p:cNvSpPr>
              <a:spLocks noChangeArrowheads="1"/>
            </p:cNvSpPr>
            <p:nvPr/>
          </p:nvSpPr>
          <p:spPr bwMode="auto">
            <a:xfrm>
              <a:off x="2192" y="234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5</a:t>
              </a:r>
            </a:p>
          </p:txBody>
        </p:sp>
        <p:sp>
          <p:nvSpPr>
            <p:cNvPr id="285722" name="Rectangle 26"/>
            <p:cNvSpPr>
              <a:spLocks noChangeArrowheads="1"/>
            </p:cNvSpPr>
            <p:nvPr/>
          </p:nvSpPr>
          <p:spPr bwMode="auto">
            <a:xfrm>
              <a:off x="960" y="234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T6</a:t>
              </a:r>
            </a:p>
          </p:txBody>
        </p:sp>
        <p:sp>
          <p:nvSpPr>
            <p:cNvPr id="285723" name="Rectangle 27"/>
            <p:cNvSpPr>
              <a:spLocks noChangeArrowheads="1"/>
            </p:cNvSpPr>
            <p:nvPr/>
          </p:nvSpPr>
          <p:spPr bwMode="auto">
            <a:xfrm>
              <a:off x="3424" y="211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T2,T4(M2)</a:t>
              </a:r>
            </a:p>
          </p:txBody>
        </p:sp>
        <p:sp>
          <p:nvSpPr>
            <p:cNvPr id="285724" name="Rectangle 28"/>
            <p:cNvSpPr>
              <a:spLocks noChangeArrowheads="1"/>
            </p:cNvSpPr>
            <p:nvPr/>
          </p:nvSpPr>
          <p:spPr bwMode="auto">
            <a:xfrm>
              <a:off x="2192" y="211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10</a:t>
              </a:r>
            </a:p>
          </p:txBody>
        </p:sp>
        <p:sp>
          <p:nvSpPr>
            <p:cNvPr id="285725" name="Rectangle 29"/>
            <p:cNvSpPr>
              <a:spLocks noChangeArrowheads="1"/>
            </p:cNvSpPr>
            <p:nvPr/>
          </p:nvSpPr>
          <p:spPr bwMode="auto">
            <a:xfrm>
              <a:off x="960" y="211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T5</a:t>
              </a:r>
            </a:p>
          </p:txBody>
        </p:sp>
        <p:sp>
          <p:nvSpPr>
            <p:cNvPr id="285726" name="Rectangle 30"/>
            <p:cNvSpPr>
              <a:spLocks noChangeArrowheads="1"/>
            </p:cNvSpPr>
            <p:nvPr/>
          </p:nvSpPr>
          <p:spPr bwMode="auto">
            <a:xfrm>
              <a:off x="3424" y="188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endParaRPr lang="zh-CN" altLang="zh-CN" sz="2400"/>
            </a:p>
          </p:txBody>
        </p:sp>
        <p:sp>
          <p:nvSpPr>
            <p:cNvPr id="285727" name="Rectangle 31"/>
            <p:cNvSpPr>
              <a:spLocks noChangeArrowheads="1"/>
            </p:cNvSpPr>
            <p:nvPr/>
          </p:nvSpPr>
          <p:spPr bwMode="auto">
            <a:xfrm>
              <a:off x="2192" y="188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10</a:t>
              </a:r>
            </a:p>
          </p:txBody>
        </p:sp>
        <p:sp>
          <p:nvSpPr>
            <p:cNvPr id="285728" name="Rectangle 32"/>
            <p:cNvSpPr>
              <a:spLocks noChangeArrowheads="1"/>
            </p:cNvSpPr>
            <p:nvPr/>
          </p:nvSpPr>
          <p:spPr bwMode="auto">
            <a:xfrm>
              <a:off x="960" y="188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T4</a:t>
              </a:r>
            </a:p>
          </p:txBody>
        </p:sp>
        <p:sp>
          <p:nvSpPr>
            <p:cNvPr id="285729" name="Rectangle 33"/>
            <p:cNvSpPr>
              <a:spLocks noChangeArrowheads="1"/>
            </p:cNvSpPr>
            <p:nvPr/>
          </p:nvSpPr>
          <p:spPr bwMode="auto">
            <a:xfrm>
              <a:off x="3424" y="165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T1(M1)</a:t>
              </a:r>
            </a:p>
          </p:txBody>
        </p:sp>
        <p:sp>
          <p:nvSpPr>
            <p:cNvPr id="285730" name="Rectangle 34"/>
            <p:cNvSpPr>
              <a:spLocks noChangeArrowheads="1"/>
            </p:cNvSpPr>
            <p:nvPr/>
          </p:nvSpPr>
          <p:spPr bwMode="auto">
            <a:xfrm>
              <a:off x="2192" y="165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15</a:t>
              </a:r>
            </a:p>
          </p:txBody>
        </p:sp>
        <p:sp>
          <p:nvSpPr>
            <p:cNvPr id="285731" name="Rectangle 35"/>
            <p:cNvSpPr>
              <a:spLocks noChangeArrowheads="1"/>
            </p:cNvSpPr>
            <p:nvPr/>
          </p:nvSpPr>
          <p:spPr bwMode="auto">
            <a:xfrm>
              <a:off x="960" y="165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T3</a:t>
              </a:r>
            </a:p>
          </p:txBody>
        </p:sp>
        <p:sp>
          <p:nvSpPr>
            <p:cNvPr id="285732" name="Rectangle 36"/>
            <p:cNvSpPr>
              <a:spLocks noChangeArrowheads="1"/>
            </p:cNvSpPr>
            <p:nvPr/>
          </p:nvSpPr>
          <p:spPr bwMode="auto">
            <a:xfrm>
              <a:off x="3424" y="142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endParaRPr lang="zh-CN" altLang="zh-CN" sz="2400"/>
            </a:p>
          </p:txBody>
        </p:sp>
        <p:sp>
          <p:nvSpPr>
            <p:cNvPr id="285733" name="Rectangle 37"/>
            <p:cNvSpPr>
              <a:spLocks noChangeArrowheads="1"/>
            </p:cNvSpPr>
            <p:nvPr/>
          </p:nvSpPr>
          <p:spPr bwMode="auto">
            <a:xfrm>
              <a:off x="2192" y="142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15</a:t>
              </a:r>
            </a:p>
          </p:txBody>
        </p:sp>
        <p:sp>
          <p:nvSpPr>
            <p:cNvPr id="285734" name="Rectangle 38"/>
            <p:cNvSpPr>
              <a:spLocks noChangeArrowheads="1"/>
            </p:cNvSpPr>
            <p:nvPr/>
          </p:nvSpPr>
          <p:spPr bwMode="auto">
            <a:xfrm>
              <a:off x="960" y="142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T2</a:t>
              </a:r>
            </a:p>
          </p:txBody>
        </p:sp>
        <p:sp>
          <p:nvSpPr>
            <p:cNvPr id="285735" name="Rectangle 39"/>
            <p:cNvSpPr>
              <a:spLocks noChangeArrowheads="1"/>
            </p:cNvSpPr>
            <p:nvPr/>
          </p:nvSpPr>
          <p:spPr bwMode="auto">
            <a:xfrm>
              <a:off x="3424" y="119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endParaRPr lang="zh-CN" altLang="zh-CN" sz="2400"/>
            </a:p>
          </p:txBody>
        </p:sp>
        <p:sp>
          <p:nvSpPr>
            <p:cNvPr id="285736" name="Rectangle 40"/>
            <p:cNvSpPr>
              <a:spLocks noChangeArrowheads="1"/>
            </p:cNvSpPr>
            <p:nvPr/>
          </p:nvSpPr>
          <p:spPr bwMode="auto">
            <a:xfrm>
              <a:off x="2192" y="119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8</a:t>
              </a:r>
            </a:p>
          </p:txBody>
        </p:sp>
        <p:sp>
          <p:nvSpPr>
            <p:cNvPr id="285737" name="Rectangle 41"/>
            <p:cNvSpPr>
              <a:spLocks noChangeArrowheads="1"/>
            </p:cNvSpPr>
            <p:nvPr/>
          </p:nvSpPr>
          <p:spPr bwMode="auto">
            <a:xfrm>
              <a:off x="960" y="119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400"/>
                <a:t>T1</a:t>
              </a:r>
            </a:p>
          </p:txBody>
        </p:sp>
        <p:sp>
          <p:nvSpPr>
            <p:cNvPr id="285738" name="Rectangle 42"/>
            <p:cNvSpPr>
              <a:spLocks noChangeArrowheads="1"/>
            </p:cNvSpPr>
            <p:nvPr/>
          </p:nvSpPr>
          <p:spPr bwMode="auto">
            <a:xfrm>
              <a:off x="3424" y="96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zh-CN" altLang="en-US" sz="2400"/>
                <a:t>依赖关系</a:t>
              </a:r>
            </a:p>
          </p:txBody>
        </p:sp>
        <p:sp>
          <p:nvSpPr>
            <p:cNvPr id="285739" name="Rectangle 43"/>
            <p:cNvSpPr>
              <a:spLocks noChangeArrowheads="1"/>
            </p:cNvSpPr>
            <p:nvPr/>
          </p:nvSpPr>
          <p:spPr bwMode="auto">
            <a:xfrm>
              <a:off x="2192" y="96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zh-CN" altLang="en-US" sz="2400"/>
                <a:t>持续时间</a:t>
              </a:r>
            </a:p>
          </p:txBody>
        </p:sp>
        <p:sp>
          <p:nvSpPr>
            <p:cNvPr id="285740" name="Rectangle 44"/>
            <p:cNvSpPr>
              <a:spLocks noChangeArrowheads="1"/>
            </p:cNvSpPr>
            <p:nvPr/>
          </p:nvSpPr>
          <p:spPr bwMode="auto">
            <a:xfrm>
              <a:off x="960" y="960"/>
              <a:ext cx="1232" cy="23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tx2"/>
                </a:buClr>
                <a:buSzPct val="11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zh-CN" altLang="en-US" sz="2400"/>
                <a:t>任务</a:t>
              </a:r>
            </a:p>
          </p:txBody>
        </p:sp>
        <p:sp>
          <p:nvSpPr>
            <p:cNvPr id="285741" name="Line 45"/>
            <p:cNvSpPr>
              <a:spLocks noChangeShapeType="1"/>
            </p:cNvSpPr>
            <p:nvPr/>
          </p:nvSpPr>
          <p:spPr bwMode="auto">
            <a:xfrm>
              <a:off x="960" y="960"/>
              <a:ext cx="3696" cy="0"/>
            </a:xfrm>
            <a:prstGeom prst="line">
              <a:avLst/>
            </a:prstGeom>
            <a:noFill/>
            <a:ln w="28575"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5742" name="Line 46"/>
            <p:cNvSpPr>
              <a:spLocks noChangeShapeType="1"/>
            </p:cNvSpPr>
            <p:nvPr/>
          </p:nvSpPr>
          <p:spPr bwMode="auto">
            <a:xfrm>
              <a:off x="960" y="1190"/>
              <a:ext cx="3696" cy="0"/>
            </a:xfrm>
            <a:prstGeom prst="line">
              <a:avLst/>
            </a:prstGeom>
            <a:noFill/>
            <a:ln w="127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5743" name="Line 47"/>
            <p:cNvSpPr>
              <a:spLocks noChangeShapeType="1"/>
            </p:cNvSpPr>
            <p:nvPr/>
          </p:nvSpPr>
          <p:spPr bwMode="auto">
            <a:xfrm>
              <a:off x="960" y="1420"/>
              <a:ext cx="3696" cy="0"/>
            </a:xfrm>
            <a:prstGeom prst="line">
              <a:avLst/>
            </a:prstGeom>
            <a:noFill/>
            <a:ln w="127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5744" name="Line 48"/>
            <p:cNvSpPr>
              <a:spLocks noChangeShapeType="1"/>
            </p:cNvSpPr>
            <p:nvPr/>
          </p:nvSpPr>
          <p:spPr bwMode="auto">
            <a:xfrm>
              <a:off x="960" y="1650"/>
              <a:ext cx="3696" cy="0"/>
            </a:xfrm>
            <a:prstGeom prst="line">
              <a:avLst/>
            </a:prstGeom>
            <a:noFill/>
            <a:ln w="127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5745" name="Line 49"/>
            <p:cNvSpPr>
              <a:spLocks noChangeShapeType="1"/>
            </p:cNvSpPr>
            <p:nvPr/>
          </p:nvSpPr>
          <p:spPr bwMode="auto">
            <a:xfrm>
              <a:off x="960" y="1880"/>
              <a:ext cx="3696" cy="0"/>
            </a:xfrm>
            <a:prstGeom prst="line">
              <a:avLst/>
            </a:prstGeom>
            <a:noFill/>
            <a:ln w="127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5746" name="Line 50"/>
            <p:cNvSpPr>
              <a:spLocks noChangeShapeType="1"/>
            </p:cNvSpPr>
            <p:nvPr/>
          </p:nvSpPr>
          <p:spPr bwMode="auto">
            <a:xfrm>
              <a:off x="960" y="2110"/>
              <a:ext cx="3696" cy="0"/>
            </a:xfrm>
            <a:prstGeom prst="line">
              <a:avLst/>
            </a:prstGeom>
            <a:noFill/>
            <a:ln w="127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5747" name="Line 51"/>
            <p:cNvSpPr>
              <a:spLocks noChangeShapeType="1"/>
            </p:cNvSpPr>
            <p:nvPr/>
          </p:nvSpPr>
          <p:spPr bwMode="auto">
            <a:xfrm>
              <a:off x="960" y="2340"/>
              <a:ext cx="3696" cy="0"/>
            </a:xfrm>
            <a:prstGeom prst="line">
              <a:avLst/>
            </a:prstGeom>
            <a:noFill/>
            <a:ln w="127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5748" name="Line 52"/>
            <p:cNvSpPr>
              <a:spLocks noChangeShapeType="1"/>
            </p:cNvSpPr>
            <p:nvPr/>
          </p:nvSpPr>
          <p:spPr bwMode="auto">
            <a:xfrm>
              <a:off x="960" y="2570"/>
              <a:ext cx="3696" cy="0"/>
            </a:xfrm>
            <a:prstGeom prst="line">
              <a:avLst/>
            </a:prstGeom>
            <a:noFill/>
            <a:ln w="127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5749" name="Line 53"/>
            <p:cNvSpPr>
              <a:spLocks noChangeShapeType="1"/>
            </p:cNvSpPr>
            <p:nvPr/>
          </p:nvSpPr>
          <p:spPr bwMode="auto">
            <a:xfrm>
              <a:off x="960" y="2800"/>
              <a:ext cx="3696" cy="0"/>
            </a:xfrm>
            <a:prstGeom prst="line">
              <a:avLst/>
            </a:prstGeom>
            <a:noFill/>
            <a:ln w="127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5750" name="Line 54"/>
            <p:cNvSpPr>
              <a:spLocks noChangeShapeType="1"/>
            </p:cNvSpPr>
            <p:nvPr/>
          </p:nvSpPr>
          <p:spPr bwMode="auto">
            <a:xfrm>
              <a:off x="960" y="3030"/>
              <a:ext cx="3696" cy="0"/>
            </a:xfrm>
            <a:prstGeom prst="line">
              <a:avLst/>
            </a:prstGeom>
            <a:noFill/>
            <a:ln w="127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5751" name="Line 55"/>
            <p:cNvSpPr>
              <a:spLocks noChangeShapeType="1"/>
            </p:cNvSpPr>
            <p:nvPr/>
          </p:nvSpPr>
          <p:spPr bwMode="auto">
            <a:xfrm>
              <a:off x="960" y="3260"/>
              <a:ext cx="3696" cy="0"/>
            </a:xfrm>
            <a:prstGeom prst="line">
              <a:avLst/>
            </a:prstGeom>
            <a:noFill/>
            <a:ln w="127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5752" name="Line 56"/>
            <p:cNvSpPr>
              <a:spLocks noChangeShapeType="1"/>
            </p:cNvSpPr>
            <p:nvPr/>
          </p:nvSpPr>
          <p:spPr bwMode="auto">
            <a:xfrm>
              <a:off x="960" y="3490"/>
              <a:ext cx="3696" cy="0"/>
            </a:xfrm>
            <a:prstGeom prst="line">
              <a:avLst/>
            </a:prstGeom>
            <a:noFill/>
            <a:ln w="127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5753" name="Line 57"/>
            <p:cNvSpPr>
              <a:spLocks noChangeShapeType="1"/>
            </p:cNvSpPr>
            <p:nvPr/>
          </p:nvSpPr>
          <p:spPr bwMode="auto">
            <a:xfrm>
              <a:off x="960" y="3720"/>
              <a:ext cx="3696" cy="0"/>
            </a:xfrm>
            <a:prstGeom prst="line">
              <a:avLst/>
            </a:prstGeom>
            <a:noFill/>
            <a:ln w="127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5754" name="Line 58"/>
            <p:cNvSpPr>
              <a:spLocks noChangeShapeType="1"/>
            </p:cNvSpPr>
            <p:nvPr/>
          </p:nvSpPr>
          <p:spPr bwMode="auto">
            <a:xfrm>
              <a:off x="960" y="3950"/>
              <a:ext cx="3696" cy="0"/>
            </a:xfrm>
            <a:prstGeom prst="line">
              <a:avLst/>
            </a:prstGeom>
            <a:noFill/>
            <a:ln w="28575"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5755" name="Line 59"/>
            <p:cNvSpPr>
              <a:spLocks noChangeShapeType="1"/>
            </p:cNvSpPr>
            <p:nvPr/>
          </p:nvSpPr>
          <p:spPr bwMode="auto">
            <a:xfrm>
              <a:off x="960" y="960"/>
              <a:ext cx="0" cy="2990"/>
            </a:xfrm>
            <a:prstGeom prst="line">
              <a:avLst/>
            </a:prstGeom>
            <a:noFill/>
            <a:ln w="28575"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5756" name="Line 60"/>
            <p:cNvSpPr>
              <a:spLocks noChangeShapeType="1"/>
            </p:cNvSpPr>
            <p:nvPr/>
          </p:nvSpPr>
          <p:spPr bwMode="auto">
            <a:xfrm>
              <a:off x="2192" y="960"/>
              <a:ext cx="0" cy="2990"/>
            </a:xfrm>
            <a:prstGeom prst="line">
              <a:avLst/>
            </a:prstGeom>
            <a:noFill/>
            <a:ln w="127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5757" name="Line 61"/>
            <p:cNvSpPr>
              <a:spLocks noChangeShapeType="1"/>
            </p:cNvSpPr>
            <p:nvPr/>
          </p:nvSpPr>
          <p:spPr bwMode="auto">
            <a:xfrm>
              <a:off x="3424" y="960"/>
              <a:ext cx="0" cy="2990"/>
            </a:xfrm>
            <a:prstGeom prst="line">
              <a:avLst/>
            </a:prstGeom>
            <a:noFill/>
            <a:ln w="127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5758" name="Line 62"/>
            <p:cNvSpPr>
              <a:spLocks noChangeShapeType="1"/>
            </p:cNvSpPr>
            <p:nvPr/>
          </p:nvSpPr>
          <p:spPr bwMode="auto">
            <a:xfrm>
              <a:off x="4656" y="960"/>
              <a:ext cx="0" cy="2990"/>
            </a:xfrm>
            <a:prstGeom prst="line">
              <a:avLst/>
            </a:prstGeom>
            <a:noFill/>
            <a:ln w="28575"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gr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0" y="333375"/>
            <a:ext cx="8458200" cy="962025"/>
          </a:xfrm>
        </p:spPr>
        <p:txBody>
          <a:bodyPr/>
          <a:lstStyle/>
          <a:p>
            <a:r>
              <a:rPr lang="en-GB" altLang="zh-CN" sz="3600" b="0">
                <a:latin typeface="楷体_GB2312" pitchFamily="49" charset="-122"/>
                <a:ea typeface="楷体_GB2312" pitchFamily="49" charset="-122"/>
              </a:rPr>
              <a:t>MS Project</a:t>
            </a:r>
            <a:r>
              <a:rPr lang="en-GB" altLang="zh-CN" sz="3600" b="0">
                <a:ea typeface="楷体_GB2312" pitchFamily="49" charset="-122"/>
              </a:rPr>
              <a:t>—</a:t>
            </a:r>
            <a:r>
              <a:rPr lang="zh-CN" altLang="en-GB" sz="3600" b="0">
                <a:latin typeface="楷体_GB2312" pitchFamily="49" charset="-122"/>
                <a:ea typeface="楷体_GB2312" pitchFamily="49" charset="-122"/>
              </a:rPr>
              <a:t>活动网络图</a:t>
            </a:r>
            <a:endParaRPr lang="zh-CN" altLang="en-US" sz="3600" b="0">
              <a:latin typeface="楷体_GB2312" pitchFamily="49" charset="-122"/>
              <a:ea typeface="楷体_GB2312" pitchFamily="49" charset="-122"/>
            </a:endParaRPr>
          </a:p>
        </p:txBody>
      </p:sp>
      <p:sp>
        <p:nvSpPr>
          <p:cNvPr id="289796" name="Rectangle 4"/>
          <p:cNvSpPr>
            <a:spLocks noChangeArrowheads="1"/>
          </p:cNvSpPr>
          <p:nvPr/>
        </p:nvSpPr>
        <p:spPr bwMode="auto">
          <a:xfrm>
            <a:off x="1022350" y="1412875"/>
            <a:ext cx="6934200" cy="514985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9798" name="Line 6"/>
          <p:cNvSpPr>
            <a:spLocks noChangeShapeType="1"/>
          </p:cNvSpPr>
          <p:nvPr/>
        </p:nvSpPr>
        <p:spPr bwMode="auto">
          <a:xfrm flipV="1">
            <a:off x="1905000" y="2743200"/>
            <a:ext cx="228600" cy="381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9799" name="Line 7"/>
          <p:cNvSpPr>
            <a:spLocks noChangeShapeType="1"/>
          </p:cNvSpPr>
          <p:nvPr/>
        </p:nvSpPr>
        <p:spPr bwMode="auto">
          <a:xfrm flipV="1">
            <a:off x="2627313" y="2133600"/>
            <a:ext cx="573087" cy="28733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9800" name="Line 8"/>
          <p:cNvSpPr>
            <a:spLocks noChangeShapeType="1"/>
          </p:cNvSpPr>
          <p:nvPr/>
        </p:nvSpPr>
        <p:spPr bwMode="auto">
          <a:xfrm>
            <a:off x="3759200" y="2057400"/>
            <a:ext cx="381000"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9801" name="Line 9"/>
          <p:cNvSpPr>
            <a:spLocks noChangeShapeType="1"/>
          </p:cNvSpPr>
          <p:nvPr/>
        </p:nvSpPr>
        <p:spPr bwMode="auto">
          <a:xfrm>
            <a:off x="4724400" y="2286000"/>
            <a:ext cx="495300" cy="422275"/>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9802" name="Line 10"/>
          <p:cNvSpPr>
            <a:spLocks noChangeShapeType="1"/>
          </p:cNvSpPr>
          <p:nvPr/>
        </p:nvSpPr>
        <p:spPr bwMode="auto">
          <a:xfrm flipV="1">
            <a:off x="5562600" y="2362200"/>
            <a:ext cx="228600" cy="3048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9803" name="Line 11"/>
          <p:cNvSpPr>
            <a:spLocks noChangeShapeType="1"/>
          </p:cNvSpPr>
          <p:nvPr/>
        </p:nvSpPr>
        <p:spPr bwMode="auto">
          <a:xfrm>
            <a:off x="6248400" y="2514600"/>
            <a:ext cx="228600" cy="1524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9804" name="Line 12"/>
          <p:cNvSpPr>
            <a:spLocks noChangeShapeType="1"/>
          </p:cNvSpPr>
          <p:nvPr/>
        </p:nvSpPr>
        <p:spPr bwMode="auto">
          <a:xfrm>
            <a:off x="6781800" y="3124200"/>
            <a:ext cx="76200" cy="3048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9805" name="Line 13"/>
          <p:cNvSpPr>
            <a:spLocks noChangeShapeType="1"/>
          </p:cNvSpPr>
          <p:nvPr/>
        </p:nvSpPr>
        <p:spPr bwMode="auto">
          <a:xfrm>
            <a:off x="7010400" y="3810000"/>
            <a:ext cx="152400" cy="4572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9806" name="Line 14"/>
          <p:cNvSpPr>
            <a:spLocks noChangeShapeType="1"/>
          </p:cNvSpPr>
          <p:nvPr/>
        </p:nvSpPr>
        <p:spPr bwMode="auto">
          <a:xfrm>
            <a:off x="7239000" y="4648200"/>
            <a:ext cx="0" cy="381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9807" name="Line 15"/>
          <p:cNvSpPr>
            <a:spLocks noChangeShapeType="1"/>
          </p:cNvSpPr>
          <p:nvPr/>
        </p:nvSpPr>
        <p:spPr bwMode="auto">
          <a:xfrm flipH="1">
            <a:off x="7235825" y="5410200"/>
            <a:ext cx="3175" cy="466725"/>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
        <p:nvSpPr>
          <p:cNvPr id="289813" name="Rectangle 21"/>
          <p:cNvSpPr>
            <a:spLocks noChangeArrowheads="1"/>
          </p:cNvSpPr>
          <p:nvPr/>
        </p:nvSpPr>
        <p:spPr bwMode="auto">
          <a:xfrm>
            <a:off x="1187450" y="1557338"/>
            <a:ext cx="6584950" cy="4852987"/>
          </a:xfrm>
          <a:prstGeom prst="rect">
            <a:avLst/>
          </a:prstGeom>
          <a:noFill/>
          <a:ln w="0">
            <a:solidFill>
              <a:srgbClr val="FFFFFE"/>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9858" name="Freeform 66"/>
          <p:cNvSpPr>
            <a:spLocks/>
          </p:cNvSpPr>
          <p:nvPr/>
        </p:nvSpPr>
        <p:spPr bwMode="auto">
          <a:xfrm>
            <a:off x="1803400" y="2532063"/>
            <a:ext cx="1524000" cy="1206500"/>
          </a:xfrm>
          <a:custGeom>
            <a:avLst/>
            <a:gdLst>
              <a:gd name="T0" fmla="*/ 0 w 960"/>
              <a:gd name="T1" fmla="*/ 493 h 760"/>
              <a:gd name="T2" fmla="*/ 467 w 960"/>
              <a:gd name="T3" fmla="*/ 760 h 760"/>
              <a:gd name="T4" fmla="*/ 960 w 960"/>
              <a:gd name="T5" fmla="*/ 320 h 760"/>
              <a:gd name="T6" fmla="*/ 293 w 960"/>
              <a:gd name="T7" fmla="*/ 0 h 760"/>
            </a:gdLst>
            <a:ahLst/>
            <a:cxnLst>
              <a:cxn ang="0">
                <a:pos x="T0" y="T1"/>
              </a:cxn>
              <a:cxn ang="0">
                <a:pos x="T2" y="T3"/>
              </a:cxn>
              <a:cxn ang="0">
                <a:pos x="T4" y="T5"/>
              </a:cxn>
              <a:cxn ang="0">
                <a:pos x="T6" y="T7"/>
              </a:cxn>
            </a:cxnLst>
            <a:rect l="0" t="0" r="r" b="b"/>
            <a:pathLst>
              <a:path w="960" h="760">
                <a:moveTo>
                  <a:pt x="0" y="493"/>
                </a:moveTo>
                <a:lnTo>
                  <a:pt x="467" y="760"/>
                </a:lnTo>
                <a:lnTo>
                  <a:pt x="960" y="320"/>
                </a:lnTo>
                <a:lnTo>
                  <a:pt x="29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9876" name="Line 84"/>
          <p:cNvSpPr>
            <a:spLocks noChangeShapeType="1"/>
          </p:cNvSpPr>
          <p:nvPr/>
        </p:nvSpPr>
        <p:spPr bwMode="auto">
          <a:xfrm>
            <a:off x="2522538" y="3738563"/>
            <a:ext cx="804862" cy="71913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9877" name="Freeform 85"/>
          <p:cNvSpPr>
            <a:spLocks/>
          </p:cNvSpPr>
          <p:nvPr/>
        </p:nvSpPr>
        <p:spPr bwMode="auto">
          <a:xfrm>
            <a:off x="3306763" y="2870200"/>
            <a:ext cx="2052637" cy="169863"/>
          </a:xfrm>
          <a:custGeom>
            <a:avLst/>
            <a:gdLst>
              <a:gd name="T0" fmla="*/ 0 w 1293"/>
              <a:gd name="T1" fmla="*/ 107 h 107"/>
              <a:gd name="T2" fmla="*/ 693 w 1293"/>
              <a:gd name="T3" fmla="*/ 0 h 107"/>
              <a:gd name="T4" fmla="*/ 1293 w 1293"/>
              <a:gd name="T5" fmla="*/ 0 h 107"/>
            </a:gdLst>
            <a:ahLst/>
            <a:cxnLst>
              <a:cxn ang="0">
                <a:pos x="T0" y="T1"/>
              </a:cxn>
              <a:cxn ang="0">
                <a:pos x="T2" y="T3"/>
              </a:cxn>
              <a:cxn ang="0">
                <a:pos x="T4" y="T5"/>
              </a:cxn>
            </a:cxnLst>
            <a:rect l="0" t="0" r="r" b="b"/>
            <a:pathLst>
              <a:path w="1293" h="107">
                <a:moveTo>
                  <a:pt x="0" y="107"/>
                </a:moveTo>
                <a:lnTo>
                  <a:pt x="693" y="0"/>
                </a:lnTo>
                <a:lnTo>
                  <a:pt x="129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9878" name="Freeform 86"/>
          <p:cNvSpPr>
            <a:spLocks/>
          </p:cNvSpPr>
          <p:nvPr/>
        </p:nvSpPr>
        <p:spPr bwMode="auto">
          <a:xfrm>
            <a:off x="3390900" y="2235200"/>
            <a:ext cx="3830638" cy="3746500"/>
          </a:xfrm>
          <a:custGeom>
            <a:avLst/>
            <a:gdLst>
              <a:gd name="T0" fmla="*/ 0 w 2413"/>
              <a:gd name="T1" fmla="*/ 0 h 2360"/>
              <a:gd name="T2" fmla="*/ 440 w 2413"/>
              <a:gd name="T3" fmla="*/ 880 h 2360"/>
              <a:gd name="T4" fmla="*/ 1253 w 2413"/>
              <a:gd name="T5" fmla="*/ 1413 h 2360"/>
              <a:gd name="T6" fmla="*/ 1787 w 2413"/>
              <a:gd name="T7" fmla="*/ 1666 h 2360"/>
              <a:gd name="T8" fmla="*/ 2413 w 2413"/>
              <a:gd name="T9" fmla="*/ 2360 h 2360"/>
            </a:gdLst>
            <a:ahLst/>
            <a:cxnLst>
              <a:cxn ang="0">
                <a:pos x="T0" y="T1"/>
              </a:cxn>
              <a:cxn ang="0">
                <a:pos x="T2" y="T3"/>
              </a:cxn>
              <a:cxn ang="0">
                <a:pos x="T4" y="T5"/>
              </a:cxn>
              <a:cxn ang="0">
                <a:pos x="T6" y="T7"/>
              </a:cxn>
              <a:cxn ang="0">
                <a:pos x="T8" y="T9"/>
              </a:cxn>
            </a:cxnLst>
            <a:rect l="0" t="0" r="r" b="b"/>
            <a:pathLst>
              <a:path w="2413" h="2360">
                <a:moveTo>
                  <a:pt x="0" y="0"/>
                </a:moveTo>
                <a:lnTo>
                  <a:pt x="440" y="880"/>
                </a:lnTo>
                <a:lnTo>
                  <a:pt x="1253" y="1413"/>
                </a:lnTo>
                <a:lnTo>
                  <a:pt x="1787" y="1666"/>
                </a:lnTo>
                <a:lnTo>
                  <a:pt x="2413" y="236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9879" name="Freeform 87"/>
          <p:cNvSpPr>
            <a:spLocks/>
          </p:cNvSpPr>
          <p:nvPr/>
        </p:nvSpPr>
        <p:spPr bwMode="auto">
          <a:xfrm>
            <a:off x="1782763" y="4457700"/>
            <a:ext cx="3597275" cy="104775"/>
          </a:xfrm>
          <a:custGeom>
            <a:avLst/>
            <a:gdLst>
              <a:gd name="T0" fmla="*/ 0 w 2266"/>
              <a:gd name="T1" fmla="*/ 66 h 66"/>
              <a:gd name="T2" fmla="*/ 973 w 2266"/>
              <a:gd name="T3" fmla="*/ 0 h 66"/>
              <a:gd name="T4" fmla="*/ 1666 w 2266"/>
              <a:gd name="T5" fmla="*/ 53 h 66"/>
              <a:gd name="T6" fmla="*/ 2266 w 2266"/>
              <a:gd name="T7" fmla="*/ 13 h 66"/>
            </a:gdLst>
            <a:ahLst/>
            <a:cxnLst>
              <a:cxn ang="0">
                <a:pos x="T0" y="T1"/>
              </a:cxn>
              <a:cxn ang="0">
                <a:pos x="T2" y="T3"/>
              </a:cxn>
              <a:cxn ang="0">
                <a:pos x="T4" y="T5"/>
              </a:cxn>
              <a:cxn ang="0">
                <a:pos x="T6" y="T7"/>
              </a:cxn>
            </a:cxnLst>
            <a:rect l="0" t="0" r="r" b="b"/>
            <a:pathLst>
              <a:path w="2266" h="66">
                <a:moveTo>
                  <a:pt x="0" y="66"/>
                </a:moveTo>
                <a:lnTo>
                  <a:pt x="973" y="0"/>
                </a:lnTo>
                <a:lnTo>
                  <a:pt x="1666" y="53"/>
                </a:lnTo>
                <a:lnTo>
                  <a:pt x="2266" y="13"/>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9880" name="Line 88"/>
          <p:cNvSpPr>
            <a:spLocks noChangeShapeType="1"/>
          </p:cNvSpPr>
          <p:nvPr/>
        </p:nvSpPr>
        <p:spPr bwMode="auto">
          <a:xfrm flipV="1">
            <a:off x="1782763" y="3562350"/>
            <a:ext cx="1587" cy="8747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0001" name="Rectangle 209"/>
          <p:cNvSpPr>
            <a:spLocks noChangeArrowheads="1"/>
          </p:cNvSpPr>
          <p:nvPr/>
        </p:nvSpPr>
        <p:spPr bwMode="auto">
          <a:xfrm>
            <a:off x="1331913" y="2852738"/>
            <a:ext cx="4603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u="sng">
                <a:solidFill>
                  <a:srgbClr val="000000"/>
                </a:solidFill>
                <a:latin typeface="Formata Regular" charset="0"/>
              </a:rPr>
              <a:t>4/7/05</a:t>
            </a:r>
            <a:endParaRPr kumimoji="1" lang="en-US" altLang="zh-CN" sz="2400" b="1" u="sng">
              <a:latin typeface="Times New Roman" panose="02020603050405020304" pitchFamily="18" charset="0"/>
            </a:endParaRPr>
          </a:p>
        </p:txBody>
      </p:sp>
      <p:sp>
        <p:nvSpPr>
          <p:cNvPr id="290004" name="Rectangle 212"/>
          <p:cNvSpPr>
            <a:spLocks noChangeArrowheads="1"/>
          </p:cNvSpPr>
          <p:nvPr/>
        </p:nvSpPr>
        <p:spPr bwMode="auto">
          <a:xfrm>
            <a:off x="2195513" y="2151063"/>
            <a:ext cx="2571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a:solidFill>
                  <a:srgbClr val="000000"/>
                </a:solidFill>
                <a:latin typeface="Formata Regular" charset="0"/>
              </a:rPr>
              <a:t>8</a:t>
            </a:r>
            <a:r>
              <a:rPr kumimoji="1" lang="zh-CN" altLang="en-US" sz="1300">
                <a:solidFill>
                  <a:srgbClr val="000000"/>
                </a:solidFill>
                <a:latin typeface="Formata Regular" charset="0"/>
              </a:rPr>
              <a:t>天</a:t>
            </a:r>
            <a:endParaRPr kumimoji="1" lang="zh-CN" altLang="en-US" sz="2400" b="1">
              <a:latin typeface="Times New Roman" panose="02020603050405020304" pitchFamily="18" charset="0"/>
            </a:endParaRPr>
          </a:p>
        </p:txBody>
      </p:sp>
      <p:sp>
        <p:nvSpPr>
          <p:cNvPr id="290005" name="Rectangle 213"/>
          <p:cNvSpPr>
            <a:spLocks noChangeArrowheads="1"/>
          </p:cNvSpPr>
          <p:nvPr/>
        </p:nvSpPr>
        <p:spPr bwMode="auto">
          <a:xfrm>
            <a:off x="3227388" y="1700213"/>
            <a:ext cx="5524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a:solidFill>
                  <a:srgbClr val="000000"/>
                </a:solidFill>
                <a:latin typeface="Formata Regular" charset="0"/>
              </a:rPr>
              <a:t>14/7/05</a:t>
            </a:r>
            <a:endParaRPr kumimoji="1" lang="en-US" altLang="zh-CN" sz="2400" b="1">
              <a:latin typeface="Times New Roman" panose="02020603050405020304" pitchFamily="18" charset="0"/>
            </a:endParaRPr>
          </a:p>
        </p:txBody>
      </p:sp>
      <p:sp>
        <p:nvSpPr>
          <p:cNvPr id="290008" name="Rectangle 216"/>
          <p:cNvSpPr>
            <a:spLocks noChangeArrowheads="1"/>
          </p:cNvSpPr>
          <p:nvPr/>
        </p:nvSpPr>
        <p:spPr bwMode="auto">
          <a:xfrm>
            <a:off x="4284663" y="1700213"/>
            <a:ext cx="3492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a:solidFill>
                  <a:srgbClr val="000000"/>
                </a:solidFill>
                <a:latin typeface="Formata Regular" charset="0"/>
              </a:rPr>
              <a:t>15</a:t>
            </a:r>
            <a:r>
              <a:rPr kumimoji="1" lang="zh-CN" altLang="en-US" sz="1300">
                <a:solidFill>
                  <a:srgbClr val="000000"/>
                </a:solidFill>
                <a:latin typeface="Formata Regular" charset="0"/>
              </a:rPr>
              <a:t>天</a:t>
            </a:r>
            <a:endParaRPr kumimoji="1" lang="zh-CN" altLang="en-US" sz="2400" b="1">
              <a:latin typeface="Times New Roman" panose="02020603050405020304" pitchFamily="18" charset="0"/>
            </a:endParaRPr>
          </a:p>
        </p:txBody>
      </p:sp>
      <p:sp>
        <p:nvSpPr>
          <p:cNvPr id="290011" name="Rectangle 219"/>
          <p:cNvSpPr>
            <a:spLocks noChangeArrowheads="1"/>
          </p:cNvSpPr>
          <p:nvPr/>
        </p:nvSpPr>
        <p:spPr bwMode="auto">
          <a:xfrm>
            <a:off x="5265738" y="315912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a:solidFill>
                  <a:srgbClr val="000000"/>
                </a:solidFill>
                <a:latin typeface="Formata Regular" charset="0"/>
              </a:rPr>
              <a:t>4/8/05</a:t>
            </a:r>
            <a:endParaRPr kumimoji="1" lang="en-US" altLang="zh-CN" sz="2400" b="1">
              <a:latin typeface="Times New Roman" panose="02020603050405020304" pitchFamily="18" charset="0"/>
            </a:endParaRPr>
          </a:p>
        </p:txBody>
      </p:sp>
      <p:sp>
        <p:nvSpPr>
          <p:cNvPr id="290012" name="Rectangle 220"/>
          <p:cNvSpPr>
            <a:spLocks noChangeArrowheads="1"/>
          </p:cNvSpPr>
          <p:nvPr/>
        </p:nvSpPr>
        <p:spPr bwMode="auto">
          <a:xfrm>
            <a:off x="5940425" y="1916113"/>
            <a:ext cx="3492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a:solidFill>
                  <a:srgbClr val="000000"/>
                </a:solidFill>
                <a:latin typeface="Formata Regular" charset="0"/>
              </a:rPr>
              <a:t>15</a:t>
            </a:r>
            <a:r>
              <a:rPr kumimoji="1" lang="zh-CN" altLang="en-US" sz="1300">
                <a:solidFill>
                  <a:srgbClr val="000000"/>
                </a:solidFill>
                <a:latin typeface="Formata Regular" charset="0"/>
              </a:rPr>
              <a:t>天</a:t>
            </a:r>
            <a:endParaRPr kumimoji="1" lang="zh-CN" altLang="en-US" sz="2400" b="1">
              <a:latin typeface="Times New Roman" panose="02020603050405020304" pitchFamily="18" charset="0"/>
            </a:endParaRPr>
          </a:p>
        </p:txBody>
      </p:sp>
      <p:sp>
        <p:nvSpPr>
          <p:cNvPr id="290016" name="Rectangle 224"/>
          <p:cNvSpPr>
            <a:spLocks noChangeArrowheads="1"/>
          </p:cNvSpPr>
          <p:nvPr/>
        </p:nvSpPr>
        <p:spPr bwMode="auto">
          <a:xfrm>
            <a:off x="6588125" y="2492375"/>
            <a:ext cx="6445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a:solidFill>
                  <a:srgbClr val="000000"/>
                </a:solidFill>
                <a:latin typeface="Formata Regular" charset="0"/>
              </a:rPr>
              <a:t>25/08/05</a:t>
            </a:r>
            <a:endParaRPr kumimoji="1" lang="en-US" altLang="zh-CN" sz="2400" b="1">
              <a:latin typeface="Times New Roman" panose="02020603050405020304" pitchFamily="18" charset="0"/>
            </a:endParaRPr>
          </a:p>
        </p:txBody>
      </p:sp>
      <p:sp>
        <p:nvSpPr>
          <p:cNvPr id="290019" name="Rectangle 227"/>
          <p:cNvSpPr>
            <a:spLocks noChangeArrowheads="1"/>
          </p:cNvSpPr>
          <p:nvPr/>
        </p:nvSpPr>
        <p:spPr bwMode="auto">
          <a:xfrm>
            <a:off x="7019925" y="3213100"/>
            <a:ext cx="2571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a:solidFill>
                  <a:srgbClr val="000000"/>
                </a:solidFill>
                <a:latin typeface="Formata Regular" charset="0"/>
              </a:rPr>
              <a:t>7</a:t>
            </a:r>
            <a:r>
              <a:rPr kumimoji="1" lang="zh-CN" altLang="en-US" sz="1300">
                <a:solidFill>
                  <a:srgbClr val="000000"/>
                </a:solidFill>
                <a:latin typeface="Formata Regular" charset="0"/>
              </a:rPr>
              <a:t>天</a:t>
            </a:r>
            <a:endParaRPr kumimoji="1" lang="zh-CN" altLang="en-US" sz="2400" b="1">
              <a:latin typeface="Times New Roman" panose="02020603050405020304" pitchFamily="18" charset="0"/>
            </a:endParaRPr>
          </a:p>
        </p:txBody>
      </p:sp>
      <p:sp>
        <p:nvSpPr>
          <p:cNvPr id="290020" name="Rectangle 228"/>
          <p:cNvSpPr>
            <a:spLocks noChangeArrowheads="1"/>
          </p:cNvSpPr>
          <p:nvPr/>
        </p:nvSpPr>
        <p:spPr bwMode="auto">
          <a:xfrm>
            <a:off x="7192963" y="402272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a:solidFill>
                  <a:srgbClr val="000000"/>
                </a:solidFill>
                <a:latin typeface="Formata Regular" charset="0"/>
              </a:rPr>
              <a:t>5/9/05</a:t>
            </a:r>
            <a:endParaRPr kumimoji="1" lang="en-US" altLang="zh-CN" sz="2400" b="1">
              <a:latin typeface="Times New Roman" panose="02020603050405020304" pitchFamily="18" charset="0"/>
            </a:endParaRPr>
          </a:p>
        </p:txBody>
      </p:sp>
      <p:sp>
        <p:nvSpPr>
          <p:cNvPr id="290021" name="Rectangle 229"/>
          <p:cNvSpPr>
            <a:spLocks noChangeArrowheads="1"/>
          </p:cNvSpPr>
          <p:nvPr/>
        </p:nvSpPr>
        <p:spPr bwMode="auto">
          <a:xfrm>
            <a:off x="6815138" y="4797425"/>
            <a:ext cx="3492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a:solidFill>
                  <a:srgbClr val="000000"/>
                </a:solidFill>
                <a:latin typeface="Formata Regular" charset="0"/>
              </a:rPr>
              <a:t>10</a:t>
            </a:r>
            <a:r>
              <a:rPr kumimoji="1" lang="zh-CN" altLang="en-US" sz="1300">
                <a:solidFill>
                  <a:srgbClr val="000000"/>
                </a:solidFill>
                <a:latin typeface="Formata Regular" charset="0"/>
              </a:rPr>
              <a:t>天</a:t>
            </a:r>
            <a:endParaRPr kumimoji="1" lang="zh-CN" altLang="en-US" sz="2400" b="1">
              <a:latin typeface="Times New Roman" panose="02020603050405020304" pitchFamily="18" charset="0"/>
            </a:endParaRPr>
          </a:p>
        </p:txBody>
      </p:sp>
      <p:sp>
        <p:nvSpPr>
          <p:cNvPr id="290026" name="Rectangle 234"/>
          <p:cNvSpPr>
            <a:spLocks noChangeArrowheads="1"/>
          </p:cNvSpPr>
          <p:nvPr/>
        </p:nvSpPr>
        <p:spPr bwMode="auto">
          <a:xfrm>
            <a:off x="6251575" y="6110288"/>
            <a:ext cx="5524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u="sng">
                <a:solidFill>
                  <a:srgbClr val="000000"/>
                </a:solidFill>
                <a:latin typeface="Formata Regular" charset="0"/>
              </a:rPr>
              <a:t>19/9/05</a:t>
            </a:r>
            <a:endParaRPr kumimoji="1" lang="en-US" altLang="zh-CN" sz="2400" b="1" u="sng">
              <a:latin typeface="Times New Roman" panose="02020603050405020304" pitchFamily="18" charset="0"/>
            </a:endParaRPr>
          </a:p>
        </p:txBody>
      </p:sp>
      <p:sp>
        <p:nvSpPr>
          <p:cNvPr id="290027" name="Rectangle 235"/>
          <p:cNvSpPr>
            <a:spLocks noChangeArrowheads="1"/>
          </p:cNvSpPr>
          <p:nvPr/>
        </p:nvSpPr>
        <p:spPr bwMode="auto">
          <a:xfrm>
            <a:off x="6084888" y="4454525"/>
            <a:ext cx="3492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a:solidFill>
                  <a:srgbClr val="000000"/>
                </a:solidFill>
                <a:latin typeface="Formata Regular" charset="0"/>
              </a:rPr>
              <a:t>15</a:t>
            </a:r>
            <a:r>
              <a:rPr kumimoji="1" lang="zh-CN" altLang="en-US" sz="1300">
                <a:solidFill>
                  <a:srgbClr val="000000"/>
                </a:solidFill>
                <a:latin typeface="Formata Regular" charset="0"/>
              </a:rPr>
              <a:t>天</a:t>
            </a:r>
            <a:endParaRPr kumimoji="1" lang="zh-CN" altLang="en-US" sz="2400" b="1">
              <a:latin typeface="Times New Roman" panose="02020603050405020304" pitchFamily="18" charset="0"/>
            </a:endParaRPr>
          </a:p>
        </p:txBody>
      </p:sp>
      <p:sp>
        <p:nvSpPr>
          <p:cNvPr id="290030" name="Rectangle 238"/>
          <p:cNvSpPr>
            <a:spLocks noChangeArrowheads="1"/>
          </p:cNvSpPr>
          <p:nvPr/>
        </p:nvSpPr>
        <p:spPr bwMode="auto">
          <a:xfrm>
            <a:off x="5099050" y="4022725"/>
            <a:ext cx="5524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a:solidFill>
                  <a:srgbClr val="000000"/>
                </a:solidFill>
                <a:latin typeface="Formata Regular" charset="0"/>
              </a:rPr>
              <a:t>11/8/05</a:t>
            </a:r>
            <a:endParaRPr kumimoji="1" lang="en-US" altLang="zh-CN" sz="2400" b="1">
              <a:latin typeface="Times New Roman" panose="02020603050405020304" pitchFamily="18" charset="0"/>
            </a:endParaRPr>
          </a:p>
        </p:txBody>
      </p:sp>
      <p:sp>
        <p:nvSpPr>
          <p:cNvPr id="290032" name="Rectangle 240"/>
          <p:cNvSpPr>
            <a:spLocks noChangeArrowheads="1"/>
          </p:cNvSpPr>
          <p:nvPr/>
        </p:nvSpPr>
        <p:spPr bwMode="auto">
          <a:xfrm>
            <a:off x="4427538" y="5535613"/>
            <a:ext cx="3492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a:solidFill>
                  <a:srgbClr val="000000"/>
                </a:solidFill>
                <a:latin typeface="Formata Regular" charset="0"/>
              </a:rPr>
              <a:t>25</a:t>
            </a:r>
            <a:r>
              <a:rPr kumimoji="1" lang="zh-CN" altLang="en-US" sz="1300">
                <a:solidFill>
                  <a:srgbClr val="000000"/>
                </a:solidFill>
                <a:latin typeface="Formata Regular" charset="0"/>
              </a:rPr>
              <a:t>天</a:t>
            </a:r>
            <a:endParaRPr kumimoji="1" lang="zh-CN" altLang="en-US" sz="2400" b="1">
              <a:latin typeface="Times New Roman" panose="02020603050405020304" pitchFamily="18" charset="0"/>
            </a:endParaRPr>
          </a:p>
        </p:txBody>
      </p:sp>
      <p:sp>
        <p:nvSpPr>
          <p:cNvPr id="290035" name="Rectangle 243"/>
          <p:cNvSpPr>
            <a:spLocks noChangeArrowheads="1"/>
          </p:cNvSpPr>
          <p:nvPr/>
        </p:nvSpPr>
        <p:spPr bwMode="auto">
          <a:xfrm>
            <a:off x="4222750" y="4167188"/>
            <a:ext cx="3492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a:solidFill>
                  <a:srgbClr val="000000"/>
                </a:solidFill>
                <a:latin typeface="Formata Regular" charset="0"/>
              </a:rPr>
              <a:t>10</a:t>
            </a:r>
            <a:r>
              <a:rPr kumimoji="1" lang="zh-CN" altLang="en-US" sz="1300">
                <a:solidFill>
                  <a:srgbClr val="000000"/>
                </a:solidFill>
                <a:latin typeface="Formata Regular" charset="0"/>
              </a:rPr>
              <a:t>天</a:t>
            </a:r>
            <a:endParaRPr kumimoji="1" lang="zh-CN" altLang="en-US" sz="2400" b="1">
              <a:latin typeface="Times New Roman" panose="02020603050405020304" pitchFamily="18" charset="0"/>
            </a:endParaRPr>
          </a:p>
        </p:txBody>
      </p:sp>
      <p:sp>
        <p:nvSpPr>
          <p:cNvPr id="290038" name="Rectangle 246"/>
          <p:cNvSpPr>
            <a:spLocks noChangeArrowheads="1"/>
          </p:cNvSpPr>
          <p:nvPr/>
        </p:nvSpPr>
        <p:spPr bwMode="auto">
          <a:xfrm>
            <a:off x="4067175" y="3230563"/>
            <a:ext cx="3492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a:solidFill>
                  <a:srgbClr val="000000"/>
                </a:solidFill>
                <a:latin typeface="Formata Regular" charset="0"/>
              </a:rPr>
              <a:t>20</a:t>
            </a:r>
            <a:r>
              <a:rPr kumimoji="1" lang="zh-CN" altLang="en-US" sz="1300">
                <a:solidFill>
                  <a:srgbClr val="000000"/>
                </a:solidFill>
                <a:latin typeface="Formata Regular" charset="0"/>
              </a:rPr>
              <a:t>天</a:t>
            </a:r>
            <a:endParaRPr kumimoji="1" lang="zh-CN" altLang="en-US" sz="2400" b="1">
              <a:latin typeface="Times New Roman" panose="02020603050405020304" pitchFamily="18" charset="0"/>
            </a:endParaRPr>
          </a:p>
        </p:txBody>
      </p:sp>
      <p:sp>
        <p:nvSpPr>
          <p:cNvPr id="290042" name="Rectangle 250"/>
          <p:cNvSpPr>
            <a:spLocks noChangeArrowheads="1"/>
          </p:cNvSpPr>
          <p:nvPr/>
        </p:nvSpPr>
        <p:spPr bwMode="auto">
          <a:xfrm>
            <a:off x="4356100" y="2509838"/>
            <a:ext cx="2571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a:solidFill>
                  <a:srgbClr val="000000"/>
                </a:solidFill>
                <a:latin typeface="Formata Regular" charset="0"/>
              </a:rPr>
              <a:t>5</a:t>
            </a:r>
            <a:r>
              <a:rPr kumimoji="1" lang="zh-CN" altLang="en-US" sz="1300">
                <a:solidFill>
                  <a:srgbClr val="000000"/>
                </a:solidFill>
                <a:latin typeface="Formata Regular" charset="0"/>
              </a:rPr>
              <a:t>天</a:t>
            </a:r>
            <a:endParaRPr kumimoji="1" lang="zh-CN" altLang="en-US" sz="2400" b="1">
              <a:latin typeface="Times New Roman" panose="02020603050405020304" pitchFamily="18" charset="0"/>
            </a:endParaRPr>
          </a:p>
        </p:txBody>
      </p:sp>
      <p:sp>
        <p:nvSpPr>
          <p:cNvPr id="290043" name="Rectangle 251"/>
          <p:cNvSpPr>
            <a:spLocks noChangeArrowheads="1"/>
          </p:cNvSpPr>
          <p:nvPr/>
        </p:nvSpPr>
        <p:spPr bwMode="auto">
          <a:xfrm>
            <a:off x="3011488" y="2636838"/>
            <a:ext cx="5524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a:solidFill>
                  <a:srgbClr val="000000"/>
                </a:solidFill>
                <a:latin typeface="Formata Regular" charset="0"/>
              </a:rPr>
              <a:t>25/7/05</a:t>
            </a:r>
            <a:endParaRPr kumimoji="1" lang="en-US" altLang="zh-CN" sz="2400" b="1">
              <a:latin typeface="Times New Roman" panose="02020603050405020304" pitchFamily="18" charset="0"/>
            </a:endParaRPr>
          </a:p>
        </p:txBody>
      </p:sp>
      <p:sp>
        <p:nvSpPr>
          <p:cNvPr id="290046" name="Rectangle 254"/>
          <p:cNvSpPr>
            <a:spLocks noChangeArrowheads="1"/>
          </p:cNvSpPr>
          <p:nvPr/>
        </p:nvSpPr>
        <p:spPr bwMode="auto">
          <a:xfrm>
            <a:off x="2411413" y="3429000"/>
            <a:ext cx="3492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a:solidFill>
                  <a:srgbClr val="000000"/>
                </a:solidFill>
                <a:latin typeface="Formata Regular" charset="0"/>
              </a:rPr>
              <a:t>15</a:t>
            </a:r>
            <a:r>
              <a:rPr kumimoji="1" lang="zh-CN" altLang="en-US" sz="1300">
                <a:solidFill>
                  <a:srgbClr val="000000"/>
                </a:solidFill>
                <a:latin typeface="Formata Regular" charset="0"/>
              </a:rPr>
              <a:t>天</a:t>
            </a:r>
            <a:endParaRPr kumimoji="1" lang="zh-CN" altLang="en-US" sz="2400" b="1">
              <a:latin typeface="Times New Roman" panose="02020603050405020304" pitchFamily="18" charset="0"/>
            </a:endParaRPr>
          </a:p>
        </p:txBody>
      </p:sp>
      <p:sp>
        <p:nvSpPr>
          <p:cNvPr id="290049" name="Rectangle 257"/>
          <p:cNvSpPr>
            <a:spLocks noChangeArrowheads="1"/>
          </p:cNvSpPr>
          <p:nvPr/>
        </p:nvSpPr>
        <p:spPr bwMode="auto">
          <a:xfrm>
            <a:off x="3155950" y="4048125"/>
            <a:ext cx="5524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a:solidFill>
                  <a:srgbClr val="000000"/>
                </a:solidFill>
                <a:latin typeface="Formata Regular" charset="0"/>
              </a:rPr>
              <a:t>25/7/05</a:t>
            </a:r>
            <a:endParaRPr kumimoji="1" lang="en-US" altLang="zh-CN" sz="2400" b="1">
              <a:latin typeface="Times New Roman" panose="02020603050405020304" pitchFamily="18" charset="0"/>
            </a:endParaRPr>
          </a:p>
        </p:txBody>
      </p:sp>
      <p:sp>
        <p:nvSpPr>
          <p:cNvPr id="290053" name="Rectangle 261"/>
          <p:cNvSpPr>
            <a:spLocks noChangeArrowheads="1"/>
          </p:cNvSpPr>
          <p:nvPr/>
        </p:nvSpPr>
        <p:spPr bwMode="auto">
          <a:xfrm>
            <a:off x="2795588" y="5084763"/>
            <a:ext cx="5524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a:solidFill>
                  <a:srgbClr val="000000"/>
                </a:solidFill>
                <a:latin typeface="Formata Regular" charset="0"/>
              </a:rPr>
              <a:t>18/7/05</a:t>
            </a:r>
            <a:endParaRPr kumimoji="1" lang="en-US" altLang="zh-CN" sz="2400" b="1">
              <a:latin typeface="Times New Roman" panose="02020603050405020304" pitchFamily="18" charset="0"/>
            </a:endParaRPr>
          </a:p>
        </p:txBody>
      </p:sp>
      <p:sp>
        <p:nvSpPr>
          <p:cNvPr id="290071" name="AutoShape 279"/>
          <p:cNvSpPr>
            <a:spLocks noChangeArrowheads="1"/>
          </p:cNvSpPr>
          <p:nvPr/>
        </p:nvSpPr>
        <p:spPr bwMode="auto">
          <a:xfrm>
            <a:off x="1331913" y="3141663"/>
            <a:ext cx="790575" cy="336550"/>
          </a:xfrm>
          <a:prstGeom prst="flowChartTerminator">
            <a:avLst/>
          </a:prstGeom>
          <a:solidFill>
            <a:schemeClr val="bg1"/>
          </a:solidFill>
          <a:ln w="38100">
            <a:solidFill>
              <a:srgbClr val="FF3300"/>
            </a:solidFill>
            <a:miter lim="800000"/>
            <a:headEnd/>
            <a:tailEnd/>
          </a:ln>
          <a:effectLst>
            <a:outerShdw dist="71842" dir="2700000" algn="ctr" rotWithShape="0">
              <a:srgbClr val="00AFE9"/>
            </a:outerShdw>
          </a:effectLst>
        </p:spPr>
        <p:txBody>
          <a:bodyPr wrap="none" lIns="0" tIns="0" rIns="0" bIns="0" anchor="ctr"/>
          <a:lstStyle/>
          <a:p>
            <a:pPr algn="ctr"/>
            <a:r>
              <a:rPr kumimoji="1" lang="zh-CN" altLang="en-US" b="1">
                <a:latin typeface="Times New Roman" panose="02020603050405020304" pitchFamily="18" charset="0"/>
              </a:rPr>
              <a:t>开始</a:t>
            </a:r>
          </a:p>
        </p:txBody>
      </p:sp>
      <p:sp>
        <p:nvSpPr>
          <p:cNvPr id="290055" name="Rectangle 263"/>
          <p:cNvSpPr>
            <a:spLocks noChangeArrowheads="1"/>
          </p:cNvSpPr>
          <p:nvPr/>
        </p:nvSpPr>
        <p:spPr bwMode="auto">
          <a:xfrm>
            <a:off x="1414463" y="4238625"/>
            <a:ext cx="3492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a:solidFill>
                  <a:srgbClr val="000000"/>
                </a:solidFill>
                <a:latin typeface="Formata Regular" charset="0"/>
              </a:rPr>
              <a:t>10</a:t>
            </a:r>
            <a:r>
              <a:rPr kumimoji="1" lang="zh-CN" altLang="en-US" sz="1300">
                <a:solidFill>
                  <a:srgbClr val="000000"/>
                </a:solidFill>
                <a:latin typeface="Formata Regular" charset="0"/>
              </a:rPr>
              <a:t>天</a:t>
            </a:r>
            <a:endParaRPr kumimoji="1" lang="zh-CN" altLang="en-US" sz="2400" b="1">
              <a:latin typeface="Times New Roman" panose="02020603050405020304" pitchFamily="18" charset="0"/>
            </a:endParaRPr>
          </a:p>
        </p:txBody>
      </p:sp>
      <p:sp>
        <p:nvSpPr>
          <p:cNvPr id="290075" name="Line 283"/>
          <p:cNvSpPr>
            <a:spLocks noChangeShapeType="1"/>
          </p:cNvSpPr>
          <p:nvPr/>
        </p:nvSpPr>
        <p:spPr bwMode="auto">
          <a:xfrm>
            <a:off x="2051050" y="4797425"/>
            <a:ext cx="720725" cy="5762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290076" name="Line 284"/>
          <p:cNvSpPr>
            <a:spLocks noChangeShapeType="1"/>
          </p:cNvSpPr>
          <p:nvPr/>
        </p:nvSpPr>
        <p:spPr bwMode="auto">
          <a:xfrm>
            <a:off x="3348038" y="5661025"/>
            <a:ext cx="936625"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290077" name="AutoShape 285"/>
          <p:cNvSpPr>
            <a:spLocks noChangeArrowheads="1"/>
          </p:cNvSpPr>
          <p:nvPr/>
        </p:nvSpPr>
        <p:spPr bwMode="auto">
          <a:xfrm>
            <a:off x="6877050" y="5876925"/>
            <a:ext cx="790575" cy="336550"/>
          </a:xfrm>
          <a:prstGeom prst="flowChartTerminator">
            <a:avLst/>
          </a:prstGeom>
          <a:solidFill>
            <a:schemeClr val="bg1"/>
          </a:solidFill>
          <a:ln w="38100">
            <a:solidFill>
              <a:srgbClr val="FF3300"/>
            </a:solidFill>
            <a:miter lim="800000"/>
            <a:headEnd/>
            <a:tailEnd/>
          </a:ln>
          <a:effectLst>
            <a:outerShdw dist="71842" dir="2700000" algn="ctr" rotWithShape="0">
              <a:srgbClr val="00AFE9"/>
            </a:outerShdw>
          </a:effectLst>
        </p:spPr>
        <p:txBody>
          <a:bodyPr wrap="none" lIns="0" tIns="0" rIns="0" bIns="0" anchor="ctr"/>
          <a:lstStyle/>
          <a:p>
            <a:pPr algn="ctr"/>
            <a:r>
              <a:rPr kumimoji="1" lang="zh-CN" altLang="en-US" b="1">
                <a:latin typeface="Times New Roman" panose="02020603050405020304" pitchFamily="18" charset="0"/>
              </a:rPr>
              <a:t>完成</a:t>
            </a:r>
          </a:p>
        </p:txBody>
      </p:sp>
      <p:sp>
        <p:nvSpPr>
          <p:cNvPr id="290078" name="Line 286"/>
          <p:cNvSpPr>
            <a:spLocks noChangeShapeType="1"/>
          </p:cNvSpPr>
          <p:nvPr/>
        </p:nvSpPr>
        <p:spPr bwMode="auto">
          <a:xfrm>
            <a:off x="4932363" y="6021388"/>
            <a:ext cx="19446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290074" name="Rectangle 282"/>
          <p:cNvSpPr>
            <a:spLocks noChangeArrowheads="1"/>
          </p:cNvSpPr>
          <p:nvPr/>
        </p:nvSpPr>
        <p:spPr bwMode="auto">
          <a:xfrm>
            <a:off x="4284663" y="5805488"/>
            <a:ext cx="620712" cy="336550"/>
          </a:xfrm>
          <a:prstGeom prst="rect">
            <a:avLst/>
          </a:prstGeom>
          <a:solidFill>
            <a:srgbClr val="FFFFFF"/>
          </a:solidFill>
          <a:ln w="23876">
            <a:solidFill>
              <a:srgbClr val="0083D7"/>
            </a:solidFill>
            <a:miter lim="800000"/>
            <a:headEnd/>
            <a:tailEnd/>
          </a:ln>
          <a:effectLst>
            <a:outerShdw dist="89803" dir="2700000" algn="ctr" rotWithShape="0">
              <a:srgbClr val="00AFE9"/>
            </a:outerShdw>
          </a:effectLst>
        </p:spPr>
        <p:txBody>
          <a:bodyPr lIns="0" rIns="0" anchor="ctr"/>
          <a:lstStyle/>
          <a:p>
            <a:pPr algn="ctr"/>
            <a:r>
              <a:rPr kumimoji="1" lang="en-US" altLang="zh-CN" b="1">
                <a:solidFill>
                  <a:schemeClr val="bg1"/>
                </a:solidFill>
                <a:latin typeface="Times New Roman" panose="02020603050405020304" pitchFamily="18" charset="0"/>
              </a:rPr>
              <a:t>T8</a:t>
            </a:r>
          </a:p>
        </p:txBody>
      </p:sp>
      <p:sp>
        <p:nvSpPr>
          <p:cNvPr id="290073" name="AutoShape 281"/>
          <p:cNvSpPr>
            <a:spLocks noChangeArrowheads="1"/>
          </p:cNvSpPr>
          <p:nvPr/>
        </p:nvSpPr>
        <p:spPr bwMode="auto">
          <a:xfrm>
            <a:off x="2771775" y="5324475"/>
            <a:ext cx="576263" cy="336550"/>
          </a:xfrm>
          <a:prstGeom prst="flowChartTerminator">
            <a:avLst/>
          </a:prstGeom>
          <a:solidFill>
            <a:schemeClr val="bg1"/>
          </a:solidFill>
          <a:ln w="38100">
            <a:solidFill>
              <a:srgbClr val="00AFE9"/>
            </a:solidFill>
            <a:miter lim="800000"/>
            <a:headEnd/>
            <a:tailEnd/>
          </a:ln>
          <a:effectLst>
            <a:outerShdw dist="71842" dir="2700000" algn="ctr" rotWithShape="0">
              <a:srgbClr val="00AFE9"/>
            </a:outerShdw>
          </a:effectLst>
        </p:spPr>
        <p:txBody>
          <a:bodyPr wrap="none" lIns="0" tIns="0" rIns="0" bIns="0" anchor="ctr"/>
          <a:lstStyle/>
          <a:p>
            <a:pPr algn="ctr"/>
            <a:r>
              <a:rPr kumimoji="1" lang="en-US" altLang="zh-CN" b="1">
                <a:latin typeface="Times New Roman" panose="02020603050405020304" pitchFamily="18" charset="0"/>
              </a:rPr>
              <a:t>M5</a:t>
            </a:r>
          </a:p>
        </p:txBody>
      </p:sp>
      <p:sp>
        <p:nvSpPr>
          <p:cNvPr id="290072" name="Rectangle 280"/>
          <p:cNvSpPr>
            <a:spLocks noChangeArrowheads="1"/>
          </p:cNvSpPr>
          <p:nvPr/>
        </p:nvSpPr>
        <p:spPr bwMode="auto">
          <a:xfrm>
            <a:off x="1476375" y="4437063"/>
            <a:ext cx="620713" cy="336550"/>
          </a:xfrm>
          <a:prstGeom prst="rect">
            <a:avLst/>
          </a:prstGeom>
          <a:solidFill>
            <a:srgbClr val="FFFFFF"/>
          </a:solidFill>
          <a:ln w="23876">
            <a:solidFill>
              <a:srgbClr val="0083D7"/>
            </a:solidFill>
            <a:miter lim="800000"/>
            <a:headEnd/>
            <a:tailEnd/>
          </a:ln>
          <a:effectLst>
            <a:outerShdw dist="89803" dir="2700000" algn="ctr" rotWithShape="0">
              <a:srgbClr val="00AFE9"/>
            </a:outerShdw>
          </a:effectLst>
        </p:spPr>
        <p:txBody>
          <a:bodyPr lIns="0" rIns="0" anchor="ctr"/>
          <a:lstStyle/>
          <a:p>
            <a:pPr algn="ctr"/>
            <a:r>
              <a:rPr kumimoji="1" lang="en-US" altLang="zh-CN" b="1">
                <a:solidFill>
                  <a:schemeClr val="bg1"/>
                </a:solidFill>
                <a:latin typeface="Times New Roman" panose="02020603050405020304" pitchFamily="18" charset="0"/>
              </a:rPr>
              <a:t>T4</a:t>
            </a:r>
          </a:p>
        </p:txBody>
      </p:sp>
      <p:sp>
        <p:nvSpPr>
          <p:cNvPr id="290079" name="Rectangle 287"/>
          <p:cNvSpPr>
            <a:spLocks noChangeArrowheads="1"/>
          </p:cNvSpPr>
          <p:nvPr/>
        </p:nvSpPr>
        <p:spPr bwMode="auto">
          <a:xfrm>
            <a:off x="2268538" y="3644900"/>
            <a:ext cx="620712" cy="336550"/>
          </a:xfrm>
          <a:prstGeom prst="rect">
            <a:avLst/>
          </a:prstGeom>
          <a:solidFill>
            <a:srgbClr val="FFFFFF"/>
          </a:solidFill>
          <a:ln w="23876">
            <a:solidFill>
              <a:srgbClr val="0083D7"/>
            </a:solidFill>
            <a:miter lim="800000"/>
            <a:headEnd/>
            <a:tailEnd/>
          </a:ln>
          <a:effectLst>
            <a:outerShdw dist="89803" dir="2700000" algn="ctr" rotWithShape="0">
              <a:srgbClr val="00AFE9"/>
            </a:outerShdw>
          </a:effectLst>
        </p:spPr>
        <p:txBody>
          <a:bodyPr lIns="0" rIns="0" anchor="ctr"/>
          <a:lstStyle/>
          <a:p>
            <a:pPr algn="ctr"/>
            <a:r>
              <a:rPr kumimoji="1" lang="en-US" altLang="zh-CN" b="1">
                <a:solidFill>
                  <a:schemeClr val="bg1"/>
                </a:solidFill>
                <a:latin typeface="Times New Roman" panose="02020603050405020304" pitchFamily="18" charset="0"/>
              </a:rPr>
              <a:t>T2</a:t>
            </a:r>
          </a:p>
        </p:txBody>
      </p:sp>
      <p:sp>
        <p:nvSpPr>
          <p:cNvPr id="290081" name="Rectangle 289"/>
          <p:cNvSpPr>
            <a:spLocks noChangeArrowheads="1"/>
          </p:cNvSpPr>
          <p:nvPr/>
        </p:nvSpPr>
        <p:spPr bwMode="auto">
          <a:xfrm>
            <a:off x="4140200" y="1916113"/>
            <a:ext cx="620713" cy="336550"/>
          </a:xfrm>
          <a:prstGeom prst="rect">
            <a:avLst/>
          </a:prstGeom>
          <a:solidFill>
            <a:srgbClr val="FFFFFF"/>
          </a:solidFill>
          <a:ln w="23876">
            <a:solidFill>
              <a:srgbClr val="FF3300"/>
            </a:solidFill>
            <a:miter lim="800000"/>
            <a:headEnd/>
            <a:tailEnd/>
          </a:ln>
          <a:effectLst>
            <a:outerShdw dist="89803" dir="2700000" algn="ctr" rotWithShape="0">
              <a:srgbClr val="00AFE9"/>
            </a:outerShdw>
          </a:effectLst>
        </p:spPr>
        <p:txBody>
          <a:bodyPr lIns="0" rIns="0" anchor="ctr"/>
          <a:lstStyle/>
          <a:p>
            <a:pPr algn="ctr"/>
            <a:r>
              <a:rPr kumimoji="1" lang="en-US" altLang="zh-CN" b="1">
                <a:solidFill>
                  <a:schemeClr val="bg1"/>
                </a:solidFill>
                <a:latin typeface="Times New Roman" panose="02020603050405020304" pitchFamily="18" charset="0"/>
              </a:rPr>
              <a:t>T3</a:t>
            </a:r>
          </a:p>
        </p:txBody>
      </p:sp>
      <p:sp>
        <p:nvSpPr>
          <p:cNvPr id="290082" name="AutoShape 290"/>
          <p:cNvSpPr>
            <a:spLocks noChangeArrowheads="1"/>
          </p:cNvSpPr>
          <p:nvPr/>
        </p:nvSpPr>
        <p:spPr bwMode="auto">
          <a:xfrm>
            <a:off x="3203575" y="1916113"/>
            <a:ext cx="576263" cy="336550"/>
          </a:xfrm>
          <a:prstGeom prst="flowChartTerminator">
            <a:avLst/>
          </a:prstGeom>
          <a:solidFill>
            <a:schemeClr val="bg1"/>
          </a:solidFill>
          <a:ln w="38100">
            <a:solidFill>
              <a:srgbClr val="FF3300"/>
            </a:solidFill>
            <a:miter lim="800000"/>
            <a:headEnd/>
            <a:tailEnd/>
          </a:ln>
          <a:effectLst>
            <a:outerShdw dist="71842" dir="2700000" algn="ctr" rotWithShape="0">
              <a:srgbClr val="00AFE9"/>
            </a:outerShdw>
          </a:effectLst>
        </p:spPr>
        <p:txBody>
          <a:bodyPr wrap="none" lIns="0" tIns="0" rIns="0" bIns="0" anchor="ctr"/>
          <a:lstStyle/>
          <a:p>
            <a:pPr algn="ctr"/>
            <a:r>
              <a:rPr kumimoji="1" lang="en-US" altLang="zh-CN" b="1">
                <a:latin typeface="Times New Roman" panose="02020603050405020304" pitchFamily="18" charset="0"/>
              </a:rPr>
              <a:t>M1</a:t>
            </a:r>
          </a:p>
        </p:txBody>
      </p:sp>
      <p:sp>
        <p:nvSpPr>
          <p:cNvPr id="290083" name="AutoShape 291"/>
          <p:cNvSpPr>
            <a:spLocks noChangeArrowheads="1"/>
          </p:cNvSpPr>
          <p:nvPr/>
        </p:nvSpPr>
        <p:spPr bwMode="auto">
          <a:xfrm>
            <a:off x="2987675" y="2852738"/>
            <a:ext cx="576263" cy="336550"/>
          </a:xfrm>
          <a:prstGeom prst="flowChartTerminator">
            <a:avLst/>
          </a:prstGeom>
          <a:solidFill>
            <a:schemeClr val="bg1"/>
          </a:solidFill>
          <a:ln w="38100">
            <a:solidFill>
              <a:srgbClr val="00AFE9"/>
            </a:solidFill>
            <a:miter lim="800000"/>
            <a:headEnd/>
            <a:tailEnd/>
          </a:ln>
          <a:effectLst>
            <a:outerShdw dist="71842" dir="2700000" algn="ctr" rotWithShape="0">
              <a:srgbClr val="00AFE9"/>
            </a:outerShdw>
          </a:effectLst>
        </p:spPr>
        <p:txBody>
          <a:bodyPr wrap="none" lIns="0" tIns="0" rIns="0" bIns="0" anchor="ctr"/>
          <a:lstStyle/>
          <a:p>
            <a:pPr algn="ctr"/>
            <a:r>
              <a:rPr kumimoji="1" lang="en-US" altLang="zh-CN" b="1">
                <a:latin typeface="Times New Roman" panose="02020603050405020304" pitchFamily="18" charset="0"/>
              </a:rPr>
              <a:t>M3</a:t>
            </a:r>
          </a:p>
        </p:txBody>
      </p:sp>
      <p:sp>
        <p:nvSpPr>
          <p:cNvPr id="290084" name="Rectangle 292"/>
          <p:cNvSpPr>
            <a:spLocks noChangeArrowheads="1"/>
          </p:cNvSpPr>
          <p:nvPr/>
        </p:nvSpPr>
        <p:spPr bwMode="auto">
          <a:xfrm>
            <a:off x="3779838" y="3429000"/>
            <a:ext cx="620712" cy="336550"/>
          </a:xfrm>
          <a:prstGeom prst="rect">
            <a:avLst/>
          </a:prstGeom>
          <a:solidFill>
            <a:srgbClr val="FFFFFF"/>
          </a:solidFill>
          <a:ln w="23876">
            <a:solidFill>
              <a:srgbClr val="0083D7"/>
            </a:solidFill>
            <a:miter lim="800000"/>
            <a:headEnd/>
            <a:tailEnd/>
          </a:ln>
          <a:effectLst>
            <a:outerShdw dist="89803" dir="2700000" algn="ctr" rotWithShape="0">
              <a:srgbClr val="00AFE9"/>
            </a:outerShdw>
          </a:effectLst>
        </p:spPr>
        <p:txBody>
          <a:bodyPr lIns="0" rIns="0" anchor="ctr"/>
          <a:lstStyle/>
          <a:p>
            <a:pPr algn="ctr"/>
            <a:r>
              <a:rPr kumimoji="1" lang="en-US" altLang="zh-CN" b="1">
                <a:solidFill>
                  <a:schemeClr val="bg1"/>
                </a:solidFill>
                <a:latin typeface="Times New Roman" panose="02020603050405020304" pitchFamily="18" charset="0"/>
              </a:rPr>
              <a:t>T7</a:t>
            </a:r>
          </a:p>
        </p:txBody>
      </p:sp>
      <p:sp>
        <p:nvSpPr>
          <p:cNvPr id="290085" name="Rectangle 293"/>
          <p:cNvSpPr>
            <a:spLocks noChangeArrowheads="1"/>
          </p:cNvSpPr>
          <p:nvPr/>
        </p:nvSpPr>
        <p:spPr bwMode="auto">
          <a:xfrm>
            <a:off x="4140200" y="2708275"/>
            <a:ext cx="620713" cy="336550"/>
          </a:xfrm>
          <a:prstGeom prst="rect">
            <a:avLst/>
          </a:prstGeom>
          <a:solidFill>
            <a:srgbClr val="FFFFFF"/>
          </a:solidFill>
          <a:ln w="23876">
            <a:solidFill>
              <a:srgbClr val="0083D7"/>
            </a:solidFill>
            <a:miter lim="800000"/>
            <a:headEnd/>
            <a:tailEnd/>
          </a:ln>
          <a:effectLst>
            <a:outerShdw dist="89803" dir="2700000" algn="ctr" rotWithShape="0">
              <a:srgbClr val="00AFE9"/>
            </a:outerShdw>
          </a:effectLst>
        </p:spPr>
        <p:txBody>
          <a:bodyPr lIns="0" rIns="0" anchor="ctr"/>
          <a:lstStyle/>
          <a:p>
            <a:pPr algn="ctr"/>
            <a:r>
              <a:rPr kumimoji="1" lang="en-US" altLang="zh-CN" b="1">
                <a:solidFill>
                  <a:schemeClr val="bg1"/>
                </a:solidFill>
                <a:latin typeface="Times New Roman" panose="02020603050405020304" pitchFamily="18" charset="0"/>
              </a:rPr>
              <a:t>T6</a:t>
            </a:r>
          </a:p>
        </p:txBody>
      </p:sp>
      <p:sp>
        <p:nvSpPr>
          <p:cNvPr id="290086" name="AutoShape 294"/>
          <p:cNvSpPr>
            <a:spLocks noChangeArrowheads="1"/>
          </p:cNvSpPr>
          <p:nvPr/>
        </p:nvSpPr>
        <p:spPr bwMode="auto">
          <a:xfrm>
            <a:off x="3059113" y="4292600"/>
            <a:ext cx="576262" cy="336550"/>
          </a:xfrm>
          <a:prstGeom prst="flowChartTerminator">
            <a:avLst/>
          </a:prstGeom>
          <a:solidFill>
            <a:schemeClr val="bg1"/>
          </a:solidFill>
          <a:ln w="38100">
            <a:solidFill>
              <a:srgbClr val="00AFE9"/>
            </a:solidFill>
            <a:miter lim="800000"/>
            <a:headEnd/>
            <a:tailEnd/>
          </a:ln>
          <a:effectLst>
            <a:outerShdw dist="71842" dir="2700000" algn="ctr" rotWithShape="0">
              <a:srgbClr val="00AFE9"/>
            </a:outerShdw>
          </a:effectLst>
        </p:spPr>
        <p:txBody>
          <a:bodyPr wrap="none" lIns="0" tIns="0" rIns="0" bIns="0" anchor="ctr"/>
          <a:lstStyle/>
          <a:p>
            <a:pPr algn="ctr"/>
            <a:r>
              <a:rPr kumimoji="1" lang="en-US" altLang="zh-CN" b="1">
                <a:latin typeface="Times New Roman" panose="02020603050405020304" pitchFamily="18" charset="0"/>
              </a:rPr>
              <a:t>M2</a:t>
            </a:r>
          </a:p>
        </p:txBody>
      </p:sp>
      <p:sp>
        <p:nvSpPr>
          <p:cNvPr id="290087" name="Rectangle 295"/>
          <p:cNvSpPr>
            <a:spLocks noChangeArrowheads="1"/>
          </p:cNvSpPr>
          <p:nvPr/>
        </p:nvSpPr>
        <p:spPr bwMode="auto">
          <a:xfrm>
            <a:off x="4067175" y="4365625"/>
            <a:ext cx="620713" cy="336550"/>
          </a:xfrm>
          <a:prstGeom prst="rect">
            <a:avLst/>
          </a:prstGeom>
          <a:solidFill>
            <a:srgbClr val="FFFFFF"/>
          </a:solidFill>
          <a:ln w="23876">
            <a:solidFill>
              <a:srgbClr val="0083D7"/>
            </a:solidFill>
            <a:miter lim="800000"/>
            <a:headEnd/>
            <a:tailEnd/>
          </a:ln>
          <a:effectLst>
            <a:outerShdw dist="89803" dir="2700000" algn="ctr" rotWithShape="0">
              <a:srgbClr val="00AFE9"/>
            </a:outerShdw>
          </a:effectLst>
        </p:spPr>
        <p:txBody>
          <a:bodyPr lIns="0" rIns="0" anchor="ctr"/>
          <a:lstStyle/>
          <a:p>
            <a:pPr algn="ctr"/>
            <a:r>
              <a:rPr kumimoji="1" lang="en-US" altLang="zh-CN" b="1">
                <a:solidFill>
                  <a:schemeClr val="bg1"/>
                </a:solidFill>
                <a:latin typeface="Times New Roman" panose="02020603050405020304" pitchFamily="18" charset="0"/>
              </a:rPr>
              <a:t>T5</a:t>
            </a:r>
          </a:p>
        </p:txBody>
      </p:sp>
      <p:sp>
        <p:nvSpPr>
          <p:cNvPr id="290088" name="AutoShape 296"/>
          <p:cNvSpPr>
            <a:spLocks noChangeArrowheads="1"/>
          </p:cNvSpPr>
          <p:nvPr/>
        </p:nvSpPr>
        <p:spPr bwMode="auto">
          <a:xfrm>
            <a:off x="5148263" y="2708275"/>
            <a:ext cx="576262" cy="336550"/>
          </a:xfrm>
          <a:prstGeom prst="flowChartTerminator">
            <a:avLst/>
          </a:prstGeom>
          <a:solidFill>
            <a:schemeClr val="bg1"/>
          </a:solidFill>
          <a:ln w="38100">
            <a:solidFill>
              <a:srgbClr val="FF3300"/>
            </a:solidFill>
            <a:miter lim="800000"/>
            <a:headEnd/>
            <a:tailEnd/>
          </a:ln>
          <a:effectLst>
            <a:outerShdw dist="71842" dir="2700000" algn="ctr" rotWithShape="0">
              <a:srgbClr val="00AFE9"/>
            </a:outerShdw>
          </a:effectLst>
        </p:spPr>
        <p:txBody>
          <a:bodyPr wrap="none" lIns="0" tIns="0" rIns="0" bIns="0" anchor="ctr"/>
          <a:lstStyle/>
          <a:p>
            <a:pPr algn="ctr"/>
            <a:r>
              <a:rPr kumimoji="1" lang="en-US" altLang="zh-CN" b="1">
                <a:latin typeface="Times New Roman" panose="02020603050405020304" pitchFamily="18" charset="0"/>
              </a:rPr>
              <a:t>M4</a:t>
            </a:r>
          </a:p>
        </p:txBody>
      </p:sp>
      <p:sp>
        <p:nvSpPr>
          <p:cNvPr id="290089" name="AutoShape 297"/>
          <p:cNvSpPr>
            <a:spLocks noChangeArrowheads="1"/>
          </p:cNvSpPr>
          <p:nvPr/>
        </p:nvSpPr>
        <p:spPr bwMode="auto">
          <a:xfrm>
            <a:off x="5076825" y="4292600"/>
            <a:ext cx="576263" cy="336550"/>
          </a:xfrm>
          <a:prstGeom prst="flowChartTerminator">
            <a:avLst/>
          </a:prstGeom>
          <a:solidFill>
            <a:schemeClr val="bg1"/>
          </a:solidFill>
          <a:ln w="38100">
            <a:solidFill>
              <a:srgbClr val="00AFE9"/>
            </a:solidFill>
            <a:miter lim="800000"/>
            <a:headEnd/>
            <a:tailEnd/>
          </a:ln>
          <a:effectLst>
            <a:outerShdw dist="71842" dir="2700000" algn="ctr" rotWithShape="0">
              <a:srgbClr val="00AFE9"/>
            </a:outerShdw>
          </a:effectLst>
        </p:spPr>
        <p:txBody>
          <a:bodyPr wrap="none" lIns="0" tIns="0" rIns="0" bIns="0" anchor="ctr"/>
          <a:lstStyle/>
          <a:p>
            <a:pPr algn="ctr"/>
            <a:r>
              <a:rPr kumimoji="1" lang="en-US" altLang="zh-CN" b="1">
                <a:latin typeface="Times New Roman" panose="02020603050405020304" pitchFamily="18" charset="0"/>
              </a:rPr>
              <a:t>M7</a:t>
            </a:r>
          </a:p>
        </p:txBody>
      </p:sp>
      <p:sp>
        <p:nvSpPr>
          <p:cNvPr id="290090" name="Rectangle 298"/>
          <p:cNvSpPr>
            <a:spLocks noChangeArrowheads="1"/>
          </p:cNvSpPr>
          <p:nvPr/>
        </p:nvSpPr>
        <p:spPr bwMode="auto">
          <a:xfrm>
            <a:off x="5940425" y="4724400"/>
            <a:ext cx="620713" cy="336550"/>
          </a:xfrm>
          <a:prstGeom prst="rect">
            <a:avLst/>
          </a:prstGeom>
          <a:solidFill>
            <a:srgbClr val="FFFFFF"/>
          </a:solidFill>
          <a:ln w="23876">
            <a:solidFill>
              <a:srgbClr val="0083D7"/>
            </a:solidFill>
            <a:miter lim="800000"/>
            <a:headEnd/>
            <a:tailEnd/>
          </a:ln>
          <a:effectLst>
            <a:outerShdw dist="89803" dir="2700000" algn="ctr" rotWithShape="0">
              <a:srgbClr val="00AFE9"/>
            </a:outerShdw>
          </a:effectLst>
        </p:spPr>
        <p:txBody>
          <a:bodyPr lIns="0" rIns="0" anchor="ctr"/>
          <a:lstStyle/>
          <a:p>
            <a:pPr algn="ctr"/>
            <a:r>
              <a:rPr kumimoji="1" lang="en-US" altLang="zh-CN" b="1">
                <a:solidFill>
                  <a:schemeClr val="bg1"/>
                </a:solidFill>
                <a:latin typeface="Times New Roman" panose="02020603050405020304" pitchFamily="18" charset="0"/>
              </a:rPr>
              <a:t>T10</a:t>
            </a:r>
          </a:p>
        </p:txBody>
      </p:sp>
      <p:sp>
        <p:nvSpPr>
          <p:cNvPr id="290091" name="Rectangle 299"/>
          <p:cNvSpPr>
            <a:spLocks noChangeArrowheads="1"/>
          </p:cNvSpPr>
          <p:nvPr/>
        </p:nvSpPr>
        <p:spPr bwMode="auto">
          <a:xfrm>
            <a:off x="6948488" y="5013325"/>
            <a:ext cx="620712" cy="336550"/>
          </a:xfrm>
          <a:prstGeom prst="rect">
            <a:avLst/>
          </a:prstGeom>
          <a:solidFill>
            <a:srgbClr val="FFFFFF"/>
          </a:solidFill>
          <a:ln w="23876">
            <a:solidFill>
              <a:srgbClr val="FF3300"/>
            </a:solidFill>
            <a:miter lim="800000"/>
            <a:headEnd/>
            <a:tailEnd/>
          </a:ln>
          <a:effectLst>
            <a:outerShdw dist="89803" dir="2700000" algn="ctr" rotWithShape="0">
              <a:srgbClr val="00AFE9"/>
            </a:outerShdw>
          </a:effectLst>
        </p:spPr>
        <p:txBody>
          <a:bodyPr lIns="0" rIns="0" anchor="ctr"/>
          <a:lstStyle/>
          <a:p>
            <a:pPr algn="ctr"/>
            <a:r>
              <a:rPr kumimoji="1" lang="en-US" altLang="zh-CN" b="1">
                <a:solidFill>
                  <a:schemeClr val="bg1"/>
                </a:solidFill>
                <a:latin typeface="Times New Roman" panose="02020603050405020304" pitchFamily="18" charset="0"/>
              </a:rPr>
              <a:t>T12</a:t>
            </a:r>
          </a:p>
        </p:txBody>
      </p:sp>
      <p:sp>
        <p:nvSpPr>
          <p:cNvPr id="290092" name="AutoShape 300"/>
          <p:cNvSpPr>
            <a:spLocks noChangeArrowheads="1"/>
          </p:cNvSpPr>
          <p:nvPr/>
        </p:nvSpPr>
        <p:spPr bwMode="auto">
          <a:xfrm>
            <a:off x="6948488" y="4292600"/>
            <a:ext cx="576262" cy="336550"/>
          </a:xfrm>
          <a:prstGeom prst="flowChartTerminator">
            <a:avLst/>
          </a:prstGeom>
          <a:solidFill>
            <a:schemeClr val="bg1"/>
          </a:solidFill>
          <a:ln w="38100">
            <a:solidFill>
              <a:srgbClr val="FF3300"/>
            </a:solidFill>
            <a:miter lim="800000"/>
            <a:headEnd/>
            <a:tailEnd/>
          </a:ln>
          <a:effectLst>
            <a:outerShdw dist="71842" dir="2700000" algn="ctr" rotWithShape="0">
              <a:srgbClr val="00AFE9"/>
            </a:outerShdw>
          </a:effectLst>
        </p:spPr>
        <p:txBody>
          <a:bodyPr wrap="none" lIns="0" tIns="0" rIns="0" bIns="0" anchor="ctr"/>
          <a:lstStyle/>
          <a:p>
            <a:pPr algn="ctr"/>
            <a:r>
              <a:rPr kumimoji="1" lang="en-US" altLang="zh-CN" b="1">
                <a:latin typeface="Times New Roman" panose="02020603050405020304" pitchFamily="18" charset="0"/>
              </a:rPr>
              <a:t>M8</a:t>
            </a:r>
          </a:p>
        </p:txBody>
      </p:sp>
      <p:sp>
        <p:nvSpPr>
          <p:cNvPr id="290093" name="Rectangle 301"/>
          <p:cNvSpPr>
            <a:spLocks noChangeArrowheads="1"/>
          </p:cNvSpPr>
          <p:nvPr/>
        </p:nvSpPr>
        <p:spPr bwMode="auto">
          <a:xfrm>
            <a:off x="6615113" y="3429000"/>
            <a:ext cx="620712" cy="336550"/>
          </a:xfrm>
          <a:prstGeom prst="rect">
            <a:avLst/>
          </a:prstGeom>
          <a:solidFill>
            <a:srgbClr val="FFFFFF"/>
          </a:solidFill>
          <a:ln w="23876">
            <a:solidFill>
              <a:srgbClr val="FF3300"/>
            </a:solidFill>
            <a:miter lim="800000"/>
            <a:headEnd/>
            <a:tailEnd/>
          </a:ln>
          <a:effectLst>
            <a:outerShdw dist="89803" dir="2700000" algn="ctr" rotWithShape="0">
              <a:srgbClr val="00AFE9"/>
            </a:outerShdw>
          </a:effectLst>
        </p:spPr>
        <p:txBody>
          <a:bodyPr lIns="0" rIns="0" anchor="ctr"/>
          <a:lstStyle/>
          <a:p>
            <a:pPr algn="ctr"/>
            <a:r>
              <a:rPr kumimoji="1" lang="en-US" altLang="zh-CN" b="1">
                <a:solidFill>
                  <a:schemeClr val="bg1"/>
                </a:solidFill>
                <a:latin typeface="Times New Roman" panose="02020603050405020304" pitchFamily="18" charset="0"/>
              </a:rPr>
              <a:t>T11</a:t>
            </a:r>
          </a:p>
        </p:txBody>
      </p:sp>
      <p:sp>
        <p:nvSpPr>
          <p:cNvPr id="290094" name="AutoShape 302"/>
          <p:cNvSpPr>
            <a:spLocks noChangeArrowheads="1"/>
          </p:cNvSpPr>
          <p:nvPr/>
        </p:nvSpPr>
        <p:spPr bwMode="auto">
          <a:xfrm>
            <a:off x="6372225" y="2708275"/>
            <a:ext cx="576263" cy="336550"/>
          </a:xfrm>
          <a:prstGeom prst="flowChartTerminator">
            <a:avLst/>
          </a:prstGeom>
          <a:solidFill>
            <a:schemeClr val="bg1"/>
          </a:solidFill>
          <a:ln w="38100">
            <a:solidFill>
              <a:srgbClr val="FF3300"/>
            </a:solidFill>
            <a:miter lim="800000"/>
            <a:headEnd/>
            <a:tailEnd/>
          </a:ln>
          <a:effectLst>
            <a:outerShdw dist="71842" dir="2700000" algn="ctr" rotWithShape="0">
              <a:srgbClr val="00AFE9"/>
            </a:outerShdw>
          </a:effectLst>
        </p:spPr>
        <p:txBody>
          <a:bodyPr wrap="none" lIns="0" tIns="0" rIns="0" bIns="0" anchor="ctr"/>
          <a:lstStyle/>
          <a:p>
            <a:pPr algn="ctr"/>
            <a:r>
              <a:rPr kumimoji="1" lang="en-US" altLang="zh-CN" b="1">
                <a:latin typeface="Times New Roman" panose="02020603050405020304" pitchFamily="18" charset="0"/>
              </a:rPr>
              <a:t>M6</a:t>
            </a:r>
          </a:p>
        </p:txBody>
      </p:sp>
      <p:sp>
        <p:nvSpPr>
          <p:cNvPr id="290095" name="Rectangle 303"/>
          <p:cNvSpPr>
            <a:spLocks noChangeArrowheads="1"/>
          </p:cNvSpPr>
          <p:nvPr/>
        </p:nvSpPr>
        <p:spPr bwMode="auto">
          <a:xfrm>
            <a:off x="5795963" y="2133600"/>
            <a:ext cx="620712" cy="336550"/>
          </a:xfrm>
          <a:prstGeom prst="rect">
            <a:avLst/>
          </a:prstGeom>
          <a:solidFill>
            <a:srgbClr val="FFFFFF"/>
          </a:solidFill>
          <a:ln w="23876">
            <a:solidFill>
              <a:srgbClr val="FF3300"/>
            </a:solidFill>
            <a:miter lim="800000"/>
            <a:headEnd/>
            <a:tailEnd/>
          </a:ln>
          <a:effectLst>
            <a:outerShdw dist="89803" dir="2700000" algn="ctr" rotWithShape="0">
              <a:srgbClr val="00AFE9"/>
            </a:outerShdw>
          </a:effectLst>
        </p:spPr>
        <p:txBody>
          <a:bodyPr lIns="0" rIns="0" anchor="ctr"/>
          <a:lstStyle/>
          <a:p>
            <a:pPr algn="ctr"/>
            <a:r>
              <a:rPr kumimoji="1" lang="en-US" altLang="zh-CN" b="1">
                <a:solidFill>
                  <a:schemeClr val="bg1"/>
                </a:solidFill>
                <a:latin typeface="Times New Roman" panose="02020603050405020304" pitchFamily="18" charset="0"/>
              </a:rPr>
              <a:t>T9</a:t>
            </a:r>
          </a:p>
        </p:txBody>
      </p:sp>
      <p:sp>
        <p:nvSpPr>
          <p:cNvPr id="290080" name="Rectangle 288"/>
          <p:cNvSpPr>
            <a:spLocks noChangeArrowheads="1"/>
          </p:cNvSpPr>
          <p:nvPr/>
        </p:nvSpPr>
        <p:spPr bwMode="auto">
          <a:xfrm>
            <a:off x="1979613" y="2349500"/>
            <a:ext cx="620712" cy="336550"/>
          </a:xfrm>
          <a:prstGeom prst="rect">
            <a:avLst/>
          </a:prstGeom>
          <a:solidFill>
            <a:srgbClr val="FFFFFF"/>
          </a:solidFill>
          <a:ln w="23876">
            <a:solidFill>
              <a:srgbClr val="FF3300"/>
            </a:solidFill>
            <a:miter lim="800000"/>
            <a:headEnd/>
            <a:tailEnd/>
          </a:ln>
          <a:effectLst>
            <a:outerShdw dist="89803" dir="2700000" algn="ctr" rotWithShape="0">
              <a:srgbClr val="00AFE9"/>
            </a:outerShdw>
          </a:effectLst>
        </p:spPr>
        <p:txBody>
          <a:bodyPr lIns="0" rIns="0" anchor="ctr"/>
          <a:lstStyle/>
          <a:p>
            <a:pPr algn="ctr"/>
            <a:r>
              <a:rPr kumimoji="1" lang="en-US" altLang="zh-CN" b="1">
                <a:solidFill>
                  <a:schemeClr val="bg1"/>
                </a:solidFill>
                <a:latin typeface="Times New Roman" panose="02020603050405020304" pitchFamily="18" charset="0"/>
              </a:rPr>
              <a:t>T1</a:t>
            </a: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250825" y="228600"/>
            <a:ext cx="8207375" cy="838200"/>
          </a:xfrm>
          <a:noFill/>
          <a:ln/>
          <a:extLst>
            <a:ext uri="{91240B29-F687-4F45-9708-019B960494DF}">
              <a14:hiddenLine xmlns:a14="http://schemas.microsoft.com/office/drawing/2010/main" w="12700">
                <a:solidFill>
                  <a:schemeClr val="tx1"/>
                </a:solidFill>
                <a:miter lim="800000"/>
                <a:headEnd/>
                <a:tailEnd/>
              </a14:hiddenLine>
            </a:ext>
          </a:extLst>
        </p:spPr>
        <p:txBody>
          <a:bodyPr lIns="90840" tIns="44623" rIns="90840" bIns="44623" anchor="b"/>
          <a:lstStyle/>
          <a:p>
            <a:r>
              <a:rPr lang="en-GB" altLang="zh-CN" sz="3600" b="0">
                <a:latin typeface="楷体_GB2312" pitchFamily="49" charset="-122"/>
                <a:ea typeface="楷体_GB2312" pitchFamily="49" charset="-122"/>
              </a:rPr>
              <a:t>MS Project--</a:t>
            </a:r>
            <a:r>
              <a:rPr lang="zh-CN" altLang="en-GB" sz="3600" b="0">
                <a:latin typeface="楷体_GB2312" pitchFamily="49" charset="-122"/>
                <a:ea typeface="楷体_GB2312" pitchFamily="49" charset="-122"/>
              </a:rPr>
              <a:t>甘特图</a:t>
            </a:r>
            <a:endParaRPr lang="en-GB" altLang="zh-CN" sz="3600" b="0">
              <a:latin typeface="楷体_GB2312" pitchFamily="49" charset="-122"/>
              <a:ea typeface="楷体_GB2312" pitchFamily="49" charset="-122"/>
            </a:endParaRPr>
          </a:p>
        </p:txBody>
      </p:sp>
      <p:sp>
        <p:nvSpPr>
          <p:cNvPr id="287749" name="AutoShape 5"/>
          <p:cNvSpPr>
            <a:spLocks noChangeAspect="1" noChangeArrowheads="1" noTextEdit="1"/>
          </p:cNvSpPr>
          <p:nvPr/>
        </p:nvSpPr>
        <p:spPr bwMode="auto">
          <a:xfrm>
            <a:off x="1331913" y="1341438"/>
            <a:ext cx="6394450" cy="532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7751" name="Rectangle 7"/>
          <p:cNvSpPr>
            <a:spLocks noChangeArrowheads="1"/>
          </p:cNvSpPr>
          <p:nvPr/>
        </p:nvSpPr>
        <p:spPr bwMode="auto">
          <a:xfrm>
            <a:off x="1331913" y="1341438"/>
            <a:ext cx="6394450" cy="5322887"/>
          </a:xfrm>
          <a:prstGeom prst="rect">
            <a:avLst/>
          </a:prstGeom>
          <a:noFill/>
          <a:ln w="0">
            <a:solidFill>
              <a:srgbClr val="FFFFFE"/>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752" name="Rectangle 8"/>
          <p:cNvSpPr>
            <a:spLocks noChangeArrowheads="1"/>
          </p:cNvSpPr>
          <p:nvPr/>
        </p:nvSpPr>
        <p:spPr bwMode="auto">
          <a:xfrm>
            <a:off x="1409700" y="1403350"/>
            <a:ext cx="6291263" cy="5235575"/>
          </a:xfrm>
          <a:prstGeom prst="rect">
            <a:avLst/>
          </a:prstGeom>
          <a:solidFill>
            <a:srgbClr val="00AFE9"/>
          </a:solidFill>
          <a:ln w="17463">
            <a:solidFill>
              <a:srgbClr val="00AFE9"/>
            </a:solidFill>
            <a:miter lim="800000"/>
            <a:headEnd/>
            <a:tailEnd/>
          </a:ln>
        </p:spPr>
        <p:txBody>
          <a:bodyPr/>
          <a:lstStyle/>
          <a:p>
            <a:endParaRPr lang="zh-CN" altLang="en-US"/>
          </a:p>
        </p:txBody>
      </p:sp>
      <p:sp>
        <p:nvSpPr>
          <p:cNvPr id="287753" name="Rectangle 9"/>
          <p:cNvSpPr>
            <a:spLocks noChangeArrowheads="1"/>
          </p:cNvSpPr>
          <p:nvPr/>
        </p:nvSpPr>
        <p:spPr bwMode="auto">
          <a:xfrm>
            <a:off x="1357313" y="1366838"/>
            <a:ext cx="6308725" cy="5218112"/>
          </a:xfrm>
          <a:prstGeom prst="rect">
            <a:avLst/>
          </a:prstGeom>
          <a:solidFill>
            <a:srgbClr val="FFFFFF"/>
          </a:solidFill>
          <a:ln w="17463">
            <a:solidFill>
              <a:srgbClr val="000000"/>
            </a:solidFill>
            <a:miter lim="800000"/>
            <a:headEnd/>
            <a:tailEnd/>
          </a:ln>
        </p:spPr>
        <p:txBody>
          <a:bodyPr/>
          <a:lstStyle/>
          <a:p>
            <a:endParaRPr lang="zh-CN" altLang="en-US"/>
          </a:p>
        </p:txBody>
      </p:sp>
      <p:sp>
        <p:nvSpPr>
          <p:cNvPr id="287754" name="Line 10"/>
          <p:cNvSpPr>
            <a:spLocks noChangeShapeType="1"/>
          </p:cNvSpPr>
          <p:nvPr/>
        </p:nvSpPr>
        <p:spPr bwMode="auto">
          <a:xfrm>
            <a:off x="2300288" y="3249613"/>
            <a:ext cx="1587" cy="33432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55" name="Line 11"/>
          <p:cNvSpPr>
            <a:spLocks noChangeShapeType="1"/>
          </p:cNvSpPr>
          <p:nvPr/>
        </p:nvSpPr>
        <p:spPr bwMode="auto">
          <a:xfrm>
            <a:off x="2300288" y="1674813"/>
            <a:ext cx="1587" cy="9620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56" name="Line 12"/>
          <p:cNvSpPr>
            <a:spLocks noChangeShapeType="1"/>
          </p:cNvSpPr>
          <p:nvPr/>
        </p:nvSpPr>
        <p:spPr bwMode="auto">
          <a:xfrm>
            <a:off x="4270375" y="4791075"/>
            <a:ext cx="1588" cy="26193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57" name="Line 13"/>
          <p:cNvSpPr>
            <a:spLocks noChangeShapeType="1"/>
          </p:cNvSpPr>
          <p:nvPr/>
        </p:nvSpPr>
        <p:spPr bwMode="auto">
          <a:xfrm>
            <a:off x="4270375" y="1674813"/>
            <a:ext cx="1588" cy="29416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58" name="Line 14"/>
          <p:cNvSpPr>
            <a:spLocks noChangeShapeType="1"/>
          </p:cNvSpPr>
          <p:nvPr/>
        </p:nvSpPr>
        <p:spPr bwMode="auto">
          <a:xfrm>
            <a:off x="4270375" y="5438775"/>
            <a:ext cx="1588" cy="115411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59" name="Line 15"/>
          <p:cNvSpPr>
            <a:spLocks noChangeShapeType="1"/>
          </p:cNvSpPr>
          <p:nvPr/>
        </p:nvSpPr>
        <p:spPr bwMode="auto">
          <a:xfrm>
            <a:off x="5237163" y="5875338"/>
            <a:ext cx="1587" cy="71755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60" name="Line 16"/>
          <p:cNvSpPr>
            <a:spLocks noChangeShapeType="1"/>
          </p:cNvSpPr>
          <p:nvPr/>
        </p:nvSpPr>
        <p:spPr bwMode="auto">
          <a:xfrm>
            <a:off x="5738813" y="5648325"/>
            <a:ext cx="1587" cy="9445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61" name="Line 17"/>
          <p:cNvSpPr>
            <a:spLocks noChangeShapeType="1"/>
          </p:cNvSpPr>
          <p:nvPr/>
        </p:nvSpPr>
        <p:spPr bwMode="auto">
          <a:xfrm>
            <a:off x="5237163" y="1674813"/>
            <a:ext cx="1587" cy="40274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62" name="Line 18"/>
          <p:cNvSpPr>
            <a:spLocks noChangeShapeType="1"/>
          </p:cNvSpPr>
          <p:nvPr/>
        </p:nvSpPr>
        <p:spPr bwMode="auto">
          <a:xfrm>
            <a:off x="5738813" y="1674813"/>
            <a:ext cx="1587" cy="381635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63" name="Line 19"/>
          <p:cNvSpPr>
            <a:spLocks noChangeShapeType="1"/>
          </p:cNvSpPr>
          <p:nvPr/>
        </p:nvSpPr>
        <p:spPr bwMode="auto">
          <a:xfrm>
            <a:off x="1816100" y="1674813"/>
            <a:ext cx="1588" cy="49180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64" name="Line 20"/>
          <p:cNvSpPr>
            <a:spLocks noChangeShapeType="1"/>
          </p:cNvSpPr>
          <p:nvPr/>
        </p:nvSpPr>
        <p:spPr bwMode="auto">
          <a:xfrm>
            <a:off x="2782888" y="1674813"/>
            <a:ext cx="1587" cy="49180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65" name="Line 21"/>
          <p:cNvSpPr>
            <a:spLocks noChangeShapeType="1"/>
          </p:cNvSpPr>
          <p:nvPr/>
        </p:nvSpPr>
        <p:spPr bwMode="auto">
          <a:xfrm>
            <a:off x="3284538" y="1674813"/>
            <a:ext cx="1587" cy="49180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66" name="Line 22"/>
          <p:cNvSpPr>
            <a:spLocks noChangeShapeType="1"/>
          </p:cNvSpPr>
          <p:nvPr/>
        </p:nvSpPr>
        <p:spPr bwMode="auto">
          <a:xfrm>
            <a:off x="3768725" y="1674813"/>
            <a:ext cx="1588" cy="49180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67" name="Line 23"/>
          <p:cNvSpPr>
            <a:spLocks noChangeShapeType="1"/>
          </p:cNvSpPr>
          <p:nvPr/>
        </p:nvSpPr>
        <p:spPr bwMode="auto">
          <a:xfrm>
            <a:off x="4754563" y="1674813"/>
            <a:ext cx="1587" cy="49180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68" name="Line 24"/>
          <p:cNvSpPr>
            <a:spLocks noChangeShapeType="1"/>
          </p:cNvSpPr>
          <p:nvPr/>
        </p:nvSpPr>
        <p:spPr bwMode="auto">
          <a:xfrm>
            <a:off x="6223000" y="1674813"/>
            <a:ext cx="1588" cy="49180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69" name="Line 25"/>
          <p:cNvSpPr>
            <a:spLocks noChangeShapeType="1"/>
          </p:cNvSpPr>
          <p:nvPr/>
        </p:nvSpPr>
        <p:spPr bwMode="auto">
          <a:xfrm>
            <a:off x="6707188" y="1674813"/>
            <a:ext cx="1587" cy="49180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70" name="Line 26"/>
          <p:cNvSpPr>
            <a:spLocks noChangeShapeType="1"/>
          </p:cNvSpPr>
          <p:nvPr/>
        </p:nvSpPr>
        <p:spPr bwMode="auto">
          <a:xfrm>
            <a:off x="7207250" y="1674813"/>
            <a:ext cx="1588" cy="49180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71" name="Line 27"/>
          <p:cNvSpPr>
            <a:spLocks noChangeShapeType="1"/>
          </p:cNvSpPr>
          <p:nvPr/>
        </p:nvSpPr>
        <p:spPr bwMode="auto">
          <a:xfrm>
            <a:off x="1349375" y="1674813"/>
            <a:ext cx="6324600"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72" name="Rectangle 28"/>
          <p:cNvSpPr>
            <a:spLocks noChangeArrowheads="1"/>
          </p:cNvSpPr>
          <p:nvPr/>
        </p:nvSpPr>
        <p:spPr bwMode="auto">
          <a:xfrm>
            <a:off x="1824038" y="1962150"/>
            <a:ext cx="2922587" cy="160338"/>
          </a:xfrm>
          <a:prstGeom prst="rect">
            <a:avLst/>
          </a:prstGeom>
          <a:solidFill>
            <a:srgbClr val="5CC8F1"/>
          </a:solidFill>
          <a:ln w="17463">
            <a:solidFill>
              <a:srgbClr val="0083D7"/>
            </a:solidFill>
            <a:miter lim="800000"/>
            <a:headEnd/>
            <a:tailEnd/>
          </a:ln>
        </p:spPr>
        <p:txBody>
          <a:bodyPr/>
          <a:lstStyle/>
          <a:p>
            <a:endParaRPr lang="zh-CN" altLang="en-US"/>
          </a:p>
        </p:txBody>
      </p:sp>
      <p:sp>
        <p:nvSpPr>
          <p:cNvPr id="287773" name="Rectangle 29"/>
          <p:cNvSpPr>
            <a:spLocks noChangeArrowheads="1"/>
          </p:cNvSpPr>
          <p:nvPr/>
        </p:nvSpPr>
        <p:spPr bwMode="auto">
          <a:xfrm>
            <a:off x="1824038" y="2189163"/>
            <a:ext cx="692150" cy="141287"/>
          </a:xfrm>
          <a:prstGeom prst="rect">
            <a:avLst/>
          </a:prstGeom>
          <a:solidFill>
            <a:srgbClr val="FFFFFF"/>
          </a:solidFill>
          <a:ln w="17463">
            <a:solidFill>
              <a:srgbClr val="0083D7"/>
            </a:solidFill>
            <a:miter lim="800000"/>
            <a:headEnd/>
            <a:tailEnd/>
          </a:ln>
        </p:spPr>
        <p:txBody>
          <a:bodyPr/>
          <a:lstStyle/>
          <a:p>
            <a:endParaRPr lang="zh-CN" altLang="en-US"/>
          </a:p>
        </p:txBody>
      </p:sp>
      <p:sp>
        <p:nvSpPr>
          <p:cNvPr id="287774" name="Rectangle 30"/>
          <p:cNvSpPr>
            <a:spLocks noChangeArrowheads="1"/>
          </p:cNvSpPr>
          <p:nvPr/>
        </p:nvSpPr>
        <p:spPr bwMode="auto">
          <a:xfrm>
            <a:off x="1824038" y="2400300"/>
            <a:ext cx="1660525" cy="158750"/>
          </a:xfrm>
          <a:prstGeom prst="rect">
            <a:avLst/>
          </a:prstGeom>
          <a:solidFill>
            <a:srgbClr val="5CC8F1"/>
          </a:solidFill>
          <a:ln w="17463">
            <a:solidFill>
              <a:srgbClr val="0083D7"/>
            </a:solidFill>
            <a:miter lim="800000"/>
            <a:headEnd/>
            <a:tailEnd/>
          </a:ln>
        </p:spPr>
        <p:txBody>
          <a:bodyPr/>
          <a:lstStyle/>
          <a:p>
            <a:endParaRPr lang="zh-CN" altLang="en-US"/>
          </a:p>
        </p:txBody>
      </p:sp>
      <p:sp>
        <p:nvSpPr>
          <p:cNvPr id="287775" name="Rectangle 31"/>
          <p:cNvSpPr>
            <a:spLocks noChangeArrowheads="1"/>
          </p:cNvSpPr>
          <p:nvPr/>
        </p:nvSpPr>
        <p:spPr bwMode="auto">
          <a:xfrm>
            <a:off x="2549525" y="2855913"/>
            <a:ext cx="3181350" cy="141287"/>
          </a:xfrm>
          <a:prstGeom prst="rect">
            <a:avLst/>
          </a:prstGeom>
          <a:solidFill>
            <a:srgbClr val="5CC8F1"/>
          </a:solidFill>
          <a:ln w="17463">
            <a:solidFill>
              <a:srgbClr val="0083D7"/>
            </a:solidFill>
            <a:miter lim="800000"/>
            <a:headEnd/>
            <a:tailEnd/>
          </a:ln>
        </p:spPr>
        <p:txBody>
          <a:bodyPr/>
          <a:lstStyle/>
          <a:p>
            <a:endParaRPr lang="zh-CN" altLang="en-US"/>
          </a:p>
        </p:txBody>
      </p:sp>
      <p:sp>
        <p:nvSpPr>
          <p:cNvPr id="287776" name="Rectangle 32"/>
          <p:cNvSpPr>
            <a:spLocks noChangeArrowheads="1"/>
          </p:cNvSpPr>
          <p:nvPr/>
        </p:nvSpPr>
        <p:spPr bwMode="auto">
          <a:xfrm>
            <a:off x="2790825" y="3328988"/>
            <a:ext cx="1955800" cy="141287"/>
          </a:xfrm>
          <a:prstGeom prst="rect">
            <a:avLst/>
          </a:prstGeom>
          <a:solidFill>
            <a:srgbClr val="5CC8F1"/>
          </a:solidFill>
          <a:ln w="17463">
            <a:solidFill>
              <a:srgbClr val="0083D7"/>
            </a:solidFill>
            <a:miter lim="800000"/>
            <a:headEnd/>
            <a:tailEnd/>
          </a:ln>
        </p:spPr>
        <p:txBody>
          <a:bodyPr/>
          <a:lstStyle/>
          <a:p>
            <a:endParaRPr lang="zh-CN" altLang="en-US"/>
          </a:p>
        </p:txBody>
      </p:sp>
      <p:sp>
        <p:nvSpPr>
          <p:cNvPr id="287777" name="Rectangle 33"/>
          <p:cNvSpPr>
            <a:spLocks noChangeArrowheads="1"/>
          </p:cNvSpPr>
          <p:nvPr/>
        </p:nvSpPr>
        <p:spPr bwMode="auto">
          <a:xfrm>
            <a:off x="2790825" y="3519488"/>
            <a:ext cx="4408488" cy="142875"/>
          </a:xfrm>
          <a:prstGeom prst="rect">
            <a:avLst/>
          </a:prstGeom>
          <a:solidFill>
            <a:srgbClr val="5CC8F1"/>
          </a:solidFill>
          <a:ln w="17463">
            <a:solidFill>
              <a:srgbClr val="0083D7"/>
            </a:solidFill>
            <a:miter lim="800000"/>
            <a:headEnd/>
            <a:tailEnd/>
          </a:ln>
        </p:spPr>
        <p:txBody>
          <a:bodyPr/>
          <a:lstStyle/>
          <a:p>
            <a:endParaRPr lang="zh-CN" altLang="en-US"/>
          </a:p>
        </p:txBody>
      </p:sp>
      <p:sp>
        <p:nvSpPr>
          <p:cNvPr id="287778" name="Rectangle 34"/>
          <p:cNvSpPr>
            <a:spLocks noChangeArrowheads="1"/>
          </p:cNvSpPr>
          <p:nvPr/>
        </p:nvSpPr>
        <p:spPr bwMode="auto">
          <a:xfrm>
            <a:off x="3292475" y="3730625"/>
            <a:ext cx="227013" cy="160338"/>
          </a:xfrm>
          <a:prstGeom prst="rect">
            <a:avLst/>
          </a:prstGeom>
          <a:solidFill>
            <a:srgbClr val="5CC8F1"/>
          </a:solidFill>
          <a:ln w="17463">
            <a:solidFill>
              <a:srgbClr val="0083D7"/>
            </a:solidFill>
            <a:miter lim="800000"/>
            <a:headEnd/>
            <a:tailEnd/>
          </a:ln>
        </p:spPr>
        <p:txBody>
          <a:bodyPr/>
          <a:lstStyle/>
          <a:p>
            <a:endParaRPr lang="zh-CN" altLang="en-US"/>
          </a:p>
        </p:txBody>
      </p:sp>
      <p:sp>
        <p:nvSpPr>
          <p:cNvPr id="287779" name="Rectangle 35"/>
          <p:cNvSpPr>
            <a:spLocks noChangeArrowheads="1"/>
          </p:cNvSpPr>
          <p:nvPr/>
        </p:nvSpPr>
        <p:spPr bwMode="auto">
          <a:xfrm>
            <a:off x="3292475" y="3957638"/>
            <a:ext cx="1454150" cy="141287"/>
          </a:xfrm>
          <a:prstGeom prst="rect">
            <a:avLst/>
          </a:prstGeom>
          <a:solidFill>
            <a:srgbClr val="5CC8F1"/>
          </a:solidFill>
          <a:ln w="17463">
            <a:solidFill>
              <a:srgbClr val="0083D7"/>
            </a:solidFill>
            <a:miter lim="800000"/>
            <a:headEnd/>
            <a:tailEnd/>
          </a:ln>
        </p:spPr>
        <p:txBody>
          <a:bodyPr/>
          <a:lstStyle/>
          <a:p>
            <a:endParaRPr lang="zh-CN" altLang="en-US"/>
          </a:p>
        </p:txBody>
      </p:sp>
      <p:sp>
        <p:nvSpPr>
          <p:cNvPr id="287780" name="Rectangle 36"/>
          <p:cNvSpPr>
            <a:spLocks noChangeArrowheads="1"/>
          </p:cNvSpPr>
          <p:nvPr/>
        </p:nvSpPr>
        <p:spPr bwMode="auto">
          <a:xfrm>
            <a:off x="3292475" y="4168775"/>
            <a:ext cx="693738" cy="158750"/>
          </a:xfrm>
          <a:prstGeom prst="rect">
            <a:avLst/>
          </a:prstGeom>
          <a:solidFill>
            <a:srgbClr val="5CC8F1"/>
          </a:solidFill>
          <a:ln w="17463">
            <a:solidFill>
              <a:srgbClr val="0083D7"/>
            </a:solidFill>
            <a:miter lim="800000"/>
            <a:headEnd/>
            <a:tailEnd/>
          </a:ln>
        </p:spPr>
        <p:txBody>
          <a:bodyPr/>
          <a:lstStyle/>
          <a:p>
            <a:endParaRPr lang="zh-CN" altLang="en-US"/>
          </a:p>
        </p:txBody>
      </p:sp>
      <p:sp>
        <p:nvSpPr>
          <p:cNvPr id="287781" name="Rectangle 37"/>
          <p:cNvSpPr>
            <a:spLocks noChangeArrowheads="1"/>
          </p:cNvSpPr>
          <p:nvPr/>
        </p:nvSpPr>
        <p:spPr bwMode="auto">
          <a:xfrm>
            <a:off x="4052888" y="4833938"/>
            <a:ext cx="1401762" cy="158750"/>
          </a:xfrm>
          <a:prstGeom prst="rect">
            <a:avLst/>
          </a:prstGeom>
          <a:solidFill>
            <a:srgbClr val="FFFFFF"/>
          </a:solidFill>
          <a:ln w="17463">
            <a:solidFill>
              <a:srgbClr val="0083D7"/>
            </a:solidFill>
            <a:miter lim="800000"/>
            <a:headEnd/>
            <a:tailEnd/>
          </a:ln>
        </p:spPr>
        <p:txBody>
          <a:bodyPr/>
          <a:lstStyle/>
          <a:p>
            <a:endParaRPr lang="zh-CN" altLang="en-US"/>
          </a:p>
        </p:txBody>
      </p:sp>
      <p:sp>
        <p:nvSpPr>
          <p:cNvPr id="287782" name="Rectangle 38"/>
          <p:cNvSpPr>
            <a:spLocks noChangeArrowheads="1"/>
          </p:cNvSpPr>
          <p:nvPr/>
        </p:nvSpPr>
        <p:spPr bwMode="auto">
          <a:xfrm>
            <a:off x="4519613" y="5060950"/>
            <a:ext cx="1211262" cy="142875"/>
          </a:xfrm>
          <a:prstGeom prst="rect">
            <a:avLst/>
          </a:prstGeom>
          <a:solidFill>
            <a:srgbClr val="5CC8F1"/>
          </a:solidFill>
          <a:ln w="17463">
            <a:solidFill>
              <a:srgbClr val="0083D7"/>
            </a:solidFill>
            <a:miter lim="800000"/>
            <a:headEnd/>
            <a:tailEnd/>
          </a:ln>
        </p:spPr>
        <p:txBody>
          <a:bodyPr/>
          <a:lstStyle/>
          <a:p>
            <a:endParaRPr lang="zh-CN" altLang="en-US"/>
          </a:p>
        </p:txBody>
      </p:sp>
      <p:sp>
        <p:nvSpPr>
          <p:cNvPr id="287783" name="Rectangle 39"/>
          <p:cNvSpPr>
            <a:spLocks noChangeArrowheads="1"/>
          </p:cNvSpPr>
          <p:nvPr/>
        </p:nvSpPr>
        <p:spPr bwMode="auto">
          <a:xfrm>
            <a:off x="5522913" y="5726113"/>
            <a:ext cx="692150" cy="141287"/>
          </a:xfrm>
          <a:prstGeom prst="rect">
            <a:avLst/>
          </a:prstGeom>
          <a:solidFill>
            <a:srgbClr val="FFFFFF"/>
          </a:solidFill>
          <a:ln w="17463">
            <a:solidFill>
              <a:srgbClr val="0083D7"/>
            </a:solidFill>
            <a:miter lim="800000"/>
            <a:headEnd/>
            <a:tailEnd/>
          </a:ln>
        </p:spPr>
        <p:txBody>
          <a:bodyPr/>
          <a:lstStyle/>
          <a:p>
            <a:endParaRPr lang="zh-CN" altLang="en-US"/>
          </a:p>
        </p:txBody>
      </p:sp>
      <p:sp>
        <p:nvSpPr>
          <p:cNvPr id="287784" name="Rectangle 40"/>
          <p:cNvSpPr>
            <a:spLocks noChangeArrowheads="1"/>
          </p:cNvSpPr>
          <p:nvPr/>
        </p:nvSpPr>
        <p:spPr bwMode="auto">
          <a:xfrm>
            <a:off x="6230938" y="6164263"/>
            <a:ext cx="968375" cy="141287"/>
          </a:xfrm>
          <a:prstGeom prst="rect">
            <a:avLst/>
          </a:prstGeom>
          <a:solidFill>
            <a:srgbClr val="FFFFFF"/>
          </a:solidFill>
          <a:ln w="17463">
            <a:solidFill>
              <a:srgbClr val="0083D7"/>
            </a:solidFill>
            <a:miter lim="800000"/>
            <a:headEnd/>
            <a:tailEnd/>
          </a:ln>
        </p:spPr>
        <p:txBody>
          <a:bodyPr/>
          <a:lstStyle/>
          <a:p>
            <a:endParaRPr lang="zh-CN" altLang="en-US"/>
          </a:p>
        </p:txBody>
      </p:sp>
      <p:sp>
        <p:nvSpPr>
          <p:cNvPr id="287785" name="Rectangle 41"/>
          <p:cNvSpPr>
            <a:spLocks noChangeArrowheads="1"/>
          </p:cNvSpPr>
          <p:nvPr/>
        </p:nvSpPr>
        <p:spPr bwMode="auto">
          <a:xfrm>
            <a:off x="1693863" y="1428750"/>
            <a:ext cx="1936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4/7</a:t>
            </a:r>
            <a:endParaRPr kumimoji="1" lang="en-US" altLang="zh-CN" sz="2400" b="1">
              <a:latin typeface="Times New Roman" panose="02020603050405020304" pitchFamily="18" charset="0"/>
            </a:endParaRPr>
          </a:p>
        </p:txBody>
      </p:sp>
      <p:sp>
        <p:nvSpPr>
          <p:cNvPr id="287786" name="Rectangle 42"/>
          <p:cNvSpPr>
            <a:spLocks noChangeArrowheads="1"/>
          </p:cNvSpPr>
          <p:nvPr/>
        </p:nvSpPr>
        <p:spPr bwMode="auto">
          <a:xfrm>
            <a:off x="2216150" y="1428750"/>
            <a:ext cx="777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1</a:t>
            </a:r>
            <a:endParaRPr kumimoji="1" lang="en-US" altLang="zh-CN" sz="2400" b="1">
              <a:latin typeface="Times New Roman" panose="02020603050405020304" pitchFamily="18" charset="0"/>
            </a:endParaRPr>
          </a:p>
        </p:txBody>
      </p:sp>
      <p:sp>
        <p:nvSpPr>
          <p:cNvPr id="287787" name="Rectangle 43"/>
          <p:cNvSpPr>
            <a:spLocks noChangeArrowheads="1"/>
          </p:cNvSpPr>
          <p:nvPr/>
        </p:nvSpPr>
        <p:spPr bwMode="auto">
          <a:xfrm>
            <a:off x="2281238" y="1428750"/>
            <a:ext cx="1936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1/7</a:t>
            </a:r>
            <a:endParaRPr kumimoji="1" lang="en-US" altLang="zh-CN" sz="2400" b="1">
              <a:latin typeface="Times New Roman" panose="02020603050405020304" pitchFamily="18" charset="0"/>
            </a:endParaRPr>
          </a:p>
        </p:txBody>
      </p:sp>
      <p:sp>
        <p:nvSpPr>
          <p:cNvPr id="287788" name="Rectangle 44"/>
          <p:cNvSpPr>
            <a:spLocks noChangeArrowheads="1"/>
          </p:cNvSpPr>
          <p:nvPr/>
        </p:nvSpPr>
        <p:spPr bwMode="auto">
          <a:xfrm>
            <a:off x="2700338" y="1428750"/>
            <a:ext cx="7778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1</a:t>
            </a:r>
            <a:endParaRPr kumimoji="1" lang="en-US" altLang="zh-CN" sz="2400" b="1">
              <a:latin typeface="Times New Roman" panose="02020603050405020304" pitchFamily="18" charset="0"/>
            </a:endParaRPr>
          </a:p>
        </p:txBody>
      </p:sp>
      <p:sp>
        <p:nvSpPr>
          <p:cNvPr id="287789" name="Rectangle 45"/>
          <p:cNvSpPr>
            <a:spLocks noChangeArrowheads="1"/>
          </p:cNvSpPr>
          <p:nvPr/>
        </p:nvSpPr>
        <p:spPr bwMode="auto">
          <a:xfrm>
            <a:off x="2765425" y="1428750"/>
            <a:ext cx="1936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8/7</a:t>
            </a:r>
            <a:endParaRPr kumimoji="1" lang="en-US" altLang="zh-CN" sz="2400" b="1">
              <a:latin typeface="Times New Roman" panose="02020603050405020304" pitchFamily="18" charset="0"/>
            </a:endParaRPr>
          </a:p>
        </p:txBody>
      </p:sp>
      <p:sp>
        <p:nvSpPr>
          <p:cNvPr id="287790" name="Rectangle 46"/>
          <p:cNvSpPr>
            <a:spLocks noChangeArrowheads="1"/>
          </p:cNvSpPr>
          <p:nvPr/>
        </p:nvSpPr>
        <p:spPr bwMode="auto">
          <a:xfrm>
            <a:off x="3184525" y="1428750"/>
            <a:ext cx="777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2</a:t>
            </a:r>
            <a:endParaRPr kumimoji="1" lang="en-US" altLang="zh-CN" sz="2400" b="1">
              <a:latin typeface="Times New Roman" panose="02020603050405020304" pitchFamily="18" charset="0"/>
            </a:endParaRPr>
          </a:p>
        </p:txBody>
      </p:sp>
      <p:sp>
        <p:nvSpPr>
          <p:cNvPr id="287791" name="Rectangle 47"/>
          <p:cNvSpPr>
            <a:spLocks noChangeArrowheads="1"/>
          </p:cNvSpPr>
          <p:nvPr/>
        </p:nvSpPr>
        <p:spPr bwMode="auto">
          <a:xfrm>
            <a:off x="3265488" y="1428750"/>
            <a:ext cx="1936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5/7</a:t>
            </a:r>
            <a:endParaRPr kumimoji="1" lang="en-US" altLang="zh-CN" sz="2400" b="1">
              <a:latin typeface="Times New Roman" panose="02020603050405020304" pitchFamily="18" charset="0"/>
            </a:endParaRPr>
          </a:p>
        </p:txBody>
      </p:sp>
      <p:sp>
        <p:nvSpPr>
          <p:cNvPr id="287792" name="Rectangle 48"/>
          <p:cNvSpPr>
            <a:spLocks noChangeArrowheads="1"/>
          </p:cNvSpPr>
          <p:nvPr/>
        </p:nvSpPr>
        <p:spPr bwMode="auto">
          <a:xfrm>
            <a:off x="3681413" y="1428750"/>
            <a:ext cx="1936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1/8</a:t>
            </a:r>
            <a:endParaRPr kumimoji="1" lang="en-US" altLang="zh-CN" sz="2400" b="1">
              <a:latin typeface="Times New Roman" panose="02020603050405020304" pitchFamily="18" charset="0"/>
            </a:endParaRPr>
          </a:p>
        </p:txBody>
      </p:sp>
      <p:sp>
        <p:nvSpPr>
          <p:cNvPr id="287793" name="Rectangle 49"/>
          <p:cNvSpPr>
            <a:spLocks noChangeArrowheads="1"/>
          </p:cNvSpPr>
          <p:nvPr/>
        </p:nvSpPr>
        <p:spPr bwMode="auto">
          <a:xfrm>
            <a:off x="4164013" y="1428750"/>
            <a:ext cx="1936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8/8</a:t>
            </a:r>
            <a:endParaRPr kumimoji="1" lang="en-US" altLang="zh-CN" sz="2400" b="1">
              <a:latin typeface="Times New Roman" panose="02020603050405020304" pitchFamily="18" charset="0"/>
            </a:endParaRPr>
          </a:p>
        </p:txBody>
      </p:sp>
      <p:sp>
        <p:nvSpPr>
          <p:cNvPr id="287794" name="Rectangle 50"/>
          <p:cNvSpPr>
            <a:spLocks noChangeArrowheads="1"/>
          </p:cNvSpPr>
          <p:nvPr/>
        </p:nvSpPr>
        <p:spPr bwMode="auto">
          <a:xfrm>
            <a:off x="4652963" y="1428750"/>
            <a:ext cx="7778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1</a:t>
            </a:r>
            <a:endParaRPr kumimoji="1" lang="en-US" altLang="zh-CN" sz="2400" b="1">
              <a:latin typeface="Times New Roman" panose="02020603050405020304" pitchFamily="18" charset="0"/>
            </a:endParaRPr>
          </a:p>
        </p:txBody>
      </p:sp>
      <p:sp>
        <p:nvSpPr>
          <p:cNvPr id="287795" name="Rectangle 51"/>
          <p:cNvSpPr>
            <a:spLocks noChangeArrowheads="1"/>
          </p:cNvSpPr>
          <p:nvPr/>
        </p:nvSpPr>
        <p:spPr bwMode="auto">
          <a:xfrm>
            <a:off x="4735513" y="1428750"/>
            <a:ext cx="1936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5/8</a:t>
            </a:r>
            <a:endParaRPr kumimoji="1" lang="en-US" altLang="zh-CN" sz="2400" b="1">
              <a:latin typeface="Times New Roman" panose="02020603050405020304" pitchFamily="18" charset="0"/>
            </a:endParaRPr>
          </a:p>
        </p:txBody>
      </p:sp>
      <p:sp>
        <p:nvSpPr>
          <p:cNvPr id="287796" name="Rectangle 52"/>
          <p:cNvSpPr>
            <a:spLocks noChangeArrowheads="1"/>
          </p:cNvSpPr>
          <p:nvPr/>
        </p:nvSpPr>
        <p:spPr bwMode="auto">
          <a:xfrm>
            <a:off x="5154613" y="1428750"/>
            <a:ext cx="7778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2</a:t>
            </a:r>
            <a:endParaRPr kumimoji="1" lang="en-US" altLang="zh-CN" sz="2400" b="1">
              <a:latin typeface="Times New Roman" panose="02020603050405020304" pitchFamily="18" charset="0"/>
            </a:endParaRPr>
          </a:p>
        </p:txBody>
      </p:sp>
      <p:sp>
        <p:nvSpPr>
          <p:cNvPr id="287797" name="Rectangle 53"/>
          <p:cNvSpPr>
            <a:spLocks noChangeArrowheads="1"/>
          </p:cNvSpPr>
          <p:nvPr/>
        </p:nvSpPr>
        <p:spPr bwMode="auto">
          <a:xfrm>
            <a:off x="5219700" y="1428750"/>
            <a:ext cx="1936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2/8</a:t>
            </a:r>
            <a:endParaRPr kumimoji="1" lang="en-US" altLang="zh-CN" sz="2400" b="1">
              <a:latin typeface="Times New Roman" panose="02020603050405020304" pitchFamily="18" charset="0"/>
            </a:endParaRPr>
          </a:p>
        </p:txBody>
      </p:sp>
      <p:sp>
        <p:nvSpPr>
          <p:cNvPr id="287798" name="Rectangle 54"/>
          <p:cNvSpPr>
            <a:spLocks noChangeArrowheads="1"/>
          </p:cNvSpPr>
          <p:nvPr/>
        </p:nvSpPr>
        <p:spPr bwMode="auto">
          <a:xfrm>
            <a:off x="5638800" y="1428750"/>
            <a:ext cx="777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2</a:t>
            </a:r>
            <a:endParaRPr kumimoji="1" lang="en-US" altLang="zh-CN" sz="2400" b="1">
              <a:latin typeface="Times New Roman" panose="02020603050405020304" pitchFamily="18" charset="0"/>
            </a:endParaRPr>
          </a:p>
        </p:txBody>
      </p:sp>
      <p:sp>
        <p:nvSpPr>
          <p:cNvPr id="287799" name="Rectangle 55"/>
          <p:cNvSpPr>
            <a:spLocks noChangeArrowheads="1"/>
          </p:cNvSpPr>
          <p:nvPr/>
        </p:nvSpPr>
        <p:spPr bwMode="auto">
          <a:xfrm>
            <a:off x="5719763" y="1428750"/>
            <a:ext cx="1936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9/8</a:t>
            </a:r>
            <a:endParaRPr kumimoji="1" lang="en-US" altLang="zh-CN" sz="2400" b="1">
              <a:latin typeface="Times New Roman" panose="02020603050405020304" pitchFamily="18" charset="0"/>
            </a:endParaRPr>
          </a:p>
        </p:txBody>
      </p:sp>
      <p:sp>
        <p:nvSpPr>
          <p:cNvPr id="287800" name="Rectangle 56"/>
          <p:cNvSpPr>
            <a:spLocks noChangeArrowheads="1"/>
          </p:cNvSpPr>
          <p:nvPr/>
        </p:nvSpPr>
        <p:spPr bwMode="auto">
          <a:xfrm>
            <a:off x="6135688" y="1428750"/>
            <a:ext cx="1936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5/9</a:t>
            </a:r>
            <a:endParaRPr kumimoji="1" lang="en-US" altLang="zh-CN" sz="2400" b="1">
              <a:latin typeface="Times New Roman" panose="02020603050405020304" pitchFamily="18" charset="0"/>
            </a:endParaRPr>
          </a:p>
        </p:txBody>
      </p:sp>
      <p:sp>
        <p:nvSpPr>
          <p:cNvPr id="287801" name="Rectangle 57"/>
          <p:cNvSpPr>
            <a:spLocks noChangeArrowheads="1"/>
          </p:cNvSpPr>
          <p:nvPr/>
        </p:nvSpPr>
        <p:spPr bwMode="auto">
          <a:xfrm>
            <a:off x="6623050" y="1428750"/>
            <a:ext cx="777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1</a:t>
            </a:r>
            <a:endParaRPr kumimoji="1" lang="en-US" altLang="zh-CN" sz="2400" b="1">
              <a:latin typeface="Times New Roman" panose="02020603050405020304" pitchFamily="18" charset="0"/>
            </a:endParaRPr>
          </a:p>
        </p:txBody>
      </p:sp>
      <p:sp>
        <p:nvSpPr>
          <p:cNvPr id="287802" name="Rectangle 58"/>
          <p:cNvSpPr>
            <a:spLocks noChangeArrowheads="1"/>
          </p:cNvSpPr>
          <p:nvPr/>
        </p:nvSpPr>
        <p:spPr bwMode="auto">
          <a:xfrm>
            <a:off x="6688138" y="1428750"/>
            <a:ext cx="1936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2/9</a:t>
            </a:r>
            <a:endParaRPr kumimoji="1" lang="en-US" altLang="zh-CN" sz="2400" b="1">
              <a:latin typeface="Times New Roman" panose="02020603050405020304" pitchFamily="18" charset="0"/>
            </a:endParaRPr>
          </a:p>
        </p:txBody>
      </p:sp>
      <p:sp>
        <p:nvSpPr>
          <p:cNvPr id="287803" name="Rectangle 59"/>
          <p:cNvSpPr>
            <a:spLocks noChangeArrowheads="1"/>
          </p:cNvSpPr>
          <p:nvPr/>
        </p:nvSpPr>
        <p:spPr bwMode="auto">
          <a:xfrm>
            <a:off x="7107238" y="1428750"/>
            <a:ext cx="7778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1</a:t>
            </a:r>
            <a:endParaRPr kumimoji="1" lang="en-US" altLang="zh-CN" sz="2400" b="1">
              <a:latin typeface="Times New Roman" panose="02020603050405020304" pitchFamily="18" charset="0"/>
            </a:endParaRPr>
          </a:p>
        </p:txBody>
      </p:sp>
      <p:sp>
        <p:nvSpPr>
          <p:cNvPr id="287804" name="Rectangle 60"/>
          <p:cNvSpPr>
            <a:spLocks noChangeArrowheads="1"/>
          </p:cNvSpPr>
          <p:nvPr/>
        </p:nvSpPr>
        <p:spPr bwMode="auto">
          <a:xfrm>
            <a:off x="7189788" y="1428750"/>
            <a:ext cx="1936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9/9</a:t>
            </a:r>
            <a:endParaRPr kumimoji="1" lang="en-US" altLang="zh-CN" sz="2400" b="1">
              <a:latin typeface="Times New Roman" panose="02020603050405020304" pitchFamily="18" charset="0"/>
            </a:endParaRPr>
          </a:p>
        </p:txBody>
      </p:sp>
      <p:sp>
        <p:nvSpPr>
          <p:cNvPr id="287805" name="Rectangle 61"/>
          <p:cNvSpPr>
            <a:spLocks noChangeArrowheads="1"/>
          </p:cNvSpPr>
          <p:nvPr/>
        </p:nvSpPr>
        <p:spPr bwMode="auto">
          <a:xfrm>
            <a:off x="1824038" y="1962150"/>
            <a:ext cx="950912" cy="160338"/>
          </a:xfrm>
          <a:prstGeom prst="rect">
            <a:avLst/>
          </a:prstGeom>
          <a:solidFill>
            <a:srgbClr val="FFFFFF"/>
          </a:solidFill>
          <a:ln w="17463">
            <a:solidFill>
              <a:srgbClr val="0083D7"/>
            </a:solidFill>
            <a:miter lim="800000"/>
            <a:headEnd/>
            <a:tailEnd/>
          </a:ln>
        </p:spPr>
        <p:txBody>
          <a:bodyPr/>
          <a:lstStyle/>
          <a:p>
            <a:endParaRPr lang="zh-CN" altLang="en-US"/>
          </a:p>
        </p:txBody>
      </p:sp>
      <p:sp>
        <p:nvSpPr>
          <p:cNvPr id="287806" name="Rectangle 62"/>
          <p:cNvSpPr>
            <a:spLocks noChangeArrowheads="1"/>
          </p:cNvSpPr>
          <p:nvPr/>
        </p:nvSpPr>
        <p:spPr bwMode="auto">
          <a:xfrm>
            <a:off x="1824038" y="2400300"/>
            <a:ext cx="1452562" cy="158750"/>
          </a:xfrm>
          <a:prstGeom prst="rect">
            <a:avLst/>
          </a:prstGeom>
          <a:solidFill>
            <a:srgbClr val="FFFFFF"/>
          </a:solidFill>
          <a:ln w="17463">
            <a:solidFill>
              <a:srgbClr val="0083D7"/>
            </a:solidFill>
            <a:miter lim="800000"/>
            <a:headEnd/>
            <a:tailEnd/>
          </a:ln>
        </p:spPr>
        <p:txBody>
          <a:bodyPr/>
          <a:lstStyle/>
          <a:p>
            <a:endParaRPr lang="zh-CN" altLang="en-US"/>
          </a:p>
        </p:txBody>
      </p:sp>
      <p:sp>
        <p:nvSpPr>
          <p:cNvPr id="287807" name="Rectangle 63"/>
          <p:cNvSpPr>
            <a:spLocks noChangeArrowheads="1"/>
          </p:cNvSpPr>
          <p:nvPr/>
        </p:nvSpPr>
        <p:spPr bwMode="auto">
          <a:xfrm>
            <a:off x="2549525" y="2855913"/>
            <a:ext cx="1868488" cy="141287"/>
          </a:xfrm>
          <a:prstGeom prst="rect">
            <a:avLst/>
          </a:prstGeom>
          <a:solidFill>
            <a:srgbClr val="FFFFFF"/>
          </a:solidFill>
          <a:ln w="17463">
            <a:solidFill>
              <a:srgbClr val="0083D7"/>
            </a:solidFill>
            <a:miter lim="800000"/>
            <a:headEnd/>
            <a:tailEnd/>
          </a:ln>
        </p:spPr>
        <p:txBody>
          <a:bodyPr/>
          <a:lstStyle/>
          <a:p>
            <a:endParaRPr lang="zh-CN" altLang="en-US"/>
          </a:p>
        </p:txBody>
      </p:sp>
      <p:sp>
        <p:nvSpPr>
          <p:cNvPr id="287808" name="Rectangle 64"/>
          <p:cNvSpPr>
            <a:spLocks noChangeArrowheads="1"/>
          </p:cNvSpPr>
          <p:nvPr/>
        </p:nvSpPr>
        <p:spPr bwMode="auto">
          <a:xfrm>
            <a:off x="2549525" y="3065463"/>
            <a:ext cx="1401763" cy="158750"/>
          </a:xfrm>
          <a:prstGeom prst="rect">
            <a:avLst/>
          </a:prstGeom>
          <a:solidFill>
            <a:srgbClr val="FFFFFF"/>
          </a:solidFill>
          <a:ln w="17463">
            <a:solidFill>
              <a:srgbClr val="0083D7"/>
            </a:solidFill>
            <a:miter lim="800000"/>
            <a:headEnd/>
            <a:tailEnd/>
          </a:ln>
        </p:spPr>
        <p:txBody>
          <a:bodyPr/>
          <a:lstStyle/>
          <a:p>
            <a:endParaRPr lang="zh-CN" altLang="en-US"/>
          </a:p>
        </p:txBody>
      </p:sp>
      <p:sp>
        <p:nvSpPr>
          <p:cNvPr id="287809" name="Rectangle 65"/>
          <p:cNvSpPr>
            <a:spLocks noChangeArrowheads="1"/>
          </p:cNvSpPr>
          <p:nvPr/>
        </p:nvSpPr>
        <p:spPr bwMode="auto">
          <a:xfrm>
            <a:off x="2790825" y="3519488"/>
            <a:ext cx="2438400" cy="142875"/>
          </a:xfrm>
          <a:prstGeom prst="rect">
            <a:avLst/>
          </a:prstGeom>
          <a:solidFill>
            <a:srgbClr val="FFFFFF"/>
          </a:solidFill>
          <a:ln w="17463">
            <a:solidFill>
              <a:srgbClr val="0083D7"/>
            </a:solidFill>
            <a:miter lim="800000"/>
            <a:headEnd/>
            <a:tailEnd/>
          </a:ln>
        </p:spPr>
        <p:txBody>
          <a:bodyPr/>
          <a:lstStyle/>
          <a:p>
            <a:endParaRPr lang="zh-CN" altLang="en-US"/>
          </a:p>
        </p:txBody>
      </p:sp>
      <p:sp>
        <p:nvSpPr>
          <p:cNvPr id="287810" name="Rectangle 66"/>
          <p:cNvSpPr>
            <a:spLocks noChangeArrowheads="1"/>
          </p:cNvSpPr>
          <p:nvPr/>
        </p:nvSpPr>
        <p:spPr bwMode="auto">
          <a:xfrm>
            <a:off x="3292475" y="4168775"/>
            <a:ext cx="468313" cy="158750"/>
          </a:xfrm>
          <a:prstGeom prst="rect">
            <a:avLst/>
          </a:prstGeom>
          <a:solidFill>
            <a:srgbClr val="FFFFFF"/>
          </a:solidFill>
          <a:ln w="17463">
            <a:solidFill>
              <a:srgbClr val="0083D7"/>
            </a:solidFill>
            <a:miter lim="800000"/>
            <a:headEnd/>
            <a:tailEnd/>
          </a:ln>
        </p:spPr>
        <p:txBody>
          <a:bodyPr/>
          <a:lstStyle/>
          <a:p>
            <a:endParaRPr lang="zh-CN" altLang="en-US"/>
          </a:p>
        </p:txBody>
      </p:sp>
      <p:sp>
        <p:nvSpPr>
          <p:cNvPr id="287811" name="Rectangle 67"/>
          <p:cNvSpPr>
            <a:spLocks noChangeArrowheads="1"/>
          </p:cNvSpPr>
          <p:nvPr/>
        </p:nvSpPr>
        <p:spPr bwMode="auto">
          <a:xfrm>
            <a:off x="3292475" y="4395788"/>
            <a:ext cx="2438400" cy="141287"/>
          </a:xfrm>
          <a:prstGeom prst="rect">
            <a:avLst/>
          </a:prstGeom>
          <a:solidFill>
            <a:srgbClr val="5CC8F1"/>
          </a:solidFill>
          <a:ln w="17463">
            <a:solidFill>
              <a:srgbClr val="0083D7"/>
            </a:solidFill>
            <a:miter lim="800000"/>
            <a:headEnd/>
            <a:tailEnd/>
          </a:ln>
        </p:spPr>
        <p:txBody>
          <a:bodyPr/>
          <a:lstStyle/>
          <a:p>
            <a:endParaRPr lang="zh-CN" altLang="en-US"/>
          </a:p>
        </p:txBody>
      </p:sp>
      <p:sp>
        <p:nvSpPr>
          <p:cNvPr id="287812" name="Rectangle 68"/>
          <p:cNvSpPr>
            <a:spLocks noChangeArrowheads="1"/>
          </p:cNvSpPr>
          <p:nvPr/>
        </p:nvSpPr>
        <p:spPr bwMode="auto">
          <a:xfrm>
            <a:off x="3292475" y="4395788"/>
            <a:ext cx="969963" cy="141287"/>
          </a:xfrm>
          <a:prstGeom prst="rect">
            <a:avLst/>
          </a:prstGeom>
          <a:solidFill>
            <a:srgbClr val="FFFFFF"/>
          </a:solidFill>
          <a:ln w="17463">
            <a:solidFill>
              <a:srgbClr val="0083D7"/>
            </a:solidFill>
            <a:miter lim="800000"/>
            <a:headEnd/>
            <a:tailEnd/>
          </a:ln>
        </p:spPr>
        <p:txBody>
          <a:bodyPr/>
          <a:lstStyle/>
          <a:p>
            <a:endParaRPr lang="zh-CN" altLang="en-US"/>
          </a:p>
        </p:txBody>
      </p:sp>
      <p:sp>
        <p:nvSpPr>
          <p:cNvPr id="287813" name="Rectangle 69"/>
          <p:cNvSpPr>
            <a:spLocks noChangeArrowheads="1"/>
          </p:cNvSpPr>
          <p:nvPr/>
        </p:nvSpPr>
        <p:spPr bwMode="auto">
          <a:xfrm>
            <a:off x="4519613" y="5270500"/>
            <a:ext cx="2679700" cy="160338"/>
          </a:xfrm>
          <a:prstGeom prst="rect">
            <a:avLst/>
          </a:prstGeom>
          <a:solidFill>
            <a:srgbClr val="5CC8F1"/>
          </a:solidFill>
          <a:ln w="17463">
            <a:solidFill>
              <a:srgbClr val="0083D7"/>
            </a:solidFill>
            <a:miter lim="800000"/>
            <a:headEnd/>
            <a:tailEnd/>
          </a:ln>
        </p:spPr>
        <p:txBody>
          <a:bodyPr/>
          <a:lstStyle/>
          <a:p>
            <a:endParaRPr lang="zh-CN" altLang="en-US"/>
          </a:p>
        </p:txBody>
      </p:sp>
      <p:sp>
        <p:nvSpPr>
          <p:cNvPr id="287814" name="Rectangle 70"/>
          <p:cNvSpPr>
            <a:spLocks noChangeArrowheads="1"/>
          </p:cNvSpPr>
          <p:nvPr/>
        </p:nvSpPr>
        <p:spPr bwMode="auto">
          <a:xfrm>
            <a:off x="4519613" y="5270500"/>
            <a:ext cx="1452562" cy="160338"/>
          </a:xfrm>
          <a:prstGeom prst="rect">
            <a:avLst/>
          </a:prstGeom>
          <a:solidFill>
            <a:srgbClr val="FFFFFF"/>
          </a:solidFill>
          <a:ln w="17463">
            <a:solidFill>
              <a:srgbClr val="0083D7"/>
            </a:solidFill>
            <a:miter lim="800000"/>
            <a:headEnd/>
            <a:tailEnd/>
          </a:ln>
        </p:spPr>
        <p:txBody>
          <a:bodyPr/>
          <a:lstStyle/>
          <a:p>
            <a:endParaRPr lang="zh-CN" altLang="en-US"/>
          </a:p>
        </p:txBody>
      </p:sp>
      <p:sp>
        <p:nvSpPr>
          <p:cNvPr id="287815" name="Rectangle 71"/>
          <p:cNvSpPr>
            <a:spLocks noChangeArrowheads="1"/>
          </p:cNvSpPr>
          <p:nvPr/>
        </p:nvSpPr>
        <p:spPr bwMode="auto">
          <a:xfrm>
            <a:off x="1509713" y="1954213"/>
            <a:ext cx="1635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T4</a:t>
            </a:r>
            <a:endParaRPr kumimoji="1" lang="en-US" altLang="zh-CN" sz="2400" b="1">
              <a:latin typeface="Times New Roman" panose="02020603050405020304" pitchFamily="18" charset="0"/>
            </a:endParaRPr>
          </a:p>
        </p:txBody>
      </p:sp>
      <p:sp>
        <p:nvSpPr>
          <p:cNvPr id="287816" name="Rectangle 72"/>
          <p:cNvSpPr>
            <a:spLocks noChangeArrowheads="1"/>
          </p:cNvSpPr>
          <p:nvPr/>
        </p:nvSpPr>
        <p:spPr bwMode="auto">
          <a:xfrm>
            <a:off x="1528763" y="2198688"/>
            <a:ext cx="1635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T1</a:t>
            </a:r>
            <a:endParaRPr kumimoji="1" lang="en-US" altLang="zh-CN" sz="2400" b="1">
              <a:latin typeface="Times New Roman" panose="02020603050405020304" pitchFamily="18" charset="0"/>
            </a:endParaRPr>
          </a:p>
        </p:txBody>
      </p:sp>
      <p:sp>
        <p:nvSpPr>
          <p:cNvPr id="287817" name="Rectangle 73"/>
          <p:cNvSpPr>
            <a:spLocks noChangeArrowheads="1"/>
          </p:cNvSpPr>
          <p:nvPr/>
        </p:nvSpPr>
        <p:spPr bwMode="auto">
          <a:xfrm>
            <a:off x="1528763" y="2392363"/>
            <a:ext cx="163512"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T2</a:t>
            </a:r>
            <a:endParaRPr kumimoji="1" lang="en-US" altLang="zh-CN" sz="2400" b="1">
              <a:latin typeface="Times New Roman" panose="02020603050405020304" pitchFamily="18" charset="0"/>
            </a:endParaRPr>
          </a:p>
        </p:txBody>
      </p:sp>
      <p:sp>
        <p:nvSpPr>
          <p:cNvPr id="287818" name="Rectangle 74"/>
          <p:cNvSpPr>
            <a:spLocks noChangeArrowheads="1"/>
          </p:cNvSpPr>
          <p:nvPr/>
        </p:nvSpPr>
        <p:spPr bwMode="auto">
          <a:xfrm>
            <a:off x="2271713" y="2619375"/>
            <a:ext cx="1936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M1</a:t>
            </a:r>
            <a:endParaRPr kumimoji="1" lang="en-US" altLang="zh-CN" sz="2400" b="1">
              <a:latin typeface="Times New Roman" panose="02020603050405020304" pitchFamily="18" charset="0"/>
            </a:endParaRPr>
          </a:p>
        </p:txBody>
      </p:sp>
      <p:sp>
        <p:nvSpPr>
          <p:cNvPr id="287819" name="Rectangle 75"/>
          <p:cNvSpPr>
            <a:spLocks noChangeArrowheads="1"/>
          </p:cNvSpPr>
          <p:nvPr/>
        </p:nvSpPr>
        <p:spPr bwMode="auto">
          <a:xfrm>
            <a:off x="2320925" y="2852738"/>
            <a:ext cx="1635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T7</a:t>
            </a:r>
            <a:endParaRPr kumimoji="1" lang="en-US" altLang="zh-CN" sz="2400" b="1">
              <a:latin typeface="Times New Roman" panose="02020603050405020304" pitchFamily="18" charset="0"/>
            </a:endParaRPr>
          </a:p>
        </p:txBody>
      </p:sp>
      <p:sp>
        <p:nvSpPr>
          <p:cNvPr id="287820" name="Rectangle 76"/>
          <p:cNvSpPr>
            <a:spLocks noChangeArrowheads="1"/>
          </p:cNvSpPr>
          <p:nvPr/>
        </p:nvSpPr>
        <p:spPr bwMode="auto">
          <a:xfrm>
            <a:off x="2320925" y="3057525"/>
            <a:ext cx="163513"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T3</a:t>
            </a:r>
            <a:endParaRPr kumimoji="1" lang="en-US" altLang="zh-CN" sz="2400" b="1">
              <a:latin typeface="Times New Roman" panose="02020603050405020304" pitchFamily="18" charset="0"/>
            </a:endParaRPr>
          </a:p>
        </p:txBody>
      </p:sp>
      <p:sp>
        <p:nvSpPr>
          <p:cNvPr id="287821" name="Rectangle 77"/>
          <p:cNvSpPr>
            <a:spLocks noChangeArrowheads="1"/>
          </p:cNvSpPr>
          <p:nvPr/>
        </p:nvSpPr>
        <p:spPr bwMode="auto">
          <a:xfrm>
            <a:off x="2409825" y="3284538"/>
            <a:ext cx="1936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M5</a:t>
            </a:r>
            <a:endParaRPr kumimoji="1" lang="en-US" altLang="zh-CN" sz="2400" b="1">
              <a:latin typeface="Times New Roman" panose="02020603050405020304" pitchFamily="18" charset="0"/>
            </a:endParaRPr>
          </a:p>
        </p:txBody>
      </p:sp>
      <p:sp>
        <p:nvSpPr>
          <p:cNvPr id="287822" name="Rectangle 78"/>
          <p:cNvSpPr>
            <a:spLocks noChangeArrowheads="1"/>
          </p:cNvSpPr>
          <p:nvPr/>
        </p:nvSpPr>
        <p:spPr bwMode="auto">
          <a:xfrm>
            <a:off x="2528888" y="3494088"/>
            <a:ext cx="1635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T8</a:t>
            </a:r>
            <a:endParaRPr kumimoji="1" lang="en-US" altLang="zh-CN" sz="2400" b="1">
              <a:latin typeface="Times New Roman" panose="02020603050405020304" pitchFamily="18" charset="0"/>
            </a:endParaRPr>
          </a:p>
        </p:txBody>
      </p:sp>
      <p:sp>
        <p:nvSpPr>
          <p:cNvPr id="287823" name="Rectangle 79"/>
          <p:cNvSpPr>
            <a:spLocks noChangeArrowheads="1"/>
          </p:cNvSpPr>
          <p:nvPr/>
        </p:nvSpPr>
        <p:spPr bwMode="auto">
          <a:xfrm>
            <a:off x="2979738" y="3722688"/>
            <a:ext cx="1936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M3</a:t>
            </a:r>
            <a:endParaRPr kumimoji="1" lang="en-US" altLang="zh-CN" sz="2400" b="1">
              <a:latin typeface="Times New Roman" panose="02020603050405020304" pitchFamily="18" charset="0"/>
            </a:endParaRPr>
          </a:p>
        </p:txBody>
      </p:sp>
      <p:sp>
        <p:nvSpPr>
          <p:cNvPr id="287824" name="Rectangle 80"/>
          <p:cNvSpPr>
            <a:spLocks noChangeArrowheads="1"/>
          </p:cNvSpPr>
          <p:nvPr/>
        </p:nvSpPr>
        <p:spPr bwMode="auto">
          <a:xfrm>
            <a:off x="2979738" y="3949700"/>
            <a:ext cx="1936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M2</a:t>
            </a:r>
            <a:endParaRPr kumimoji="1" lang="en-US" altLang="zh-CN" sz="2400" b="1">
              <a:latin typeface="Times New Roman" panose="02020603050405020304" pitchFamily="18" charset="0"/>
            </a:endParaRPr>
          </a:p>
        </p:txBody>
      </p:sp>
      <p:sp>
        <p:nvSpPr>
          <p:cNvPr id="287825" name="Rectangle 81"/>
          <p:cNvSpPr>
            <a:spLocks noChangeArrowheads="1"/>
          </p:cNvSpPr>
          <p:nvPr/>
        </p:nvSpPr>
        <p:spPr bwMode="auto">
          <a:xfrm>
            <a:off x="3030538" y="4160838"/>
            <a:ext cx="163512"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T6</a:t>
            </a:r>
            <a:endParaRPr kumimoji="1" lang="en-US" altLang="zh-CN" sz="2400" b="1">
              <a:latin typeface="Times New Roman" panose="02020603050405020304" pitchFamily="18" charset="0"/>
            </a:endParaRPr>
          </a:p>
        </p:txBody>
      </p:sp>
      <p:sp>
        <p:nvSpPr>
          <p:cNvPr id="287826" name="Rectangle 82"/>
          <p:cNvSpPr>
            <a:spLocks noChangeArrowheads="1"/>
          </p:cNvSpPr>
          <p:nvPr/>
        </p:nvSpPr>
        <p:spPr bwMode="auto">
          <a:xfrm>
            <a:off x="3030538" y="4387850"/>
            <a:ext cx="163512"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T5</a:t>
            </a:r>
            <a:endParaRPr kumimoji="1" lang="en-US" altLang="zh-CN" sz="2400" b="1">
              <a:latin typeface="Times New Roman" panose="02020603050405020304" pitchFamily="18" charset="0"/>
            </a:endParaRPr>
          </a:p>
        </p:txBody>
      </p:sp>
      <p:sp>
        <p:nvSpPr>
          <p:cNvPr id="287827" name="Rectangle 83"/>
          <p:cNvSpPr>
            <a:spLocks noChangeArrowheads="1"/>
          </p:cNvSpPr>
          <p:nvPr/>
        </p:nvSpPr>
        <p:spPr bwMode="auto">
          <a:xfrm>
            <a:off x="4171950" y="4616450"/>
            <a:ext cx="1936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M4</a:t>
            </a:r>
            <a:endParaRPr kumimoji="1" lang="en-US" altLang="zh-CN" sz="2400" b="1">
              <a:latin typeface="Times New Roman" panose="02020603050405020304" pitchFamily="18" charset="0"/>
            </a:endParaRPr>
          </a:p>
        </p:txBody>
      </p:sp>
      <p:sp>
        <p:nvSpPr>
          <p:cNvPr id="287828" name="Rectangle 84"/>
          <p:cNvSpPr>
            <a:spLocks noChangeArrowheads="1"/>
          </p:cNvSpPr>
          <p:nvPr/>
        </p:nvSpPr>
        <p:spPr bwMode="auto">
          <a:xfrm>
            <a:off x="3825875" y="4824413"/>
            <a:ext cx="1635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T9</a:t>
            </a:r>
            <a:endParaRPr kumimoji="1" lang="en-US" altLang="zh-CN" sz="2400" b="1">
              <a:latin typeface="Times New Roman" panose="02020603050405020304" pitchFamily="18" charset="0"/>
            </a:endParaRPr>
          </a:p>
        </p:txBody>
      </p:sp>
      <p:sp>
        <p:nvSpPr>
          <p:cNvPr id="287829" name="Rectangle 85"/>
          <p:cNvSpPr>
            <a:spLocks noChangeArrowheads="1"/>
          </p:cNvSpPr>
          <p:nvPr/>
        </p:nvSpPr>
        <p:spPr bwMode="auto">
          <a:xfrm>
            <a:off x="4206875" y="5053013"/>
            <a:ext cx="1936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M7</a:t>
            </a:r>
            <a:endParaRPr kumimoji="1" lang="en-US" altLang="zh-CN" sz="2400" b="1">
              <a:latin typeface="Times New Roman" panose="02020603050405020304" pitchFamily="18" charset="0"/>
            </a:endParaRPr>
          </a:p>
        </p:txBody>
      </p:sp>
      <p:sp>
        <p:nvSpPr>
          <p:cNvPr id="287830" name="Rectangle 86"/>
          <p:cNvSpPr>
            <a:spLocks noChangeArrowheads="1"/>
          </p:cNvSpPr>
          <p:nvPr/>
        </p:nvSpPr>
        <p:spPr bwMode="auto">
          <a:xfrm>
            <a:off x="4186238" y="5264150"/>
            <a:ext cx="2413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T10</a:t>
            </a:r>
            <a:endParaRPr kumimoji="1" lang="en-US" altLang="zh-CN" sz="2400" b="1">
              <a:latin typeface="Times New Roman" panose="02020603050405020304" pitchFamily="18" charset="0"/>
            </a:endParaRPr>
          </a:p>
        </p:txBody>
      </p:sp>
      <p:sp>
        <p:nvSpPr>
          <p:cNvPr id="287832" name="Rectangle 88"/>
          <p:cNvSpPr>
            <a:spLocks noChangeArrowheads="1"/>
          </p:cNvSpPr>
          <p:nvPr/>
        </p:nvSpPr>
        <p:spPr bwMode="auto">
          <a:xfrm>
            <a:off x="5641975" y="5491163"/>
            <a:ext cx="1936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M6</a:t>
            </a:r>
            <a:endParaRPr kumimoji="1" lang="en-US" altLang="zh-CN" sz="2400" b="1">
              <a:latin typeface="Times New Roman" panose="02020603050405020304" pitchFamily="18" charset="0"/>
            </a:endParaRPr>
          </a:p>
        </p:txBody>
      </p:sp>
      <p:sp>
        <p:nvSpPr>
          <p:cNvPr id="287833" name="Rectangle 89"/>
          <p:cNvSpPr>
            <a:spLocks noChangeArrowheads="1"/>
          </p:cNvSpPr>
          <p:nvPr/>
        </p:nvSpPr>
        <p:spPr bwMode="auto">
          <a:xfrm>
            <a:off x="5170488" y="5718175"/>
            <a:ext cx="2413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T11</a:t>
            </a:r>
            <a:endParaRPr kumimoji="1" lang="en-US" altLang="zh-CN" sz="2400" b="1">
              <a:latin typeface="Times New Roman" panose="02020603050405020304" pitchFamily="18" charset="0"/>
            </a:endParaRPr>
          </a:p>
        </p:txBody>
      </p:sp>
      <p:sp>
        <p:nvSpPr>
          <p:cNvPr id="287835" name="Rectangle 91"/>
          <p:cNvSpPr>
            <a:spLocks noChangeArrowheads="1"/>
          </p:cNvSpPr>
          <p:nvPr/>
        </p:nvSpPr>
        <p:spPr bwMode="auto">
          <a:xfrm>
            <a:off x="6332538" y="5892800"/>
            <a:ext cx="1936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M8</a:t>
            </a:r>
            <a:endParaRPr kumimoji="1" lang="en-US" altLang="zh-CN" sz="2400" b="1">
              <a:latin typeface="Times New Roman" panose="02020603050405020304" pitchFamily="18" charset="0"/>
            </a:endParaRPr>
          </a:p>
        </p:txBody>
      </p:sp>
      <p:sp>
        <p:nvSpPr>
          <p:cNvPr id="287836" name="Rectangle 92"/>
          <p:cNvSpPr>
            <a:spLocks noChangeArrowheads="1"/>
          </p:cNvSpPr>
          <p:nvPr/>
        </p:nvSpPr>
        <p:spPr bwMode="auto">
          <a:xfrm>
            <a:off x="5867400" y="6156325"/>
            <a:ext cx="2413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100">
                <a:solidFill>
                  <a:srgbClr val="000000"/>
                </a:solidFill>
                <a:latin typeface="Formata Regular" charset="0"/>
              </a:rPr>
              <a:t>T12</a:t>
            </a:r>
            <a:endParaRPr kumimoji="1" lang="en-US" altLang="zh-CN" sz="2400" b="1">
              <a:latin typeface="Times New Roman" panose="02020603050405020304" pitchFamily="18" charset="0"/>
            </a:endParaRPr>
          </a:p>
        </p:txBody>
      </p:sp>
      <p:sp>
        <p:nvSpPr>
          <p:cNvPr id="287838" name="Freeform 94"/>
          <p:cNvSpPr>
            <a:spLocks/>
          </p:cNvSpPr>
          <p:nvPr/>
        </p:nvSpPr>
        <p:spPr bwMode="auto">
          <a:xfrm>
            <a:off x="6170613" y="5929313"/>
            <a:ext cx="104775" cy="174625"/>
          </a:xfrm>
          <a:custGeom>
            <a:avLst/>
            <a:gdLst>
              <a:gd name="T0" fmla="*/ 33 w 66"/>
              <a:gd name="T1" fmla="*/ 0 h 109"/>
              <a:gd name="T2" fmla="*/ 0 w 66"/>
              <a:gd name="T3" fmla="*/ 54 h 109"/>
              <a:gd name="T4" fmla="*/ 33 w 66"/>
              <a:gd name="T5" fmla="*/ 109 h 109"/>
              <a:gd name="T6" fmla="*/ 66 w 66"/>
              <a:gd name="T7" fmla="*/ 54 h 109"/>
              <a:gd name="T8" fmla="*/ 33 w 66"/>
              <a:gd name="T9" fmla="*/ 0 h 109"/>
            </a:gdLst>
            <a:ahLst/>
            <a:cxnLst>
              <a:cxn ang="0">
                <a:pos x="T0" y="T1"/>
              </a:cxn>
              <a:cxn ang="0">
                <a:pos x="T2" y="T3"/>
              </a:cxn>
              <a:cxn ang="0">
                <a:pos x="T4" y="T5"/>
              </a:cxn>
              <a:cxn ang="0">
                <a:pos x="T6" y="T7"/>
              </a:cxn>
              <a:cxn ang="0">
                <a:pos x="T8" y="T9"/>
              </a:cxn>
            </a:cxnLst>
            <a:rect l="0" t="0" r="r" b="b"/>
            <a:pathLst>
              <a:path w="66" h="109">
                <a:moveTo>
                  <a:pt x="33" y="0"/>
                </a:moveTo>
                <a:lnTo>
                  <a:pt x="0" y="54"/>
                </a:lnTo>
                <a:lnTo>
                  <a:pt x="33" y="109"/>
                </a:lnTo>
                <a:lnTo>
                  <a:pt x="66" y="54"/>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839" name="Freeform 95"/>
          <p:cNvSpPr>
            <a:spLocks/>
          </p:cNvSpPr>
          <p:nvPr/>
        </p:nvSpPr>
        <p:spPr bwMode="auto">
          <a:xfrm>
            <a:off x="5462588" y="5491163"/>
            <a:ext cx="103187" cy="176212"/>
          </a:xfrm>
          <a:custGeom>
            <a:avLst/>
            <a:gdLst>
              <a:gd name="T0" fmla="*/ 33 w 65"/>
              <a:gd name="T1" fmla="*/ 0 h 109"/>
              <a:gd name="T2" fmla="*/ 0 w 65"/>
              <a:gd name="T3" fmla="*/ 54 h 109"/>
              <a:gd name="T4" fmla="*/ 33 w 65"/>
              <a:gd name="T5" fmla="*/ 109 h 109"/>
              <a:gd name="T6" fmla="*/ 65 w 65"/>
              <a:gd name="T7" fmla="*/ 54 h 109"/>
              <a:gd name="T8" fmla="*/ 33 w 65"/>
              <a:gd name="T9" fmla="*/ 0 h 109"/>
            </a:gdLst>
            <a:ahLst/>
            <a:cxnLst>
              <a:cxn ang="0">
                <a:pos x="T0" y="T1"/>
              </a:cxn>
              <a:cxn ang="0">
                <a:pos x="T2" y="T3"/>
              </a:cxn>
              <a:cxn ang="0">
                <a:pos x="T4" y="T5"/>
              </a:cxn>
              <a:cxn ang="0">
                <a:pos x="T6" y="T7"/>
              </a:cxn>
              <a:cxn ang="0">
                <a:pos x="T8" y="T9"/>
              </a:cxn>
            </a:cxnLst>
            <a:rect l="0" t="0" r="r" b="b"/>
            <a:pathLst>
              <a:path w="65" h="109">
                <a:moveTo>
                  <a:pt x="33" y="0"/>
                </a:moveTo>
                <a:lnTo>
                  <a:pt x="0" y="54"/>
                </a:lnTo>
                <a:lnTo>
                  <a:pt x="33" y="109"/>
                </a:lnTo>
                <a:lnTo>
                  <a:pt x="65" y="54"/>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840" name="Freeform 96"/>
          <p:cNvSpPr>
            <a:spLocks/>
          </p:cNvSpPr>
          <p:nvPr/>
        </p:nvSpPr>
        <p:spPr bwMode="auto">
          <a:xfrm>
            <a:off x="4459288" y="5053013"/>
            <a:ext cx="52387" cy="158750"/>
          </a:xfrm>
          <a:custGeom>
            <a:avLst/>
            <a:gdLst>
              <a:gd name="T0" fmla="*/ 33 w 33"/>
              <a:gd name="T1" fmla="*/ 0 h 98"/>
              <a:gd name="T2" fmla="*/ 0 w 33"/>
              <a:gd name="T3" fmla="*/ 54 h 98"/>
              <a:gd name="T4" fmla="*/ 33 w 33"/>
              <a:gd name="T5" fmla="*/ 98 h 98"/>
              <a:gd name="T6" fmla="*/ 33 w 33"/>
              <a:gd name="T7" fmla="*/ 0 h 98"/>
            </a:gdLst>
            <a:ahLst/>
            <a:cxnLst>
              <a:cxn ang="0">
                <a:pos x="T0" y="T1"/>
              </a:cxn>
              <a:cxn ang="0">
                <a:pos x="T2" y="T3"/>
              </a:cxn>
              <a:cxn ang="0">
                <a:pos x="T4" y="T5"/>
              </a:cxn>
              <a:cxn ang="0">
                <a:pos x="T6" y="T7"/>
              </a:cxn>
            </a:cxnLst>
            <a:rect l="0" t="0" r="r" b="b"/>
            <a:pathLst>
              <a:path w="33" h="98">
                <a:moveTo>
                  <a:pt x="33" y="0"/>
                </a:moveTo>
                <a:lnTo>
                  <a:pt x="0" y="54"/>
                </a:lnTo>
                <a:lnTo>
                  <a:pt x="33" y="98"/>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841" name="Freeform 97"/>
          <p:cNvSpPr>
            <a:spLocks/>
          </p:cNvSpPr>
          <p:nvPr/>
        </p:nvSpPr>
        <p:spPr bwMode="auto">
          <a:xfrm>
            <a:off x="3994150" y="4616450"/>
            <a:ext cx="103188" cy="157163"/>
          </a:xfrm>
          <a:custGeom>
            <a:avLst/>
            <a:gdLst>
              <a:gd name="T0" fmla="*/ 32 w 65"/>
              <a:gd name="T1" fmla="*/ 0 h 98"/>
              <a:gd name="T2" fmla="*/ 0 w 65"/>
              <a:gd name="T3" fmla="*/ 43 h 98"/>
              <a:gd name="T4" fmla="*/ 32 w 65"/>
              <a:gd name="T5" fmla="*/ 98 h 98"/>
              <a:gd name="T6" fmla="*/ 65 w 65"/>
              <a:gd name="T7" fmla="*/ 43 h 98"/>
              <a:gd name="T8" fmla="*/ 32 w 65"/>
              <a:gd name="T9" fmla="*/ 0 h 98"/>
            </a:gdLst>
            <a:ahLst/>
            <a:cxnLst>
              <a:cxn ang="0">
                <a:pos x="T0" y="T1"/>
              </a:cxn>
              <a:cxn ang="0">
                <a:pos x="T2" y="T3"/>
              </a:cxn>
              <a:cxn ang="0">
                <a:pos x="T4" y="T5"/>
              </a:cxn>
              <a:cxn ang="0">
                <a:pos x="T6" y="T7"/>
              </a:cxn>
              <a:cxn ang="0">
                <a:pos x="T8" y="T9"/>
              </a:cxn>
            </a:cxnLst>
            <a:rect l="0" t="0" r="r" b="b"/>
            <a:pathLst>
              <a:path w="65" h="98">
                <a:moveTo>
                  <a:pt x="32" y="0"/>
                </a:moveTo>
                <a:lnTo>
                  <a:pt x="0" y="43"/>
                </a:lnTo>
                <a:lnTo>
                  <a:pt x="32" y="98"/>
                </a:lnTo>
                <a:lnTo>
                  <a:pt x="65" y="43"/>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842" name="Freeform 98"/>
          <p:cNvSpPr>
            <a:spLocks/>
          </p:cNvSpPr>
          <p:nvPr/>
        </p:nvSpPr>
        <p:spPr bwMode="auto">
          <a:xfrm>
            <a:off x="3233738" y="3949700"/>
            <a:ext cx="50800" cy="157163"/>
          </a:xfrm>
          <a:custGeom>
            <a:avLst/>
            <a:gdLst>
              <a:gd name="T0" fmla="*/ 32 w 32"/>
              <a:gd name="T1" fmla="*/ 0 h 98"/>
              <a:gd name="T2" fmla="*/ 0 w 32"/>
              <a:gd name="T3" fmla="*/ 55 h 98"/>
              <a:gd name="T4" fmla="*/ 32 w 32"/>
              <a:gd name="T5" fmla="*/ 98 h 98"/>
              <a:gd name="T6" fmla="*/ 32 w 32"/>
              <a:gd name="T7" fmla="*/ 0 h 98"/>
            </a:gdLst>
            <a:ahLst/>
            <a:cxnLst>
              <a:cxn ang="0">
                <a:pos x="T0" y="T1"/>
              </a:cxn>
              <a:cxn ang="0">
                <a:pos x="T2" y="T3"/>
              </a:cxn>
              <a:cxn ang="0">
                <a:pos x="T4" y="T5"/>
              </a:cxn>
              <a:cxn ang="0">
                <a:pos x="T6" y="T7"/>
              </a:cxn>
            </a:cxnLst>
            <a:rect l="0" t="0" r="r" b="b"/>
            <a:pathLst>
              <a:path w="32" h="98">
                <a:moveTo>
                  <a:pt x="32" y="0"/>
                </a:moveTo>
                <a:lnTo>
                  <a:pt x="0" y="55"/>
                </a:lnTo>
                <a:lnTo>
                  <a:pt x="32" y="98"/>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843" name="Freeform 99"/>
          <p:cNvSpPr>
            <a:spLocks/>
          </p:cNvSpPr>
          <p:nvPr/>
        </p:nvSpPr>
        <p:spPr bwMode="auto">
          <a:xfrm>
            <a:off x="3233738" y="3722688"/>
            <a:ext cx="50800" cy="176212"/>
          </a:xfrm>
          <a:custGeom>
            <a:avLst/>
            <a:gdLst>
              <a:gd name="T0" fmla="*/ 32 w 32"/>
              <a:gd name="T1" fmla="*/ 0 h 109"/>
              <a:gd name="T2" fmla="*/ 0 w 32"/>
              <a:gd name="T3" fmla="*/ 54 h 109"/>
              <a:gd name="T4" fmla="*/ 32 w 32"/>
              <a:gd name="T5" fmla="*/ 109 h 109"/>
              <a:gd name="T6" fmla="*/ 32 w 32"/>
              <a:gd name="T7" fmla="*/ 0 h 109"/>
            </a:gdLst>
            <a:ahLst/>
            <a:cxnLst>
              <a:cxn ang="0">
                <a:pos x="T0" y="T1"/>
              </a:cxn>
              <a:cxn ang="0">
                <a:pos x="T2" y="T3"/>
              </a:cxn>
              <a:cxn ang="0">
                <a:pos x="T4" y="T5"/>
              </a:cxn>
              <a:cxn ang="0">
                <a:pos x="T6" y="T7"/>
              </a:cxn>
            </a:cxnLst>
            <a:rect l="0" t="0" r="r" b="b"/>
            <a:pathLst>
              <a:path w="32" h="109">
                <a:moveTo>
                  <a:pt x="32" y="0"/>
                </a:moveTo>
                <a:lnTo>
                  <a:pt x="0" y="54"/>
                </a:lnTo>
                <a:lnTo>
                  <a:pt x="32" y="109"/>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844" name="Freeform 100"/>
          <p:cNvSpPr>
            <a:spLocks/>
          </p:cNvSpPr>
          <p:nvPr/>
        </p:nvSpPr>
        <p:spPr bwMode="auto">
          <a:xfrm>
            <a:off x="2489200" y="2619375"/>
            <a:ext cx="104775" cy="174625"/>
          </a:xfrm>
          <a:custGeom>
            <a:avLst/>
            <a:gdLst>
              <a:gd name="T0" fmla="*/ 33 w 66"/>
              <a:gd name="T1" fmla="*/ 0 h 109"/>
              <a:gd name="T2" fmla="*/ 0 w 66"/>
              <a:gd name="T3" fmla="*/ 55 h 109"/>
              <a:gd name="T4" fmla="*/ 33 w 66"/>
              <a:gd name="T5" fmla="*/ 109 h 109"/>
              <a:gd name="T6" fmla="*/ 66 w 66"/>
              <a:gd name="T7" fmla="*/ 55 h 109"/>
              <a:gd name="T8" fmla="*/ 33 w 66"/>
              <a:gd name="T9" fmla="*/ 0 h 109"/>
            </a:gdLst>
            <a:ahLst/>
            <a:cxnLst>
              <a:cxn ang="0">
                <a:pos x="T0" y="T1"/>
              </a:cxn>
              <a:cxn ang="0">
                <a:pos x="T2" y="T3"/>
              </a:cxn>
              <a:cxn ang="0">
                <a:pos x="T4" y="T5"/>
              </a:cxn>
              <a:cxn ang="0">
                <a:pos x="T6" y="T7"/>
              </a:cxn>
              <a:cxn ang="0">
                <a:pos x="T8" y="T9"/>
              </a:cxn>
            </a:cxnLst>
            <a:rect l="0" t="0" r="r" b="b"/>
            <a:pathLst>
              <a:path w="66" h="109">
                <a:moveTo>
                  <a:pt x="33" y="0"/>
                </a:moveTo>
                <a:lnTo>
                  <a:pt x="0" y="55"/>
                </a:lnTo>
                <a:lnTo>
                  <a:pt x="33" y="109"/>
                </a:lnTo>
                <a:lnTo>
                  <a:pt x="66" y="55"/>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845" name="Freeform 101"/>
          <p:cNvSpPr>
            <a:spLocks/>
          </p:cNvSpPr>
          <p:nvPr/>
        </p:nvSpPr>
        <p:spPr bwMode="auto">
          <a:xfrm>
            <a:off x="2714625" y="3327400"/>
            <a:ext cx="52388" cy="158750"/>
          </a:xfrm>
          <a:custGeom>
            <a:avLst/>
            <a:gdLst>
              <a:gd name="T0" fmla="*/ 33 w 33"/>
              <a:gd name="T1" fmla="*/ 0 h 98"/>
              <a:gd name="T2" fmla="*/ 0 w 33"/>
              <a:gd name="T3" fmla="*/ 54 h 98"/>
              <a:gd name="T4" fmla="*/ 33 w 33"/>
              <a:gd name="T5" fmla="*/ 98 h 98"/>
              <a:gd name="T6" fmla="*/ 33 w 33"/>
              <a:gd name="T7" fmla="*/ 0 h 98"/>
            </a:gdLst>
            <a:ahLst/>
            <a:cxnLst>
              <a:cxn ang="0">
                <a:pos x="T0" y="T1"/>
              </a:cxn>
              <a:cxn ang="0">
                <a:pos x="T2" y="T3"/>
              </a:cxn>
              <a:cxn ang="0">
                <a:pos x="T4" y="T5"/>
              </a:cxn>
              <a:cxn ang="0">
                <a:pos x="T6" y="T7"/>
              </a:cxn>
            </a:cxnLst>
            <a:rect l="0" t="0" r="r" b="b"/>
            <a:pathLst>
              <a:path w="33" h="98">
                <a:moveTo>
                  <a:pt x="33" y="0"/>
                </a:moveTo>
                <a:lnTo>
                  <a:pt x="0" y="54"/>
                </a:lnTo>
                <a:lnTo>
                  <a:pt x="33" y="98"/>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846" name="Freeform 102"/>
          <p:cNvSpPr>
            <a:spLocks/>
          </p:cNvSpPr>
          <p:nvPr/>
        </p:nvSpPr>
        <p:spPr bwMode="auto">
          <a:xfrm>
            <a:off x="1763713" y="1743075"/>
            <a:ext cx="103187" cy="158750"/>
          </a:xfrm>
          <a:custGeom>
            <a:avLst/>
            <a:gdLst>
              <a:gd name="T0" fmla="*/ 33 w 65"/>
              <a:gd name="T1" fmla="*/ 0 h 98"/>
              <a:gd name="T2" fmla="*/ 0 w 65"/>
              <a:gd name="T3" fmla="*/ 44 h 98"/>
              <a:gd name="T4" fmla="*/ 33 w 65"/>
              <a:gd name="T5" fmla="*/ 98 h 98"/>
              <a:gd name="T6" fmla="*/ 65 w 65"/>
              <a:gd name="T7" fmla="*/ 44 h 98"/>
              <a:gd name="T8" fmla="*/ 33 w 65"/>
              <a:gd name="T9" fmla="*/ 0 h 98"/>
            </a:gdLst>
            <a:ahLst/>
            <a:cxnLst>
              <a:cxn ang="0">
                <a:pos x="T0" y="T1"/>
              </a:cxn>
              <a:cxn ang="0">
                <a:pos x="T2" y="T3"/>
              </a:cxn>
              <a:cxn ang="0">
                <a:pos x="T4" y="T5"/>
              </a:cxn>
              <a:cxn ang="0">
                <a:pos x="T6" y="T7"/>
              </a:cxn>
              <a:cxn ang="0">
                <a:pos x="T8" y="T9"/>
              </a:cxn>
            </a:cxnLst>
            <a:rect l="0" t="0" r="r" b="b"/>
            <a:pathLst>
              <a:path w="65" h="98">
                <a:moveTo>
                  <a:pt x="33" y="0"/>
                </a:moveTo>
                <a:lnTo>
                  <a:pt x="0" y="44"/>
                </a:lnTo>
                <a:lnTo>
                  <a:pt x="33" y="98"/>
                </a:lnTo>
                <a:lnTo>
                  <a:pt x="65" y="44"/>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847" name="Rectangle 103"/>
          <p:cNvSpPr>
            <a:spLocks noChangeArrowheads="1"/>
          </p:cNvSpPr>
          <p:nvPr/>
        </p:nvSpPr>
        <p:spPr bwMode="auto">
          <a:xfrm>
            <a:off x="1916113" y="1743075"/>
            <a:ext cx="2794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zh-CN" altLang="en-US" sz="1100">
                <a:solidFill>
                  <a:srgbClr val="000000"/>
                </a:solidFill>
                <a:latin typeface="Formata Regular" charset="0"/>
              </a:rPr>
              <a:t>开始</a:t>
            </a:r>
            <a:endParaRPr kumimoji="1" lang="zh-CN" altLang="en-US" sz="2400" b="1">
              <a:latin typeface="Times New Roman" panose="02020603050405020304" pitchFamily="18" charset="0"/>
            </a:endParaRPr>
          </a:p>
        </p:txBody>
      </p:sp>
      <p:sp>
        <p:nvSpPr>
          <p:cNvPr id="287848" name="Rectangle 104"/>
          <p:cNvSpPr>
            <a:spLocks noChangeArrowheads="1"/>
          </p:cNvSpPr>
          <p:nvPr/>
        </p:nvSpPr>
        <p:spPr bwMode="auto">
          <a:xfrm>
            <a:off x="2205038" y="1743075"/>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endParaRPr kumimoji="1" lang="zh-CN" altLang="zh-CN" sz="2400" b="1">
              <a:latin typeface="Times New Roman" panose="02020603050405020304" pitchFamily="18" charset="0"/>
            </a:endParaRPr>
          </a:p>
        </p:txBody>
      </p:sp>
      <p:sp>
        <p:nvSpPr>
          <p:cNvPr id="287849" name="Rectangle 105"/>
          <p:cNvSpPr>
            <a:spLocks noChangeArrowheads="1"/>
          </p:cNvSpPr>
          <p:nvPr/>
        </p:nvSpPr>
        <p:spPr bwMode="auto">
          <a:xfrm>
            <a:off x="7345363" y="6299200"/>
            <a:ext cx="2794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zh-CN" altLang="en-US" sz="1100">
                <a:solidFill>
                  <a:srgbClr val="000000"/>
                </a:solidFill>
                <a:latin typeface="Formata Regular" charset="0"/>
              </a:rPr>
              <a:t>完成</a:t>
            </a:r>
            <a:endParaRPr kumimoji="1" lang="zh-CN" altLang="en-US" sz="2400" b="1">
              <a:latin typeface="Times New Roman" panose="02020603050405020304" pitchFamily="18" charset="0"/>
            </a:endParaRPr>
          </a:p>
        </p:txBody>
      </p:sp>
      <p:sp>
        <p:nvSpPr>
          <p:cNvPr id="287850" name="Freeform 106"/>
          <p:cNvSpPr>
            <a:spLocks/>
          </p:cNvSpPr>
          <p:nvPr/>
        </p:nvSpPr>
        <p:spPr bwMode="auto">
          <a:xfrm>
            <a:off x="7156450" y="6384925"/>
            <a:ext cx="103188" cy="157163"/>
          </a:xfrm>
          <a:custGeom>
            <a:avLst/>
            <a:gdLst>
              <a:gd name="T0" fmla="*/ 32 w 65"/>
              <a:gd name="T1" fmla="*/ 0 h 98"/>
              <a:gd name="T2" fmla="*/ 0 w 65"/>
              <a:gd name="T3" fmla="*/ 43 h 98"/>
              <a:gd name="T4" fmla="*/ 32 w 65"/>
              <a:gd name="T5" fmla="*/ 98 h 98"/>
              <a:gd name="T6" fmla="*/ 65 w 65"/>
              <a:gd name="T7" fmla="*/ 43 h 98"/>
              <a:gd name="T8" fmla="*/ 32 w 65"/>
              <a:gd name="T9" fmla="*/ 0 h 98"/>
            </a:gdLst>
            <a:ahLst/>
            <a:cxnLst>
              <a:cxn ang="0">
                <a:pos x="T0" y="T1"/>
              </a:cxn>
              <a:cxn ang="0">
                <a:pos x="T2" y="T3"/>
              </a:cxn>
              <a:cxn ang="0">
                <a:pos x="T4" y="T5"/>
              </a:cxn>
              <a:cxn ang="0">
                <a:pos x="T6" y="T7"/>
              </a:cxn>
              <a:cxn ang="0">
                <a:pos x="T8" y="T9"/>
              </a:cxn>
            </a:cxnLst>
            <a:rect l="0" t="0" r="r" b="b"/>
            <a:pathLst>
              <a:path w="65" h="98">
                <a:moveTo>
                  <a:pt x="32" y="0"/>
                </a:moveTo>
                <a:lnTo>
                  <a:pt x="0" y="43"/>
                </a:lnTo>
                <a:lnTo>
                  <a:pt x="32" y="98"/>
                </a:lnTo>
                <a:lnTo>
                  <a:pt x="65" y="43"/>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1" name="Rectangle 5"/>
          <p:cNvSpPr>
            <a:spLocks noGrp="1" noChangeArrowheads="1"/>
          </p:cNvSpPr>
          <p:nvPr>
            <p:ph type="title"/>
          </p:nvPr>
        </p:nvSpPr>
        <p:spPr>
          <a:xfrm>
            <a:off x="0" y="381000"/>
            <a:ext cx="8382000" cy="960438"/>
          </a:xfrm>
        </p:spPr>
        <p:txBody>
          <a:bodyPr/>
          <a:lstStyle/>
          <a:p>
            <a:r>
              <a:rPr lang="zh-CN" altLang="en-US" sz="3600" b="0">
                <a:ea typeface="楷体_GB2312" pitchFamily="49" charset="-122"/>
              </a:rPr>
              <a:t>软件项目管理的特点</a:t>
            </a:r>
          </a:p>
        </p:txBody>
      </p:sp>
      <p:sp>
        <p:nvSpPr>
          <p:cNvPr id="239622" name="Rectangle 6"/>
          <p:cNvSpPr>
            <a:spLocks noGrp="1" noChangeArrowheads="1"/>
          </p:cNvSpPr>
          <p:nvPr>
            <p:ph type="body" idx="1"/>
          </p:nvPr>
        </p:nvSpPr>
        <p:spPr>
          <a:xfrm>
            <a:off x="841375" y="3457575"/>
            <a:ext cx="7540625" cy="2235200"/>
          </a:xfrm>
        </p:spPr>
        <p:txBody>
          <a:bodyPr/>
          <a:lstStyle/>
          <a:p>
            <a:pPr marL="363538" indent="-363538">
              <a:buClr>
                <a:srgbClr val="FFFF00"/>
              </a:buClr>
              <a:buSzPct val="120000"/>
            </a:pPr>
            <a:r>
              <a:rPr lang="zh-CN" altLang="en-US" b="1">
                <a:ea typeface="楷体_GB2312" pitchFamily="49" charset="-122"/>
              </a:rPr>
              <a:t>软件产品是无形的；</a:t>
            </a:r>
          </a:p>
          <a:p>
            <a:pPr marL="363538" indent="-363538">
              <a:buClr>
                <a:srgbClr val="FFFF00"/>
              </a:buClr>
              <a:buSzPct val="120000"/>
            </a:pPr>
            <a:r>
              <a:rPr lang="zh-CN" altLang="en-US" b="1">
                <a:ea typeface="楷体_GB2312" pitchFamily="49" charset="-122"/>
              </a:rPr>
              <a:t>没有标准的软件过程；</a:t>
            </a:r>
          </a:p>
          <a:p>
            <a:pPr marL="363538" indent="-363538">
              <a:buClr>
                <a:srgbClr val="FFFF00"/>
              </a:buClr>
              <a:buSzPct val="120000"/>
            </a:pPr>
            <a:r>
              <a:rPr lang="zh-CN" altLang="en-US" b="1">
                <a:ea typeface="楷体_GB2312" pitchFamily="49" charset="-122"/>
              </a:rPr>
              <a:t>大型软件项目经常是“一次性的”。</a:t>
            </a:r>
          </a:p>
        </p:txBody>
      </p:sp>
      <p:sp>
        <p:nvSpPr>
          <p:cNvPr id="239623" name="Rectangle 7"/>
          <p:cNvSpPr>
            <a:spLocks noChangeArrowheads="1"/>
          </p:cNvSpPr>
          <p:nvPr/>
        </p:nvSpPr>
        <p:spPr bwMode="auto">
          <a:xfrm>
            <a:off x="611188" y="1628775"/>
            <a:ext cx="7848600"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20000"/>
              </a:spcBef>
              <a:buClr>
                <a:srgbClr val="FFFF00"/>
              </a:buClr>
              <a:buSzPct val="120000"/>
              <a:buFont typeface="Wingdings" panose="05000000000000000000" pitchFamily="2" charset="2"/>
              <a:buNone/>
            </a:pPr>
            <a:r>
              <a:rPr kumimoji="1" lang="zh-CN" altLang="en-US" sz="2800" b="1">
                <a:latin typeface="Times New Roman" panose="02020603050405020304" pitchFamily="18" charset="0"/>
                <a:ea typeface="楷体_GB2312" pitchFamily="49" charset="-122"/>
              </a:rPr>
              <a:t>软件工程管理者与其他工程管理者的性质是相同的，但软件工程管理很多方面有显著的区别，这导致了软件工程管理的难度相当大。许多大型软件项目的失败也告诉我们：</a:t>
            </a:r>
            <a:r>
              <a:rPr kumimoji="1" lang="zh-CN" altLang="en-US" sz="2800" b="1">
                <a:solidFill>
                  <a:srgbClr val="FFFF00"/>
                </a:solidFill>
                <a:latin typeface="Times New Roman" panose="02020603050405020304" pitchFamily="18" charset="0"/>
                <a:ea typeface="楷体_GB2312" pitchFamily="49" charset="-122"/>
              </a:rPr>
              <a:t>软件管理困难重重</a:t>
            </a:r>
            <a:r>
              <a:rPr kumimoji="1" lang="zh-CN" altLang="en-US" sz="2800" b="1">
                <a:solidFill>
                  <a:schemeClr val="bg1"/>
                </a:solidFill>
                <a:latin typeface="Times New Roman" panose="02020603050405020304" pitchFamily="18" charset="0"/>
                <a:ea typeface="楷体_GB2312" pitchFamily="49" charset="-122"/>
              </a:rPr>
              <a:t>。</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323850" y="404813"/>
            <a:ext cx="7916863" cy="647700"/>
          </a:xfrm>
          <a:noFill/>
          <a:ln/>
          <a:extLst>
            <a:ext uri="{91240B29-F687-4F45-9708-019B960494DF}">
              <a14:hiddenLine xmlns:a14="http://schemas.microsoft.com/office/drawing/2010/main" w="12700">
                <a:solidFill>
                  <a:schemeClr val="tx1"/>
                </a:solidFill>
                <a:miter lim="800000"/>
                <a:headEnd/>
                <a:tailEnd/>
              </a14:hiddenLine>
            </a:ext>
          </a:extLst>
        </p:spPr>
        <p:txBody>
          <a:bodyPr lIns="90840" tIns="44623" rIns="90840" bIns="44623" anchor="b"/>
          <a:lstStyle/>
          <a:p>
            <a:r>
              <a:rPr lang="zh-CN" altLang="en-GB" sz="3600" b="0">
                <a:ea typeface="楷体_GB2312" pitchFamily="49" charset="-122"/>
              </a:rPr>
              <a:t>人员分配</a:t>
            </a:r>
          </a:p>
        </p:txBody>
      </p:sp>
      <p:sp>
        <p:nvSpPr>
          <p:cNvPr id="326661" name="AutoShape 5"/>
          <p:cNvSpPr>
            <a:spLocks noChangeAspect="1" noChangeArrowheads="1" noTextEdit="1"/>
          </p:cNvSpPr>
          <p:nvPr/>
        </p:nvSpPr>
        <p:spPr bwMode="auto">
          <a:xfrm>
            <a:off x="995363" y="1682750"/>
            <a:ext cx="7345362"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6663" name="Rectangle 7"/>
          <p:cNvSpPr>
            <a:spLocks noChangeArrowheads="1"/>
          </p:cNvSpPr>
          <p:nvPr/>
        </p:nvSpPr>
        <p:spPr bwMode="auto">
          <a:xfrm>
            <a:off x="995363" y="1682750"/>
            <a:ext cx="7345362" cy="4410075"/>
          </a:xfrm>
          <a:prstGeom prst="rect">
            <a:avLst/>
          </a:prstGeom>
          <a:noFill/>
          <a:ln w="0">
            <a:solidFill>
              <a:srgbClr val="FFFFFE"/>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6664" name="Rectangle 8"/>
          <p:cNvSpPr>
            <a:spLocks noChangeArrowheads="1"/>
          </p:cNvSpPr>
          <p:nvPr/>
        </p:nvSpPr>
        <p:spPr bwMode="auto">
          <a:xfrm>
            <a:off x="1095375" y="1760538"/>
            <a:ext cx="7212013" cy="4298950"/>
          </a:xfrm>
          <a:prstGeom prst="rect">
            <a:avLst/>
          </a:prstGeom>
          <a:solidFill>
            <a:srgbClr val="00AFE9"/>
          </a:solidFill>
          <a:ln w="22225">
            <a:solidFill>
              <a:srgbClr val="00AFE9"/>
            </a:solidFill>
            <a:miter lim="800000"/>
            <a:headEnd/>
            <a:tailEnd/>
          </a:ln>
        </p:spPr>
        <p:txBody>
          <a:bodyPr/>
          <a:lstStyle/>
          <a:p>
            <a:endParaRPr lang="zh-CN" altLang="en-US"/>
          </a:p>
        </p:txBody>
      </p:sp>
      <p:sp>
        <p:nvSpPr>
          <p:cNvPr id="326665" name="Rectangle 9"/>
          <p:cNvSpPr>
            <a:spLocks noChangeArrowheads="1"/>
          </p:cNvSpPr>
          <p:nvPr/>
        </p:nvSpPr>
        <p:spPr bwMode="auto">
          <a:xfrm>
            <a:off x="1028700" y="1716088"/>
            <a:ext cx="7212013" cy="427672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26666" name="Line 10"/>
          <p:cNvSpPr>
            <a:spLocks noChangeShapeType="1"/>
          </p:cNvSpPr>
          <p:nvPr/>
        </p:nvSpPr>
        <p:spPr bwMode="auto">
          <a:xfrm>
            <a:off x="1711325" y="2085975"/>
            <a:ext cx="1588" cy="391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67" name="Line 11"/>
          <p:cNvSpPr>
            <a:spLocks noChangeShapeType="1"/>
          </p:cNvSpPr>
          <p:nvPr/>
        </p:nvSpPr>
        <p:spPr bwMode="auto">
          <a:xfrm>
            <a:off x="2854325" y="2085975"/>
            <a:ext cx="1588" cy="391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68" name="Line 12"/>
          <p:cNvSpPr>
            <a:spLocks noChangeShapeType="1"/>
          </p:cNvSpPr>
          <p:nvPr/>
        </p:nvSpPr>
        <p:spPr bwMode="auto">
          <a:xfrm>
            <a:off x="3414713" y="2085975"/>
            <a:ext cx="1587" cy="391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69" name="Line 13"/>
          <p:cNvSpPr>
            <a:spLocks noChangeShapeType="1"/>
          </p:cNvSpPr>
          <p:nvPr/>
        </p:nvSpPr>
        <p:spPr bwMode="auto">
          <a:xfrm>
            <a:off x="3995738" y="2085975"/>
            <a:ext cx="1587" cy="391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70" name="Line 14"/>
          <p:cNvSpPr>
            <a:spLocks noChangeShapeType="1"/>
          </p:cNvSpPr>
          <p:nvPr/>
        </p:nvSpPr>
        <p:spPr bwMode="auto">
          <a:xfrm>
            <a:off x="5138738" y="2085975"/>
            <a:ext cx="1587" cy="391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71" name="Line 15"/>
          <p:cNvSpPr>
            <a:spLocks noChangeShapeType="1"/>
          </p:cNvSpPr>
          <p:nvPr/>
        </p:nvSpPr>
        <p:spPr bwMode="auto">
          <a:xfrm>
            <a:off x="6862763" y="2085975"/>
            <a:ext cx="1587" cy="391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72" name="Line 16"/>
          <p:cNvSpPr>
            <a:spLocks noChangeShapeType="1"/>
          </p:cNvSpPr>
          <p:nvPr/>
        </p:nvSpPr>
        <p:spPr bwMode="auto">
          <a:xfrm>
            <a:off x="7423150" y="2085975"/>
            <a:ext cx="1588" cy="391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73" name="Line 17"/>
          <p:cNvSpPr>
            <a:spLocks noChangeShapeType="1"/>
          </p:cNvSpPr>
          <p:nvPr/>
        </p:nvSpPr>
        <p:spPr bwMode="auto">
          <a:xfrm>
            <a:off x="8004175" y="2085975"/>
            <a:ext cx="1588" cy="391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74" name="Line 18"/>
          <p:cNvSpPr>
            <a:spLocks noChangeShapeType="1"/>
          </p:cNvSpPr>
          <p:nvPr/>
        </p:nvSpPr>
        <p:spPr bwMode="auto">
          <a:xfrm>
            <a:off x="1017588" y="2085975"/>
            <a:ext cx="7234237"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75" name="Rectangle 19"/>
          <p:cNvSpPr>
            <a:spLocks noChangeArrowheads="1"/>
          </p:cNvSpPr>
          <p:nvPr/>
        </p:nvSpPr>
        <p:spPr bwMode="auto">
          <a:xfrm>
            <a:off x="1644650" y="1771650"/>
            <a:ext cx="2460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400">
                <a:solidFill>
                  <a:srgbClr val="000000"/>
                </a:solidFill>
                <a:latin typeface="Formata Regular" charset="0"/>
              </a:rPr>
              <a:t>4/7</a:t>
            </a:r>
            <a:endParaRPr kumimoji="1" lang="en-US" altLang="zh-CN" sz="2400" b="1">
              <a:latin typeface="Times New Roman" panose="02020603050405020304" pitchFamily="18" charset="0"/>
            </a:endParaRPr>
          </a:p>
        </p:txBody>
      </p:sp>
      <p:sp>
        <p:nvSpPr>
          <p:cNvPr id="326676" name="Rectangle 20"/>
          <p:cNvSpPr>
            <a:spLocks noChangeArrowheads="1"/>
          </p:cNvSpPr>
          <p:nvPr/>
        </p:nvSpPr>
        <p:spPr bwMode="auto">
          <a:xfrm>
            <a:off x="2143125" y="177165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400">
                <a:solidFill>
                  <a:srgbClr val="000000"/>
                </a:solidFill>
                <a:latin typeface="Formata Regular" charset="0"/>
              </a:rPr>
              <a:t>1</a:t>
            </a:r>
            <a:endParaRPr kumimoji="1" lang="en-US" altLang="zh-CN" sz="2400" b="1">
              <a:latin typeface="Times New Roman" panose="02020603050405020304" pitchFamily="18" charset="0"/>
            </a:endParaRPr>
          </a:p>
        </p:txBody>
      </p:sp>
      <p:sp>
        <p:nvSpPr>
          <p:cNvPr id="326677" name="Rectangle 21"/>
          <p:cNvSpPr>
            <a:spLocks noChangeArrowheads="1"/>
          </p:cNvSpPr>
          <p:nvPr/>
        </p:nvSpPr>
        <p:spPr bwMode="auto">
          <a:xfrm>
            <a:off x="2271713" y="1771650"/>
            <a:ext cx="2460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400">
                <a:solidFill>
                  <a:srgbClr val="000000"/>
                </a:solidFill>
                <a:latin typeface="Formata Regular" charset="0"/>
              </a:rPr>
              <a:t>1/7</a:t>
            </a:r>
            <a:endParaRPr kumimoji="1" lang="en-US" altLang="zh-CN" sz="2400" b="1">
              <a:latin typeface="Times New Roman" panose="02020603050405020304" pitchFamily="18" charset="0"/>
            </a:endParaRPr>
          </a:p>
        </p:txBody>
      </p:sp>
      <p:sp>
        <p:nvSpPr>
          <p:cNvPr id="326678" name="Rectangle 22"/>
          <p:cNvSpPr>
            <a:spLocks noChangeArrowheads="1"/>
          </p:cNvSpPr>
          <p:nvPr/>
        </p:nvSpPr>
        <p:spPr bwMode="auto">
          <a:xfrm>
            <a:off x="2725738" y="177165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400">
                <a:solidFill>
                  <a:srgbClr val="000000"/>
                </a:solidFill>
                <a:latin typeface="Formata Regular" charset="0"/>
              </a:rPr>
              <a:t>1</a:t>
            </a:r>
            <a:endParaRPr kumimoji="1" lang="en-US" altLang="zh-CN" sz="2400" b="1">
              <a:latin typeface="Times New Roman" panose="02020603050405020304" pitchFamily="18" charset="0"/>
            </a:endParaRPr>
          </a:p>
        </p:txBody>
      </p:sp>
      <p:sp>
        <p:nvSpPr>
          <p:cNvPr id="326679" name="Rectangle 23"/>
          <p:cNvSpPr>
            <a:spLocks noChangeArrowheads="1"/>
          </p:cNvSpPr>
          <p:nvPr/>
        </p:nvSpPr>
        <p:spPr bwMode="auto">
          <a:xfrm>
            <a:off x="2830513" y="1771650"/>
            <a:ext cx="2460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400">
                <a:solidFill>
                  <a:srgbClr val="000000"/>
                </a:solidFill>
                <a:latin typeface="Formata Regular" charset="0"/>
              </a:rPr>
              <a:t>8/7</a:t>
            </a:r>
            <a:endParaRPr kumimoji="1" lang="en-US" altLang="zh-CN" sz="2400" b="1">
              <a:latin typeface="Times New Roman" panose="02020603050405020304" pitchFamily="18" charset="0"/>
            </a:endParaRPr>
          </a:p>
        </p:txBody>
      </p:sp>
      <p:sp>
        <p:nvSpPr>
          <p:cNvPr id="326680" name="Rectangle 24"/>
          <p:cNvSpPr>
            <a:spLocks noChangeArrowheads="1"/>
          </p:cNvSpPr>
          <p:nvPr/>
        </p:nvSpPr>
        <p:spPr bwMode="auto">
          <a:xfrm>
            <a:off x="3286125" y="177165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400">
                <a:solidFill>
                  <a:srgbClr val="000000"/>
                </a:solidFill>
                <a:latin typeface="Formata Regular" charset="0"/>
              </a:rPr>
              <a:t>2</a:t>
            </a:r>
            <a:endParaRPr kumimoji="1" lang="en-US" altLang="zh-CN" sz="2400" b="1">
              <a:latin typeface="Times New Roman" panose="02020603050405020304" pitchFamily="18" charset="0"/>
            </a:endParaRPr>
          </a:p>
        </p:txBody>
      </p:sp>
      <p:sp>
        <p:nvSpPr>
          <p:cNvPr id="326681" name="Rectangle 25"/>
          <p:cNvSpPr>
            <a:spLocks noChangeArrowheads="1"/>
          </p:cNvSpPr>
          <p:nvPr/>
        </p:nvSpPr>
        <p:spPr bwMode="auto">
          <a:xfrm>
            <a:off x="3413125" y="1771650"/>
            <a:ext cx="2460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400">
                <a:solidFill>
                  <a:srgbClr val="000000"/>
                </a:solidFill>
                <a:latin typeface="Formata Regular" charset="0"/>
              </a:rPr>
              <a:t>5/7</a:t>
            </a:r>
            <a:endParaRPr kumimoji="1" lang="en-US" altLang="zh-CN" sz="2400" b="1">
              <a:latin typeface="Times New Roman" panose="02020603050405020304" pitchFamily="18" charset="0"/>
            </a:endParaRPr>
          </a:p>
        </p:txBody>
      </p:sp>
      <p:sp>
        <p:nvSpPr>
          <p:cNvPr id="326682" name="Rectangle 26"/>
          <p:cNvSpPr>
            <a:spLocks noChangeArrowheads="1"/>
          </p:cNvSpPr>
          <p:nvPr/>
        </p:nvSpPr>
        <p:spPr bwMode="auto">
          <a:xfrm>
            <a:off x="3929063" y="1771650"/>
            <a:ext cx="2460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400">
                <a:solidFill>
                  <a:srgbClr val="000000"/>
                </a:solidFill>
                <a:latin typeface="Formata Regular" charset="0"/>
              </a:rPr>
              <a:t>1/8</a:t>
            </a:r>
            <a:endParaRPr kumimoji="1" lang="en-US" altLang="zh-CN" sz="2400" b="1">
              <a:latin typeface="Times New Roman" panose="02020603050405020304" pitchFamily="18" charset="0"/>
            </a:endParaRPr>
          </a:p>
        </p:txBody>
      </p:sp>
      <p:sp>
        <p:nvSpPr>
          <p:cNvPr id="326683" name="Rectangle 27"/>
          <p:cNvSpPr>
            <a:spLocks noChangeArrowheads="1"/>
          </p:cNvSpPr>
          <p:nvPr/>
        </p:nvSpPr>
        <p:spPr bwMode="auto">
          <a:xfrm>
            <a:off x="4487863" y="1771650"/>
            <a:ext cx="2460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400">
                <a:solidFill>
                  <a:srgbClr val="000000"/>
                </a:solidFill>
                <a:latin typeface="Formata Regular" charset="0"/>
              </a:rPr>
              <a:t>8/8</a:t>
            </a:r>
            <a:endParaRPr kumimoji="1" lang="en-US" altLang="zh-CN" sz="2400" b="1">
              <a:latin typeface="Times New Roman" panose="02020603050405020304" pitchFamily="18" charset="0"/>
            </a:endParaRPr>
          </a:p>
        </p:txBody>
      </p:sp>
      <p:sp>
        <p:nvSpPr>
          <p:cNvPr id="326684" name="Rectangle 28"/>
          <p:cNvSpPr>
            <a:spLocks noChangeArrowheads="1"/>
          </p:cNvSpPr>
          <p:nvPr/>
        </p:nvSpPr>
        <p:spPr bwMode="auto">
          <a:xfrm>
            <a:off x="5010150" y="177165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400">
                <a:solidFill>
                  <a:srgbClr val="000000"/>
                </a:solidFill>
                <a:latin typeface="Formata Regular" charset="0"/>
              </a:rPr>
              <a:t>1</a:t>
            </a:r>
            <a:endParaRPr kumimoji="1" lang="en-US" altLang="zh-CN" sz="2400" b="1">
              <a:latin typeface="Times New Roman" panose="02020603050405020304" pitchFamily="18" charset="0"/>
            </a:endParaRPr>
          </a:p>
        </p:txBody>
      </p:sp>
      <p:sp>
        <p:nvSpPr>
          <p:cNvPr id="326685" name="Rectangle 29"/>
          <p:cNvSpPr>
            <a:spLocks noChangeArrowheads="1"/>
          </p:cNvSpPr>
          <p:nvPr/>
        </p:nvSpPr>
        <p:spPr bwMode="auto">
          <a:xfrm>
            <a:off x="5114925" y="1771650"/>
            <a:ext cx="2460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400">
                <a:solidFill>
                  <a:srgbClr val="000000"/>
                </a:solidFill>
                <a:latin typeface="Formata Regular" charset="0"/>
              </a:rPr>
              <a:t>5/8</a:t>
            </a:r>
            <a:endParaRPr kumimoji="1" lang="en-US" altLang="zh-CN" sz="2400" b="1">
              <a:latin typeface="Times New Roman" panose="02020603050405020304" pitchFamily="18" charset="0"/>
            </a:endParaRPr>
          </a:p>
        </p:txBody>
      </p:sp>
      <p:sp>
        <p:nvSpPr>
          <p:cNvPr id="326686" name="Rectangle 30"/>
          <p:cNvSpPr>
            <a:spLocks noChangeArrowheads="1"/>
          </p:cNvSpPr>
          <p:nvPr/>
        </p:nvSpPr>
        <p:spPr bwMode="auto">
          <a:xfrm>
            <a:off x="5570538" y="177165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400">
                <a:solidFill>
                  <a:srgbClr val="000000"/>
                </a:solidFill>
                <a:latin typeface="Formata Regular" charset="0"/>
              </a:rPr>
              <a:t>2</a:t>
            </a:r>
            <a:endParaRPr kumimoji="1" lang="en-US" altLang="zh-CN" sz="2400" b="1">
              <a:latin typeface="Times New Roman" panose="02020603050405020304" pitchFamily="18" charset="0"/>
            </a:endParaRPr>
          </a:p>
        </p:txBody>
      </p:sp>
      <p:sp>
        <p:nvSpPr>
          <p:cNvPr id="326687" name="Rectangle 31"/>
          <p:cNvSpPr>
            <a:spLocks noChangeArrowheads="1"/>
          </p:cNvSpPr>
          <p:nvPr/>
        </p:nvSpPr>
        <p:spPr bwMode="auto">
          <a:xfrm>
            <a:off x="5697538" y="1771650"/>
            <a:ext cx="2460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400">
                <a:solidFill>
                  <a:srgbClr val="000000"/>
                </a:solidFill>
                <a:latin typeface="Formata Regular" charset="0"/>
              </a:rPr>
              <a:t>2/8</a:t>
            </a:r>
            <a:endParaRPr kumimoji="1" lang="en-US" altLang="zh-CN" sz="2400" b="1">
              <a:latin typeface="Times New Roman" panose="02020603050405020304" pitchFamily="18" charset="0"/>
            </a:endParaRPr>
          </a:p>
        </p:txBody>
      </p:sp>
      <p:sp>
        <p:nvSpPr>
          <p:cNvPr id="326688" name="Rectangle 32"/>
          <p:cNvSpPr>
            <a:spLocks noChangeArrowheads="1"/>
          </p:cNvSpPr>
          <p:nvPr/>
        </p:nvSpPr>
        <p:spPr bwMode="auto">
          <a:xfrm>
            <a:off x="6129338" y="177165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400">
                <a:solidFill>
                  <a:srgbClr val="000000"/>
                </a:solidFill>
                <a:latin typeface="Formata Regular" charset="0"/>
              </a:rPr>
              <a:t>2</a:t>
            </a:r>
            <a:endParaRPr kumimoji="1" lang="en-US" altLang="zh-CN" sz="2400" b="1">
              <a:latin typeface="Times New Roman" panose="02020603050405020304" pitchFamily="18" charset="0"/>
            </a:endParaRPr>
          </a:p>
        </p:txBody>
      </p:sp>
      <p:sp>
        <p:nvSpPr>
          <p:cNvPr id="326689" name="Rectangle 33"/>
          <p:cNvSpPr>
            <a:spLocks noChangeArrowheads="1"/>
          </p:cNvSpPr>
          <p:nvPr/>
        </p:nvSpPr>
        <p:spPr bwMode="auto">
          <a:xfrm>
            <a:off x="6257925" y="1771650"/>
            <a:ext cx="2460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400">
                <a:solidFill>
                  <a:srgbClr val="000000"/>
                </a:solidFill>
                <a:latin typeface="Formata Regular" charset="0"/>
              </a:rPr>
              <a:t>9/8</a:t>
            </a:r>
            <a:endParaRPr kumimoji="1" lang="en-US" altLang="zh-CN" sz="2400" b="1">
              <a:latin typeface="Times New Roman" panose="02020603050405020304" pitchFamily="18" charset="0"/>
            </a:endParaRPr>
          </a:p>
        </p:txBody>
      </p:sp>
      <p:sp>
        <p:nvSpPr>
          <p:cNvPr id="326690" name="Rectangle 34"/>
          <p:cNvSpPr>
            <a:spLocks noChangeArrowheads="1"/>
          </p:cNvSpPr>
          <p:nvPr/>
        </p:nvSpPr>
        <p:spPr bwMode="auto">
          <a:xfrm>
            <a:off x="6772275" y="1771650"/>
            <a:ext cx="2460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400">
                <a:solidFill>
                  <a:srgbClr val="000000"/>
                </a:solidFill>
                <a:latin typeface="Formata Regular" charset="0"/>
              </a:rPr>
              <a:t>5/9</a:t>
            </a:r>
            <a:endParaRPr kumimoji="1" lang="en-US" altLang="zh-CN" sz="2400" b="1">
              <a:latin typeface="Times New Roman" panose="02020603050405020304" pitchFamily="18" charset="0"/>
            </a:endParaRPr>
          </a:p>
        </p:txBody>
      </p:sp>
      <p:sp>
        <p:nvSpPr>
          <p:cNvPr id="326691" name="Rectangle 35"/>
          <p:cNvSpPr>
            <a:spLocks noChangeArrowheads="1"/>
          </p:cNvSpPr>
          <p:nvPr/>
        </p:nvSpPr>
        <p:spPr bwMode="auto">
          <a:xfrm>
            <a:off x="7272338" y="177165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400">
                <a:solidFill>
                  <a:srgbClr val="000000"/>
                </a:solidFill>
                <a:latin typeface="Formata Regular" charset="0"/>
              </a:rPr>
              <a:t>1</a:t>
            </a:r>
            <a:endParaRPr kumimoji="1" lang="en-US" altLang="zh-CN" sz="2400" b="1">
              <a:latin typeface="Times New Roman" panose="02020603050405020304" pitchFamily="18" charset="0"/>
            </a:endParaRPr>
          </a:p>
        </p:txBody>
      </p:sp>
      <p:sp>
        <p:nvSpPr>
          <p:cNvPr id="326692" name="Rectangle 36"/>
          <p:cNvSpPr>
            <a:spLocks noChangeArrowheads="1"/>
          </p:cNvSpPr>
          <p:nvPr/>
        </p:nvSpPr>
        <p:spPr bwMode="auto">
          <a:xfrm>
            <a:off x="7399338" y="1771650"/>
            <a:ext cx="2460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400">
                <a:solidFill>
                  <a:srgbClr val="000000"/>
                </a:solidFill>
                <a:latin typeface="Formata Regular" charset="0"/>
              </a:rPr>
              <a:t>2/9</a:t>
            </a:r>
            <a:endParaRPr kumimoji="1" lang="en-US" altLang="zh-CN" sz="2400" b="1">
              <a:latin typeface="Times New Roman" panose="02020603050405020304" pitchFamily="18" charset="0"/>
            </a:endParaRPr>
          </a:p>
        </p:txBody>
      </p:sp>
      <p:sp>
        <p:nvSpPr>
          <p:cNvPr id="326693" name="Rectangle 37"/>
          <p:cNvSpPr>
            <a:spLocks noChangeArrowheads="1"/>
          </p:cNvSpPr>
          <p:nvPr/>
        </p:nvSpPr>
        <p:spPr bwMode="auto">
          <a:xfrm>
            <a:off x="7853363" y="177165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400">
                <a:solidFill>
                  <a:srgbClr val="000000"/>
                </a:solidFill>
                <a:latin typeface="Formata Regular" charset="0"/>
              </a:rPr>
              <a:t>1</a:t>
            </a:r>
            <a:endParaRPr kumimoji="1" lang="en-US" altLang="zh-CN" sz="2400" b="1">
              <a:latin typeface="Times New Roman" panose="02020603050405020304" pitchFamily="18" charset="0"/>
            </a:endParaRPr>
          </a:p>
        </p:txBody>
      </p:sp>
      <p:sp>
        <p:nvSpPr>
          <p:cNvPr id="326694" name="Rectangle 38"/>
          <p:cNvSpPr>
            <a:spLocks noChangeArrowheads="1"/>
          </p:cNvSpPr>
          <p:nvPr/>
        </p:nvSpPr>
        <p:spPr bwMode="auto">
          <a:xfrm>
            <a:off x="7959725" y="1771650"/>
            <a:ext cx="2460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400">
                <a:solidFill>
                  <a:srgbClr val="000000"/>
                </a:solidFill>
                <a:latin typeface="Formata Regular" charset="0"/>
              </a:rPr>
              <a:t>9/9</a:t>
            </a:r>
            <a:endParaRPr kumimoji="1" lang="en-US" altLang="zh-CN" sz="2400" b="1">
              <a:latin typeface="Times New Roman" panose="02020603050405020304" pitchFamily="18" charset="0"/>
            </a:endParaRPr>
          </a:p>
        </p:txBody>
      </p:sp>
      <p:sp>
        <p:nvSpPr>
          <p:cNvPr id="326695" name="Line 39"/>
          <p:cNvSpPr>
            <a:spLocks noChangeShapeType="1"/>
          </p:cNvSpPr>
          <p:nvPr/>
        </p:nvSpPr>
        <p:spPr bwMode="auto">
          <a:xfrm>
            <a:off x="2271713" y="2085975"/>
            <a:ext cx="1587" cy="391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96" name="Line 40"/>
          <p:cNvSpPr>
            <a:spLocks noChangeShapeType="1"/>
          </p:cNvSpPr>
          <p:nvPr/>
        </p:nvSpPr>
        <p:spPr bwMode="auto">
          <a:xfrm>
            <a:off x="4556125" y="2085975"/>
            <a:ext cx="1588" cy="391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97" name="Line 41"/>
          <p:cNvSpPr>
            <a:spLocks noChangeShapeType="1"/>
          </p:cNvSpPr>
          <p:nvPr/>
        </p:nvSpPr>
        <p:spPr bwMode="auto">
          <a:xfrm>
            <a:off x="5721350" y="2085975"/>
            <a:ext cx="1588" cy="391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98" name="Line 42"/>
          <p:cNvSpPr>
            <a:spLocks noChangeShapeType="1"/>
          </p:cNvSpPr>
          <p:nvPr/>
        </p:nvSpPr>
        <p:spPr bwMode="auto">
          <a:xfrm>
            <a:off x="6280150" y="2085975"/>
            <a:ext cx="1588" cy="391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99" name="Rectangle 43"/>
          <p:cNvSpPr>
            <a:spLocks noChangeArrowheads="1"/>
          </p:cNvSpPr>
          <p:nvPr/>
        </p:nvSpPr>
        <p:spPr bwMode="auto">
          <a:xfrm>
            <a:off x="1722438" y="2276475"/>
            <a:ext cx="1187450" cy="290513"/>
          </a:xfrm>
          <a:prstGeom prst="rect">
            <a:avLst/>
          </a:prstGeom>
          <a:solidFill>
            <a:srgbClr val="FFFFFF"/>
          </a:solidFill>
          <a:ln w="22225">
            <a:solidFill>
              <a:srgbClr val="0083D7"/>
            </a:solidFill>
            <a:miter lim="800000"/>
            <a:headEnd/>
            <a:tailEnd/>
          </a:ln>
        </p:spPr>
        <p:txBody>
          <a:bodyPr tIns="46800" anchor="ctr"/>
          <a:lstStyle/>
          <a:p>
            <a:r>
              <a:rPr kumimoji="1" lang="en-US" altLang="zh-CN">
                <a:solidFill>
                  <a:srgbClr val="000000"/>
                </a:solidFill>
                <a:latin typeface="Times New Roman" panose="02020603050405020304" pitchFamily="18" charset="0"/>
              </a:rPr>
              <a:t>T4</a:t>
            </a:r>
          </a:p>
        </p:txBody>
      </p:sp>
      <p:sp>
        <p:nvSpPr>
          <p:cNvPr id="326701" name="Rectangle 45"/>
          <p:cNvSpPr>
            <a:spLocks noChangeArrowheads="1"/>
          </p:cNvSpPr>
          <p:nvPr/>
        </p:nvSpPr>
        <p:spPr bwMode="auto">
          <a:xfrm>
            <a:off x="2932113" y="2589213"/>
            <a:ext cx="2822575" cy="290512"/>
          </a:xfrm>
          <a:prstGeom prst="rect">
            <a:avLst/>
          </a:prstGeom>
          <a:solidFill>
            <a:srgbClr val="FFFFFF"/>
          </a:solidFill>
          <a:ln w="22225">
            <a:solidFill>
              <a:srgbClr val="0083D7"/>
            </a:solidFill>
            <a:miter lim="800000"/>
            <a:headEnd/>
            <a:tailEnd/>
          </a:ln>
        </p:spPr>
        <p:txBody>
          <a:bodyPr tIns="46800" anchor="ctr"/>
          <a:lstStyle/>
          <a:p>
            <a:r>
              <a:rPr kumimoji="1" lang="en-US" altLang="zh-CN">
                <a:solidFill>
                  <a:srgbClr val="000000"/>
                </a:solidFill>
                <a:latin typeface="Times New Roman" panose="02020603050405020304" pitchFamily="18" charset="0"/>
              </a:rPr>
              <a:t>T8</a:t>
            </a:r>
          </a:p>
        </p:txBody>
      </p:sp>
      <p:sp>
        <p:nvSpPr>
          <p:cNvPr id="326703" name="Rectangle 47"/>
          <p:cNvSpPr>
            <a:spLocks noChangeArrowheads="1"/>
          </p:cNvSpPr>
          <p:nvPr/>
        </p:nvSpPr>
        <p:spPr bwMode="auto">
          <a:xfrm>
            <a:off x="6000750" y="2589213"/>
            <a:ext cx="850900" cy="290512"/>
          </a:xfrm>
          <a:prstGeom prst="rect">
            <a:avLst/>
          </a:prstGeom>
          <a:solidFill>
            <a:srgbClr val="FFFFFF"/>
          </a:solidFill>
          <a:ln w="22225">
            <a:solidFill>
              <a:srgbClr val="0083D7"/>
            </a:solidFill>
            <a:miter lim="800000"/>
            <a:headEnd/>
            <a:tailEnd/>
          </a:ln>
        </p:spPr>
        <p:txBody>
          <a:bodyPr tIns="46800" anchor="ctr"/>
          <a:lstStyle/>
          <a:p>
            <a:r>
              <a:rPr kumimoji="1" lang="en-US" altLang="zh-CN">
                <a:solidFill>
                  <a:srgbClr val="000000"/>
                </a:solidFill>
                <a:latin typeface="Times New Roman" panose="02020603050405020304" pitchFamily="18" charset="0"/>
              </a:rPr>
              <a:t>T11</a:t>
            </a:r>
          </a:p>
        </p:txBody>
      </p:sp>
      <p:sp>
        <p:nvSpPr>
          <p:cNvPr id="326706" name="Rectangle 50"/>
          <p:cNvSpPr>
            <a:spLocks noChangeArrowheads="1"/>
          </p:cNvSpPr>
          <p:nvPr/>
        </p:nvSpPr>
        <p:spPr bwMode="auto">
          <a:xfrm>
            <a:off x="6873875" y="2901950"/>
            <a:ext cx="1119188" cy="314325"/>
          </a:xfrm>
          <a:prstGeom prst="rect">
            <a:avLst/>
          </a:prstGeom>
          <a:solidFill>
            <a:srgbClr val="FFFFFF"/>
          </a:solidFill>
          <a:ln w="22225">
            <a:solidFill>
              <a:srgbClr val="0083D7"/>
            </a:solidFill>
            <a:miter lim="800000"/>
            <a:headEnd/>
            <a:tailEnd/>
          </a:ln>
        </p:spPr>
        <p:txBody>
          <a:bodyPr tIns="46800" anchor="ctr"/>
          <a:lstStyle/>
          <a:p>
            <a:r>
              <a:rPr kumimoji="1" lang="en-US" altLang="zh-CN">
                <a:solidFill>
                  <a:srgbClr val="000000"/>
                </a:solidFill>
                <a:latin typeface="Times New Roman" panose="02020603050405020304" pitchFamily="18" charset="0"/>
              </a:rPr>
              <a:t>T12</a:t>
            </a:r>
          </a:p>
        </p:txBody>
      </p:sp>
      <p:sp>
        <p:nvSpPr>
          <p:cNvPr id="326709" name="Rectangle 53"/>
          <p:cNvSpPr>
            <a:spLocks noChangeArrowheads="1"/>
          </p:cNvSpPr>
          <p:nvPr/>
        </p:nvSpPr>
        <p:spPr bwMode="auto">
          <a:xfrm>
            <a:off x="1722438" y="3238500"/>
            <a:ext cx="828675" cy="290513"/>
          </a:xfrm>
          <a:prstGeom prst="rect">
            <a:avLst/>
          </a:prstGeom>
          <a:solidFill>
            <a:srgbClr val="FFFFFF"/>
          </a:solidFill>
          <a:ln w="22225">
            <a:solidFill>
              <a:srgbClr val="0083D7"/>
            </a:solidFill>
            <a:miter lim="800000"/>
            <a:headEnd/>
            <a:tailEnd/>
          </a:ln>
        </p:spPr>
        <p:txBody>
          <a:bodyPr tIns="46800" anchor="ctr"/>
          <a:lstStyle/>
          <a:p>
            <a:r>
              <a:rPr kumimoji="1" lang="en-US" altLang="zh-CN">
                <a:solidFill>
                  <a:srgbClr val="000000"/>
                </a:solidFill>
                <a:latin typeface="Times New Roman" panose="02020603050405020304" pitchFamily="18" charset="0"/>
              </a:rPr>
              <a:t>T1</a:t>
            </a:r>
          </a:p>
        </p:txBody>
      </p:sp>
      <p:sp>
        <p:nvSpPr>
          <p:cNvPr id="326711" name="Rectangle 55"/>
          <p:cNvSpPr>
            <a:spLocks noChangeArrowheads="1"/>
          </p:cNvSpPr>
          <p:nvPr/>
        </p:nvSpPr>
        <p:spPr bwMode="auto">
          <a:xfrm>
            <a:off x="2573338" y="3551238"/>
            <a:ext cx="1703387" cy="292100"/>
          </a:xfrm>
          <a:prstGeom prst="rect">
            <a:avLst/>
          </a:prstGeom>
          <a:solidFill>
            <a:srgbClr val="FFFFFF"/>
          </a:solidFill>
          <a:ln w="22225">
            <a:solidFill>
              <a:srgbClr val="0083D7"/>
            </a:solidFill>
            <a:miter lim="800000"/>
            <a:headEnd/>
            <a:tailEnd/>
          </a:ln>
        </p:spPr>
        <p:txBody>
          <a:bodyPr tIns="46800" anchor="ctr"/>
          <a:lstStyle/>
          <a:p>
            <a:r>
              <a:rPr kumimoji="1" lang="en-US" altLang="zh-CN">
                <a:solidFill>
                  <a:srgbClr val="000000"/>
                </a:solidFill>
                <a:latin typeface="Times New Roman" panose="02020603050405020304" pitchFamily="18" charset="0"/>
              </a:rPr>
              <a:t>T3</a:t>
            </a:r>
          </a:p>
        </p:txBody>
      </p:sp>
      <p:sp>
        <p:nvSpPr>
          <p:cNvPr id="326713" name="Rectangle 57"/>
          <p:cNvSpPr>
            <a:spLocks noChangeArrowheads="1"/>
          </p:cNvSpPr>
          <p:nvPr/>
        </p:nvSpPr>
        <p:spPr bwMode="auto">
          <a:xfrm>
            <a:off x="4298950" y="3865563"/>
            <a:ext cx="1679575" cy="290512"/>
          </a:xfrm>
          <a:prstGeom prst="rect">
            <a:avLst/>
          </a:prstGeom>
          <a:solidFill>
            <a:srgbClr val="FFFFFF"/>
          </a:solidFill>
          <a:ln w="22225">
            <a:solidFill>
              <a:srgbClr val="0083D7"/>
            </a:solidFill>
            <a:miter lim="800000"/>
            <a:headEnd/>
            <a:tailEnd/>
          </a:ln>
        </p:spPr>
        <p:txBody>
          <a:bodyPr tIns="46800" anchor="ctr"/>
          <a:lstStyle/>
          <a:p>
            <a:endParaRPr lang="zh-CN" altLang="en-US"/>
          </a:p>
        </p:txBody>
      </p:sp>
      <p:sp>
        <p:nvSpPr>
          <p:cNvPr id="326714" name="Rectangle 58"/>
          <p:cNvSpPr>
            <a:spLocks noChangeArrowheads="1"/>
          </p:cNvSpPr>
          <p:nvPr/>
        </p:nvSpPr>
        <p:spPr bwMode="auto">
          <a:xfrm>
            <a:off x="4406900" y="3898900"/>
            <a:ext cx="2063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400">
                <a:solidFill>
                  <a:srgbClr val="000000"/>
                </a:solidFill>
                <a:latin typeface="Formata Regular" charset="0"/>
              </a:rPr>
              <a:t>T9</a:t>
            </a:r>
            <a:endParaRPr kumimoji="1" lang="en-US" altLang="zh-CN" sz="2400" b="1">
              <a:latin typeface="Times New Roman" panose="02020603050405020304" pitchFamily="18" charset="0"/>
            </a:endParaRPr>
          </a:p>
        </p:txBody>
      </p:sp>
      <p:sp>
        <p:nvSpPr>
          <p:cNvPr id="326715" name="Rectangle 59"/>
          <p:cNvSpPr>
            <a:spLocks noChangeArrowheads="1"/>
          </p:cNvSpPr>
          <p:nvPr/>
        </p:nvSpPr>
        <p:spPr bwMode="auto">
          <a:xfrm>
            <a:off x="1722438" y="4178300"/>
            <a:ext cx="1681162" cy="292100"/>
          </a:xfrm>
          <a:prstGeom prst="rect">
            <a:avLst/>
          </a:prstGeom>
          <a:solidFill>
            <a:srgbClr val="FFFFFF"/>
          </a:solidFill>
          <a:ln w="22225">
            <a:solidFill>
              <a:srgbClr val="0083D7"/>
            </a:solidFill>
            <a:miter lim="800000"/>
            <a:headEnd/>
            <a:tailEnd/>
          </a:ln>
        </p:spPr>
        <p:txBody>
          <a:bodyPr tIns="46800" anchor="ctr"/>
          <a:lstStyle/>
          <a:p>
            <a:r>
              <a:rPr kumimoji="1" lang="en-US" altLang="zh-CN">
                <a:solidFill>
                  <a:srgbClr val="000000"/>
                </a:solidFill>
                <a:latin typeface="Times New Roman" panose="02020603050405020304" pitchFamily="18" charset="0"/>
              </a:rPr>
              <a:t>T2</a:t>
            </a:r>
          </a:p>
        </p:txBody>
      </p:sp>
      <p:sp>
        <p:nvSpPr>
          <p:cNvPr id="326717" name="Rectangle 61"/>
          <p:cNvSpPr>
            <a:spLocks noChangeArrowheads="1"/>
          </p:cNvSpPr>
          <p:nvPr/>
        </p:nvSpPr>
        <p:spPr bwMode="auto">
          <a:xfrm>
            <a:off x="3425825" y="4492625"/>
            <a:ext cx="558800" cy="290513"/>
          </a:xfrm>
          <a:prstGeom prst="rect">
            <a:avLst/>
          </a:prstGeom>
          <a:solidFill>
            <a:srgbClr val="FFFFFF"/>
          </a:solidFill>
          <a:ln w="22225">
            <a:solidFill>
              <a:srgbClr val="0083D7"/>
            </a:solidFill>
            <a:miter lim="800000"/>
            <a:headEnd/>
            <a:tailEnd/>
          </a:ln>
        </p:spPr>
        <p:txBody>
          <a:bodyPr tIns="46800" anchor="ctr"/>
          <a:lstStyle/>
          <a:p>
            <a:r>
              <a:rPr kumimoji="1" lang="en-US" altLang="zh-CN">
                <a:solidFill>
                  <a:srgbClr val="000000"/>
                </a:solidFill>
                <a:latin typeface="Times New Roman" panose="02020603050405020304" pitchFamily="18" charset="0"/>
              </a:rPr>
              <a:t>T6</a:t>
            </a:r>
          </a:p>
        </p:txBody>
      </p:sp>
      <p:sp>
        <p:nvSpPr>
          <p:cNvPr id="326719" name="Rectangle 63"/>
          <p:cNvSpPr>
            <a:spLocks noChangeArrowheads="1"/>
          </p:cNvSpPr>
          <p:nvPr/>
        </p:nvSpPr>
        <p:spPr bwMode="auto">
          <a:xfrm>
            <a:off x="4857750" y="4492625"/>
            <a:ext cx="1657350" cy="290513"/>
          </a:xfrm>
          <a:prstGeom prst="rect">
            <a:avLst/>
          </a:prstGeom>
          <a:solidFill>
            <a:srgbClr val="FFFFFF"/>
          </a:solidFill>
          <a:ln w="22225">
            <a:solidFill>
              <a:srgbClr val="0083D7"/>
            </a:solidFill>
            <a:miter lim="800000"/>
            <a:headEnd/>
            <a:tailEnd/>
          </a:ln>
        </p:spPr>
        <p:txBody>
          <a:bodyPr tIns="46800" anchor="ctr"/>
          <a:lstStyle/>
          <a:p>
            <a:r>
              <a:rPr kumimoji="1" lang="en-US" altLang="zh-CN">
                <a:solidFill>
                  <a:srgbClr val="000000"/>
                </a:solidFill>
                <a:latin typeface="Times New Roman" panose="02020603050405020304" pitchFamily="18" charset="0"/>
              </a:rPr>
              <a:t>T10</a:t>
            </a:r>
          </a:p>
        </p:txBody>
      </p:sp>
      <p:sp>
        <p:nvSpPr>
          <p:cNvPr id="326722" name="Rectangle 66"/>
          <p:cNvSpPr>
            <a:spLocks noChangeArrowheads="1"/>
          </p:cNvSpPr>
          <p:nvPr/>
        </p:nvSpPr>
        <p:spPr bwMode="auto">
          <a:xfrm>
            <a:off x="2573338" y="5006975"/>
            <a:ext cx="2262187" cy="290513"/>
          </a:xfrm>
          <a:prstGeom prst="rect">
            <a:avLst/>
          </a:prstGeom>
          <a:solidFill>
            <a:srgbClr val="FFFFFF"/>
          </a:solidFill>
          <a:ln w="22225">
            <a:solidFill>
              <a:srgbClr val="0083D7"/>
            </a:solidFill>
            <a:miter lim="800000"/>
            <a:headEnd/>
            <a:tailEnd/>
          </a:ln>
        </p:spPr>
        <p:txBody>
          <a:bodyPr tIns="46800" anchor="ctr"/>
          <a:lstStyle/>
          <a:p>
            <a:r>
              <a:rPr kumimoji="1" lang="en-US" altLang="zh-CN">
                <a:solidFill>
                  <a:srgbClr val="000000"/>
                </a:solidFill>
                <a:latin typeface="Times New Roman" panose="02020603050405020304" pitchFamily="18" charset="0"/>
              </a:rPr>
              <a:t>T7</a:t>
            </a:r>
          </a:p>
        </p:txBody>
      </p:sp>
      <p:sp>
        <p:nvSpPr>
          <p:cNvPr id="326724" name="Rectangle 68"/>
          <p:cNvSpPr>
            <a:spLocks noChangeArrowheads="1"/>
          </p:cNvSpPr>
          <p:nvPr/>
        </p:nvSpPr>
        <p:spPr bwMode="auto">
          <a:xfrm>
            <a:off x="3425825" y="5521325"/>
            <a:ext cx="1163638" cy="292100"/>
          </a:xfrm>
          <a:prstGeom prst="rect">
            <a:avLst/>
          </a:prstGeom>
          <a:solidFill>
            <a:srgbClr val="FFFFFF"/>
          </a:solidFill>
          <a:ln w="22225">
            <a:solidFill>
              <a:srgbClr val="0083D7"/>
            </a:solidFill>
            <a:miter lim="800000"/>
            <a:headEnd/>
            <a:tailEnd/>
          </a:ln>
        </p:spPr>
        <p:txBody>
          <a:bodyPr tIns="46800" anchor="ctr"/>
          <a:lstStyle/>
          <a:p>
            <a:r>
              <a:rPr kumimoji="1" lang="en-US" altLang="zh-CN">
                <a:solidFill>
                  <a:srgbClr val="000000"/>
                </a:solidFill>
                <a:latin typeface="Times New Roman" panose="02020603050405020304" pitchFamily="18" charset="0"/>
              </a:rPr>
              <a:t>T5</a:t>
            </a:r>
          </a:p>
        </p:txBody>
      </p:sp>
      <p:sp>
        <p:nvSpPr>
          <p:cNvPr id="326726" name="Rectangle 70"/>
          <p:cNvSpPr>
            <a:spLocks noChangeArrowheads="1"/>
          </p:cNvSpPr>
          <p:nvPr/>
        </p:nvSpPr>
        <p:spPr bwMode="auto">
          <a:xfrm>
            <a:off x="1171575" y="2287588"/>
            <a:ext cx="419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a:solidFill>
                  <a:srgbClr val="000000"/>
                </a:solidFill>
                <a:latin typeface="Times New Roman" panose="02020603050405020304" pitchFamily="18" charset="0"/>
              </a:rPr>
              <a:t>Fred</a:t>
            </a:r>
          </a:p>
        </p:txBody>
      </p:sp>
      <p:sp>
        <p:nvSpPr>
          <p:cNvPr id="326729" name="Rectangle 73"/>
          <p:cNvSpPr>
            <a:spLocks noChangeArrowheads="1"/>
          </p:cNvSpPr>
          <p:nvPr/>
        </p:nvSpPr>
        <p:spPr bwMode="auto">
          <a:xfrm>
            <a:off x="1184275" y="3249613"/>
            <a:ext cx="406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a:solidFill>
                  <a:srgbClr val="000000"/>
                </a:solidFill>
                <a:latin typeface="Times New Roman" panose="02020603050405020304" pitchFamily="18" charset="0"/>
              </a:rPr>
              <a:t>Jane</a:t>
            </a:r>
          </a:p>
        </p:txBody>
      </p:sp>
      <p:sp>
        <p:nvSpPr>
          <p:cNvPr id="326731" name="Rectangle 75"/>
          <p:cNvSpPr>
            <a:spLocks noChangeArrowheads="1"/>
          </p:cNvSpPr>
          <p:nvPr/>
        </p:nvSpPr>
        <p:spPr bwMode="auto">
          <a:xfrm>
            <a:off x="1163638" y="4189413"/>
            <a:ext cx="495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a:solidFill>
                  <a:srgbClr val="000000"/>
                </a:solidFill>
                <a:latin typeface="Times New Roman" panose="02020603050405020304" pitchFamily="18" charset="0"/>
              </a:rPr>
              <a:t>Anne</a:t>
            </a:r>
            <a:endParaRPr kumimoji="1" lang="en-US" altLang="zh-CN" b="1">
              <a:latin typeface="Times New Roman" panose="02020603050405020304" pitchFamily="18" charset="0"/>
            </a:endParaRPr>
          </a:p>
        </p:txBody>
      </p:sp>
      <p:sp>
        <p:nvSpPr>
          <p:cNvPr id="326732" name="Rectangle 76"/>
          <p:cNvSpPr>
            <a:spLocks noChangeArrowheads="1"/>
          </p:cNvSpPr>
          <p:nvPr/>
        </p:nvSpPr>
        <p:spPr bwMode="auto">
          <a:xfrm>
            <a:off x="1150938" y="5532438"/>
            <a:ext cx="495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a:solidFill>
                  <a:srgbClr val="000000"/>
                </a:solidFill>
                <a:latin typeface="Times New Roman" panose="02020603050405020304" pitchFamily="18" charset="0"/>
              </a:rPr>
              <a:t>Mary</a:t>
            </a:r>
            <a:endParaRPr kumimoji="1" lang="en-US" altLang="zh-CN" b="1">
              <a:latin typeface="Times New Roman" panose="02020603050405020304" pitchFamily="18" charset="0"/>
            </a:endParaRPr>
          </a:p>
        </p:txBody>
      </p:sp>
      <p:sp>
        <p:nvSpPr>
          <p:cNvPr id="326733" name="Rectangle 77"/>
          <p:cNvSpPr>
            <a:spLocks noChangeArrowheads="1"/>
          </p:cNvSpPr>
          <p:nvPr/>
        </p:nvSpPr>
        <p:spPr bwMode="auto">
          <a:xfrm>
            <a:off x="1187450" y="5018088"/>
            <a:ext cx="330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a:solidFill>
                  <a:srgbClr val="000000"/>
                </a:solidFill>
                <a:latin typeface="Times New Roman" panose="02020603050405020304" pitchFamily="18" charset="0"/>
              </a:rPr>
              <a:t>Jim</a:t>
            </a:r>
            <a:endParaRPr kumimoji="1" lang="en-US" altLang="zh-CN" b="1">
              <a:latin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 chapter__7</a:t>
            </a:r>
          </a:p>
        </p:txBody>
      </p:sp>
      <p:sp>
        <p:nvSpPr>
          <p:cNvPr id="5" name="灯片编号占位符 4"/>
          <p:cNvSpPr>
            <a:spLocks noGrp="1"/>
          </p:cNvSpPr>
          <p:nvPr>
            <p:ph type="sldNum" sz="quarter" idx="11"/>
          </p:nvPr>
        </p:nvSpPr>
        <p:spPr/>
        <p:txBody>
          <a:bodyPr/>
          <a:lstStyle/>
          <a:p>
            <a:fld id="{C2610852-73C2-4892-B269-34D759780BE8}" type="slidenum">
              <a:rPr lang="en-US" altLang="zh-CN"/>
              <a:pPr/>
              <a:t>41</a:t>
            </a:fld>
            <a:endParaRPr lang="en-US" altLang="zh-CN"/>
          </a:p>
        </p:txBody>
      </p:sp>
      <p:sp>
        <p:nvSpPr>
          <p:cNvPr id="689154"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a:latin typeface="黑体" panose="02010609060101010101" pitchFamily="49" charset="-122"/>
                <a:ea typeface="黑体" panose="02010609060101010101" pitchFamily="49" charset="-122"/>
              </a:rPr>
              <a:t>关键路径（</a:t>
            </a:r>
            <a:r>
              <a:rPr lang="en-US" altLang="zh-CN">
                <a:latin typeface="黑体" panose="02010609060101010101" pitchFamily="49" charset="-122"/>
                <a:ea typeface="黑体" panose="02010609060101010101" pitchFamily="49" charset="-122"/>
              </a:rPr>
              <a:t>Critical Path </a:t>
            </a:r>
            <a:r>
              <a:rPr lang="zh-CN" altLang="en-US">
                <a:latin typeface="黑体" panose="02010609060101010101" pitchFamily="49" charset="-122"/>
                <a:ea typeface="黑体" panose="02010609060101010101" pitchFamily="49" charset="-122"/>
              </a:rPr>
              <a:t>）</a:t>
            </a:r>
          </a:p>
        </p:txBody>
      </p:sp>
      <p:sp>
        <p:nvSpPr>
          <p:cNvPr id="689155" name="Rectangle 3"/>
          <p:cNvSpPr>
            <a:spLocks noGrp="1" noChangeArrowheads="1"/>
          </p:cNvSpPr>
          <p:nvPr>
            <p:ph type="body" idx="1"/>
          </p:nvPr>
        </p:nvSpPr>
        <p:spPr/>
        <p:txBody>
          <a:bodyPr/>
          <a:lstStyle/>
          <a:p>
            <a:r>
              <a:rPr lang="zh-CN" altLang="en-US">
                <a:latin typeface="黑体" panose="02010609060101010101" pitchFamily="49" charset="-122"/>
                <a:ea typeface="黑体" panose="02010609060101010101" pitchFamily="49" charset="-122"/>
              </a:rPr>
              <a:t>关键路径是决定项目完成的最短时间。</a:t>
            </a:r>
          </a:p>
          <a:p>
            <a:r>
              <a:rPr lang="zh-CN" altLang="en-US">
                <a:latin typeface="黑体" panose="02010609060101010101" pitchFamily="49" charset="-122"/>
                <a:ea typeface="黑体" panose="02010609060101010101" pitchFamily="49" charset="-122"/>
              </a:rPr>
              <a:t>项目整个网络图中最长的路径</a:t>
            </a:r>
          </a:p>
          <a:p>
            <a:r>
              <a:rPr lang="zh-CN" altLang="en-US">
                <a:latin typeface="黑体" panose="02010609060101010101" pitchFamily="49" charset="-122"/>
                <a:ea typeface="黑体" panose="02010609060101010101" pitchFamily="49" charset="-122"/>
              </a:rPr>
              <a:t>关键路径上的任何活动延迟，都会导致整个项目完成时间的延迟</a:t>
            </a:r>
          </a:p>
          <a:p>
            <a:r>
              <a:rPr lang="zh-CN" altLang="en-US">
                <a:latin typeface="黑体" panose="02010609060101010101" pitchFamily="49" charset="-122"/>
                <a:ea typeface="黑体" panose="02010609060101010101" pitchFamily="49" charset="-122"/>
              </a:rPr>
              <a:t>关键路径上的任何任务都是关键任务</a:t>
            </a:r>
          </a:p>
          <a:p>
            <a:r>
              <a:rPr lang="zh-CN" altLang="en-US">
                <a:latin typeface="黑体" panose="02010609060101010101" pitchFamily="49" charset="-122"/>
                <a:ea typeface="黑体" panose="02010609060101010101" pitchFamily="49" charset="-122"/>
              </a:rPr>
              <a:t>是时间浮动为</a:t>
            </a:r>
            <a:r>
              <a:rPr lang="en-US" altLang="zh-CN">
                <a:latin typeface="黑体" panose="02010609060101010101" pitchFamily="49" charset="-122"/>
                <a:ea typeface="黑体" panose="02010609060101010101" pitchFamily="49" charset="-122"/>
              </a:rPr>
              <a:t>0</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Float=0</a:t>
            </a:r>
            <a:r>
              <a:rPr lang="zh-CN" altLang="en-US">
                <a:latin typeface="黑体" panose="02010609060101010101" pitchFamily="49" charset="-122"/>
                <a:ea typeface="黑体" panose="02010609060101010101" pitchFamily="49" charset="-122"/>
              </a:rPr>
              <a:t>）的路径</a:t>
            </a:r>
          </a:p>
          <a:p>
            <a:endParaRPr lang="en-US" altLang="zh-CN">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60125759"/>
      </p:ext>
    </p:extLst>
  </p:cSld>
  <p:clrMapOvr>
    <a:masterClrMapping/>
  </p:clrMapOvr>
  <p:transition advClick="0">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 chapter__7</a:t>
            </a:r>
          </a:p>
        </p:txBody>
      </p:sp>
      <p:sp>
        <p:nvSpPr>
          <p:cNvPr id="5" name="灯片编号占位符 4"/>
          <p:cNvSpPr>
            <a:spLocks noGrp="1"/>
          </p:cNvSpPr>
          <p:nvPr>
            <p:ph type="sldNum" sz="quarter" idx="11"/>
          </p:nvPr>
        </p:nvSpPr>
        <p:spPr/>
        <p:txBody>
          <a:bodyPr/>
          <a:lstStyle/>
          <a:p>
            <a:fld id="{39138C16-9327-49FF-B9C1-9F21192337E8}" type="slidenum">
              <a:rPr lang="en-US" altLang="zh-CN"/>
              <a:pPr/>
              <a:t>42</a:t>
            </a:fld>
            <a:endParaRPr lang="en-US" altLang="zh-CN"/>
          </a:p>
        </p:txBody>
      </p:sp>
      <p:sp>
        <p:nvSpPr>
          <p:cNvPr id="691202" name="Rectangle 2"/>
          <p:cNvSpPr>
            <a:spLocks noChangeArrowheads="1"/>
          </p:cNvSpPr>
          <p:nvPr>
            <p:ph type="title"/>
          </p:nvPr>
        </p:nvSpPr>
        <p:spPr bwMode="auto">
          <a:xfrm>
            <a:off x="179512" y="476672"/>
            <a:ext cx="7772400" cy="1143000"/>
          </a:xfrm>
          <a:noFill/>
          <a:ln/>
        </p:spPr>
        <p:txBody>
          <a:bodyPr vert="horz" wrap="square" lIns="91440" tIns="45720" rIns="91440" bIns="45720" numCol="1" anchor="t" anchorCtr="0" compatLnSpc="1">
            <a:prstTxWarp prst="textNoShape">
              <a:avLst/>
            </a:prstTxWarp>
          </a:bodyPr>
          <a:lstStyle/>
          <a:p>
            <a:r>
              <a:rPr lang="zh-CN" altLang="en-US" dirty="0">
                <a:latin typeface="黑体" panose="02010609060101010101" pitchFamily="49" charset="-122"/>
                <a:ea typeface="黑体" panose="02010609060101010101" pitchFamily="49" charset="-122"/>
              </a:rPr>
              <a:t>确定关键路径</a:t>
            </a:r>
          </a:p>
        </p:txBody>
      </p:sp>
      <p:sp>
        <p:nvSpPr>
          <p:cNvPr id="691203" name="Rectangle 3"/>
          <p:cNvSpPr>
            <a:spLocks noGrp="1" noChangeArrowheads="1"/>
          </p:cNvSpPr>
          <p:nvPr>
            <p:ph type="body" idx="1"/>
          </p:nvPr>
        </p:nvSpPr>
        <p:spPr/>
        <p:txBody>
          <a:bodyPr/>
          <a:lstStyle/>
          <a:p>
            <a:r>
              <a:rPr lang="zh-CN" altLang="en-US" dirty="0">
                <a:latin typeface="黑体" panose="02010609060101010101" pitchFamily="49" charset="-122"/>
                <a:ea typeface="黑体" panose="02010609060101010101" pitchFamily="49" charset="-122"/>
              </a:rPr>
              <a:t>首先确定项目的网络图</a:t>
            </a:r>
          </a:p>
          <a:p>
            <a:r>
              <a:rPr lang="zh-CN" altLang="en-US" dirty="0">
                <a:latin typeface="黑体" panose="02010609060101010101" pitchFamily="49" charset="-122"/>
                <a:ea typeface="黑体" panose="02010609060101010101" pitchFamily="49" charset="-122"/>
              </a:rPr>
              <a:t>对网络图路径中的所有活动确定历时</a:t>
            </a:r>
          </a:p>
          <a:p>
            <a:r>
              <a:rPr lang="zh-CN" altLang="en-US" dirty="0">
                <a:latin typeface="黑体" panose="02010609060101010101" pitchFamily="49" charset="-122"/>
                <a:ea typeface="黑体" panose="02010609060101010101" pitchFamily="49" charset="-122"/>
              </a:rPr>
              <a:t>其中最长的路径就是 </a:t>
            </a:r>
            <a:r>
              <a:rPr lang="en-US" altLang="zh-CN" dirty="0">
                <a:latin typeface="黑体" panose="02010609060101010101" pitchFamily="49" charset="-122"/>
                <a:ea typeface="黑体" panose="02010609060101010101" pitchFamily="49" charset="-122"/>
              </a:rPr>
              <a:t>critical path</a:t>
            </a:r>
          </a:p>
        </p:txBody>
      </p:sp>
    </p:spTree>
    <p:extLst>
      <p:ext uri="{BB962C8B-B14F-4D97-AF65-F5344CB8AC3E}">
        <p14:creationId xmlns:p14="http://schemas.microsoft.com/office/powerpoint/2010/main" val="38712156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0"/>
          </p:nvPr>
        </p:nvSpPr>
        <p:spPr/>
        <p:txBody>
          <a:bodyPr/>
          <a:lstStyle/>
          <a:p>
            <a:r>
              <a:rPr lang="en-US" altLang="zh-CN"/>
              <a:t> chapter__7</a:t>
            </a:r>
          </a:p>
        </p:txBody>
      </p:sp>
      <p:sp>
        <p:nvSpPr>
          <p:cNvPr id="5" name="灯片编号占位符 3"/>
          <p:cNvSpPr>
            <a:spLocks noGrp="1"/>
          </p:cNvSpPr>
          <p:nvPr>
            <p:ph type="sldNum" sz="quarter" idx="11"/>
          </p:nvPr>
        </p:nvSpPr>
        <p:spPr/>
        <p:txBody>
          <a:bodyPr/>
          <a:lstStyle/>
          <a:p>
            <a:fld id="{CBD99518-44F7-4D3D-9D54-5B2B7937D1F9}" type="slidenum">
              <a:rPr lang="en-US" altLang="zh-CN"/>
              <a:pPr/>
              <a:t>43</a:t>
            </a:fld>
            <a:endParaRPr lang="en-US" altLang="zh-CN"/>
          </a:p>
        </p:txBody>
      </p:sp>
      <p:sp>
        <p:nvSpPr>
          <p:cNvPr id="693250" name="Rectangle 2"/>
          <p:cNvSpPr>
            <a:spLocks noChangeArrowheads="1"/>
          </p:cNvSpPr>
          <p:nvPr>
            <p:ph type="title"/>
          </p:nvPr>
        </p:nvSpPr>
        <p:spPr bwMode="auto">
          <a:xfrm>
            <a:off x="13118" y="188640"/>
            <a:ext cx="8915400" cy="990600"/>
          </a:xfrm>
          <a:noFill/>
          <a:ln/>
        </p:spPr>
        <p:txBody>
          <a:bodyPr vert="horz" wrap="square" lIns="91440" tIns="45720" rIns="91440" bIns="45720" numCol="1" anchor="t" anchorCtr="0" compatLnSpc="1">
            <a:prstTxWarp prst="textNoShape">
              <a:avLst/>
            </a:prstTxWarp>
          </a:bodyPr>
          <a:lstStyle/>
          <a:p>
            <a:r>
              <a:rPr lang="en-US" altLang="zh-CN" sz="3600" b="0" dirty="0">
                <a:latin typeface="黑体" panose="02010609060101010101" pitchFamily="49" charset="-122"/>
                <a:ea typeface="黑体" panose="02010609060101010101" pitchFamily="49" charset="-122"/>
              </a:rPr>
              <a:t>Determining the Critical Path for Project X</a:t>
            </a:r>
            <a:endParaRPr lang="en-US" altLang="zh-CN" sz="3600" dirty="0">
              <a:latin typeface="黑体" panose="02010609060101010101" pitchFamily="49" charset="-122"/>
              <a:ea typeface="黑体" panose="02010609060101010101" pitchFamily="49" charset="-122"/>
            </a:endParaRPr>
          </a:p>
        </p:txBody>
      </p:sp>
      <p:pic>
        <p:nvPicPr>
          <p:cNvPr id="69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5400"/>
            <a:ext cx="91440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83578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 chapter__7</a:t>
            </a:r>
          </a:p>
        </p:txBody>
      </p:sp>
      <p:sp>
        <p:nvSpPr>
          <p:cNvPr id="5" name="灯片编号占位符 4"/>
          <p:cNvSpPr>
            <a:spLocks noGrp="1"/>
          </p:cNvSpPr>
          <p:nvPr>
            <p:ph type="sldNum" sz="quarter" idx="11"/>
          </p:nvPr>
        </p:nvSpPr>
        <p:spPr/>
        <p:txBody>
          <a:bodyPr/>
          <a:lstStyle/>
          <a:p>
            <a:fld id="{B1287EE8-6924-4A50-97FC-AB3E54C60000}" type="slidenum">
              <a:rPr lang="en-US" altLang="zh-CN"/>
              <a:pPr/>
              <a:t>44</a:t>
            </a:fld>
            <a:endParaRPr lang="en-US" altLang="zh-CN"/>
          </a:p>
        </p:txBody>
      </p:sp>
      <p:sp>
        <p:nvSpPr>
          <p:cNvPr id="694274"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a:latin typeface="黑体" panose="02010609060101010101" pitchFamily="49" charset="-122"/>
                <a:ea typeface="黑体" panose="02010609060101010101" pitchFamily="49" charset="-122"/>
              </a:rPr>
              <a:t>关键路径的其他说明</a:t>
            </a:r>
          </a:p>
        </p:txBody>
      </p:sp>
      <p:sp>
        <p:nvSpPr>
          <p:cNvPr id="694275" name="Rectangle 3"/>
          <p:cNvSpPr>
            <a:spLocks noGrp="1" noChangeArrowheads="1"/>
          </p:cNvSpPr>
          <p:nvPr>
            <p:ph type="body" idx="1"/>
          </p:nvPr>
        </p:nvSpPr>
        <p:spPr/>
        <p:txBody>
          <a:bodyPr/>
          <a:lstStyle/>
          <a:p>
            <a:r>
              <a:rPr lang="zh-CN" altLang="en-US">
                <a:latin typeface="黑体" panose="02010609060101010101" pitchFamily="49" charset="-122"/>
                <a:ea typeface="黑体" panose="02010609060101010101" pitchFamily="49" charset="-122"/>
              </a:rPr>
              <a:t>如果关键路径上的一个活动比计划的时间长，整个项目的进度将会拖延，除非采取纠正措施</a:t>
            </a:r>
          </a:p>
          <a:p>
            <a:r>
              <a:rPr lang="zh-CN" altLang="en-US">
                <a:latin typeface="黑体" panose="02010609060101010101" pitchFamily="49" charset="-122"/>
                <a:ea typeface="黑体" panose="02010609060101010101" pitchFamily="49" charset="-122"/>
              </a:rPr>
              <a:t>并不是所有的关键任务都在关键路径上</a:t>
            </a:r>
          </a:p>
          <a:p>
            <a:r>
              <a:rPr lang="zh-CN" altLang="en-US">
                <a:latin typeface="黑体" panose="02010609060101010101" pitchFamily="49" charset="-122"/>
                <a:ea typeface="黑体" panose="02010609060101010101" pitchFamily="49" charset="-122"/>
              </a:rPr>
              <a:t>明确关键路径后，你可以合理安排进度</a:t>
            </a:r>
          </a:p>
          <a:p>
            <a:r>
              <a:rPr lang="zh-CN" altLang="en-US">
                <a:latin typeface="黑体" panose="02010609060101010101" pitchFamily="49" charset="-122"/>
                <a:ea typeface="黑体" panose="02010609060101010101" pitchFamily="49" charset="-122"/>
              </a:rPr>
              <a:t>关键路径可能不止一条</a:t>
            </a:r>
          </a:p>
          <a:p>
            <a:r>
              <a:rPr lang="zh-CN" altLang="en-US">
                <a:latin typeface="黑体" panose="02010609060101010101" pitchFamily="49" charset="-122"/>
                <a:ea typeface="黑体" panose="02010609060101010101" pitchFamily="49" charset="-122"/>
              </a:rPr>
              <a:t>在项目的进行过程中，关键路径可能改变的</a:t>
            </a:r>
          </a:p>
          <a:p>
            <a:endParaRPr lang="en-US" altLang="zh-CN">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37066578"/>
      </p:ext>
    </p:extLst>
  </p:cSld>
  <p:clrMapOvr>
    <a:masterClrMapping/>
  </p:clrMapOvr>
  <p:transition advClick="0">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 chapter__7</a:t>
            </a:r>
          </a:p>
        </p:txBody>
      </p:sp>
      <p:sp>
        <p:nvSpPr>
          <p:cNvPr id="5" name="灯片编号占位符 4"/>
          <p:cNvSpPr>
            <a:spLocks noGrp="1"/>
          </p:cNvSpPr>
          <p:nvPr>
            <p:ph type="sldNum" sz="quarter" idx="11"/>
          </p:nvPr>
        </p:nvSpPr>
        <p:spPr/>
        <p:txBody>
          <a:bodyPr/>
          <a:lstStyle/>
          <a:p>
            <a:fld id="{B121F8EA-E411-4255-A14C-0FC73578E11D}" type="slidenum">
              <a:rPr lang="en-US" altLang="zh-CN"/>
              <a:pPr/>
              <a:t>45</a:t>
            </a:fld>
            <a:endParaRPr lang="en-US" altLang="zh-CN"/>
          </a:p>
        </p:txBody>
      </p:sp>
      <p:sp>
        <p:nvSpPr>
          <p:cNvPr id="591874"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a:latin typeface="黑体" panose="02010609060101010101" pitchFamily="49" charset="-122"/>
                <a:ea typeface="黑体" panose="02010609060101010101" pitchFamily="49" charset="-122"/>
              </a:rPr>
              <a:t>正推法</a:t>
            </a:r>
            <a:r>
              <a:rPr lang="en-US" altLang="zh-CN">
                <a:latin typeface="黑体" panose="02010609060101010101" pitchFamily="49" charset="-122"/>
                <a:ea typeface="黑体" panose="02010609060101010101" pitchFamily="49" charset="-122"/>
              </a:rPr>
              <a:t>(Forward pass)</a:t>
            </a:r>
          </a:p>
        </p:txBody>
      </p:sp>
      <p:sp>
        <p:nvSpPr>
          <p:cNvPr id="591875" name="Rectangle 3"/>
          <p:cNvSpPr>
            <a:spLocks noGrp="1" noChangeArrowheads="1"/>
          </p:cNvSpPr>
          <p:nvPr>
            <p:ph type="body" idx="1"/>
          </p:nvPr>
        </p:nvSpPr>
        <p:spPr/>
        <p:txBody>
          <a:bodyPr/>
          <a:lstStyle/>
          <a:p>
            <a:pPr>
              <a:lnSpc>
                <a:spcPct val="90000"/>
              </a:lnSpc>
              <a:buFont typeface="Monotype Sorts" charset="0"/>
              <a:buNone/>
            </a:pPr>
            <a:r>
              <a:rPr lang="zh-CN" altLang="en-US" sz="2400" b="1">
                <a:solidFill>
                  <a:srgbClr val="B0AC00"/>
                </a:solidFill>
                <a:latin typeface="黑体" panose="02010609060101010101" pitchFamily="49" charset="-122"/>
                <a:ea typeface="黑体" panose="02010609060101010101" pitchFamily="49" charset="-122"/>
              </a:rPr>
              <a:t>按照时间顺序计算最早开始时间和最早完成时间的方法</a:t>
            </a:r>
            <a:r>
              <a:rPr lang="en-US" altLang="zh-CN" sz="2400" b="1">
                <a:solidFill>
                  <a:srgbClr val="B0AC00"/>
                </a:solidFill>
                <a:latin typeface="黑体" panose="02010609060101010101" pitchFamily="49" charset="-122"/>
                <a:ea typeface="黑体" panose="02010609060101010101" pitchFamily="49" charset="-122"/>
              </a:rPr>
              <a:t>,</a:t>
            </a:r>
            <a:r>
              <a:rPr lang="zh-CN" altLang="en-US" sz="2400" b="1">
                <a:solidFill>
                  <a:srgbClr val="B0AC00"/>
                </a:solidFill>
                <a:latin typeface="黑体" panose="02010609060101010101" pitchFamily="49" charset="-122"/>
                <a:ea typeface="黑体" panose="02010609060101010101" pitchFamily="49" charset="-122"/>
              </a:rPr>
              <a:t>称为正推法</a:t>
            </a:r>
            <a:r>
              <a:rPr lang="en-US" altLang="zh-CN" sz="2400" b="1">
                <a:solidFill>
                  <a:srgbClr val="B0AC00"/>
                </a:solidFill>
                <a:latin typeface="黑体" panose="02010609060101010101" pitchFamily="49" charset="-122"/>
                <a:ea typeface="黑体" panose="02010609060101010101" pitchFamily="49" charset="-122"/>
              </a:rPr>
              <a:t>..</a:t>
            </a:r>
          </a:p>
          <a:p>
            <a:pPr>
              <a:lnSpc>
                <a:spcPct val="90000"/>
              </a:lnSpc>
            </a:pPr>
            <a:r>
              <a:rPr lang="zh-CN" altLang="en-US" sz="2400">
                <a:latin typeface="黑体" panose="02010609060101010101" pitchFamily="49" charset="-122"/>
                <a:ea typeface="黑体" panose="02010609060101010101" pitchFamily="49" charset="-122"/>
              </a:rPr>
              <a:t>首先建立项目的开始时间</a:t>
            </a:r>
          </a:p>
          <a:p>
            <a:pPr>
              <a:lnSpc>
                <a:spcPct val="90000"/>
              </a:lnSpc>
            </a:pPr>
            <a:r>
              <a:rPr lang="zh-CN" altLang="en-US" sz="2400">
                <a:latin typeface="黑体" panose="02010609060101010101" pitchFamily="49" charset="-122"/>
                <a:ea typeface="黑体" panose="02010609060101010101" pitchFamily="49" charset="-122"/>
              </a:rPr>
              <a:t>项目的开始时间是网络图中第一个活动的最早开始时间</a:t>
            </a:r>
          </a:p>
          <a:p>
            <a:pPr>
              <a:lnSpc>
                <a:spcPct val="90000"/>
              </a:lnSpc>
            </a:pPr>
            <a:r>
              <a:rPr lang="zh-CN" altLang="en-US" sz="2400">
                <a:latin typeface="黑体" panose="02010609060101010101" pitchFamily="49" charset="-122"/>
                <a:ea typeface="黑体" panose="02010609060101010101" pitchFamily="49" charset="-122"/>
              </a:rPr>
              <a:t>从左到右，从上到下进行任务编排</a:t>
            </a:r>
          </a:p>
          <a:p>
            <a:pPr>
              <a:lnSpc>
                <a:spcPct val="90000"/>
              </a:lnSpc>
            </a:pPr>
            <a:r>
              <a:rPr lang="zh-CN" altLang="en-US" sz="2400">
                <a:latin typeface="黑体" panose="02010609060101010101" pitchFamily="49" charset="-122"/>
                <a:ea typeface="黑体" panose="02010609060101010101" pitchFamily="49" charset="-122"/>
              </a:rPr>
              <a:t> 当一个任务有多个前置时，选择其中最大的最早完成日期作为其后置任务的最早开始日期</a:t>
            </a:r>
          </a:p>
          <a:p>
            <a:pPr>
              <a:lnSpc>
                <a:spcPct val="90000"/>
              </a:lnSpc>
            </a:pPr>
            <a:r>
              <a:rPr lang="zh-CN" altLang="en-US" sz="2400">
                <a:latin typeface="黑体" panose="02010609060101010101" pitchFamily="49" charset="-122"/>
                <a:ea typeface="黑体" panose="02010609060101010101" pitchFamily="49" charset="-122"/>
              </a:rPr>
              <a:t>公式</a:t>
            </a:r>
            <a:r>
              <a:rPr lang="en-US" altLang="zh-CN" sz="2400">
                <a:latin typeface="黑体" panose="02010609060101010101" pitchFamily="49" charset="-122"/>
                <a:ea typeface="黑体" panose="02010609060101010101" pitchFamily="49" charset="-122"/>
              </a:rPr>
              <a:t>:</a:t>
            </a:r>
          </a:p>
          <a:p>
            <a:pPr lvl="1">
              <a:lnSpc>
                <a:spcPct val="90000"/>
              </a:lnSpc>
            </a:pPr>
            <a:r>
              <a:rPr lang="en-US" altLang="zh-CN" sz="2200">
                <a:latin typeface="黑体" panose="02010609060101010101" pitchFamily="49" charset="-122"/>
                <a:ea typeface="黑体" panose="02010609060101010101" pitchFamily="49" charset="-122"/>
              </a:rPr>
              <a:t>ES+Duration=EF</a:t>
            </a:r>
          </a:p>
          <a:p>
            <a:pPr lvl="1">
              <a:lnSpc>
                <a:spcPct val="90000"/>
              </a:lnSpc>
            </a:pPr>
            <a:r>
              <a:rPr lang="en-US" altLang="zh-CN" sz="2200">
                <a:latin typeface="黑体" panose="02010609060101010101" pitchFamily="49" charset="-122"/>
                <a:ea typeface="黑体" panose="02010609060101010101" pitchFamily="49" charset="-122"/>
              </a:rPr>
              <a:t>EF+Lag=ESs</a:t>
            </a:r>
          </a:p>
          <a:p>
            <a:pPr lvl="1">
              <a:lnSpc>
                <a:spcPct val="90000"/>
              </a:lnSpc>
            </a:pPr>
            <a:endParaRPr lang="en-US" altLang="zh-CN" sz="2200">
              <a:latin typeface="黑体" panose="02010609060101010101" pitchFamily="49" charset="-122"/>
              <a:ea typeface="黑体" panose="02010609060101010101" pitchFamily="49" charset="-122"/>
            </a:endParaRPr>
          </a:p>
          <a:p>
            <a:pPr lvl="1">
              <a:lnSpc>
                <a:spcPct val="90000"/>
              </a:lnSpc>
            </a:pPr>
            <a:endParaRPr lang="en-US" altLang="zh-CN" sz="22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13856542"/>
      </p:ext>
    </p:extLst>
  </p:cSld>
  <p:clrMapOvr>
    <a:masterClrMapping/>
  </p:clrMapOvr>
  <p:transition advClick="0">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91" name="页脚占位符 3"/>
          <p:cNvSpPr>
            <a:spLocks noGrp="1"/>
          </p:cNvSpPr>
          <p:nvPr>
            <p:ph type="ftr" sz="quarter" idx="10"/>
          </p:nvPr>
        </p:nvSpPr>
        <p:spPr/>
        <p:txBody>
          <a:bodyPr/>
          <a:lstStyle/>
          <a:p>
            <a:r>
              <a:rPr lang="en-US" altLang="zh-CN">
                <a:solidFill>
                  <a:schemeClr val="bg1">
                    <a:lumMod val="50000"/>
                  </a:schemeClr>
                </a:solidFill>
              </a:rPr>
              <a:t> chapter__7</a:t>
            </a:r>
          </a:p>
        </p:txBody>
      </p:sp>
      <p:sp>
        <p:nvSpPr>
          <p:cNvPr id="92" name="灯片编号占位符 4"/>
          <p:cNvSpPr>
            <a:spLocks noGrp="1"/>
          </p:cNvSpPr>
          <p:nvPr>
            <p:ph type="sldNum" sz="quarter" idx="11"/>
          </p:nvPr>
        </p:nvSpPr>
        <p:spPr/>
        <p:txBody>
          <a:bodyPr/>
          <a:lstStyle/>
          <a:p>
            <a:fld id="{3703E8BA-442E-4884-9FE6-1F6D68678643}" type="slidenum">
              <a:rPr lang="en-US" altLang="zh-CN">
                <a:solidFill>
                  <a:schemeClr val="bg1">
                    <a:lumMod val="50000"/>
                  </a:schemeClr>
                </a:solidFill>
              </a:rPr>
              <a:pPr/>
              <a:t>46</a:t>
            </a:fld>
            <a:endParaRPr lang="en-US" altLang="zh-CN">
              <a:solidFill>
                <a:schemeClr val="bg1">
                  <a:lumMod val="50000"/>
                </a:schemeClr>
              </a:solidFill>
            </a:endParaRPr>
          </a:p>
        </p:txBody>
      </p:sp>
      <p:sp>
        <p:nvSpPr>
          <p:cNvPr id="768002"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a:latin typeface="黑体" panose="02010609060101010101" pitchFamily="49" charset="-122"/>
                <a:ea typeface="黑体" panose="02010609060101010101" pitchFamily="49" charset="-122"/>
              </a:rPr>
              <a:t>正推法实例</a:t>
            </a:r>
          </a:p>
        </p:txBody>
      </p:sp>
      <p:sp>
        <p:nvSpPr>
          <p:cNvPr id="768003" name="Text Box 3"/>
          <p:cNvSpPr txBox="1">
            <a:spLocks noChangeArrowheads="1"/>
          </p:cNvSpPr>
          <p:nvPr/>
        </p:nvSpPr>
        <p:spPr bwMode="auto">
          <a:xfrm>
            <a:off x="0" y="3276600"/>
            <a:ext cx="519113" cy="260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64000"/>
              </a:lnSpc>
            </a:pPr>
            <a:r>
              <a:rPr kumimoji="0" lang="en-US" altLang="zh-CN" sz="700">
                <a:latin typeface="Times New Roman" panose="02020603050405020304" pitchFamily="18" charset="0"/>
              </a:rPr>
              <a:t>Start</a:t>
            </a:r>
          </a:p>
        </p:txBody>
      </p:sp>
      <p:sp>
        <p:nvSpPr>
          <p:cNvPr id="768004" name="Text Box 4"/>
          <p:cNvSpPr txBox="1">
            <a:spLocks noChangeArrowheads="1"/>
          </p:cNvSpPr>
          <p:nvPr/>
        </p:nvSpPr>
        <p:spPr bwMode="auto">
          <a:xfrm>
            <a:off x="1966913" y="2884488"/>
            <a:ext cx="438150" cy="236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LF</a:t>
            </a:r>
          </a:p>
        </p:txBody>
      </p:sp>
      <p:sp>
        <p:nvSpPr>
          <p:cNvPr id="768005" name="Text Box 5"/>
          <p:cNvSpPr txBox="1">
            <a:spLocks noChangeArrowheads="1"/>
          </p:cNvSpPr>
          <p:nvPr/>
        </p:nvSpPr>
        <p:spPr bwMode="auto">
          <a:xfrm>
            <a:off x="1063625" y="2895600"/>
            <a:ext cx="438150" cy="2365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LS</a:t>
            </a:r>
          </a:p>
        </p:txBody>
      </p:sp>
      <p:sp>
        <p:nvSpPr>
          <p:cNvPr id="768006" name="Text Box 6"/>
          <p:cNvSpPr txBox="1">
            <a:spLocks noChangeArrowheads="1"/>
          </p:cNvSpPr>
          <p:nvPr/>
        </p:nvSpPr>
        <p:spPr bwMode="auto">
          <a:xfrm>
            <a:off x="1966913" y="1916113"/>
            <a:ext cx="438150" cy="236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EF</a:t>
            </a:r>
          </a:p>
        </p:txBody>
      </p:sp>
      <p:sp>
        <p:nvSpPr>
          <p:cNvPr id="768007" name="Text Box 7"/>
          <p:cNvSpPr txBox="1">
            <a:spLocks noChangeArrowheads="1"/>
          </p:cNvSpPr>
          <p:nvPr/>
        </p:nvSpPr>
        <p:spPr bwMode="auto">
          <a:xfrm>
            <a:off x="1023938" y="1905000"/>
            <a:ext cx="438150" cy="2365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ES</a:t>
            </a:r>
          </a:p>
        </p:txBody>
      </p:sp>
      <p:sp>
        <p:nvSpPr>
          <p:cNvPr id="768008" name="Rectangle 8"/>
          <p:cNvSpPr>
            <a:spLocks noChangeArrowheads="1"/>
          </p:cNvSpPr>
          <p:nvPr/>
        </p:nvSpPr>
        <p:spPr bwMode="auto">
          <a:xfrm>
            <a:off x="1023938" y="2130425"/>
            <a:ext cx="1395412" cy="787400"/>
          </a:xfrm>
          <a:prstGeom prst="rect">
            <a:avLst/>
          </a:prstGeom>
          <a:solidFill>
            <a:srgbClr val="FFFFFF"/>
          </a:solidFill>
          <a:ln w="9525">
            <a:solidFill>
              <a:srgbClr val="000000"/>
            </a:solidFill>
            <a:miter lim="800000"/>
            <a:headEnd/>
            <a:tailEnd/>
          </a:ln>
        </p:spPr>
        <p:txBody>
          <a:bodyPr/>
          <a:lstStyle/>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r>
              <a:rPr kumimoji="0" lang="en-US" altLang="zh-CN" sz="1000">
                <a:solidFill>
                  <a:schemeClr val="bg1">
                    <a:lumMod val="50000"/>
                  </a:schemeClr>
                </a:solidFill>
                <a:latin typeface="Times New Roman" panose="02020603050405020304" pitchFamily="18" charset="0"/>
              </a:rPr>
              <a:t>Duration=7</a:t>
            </a:r>
          </a:p>
          <a:p>
            <a:pPr eaLnBrk="0" hangingPunct="0">
              <a:lnSpc>
                <a:spcPct val="88000"/>
              </a:lnSpc>
            </a:pPr>
            <a:r>
              <a:rPr kumimoji="0" lang="en-US" altLang="zh-CN" sz="1000">
                <a:solidFill>
                  <a:schemeClr val="bg1">
                    <a:lumMod val="50000"/>
                  </a:schemeClr>
                </a:solidFill>
                <a:latin typeface="Times New Roman" panose="02020603050405020304" pitchFamily="18" charset="0"/>
              </a:rPr>
              <a:t>Task A</a:t>
            </a:r>
          </a:p>
        </p:txBody>
      </p:sp>
      <p:sp>
        <p:nvSpPr>
          <p:cNvPr id="768009" name="Rectangle 9"/>
          <p:cNvSpPr>
            <a:spLocks noChangeArrowheads="1"/>
          </p:cNvSpPr>
          <p:nvPr/>
        </p:nvSpPr>
        <p:spPr bwMode="auto">
          <a:xfrm>
            <a:off x="1023938" y="2136775"/>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a:t>
            </a:r>
          </a:p>
        </p:txBody>
      </p:sp>
      <p:sp>
        <p:nvSpPr>
          <p:cNvPr id="768010" name="Rectangle 10"/>
          <p:cNvSpPr>
            <a:spLocks noChangeArrowheads="1"/>
          </p:cNvSpPr>
          <p:nvPr/>
        </p:nvSpPr>
        <p:spPr bwMode="auto">
          <a:xfrm>
            <a:off x="1914525" y="2136775"/>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8</a:t>
            </a:r>
          </a:p>
        </p:txBody>
      </p:sp>
      <p:sp>
        <p:nvSpPr>
          <p:cNvPr id="768011" name="Rectangle 11"/>
          <p:cNvSpPr>
            <a:spLocks noChangeArrowheads="1"/>
          </p:cNvSpPr>
          <p:nvPr/>
        </p:nvSpPr>
        <p:spPr bwMode="auto">
          <a:xfrm>
            <a:off x="1036638" y="2692400"/>
            <a:ext cx="504825" cy="225425"/>
          </a:xfrm>
          <a:prstGeom prst="rect">
            <a:avLst/>
          </a:prstGeom>
          <a:solidFill>
            <a:srgbClr val="FFFFFF"/>
          </a:solidFill>
          <a:ln w="9525">
            <a:solidFill>
              <a:srgbClr val="000000"/>
            </a:solidFill>
            <a:miter lim="800000"/>
            <a:headEnd/>
            <a:tailEnd/>
          </a:ln>
        </p:spPr>
        <p:txBody>
          <a:bodyPr/>
          <a:lstStyle/>
          <a:p>
            <a:pPr eaLnBrk="0" hangingPunct="0">
              <a:lnSpc>
                <a:spcPct val="64000"/>
              </a:lnSpc>
            </a:pPr>
            <a:endParaRPr kumimoji="0" lang="zh-CN" altLang="zh-CN" sz="1000">
              <a:solidFill>
                <a:schemeClr val="bg1">
                  <a:lumMod val="50000"/>
                </a:schemeClr>
              </a:solidFill>
              <a:latin typeface="Times New Roman" panose="02020603050405020304" pitchFamily="18" charset="0"/>
            </a:endParaRPr>
          </a:p>
        </p:txBody>
      </p:sp>
      <p:sp>
        <p:nvSpPr>
          <p:cNvPr id="768012" name="Rectangle 12"/>
          <p:cNvSpPr>
            <a:spLocks noChangeArrowheads="1"/>
          </p:cNvSpPr>
          <p:nvPr/>
        </p:nvSpPr>
        <p:spPr bwMode="auto">
          <a:xfrm>
            <a:off x="1925638" y="2700338"/>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endParaRPr kumimoji="0" lang="zh-CN" altLang="zh-CN" sz="1000">
              <a:solidFill>
                <a:schemeClr val="bg1">
                  <a:lumMod val="50000"/>
                </a:schemeClr>
              </a:solidFill>
              <a:latin typeface="Times New Roman" panose="02020603050405020304" pitchFamily="18" charset="0"/>
            </a:endParaRPr>
          </a:p>
        </p:txBody>
      </p:sp>
      <p:sp>
        <p:nvSpPr>
          <p:cNvPr id="768013" name="Text Box 13"/>
          <p:cNvSpPr txBox="1">
            <a:spLocks noChangeArrowheads="1"/>
          </p:cNvSpPr>
          <p:nvPr/>
        </p:nvSpPr>
        <p:spPr bwMode="auto">
          <a:xfrm>
            <a:off x="1993900" y="4270375"/>
            <a:ext cx="438150" cy="2365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LF</a:t>
            </a:r>
          </a:p>
        </p:txBody>
      </p:sp>
      <p:sp>
        <p:nvSpPr>
          <p:cNvPr id="768014" name="Text Box 14"/>
          <p:cNvSpPr txBox="1">
            <a:spLocks noChangeArrowheads="1"/>
          </p:cNvSpPr>
          <p:nvPr/>
        </p:nvSpPr>
        <p:spPr bwMode="auto">
          <a:xfrm>
            <a:off x="1092200" y="4281488"/>
            <a:ext cx="438150" cy="236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LS</a:t>
            </a:r>
          </a:p>
        </p:txBody>
      </p:sp>
      <p:sp>
        <p:nvSpPr>
          <p:cNvPr id="768015" name="Text Box 15"/>
          <p:cNvSpPr txBox="1">
            <a:spLocks noChangeArrowheads="1"/>
          </p:cNvSpPr>
          <p:nvPr/>
        </p:nvSpPr>
        <p:spPr bwMode="auto">
          <a:xfrm>
            <a:off x="1993900" y="3300413"/>
            <a:ext cx="438150" cy="236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EF</a:t>
            </a:r>
          </a:p>
        </p:txBody>
      </p:sp>
      <p:sp>
        <p:nvSpPr>
          <p:cNvPr id="768016" name="Text Box 16"/>
          <p:cNvSpPr txBox="1">
            <a:spLocks noChangeArrowheads="1"/>
          </p:cNvSpPr>
          <p:nvPr/>
        </p:nvSpPr>
        <p:spPr bwMode="auto">
          <a:xfrm>
            <a:off x="1052513" y="3289300"/>
            <a:ext cx="436562" cy="2365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ES</a:t>
            </a:r>
          </a:p>
        </p:txBody>
      </p:sp>
      <p:sp>
        <p:nvSpPr>
          <p:cNvPr id="768017" name="Rectangle 17"/>
          <p:cNvSpPr>
            <a:spLocks noChangeArrowheads="1"/>
          </p:cNvSpPr>
          <p:nvPr/>
        </p:nvSpPr>
        <p:spPr bwMode="auto">
          <a:xfrm>
            <a:off x="1052513" y="3514725"/>
            <a:ext cx="1393825" cy="788988"/>
          </a:xfrm>
          <a:prstGeom prst="rect">
            <a:avLst/>
          </a:prstGeom>
          <a:solidFill>
            <a:srgbClr val="FFFFFF"/>
          </a:solidFill>
          <a:ln w="9525">
            <a:solidFill>
              <a:srgbClr val="000000"/>
            </a:solidFill>
            <a:miter lim="800000"/>
            <a:headEnd/>
            <a:tailEnd/>
          </a:ln>
        </p:spPr>
        <p:txBody>
          <a:bodyPr/>
          <a:lstStyle/>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r>
              <a:rPr kumimoji="0" lang="en-US" altLang="zh-CN" sz="1000">
                <a:solidFill>
                  <a:schemeClr val="bg1">
                    <a:lumMod val="50000"/>
                  </a:schemeClr>
                </a:solidFill>
                <a:latin typeface="Times New Roman" panose="02020603050405020304" pitchFamily="18" charset="0"/>
              </a:rPr>
              <a:t>Duration=3</a:t>
            </a:r>
          </a:p>
          <a:p>
            <a:pPr eaLnBrk="0" hangingPunct="0">
              <a:lnSpc>
                <a:spcPct val="88000"/>
              </a:lnSpc>
            </a:pPr>
            <a:r>
              <a:rPr kumimoji="0" lang="en-US" altLang="zh-CN" sz="1000">
                <a:solidFill>
                  <a:schemeClr val="bg1">
                    <a:lumMod val="50000"/>
                  </a:schemeClr>
                </a:solidFill>
                <a:latin typeface="Times New Roman" panose="02020603050405020304" pitchFamily="18" charset="0"/>
              </a:rPr>
              <a:t>Task B</a:t>
            </a:r>
          </a:p>
        </p:txBody>
      </p:sp>
      <p:sp>
        <p:nvSpPr>
          <p:cNvPr id="768018" name="Rectangle 18"/>
          <p:cNvSpPr>
            <a:spLocks noChangeArrowheads="1"/>
          </p:cNvSpPr>
          <p:nvPr/>
        </p:nvSpPr>
        <p:spPr bwMode="auto">
          <a:xfrm>
            <a:off x="1052513" y="3521075"/>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a:t>
            </a:r>
          </a:p>
        </p:txBody>
      </p:sp>
      <p:sp>
        <p:nvSpPr>
          <p:cNvPr id="768019" name="Rectangle 19"/>
          <p:cNvSpPr>
            <a:spLocks noChangeArrowheads="1"/>
          </p:cNvSpPr>
          <p:nvPr/>
        </p:nvSpPr>
        <p:spPr bwMode="auto">
          <a:xfrm>
            <a:off x="1941513" y="3521075"/>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4</a:t>
            </a:r>
          </a:p>
        </p:txBody>
      </p:sp>
      <p:sp>
        <p:nvSpPr>
          <p:cNvPr id="768020" name="Rectangle 20"/>
          <p:cNvSpPr>
            <a:spLocks noChangeArrowheads="1"/>
          </p:cNvSpPr>
          <p:nvPr/>
        </p:nvSpPr>
        <p:spPr bwMode="auto">
          <a:xfrm>
            <a:off x="1065213" y="4078288"/>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endParaRPr kumimoji="0" lang="zh-CN" altLang="zh-CN" sz="1000">
              <a:solidFill>
                <a:schemeClr val="bg1">
                  <a:lumMod val="50000"/>
                </a:schemeClr>
              </a:solidFill>
              <a:latin typeface="Times New Roman" panose="02020603050405020304" pitchFamily="18" charset="0"/>
            </a:endParaRPr>
          </a:p>
        </p:txBody>
      </p:sp>
      <p:sp>
        <p:nvSpPr>
          <p:cNvPr id="768021" name="Rectangle 21"/>
          <p:cNvSpPr>
            <a:spLocks noChangeArrowheads="1"/>
          </p:cNvSpPr>
          <p:nvPr/>
        </p:nvSpPr>
        <p:spPr bwMode="auto">
          <a:xfrm>
            <a:off x="1952625" y="4084638"/>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endParaRPr kumimoji="0" lang="zh-CN" altLang="zh-CN" sz="1000">
              <a:solidFill>
                <a:schemeClr val="bg1">
                  <a:lumMod val="50000"/>
                </a:schemeClr>
              </a:solidFill>
              <a:latin typeface="Times New Roman" panose="02020603050405020304" pitchFamily="18" charset="0"/>
            </a:endParaRPr>
          </a:p>
        </p:txBody>
      </p:sp>
      <p:sp>
        <p:nvSpPr>
          <p:cNvPr id="768022" name="Text Box 22"/>
          <p:cNvSpPr txBox="1">
            <a:spLocks noChangeArrowheads="1"/>
          </p:cNvSpPr>
          <p:nvPr/>
        </p:nvSpPr>
        <p:spPr bwMode="auto">
          <a:xfrm>
            <a:off x="3881438" y="2930525"/>
            <a:ext cx="438150" cy="2365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LF</a:t>
            </a:r>
          </a:p>
        </p:txBody>
      </p:sp>
      <p:sp>
        <p:nvSpPr>
          <p:cNvPr id="768023" name="Text Box 23"/>
          <p:cNvSpPr txBox="1">
            <a:spLocks noChangeArrowheads="1"/>
          </p:cNvSpPr>
          <p:nvPr/>
        </p:nvSpPr>
        <p:spPr bwMode="auto">
          <a:xfrm>
            <a:off x="2978150" y="2941638"/>
            <a:ext cx="438150" cy="236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LS</a:t>
            </a:r>
          </a:p>
        </p:txBody>
      </p:sp>
      <p:sp>
        <p:nvSpPr>
          <p:cNvPr id="768024" name="Text Box 24"/>
          <p:cNvSpPr txBox="1">
            <a:spLocks noChangeArrowheads="1"/>
          </p:cNvSpPr>
          <p:nvPr/>
        </p:nvSpPr>
        <p:spPr bwMode="auto">
          <a:xfrm>
            <a:off x="3881438" y="1960563"/>
            <a:ext cx="438150" cy="236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EF</a:t>
            </a:r>
          </a:p>
        </p:txBody>
      </p:sp>
      <p:sp>
        <p:nvSpPr>
          <p:cNvPr id="768025" name="Text Box 25"/>
          <p:cNvSpPr txBox="1">
            <a:spLocks noChangeArrowheads="1"/>
          </p:cNvSpPr>
          <p:nvPr/>
        </p:nvSpPr>
        <p:spPr bwMode="auto">
          <a:xfrm>
            <a:off x="2938463" y="1949450"/>
            <a:ext cx="438150" cy="2365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ES</a:t>
            </a:r>
          </a:p>
        </p:txBody>
      </p:sp>
      <p:sp>
        <p:nvSpPr>
          <p:cNvPr id="768026" name="Rectangle 26"/>
          <p:cNvSpPr>
            <a:spLocks noChangeArrowheads="1"/>
          </p:cNvSpPr>
          <p:nvPr/>
        </p:nvSpPr>
        <p:spPr bwMode="auto">
          <a:xfrm>
            <a:off x="2938463" y="2174875"/>
            <a:ext cx="1395412" cy="788988"/>
          </a:xfrm>
          <a:prstGeom prst="rect">
            <a:avLst/>
          </a:prstGeom>
          <a:solidFill>
            <a:srgbClr val="FFFFFF"/>
          </a:solidFill>
          <a:ln w="9525">
            <a:solidFill>
              <a:srgbClr val="000000"/>
            </a:solidFill>
            <a:miter lim="800000"/>
            <a:headEnd/>
            <a:tailEnd/>
          </a:ln>
        </p:spPr>
        <p:txBody>
          <a:bodyPr/>
          <a:lstStyle/>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r>
              <a:rPr kumimoji="0" lang="en-US" altLang="zh-CN" sz="1000">
                <a:solidFill>
                  <a:schemeClr val="bg1">
                    <a:lumMod val="50000"/>
                  </a:schemeClr>
                </a:solidFill>
                <a:latin typeface="Times New Roman" panose="02020603050405020304" pitchFamily="18" charset="0"/>
              </a:rPr>
              <a:t>Duration=6</a:t>
            </a:r>
          </a:p>
          <a:p>
            <a:pPr eaLnBrk="0" hangingPunct="0">
              <a:lnSpc>
                <a:spcPct val="88000"/>
              </a:lnSpc>
            </a:pPr>
            <a:r>
              <a:rPr kumimoji="0" lang="en-US" altLang="zh-CN" sz="1000">
                <a:solidFill>
                  <a:schemeClr val="bg1">
                    <a:lumMod val="50000"/>
                  </a:schemeClr>
                </a:solidFill>
                <a:latin typeface="Times New Roman" panose="02020603050405020304" pitchFamily="18" charset="0"/>
              </a:rPr>
              <a:t>Task C</a:t>
            </a:r>
          </a:p>
        </p:txBody>
      </p:sp>
      <p:sp>
        <p:nvSpPr>
          <p:cNvPr id="768027" name="Rectangle 27"/>
          <p:cNvSpPr>
            <a:spLocks noChangeArrowheads="1"/>
          </p:cNvSpPr>
          <p:nvPr/>
        </p:nvSpPr>
        <p:spPr bwMode="auto">
          <a:xfrm>
            <a:off x="2938463" y="2181225"/>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8</a:t>
            </a:r>
          </a:p>
        </p:txBody>
      </p:sp>
      <p:sp>
        <p:nvSpPr>
          <p:cNvPr id="768028" name="Rectangle 28"/>
          <p:cNvSpPr>
            <a:spLocks noChangeArrowheads="1"/>
          </p:cNvSpPr>
          <p:nvPr/>
        </p:nvSpPr>
        <p:spPr bwMode="auto">
          <a:xfrm>
            <a:off x="3829050" y="2181225"/>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14</a:t>
            </a:r>
          </a:p>
        </p:txBody>
      </p:sp>
      <p:sp>
        <p:nvSpPr>
          <p:cNvPr id="768029" name="Rectangle 29"/>
          <p:cNvSpPr>
            <a:spLocks noChangeArrowheads="1"/>
          </p:cNvSpPr>
          <p:nvPr/>
        </p:nvSpPr>
        <p:spPr bwMode="auto">
          <a:xfrm>
            <a:off x="2951163" y="2738438"/>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endParaRPr kumimoji="0" lang="zh-CN" altLang="zh-CN" sz="1000">
              <a:solidFill>
                <a:schemeClr val="bg1">
                  <a:lumMod val="50000"/>
                </a:schemeClr>
              </a:solidFill>
              <a:latin typeface="Times New Roman" panose="02020603050405020304" pitchFamily="18" charset="0"/>
            </a:endParaRPr>
          </a:p>
        </p:txBody>
      </p:sp>
      <p:sp>
        <p:nvSpPr>
          <p:cNvPr id="768030" name="Rectangle 30"/>
          <p:cNvSpPr>
            <a:spLocks noChangeArrowheads="1"/>
          </p:cNvSpPr>
          <p:nvPr/>
        </p:nvSpPr>
        <p:spPr bwMode="auto">
          <a:xfrm>
            <a:off x="3840163" y="2744788"/>
            <a:ext cx="504825" cy="225425"/>
          </a:xfrm>
          <a:prstGeom prst="rect">
            <a:avLst/>
          </a:prstGeom>
          <a:solidFill>
            <a:srgbClr val="FFFFFF"/>
          </a:solidFill>
          <a:ln w="9525">
            <a:solidFill>
              <a:srgbClr val="000000"/>
            </a:solidFill>
            <a:miter lim="800000"/>
            <a:headEnd/>
            <a:tailEnd/>
          </a:ln>
        </p:spPr>
        <p:txBody>
          <a:bodyPr/>
          <a:lstStyle/>
          <a:p>
            <a:pPr algn="just" eaLnBrk="0" hangingPunct="0">
              <a:lnSpc>
                <a:spcPct val="72000"/>
              </a:lnSpc>
            </a:pPr>
            <a:endParaRPr kumimoji="0" lang="zh-CN" altLang="zh-CN" sz="1000">
              <a:solidFill>
                <a:schemeClr val="bg1">
                  <a:lumMod val="50000"/>
                </a:schemeClr>
              </a:solidFill>
              <a:latin typeface="Times New Roman" panose="02020603050405020304" pitchFamily="18" charset="0"/>
            </a:endParaRPr>
          </a:p>
        </p:txBody>
      </p:sp>
      <p:sp>
        <p:nvSpPr>
          <p:cNvPr id="768031" name="Text Box 31"/>
          <p:cNvSpPr txBox="1">
            <a:spLocks noChangeArrowheads="1"/>
          </p:cNvSpPr>
          <p:nvPr/>
        </p:nvSpPr>
        <p:spPr bwMode="auto">
          <a:xfrm>
            <a:off x="3825875" y="4359275"/>
            <a:ext cx="438150" cy="2365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LF</a:t>
            </a:r>
          </a:p>
        </p:txBody>
      </p:sp>
      <p:sp>
        <p:nvSpPr>
          <p:cNvPr id="768032" name="Text Box 32"/>
          <p:cNvSpPr txBox="1">
            <a:spLocks noChangeArrowheads="1"/>
          </p:cNvSpPr>
          <p:nvPr/>
        </p:nvSpPr>
        <p:spPr bwMode="auto">
          <a:xfrm>
            <a:off x="2924175" y="4370388"/>
            <a:ext cx="438150" cy="236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LS</a:t>
            </a:r>
          </a:p>
        </p:txBody>
      </p:sp>
      <p:sp>
        <p:nvSpPr>
          <p:cNvPr id="768033" name="Text Box 33"/>
          <p:cNvSpPr txBox="1">
            <a:spLocks noChangeArrowheads="1"/>
          </p:cNvSpPr>
          <p:nvPr/>
        </p:nvSpPr>
        <p:spPr bwMode="auto">
          <a:xfrm>
            <a:off x="3825875" y="3390900"/>
            <a:ext cx="438150" cy="2365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EF</a:t>
            </a:r>
          </a:p>
        </p:txBody>
      </p:sp>
      <p:sp>
        <p:nvSpPr>
          <p:cNvPr id="768034" name="Text Box 34"/>
          <p:cNvSpPr txBox="1">
            <a:spLocks noChangeArrowheads="1"/>
          </p:cNvSpPr>
          <p:nvPr/>
        </p:nvSpPr>
        <p:spPr bwMode="auto">
          <a:xfrm>
            <a:off x="2884488" y="3379788"/>
            <a:ext cx="436562" cy="236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ES</a:t>
            </a:r>
          </a:p>
        </p:txBody>
      </p:sp>
      <p:sp>
        <p:nvSpPr>
          <p:cNvPr id="768035" name="Rectangle 35"/>
          <p:cNvSpPr>
            <a:spLocks noChangeArrowheads="1"/>
          </p:cNvSpPr>
          <p:nvPr/>
        </p:nvSpPr>
        <p:spPr bwMode="auto">
          <a:xfrm>
            <a:off x="2884488" y="3605213"/>
            <a:ext cx="1393825" cy="787400"/>
          </a:xfrm>
          <a:prstGeom prst="rect">
            <a:avLst/>
          </a:prstGeom>
          <a:solidFill>
            <a:srgbClr val="FFFFFF"/>
          </a:solidFill>
          <a:ln w="9525">
            <a:solidFill>
              <a:srgbClr val="000000"/>
            </a:solidFill>
            <a:miter lim="800000"/>
            <a:headEnd/>
            <a:tailEnd/>
          </a:ln>
        </p:spPr>
        <p:txBody>
          <a:bodyPr/>
          <a:lstStyle/>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r>
              <a:rPr kumimoji="0" lang="en-US" altLang="zh-CN" sz="1000">
                <a:solidFill>
                  <a:schemeClr val="bg1">
                    <a:lumMod val="50000"/>
                  </a:schemeClr>
                </a:solidFill>
                <a:latin typeface="Times New Roman" panose="02020603050405020304" pitchFamily="18" charset="0"/>
              </a:rPr>
              <a:t>Duration=3</a:t>
            </a:r>
          </a:p>
          <a:p>
            <a:pPr eaLnBrk="0" hangingPunct="0">
              <a:lnSpc>
                <a:spcPct val="88000"/>
              </a:lnSpc>
            </a:pPr>
            <a:r>
              <a:rPr kumimoji="0" lang="en-US" altLang="zh-CN" sz="1000">
                <a:solidFill>
                  <a:schemeClr val="bg1">
                    <a:lumMod val="50000"/>
                  </a:schemeClr>
                </a:solidFill>
                <a:latin typeface="Times New Roman" panose="02020603050405020304" pitchFamily="18" charset="0"/>
              </a:rPr>
              <a:t>Task D</a:t>
            </a:r>
          </a:p>
        </p:txBody>
      </p:sp>
      <p:sp>
        <p:nvSpPr>
          <p:cNvPr id="768036" name="Rectangle 36"/>
          <p:cNvSpPr>
            <a:spLocks noChangeArrowheads="1"/>
          </p:cNvSpPr>
          <p:nvPr/>
        </p:nvSpPr>
        <p:spPr bwMode="auto">
          <a:xfrm>
            <a:off x="2884488" y="3611563"/>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4</a:t>
            </a:r>
          </a:p>
        </p:txBody>
      </p:sp>
      <p:sp>
        <p:nvSpPr>
          <p:cNvPr id="768037" name="Rectangle 37"/>
          <p:cNvSpPr>
            <a:spLocks noChangeArrowheads="1"/>
          </p:cNvSpPr>
          <p:nvPr/>
        </p:nvSpPr>
        <p:spPr bwMode="auto">
          <a:xfrm>
            <a:off x="3773488" y="3611563"/>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7</a:t>
            </a:r>
          </a:p>
        </p:txBody>
      </p:sp>
      <p:sp>
        <p:nvSpPr>
          <p:cNvPr id="768038" name="Rectangle 38"/>
          <p:cNvSpPr>
            <a:spLocks noChangeArrowheads="1"/>
          </p:cNvSpPr>
          <p:nvPr/>
        </p:nvSpPr>
        <p:spPr bwMode="auto">
          <a:xfrm>
            <a:off x="2897188" y="4167188"/>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endParaRPr kumimoji="0" lang="zh-CN" altLang="zh-CN" sz="1000">
              <a:solidFill>
                <a:schemeClr val="bg1">
                  <a:lumMod val="50000"/>
                </a:schemeClr>
              </a:solidFill>
              <a:latin typeface="Times New Roman" panose="02020603050405020304" pitchFamily="18" charset="0"/>
            </a:endParaRPr>
          </a:p>
        </p:txBody>
      </p:sp>
      <p:sp>
        <p:nvSpPr>
          <p:cNvPr id="768039" name="Rectangle 39"/>
          <p:cNvSpPr>
            <a:spLocks noChangeArrowheads="1"/>
          </p:cNvSpPr>
          <p:nvPr/>
        </p:nvSpPr>
        <p:spPr bwMode="auto">
          <a:xfrm>
            <a:off x="3784600" y="4175125"/>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endParaRPr kumimoji="0" lang="zh-CN" altLang="zh-CN" sz="1000">
              <a:solidFill>
                <a:schemeClr val="bg1">
                  <a:lumMod val="50000"/>
                </a:schemeClr>
              </a:solidFill>
              <a:latin typeface="Times New Roman" panose="02020603050405020304" pitchFamily="18" charset="0"/>
            </a:endParaRPr>
          </a:p>
        </p:txBody>
      </p:sp>
      <p:sp>
        <p:nvSpPr>
          <p:cNvPr id="768040" name="Text Box 40"/>
          <p:cNvSpPr txBox="1">
            <a:spLocks noChangeArrowheads="1"/>
          </p:cNvSpPr>
          <p:nvPr/>
        </p:nvSpPr>
        <p:spPr bwMode="auto">
          <a:xfrm>
            <a:off x="5713413" y="2963863"/>
            <a:ext cx="438150" cy="236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LF</a:t>
            </a:r>
          </a:p>
        </p:txBody>
      </p:sp>
      <p:sp>
        <p:nvSpPr>
          <p:cNvPr id="768041" name="Text Box 41"/>
          <p:cNvSpPr txBox="1">
            <a:spLocks noChangeArrowheads="1"/>
          </p:cNvSpPr>
          <p:nvPr/>
        </p:nvSpPr>
        <p:spPr bwMode="auto">
          <a:xfrm>
            <a:off x="4810125" y="2974975"/>
            <a:ext cx="438150" cy="2365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LS</a:t>
            </a:r>
          </a:p>
        </p:txBody>
      </p:sp>
      <p:sp>
        <p:nvSpPr>
          <p:cNvPr id="768042" name="Text Box 42"/>
          <p:cNvSpPr txBox="1">
            <a:spLocks noChangeArrowheads="1"/>
          </p:cNvSpPr>
          <p:nvPr/>
        </p:nvSpPr>
        <p:spPr bwMode="auto">
          <a:xfrm>
            <a:off x="5713413" y="1995488"/>
            <a:ext cx="438150" cy="236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EF</a:t>
            </a:r>
          </a:p>
        </p:txBody>
      </p:sp>
      <p:sp>
        <p:nvSpPr>
          <p:cNvPr id="768043" name="Text Box 43"/>
          <p:cNvSpPr txBox="1">
            <a:spLocks noChangeArrowheads="1"/>
          </p:cNvSpPr>
          <p:nvPr/>
        </p:nvSpPr>
        <p:spPr bwMode="auto">
          <a:xfrm>
            <a:off x="4770438" y="1984375"/>
            <a:ext cx="438150" cy="2365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ES</a:t>
            </a:r>
          </a:p>
        </p:txBody>
      </p:sp>
      <p:sp>
        <p:nvSpPr>
          <p:cNvPr id="768044" name="Rectangle 44"/>
          <p:cNvSpPr>
            <a:spLocks noChangeArrowheads="1"/>
          </p:cNvSpPr>
          <p:nvPr/>
        </p:nvSpPr>
        <p:spPr bwMode="auto">
          <a:xfrm>
            <a:off x="4770438" y="2209800"/>
            <a:ext cx="1395412" cy="787400"/>
          </a:xfrm>
          <a:prstGeom prst="rect">
            <a:avLst/>
          </a:prstGeom>
          <a:solidFill>
            <a:srgbClr val="FFFFFF"/>
          </a:solidFill>
          <a:ln w="9525">
            <a:solidFill>
              <a:srgbClr val="000000"/>
            </a:solidFill>
            <a:miter lim="800000"/>
            <a:headEnd/>
            <a:tailEnd/>
          </a:ln>
        </p:spPr>
        <p:txBody>
          <a:bodyPr/>
          <a:lstStyle/>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r>
              <a:rPr kumimoji="0" lang="en-US" altLang="zh-CN" sz="1000">
                <a:solidFill>
                  <a:schemeClr val="bg1">
                    <a:lumMod val="50000"/>
                  </a:schemeClr>
                </a:solidFill>
                <a:latin typeface="Times New Roman" panose="02020603050405020304" pitchFamily="18" charset="0"/>
              </a:rPr>
              <a:t>Duration=3</a:t>
            </a:r>
          </a:p>
          <a:p>
            <a:pPr eaLnBrk="0" hangingPunct="0">
              <a:lnSpc>
                <a:spcPct val="88000"/>
              </a:lnSpc>
            </a:pPr>
            <a:r>
              <a:rPr kumimoji="0" lang="en-US" altLang="zh-CN" sz="1000">
                <a:solidFill>
                  <a:schemeClr val="bg1">
                    <a:lumMod val="50000"/>
                  </a:schemeClr>
                </a:solidFill>
                <a:latin typeface="Times New Roman" panose="02020603050405020304" pitchFamily="18" charset="0"/>
              </a:rPr>
              <a:t>Task G</a:t>
            </a:r>
          </a:p>
        </p:txBody>
      </p:sp>
      <p:sp>
        <p:nvSpPr>
          <p:cNvPr id="768045" name="Rectangle 45"/>
          <p:cNvSpPr>
            <a:spLocks noChangeArrowheads="1"/>
          </p:cNvSpPr>
          <p:nvPr/>
        </p:nvSpPr>
        <p:spPr bwMode="auto">
          <a:xfrm>
            <a:off x="4770438" y="2216150"/>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14</a:t>
            </a:r>
          </a:p>
        </p:txBody>
      </p:sp>
      <p:sp>
        <p:nvSpPr>
          <p:cNvPr id="768046" name="Rectangle 46"/>
          <p:cNvSpPr>
            <a:spLocks noChangeArrowheads="1"/>
          </p:cNvSpPr>
          <p:nvPr/>
        </p:nvSpPr>
        <p:spPr bwMode="auto">
          <a:xfrm>
            <a:off x="5661025" y="2216150"/>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17</a:t>
            </a:r>
          </a:p>
        </p:txBody>
      </p:sp>
      <p:sp>
        <p:nvSpPr>
          <p:cNvPr id="768047" name="Rectangle 47"/>
          <p:cNvSpPr>
            <a:spLocks noChangeArrowheads="1"/>
          </p:cNvSpPr>
          <p:nvPr/>
        </p:nvSpPr>
        <p:spPr bwMode="auto">
          <a:xfrm>
            <a:off x="4783138" y="2771775"/>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endParaRPr kumimoji="0" lang="zh-CN" altLang="zh-CN" sz="1000">
              <a:solidFill>
                <a:schemeClr val="bg1">
                  <a:lumMod val="50000"/>
                </a:schemeClr>
              </a:solidFill>
              <a:latin typeface="Times New Roman" panose="02020603050405020304" pitchFamily="18" charset="0"/>
            </a:endParaRPr>
          </a:p>
        </p:txBody>
      </p:sp>
      <p:sp>
        <p:nvSpPr>
          <p:cNvPr id="768048" name="Rectangle 48"/>
          <p:cNvSpPr>
            <a:spLocks noChangeArrowheads="1"/>
          </p:cNvSpPr>
          <p:nvPr/>
        </p:nvSpPr>
        <p:spPr bwMode="auto">
          <a:xfrm>
            <a:off x="5672138" y="2779713"/>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endParaRPr kumimoji="0" lang="zh-CN" altLang="zh-CN" sz="1000">
              <a:solidFill>
                <a:schemeClr val="bg1">
                  <a:lumMod val="50000"/>
                </a:schemeClr>
              </a:solidFill>
              <a:latin typeface="Times New Roman" panose="02020603050405020304" pitchFamily="18" charset="0"/>
            </a:endParaRPr>
          </a:p>
        </p:txBody>
      </p:sp>
      <p:sp>
        <p:nvSpPr>
          <p:cNvPr id="768049" name="Text Box 49"/>
          <p:cNvSpPr txBox="1">
            <a:spLocks noChangeArrowheads="1"/>
          </p:cNvSpPr>
          <p:nvPr/>
        </p:nvSpPr>
        <p:spPr bwMode="auto">
          <a:xfrm>
            <a:off x="5684838" y="4416425"/>
            <a:ext cx="438150" cy="2365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LF</a:t>
            </a:r>
          </a:p>
        </p:txBody>
      </p:sp>
      <p:sp>
        <p:nvSpPr>
          <p:cNvPr id="768050" name="Text Box 50"/>
          <p:cNvSpPr txBox="1">
            <a:spLocks noChangeArrowheads="1"/>
          </p:cNvSpPr>
          <p:nvPr/>
        </p:nvSpPr>
        <p:spPr bwMode="auto">
          <a:xfrm>
            <a:off x="4783138" y="4427538"/>
            <a:ext cx="438150" cy="236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LS</a:t>
            </a:r>
          </a:p>
        </p:txBody>
      </p:sp>
      <p:sp>
        <p:nvSpPr>
          <p:cNvPr id="768051" name="Text Box 51"/>
          <p:cNvSpPr txBox="1">
            <a:spLocks noChangeArrowheads="1"/>
          </p:cNvSpPr>
          <p:nvPr/>
        </p:nvSpPr>
        <p:spPr bwMode="auto">
          <a:xfrm>
            <a:off x="5684838" y="3448050"/>
            <a:ext cx="438150" cy="2365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EF</a:t>
            </a:r>
          </a:p>
        </p:txBody>
      </p:sp>
      <p:sp>
        <p:nvSpPr>
          <p:cNvPr id="768052" name="Text Box 52"/>
          <p:cNvSpPr txBox="1">
            <a:spLocks noChangeArrowheads="1"/>
          </p:cNvSpPr>
          <p:nvPr/>
        </p:nvSpPr>
        <p:spPr bwMode="auto">
          <a:xfrm>
            <a:off x="4743450" y="3436938"/>
            <a:ext cx="436563" cy="236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ES</a:t>
            </a:r>
          </a:p>
        </p:txBody>
      </p:sp>
      <p:sp>
        <p:nvSpPr>
          <p:cNvPr id="768053" name="Rectangle 53"/>
          <p:cNvSpPr>
            <a:spLocks noChangeArrowheads="1"/>
          </p:cNvSpPr>
          <p:nvPr/>
        </p:nvSpPr>
        <p:spPr bwMode="auto">
          <a:xfrm>
            <a:off x="4743450" y="3662363"/>
            <a:ext cx="1393825" cy="787400"/>
          </a:xfrm>
          <a:prstGeom prst="rect">
            <a:avLst/>
          </a:prstGeom>
          <a:solidFill>
            <a:srgbClr val="FFFFFF"/>
          </a:solidFill>
          <a:ln w="9525">
            <a:solidFill>
              <a:srgbClr val="000000"/>
            </a:solidFill>
            <a:miter lim="800000"/>
            <a:headEnd/>
            <a:tailEnd/>
          </a:ln>
        </p:spPr>
        <p:txBody>
          <a:bodyPr/>
          <a:lstStyle/>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r>
              <a:rPr kumimoji="0" lang="en-US" altLang="zh-CN" sz="1000">
                <a:solidFill>
                  <a:schemeClr val="bg1">
                    <a:lumMod val="50000"/>
                  </a:schemeClr>
                </a:solidFill>
                <a:latin typeface="Times New Roman" panose="02020603050405020304" pitchFamily="18" charset="0"/>
              </a:rPr>
              <a:t>Duration=3</a:t>
            </a:r>
          </a:p>
          <a:p>
            <a:pPr eaLnBrk="0" hangingPunct="0">
              <a:lnSpc>
                <a:spcPct val="88000"/>
              </a:lnSpc>
            </a:pPr>
            <a:r>
              <a:rPr kumimoji="0" lang="en-US" altLang="zh-CN" sz="1000">
                <a:solidFill>
                  <a:schemeClr val="bg1">
                    <a:lumMod val="50000"/>
                  </a:schemeClr>
                </a:solidFill>
                <a:latin typeface="Times New Roman" panose="02020603050405020304" pitchFamily="18" charset="0"/>
              </a:rPr>
              <a:t>Task E</a:t>
            </a:r>
          </a:p>
        </p:txBody>
      </p:sp>
      <p:sp>
        <p:nvSpPr>
          <p:cNvPr id="768054" name="Rectangle 54"/>
          <p:cNvSpPr>
            <a:spLocks noChangeArrowheads="1"/>
          </p:cNvSpPr>
          <p:nvPr/>
        </p:nvSpPr>
        <p:spPr bwMode="auto">
          <a:xfrm>
            <a:off x="4743450" y="3668713"/>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7</a:t>
            </a:r>
          </a:p>
        </p:txBody>
      </p:sp>
      <p:sp>
        <p:nvSpPr>
          <p:cNvPr id="768055" name="Rectangle 55"/>
          <p:cNvSpPr>
            <a:spLocks noChangeArrowheads="1"/>
          </p:cNvSpPr>
          <p:nvPr/>
        </p:nvSpPr>
        <p:spPr bwMode="auto">
          <a:xfrm>
            <a:off x="5632450" y="3668713"/>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10</a:t>
            </a:r>
          </a:p>
        </p:txBody>
      </p:sp>
      <p:sp>
        <p:nvSpPr>
          <p:cNvPr id="768056" name="Rectangle 56"/>
          <p:cNvSpPr>
            <a:spLocks noChangeArrowheads="1"/>
          </p:cNvSpPr>
          <p:nvPr/>
        </p:nvSpPr>
        <p:spPr bwMode="auto">
          <a:xfrm>
            <a:off x="4756150" y="4224338"/>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endParaRPr kumimoji="0" lang="zh-CN" altLang="zh-CN" sz="1000">
              <a:solidFill>
                <a:schemeClr val="bg1">
                  <a:lumMod val="50000"/>
                </a:schemeClr>
              </a:solidFill>
              <a:latin typeface="Times New Roman" panose="02020603050405020304" pitchFamily="18" charset="0"/>
            </a:endParaRPr>
          </a:p>
        </p:txBody>
      </p:sp>
      <p:sp>
        <p:nvSpPr>
          <p:cNvPr id="768057" name="Rectangle 57"/>
          <p:cNvSpPr>
            <a:spLocks noChangeArrowheads="1"/>
          </p:cNvSpPr>
          <p:nvPr/>
        </p:nvSpPr>
        <p:spPr bwMode="auto">
          <a:xfrm>
            <a:off x="5643563" y="4232275"/>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endParaRPr kumimoji="0" lang="zh-CN" altLang="zh-CN" sz="1000">
              <a:solidFill>
                <a:schemeClr val="bg1">
                  <a:lumMod val="50000"/>
                </a:schemeClr>
              </a:solidFill>
              <a:latin typeface="Times New Roman" panose="02020603050405020304" pitchFamily="18" charset="0"/>
            </a:endParaRPr>
          </a:p>
        </p:txBody>
      </p:sp>
      <p:sp>
        <p:nvSpPr>
          <p:cNvPr id="768058" name="Text Box 58"/>
          <p:cNvSpPr txBox="1">
            <a:spLocks noChangeArrowheads="1"/>
          </p:cNvSpPr>
          <p:nvPr/>
        </p:nvSpPr>
        <p:spPr bwMode="auto">
          <a:xfrm>
            <a:off x="7380288" y="3740150"/>
            <a:ext cx="438150" cy="2365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LF</a:t>
            </a:r>
          </a:p>
        </p:txBody>
      </p:sp>
      <p:sp>
        <p:nvSpPr>
          <p:cNvPr id="768059" name="Text Box 59"/>
          <p:cNvSpPr txBox="1">
            <a:spLocks noChangeArrowheads="1"/>
          </p:cNvSpPr>
          <p:nvPr/>
        </p:nvSpPr>
        <p:spPr bwMode="auto">
          <a:xfrm>
            <a:off x="6478588" y="3751263"/>
            <a:ext cx="438150" cy="236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LS</a:t>
            </a:r>
          </a:p>
        </p:txBody>
      </p:sp>
      <p:sp>
        <p:nvSpPr>
          <p:cNvPr id="768060" name="Text Box 60"/>
          <p:cNvSpPr txBox="1">
            <a:spLocks noChangeArrowheads="1"/>
          </p:cNvSpPr>
          <p:nvPr/>
        </p:nvSpPr>
        <p:spPr bwMode="auto">
          <a:xfrm>
            <a:off x="7380288" y="2771775"/>
            <a:ext cx="438150" cy="2365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EF</a:t>
            </a:r>
          </a:p>
        </p:txBody>
      </p:sp>
      <p:sp>
        <p:nvSpPr>
          <p:cNvPr id="768061" name="Text Box 61"/>
          <p:cNvSpPr txBox="1">
            <a:spLocks noChangeArrowheads="1"/>
          </p:cNvSpPr>
          <p:nvPr/>
        </p:nvSpPr>
        <p:spPr bwMode="auto">
          <a:xfrm>
            <a:off x="6438900" y="2760663"/>
            <a:ext cx="436563" cy="236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ES</a:t>
            </a:r>
          </a:p>
        </p:txBody>
      </p:sp>
      <p:sp>
        <p:nvSpPr>
          <p:cNvPr id="768062" name="Rectangle 62"/>
          <p:cNvSpPr>
            <a:spLocks noChangeArrowheads="1"/>
          </p:cNvSpPr>
          <p:nvPr/>
        </p:nvSpPr>
        <p:spPr bwMode="auto">
          <a:xfrm>
            <a:off x="6438900" y="2986088"/>
            <a:ext cx="1393825" cy="787400"/>
          </a:xfrm>
          <a:prstGeom prst="rect">
            <a:avLst/>
          </a:prstGeom>
          <a:solidFill>
            <a:srgbClr val="FFFFFF"/>
          </a:solidFill>
          <a:ln w="9525">
            <a:solidFill>
              <a:srgbClr val="000000"/>
            </a:solidFill>
            <a:miter lim="800000"/>
            <a:headEnd/>
            <a:tailEnd/>
          </a:ln>
        </p:spPr>
        <p:txBody>
          <a:bodyPr/>
          <a:lstStyle/>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r>
              <a:rPr kumimoji="0" lang="en-US" altLang="zh-CN" sz="1000">
                <a:solidFill>
                  <a:schemeClr val="bg1">
                    <a:lumMod val="50000"/>
                  </a:schemeClr>
                </a:solidFill>
                <a:latin typeface="Times New Roman" panose="02020603050405020304" pitchFamily="18" charset="0"/>
              </a:rPr>
              <a:t>Duration=2</a:t>
            </a:r>
          </a:p>
          <a:p>
            <a:pPr eaLnBrk="0" hangingPunct="0">
              <a:lnSpc>
                <a:spcPct val="88000"/>
              </a:lnSpc>
            </a:pPr>
            <a:r>
              <a:rPr kumimoji="0" lang="en-US" altLang="zh-CN" sz="1000">
                <a:solidFill>
                  <a:schemeClr val="bg1">
                    <a:lumMod val="50000"/>
                  </a:schemeClr>
                </a:solidFill>
                <a:latin typeface="Times New Roman" panose="02020603050405020304" pitchFamily="18" charset="0"/>
              </a:rPr>
              <a:t>Task H</a:t>
            </a:r>
          </a:p>
        </p:txBody>
      </p:sp>
      <p:sp>
        <p:nvSpPr>
          <p:cNvPr id="768063" name="Rectangle 63"/>
          <p:cNvSpPr>
            <a:spLocks noChangeArrowheads="1"/>
          </p:cNvSpPr>
          <p:nvPr/>
        </p:nvSpPr>
        <p:spPr bwMode="auto">
          <a:xfrm>
            <a:off x="6438900" y="2992438"/>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17</a:t>
            </a:r>
          </a:p>
        </p:txBody>
      </p:sp>
      <p:sp>
        <p:nvSpPr>
          <p:cNvPr id="768064" name="Rectangle 64"/>
          <p:cNvSpPr>
            <a:spLocks noChangeArrowheads="1"/>
          </p:cNvSpPr>
          <p:nvPr/>
        </p:nvSpPr>
        <p:spPr bwMode="auto">
          <a:xfrm>
            <a:off x="7327900" y="2992438"/>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19</a:t>
            </a:r>
          </a:p>
        </p:txBody>
      </p:sp>
      <p:sp>
        <p:nvSpPr>
          <p:cNvPr id="768065" name="Rectangle 65"/>
          <p:cNvSpPr>
            <a:spLocks noChangeArrowheads="1"/>
          </p:cNvSpPr>
          <p:nvPr/>
        </p:nvSpPr>
        <p:spPr bwMode="auto">
          <a:xfrm>
            <a:off x="6451600" y="3548063"/>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endParaRPr kumimoji="0" lang="zh-CN" altLang="zh-CN" sz="1000">
              <a:solidFill>
                <a:schemeClr val="bg1">
                  <a:lumMod val="50000"/>
                </a:schemeClr>
              </a:solidFill>
              <a:latin typeface="Times New Roman" panose="02020603050405020304" pitchFamily="18" charset="0"/>
            </a:endParaRPr>
          </a:p>
        </p:txBody>
      </p:sp>
      <p:sp>
        <p:nvSpPr>
          <p:cNvPr id="768066" name="Rectangle 66"/>
          <p:cNvSpPr>
            <a:spLocks noChangeArrowheads="1"/>
          </p:cNvSpPr>
          <p:nvPr/>
        </p:nvSpPr>
        <p:spPr bwMode="auto">
          <a:xfrm>
            <a:off x="7339013" y="3556000"/>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endParaRPr kumimoji="0" lang="zh-CN" altLang="zh-CN" sz="1000">
              <a:solidFill>
                <a:schemeClr val="bg1">
                  <a:lumMod val="50000"/>
                </a:schemeClr>
              </a:solidFill>
              <a:latin typeface="Times New Roman" panose="02020603050405020304" pitchFamily="18" charset="0"/>
            </a:endParaRPr>
          </a:p>
        </p:txBody>
      </p:sp>
      <p:sp>
        <p:nvSpPr>
          <p:cNvPr id="768067" name="Text Box 67"/>
          <p:cNvSpPr txBox="1">
            <a:spLocks noChangeArrowheads="1"/>
          </p:cNvSpPr>
          <p:nvPr/>
        </p:nvSpPr>
        <p:spPr bwMode="auto">
          <a:xfrm>
            <a:off x="3881438" y="5643563"/>
            <a:ext cx="438150" cy="236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LF</a:t>
            </a:r>
          </a:p>
        </p:txBody>
      </p:sp>
      <p:sp>
        <p:nvSpPr>
          <p:cNvPr id="768068" name="Text Box 68"/>
          <p:cNvSpPr txBox="1">
            <a:spLocks noChangeArrowheads="1"/>
          </p:cNvSpPr>
          <p:nvPr/>
        </p:nvSpPr>
        <p:spPr bwMode="auto">
          <a:xfrm>
            <a:off x="2978150" y="5654675"/>
            <a:ext cx="438150" cy="2365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LS</a:t>
            </a:r>
          </a:p>
        </p:txBody>
      </p:sp>
      <p:sp>
        <p:nvSpPr>
          <p:cNvPr id="768069" name="Text Box 69"/>
          <p:cNvSpPr txBox="1">
            <a:spLocks noChangeArrowheads="1"/>
          </p:cNvSpPr>
          <p:nvPr/>
        </p:nvSpPr>
        <p:spPr bwMode="auto">
          <a:xfrm>
            <a:off x="3881438" y="4675188"/>
            <a:ext cx="438150" cy="236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EF</a:t>
            </a:r>
          </a:p>
        </p:txBody>
      </p:sp>
      <p:sp>
        <p:nvSpPr>
          <p:cNvPr id="768070" name="Text Box 70"/>
          <p:cNvSpPr txBox="1">
            <a:spLocks noChangeArrowheads="1"/>
          </p:cNvSpPr>
          <p:nvPr/>
        </p:nvSpPr>
        <p:spPr bwMode="auto">
          <a:xfrm>
            <a:off x="2938463" y="4664075"/>
            <a:ext cx="438150" cy="2365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ES</a:t>
            </a:r>
          </a:p>
        </p:txBody>
      </p:sp>
      <p:sp>
        <p:nvSpPr>
          <p:cNvPr id="768071" name="Rectangle 71"/>
          <p:cNvSpPr>
            <a:spLocks noChangeArrowheads="1"/>
          </p:cNvSpPr>
          <p:nvPr/>
        </p:nvSpPr>
        <p:spPr bwMode="auto">
          <a:xfrm>
            <a:off x="2938463" y="4889500"/>
            <a:ext cx="1395412" cy="787400"/>
          </a:xfrm>
          <a:prstGeom prst="rect">
            <a:avLst/>
          </a:prstGeom>
          <a:solidFill>
            <a:srgbClr val="FFFFFF"/>
          </a:solidFill>
          <a:ln w="9525">
            <a:solidFill>
              <a:srgbClr val="000000"/>
            </a:solidFill>
            <a:miter lim="800000"/>
            <a:headEnd/>
            <a:tailEnd/>
          </a:ln>
        </p:spPr>
        <p:txBody>
          <a:bodyPr/>
          <a:lstStyle/>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r>
              <a:rPr kumimoji="0" lang="en-US" altLang="zh-CN" sz="1000">
                <a:solidFill>
                  <a:schemeClr val="bg1">
                    <a:lumMod val="50000"/>
                  </a:schemeClr>
                </a:solidFill>
                <a:latin typeface="Times New Roman" panose="02020603050405020304" pitchFamily="18" charset="0"/>
              </a:rPr>
              <a:t>Duration=2</a:t>
            </a:r>
          </a:p>
          <a:p>
            <a:pPr eaLnBrk="0" hangingPunct="0">
              <a:lnSpc>
                <a:spcPct val="88000"/>
              </a:lnSpc>
            </a:pPr>
            <a:r>
              <a:rPr kumimoji="0" lang="en-US" altLang="zh-CN" sz="1000">
                <a:solidFill>
                  <a:schemeClr val="bg1">
                    <a:lumMod val="50000"/>
                  </a:schemeClr>
                </a:solidFill>
                <a:latin typeface="Times New Roman" panose="02020603050405020304" pitchFamily="18" charset="0"/>
              </a:rPr>
              <a:t>Task F</a:t>
            </a:r>
          </a:p>
        </p:txBody>
      </p:sp>
      <p:sp>
        <p:nvSpPr>
          <p:cNvPr id="768072" name="Rectangle 72"/>
          <p:cNvSpPr>
            <a:spLocks noChangeArrowheads="1"/>
          </p:cNvSpPr>
          <p:nvPr/>
        </p:nvSpPr>
        <p:spPr bwMode="auto">
          <a:xfrm>
            <a:off x="2938463" y="4895850"/>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4</a:t>
            </a:r>
          </a:p>
        </p:txBody>
      </p:sp>
      <p:sp>
        <p:nvSpPr>
          <p:cNvPr id="768073" name="Rectangle 73"/>
          <p:cNvSpPr>
            <a:spLocks noChangeArrowheads="1"/>
          </p:cNvSpPr>
          <p:nvPr/>
        </p:nvSpPr>
        <p:spPr bwMode="auto">
          <a:xfrm>
            <a:off x="3829050" y="4895850"/>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6</a:t>
            </a:r>
          </a:p>
        </p:txBody>
      </p:sp>
      <p:sp>
        <p:nvSpPr>
          <p:cNvPr id="768074" name="Rectangle 74"/>
          <p:cNvSpPr>
            <a:spLocks noChangeArrowheads="1"/>
          </p:cNvSpPr>
          <p:nvPr/>
        </p:nvSpPr>
        <p:spPr bwMode="auto">
          <a:xfrm>
            <a:off x="2951163" y="5451475"/>
            <a:ext cx="504825" cy="225425"/>
          </a:xfrm>
          <a:prstGeom prst="rect">
            <a:avLst/>
          </a:prstGeom>
          <a:solidFill>
            <a:srgbClr val="FFFFFF"/>
          </a:solidFill>
          <a:ln w="9525">
            <a:solidFill>
              <a:srgbClr val="000000"/>
            </a:solidFill>
            <a:miter lim="800000"/>
            <a:headEnd/>
            <a:tailEnd/>
          </a:ln>
        </p:spPr>
        <p:txBody>
          <a:bodyPr/>
          <a:lstStyle/>
          <a:p>
            <a:pPr eaLnBrk="0" hangingPunct="0">
              <a:lnSpc>
                <a:spcPct val="72000"/>
              </a:lnSpc>
            </a:pPr>
            <a:endParaRPr kumimoji="0" lang="zh-CN" altLang="zh-CN" sz="1000">
              <a:solidFill>
                <a:schemeClr val="bg1">
                  <a:lumMod val="50000"/>
                </a:schemeClr>
              </a:solidFill>
              <a:latin typeface="Times New Roman" panose="02020603050405020304" pitchFamily="18" charset="0"/>
            </a:endParaRPr>
          </a:p>
        </p:txBody>
      </p:sp>
      <p:sp>
        <p:nvSpPr>
          <p:cNvPr id="768075" name="Rectangle 75"/>
          <p:cNvSpPr>
            <a:spLocks noChangeArrowheads="1"/>
          </p:cNvSpPr>
          <p:nvPr/>
        </p:nvSpPr>
        <p:spPr bwMode="auto">
          <a:xfrm>
            <a:off x="3840163" y="5459413"/>
            <a:ext cx="504825" cy="225425"/>
          </a:xfrm>
          <a:prstGeom prst="rect">
            <a:avLst/>
          </a:prstGeom>
          <a:solidFill>
            <a:srgbClr val="FFFFFF"/>
          </a:solidFill>
          <a:ln w="9525">
            <a:solidFill>
              <a:srgbClr val="000000"/>
            </a:solidFill>
            <a:miter lim="800000"/>
            <a:headEnd/>
            <a:tailEnd/>
          </a:ln>
        </p:spPr>
        <p:txBody>
          <a:bodyPr/>
          <a:lstStyle/>
          <a:p>
            <a:pPr algn="just" eaLnBrk="0" hangingPunct="0"/>
            <a:endParaRPr kumimoji="0" lang="zh-CN" altLang="zh-CN" sz="1000">
              <a:solidFill>
                <a:schemeClr val="bg1">
                  <a:lumMod val="50000"/>
                </a:schemeClr>
              </a:solidFill>
              <a:latin typeface="Times New Roman" panose="02020603050405020304" pitchFamily="18" charset="0"/>
            </a:endParaRPr>
          </a:p>
        </p:txBody>
      </p:sp>
      <p:sp>
        <p:nvSpPr>
          <p:cNvPr id="768076" name="Line 76"/>
          <p:cNvSpPr>
            <a:spLocks noChangeShapeType="1"/>
          </p:cNvSpPr>
          <p:nvPr/>
        </p:nvSpPr>
        <p:spPr bwMode="auto">
          <a:xfrm>
            <a:off x="873125" y="2490788"/>
            <a:ext cx="1635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000">
              <a:solidFill>
                <a:schemeClr val="bg1">
                  <a:lumMod val="50000"/>
                </a:schemeClr>
              </a:solidFill>
            </a:endParaRPr>
          </a:p>
        </p:txBody>
      </p:sp>
      <p:sp>
        <p:nvSpPr>
          <p:cNvPr id="768077" name="Line 77"/>
          <p:cNvSpPr>
            <a:spLocks noChangeShapeType="1"/>
          </p:cNvSpPr>
          <p:nvPr/>
        </p:nvSpPr>
        <p:spPr bwMode="auto">
          <a:xfrm>
            <a:off x="885825" y="2490788"/>
            <a:ext cx="0" cy="1508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000">
              <a:solidFill>
                <a:schemeClr val="bg1">
                  <a:lumMod val="50000"/>
                </a:schemeClr>
              </a:solidFill>
            </a:endParaRPr>
          </a:p>
        </p:txBody>
      </p:sp>
      <p:sp>
        <p:nvSpPr>
          <p:cNvPr id="768078" name="Line 78"/>
          <p:cNvSpPr>
            <a:spLocks noChangeShapeType="1"/>
          </p:cNvSpPr>
          <p:nvPr/>
        </p:nvSpPr>
        <p:spPr bwMode="auto">
          <a:xfrm flipV="1">
            <a:off x="873125" y="3987800"/>
            <a:ext cx="219075"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000">
              <a:solidFill>
                <a:schemeClr val="bg1">
                  <a:lumMod val="50000"/>
                </a:schemeClr>
              </a:solidFill>
            </a:endParaRPr>
          </a:p>
        </p:txBody>
      </p:sp>
      <p:sp>
        <p:nvSpPr>
          <p:cNvPr id="768079" name="Line 79"/>
          <p:cNvSpPr>
            <a:spLocks noChangeShapeType="1"/>
          </p:cNvSpPr>
          <p:nvPr/>
        </p:nvSpPr>
        <p:spPr bwMode="auto">
          <a:xfrm>
            <a:off x="477838" y="3313113"/>
            <a:ext cx="3952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000">
              <a:solidFill>
                <a:schemeClr val="bg1">
                  <a:lumMod val="50000"/>
                </a:schemeClr>
              </a:solidFill>
            </a:endParaRPr>
          </a:p>
        </p:txBody>
      </p:sp>
      <p:sp>
        <p:nvSpPr>
          <p:cNvPr id="768080" name="Line 80"/>
          <p:cNvSpPr>
            <a:spLocks noChangeShapeType="1"/>
          </p:cNvSpPr>
          <p:nvPr/>
        </p:nvSpPr>
        <p:spPr bwMode="auto">
          <a:xfrm>
            <a:off x="2419350" y="2513013"/>
            <a:ext cx="5191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000">
              <a:solidFill>
                <a:schemeClr val="bg1">
                  <a:lumMod val="50000"/>
                </a:schemeClr>
              </a:solidFill>
            </a:endParaRPr>
          </a:p>
        </p:txBody>
      </p:sp>
      <p:sp>
        <p:nvSpPr>
          <p:cNvPr id="768081" name="Line 81"/>
          <p:cNvSpPr>
            <a:spLocks noChangeShapeType="1"/>
          </p:cNvSpPr>
          <p:nvPr/>
        </p:nvSpPr>
        <p:spPr bwMode="auto">
          <a:xfrm>
            <a:off x="4333875" y="2581275"/>
            <a:ext cx="4365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000">
              <a:solidFill>
                <a:schemeClr val="bg1">
                  <a:lumMod val="50000"/>
                </a:schemeClr>
              </a:solidFill>
            </a:endParaRPr>
          </a:p>
        </p:txBody>
      </p:sp>
      <p:sp>
        <p:nvSpPr>
          <p:cNvPr id="768082" name="Line 82"/>
          <p:cNvSpPr>
            <a:spLocks noChangeShapeType="1"/>
          </p:cNvSpPr>
          <p:nvPr/>
        </p:nvSpPr>
        <p:spPr bwMode="auto">
          <a:xfrm>
            <a:off x="2459038" y="3786188"/>
            <a:ext cx="4111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000">
              <a:solidFill>
                <a:schemeClr val="bg1">
                  <a:lumMod val="50000"/>
                </a:schemeClr>
              </a:solidFill>
            </a:endParaRPr>
          </a:p>
        </p:txBody>
      </p:sp>
      <p:sp>
        <p:nvSpPr>
          <p:cNvPr id="768083" name="Line 83"/>
          <p:cNvSpPr>
            <a:spLocks noChangeShapeType="1"/>
          </p:cNvSpPr>
          <p:nvPr/>
        </p:nvSpPr>
        <p:spPr bwMode="auto">
          <a:xfrm>
            <a:off x="4278313" y="3852863"/>
            <a:ext cx="4778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000">
              <a:solidFill>
                <a:schemeClr val="bg1">
                  <a:lumMod val="50000"/>
                </a:schemeClr>
              </a:solidFill>
            </a:endParaRPr>
          </a:p>
        </p:txBody>
      </p:sp>
      <p:sp>
        <p:nvSpPr>
          <p:cNvPr id="768084" name="Line 84"/>
          <p:cNvSpPr>
            <a:spLocks noChangeShapeType="1"/>
          </p:cNvSpPr>
          <p:nvPr/>
        </p:nvSpPr>
        <p:spPr bwMode="auto">
          <a:xfrm>
            <a:off x="7832725" y="3390900"/>
            <a:ext cx="461963"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000">
              <a:solidFill>
                <a:schemeClr val="bg1">
                  <a:lumMod val="50000"/>
                </a:schemeClr>
              </a:solidFill>
            </a:endParaRPr>
          </a:p>
        </p:txBody>
      </p:sp>
      <p:cxnSp>
        <p:nvCxnSpPr>
          <p:cNvPr id="768085" name="AutoShape 85"/>
          <p:cNvCxnSpPr>
            <a:cxnSpLocks noChangeShapeType="1"/>
            <a:stCxn id="768017" idx="3"/>
            <a:endCxn id="768071" idx="1"/>
          </p:cNvCxnSpPr>
          <p:nvPr/>
        </p:nvCxnSpPr>
        <p:spPr bwMode="auto">
          <a:xfrm>
            <a:off x="2446338" y="3910013"/>
            <a:ext cx="492125" cy="1373187"/>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68086" name="AutoShape 86"/>
          <p:cNvCxnSpPr>
            <a:cxnSpLocks noChangeShapeType="1"/>
            <a:stCxn id="768071" idx="3"/>
            <a:endCxn id="768053" idx="1"/>
          </p:cNvCxnSpPr>
          <p:nvPr/>
        </p:nvCxnSpPr>
        <p:spPr bwMode="auto">
          <a:xfrm flipV="1">
            <a:off x="4333875" y="4056063"/>
            <a:ext cx="409575" cy="1227137"/>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68087" name="AutoShape 87"/>
          <p:cNvCxnSpPr>
            <a:cxnSpLocks noChangeShapeType="1"/>
            <a:stCxn id="768053" idx="3"/>
            <a:endCxn id="768065" idx="1"/>
          </p:cNvCxnSpPr>
          <p:nvPr/>
        </p:nvCxnSpPr>
        <p:spPr bwMode="auto">
          <a:xfrm flipV="1">
            <a:off x="6137275" y="3660775"/>
            <a:ext cx="314325" cy="395288"/>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68088" name="AutoShape 88"/>
          <p:cNvCxnSpPr>
            <a:cxnSpLocks noChangeShapeType="1"/>
            <a:stCxn id="768044" idx="3"/>
            <a:endCxn id="768063" idx="1"/>
          </p:cNvCxnSpPr>
          <p:nvPr/>
        </p:nvCxnSpPr>
        <p:spPr bwMode="auto">
          <a:xfrm>
            <a:off x="6165850" y="2603500"/>
            <a:ext cx="273050" cy="501650"/>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768089" name="Text Box 89"/>
          <p:cNvSpPr txBox="1">
            <a:spLocks noChangeArrowheads="1"/>
          </p:cNvSpPr>
          <p:nvPr/>
        </p:nvSpPr>
        <p:spPr bwMode="auto">
          <a:xfrm>
            <a:off x="8382000" y="3200400"/>
            <a:ext cx="655638" cy="3508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a:solidFill>
                  <a:schemeClr val="bg1">
                    <a:lumMod val="50000"/>
                  </a:schemeClr>
                </a:solidFill>
                <a:latin typeface="Times New Roman" panose="02020603050405020304" pitchFamily="18" charset="0"/>
              </a:rPr>
              <a:t>Finish</a:t>
            </a:r>
          </a:p>
        </p:txBody>
      </p:sp>
      <p:sp>
        <p:nvSpPr>
          <p:cNvPr id="768090" name="Text Box 90"/>
          <p:cNvSpPr txBox="1">
            <a:spLocks noChangeArrowheads="1"/>
          </p:cNvSpPr>
          <p:nvPr/>
        </p:nvSpPr>
        <p:spPr bwMode="auto">
          <a:xfrm>
            <a:off x="762000" y="5867400"/>
            <a:ext cx="8001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bg1">
                    <a:lumMod val="50000"/>
                  </a:schemeClr>
                </a:solidFill>
                <a:latin typeface="黑体" panose="02010609060101010101" pitchFamily="49" charset="-122"/>
                <a:ea typeface="黑体" panose="02010609060101010101" pitchFamily="49" charset="-122"/>
              </a:rPr>
              <a:t>当一个任务有多个前置时，选择其中最大的最早完成日期作为其后置任务的最早开始日期</a:t>
            </a:r>
          </a:p>
        </p:txBody>
      </p:sp>
    </p:spTree>
    <p:extLst>
      <p:ext uri="{BB962C8B-B14F-4D97-AF65-F5344CB8AC3E}">
        <p14:creationId xmlns:p14="http://schemas.microsoft.com/office/powerpoint/2010/main" val="344636212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0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80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6804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6804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6801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6803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6803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6807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6807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6805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6805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6806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680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10" grpId="0" animBg="1" autoUpdateAnimBg="0"/>
      <p:bldP spid="768019" grpId="0" animBg="1" autoUpdateAnimBg="0"/>
      <p:bldP spid="768027" grpId="0" animBg="1" autoUpdateAnimBg="0"/>
      <p:bldP spid="768028" grpId="0" animBg="1" autoUpdateAnimBg="0"/>
      <p:bldP spid="768036" grpId="0" animBg="1" autoUpdateAnimBg="0"/>
      <p:bldP spid="768037" grpId="0" animBg="1" autoUpdateAnimBg="0"/>
      <p:bldP spid="768045" grpId="0" animBg="1" autoUpdateAnimBg="0"/>
      <p:bldP spid="768046" grpId="0" animBg="1" autoUpdateAnimBg="0"/>
      <p:bldP spid="768054" grpId="0" animBg="1" autoUpdateAnimBg="0"/>
      <p:bldP spid="768055" grpId="0" animBg="1" autoUpdateAnimBg="0"/>
      <p:bldP spid="768063" grpId="0" animBg="1" autoUpdateAnimBg="0"/>
      <p:bldP spid="768064" grpId="0" animBg="1" autoUpdateAnimBg="0"/>
      <p:bldP spid="768072" grpId="0" animBg="1" autoUpdateAnimBg="0"/>
      <p:bldP spid="768073"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 chapter__7</a:t>
            </a:r>
          </a:p>
        </p:txBody>
      </p:sp>
      <p:sp>
        <p:nvSpPr>
          <p:cNvPr id="5" name="灯片编号占位符 4"/>
          <p:cNvSpPr>
            <a:spLocks noGrp="1"/>
          </p:cNvSpPr>
          <p:nvPr>
            <p:ph type="sldNum" sz="quarter" idx="11"/>
          </p:nvPr>
        </p:nvSpPr>
        <p:spPr/>
        <p:txBody>
          <a:bodyPr/>
          <a:lstStyle/>
          <a:p>
            <a:fld id="{D51A15BF-076E-4FFF-9D91-21EE4D637DD0}" type="slidenum">
              <a:rPr lang="en-US" altLang="zh-CN"/>
              <a:pPr/>
              <a:t>47</a:t>
            </a:fld>
            <a:endParaRPr lang="en-US" altLang="zh-CN"/>
          </a:p>
        </p:txBody>
      </p:sp>
      <p:sp>
        <p:nvSpPr>
          <p:cNvPr id="593922"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a:latin typeface="黑体" panose="02010609060101010101" pitchFamily="49" charset="-122"/>
                <a:ea typeface="黑体" panose="02010609060101010101" pitchFamily="49" charset="-122"/>
              </a:rPr>
              <a:t>逆推法</a:t>
            </a:r>
            <a:r>
              <a:rPr lang="en-US" altLang="zh-CN">
                <a:latin typeface="黑体" panose="02010609060101010101" pitchFamily="49" charset="-122"/>
                <a:ea typeface="黑体" panose="02010609060101010101" pitchFamily="49" charset="-122"/>
              </a:rPr>
              <a:t>(Backward pass)</a:t>
            </a:r>
          </a:p>
        </p:txBody>
      </p:sp>
      <p:sp>
        <p:nvSpPr>
          <p:cNvPr id="593923" name="Rectangle 3"/>
          <p:cNvSpPr>
            <a:spLocks noGrp="1" noChangeArrowheads="1"/>
          </p:cNvSpPr>
          <p:nvPr>
            <p:ph type="body" idx="1"/>
          </p:nvPr>
        </p:nvSpPr>
        <p:spPr/>
        <p:txBody>
          <a:bodyPr/>
          <a:lstStyle/>
          <a:p>
            <a:pPr>
              <a:lnSpc>
                <a:spcPct val="90000"/>
              </a:lnSpc>
              <a:buFont typeface="Monotype Sorts" charset="0"/>
              <a:buNone/>
            </a:pPr>
            <a:r>
              <a:rPr lang="zh-CN" altLang="en-US" sz="2400" b="1">
                <a:solidFill>
                  <a:srgbClr val="B0AC00"/>
                </a:solidFill>
                <a:latin typeface="黑体" panose="02010609060101010101" pitchFamily="49" charset="-122"/>
                <a:ea typeface="黑体" panose="02010609060101010101" pitchFamily="49" charset="-122"/>
              </a:rPr>
              <a:t>按照逆时间顺序计算最晚开始时间和最晚结束时间的方法</a:t>
            </a:r>
            <a:r>
              <a:rPr lang="en-US" altLang="zh-CN" sz="2400" b="1">
                <a:solidFill>
                  <a:srgbClr val="B0AC00"/>
                </a:solidFill>
                <a:latin typeface="黑体" panose="02010609060101010101" pitchFamily="49" charset="-122"/>
                <a:ea typeface="黑体" panose="02010609060101010101" pitchFamily="49" charset="-122"/>
              </a:rPr>
              <a:t>,</a:t>
            </a:r>
            <a:r>
              <a:rPr lang="zh-CN" altLang="en-US" sz="2400" b="1">
                <a:solidFill>
                  <a:srgbClr val="B0AC00"/>
                </a:solidFill>
                <a:latin typeface="黑体" panose="02010609060101010101" pitchFamily="49" charset="-122"/>
                <a:ea typeface="黑体" panose="02010609060101010101" pitchFamily="49" charset="-122"/>
              </a:rPr>
              <a:t>称为逆推法</a:t>
            </a:r>
            <a:r>
              <a:rPr lang="en-US" altLang="zh-CN" sz="2400" b="1">
                <a:solidFill>
                  <a:srgbClr val="B0AC00"/>
                </a:solidFill>
                <a:latin typeface="黑体" panose="02010609060101010101" pitchFamily="49" charset="-122"/>
                <a:ea typeface="黑体" panose="02010609060101010101" pitchFamily="49" charset="-122"/>
              </a:rPr>
              <a:t>. </a:t>
            </a:r>
          </a:p>
          <a:p>
            <a:pPr>
              <a:lnSpc>
                <a:spcPct val="90000"/>
              </a:lnSpc>
            </a:pPr>
            <a:r>
              <a:rPr lang="zh-CN" altLang="en-US" sz="2400">
                <a:latin typeface="黑体" panose="02010609060101010101" pitchFamily="49" charset="-122"/>
                <a:ea typeface="黑体" panose="02010609060101010101" pitchFamily="49" charset="-122"/>
              </a:rPr>
              <a:t>首先建立项目的结束时间</a:t>
            </a:r>
          </a:p>
          <a:p>
            <a:pPr>
              <a:lnSpc>
                <a:spcPct val="90000"/>
              </a:lnSpc>
            </a:pPr>
            <a:r>
              <a:rPr lang="zh-CN" altLang="en-US" sz="2400">
                <a:latin typeface="黑体" panose="02010609060101010101" pitchFamily="49" charset="-122"/>
                <a:ea typeface="黑体" panose="02010609060101010101" pitchFamily="49" charset="-122"/>
              </a:rPr>
              <a:t>项目的结束时间是网络图中最后一个活动的最晚结束时间</a:t>
            </a:r>
          </a:p>
          <a:p>
            <a:pPr>
              <a:lnSpc>
                <a:spcPct val="90000"/>
              </a:lnSpc>
            </a:pPr>
            <a:r>
              <a:rPr lang="zh-CN" altLang="en-US" sz="2400">
                <a:latin typeface="黑体" panose="02010609060101010101" pitchFamily="49" charset="-122"/>
                <a:ea typeface="黑体" panose="02010609060101010101" pitchFamily="49" charset="-122"/>
              </a:rPr>
              <a:t>从右到左，从上到下进行计算</a:t>
            </a:r>
          </a:p>
          <a:p>
            <a:pPr>
              <a:lnSpc>
                <a:spcPct val="90000"/>
              </a:lnSpc>
            </a:pPr>
            <a:r>
              <a:rPr lang="zh-CN" altLang="en-US" sz="2400">
                <a:latin typeface="黑体" panose="02010609060101010101" pitchFamily="49" charset="-122"/>
                <a:ea typeface="黑体" panose="02010609060101010101" pitchFamily="49" charset="-122"/>
              </a:rPr>
              <a:t> 当一个前置任务有多个后置任务时，选择其中最小最晚开始日期作为其前置任务的最晚完成日期</a:t>
            </a:r>
          </a:p>
          <a:p>
            <a:pPr>
              <a:lnSpc>
                <a:spcPct val="90000"/>
              </a:lnSpc>
            </a:pPr>
            <a:r>
              <a:rPr lang="zh-CN" altLang="en-US" sz="2400">
                <a:latin typeface="黑体" panose="02010609060101010101" pitchFamily="49" charset="-122"/>
                <a:ea typeface="黑体" panose="02010609060101010101" pitchFamily="49" charset="-122"/>
              </a:rPr>
              <a:t>公式</a:t>
            </a:r>
            <a:r>
              <a:rPr lang="en-US" altLang="zh-CN" sz="2400">
                <a:latin typeface="黑体" panose="02010609060101010101" pitchFamily="49" charset="-122"/>
                <a:ea typeface="黑体" panose="02010609060101010101" pitchFamily="49" charset="-122"/>
              </a:rPr>
              <a:t>:</a:t>
            </a:r>
          </a:p>
          <a:p>
            <a:pPr lvl="1">
              <a:lnSpc>
                <a:spcPct val="90000"/>
              </a:lnSpc>
            </a:pPr>
            <a:r>
              <a:rPr lang="en-US" altLang="zh-CN" sz="2200">
                <a:latin typeface="黑体" panose="02010609060101010101" pitchFamily="49" charset="-122"/>
                <a:ea typeface="黑体" panose="02010609060101010101" pitchFamily="49" charset="-122"/>
              </a:rPr>
              <a:t>LF-Duration=LS</a:t>
            </a:r>
          </a:p>
          <a:p>
            <a:pPr lvl="1">
              <a:lnSpc>
                <a:spcPct val="90000"/>
              </a:lnSpc>
            </a:pPr>
            <a:r>
              <a:rPr lang="en-US" altLang="zh-CN" sz="2200">
                <a:latin typeface="黑体" panose="02010609060101010101" pitchFamily="49" charset="-122"/>
                <a:ea typeface="黑体" panose="02010609060101010101" pitchFamily="49" charset="-122"/>
              </a:rPr>
              <a:t>LS-Lag=LFp</a:t>
            </a:r>
          </a:p>
          <a:p>
            <a:pPr lvl="2">
              <a:lnSpc>
                <a:spcPct val="90000"/>
              </a:lnSpc>
            </a:pPr>
            <a:endParaRPr lang="en-US" altLang="zh-CN" sz="2000">
              <a:latin typeface="黑体" panose="02010609060101010101" pitchFamily="49" charset="-122"/>
              <a:ea typeface="黑体" panose="02010609060101010101" pitchFamily="49" charset="-122"/>
            </a:endParaRPr>
          </a:p>
          <a:p>
            <a:pPr lvl="2">
              <a:lnSpc>
                <a:spcPct val="90000"/>
              </a:lnSpc>
            </a:pPr>
            <a:endParaRPr lang="en-US" altLang="zh-CN" sz="2000">
              <a:latin typeface="黑体" panose="02010609060101010101" pitchFamily="49" charset="-122"/>
              <a:ea typeface="黑体" panose="02010609060101010101" pitchFamily="49" charset="-122"/>
            </a:endParaRPr>
          </a:p>
          <a:p>
            <a:pPr>
              <a:lnSpc>
                <a:spcPct val="90000"/>
              </a:lnSpc>
            </a:pPr>
            <a:endParaRPr lang="en-US" altLang="zh-CN"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45566862"/>
      </p:ext>
    </p:extLst>
  </p:cSld>
  <p:clrMapOvr>
    <a:masterClrMapping/>
  </p:clrMapOvr>
  <p:transition advClick="0">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93" name="页脚占位符 3"/>
          <p:cNvSpPr>
            <a:spLocks noGrp="1"/>
          </p:cNvSpPr>
          <p:nvPr>
            <p:ph type="ftr" sz="quarter" idx="10"/>
          </p:nvPr>
        </p:nvSpPr>
        <p:spPr/>
        <p:txBody>
          <a:bodyPr/>
          <a:lstStyle/>
          <a:p>
            <a:r>
              <a:rPr lang="en-US" altLang="zh-CN">
                <a:solidFill>
                  <a:schemeClr val="bg1">
                    <a:lumMod val="50000"/>
                  </a:schemeClr>
                </a:solidFill>
              </a:rPr>
              <a:t> chapter__7</a:t>
            </a:r>
          </a:p>
        </p:txBody>
      </p:sp>
      <p:sp>
        <p:nvSpPr>
          <p:cNvPr id="94" name="灯片编号占位符 4"/>
          <p:cNvSpPr>
            <a:spLocks noGrp="1"/>
          </p:cNvSpPr>
          <p:nvPr>
            <p:ph type="sldNum" sz="quarter" idx="11"/>
          </p:nvPr>
        </p:nvSpPr>
        <p:spPr/>
        <p:txBody>
          <a:bodyPr/>
          <a:lstStyle/>
          <a:p>
            <a:fld id="{B8841A14-78FF-49E6-A39D-B67E5D961AE1}" type="slidenum">
              <a:rPr lang="en-US" altLang="zh-CN">
                <a:solidFill>
                  <a:schemeClr val="bg1">
                    <a:lumMod val="50000"/>
                  </a:schemeClr>
                </a:solidFill>
              </a:rPr>
              <a:pPr/>
              <a:t>48</a:t>
            </a:fld>
            <a:endParaRPr lang="en-US" altLang="zh-CN">
              <a:solidFill>
                <a:schemeClr val="bg1">
                  <a:lumMod val="50000"/>
                </a:schemeClr>
              </a:solidFill>
            </a:endParaRPr>
          </a:p>
        </p:txBody>
      </p:sp>
      <p:sp>
        <p:nvSpPr>
          <p:cNvPr id="769026"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a:latin typeface="黑体" panose="02010609060101010101" pitchFamily="49" charset="-122"/>
                <a:ea typeface="黑体" panose="02010609060101010101" pitchFamily="49" charset="-122"/>
              </a:rPr>
              <a:t>逆推图示</a:t>
            </a:r>
          </a:p>
        </p:txBody>
      </p:sp>
      <p:sp>
        <p:nvSpPr>
          <p:cNvPr id="769027" name="Text Box 3"/>
          <p:cNvSpPr txBox="1">
            <a:spLocks noChangeArrowheads="1"/>
          </p:cNvSpPr>
          <p:nvPr/>
        </p:nvSpPr>
        <p:spPr bwMode="auto">
          <a:xfrm>
            <a:off x="76200" y="2914650"/>
            <a:ext cx="554038" cy="266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64000"/>
              </a:lnSpc>
            </a:pPr>
            <a:r>
              <a:rPr kumimoji="0" lang="en-US" altLang="zh-CN" sz="1000">
                <a:solidFill>
                  <a:schemeClr val="bg1">
                    <a:lumMod val="50000"/>
                  </a:schemeClr>
                </a:solidFill>
                <a:latin typeface="Times New Roman" panose="02020603050405020304" pitchFamily="18" charset="0"/>
              </a:rPr>
              <a:t>Start</a:t>
            </a:r>
          </a:p>
        </p:txBody>
      </p:sp>
      <p:sp>
        <p:nvSpPr>
          <p:cNvPr id="769028" name="Text Box 4"/>
          <p:cNvSpPr txBox="1">
            <a:spLocks noChangeArrowheads="1"/>
          </p:cNvSpPr>
          <p:nvPr/>
        </p:nvSpPr>
        <p:spPr bwMode="auto">
          <a:xfrm>
            <a:off x="1919288" y="2608263"/>
            <a:ext cx="466725" cy="244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LF</a:t>
            </a:r>
          </a:p>
        </p:txBody>
      </p:sp>
      <p:sp>
        <p:nvSpPr>
          <p:cNvPr id="769029" name="Text Box 5"/>
          <p:cNvSpPr txBox="1">
            <a:spLocks noChangeArrowheads="1"/>
          </p:cNvSpPr>
          <p:nvPr/>
        </p:nvSpPr>
        <p:spPr bwMode="auto">
          <a:xfrm>
            <a:off x="957263" y="2620963"/>
            <a:ext cx="466725" cy="242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LS</a:t>
            </a:r>
          </a:p>
        </p:txBody>
      </p:sp>
      <p:sp>
        <p:nvSpPr>
          <p:cNvPr id="769030" name="Text Box 6"/>
          <p:cNvSpPr txBox="1">
            <a:spLocks noChangeArrowheads="1"/>
          </p:cNvSpPr>
          <p:nvPr/>
        </p:nvSpPr>
        <p:spPr bwMode="auto">
          <a:xfrm>
            <a:off x="1919288" y="1611313"/>
            <a:ext cx="466725" cy="244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EF</a:t>
            </a:r>
          </a:p>
        </p:txBody>
      </p:sp>
      <p:sp>
        <p:nvSpPr>
          <p:cNvPr id="769031" name="Text Box 7"/>
          <p:cNvSpPr txBox="1">
            <a:spLocks noChangeArrowheads="1"/>
          </p:cNvSpPr>
          <p:nvPr/>
        </p:nvSpPr>
        <p:spPr bwMode="auto">
          <a:xfrm>
            <a:off x="914400" y="1600200"/>
            <a:ext cx="466725" cy="242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ES</a:t>
            </a:r>
          </a:p>
        </p:txBody>
      </p:sp>
      <p:sp>
        <p:nvSpPr>
          <p:cNvPr id="769032" name="Rectangle 8"/>
          <p:cNvSpPr>
            <a:spLocks noChangeArrowheads="1"/>
          </p:cNvSpPr>
          <p:nvPr/>
        </p:nvSpPr>
        <p:spPr bwMode="auto">
          <a:xfrm>
            <a:off x="914400" y="1831975"/>
            <a:ext cx="1487488" cy="811213"/>
          </a:xfrm>
          <a:prstGeom prst="rect">
            <a:avLst/>
          </a:prstGeom>
          <a:solidFill>
            <a:srgbClr val="FFFFFF"/>
          </a:solidFill>
          <a:ln w="9525">
            <a:solidFill>
              <a:srgbClr val="000000"/>
            </a:solidFill>
            <a:miter lim="800000"/>
            <a:headEnd/>
            <a:tailEnd/>
          </a:ln>
        </p:spPr>
        <p:txBody>
          <a:bodyPr/>
          <a:lstStyle/>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r>
              <a:rPr kumimoji="0" lang="en-US" altLang="zh-CN" sz="1000">
                <a:solidFill>
                  <a:schemeClr val="bg1">
                    <a:lumMod val="50000"/>
                  </a:schemeClr>
                </a:solidFill>
                <a:latin typeface="Times New Roman" panose="02020603050405020304" pitchFamily="18" charset="0"/>
              </a:rPr>
              <a:t>Duration=7</a:t>
            </a:r>
          </a:p>
          <a:p>
            <a:pPr eaLnBrk="0" hangingPunct="0">
              <a:lnSpc>
                <a:spcPct val="88000"/>
              </a:lnSpc>
            </a:pPr>
            <a:r>
              <a:rPr kumimoji="0" lang="en-US" altLang="zh-CN" sz="1000">
                <a:solidFill>
                  <a:schemeClr val="bg1">
                    <a:lumMod val="50000"/>
                  </a:schemeClr>
                </a:solidFill>
                <a:latin typeface="Times New Roman" panose="02020603050405020304" pitchFamily="18" charset="0"/>
              </a:rPr>
              <a:t>Task A</a:t>
            </a:r>
          </a:p>
        </p:txBody>
      </p:sp>
      <p:sp>
        <p:nvSpPr>
          <p:cNvPr id="769033" name="Rectangle 9"/>
          <p:cNvSpPr>
            <a:spLocks noChangeArrowheads="1"/>
          </p:cNvSpPr>
          <p:nvPr/>
        </p:nvSpPr>
        <p:spPr bwMode="auto">
          <a:xfrm>
            <a:off x="914400" y="1838325"/>
            <a:ext cx="538163"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a:t>
            </a:r>
          </a:p>
        </p:txBody>
      </p:sp>
      <p:sp>
        <p:nvSpPr>
          <p:cNvPr id="769034" name="Rectangle 10"/>
          <p:cNvSpPr>
            <a:spLocks noChangeArrowheads="1"/>
          </p:cNvSpPr>
          <p:nvPr/>
        </p:nvSpPr>
        <p:spPr bwMode="auto">
          <a:xfrm>
            <a:off x="1862138" y="1838325"/>
            <a:ext cx="539750"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8</a:t>
            </a:r>
          </a:p>
        </p:txBody>
      </p:sp>
      <p:sp>
        <p:nvSpPr>
          <p:cNvPr id="769035" name="Rectangle 11"/>
          <p:cNvSpPr>
            <a:spLocks noChangeArrowheads="1"/>
          </p:cNvSpPr>
          <p:nvPr/>
        </p:nvSpPr>
        <p:spPr bwMode="auto">
          <a:xfrm>
            <a:off x="928688" y="2411413"/>
            <a:ext cx="538162" cy="231775"/>
          </a:xfrm>
          <a:prstGeom prst="rect">
            <a:avLst/>
          </a:prstGeom>
          <a:solidFill>
            <a:srgbClr val="FFFFFF"/>
          </a:solidFill>
          <a:ln w="9525">
            <a:solidFill>
              <a:srgbClr val="000000"/>
            </a:solidFill>
            <a:miter lim="800000"/>
            <a:headEnd/>
            <a:tailEnd/>
          </a:ln>
        </p:spPr>
        <p:txBody>
          <a:bodyPr/>
          <a:lstStyle/>
          <a:p>
            <a:pPr eaLnBrk="0" hangingPunct="0">
              <a:lnSpc>
                <a:spcPct val="64000"/>
              </a:lnSpc>
            </a:pPr>
            <a:r>
              <a:rPr kumimoji="0" lang="en-US" altLang="zh-CN" sz="1000">
                <a:solidFill>
                  <a:schemeClr val="bg1">
                    <a:lumMod val="50000"/>
                  </a:schemeClr>
                </a:solidFill>
                <a:latin typeface="Times New Roman" panose="02020603050405020304" pitchFamily="18" charset="0"/>
              </a:rPr>
              <a:t>1</a:t>
            </a:r>
          </a:p>
        </p:txBody>
      </p:sp>
      <p:sp>
        <p:nvSpPr>
          <p:cNvPr id="769036" name="Rectangle 12"/>
          <p:cNvSpPr>
            <a:spLocks noChangeArrowheads="1"/>
          </p:cNvSpPr>
          <p:nvPr/>
        </p:nvSpPr>
        <p:spPr bwMode="auto">
          <a:xfrm>
            <a:off x="1874838" y="2419350"/>
            <a:ext cx="538162"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8</a:t>
            </a:r>
          </a:p>
        </p:txBody>
      </p:sp>
      <p:sp>
        <p:nvSpPr>
          <p:cNvPr id="769037" name="Text Box 13"/>
          <p:cNvSpPr txBox="1">
            <a:spLocks noChangeArrowheads="1"/>
          </p:cNvSpPr>
          <p:nvPr/>
        </p:nvSpPr>
        <p:spPr bwMode="auto">
          <a:xfrm>
            <a:off x="1947863" y="4033838"/>
            <a:ext cx="466725" cy="242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LF</a:t>
            </a:r>
          </a:p>
        </p:txBody>
      </p:sp>
      <p:sp>
        <p:nvSpPr>
          <p:cNvPr id="769038" name="Text Box 14"/>
          <p:cNvSpPr txBox="1">
            <a:spLocks noChangeArrowheads="1"/>
          </p:cNvSpPr>
          <p:nvPr/>
        </p:nvSpPr>
        <p:spPr bwMode="auto">
          <a:xfrm>
            <a:off x="985838" y="4044950"/>
            <a:ext cx="466725" cy="242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LS</a:t>
            </a:r>
          </a:p>
        </p:txBody>
      </p:sp>
      <p:sp>
        <p:nvSpPr>
          <p:cNvPr id="769039" name="Text Box 15"/>
          <p:cNvSpPr txBox="1">
            <a:spLocks noChangeArrowheads="1"/>
          </p:cNvSpPr>
          <p:nvPr/>
        </p:nvSpPr>
        <p:spPr bwMode="auto">
          <a:xfrm>
            <a:off x="1947863" y="3036888"/>
            <a:ext cx="466725" cy="242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EF</a:t>
            </a:r>
          </a:p>
        </p:txBody>
      </p:sp>
      <p:sp>
        <p:nvSpPr>
          <p:cNvPr id="769040" name="Text Box 16"/>
          <p:cNvSpPr txBox="1">
            <a:spLocks noChangeArrowheads="1"/>
          </p:cNvSpPr>
          <p:nvPr/>
        </p:nvSpPr>
        <p:spPr bwMode="auto">
          <a:xfrm>
            <a:off x="942975" y="3025775"/>
            <a:ext cx="466725" cy="242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ES</a:t>
            </a:r>
          </a:p>
        </p:txBody>
      </p:sp>
      <p:sp>
        <p:nvSpPr>
          <p:cNvPr id="769041" name="Rectangle 17"/>
          <p:cNvSpPr>
            <a:spLocks noChangeArrowheads="1"/>
          </p:cNvSpPr>
          <p:nvPr/>
        </p:nvSpPr>
        <p:spPr bwMode="auto">
          <a:xfrm>
            <a:off x="942975" y="3257550"/>
            <a:ext cx="1487488" cy="809625"/>
          </a:xfrm>
          <a:prstGeom prst="rect">
            <a:avLst/>
          </a:prstGeom>
          <a:solidFill>
            <a:srgbClr val="FFFFFF"/>
          </a:solidFill>
          <a:ln w="9525">
            <a:solidFill>
              <a:srgbClr val="000000"/>
            </a:solidFill>
            <a:miter lim="800000"/>
            <a:headEnd/>
            <a:tailEnd/>
          </a:ln>
        </p:spPr>
        <p:txBody>
          <a:bodyPr/>
          <a:lstStyle/>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r>
              <a:rPr kumimoji="0" lang="en-US" altLang="zh-CN" sz="1000">
                <a:solidFill>
                  <a:schemeClr val="bg1">
                    <a:lumMod val="50000"/>
                  </a:schemeClr>
                </a:solidFill>
                <a:latin typeface="Times New Roman" panose="02020603050405020304" pitchFamily="18" charset="0"/>
              </a:rPr>
              <a:t>Duration=3</a:t>
            </a:r>
          </a:p>
          <a:p>
            <a:pPr eaLnBrk="0" hangingPunct="0">
              <a:lnSpc>
                <a:spcPct val="88000"/>
              </a:lnSpc>
            </a:pPr>
            <a:r>
              <a:rPr kumimoji="0" lang="en-US" altLang="zh-CN" sz="1000">
                <a:solidFill>
                  <a:schemeClr val="bg1">
                    <a:lumMod val="50000"/>
                  </a:schemeClr>
                </a:solidFill>
                <a:latin typeface="Times New Roman" panose="02020603050405020304" pitchFamily="18" charset="0"/>
              </a:rPr>
              <a:t>Task B</a:t>
            </a:r>
          </a:p>
        </p:txBody>
      </p:sp>
      <p:sp>
        <p:nvSpPr>
          <p:cNvPr id="769042" name="Rectangle 18"/>
          <p:cNvSpPr>
            <a:spLocks noChangeArrowheads="1"/>
          </p:cNvSpPr>
          <p:nvPr/>
        </p:nvSpPr>
        <p:spPr bwMode="auto">
          <a:xfrm>
            <a:off x="942975" y="3263900"/>
            <a:ext cx="538163"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a:t>
            </a:r>
          </a:p>
        </p:txBody>
      </p:sp>
      <p:sp>
        <p:nvSpPr>
          <p:cNvPr id="769043" name="Rectangle 19"/>
          <p:cNvSpPr>
            <a:spLocks noChangeArrowheads="1"/>
          </p:cNvSpPr>
          <p:nvPr/>
        </p:nvSpPr>
        <p:spPr bwMode="auto">
          <a:xfrm>
            <a:off x="1890713" y="3263900"/>
            <a:ext cx="539750"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4</a:t>
            </a:r>
          </a:p>
        </p:txBody>
      </p:sp>
      <p:sp>
        <p:nvSpPr>
          <p:cNvPr id="769044" name="Rectangle 20"/>
          <p:cNvSpPr>
            <a:spLocks noChangeArrowheads="1"/>
          </p:cNvSpPr>
          <p:nvPr/>
        </p:nvSpPr>
        <p:spPr bwMode="auto">
          <a:xfrm>
            <a:off x="957263" y="3836988"/>
            <a:ext cx="538162" cy="230187"/>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8</a:t>
            </a:r>
          </a:p>
        </p:txBody>
      </p:sp>
      <p:sp>
        <p:nvSpPr>
          <p:cNvPr id="769045" name="Rectangle 21"/>
          <p:cNvSpPr>
            <a:spLocks noChangeArrowheads="1"/>
          </p:cNvSpPr>
          <p:nvPr/>
        </p:nvSpPr>
        <p:spPr bwMode="auto">
          <a:xfrm>
            <a:off x="1903413" y="3843338"/>
            <a:ext cx="538162"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11</a:t>
            </a:r>
          </a:p>
        </p:txBody>
      </p:sp>
      <p:sp>
        <p:nvSpPr>
          <p:cNvPr id="769046" name="Text Box 22"/>
          <p:cNvSpPr txBox="1">
            <a:spLocks noChangeArrowheads="1"/>
          </p:cNvSpPr>
          <p:nvPr/>
        </p:nvSpPr>
        <p:spPr bwMode="auto">
          <a:xfrm>
            <a:off x="3959225" y="2654300"/>
            <a:ext cx="466725" cy="244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LF</a:t>
            </a:r>
          </a:p>
        </p:txBody>
      </p:sp>
      <p:sp>
        <p:nvSpPr>
          <p:cNvPr id="769047" name="Text Box 23"/>
          <p:cNvSpPr txBox="1">
            <a:spLocks noChangeArrowheads="1"/>
          </p:cNvSpPr>
          <p:nvPr/>
        </p:nvSpPr>
        <p:spPr bwMode="auto">
          <a:xfrm>
            <a:off x="2997200" y="2667000"/>
            <a:ext cx="466725" cy="242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LS</a:t>
            </a:r>
          </a:p>
        </p:txBody>
      </p:sp>
      <p:sp>
        <p:nvSpPr>
          <p:cNvPr id="769048" name="Text Box 24"/>
          <p:cNvSpPr txBox="1">
            <a:spLocks noChangeArrowheads="1"/>
          </p:cNvSpPr>
          <p:nvPr/>
        </p:nvSpPr>
        <p:spPr bwMode="auto">
          <a:xfrm>
            <a:off x="3959225" y="1657350"/>
            <a:ext cx="466725" cy="244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EF</a:t>
            </a:r>
          </a:p>
        </p:txBody>
      </p:sp>
      <p:sp>
        <p:nvSpPr>
          <p:cNvPr id="769049" name="Text Box 25"/>
          <p:cNvSpPr txBox="1">
            <a:spLocks noChangeArrowheads="1"/>
          </p:cNvSpPr>
          <p:nvPr/>
        </p:nvSpPr>
        <p:spPr bwMode="auto">
          <a:xfrm>
            <a:off x="2954338" y="1646238"/>
            <a:ext cx="466725" cy="242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ES</a:t>
            </a:r>
          </a:p>
        </p:txBody>
      </p:sp>
      <p:sp>
        <p:nvSpPr>
          <p:cNvPr id="769050" name="Rectangle 26"/>
          <p:cNvSpPr>
            <a:spLocks noChangeArrowheads="1"/>
          </p:cNvSpPr>
          <p:nvPr/>
        </p:nvSpPr>
        <p:spPr bwMode="auto">
          <a:xfrm>
            <a:off x="2954338" y="1878013"/>
            <a:ext cx="1487487" cy="811212"/>
          </a:xfrm>
          <a:prstGeom prst="rect">
            <a:avLst/>
          </a:prstGeom>
          <a:solidFill>
            <a:srgbClr val="FFFFFF"/>
          </a:solidFill>
          <a:ln w="9525">
            <a:solidFill>
              <a:srgbClr val="000000"/>
            </a:solidFill>
            <a:miter lim="800000"/>
            <a:headEnd/>
            <a:tailEnd/>
          </a:ln>
        </p:spPr>
        <p:txBody>
          <a:bodyPr/>
          <a:lstStyle/>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r>
              <a:rPr kumimoji="0" lang="en-US" altLang="zh-CN" sz="1000">
                <a:solidFill>
                  <a:schemeClr val="bg1">
                    <a:lumMod val="50000"/>
                  </a:schemeClr>
                </a:solidFill>
                <a:latin typeface="Times New Roman" panose="02020603050405020304" pitchFamily="18" charset="0"/>
              </a:rPr>
              <a:t>Duration=6</a:t>
            </a:r>
          </a:p>
          <a:p>
            <a:pPr eaLnBrk="0" hangingPunct="0">
              <a:lnSpc>
                <a:spcPct val="88000"/>
              </a:lnSpc>
            </a:pPr>
            <a:r>
              <a:rPr kumimoji="0" lang="en-US" altLang="zh-CN" sz="1000">
                <a:solidFill>
                  <a:schemeClr val="bg1">
                    <a:lumMod val="50000"/>
                  </a:schemeClr>
                </a:solidFill>
                <a:latin typeface="Times New Roman" panose="02020603050405020304" pitchFamily="18" charset="0"/>
              </a:rPr>
              <a:t>Task C</a:t>
            </a:r>
          </a:p>
        </p:txBody>
      </p:sp>
      <p:sp>
        <p:nvSpPr>
          <p:cNvPr id="769051" name="Rectangle 27"/>
          <p:cNvSpPr>
            <a:spLocks noChangeArrowheads="1"/>
          </p:cNvSpPr>
          <p:nvPr/>
        </p:nvSpPr>
        <p:spPr bwMode="auto">
          <a:xfrm>
            <a:off x="2954338" y="1884363"/>
            <a:ext cx="538162"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8</a:t>
            </a:r>
          </a:p>
        </p:txBody>
      </p:sp>
      <p:sp>
        <p:nvSpPr>
          <p:cNvPr id="769052" name="Rectangle 28"/>
          <p:cNvSpPr>
            <a:spLocks noChangeArrowheads="1"/>
          </p:cNvSpPr>
          <p:nvPr/>
        </p:nvSpPr>
        <p:spPr bwMode="auto">
          <a:xfrm>
            <a:off x="3902075" y="1884363"/>
            <a:ext cx="539750"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14</a:t>
            </a:r>
          </a:p>
        </p:txBody>
      </p:sp>
      <p:sp>
        <p:nvSpPr>
          <p:cNvPr id="769053" name="Rectangle 29"/>
          <p:cNvSpPr>
            <a:spLocks noChangeArrowheads="1"/>
          </p:cNvSpPr>
          <p:nvPr/>
        </p:nvSpPr>
        <p:spPr bwMode="auto">
          <a:xfrm>
            <a:off x="2968625" y="2457450"/>
            <a:ext cx="538163"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8</a:t>
            </a:r>
          </a:p>
        </p:txBody>
      </p:sp>
      <p:sp>
        <p:nvSpPr>
          <p:cNvPr id="769054" name="Rectangle 30"/>
          <p:cNvSpPr>
            <a:spLocks noChangeArrowheads="1"/>
          </p:cNvSpPr>
          <p:nvPr/>
        </p:nvSpPr>
        <p:spPr bwMode="auto">
          <a:xfrm>
            <a:off x="3914775" y="2465388"/>
            <a:ext cx="538163" cy="231775"/>
          </a:xfrm>
          <a:prstGeom prst="rect">
            <a:avLst/>
          </a:prstGeom>
          <a:solidFill>
            <a:srgbClr val="FFFFFF"/>
          </a:solidFill>
          <a:ln w="9525">
            <a:solidFill>
              <a:srgbClr val="000000"/>
            </a:solidFill>
            <a:miter lim="800000"/>
            <a:headEnd/>
            <a:tailEnd/>
          </a:ln>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14</a:t>
            </a:r>
          </a:p>
        </p:txBody>
      </p:sp>
      <p:sp>
        <p:nvSpPr>
          <p:cNvPr id="769055" name="Text Box 31"/>
          <p:cNvSpPr txBox="1">
            <a:spLocks noChangeArrowheads="1"/>
          </p:cNvSpPr>
          <p:nvPr/>
        </p:nvSpPr>
        <p:spPr bwMode="auto">
          <a:xfrm>
            <a:off x="3902075" y="4125913"/>
            <a:ext cx="466725" cy="244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LF</a:t>
            </a:r>
          </a:p>
        </p:txBody>
      </p:sp>
      <p:sp>
        <p:nvSpPr>
          <p:cNvPr id="769056" name="Text Box 32"/>
          <p:cNvSpPr txBox="1">
            <a:spLocks noChangeArrowheads="1"/>
          </p:cNvSpPr>
          <p:nvPr/>
        </p:nvSpPr>
        <p:spPr bwMode="auto">
          <a:xfrm>
            <a:off x="2940050" y="4138613"/>
            <a:ext cx="466725" cy="242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LS</a:t>
            </a:r>
          </a:p>
        </p:txBody>
      </p:sp>
      <p:sp>
        <p:nvSpPr>
          <p:cNvPr id="769057" name="Text Box 33"/>
          <p:cNvSpPr txBox="1">
            <a:spLocks noChangeArrowheads="1"/>
          </p:cNvSpPr>
          <p:nvPr/>
        </p:nvSpPr>
        <p:spPr bwMode="auto">
          <a:xfrm>
            <a:off x="3902075" y="3128963"/>
            <a:ext cx="466725" cy="244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EF</a:t>
            </a:r>
          </a:p>
        </p:txBody>
      </p:sp>
      <p:sp>
        <p:nvSpPr>
          <p:cNvPr id="769058" name="Text Box 34"/>
          <p:cNvSpPr txBox="1">
            <a:spLocks noChangeArrowheads="1"/>
          </p:cNvSpPr>
          <p:nvPr/>
        </p:nvSpPr>
        <p:spPr bwMode="auto">
          <a:xfrm>
            <a:off x="2897188" y="3117850"/>
            <a:ext cx="466725" cy="242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ES</a:t>
            </a:r>
          </a:p>
        </p:txBody>
      </p:sp>
      <p:sp>
        <p:nvSpPr>
          <p:cNvPr id="769059" name="Rectangle 35"/>
          <p:cNvSpPr>
            <a:spLocks noChangeArrowheads="1"/>
          </p:cNvSpPr>
          <p:nvPr/>
        </p:nvSpPr>
        <p:spPr bwMode="auto">
          <a:xfrm>
            <a:off x="2897188" y="3349625"/>
            <a:ext cx="1487487" cy="811213"/>
          </a:xfrm>
          <a:prstGeom prst="rect">
            <a:avLst/>
          </a:prstGeom>
          <a:solidFill>
            <a:srgbClr val="FFFFFF"/>
          </a:solidFill>
          <a:ln w="9525">
            <a:solidFill>
              <a:srgbClr val="000000"/>
            </a:solidFill>
            <a:miter lim="800000"/>
            <a:headEnd/>
            <a:tailEnd/>
          </a:ln>
        </p:spPr>
        <p:txBody>
          <a:bodyPr/>
          <a:lstStyle/>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r>
              <a:rPr kumimoji="0" lang="en-US" altLang="zh-CN" sz="1000">
                <a:solidFill>
                  <a:schemeClr val="bg1">
                    <a:lumMod val="50000"/>
                  </a:schemeClr>
                </a:solidFill>
                <a:latin typeface="Times New Roman" panose="02020603050405020304" pitchFamily="18" charset="0"/>
              </a:rPr>
              <a:t>Duration=3</a:t>
            </a:r>
          </a:p>
          <a:p>
            <a:pPr eaLnBrk="0" hangingPunct="0">
              <a:lnSpc>
                <a:spcPct val="88000"/>
              </a:lnSpc>
            </a:pPr>
            <a:r>
              <a:rPr kumimoji="0" lang="en-US" altLang="zh-CN" sz="1000">
                <a:solidFill>
                  <a:schemeClr val="bg1">
                    <a:lumMod val="50000"/>
                  </a:schemeClr>
                </a:solidFill>
                <a:latin typeface="Times New Roman" panose="02020603050405020304" pitchFamily="18" charset="0"/>
              </a:rPr>
              <a:t>Task D</a:t>
            </a:r>
          </a:p>
        </p:txBody>
      </p:sp>
      <p:sp>
        <p:nvSpPr>
          <p:cNvPr id="769060" name="Rectangle 36"/>
          <p:cNvSpPr>
            <a:spLocks noChangeArrowheads="1"/>
          </p:cNvSpPr>
          <p:nvPr/>
        </p:nvSpPr>
        <p:spPr bwMode="auto">
          <a:xfrm>
            <a:off x="2897188" y="3355975"/>
            <a:ext cx="538162"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4</a:t>
            </a:r>
          </a:p>
        </p:txBody>
      </p:sp>
      <p:sp>
        <p:nvSpPr>
          <p:cNvPr id="769061" name="Rectangle 37"/>
          <p:cNvSpPr>
            <a:spLocks noChangeArrowheads="1"/>
          </p:cNvSpPr>
          <p:nvPr/>
        </p:nvSpPr>
        <p:spPr bwMode="auto">
          <a:xfrm>
            <a:off x="3844925" y="3355975"/>
            <a:ext cx="539750"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7</a:t>
            </a:r>
          </a:p>
        </p:txBody>
      </p:sp>
      <p:sp>
        <p:nvSpPr>
          <p:cNvPr id="769062" name="Rectangle 38"/>
          <p:cNvSpPr>
            <a:spLocks noChangeArrowheads="1"/>
          </p:cNvSpPr>
          <p:nvPr/>
        </p:nvSpPr>
        <p:spPr bwMode="auto">
          <a:xfrm>
            <a:off x="2911475" y="3929063"/>
            <a:ext cx="538163"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11</a:t>
            </a:r>
          </a:p>
        </p:txBody>
      </p:sp>
      <p:sp>
        <p:nvSpPr>
          <p:cNvPr id="769063" name="Rectangle 39"/>
          <p:cNvSpPr>
            <a:spLocks noChangeArrowheads="1"/>
          </p:cNvSpPr>
          <p:nvPr/>
        </p:nvSpPr>
        <p:spPr bwMode="auto">
          <a:xfrm>
            <a:off x="3857625" y="3937000"/>
            <a:ext cx="538163"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14</a:t>
            </a:r>
          </a:p>
        </p:txBody>
      </p:sp>
      <p:sp>
        <p:nvSpPr>
          <p:cNvPr id="769064" name="Text Box 40"/>
          <p:cNvSpPr txBox="1">
            <a:spLocks noChangeArrowheads="1"/>
          </p:cNvSpPr>
          <p:nvPr/>
        </p:nvSpPr>
        <p:spPr bwMode="auto">
          <a:xfrm>
            <a:off x="5913438" y="2689225"/>
            <a:ext cx="466725" cy="244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LF</a:t>
            </a:r>
          </a:p>
        </p:txBody>
      </p:sp>
      <p:sp>
        <p:nvSpPr>
          <p:cNvPr id="769065" name="Text Box 41"/>
          <p:cNvSpPr txBox="1">
            <a:spLocks noChangeArrowheads="1"/>
          </p:cNvSpPr>
          <p:nvPr/>
        </p:nvSpPr>
        <p:spPr bwMode="auto">
          <a:xfrm>
            <a:off x="4951413" y="2701925"/>
            <a:ext cx="466725" cy="242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LS</a:t>
            </a:r>
          </a:p>
        </p:txBody>
      </p:sp>
      <p:sp>
        <p:nvSpPr>
          <p:cNvPr id="769066" name="Text Box 42"/>
          <p:cNvSpPr txBox="1">
            <a:spLocks noChangeArrowheads="1"/>
          </p:cNvSpPr>
          <p:nvPr/>
        </p:nvSpPr>
        <p:spPr bwMode="auto">
          <a:xfrm>
            <a:off x="5913438" y="1692275"/>
            <a:ext cx="466725" cy="244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EF</a:t>
            </a:r>
          </a:p>
        </p:txBody>
      </p:sp>
      <p:sp>
        <p:nvSpPr>
          <p:cNvPr id="769067" name="Text Box 43"/>
          <p:cNvSpPr txBox="1">
            <a:spLocks noChangeArrowheads="1"/>
          </p:cNvSpPr>
          <p:nvPr/>
        </p:nvSpPr>
        <p:spPr bwMode="auto">
          <a:xfrm>
            <a:off x="4908550" y="1681163"/>
            <a:ext cx="466725" cy="242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ES</a:t>
            </a:r>
          </a:p>
        </p:txBody>
      </p:sp>
      <p:sp>
        <p:nvSpPr>
          <p:cNvPr id="769068" name="Rectangle 44"/>
          <p:cNvSpPr>
            <a:spLocks noChangeArrowheads="1"/>
          </p:cNvSpPr>
          <p:nvPr/>
        </p:nvSpPr>
        <p:spPr bwMode="auto">
          <a:xfrm>
            <a:off x="4908550" y="1912938"/>
            <a:ext cx="1487488" cy="811212"/>
          </a:xfrm>
          <a:prstGeom prst="rect">
            <a:avLst/>
          </a:prstGeom>
          <a:solidFill>
            <a:srgbClr val="FFFFFF"/>
          </a:solidFill>
          <a:ln w="9525">
            <a:solidFill>
              <a:srgbClr val="000000"/>
            </a:solidFill>
            <a:miter lim="800000"/>
            <a:headEnd/>
            <a:tailEnd/>
          </a:ln>
        </p:spPr>
        <p:txBody>
          <a:bodyPr/>
          <a:lstStyle/>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r>
              <a:rPr kumimoji="0" lang="en-US" altLang="zh-CN" sz="1000">
                <a:solidFill>
                  <a:schemeClr val="bg1">
                    <a:lumMod val="50000"/>
                  </a:schemeClr>
                </a:solidFill>
                <a:latin typeface="Times New Roman" panose="02020603050405020304" pitchFamily="18" charset="0"/>
              </a:rPr>
              <a:t>Duration=3</a:t>
            </a:r>
          </a:p>
          <a:p>
            <a:pPr eaLnBrk="0" hangingPunct="0">
              <a:lnSpc>
                <a:spcPct val="88000"/>
              </a:lnSpc>
            </a:pPr>
            <a:r>
              <a:rPr kumimoji="0" lang="en-US" altLang="zh-CN" sz="1000">
                <a:solidFill>
                  <a:schemeClr val="bg1">
                    <a:lumMod val="50000"/>
                  </a:schemeClr>
                </a:solidFill>
                <a:latin typeface="Times New Roman" panose="02020603050405020304" pitchFamily="18" charset="0"/>
              </a:rPr>
              <a:t>Task G</a:t>
            </a:r>
          </a:p>
        </p:txBody>
      </p:sp>
      <p:sp>
        <p:nvSpPr>
          <p:cNvPr id="769069" name="Rectangle 45"/>
          <p:cNvSpPr>
            <a:spLocks noChangeArrowheads="1"/>
          </p:cNvSpPr>
          <p:nvPr/>
        </p:nvSpPr>
        <p:spPr bwMode="auto">
          <a:xfrm>
            <a:off x="4908550" y="1919288"/>
            <a:ext cx="538163"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14</a:t>
            </a:r>
          </a:p>
        </p:txBody>
      </p:sp>
      <p:sp>
        <p:nvSpPr>
          <p:cNvPr id="769070" name="Rectangle 46"/>
          <p:cNvSpPr>
            <a:spLocks noChangeArrowheads="1"/>
          </p:cNvSpPr>
          <p:nvPr/>
        </p:nvSpPr>
        <p:spPr bwMode="auto">
          <a:xfrm>
            <a:off x="5856288" y="1919288"/>
            <a:ext cx="539750"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17</a:t>
            </a:r>
          </a:p>
        </p:txBody>
      </p:sp>
      <p:sp>
        <p:nvSpPr>
          <p:cNvPr id="769071" name="Rectangle 47"/>
          <p:cNvSpPr>
            <a:spLocks noChangeArrowheads="1"/>
          </p:cNvSpPr>
          <p:nvPr/>
        </p:nvSpPr>
        <p:spPr bwMode="auto">
          <a:xfrm>
            <a:off x="4922838" y="2492375"/>
            <a:ext cx="538162"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14</a:t>
            </a:r>
          </a:p>
        </p:txBody>
      </p:sp>
      <p:sp>
        <p:nvSpPr>
          <p:cNvPr id="769072" name="Rectangle 48"/>
          <p:cNvSpPr>
            <a:spLocks noChangeArrowheads="1"/>
          </p:cNvSpPr>
          <p:nvPr/>
        </p:nvSpPr>
        <p:spPr bwMode="auto">
          <a:xfrm>
            <a:off x="5868988" y="2500313"/>
            <a:ext cx="538162"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17</a:t>
            </a:r>
          </a:p>
        </p:txBody>
      </p:sp>
      <p:sp>
        <p:nvSpPr>
          <p:cNvPr id="769073" name="Text Box 49"/>
          <p:cNvSpPr txBox="1">
            <a:spLocks noChangeArrowheads="1"/>
          </p:cNvSpPr>
          <p:nvPr/>
        </p:nvSpPr>
        <p:spPr bwMode="auto">
          <a:xfrm>
            <a:off x="5883275" y="4184650"/>
            <a:ext cx="466725" cy="242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LF</a:t>
            </a:r>
          </a:p>
        </p:txBody>
      </p:sp>
      <p:sp>
        <p:nvSpPr>
          <p:cNvPr id="769074" name="Text Box 50"/>
          <p:cNvSpPr txBox="1">
            <a:spLocks noChangeArrowheads="1"/>
          </p:cNvSpPr>
          <p:nvPr/>
        </p:nvSpPr>
        <p:spPr bwMode="auto">
          <a:xfrm>
            <a:off x="4921250" y="4195763"/>
            <a:ext cx="466725" cy="242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LS</a:t>
            </a:r>
          </a:p>
        </p:txBody>
      </p:sp>
      <p:sp>
        <p:nvSpPr>
          <p:cNvPr id="769075" name="Text Box 51"/>
          <p:cNvSpPr txBox="1">
            <a:spLocks noChangeArrowheads="1"/>
          </p:cNvSpPr>
          <p:nvPr/>
        </p:nvSpPr>
        <p:spPr bwMode="auto">
          <a:xfrm>
            <a:off x="5883275" y="3187700"/>
            <a:ext cx="466725" cy="242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EF</a:t>
            </a:r>
          </a:p>
        </p:txBody>
      </p:sp>
      <p:sp>
        <p:nvSpPr>
          <p:cNvPr id="769076" name="Text Box 52"/>
          <p:cNvSpPr txBox="1">
            <a:spLocks noChangeArrowheads="1"/>
          </p:cNvSpPr>
          <p:nvPr/>
        </p:nvSpPr>
        <p:spPr bwMode="auto">
          <a:xfrm>
            <a:off x="4878388" y="3176588"/>
            <a:ext cx="466725" cy="242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ES</a:t>
            </a:r>
          </a:p>
        </p:txBody>
      </p:sp>
      <p:sp>
        <p:nvSpPr>
          <p:cNvPr id="769077" name="Rectangle 53"/>
          <p:cNvSpPr>
            <a:spLocks noChangeArrowheads="1"/>
          </p:cNvSpPr>
          <p:nvPr/>
        </p:nvSpPr>
        <p:spPr bwMode="auto">
          <a:xfrm>
            <a:off x="4878388" y="3408363"/>
            <a:ext cx="1487487" cy="809625"/>
          </a:xfrm>
          <a:prstGeom prst="rect">
            <a:avLst/>
          </a:prstGeom>
          <a:solidFill>
            <a:srgbClr val="FFFFFF"/>
          </a:solidFill>
          <a:ln w="9525">
            <a:solidFill>
              <a:srgbClr val="000000"/>
            </a:solidFill>
            <a:miter lim="800000"/>
            <a:headEnd/>
            <a:tailEnd/>
          </a:ln>
        </p:spPr>
        <p:txBody>
          <a:bodyPr/>
          <a:lstStyle/>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r>
              <a:rPr kumimoji="0" lang="en-US" altLang="zh-CN" sz="1000">
                <a:solidFill>
                  <a:schemeClr val="bg1">
                    <a:lumMod val="50000"/>
                  </a:schemeClr>
                </a:solidFill>
                <a:latin typeface="Times New Roman" panose="02020603050405020304" pitchFamily="18" charset="0"/>
              </a:rPr>
              <a:t>Duration=3</a:t>
            </a:r>
          </a:p>
          <a:p>
            <a:pPr eaLnBrk="0" hangingPunct="0">
              <a:lnSpc>
                <a:spcPct val="88000"/>
              </a:lnSpc>
            </a:pPr>
            <a:r>
              <a:rPr kumimoji="0" lang="en-US" altLang="zh-CN" sz="1000">
                <a:solidFill>
                  <a:schemeClr val="bg1">
                    <a:lumMod val="50000"/>
                  </a:schemeClr>
                </a:solidFill>
                <a:latin typeface="Times New Roman" panose="02020603050405020304" pitchFamily="18" charset="0"/>
              </a:rPr>
              <a:t>Task E</a:t>
            </a:r>
          </a:p>
        </p:txBody>
      </p:sp>
      <p:sp>
        <p:nvSpPr>
          <p:cNvPr id="769078" name="Rectangle 54"/>
          <p:cNvSpPr>
            <a:spLocks noChangeArrowheads="1"/>
          </p:cNvSpPr>
          <p:nvPr/>
        </p:nvSpPr>
        <p:spPr bwMode="auto">
          <a:xfrm>
            <a:off x="4878388" y="3414713"/>
            <a:ext cx="538162"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7</a:t>
            </a:r>
          </a:p>
        </p:txBody>
      </p:sp>
      <p:sp>
        <p:nvSpPr>
          <p:cNvPr id="769079" name="Rectangle 55"/>
          <p:cNvSpPr>
            <a:spLocks noChangeArrowheads="1"/>
          </p:cNvSpPr>
          <p:nvPr/>
        </p:nvSpPr>
        <p:spPr bwMode="auto">
          <a:xfrm>
            <a:off x="5826125" y="3414713"/>
            <a:ext cx="539750"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10</a:t>
            </a:r>
          </a:p>
        </p:txBody>
      </p:sp>
      <p:sp>
        <p:nvSpPr>
          <p:cNvPr id="769080" name="Rectangle 56"/>
          <p:cNvSpPr>
            <a:spLocks noChangeArrowheads="1"/>
          </p:cNvSpPr>
          <p:nvPr/>
        </p:nvSpPr>
        <p:spPr bwMode="auto">
          <a:xfrm>
            <a:off x="4892675" y="3987800"/>
            <a:ext cx="538163" cy="230188"/>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14</a:t>
            </a:r>
          </a:p>
        </p:txBody>
      </p:sp>
      <p:sp>
        <p:nvSpPr>
          <p:cNvPr id="769081" name="Rectangle 57"/>
          <p:cNvSpPr>
            <a:spLocks noChangeArrowheads="1"/>
          </p:cNvSpPr>
          <p:nvPr/>
        </p:nvSpPr>
        <p:spPr bwMode="auto">
          <a:xfrm>
            <a:off x="5838825" y="3994150"/>
            <a:ext cx="538163"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17</a:t>
            </a:r>
          </a:p>
        </p:txBody>
      </p:sp>
      <p:sp>
        <p:nvSpPr>
          <p:cNvPr id="769082" name="Text Box 58"/>
          <p:cNvSpPr txBox="1">
            <a:spLocks noChangeArrowheads="1"/>
          </p:cNvSpPr>
          <p:nvPr/>
        </p:nvSpPr>
        <p:spPr bwMode="auto">
          <a:xfrm>
            <a:off x="7691438" y="3489325"/>
            <a:ext cx="466725" cy="242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LF</a:t>
            </a:r>
          </a:p>
        </p:txBody>
      </p:sp>
      <p:sp>
        <p:nvSpPr>
          <p:cNvPr id="769083" name="Text Box 59"/>
          <p:cNvSpPr txBox="1">
            <a:spLocks noChangeArrowheads="1"/>
          </p:cNvSpPr>
          <p:nvPr/>
        </p:nvSpPr>
        <p:spPr bwMode="auto">
          <a:xfrm>
            <a:off x="6729413" y="3500438"/>
            <a:ext cx="466725" cy="242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LS</a:t>
            </a:r>
          </a:p>
        </p:txBody>
      </p:sp>
      <p:sp>
        <p:nvSpPr>
          <p:cNvPr id="769084" name="Text Box 60"/>
          <p:cNvSpPr txBox="1">
            <a:spLocks noChangeArrowheads="1"/>
          </p:cNvSpPr>
          <p:nvPr/>
        </p:nvSpPr>
        <p:spPr bwMode="auto">
          <a:xfrm>
            <a:off x="7691438" y="2492375"/>
            <a:ext cx="466725" cy="242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EF</a:t>
            </a:r>
          </a:p>
        </p:txBody>
      </p:sp>
      <p:sp>
        <p:nvSpPr>
          <p:cNvPr id="769085" name="Text Box 61"/>
          <p:cNvSpPr txBox="1">
            <a:spLocks noChangeArrowheads="1"/>
          </p:cNvSpPr>
          <p:nvPr/>
        </p:nvSpPr>
        <p:spPr bwMode="auto">
          <a:xfrm>
            <a:off x="6686550" y="2481263"/>
            <a:ext cx="466725" cy="242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ES</a:t>
            </a:r>
          </a:p>
        </p:txBody>
      </p:sp>
      <p:sp>
        <p:nvSpPr>
          <p:cNvPr id="769086" name="Rectangle 62"/>
          <p:cNvSpPr>
            <a:spLocks noChangeArrowheads="1"/>
          </p:cNvSpPr>
          <p:nvPr/>
        </p:nvSpPr>
        <p:spPr bwMode="auto">
          <a:xfrm>
            <a:off x="6686550" y="2713038"/>
            <a:ext cx="1487488" cy="809625"/>
          </a:xfrm>
          <a:prstGeom prst="rect">
            <a:avLst/>
          </a:prstGeom>
          <a:solidFill>
            <a:srgbClr val="FFFFFF"/>
          </a:solidFill>
          <a:ln w="9525">
            <a:solidFill>
              <a:srgbClr val="000000"/>
            </a:solidFill>
            <a:miter lim="800000"/>
            <a:headEnd/>
            <a:tailEnd/>
          </a:ln>
        </p:spPr>
        <p:txBody>
          <a:bodyPr/>
          <a:lstStyle/>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r>
              <a:rPr kumimoji="0" lang="en-US" altLang="zh-CN" sz="1000">
                <a:solidFill>
                  <a:schemeClr val="bg1">
                    <a:lumMod val="50000"/>
                  </a:schemeClr>
                </a:solidFill>
                <a:latin typeface="Times New Roman" panose="02020603050405020304" pitchFamily="18" charset="0"/>
              </a:rPr>
              <a:t>Duration=2</a:t>
            </a:r>
          </a:p>
          <a:p>
            <a:pPr eaLnBrk="0" hangingPunct="0">
              <a:lnSpc>
                <a:spcPct val="88000"/>
              </a:lnSpc>
            </a:pPr>
            <a:r>
              <a:rPr kumimoji="0" lang="en-US" altLang="zh-CN" sz="1000">
                <a:solidFill>
                  <a:schemeClr val="bg1">
                    <a:lumMod val="50000"/>
                  </a:schemeClr>
                </a:solidFill>
                <a:latin typeface="Times New Roman" panose="02020603050405020304" pitchFamily="18" charset="0"/>
              </a:rPr>
              <a:t>Task H</a:t>
            </a:r>
          </a:p>
        </p:txBody>
      </p:sp>
      <p:sp>
        <p:nvSpPr>
          <p:cNvPr id="769087" name="Rectangle 63"/>
          <p:cNvSpPr>
            <a:spLocks noChangeArrowheads="1"/>
          </p:cNvSpPr>
          <p:nvPr/>
        </p:nvSpPr>
        <p:spPr bwMode="auto">
          <a:xfrm>
            <a:off x="6686550" y="2719388"/>
            <a:ext cx="538163"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17</a:t>
            </a:r>
          </a:p>
        </p:txBody>
      </p:sp>
      <p:sp>
        <p:nvSpPr>
          <p:cNvPr id="769088" name="Rectangle 64"/>
          <p:cNvSpPr>
            <a:spLocks noChangeArrowheads="1"/>
          </p:cNvSpPr>
          <p:nvPr/>
        </p:nvSpPr>
        <p:spPr bwMode="auto">
          <a:xfrm>
            <a:off x="7634288" y="2719388"/>
            <a:ext cx="539750"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19</a:t>
            </a:r>
          </a:p>
        </p:txBody>
      </p:sp>
      <p:sp>
        <p:nvSpPr>
          <p:cNvPr id="769089" name="Rectangle 65"/>
          <p:cNvSpPr>
            <a:spLocks noChangeArrowheads="1"/>
          </p:cNvSpPr>
          <p:nvPr/>
        </p:nvSpPr>
        <p:spPr bwMode="auto">
          <a:xfrm>
            <a:off x="6700838" y="3292475"/>
            <a:ext cx="538162" cy="230188"/>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17</a:t>
            </a:r>
          </a:p>
        </p:txBody>
      </p:sp>
      <p:sp>
        <p:nvSpPr>
          <p:cNvPr id="769090" name="Rectangle 66"/>
          <p:cNvSpPr>
            <a:spLocks noChangeArrowheads="1"/>
          </p:cNvSpPr>
          <p:nvPr/>
        </p:nvSpPr>
        <p:spPr bwMode="auto">
          <a:xfrm>
            <a:off x="7646988" y="3298825"/>
            <a:ext cx="538162"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19</a:t>
            </a:r>
          </a:p>
        </p:txBody>
      </p:sp>
      <p:sp>
        <p:nvSpPr>
          <p:cNvPr id="769091" name="Text Box 67"/>
          <p:cNvSpPr txBox="1">
            <a:spLocks noChangeArrowheads="1"/>
          </p:cNvSpPr>
          <p:nvPr/>
        </p:nvSpPr>
        <p:spPr bwMode="auto">
          <a:xfrm>
            <a:off x="3959225" y="5446713"/>
            <a:ext cx="466725" cy="244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LF</a:t>
            </a:r>
          </a:p>
        </p:txBody>
      </p:sp>
      <p:sp>
        <p:nvSpPr>
          <p:cNvPr id="769092" name="Text Box 68"/>
          <p:cNvSpPr txBox="1">
            <a:spLocks noChangeArrowheads="1"/>
          </p:cNvSpPr>
          <p:nvPr/>
        </p:nvSpPr>
        <p:spPr bwMode="auto">
          <a:xfrm>
            <a:off x="2997200" y="5459413"/>
            <a:ext cx="466725" cy="242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LS</a:t>
            </a:r>
          </a:p>
        </p:txBody>
      </p:sp>
      <p:sp>
        <p:nvSpPr>
          <p:cNvPr id="769093" name="Text Box 69"/>
          <p:cNvSpPr txBox="1">
            <a:spLocks noChangeArrowheads="1"/>
          </p:cNvSpPr>
          <p:nvPr/>
        </p:nvSpPr>
        <p:spPr bwMode="auto">
          <a:xfrm>
            <a:off x="3959225" y="4449763"/>
            <a:ext cx="466725" cy="244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EF</a:t>
            </a:r>
          </a:p>
        </p:txBody>
      </p:sp>
      <p:sp>
        <p:nvSpPr>
          <p:cNvPr id="769094" name="Text Box 70"/>
          <p:cNvSpPr txBox="1">
            <a:spLocks noChangeArrowheads="1"/>
          </p:cNvSpPr>
          <p:nvPr/>
        </p:nvSpPr>
        <p:spPr bwMode="auto">
          <a:xfrm>
            <a:off x="2954338" y="4438650"/>
            <a:ext cx="466725" cy="242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72000"/>
              </a:lnSpc>
            </a:pPr>
            <a:r>
              <a:rPr kumimoji="0" lang="en-US" altLang="zh-CN" sz="1000">
                <a:solidFill>
                  <a:schemeClr val="bg1">
                    <a:lumMod val="50000"/>
                  </a:schemeClr>
                </a:solidFill>
                <a:latin typeface="Times New Roman" panose="02020603050405020304" pitchFamily="18" charset="0"/>
              </a:rPr>
              <a:t>ES</a:t>
            </a:r>
          </a:p>
        </p:txBody>
      </p:sp>
      <p:sp>
        <p:nvSpPr>
          <p:cNvPr id="769095" name="Rectangle 71"/>
          <p:cNvSpPr>
            <a:spLocks noChangeArrowheads="1"/>
          </p:cNvSpPr>
          <p:nvPr/>
        </p:nvSpPr>
        <p:spPr bwMode="auto">
          <a:xfrm>
            <a:off x="2954338" y="4670425"/>
            <a:ext cx="1487487" cy="811213"/>
          </a:xfrm>
          <a:prstGeom prst="rect">
            <a:avLst/>
          </a:prstGeom>
          <a:solidFill>
            <a:srgbClr val="FFFFFF"/>
          </a:solidFill>
          <a:ln w="9525">
            <a:solidFill>
              <a:srgbClr val="000000"/>
            </a:solidFill>
            <a:miter lim="800000"/>
            <a:headEnd/>
            <a:tailEnd/>
          </a:ln>
        </p:spPr>
        <p:txBody>
          <a:bodyPr/>
          <a:lstStyle/>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endParaRPr kumimoji="0" lang="en-US" altLang="zh-CN" sz="1000">
              <a:solidFill>
                <a:schemeClr val="bg1">
                  <a:lumMod val="50000"/>
                </a:schemeClr>
              </a:solidFill>
              <a:latin typeface="Times New Roman" panose="02020603050405020304" pitchFamily="18" charset="0"/>
            </a:endParaRPr>
          </a:p>
          <a:p>
            <a:pPr eaLnBrk="0" hangingPunct="0">
              <a:lnSpc>
                <a:spcPct val="88000"/>
              </a:lnSpc>
            </a:pPr>
            <a:r>
              <a:rPr kumimoji="0" lang="en-US" altLang="zh-CN" sz="1000">
                <a:solidFill>
                  <a:schemeClr val="bg1">
                    <a:lumMod val="50000"/>
                  </a:schemeClr>
                </a:solidFill>
                <a:latin typeface="Times New Roman" panose="02020603050405020304" pitchFamily="18" charset="0"/>
              </a:rPr>
              <a:t>Duration=2</a:t>
            </a:r>
          </a:p>
          <a:p>
            <a:pPr eaLnBrk="0" hangingPunct="0">
              <a:lnSpc>
                <a:spcPct val="88000"/>
              </a:lnSpc>
            </a:pPr>
            <a:r>
              <a:rPr kumimoji="0" lang="en-US" altLang="zh-CN" sz="1000">
                <a:solidFill>
                  <a:schemeClr val="bg1">
                    <a:lumMod val="50000"/>
                  </a:schemeClr>
                </a:solidFill>
                <a:latin typeface="Times New Roman" panose="02020603050405020304" pitchFamily="18" charset="0"/>
              </a:rPr>
              <a:t>Task F</a:t>
            </a:r>
          </a:p>
        </p:txBody>
      </p:sp>
      <p:sp>
        <p:nvSpPr>
          <p:cNvPr id="769096" name="Rectangle 72"/>
          <p:cNvSpPr>
            <a:spLocks noChangeArrowheads="1"/>
          </p:cNvSpPr>
          <p:nvPr/>
        </p:nvSpPr>
        <p:spPr bwMode="auto">
          <a:xfrm>
            <a:off x="2954338" y="4676775"/>
            <a:ext cx="538162"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4</a:t>
            </a:r>
          </a:p>
        </p:txBody>
      </p:sp>
      <p:sp>
        <p:nvSpPr>
          <p:cNvPr id="769097" name="Rectangle 73"/>
          <p:cNvSpPr>
            <a:spLocks noChangeArrowheads="1"/>
          </p:cNvSpPr>
          <p:nvPr/>
        </p:nvSpPr>
        <p:spPr bwMode="auto">
          <a:xfrm>
            <a:off x="3902075" y="4676775"/>
            <a:ext cx="539750"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6</a:t>
            </a:r>
          </a:p>
        </p:txBody>
      </p:sp>
      <p:sp>
        <p:nvSpPr>
          <p:cNvPr id="769098" name="Rectangle 74"/>
          <p:cNvSpPr>
            <a:spLocks noChangeArrowheads="1"/>
          </p:cNvSpPr>
          <p:nvPr/>
        </p:nvSpPr>
        <p:spPr bwMode="auto">
          <a:xfrm>
            <a:off x="2968625" y="5249863"/>
            <a:ext cx="538163" cy="231775"/>
          </a:xfrm>
          <a:prstGeom prst="rect">
            <a:avLst/>
          </a:prstGeom>
          <a:solidFill>
            <a:srgbClr val="FFFFFF"/>
          </a:solidFill>
          <a:ln w="9525">
            <a:solidFill>
              <a:srgbClr val="000000"/>
            </a:solidFill>
            <a:miter lim="800000"/>
            <a:headEnd/>
            <a:tailEnd/>
          </a:ln>
        </p:spPr>
        <p:txBody>
          <a:bodyPr/>
          <a:lstStyle/>
          <a:p>
            <a:pPr eaLnBrk="0" hangingPunct="0">
              <a:lnSpc>
                <a:spcPct val="72000"/>
              </a:lnSpc>
            </a:pPr>
            <a:r>
              <a:rPr kumimoji="0" lang="en-US" altLang="zh-CN" sz="1000">
                <a:solidFill>
                  <a:schemeClr val="bg1">
                    <a:lumMod val="50000"/>
                  </a:schemeClr>
                </a:solidFill>
                <a:latin typeface="Times New Roman" panose="02020603050405020304" pitchFamily="18" charset="0"/>
              </a:rPr>
              <a:t>12</a:t>
            </a:r>
          </a:p>
        </p:txBody>
      </p:sp>
      <p:sp>
        <p:nvSpPr>
          <p:cNvPr id="769099" name="Rectangle 75"/>
          <p:cNvSpPr>
            <a:spLocks noChangeArrowheads="1"/>
          </p:cNvSpPr>
          <p:nvPr/>
        </p:nvSpPr>
        <p:spPr bwMode="auto">
          <a:xfrm>
            <a:off x="3914775" y="5257800"/>
            <a:ext cx="538163" cy="231775"/>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solidFill>
                  <a:schemeClr val="bg1">
                    <a:lumMod val="50000"/>
                  </a:schemeClr>
                </a:solidFill>
                <a:latin typeface="Times New Roman" panose="02020603050405020304" pitchFamily="18" charset="0"/>
              </a:rPr>
              <a:t>14</a:t>
            </a:r>
          </a:p>
        </p:txBody>
      </p:sp>
      <p:sp>
        <p:nvSpPr>
          <p:cNvPr id="769100" name="Line 76"/>
          <p:cNvSpPr>
            <a:spLocks noChangeShapeType="1"/>
          </p:cNvSpPr>
          <p:nvPr/>
        </p:nvSpPr>
        <p:spPr bwMode="auto">
          <a:xfrm>
            <a:off x="754063" y="2203450"/>
            <a:ext cx="1746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000">
              <a:solidFill>
                <a:schemeClr val="bg1">
                  <a:lumMod val="50000"/>
                </a:schemeClr>
              </a:solidFill>
            </a:endParaRPr>
          </a:p>
        </p:txBody>
      </p:sp>
      <p:sp>
        <p:nvSpPr>
          <p:cNvPr id="769101" name="Line 77"/>
          <p:cNvSpPr>
            <a:spLocks noChangeShapeType="1"/>
          </p:cNvSpPr>
          <p:nvPr/>
        </p:nvSpPr>
        <p:spPr bwMode="auto">
          <a:xfrm>
            <a:off x="766763" y="2203450"/>
            <a:ext cx="0" cy="15525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000">
              <a:solidFill>
                <a:schemeClr val="bg1">
                  <a:lumMod val="50000"/>
                </a:schemeClr>
              </a:solidFill>
            </a:endParaRPr>
          </a:p>
        </p:txBody>
      </p:sp>
      <p:sp>
        <p:nvSpPr>
          <p:cNvPr id="769102" name="Line 78"/>
          <p:cNvSpPr>
            <a:spLocks noChangeShapeType="1"/>
          </p:cNvSpPr>
          <p:nvPr/>
        </p:nvSpPr>
        <p:spPr bwMode="auto">
          <a:xfrm flipV="1">
            <a:off x="754063" y="3743325"/>
            <a:ext cx="231775"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000">
              <a:solidFill>
                <a:schemeClr val="bg1">
                  <a:lumMod val="50000"/>
                </a:schemeClr>
              </a:solidFill>
            </a:endParaRPr>
          </a:p>
        </p:txBody>
      </p:sp>
      <p:sp>
        <p:nvSpPr>
          <p:cNvPr id="769103" name="Line 79"/>
          <p:cNvSpPr>
            <a:spLocks noChangeShapeType="1"/>
          </p:cNvSpPr>
          <p:nvPr/>
        </p:nvSpPr>
        <p:spPr bwMode="auto">
          <a:xfrm>
            <a:off x="331788" y="3048000"/>
            <a:ext cx="4222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000">
              <a:solidFill>
                <a:schemeClr val="bg1">
                  <a:lumMod val="50000"/>
                </a:schemeClr>
              </a:solidFill>
            </a:endParaRPr>
          </a:p>
        </p:txBody>
      </p:sp>
      <p:sp>
        <p:nvSpPr>
          <p:cNvPr id="769104" name="Line 80"/>
          <p:cNvSpPr>
            <a:spLocks noChangeShapeType="1"/>
          </p:cNvSpPr>
          <p:nvPr/>
        </p:nvSpPr>
        <p:spPr bwMode="auto">
          <a:xfrm>
            <a:off x="2401888" y="2225675"/>
            <a:ext cx="5524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000">
              <a:solidFill>
                <a:schemeClr val="bg1">
                  <a:lumMod val="50000"/>
                </a:schemeClr>
              </a:solidFill>
            </a:endParaRPr>
          </a:p>
        </p:txBody>
      </p:sp>
      <p:sp>
        <p:nvSpPr>
          <p:cNvPr id="769105" name="Line 81"/>
          <p:cNvSpPr>
            <a:spLocks noChangeShapeType="1"/>
          </p:cNvSpPr>
          <p:nvPr/>
        </p:nvSpPr>
        <p:spPr bwMode="auto">
          <a:xfrm>
            <a:off x="4441825" y="2295525"/>
            <a:ext cx="4667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000">
              <a:solidFill>
                <a:schemeClr val="bg1">
                  <a:lumMod val="50000"/>
                </a:schemeClr>
              </a:solidFill>
            </a:endParaRPr>
          </a:p>
        </p:txBody>
      </p:sp>
      <p:sp>
        <p:nvSpPr>
          <p:cNvPr id="769106" name="Line 82"/>
          <p:cNvSpPr>
            <a:spLocks noChangeShapeType="1"/>
          </p:cNvSpPr>
          <p:nvPr/>
        </p:nvSpPr>
        <p:spPr bwMode="auto">
          <a:xfrm>
            <a:off x="2444750" y="3535363"/>
            <a:ext cx="4365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000">
              <a:solidFill>
                <a:schemeClr val="bg1">
                  <a:lumMod val="50000"/>
                </a:schemeClr>
              </a:solidFill>
            </a:endParaRPr>
          </a:p>
        </p:txBody>
      </p:sp>
      <p:sp>
        <p:nvSpPr>
          <p:cNvPr id="769107" name="Line 83"/>
          <p:cNvSpPr>
            <a:spLocks noChangeShapeType="1"/>
          </p:cNvSpPr>
          <p:nvPr/>
        </p:nvSpPr>
        <p:spPr bwMode="auto">
          <a:xfrm>
            <a:off x="4383088" y="3605213"/>
            <a:ext cx="50958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000">
              <a:solidFill>
                <a:schemeClr val="bg1">
                  <a:lumMod val="50000"/>
                </a:schemeClr>
              </a:solidFill>
            </a:endParaRPr>
          </a:p>
        </p:txBody>
      </p:sp>
      <p:sp>
        <p:nvSpPr>
          <p:cNvPr id="769108" name="Line 84"/>
          <p:cNvSpPr>
            <a:spLocks noChangeShapeType="1"/>
          </p:cNvSpPr>
          <p:nvPr/>
        </p:nvSpPr>
        <p:spPr bwMode="auto">
          <a:xfrm>
            <a:off x="8172450" y="3130550"/>
            <a:ext cx="4921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000">
              <a:solidFill>
                <a:schemeClr val="bg1">
                  <a:lumMod val="50000"/>
                </a:schemeClr>
              </a:solidFill>
            </a:endParaRPr>
          </a:p>
        </p:txBody>
      </p:sp>
      <p:cxnSp>
        <p:nvCxnSpPr>
          <p:cNvPr id="769109" name="AutoShape 85"/>
          <p:cNvCxnSpPr>
            <a:cxnSpLocks noChangeShapeType="1"/>
            <a:stCxn id="769041" idx="3"/>
            <a:endCxn id="769095" idx="1"/>
          </p:cNvCxnSpPr>
          <p:nvPr/>
        </p:nvCxnSpPr>
        <p:spPr bwMode="auto">
          <a:xfrm>
            <a:off x="2430463" y="3662363"/>
            <a:ext cx="523875" cy="1414462"/>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69110" name="AutoShape 86"/>
          <p:cNvCxnSpPr>
            <a:cxnSpLocks noChangeShapeType="1"/>
            <a:stCxn id="769095" idx="3"/>
            <a:endCxn id="769077" idx="1"/>
          </p:cNvCxnSpPr>
          <p:nvPr/>
        </p:nvCxnSpPr>
        <p:spPr bwMode="auto">
          <a:xfrm flipV="1">
            <a:off x="4441825" y="3813175"/>
            <a:ext cx="436563" cy="1263650"/>
          </a:xfrm>
          <a:prstGeom prst="bentConnector3">
            <a:avLst>
              <a:gd name="adj1" fmla="val 49819"/>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69111" name="AutoShape 87"/>
          <p:cNvCxnSpPr>
            <a:cxnSpLocks noChangeShapeType="1"/>
            <a:stCxn id="769077" idx="3"/>
            <a:endCxn id="769089" idx="1"/>
          </p:cNvCxnSpPr>
          <p:nvPr/>
        </p:nvCxnSpPr>
        <p:spPr bwMode="auto">
          <a:xfrm flipV="1">
            <a:off x="6365875" y="3408363"/>
            <a:ext cx="334963" cy="404812"/>
          </a:xfrm>
          <a:prstGeom prst="bentConnector3">
            <a:avLst>
              <a:gd name="adj1" fmla="val 4976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69112" name="AutoShape 88"/>
          <p:cNvCxnSpPr>
            <a:cxnSpLocks noChangeShapeType="1"/>
            <a:stCxn id="769068" idx="3"/>
            <a:endCxn id="769087" idx="1"/>
          </p:cNvCxnSpPr>
          <p:nvPr/>
        </p:nvCxnSpPr>
        <p:spPr bwMode="auto">
          <a:xfrm>
            <a:off x="6396038" y="2319338"/>
            <a:ext cx="290512" cy="515937"/>
          </a:xfrm>
          <a:prstGeom prst="bentConnector3">
            <a:avLst>
              <a:gd name="adj1" fmla="val 49727"/>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769113" name="Text Box 89"/>
          <p:cNvSpPr txBox="1">
            <a:spLocks noChangeArrowheads="1"/>
          </p:cNvSpPr>
          <p:nvPr/>
        </p:nvSpPr>
        <p:spPr bwMode="auto">
          <a:xfrm>
            <a:off x="8520113" y="2895600"/>
            <a:ext cx="700087" cy="361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a:solidFill>
                  <a:schemeClr val="bg1">
                    <a:lumMod val="50000"/>
                  </a:schemeClr>
                </a:solidFill>
                <a:latin typeface="Times New Roman" panose="02020603050405020304" pitchFamily="18" charset="0"/>
              </a:rPr>
              <a:t>Finish</a:t>
            </a:r>
          </a:p>
        </p:txBody>
      </p:sp>
      <p:sp>
        <p:nvSpPr>
          <p:cNvPr id="769114" name="Text Box 90"/>
          <p:cNvSpPr txBox="1">
            <a:spLocks noChangeArrowheads="1"/>
          </p:cNvSpPr>
          <p:nvPr/>
        </p:nvSpPr>
        <p:spPr bwMode="auto">
          <a:xfrm>
            <a:off x="457200" y="5791200"/>
            <a:ext cx="8686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chemeClr val="bg1">
                    <a:lumMod val="50000"/>
                  </a:schemeClr>
                </a:solidFill>
                <a:latin typeface="黑体" panose="02010609060101010101" pitchFamily="49" charset="-122"/>
                <a:ea typeface="黑体" panose="02010609060101010101" pitchFamily="49" charset="-122"/>
              </a:rPr>
              <a:t>当一个前置任务有多个后置任务时，选择其中最小最晚开始日期作为其前置任务的最晚完成日期</a:t>
            </a:r>
          </a:p>
        </p:txBody>
      </p:sp>
      <p:sp>
        <p:nvSpPr>
          <p:cNvPr id="769115" name="Text Box 91"/>
          <p:cNvSpPr txBox="1">
            <a:spLocks noChangeArrowheads="1"/>
          </p:cNvSpPr>
          <p:nvPr/>
        </p:nvSpPr>
        <p:spPr bwMode="auto">
          <a:xfrm>
            <a:off x="5867400" y="4495800"/>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bg1"/>
                </a:solidFill>
              </a:rPr>
              <a:t>CP:A-&gt;C-&gt;G-&gt;H</a:t>
            </a:r>
          </a:p>
        </p:txBody>
      </p:sp>
      <p:sp>
        <p:nvSpPr>
          <p:cNvPr id="769116" name="Text Box 92"/>
          <p:cNvSpPr txBox="1">
            <a:spLocks noChangeArrowheads="1"/>
          </p:cNvSpPr>
          <p:nvPr/>
        </p:nvSpPr>
        <p:spPr bwMode="auto">
          <a:xfrm>
            <a:off x="5867400" y="5334000"/>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bg1"/>
                </a:solidFill>
              </a:rPr>
              <a:t>Cp Path:18</a:t>
            </a:r>
          </a:p>
        </p:txBody>
      </p:sp>
    </p:spTree>
    <p:extLst>
      <p:ext uri="{BB962C8B-B14F-4D97-AF65-F5344CB8AC3E}">
        <p14:creationId xmlns:p14="http://schemas.microsoft.com/office/powerpoint/2010/main" val="148523444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90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90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907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6905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6905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6903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6903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690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69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6906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6906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6909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6909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6904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6904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6911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769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35" grpId="0" animBg="1" autoUpdateAnimBg="0"/>
      <p:bldP spid="769036" grpId="0" animBg="1" autoUpdateAnimBg="0"/>
      <p:bldP spid="769044" grpId="0" animBg="1" autoUpdateAnimBg="0"/>
      <p:bldP spid="769045" grpId="0" animBg="1" autoUpdateAnimBg="0"/>
      <p:bldP spid="769053" grpId="0" animBg="1" autoUpdateAnimBg="0"/>
      <p:bldP spid="769054" grpId="0" animBg="1" autoUpdateAnimBg="0"/>
      <p:bldP spid="769062" grpId="0" animBg="1" autoUpdateAnimBg="0"/>
      <p:bldP spid="769063" grpId="0" animBg="1" autoUpdateAnimBg="0"/>
      <p:bldP spid="769071" grpId="0" animBg="1" autoUpdateAnimBg="0"/>
      <p:bldP spid="769072" grpId="0" animBg="1" autoUpdateAnimBg="0"/>
      <p:bldP spid="769080" grpId="0" animBg="1" autoUpdateAnimBg="0"/>
      <p:bldP spid="769081" grpId="0" animBg="1" autoUpdateAnimBg="0"/>
      <p:bldP spid="769089" grpId="0" animBg="1" autoUpdateAnimBg="0"/>
      <p:bldP spid="769098" grpId="0" animBg="1" autoUpdateAnimBg="0"/>
      <p:bldP spid="769099" grpId="0" animBg="1" autoUpdateAnimBg="0"/>
      <p:bldP spid="769115" grpId="0" autoUpdateAnimBg="0"/>
      <p:bldP spid="769116"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 chapter__7</a:t>
            </a:r>
          </a:p>
        </p:txBody>
      </p:sp>
      <p:sp>
        <p:nvSpPr>
          <p:cNvPr id="5" name="灯片编号占位符 4"/>
          <p:cNvSpPr>
            <a:spLocks noGrp="1"/>
          </p:cNvSpPr>
          <p:nvPr>
            <p:ph type="sldNum" sz="quarter" idx="11"/>
          </p:nvPr>
        </p:nvSpPr>
        <p:spPr/>
        <p:txBody>
          <a:bodyPr/>
          <a:lstStyle/>
          <a:p>
            <a:fld id="{8FE0DE13-FC94-4BBC-9D11-DFE57A612F2C}" type="slidenum">
              <a:rPr lang="en-US" altLang="zh-CN"/>
              <a:pPr/>
              <a:t>49</a:t>
            </a:fld>
            <a:endParaRPr lang="en-US" altLang="zh-CN"/>
          </a:p>
        </p:txBody>
      </p:sp>
      <p:sp>
        <p:nvSpPr>
          <p:cNvPr id="588802"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a:latin typeface="黑体" panose="02010609060101010101" pitchFamily="49" charset="-122"/>
                <a:ea typeface="黑体" panose="02010609060101010101" pitchFamily="49" charset="-122"/>
              </a:rPr>
              <a:t>资源平衡法 </a:t>
            </a:r>
          </a:p>
        </p:txBody>
      </p:sp>
      <p:pic>
        <p:nvPicPr>
          <p:cNvPr id="5888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2600"/>
            <a:ext cx="9144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809641"/>
      </p:ext>
    </p:extLst>
  </p:cSld>
  <p:clrMapOvr>
    <a:masterClrMapping/>
  </p:clrMapOvr>
  <p:transition advClick="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0" y="228600"/>
            <a:ext cx="8458200" cy="1143000"/>
          </a:xfrm>
        </p:spPr>
        <p:txBody>
          <a:bodyPr/>
          <a:lstStyle/>
          <a:p>
            <a:r>
              <a:rPr lang="zh-CN" altLang="en-US" sz="3600" b="0">
                <a:ea typeface="楷体_GB2312" pitchFamily="49" charset="-122"/>
              </a:rPr>
              <a:t>软件项目管理的特点</a:t>
            </a:r>
          </a:p>
        </p:txBody>
      </p:sp>
      <p:sp>
        <p:nvSpPr>
          <p:cNvPr id="261123" name="Rectangle 3"/>
          <p:cNvSpPr>
            <a:spLocks noGrp="1" noChangeArrowheads="1"/>
          </p:cNvSpPr>
          <p:nvPr>
            <p:ph type="body" idx="1"/>
          </p:nvPr>
        </p:nvSpPr>
        <p:spPr>
          <a:xfrm>
            <a:off x="973138" y="1676400"/>
            <a:ext cx="7270750" cy="3336925"/>
          </a:xfrm>
        </p:spPr>
        <p:txBody>
          <a:bodyPr/>
          <a:lstStyle/>
          <a:p>
            <a:pPr>
              <a:buClr>
                <a:srgbClr val="FFFF00"/>
              </a:buClr>
              <a:buSzPct val="120000"/>
            </a:pPr>
            <a:r>
              <a:rPr lang="zh-CN" altLang="en-US" b="1">
                <a:ea typeface="楷体_GB2312" pitchFamily="49" charset="-122"/>
              </a:rPr>
              <a:t>项目管理是一项复杂的工作。</a:t>
            </a:r>
          </a:p>
          <a:p>
            <a:pPr>
              <a:buClr>
                <a:srgbClr val="FFFF00"/>
              </a:buClr>
              <a:buSzPct val="120000"/>
            </a:pPr>
            <a:r>
              <a:rPr lang="zh-CN" altLang="en-US" b="1">
                <a:ea typeface="楷体_GB2312" pitchFamily="49" charset="-122"/>
              </a:rPr>
              <a:t>项目管理具有创造性。</a:t>
            </a:r>
          </a:p>
          <a:p>
            <a:pPr>
              <a:buClr>
                <a:srgbClr val="FFFF00"/>
              </a:buClr>
              <a:buSzPct val="120000"/>
            </a:pPr>
            <a:r>
              <a:rPr lang="zh-CN" altLang="en-US" b="1">
                <a:ea typeface="楷体_GB2312" pitchFamily="49" charset="-122"/>
              </a:rPr>
              <a:t>项目管理需要集权领导和建立专门的项目组织。</a:t>
            </a:r>
          </a:p>
          <a:p>
            <a:pPr>
              <a:buClr>
                <a:srgbClr val="FFFF00"/>
              </a:buClr>
              <a:buSzPct val="120000"/>
            </a:pPr>
            <a:r>
              <a:rPr lang="zh-CN" altLang="en-US" b="1">
                <a:ea typeface="楷体_GB2312" pitchFamily="49" charset="-122"/>
              </a:rPr>
              <a:t>项目负责人在项目管理中起着非常重要的作用。</a:t>
            </a:r>
          </a:p>
        </p:txBody>
      </p:sp>
      <p:sp>
        <p:nvSpPr>
          <p:cNvPr id="261125" name="Text Box 5"/>
          <p:cNvSpPr txBox="1">
            <a:spLocks noChangeArrowheads="1"/>
          </p:cNvSpPr>
          <p:nvPr/>
        </p:nvSpPr>
        <p:spPr bwMode="auto">
          <a:xfrm>
            <a:off x="900113" y="5445125"/>
            <a:ext cx="76327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kumimoji="1" lang="zh-CN" altLang="en-US" sz="2800" b="1">
                <a:solidFill>
                  <a:srgbClr val="FFFF00"/>
                </a:solidFill>
                <a:latin typeface="Times New Roman" panose="02020603050405020304" pitchFamily="18" charset="0"/>
                <a:ea typeface="楷体_GB2312" pitchFamily="49" charset="-122"/>
              </a:rPr>
              <a:t>具有创新性的工程项目经常会存在进度问题。</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1125"/>
                                        </p:tgtEl>
                                        <p:attrNameLst>
                                          <p:attrName>style.visibility</p:attrName>
                                        </p:attrNameLst>
                                      </p:cBhvr>
                                      <p:to>
                                        <p:strVal val="visible"/>
                                      </p:to>
                                    </p:set>
                                    <p:animEffect transition="in" filter="blinds(horizontal)">
                                      <p:cBhvr>
                                        <p:cTn id="7" dur="500"/>
                                        <p:tgtEl>
                                          <p:spTgt spid="261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762000" y="5334000"/>
            <a:ext cx="7772400" cy="1143000"/>
          </a:xfrm>
        </p:spPr>
        <p:txBody>
          <a:bodyPr/>
          <a:lstStyle/>
          <a:p>
            <a:r>
              <a:rPr lang="en-US" altLang="zh-CN">
                <a:solidFill>
                  <a:srgbClr val="FFFF00"/>
                </a:solidFill>
              </a:rPr>
              <a:t>Thank You</a:t>
            </a:r>
            <a:r>
              <a:rPr lang="zh-CN" altLang="en-US">
                <a:solidFill>
                  <a:srgbClr val="FFFF00"/>
                </a:solidFill>
              </a:rPr>
              <a:t>！</a:t>
            </a:r>
            <a:r>
              <a:rPr lang="en-US" altLang="zh-CN">
                <a:solidFill>
                  <a:srgbClr val="FFFF00"/>
                </a:solidFill>
              </a:rPr>
              <a:t>To be continue…</a:t>
            </a:r>
          </a:p>
        </p:txBody>
      </p:sp>
      <p:graphicFrame>
        <p:nvGraphicFramePr>
          <p:cNvPr id="686083" name="Object 3"/>
          <p:cNvGraphicFramePr>
            <a:graphicFrameLocks/>
          </p:cNvGraphicFramePr>
          <p:nvPr/>
        </p:nvGraphicFramePr>
        <p:xfrm>
          <a:off x="2555875" y="1773238"/>
          <a:ext cx="3529013" cy="3168650"/>
        </p:xfrm>
        <a:graphic>
          <a:graphicData uri="http://schemas.openxmlformats.org/presentationml/2006/ole">
            <mc:AlternateContent xmlns:mc="http://schemas.openxmlformats.org/markup-compatibility/2006">
              <mc:Choice xmlns:v="urn:schemas-microsoft-com:vml" Requires="v">
                <p:oleObj spid="_x0000_s686086" name="Clip" r:id="rId4" imgW="7833960" imgH="7839000" progId="MS_ClipArt_Gallery.2">
                  <p:embed/>
                </p:oleObj>
              </mc:Choice>
              <mc:Fallback>
                <p:oleObj name="Clip" r:id="rId4" imgW="7833960" imgH="7839000" progId="MS_ClipArt_Gallery.2">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1773238"/>
                        <a:ext cx="3529013"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0" y="381000"/>
            <a:ext cx="8382000" cy="960438"/>
          </a:xfrm>
        </p:spPr>
        <p:txBody>
          <a:bodyPr/>
          <a:lstStyle/>
          <a:p>
            <a:r>
              <a:rPr lang="zh-CN" altLang="en-US" b="0">
                <a:ea typeface="楷体_GB2312" pitchFamily="49" charset="-122"/>
              </a:rPr>
              <a:t>软件项目管理活动</a:t>
            </a:r>
          </a:p>
        </p:txBody>
      </p:sp>
      <p:sp>
        <p:nvSpPr>
          <p:cNvPr id="240643" name="Rectangle 3"/>
          <p:cNvSpPr>
            <a:spLocks noGrp="1" noChangeArrowheads="1"/>
          </p:cNvSpPr>
          <p:nvPr>
            <p:ph type="body" idx="1"/>
          </p:nvPr>
        </p:nvSpPr>
        <p:spPr>
          <a:xfrm>
            <a:off x="609600" y="1600200"/>
            <a:ext cx="7772400" cy="4114800"/>
          </a:xfrm>
        </p:spPr>
        <p:txBody>
          <a:bodyPr/>
          <a:lstStyle/>
          <a:p>
            <a:pPr>
              <a:buClr>
                <a:srgbClr val="FFFF00"/>
              </a:buClr>
              <a:buSzPct val="120000"/>
            </a:pPr>
            <a:r>
              <a:rPr lang="zh-CN" altLang="en-US" b="1">
                <a:ea typeface="楷体_GB2312" pitchFamily="49" charset="-122"/>
              </a:rPr>
              <a:t>提出项目建议书</a:t>
            </a:r>
          </a:p>
          <a:p>
            <a:pPr>
              <a:buClr>
                <a:srgbClr val="FFFF00"/>
              </a:buClr>
              <a:buSzPct val="120000"/>
            </a:pPr>
            <a:r>
              <a:rPr lang="zh-CN" altLang="en-US" b="1">
                <a:ea typeface="楷体_GB2312" pitchFamily="49" charset="-122"/>
              </a:rPr>
              <a:t>项目规划与进度</a:t>
            </a:r>
          </a:p>
          <a:p>
            <a:pPr>
              <a:buClr>
                <a:srgbClr val="FFFF00"/>
              </a:buClr>
              <a:buSzPct val="120000"/>
            </a:pPr>
            <a:r>
              <a:rPr lang="zh-CN" altLang="en-US" b="1">
                <a:ea typeface="楷体_GB2312" pitchFamily="49" charset="-122"/>
              </a:rPr>
              <a:t>项目成本管理</a:t>
            </a:r>
          </a:p>
          <a:p>
            <a:pPr>
              <a:buClr>
                <a:srgbClr val="FFFF00"/>
              </a:buClr>
              <a:buSzPct val="120000"/>
            </a:pPr>
            <a:r>
              <a:rPr lang="zh-CN" altLang="en-US" b="1">
                <a:ea typeface="楷体_GB2312" pitchFamily="49" charset="-122"/>
              </a:rPr>
              <a:t>项目监督和评审</a:t>
            </a:r>
          </a:p>
          <a:p>
            <a:pPr>
              <a:buClr>
                <a:srgbClr val="FFFF00"/>
              </a:buClr>
              <a:buSzPct val="120000"/>
            </a:pPr>
            <a:r>
              <a:rPr lang="zh-CN" altLang="en-US" b="1">
                <a:ea typeface="楷体_GB2312" pitchFamily="49" charset="-122"/>
              </a:rPr>
              <a:t>人员管理</a:t>
            </a:r>
          </a:p>
          <a:p>
            <a:pPr>
              <a:buClr>
                <a:srgbClr val="FFFF00"/>
              </a:buClr>
              <a:buSzPct val="120000"/>
            </a:pPr>
            <a:r>
              <a:rPr lang="zh-CN" altLang="en-US" b="1">
                <a:ea typeface="楷体_GB2312" pitchFamily="49" charset="-122"/>
              </a:rPr>
              <a:t>拟定工作报告</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179388" y="381000"/>
            <a:ext cx="8202612" cy="744538"/>
          </a:xfrm>
        </p:spPr>
        <p:txBody>
          <a:bodyPr/>
          <a:lstStyle/>
          <a:p>
            <a:r>
              <a:rPr lang="zh-CN" altLang="en-US" sz="3600" b="0">
                <a:ea typeface="楷体_GB2312" pitchFamily="49" charset="-122"/>
              </a:rPr>
              <a:t>项目建议书</a:t>
            </a:r>
          </a:p>
        </p:txBody>
      </p:sp>
      <p:sp>
        <p:nvSpPr>
          <p:cNvPr id="262147" name="Rectangle 3"/>
          <p:cNvSpPr>
            <a:spLocks noGrp="1" noChangeArrowheads="1"/>
          </p:cNvSpPr>
          <p:nvPr>
            <p:ph type="body" idx="1"/>
          </p:nvPr>
        </p:nvSpPr>
        <p:spPr>
          <a:xfrm>
            <a:off x="611188" y="1412875"/>
            <a:ext cx="7772400" cy="4681538"/>
          </a:xfrm>
        </p:spPr>
        <p:txBody>
          <a:bodyPr/>
          <a:lstStyle/>
          <a:p>
            <a:pPr>
              <a:lnSpc>
                <a:spcPct val="110000"/>
              </a:lnSpc>
              <a:buClr>
                <a:srgbClr val="FFFF00"/>
              </a:buClr>
              <a:buSzPct val="120000"/>
            </a:pPr>
            <a:r>
              <a:rPr lang="zh-CN" altLang="en-US" b="1">
                <a:ea typeface="楷体_GB2312" pitchFamily="49" charset="-122"/>
              </a:rPr>
              <a:t>项目建议书要写清楚</a:t>
            </a:r>
            <a:r>
              <a:rPr lang="zh-CN" altLang="en-US" b="1">
                <a:latin typeface="楷体_GB2312" pitchFamily="49" charset="-122"/>
                <a:ea typeface="楷体_GB2312" pitchFamily="49" charset="-122"/>
              </a:rPr>
              <a:t>：</a:t>
            </a:r>
            <a:r>
              <a:rPr lang="zh-CN" altLang="en-US" b="1">
                <a:ea typeface="楷体_GB2312" pitchFamily="49" charset="-122"/>
              </a:rPr>
              <a:t>项目的</a:t>
            </a:r>
            <a:r>
              <a:rPr lang="zh-CN" altLang="en-US" b="1">
                <a:solidFill>
                  <a:srgbClr val="FFFF00"/>
                </a:solidFill>
                <a:ea typeface="楷体_GB2312" pitchFamily="49" charset="-122"/>
              </a:rPr>
              <a:t>目标</a:t>
            </a:r>
            <a:r>
              <a:rPr lang="zh-CN" altLang="en-US" b="1">
                <a:ea typeface="楷体_GB2312" pitchFamily="49" charset="-122"/>
              </a:rPr>
              <a:t>和实现该目标的</a:t>
            </a:r>
            <a:r>
              <a:rPr lang="zh-CN" altLang="en-US" b="1">
                <a:solidFill>
                  <a:srgbClr val="FFFF00"/>
                </a:solidFill>
                <a:ea typeface="楷体_GB2312" pitchFamily="49" charset="-122"/>
              </a:rPr>
              <a:t>方法</a:t>
            </a:r>
            <a:r>
              <a:rPr lang="zh-CN" altLang="en-US" b="1">
                <a:ea typeface="楷体_GB2312" pitchFamily="49" charset="-122"/>
              </a:rPr>
              <a:t>；还要估算项目的</a:t>
            </a:r>
            <a:r>
              <a:rPr lang="zh-CN" altLang="en-US" b="1">
                <a:solidFill>
                  <a:srgbClr val="FFFF00"/>
                </a:solidFill>
                <a:ea typeface="楷体_GB2312" pitchFamily="49" charset="-122"/>
              </a:rPr>
              <a:t>成本</a:t>
            </a:r>
            <a:r>
              <a:rPr lang="zh-CN" altLang="en-US" b="1">
                <a:ea typeface="楷体_GB2312" pitchFamily="49" charset="-122"/>
              </a:rPr>
              <a:t>和</a:t>
            </a:r>
            <a:r>
              <a:rPr lang="zh-CN" altLang="en-US" b="1">
                <a:solidFill>
                  <a:srgbClr val="FFFF00"/>
                </a:solidFill>
                <a:ea typeface="楷体_GB2312" pitchFamily="49" charset="-122"/>
              </a:rPr>
              <a:t>进度</a:t>
            </a:r>
            <a:r>
              <a:rPr lang="zh-CN" altLang="en-US" b="1">
                <a:ea typeface="楷体_GB2312" pitchFamily="49" charset="-122"/>
              </a:rPr>
              <a:t>；有时还要说明与某一特定机构或团队签约的</a:t>
            </a:r>
            <a:r>
              <a:rPr lang="zh-CN" altLang="en-US" b="1">
                <a:solidFill>
                  <a:srgbClr val="FFFF00"/>
                </a:solidFill>
                <a:ea typeface="楷体_GB2312" pitchFamily="49" charset="-122"/>
              </a:rPr>
              <a:t>理由</a:t>
            </a:r>
            <a:r>
              <a:rPr lang="zh-CN" altLang="en-US" b="1">
                <a:ea typeface="楷体_GB2312" pitchFamily="49" charset="-122"/>
              </a:rPr>
              <a:t>。</a:t>
            </a:r>
          </a:p>
          <a:p>
            <a:pPr>
              <a:lnSpc>
                <a:spcPct val="110000"/>
              </a:lnSpc>
              <a:buClr>
                <a:srgbClr val="FFFF00"/>
              </a:buClr>
              <a:buSzPct val="120000"/>
            </a:pPr>
            <a:r>
              <a:rPr lang="zh-CN" altLang="en-US" b="1">
                <a:ea typeface="楷体_GB2312" pitchFamily="49" charset="-122"/>
              </a:rPr>
              <a:t>许多软件机构之所以存在是因为其手头有大量的建议书和合同。</a:t>
            </a:r>
          </a:p>
          <a:p>
            <a:pPr>
              <a:lnSpc>
                <a:spcPct val="110000"/>
              </a:lnSpc>
              <a:buClr>
                <a:srgbClr val="FFFF00"/>
              </a:buClr>
              <a:buSzPct val="120000"/>
            </a:pPr>
            <a:r>
              <a:rPr lang="zh-CN" altLang="en-US" b="1">
                <a:ea typeface="楷体_GB2312" pitchFamily="49" charset="-122"/>
              </a:rPr>
              <a:t>写建议书没有固定的格式供参考，它是一种经验性的技巧。</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0" y="381000"/>
            <a:ext cx="8382000" cy="815975"/>
          </a:xfrm>
        </p:spPr>
        <p:txBody>
          <a:bodyPr/>
          <a:lstStyle/>
          <a:p>
            <a:r>
              <a:rPr lang="en-US" altLang="zh-CN" sz="3600" b="0">
                <a:latin typeface="楷体_GB2312" pitchFamily="49" charset="-122"/>
                <a:ea typeface="楷体_GB2312" pitchFamily="49" charset="-122"/>
              </a:rPr>
              <a:t>    </a:t>
            </a:r>
            <a:r>
              <a:rPr lang="zh-CN" altLang="en-US" sz="3600" b="0">
                <a:latin typeface="楷体_GB2312" pitchFamily="49" charset="-122"/>
                <a:ea typeface="楷体_GB2312" pitchFamily="49" charset="-122"/>
              </a:rPr>
              <a:t>项目监督</a:t>
            </a:r>
          </a:p>
        </p:txBody>
      </p:sp>
      <p:sp>
        <p:nvSpPr>
          <p:cNvPr id="241667" name="Rectangle 3"/>
          <p:cNvSpPr>
            <a:spLocks noGrp="1" noChangeArrowheads="1"/>
          </p:cNvSpPr>
          <p:nvPr>
            <p:ph type="body" idx="1"/>
          </p:nvPr>
        </p:nvSpPr>
        <p:spPr>
          <a:xfrm>
            <a:off x="609600" y="1600200"/>
            <a:ext cx="7772400" cy="4114800"/>
          </a:xfrm>
        </p:spPr>
        <p:txBody>
          <a:bodyPr/>
          <a:lstStyle/>
          <a:p>
            <a:pPr>
              <a:buClr>
                <a:srgbClr val="FFFF00"/>
              </a:buClr>
              <a:buSzPct val="120000"/>
            </a:pPr>
            <a:r>
              <a:rPr lang="zh-CN" altLang="en-US" b="1">
                <a:ea typeface="楷体_GB2312" pitchFamily="49" charset="-122"/>
              </a:rPr>
              <a:t>项目监督是一种连续性的活动。管理人员必须密切关注项目进展情况，将实际进展和成本与原计划的进度和成本作比较。</a:t>
            </a:r>
          </a:p>
          <a:p>
            <a:pPr>
              <a:buClr>
                <a:srgbClr val="FFFF00"/>
              </a:buClr>
              <a:buSzPct val="120000"/>
            </a:pPr>
            <a:r>
              <a:rPr lang="zh-CN" altLang="en-US" b="1">
                <a:ea typeface="楷体_GB2312" pitchFamily="49" charset="-122"/>
              </a:rPr>
              <a:t>项目监督可以划分为：</a:t>
            </a:r>
          </a:p>
          <a:p>
            <a:pPr lvl="1">
              <a:buClr>
                <a:srgbClr val="FFFF00"/>
              </a:buClr>
              <a:buSzPct val="120000"/>
              <a:buFont typeface="Wingdings" panose="05000000000000000000" pitchFamily="2" charset="2"/>
              <a:buChar char="ü"/>
            </a:pPr>
            <a:r>
              <a:rPr lang="zh-CN" altLang="en-US" b="1">
                <a:ea typeface="楷体_GB2312" pitchFamily="49" charset="-122"/>
              </a:rPr>
              <a:t>正式监督</a:t>
            </a:r>
          </a:p>
          <a:p>
            <a:pPr lvl="1">
              <a:buClr>
                <a:srgbClr val="FFFF00"/>
              </a:buClr>
              <a:buSzPct val="120000"/>
              <a:buFont typeface="Wingdings" panose="05000000000000000000" pitchFamily="2" charset="2"/>
              <a:buChar char="ü"/>
            </a:pPr>
            <a:r>
              <a:rPr lang="zh-CN" altLang="en-US" b="1">
                <a:ea typeface="楷体_GB2312" pitchFamily="49" charset="-122"/>
              </a:rPr>
              <a:t>非正式监督</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0" y="381000"/>
            <a:ext cx="8382000" cy="887413"/>
          </a:xfrm>
        </p:spPr>
        <p:txBody>
          <a:bodyPr/>
          <a:lstStyle/>
          <a:p>
            <a:r>
              <a:rPr lang="en-US" altLang="zh-CN" sz="3600" b="0">
                <a:latin typeface="楷体_GB2312" pitchFamily="49" charset="-122"/>
                <a:ea typeface="楷体_GB2312" pitchFamily="49" charset="-122"/>
              </a:rPr>
              <a:t>   </a:t>
            </a:r>
            <a:r>
              <a:rPr lang="zh-CN" altLang="en-US" sz="3600" b="0">
                <a:latin typeface="楷体_GB2312" pitchFamily="49" charset="-122"/>
                <a:ea typeface="楷体_GB2312" pitchFamily="49" charset="-122"/>
              </a:rPr>
              <a:t>项目规划</a:t>
            </a:r>
          </a:p>
        </p:txBody>
      </p:sp>
      <p:sp>
        <p:nvSpPr>
          <p:cNvPr id="242691" name="Rectangle 3"/>
          <p:cNvSpPr>
            <a:spLocks noGrp="1" noChangeArrowheads="1"/>
          </p:cNvSpPr>
          <p:nvPr>
            <p:ph type="body" idx="1"/>
          </p:nvPr>
        </p:nvSpPr>
        <p:spPr>
          <a:xfrm>
            <a:off x="611188" y="1557338"/>
            <a:ext cx="7772400" cy="3959225"/>
          </a:xfrm>
        </p:spPr>
        <p:txBody>
          <a:bodyPr/>
          <a:lstStyle/>
          <a:p>
            <a:pPr>
              <a:lnSpc>
                <a:spcPct val="90000"/>
              </a:lnSpc>
              <a:buClr>
                <a:srgbClr val="FFFF00"/>
              </a:buClr>
              <a:buSzPct val="120000"/>
            </a:pPr>
            <a:r>
              <a:rPr lang="zh-CN" altLang="en-US" b="1">
                <a:ea typeface="楷体_GB2312" pitchFamily="49" charset="-122"/>
              </a:rPr>
              <a:t>对软件项目的有效管理取决于对该项目进展状况的全面规划。项目管理者必须能预见可能出现的问题，并且准备好相应的解决方案予以应对。</a:t>
            </a:r>
          </a:p>
          <a:p>
            <a:pPr>
              <a:lnSpc>
                <a:spcPct val="90000"/>
              </a:lnSpc>
              <a:buClr>
                <a:srgbClr val="FFFF00"/>
              </a:buClr>
              <a:buSzPct val="120000"/>
            </a:pPr>
            <a:r>
              <a:rPr lang="zh-CN" altLang="en-US" b="1">
                <a:ea typeface="楷体_GB2312" pitchFamily="49" charset="-122"/>
              </a:rPr>
              <a:t>项目规划在项目之初拟定，它是整个项目的驱动器。</a:t>
            </a:r>
          </a:p>
          <a:p>
            <a:pPr>
              <a:lnSpc>
                <a:spcPct val="90000"/>
              </a:lnSpc>
              <a:buClr>
                <a:srgbClr val="FFFF00"/>
              </a:buClr>
              <a:buSzPct val="120000"/>
            </a:pPr>
            <a:r>
              <a:rPr lang="zh-CN" altLang="en-US" b="1">
                <a:ea typeface="楷体_GB2312" pitchFamily="49" charset="-122"/>
              </a:rPr>
              <a:t>项目规划是一个反复的过程，只有当项目完成时规划才告一段落。</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cdb2004211gd">
  <a:themeElements>
    <a:clrScheme name="1_cdb2004211gd 1">
      <a:dk1>
        <a:srgbClr val="969696"/>
      </a:dk1>
      <a:lt1>
        <a:srgbClr val="FFFFFF"/>
      </a:lt1>
      <a:dk2>
        <a:srgbClr val="023888"/>
      </a:dk2>
      <a:lt2>
        <a:srgbClr val="85D9F7"/>
      </a:lt2>
      <a:accent1>
        <a:srgbClr val="5AB14B"/>
      </a:accent1>
      <a:accent2>
        <a:srgbClr val="2F7ADF"/>
      </a:accent2>
      <a:accent3>
        <a:srgbClr val="AAAEC3"/>
      </a:accent3>
      <a:accent4>
        <a:srgbClr val="DADADA"/>
      </a:accent4>
      <a:accent5>
        <a:srgbClr val="B5D5B1"/>
      </a:accent5>
      <a:accent6>
        <a:srgbClr val="2A6ECA"/>
      </a:accent6>
      <a:hlink>
        <a:srgbClr val="8793ED"/>
      </a:hlink>
      <a:folHlink>
        <a:srgbClr val="EBA22B"/>
      </a:folHlink>
    </a:clrScheme>
    <a:fontScheme name="1_cdb2004211gd">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cdb2004211gd 1">
        <a:dk1>
          <a:srgbClr val="969696"/>
        </a:dk1>
        <a:lt1>
          <a:srgbClr val="FFFFFF"/>
        </a:lt1>
        <a:dk2>
          <a:srgbClr val="023888"/>
        </a:dk2>
        <a:lt2>
          <a:srgbClr val="85D9F7"/>
        </a:lt2>
        <a:accent1>
          <a:srgbClr val="5AB14B"/>
        </a:accent1>
        <a:accent2>
          <a:srgbClr val="2F7ADF"/>
        </a:accent2>
        <a:accent3>
          <a:srgbClr val="AAAEC3"/>
        </a:accent3>
        <a:accent4>
          <a:srgbClr val="DADADA"/>
        </a:accent4>
        <a:accent5>
          <a:srgbClr val="B5D5B1"/>
        </a:accent5>
        <a:accent6>
          <a:srgbClr val="2A6ECA"/>
        </a:accent6>
        <a:hlink>
          <a:srgbClr val="8793ED"/>
        </a:hlink>
        <a:folHlink>
          <a:srgbClr val="EBA22B"/>
        </a:folHlink>
      </a:clrScheme>
      <a:clrMap bg1="dk2" tx1="lt1" bg2="dk1" tx2="lt2" accent1="accent1" accent2="accent2" accent3="accent3" accent4="accent4" accent5="accent5" accent6="accent6" hlink="hlink" folHlink="folHlink"/>
    </a:extraClrScheme>
    <a:extraClrScheme>
      <a:clrScheme name="1_cdb2004211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28C4C8"/>
        </a:folHlink>
      </a:clrScheme>
      <a:clrMap bg1="dk2" tx1="lt1" bg2="dk1" tx2="lt2" accent1="accent1" accent2="accent2" accent3="accent3" accent4="accent4" accent5="accent5" accent6="accent6" hlink="hlink" folHlink="folHlink"/>
    </a:extraClrScheme>
    <a:extraClrScheme>
      <a:clrScheme name="1_cdb2004211gd 3">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98C385"/>
        </a:hlink>
        <a:folHlink>
          <a:srgbClr val="D0AA2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在 片段 中的 幻灯片</Template>
  <TotalTime>5089</TotalTime>
  <Words>3813</Words>
  <Application>Microsoft Office PowerPoint</Application>
  <PresentationFormat>全屏显示(4:3)</PresentationFormat>
  <Paragraphs>1072</Paragraphs>
  <Slides>50</Slides>
  <Notes>50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62" baseType="lpstr">
      <vt:lpstr>Formata Regular</vt:lpstr>
      <vt:lpstr>黑体</vt:lpstr>
      <vt:lpstr>楷体_GB2312</vt:lpstr>
      <vt:lpstr>宋体</vt:lpstr>
      <vt:lpstr>Arial</vt:lpstr>
      <vt:lpstr>Helvetica</vt:lpstr>
      <vt:lpstr>Monotype Sorts</vt:lpstr>
      <vt:lpstr>Symbol</vt:lpstr>
      <vt:lpstr>Times New Roman</vt:lpstr>
      <vt:lpstr>Wingdings</vt:lpstr>
      <vt:lpstr>1_cdb2004211gd</vt:lpstr>
      <vt:lpstr>Clip</vt:lpstr>
      <vt:lpstr>    软件工程</vt:lpstr>
      <vt:lpstr>内容提要</vt:lpstr>
      <vt:lpstr>软件项目管理概述</vt:lpstr>
      <vt:lpstr>软件项目管理的特点</vt:lpstr>
      <vt:lpstr>软件项目管理的特点</vt:lpstr>
      <vt:lpstr>软件项目管理活动</vt:lpstr>
      <vt:lpstr>项目建议书</vt:lpstr>
      <vt:lpstr>    项目监督</vt:lpstr>
      <vt:lpstr>   项目规划</vt:lpstr>
      <vt:lpstr>项目规划过程</vt:lpstr>
      <vt:lpstr>(开发过程)项目计划</vt:lpstr>
      <vt:lpstr>项目里程碑</vt:lpstr>
      <vt:lpstr>可交付的文档</vt:lpstr>
      <vt:lpstr>软件过程中的里程碑</vt:lpstr>
      <vt:lpstr>项目进度</vt:lpstr>
      <vt:lpstr>项目进度过程</vt:lpstr>
      <vt:lpstr>活动分解及进度管理</vt:lpstr>
      <vt:lpstr>进度管理工具</vt:lpstr>
      <vt:lpstr>甘特图</vt:lpstr>
      <vt:lpstr>甘特图</vt:lpstr>
      <vt:lpstr>甘特图</vt:lpstr>
      <vt:lpstr>PowerPoint 演示文稿</vt:lpstr>
      <vt:lpstr>PowerPoint 演示文稿</vt:lpstr>
      <vt:lpstr>甘特图</vt:lpstr>
      <vt:lpstr>PERT图与CPM技术</vt:lpstr>
      <vt:lpstr>活动网络图</vt:lpstr>
      <vt:lpstr>活动网络图</vt:lpstr>
      <vt:lpstr>活动网络图</vt:lpstr>
      <vt:lpstr>PowerPoint 演示文稿</vt:lpstr>
      <vt:lpstr>活动网络图</vt:lpstr>
      <vt:lpstr>PowerPoint 演示文稿</vt:lpstr>
      <vt:lpstr>PowerPoint 演示文稿</vt:lpstr>
      <vt:lpstr>PowerPoint 演示文稿</vt:lpstr>
      <vt:lpstr>活动网络图</vt:lpstr>
      <vt:lpstr>活动网络图</vt:lpstr>
      <vt:lpstr>   活动网络图</vt:lpstr>
      <vt:lpstr>进度管理实践—MS Project</vt:lpstr>
      <vt:lpstr>MS Project—活动网络图</vt:lpstr>
      <vt:lpstr>MS Project--甘特图</vt:lpstr>
      <vt:lpstr>人员分配</vt:lpstr>
      <vt:lpstr>关键路径（Critical Path ）</vt:lpstr>
      <vt:lpstr>确定关键路径</vt:lpstr>
      <vt:lpstr>Determining the Critical Path for Project X</vt:lpstr>
      <vt:lpstr>关键路径的其他说明</vt:lpstr>
      <vt:lpstr>正推法(Forward pass)</vt:lpstr>
      <vt:lpstr>正推法实例</vt:lpstr>
      <vt:lpstr>逆推法(Backward pass)</vt:lpstr>
      <vt:lpstr>逆推图示</vt:lpstr>
      <vt:lpstr>资源平衡法 </vt:lpstr>
      <vt:lpstr>Thank You！To be continue…</vt:lpstr>
    </vt:vector>
  </TitlesOfParts>
  <Company>CSIT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软件工程基础</dc:title>
  <dc:creator>Zhao Genlin</dc:creator>
  <cp:lastModifiedBy>郑炅</cp:lastModifiedBy>
  <cp:revision>960</cp:revision>
  <dcterms:created xsi:type="dcterms:W3CDTF">2005-08-23T10:45:20Z</dcterms:created>
  <dcterms:modified xsi:type="dcterms:W3CDTF">2017-12-26T02:19:07Z</dcterms:modified>
</cp:coreProperties>
</file>