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33" autoAdjust="0"/>
  </p:normalViewPr>
  <p:slideViewPr>
    <p:cSldViewPr snapToGrid="0">
      <p:cViewPr varScale="1">
        <p:scale>
          <a:sx n="100" d="100"/>
          <a:sy n="100" d="100"/>
        </p:scale>
        <p:origin x="-25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e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A3C6-30AA-4BC8-AC9B-575BD296D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AD00-1EE2-4BF2-814C-EACFB6FE90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4.xml"/><Relationship Id="rId12" Type="http://schemas.openxmlformats.org/officeDocument/2006/relationships/image" Target="../media/image1.png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46.xml"/><Relationship Id="rId12" Type="http://schemas.openxmlformats.org/officeDocument/2006/relationships/image" Target="../media/image1.png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58.xml"/><Relationship Id="rId12" Type="http://schemas.openxmlformats.org/officeDocument/2006/relationships/image" Target="../media/image1.png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0.xml"/><Relationship Id="rId12" Type="http://schemas.openxmlformats.org/officeDocument/2006/relationships/image" Target="../media/image1.png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image" Target="../media/image22.png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21.png"/><Relationship Id="rId3" Type="http://schemas.openxmlformats.org/officeDocument/2006/relationships/tags" Target="../tags/tag173.xml"/><Relationship Id="rId29" Type="http://schemas.openxmlformats.org/officeDocument/2006/relationships/vmlDrawing" Target="../drawings/vmlDrawing7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86.xml"/><Relationship Id="rId26" Type="http://schemas.openxmlformats.org/officeDocument/2006/relationships/image" Target="../media/image1.png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72.xml"/><Relationship Id="rId19" Type="http://schemas.openxmlformats.org/officeDocument/2006/relationships/image" Target="../media/image26.wmf"/><Relationship Id="rId18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21.bin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7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image" Target="../media/image28.png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../media/image27.png"/><Relationship Id="rId3" Type="http://schemas.openxmlformats.org/officeDocument/2006/relationships/tags" Target="../tags/tag189.xml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02.xml"/><Relationship Id="rId22" Type="http://schemas.openxmlformats.org/officeDocument/2006/relationships/image" Target="../media/image1.png"/><Relationship Id="rId21" Type="http://schemas.openxmlformats.org/officeDocument/2006/relationships/tags" Target="../tags/tag201.xml"/><Relationship Id="rId20" Type="http://schemas.openxmlformats.org/officeDocument/2006/relationships/tags" Target="../tags/tag200.xml"/><Relationship Id="rId2" Type="http://schemas.openxmlformats.org/officeDocument/2006/relationships/tags" Target="../tags/tag188.xml"/><Relationship Id="rId19" Type="http://schemas.openxmlformats.org/officeDocument/2006/relationships/tags" Target="../tags/tag199.xml"/><Relationship Id="rId18" Type="http://schemas.openxmlformats.org/officeDocument/2006/relationships/tags" Target="../tags/tag198.xml"/><Relationship Id="rId17" Type="http://schemas.openxmlformats.org/officeDocument/2006/relationships/tags" Target="../tags/tag197.xml"/><Relationship Id="rId16" Type="http://schemas.openxmlformats.org/officeDocument/2006/relationships/tags" Target="../tags/tag196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23.bin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../media/image32.png"/><Relationship Id="rId5" Type="http://schemas.openxmlformats.org/officeDocument/2006/relationships/tags" Target="../tags/tag206.xml"/><Relationship Id="rId4" Type="http://schemas.openxmlformats.org/officeDocument/2006/relationships/image" Target="../media/image31.png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17.xml"/><Relationship Id="rId17" Type="http://schemas.openxmlformats.org/officeDocument/2006/relationships/image" Target="../media/image1.png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image" Target="../media/image34.png"/><Relationship Id="rId5" Type="http://schemas.openxmlformats.org/officeDocument/2006/relationships/tags" Target="../tags/tag221.xml"/><Relationship Id="rId4" Type="http://schemas.openxmlformats.org/officeDocument/2006/relationships/image" Target="../media/image33.png"/><Relationship Id="rId3" Type="http://schemas.openxmlformats.org/officeDocument/2006/relationships/tags" Target="../tags/tag220.xml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32.xml"/><Relationship Id="rId21" Type="http://schemas.openxmlformats.org/officeDocument/2006/relationships/image" Target="../media/image1.png"/><Relationship Id="rId20" Type="http://schemas.openxmlformats.org/officeDocument/2006/relationships/tags" Target="../tags/tag231.xml"/><Relationship Id="rId2" Type="http://schemas.openxmlformats.org/officeDocument/2006/relationships/tags" Target="../tags/tag219.xml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25.bin"/><Relationship Id="rId10" Type="http://schemas.openxmlformats.org/officeDocument/2006/relationships/tags" Target="../tags/tag225.xml"/><Relationship Id="rId1" Type="http://schemas.openxmlformats.org/officeDocument/2006/relationships/tags" Target="../tags/tag21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../media/image37.png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../media/image36.png"/><Relationship Id="rId3" Type="http://schemas.openxmlformats.org/officeDocument/2006/relationships/tags" Target="../tags/tag235.xml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48.xml"/><Relationship Id="rId26" Type="http://schemas.openxmlformats.org/officeDocument/2006/relationships/image" Target="../media/image1.png"/><Relationship Id="rId25" Type="http://schemas.openxmlformats.org/officeDocument/2006/relationships/tags" Target="../tags/tag247.xml"/><Relationship Id="rId24" Type="http://schemas.openxmlformats.org/officeDocument/2006/relationships/tags" Target="../tags/tag246.xml"/><Relationship Id="rId23" Type="http://schemas.openxmlformats.org/officeDocument/2006/relationships/tags" Target="../tags/tag245.xml"/><Relationship Id="rId22" Type="http://schemas.openxmlformats.org/officeDocument/2006/relationships/tags" Target="../tags/tag244.xml"/><Relationship Id="rId21" Type="http://schemas.openxmlformats.org/officeDocument/2006/relationships/tags" Target="../tags/tag243.xml"/><Relationship Id="rId20" Type="http://schemas.openxmlformats.org/officeDocument/2006/relationships/tags" Target="../tags/tag242.xml"/><Relationship Id="rId2" Type="http://schemas.openxmlformats.org/officeDocument/2006/relationships/tags" Target="../tags/tag234.xml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30.bin"/><Relationship Id="rId17" Type="http://schemas.openxmlformats.org/officeDocument/2006/relationships/image" Target="../media/image40.wmf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27.bin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3.png"/><Relationship Id="rId5" Type="http://schemas.openxmlformats.org/officeDocument/2006/relationships/tags" Target="../tags/tag252.xml"/><Relationship Id="rId4" Type="http://schemas.openxmlformats.org/officeDocument/2006/relationships/image" Target="../media/image42.png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51.xml"/><Relationship Id="rId29" Type="http://schemas.openxmlformats.org/officeDocument/2006/relationships/tags" Target="../tags/tag264.xml"/><Relationship Id="rId28" Type="http://schemas.openxmlformats.org/officeDocument/2006/relationships/image" Target="../media/image1.png"/><Relationship Id="rId27" Type="http://schemas.openxmlformats.org/officeDocument/2006/relationships/tags" Target="../tags/tag263.xml"/><Relationship Id="rId26" Type="http://schemas.openxmlformats.org/officeDocument/2006/relationships/tags" Target="../tags/tag262.xml"/><Relationship Id="rId25" Type="http://schemas.openxmlformats.org/officeDocument/2006/relationships/tags" Target="../tags/tag261.xml"/><Relationship Id="rId24" Type="http://schemas.openxmlformats.org/officeDocument/2006/relationships/tags" Target="../tags/tag260.xml"/><Relationship Id="rId23" Type="http://schemas.openxmlformats.org/officeDocument/2006/relationships/tags" Target="../tags/tag259.xml"/><Relationship Id="rId22" Type="http://schemas.openxmlformats.org/officeDocument/2006/relationships/tags" Target="../tags/tag258.xml"/><Relationship Id="rId21" Type="http://schemas.openxmlformats.org/officeDocument/2006/relationships/image" Target="../media/image48.wmf"/><Relationship Id="rId20" Type="http://schemas.openxmlformats.org/officeDocument/2006/relationships/oleObject" Target="../embeddings/oleObject35.bin"/><Relationship Id="rId2" Type="http://schemas.openxmlformats.org/officeDocument/2006/relationships/tags" Target="../tags/tag250.xml"/><Relationship Id="rId19" Type="http://schemas.openxmlformats.org/officeDocument/2006/relationships/image" Target="../media/image47.wmf"/><Relationship Id="rId18" Type="http://schemas.openxmlformats.org/officeDocument/2006/relationships/oleObject" Target="../embeddings/oleObject34.bin"/><Relationship Id="rId17" Type="http://schemas.openxmlformats.org/officeDocument/2006/relationships/image" Target="../media/image46.wmf"/><Relationship Id="rId16" Type="http://schemas.openxmlformats.org/officeDocument/2006/relationships/oleObject" Target="../embeddings/oleObject33.bin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31.bin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.xml"/><Relationship Id="rId16" Type="http://schemas.openxmlformats.org/officeDocument/2006/relationships/image" Target="../media/image1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image" Target="../media/image50.png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image" Target="../media/image49.png"/><Relationship Id="rId3" Type="http://schemas.openxmlformats.org/officeDocument/2006/relationships/tags" Target="../tags/tag267.xml"/><Relationship Id="rId27" Type="http://schemas.openxmlformats.org/officeDocument/2006/relationships/vmlDrawing" Target="../drawings/vmlDrawing12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80.xml"/><Relationship Id="rId24" Type="http://schemas.openxmlformats.org/officeDocument/2006/relationships/image" Target="../media/image1.png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66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38.bin"/><Relationship Id="rId15" Type="http://schemas.openxmlformats.org/officeDocument/2006/relationships/image" Target="../media/image52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36.bin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tags" Target="../tags/tag26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image" Target="../media/image55.png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image" Target="../media/image54.png"/><Relationship Id="rId3" Type="http://schemas.openxmlformats.org/officeDocument/2006/relationships/tags" Target="../tags/tag283.xml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96.xml"/><Relationship Id="rId22" Type="http://schemas.openxmlformats.org/officeDocument/2006/relationships/image" Target="../media/image1.png"/><Relationship Id="rId21" Type="http://schemas.openxmlformats.org/officeDocument/2006/relationships/tags" Target="../tags/tag295.xml"/><Relationship Id="rId20" Type="http://schemas.openxmlformats.org/officeDocument/2006/relationships/tags" Target="../tags/tag294.xml"/><Relationship Id="rId2" Type="http://schemas.openxmlformats.org/officeDocument/2006/relationships/tags" Target="../tags/tag282.xml"/><Relationship Id="rId19" Type="http://schemas.openxmlformats.org/officeDocument/2006/relationships/tags" Target="../tags/tag293.xml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40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39.bin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8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4.xml"/><Relationship Id="rId20" Type="http://schemas.openxmlformats.org/officeDocument/2006/relationships/image" Target="../media/image1.png"/><Relationship Id="rId2" Type="http://schemas.openxmlformats.org/officeDocument/2006/relationships/tags" Target="../tags/tag20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image" Target="../media/image3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2.wmf"/><Relationship Id="rId10" Type="http://schemas.openxmlformats.org/officeDocument/2006/relationships/oleObject" Target="../embeddings/oleObject1.bin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50.xml"/><Relationship Id="rId22" Type="http://schemas.openxmlformats.org/officeDocument/2006/relationships/image" Target="../media/image1.png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6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image" Target="../media/image6.wmf"/><Relationship Id="rId14" Type="http://schemas.openxmlformats.org/officeDocument/2006/relationships/oleObject" Target="../embeddings/oleObject5.bin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66.xml"/><Relationship Id="rId20" Type="http://schemas.openxmlformats.org/officeDocument/2006/relationships/image" Target="../media/image1.png"/><Relationship Id="rId2" Type="http://schemas.openxmlformats.org/officeDocument/2006/relationships/tags" Target="../tags/tag52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82.xml"/><Relationship Id="rId24" Type="http://schemas.openxmlformats.org/officeDocument/2006/relationships/image" Target="../media/image1.png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8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image" Target="../media/image12.w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0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98.xml"/><Relationship Id="rId20" Type="http://schemas.openxmlformats.org/officeDocument/2006/relationships/image" Target="../media/image1.png"/><Relationship Id="rId2" Type="http://schemas.openxmlformats.org/officeDocument/2006/relationships/tags" Target="../tags/tag84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4.bin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10.xml"/><Relationship Id="rId23" Type="http://schemas.openxmlformats.org/officeDocument/2006/relationships/image" Target="../media/image1.png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100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9.png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2.xml"/><Relationship Id="rId12" Type="http://schemas.openxmlformats.org/officeDocument/2006/relationships/image" Target="../media/image1.png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1799" y="1517015"/>
            <a:ext cx="6723436" cy="132588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章作业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量子力学概述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470400" y="4381500"/>
            <a:ext cx="3251200" cy="381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总分: 100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0" y="5905500"/>
            <a:ext cx="87376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爱因斯坦提出光量子假设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成功解释光电效应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因此获得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1921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年诺贝尔奖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康普顿散射中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除了有波长等</a:t>
            </a:r>
            <a:r>
              <a:rPr lang="en-US" altLang="zh-CN" sz="2800" i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的散射光外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还有波长小于</a:t>
            </a:r>
            <a:r>
              <a:rPr lang="en-US" altLang="zh-CN" sz="2800" i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的散射光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0" y="4565015"/>
            <a:ext cx="89185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康普顿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散射射线中除有与入射波长相同的射线外，还有波长比入射波长更长的射线 。</a:t>
            </a:r>
            <a:endParaRPr lang="zh-CN" altLang="en-US" sz="2800"/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当电子从一个能态向另一个能态跃迁时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要发射或吸收光子的能量为</a:t>
            </a:r>
            <a:r>
              <a:rPr lang="en-US" altLang="zh-CN" sz="2800" i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hν</a:t>
            </a:r>
            <a:r>
              <a:rPr lang="en-US" altLang="zh-CN" sz="2800" i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2159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对于微观粒子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不能同时确定它的位置和动量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188769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74431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438400" y="1823085"/>
            <a:ext cx="2813685" cy="64325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2438400" y="2680335"/>
            <a:ext cx="3463290" cy="64325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291" y="4321335"/>
            <a:ext cx="8516938" cy="95410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800" b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微观粒子不可能同时具有确定的位置和动量。粒子位置</a:t>
            </a:r>
            <a:r>
              <a:rPr lang="en-US" altLang="zh-CN" sz="2400" b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lang="en-US" altLang="zh-CN" sz="2800" b="1" i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的不确定量越小，动量</a:t>
            </a:r>
            <a:r>
              <a:rPr lang="en-US" altLang="zh-CN" sz="2400" b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lang="en-US" altLang="zh-CN" sz="2800" b="1" i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smtClean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的不确定量就越大。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3" y="-1270"/>
            <a:ext cx="9961905" cy="4285714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2738735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8735" y="737902"/>
            <a:ext cx="2232025" cy="1485714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6413" name="对象 16412"/>
          <p:cNvGraphicFramePr/>
          <p:nvPr/>
        </p:nvGraphicFramePr>
        <p:xfrm>
          <a:off x="970915" y="4017963"/>
          <a:ext cx="2263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774065" imgH="241300" progId="Equation.3">
                  <p:embed/>
                </p:oleObj>
              </mc:Choice>
              <mc:Fallback>
                <p:oleObj name="" r:id="rId12" imgW="774065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0915" y="4017963"/>
                        <a:ext cx="226377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713480" y="3851910"/>
          <a:ext cx="5061585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4" imgW="2070100" imgH="419100" progId="Equation.3">
                  <p:embed/>
                </p:oleObj>
              </mc:Choice>
              <mc:Fallback>
                <p:oleObj name="" r:id="rId14" imgW="2070100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13480" y="3851910"/>
                        <a:ext cx="5061585" cy="1037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741363" y="4821873"/>
          <a:ext cx="10593070" cy="131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4406900" imgH="571500" progId="Equation.3">
                  <p:embed/>
                </p:oleObj>
              </mc:Choice>
              <mc:Fallback>
                <p:oleObj name="" r:id="rId16" imgW="4406900" imgH="571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1363" y="4821873"/>
                        <a:ext cx="10593070" cy="1318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对象 18455"/>
          <p:cNvGraphicFramePr/>
          <p:nvPr/>
        </p:nvGraphicFramePr>
        <p:xfrm>
          <a:off x="9087168" y="3847465"/>
          <a:ext cx="2797175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8" imgW="1041400" imgH="393700" progId="Equation.3">
                  <p:embed/>
                </p:oleObj>
              </mc:Choice>
              <mc:Fallback>
                <p:oleObj name="" r:id="rId18" imgW="10414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87168" y="3847465"/>
                        <a:ext cx="2797175" cy="1046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72" y="844792"/>
            <a:ext cx="9971428" cy="1933333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1404" y="844792"/>
            <a:ext cx="2446195" cy="1209524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0244" name="对象 10243"/>
          <p:cNvGraphicFramePr/>
          <p:nvPr/>
        </p:nvGraphicFramePr>
        <p:xfrm>
          <a:off x="1057752" y="3273108"/>
          <a:ext cx="919797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2" imgW="2908300" imgH="203200" progId="Equation.3">
                  <p:embed/>
                </p:oleObj>
              </mc:Choice>
              <mc:Fallback>
                <p:oleObj name="" r:id="rId12" imgW="29083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7752" y="3273108"/>
                        <a:ext cx="9197975" cy="637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/>
          <p:nvPr/>
        </p:nvGraphicFramePr>
        <p:xfrm>
          <a:off x="1219359" y="4206717"/>
          <a:ext cx="678434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4" imgW="2565400" imgH="431800" progId="Equation.3">
                  <p:embed/>
                </p:oleObj>
              </mc:Choice>
              <mc:Fallback>
                <p:oleObj name="" r:id="rId14" imgW="2565400" imgH="431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9359" y="4206717"/>
                        <a:ext cx="678434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06" y="1019306"/>
            <a:ext cx="9895238" cy="2095238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021" y="1077991"/>
            <a:ext cx="1361905" cy="628571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31365" y="3841115"/>
            <a:ext cx="32924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波长大于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光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01" y="617220"/>
            <a:ext cx="10219048" cy="3352381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0309" y="943095"/>
            <a:ext cx="1533333" cy="192381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736090" y="4205288"/>
          <a:ext cx="18748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" r:id="rId11" imgW="532765" imgH="215900" progId="Equation.3">
                  <p:embed/>
                </p:oleObj>
              </mc:Choice>
              <mc:Fallback>
                <p:oleObj name="" r:id="rId11" imgW="532765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090" y="4205288"/>
                        <a:ext cx="1874838" cy="67151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03420" y="3797935"/>
          <a:ext cx="4488180" cy="133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1358900" imgH="457200" progId="Equation.3">
                  <p:embed/>
                </p:oleObj>
              </mc:Choice>
              <mc:Fallback>
                <p:oleObj name="" r:id="rId13" imgW="1358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420" y="3797935"/>
                        <a:ext cx="4488180" cy="133286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6" y="942183"/>
            <a:ext cx="10266667" cy="2571429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3623" y="1125201"/>
            <a:ext cx="2295238" cy="72381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59797" y="3513765"/>
          <a:ext cx="171831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" r:id="rId12" imgW="673100" imgH="228600" progId="Equation.3">
                  <p:embed/>
                </p:oleObj>
              </mc:Choice>
              <mc:Fallback>
                <p:oleObj name="" r:id="rId12" imgW="673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797" y="3513765"/>
                        <a:ext cx="1718310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913437" y="3205155"/>
          <a:ext cx="7227570" cy="107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2831465" imgH="419100" progId="Equation.3">
                  <p:embed/>
                </p:oleObj>
              </mc:Choice>
              <mc:Fallback>
                <p:oleObj name="" r:id="rId14" imgW="2831465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437" y="3205155"/>
                        <a:ext cx="7227570" cy="1070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460115" y="4527543"/>
          <a:ext cx="178371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698500" imgH="393700" progId="Equation.3">
                  <p:embed/>
                </p:oleObj>
              </mc:Choice>
              <mc:Fallback>
                <p:oleObj name="" r:id="rId16" imgW="698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115" y="4527543"/>
                        <a:ext cx="1783715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685472" y="4527860"/>
          <a:ext cx="7683500" cy="107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8" imgW="3009900" imgH="419100" progId="Equation.3">
                  <p:embed/>
                </p:oleObj>
              </mc:Choice>
              <mc:Fallback>
                <p:oleObj name="" r:id="rId18" imgW="3009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472" y="4527860"/>
                        <a:ext cx="7683500" cy="1070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6" y="876441"/>
            <a:ext cx="9819048" cy="2266667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003" y="761165"/>
            <a:ext cx="1228571" cy="866667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2661900" y="3862333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0265" name="对象 10264"/>
          <p:cNvGraphicFramePr/>
          <p:nvPr/>
        </p:nvGraphicFramePr>
        <p:xfrm>
          <a:off x="1427480" y="2959735"/>
          <a:ext cx="1320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2" imgW="405765" imgH="393700" progId="Equation.3">
                  <p:embed/>
                </p:oleObj>
              </mc:Choice>
              <mc:Fallback>
                <p:oleObj name="" r:id="rId12" imgW="405765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7480" y="2959735"/>
                        <a:ext cx="132080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7970203" y="2958466"/>
          <a:ext cx="2482215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762000" imgH="393700" progId="Equation.3">
                  <p:embed/>
                </p:oleObj>
              </mc:Choice>
              <mc:Fallback>
                <p:oleObj name="" r:id="rId14" imgW="7620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70203" y="2958466"/>
                        <a:ext cx="2482215" cy="1128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1349375" y="4147185"/>
          <a:ext cx="4278630" cy="13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6" imgW="1384300" imgH="457200" progId="Equation.3">
                  <p:embed/>
                </p:oleObj>
              </mc:Choice>
              <mc:Fallback>
                <p:oleObj name="" r:id="rId16" imgW="1384300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49375" y="4147185"/>
                        <a:ext cx="4278630" cy="1310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469380" y="4229100"/>
          <a:ext cx="4503420" cy="120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8" imgW="1447800" imgH="419100" progId="Equation.3">
                  <p:embed/>
                </p:oleObj>
              </mc:Choice>
              <mc:Fallback>
                <p:oleObj name="" r:id="rId18" imgW="1447800" imgH="419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69380" y="4229100"/>
                        <a:ext cx="4503420" cy="1202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766186" y="2958466"/>
          <a:ext cx="3186430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0" imgW="977900" imgH="393700" progId="Equation.3">
                  <p:embed/>
                </p:oleObj>
              </mc:Choice>
              <mc:Fallback>
                <p:oleObj name="" r:id="rId20" imgW="9779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66186" y="2958466"/>
                        <a:ext cx="3186430" cy="1128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2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482600"/>
            <a:ext cx="9753600" cy="158623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一、单选题</a:t>
            </a:r>
            <a:endParaRPr lang="en-US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１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关于热辐射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下列说法正确的是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          )    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18145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低温物体只吸收热辐射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26717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只有高温物体才有热辐射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35290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物体只有吸收热辐射时才向外辐射热量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4386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任何物体都有热辐射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18788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7360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933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4505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2125" y="5415280"/>
            <a:ext cx="8405495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物体在任何时候都存在发射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和吸收电磁辐射的过程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/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963920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36" y="616978"/>
            <a:ext cx="10171428" cy="3133333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0351" y="2403571"/>
            <a:ext cx="1600000" cy="1542857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9463" name="对象 19462"/>
          <p:cNvGraphicFramePr/>
          <p:nvPr/>
        </p:nvGraphicFramePr>
        <p:xfrm>
          <a:off x="3128487" y="3059748"/>
          <a:ext cx="4435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2" imgW="1701800" imgH="393700" progId="Equation.3">
                  <p:embed/>
                </p:oleObj>
              </mc:Choice>
              <mc:Fallback>
                <p:oleObj name="" r:id="rId12" imgW="1701800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28487" y="3059748"/>
                        <a:ext cx="443547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085624" y="3946208"/>
          <a:ext cx="522859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4" imgW="2005965" imgH="393700" progId="Equation.3">
                  <p:embed/>
                </p:oleObj>
              </mc:Choice>
              <mc:Fallback>
                <p:oleObj name="" r:id="rId14" imgW="2005965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85624" y="3946208"/>
                        <a:ext cx="522859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2463959" y="5181601"/>
          <a:ext cx="850900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3263900" imgH="203200" progId="Equation.3">
                  <p:embed/>
                </p:oleObj>
              </mc:Choice>
              <mc:Fallback>
                <p:oleObj name="" r:id="rId16" imgW="3263900" imgH="203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63959" y="5181601"/>
                        <a:ext cx="8509000" cy="577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493260" y="301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请您编辑题干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-2540" y="576135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784225"/>
            <a:ext cx="10753725" cy="279971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2827000" y="635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2881" y="1082845"/>
            <a:ext cx="2047619" cy="1361905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00543" y="2965927"/>
          <a:ext cx="244157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" r:id="rId12" imgW="1028700" imgH="393700" progId="Equation.3">
                  <p:embed/>
                </p:oleObj>
              </mc:Choice>
              <mc:Fallback>
                <p:oleObj name="" r:id="rId12" imgW="1028700" imgH="3937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543" y="2965927"/>
                        <a:ext cx="2441575" cy="925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734820" y="4047490"/>
          <a:ext cx="5868035" cy="171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2324100" imgH="685800" progId="Equation.3">
                  <p:embed/>
                </p:oleObj>
              </mc:Choice>
              <mc:Fallback>
                <p:oleObj name="" r:id="rId14" imgW="2324100" imgH="685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820" y="4047490"/>
                        <a:ext cx="5868035" cy="171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-1851660" y="-15240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-1851660" y="-15240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8"/>
              </p:custDataLst>
            </p:nvPr>
          </p:nvSpPr>
          <p:spPr>
            <a:xfrm>
              <a:off x="-1851660" y="-1524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-1597660" y="-1524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-424180" y="-4318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64260" y="16383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zh-CN" dirty="0"/>
              <a:t>金属材料发生光电效应的截止频率依赖于</a:t>
            </a:r>
            <a:r>
              <a:rPr lang="en-US" altLang="zh-CN" dirty="0"/>
              <a:t> (    )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1717358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入射光的光强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579688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入射光的频率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44265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金属材料的逸出功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520315" y="4364038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入射光的频率和金属材料的逸出功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179244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64969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0694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36419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74048" y="5006658"/>
          <a:ext cx="25304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" r:id="rId10" imgW="1066165" imgH="393700" progId="Equation.3">
                  <p:embed/>
                </p:oleObj>
              </mc:Choice>
              <mc:Fallback>
                <p:oleObj name="" r:id="rId10" imgW="1066165" imgH="3937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048" y="5006658"/>
                        <a:ext cx="25304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021840" y="5986780"/>
            <a:ext cx="86772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只有</a:t>
            </a:r>
            <a:r>
              <a:rPr lang="en-US" altLang="zh-CN" sz="2800" b="1" i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ν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＞</a:t>
            </a:r>
            <a:r>
              <a:rPr lang="en-US" altLang="zh-CN" sz="2800" b="1" i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ν</a:t>
            </a:r>
            <a:r>
              <a:rPr lang="zh-CN" altLang="en-US" sz="2800" b="1" baseline="-25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时，才有最大初动能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＞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0，才能发生光电效应</a:t>
            </a:r>
            <a:endParaRPr lang="zh-CN" altLang="en-US" sz="280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546975" y="5203825"/>
          <a:ext cx="1537970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545465" imgH="228600" progId="Equation.3">
                  <p:embed/>
                </p:oleObj>
              </mc:Choice>
              <mc:Fallback>
                <p:oleObj name="" r:id="rId12" imgW="545465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5203825"/>
                        <a:ext cx="1537970" cy="63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889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889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889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889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427480" y="11811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３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已知一单色光照射到一金属表面产生了光电效应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若此金属的逸出电势是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kern="1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则此单色光的波长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必须满足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    ) 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/>
              <a:t>λ</a:t>
            </a:r>
            <a:r>
              <a:rPr lang="en-US" altLang="zh-CN" dirty="0"/>
              <a:t>≤ </a:t>
            </a:r>
            <a:r>
              <a:rPr lang="en-US" altLang="zh-CN" i="1" dirty="0" err="1"/>
              <a:t>hc</a:t>
            </a:r>
            <a:r>
              <a:rPr lang="en-US" altLang="zh-CN" i="1" dirty="0"/>
              <a:t>/eU</a:t>
            </a:r>
            <a:r>
              <a:rPr lang="en-US" altLang="zh-CN" baseline="-25000" dirty="0"/>
              <a:t>0</a:t>
            </a:r>
            <a:r>
              <a:rPr lang="en-US" altLang="zh-CN" i="1" dirty="0"/>
              <a:t> </a:t>
            </a:r>
            <a:endParaRPr lang="zh-CN" altLang="en-US" i="1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/>
              <a:t>λ</a:t>
            </a:r>
            <a:r>
              <a:rPr lang="en-US" altLang="zh-CN" dirty="0"/>
              <a:t> ≥ </a:t>
            </a:r>
            <a:r>
              <a:rPr lang="en-US" altLang="zh-CN" i="1" dirty="0" err="1"/>
              <a:t>hc</a:t>
            </a:r>
            <a:r>
              <a:rPr lang="en-US" altLang="zh-CN" i="1" dirty="0"/>
              <a:t> </a:t>
            </a:r>
            <a:r>
              <a:rPr lang="en-US" altLang="zh-CN" dirty="0"/>
              <a:t>/</a:t>
            </a:r>
            <a:r>
              <a:rPr lang="en-US" altLang="zh-CN" i="1" dirty="0"/>
              <a:t> eU</a:t>
            </a:r>
            <a:r>
              <a:rPr lang="en-US" altLang="zh-CN" baseline="-25000" dirty="0"/>
              <a:t>0</a:t>
            </a:r>
            <a:r>
              <a:rPr lang="en-US" altLang="zh-CN" i="1" dirty="0"/>
              <a:t> </a:t>
            </a:r>
            <a:endParaRPr lang="zh-CN" altLang="zh-CN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/>
              <a:t>λ </a:t>
            </a:r>
            <a:r>
              <a:rPr lang="en-US" altLang="zh-CN" dirty="0"/>
              <a:t>≤ </a:t>
            </a:r>
            <a:r>
              <a:rPr lang="en-US" altLang="zh-CN" i="1" dirty="0"/>
              <a:t>eU</a:t>
            </a:r>
            <a:r>
              <a:rPr lang="en-US" altLang="zh-CN" baseline="-25000" dirty="0"/>
              <a:t>0</a:t>
            </a:r>
            <a:r>
              <a:rPr lang="en-US" altLang="zh-CN" i="1" dirty="0"/>
              <a:t> </a:t>
            </a:r>
            <a:r>
              <a:rPr lang="en-US" altLang="zh-CN" dirty="0"/>
              <a:t>/</a:t>
            </a:r>
            <a:r>
              <a:rPr lang="en-US" altLang="zh-CN" i="1" dirty="0"/>
              <a:t> </a:t>
            </a:r>
            <a:r>
              <a:rPr lang="en-US" altLang="zh-CN" i="1" dirty="0" err="1"/>
              <a:t>hc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i="1" dirty="0"/>
              <a:t>λ </a:t>
            </a:r>
            <a:r>
              <a:rPr lang="en-US" altLang="zh-CN" dirty="0"/>
              <a:t>≥ </a:t>
            </a:r>
            <a:r>
              <a:rPr lang="en-US" altLang="zh-CN" i="1" dirty="0"/>
              <a:t>eU</a:t>
            </a:r>
            <a:r>
              <a:rPr lang="en-US" altLang="zh-CN" baseline="-25000" dirty="0"/>
              <a:t>0</a:t>
            </a:r>
            <a:r>
              <a:rPr lang="en-US" altLang="zh-CN" i="1" dirty="0"/>
              <a:t> </a:t>
            </a:r>
            <a:r>
              <a:rPr lang="en-US" altLang="zh-CN" dirty="0"/>
              <a:t>/</a:t>
            </a:r>
            <a:r>
              <a:rPr lang="en-US" altLang="zh-CN" i="1" dirty="0"/>
              <a:t> </a:t>
            </a:r>
            <a:r>
              <a:rPr lang="en-US" altLang="zh-CN" i="1" dirty="0" err="1"/>
              <a:t>hc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309803" y="2778125"/>
          <a:ext cx="261429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0" imgW="927100" imgH="228600" progId="Equation.3">
                  <p:embed/>
                </p:oleObj>
              </mc:Choice>
              <mc:Fallback>
                <p:oleObj name="" r:id="rId10" imgW="9271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803" y="2778125"/>
                        <a:ext cx="2614295" cy="63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373621" y="3518218"/>
          <a:ext cx="2292350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812800" imgH="393700" progId="Equation.3">
                  <p:embed/>
                </p:oleObj>
              </mc:Choice>
              <mc:Fallback>
                <p:oleObj name="" r:id="rId12" imgW="812800" imgH="3937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621" y="3518218"/>
                        <a:ext cx="2292350" cy="109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076441" y="4794568"/>
          <a:ext cx="3081020" cy="12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1091565" imgH="431800" progId="Equation.3">
                  <p:embed/>
                </p:oleObj>
              </mc:Choice>
              <mc:Fallback>
                <p:oleObj name="" r:id="rId14" imgW="1091565" imgH="431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441" y="4794568"/>
                        <a:ext cx="3081020" cy="1205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21907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４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关于康普顿效应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下列说法正确的是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    )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171037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出射光的频率比入射光的频率大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56762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出射光的波长比入射光的波长大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42487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波长改变量</a:t>
            </a:r>
            <a:r>
              <a:rPr lang="el-GR" altLang="zh-CN" dirty="0"/>
              <a:t>Δ</a:t>
            </a:r>
            <a:r>
              <a:rPr lang="el-GR" altLang="zh-CN" i="1" dirty="0"/>
              <a:t>λ</a:t>
            </a:r>
            <a:r>
              <a:rPr lang="zh-CN" altLang="zh-CN" dirty="0"/>
              <a:t>随散射角</a:t>
            </a:r>
            <a:r>
              <a:rPr lang="en-US" altLang="zh-CN" dirty="0"/>
              <a:t>φ</a:t>
            </a:r>
            <a:r>
              <a:rPr lang="zh-CN" altLang="zh-CN" dirty="0"/>
              <a:t>的增加而减小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28212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波长改变量Δ</a:t>
            </a:r>
            <a:r>
              <a:rPr lang="en-US" altLang="zh-CN" i="1" dirty="0"/>
              <a:t>λ</a:t>
            </a:r>
            <a:r>
              <a:rPr lang="zh-CN" altLang="zh-CN" dirty="0"/>
              <a:t>与入射光的波长有关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177466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63191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48916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34641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571625" y="5301615"/>
          <a:ext cx="227711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" name="" r:id="rId10" imgW="838200" imgH="228600" progId="Equation.3">
                  <p:embed/>
                </p:oleObj>
              </mc:Choice>
              <mc:Fallback>
                <p:oleObj name="" r:id="rId10" imgW="838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301615"/>
                        <a:ext cx="2277110" cy="62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9"/>
          <p:cNvGraphicFramePr>
            <a:graphicFrameLocks noChangeAspect="1"/>
          </p:cNvGraphicFramePr>
          <p:nvPr/>
        </p:nvGraphicFramePr>
        <p:xfrm>
          <a:off x="4890135" y="5083810"/>
          <a:ext cx="5853430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1" name="" r:id="rId12" imgW="2514600" imgH="431800" progId="Equation.3">
                  <p:embed/>
                </p:oleObj>
              </mc:Choice>
              <mc:Fallback>
                <p:oleObj name="" r:id="rId12" imgW="2514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135" y="5083810"/>
                        <a:ext cx="5853430" cy="104394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27480" y="6127750"/>
            <a:ext cx="9670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zh-CN" sz="2800" dirty="0">
                <a:sym typeface="+mn-ea"/>
              </a:rPr>
              <a:t>波长改变量</a:t>
            </a:r>
            <a:r>
              <a:rPr lang="el-GR" altLang="zh-CN" sz="2800" dirty="0">
                <a:sym typeface="+mn-ea"/>
              </a:rPr>
              <a:t>Δ</a:t>
            </a:r>
            <a:r>
              <a:rPr lang="el-GR" altLang="zh-CN" sz="2800" i="1" dirty="0">
                <a:sym typeface="+mn-ea"/>
              </a:rPr>
              <a:t>λ</a:t>
            </a:r>
            <a:r>
              <a:rPr lang="zh-CN" altLang="el-GR" sz="2800" dirty="0">
                <a:sym typeface="+mn-ea"/>
              </a:rPr>
              <a:t>与</a:t>
            </a:r>
            <a:r>
              <a:rPr lang="zh-CN" altLang="zh-CN" sz="2800" dirty="0">
                <a:sym typeface="+mn-ea"/>
              </a:rPr>
              <a:t>入射光的波长无关，随散射角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zh-CN" sz="2800" dirty="0">
                <a:sym typeface="+mn-ea"/>
              </a:rPr>
              <a:t>的增加而增大</a:t>
            </a:r>
            <a:endParaRPr lang="en-US" altLang="zh-CN" sz="2800" dirty="0">
              <a:sym typeface="+mn-ea"/>
            </a:endParaRPr>
          </a:p>
        </p:txBody>
      </p:sp>
      <p:grpSp>
        <p:nvGrpSpPr>
          <p:cNvPr id="18" name="组合 17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５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氢原子光谱的巴尔末系中波长最大的谱线用</a:t>
            </a:r>
            <a:r>
              <a:rPr lang="en-US" altLang="zh-CN" sz="2800" i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其次用</a:t>
            </a:r>
            <a:r>
              <a:rPr lang="en-US" altLang="zh-CN" sz="2800" i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则它们的比值为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     ) 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2803208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27/20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9/8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20/27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16/9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4536" name="Group 8"/>
          <p:cNvGrpSpPr/>
          <p:nvPr/>
        </p:nvGrpSpPr>
        <p:grpSpPr bwMode="auto">
          <a:xfrm rot="0">
            <a:off x="4215130" y="2350135"/>
            <a:ext cx="6757926" cy="788035"/>
            <a:chOff x="1116" y="1008"/>
            <a:chExt cx="4653" cy="607"/>
          </a:xfrm>
        </p:grpSpPr>
        <p:graphicFrame>
          <p:nvGraphicFramePr>
            <p:cNvPr id="64538" name="Object 9"/>
            <p:cNvGraphicFramePr>
              <a:graphicFrameLocks noChangeAspect="1"/>
            </p:cNvGraphicFramePr>
            <p:nvPr/>
          </p:nvGraphicFramePr>
          <p:xfrm>
            <a:off x="2238" y="1008"/>
            <a:ext cx="3531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1" name="" r:id="rId10" imgW="3962400" imgH="723900" progId="Equation.3">
                    <p:embed/>
                  </p:oleObj>
                </mc:Choice>
                <mc:Fallback>
                  <p:oleObj name="" r:id="rId10" imgW="3962400" imgH="723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1008"/>
                          <a:ext cx="3531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1116" y="1161"/>
              <a:ext cx="138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巴耳末系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770880" y="3239770"/>
          <a:ext cx="409257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1739900" imgH="431800" progId="Equation.3">
                  <p:embed/>
                </p:oleObj>
              </mc:Choice>
              <mc:Fallback>
                <p:oleObj name="" r:id="rId12" imgW="1739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880" y="3239770"/>
                        <a:ext cx="4092575" cy="89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5844540" y="4302125"/>
          <a:ext cx="4090035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1765300" imgH="431800" progId="Equation.3">
                  <p:embed/>
                </p:oleObj>
              </mc:Choice>
              <mc:Fallback>
                <p:oleObj name="" r:id="rId14" imgW="1765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540" y="4302125"/>
                        <a:ext cx="4090035" cy="889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770563" y="5234940"/>
          <a:ext cx="3383280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459865" imgH="431800" progId="Equation.3">
                  <p:embed/>
                </p:oleObj>
              </mc:Choice>
              <mc:Fallback>
                <p:oleObj name="" r:id="rId16" imgW="1459865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5234940"/>
                        <a:ext cx="3383280" cy="889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71484" y="635000"/>
            <a:ext cx="930131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６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氢原子中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状态下的电子脱离原子束缚需要的能量是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(     ) </a:t>
            </a:r>
            <a:endParaRPr lang="zh-CN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13.6</a:t>
            </a:r>
            <a:r>
              <a:rPr lang="zh-CN" altLang="zh-CN" dirty="0"/>
              <a:t>ｅ</a:t>
            </a:r>
            <a:r>
              <a:rPr lang="en-US" altLang="zh-CN" dirty="0"/>
              <a:t>V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6.8</a:t>
            </a:r>
            <a:r>
              <a:rPr lang="zh-CN" altLang="zh-CN" dirty="0"/>
              <a:t>ｅ</a:t>
            </a:r>
            <a:r>
              <a:rPr lang="en-US" altLang="zh-CN" dirty="0"/>
              <a:t>V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3.4</a:t>
            </a:r>
            <a:r>
              <a:rPr lang="zh-CN" altLang="zh-CN" dirty="0"/>
              <a:t>ｅ</a:t>
            </a:r>
            <a:r>
              <a:rPr lang="en-US" altLang="zh-CN" dirty="0"/>
              <a:t>V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 algn="just">
              <a:defRPr sz="2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27.2</a:t>
            </a:r>
            <a:r>
              <a:rPr lang="zh-CN" altLang="zh-CN" dirty="0"/>
              <a:t>ｅ</a:t>
            </a:r>
            <a:r>
              <a:rPr lang="en-US" altLang="zh-CN" dirty="0"/>
              <a:t>V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6116638" y="2841466"/>
          <a:ext cx="3851275" cy="116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62" name="" r:id="rId10" imgW="1397000" imgH="457200" progId="Equation.3">
                  <p:embed/>
                </p:oleObj>
              </mc:Choice>
              <mc:Fallback>
                <p:oleObj name="" r:id="rId10" imgW="1397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841466"/>
                        <a:ext cx="3851275" cy="116332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116956" y="4677886"/>
          <a:ext cx="3326130" cy="10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1206500" imgH="393700" progId="Equation.3">
                  <p:embed/>
                </p:oleObj>
              </mc:Choice>
              <mc:Fallback>
                <p:oleObj name="" r:id="rId12" imgW="1206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956" y="4677886"/>
                        <a:ext cx="3326130" cy="100203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10922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二、判断题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物体辐射总能量及能量按波长分布规律都取决于温度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438400" y="1951355"/>
            <a:ext cx="1621790" cy="64325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816860"/>
            <a:ext cx="975360" cy="64325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02358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8083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8912" name="Object 0"/>
          <p:cNvGraphicFramePr>
            <a:graphicFrameLocks noChangeAspect="1"/>
          </p:cNvGraphicFramePr>
          <p:nvPr/>
        </p:nvGraphicFramePr>
        <p:xfrm>
          <a:off x="2438400" y="4731068"/>
          <a:ext cx="464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" r:id="rId6" imgW="1701800" imgH="330200" progId="Equation.3">
                  <p:embed/>
                </p:oleObj>
              </mc:Choice>
              <mc:Fallback>
                <p:oleObj name="" r:id="rId6" imgW="1701800" imgH="330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31068"/>
                        <a:ext cx="4648200" cy="8382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8220" y="3660775"/>
            <a:ext cx="45535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黑体单位表面积在单位时间内发出的热辐射总能量：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199" name="文本框 8198"/>
          <p:cNvSpPr txBox="1">
            <a:spLocks noChangeArrowheads="1"/>
          </p:cNvSpPr>
          <p:nvPr/>
        </p:nvSpPr>
        <p:spPr bwMode="auto">
          <a:xfrm>
            <a:off x="1136650" y="5758815"/>
            <a:ext cx="5415915" cy="58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维恩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位移公式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3945255" y="5736273"/>
          <a:ext cx="18748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" r:id="rId8" imgW="532765" imgH="215900" progId="Equation.3">
                  <p:embed/>
                </p:oleObj>
              </mc:Choice>
              <mc:Fallback>
                <p:oleObj name="" r:id="rId8" imgW="532765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255" y="5736273"/>
                        <a:ext cx="1874838" cy="67151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 bwMode="auto">
          <a:xfrm>
            <a:off x="8106410" y="2733993"/>
            <a:ext cx="3511550" cy="3949700"/>
            <a:chOff x="7857" y="2675"/>
            <a:chExt cx="6248" cy="8210"/>
          </a:xfrm>
        </p:grpSpPr>
        <p:grpSp>
          <p:nvGrpSpPr>
            <p:cNvPr id="47117" name="组合 6"/>
            <p:cNvGrpSpPr/>
            <p:nvPr/>
          </p:nvGrpSpPr>
          <p:grpSpPr bwMode="auto">
            <a:xfrm>
              <a:off x="7857" y="2675"/>
              <a:ext cx="6247" cy="7917"/>
              <a:chOff x="7912" y="2018"/>
              <a:chExt cx="6248" cy="7917"/>
            </a:xfrm>
          </p:grpSpPr>
          <p:grpSp>
            <p:nvGrpSpPr>
              <p:cNvPr id="47122" name="Group 100"/>
              <p:cNvGrpSpPr/>
              <p:nvPr/>
            </p:nvGrpSpPr>
            <p:grpSpPr bwMode="auto">
              <a:xfrm>
                <a:off x="7912" y="2018"/>
                <a:ext cx="6247" cy="7917"/>
                <a:chOff x="3165" y="816"/>
                <a:chExt cx="2499" cy="3167"/>
              </a:xfrm>
            </p:grpSpPr>
            <p:sp>
              <p:nvSpPr>
                <p:cNvPr id="4712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84" y="3600"/>
                  <a:ext cx="2180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latin typeface="Times New Roman" panose="02020603050405020304" pitchFamily="18" charset="0"/>
                    </a:rPr>
                    <a:t>0           1000      2000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165" y="1398"/>
                  <a:ext cx="435" cy="2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60000"/>
                    </a:lnSpc>
                  </a:pPr>
                  <a:r>
                    <a:rPr lang="zh-CN" altLang="en-US" sz="2400">
                      <a:latin typeface="Times New Roman" panose="02020603050405020304" pitchFamily="18" charset="0"/>
                    </a:rPr>
                    <a:t>1.0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60000"/>
                    </a:lnSpc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60000"/>
                    </a:lnSpc>
                  </a:pPr>
                  <a:r>
                    <a:rPr lang="zh-CN" altLang="en-US" sz="2400">
                      <a:latin typeface="Times New Roman" panose="02020603050405020304" pitchFamily="18" charset="0"/>
                    </a:rPr>
                    <a:t>0.5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60000"/>
                    </a:lnSpc>
                  </a:pPr>
                  <a:r>
                    <a:rPr lang="zh-CN" altLang="en-US" sz="2400">
                      <a:latin typeface="Times New Roman" panose="02020603050405020304" pitchFamily="18" charset="0"/>
                    </a:rPr>
                    <a:t>  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47131" name="Object 4"/>
                <p:cNvGraphicFramePr>
                  <a:graphicFrameLocks noChangeAspect="1"/>
                </p:cNvGraphicFramePr>
                <p:nvPr/>
              </p:nvGraphicFramePr>
              <p:xfrm>
                <a:off x="3648" y="816"/>
                <a:ext cx="1920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310" name="" r:id="rId10" imgW="1346200" imgH="241300" progId="Equation.3">
                        <p:embed/>
                      </p:oleObj>
                    </mc:Choice>
                    <mc:Fallback>
                      <p:oleObj name="" r:id="rId10" imgW="1346200" imgH="2413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816"/>
                              <a:ext cx="1920" cy="3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32" name="Line 14"/>
                <p:cNvSpPr>
                  <a:spLocks noChangeShapeType="1"/>
                </p:cNvSpPr>
                <p:nvPr/>
              </p:nvSpPr>
              <p:spPr bwMode="auto">
                <a:xfrm>
                  <a:off x="3604" y="3646"/>
                  <a:ext cx="196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3" name="Line 15"/>
                <p:cNvSpPr>
                  <a:spLocks noChangeShapeType="1"/>
                </p:cNvSpPr>
                <p:nvPr/>
              </p:nvSpPr>
              <p:spPr bwMode="auto">
                <a:xfrm>
                  <a:off x="4331" y="3581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4" name="Line 16"/>
                <p:cNvSpPr>
                  <a:spLocks noChangeShapeType="1"/>
                </p:cNvSpPr>
                <p:nvPr/>
              </p:nvSpPr>
              <p:spPr bwMode="auto">
                <a:xfrm>
                  <a:off x="5057" y="3581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600" y="912"/>
                  <a:ext cx="0" cy="271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36" name="Group 78"/>
                <p:cNvGrpSpPr/>
                <p:nvPr/>
              </p:nvGrpSpPr>
              <p:grpSpPr bwMode="auto">
                <a:xfrm>
                  <a:off x="3600" y="1632"/>
                  <a:ext cx="96" cy="1776"/>
                  <a:chOff x="3600" y="1248"/>
                  <a:chExt cx="96" cy="2160"/>
                </a:xfrm>
              </p:grpSpPr>
              <p:sp>
                <p:nvSpPr>
                  <p:cNvPr id="471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4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72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20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4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6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40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92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24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47123" name="Object 2"/>
              <p:cNvGraphicFramePr>
                <a:graphicFrameLocks noChangeAspect="1"/>
              </p:cNvGraphicFramePr>
              <p:nvPr/>
            </p:nvGraphicFramePr>
            <p:xfrm>
              <a:off x="12600" y="8325"/>
              <a:ext cx="1440" cy="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11" name="" r:id="rId12" imgW="660400" imgH="254000" progId="Equation.3">
                      <p:embed/>
                    </p:oleObj>
                  </mc:Choice>
                  <mc:Fallback>
                    <p:oleObj name="" r:id="rId12" imgW="660400" imgH="2540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0" y="8325"/>
                            <a:ext cx="1440" cy="5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24" name="Group 106"/>
              <p:cNvGrpSpPr/>
              <p:nvPr/>
            </p:nvGrpSpPr>
            <p:grpSpPr bwMode="auto">
              <a:xfrm>
                <a:off x="9523" y="3053"/>
                <a:ext cx="1877" cy="6000"/>
                <a:chOff x="3809" y="1248"/>
                <a:chExt cx="751" cy="2400"/>
              </a:xfrm>
            </p:grpSpPr>
            <p:sp>
              <p:nvSpPr>
                <p:cNvPr id="47127" name="Rectangle 79" descr="30%"/>
                <p:cNvSpPr>
                  <a:spLocks noChangeArrowheads="1"/>
                </p:cNvSpPr>
                <p:nvPr/>
              </p:nvSpPr>
              <p:spPr bwMode="auto">
                <a:xfrm>
                  <a:off x="3809" y="1248"/>
                  <a:ext cx="415" cy="2400"/>
                </a:xfrm>
                <a:prstGeom prst="rect">
                  <a:avLst/>
                </a:prstGeom>
                <a:blipFill dpi="0" rotWithShape="0">
                  <a:blip r:embed="rId1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1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233" y="1266"/>
                  <a:ext cx="327" cy="1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solidFill>
                        <a:srgbClr val="008000"/>
                      </a:solidFill>
                      <a:latin typeface="Times New Roman" panose="02020603050405020304" pitchFamily="18" charset="0"/>
                    </a:rPr>
                    <a:t>可见光区</a:t>
                  </a:r>
                  <a:endParaRPr lang="zh-CN" altLang="en-US">
                    <a:solidFill>
                      <a:srgbClr val="008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125" name="Freeform 30"/>
              <p:cNvSpPr>
                <a:spLocks noChangeArrowheads="1"/>
              </p:cNvSpPr>
              <p:nvPr/>
            </p:nvSpPr>
            <p:spPr bwMode="auto">
              <a:xfrm>
                <a:off x="9010" y="8928"/>
                <a:ext cx="4040" cy="192"/>
              </a:xfrm>
              <a:custGeom>
                <a:avLst/>
                <a:gdLst>
                  <a:gd name="T0" fmla="*/ 0 w 1616"/>
                  <a:gd name="T1" fmla="*/ 160 h 77"/>
                  <a:gd name="T2" fmla="*/ 935 w 1616"/>
                  <a:gd name="T3" fmla="*/ 97 h 77"/>
                  <a:gd name="T4" fmla="*/ 1550 w 1616"/>
                  <a:gd name="T5" fmla="*/ 40 h 77"/>
                  <a:gd name="T6" fmla="*/ 2223 w 1616"/>
                  <a:gd name="T7" fmla="*/ 0 h 77"/>
                  <a:gd name="T8" fmla="*/ 2740 w 1616"/>
                  <a:gd name="T9" fmla="*/ 40 h 77"/>
                  <a:gd name="T10" fmla="*/ 3298 w 1616"/>
                  <a:gd name="T11" fmla="*/ 97 h 77"/>
                  <a:gd name="T12" fmla="*/ 4040 w 1616"/>
                  <a:gd name="T13" fmla="*/ 192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6" h="77">
                    <a:moveTo>
                      <a:pt x="0" y="64"/>
                    </a:moveTo>
                    <a:cubicBezTo>
                      <a:pt x="62" y="60"/>
                      <a:pt x="271" y="47"/>
                      <a:pt x="374" y="39"/>
                    </a:cubicBezTo>
                    <a:cubicBezTo>
                      <a:pt x="477" y="31"/>
                      <a:pt x="534" y="22"/>
                      <a:pt x="620" y="16"/>
                    </a:cubicBezTo>
                    <a:cubicBezTo>
                      <a:pt x="706" y="10"/>
                      <a:pt x="810" y="0"/>
                      <a:pt x="889" y="0"/>
                    </a:cubicBezTo>
                    <a:cubicBezTo>
                      <a:pt x="968" y="0"/>
                      <a:pt x="1024" y="9"/>
                      <a:pt x="1096" y="16"/>
                    </a:cubicBezTo>
                    <a:cubicBezTo>
                      <a:pt x="1168" y="23"/>
                      <a:pt x="1232" y="29"/>
                      <a:pt x="1319" y="39"/>
                    </a:cubicBezTo>
                    <a:cubicBezTo>
                      <a:pt x="1406" y="49"/>
                      <a:pt x="1554" y="69"/>
                      <a:pt x="1616" y="77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6" name="Text Box 31"/>
              <p:cNvSpPr txBox="1">
                <a:spLocks noChangeArrowheads="1"/>
              </p:cNvSpPr>
              <p:nvPr/>
            </p:nvSpPr>
            <p:spPr bwMode="auto">
              <a:xfrm>
                <a:off x="9840" y="8101"/>
                <a:ext cx="2640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3000</a:t>
                </a:r>
                <a:r>
                  <a:rPr lang="en-US" altLang="zh-CN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K</a:t>
                </a:r>
                <a:endParaRPr lang="en-US" altLang="zh-CN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47118" name="Group 105"/>
            <p:cNvGrpSpPr/>
            <p:nvPr/>
          </p:nvGrpSpPr>
          <p:grpSpPr bwMode="auto">
            <a:xfrm>
              <a:off x="9485" y="4110"/>
              <a:ext cx="1067" cy="6775"/>
              <a:chOff x="3840" y="1344"/>
              <a:chExt cx="427" cy="2710"/>
            </a:xfrm>
          </p:grpSpPr>
          <p:sp>
            <p:nvSpPr>
              <p:cNvPr id="47120" name="Line 34"/>
              <p:cNvSpPr>
                <a:spLocks noChangeShapeType="1"/>
              </p:cNvSpPr>
              <p:nvPr/>
            </p:nvSpPr>
            <p:spPr bwMode="auto">
              <a:xfrm>
                <a:off x="3960" y="1344"/>
                <a:ext cx="0" cy="2256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21" name="Object 3"/>
              <p:cNvGraphicFramePr>
                <a:graphicFrameLocks noChangeAspect="1"/>
              </p:cNvGraphicFramePr>
              <p:nvPr/>
            </p:nvGraphicFramePr>
            <p:xfrm>
              <a:off x="3840" y="3600"/>
              <a:ext cx="42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12" name="" r:id="rId15" imgW="266700" imgH="292100" progId="Equation.3">
                      <p:embed/>
                    </p:oleObj>
                  </mc:Choice>
                  <mc:Fallback>
                    <p:oleObj name="" r:id="rId15" imgW="266700" imgH="292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600"/>
                            <a:ext cx="427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19" name="Freeform 24"/>
            <p:cNvSpPr>
              <a:spLocks noChangeArrowheads="1"/>
            </p:cNvSpPr>
            <p:nvPr/>
          </p:nvSpPr>
          <p:spPr bwMode="auto">
            <a:xfrm>
              <a:off x="8945" y="4427"/>
              <a:ext cx="3912" cy="5272"/>
            </a:xfrm>
            <a:custGeom>
              <a:avLst/>
              <a:gdLst>
                <a:gd name="T0" fmla="*/ 0 w 1565"/>
                <a:gd name="T1" fmla="*/ 5272 h 2109"/>
                <a:gd name="T2" fmla="*/ 807 w 1565"/>
                <a:gd name="T3" fmla="*/ 430 h 2109"/>
                <a:gd name="T4" fmla="*/ 1662 w 1565"/>
                <a:gd name="T5" fmla="*/ 2697 h 2109"/>
                <a:gd name="T6" fmla="*/ 1940 w 1565"/>
                <a:gd name="T7" fmla="*/ 3522 h 2109"/>
                <a:gd name="T8" fmla="*/ 2307 w 1565"/>
                <a:gd name="T9" fmla="*/ 4265 h 2109"/>
                <a:gd name="T10" fmla="*/ 2907 w 1565"/>
                <a:gd name="T11" fmla="*/ 4782 h 2109"/>
                <a:gd name="T12" fmla="*/ 3912 w 1565"/>
                <a:gd name="T13" fmla="*/ 5142 h 2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5" h="2109">
                  <a:moveTo>
                    <a:pt x="0" y="2109"/>
                  </a:moveTo>
                  <a:cubicBezTo>
                    <a:pt x="103" y="1214"/>
                    <a:pt x="212" y="344"/>
                    <a:pt x="323" y="172"/>
                  </a:cubicBezTo>
                  <a:cubicBezTo>
                    <a:pt x="434" y="0"/>
                    <a:pt x="590" y="873"/>
                    <a:pt x="665" y="1079"/>
                  </a:cubicBezTo>
                  <a:cubicBezTo>
                    <a:pt x="740" y="1285"/>
                    <a:pt x="733" y="1305"/>
                    <a:pt x="776" y="1409"/>
                  </a:cubicBezTo>
                  <a:cubicBezTo>
                    <a:pt x="819" y="1513"/>
                    <a:pt x="858" y="1622"/>
                    <a:pt x="923" y="1706"/>
                  </a:cubicBezTo>
                  <a:cubicBezTo>
                    <a:pt x="988" y="1790"/>
                    <a:pt x="1056" y="1855"/>
                    <a:pt x="1163" y="1913"/>
                  </a:cubicBezTo>
                  <a:cubicBezTo>
                    <a:pt x="1270" y="1971"/>
                    <a:pt x="1481" y="2027"/>
                    <a:pt x="1565" y="20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1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.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物体吸收热辐射的能力越强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，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发射热辐射的能力就越弱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icrosoft Yi Baiti" panose="03000500000000000000" pitchFamily="66" charset="0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>
            <a:defPPr>
              <a:defRPr lang="zh-CN"/>
            </a:defPPr>
            <a:lvl1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错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1425" y="4984115"/>
            <a:ext cx="67976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辐射能力越强的物体，其吸收能力也越强.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p="http://schemas.openxmlformats.org/presentationml/2006/main">
  <p:tag name="RAINPROBLEM" val="MultipleChoice"/>
  <p:tag name="PROBLEMSCORE" val="1.0"/>
</p:tagLst>
</file>

<file path=ppt/tags/tag111.xml><?xml version="1.0" encoding="utf-8"?>
<p:tagLst xmlns:p="http://schemas.openxmlformats.org/presentationml/2006/main">
  <p:tag name="RAINPROBLEM" val="ProblemBody"/>
</p:tagLst>
</file>

<file path=ppt/tags/tag1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" val="ProblemSetting"/>
  <p:tag name="RAINPROBLEMTYPE" val="MultipleChoice"/>
</p:tagLst>
</file>

<file path=ppt/tags/tag122.xml><?xml version="1.0" encoding="utf-8"?>
<p:tagLst xmlns:p="http://schemas.openxmlformats.org/presentationml/2006/main">
  <p:tag name="RAINPROBLEM" val="MultipleChoice"/>
  <p:tag name="PROBLEMSCORE" val="1.0"/>
</p:tagLst>
</file>

<file path=ppt/tags/tag123.xml><?xml version="1.0" encoding="utf-8"?>
<p:tagLst xmlns:p="http://schemas.openxmlformats.org/presentationml/2006/main">
  <p:tag name="RAINPROBLEM" val="ProblemBody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p="http://schemas.openxmlformats.org/presentationml/2006/main">
  <p:tag name="RAINPROBLEM" val="ProblemItem"/>
</p:tagLst>
</file>

<file path=ppt/tags/tag127.xml><?xml version="1.0" encoding="utf-8"?>
<p:tagLst xmlns:p="http://schemas.openxmlformats.org/presentationml/2006/main">
  <p:tag name="RAINPROBLEM" val="ProblemItem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" val="ProblemSetting"/>
  <p:tag name="RAINPROBLEMTYPE" val="MultipleChoice"/>
</p:tagLst>
</file>

<file path=ppt/tags/tag134.xml><?xml version="1.0" encoding="utf-8"?>
<p:tagLst xmlns:p="http://schemas.openxmlformats.org/presentationml/2006/main">
  <p:tag name="RAINPROBLEM" val="MultipleChoice"/>
  <p:tag name="PROBLEMSCORE" val="1.0"/>
</p:tagLst>
</file>

<file path=ppt/tags/tag135.xml><?xml version="1.0" encoding="utf-8"?>
<p:tagLst xmlns:p="http://schemas.openxmlformats.org/presentationml/2006/main">
  <p:tag name="RAINPROBLEM" val="ProblemBody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p="http://schemas.openxmlformats.org/presentationml/2006/main">
  <p:tag name="RAINPROBLEM" val="ProblemItem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p="http://schemas.openxmlformats.org/presentationml/2006/main">
  <p:tag name="RAINPROBLEM" val="MultipleChoice"/>
  <p:tag name="PROBLEMSCORE" val="1.0"/>
</p:tagLst>
</file>

<file path=ppt/tags/tag147.xml><?xml version="1.0" encoding="utf-8"?>
<p:tagLst xmlns:p="http://schemas.openxmlformats.org/presentationml/2006/main">
  <p:tag name="RAINPROBLEM" val="ProblemBody"/>
</p:tagLst>
</file>

<file path=ppt/tags/tag1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Item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" val="ProblemSetting"/>
  <p:tag name="RAINPROBLEMTYPE" val="MultipleChoice"/>
</p:tagLst>
</file>

<file path=ppt/tags/tag158.xml><?xml version="1.0" encoding="utf-8"?>
<p:tagLst xmlns:p="http://schemas.openxmlformats.org/presentationml/2006/main">
  <p:tag name="RAINPROBLEM" val="MultipleChoice"/>
  <p:tag name="PROBLEMSCORE" val="1.0"/>
</p:tagLst>
</file>

<file path=ppt/tags/tag159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p="http://schemas.openxmlformats.org/presentationml/2006/main">
  <p:tag name="RAINPROBLEM" val="ProblemItem"/>
</p:tagLst>
</file>

<file path=ppt/tags/tag163.xml><?xml version="1.0" encoding="utf-8"?>
<p:tagLst xmlns:p="http://schemas.openxmlformats.org/presentationml/2006/main">
  <p:tag name="RAINPROBLEM" val="ProblemItem"/>
</p:tagLst>
</file>

<file path=ppt/tags/tag164.xml><?xml version="1.0" encoding="utf-8"?>
<p:tagLst xmlns:p="http://schemas.openxmlformats.org/presentationml/2006/main">
  <p:tag name="RAINPROBLEMTYPE" val="ProblemTypeMarker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TYPE" val="ProblemTypeMarker"/>
</p:tagLst>
</file>

<file path=ppt/tags/tag167.xml><?xml version="1.0" encoding="utf-8"?>
<p:tagLst xmlns:p="http://schemas.openxmlformats.org/presentationml/2006/main">
  <p:tag name="RAINPROBLEMTYPE" val="ProblemTypeMarker"/>
</p:tagLst>
</file>

<file path=ppt/tags/tag168.xml><?xml version="1.0" encoding="utf-8"?>
<p:tagLst xmlns:p="http://schemas.openxmlformats.org/presentationml/2006/main">
  <p:tag name="RAINPROBLEMTYPE" val="ProblemTypeMarker"/>
</p:tagLst>
</file>

<file path=ppt/tags/tag169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p="http://schemas.openxmlformats.org/presentationml/2006/main">
  <p:tag name="RAINPROBLEM" val="MultipleChoice"/>
  <p:tag name="PROBLEMSCORE" val="1.0"/>
</p:tagLst>
</file>

<file path=ppt/tags/tag171.xml><?xml version="1.0" encoding="utf-8"?>
<p:tagLst xmlns:p="http://schemas.openxmlformats.org/presentationml/2006/main">
  <p:tag name="RAINPROBLEM" val="ProblemRemarkBoard"/>
</p:tagLst>
</file>

<file path=ppt/tags/tag172.xml><?xml version="1.0" encoding="utf-8"?>
<p:tagLst xmlns:p="http://schemas.openxmlformats.org/presentationml/2006/main">
  <p:tag name="RAINPROBLEM" val="ProblemBody"/>
</p:tagLst>
</file>

<file path=ppt/tags/tag173.xml><?xml version="1.0" encoding="utf-8"?>
<p:tagLst xmlns:p="http://schemas.openxmlformats.org/presentationml/2006/main">
  <p:tag name="PRODUCTVERSIONTIP" val="PRODUCTVERSIONTIP"/>
</p:tagLst>
</file>

<file path=ppt/tags/tag174.xml><?xml version="1.0" encoding="utf-8"?>
<p:tagLst xmlns:p="http://schemas.openxmlformats.org/presentationml/2006/main">
  <p:tag name="PROBLEMREMARKTITLE" val="ProblemRemarkBoardTip"/>
</p:tagLst>
</file>

<file path=ppt/tags/tag175.xml><?xml version="1.0" encoding="utf-8"?>
<p:tagLst xmlns:p="http://schemas.openxmlformats.org/presentationml/2006/main">
  <p:tag name="RAINPROBLEM" val="ProblemRemark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RAINPROBLEM" val="MultipleChoice"/>
  <p:tag name="PROBLEMSCORE" val="3.0"/>
</p:tagLst>
</file>

<file path=ppt/tags/tag180.xml><?xml version="1.0" encoding="utf-8"?>
<p:tagLst xmlns:p="http://schemas.openxmlformats.org/presentationml/2006/main">
  <p:tag name="RAINPROBLEMTYPE" val="ProblemTypeMarker"/>
</p:tagLst>
</file>

<file path=ppt/tags/tag181.xml><?xml version="1.0" encoding="utf-8"?>
<p:tagLst xmlns:p="http://schemas.openxmlformats.org/presentationml/2006/main">
  <p:tag name="RAINPROBLEMTYPE" val="ProblemTypeMarker"/>
</p:tagLst>
</file>

<file path=ppt/tags/tag182.xml><?xml version="1.0" encoding="utf-8"?>
<p:tagLst xmlns:p="http://schemas.openxmlformats.org/presentationml/2006/main">
  <p:tag name="RAINPROBLEMTYPE" val="ProblemTypeMarker"/>
</p:tagLst>
</file>

<file path=ppt/tags/tag183.xml><?xml version="1.0" encoding="utf-8"?>
<p:tagLst xmlns:p="http://schemas.openxmlformats.org/presentationml/2006/main">
  <p:tag name="RAINPROBLEMTYPE" val="ProblemTypeMarker"/>
</p:tagLst>
</file>

<file path=ppt/tags/tag184.xml><?xml version="1.0" encoding="utf-8"?>
<p:tagLst xmlns:p="http://schemas.openxmlformats.org/presentationml/2006/main">
  <p:tag name="RAINPROBLEMTYPE" val="ProblemTypeMarker"/>
</p:tagLst>
</file>

<file path=ppt/tags/tag185.xml><?xml version="1.0" encoding="utf-8"?>
<p:tagLst xmlns:p="http://schemas.openxmlformats.org/presentationml/2006/main">
  <p:tag name="RAINPROBLEM" val="ProblemSetting"/>
  <p:tag name="RAINPROBLEMTYPE" val="ShortAnswer"/>
</p:tagLst>
</file>

<file path=ppt/tags/tag186.xml><?xml version="1.0" encoding="utf-8"?>
<p:tagLst xmlns:p="http://schemas.openxmlformats.org/presentationml/2006/main">
  <p:tag name="RAINPROBLEM" val="ShortAnswer"/>
  <p:tag name="PROBLEMHASREMARK" val="True"/>
  <p:tag name="PROBLEMSCORE" val="4.0"/>
  <p:tag name="PROBLEMVOICEALLOWED" val="False"/>
</p:tagLst>
</file>

<file path=ppt/tags/tag187.xml><?xml version="1.0" encoding="utf-8"?>
<p:tagLst xmlns:p="http://schemas.openxmlformats.org/presentationml/2006/main">
  <p:tag name="RAINPROBLEM" val="ProblemRemarkBoard"/>
</p:tagLst>
</file>

<file path=ppt/tags/tag188.xml><?xml version="1.0" encoding="utf-8"?>
<p:tagLst xmlns:p="http://schemas.openxmlformats.org/presentationml/2006/main">
  <p:tag name="RAINPROBLEM" val="ProblemBody"/>
</p:tagLst>
</file>

<file path=ppt/tags/tag189.xml><?xml version="1.0" encoding="utf-8"?>
<p:tagLst xmlns:p="http://schemas.openxmlformats.org/presentationml/2006/main">
  <p:tag name="PRODUCTVERSIONTIP" val="PRODUCTVERSIONTIP"/>
</p:tagLst>
</file>

<file path=ppt/tags/tag19.xml><?xml version="1.0" encoding="utf-8"?>
<p:tagLst xmlns:p="http://schemas.openxmlformats.org/presentationml/2006/main">
  <p:tag name="RAINPROBLEM" val="ProblemBody"/>
</p:tagLst>
</file>

<file path=ppt/tags/tag190.xml><?xml version="1.0" encoding="utf-8"?>
<p:tagLst xmlns:p="http://schemas.openxmlformats.org/presentationml/2006/main">
  <p:tag name="PROBLEMREMARKTITLE" val="ProblemRemarkBoardTip"/>
</p:tagLst>
</file>

<file path=ppt/tags/tag191.xml><?xml version="1.0" encoding="utf-8"?>
<p:tagLst xmlns:p="http://schemas.openxmlformats.org/presentationml/2006/main">
  <p:tag name="RAINPROBLEM" val="ProblemRemark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RAINPROBLEMTYPE" val="ProblemTypeMarker"/>
</p:tagLst>
</file>

<file path=ppt/tags/tag201.xml><?xml version="1.0" encoding="utf-8"?>
<p:tagLst xmlns:p="http://schemas.openxmlformats.org/presentationml/2006/main">
  <p:tag name="RAINPROBLEM" val="ProblemSetting"/>
  <p:tag name="RAINPROBLEMTYPE" val="ShortAnswer"/>
</p:tagLst>
</file>

<file path=ppt/tags/tag202.xml><?xml version="1.0" encoding="utf-8"?>
<p:tagLst xmlns:p="http://schemas.openxmlformats.org/presentationml/2006/main">
  <p:tag name="RAINPROBLEM" val="ShortAnswer"/>
  <p:tag name="PROBLEMHASREMARK" val="True"/>
  <p:tag name="PROBLEMSCORE" val="4.0"/>
  <p:tag name="PROBLEMVOICEALLOWED" val="False"/>
</p:tagLst>
</file>

<file path=ppt/tags/tag203.xml><?xml version="1.0" encoding="utf-8"?>
<p:tagLst xmlns:p="http://schemas.openxmlformats.org/presentationml/2006/main">
  <p:tag name="RAINPROBLEM" val="ProblemRemarkBoard"/>
</p:tagLst>
</file>

<file path=ppt/tags/tag204.xml><?xml version="1.0" encoding="utf-8"?>
<p:tagLst xmlns:p="http://schemas.openxmlformats.org/presentationml/2006/main">
  <p:tag name="RAINPROBLEM" val="ProblemBody"/>
</p:tagLst>
</file>

<file path=ppt/tags/tag205.xml><?xml version="1.0" encoding="utf-8"?>
<p:tagLst xmlns:p="http://schemas.openxmlformats.org/presentationml/2006/main">
  <p:tag name="PRODUCTVERSIONTIP" val="PRODUCTVERSIONTIP"/>
</p:tagLst>
</file>

<file path=ppt/tags/tag206.xml><?xml version="1.0" encoding="utf-8"?>
<p:tagLst xmlns:p="http://schemas.openxmlformats.org/presentationml/2006/main">
  <p:tag name="PROBLEMREMARKTITLE" val="ProblemRemarkBoardTip"/>
</p:tagLst>
</file>

<file path=ppt/tags/tag207.xml><?xml version="1.0" encoding="utf-8"?>
<p:tagLst xmlns:p="http://schemas.openxmlformats.org/presentationml/2006/main">
  <p:tag name="PROBLEMREMARKTITLE" val="ProblemRemarkBoardTitle"/>
</p:tagLst>
</file>

<file path=ppt/tags/tag208.xml><?xml version="1.0" encoding="utf-8"?>
<p:tagLst xmlns:p="http://schemas.openxmlformats.org/presentationml/2006/main">
  <p:tag name="PROBLEMREMARKTITLE" val="ProblemRemarkBoardTitle"/>
</p:tagLst>
</file>

<file path=ppt/tags/tag209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PROBLEMREMARKTITLE" val="ProblemRemarkBoardTitle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TYPE" val="ProblemTypeMarker"/>
</p:tagLst>
</file>

<file path=ppt/tags/tag213.xml><?xml version="1.0" encoding="utf-8"?>
<p:tagLst xmlns:p="http://schemas.openxmlformats.org/presentationml/2006/main">
  <p:tag name="RAINPROBLEMTYPE" val="ProblemTypeMarker"/>
</p:tagLst>
</file>

<file path=ppt/tags/tag214.xml><?xml version="1.0" encoding="utf-8"?>
<p:tagLst xmlns:p="http://schemas.openxmlformats.org/presentationml/2006/main">
  <p:tag name="RAINPROBLEMTYPE" val="ProblemTypeMarker"/>
</p:tagLst>
</file>

<file path=ppt/tags/tag215.xml><?xml version="1.0" encoding="utf-8"?>
<p:tagLst xmlns:p="http://schemas.openxmlformats.org/presentationml/2006/main">
  <p:tag name="RAINPROBLEMTYPE" val="ProblemTypeMarker"/>
</p:tagLst>
</file>

<file path=ppt/tags/tag216.xml><?xml version="1.0" encoding="utf-8"?>
<p:tagLst xmlns:p="http://schemas.openxmlformats.org/presentationml/2006/main">
  <p:tag name="RAINPROBLEM" val="ProblemSetting"/>
  <p:tag name="RAINPROBLEMTYPE" val="ShortAnswer"/>
</p:tagLst>
</file>

<file path=ppt/tags/tag217.xml><?xml version="1.0" encoding="utf-8"?>
<p:tagLst xmlns:p="http://schemas.openxmlformats.org/presentationml/2006/main">
  <p:tag name="RAINPROBLEM" val="ShortAnswer"/>
  <p:tag name="PROBLEMHASREMARK" val="True"/>
  <p:tag name="PROBLEMSCORE" val="2.0"/>
  <p:tag name="PROBLEMVOICEALLOWED" val="False"/>
</p:tagLst>
</file>

<file path=ppt/tags/tag218.xml><?xml version="1.0" encoding="utf-8"?>
<p:tagLst xmlns:p="http://schemas.openxmlformats.org/presentationml/2006/main">
  <p:tag name="RAINPROBLEM" val="ProblemRemarkBoard"/>
</p:tagLst>
</file>

<file path=ppt/tags/tag219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Item"/>
</p:tagLst>
</file>

<file path=ppt/tags/tag220.xml><?xml version="1.0" encoding="utf-8"?>
<p:tagLst xmlns:p="http://schemas.openxmlformats.org/presentationml/2006/main">
  <p:tag name="PRODUCTVERSIONTIP" val="PRODUCTVERSIONTIP"/>
</p:tagLst>
</file>

<file path=ppt/tags/tag221.xml><?xml version="1.0" encoding="utf-8"?>
<p:tagLst xmlns:p="http://schemas.openxmlformats.org/presentationml/2006/main">
  <p:tag name="PROBLEMREMARKTITLE" val="ProblemRemarkBoardTip"/>
</p:tagLst>
</file>

<file path=ppt/tags/tag222.xml><?xml version="1.0" encoding="utf-8"?>
<p:tagLst xmlns:p="http://schemas.openxmlformats.org/presentationml/2006/main">
  <p:tag name="PROBLEMREMARKTITLE" val="ProblemRemarkBoardTitle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RAINPROBLEMTYPE" val="ProblemTypeMarker"/>
</p:tagLst>
</file>

<file path=ppt/tags/tag227.xml><?xml version="1.0" encoding="utf-8"?>
<p:tagLst xmlns:p="http://schemas.openxmlformats.org/presentationml/2006/main">
  <p:tag name="RAINPROBLEMTYPE" val="ProblemTypeMarker"/>
</p:tagLst>
</file>

<file path=ppt/tags/tag228.xml><?xml version="1.0" encoding="utf-8"?>
<p:tagLst xmlns:p="http://schemas.openxmlformats.org/presentationml/2006/main">
  <p:tag name="RAINPROBLEMTYPE" val="ProblemTypeMarker"/>
</p:tagLst>
</file>

<file path=ppt/tags/tag229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TYPE" val="ProblemTypeMarker"/>
</p:tagLst>
</file>

<file path=ppt/tags/tag231.xml><?xml version="1.0" encoding="utf-8"?>
<p:tagLst xmlns:p="http://schemas.openxmlformats.org/presentationml/2006/main">
  <p:tag name="RAINPROBLEM" val="ProblemSetting"/>
  <p:tag name="RAINPROBLEMTYPE" val="ShortAnswer"/>
</p:tagLst>
</file>

<file path=ppt/tags/tag232.xml><?xml version="1.0" encoding="utf-8"?>
<p:tagLst xmlns:p="http://schemas.openxmlformats.org/presentationml/2006/main">
  <p:tag name="RAINPROBLEM" val="ShortAnswer"/>
  <p:tag name="PROBLEMHASREMARK" val="True"/>
  <p:tag name="PROBLEMSCORE" val="6.0"/>
  <p:tag name="PROBLEMVOICEALLOWED" val="False"/>
</p:tagLst>
</file>

<file path=ppt/tags/tag233.xml><?xml version="1.0" encoding="utf-8"?>
<p:tagLst xmlns:p="http://schemas.openxmlformats.org/presentationml/2006/main">
  <p:tag name="RAINPROBLEM" val="ProblemRemarkBoard"/>
</p:tagLst>
</file>

<file path=ppt/tags/tag234.xml><?xml version="1.0" encoding="utf-8"?>
<p:tagLst xmlns:p="http://schemas.openxmlformats.org/presentationml/2006/main">
  <p:tag name="RAINPROBLEM" val="ProblemBody"/>
</p:tagLst>
</file>

<file path=ppt/tags/tag235.xml><?xml version="1.0" encoding="utf-8"?>
<p:tagLst xmlns:p="http://schemas.openxmlformats.org/presentationml/2006/main">
  <p:tag name="PRODUCTVERSIONTIP" val="PRODUCTVERSIONTIP"/>
</p:tagLst>
</file>

<file path=ppt/tags/tag236.xml><?xml version="1.0" encoding="utf-8"?>
<p:tagLst xmlns:p="http://schemas.openxmlformats.org/presentationml/2006/main">
  <p:tag name="PROBLEMREMARKTITLE" val="ProblemRemarkBoardTip"/>
</p:tagLst>
</file>

<file path=ppt/tags/tag237.xml><?xml version="1.0" encoding="utf-8"?>
<p:tagLst xmlns:p="http://schemas.openxmlformats.org/presentationml/2006/main">
  <p:tag name="RAINPROBLEM" val="ProblemRemark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RAINPROBLEMTYPE" val="ProblemTypeMarker"/>
</p:tagLst>
</file>

<file path=ppt/tags/tag243.xml><?xml version="1.0" encoding="utf-8"?>
<p:tagLst xmlns:p="http://schemas.openxmlformats.org/presentationml/2006/main">
  <p:tag name="RAINPROBLEMTYPE" val="ProblemTypeMarker"/>
</p:tagLst>
</file>

<file path=ppt/tags/tag244.xml><?xml version="1.0" encoding="utf-8"?>
<p:tagLst xmlns:p="http://schemas.openxmlformats.org/presentationml/2006/main">
  <p:tag name="RAINPROBLEMTYPE" val="ProblemTypeMarker"/>
</p:tagLst>
</file>

<file path=ppt/tags/tag245.xml><?xml version="1.0" encoding="utf-8"?>
<p:tagLst xmlns:p="http://schemas.openxmlformats.org/presentationml/2006/main">
  <p:tag name="RAINPROBLEMTYPE" val="ProblemTypeMarker"/>
</p:tagLst>
</file>

<file path=ppt/tags/tag246.xml><?xml version="1.0" encoding="utf-8"?>
<p:tagLst xmlns:p="http://schemas.openxmlformats.org/presentationml/2006/main">
  <p:tag name="RAINPROBLEMTYPE" val="ProblemTypeMarker"/>
</p:tagLst>
</file>

<file path=ppt/tags/tag247.xml><?xml version="1.0" encoding="utf-8"?>
<p:tagLst xmlns:p="http://schemas.openxmlformats.org/presentationml/2006/main">
  <p:tag name="RAINPROBLEM" val="ProblemSetting"/>
  <p:tag name="RAINPROBLEMTYPE" val="ShortAnswer"/>
</p:tagLst>
</file>

<file path=ppt/tags/tag248.xml><?xml version="1.0" encoding="utf-8"?>
<p:tagLst xmlns:p="http://schemas.openxmlformats.org/presentationml/2006/main">
  <p:tag name="RAINPROBLEM" val="ShortAnswer"/>
  <p:tag name="PROBLEMSCORE" val="2.0"/>
  <p:tag name="PROBLEMHASREMARK" val="True"/>
  <p:tag name="PROBLEMVOICEALLOWED" val="False"/>
</p:tagLst>
</file>

<file path=ppt/tags/tag249.xml><?xml version="1.0" encoding="utf-8"?>
<p:tagLst xmlns:p="http://schemas.openxmlformats.org/presentationml/2006/main">
  <p:tag name="RAINPROBLEM" val="ProblemRemarkBoard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p="http://schemas.openxmlformats.org/presentationml/2006/main">
  <p:tag name="RAINPROBLEM" val="ProblemBody"/>
</p:tagLst>
</file>

<file path=ppt/tags/tag251.xml><?xml version="1.0" encoding="utf-8"?>
<p:tagLst xmlns:p="http://schemas.openxmlformats.org/presentationml/2006/main">
  <p:tag name="PRODUCTVERSIONTIP" val="PRODUCTVERSIONTIP"/>
</p:tagLst>
</file>

<file path=ppt/tags/tag252.xml><?xml version="1.0" encoding="utf-8"?>
<p:tagLst xmlns:p="http://schemas.openxmlformats.org/presentationml/2006/main">
  <p:tag name="PROBLEMREMARKTITLE" val="ProblemRemarkBoardTip"/>
</p:tagLst>
</file>

<file path=ppt/tags/tag253.xml><?xml version="1.0" encoding="utf-8"?>
<p:tagLst xmlns:p="http://schemas.openxmlformats.org/presentationml/2006/main">
  <p:tag name="RAINPROBLEM" val="ProblemRemark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0.xml><?xml version="1.0" encoding="utf-8"?>
<p:tagLst xmlns:p="http://schemas.openxmlformats.org/presentationml/2006/main">
  <p:tag name="RAINPROBLEMTYPE" val="ProblemTypeMarker"/>
</p:tagLst>
</file>

<file path=ppt/tags/tag261.xml><?xml version="1.0" encoding="utf-8"?>
<p:tagLst xmlns:p="http://schemas.openxmlformats.org/presentationml/2006/main">
  <p:tag name="RAINPROBLEMTYPE" val="ProblemTypeMarker"/>
</p:tagLst>
</file>

<file path=ppt/tags/tag262.xml><?xml version="1.0" encoding="utf-8"?>
<p:tagLst xmlns:p="http://schemas.openxmlformats.org/presentationml/2006/main">
  <p:tag name="RAINPROBLEMTYPE" val="ProblemTypeMarker"/>
</p:tagLst>
</file>

<file path=ppt/tags/tag263.xml><?xml version="1.0" encoding="utf-8"?>
<p:tagLst xmlns:p="http://schemas.openxmlformats.org/presentationml/2006/main">
  <p:tag name="RAINPROBLEM" val="ProblemSetting"/>
  <p:tag name="RAINPROBLEMTYPE" val="ShortAnswer"/>
</p:tagLst>
</file>

<file path=ppt/tags/tag264.xml><?xml version="1.0" encoding="utf-8"?>
<p:tagLst xmlns:p="http://schemas.openxmlformats.org/presentationml/2006/main">
  <p:tag name="RAINPROBLEM" val="ShortAnswer"/>
  <p:tag name="PROBLEMHASREMARK" val="True"/>
  <p:tag name="PROBLEMSCORE" val="2.0"/>
  <p:tag name="PROBLEMVOICEALLOWED" val="False"/>
</p:tagLst>
</file>

<file path=ppt/tags/tag265.xml><?xml version="1.0" encoding="utf-8"?>
<p:tagLst xmlns:p="http://schemas.openxmlformats.org/presentationml/2006/main">
  <p:tag name="RAINPROBLEM" val="ProblemRemarkBoard"/>
</p:tagLst>
</file>

<file path=ppt/tags/tag266.xml><?xml version="1.0" encoding="utf-8"?>
<p:tagLst xmlns:p="http://schemas.openxmlformats.org/presentationml/2006/main">
  <p:tag name="RAINPROBLEM" val="ProblemBody"/>
</p:tagLst>
</file>

<file path=ppt/tags/tag267.xml><?xml version="1.0" encoding="utf-8"?>
<p:tagLst xmlns:p="http://schemas.openxmlformats.org/presentationml/2006/main">
  <p:tag name="PRODUCTVERSIONTIP" val="PRODUCTVERSIONTIP"/>
</p:tagLst>
</file>

<file path=ppt/tags/tag268.xml><?xml version="1.0" encoding="utf-8"?>
<p:tagLst xmlns:p="http://schemas.openxmlformats.org/presentationml/2006/main">
  <p:tag name="PROBLEMREMARKTITLE" val="ProblemRemarkBoardTip"/>
</p:tagLst>
</file>

<file path=ppt/tags/tag269.xml><?xml version="1.0" encoding="utf-8"?>
<p:tagLst xmlns:p="http://schemas.openxmlformats.org/presentationml/2006/main">
  <p:tag name="RAINPROBLEM" val="ProblemRemark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RAINPROBLEMTYPE" val="ProblemTypeMarker"/>
</p:tagLst>
</file>

<file path=ppt/tags/tag275.xml><?xml version="1.0" encoding="utf-8"?>
<p:tagLst xmlns:p="http://schemas.openxmlformats.org/presentationml/2006/main">
  <p:tag name="RAINPROBLEMTYPE" val="ProblemTypeMarker"/>
</p:tagLst>
</file>

<file path=ppt/tags/tag276.xml><?xml version="1.0" encoding="utf-8"?>
<p:tagLst xmlns:p="http://schemas.openxmlformats.org/presentationml/2006/main">
  <p:tag name="RAINPROBLEMTYPE" val="ProblemTypeMarker"/>
</p:tagLst>
</file>

<file path=ppt/tags/tag277.xml><?xml version="1.0" encoding="utf-8"?>
<p:tagLst xmlns:p="http://schemas.openxmlformats.org/presentationml/2006/main">
  <p:tag name="RAINPROBLEMTYPE" val="ProblemTypeMarker"/>
</p:tagLst>
</file>

<file path=ppt/tags/tag278.xml><?xml version="1.0" encoding="utf-8"?>
<p:tagLst xmlns:p="http://schemas.openxmlformats.org/presentationml/2006/main">
  <p:tag name="RAINPROBLEMTYPE" val="ProblemTypeMarker"/>
</p:tagLst>
</file>

<file path=ppt/tags/tag279.xml><?xml version="1.0" encoding="utf-8"?>
<p:tagLst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p="http://schemas.openxmlformats.org/presentationml/2006/main">
  <p:tag name="RAINPROBLEMTYPE" val="ProblemTypeMarker"/>
</p:tagLst>
</file>

<file path=ppt/tags/tag280.xml><?xml version="1.0" encoding="utf-8"?>
<p:tagLst xmlns:p="http://schemas.openxmlformats.org/presentationml/2006/main">
  <p:tag name="RAINPROBLEM" val="ShortAnswer"/>
  <p:tag name="PROBLEMHASREMARK" val="True"/>
  <p:tag name="PROBLEMSCORE" val="4.0"/>
  <p:tag name="PROBLEMVOICEALLOWED" val="False"/>
</p:tagLst>
</file>

<file path=ppt/tags/tag281.xml><?xml version="1.0" encoding="utf-8"?>
<p:tagLst xmlns:p="http://schemas.openxmlformats.org/presentationml/2006/main">
  <p:tag name="RAINPROBLEM" val="ProblemRemarkBoard"/>
</p:tagLst>
</file>

<file path=ppt/tags/tag282.xml><?xml version="1.0" encoding="utf-8"?>
<p:tagLst xmlns:p="http://schemas.openxmlformats.org/presentationml/2006/main">
  <p:tag name="RAINPROBLEM" val="ProblemBody"/>
</p:tagLst>
</file>

<file path=ppt/tags/tag283.xml><?xml version="1.0" encoding="utf-8"?>
<p:tagLst xmlns:p="http://schemas.openxmlformats.org/presentationml/2006/main">
  <p:tag name="PRODUCTVERSIONTIP" val="PRODUCTVERSIONTIP"/>
</p:tagLst>
</file>

<file path=ppt/tags/tag284.xml><?xml version="1.0" encoding="utf-8"?>
<p:tagLst xmlns:p="http://schemas.openxmlformats.org/presentationml/2006/main">
  <p:tag name="PROBLEMREMARKTITLE" val="ProblemRemarkBoardTip"/>
</p:tagLst>
</file>

<file path=ppt/tags/tag285.xml><?xml version="1.0" encoding="utf-8"?>
<p:tagLst xmlns:p="http://schemas.openxmlformats.org/presentationml/2006/main">
  <p:tag name="RAINPROBLEM" val="ProblemRemark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TYPE" val="ProblemTypeMarker"/>
</p:tagLst>
</file>

<file path=ppt/tags/tag291.xml><?xml version="1.0" encoding="utf-8"?>
<p:tagLst xmlns:p="http://schemas.openxmlformats.org/presentationml/2006/main">
  <p:tag name="RAINPROBLEMTYPE" val="ProblemTypeMarker"/>
</p:tagLst>
</file>

<file path=ppt/tags/tag292.xml><?xml version="1.0" encoding="utf-8"?>
<p:tagLst xmlns:p="http://schemas.openxmlformats.org/presentationml/2006/main">
  <p:tag name="RAINPROBLEMTYPE" val="ProblemTypeMarker"/>
</p:tagLst>
</file>

<file path=ppt/tags/tag293.xml><?xml version="1.0" encoding="utf-8"?>
<p:tagLst xmlns:p="http://schemas.openxmlformats.org/presentationml/2006/main">
  <p:tag name="RAINPROBLEMTYPE" val="ProblemTypeMarker"/>
</p:tagLst>
</file>

<file path=ppt/tags/tag294.xml><?xml version="1.0" encoding="utf-8"?>
<p:tagLst xmlns:p="http://schemas.openxmlformats.org/presentationml/2006/main">
  <p:tag name="RAINPROBLEMTYPE" val="ProblemTypeMarker"/>
</p:tagLst>
</file>

<file path=ppt/tags/tag295.xml><?xml version="1.0" encoding="utf-8"?>
<p:tagLst xmlns:p="http://schemas.openxmlformats.org/presentationml/2006/main">
  <p:tag name="RAINPROBLEM" val="ProblemSetting"/>
  <p:tag name="RAINPROBLEMTYPE" val="ShortAnswer"/>
</p:tagLst>
</file>

<file path=ppt/tags/tag296.xml><?xml version="1.0" encoding="utf-8"?>
<p:tagLst xmlns:p="http://schemas.openxmlformats.org/presentationml/2006/main">
  <p:tag name="RAINPROBLEM" val="ShortAnswer"/>
  <p:tag name="PROBLEMHASREMARK" val="True"/>
  <p:tag name="PROBLEMSCORE" val="2.0"/>
  <p:tag name="PROBLEMVOICEALLOWED" val="False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3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MultipleChoice"/>
  <p:tag name="PROBLEMSCORE" val="3.0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p="http://schemas.openxmlformats.org/presentationml/2006/main">
  <p:tag name="RAINPROBLEM" val="MultipleChoice"/>
  <p:tag name="PROBLEMSCORE" val="3.0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p="http://schemas.openxmlformats.org/presentationml/2006/main">
  <p:tag name="RAINPROBLEM" val="MultipleChoice"/>
  <p:tag name="PROBLEMSCORE" val="3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MultipleChoice"/>
</p:tagLst>
</file>

<file path=ppt/tags/tag98.xml><?xml version="1.0" encoding="utf-8"?>
<p:tagLst xmlns:p="http://schemas.openxmlformats.org/presentationml/2006/main">
  <p:tag name="RAINPROBLEM" val="MultipleChoice"/>
  <p:tag name="PROBLEMSCORE" val="3.0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演示</Application>
  <PresentationFormat>宽屏</PresentationFormat>
  <Paragraphs>364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21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等线</vt:lpstr>
      <vt:lpstr>Microsoft Yi Baiti</vt:lpstr>
      <vt:lpstr>微软雅黑</vt:lpstr>
      <vt:lpstr>黑体</vt:lpstr>
      <vt:lpstr>仿宋</vt:lpstr>
      <vt:lpstr>等线 Light</vt:lpstr>
      <vt:lpstr>Arial Unicode MS</vt:lpstr>
      <vt:lpstr>Calibri</vt:lpstr>
      <vt:lpstr>Cambria Math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第12章作业  量子力学概述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  量子力学概述</dc:title>
  <dc:creator>张 伶</dc:creator>
  <cp:lastModifiedBy>许瑾</cp:lastModifiedBy>
  <cp:revision>11</cp:revision>
  <dcterms:created xsi:type="dcterms:W3CDTF">2021-09-03T15:48:00Z</dcterms:created>
  <dcterms:modified xsi:type="dcterms:W3CDTF">2021-12-28T14:21:25Z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A3B6F71B4A354DB3A8AB201E2EF40B51</vt:lpwstr>
  </property>
  <property fmtid="{D5CDD505-2E9C-101B-9397-08002B2CF9AE}" pid="3" name="KSOProductBuildVer">
    <vt:lpwstr>2052-11.1.0.11194</vt:lpwstr>
  </property>
</Properties>
</file>