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wmf" ContentType="image/x-wmf"/>
  <Default Extension="webp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6"/>
  </p:notesMasterIdLst>
  <p:sldIdLst>
    <p:sldId id="256" r:id="rId2"/>
    <p:sldId id="260" r:id="rId3"/>
    <p:sldId id="257" r:id="rId4"/>
    <p:sldId id="271" r:id="rId5"/>
    <p:sldId id="272" r:id="rId6"/>
    <p:sldId id="273" r:id="rId7"/>
    <p:sldId id="316" r:id="rId8"/>
    <p:sldId id="317" r:id="rId9"/>
    <p:sldId id="259" r:id="rId10"/>
    <p:sldId id="275" r:id="rId11"/>
    <p:sldId id="276" r:id="rId12"/>
    <p:sldId id="277" r:id="rId13"/>
    <p:sldId id="358" r:id="rId14"/>
    <p:sldId id="274" r:id="rId15"/>
    <p:sldId id="347" r:id="rId16"/>
    <p:sldId id="348" r:id="rId17"/>
    <p:sldId id="350" r:id="rId18"/>
    <p:sldId id="349" r:id="rId19"/>
    <p:sldId id="351" r:id="rId20"/>
    <p:sldId id="258" r:id="rId21"/>
    <p:sldId id="309" r:id="rId22"/>
    <p:sldId id="311" r:id="rId23"/>
    <p:sldId id="310" r:id="rId24"/>
    <p:sldId id="313" r:id="rId25"/>
    <p:sldId id="352" r:id="rId26"/>
    <p:sldId id="353" r:id="rId27"/>
    <p:sldId id="314" r:id="rId28"/>
    <p:sldId id="315" r:id="rId29"/>
    <p:sldId id="261" r:id="rId30"/>
    <p:sldId id="262" r:id="rId31"/>
    <p:sldId id="266" r:id="rId32"/>
    <p:sldId id="269" r:id="rId33"/>
    <p:sldId id="267" r:id="rId34"/>
    <p:sldId id="268" r:id="rId35"/>
    <p:sldId id="354" r:id="rId36"/>
    <p:sldId id="270" r:id="rId37"/>
    <p:sldId id="278" r:id="rId38"/>
    <p:sldId id="280" r:id="rId39"/>
    <p:sldId id="279" r:id="rId40"/>
    <p:sldId id="355" r:id="rId41"/>
    <p:sldId id="282" r:id="rId42"/>
    <p:sldId id="357" r:id="rId43"/>
    <p:sldId id="356" r:id="rId44"/>
    <p:sldId id="283" r:id="rId45"/>
    <p:sldId id="284" r:id="rId46"/>
    <p:sldId id="285" r:id="rId47"/>
    <p:sldId id="290" r:id="rId48"/>
    <p:sldId id="342" r:id="rId49"/>
    <p:sldId id="291" r:id="rId50"/>
    <p:sldId id="293" r:id="rId51"/>
    <p:sldId id="294" r:id="rId52"/>
    <p:sldId id="319" r:id="rId53"/>
    <p:sldId id="297" r:id="rId54"/>
    <p:sldId id="298" r:id="rId55"/>
    <p:sldId id="299" r:id="rId56"/>
    <p:sldId id="308" r:id="rId57"/>
    <p:sldId id="302" r:id="rId58"/>
    <p:sldId id="303" r:id="rId59"/>
    <p:sldId id="304" r:id="rId60"/>
    <p:sldId id="305" r:id="rId61"/>
    <p:sldId id="306" r:id="rId62"/>
    <p:sldId id="324" r:id="rId63"/>
    <p:sldId id="325" r:id="rId64"/>
    <p:sldId id="326" r:id="rId65"/>
    <p:sldId id="327" r:id="rId66"/>
    <p:sldId id="330" r:id="rId67"/>
    <p:sldId id="329" r:id="rId68"/>
    <p:sldId id="331" r:id="rId69"/>
    <p:sldId id="336" r:id="rId70"/>
    <p:sldId id="335" r:id="rId71"/>
    <p:sldId id="337" r:id="rId72"/>
    <p:sldId id="338" r:id="rId73"/>
    <p:sldId id="339" r:id="rId74"/>
    <p:sldId id="341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2.wmf"/><Relationship Id="rId7" Type="http://schemas.openxmlformats.org/officeDocument/2006/relationships/image" Target="../media/image63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61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5.wmf"/><Relationship Id="rId3" Type="http://schemas.openxmlformats.org/officeDocument/2006/relationships/image" Target="../media/image34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3.wmf"/><Relationship Id="rId5" Type="http://schemas.openxmlformats.org/officeDocument/2006/relationships/image" Target="../media/image36.wmf"/><Relationship Id="rId15" Type="http://schemas.openxmlformats.org/officeDocument/2006/relationships/image" Target="../media/image47.wmf"/><Relationship Id="rId10" Type="http://schemas.openxmlformats.org/officeDocument/2006/relationships/image" Target="../media/image42.wmf"/><Relationship Id="rId4" Type="http://schemas.openxmlformats.org/officeDocument/2006/relationships/image" Target="../media/image35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4.wmf"/><Relationship Id="rId7" Type="http://schemas.openxmlformats.org/officeDocument/2006/relationships/image" Target="../media/image4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7.wmf"/><Relationship Id="rId5" Type="http://schemas.openxmlformats.org/officeDocument/2006/relationships/image" Target="../media/image49.wmf"/><Relationship Id="rId10" Type="http://schemas.openxmlformats.org/officeDocument/2006/relationships/image" Target="../media/image46.wmf"/><Relationship Id="rId4" Type="http://schemas.openxmlformats.org/officeDocument/2006/relationships/image" Target="../media/image48.wmf"/><Relationship Id="rId9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3D14-46FF-49DE-8707-9F92B73DDFB7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4B3F-E218-43FF-93B9-CA964DF3F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9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1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4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8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5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3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6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2021/11/30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37.wmf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33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8.wmf"/><Relationship Id="rId31" Type="http://schemas.openxmlformats.org/officeDocument/2006/relationships/image" Target="../media/image46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33.bin"/><Relationship Id="rId8" Type="http://schemas.openxmlformats.org/officeDocument/2006/relationships/oleObject" Target="../embeddings/oleObject2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7.wmf"/><Relationship Id="rId22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1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350696" cy="1829761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数据库系统概论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课后习题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创建供应</a:t>
            </a:r>
            <a:r>
              <a:rPr lang="zh-CN" altLang="en-US" dirty="0" smtClean="0"/>
              <a:t>商表</a:t>
            </a:r>
            <a:r>
              <a:rPr lang="en-US" altLang="zh-CN" dirty="0"/>
              <a:t>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VARCHAR</a:t>
            </a:r>
            <a:r>
              <a:rPr lang="en-US" altLang="zh-CN" sz="2400" dirty="0" smtClean="0">
                <a:solidFill>
                  <a:srgbClr val="808080"/>
                </a:solidFill>
              </a:rPr>
              <a:t>(10),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STATUS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 smtClean="0">
                <a:solidFill>
                  <a:srgbClr val="808080"/>
                </a:solidFill>
              </a:rPr>
              <a:t>) );</a:t>
            </a:r>
          </a:p>
          <a:p>
            <a:r>
              <a:rPr lang="zh-CN" altLang="en-US" dirty="0" smtClean="0"/>
              <a:t>创建零件表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P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WEIGHT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INT </a:t>
            </a:r>
            <a:r>
              <a:rPr lang="en-US" altLang="zh-CN" sz="2400" dirty="0" smtClean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404664"/>
            <a:ext cx="4572000" cy="12557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NOT NULL UNIQUE</a:t>
            </a:r>
            <a:r>
              <a:rPr lang="zh-CN" altLang="en-US" dirty="0">
                <a:ea typeface="楷体_GB2312" pitchFamily="49" charset="-122"/>
              </a:rPr>
              <a:t>可以达到与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PRIMARY KEY</a:t>
            </a:r>
            <a:r>
              <a:rPr lang="zh-CN" altLang="en-US" dirty="0">
                <a:ea typeface="楷体_GB2312" pitchFamily="49" charset="-122"/>
              </a:rPr>
              <a:t>相同的约束</a:t>
            </a:r>
            <a:r>
              <a:rPr lang="zh-CN" altLang="en-US" dirty="0" smtClean="0">
                <a:ea typeface="楷体_GB2312" pitchFamily="49" charset="-122"/>
              </a:rPr>
              <a:t>效果；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ea typeface="楷体_GB2312" pitchFamily="49" charset="-122"/>
              </a:rPr>
              <a:t>不同</a:t>
            </a:r>
            <a:r>
              <a:rPr lang="zh-CN" altLang="en-US" dirty="0">
                <a:ea typeface="楷体_GB2312" pitchFamily="49" charset="-122"/>
              </a:rPr>
              <a:t>之处在于：前者可以在一个表中多次出现；而后者只能出现一次。</a:t>
            </a:r>
            <a:endParaRPr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4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创建工程项目表</a:t>
            </a:r>
            <a:r>
              <a:rPr lang="en-US" altLang="zh-CN" dirty="0"/>
              <a:t>J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J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VARCHAR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</a:rPr>
              <a:t>10</a:t>
            </a:r>
            <a:r>
              <a:rPr lang="en-US" altLang="zh-CN" sz="2400" dirty="0" smtClean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 smtClean="0">
                <a:solidFill>
                  <a:srgbClr val="808080"/>
                </a:solidFill>
              </a:rPr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</p:spTree>
    <p:extLst>
      <p:ext uri="{BB962C8B-B14F-4D97-AF65-F5344CB8AC3E}">
        <p14:creationId xmlns:p14="http://schemas.microsoft.com/office/powerpoint/2010/main" val="39462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/>
              <a:t>创建供应情况表</a:t>
            </a:r>
            <a:r>
              <a:rPr lang="en-US" altLang="zh-CN" dirty="0"/>
              <a:t>SPJ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 smtClean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 smtClean="0">
                <a:solidFill>
                  <a:srgbClr val="808080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PRIMARY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KEY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 smtClean="0">
                <a:solidFill>
                  <a:srgbClr val="008080"/>
                </a:solidFill>
              </a:rPr>
              <a:t>SNO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PNO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JNO</a:t>
            </a:r>
            <a:r>
              <a:rPr lang="en-US" altLang="zh-CN" sz="2400" dirty="0" smtClean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</p:spTree>
    <p:extLst>
      <p:ext uri="{BB962C8B-B14F-4D97-AF65-F5344CB8AC3E}">
        <p14:creationId xmlns:p14="http://schemas.microsoft.com/office/powerpoint/2010/main" val="26816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3" y="4760292"/>
            <a:ext cx="2078534" cy="207853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175456"/>
            <a:ext cx="547260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你们的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zh-CN" altLang="en-US" dirty="0" smtClean="0">
                <a:solidFill>
                  <a:srgbClr val="C00000"/>
                </a:solidFill>
              </a:rPr>
              <a:t>优秀看得见</a:t>
            </a:r>
            <a:r>
              <a:rPr lang="en-US" altLang="zh-CN" dirty="0" smtClean="0">
                <a:solidFill>
                  <a:srgbClr val="C00000"/>
                </a:solidFill>
              </a:rPr>
              <a:t>~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03" y="116632"/>
            <a:ext cx="5572166" cy="175261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36" y="1916832"/>
            <a:ext cx="3690964" cy="461013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32" y="2825552"/>
            <a:ext cx="2613804" cy="403244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772816"/>
            <a:ext cx="3900516" cy="30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'J1'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</a:t>
            </a:r>
            <a:r>
              <a:rPr lang="en-US" altLang="zh-CN" dirty="0" smtClean="0"/>
              <a:t>P1</a:t>
            </a:r>
            <a:r>
              <a:rPr lang="zh-CN" altLang="en-US" dirty="0" smtClean="0"/>
              <a:t>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'J1'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'P1'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7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842" y="1115616"/>
            <a:ext cx="8496944" cy="54726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求供应工程</a:t>
            </a:r>
            <a:r>
              <a:rPr lang="en-US" altLang="zh-CN" dirty="0"/>
              <a:t>J1</a:t>
            </a:r>
            <a:r>
              <a:rPr lang="zh-CN" altLang="en-US" dirty="0" smtClean="0"/>
              <a:t>零件为红色的</a:t>
            </a:r>
            <a:r>
              <a:rPr lang="zh-CN" altLang="en-US" dirty="0"/>
              <a:t>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SJP</a:t>
            </a:r>
            <a:r>
              <a:rPr lang="zh-CN" altLang="en-US" sz="2400" dirty="0" smtClean="0">
                <a:solidFill>
                  <a:srgbClr val="008080"/>
                </a:solidFill>
              </a:rPr>
              <a:t>，</a:t>
            </a:r>
            <a:r>
              <a:rPr lang="en-US" altLang="zh-CN" sz="2400" dirty="0" smtClean="0">
                <a:solidFill>
                  <a:srgbClr val="008080"/>
                </a:solidFill>
              </a:rPr>
              <a:t>P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'J1'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rgbClr val="008080"/>
                </a:solidFill>
              </a:rPr>
              <a:t>AND  COLOR=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红色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8080"/>
                </a:solidFill>
              </a:rPr>
              <a:t>           </a:t>
            </a:r>
            <a:r>
              <a:rPr lang="en-US" altLang="zh-CN" sz="2400" dirty="0">
                <a:solidFill>
                  <a:srgbClr val="008080"/>
                </a:solidFill>
              </a:rPr>
              <a:t>AND  SPJ.PNO=P.PNO </a:t>
            </a:r>
          </a:p>
          <a:p>
            <a:r>
              <a:rPr lang="zh-CN" altLang="en-US" dirty="0" smtClean="0"/>
              <a:t>或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SPJ 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'J1'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</a:t>
            </a:r>
            <a:r>
              <a:rPr lang="en-US" altLang="zh-CN" sz="2400" dirty="0">
                <a:solidFill>
                  <a:srgbClr val="008080"/>
                </a:solidFill>
              </a:rPr>
              <a:t>AND PNO IN 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               </a:t>
            </a:r>
            <a:r>
              <a:rPr lang="zh-CN" altLang="en-US" sz="2400" dirty="0">
                <a:solidFill>
                  <a:srgbClr val="008080"/>
                </a:solidFill>
              </a:rPr>
              <a:t>（</a:t>
            </a:r>
            <a:r>
              <a:rPr lang="en-US" altLang="zh-CN" sz="2400" dirty="0">
                <a:solidFill>
                  <a:srgbClr val="008080"/>
                </a:solidFill>
              </a:rPr>
              <a:t>SELECT PNO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                  FROM P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                  WHERE COLOR=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红色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                  </a:t>
            </a:r>
            <a:r>
              <a:rPr lang="zh-CN" altLang="en-US" sz="2400" dirty="0">
                <a:solidFill>
                  <a:srgbClr val="008080"/>
                </a:solidFill>
              </a:rPr>
              <a:t>）</a:t>
            </a:r>
            <a:endParaRPr lang="en-US" altLang="zh-CN" sz="2400" dirty="0">
              <a:solidFill>
                <a:srgbClr val="00808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0852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7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217040" y="1484784"/>
            <a:ext cx="9361040" cy="48965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）求</a:t>
            </a:r>
            <a:r>
              <a:rPr lang="zh-CN" altLang="en-US" dirty="0" smtClean="0">
                <a:solidFill>
                  <a:srgbClr val="C00000"/>
                </a:solidFill>
              </a:rPr>
              <a:t>没有</a:t>
            </a:r>
            <a:r>
              <a:rPr lang="zh-CN" altLang="en-US" dirty="0" smtClean="0"/>
              <a:t>使用天津供应商生成的红色零件的工程号</a:t>
            </a:r>
            <a:r>
              <a:rPr lang="en-US" altLang="zh-CN" dirty="0" smtClean="0"/>
              <a:t>JNO</a:t>
            </a:r>
            <a:r>
              <a:rPr lang="zh-CN" altLang="en-US" dirty="0" smtClean="0"/>
              <a:t>；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 smtClean="0">
                <a:solidFill>
                  <a:srgbClr val="008080"/>
                </a:solidFill>
              </a:rPr>
              <a:t>NO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J</a:t>
            </a:r>
            <a:r>
              <a:rPr lang="en-US" altLang="zh-CN" sz="2400" dirty="0" smtClean="0">
                <a:solidFill>
                  <a:srgbClr val="008080"/>
                </a:solidFill>
              </a:rPr>
              <a:t>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/*</a:t>
            </a:r>
            <a:r>
              <a:rPr lang="zh-CN" altLang="en-US" sz="1800" dirty="0" smtClean="0">
                <a:solidFill>
                  <a:srgbClr val="FF0000"/>
                </a:solidFill>
              </a:rPr>
              <a:t>注意：从</a:t>
            </a:r>
            <a:r>
              <a:rPr lang="en-US" altLang="zh-CN" sz="1800" dirty="0" smtClean="0">
                <a:solidFill>
                  <a:srgbClr val="FF0000"/>
                </a:solidFill>
              </a:rPr>
              <a:t>J</a:t>
            </a:r>
            <a:r>
              <a:rPr lang="zh-CN" altLang="en-US" sz="1800" dirty="0" smtClean="0">
                <a:solidFill>
                  <a:srgbClr val="FF0000"/>
                </a:solidFill>
              </a:rPr>
              <a:t>表入手，包含那些尚未使用任何零件的工程号</a:t>
            </a:r>
            <a:r>
              <a:rPr lang="en-US" altLang="zh-CN" sz="1800" dirty="0" smtClean="0">
                <a:solidFill>
                  <a:srgbClr val="FF0000"/>
                </a:solidFill>
              </a:rPr>
              <a:t>*/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WHERE </a:t>
            </a:r>
            <a:r>
              <a:rPr lang="en-US" altLang="zh-CN" sz="2400" dirty="0">
                <a:solidFill>
                  <a:srgbClr val="008080"/>
                </a:solidFill>
              </a:rPr>
              <a:t>NOT EXISTS 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(SELECT *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FROM SPJ,S,P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WHERE </a:t>
            </a:r>
            <a:r>
              <a:rPr lang="en-US" altLang="zh-CN" sz="2400" dirty="0">
                <a:solidFill>
                  <a:srgbClr val="FF0000"/>
                </a:solidFill>
              </a:rPr>
              <a:t>SPJ.JNO=J.JNO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                       AND SPJ.SNO=S.SNO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                       AND SPJ.PNO=P.PNO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            AND S.CITY=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zh-CN" altLang="en-US" sz="2400" dirty="0" smtClean="0">
                <a:solidFill>
                  <a:srgbClr val="FF0000"/>
                </a:solidFill>
              </a:rPr>
              <a:t>天津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              </a:t>
            </a:r>
            <a:r>
              <a:rPr lang="en-US" altLang="zh-CN" sz="2400" dirty="0">
                <a:solidFill>
                  <a:srgbClr val="008080"/>
                </a:solidFill>
              </a:rPr>
              <a:t>AND P.COLOR=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 smtClean="0">
                <a:solidFill>
                  <a:srgbClr val="FF0000"/>
                </a:solidFill>
              </a:rPr>
              <a:t>红色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            )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/*</a:t>
            </a:r>
            <a:r>
              <a:rPr lang="zh-CN" altLang="en-US" sz="2400" dirty="0" smtClean="0">
                <a:solidFill>
                  <a:srgbClr val="FF0000"/>
                </a:solidFill>
              </a:rPr>
              <a:t>也可以用子查询</a:t>
            </a:r>
            <a:r>
              <a:rPr lang="en-US" altLang="zh-CN" sz="2400" dirty="0" smtClean="0">
                <a:solidFill>
                  <a:srgbClr val="FF0000"/>
                </a:solidFill>
              </a:rPr>
              <a:t>*/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143000"/>
          </a:xfrm>
        </p:spPr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156176" y="2852936"/>
            <a:ext cx="2987824" cy="2664296"/>
            <a:chOff x="6156176" y="2852936"/>
            <a:chExt cx="2987824" cy="2664296"/>
          </a:xfrm>
        </p:grpSpPr>
        <p:pic>
          <p:nvPicPr>
            <p:cNvPr id="4" name="图片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76" y="2852936"/>
              <a:ext cx="2987824" cy="2664296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7308304" y="3212976"/>
              <a:ext cx="1080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5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217040" y="1484784"/>
            <a:ext cx="9361040" cy="489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）求</a:t>
            </a:r>
            <a:r>
              <a:rPr lang="zh-CN" altLang="en-US" dirty="0" smtClean="0">
                <a:solidFill>
                  <a:srgbClr val="C00000"/>
                </a:solidFill>
              </a:rPr>
              <a:t>没有</a:t>
            </a:r>
            <a:r>
              <a:rPr lang="zh-CN" altLang="en-US" dirty="0" smtClean="0"/>
              <a:t>使用天津供应商生成的红色零件的工程号</a:t>
            </a:r>
            <a:r>
              <a:rPr lang="en-US" altLang="zh-CN" dirty="0" smtClean="0"/>
              <a:t>JNO</a:t>
            </a:r>
            <a:r>
              <a:rPr lang="zh-CN" altLang="en-US" dirty="0" smtClean="0"/>
              <a:t>；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>
                <a:solidFill>
                  <a:srgbClr val="FF000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 </a:t>
            </a:r>
            <a:r>
              <a:rPr lang="en-US" altLang="zh-CN" sz="2400" dirty="0">
                <a:solidFill>
                  <a:srgbClr val="008080"/>
                </a:solidFill>
              </a:rPr>
              <a:t>JNO NOT IN (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     SELECT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     FROM </a:t>
            </a:r>
            <a:r>
              <a:rPr lang="en-US" altLang="zh-CN" sz="2400" dirty="0">
                <a:solidFill>
                  <a:srgbClr val="FF0000"/>
                </a:solidFill>
              </a:rPr>
              <a:t>SPJ, S, P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     WHERE </a:t>
            </a:r>
            <a:r>
              <a:rPr lang="en-US" altLang="zh-CN" sz="2400" dirty="0">
                <a:solidFill>
                  <a:srgbClr val="FF0000"/>
                </a:solidFill>
              </a:rPr>
              <a:t>SPJ.SNO=S.SNO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		                          AND SPJ.PNO=P.PNO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      AND </a:t>
            </a:r>
            <a:r>
              <a:rPr lang="en-US" altLang="zh-CN" sz="2400" dirty="0">
                <a:solidFill>
                  <a:srgbClr val="0000FF"/>
                </a:solidFill>
              </a:rPr>
              <a:t>S.CITY=</a:t>
            </a:r>
            <a:r>
              <a:rPr lang="en-US" altLang="zh-CN" sz="2400" dirty="0">
                <a:solidFill>
                  <a:srgbClr val="FF0000"/>
                </a:solidFill>
              </a:rPr>
              <a:t>‘</a:t>
            </a:r>
            <a:r>
              <a:rPr lang="zh-CN" altLang="en-US" sz="2400" dirty="0">
                <a:solidFill>
                  <a:srgbClr val="FF0000"/>
                </a:solidFill>
              </a:rPr>
              <a:t>天津’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		</a:t>
            </a:r>
            <a:r>
              <a:rPr lang="zh-CN" altLang="en-US" sz="2400" dirty="0" smtClean="0">
                <a:solidFill>
                  <a:srgbClr val="0000FF"/>
                </a:solidFill>
              </a:rPr>
              <a:t>      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AND </a:t>
            </a:r>
            <a:r>
              <a:rPr lang="en-US" altLang="zh-CN" sz="2400" dirty="0">
                <a:solidFill>
                  <a:srgbClr val="0000FF"/>
                </a:solidFill>
              </a:rPr>
              <a:t>P.COLOR=</a:t>
            </a:r>
            <a:r>
              <a:rPr lang="en-US" altLang="zh-CN" sz="2400" dirty="0">
                <a:solidFill>
                  <a:srgbClr val="FF0000"/>
                </a:solidFill>
              </a:rPr>
              <a:t>‘</a:t>
            </a:r>
            <a:r>
              <a:rPr lang="zh-CN" altLang="en-US" sz="2400" dirty="0">
                <a:solidFill>
                  <a:srgbClr val="FF0000"/>
                </a:solidFill>
              </a:rPr>
              <a:t>红’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143000"/>
          </a:xfrm>
        </p:spPr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67544" y="4708847"/>
            <a:ext cx="3219450" cy="1825625"/>
            <a:chOff x="467544" y="4708847"/>
            <a:chExt cx="3219450" cy="1825625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4708847"/>
              <a:ext cx="3219450" cy="1825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直接箭头连接符 4"/>
            <p:cNvCxnSpPr/>
            <p:nvPr/>
          </p:nvCxnSpPr>
          <p:spPr>
            <a:xfrm flipH="1">
              <a:off x="2267744" y="4941168"/>
              <a:ext cx="1080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4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856984" cy="51845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）求至少用了供应商</a:t>
                </a:r>
                <a:r>
                  <a:rPr lang="en-US" altLang="zh-CN" dirty="0" smtClean="0"/>
                  <a:t>S1</a:t>
                </a:r>
                <a:r>
                  <a:rPr lang="zh-CN" altLang="en-US" dirty="0" smtClean="0"/>
                  <a:t>所供应的全部零件的工程号</a:t>
                </a:r>
                <a:r>
                  <a:rPr lang="en-US" altLang="zh-CN" dirty="0" smtClean="0"/>
                  <a:t>JNO</a:t>
                </a:r>
                <a:r>
                  <a:rPr lang="zh-CN" altLang="en-US" dirty="0" smtClean="0"/>
                  <a:t>（类似例</a:t>
                </a:r>
                <a:r>
                  <a:rPr lang="en-US" altLang="zh-CN" dirty="0" smtClean="0"/>
                  <a:t>3.63</a:t>
                </a:r>
                <a:r>
                  <a:rPr lang="zh-CN" altLang="en-US" dirty="0" smtClean="0"/>
                  <a:t>）；</a:t>
                </a:r>
                <a:endParaRPr lang="en-US" altLang="zh-CN" dirty="0"/>
              </a:p>
              <a:p>
                <a:pPr lvl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逻辑蕴含，抽象为：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p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表示谓词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“供应商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S1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供应了零件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”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q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表示谓词：“工程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x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选用了零件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”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对于所有的零件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，满足逻辑蕴含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</a:p>
              <a:p>
                <a:pPr lvl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即：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rgbClr val="0000FF"/>
                        </a:solidFill>
                      </a:rPr>
                      <m:t>要求这样的工程，使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为真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只要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“供应商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S1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供应了零件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为真，则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“工程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x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选用了零件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”为真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zh-CN" altLang="en-US" sz="2400" dirty="0">
                    <a:solidFill>
                      <a:srgbClr val="0000FF"/>
                    </a:solidFill>
                  </a:rPr>
                  <a:t>逻辑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蕴含可以转换为等价形式：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2400" i="1" dirty="0" smtClean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）））</m:t>
                    </m:r>
                    <m:r>
                      <a:rPr lang="zh-CN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表达的语义为：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不存在这样的零件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，供应商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S1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供应了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，而工程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没有选用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856984" cy="5184576"/>
              </a:xfrm>
              <a:blipFill rotWithShape="0">
                <a:blip r:embed="rId2"/>
                <a:stretch>
                  <a:fillRect t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1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08520" y="908720"/>
            <a:ext cx="9036496" cy="54726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）求至少用了供应商</a:t>
            </a:r>
            <a:r>
              <a:rPr lang="en-US" altLang="zh-CN" dirty="0" smtClean="0"/>
              <a:t>S1</a:t>
            </a:r>
            <a:r>
              <a:rPr lang="zh-CN" altLang="en-US" dirty="0" smtClean="0"/>
              <a:t>所供应的全部零件的工程号</a:t>
            </a:r>
            <a:r>
              <a:rPr lang="en-US" altLang="zh-CN" dirty="0" smtClean="0"/>
              <a:t>JNO</a:t>
            </a:r>
            <a:r>
              <a:rPr lang="zh-CN" altLang="en-US" dirty="0" smtClean="0"/>
              <a:t>（类似例</a:t>
            </a:r>
            <a:r>
              <a:rPr lang="en-US" altLang="zh-CN" dirty="0" smtClean="0"/>
              <a:t>3.63</a:t>
            </a:r>
            <a:r>
              <a:rPr lang="zh-CN" altLang="en-US" dirty="0" smtClean="0"/>
              <a:t>）；</a:t>
            </a:r>
            <a:endParaRPr lang="en-US" altLang="zh-CN" dirty="0"/>
          </a:p>
          <a:p>
            <a:pPr lvl="1"/>
            <a:r>
              <a:rPr lang="zh-CN" altLang="en-US" sz="2400" dirty="0" smtClean="0">
                <a:solidFill>
                  <a:srgbClr val="0000FF"/>
                </a:solidFill>
              </a:rPr>
              <a:t>表达的语义为：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不存在这样的零件</a:t>
            </a:r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</a:rPr>
              <a:t>，供应商</a:t>
            </a:r>
            <a:r>
              <a:rPr lang="en-US" altLang="zh-CN" sz="2400" dirty="0" smtClean="0">
                <a:solidFill>
                  <a:srgbClr val="FF0000"/>
                </a:solidFill>
              </a:rPr>
              <a:t>S1</a:t>
            </a:r>
            <a:r>
              <a:rPr lang="zh-CN" altLang="en-US" sz="2400" dirty="0" smtClean="0">
                <a:solidFill>
                  <a:srgbClr val="FF0000"/>
                </a:solidFill>
              </a:rPr>
              <a:t>供应了</a:t>
            </a:r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</a:rPr>
              <a:t>，而工程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zh-CN" altLang="en-US" sz="2400" dirty="0" smtClean="0">
                <a:solidFill>
                  <a:srgbClr val="FF0000"/>
                </a:solidFill>
              </a:rPr>
              <a:t>没有选用</a:t>
            </a:r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 </a:t>
            </a:r>
            <a:r>
              <a:rPr lang="en-US" altLang="zh-CN" sz="2400" dirty="0" smtClean="0">
                <a:solidFill>
                  <a:srgbClr val="008080"/>
                </a:solidFill>
              </a:rPr>
              <a:t>DISTINCT JNO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 </a:t>
            </a:r>
            <a:r>
              <a:rPr lang="en-US" altLang="zh-CN" sz="2400" dirty="0" smtClean="0">
                <a:solidFill>
                  <a:srgbClr val="FF0000"/>
                </a:solidFill>
              </a:rPr>
              <a:t>SPJ SPJ1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 </a:t>
            </a:r>
            <a:r>
              <a:rPr lang="en-US" altLang="zh-CN" sz="2400" dirty="0" smtClean="0">
                <a:solidFill>
                  <a:srgbClr val="008080"/>
                </a:solidFill>
              </a:rPr>
              <a:t>NOT EXISTS  </a:t>
            </a:r>
            <a:r>
              <a:rPr lang="en-US" altLang="zh-CN" sz="2400" dirty="0">
                <a:solidFill>
                  <a:srgbClr val="FF0000"/>
                </a:solidFill>
              </a:rPr>
              <a:t>/*</a:t>
            </a:r>
            <a:r>
              <a:rPr lang="zh-CN" altLang="en-US" sz="2400" dirty="0">
                <a:solidFill>
                  <a:srgbClr val="FF0000"/>
                </a:solidFill>
              </a:rPr>
              <a:t>相关子查询*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altLang="zh-CN" sz="2400" dirty="0" smtClean="0">
                <a:solidFill>
                  <a:srgbClr val="008080"/>
                </a:solidFill>
              </a:rPr>
              <a:t>            (</a:t>
            </a:r>
            <a:r>
              <a:rPr lang="en-US" altLang="zh-CN" sz="2400" dirty="0">
                <a:solidFill>
                  <a:srgbClr val="0000FF"/>
                </a:solidFill>
              </a:rPr>
              <a:t>SELECT </a:t>
            </a:r>
            <a:r>
              <a:rPr lang="en-US" altLang="zh-CN" sz="2400" dirty="0" smtClean="0">
                <a:solidFill>
                  <a:srgbClr val="008080"/>
                </a:solidFill>
              </a:rPr>
              <a:t>*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FROM </a:t>
            </a:r>
            <a:r>
              <a:rPr lang="en-US" altLang="zh-CN" sz="2400" dirty="0" smtClean="0">
                <a:solidFill>
                  <a:srgbClr val="FF0000"/>
                </a:solidFill>
              </a:rPr>
              <a:t>SPJ SPJ2  </a:t>
            </a:r>
            <a:r>
              <a:rPr lang="en-US" altLang="zh-CN" sz="2100" dirty="0" smtClean="0">
                <a:solidFill>
                  <a:srgbClr val="FF0000"/>
                </a:solidFill>
              </a:rPr>
              <a:t>/*</a:t>
            </a:r>
            <a:r>
              <a:rPr lang="zh-CN" altLang="en-US" sz="2100" dirty="0" smtClean="0">
                <a:solidFill>
                  <a:srgbClr val="FF0000"/>
                </a:solidFill>
              </a:rPr>
              <a:t>父查询和子查询都引用了</a:t>
            </a:r>
            <a:r>
              <a:rPr lang="en-US" altLang="zh-CN" sz="2100" dirty="0" smtClean="0">
                <a:solidFill>
                  <a:srgbClr val="FF0000"/>
                </a:solidFill>
              </a:rPr>
              <a:t>SPJ</a:t>
            </a:r>
            <a:r>
              <a:rPr lang="zh-CN" altLang="en-US" sz="2100" dirty="0" smtClean="0">
                <a:solidFill>
                  <a:srgbClr val="FF0000"/>
                </a:solidFill>
              </a:rPr>
              <a:t>表，用别名区分*</a:t>
            </a:r>
            <a:r>
              <a:rPr lang="en-US" altLang="zh-CN" sz="2100" dirty="0" smtClean="0">
                <a:solidFill>
                  <a:srgbClr val="FF0000"/>
                </a:solidFill>
              </a:rPr>
              <a:t>/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WHERE </a:t>
            </a:r>
            <a:r>
              <a:rPr lang="en-US" altLang="zh-CN" sz="2400" dirty="0">
                <a:solidFill>
                  <a:srgbClr val="008080"/>
                </a:solidFill>
              </a:rPr>
              <a:t>SPJ2.SNO=</a:t>
            </a:r>
            <a:r>
              <a:rPr lang="en-US" altLang="zh-CN" sz="2400" dirty="0" smtClean="0">
                <a:solidFill>
                  <a:srgbClr val="FF0000"/>
                </a:solidFill>
              </a:rPr>
              <a:t>‘S1’     /*</a:t>
            </a:r>
            <a:r>
              <a:rPr lang="zh-CN" altLang="en-US" sz="2400" dirty="0" smtClean="0">
                <a:solidFill>
                  <a:srgbClr val="FF0000"/>
                </a:solidFill>
              </a:rPr>
              <a:t>供应</a:t>
            </a:r>
            <a:r>
              <a:rPr lang="zh-CN" altLang="en-US" sz="2400" dirty="0">
                <a:solidFill>
                  <a:srgbClr val="FF0000"/>
                </a:solidFill>
              </a:rPr>
              <a:t>商</a:t>
            </a:r>
            <a:r>
              <a:rPr lang="en-US" altLang="zh-CN" sz="2400" dirty="0">
                <a:solidFill>
                  <a:srgbClr val="FF0000"/>
                </a:solidFill>
              </a:rPr>
              <a:t>S1</a:t>
            </a:r>
            <a:r>
              <a:rPr lang="zh-CN" altLang="en-US" sz="2400" dirty="0">
                <a:solidFill>
                  <a:srgbClr val="FF0000"/>
                </a:solidFill>
              </a:rPr>
              <a:t>供应了</a:t>
            </a:r>
            <a:r>
              <a:rPr lang="en-US" altLang="zh-CN" sz="2400" dirty="0" smtClean="0">
                <a:solidFill>
                  <a:srgbClr val="FF0000"/>
                </a:solidFill>
              </a:rPr>
              <a:t>y*/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en-US" altLang="zh-CN" sz="2400" dirty="0">
                <a:solidFill>
                  <a:srgbClr val="008080"/>
                </a:solidFill>
              </a:rPr>
              <a:t>            AND </a:t>
            </a:r>
            <a:r>
              <a:rPr lang="en-US" altLang="zh-CN" sz="2400" dirty="0" smtClean="0">
                <a:solidFill>
                  <a:srgbClr val="008080"/>
                </a:solidFill>
              </a:rPr>
              <a:t> NOT  EXISTS 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                                  (SELECT *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                                   FROM SPJ SPJ3 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                                   WHERE </a:t>
            </a:r>
            <a:r>
              <a:rPr lang="en-US" altLang="zh-CN" sz="2400" dirty="0" smtClean="0">
                <a:solidFill>
                  <a:srgbClr val="FF0000"/>
                </a:solidFill>
              </a:rPr>
              <a:t>SPJ3.PNO=SPJ2.PNO /*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zh-CN" altLang="en-US" sz="2400" dirty="0" smtClean="0">
                <a:solidFill>
                  <a:srgbClr val="FF0000"/>
                </a:solidFill>
              </a:rPr>
              <a:t>选用</a:t>
            </a:r>
            <a:r>
              <a:rPr lang="en-US" altLang="zh-CN" sz="2400" dirty="0" smtClean="0">
                <a:solidFill>
                  <a:srgbClr val="FF0000"/>
                </a:solidFill>
              </a:rPr>
              <a:t>y*/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	      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</a:t>
            </a:r>
            <a:r>
              <a:rPr lang="en-US" altLang="zh-CN" sz="2400" dirty="0">
                <a:solidFill>
                  <a:srgbClr val="008080"/>
                </a:solidFill>
              </a:rPr>
              <a:t>AND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SPJ3.JNO=SPJ1.JNO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                        )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</a:rPr>
              <a:t>             );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96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6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供应商表：</a:t>
            </a:r>
            <a:r>
              <a:rPr lang="en-US" altLang="zh-CN" dirty="0" smtClean="0"/>
              <a:t>S(SNO, SNAME, STATUS, CITY);</a:t>
            </a:r>
          </a:p>
          <a:p>
            <a:r>
              <a:rPr lang="zh-CN" altLang="en-US" dirty="0" smtClean="0"/>
              <a:t>零件表：</a:t>
            </a:r>
            <a:r>
              <a:rPr lang="en-US" altLang="zh-CN" dirty="0" smtClean="0"/>
              <a:t>P(PNO, PNAME, COLOR, WEIGHT);</a:t>
            </a:r>
          </a:p>
          <a:p>
            <a:r>
              <a:rPr lang="zh-CN" altLang="en-US" dirty="0" smtClean="0"/>
              <a:t>工程项目表：</a:t>
            </a:r>
            <a:r>
              <a:rPr lang="en-US" altLang="zh-CN" dirty="0" smtClean="0"/>
              <a:t>J(JNO, JNAME, CITY);</a:t>
            </a:r>
          </a:p>
          <a:p>
            <a:r>
              <a:rPr lang="zh-CN" altLang="en-US" dirty="0" smtClean="0"/>
              <a:t>供应情况表：</a:t>
            </a:r>
            <a:r>
              <a:rPr lang="en-US" altLang="zh-CN" dirty="0" smtClean="0"/>
              <a:t>SPJ(SNO, PNO, JNO, QTY)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关系模式定义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1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）查询所有供应商的姓名和所在城市；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SNAME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）查询所有零件的名称、颜色和重量；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PNAME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COLOR, WEIGHT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）查询使用供应商</a:t>
            </a:r>
            <a:r>
              <a:rPr lang="en-US" altLang="zh-CN" dirty="0"/>
              <a:t>S1</a:t>
            </a:r>
            <a:r>
              <a:rPr lang="zh-CN" altLang="en-US" dirty="0"/>
              <a:t>所供应零件的工程号码；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'S1'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4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）查询工程项目</a:t>
            </a:r>
            <a:r>
              <a:rPr lang="en-US" altLang="zh-CN" dirty="0"/>
              <a:t>J2</a:t>
            </a:r>
            <a:r>
              <a:rPr lang="zh-CN" altLang="en-US" dirty="0"/>
              <a:t>使用的零件的名称及其数量；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PNAME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QTY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</a:rPr>
              <a:t>'J2‘</a:t>
            </a:r>
          </a:p>
          <a:p>
            <a:pPr marL="393192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）找出上海厂商供应的所有零件号码；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DISTINCT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上海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）找出使用上海产的零件的工程名称；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DISTINCT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上海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）找出没有使用天津产的零件的工程号码；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NOT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天津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把全部红色零件的颜色改成蓝色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蓝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 smtClean="0">
                <a:solidFill>
                  <a:srgbClr val="FF0000"/>
                </a:solidFill>
              </a:rPr>
              <a:t>红</a:t>
            </a:r>
            <a:r>
              <a:rPr lang="en-US" altLang="zh-CN" sz="2400" dirty="0" smtClean="0">
                <a:solidFill>
                  <a:srgbClr val="FF0000"/>
                </a:solidFill>
              </a:rPr>
              <a:t>‘</a:t>
            </a:r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）将</a:t>
            </a:r>
            <a:r>
              <a:rPr lang="zh-CN" altLang="en-US" dirty="0"/>
              <a:t>供应商</a:t>
            </a:r>
            <a:r>
              <a:rPr lang="en-US" altLang="zh-CN" dirty="0" smtClean="0"/>
              <a:t>S5</a:t>
            </a:r>
            <a:r>
              <a:rPr lang="zh-CN" altLang="en-US" dirty="0" smtClean="0"/>
              <a:t>供给工程</a:t>
            </a:r>
            <a:r>
              <a:rPr lang="en-US" altLang="zh-CN" dirty="0"/>
              <a:t>J4</a:t>
            </a:r>
            <a:r>
              <a:rPr lang="zh-CN" altLang="en-US" dirty="0"/>
              <a:t>的零件</a:t>
            </a:r>
            <a:r>
              <a:rPr lang="en-US" altLang="zh-CN" dirty="0"/>
              <a:t>P6</a:t>
            </a:r>
            <a:r>
              <a:rPr lang="zh-CN" altLang="en-US" dirty="0"/>
              <a:t>改成由供应商</a:t>
            </a:r>
            <a:r>
              <a:rPr lang="en-US" altLang="zh-CN" dirty="0"/>
              <a:t>S3</a:t>
            </a:r>
            <a:r>
              <a:rPr lang="zh-CN" altLang="en-US" dirty="0" smtClean="0"/>
              <a:t>供应，请做必要的修改；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'S3'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'S5'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'J4'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'P6'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7559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）从</a:t>
            </a:r>
            <a:r>
              <a:rPr lang="zh-CN" altLang="en-US" dirty="0"/>
              <a:t>供应</a:t>
            </a:r>
            <a:r>
              <a:rPr lang="zh-CN" altLang="en-US" dirty="0" smtClean="0"/>
              <a:t>商关系中删除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的记录，并从供应情况关系中删除相应的记录；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DELETE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'S2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en-US" altLang="zh-CN" sz="2400" dirty="0" smtClean="0">
                <a:solidFill>
                  <a:srgbClr val="808080"/>
                </a:solidFill>
              </a:rPr>
              <a:t>;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注意删除顺序！！先删除</a:t>
            </a:r>
            <a:r>
              <a:rPr lang="en-US" altLang="zh-CN" sz="2400" dirty="0" smtClean="0">
                <a:solidFill>
                  <a:srgbClr val="FF0000"/>
                </a:solidFill>
              </a:rPr>
              <a:t>SPJ</a:t>
            </a:r>
            <a:r>
              <a:rPr lang="zh-CN" altLang="en-US" sz="2400" dirty="0" smtClean="0">
                <a:solidFill>
                  <a:srgbClr val="FF0000"/>
                </a:solidFill>
              </a:rPr>
              <a:t>中的记录，再删除</a:t>
            </a:r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zh-CN" altLang="en-US" sz="2400" dirty="0" smtClean="0">
                <a:solidFill>
                  <a:srgbClr val="FF0000"/>
                </a:solidFill>
              </a:rPr>
              <a:t>中的记录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9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1556792"/>
            <a:ext cx="8892480" cy="47559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r>
              <a:rPr lang="zh-CN" altLang="en-US" dirty="0"/>
              <a:t>将（</a:t>
            </a:r>
            <a:r>
              <a:rPr lang="en-US" altLang="zh-CN" dirty="0"/>
              <a:t>S2, J6, P4, 200</a:t>
            </a:r>
            <a:r>
              <a:rPr lang="zh-CN" altLang="en-US" dirty="0"/>
              <a:t>）插入</a:t>
            </a:r>
            <a:r>
              <a:rPr lang="en-US" altLang="zh-CN" dirty="0"/>
              <a:t>SPJ</a:t>
            </a:r>
            <a:r>
              <a:rPr lang="zh-CN" altLang="en-US" dirty="0"/>
              <a:t>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INSERT   </a:t>
            </a:r>
            <a:r>
              <a:rPr lang="en-US" altLang="zh-CN" sz="1800" dirty="0" smtClean="0">
                <a:solidFill>
                  <a:srgbClr val="FF0000"/>
                </a:solidFill>
              </a:rPr>
              <a:t>/*INTO </a:t>
            </a:r>
            <a:r>
              <a:rPr lang="zh-CN" altLang="en-US" sz="1800" dirty="0" smtClean="0">
                <a:solidFill>
                  <a:srgbClr val="FF0000"/>
                </a:solidFill>
              </a:rPr>
              <a:t>子句中指明列名，插入的属性值与指明列要对应*</a:t>
            </a:r>
            <a:r>
              <a:rPr lang="en-US" altLang="zh-CN" sz="1800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INTO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SPJ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 smtClean="0">
                <a:solidFill>
                  <a:srgbClr val="008080"/>
                </a:solidFill>
              </a:rPr>
              <a:t>SNO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srgbClr val="008080"/>
                </a:solidFill>
              </a:rPr>
              <a:t>JNO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srgbClr val="008080"/>
                </a:solidFill>
              </a:rPr>
              <a:t>PNO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srgbClr val="008080"/>
                </a:solidFill>
              </a:rPr>
              <a:t>QTY</a:t>
            </a:r>
            <a:r>
              <a:rPr lang="en-US" altLang="zh-CN" sz="2400" dirty="0" smtClean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VALUES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'J6'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'P4'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200</a:t>
            </a:r>
            <a:r>
              <a:rPr lang="en-US" altLang="zh-CN" sz="2400" dirty="0" smtClean="0">
                <a:solidFill>
                  <a:srgbClr val="808080"/>
                </a:solidFill>
              </a:rPr>
              <a:t>);</a:t>
            </a:r>
          </a:p>
          <a:p>
            <a:pPr lvl="1"/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808080"/>
                </a:solidFill>
              </a:rPr>
              <a:t>或</a:t>
            </a:r>
            <a:endParaRPr lang="en-US" altLang="zh-CN" sz="2400" dirty="0" smtClean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INSERT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/*INTO </a:t>
            </a:r>
            <a:r>
              <a:rPr lang="zh-CN" altLang="en-US" sz="1400" dirty="0" smtClean="0">
                <a:solidFill>
                  <a:srgbClr val="FF0000"/>
                </a:solidFill>
              </a:rPr>
              <a:t>子句中没有指明列名，插入的记录再每个属性列上均有值，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INTO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SPJ                            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并且</a:t>
            </a:r>
            <a:r>
              <a:rPr lang="zh-CN" altLang="en-US" sz="1400" dirty="0">
                <a:solidFill>
                  <a:srgbClr val="FF0000"/>
                </a:solidFill>
              </a:rPr>
              <a:t>属性列要和表</a:t>
            </a:r>
            <a:r>
              <a:rPr lang="zh-CN" altLang="en-US" sz="1400" dirty="0" smtClean="0">
                <a:solidFill>
                  <a:srgbClr val="FF0000"/>
                </a:solidFill>
              </a:rPr>
              <a:t>定义</a:t>
            </a:r>
            <a:r>
              <a:rPr lang="zh-CN" altLang="en-US" sz="1400" dirty="0">
                <a:solidFill>
                  <a:srgbClr val="FF0000"/>
                </a:solidFill>
              </a:rPr>
              <a:t>中的次序一致*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endParaRPr lang="en-US" altLang="zh-CN" sz="2400" dirty="0" smtClean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VALUES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'J6'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'P4'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200</a:t>
            </a:r>
            <a:r>
              <a:rPr lang="en-US" altLang="zh-CN" sz="2400" dirty="0">
                <a:solidFill>
                  <a:srgbClr val="808080"/>
                </a:solidFill>
              </a:rPr>
              <a:t>);</a:t>
            </a:r>
          </a:p>
          <a:p>
            <a:pPr lvl="1"/>
            <a:endParaRPr lang="en-US" altLang="zh-CN" sz="2400" dirty="0" smtClean="0">
              <a:solidFill>
                <a:srgbClr val="808080"/>
              </a:solidFill>
            </a:endParaRPr>
          </a:p>
          <a:p>
            <a:pPr lvl="1"/>
            <a:endParaRPr lang="en-US" altLang="zh-CN" sz="2400" dirty="0" smtClean="0">
              <a:solidFill>
                <a:srgbClr val="80808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7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视图的优点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能够简化用户的操作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使用户能以多种角度看待同一数据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对重构数据库提供了一定程序的逻辑独立性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能够对机密数据提供安全保护。</a:t>
            </a:r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/>
              <a:t>更新？？</a:t>
            </a:r>
            <a:endParaRPr lang="en-US" altLang="zh-CN" sz="2700" dirty="0"/>
          </a:p>
          <a:p>
            <a:pPr lvl="1"/>
            <a:r>
              <a:rPr lang="zh-CN" altLang="en-US" dirty="0"/>
              <a:t>基本表的行列子集视图一般是可以更新的</a:t>
            </a:r>
            <a:endParaRPr lang="en-US" altLang="zh-CN" dirty="0"/>
          </a:p>
          <a:p>
            <a:pPr lvl="1"/>
            <a:r>
              <a:rPr lang="zh-CN" altLang="en-US" dirty="0"/>
              <a:t>若视图的属性来自聚集函数、表达式，则视图肯定不可以更新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97152"/>
            <a:ext cx="1877194" cy="18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请为“三建”工程项目建立一个供应情况的视图，包括供应商代码（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）、零件代码（</a:t>
            </a:r>
            <a:r>
              <a:rPr lang="en-US" altLang="zh-CN" dirty="0" smtClean="0"/>
              <a:t>PNO</a:t>
            </a:r>
            <a:r>
              <a:rPr lang="zh-CN" altLang="en-US" dirty="0" smtClean="0"/>
              <a:t>）、供应数量（</a:t>
            </a:r>
            <a:r>
              <a:rPr lang="en-US" altLang="zh-CN" dirty="0" smtClean="0"/>
              <a:t>QTY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VIEW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三建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章 习题</a:t>
            </a:r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5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针对该视图完成下列查询：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）找出“三建”工程项目使用的各种零件代码及其数量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  <a:r>
              <a:rPr lang="en-US" altLang="zh-CN" sz="2400" dirty="0" smtClean="0">
                <a:solidFill>
                  <a:srgbClr val="808080"/>
                </a:solidFill>
              </a:rPr>
              <a:t>;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SUM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 smtClean="0">
                <a:solidFill>
                  <a:srgbClr val="80808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AS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  FROM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  GROUP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BY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）找出供应商</a:t>
            </a:r>
            <a:r>
              <a:rPr lang="en-US" altLang="zh-CN" dirty="0"/>
              <a:t>S1</a:t>
            </a:r>
            <a:r>
              <a:rPr lang="zh-CN" altLang="en-US" dirty="0"/>
              <a:t>的供应情况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'S1'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79" y="2708920"/>
            <a:ext cx="10191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79" y="3001359"/>
            <a:ext cx="10287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54" y="4771628"/>
            <a:ext cx="1381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5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）授予用户</a:t>
            </a:r>
            <a:r>
              <a:rPr lang="en-US" altLang="zh-CN" sz="2400" dirty="0" smtClean="0"/>
              <a:t>U1</a:t>
            </a:r>
            <a:r>
              <a:rPr lang="zh-CN" altLang="en-US" sz="2400" dirty="0" smtClean="0"/>
              <a:t>对两个表的所有权限，并可给其他用户授权。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GRANT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ALL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PRIVILEGES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学生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班级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OPTION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）授予用户</a:t>
            </a:r>
            <a:r>
              <a:rPr lang="en-US" altLang="zh-CN" sz="2400" dirty="0" smtClean="0"/>
              <a:t>U2</a:t>
            </a:r>
            <a:r>
              <a:rPr lang="zh-CN" altLang="en-US" sz="2400" dirty="0" smtClean="0"/>
              <a:t>对学生表具有查询权限，对家庭住址具有更新权限。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家庭住址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学生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U2</a:t>
            </a:r>
            <a:endParaRPr lang="zh-CN" altLang="en-US" sz="6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</a:t>
            </a:r>
            <a:r>
              <a:rPr lang="en-US" altLang="zh-CN" dirty="0" smtClean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7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求供应工程</a:t>
            </a:r>
            <a:r>
              <a:rPr lang="en-US" altLang="zh-CN" dirty="0"/>
              <a:t>J1</a:t>
            </a:r>
            <a:r>
              <a:rPr lang="zh-CN" altLang="en-US" dirty="0"/>
              <a:t>零件</a:t>
            </a:r>
            <a:r>
              <a:rPr lang="en-US" altLang="zh-CN" dirty="0"/>
              <a:t>P1</a:t>
            </a:r>
            <a:r>
              <a:rPr lang="zh-CN" altLang="en-US" dirty="0"/>
              <a:t>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零件为红色的供应商号码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）求没有使用天津供应商生产的红色零件的工程号</a:t>
            </a:r>
            <a:r>
              <a:rPr lang="en-US" altLang="zh-CN" dirty="0" smtClean="0">
                <a:solidFill>
                  <a:srgbClr val="FF0000"/>
                </a:solidFill>
              </a:rPr>
              <a:t>JNO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）求至少用了供应商</a:t>
            </a:r>
            <a:r>
              <a:rPr lang="en-US" altLang="zh-CN" dirty="0" smtClean="0">
                <a:solidFill>
                  <a:srgbClr val="FF0000"/>
                </a:solidFill>
              </a:rPr>
              <a:t>S1</a:t>
            </a:r>
            <a:r>
              <a:rPr lang="zh-CN" altLang="en-US" dirty="0" smtClean="0">
                <a:solidFill>
                  <a:srgbClr val="FF0000"/>
                </a:solidFill>
              </a:rPr>
              <a:t>所供应的全部零件的工程号</a:t>
            </a:r>
            <a:r>
              <a:rPr lang="en-US" altLang="zh-CN" dirty="0" smtClean="0">
                <a:solidFill>
                  <a:srgbClr val="FF0000"/>
                </a:solidFill>
              </a:rPr>
              <a:t>JNO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 smtClean="0"/>
              <a:t>6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C00000"/>
                </a:solidFill>
              </a:rPr>
              <a:t>使用关系代数完成查询：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）将对班级表的查询权限授予所有</a:t>
            </a:r>
            <a:r>
              <a:rPr lang="zh-CN" altLang="en-US" sz="2400" dirty="0" smtClean="0"/>
              <a:t>用户。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班级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PUBLIC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）将对学生表的查询、更新权限授予角色</a:t>
            </a:r>
            <a:r>
              <a:rPr lang="en-US" altLang="zh-CN" sz="2400" dirty="0"/>
              <a:t>R1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</a:rPr>
              <a:t>学生</a:t>
            </a:r>
            <a:endParaRPr lang="zh-CN" altLang="en-US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8080"/>
                </a:solidFill>
              </a:rPr>
              <a:t>R1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）将角色</a:t>
            </a:r>
            <a:r>
              <a:rPr lang="en-US" altLang="zh-CN" sz="2400" dirty="0"/>
              <a:t>R1</a:t>
            </a:r>
            <a:r>
              <a:rPr lang="zh-CN" altLang="en-US" sz="2400" dirty="0"/>
              <a:t>授予用户</a:t>
            </a:r>
            <a:r>
              <a:rPr lang="en-US" altLang="zh-CN" sz="2400" dirty="0"/>
              <a:t>U1</a:t>
            </a:r>
            <a:r>
              <a:rPr lang="zh-CN" altLang="en-US" sz="2400" dirty="0"/>
              <a:t>，</a:t>
            </a:r>
            <a:r>
              <a:rPr lang="en-US" altLang="zh-CN" sz="2400" dirty="0"/>
              <a:t>U1</a:t>
            </a:r>
            <a:r>
              <a:rPr lang="zh-CN" altLang="en-US" sz="2400" dirty="0"/>
              <a:t>可继续授权给其他用户。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R1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 ADMIN OPTION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9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）用户杨兰具有查询每个部门职工的最高工资、最低工资、平均工资的权限，他不能查看每个人的工资；</a:t>
            </a:r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VIEW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部门工资统计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最高工资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最低工资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平均工资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SELECT </a:t>
            </a:r>
            <a:r>
              <a:rPr lang="zh-CN" altLang="en-US" sz="2000" dirty="0" smtClean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 smtClean="0">
                <a:solidFill>
                  <a:srgbClr val="008080"/>
                </a:solidFill>
              </a:rPr>
              <a:t>部</a:t>
            </a:r>
            <a:r>
              <a:rPr lang="zh-CN" altLang="en-US" sz="2000" dirty="0">
                <a:solidFill>
                  <a:srgbClr val="008080"/>
                </a:solidFill>
              </a:rPr>
              <a:t>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MAX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MIN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AVG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GROUP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BY </a:t>
            </a:r>
            <a:r>
              <a:rPr lang="zh-CN" altLang="en-US" sz="2000" dirty="0" smtClean="0">
                <a:solidFill>
                  <a:srgbClr val="008080"/>
                </a:solidFill>
              </a:rPr>
              <a:t>部门</a:t>
            </a:r>
            <a:r>
              <a:rPr lang="en-US" altLang="zh-CN" sz="2000" dirty="0" smtClean="0">
                <a:solidFill>
                  <a:srgbClr val="808080"/>
                </a:solidFill>
              </a:rPr>
              <a:t>.</a:t>
            </a:r>
            <a:r>
              <a:rPr lang="zh-CN" altLang="en-US" sz="2000" dirty="0" smtClean="0">
                <a:solidFill>
                  <a:srgbClr val="008080"/>
                </a:solidFill>
              </a:rPr>
              <a:t>部</a:t>
            </a:r>
            <a:r>
              <a:rPr lang="zh-CN" altLang="en-US" sz="2000" dirty="0">
                <a:solidFill>
                  <a:srgbClr val="008080"/>
                </a:solidFill>
              </a:rPr>
              <a:t>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zh-CN" altLang="en-US" sz="2000" dirty="0" smtClean="0">
                <a:solidFill>
                  <a:srgbClr val="008080"/>
                </a:solidFill>
              </a:rPr>
              <a:t>名</a:t>
            </a:r>
            <a:endParaRPr lang="en-US" altLang="zh-CN" sz="2000" dirty="0" smtClean="0">
              <a:solidFill>
                <a:srgbClr val="008080"/>
              </a:solidFill>
            </a:endParaRPr>
          </a:p>
          <a:p>
            <a:pPr lvl="1"/>
            <a:endParaRPr lang="en-US" altLang="zh-CN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VIEW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zh-CN" altLang="en-US" sz="2000" dirty="0" smtClean="0">
                <a:solidFill>
                  <a:srgbClr val="008080"/>
                </a:solidFill>
              </a:rPr>
              <a:t>部门</a:t>
            </a:r>
            <a:r>
              <a:rPr lang="zh-CN" altLang="en-US" sz="2000" dirty="0">
                <a:solidFill>
                  <a:srgbClr val="008080"/>
                </a:solidFill>
              </a:rPr>
              <a:t>工资统计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杨兰</a:t>
            </a:r>
            <a:endParaRPr lang="zh-CN" altLang="en-US" sz="5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2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假设有下面两个关系模式：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 smtClean="0"/>
              <a:t>职工（职工号，姓名，年龄，职务，工资，部门号），其中职工号为主码；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 smtClean="0"/>
              <a:t>部门（部门号，部门名，经理名，电话），部门号为主码。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语言定义这两个关系模式，要求：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）定义每个关系模式的主码；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）定义参照完整性约束；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）定义职工年龄不得超过</a:t>
            </a:r>
            <a:r>
              <a:rPr lang="en-US" altLang="zh-CN" dirty="0" smtClean="0"/>
              <a:t>60</a:t>
            </a:r>
            <a:r>
              <a:rPr lang="zh-CN" altLang="en-US" dirty="0" smtClean="0"/>
              <a:t>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6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en-US" altLang="zh-CN" sz="2000" dirty="0" smtClean="0">
                <a:solidFill>
                  <a:srgbClr val="808080"/>
                </a:solidFill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PRIMARY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经理名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电话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11</a:t>
            </a:r>
            <a:r>
              <a:rPr lang="en-US" altLang="zh-CN" sz="2000" dirty="0" smtClean="0">
                <a:solidFill>
                  <a:srgbClr val="808080"/>
                </a:solidFill>
              </a:rPr>
              <a:t>));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职工号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PRIMARY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姓名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年龄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CHECK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年龄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&lt;=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60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职务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FLOAT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en-US" altLang="zh-CN" sz="2000" dirty="0" smtClean="0">
                <a:solidFill>
                  <a:srgbClr val="808080"/>
                </a:solidFill>
              </a:rPr>
              <a:t>),</a:t>
            </a:r>
            <a:endParaRPr lang="en-US" altLang="zh-CN" sz="2000" dirty="0">
              <a:solidFill>
                <a:srgbClr val="80808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FOREIGN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 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REFERENCES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习题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</a:t>
            </a:r>
            <a:r>
              <a:rPr lang="zh-CN" altLang="en-US" sz="2400" dirty="0"/>
              <a:t>单位想举行一个小型的联谊会，关系</a:t>
            </a:r>
            <a:r>
              <a:rPr lang="en-US" altLang="zh-CN" sz="2400" dirty="0"/>
              <a:t>Male</a:t>
            </a:r>
            <a:r>
              <a:rPr lang="zh-CN" altLang="en-US" sz="2400" dirty="0"/>
              <a:t>记录注册的男宾信息，关系</a:t>
            </a:r>
            <a:r>
              <a:rPr lang="en-US" altLang="zh-CN" sz="2400" dirty="0"/>
              <a:t>Female</a:t>
            </a:r>
            <a:r>
              <a:rPr lang="zh-CN" altLang="en-US" sz="2400" dirty="0"/>
              <a:t>记录注册的女宾信息。建立一个断言，将来宾的人数限制在</a:t>
            </a:r>
            <a:r>
              <a:rPr lang="en-US" altLang="zh-CN" sz="2400" dirty="0"/>
              <a:t>50</a:t>
            </a:r>
            <a:r>
              <a:rPr lang="zh-CN" altLang="en-US" sz="2400" dirty="0"/>
              <a:t>人以内。</a:t>
            </a:r>
            <a:endParaRPr lang="en-US" altLang="zh-CN" sz="2400" dirty="0"/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ASSERTION </a:t>
            </a:r>
            <a:r>
              <a:rPr lang="zh-CN" altLang="en-US" sz="2000" dirty="0">
                <a:solidFill>
                  <a:srgbClr val="008080"/>
                </a:solidFill>
              </a:rPr>
              <a:t>人数限制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CHECK </a:t>
            </a:r>
            <a:r>
              <a:rPr lang="en-US" altLang="zh-CN" sz="2000" dirty="0" smtClean="0">
                <a:solidFill>
                  <a:srgbClr val="808080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50</a:t>
            </a:r>
            <a:r>
              <a:rPr lang="en-US" altLang="zh-CN" sz="2000" dirty="0">
                <a:solidFill>
                  <a:srgbClr val="808080"/>
                </a:solidFill>
              </a:rPr>
              <a:t>&gt;=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COUNT</a:t>
            </a:r>
            <a:r>
              <a:rPr lang="en-US" altLang="zh-CN" sz="2000" dirty="0">
                <a:solidFill>
                  <a:srgbClr val="808080"/>
                </a:solidFill>
              </a:rPr>
              <a:t>(*)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</a:t>
            </a:r>
            <a:r>
              <a:rPr lang="en-US" altLang="zh-CN" sz="2000" dirty="0">
                <a:solidFill>
                  <a:srgbClr val="0000FF"/>
                </a:solidFill>
              </a:rPr>
              <a:t>FROM 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Male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	</a:t>
            </a:r>
            <a:r>
              <a:rPr lang="en-US" altLang="zh-CN" sz="2000" dirty="0" smtClean="0">
                <a:solidFill>
                  <a:srgbClr val="0000FF"/>
                </a:solidFill>
              </a:rPr>
              <a:t>UNION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	</a:t>
            </a:r>
            <a:r>
              <a:rPr lang="en-US" altLang="zh-CN" sz="20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Female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</a:t>
            </a:r>
            <a:r>
              <a:rPr lang="en-US" altLang="zh-CN" sz="2000" dirty="0" smtClean="0">
                <a:solidFill>
                  <a:srgbClr val="0000FF"/>
                </a:solidFill>
              </a:rPr>
              <a:t>AS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Guest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	    </a:t>
            </a:r>
            <a:r>
              <a:rPr lang="en-US" altLang="zh-CN" sz="2000" dirty="0">
                <a:solidFill>
                  <a:srgbClr val="808080"/>
                </a:solidFill>
              </a:rPr>
              <a:t>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9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8686800" cy="511256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建立一个关于系、学生、班级、学会等信息的数据库。</a:t>
            </a:r>
          </a:p>
          <a:p>
            <a:pPr lvl="1"/>
            <a:r>
              <a:rPr lang="zh-CN" altLang="en-US" dirty="0"/>
              <a:t>描述学生的属性有：学号、姓名、出生年月、系名、班号、宿舍区。</a:t>
            </a:r>
          </a:p>
          <a:p>
            <a:pPr lvl="1"/>
            <a:r>
              <a:rPr lang="zh-CN" altLang="en-US" dirty="0"/>
              <a:t>描述班级的属性有：班号、专业名、系名、人数、入校年份。</a:t>
            </a:r>
          </a:p>
          <a:p>
            <a:pPr lvl="1"/>
            <a:r>
              <a:rPr lang="zh-CN" altLang="en-US" dirty="0"/>
              <a:t>描述系的属性有：系名，系号，系办公室地点、人数。 </a:t>
            </a:r>
          </a:p>
          <a:p>
            <a:pPr lvl="1"/>
            <a:r>
              <a:rPr lang="zh-CN" altLang="en-US" dirty="0"/>
              <a:t>描述学会的属性有：学会名、成立年份、地点、人数</a:t>
            </a:r>
          </a:p>
          <a:p>
            <a:pPr lvl="1"/>
            <a:r>
              <a:rPr lang="zh-CN" altLang="en-US" dirty="0"/>
              <a:t>有关语义如下：一个系有若干专业，每个专业每年只招一个班，每个班有若干学生。一个系的学生住在同一个宿舍区。每个学生可参加若干学会，每个学会有若干学生。学生参加某学会有一个入会年份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</a:t>
            </a:r>
            <a:r>
              <a:rPr lang="zh-CN" altLang="en-US" dirty="0"/>
              <a:t>给出关系模式，指出每个关系模式是否存在传递函数依赖，是否存在部分函数依赖，属于第几范式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 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2040" y="55892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求解最小函数依赖集分三步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将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中的所有依赖右边化为单一元素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去掉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中的所有依赖左边的冗余属性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去掉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中所有冗余依赖关系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8686800" cy="5112568"/>
          </a:xfrm>
        </p:spPr>
        <p:txBody>
          <a:bodyPr>
            <a:normAutofit fontScale="92500"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/>
              <a:t>关系模式：</a:t>
            </a:r>
            <a:endParaRPr lang="en-US" altLang="zh-CN" sz="2700" dirty="0"/>
          </a:p>
          <a:p>
            <a:pPr lvl="1"/>
            <a:r>
              <a:rPr lang="zh-CN" altLang="en-US" dirty="0" smtClean="0"/>
              <a:t>学生（学号，姓名，出生年月，系名，班号，宿舍区）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班级（班号，专业名，系名，人数，入校年份）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系（系名，洗好，系办公室地点，人数）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学会（学会名，成立年份，地点，人数）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/>
              <a:t>学会</a:t>
            </a:r>
            <a:r>
              <a:rPr lang="zh-CN" altLang="en-US" dirty="0" smtClean="0"/>
              <a:t>（学</a:t>
            </a:r>
            <a:r>
              <a:rPr lang="zh-CN" altLang="en-US" dirty="0"/>
              <a:t>号，学会</a:t>
            </a:r>
            <a:r>
              <a:rPr lang="zh-CN" altLang="en-US" dirty="0" smtClean="0"/>
              <a:t>名</a:t>
            </a:r>
            <a:r>
              <a:rPr lang="zh-CN" altLang="en-US" dirty="0"/>
              <a:t>，</a:t>
            </a:r>
            <a:r>
              <a:rPr lang="zh-CN" altLang="en-US" dirty="0" smtClean="0"/>
              <a:t>入会</a:t>
            </a:r>
            <a:r>
              <a:rPr lang="zh-CN" altLang="en-US" dirty="0"/>
              <a:t>年份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函数依赖：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学号</a:t>
            </a:r>
            <a:r>
              <a:rPr lang="zh-CN" altLang="en-US" dirty="0" smtClean="0">
                <a:sym typeface="Symbol"/>
              </a:rPr>
              <a:t>姓名，学号出生年月，学号系名，学号班号，学号宿舍区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班号专业名，班号系名，班号人数，班号入校年份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系名系号，系号系名，系名办公地点，系名人数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学会名成立年份，学会名地点，学会名人数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专业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名系名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，（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专业名，入校年份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）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号，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Symbol"/>
              </a:rPr>
              <a:t>系名宿舍区，（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学号，学会名）入会年份 </a:t>
            </a:r>
            <a:endParaRPr lang="en-US" altLang="zh-CN" dirty="0">
              <a:sym typeface="Symbol"/>
            </a:endParaRPr>
          </a:p>
          <a:p>
            <a:pPr lvl="1"/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776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第六章 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学生关系模式的极小函数依赖集为：</a:t>
            </a:r>
            <a:endParaRPr lang="en-US" altLang="zh-CN" dirty="0" smtClean="0"/>
          </a:p>
          <a:p>
            <a:pPr lvl="1"/>
            <a:r>
              <a:rPr lang="zh-CN" altLang="en-US" dirty="0"/>
              <a:t>学号</a:t>
            </a:r>
            <a:r>
              <a:rPr lang="zh-CN" altLang="en-US" dirty="0">
                <a:sym typeface="Symbol"/>
              </a:rPr>
              <a:t>姓名，学号出生年月</a:t>
            </a:r>
            <a:r>
              <a:rPr lang="zh-CN" altLang="en-US" dirty="0" smtClean="0">
                <a:sym typeface="Symbol"/>
              </a:rPr>
              <a:t>，学</a:t>
            </a:r>
            <a:r>
              <a:rPr lang="zh-CN" altLang="en-US" dirty="0">
                <a:sym typeface="Symbol"/>
              </a:rPr>
              <a:t>号班号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班号系名，系名宿舍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区。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号班号，班号系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</a:t>
            </a:r>
            <a:r>
              <a:rPr lang="zh-CN" altLang="en-US" dirty="0" smtClean="0"/>
              <a:t>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号系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名宿舍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</a:t>
            </a:r>
            <a:r>
              <a:rPr lang="zh-CN" altLang="en-US" dirty="0" smtClean="0"/>
              <a:t>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号系名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系名宿舍区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/>
              <a:t> 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>
                <a:sym typeface="Symbol"/>
              </a:rPr>
              <a:t>候选</a:t>
            </a:r>
            <a:r>
              <a:rPr lang="zh-CN" altLang="en-US" dirty="0" smtClean="0">
                <a:sym typeface="Symbol"/>
              </a:rPr>
              <a:t>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学号</a:t>
            </a:r>
            <a:r>
              <a:rPr lang="zh-CN" altLang="en-US" dirty="0" smtClean="0">
                <a:sym typeface="Symbol"/>
              </a:rPr>
              <a:t>，外码：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班号，系名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极小函数依赖集及关系的码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17638"/>
            <a:ext cx="8784976" cy="4900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Symbol"/>
              </a:rPr>
              <a:t>班级关系模式的</a:t>
            </a:r>
            <a:r>
              <a:rPr lang="zh-CN" altLang="en-US" dirty="0"/>
              <a:t>极小函数依赖集为：</a:t>
            </a:r>
            <a:endParaRPr lang="en-US" altLang="zh-CN" dirty="0"/>
          </a:p>
          <a:p>
            <a:pPr lvl="1"/>
            <a:r>
              <a:rPr lang="zh-CN" altLang="en-US" dirty="0">
                <a:sym typeface="Symbol"/>
              </a:rPr>
              <a:t>班号专业名，班号系名，班号人数，班号入校</a:t>
            </a:r>
            <a:r>
              <a:rPr lang="zh-CN" altLang="en-US" dirty="0" smtClean="0">
                <a:sym typeface="Symbol"/>
              </a:rPr>
              <a:t>年份，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专业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名系名，（专业名，入校年份）班号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班号专业名，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专业名系名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</a:t>
            </a:r>
            <a:r>
              <a:rPr lang="zh-CN" altLang="en-US" dirty="0" smtClean="0"/>
              <a:t>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>
                <a:sym typeface="Symbol"/>
              </a:rPr>
              <a:t>候选</a:t>
            </a:r>
            <a:r>
              <a:rPr lang="zh-CN" altLang="en-US" dirty="0" smtClean="0">
                <a:sym typeface="Symbol"/>
              </a:rPr>
              <a:t>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班号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（专业名，入校年份）</a:t>
            </a:r>
            <a:r>
              <a:rPr lang="zh-CN" altLang="en-US" dirty="0" smtClean="0">
                <a:sym typeface="Symbol"/>
              </a:rPr>
              <a:t>，外码：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系名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由于候选码 专业名</a:t>
            </a:r>
            <a:r>
              <a:rPr lang="zh-CN" altLang="en-US" dirty="0">
                <a:sym typeface="Symbol"/>
              </a:rPr>
              <a:t>系</a:t>
            </a:r>
            <a:r>
              <a:rPr lang="zh-CN" altLang="en-US" dirty="0" smtClean="0">
                <a:sym typeface="Symbol"/>
              </a:rPr>
              <a:t>名，专业名是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（专业名，入校年份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）的真子集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所以，（</a:t>
            </a:r>
            <a:r>
              <a:rPr lang="zh-CN" altLang="en-US" dirty="0">
                <a:sym typeface="Symbol"/>
              </a:rPr>
              <a:t>专业名，入校年份）</a:t>
            </a:r>
            <a:r>
              <a:rPr lang="zh-CN" altLang="en-US" dirty="0" smtClean="0">
                <a:sym typeface="Symbol"/>
              </a:rPr>
              <a:t></a:t>
            </a:r>
            <a:r>
              <a:rPr lang="zh-CN" altLang="en-US" dirty="0">
                <a:sym typeface="Symbol"/>
              </a:rPr>
              <a:t>系</a:t>
            </a:r>
            <a:r>
              <a:rPr lang="zh-CN" altLang="en-US" dirty="0" smtClean="0">
                <a:sym typeface="Symbol"/>
              </a:rPr>
              <a:t>名，</a:t>
            </a:r>
            <a:endParaRPr lang="en-US" altLang="zh-CN" dirty="0">
              <a:sym typeface="Symbol"/>
            </a:endParaRPr>
          </a:p>
          <a:p>
            <a:endParaRPr lang="en-US" altLang="zh-CN" dirty="0">
              <a:solidFill>
                <a:srgbClr val="C00000"/>
              </a:solidFill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极小函数依赖集及关系的码</a:t>
            </a:r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004048" y="450912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en-US" altLang="zh-CN" sz="18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6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系关系模式的极小函数依赖集为：</a:t>
            </a:r>
            <a:endParaRPr lang="en-US" altLang="zh-CN" dirty="0" smtClean="0"/>
          </a:p>
          <a:p>
            <a:pPr lvl="1"/>
            <a:r>
              <a:rPr lang="zh-CN" altLang="en-US" dirty="0">
                <a:sym typeface="Symbol"/>
              </a:rPr>
              <a:t>系名系号，系号系名，系名办公地点，系名人数。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 smtClean="0"/>
              <a:t>不存在传递函数依赖。</a:t>
            </a:r>
            <a:endParaRPr lang="en-US" altLang="zh-CN" dirty="0" smtClean="0"/>
          </a:p>
          <a:p>
            <a:r>
              <a:rPr lang="zh-CN" altLang="en-US" dirty="0">
                <a:sym typeface="Symbol"/>
              </a:rPr>
              <a:t>候选码</a:t>
            </a:r>
            <a:r>
              <a:rPr lang="zh-CN" altLang="en-US" dirty="0" smtClean="0">
                <a:sym typeface="Symbol"/>
              </a:rPr>
              <a:t>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系号</a:t>
            </a:r>
            <a:r>
              <a:rPr lang="zh-CN" altLang="en-US" dirty="0" smtClean="0">
                <a:sym typeface="Symbol"/>
              </a:rPr>
              <a:t>，无外码。</a:t>
            </a:r>
            <a:endParaRPr lang="en-US" altLang="zh-CN" dirty="0" smtClean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学会</a:t>
            </a:r>
            <a:r>
              <a:rPr lang="zh-CN" altLang="en-US" dirty="0"/>
              <a:t>关系模式的极小函数依赖集为：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学会名成立年份，学会名地点，学会名人数。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/>
              <a:t>不存在传递函数依赖。</a:t>
            </a:r>
            <a:endParaRPr lang="en-US" altLang="zh-CN" dirty="0"/>
          </a:p>
          <a:p>
            <a:r>
              <a:rPr lang="zh-CN" altLang="en-US" dirty="0">
                <a:sym typeface="Symbol"/>
              </a:rPr>
              <a:t>候选码</a:t>
            </a:r>
            <a:r>
              <a:rPr lang="zh-CN" altLang="en-US" dirty="0" smtClean="0">
                <a:sym typeface="Symbol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学会名</a:t>
            </a:r>
            <a:r>
              <a:rPr lang="zh-CN" altLang="en-US" dirty="0">
                <a:sym typeface="Symbol"/>
              </a:rPr>
              <a:t>，无</a:t>
            </a:r>
            <a:r>
              <a:rPr lang="zh-CN" altLang="en-US" dirty="0" smtClean="0">
                <a:sym typeface="Symbol"/>
              </a:rPr>
              <a:t>外码。</a:t>
            </a:r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极小函数依赖集及关系的码</a:t>
            </a:r>
          </a:p>
        </p:txBody>
      </p:sp>
    </p:spTree>
    <p:extLst>
      <p:ext uri="{BB962C8B-B14F-4D97-AF65-F5344CB8AC3E}">
        <p14:creationId xmlns:p14="http://schemas.microsoft.com/office/powerpoint/2010/main" val="26932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61196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关系代数：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</a:t>
            </a:r>
            <a:r>
              <a:rPr lang="en-US" altLang="zh-CN" dirty="0">
                <a:solidFill>
                  <a:srgbClr val="C00000"/>
                </a:solidFill>
              </a:rPr>
              <a:t>P1</a:t>
            </a:r>
            <a:r>
              <a:rPr lang="zh-CN" altLang="en-US" dirty="0">
                <a:solidFill>
                  <a:srgbClr val="C00000"/>
                </a:solidFill>
              </a:rPr>
              <a:t>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关系代数：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零件为红色的供应商号码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63563"/>
              </p:ext>
            </p:extLst>
          </p:nvPr>
        </p:nvGraphicFramePr>
        <p:xfrm>
          <a:off x="2697163" y="1992313"/>
          <a:ext cx="30178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" name="Formula" r:id="rId4" imgW="1521720" imgH="176760" progId="Equation.Ribbit">
                  <p:embed/>
                </p:oleObj>
              </mc:Choice>
              <mc:Fallback>
                <p:oleObj name="Formula" r:id="rId4" imgW="1521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163" y="1992313"/>
                        <a:ext cx="30178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72118"/>
              </p:ext>
            </p:extLst>
          </p:nvPr>
        </p:nvGraphicFramePr>
        <p:xfrm>
          <a:off x="2698750" y="3222625"/>
          <a:ext cx="42513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" name="Formula" r:id="rId6" imgW="2145240" imgH="176760" progId="Equation.Ribbit">
                  <p:embed/>
                </p:oleObj>
              </mc:Choice>
              <mc:Fallback>
                <p:oleObj name="Formula" r:id="rId6" imgW="21452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8750" y="3222625"/>
                        <a:ext cx="425132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53823"/>
              </p:ext>
            </p:extLst>
          </p:nvPr>
        </p:nvGraphicFramePr>
        <p:xfrm>
          <a:off x="2693988" y="4449763"/>
          <a:ext cx="56626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" name="Formula" r:id="rId8" imgW="2861640" imgH="176760" progId="Equation.Ribbit">
                  <p:embed/>
                </p:oleObj>
              </mc:Choice>
              <mc:Fallback>
                <p:oleObj name="Formula" r:id="rId8" imgW="2861640" imgH="1767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449763"/>
                        <a:ext cx="566261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IMG_256"/>
          <p:cNvPicPr/>
          <p:nvPr/>
        </p:nvPicPr>
        <p:blipFill rotWithShape="1">
          <a:blip r:embed="rId10"/>
          <a:srcRect t="21959" b="61738"/>
          <a:stretch/>
        </p:blipFill>
        <p:spPr bwMode="auto">
          <a:xfrm>
            <a:off x="2627784" y="3615862"/>
            <a:ext cx="4624070" cy="342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67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学会关系模式的极小函数依赖集为：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（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学号，学会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名）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入会年份 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 smtClean="0"/>
              <a:t>不存在传递函数依赖。</a:t>
            </a:r>
            <a:endParaRPr lang="en-US" altLang="zh-CN" dirty="0" smtClean="0"/>
          </a:p>
          <a:p>
            <a:r>
              <a:rPr lang="zh-CN" altLang="en-US" dirty="0">
                <a:sym typeface="Symbol"/>
              </a:rPr>
              <a:t>候选码</a:t>
            </a:r>
            <a:r>
              <a:rPr lang="zh-CN" altLang="en-US" dirty="0" smtClean="0">
                <a:sym typeface="Symbol"/>
              </a:rPr>
              <a:t>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 （学号，学会名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）</a:t>
            </a:r>
            <a:r>
              <a:rPr lang="zh-CN" altLang="en-US" dirty="0" smtClean="0">
                <a:sym typeface="Symbol"/>
              </a:rPr>
              <a:t>，外码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号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，学会名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marL="109728" indent="0">
              <a:buNone/>
            </a:pPr>
            <a:endParaRPr lang="en-US" altLang="zh-CN" dirty="0">
              <a:sym typeface="Symbol"/>
            </a:endParaRPr>
          </a:p>
          <a:p>
            <a:pPr marL="109728" indent="0">
              <a:buNone/>
            </a:pPr>
            <a:r>
              <a:rPr lang="zh-CN" altLang="en-US" dirty="0" smtClean="0">
                <a:sym typeface="Symbol"/>
              </a:rPr>
              <a:t>（学号，学会名）入会年份  是完全函数依赖</a:t>
            </a:r>
            <a:endParaRPr lang="en-US" altLang="zh-CN" dirty="0" smtClean="0">
              <a:sym typeface="Symbol"/>
            </a:endParaRPr>
          </a:p>
          <a:p>
            <a:pPr marL="109728" indent="0">
              <a:buNone/>
            </a:pPr>
            <a:endParaRPr lang="en-US" altLang="zh-CN" dirty="0" smtClean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极小函数依赖集及关系的码</a:t>
            </a:r>
          </a:p>
        </p:txBody>
      </p:sp>
    </p:spTree>
    <p:extLst>
      <p:ext uri="{BB962C8B-B14F-4D97-AF65-F5344CB8AC3E}">
        <p14:creationId xmlns:p14="http://schemas.microsoft.com/office/powerpoint/2010/main" val="14523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）任何一个二目关系是属于</a:t>
            </a:r>
            <a:r>
              <a:rPr lang="en-US" altLang="zh-CN" dirty="0" smtClean="0"/>
              <a:t>3NF</a:t>
            </a:r>
            <a:r>
              <a:rPr lang="zh-CN" altLang="en-US" dirty="0" smtClean="0"/>
              <a:t>的。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任何一个二目关系是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BCNF</a:t>
            </a:r>
            <a:r>
              <a:rPr lang="zh-CN" altLang="en-US" dirty="0"/>
              <a:t>的。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endParaRPr lang="en-US" altLang="zh-CN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，判错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201641" cy="47631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27584" y="2834358"/>
            <a:ext cx="6984776" cy="3861048"/>
            <a:chOff x="3813528" y="-1622068"/>
            <a:chExt cx="6496957" cy="5626887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91"/>
            <a:stretch/>
          </p:blipFill>
          <p:spPr>
            <a:xfrm>
              <a:off x="3813528" y="-1622068"/>
              <a:ext cx="6496957" cy="4759990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682" y="3137922"/>
              <a:ext cx="6115904" cy="866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39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496" y="799307"/>
            <a:ext cx="843528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任何一个二目关系是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4NF</a:t>
            </a:r>
            <a:r>
              <a:rPr lang="zh-CN" altLang="en-US" dirty="0"/>
              <a:t>的。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）当且仅当函数依赖</a:t>
            </a:r>
            <a:r>
              <a:rPr lang="en-US" altLang="zh-CN" dirty="0"/>
              <a:t>A</a:t>
            </a:r>
            <a:r>
              <a:rPr lang="en-US" altLang="zh-CN" dirty="0">
                <a:sym typeface="Symbol"/>
              </a:rPr>
              <a:t>B</a:t>
            </a:r>
            <a:r>
              <a:rPr lang="zh-CN" altLang="en-US" dirty="0">
                <a:sym typeface="Symbol"/>
              </a:rPr>
              <a:t>在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上成立，关系</a:t>
            </a:r>
            <a:r>
              <a:rPr lang="en-US" altLang="zh-CN" dirty="0">
                <a:sym typeface="Symbol"/>
              </a:rPr>
              <a:t>R(A, B, C)</a:t>
            </a:r>
            <a:r>
              <a:rPr lang="zh-CN" altLang="en-US" dirty="0">
                <a:sym typeface="Symbol"/>
              </a:rPr>
              <a:t>等于其投影</a:t>
            </a:r>
            <a:r>
              <a:rPr lang="en-US" altLang="zh-CN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(A, B)</a:t>
            </a:r>
            <a:r>
              <a:rPr lang="zh-CN" altLang="en-US" dirty="0">
                <a:sym typeface="Symbol"/>
              </a:rPr>
              <a:t>和</a:t>
            </a:r>
            <a:r>
              <a:rPr lang="en-US" altLang="zh-CN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(A, C)</a:t>
            </a:r>
            <a:r>
              <a:rPr lang="zh-CN" altLang="en-US" dirty="0">
                <a:sym typeface="Symbol"/>
              </a:rPr>
              <a:t>的连接。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X</a:t>
            </a:r>
          </a:p>
          <a:p>
            <a:endParaRPr lang="en-US" altLang="zh-CN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，判错</a:t>
            </a: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67"/>
          <a:stretch/>
        </p:blipFill>
        <p:spPr>
          <a:xfrm>
            <a:off x="755576" y="1715356"/>
            <a:ext cx="6458852" cy="453901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0" y="3140968"/>
            <a:ext cx="807445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）若</a:t>
            </a:r>
            <a:r>
              <a:rPr lang="en-US" altLang="zh-CN" dirty="0" smtClean="0"/>
              <a:t>R.A</a:t>
            </a:r>
            <a:r>
              <a:rPr lang="en-US" altLang="zh-CN" dirty="0" smtClean="0">
                <a:sym typeface="Symbol"/>
              </a:rPr>
              <a:t>R.B, R.BR.C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R.AR.C</a:t>
            </a:r>
            <a:r>
              <a:rPr lang="zh-CN" altLang="en-US" dirty="0"/>
              <a:t> 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/>
              <a:t>若</a:t>
            </a:r>
            <a:r>
              <a:rPr lang="en-US" altLang="zh-CN" dirty="0" smtClean="0"/>
              <a:t>R.A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R.B, </a:t>
            </a:r>
            <a:r>
              <a:rPr lang="en-US" altLang="zh-CN" dirty="0" smtClean="0">
                <a:sym typeface="Symbol"/>
              </a:rPr>
              <a:t>R.A</a:t>
            </a:r>
            <a:r>
              <a:rPr lang="en-US" altLang="zh-CN" dirty="0">
                <a:sym typeface="Symbol"/>
              </a:rPr>
              <a:t>R.C</a:t>
            </a:r>
            <a:r>
              <a:rPr lang="zh-CN" altLang="en-US" dirty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R.A</a:t>
            </a:r>
            <a:r>
              <a:rPr lang="en-US" altLang="zh-CN" dirty="0">
                <a:sym typeface="Symbol"/>
              </a:rPr>
              <a:t>R</a:t>
            </a:r>
            <a:r>
              <a:rPr lang="en-US" altLang="zh-CN" dirty="0" smtClean="0">
                <a:sym typeface="Symbol"/>
              </a:rPr>
              <a:t>.(B, C)</a:t>
            </a:r>
            <a:r>
              <a:rPr lang="zh-CN" altLang="en-US" dirty="0" smtClean="0"/>
              <a:t> 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若</a:t>
            </a:r>
            <a:r>
              <a:rPr lang="en-US" altLang="zh-CN" dirty="0" smtClean="0"/>
              <a:t>R.B</a:t>
            </a:r>
            <a:r>
              <a:rPr lang="en-US" altLang="zh-CN" dirty="0" smtClean="0">
                <a:sym typeface="Symbol"/>
              </a:rPr>
              <a:t>R.A, R.CR.A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R</a:t>
            </a:r>
            <a:r>
              <a:rPr lang="en-US" altLang="zh-CN" dirty="0">
                <a:sym typeface="Symbol"/>
              </a:rPr>
              <a:t>.(B, C</a:t>
            </a:r>
            <a:r>
              <a:rPr lang="en-US" altLang="zh-CN" dirty="0" smtClean="0">
                <a:sym typeface="Symbol"/>
              </a:rPr>
              <a:t>)</a:t>
            </a:r>
            <a:r>
              <a:rPr lang="en-US" altLang="zh-CN" dirty="0">
                <a:sym typeface="Symbol"/>
              </a:rPr>
              <a:t>R.A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若</a:t>
            </a:r>
            <a:r>
              <a:rPr lang="en-US" altLang="zh-CN" dirty="0" smtClean="0">
                <a:sym typeface="Symbol"/>
              </a:rPr>
              <a:t>R</a:t>
            </a:r>
            <a:r>
              <a:rPr lang="en-US" altLang="zh-CN" dirty="0">
                <a:sym typeface="Symbol"/>
              </a:rPr>
              <a:t>.(B, C)</a:t>
            </a:r>
            <a:r>
              <a:rPr lang="en-US" altLang="zh-CN" dirty="0" smtClean="0">
                <a:sym typeface="Symbol"/>
              </a:rPr>
              <a:t>R.A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/>
              <a:t>R.B</a:t>
            </a:r>
            <a:r>
              <a:rPr lang="en-US" altLang="zh-CN" dirty="0">
                <a:sym typeface="Symbol"/>
              </a:rPr>
              <a:t>R.A, R.C</a:t>
            </a:r>
            <a:r>
              <a:rPr lang="en-US" altLang="zh-CN" dirty="0" smtClean="0">
                <a:sym typeface="Symbol"/>
              </a:rPr>
              <a:t>R.A</a:t>
            </a:r>
            <a:r>
              <a:rPr lang="zh-CN" altLang="en-US" dirty="0" smtClean="0"/>
              <a:t>。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X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，判错</a:t>
            </a:r>
            <a:endParaRPr lang="zh-CN" alt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376015" y="3429000"/>
            <a:ext cx="65976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kumimoji="1" lang="zh-CN" altLang="en-US" sz="2400" dirty="0"/>
              <a:t>反例：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400" dirty="0"/>
              <a:t>关系模式</a:t>
            </a:r>
            <a:r>
              <a:rPr kumimoji="1" lang="en-US" altLang="zh-CN" sz="2400" dirty="0"/>
              <a:t>SC(</a:t>
            </a:r>
            <a:r>
              <a:rPr kumimoji="1" lang="en-US" altLang="zh-CN" sz="2400" dirty="0" err="1"/>
              <a:t>Sno,Cno,G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Sno,Cno</a:t>
            </a:r>
            <a:r>
              <a:rPr kumimoji="1" lang="en-US" altLang="zh-CN" sz="2400" dirty="0"/>
              <a:t>)→G</a:t>
            </a:r>
            <a:r>
              <a:rPr kumimoji="1" lang="zh-CN" altLang="en-US" sz="2400" dirty="0"/>
              <a:t>，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400" dirty="0"/>
              <a:t>               但</a:t>
            </a:r>
            <a:r>
              <a:rPr kumimoji="1" lang="en-US" altLang="zh-CN" sz="2400" dirty="0" err="1"/>
              <a:t>Sno</a:t>
            </a:r>
            <a:r>
              <a:rPr kumimoji="1" lang="en-US" altLang="zh-CN" sz="2400" dirty="0"/>
              <a:t> ↛ G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Cno</a:t>
            </a:r>
            <a:r>
              <a:rPr kumimoji="1" lang="en-US" altLang="zh-CN" sz="2400" dirty="0"/>
              <a:t> ↛ G</a:t>
            </a:r>
          </a:p>
        </p:txBody>
      </p:sp>
    </p:spTree>
    <p:extLst>
      <p:ext uri="{BB962C8B-B14F-4D97-AF65-F5344CB8AC3E}">
        <p14:creationId xmlns:p14="http://schemas.microsoft.com/office/powerpoint/2010/main" val="39471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关系模式，则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3NF</a:t>
            </a:r>
            <a:r>
              <a:rPr lang="zh-CN" altLang="en-US" dirty="0" smtClean="0"/>
              <a:t>关系模式，反之则不然。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① 证明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</a:t>
            </a:r>
            <a:r>
              <a:rPr lang="zh-CN" altLang="en-US" dirty="0"/>
              <a:t>则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（反证法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3NF</a:t>
            </a:r>
            <a:r>
              <a:rPr lang="zh-CN" altLang="en-US" dirty="0" smtClean="0">
                <a:sym typeface="Symbol"/>
              </a:rPr>
              <a:t>。根据</a:t>
            </a:r>
            <a:r>
              <a:rPr lang="en-US" altLang="zh-CN" dirty="0" smtClean="0">
                <a:sym typeface="Symbol"/>
              </a:rPr>
              <a:t>3NF</a:t>
            </a:r>
            <a:r>
              <a:rPr lang="zh-CN" altLang="en-US" dirty="0" smtClean="0">
                <a:sym typeface="Symbol"/>
              </a:rPr>
              <a:t>的定义，可以得出：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中存在码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，属性组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和非主属性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YX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，使得</a:t>
            </a:r>
            <a:r>
              <a:rPr lang="en-US" altLang="zh-CN" dirty="0" smtClean="0">
                <a:sym typeface="Symbol"/>
              </a:rPr>
              <a:t>XY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YZ</a:t>
            </a:r>
            <a:r>
              <a:rPr lang="zh-CN" altLang="en-US" dirty="0" smtClean="0">
                <a:sym typeface="Symbol"/>
              </a:rPr>
              <a:t>成立。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/>
              <a:t>∵ </a:t>
            </a:r>
            <a:r>
              <a:rPr lang="en-US" altLang="zh-CN" dirty="0" smtClean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∴ 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的候选码。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的任一候选码都能够完全函数确定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的每个属性）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∵ 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中存在函数依赖</a:t>
            </a:r>
            <a:r>
              <a:rPr lang="en-US" altLang="zh-CN" dirty="0">
                <a:sym typeface="Symbol"/>
              </a:rPr>
              <a:t>Y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，而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不包含码，</a:t>
            </a:r>
            <a:r>
              <a:rPr lang="zh-CN" altLang="en-US" dirty="0"/>
              <a:t>∴ 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BCNF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与已知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C00000"/>
                </a:solidFill>
              </a:rPr>
              <a:t>BCNF</a:t>
            </a:r>
            <a:r>
              <a:rPr lang="zh-CN" altLang="en-US" dirty="0" smtClean="0">
                <a:solidFill>
                  <a:srgbClr val="C00000"/>
                </a:solidFill>
              </a:rPr>
              <a:t>矛盾</a:t>
            </a:r>
            <a:r>
              <a:rPr lang="zh-CN" altLang="en-US" dirty="0" smtClean="0"/>
              <a:t>，故假设不成立，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 smtClean="0"/>
              <a:t>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，证明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12160" y="3224265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907704" y="3933056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SzPct val="68000"/>
                </a:pPr>
                <a:r>
                  <a:rPr lang="zh-CN" altLang="en-US" dirty="0" smtClean="0"/>
                  <a:t>② 证明</a:t>
                </a:r>
                <a:r>
                  <a:rPr lang="en-US" altLang="zh-CN" dirty="0"/>
                  <a:t>R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/>
                  <a:t>3NF</a:t>
                </a:r>
                <a:r>
                  <a:rPr lang="zh-CN" altLang="en-US" dirty="0"/>
                  <a:t>，但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不一定属于</a:t>
                </a:r>
                <a:r>
                  <a:rPr lang="en-US" altLang="zh-CN" dirty="0"/>
                  <a:t>BCNF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中存在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主属性</a:t>
                </a:r>
                <a:r>
                  <a:rPr lang="zh-CN" altLang="en-US" dirty="0" smtClean="0"/>
                  <a:t>对码的部分函数依赖或传递函数依赖，则</a:t>
                </a:r>
                <a:r>
                  <a:rPr lang="en-US" altLang="zh-CN" dirty="0" smtClean="0"/>
                  <a:t>R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/>
                  <a:t>3NF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但</a:t>
                </a:r>
                <a:r>
                  <a:rPr lang="en-US" altLang="zh-CN" dirty="0" smtClean="0"/>
                  <a:t>R</a:t>
                </a:r>
                <a:r>
                  <a:rPr lang="zh-CN" altLang="en-US" dirty="0">
                    <a:sym typeface="Symbol"/>
                  </a:rPr>
                  <a:t></a:t>
                </a:r>
                <a:r>
                  <a:rPr lang="en-US" altLang="zh-CN" dirty="0" smtClean="0">
                    <a:sym typeface="Symbol"/>
                  </a:rPr>
                  <a:t>BCNF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en-US" altLang="zh-CN" dirty="0" smtClean="0">
                  <a:sym typeface="Symbol"/>
                </a:endParaRPr>
              </a:p>
              <a:p>
                <a:pPr lvl="2"/>
                <a:r>
                  <a:rPr lang="zh-CN" altLang="en-US" dirty="0" smtClean="0">
                    <a:sym typeface="Symbol"/>
                  </a:rPr>
                  <a:t>举例：教材</a:t>
                </a:r>
                <a:r>
                  <a:rPr lang="en-US" altLang="zh-CN" dirty="0" smtClean="0">
                    <a:sym typeface="Symbol"/>
                  </a:rPr>
                  <a:t>185</a:t>
                </a:r>
                <a:r>
                  <a:rPr lang="zh-CN" altLang="en-US" dirty="0" smtClean="0">
                    <a:sym typeface="Symbol"/>
                  </a:rPr>
                  <a:t>页中例</a:t>
                </a:r>
                <a:r>
                  <a:rPr lang="en-US" altLang="zh-CN" dirty="0" smtClean="0">
                    <a:sym typeface="Symbol"/>
                  </a:rPr>
                  <a:t>6.8</a:t>
                </a:r>
                <a:r>
                  <a:rPr lang="zh-CN" altLang="en-US" dirty="0" smtClean="0">
                    <a:sym typeface="Symbol"/>
                  </a:rPr>
                  <a:t>，在关系模式</a:t>
                </a:r>
                <a:r>
                  <a:rPr lang="en-US" altLang="zh-CN" dirty="0" smtClean="0">
                    <a:sym typeface="Symbol"/>
                  </a:rPr>
                  <a:t>STJ</a:t>
                </a:r>
                <a:r>
                  <a:rPr lang="zh-CN" altLang="en-US" dirty="0" smtClean="0">
                    <a:sym typeface="Symbol"/>
                  </a:rPr>
                  <a:t>（</a:t>
                </a:r>
                <a:r>
                  <a:rPr lang="en-US" altLang="zh-CN" dirty="0" smtClean="0">
                    <a:sym typeface="Symbol"/>
                  </a:rPr>
                  <a:t>S, T, J</a:t>
                </a:r>
                <a:r>
                  <a:rPr lang="zh-CN" altLang="en-US" dirty="0" smtClean="0">
                    <a:sym typeface="Symbol"/>
                  </a:rPr>
                  <a:t>）中，</a:t>
                </a:r>
                <a:r>
                  <a:rPr lang="en-US" altLang="zh-CN" dirty="0" smtClean="0">
                    <a:sym typeface="Symbol"/>
                  </a:rPr>
                  <a:t/>
                </a:r>
                <a:br>
                  <a:rPr lang="en-US" altLang="zh-CN" dirty="0" smtClean="0">
                    <a:sym typeface="Symbol"/>
                  </a:rPr>
                </a:br>
                <a:r>
                  <a:rPr lang="en-US" altLang="zh-CN" dirty="0" smtClean="0">
                    <a:sym typeface="Symbol"/>
                  </a:rPr>
                  <a:t>(S, J)  T, (S, T)  J, T  J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en-US" altLang="zh-CN" dirty="0" smtClean="0">
                  <a:sym typeface="Symbol"/>
                </a:endParaRPr>
              </a:p>
              <a:p>
                <a:pPr lvl="2"/>
                <a:r>
                  <a:rPr lang="zh-CN" altLang="en-US" dirty="0" smtClean="0"/>
                  <a:t>∵ </a:t>
                </a:r>
                <a:r>
                  <a:rPr lang="en-US" altLang="zh-CN" dirty="0" smtClean="0"/>
                  <a:t>(S, J)</a:t>
                </a:r>
                <a:r>
                  <a:rPr lang="en-US" altLang="zh-CN" baseline="-25000" dirty="0" smtClean="0"/>
                  <a:t>F</a:t>
                </a:r>
                <a:r>
                  <a:rPr lang="en-US" altLang="zh-CN" baseline="30000" dirty="0" smtClean="0"/>
                  <a:t>+</a:t>
                </a:r>
                <a:r>
                  <a:rPr lang="en-US" altLang="zh-CN" dirty="0" smtClean="0"/>
                  <a:t> = {S, J, T}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 ∴ </a:t>
                </a:r>
                <a:r>
                  <a:rPr lang="en-US" altLang="zh-CN" dirty="0" smtClean="0"/>
                  <a:t>(S, J)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的候选码；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/>
                  <a:t>(S, </a:t>
                </a:r>
                <a:r>
                  <a:rPr lang="en-US" altLang="zh-CN" dirty="0" smtClean="0"/>
                  <a:t>T)</a:t>
                </a:r>
                <a:r>
                  <a:rPr lang="en-US" altLang="zh-CN" baseline="-25000" dirty="0" smtClean="0"/>
                  <a:t>F</a:t>
                </a:r>
                <a:r>
                  <a:rPr lang="en-US" altLang="zh-CN" baseline="30000" dirty="0"/>
                  <a:t>+</a:t>
                </a:r>
                <a:r>
                  <a:rPr lang="en-US" altLang="zh-CN" dirty="0"/>
                  <a:t> = {S, </a:t>
                </a:r>
                <a:r>
                  <a:rPr lang="en-US" altLang="zh-CN" dirty="0" smtClean="0"/>
                  <a:t>T, J}</a:t>
                </a:r>
                <a:r>
                  <a:rPr lang="zh-CN" altLang="en-US" dirty="0"/>
                  <a:t>， ∴ </a:t>
                </a:r>
                <a:r>
                  <a:rPr lang="en-US" altLang="zh-CN" dirty="0"/>
                  <a:t>(S, </a:t>
                </a:r>
                <a:r>
                  <a:rPr lang="en-US" altLang="zh-CN" dirty="0" smtClean="0"/>
                  <a:t>T)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STJ</a:t>
                </a:r>
                <a:r>
                  <a:rPr lang="zh-CN" altLang="en-US" dirty="0"/>
                  <a:t>的候选码；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∴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都是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的主属性。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>
                    <a:sym typeface="Symbol"/>
                  </a:rPr>
                  <a:t>T  </a:t>
                </a:r>
                <a:r>
                  <a:rPr lang="en-US" altLang="zh-CN" dirty="0" smtClean="0">
                    <a:sym typeface="Symbol"/>
                  </a:rPr>
                  <a:t>J</a:t>
                </a:r>
                <a:r>
                  <a:rPr lang="zh-CN" altLang="en-US" dirty="0" smtClean="0">
                    <a:sym typeface="Symbol"/>
                  </a:rPr>
                  <a:t>，</a:t>
                </a:r>
                <a:r>
                  <a:rPr lang="zh-CN" altLang="en-US" dirty="0"/>
                  <a:t>∴ </a:t>
                </a:r>
                <a:r>
                  <a:rPr lang="en-US" altLang="zh-CN" dirty="0">
                    <a:sym typeface="Symbol"/>
                  </a:rPr>
                  <a:t>STJ</a:t>
                </a:r>
                <a:r>
                  <a:rPr lang="zh-CN" altLang="en-US" dirty="0">
                    <a:sym typeface="Symbol"/>
                  </a:rPr>
                  <a:t>中存在部分函数依赖</a:t>
                </a:r>
                <a:r>
                  <a:rPr lang="en-US" altLang="zh-CN" dirty="0">
                    <a:sym typeface="Symbol"/>
                  </a:rPr>
                  <a:t>(S, T)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  <a:sym typeface="Symbol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ym typeface="Symbol"/>
                  </a:rPr>
                  <a:t> </a:t>
                </a:r>
                <a:r>
                  <a:rPr lang="en-US" altLang="zh-CN" dirty="0" smtClean="0">
                    <a:sym typeface="Symbol"/>
                  </a:rPr>
                  <a:t>J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en-US" altLang="zh-CN" dirty="0" smtClean="0">
                  <a:sym typeface="Symbol"/>
                </a:endParaRPr>
              </a:p>
              <a:p>
                <a:pPr lvl="2"/>
                <a:r>
                  <a:rPr lang="zh-CN" altLang="en-US" dirty="0" smtClean="0">
                    <a:solidFill>
                      <a:srgbClr val="C00000"/>
                    </a:solidFill>
                  </a:rPr>
                  <a:t>然而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 ∵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是主属性，</a:t>
                </a:r>
                <a:r>
                  <a:rPr lang="zh-CN" altLang="en-US" dirty="0"/>
                  <a:t> ∴ 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仍然属于</a:t>
                </a:r>
                <a:r>
                  <a:rPr lang="en-US" altLang="zh-CN" dirty="0" smtClean="0"/>
                  <a:t>2NF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中不存在传递函数依赖，</a:t>
                </a:r>
                <a:r>
                  <a:rPr lang="zh-CN" altLang="en-US" dirty="0"/>
                  <a:t> ∴ </a:t>
                </a:r>
                <a:r>
                  <a:rPr lang="en-US" altLang="zh-CN" dirty="0" smtClean="0"/>
                  <a:t>STJ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 smtClean="0"/>
                  <a:t>3NF</a:t>
                </a:r>
                <a:r>
                  <a:rPr lang="zh-CN" altLang="en-US" dirty="0" smtClean="0"/>
                  <a:t>。但是函数依赖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>
                    <a:sym typeface="Symbol"/>
                  </a:rPr>
                  <a:t>T </a:t>
                </a:r>
                <a:r>
                  <a:rPr lang="en-US" altLang="zh-CN" dirty="0">
                    <a:sym typeface="Symbol"/>
                  </a:rPr>
                  <a:t> </a:t>
                </a:r>
                <a:r>
                  <a:rPr lang="en-US" altLang="zh-CN" dirty="0" smtClean="0">
                    <a:sym typeface="Symbol"/>
                  </a:rPr>
                  <a:t>J</a:t>
                </a:r>
                <a:r>
                  <a:rPr lang="zh-CN" altLang="en-US" dirty="0" smtClean="0">
                    <a:sym typeface="Symbol"/>
                  </a:rPr>
                  <a:t>中的决定因素</a:t>
                </a:r>
                <a:r>
                  <a:rPr lang="en-US" altLang="zh-CN" dirty="0" smtClean="0">
                    <a:sym typeface="Symbol"/>
                  </a:rPr>
                  <a:t>T</a:t>
                </a:r>
                <a:r>
                  <a:rPr lang="zh-CN" altLang="en-US" dirty="0" smtClean="0">
                    <a:sym typeface="Symbol"/>
                  </a:rPr>
                  <a:t>不包含码，</a:t>
                </a:r>
                <a:r>
                  <a:rPr lang="zh-CN" altLang="en-US" dirty="0"/>
                  <a:t>∴ </a:t>
                </a:r>
                <a:r>
                  <a:rPr lang="en-US" altLang="zh-CN" dirty="0" smtClean="0"/>
                  <a:t>STJ</a:t>
                </a:r>
                <a:r>
                  <a:rPr lang="zh-CN" altLang="en-US" dirty="0">
                    <a:sym typeface="Symbol"/>
                  </a:rPr>
                  <a:t> </a:t>
                </a:r>
                <a:r>
                  <a:rPr lang="en-US" altLang="zh-CN" dirty="0" smtClean="0">
                    <a:sym typeface="Symbol"/>
                  </a:rPr>
                  <a:t>BCNF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7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8</a:t>
            </a:r>
            <a:r>
              <a:rPr lang="zh-CN" altLang="en-US" dirty="0"/>
              <a:t>，证明</a:t>
            </a:r>
          </a:p>
        </p:txBody>
      </p:sp>
    </p:spTree>
    <p:extLst>
      <p:ext uri="{BB962C8B-B14F-4D97-AF65-F5344CB8AC3E}">
        <p14:creationId xmlns:p14="http://schemas.microsoft.com/office/powerpoint/2010/main" val="6292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3NF</a:t>
            </a:r>
            <a:r>
              <a:rPr lang="zh-CN" altLang="en-US" dirty="0" smtClean="0"/>
              <a:t>关系模式，则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一定是</a:t>
            </a:r>
            <a:r>
              <a:rPr lang="en-US" altLang="zh-CN" dirty="0" smtClean="0"/>
              <a:t>2NF</a:t>
            </a:r>
            <a:r>
              <a:rPr lang="zh-CN" altLang="en-US" dirty="0" smtClean="0"/>
              <a:t>关系模式。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证明：反证法。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3NF</a:t>
            </a:r>
            <a:r>
              <a:rPr lang="zh-CN" altLang="en-US" dirty="0"/>
              <a:t>，但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2NF</a:t>
            </a:r>
            <a:r>
              <a:rPr lang="zh-CN" altLang="en-US" dirty="0" smtClean="0">
                <a:sym typeface="Symbol"/>
              </a:rPr>
              <a:t>。根据</a:t>
            </a:r>
            <a:r>
              <a:rPr lang="en-US" altLang="zh-CN" dirty="0" smtClean="0">
                <a:sym typeface="Symbol"/>
              </a:rPr>
              <a:t>2NF</a:t>
            </a:r>
            <a:r>
              <a:rPr lang="zh-CN" altLang="en-US" dirty="0" smtClean="0">
                <a:sym typeface="Symbol"/>
              </a:rPr>
              <a:t>的定义，可以得出：</a:t>
            </a:r>
            <a:endParaRPr lang="en-US" altLang="zh-CN" dirty="0">
              <a:sym typeface="Symbol"/>
            </a:endParaRPr>
          </a:p>
          <a:p>
            <a:pPr lvl="2"/>
            <a:r>
              <a:rPr lang="en-US" altLang="zh-CN" dirty="0" smtClean="0"/>
              <a:t>R</a:t>
            </a:r>
            <a:r>
              <a:rPr lang="zh-CN" altLang="en-US" dirty="0" smtClean="0"/>
              <a:t>中存在</a:t>
            </a:r>
            <a:r>
              <a:rPr lang="zh-CN" altLang="en-US" dirty="0" smtClean="0">
                <a:solidFill>
                  <a:srgbClr val="C00000"/>
                </a:solidFill>
              </a:rPr>
              <a:t>非主属性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zh-CN" altLang="en-US" dirty="0" smtClean="0"/>
              <a:t>部分函数依赖于</a:t>
            </a:r>
            <a:r>
              <a:rPr lang="zh-CN" altLang="en-US" dirty="0" smtClean="0">
                <a:solidFill>
                  <a:srgbClr val="C00000"/>
                </a:solidFill>
              </a:rPr>
              <a:t>候选码</a:t>
            </a:r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r>
              <a:rPr lang="zh-CN" altLang="en-US" dirty="0" smtClean="0"/>
              <a:t>，即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根据部分函数依赖的定义，</a:t>
            </a:r>
            <a:r>
              <a:rPr lang="en-US" altLang="zh-CN" dirty="0"/>
              <a:t>R</a:t>
            </a:r>
            <a:r>
              <a:rPr lang="zh-CN" altLang="en-US" dirty="0"/>
              <a:t>中</a:t>
            </a:r>
            <a:r>
              <a:rPr lang="zh-CN" altLang="en-US" dirty="0" smtClean="0"/>
              <a:t>存在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的真子集</a:t>
            </a:r>
            <a:r>
              <a:rPr lang="en-US" altLang="zh-CN" dirty="0">
                <a:sym typeface="Symbol"/>
              </a:rPr>
              <a:t>X’  X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 smtClean="0">
                <a:sym typeface="Symbol"/>
              </a:rPr>
              <a:t>使得</a:t>
            </a:r>
            <a:r>
              <a:rPr lang="en-US" altLang="zh-CN" dirty="0" smtClean="0">
                <a:sym typeface="Symbol"/>
              </a:rPr>
              <a:t/>
            </a:r>
            <a:br>
              <a:rPr lang="en-US" altLang="zh-CN" dirty="0" smtClean="0">
                <a:sym typeface="Symbol"/>
              </a:rPr>
            </a:br>
            <a:r>
              <a:rPr lang="en-US" altLang="zh-CN" dirty="0" smtClean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’ </a:t>
            </a:r>
            <a:r>
              <a:rPr lang="en-US" altLang="zh-CN" dirty="0" smtClean="0">
                <a:sym typeface="Symbol"/>
              </a:rPr>
              <a:t>Z</a:t>
            </a:r>
            <a:r>
              <a:rPr lang="zh-CN" altLang="en-US" dirty="0" smtClean="0">
                <a:sym typeface="Symbol"/>
              </a:rPr>
              <a:t>成立。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/>
              <a:t>∵ 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中存在码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，属性组</a:t>
            </a:r>
            <a:r>
              <a:rPr lang="en-US" altLang="zh-CN" dirty="0">
                <a:sym typeface="Symbol"/>
              </a:rPr>
              <a:t>X</a:t>
            </a:r>
            <a:r>
              <a:rPr lang="en-US" altLang="zh-CN" dirty="0" smtClean="0">
                <a:sym typeface="Symbol"/>
              </a:rPr>
              <a:t>’</a:t>
            </a:r>
            <a:r>
              <a:rPr lang="zh-CN" altLang="en-US" dirty="0" smtClean="0">
                <a:sym typeface="Symbol"/>
              </a:rPr>
              <a:t>及非主属性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 X’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’ 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/>
            </a:r>
            <a:br>
              <a:rPr lang="en-US" altLang="zh-CN" dirty="0" smtClean="0">
                <a:sym typeface="Symbol"/>
              </a:rPr>
            </a:br>
            <a:r>
              <a:rPr lang="zh-CN" altLang="en-US" dirty="0" smtClean="0">
                <a:sym typeface="Symbol"/>
              </a:rPr>
              <a:t>使得</a:t>
            </a:r>
            <a:r>
              <a:rPr lang="en-US" altLang="zh-CN" dirty="0">
                <a:sym typeface="Symbol"/>
              </a:rPr>
              <a:t>X</a:t>
            </a:r>
            <a:r>
              <a:rPr lang="en-US" altLang="zh-CN" dirty="0" smtClean="0">
                <a:sym typeface="Symbol"/>
              </a:rPr>
              <a:t>X</a:t>
            </a:r>
            <a:r>
              <a:rPr lang="en-US" altLang="zh-CN" dirty="0">
                <a:sym typeface="Symbol"/>
              </a:rPr>
              <a:t>’ 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 X</a:t>
            </a:r>
            <a:r>
              <a:rPr lang="en-US" altLang="zh-CN" dirty="0" smtClean="0">
                <a:sym typeface="Symbol"/>
              </a:rPr>
              <a:t>’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成立，</a:t>
            </a:r>
            <a:r>
              <a:rPr lang="zh-CN" altLang="en-US" dirty="0"/>
              <a:t> ∴ 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3NF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与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已知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C00000"/>
                </a:solidFill>
              </a:rPr>
              <a:t>3NF</a:t>
            </a:r>
            <a:r>
              <a:rPr lang="zh-CN" altLang="en-US" dirty="0">
                <a:solidFill>
                  <a:srgbClr val="C00000"/>
                </a:solidFill>
              </a:rPr>
              <a:t>矛盾</a:t>
            </a:r>
            <a:r>
              <a:rPr lang="zh-CN" altLang="en-US" dirty="0"/>
              <a:t>，故假设不成立，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2NF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8</a:t>
            </a:r>
            <a:r>
              <a:rPr lang="zh-CN" altLang="en-US" dirty="0"/>
              <a:t>，证明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624240" y="4293096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80945"/>
              </p:ext>
            </p:extLst>
          </p:nvPr>
        </p:nvGraphicFramePr>
        <p:xfrm>
          <a:off x="7020272" y="3068960"/>
          <a:ext cx="11541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Formula" r:id="rId3" imgW="583200" imgH="208440" progId="Equation.Ribbit">
                  <p:embed/>
                </p:oleObj>
              </mc:Choice>
              <mc:Fallback>
                <p:oleObj name="Formula" r:id="rId3" imgW="583200" imgH="20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272" y="3068960"/>
                        <a:ext cx="11541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6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83671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</a:t>
            </a:r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3347864" y="181346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>
            <a:stCxn id="2" idx="2"/>
            <a:endCxn id="3" idx="0"/>
          </p:cNvCxnSpPr>
          <p:nvPr/>
        </p:nvCxnSpPr>
        <p:spPr>
          <a:xfrm flipH="1">
            <a:off x="4139952" y="1206044"/>
            <a:ext cx="1872208" cy="60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91880" y="294200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班级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3" idx="2"/>
            <a:endCxn id="7" idx="0"/>
          </p:cNvCxnSpPr>
          <p:nvPr/>
        </p:nvCxnSpPr>
        <p:spPr>
          <a:xfrm>
            <a:off x="4139952" y="2533546"/>
            <a:ext cx="0" cy="40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3347864" y="371703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486916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2" idx="2"/>
            <a:endCxn id="13" idx="0"/>
          </p:cNvCxnSpPr>
          <p:nvPr/>
        </p:nvCxnSpPr>
        <p:spPr>
          <a:xfrm>
            <a:off x="4139952" y="443711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2" idx="0"/>
          </p:cNvCxnSpPr>
          <p:nvPr/>
        </p:nvCxnSpPr>
        <p:spPr>
          <a:xfrm>
            <a:off x="4139952" y="3311341"/>
            <a:ext cx="0" cy="40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7092280" y="181346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6296" y="294200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教研室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1" idx="2"/>
            <a:endCxn id="22" idx="0"/>
          </p:cNvCxnSpPr>
          <p:nvPr/>
        </p:nvCxnSpPr>
        <p:spPr>
          <a:xfrm>
            <a:off x="7884368" y="2533546"/>
            <a:ext cx="0" cy="40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7092280" y="371703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6296" y="486916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教员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24" idx="2"/>
            <a:endCxn id="25" idx="0"/>
          </p:cNvCxnSpPr>
          <p:nvPr/>
        </p:nvCxnSpPr>
        <p:spPr>
          <a:xfrm>
            <a:off x="7884368" y="443711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2"/>
            <a:endCxn id="24" idx="0"/>
          </p:cNvCxnSpPr>
          <p:nvPr/>
        </p:nvCxnSpPr>
        <p:spPr>
          <a:xfrm>
            <a:off x="7884368" y="3311341"/>
            <a:ext cx="0" cy="40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" idx="2"/>
            <a:endCxn id="21" idx="0"/>
          </p:cNvCxnSpPr>
          <p:nvPr/>
        </p:nvCxnSpPr>
        <p:spPr>
          <a:xfrm>
            <a:off x="6012160" y="1206044"/>
            <a:ext cx="1872208" cy="60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3347864" y="573325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0192" y="590863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课程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4" idx="3"/>
            <a:endCxn id="35" idx="1"/>
          </p:cNvCxnSpPr>
          <p:nvPr/>
        </p:nvCxnSpPr>
        <p:spPr>
          <a:xfrm>
            <a:off x="4932040" y="609329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4" idx="0"/>
          </p:cNvCxnSpPr>
          <p:nvPr/>
        </p:nvCxnSpPr>
        <p:spPr>
          <a:xfrm>
            <a:off x="4139952" y="5238492"/>
            <a:ext cx="0" cy="49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菱形 42"/>
          <p:cNvSpPr/>
          <p:nvPr/>
        </p:nvSpPr>
        <p:spPr>
          <a:xfrm>
            <a:off x="5220072" y="469611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>
            <a:stCxn id="43" idx="1"/>
            <a:endCxn id="13" idx="3"/>
          </p:cNvCxnSpPr>
          <p:nvPr/>
        </p:nvCxnSpPr>
        <p:spPr>
          <a:xfrm flipH="1" flipV="1">
            <a:off x="4788024" y="5053826"/>
            <a:ext cx="432048" cy="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43" idx="3"/>
          </p:cNvCxnSpPr>
          <p:nvPr/>
        </p:nvCxnSpPr>
        <p:spPr>
          <a:xfrm flipH="1">
            <a:off x="6804248" y="5053826"/>
            <a:ext cx="432048" cy="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1"/>
          <p:cNvSpPr txBox="1">
            <a:spLocks/>
          </p:cNvSpPr>
          <p:nvPr/>
        </p:nvSpPr>
        <p:spPr>
          <a:xfrm>
            <a:off x="14572" y="1157383"/>
            <a:ext cx="3333292" cy="34174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 smtClean="0"/>
              <a:t>学校中有若干系，每个系有若干班级和教研室，每个教研室有若干教员，其中有的教授和副教授每人各带若干研究生，每个班有若干学生，每个学生选修若干课程，每门课可以由若干学生选修。请用</a:t>
            </a:r>
            <a:r>
              <a:rPr lang="en-US" altLang="zh-CN" sz="2000" dirty="0" smtClean="0">
                <a:solidFill>
                  <a:srgbClr val="FF0000"/>
                </a:solidFill>
              </a:rPr>
              <a:t>E-R</a:t>
            </a:r>
            <a:r>
              <a:rPr lang="zh-CN" altLang="en-US" sz="2000" dirty="0" smtClean="0">
                <a:solidFill>
                  <a:srgbClr val="FF0000"/>
                </a:solidFill>
              </a:rPr>
              <a:t>图</a:t>
            </a:r>
            <a:r>
              <a:rPr lang="zh-CN" altLang="en-US" sz="2000" dirty="0" smtClean="0"/>
              <a:t>画出此学校的概念模型。</a:t>
            </a:r>
            <a:endParaRPr lang="zh-CN" altLang="en-US" sz="2000" dirty="0"/>
          </a:p>
        </p:txBody>
      </p:sp>
      <p:sp>
        <p:nvSpPr>
          <p:cNvPr id="49" name="标题 2"/>
          <p:cNvSpPr txBox="1">
            <a:spLocks/>
          </p:cNvSpPr>
          <p:nvPr/>
        </p:nvSpPr>
        <p:spPr>
          <a:xfrm>
            <a:off x="457200" y="274638"/>
            <a:ext cx="332271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 smtClean="0"/>
              <a:t>第七章 习题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60032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40252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39952" y="33541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84368" y="33541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39952" y="25726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84368" y="25726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39952" y="4499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84368" y="4499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38836" y="5741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60032" y="4787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139952" y="53543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40252" y="4787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427984" y="40466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86205" y="5954015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71" idx="0"/>
            <a:endCxn id="25" idx="0"/>
          </p:cNvCxnSpPr>
          <p:nvPr/>
        </p:nvCxnSpPr>
        <p:spPr>
          <a:xfrm>
            <a:off x="5828895" y="5650187"/>
            <a:ext cx="5382" cy="30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7236296" y="577841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0312" y="357301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课程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4" idx="0"/>
            <a:endCxn id="35" idx="2"/>
          </p:cNvCxnSpPr>
          <p:nvPr/>
        </p:nvCxnSpPr>
        <p:spPr>
          <a:xfrm flipV="1">
            <a:off x="8028384" y="3942348"/>
            <a:ext cx="0" cy="183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5" idx="3"/>
            <a:endCxn id="34" idx="1"/>
          </p:cNvCxnSpPr>
          <p:nvPr/>
        </p:nvCxnSpPr>
        <p:spPr>
          <a:xfrm flipV="1">
            <a:off x="6482349" y="6138452"/>
            <a:ext cx="753947" cy="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8344" y="467571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60232" y="58052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27984" y="1088524"/>
            <a:ext cx="1307828" cy="51365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3" idx="2"/>
            <a:endCxn id="15" idx="0"/>
          </p:cNvCxnSpPr>
          <p:nvPr/>
        </p:nvCxnSpPr>
        <p:spPr>
          <a:xfrm>
            <a:off x="5076056" y="773996"/>
            <a:ext cx="5842" cy="314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196221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教授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91932" y="196221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副教授</a:t>
            </a:r>
            <a:endParaRPr lang="zh-CN" altLang="en-US" dirty="0"/>
          </a:p>
        </p:txBody>
      </p:sp>
      <p:cxnSp>
        <p:nvCxnSpPr>
          <p:cNvPr id="31" name="直接连接符 30"/>
          <p:cNvCxnSpPr>
            <a:endCxn id="50" idx="0"/>
          </p:cNvCxnSpPr>
          <p:nvPr/>
        </p:nvCxnSpPr>
        <p:spPr>
          <a:xfrm flipH="1">
            <a:off x="4139952" y="1602177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64" idx="0"/>
          </p:cNvCxnSpPr>
          <p:nvPr/>
        </p:nvCxnSpPr>
        <p:spPr>
          <a:xfrm>
            <a:off x="5508104" y="1602569"/>
            <a:ext cx="331900" cy="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 rot="10800000">
            <a:off x="5174981" y="5135387"/>
            <a:ext cx="1307828" cy="514800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02389" y="440119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研究生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02441" y="440119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本科生</a:t>
            </a:r>
            <a:endParaRPr lang="zh-CN" altLang="en-US" dirty="0"/>
          </a:p>
        </p:txBody>
      </p:sp>
      <p:cxnSp>
        <p:nvCxnSpPr>
          <p:cNvPr id="74" name="直接连接符 73"/>
          <p:cNvCxnSpPr>
            <a:endCxn id="72" idx="2"/>
          </p:cNvCxnSpPr>
          <p:nvPr/>
        </p:nvCxnSpPr>
        <p:spPr>
          <a:xfrm flipH="1" flipV="1">
            <a:off x="4950461" y="4770529"/>
            <a:ext cx="447552" cy="3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3" idx="2"/>
          </p:cNvCxnSpPr>
          <p:nvPr/>
        </p:nvCxnSpPr>
        <p:spPr>
          <a:xfrm flipV="1">
            <a:off x="6300192" y="4770529"/>
            <a:ext cx="350321" cy="3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菱形 85"/>
          <p:cNvSpPr/>
          <p:nvPr/>
        </p:nvSpPr>
        <p:spPr>
          <a:xfrm>
            <a:off x="3347864" y="2898321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菱形 86"/>
          <p:cNvSpPr/>
          <p:nvPr/>
        </p:nvSpPr>
        <p:spPr>
          <a:xfrm>
            <a:off x="5053478" y="2898321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/>
          <p:cNvCxnSpPr>
            <a:stCxn id="64" idx="2"/>
            <a:endCxn id="87" idx="0"/>
          </p:cNvCxnSpPr>
          <p:nvPr/>
        </p:nvCxnSpPr>
        <p:spPr>
          <a:xfrm>
            <a:off x="5840004" y="2331549"/>
            <a:ext cx="5562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7" idx="2"/>
            <a:endCxn id="72" idx="0"/>
          </p:cNvCxnSpPr>
          <p:nvPr/>
        </p:nvCxnSpPr>
        <p:spPr>
          <a:xfrm flipH="1">
            <a:off x="4950461" y="3618401"/>
            <a:ext cx="895105" cy="782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50" idx="2"/>
            <a:endCxn id="86" idx="0"/>
          </p:cNvCxnSpPr>
          <p:nvPr/>
        </p:nvCxnSpPr>
        <p:spPr>
          <a:xfrm>
            <a:off x="4139952" y="2331549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6" idx="2"/>
            <a:endCxn id="72" idx="0"/>
          </p:cNvCxnSpPr>
          <p:nvPr/>
        </p:nvCxnSpPr>
        <p:spPr>
          <a:xfrm>
            <a:off x="4139952" y="3618401"/>
            <a:ext cx="810509" cy="782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39552" y="3073695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</a:t>
            </a:r>
            <a:endParaRPr lang="zh-CN" altLang="en-US" dirty="0"/>
          </a:p>
        </p:txBody>
      </p:sp>
      <p:sp>
        <p:nvSpPr>
          <p:cNvPr id="136" name="菱形 135"/>
          <p:cNvSpPr/>
          <p:nvPr/>
        </p:nvSpPr>
        <p:spPr>
          <a:xfrm>
            <a:off x="395536" y="3951918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/>
          <p:cNvCxnSpPr>
            <a:stCxn id="135" idx="2"/>
            <a:endCxn id="136" idx="0"/>
          </p:cNvCxnSpPr>
          <p:nvPr/>
        </p:nvCxnSpPr>
        <p:spPr>
          <a:xfrm>
            <a:off x="1187624" y="3443026"/>
            <a:ext cx="0" cy="5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39552" y="521990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班级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36" idx="2"/>
            <a:endCxn id="138" idx="0"/>
          </p:cNvCxnSpPr>
          <p:nvPr/>
        </p:nvCxnSpPr>
        <p:spPr>
          <a:xfrm>
            <a:off x="1187624" y="4671998"/>
            <a:ext cx="0" cy="54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菱形 139"/>
          <p:cNvSpPr/>
          <p:nvPr/>
        </p:nvSpPr>
        <p:spPr>
          <a:xfrm>
            <a:off x="395536" y="183869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9552" y="92144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教研室</a:t>
            </a:r>
            <a:endParaRPr lang="zh-CN" altLang="en-US" dirty="0"/>
          </a:p>
        </p:txBody>
      </p:sp>
      <p:cxnSp>
        <p:nvCxnSpPr>
          <p:cNvPr id="142" name="直接连接符 141"/>
          <p:cNvCxnSpPr>
            <a:stCxn id="140" idx="0"/>
            <a:endCxn id="141" idx="2"/>
          </p:cNvCxnSpPr>
          <p:nvPr/>
        </p:nvCxnSpPr>
        <p:spPr>
          <a:xfrm flipV="1">
            <a:off x="1187624" y="1290781"/>
            <a:ext cx="0" cy="54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5" idx="0"/>
            <a:endCxn id="140" idx="2"/>
          </p:cNvCxnSpPr>
          <p:nvPr/>
        </p:nvCxnSpPr>
        <p:spPr>
          <a:xfrm flipV="1">
            <a:off x="1187624" y="2558772"/>
            <a:ext cx="0" cy="51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187624" y="36138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187624" y="26480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187624" y="47612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187624" y="14179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60" name="菱形 159"/>
          <p:cNvSpPr/>
          <p:nvPr/>
        </p:nvSpPr>
        <p:spPr>
          <a:xfrm rot="600000">
            <a:off x="2633596" y="541837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菱形 160"/>
          <p:cNvSpPr/>
          <p:nvPr/>
        </p:nvSpPr>
        <p:spPr>
          <a:xfrm rot="-600000">
            <a:off x="2267744" y="488613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连接符 162"/>
          <p:cNvCxnSpPr>
            <a:stCxn id="138" idx="3"/>
            <a:endCxn id="160" idx="1"/>
          </p:cNvCxnSpPr>
          <p:nvPr/>
        </p:nvCxnSpPr>
        <p:spPr>
          <a:xfrm>
            <a:off x="1835696" y="5404574"/>
            <a:ext cx="809934" cy="236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0" idx="3"/>
            <a:endCxn id="25" idx="1"/>
          </p:cNvCxnSpPr>
          <p:nvPr/>
        </p:nvCxnSpPr>
        <p:spPr>
          <a:xfrm>
            <a:off x="4205738" y="5915957"/>
            <a:ext cx="980467" cy="222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1" idx="3"/>
            <a:endCxn id="161" idx="1"/>
          </p:cNvCxnSpPr>
          <p:nvPr/>
        </p:nvCxnSpPr>
        <p:spPr>
          <a:xfrm flipV="1">
            <a:off x="1835696" y="986198"/>
            <a:ext cx="444082" cy="119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1" idx="3"/>
            <a:endCxn id="13" idx="1"/>
          </p:cNvCxnSpPr>
          <p:nvPr/>
        </p:nvCxnSpPr>
        <p:spPr>
          <a:xfrm flipV="1">
            <a:off x="3839886" y="589330"/>
            <a:ext cx="588098" cy="12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099758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545206" y="57312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1880623" y="74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3923928" y="31764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6227385" y="724941"/>
            <a:ext cx="2177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>
                <a:solidFill>
                  <a:srgbClr val="FF0000"/>
                </a:solidFill>
              </a:rPr>
              <a:t>扩展的</a:t>
            </a:r>
            <a:r>
              <a:rPr lang="en-US" altLang="zh-CN" sz="2700" dirty="0" smtClean="0">
                <a:solidFill>
                  <a:srgbClr val="FF0000"/>
                </a:solidFill>
              </a:rPr>
              <a:t>E-R</a:t>
            </a:r>
            <a:r>
              <a:rPr lang="zh-CN" altLang="en-US" sz="2700" dirty="0" smtClean="0">
                <a:solidFill>
                  <a:srgbClr val="FF0000"/>
                </a:solidFill>
              </a:rPr>
              <a:t>图</a:t>
            </a:r>
            <a:endParaRPr lang="en-US" altLang="zh-CN" sz="2700" dirty="0" smtClean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39952" y="24633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845566" y="24633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499992" y="37797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508104" y="37797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6628" y="119675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12" name="菱形 11"/>
          <p:cNvSpPr/>
          <p:nvPr/>
        </p:nvSpPr>
        <p:spPr>
          <a:xfrm>
            <a:off x="3422612" y="213285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6628" y="341970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零件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2" idx="2"/>
            <a:endCxn id="13" idx="0"/>
          </p:cNvCxnSpPr>
          <p:nvPr/>
        </p:nvCxnSpPr>
        <p:spPr>
          <a:xfrm>
            <a:off x="4214700" y="2852936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2" idx="0"/>
          </p:cNvCxnSpPr>
          <p:nvPr/>
        </p:nvCxnSpPr>
        <p:spPr>
          <a:xfrm>
            <a:off x="4214700" y="1566084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 rot="900000">
            <a:off x="5384239" y="3693748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0352" y="454047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4" name="菱形 33"/>
          <p:cNvSpPr/>
          <p:nvPr/>
        </p:nvSpPr>
        <p:spPr>
          <a:xfrm>
            <a:off x="3422612" y="4365104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制成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6628" y="565195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原材料</a:t>
            </a:r>
          </a:p>
        </p:txBody>
      </p:sp>
      <p:cxnSp>
        <p:nvCxnSpPr>
          <p:cNvPr id="36" name="直接连接符 35"/>
          <p:cNvCxnSpPr>
            <a:stCxn id="34" idx="2"/>
            <a:endCxn id="35" idx="0"/>
          </p:cNvCxnSpPr>
          <p:nvPr/>
        </p:nvCxnSpPr>
        <p:spPr>
          <a:xfrm>
            <a:off x="4214700" y="5085184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4" idx="0"/>
          </p:cNvCxnSpPr>
          <p:nvPr/>
        </p:nvCxnSpPr>
        <p:spPr>
          <a:xfrm>
            <a:off x="4214700" y="3789040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64" idx="3"/>
          </p:cNvCxnSpPr>
          <p:nvPr/>
        </p:nvCxnSpPr>
        <p:spPr>
          <a:xfrm flipH="1">
            <a:off x="6941425" y="4725144"/>
            <a:ext cx="798927" cy="468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1"/>
          <p:cNvSpPr txBox="1">
            <a:spLocks/>
          </p:cNvSpPr>
          <p:nvPr/>
        </p:nvSpPr>
        <p:spPr>
          <a:xfrm>
            <a:off x="14572" y="1157383"/>
            <a:ext cx="3333292" cy="34174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/>
              <a:t>某工厂生产若干产品，每种产品由不同的零件组成，有的零件可用在不同的产品上</a:t>
            </a:r>
            <a:r>
              <a:rPr lang="zh-CN" altLang="en-US" sz="2000" dirty="0" smtClean="0"/>
              <a:t>。这些</a:t>
            </a:r>
            <a:r>
              <a:rPr lang="zh-CN" altLang="en-US" sz="2000" dirty="0"/>
              <a:t>零件由不同的原材料制成，不同零件所用的材料可以相同。这些零件按照所属的不同产品分别放在仓库中，原材料按照类别放在若干仓库中。请用</a:t>
            </a:r>
            <a:r>
              <a:rPr lang="en-US" altLang="zh-CN" sz="2000" dirty="0"/>
              <a:t>E-R</a:t>
            </a:r>
            <a:r>
              <a:rPr lang="zh-CN" altLang="en-US" sz="2000" dirty="0"/>
              <a:t>图画出此工厂产品、零件、材料、仓库的概念模型。</a:t>
            </a:r>
            <a:endParaRPr lang="zh-CN" altLang="en-US" sz="2000" dirty="0">
              <a:effectLst/>
            </a:endParaRPr>
          </a:p>
        </p:txBody>
      </p:sp>
      <p:sp>
        <p:nvSpPr>
          <p:cNvPr id="49" name="标题 2"/>
          <p:cNvSpPr txBox="1">
            <a:spLocks/>
          </p:cNvSpPr>
          <p:nvPr/>
        </p:nvSpPr>
        <p:spPr>
          <a:xfrm>
            <a:off x="457200" y="274638"/>
            <a:ext cx="332271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/>
              <a:t>第七章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11960" y="16915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14700" y="29876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14700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29815" y="39237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13" idx="3"/>
            <a:endCxn id="21" idx="1"/>
          </p:cNvCxnSpPr>
          <p:nvPr/>
        </p:nvCxnSpPr>
        <p:spPr>
          <a:xfrm>
            <a:off x="4862772" y="3604374"/>
            <a:ext cx="548457" cy="244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25" idx="1"/>
          </p:cNvCxnSpPr>
          <p:nvPr/>
        </p:nvCxnSpPr>
        <p:spPr>
          <a:xfrm>
            <a:off x="6941425" y="4258795"/>
            <a:ext cx="798927" cy="466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菱形 63"/>
          <p:cNvSpPr/>
          <p:nvPr/>
        </p:nvSpPr>
        <p:spPr>
          <a:xfrm rot="-900000">
            <a:off x="5384239" y="5038784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5" idx="3"/>
            <a:endCxn id="64" idx="1"/>
          </p:cNvCxnSpPr>
          <p:nvPr/>
        </p:nvCxnSpPr>
        <p:spPr>
          <a:xfrm flipV="1">
            <a:off x="4862772" y="5603831"/>
            <a:ext cx="548457" cy="23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51189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0868" y="41226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56980" y="53508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34611" y="467874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）求没有使用天津供应商生产的红色零件的工程号</a:t>
            </a:r>
            <a:r>
              <a:rPr lang="en-US" altLang="zh-CN" dirty="0" smtClean="0">
                <a:solidFill>
                  <a:srgbClr val="C00000"/>
                </a:solidFill>
              </a:rPr>
              <a:t>JNO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关系代数：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16949"/>
              </p:ext>
            </p:extLst>
          </p:nvPr>
        </p:nvGraphicFramePr>
        <p:xfrm>
          <a:off x="603250" y="2781300"/>
          <a:ext cx="81645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Formula" r:id="rId3" imgW="4121280" imgH="189360" progId="Equation.Ribbit">
                  <p:embed/>
                </p:oleObj>
              </mc:Choice>
              <mc:Fallback>
                <p:oleObj name="Formula" r:id="rId3" imgW="4121280" imgH="189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2781300"/>
                        <a:ext cx="816451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03250" y="3356992"/>
            <a:ext cx="1160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IMG_258"/>
          <p:cNvPicPr/>
          <p:nvPr/>
        </p:nvPicPr>
        <p:blipFill>
          <a:blip r:embed="rId5"/>
          <a:stretch>
            <a:fillRect/>
          </a:stretch>
        </p:blipFill>
        <p:spPr>
          <a:xfrm>
            <a:off x="1043608" y="4041139"/>
            <a:ext cx="5080635" cy="95694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655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试把习题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图转换为关系模型。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：关系模式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系（</a:t>
            </a:r>
            <a:r>
              <a:rPr lang="zh-CN" altLang="en-US" u="sng" dirty="0" smtClean="0"/>
              <a:t>系号</a:t>
            </a:r>
            <a:r>
              <a:rPr lang="zh-CN" altLang="en-US" dirty="0" smtClean="0"/>
              <a:t>，系名，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班级（</a:t>
            </a:r>
            <a:r>
              <a:rPr lang="zh-CN" altLang="en-US" u="sng" dirty="0" smtClean="0"/>
              <a:t>班号</a:t>
            </a:r>
            <a:r>
              <a:rPr lang="zh-CN" altLang="en-US" dirty="0" smtClean="0"/>
              <a:t>，班名，</a:t>
            </a:r>
            <a:r>
              <a:rPr lang="zh-CN" altLang="en-US" dirty="0" smtClean="0">
                <a:solidFill>
                  <a:srgbClr val="C00000"/>
                </a:solidFill>
              </a:rPr>
              <a:t>系号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教研室（</a:t>
            </a:r>
            <a:r>
              <a:rPr lang="zh-CN" altLang="en-US" u="sng" dirty="0" smtClean="0"/>
              <a:t>教研室号</a:t>
            </a:r>
            <a:r>
              <a:rPr lang="zh-CN" altLang="en-US" dirty="0" smtClean="0"/>
              <a:t>，教研室名，</a:t>
            </a:r>
            <a:r>
              <a:rPr lang="zh-CN" altLang="en-US" dirty="0" smtClean="0">
                <a:solidFill>
                  <a:srgbClr val="C00000"/>
                </a:solidFill>
              </a:rPr>
              <a:t>系号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教员（</a:t>
            </a:r>
            <a:r>
              <a:rPr lang="zh-CN" altLang="en-US" u="sng" dirty="0" smtClean="0"/>
              <a:t>教员号</a:t>
            </a:r>
            <a:r>
              <a:rPr lang="zh-CN" altLang="en-US" dirty="0" smtClean="0"/>
              <a:t>，教员名，职称，</a:t>
            </a:r>
            <a:r>
              <a:rPr lang="zh-CN" altLang="en-US" dirty="0" smtClean="0">
                <a:solidFill>
                  <a:srgbClr val="C00000"/>
                </a:solidFill>
              </a:rPr>
              <a:t>教研室号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研究生（</a:t>
            </a:r>
            <a:r>
              <a:rPr lang="zh-CN" altLang="en-US" u="sng" dirty="0" smtClean="0"/>
              <a:t>研究生号</a:t>
            </a:r>
            <a:r>
              <a:rPr lang="zh-CN" altLang="en-US" dirty="0" smtClean="0"/>
              <a:t>，研究生名，</a:t>
            </a:r>
            <a:r>
              <a:rPr lang="zh-CN" altLang="en-US" dirty="0" smtClean="0">
                <a:solidFill>
                  <a:srgbClr val="C00000"/>
                </a:solidFill>
              </a:rPr>
              <a:t>教员号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学生（</a:t>
            </a:r>
            <a:r>
              <a:rPr lang="zh-CN" altLang="en-US" u="sng" dirty="0" smtClean="0"/>
              <a:t>学号</a:t>
            </a:r>
            <a:r>
              <a:rPr lang="zh-CN" altLang="en-US" dirty="0" smtClean="0"/>
              <a:t>，姓名，</a:t>
            </a:r>
            <a:r>
              <a:rPr lang="zh-CN" altLang="en-US" dirty="0" smtClean="0">
                <a:solidFill>
                  <a:srgbClr val="C00000"/>
                </a:solidFill>
              </a:rPr>
              <a:t>班号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课程（</a:t>
            </a:r>
            <a:r>
              <a:rPr lang="zh-CN" altLang="en-US" u="sng" dirty="0" smtClean="0"/>
              <a:t>课程号</a:t>
            </a:r>
            <a:r>
              <a:rPr lang="zh-CN" altLang="en-US" dirty="0" smtClean="0"/>
              <a:t>，课程名，先修课，学分）；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选修（</a:t>
            </a:r>
            <a:r>
              <a:rPr lang="zh-CN" altLang="en-US" u="sng" dirty="0" smtClean="0">
                <a:solidFill>
                  <a:srgbClr val="C00000"/>
                </a:solidFill>
              </a:rPr>
              <a:t>学号</a:t>
            </a:r>
            <a:r>
              <a:rPr lang="zh-CN" altLang="en-US" u="sng" dirty="0" smtClean="0"/>
              <a:t>，</a:t>
            </a:r>
            <a:r>
              <a:rPr lang="zh-CN" altLang="en-US" u="sng" dirty="0" smtClean="0">
                <a:solidFill>
                  <a:srgbClr val="C00000"/>
                </a:solidFill>
              </a:rPr>
              <a:t>课程号</a:t>
            </a:r>
            <a:r>
              <a:rPr lang="zh-CN" altLang="en-US" dirty="0" smtClean="0"/>
              <a:t>，成绩）；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实体的主码用下划线标出，</a:t>
            </a:r>
            <a:r>
              <a:rPr lang="zh-CN" altLang="en-US" dirty="0"/>
              <a:t>实体的外</a:t>
            </a:r>
            <a:r>
              <a:rPr lang="zh-CN" altLang="en-US" dirty="0" smtClean="0"/>
              <a:t>码用</a:t>
            </a:r>
            <a:r>
              <a:rPr lang="zh-CN" altLang="en-US" dirty="0" smtClean="0">
                <a:solidFill>
                  <a:srgbClr val="C00000"/>
                </a:solidFill>
              </a:rPr>
              <a:t>深红色字体</a:t>
            </a:r>
            <a:r>
              <a:rPr lang="zh-CN" altLang="en-US" dirty="0" smtClean="0"/>
              <a:t>标出。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3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试把习题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图转换为关系模型。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：关系模式</a:t>
            </a:r>
            <a:endParaRPr lang="en-US" altLang="zh-CN" dirty="0" smtClean="0"/>
          </a:p>
          <a:p>
            <a:pPr lvl="2"/>
            <a:r>
              <a:rPr lang="zh-CN" altLang="en-US" dirty="0"/>
              <a:t>产品</a:t>
            </a:r>
            <a:r>
              <a:rPr lang="zh-CN" altLang="en-US" dirty="0" smtClean="0"/>
              <a:t>（</a:t>
            </a:r>
            <a:r>
              <a:rPr lang="zh-CN" altLang="en-US" u="sng" dirty="0"/>
              <a:t>产品</a:t>
            </a:r>
            <a:r>
              <a:rPr lang="zh-CN" altLang="en-US" u="sng" dirty="0" smtClean="0"/>
              <a:t>号</a:t>
            </a:r>
            <a:r>
              <a:rPr lang="zh-CN" altLang="en-US" dirty="0" smtClean="0"/>
              <a:t>，产品名，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零件（</a:t>
            </a:r>
            <a:r>
              <a:rPr lang="zh-CN" altLang="en-US" u="sng" dirty="0" smtClean="0"/>
              <a:t>零件号</a:t>
            </a:r>
            <a:r>
              <a:rPr lang="zh-CN" altLang="en-US" dirty="0" smtClean="0"/>
              <a:t>，零件名，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组成（</a:t>
            </a:r>
            <a:r>
              <a:rPr lang="zh-CN" altLang="en-US" u="sng" dirty="0" smtClean="0">
                <a:solidFill>
                  <a:srgbClr val="C00000"/>
                </a:solidFill>
              </a:rPr>
              <a:t>产品号</a:t>
            </a:r>
            <a:r>
              <a:rPr lang="zh-CN" altLang="en-US" u="sng" dirty="0" smtClean="0"/>
              <a:t>，</a:t>
            </a:r>
            <a:r>
              <a:rPr lang="zh-CN" altLang="en-US" u="sng" dirty="0" smtClean="0">
                <a:solidFill>
                  <a:srgbClr val="C00000"/>
                </a:solidFill>
              </a:rPr>
              <a:t>零件号</a:t>
            </a:r>
            <a:r>
              <a:rPr lang="zh-CN" altLang="en-US" dirty="0" smtClean="0"/>
              <a:t>，数量）；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原材料（</a:t>
            </a:r>
            <a:r>
              <a:rPr lang="zh-CN" altLang="en-US" u="sng" dirty="0" smtClean="0"/>
              <a:t>材料号</a:t>
            </a:r>
            <a:r>
              <a:rPr lang="zh-CN" altLang="en-US" dirty="0" smtClean="0"/>
              <a:t>，材料名，</a:t>
            </a:r>
            <a:r>
              <a:rPr lang="zh-CN" altLang="en-US" dirty="0" smtClean="0">
                <a:solidFill>
                  <a:srgbClr val="C00000"/>
                </a:solidFill>
              </a:rPr>
              <a:t>仓库号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制成（</a:t>
            </a:r>
            <a:r>
              <a:rPr lang="zh-CN" altLang="en-US" u="sng" dirty="0" smtClean="0"/>
              <a:t>零件号，材料号</a:t>
            </a:r>
            <a:r>
              <a:rPr lang="zh-CN" altLang="en-US" dirty="0" smtClean="0"/>
              <a:t>，数量）；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仓库（</a:t>
            </a:r>
            <a:r>
              <a:rPr lang="zh-CN" altLang="en-US" u="sng" dirty="0" smtClean="0"/>
              <a:t>仓库号</a:t>
            </a:r>
            <a:r>
              <a:rPr lang="zh-CN" altLang="en-US" dirty="0" smtClean="0"/>
              <a:t>，仓库名，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零件存放（</a:t>
            </a:r>
            <a:r>
              <a:rPr lang="zh-CN" altLang="en-US" u="sng" dirty="0" smtClean="0">
                <a:solidFill>
                  <a:srgbClr val="C00000"/>
                </a:solidFill>
              </a:rPr>
              <a:t>零件号</a:t>
            </a:r>
            <a:r>
              <a:rPr lang="zh-CN" altLang="en-US" u="sng" dirty="0" smtClean="0"/>
              <a:t>，</a:t>
            </a:r>
            <a:r>
              <a:rPr lang="zh-CN" altLang="en-US" u="sng" dirty="0" smtClean="0">
                <a:solidFill>
                  <a:srgbClr val="C00000"/>
                </a:solidFill>
              </a:rPr>
              <a:t>仓库号</a:t>
            </a:r>
            <a:r>
              <a:rPr lang="zh-CN" altLang="en-US" dirty="0" smtClean="0"/>
              <a:t>，数量）；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实体的主码用下划线标出，</a:t>
            </a:r>
            <a:r>
              <a:rPr lang="zh-CN" altLang="en-US" dirty="0"/>
              <a:t>实体的外</a:t>
            </a:r>
            <a:r>
              <a:rPr lang="zh-CN" altLang="en-US" dirty="0" smtClean="0"/>
              <a:t>码用</a:t>
            </a:r>
            <a:r>
              <a:rPr lang="zh-CN" altLang="en-US" dirty="0" smtClean="0">
                <a:solidFill>
                  <a:srgbClr val="C00000"/>
                </a:solidFill>
              </a:rPr>
              <a:t>深红色字体</a:t>
            </a:r>
            <a:r>
              <a:rPr lang="zh-CN" altLang="en-US" dirty="0" smtClean="0"/>
              <a:t>标出。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对学生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课程数据库编写存储过程，完成下述功能：</a:t>
            </a:r>
            <a:endParaRPr lang="en-US" altLang="zh-CN" dirty="0" smtClean="0"/>
          </a:p>
          <a:p>
            <a:r>
              <a:rPr lang="zh-CN" altLang="en-US" dirty="0" smtClean="0"/>
              <a:t>统计</a:t>
            </a:r>
            <a:r>
              <a:rPr lang="zh-CN" altLang="en-US" dirty="0"/>
              <a:t>任意一门课的平均成绩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T-SQL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AvgGrade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@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inCno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4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2400" dirty="0">
                <a:solidFill>
                  <a:srgbClr val="008080"/>
                </a:solidFill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</a:rPr>
              <a:t>o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utAvgGrade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FLOAT  OUTPUT</a:t>
            </a:r>
            <a:r>
              <a:rPr lang="en-US" altLang="zh-CN" sz="2400" dirty="0" smtClean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</a:rPr>
              <a:t>outAvgGrade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=</a:t>
            </a:r>
            <a:r>
              <a:rPr lang="en-US" altLang="zh-CN" sz="2400" dirty="0" smtClean="0">
                <a:solidFill>
                  <a:srgbClr val="FF00FF"/>
                </a:solidFill>
              </a:rPr>
              <a:t>AVG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 smtClean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FROM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Cno</a:t>
            </a:r>
            <a:r>
              <a:rPr lang="en-US" altLang="zh-CN" sz="2400" dirty="0" smtClean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@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inCno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</a:p>
          <a:p>
            <a:endParaRPr lang="en-US" altLang="zh-CN" dirty="0" smtClean="0"/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对学生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课程数据库，查询信息系学生选修了的所有课程名称。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Cname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Student</a:t>
            </a:r>
            <a:r>
              <a:rPr lang="en-US" altLang="zh-CN" sz="2000" dirty="0">
                <a:solidFill>
                  <a:srgbClr val="808080"/>
                </a:solidFill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</a:rPr>
              <a:t>Course</a:t>
            </a:r>
            <a:r>
              <a:rPr lang="en-US" altLang="zh-CN" sz="2000" dirty="0">
                <a:solidFill>
                  <a:srgbClr val="808080"/>
                </a:solidFill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Student.Sno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SC.Sno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SC.Cno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Course.Cno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Student.Sdept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'IS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en-US" altLang="zh-CN" sz="2400" dirty="0" smtClean="0"/>
          </a:p>
          <a:p>
            <a:r>
              <a:rPr lang="zh-CN" altLang="en-US" dirty="0" smtClean="0"/>
              <a:t>试画出用关系代数表示的语法树，并用关系代数表达式优化算法对原始的语法树进行优化处理，画出优化后的标准语法树。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18504"/>
              </p:ext>
            </p:extLst>
          </p:nvPr>
        </p:nvGraphicFramePr>
        <p:xfrm>
          <a:off x="5199559" y="6129338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" name="Formula" r:id="rId3" imgW="219960" imgH="162720" progId="Equation.Ribbit">
                  <p:embed/>
                </p:oleObj>
              </mc:Choice>
              <mc:Fallback>
                <p:oleObj name="Formula" r:id="rId3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9559" y="6129338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51403"/>
              </p:ext>
            </p:extLst>
          </p:nvPr>
        </p:nvGraphicFramePr>
        <p:xfrm>
          <a:off x="7342262" y="6129338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" name="Formula" r:id="rId5" imgW="528480" imgH="162720" progId="Equation.Ribbit">
                  <p:embed/>
                </p:oleObj>
              </mc:Choice>
              <mc:Fallback>
                <p:oleObj name="Formula" r:id="rId5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2262" y="6129338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04424"/>
              </p:ext>
            </p:extLst>
          </p:nvPr>
        </p:nvGraphicFramePr>
        <p:xfrm>
          <a:off x="3643090" y="4164279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4" name="Formula" r:id="rId7" imgW="484200" imgH="161640" progId="Equation.Ribbit">
                  <p:embed/>
                </p:oleObj>
              </mc:Choice>
              <mc:Fallback>
                <p:oleObj name="Formula" r:id="rId7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3090" y="4164279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96913"/>
              </p:ext>
            </p:extLst>
          </p:nvPr>
        </p:nvGraphicFramePr>
        <p:xfrm>
          <a:off x="6622182" y="5056733"/>
          <a:ext cx="1730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5" name="Formula" r:id="rId9" imgW="87840" imgH="124560" progId="Equation.Ribbit">
                  <p:embed/>
                </p:oleObj>
              </mc:Choice>
              <mc:Fallback>
                <p:oleObj name="Formula" r:id="rId9" imgW="87840" imgH="124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2182" y="5056733"/>
                        <a:ext cx="173037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9" idx="1"/>
            <a:endCxn id="6" idx="0"/>
          </p:cNvCxnSpPr>
          <p:nvPr/>
        </p:nvCxnSpPr>
        <p:spPr>
          <a:xfrm flipH="1">
            <a:off x="5417840" y="5178970"/>
            <a:ext cx="1204342" cy="950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3"/>
            <a:endCxn id="7" idx="0"/>
          </p:cNvCxnSpPr>
          <p:nvPr/>
        </p:nvCxnSpPr>
        <p:spPr>
          <a:xfrm>
            <a:off x="6795219" y="5178970"/>
            <a:ext cx="1070124" cy="950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25119"/>
              </p:ext>
            </p:extLst>
          </p:nvPr>
        </p:nvGraphicFramePr>
        <p:xfrm>
          <a:off x="5311530" y="3112517"/>
          <a:ext cx="1730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6" name="Formula" r:id="rId11" imgW="87840" imgH="124560" progId="Equation.Ribbit">
                  <p:embed/>
                </p:oleObj>
              </mc:Choice>
              <mc:Fallback>
                <p:oleObj name="Formula" r:id="rId11" imgW="87840" imgH="12456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530" y="3112517"/>
                        <a:ext cx="1730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>
            <a:stCxn id="24" idx="1"/>
            <a:endCxn id="8" idx="0"/>
          </p:cNvCxnSpPr>
          <p:nvPr/>
        </p:nvCxnSpPr>
        <p:spPr>
          <a:xfrm flipH="1">
            <a:off x="4122515" y="3234754"/>
            <a:ext cx="1189015" cy="92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91674"/>
              </p:ext>
            </p:extLst>
          </p:nvPr>
        </p:nvGraphicFramePr>
        <p:xfrm>
          <a:off x="4935293" y="502767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7" name="Formula" r:id="rId13" imgW="466200" imgH="156240" progId="Equation.Ribbit">
                  <p:embed/>
                </p:oleObj>
              </mc:Choice>
              <mc:Fallback>
                <p:oleObj name="Formula" r:id="rId13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5293" y="502767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/>
          <p:cNvCxnSpPr/>
          <p:nvPr/>
        </p:nvCxnSpPr>
        <p:spPr>
          <a:xfrm>
            <a:off x="5465040" y="3236206"/>
            <a:ext cx="1252800" cy="95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712582" y="4194236"/>
            <a:ext cx="0" cy="7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44809"/>
              </p:ext>
            </p:extLst>
          </p:nvPr>
        </p:nvGraphicFramePr>
        <p:xfrm>
          <a:off x="5587306" y="4164279"/>
          <a:ext cx="22590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" name="Formula" r:id="rId15" imgW="1140480" imgH="119520" progId="Equation.Ribbit">
                  <p:embed/>
                </p:oleObj>
              </mc:Choice>
              <mc:Fallback>
                <p:oleObj name="Formula" r:id="rId15" imgW="1140480" imgH="1195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306" y="4164279"/>
                        <a:ext cx="2259012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内容占位符 1"/>
          <p:cNvSpPr txBox="1">
            <a:spLocks/>
          </p:cNvSpPr>
          <p:nvPr/>
        </p:nvSpPr>
        <p:spPr>
          <a:xfrm>
            <a:off x="86580" y="779313"/>
            <a:ext cx="3621324" cy="245544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关系代数语法</a:t>
            </a:r>
            <a:r>
              <a:rPr lang="zh-CN" altLang="en-US" sz="2400" dirty="0" smtClean="0"/>
              <a:t>树优化</a:t>
            </a:r>
            <a:endParaRPr lang="en-US" altLang="zh-CN" sz="2400" dirty="0"/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 smtClean="0">
                <a:effectLst/>
              </a:rPr>
              <a:t>选择与选择的交换</a:t>
            </a:r>
            <a:endParaRPr lang="en-US" altLang="zh-CN" sz="2000" dirty="0" smtClean="0">
              <a:effectLst/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 smtClean="0"/>
              <a:t>选择与笛卡尔积的交换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 smtClean="0">
                <a:effectLst/>
              </a:rPr>
              <a:t>选择与选择的交换</a:t>
            </a:r>
            <a:endParaRPr lang="en-US" altLang="zh-CN" sz="2000" dirty="0" smtClean="0">
              <a:effectLst/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/>
              <a:t>选择与笛卡尔积的</a:t>
            </a:r>
            <a:r>
              <a:rPr lang="zh-CN" altLang="en-US" sz="2000" dirty="0" smtClean="0"/>
              <a:t>交换</a:t>
            </a:r>
            <a:endParaRPr lang="en-US" altLang="zh-CN" sz="2000" dirty="0" smtClean="0"/>
          </a:p>
        </p:txBody>
      </p:sp>
      <p:cxnSp>
        <p:nvCxnSpPr>
          <p:cNvPr id="21" name="直接连接符 20"/>
          <p:cNvCxnSpPr>
            <a:stCxn id="4" idx="0"/>
            <a:endCxn id="53" idx="2"/>
          </p:cNvCxnSpPr>
          <p:nvPr/>
        </p:nvCxnSpPr>
        <p:spPr>
          <a:xfrm flipH="1" flipV="1">
            <a:off x="5398049" y="810742"/>
            <a:ext cx="12304" cy="556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412563" y="2492896"/>
            <a:ext cx="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" idx="2"/>
          </p:cNvCxnSpPr>
          <p:nvPr/>
        </p:nvCxnSpPr>
        <p:spPr>
          <a:xfrm flipV="1">
            <a:off x="5410353" y="1628800"/>
            <a:ext cx="0" cy="10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78639"/>
              </p:ext>
            </p:extLst>
          </p:nvPr>
        </p:nvGraphicFramePr>
        <p:xfrm>
          <a:off x="4273922" y="2256359"/>
          <a:ext cx="22494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" name="Formula" r:id="rId17" imgW="1134360" imgH="119520" progId="Equation.Ribbit">
                  <p:embed/>
                </p:oleObj>
              </mc:Choice>
              <mc:Fallback>
                <p:oleObj name="Formula" r:id="rId17" imgW="113436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922" y="2256359"/>
                        <a:ext cx="2249488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077247"/>
              </p:ext>
            </p:extLst>
          </p:nvPr>
        </p:nvGraphicFramePr>
        <p:xfrm>
          <a:off x="4377684" y="1366863"/>
          <a:ext cx="20653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0" name="Formula" r:id="rId19" imgW="1041480" imgH="131040" progId="Equation.Ribbit">
                  <p:embed/>
                </p:oleObj>
              </mc:Choice>
              <mc:Fallback>
                <p:oleObj name="Formula" r:id="rId19" imgW="104148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77684" y="1366863"/>
                        <a:ext cx="2065338" cy="2619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711E-6 L 0.10434 0.03607 C 0.12778 0.04417 0.14132 0.05573 0.14132 0.06798 C 0.14132 0.08185 0.12778 0.09342 0.10434 0.10081 L -4.44444E-6 0.13873 " pathEditMode="relative" rAng="5400000" ptsTypes="FffFF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693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694 L -0.10747 -0.02913 C -0.13125 -0.03653 -0.14462 -0.04809 -0.14462 -0.05988 C -0.14462 -0.07352 -0.13125 -0.08462 -0.10677 -0.09248 L -0.00018 -0.12948 " pathEditMode="relative" rAng="16200000" ptsTypes="FffFF">
                                      <p:cBhvr>
                                        <p:cTn id="8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3457 L 0.03819 0.13457 C 0.05607 0.13457 0.0783 0.18567 0.0783 0.22844 L 0.0783 0.32324 " pathEditMode="relative" rAng="0" ptsTypes="FfFF">
                                      <p:cBhvr>
                                        <p:cTn id="9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9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 0.32361 L 0.11111 0.32361 C 0.12604 0.32361 0.14461 0.34421 0.14461 0.36134 L 0.14461 0.3993 " pathEditMode="relative" rAng="0" ptsTypes="FfFF">
                                      <p:cBhvr>
                                        <p:cTn id="10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377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672 L -0.03229 -0.00672 C -0.04705 -0.00672 -0.06476 -0.02848 -0.06476 -0.04561 L -0.06476 -0.08241 " pathEditMode="relative" rAng="0" ptsTypes="FfFF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0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61 0.39931 L 0.18107 0.39931 C 0.19774 0.39931 0.21805 0.45764 0.21805 0.50556 L 0.21805 0.61181 " pathEditMode="relative" rAng="0" ptsTypes="FfFF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59 -0.08241 L -0.03195 -0.08241 C -0.01702 -0.08241 0.00173 -0.06274 0.00173 -0.04607 L 0.00173 -0.0088 " pathEditMode="relative" rAng="0" ptsTypes="FfFF">
                                      <p:cBhvr>
                                        <p:cTn id="1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45431"/>
              </p:ext>
            </p:extLst>
          </p:nvPr>
        </p:nvGraphicFramePr>
        <p:xfrm>
          <a:off x="5199559" y="6021288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7" name="Formula" r:id="rId4" imgW="219960" imgH="162720" progId="Equation.Ribbit">
                  <p:embed/>
                </p:oleObj>
              </mc:Choice>
              <mc:Fallback>
                <p:oleObj name="Formula" r:id="rId4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9559" y="6021288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30149"/>
              </p:ext>
            </p:extLst>
          </p:nvPr>
        </p:nvGraphicFramePr>
        <p:xfrm>
          <a:off x="7342262" y="6129338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8" name="Formula" r:id="rId6" imgW="528480" imgH="162720" progId="Equation.Ribbit">
                  <p:embed/>
                </p:oleObj>
              </mc:Choice>
              <mc:Fallback>
                <p:oleObj name="Formula" r:id="rId6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2262" y="6129338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22100"/>
              </p:ext>
            </p:extLst>
          </p:nvPr>
        </p:nvGraphicFramePr>
        <p:xfrm>
          <a:off x="2605038" y="3970833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9" name="Formula" r:id="rId8" imgW="484200" imgH="161640" progId="Equation.Ribbit">
                  <p:embed/>
                </p:oleObj>
              </mc:Choice>
              <mc:Fallback>
                <p:oleObj name="Formula" r:id="rId8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5038" y="3970833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257827"/>
              </p:ext>
            </p:extLst>
          </p:nvPr>
        </p:nvGraphicFramePr>
        <p:xfrm>
          <a:off x="6588224" y="4557017"/>
          <a:ext cx="1730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0" name="Formula" r:id="rId10" imgW="87840" imgH="124560" progId="Equation.Ribbit">
                  <p:embed/>
                </p:oleObj>
              </mc:Choice>
              <mc:Fallback>
                <p:oleObj name="Formula" r:id="rId10" imgW="87840" imgH="124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88224" y="4557017"/>
                        <a:ext cx="173037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9" idx="1"/>
            <a:endCxn id="6" idx="0"/>
          </p:cNvCxnSpPr>
          <p:nvPr/>
        </p:nvCxnSpPr>
        <p:spPr>
          <a:xfrm flipH="1">
            <a:off x="5417840" y="4679254"/>
            <a:ext cx="1170384" cy="1342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7" idx="0"/>
          </p:cNvCxnSpPr>
          <p:nvPr/>
        </p:nvCxnSpPr>
        <p:spPr>
          <a:xfrm>
            <a:off x="7859811" y="5805264"/>
            <a:ext cx="5532" cy="32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20419"/>
              </p:ext>
            </p:extLst>
          </p:nvPr>
        </p:nvGraphicFramePr>
        <p:xfrm>
          <a:off x="5076056" y="2536453"/>
          <a:ext cx="1730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1" name="Formula" r:id="rId12" imgW="87840" imgH="124560" progId="Equation.Ribbit">
                  <p:embed/>
                </p:oleObj>
              </mc:Choice>
              <mc:Fallback>
                <p:oleObj name="Formula" r:id="rId12" imgW="87840" imgH="1245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536453"/>
                        <a:ext cx="1730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>
            <a:stCxn id="24" idx="1"/>
            <a:endCxn id="8" idx="0"/>
          </p:cNvCxnSpPr>
          <p:nvPr/>
        </p:nvCxnSpPr>
        <p:spPr>
          <a:xfrm flipH="1">
            <a:off x="3084463" y="2658690"/>
            <a:ext cx="1991593" cy="1312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2"/>
            <a:endCxn id="24" idx="0"/>
          </p:cNvCxnSpPr>
          <p:nvPr/>
        </p:nvCxnSpPr>
        <p:spPr>
          <a:xfrm flipH="1">
            <a:off x="5162575" y="640631"/>
            <a:ext cx="4936" cy="189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95417"/>
              </p:ext>
            </p:extLst>
          </p:nvPr>
        </p:nvGraphicFramePr>
        <p:xfrm>
          <a:off x="4704755" y="332656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" name="Formula" r:id="rId14" imgW="466200" imgH="156240" progId="Equation.Ribbit">
                  <p:embed/>
                </p:oleObj>
              </mc:Choice>
              <mc:Fallback>
                <p:oleObj name="Formula" r:id="rId14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04755" y="332656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97537"/>
              </p:ext>
            </p:extLst>
          </p:nvPr>
        </p:nvGraphicFramePr>
        <p:xfrm>
          <a:off x="4057898" y="1196752"/>
          <a:ext cx="22494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3" name="Formula" r:id="rId16" imgW="1134360" imgH="119520" progId="Equation.Ribbit">
                  <p:embed/>
                </p:oleObj>
              </mc:Choice>
              <mc:Fallback>
                <p:oleObj name="Formula" r:id="rId16" imgW="113436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7898" y="1196752"/>
                        <a:ext cx="2249488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/>
          <p:cNvCxnSpPr>
            <a:stCxn id="24" idx="3"/>
            <a:endCxn id="5" idx="0"/>
          </p:cNvCxnSpPr>
          <p:nvPr/>
        </p:nvCxnSpPr>
        <p:spPr>
          <a:xfrm>
            <a:off x="5249094" y="2658690"/>
            <a:ext cx="1395139" cy="92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60053"/>
              </p:ext>
            </p:extLst>
          </p:nvPr>
        </p:nvGraphicFramePr>
        <p:xfrm>
          <a:off x="5514727" y="3586734"/>
          <a:ext cx="22590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" name="Formula" r:id="rId18" imgW="1140480" imgH="119520" progId="Equation.Ribbit">
                  <p:embed/>
                </p:oleObj>
              </mc:Choice>
              <mc:Fallback>
                <p:oleObj name="Formula" r:id="rId18" imgW="1140480" imgH="119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727" y="3586734"/>
                        <a:ext cx="2259012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33400"/>
              </p:ext>
            </p:extLst>
          </p:nvPr>
        </p:nvGraphicFramePr>
        <p:xfrm>
          <a:off x="7235825" y="5543550"/>
          <a:ext cx="12493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5" name="Formula" r:id="rId20" imgW="630000" imgH="131040" progId="Equation.Ribbit">
                  <p:embed/>
                </p:oleObj>
              </mc:Choice>
              <mc:Fallback>
                <p:oleObj name="Formula" r:id="rId20" imgW="63000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35825" y="5543550"/>
                        <a:ext cx="1249363" cy="261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内容占位符 1"/>
          <p:cNvSpPr txBox="1">
            <a:spLocks/>
          </p:cNvSpPr>
          <p:nvPr/>
        </p:nvSpPr>
        <p:spPr>
          <a:xfrm>
            <a:off x="86580" y="779313"/>
            <a:ext cx="3621324" cy="25354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 smtClean="0"/>
              <a:t>关系代数语法树优化</a:t>
            </a:r>
            <a:endParaRPr lang="en-US" altLang="zh-CN" sz="24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投影</a:t>
            </a:r>
            <a:r>
              <a:rPr lang="zh-CN" altLang="en-US" sz="2000" dirty="0"/>
              <a:t>与选择操作的交换</a:t>
            </a:r>
            <a:endParaRPr lang="en-US" altLang="zh-CN" sz="2000" dirty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投影与笛卡尔积的分配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投影与选择操作的交换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/>
              <a:t>投影与笛卡尔积的</a:t>
            </a:r>
            <a:r>
              <a:rPr lang="zh-CN" altLang="en-US" sz="2000" dirty="0" smtClean="0"/>
              <a:t>分配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选择与笛卡尔积的组合</a:t>
            </a:r>
            <a:endParaRPr lang="en-US" altLang="zh-CN" sz="2000" dirty="0" smtClean="0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71270"/>
              </p:ext>
            </p:extLst>
          </p:nvPr>
        </p:nvGraphicFramePr>
        <p:xfrm>
          <a:off x="3709988" y="1844675"/>
          <a:ext cx="2949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6" name="Formula" r:id="rId22" imgW="1487520" imgH="167760" progId="Equation.Ribbit">
                  <p:embed/>
                </p:oleObj>
              </mc:Choice>
              <mc:Fallback>
                <p:oleObj name="Formula" r:id="rId22" imgW="14875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09988" y="1844675"/>
                        <a:ext cx="294957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>
            <a:stCxn id="9" idx="3"/>
            <a:endCxn id="4" idx="0"/>
          </p:cNvCxnSpPr>
          <p:nvPr/>
        </p:nvCxnSpPr>
        <p:spPr>
          <a:xfrm>
            <a:off x="6761261" y="4679254"/>
            <a:ext cx="1098550" cy="864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" idx="2"/>
          </p:cNvCxnSpPr>
          <p:nvPr/>
        </p:nvCxnSpPr>
        <p:spPr>
          <a:xfrm flipH="1" flipV="1">
            <a:off x="6644233" y="3823271"/>
            <a:ext cx="1008" cy="733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05626"/>
              </p:ext>
            </p:extLst>
          </p:nvPr>
        </p:nvGraphicFramePr>
        <p:xfrm>
          <a:off x="3438525" y="3240088"/>
          <a:ext cx="1381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7" name="Formula" r:id="rId24" imgW="697320" imgH="167760" progId="Equation.Ribbit">
                  <p:embed/>
                </p:oleObj>
              </mc:Choice>
              <mc:Fallback>
                <p:oleObj name="Formula" r:id="rId24" imgW="6973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38525" y="3240088"/>
                        <a:ext cx="138112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65918"/>
              </p:ext>
            </p:extLst>
          </p:nvPr>
        </p:nvGraphicFramePr>
        <p:xfrm>
          <a:off x="5456783" y="2968625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8" name="Formula" r:id="rId26" imgW="497880" imgH="156240" progId="Equation.Ribbit">
                  <p:embed/>
                </p:oleObj>
              </mc:Choice>
              <mc:Fallback>
                <p:oleObj name="Formula" r:id="rId26" imgW="497880" imgH="156240" progId="Equation.Ribbit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783" y="2968625"/>
                        <a:ext cx="987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63461"/>
              </p:ext>
            </p:extLst>
          </p:nvPr>
        </p:nvGraphicFramePr>
        <p:xfrm>
          <a:off x="5220072" y="4030663"/>
          <a:ext cx="302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9" name="Formula" r:id="rId28" imgW="1524240" imgH="167760" progId="Equation.Ribbit">
                  <p:embed/>
                </p:oleObj>
              </mc:Choice>
              <mc:Fallback>
                <p:oleObj name="Formula" r:id="rId28" imgW="1524240" imgH="167760" progId="Equation.Ribbit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30663"/>
                        <a:ext cx="302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18549"/>
              </p:ext>
            </p:extLst>
          </p:nvPr>
        </p:nvGraphicFramePr>
        <p:xfrm>
          <a:off x="5284788" y="5183188"/>
          <a:ext cx="1063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0" name="Formula" r:id="rId30" imgW="536040" imgH="167760" progId="Equation.Ribbit">
                  <p:embed/>
                </p:oleObj>
              </mc:Choice>
              <mc:Fallback>
                <p:oleObj name="Formula" r:id="rId30" imgW="536040" imgH="167760" progId="Equation.Ribbit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5183188"/>
                        <a:ext cx="10636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4887"/>
              </p:ext>
            </p:extLst>
          </p:nvPr>
        </p:nvGraphicFramePr>
        <p:xfrm>
          <a:off x="7138988" y="4941888"/>
          <a:ext cx="604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1" name="Formula" r:id="rId32" imgW="304920" imgH="156240" progId="Equation.Ribbit">
                  <p:embed/>
                </p:oleObj>
              </mc:Choice>
              <mc:Fallback>
                <p:oleObj name="Formula" r:id="rId32" imgW="304920" imgH="156240" progId="Equation.Ribbit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4941888"/>
                        <a:ext cx="6048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/>
        </p:nvSpPr>
        <p:spPr>
          <a:xfrm>
            <a:off x="5076056" y="3314761"/>
            <a:ext cx="3168352" cy="1482391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63888" y="908720"/>
            <a:ext cx="3168352" cy="1872208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38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80"/>
                            </p:stCondLst>
                            <p:childTnLst>
                              <p:par>
                                <p:cTn id="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80"/>
                            </p:stCondLst>
                            <p:childTnLst>
                              <p:par>
                                <p:cTn id="5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优化后的关系代数语法树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72392"/>
              </p:ext>
            </p:extLst>
          </p:nvPr>
        </p:nvGraphicFramePr>
        <p:xfrm>
          <a:off x="4502225" y="6021436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2" name="Formula" r:id="rId3" imgW="219960" imgH="162720" progId="Equation.Ribbit">
                  <p:embed/>
                </p:oleObj>
              </mc:Choice>
              <mc:Fallback>
                <p:oleObj name="Formula" r:id="rId3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225" y="6021436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21857"/>
              </p:ext>
            </p:extLst>
          </p:nvPr>
        </p:nvGraphicFramePr>
        <p:xfrm>
          <a:off x="6644928" y="6129486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3" name="Formula" r:id="rId5" imgW="528480" imgH="162720" progId="Equation.Ribbit">
                  <p:embed/>
                </p:oleObj>
              </mc:Choice>
              <mc:Fallback>
                <p:oleObj name="Formula" r:id="rId5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4928" y="6129486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22887"/>
              </p:ext>
            </p:extLst>
          </p:nvPr>
        </p:nvGraphicFramePr>
        <p:xfrm>
          <a:off x="1907704" y="3970981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4" name="Formula" r:id="rId7" imgW="484200" imgH="161640" progId="Equation.Ribbit">
                  <p:embed/>
                </p:oleObj>
              </mc:Choice>
              <mc:Fallback>
                <p:oleObj name="Formula" r:id="rId7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704" y="3970981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17903"/>
              </p:ext>
            </p:extLst>
          </p:nvPr>
        </p:nvGraphicFramePr>
        <p:xfrm>
          <a:off x="4928816" y="4011613"/>
          <a:ext cx="21002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" name="Formula" r:id="rId9" imgW="1056960" imgH="203400" progId="Equation.Ribbit">
                  <p:embed/>
                </p:oleObj>
              </mc:Choice>
              <mc:Fallback>
                <p:oleObj name="Formula" r:id="rId9" imgW="105696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8816" y="4011613"/>
                        <a:ext cx="21002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7" idx="2"/>
            <a:endCxn id="4" idx="0"/>
          </p:cNvCxnSpPr>
          <p:nvPr/>
        </p:nvCxnSpPr>
        <p:spPr>
          <a:xfrm flipH="1">
            <a:off x="4720506" y="4453581"/>
            <a:ext cx="1258391" cy="156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5" idx="2"/>
          </p:cNvCxnSpPr>
          <p:nvPr/>
        </p:nvCxnSpPr>
        <p:spPr>
          <a:xfrm>
            <a:off x="7163643" y="5805636"/>
            <a:ext cx="4366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36561"/>
              </p:ext>
            </p:extLst>
          </p:nvPr>
        </p:nvGraphicFramePr>
        <p:xfrm>
          <a:off x="3425453" y="2244725"/>
          <a:ext cx="2081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" name="Formula" r:id="rId11" imgW="1050480" imgH="203400" progId="Equation.Ribbit">
                  <p:embed/>
                </p:oleObj>
              </mc:Choice>
              <mc:Fallback>
                <p:oleObj name="Formula" r:id="rId11" imgW="1050480" imgH="2034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453" y="2244725"/>
                        <a:ext cx="20812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10" idx="2"/>
            <a:endCxn id="6" idx="0"/>
          </p:cNvCxnSpPr>
          <p:nvPr/>
        </p:nvCxnSpPr>
        <p:spPr>
          <a:xfrm flipH="1">
            <a:off x="2387129" y="2684437"/>
            <a:ext cx="2079675" cy="1286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3" idx="2"/>
            <a:endCxn id="10" idx="0"/>
          </p:cNvCxnSpPr>
          <p:nvPr/>
        </p:nvCxnSpPr>
        <p:spPr>
          <a:xfrm flipH="1">
            <a:off x="4466804" y="1628948"/>
            <a:ext cx="3373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42528"/>
              </p:ext>
            </p:extLst>
          </p:nvPr>
        </p:nvGraphicFramePr>
        <p:xfrm>
          <a:off x="4007421" y="1320973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" name="Formula" r:id="rId13" imgW="466200" imgH="156240" progId="Equation.Ribbit">
                  <p:embed/>
                </p:oleObj>
              </mc:Choice>
              <mc:Fallback>
                <p:oleObj name="Formula" r:id="rId13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7421" y="1320973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>
            <a:stCxn id="10" idx="2"/>
            <a:endCxn id="7" idx="0"/>
          </p:cNvCxnSpPr>
          <p:nvPr/>
        </p:nvCxnSpPr>
        <p:spPr>
          <a:xfrm>
            <a:off x="4466804" y="2684437"/>
            <a:ext cx="1512093" cy="1286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71287"/>
              </p:ext>
            </p:extLst>
          </p:nvPr>
        </p:nvGraphicFramePr>
        <p:xfrm>
          <a:off x="6538962" y="5543698"/>
          <a:ext cx="12493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" name="Formula" r:id="rId15" imgW="630000" imgH="131040" progId="Equation.Ribbit">
                  <p:embed/>
                </p:oleObj>
              </mc:Choice>
              <mc:Fallback>
                <p:oleObj name="Formula" r:id="rId15" imgW="63000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38962" y="5543698"/>
                        <a:ext cx="1249363" cy="261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>
            <a:stCxn id="7" idx="2"/>
            <a:endCxn id="15" idx="0"/>
          </p:cNvCxnSpPr>
          <p:nvPr/>
        </p:nvCxnSpPr>
        <p:spPr>
          <a:xfrm>
            <a:off x="5978897" y="4453581"/>
            <a:ext cx="1184746" cy="1090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49852"/>
              </p:ext>
            </p:extLst>
          </p:nvPr>
        </p:nvGraphicFramePr>
        <p:xfrm>
          <a:off x="2741191" y="3240236"/>
          <a:ext cx="1381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" name="Formula" r:id="rId17" imgW="697320" imgH="167760" progId="Equation.Ribbit">
                  <p:embed/>
                </p:oleObj>
              </mc:Choice>
              <mc:Fallback>
                <p:oleObj name="Formula" r:id="rId17" imgW="6973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1191" y="3240236"/>
                        <a:ext cx="138112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7833"/>
              </p:ext>
            </p:extLst>
          </p:nvPr>
        </p:nvGraphicFramePr>
        <p:xfrm>
          <a:off x="4759449" y="3265636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" name="Formula" r:id="rId19" imgW="497880" imgH="156240" progId="Equation.Ribbit">
                  <p:embed/>
                </p:oleObj>
              </mc:Choice>
              <mc:Fallback>
                <p:oleObj name="Formula" r:id="rId19" imgW="497880" imgH="156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449" y="3265636"/>
                        <a:ext cx="987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62146"/>
              </p:ext>
            </p:extLst>
          </p:nvPr>
        </p:nvGraphicFramePr>
        <p:xfrm>
          <a:off x="4587454" y="5183336"/>
          <a:ext cx="1063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" name="Formula" r:id="rId21" imgW="536040" imgH="167760" progId="Equation.Ribbit">
                  <p:embed/>
                </p:oleObj>
              </mc:Choice>
              <mc:Fallback>
                <p:oleObj name="Formula" r:id="rId21" imgW="536040" imgH="167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454" y="5183336"/>
                        <a:ext cx="10636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999498"/>
              </p:ext>
            </p:extLst>
          </p:nvPr>
        </p:nvGraphicFramePr>
        <p:xfrm>
          <a:off x="6441654" y="4942036"/>
          <a:ext cx="604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" name="Formula" r:id="rId23" imgW="304920" imgH="156240" progId="Equation.Ribbit">
                  <p:embed/>
                </p:oleObj>
              </mc:Choice>
              <mc:Fallback>
                <p:oleObj name="Formula" r:id="rId23" imgW="304920" imgH="156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654" y="4942036"/>
                        <a:ext cx="6048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说明下列查询语句的一种较优的处理方法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Teacher WHERE </a:t>
            </a:r>
            <a:r>
              <a:rPr lang="en-US" altLang="zh-CN" dirty="0" err="1" smtClean="0"/>
              <a:t>Tsex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</a:t>
            </a:r>
          </a:p>
          <a:p>
            <a:pPr lvl="1"/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Department WHERE </a:t>
            </a:r>
            <a:r>
              <a:rPr lang="en-US" altLang="zh-CN" dirty="0" err="1" smtClean="0"/>
              <a:t>Dno</a:t>
            </a:r>
            <a:r>
              <a:rPr lang="en-US" altLang="zh-CN" dirty="0" smtClean="0"/>
              <a:t>&lt;301</a:t>
            </a:r>
          </a:p>
          <a:p>
            <a:pPr lvl="1"/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Work WHERE Year&lt;&gt;2000</a:t>
            </a:r>
          </a:p>
          <a:p>
            <a:pPr lvl="1"/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Work WHERE Year &gt; 2000 AND Salary &lt; 5000	</a:t>
            </a:r>
            <a:r>
              <a:rPr lang="zh-CN" altLang="en-US" dirty="0" smtClean="0"/>
              <a:t>最优策略：利用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属性上的</a:t>
            </a:r>
            <a:r>
              <a:rPr lang="en-US" altLang="zh-CN" dirty="0" smtClean="0">
                <a:solidFill>
                  <a:srgbClr val="FF0000"/>
                </a:solidFill>
              </a:rPr>
              <a:t>B+</a:t>
            </a:r>
            <a:r>
              <a:rPr lang="zh-CN" altLang="en-US" dirty="0" smtClean="0">
                <a:solidFill>
                  <a:srgbClr val="FF0000"/>
                </a:solidFill>
              </a:rPr>
              <a:t>树索引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/>
              <a:t>SELECT * FROM Work WHERE Year &lt;</a:t>
            </a:r>
            <a:r>
              <a:rPr lang="en-US" altLang="zh-CN" dirty="0" smtClean="0"/>
              <a:t> </a:t>
            </a:r>
            <a:r>
              <a:rPr lang="en-US" altLang="zh-CN" dirty="0"/>
              <a:t>2000 AND Salary &lt; </a:t>
            </a:r>
            <a:r>
              <a:rPr lang="en-US" altLang="zh-CN" dirty="0" smtClean="0"/>
              <a:t>5000	</a:t>
            </a:r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对于下面的数据库模式：</a:t>
            </a:r>
            <a:r>
              <a:rPr lang="en-US" altLang="zh-CN" dirty="0" smtClean="0"/>
              <a:t>Teacher(</a:t>
            </a:r>
            <a:r>
              <a:rPr lang="en-US" altLang="zh-CN" u="sng" dirty="0" err="1" smtClean="0"/>
              <a:t>Tno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Tage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Tsex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Department(</a:t>
            </a:r>
            <a:r>
              <a:rPr lang="en-US" altLang="zh-CN" u="sng" dirty="0" err="1" smtClean="0"/>
              <a:t>Dno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Tno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Work(</a:t>
            </a:r>
            <a:r>
              <a:rPr lang="en-US" altLang="zh-CN" u="sng" dirty="0" err="1" smtClean="0"/>
              <a:t>Tno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Dno</a:t>
            </a:r>
            <a:r>
              <a:rPr lang="en-US" altLang="zh-CN" dirty="0" smtClean="0"/>
              <a:t>, Year, Salary)</a:t>
            </a:r>
            <a:r>
              <a:rPr lang="zh-CN" altLang="en-US" dirty="0" smtClean="0"/>
              <a:t>，有如下查询：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dirty="0" smtClean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Tname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dirty="0" smtClean="0"/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Teacher</a:t>
            </a:r>
            <a:r>
              <a:rPr lang="en-US" altLang="zh-CN" sz="2000" dirty="0" smtClean="0">
                <a:solidFill>
                  <a:srgbClr val="808080"/>
                </a:solidFill>
              </a:rPr>
              <a:t>, </a:t>
            </a:r>
            <a:r>
              <a:rPr lang="en-US" altLang="zh-CN" sz="2400" dirty="0" smtClean="0">
                <a:solidFill>
                  <a:srgbClr val="008080"/>
                </a:solidFill>
              </a:rPr>
              <a:t>Department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Work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dirty="0" smtClean="0"/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Teacher.Tno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Work.Tno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dirty="0" smtClean="0"/>
              <a:t> 		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Department.Dno</a:t>
            </a:r>
            <a:r>
              <a:rPr lang="en-US" altLang="zh-CN" sz="2400" dirty="0" smtClean="0">
                <a:solidFill>
                  <a:srgbClr val="808080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Work.Dno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dirty="0" smtClean="0"/>
              <a:t> 	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Department.Dname</a:t>
            </a:r>
            <a:r>
              <a:rPr lang="en-US" altLang="zh-CN" sz="2400" dirty="0" smtClean="0">
                <a:solidFill>
                  <a:srgbClr val="808080"/>
                </a:solidFill>
              </a:rPr>
              <a:t>= </a:t>
            </a:r>
            <a:r>
              <a:rPr lang="en-US" altLang="zh-CN" sz="2000" dirty="0" smtClean="0">
                <a:solidFill>
                  <a:srgbClr val="FF0000"/>
                </a:solidFill>
              </a:rPr>
              <a:t>'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计算机系</a:t>
            </a:r>
            <a:r>
              <a:rPr lang="en-US" altLang="zh-CN" sz="2400" dirty="0" smtClean="0">
                <a:solidFill>
                  <a:srgbClr val="FF0000"/>
                </a:solidFill>
              </a:rPr>
              <a:t>‘ </a:t>
            </a:r>
            <a:r>
              <a:rPr lang="en-US" altLang="zh-CN" sz="2400" dirty="0" smtClean="0">
                <a:solidFill>
                  <a:srgbClr val="808080"/>
                </a:solidFill>
              </a:rPr>
              <a:t>AND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Salary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sz="2400" dirty="0"/>
              <a:t>5000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画</a:t>
            </a:r>
            <a:r>
              <a:rPr lang="zh-CN" altLang="en-US" dirty="0" smtClean="0"/>
              <a:t>出查询语法树及用关系代数表示的语法树，并对关系代数</a:t>
            </a:r>
            <a:r>
              <a:rPr lang="zh-CN" altLang="en-US" dirty="0"/>
              <a:t>语法树</a:t>
            </a:r>
            <a:r>
              <a:rPr lang="zh-CN" altLang="en-US" dirty="0" smtClean="0"/>
              <a:t>进行优化，画出优化后的语法树。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0320"/>
              </p:ext>
            </p:extLst>
          </p:nvPr>
        </p:nvGraphicFramePr>
        <p:xfrm>
          <a:off x="1475656" y="5775796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8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775796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9083"/>
              </p:ext>
            </p:extLst>
          </p:nvPr>
        </p:nvGraphicFramePr>
        <p:xfrm>
          <a:off x="6300192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9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81877"/>
              </p:ext>
            </p:extLst>
          </p:nvPr>
        </p:nvGraphicFramePr>
        <p:xfrm>
          <a:off x="3635896" y="5775796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0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5775796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51457"/>
              </p:ext>
            </p:extLst>
          </p:nvPr>
        </p:nvGraphicFramePr>
        <p:xfrm>
          <a:off x="827584" y="4479652"/>
          <a:ext cx="4378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1" name="Formula" r:id="rId9" imgW="2208600" imgH="176760" progId="Equation.Ribbit">
                  <p:embed/>
                </p:oleObj>
              </mc:Choice>
              <mc:Fallback>
                <p:oleObj name="Formula" r:id="rId9" imgW="22086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4479652"/>
                        <a:ext cx="43783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90492"/>
              </p:ext>
            </p:extLst>
          </p:nvPr>
        </p:nvGraphicFramePr>
        <p:xfrm>
          <a:off x="2339752" y="3194298"/>
          <a:ext cx="48720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2" name="Formula" r:id="rId11" imgW="2457720" imgH="176760" progId="Equation.Ribbit">
                  <p:embed/>
                </p:oleObj>
              </mc:Choice>
              <mc:Fallback>
                <p:oleObj name="Formula" r:id="rId11" imgW="2457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3194298"/>
                        <a:ext cx="48720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5" idx="2"/>
          </p:cNvCxnSpPr>
          <p:nvPr/>
        </p:nvCxnSpPr>
        <p:spPr>
          <a:xfrm flipV="1">
            <a:off x="2018581" y="4828902"/>
            <a:ext cx="998165" cy="946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4" idx="0"/>
          </p:cNvCxnSpPr>
          <p:nvPr/>
        </p:nvCxnSpPr>
        <p:spPr>
          <a:xfrm>
            <a:off x="3016746" y="4828902"/>
            <a:ext cx="1000150" cy="946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746" y="3543548"/>
            <a:ext cx="1759024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3" idx="0"/>
          </p:cNvCxnSpPr>
          <p:nvPr/>
        </p:nvCxnSpPr>
        <p:spPr>
          <a:xfrm>
            <a:off x="4775770" y="3543548"/>
            <a:ext cx="2334841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18972"/>
              </p:ext>
            </p:extLst>
          </p:nvPr>
        </p:nvGraphicFramePr>
        <p:xfrm>
          <a:off x="611560" y="2135386"/>
          <a:ext cx="83280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3" name="Formula" r:id="rId13" imgW="4201200" imgH="201960" progId="Equation.Ribbit">
                  <p:embed/>
                </p:oleObj>
              </mc:Choice>
              <mc:Fallback>
                <p:oleObj name="Formula" r:id="rId13" imgW="4201200" imgH="201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560" y="2135386"/>
                        <a:ext cx="83280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>
            <a:stCxn id="6" idx="0"/>
            <a:endCxn id="17" idx="2"/>
          </p:cNvCxnSpPr>
          <p:nvPr/>
        </p:nvCxnSpPr>
        <p:spPr>
          <a:xfrm flipH="1" flipV="1">
            <a:off x="4775572" y="2535436"/>
            <a:ext cx="198" cy="65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34892"/>
              </p:ext>
            </p:extLst>
          </p:nvPr>
        </p:nvGraphicFramePr>
        <p:xfrm>
          <a:off x="3719193" y="1178074"/>
          <a:ext cx="2111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" name="Formula" r:id="rId15" imgW="1064520" imgH="176760" progId="Equation.Ribbit">
                  <p:embed/>
                </p:oleObj>
              </mc:Choice>
              <mc:Fallback>
                <p:oleObj name="Formula" r:id="rId15" imgW="10645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9193" y="1178074"/>
                        <a:ext cx="21113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17418"/>
              </p:ext>
            </p:extLst>
          </p:nvPr>
        </p:nvGraphicFramePr>
        <p:xfrm>
          <a:off x="4480744" y="231180"/>
          <a:ext cx="5953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5" name="Formula" r:id="rId17" imgW="299880" imgH="175320" progId="Equation.Ribbit">
                  <p:embed/>
                </p:oleObj>
              </mc:Choice>
              <mc:Fallback>
                <p:oleObj name="Formula" r:id="rId17" imgW="299880" imgH="175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0744" y="231180"/>
                        <a:ext cx="5953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17" idx="0"/>
          </p:cNvCxnSpPr>
          <p:nvPr/>
        </p:nvCxnSpPr>
        <p:spPr>
          <a:xfrm>
            <a:off x="4774880" y="1527324"/>
            <a:ext cx="692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2"/>
            <a:endCxn id="21" idx="0"/>
          </p:cNvCxnSpPr>
          <p:nvPr/>
        </p:nvCxnSpPr>
        <p:spPr>
          <a:xfrm flipH="1">
            <a:off x="4774880" y="577255"/>
            <a:ext cx="3520" cy="60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/>
              <a:t>查询语法树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311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）求至少用了供应商</a:t>
            </a:r>
            <a:r>
              <a:rPr lang="en-US" altLang="zh-CN" dirty="0">
                <a:solidFill>
                  <a:srgbClr val="C00000"/>
                </a:solidFill>
              </a:rPr>
              <a:t>S1</a:t>
            </a:r>
            <a:r>
              <a:rPr lang="zh-CN" altLang="en-US" dirty="0">
                <a:solidFill>
                  <a:srgbClr val="C00000"/>
                </a:solidFill>
              </a:rPr>
              <a:t>所供应的全部零件的工程号</a:t>
            </a:r>
            <a:r>
              <a:rPr lang="en-US" altLang="zh-CN" dirty="0">
                <a:solidFill>
                  <a:srgbClr val="C00000"/>
                </a:solidFill>
              </a:rPr>
              <a:t>JNO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pPr lvl="1"/>
            <a:r>
              <a:rPr lang="zh-CN" altLang="en-US" dirty="0" smtClean="0"/>
              <a:t>关系代数：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99963"/>
              </p:ext>
            </p:extLst>
          </p:nvPr>
        </p:nvGraphicFramePr>
        <p:xfrm>
          <a:off x="2627313" y="2432050"/>
          <a:ext cx="55768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Formula" r:id="rId3" imgW="2813400" imgH="177840" progId="Equation.Ribbit">
                  <p:embed/>
                </p:oleObj>
              </mc:Choice>
              <mc:Fallback>
                <p:oleObj name="Formula" r:id="rId3" imgW="28134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2432050"/>
                        <a:ext cx="5576887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03650"/>
              </p:ext>
            </p:extLst>
          </p:nvPr>
        </p:nvGraphicFramePr>
        <p:xfrm>
          <a:off x="1475656" y="5775796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1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775796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35320"/>
              </p:ext>
            </p:extLst>
          </p:nvPr>
        </p:nvGraphicFramePr>
        <p:xfrm>
          <a:off x="6300192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2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52533"/>
              </p:ext>
            </p:extLst>
          </p:nvPr>
        </p:nvGraphicFramePr>
        <p:xfrm>
          <a:off x="3635896" y="5775796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3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5775796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92101"/>
              </p:ext>
            </p:extLst>
          </p:nvPr>
        </p:nvGraphicFramePr>
        <p:xfrm>
          <a:off x="1765300" y="4454525"/>
          <a:ext cx="2501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4" name="Formula" r:id="rId9" imgW="1261440" imgH="203400" progId="Equation.Ribbit">
                  <p:embed/>
                </p:oleObj>
              </mc:Choice>
              <mc:Fallback>
                <p:oleObj name="Formula" r:id="rId9" imgW="126144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300" y="4454525"/>
                        <a:ext cx="250190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59983"/>
              </p:ext>
            </p:extLst>
          </p:nvPr>
        </p:nvGraphicFramePr>
        <p:xfrm>
          <a:off x="3351213" y="3155950"/>
          <a:ext cx="2847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5" name="Formula" r:id="rId11" imgW="1436400" imgH="216000" progId="Equation.Ribbit">
                  <p:embed/>
                </p:oleObj>
              </mc:Choice>
              <mc:Fallback>
                <p:oleObj name="Formula" r:id="rId11" imgW="1436400" imgH="216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1213" y="3155950"/>
                        <a:ext cx="284797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5" idx="2"/>
          </p:cNvCxnSpPr>
          <p:nvPr/>
        </p:nvCxnSpPr>
        <p:spPr>
          <a:xfrm flipV="1">
            <a:off x="2018581" y="4897438"/>
            <a:ext cx="997669" cy="87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4" idx="0"/>
          </p:cNvCxnSpPr>
          <p:nvPr/>
        </p:nvCxnSpPr>
        <p:spPr>
          <a:xfrm>
            <a:off x="3016250" y="4897438"/>
            <a:ext cx="1000646" cy="87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250" y="3606800"/>
            <a:ext cx="1759744" cy="80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3" idx="0"/>
          </p:cNvCxnSpPr>
          <p:nvPr/>
        </p:nvCxnSpPr>
        <p:spPr>
          <a:xfrm>
            <a:off x="4775994" y="3606800"/>
            <a:ext cx="2334617" cy="1520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90322"/>
              </p:ext>
            </p:extLst>
          </p:nvPr>
        </p:nvGraphicFramePr>
        <p:xfrm>
          <a:off x="4067175" y="1628800"/>
          <a:ext cx="14144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6" name="Formula" r:id="rId13" imgW="712800" imgH="132120" progId="Equation.Ribbit">
                  <p:embed/>
                </p:oleObj>
              </mc:Choice>
              <mc:Fallback>
                <p:oleObj name="Formula" r:id="rId13" imgW="712800" imgH="132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175" y="1628800"/>
                        <a:ext cx="1414463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>
            <a:stCxn id="6" idx="0"/>
            <a:endCxn id="17" idx="2"/>
          </p:cNvCxnSpPr>
          <p:nvPr/>
        </p:nvCxnSpPr>
        <p:spPr>
          <a:xfrm flipH="1" flipV="1">
            <a:off x="4774406" y="1890738"/>
            <a:ext cx="1588" cy="124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92312"/>
              </p:ext>
            </p:extLst>
          </p:nvPr>
        </p:nvGraphicFramePr>
        <p:xfrm>
          <a:off x="4319588" y="836712"/>
          <a:ext cx="911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7" name="Formula" r:id="rId15" imgW="461160" imgH="155160" progId="Equation.Ribbit">
                  <p:embed/>
                </p:oleObj>
              </mc:Choice>
              <mc:Fallback>
                <p:oleObj name="Formula" r:id="rId15" imgW="46116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9588" y="836712"/>
                        <a:ext cx="91122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17" idx="0"/>
          </p:cNvCxnSpPr>
          <p:nvPr/>
        </p:nvCxnSpPr>
        <p:spPr>
          <a:xfrm flipH="1">
            <a:off x="4774406" y="1144687"/>
            <a:ext cx="794" cy="484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/>
              <a:t>初始的</a:t>
            </a:r>
            <a:endParaRPr lang="en-US" altLang="zh-CN" sz="2700" dirty="0" smtClean="0"/>
          </a:p>
          <a:p>
            <a:r>
              <a:rPr lang="zh-CN" altLang="en-US" sz="2700" dirty="0" smtClean="0"/>
              <a:t>关系代数语法树</a:t>
            </a:r>
            <a:endParaRPr lang="zh-CN" altLang="en-US" sz="27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99069"/>
              </p:ext>
            </p:extLst>
          </p:nvPr>
        </p:nvGraphicFramePr>
        <p:xfrm>
          <a:off x="3363982" y="2348880"/>
          <a:ext cx="321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8" name="Formula" r:id="rId17" imgW="1620720" imgH="156240" progId="Equation.Ribbit">
                  <p:embed/>
                </p:oleObj>
              </mc:Choice>
              <mc:Fallback>
                <p:oleObj name="Formula" r:id="rId17" imgW="1620720" imgH="15624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82" y="2348880"/>
                        <a:ext cx="321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62058"/>
              </p:ext>
            </p:extLst>
          </p:nvPr>
        </p:nvGraphicFramePr>
        <p:xfrm>
          <a:off x="1475656" y="5559772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559772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95140"/>
              </p:ext>
            </p:extLst>
          </p:nvPr>
        </p:nvGraphicFramePr>
        <p:xfrm>
          <a:off x="6012160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2160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08467"/>
              </p:ext>
            </p:extLst>
          </p:nvPr>
        </p:nvGraphicFramePr>
        <p:xfrm>
          <a:off x="3995936" y="5559772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5559772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047658"/>
              </p:ext>
            </p:extLst>
          </p:nvPr>
        </p:nvGraphicFramePr>
        <p:xfrm>
          <a:off x="1765300" y="3489325"/>
          <a:ext cx="2501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5" name="Formula" r:id="rId9" imgW="1261440" imgH="203400" progId="Equation.Ribbit">
                  <p:embed/>
                </p:oleObj>
              </mc:Choice>
              <mc:Fallback>
                <p:oleObj name="Formula" r:id="rId9" imgW="126144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300" y="3489325"/>
                        <a:ext cx="25019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29880"/>
              </p:ext>
            </p:extLst>
          </p:nvPr>
        </p:nvGraphicFramePr>
        <p:xfrm>
          <a:off x="3351213" y="1682750"/>
          <a:ext cx="2847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6" name="Formula" r:id="rId11" imgW="1436400" imgH="216000" progId="Equation.Ribbit">
                  <p:embed/>
                </p:oleObj>
              </mc:Choice>
              <mc:Fallback>
                <p:oleObj name="Formula" r:id="rId11" imgW="1436400" imgH="216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1213" y="1682750"/>
                        <a:ext cx="284797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30" idx="2"/>
          </p:cNvCxnSpPr>
          <p:nvPr/>
        </p:nvCxnSpPr>
        <p:spPr>
          <a:xfrm flipH="1" flipV="1">
            <a:off x="2011090" y="5086201"/>
            <a:ext cx="7491" cy="47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4" idx="0"/>
          </p:cNvCxnSpPr>
          <p:nvPr/>
        </p:nvCxnSpPr>
        <p:spPr>
          <a:xfrm>
            <a:off x="4368824" y="5013176"/>
            <a:ext cx="8112" cy="54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250" y="2132856"/>
            <a:ext cx="1759744" cy="1316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9" idx="0"/>
          </p:cNvCxnSpPr>
          <p:nvPr/>
        </p:nvCxnSpPr>
        <p:spPr>
          <a:xfrm>
            <a:off x="4775994" y="2132856"/>
            <a:ext cx="2050628" cy="149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7000"/>
              </p:ext>
            </p:extLst>
          </p:nvPr>
        </p:nvGraphicFramePr>
        <p:xfrm>
          <a:off x="4319588" y="836712"/>
          <a:ext cx="911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7" name="Formula" r:id="rId13" imgW="461160" imgH="155160" progId="Equation.Ribbit">
                  <p:embed/>
                </p:oleObj>
              </mc:Choice>
              <mc:Fallback>
                <p:oleObj name="Formula" r:id="rId13" imgW="46116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9588" y="836712"/>
                        <a:ext cx="91122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6" idx="0"/>
          </p:cNvCxnSpPr>
          <p:nvPr/>
        </p:nvCxnSpPr>
        <p:spPr>
          <a:xfrm>
            <a:off x="4775200" y="1144687"/>
            <a:ext cx="794" cy="513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/>
              <a:t>优化后的</a:t>
            </a:r>
            <a:endParaRPr lang="en-US" altLang="zh-CN" sz="2700" dirty="0" smtClean="0"/>
          </a:p>
          <a:p>
            <a:r>
              <a:rPr lang="zh-CN" altLang="en-US" sz="2700" dirty="0" smtClean="0"/>
              <a:t>关系代数语法树</a:t>
            </a:r>
            <a:endParaRPr lang="zh-CN" altLang="en-US" sz="27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22675"/>
              </p:ext>
            </p:extLst>
          </p:nvPr>
        </p:nvGraphicFramePr>
        <p:xfrm>
          <a:off x="3661593" y="4751238"/>
          <a:ext cx="14144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" name="Formula" r:id="rId15" imgW="712800" imgH="132120" progId="Equation.Ribbit">
                  <p:embed/>
                </p:oleObj>
              </mc:Choice>
              <mc:Fallback>
                <p:oleObj name="Formula" r:id="rId15" imgW="712800" imgH="13212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593" y="4751238"/>
                        <a:ext cx="1414463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19606"/>
              </p:ext>
            </p:extLst>
          </p:nvPr>
        </p:nvGraphicFramePr>
        <p:xfrm>
          <a:off x="5220072" y="3625081"/>
          <a:ext cx="321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" name="Formula" r:id="rId17" imgW="1620720" imgH="156240" progId="Equation.Ribbit">
                  <p:embed/>
                </p:oleObj>
              </mc:Choice>
              <mc:Fallback>
                <p:oleObj name="Formula" r:id="rId17" imgW="1620720" imgH="15624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625081"/>
                        <a:ext cx="321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>
            <a:stCxn id="7" idx="0"/>
            <a:endCxn id="5" idx="2"/>
          </p:cNvCxnSpPr>
          <p:nvPr/>
        </p:nvCxnSpPr>
        <p:spPr>
          <a:xfrm flipH="1" flipV="1">
            <a:off x="3016250" y="3933056"/>
            <a:ext cx="1352574" cy="81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2"/>
            <a:endCxn id="3" idx="0"/>
          </p:cNvCxnSpPr>
          <p:nvPr/>
        </p:nvCxnSpPr>
        <p:spPr>
          <a:xfrm flipH="1">
            <a:off x="6822579" y="3933056"/>
            <a:ext cx="4043" cy="119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57970"/>
              </p:ext>
            </p:extLst>
          </p:nvPr>
        </p:nvGraphicFramePr>
        <p:xfrm>
          <a:off x="1331640" y="4751238"/>
          <a:ext cx="13589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" name="Formula" r:id="rId19" imgW="684720" imgH="167760" progId="Equation.Ribbit">
                  <p:embed/>
                </p:oleObj>
              </mc:Choice>
              <mc:Fallback>
                <p:oleObj name="Formula" r:id="rId19" imgW="684720" imgH="1677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51238"/>
                        <a:ext cx="13589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>
            <a:stCxn id="30" idx="0"/>
            <a:endCxn id="5" idx="2"/>
          </p:cNvCxnSpPr>
          <p:nvPr/>
        </p:nvCxnSpPr>
        <p:spPr>
          <a:xfrm flipV="1">
            <a:off x="2011090" y="3933056"/>
            <a:ext cx="1005160" cy="81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考虑下图所示的日志记录：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第十章 习题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92516"/>
              </p:ext>
            </p:extLst>
          </p:nvPr>
        </p:nvGraphicFramePr>
        <p:xfrm>
          <a:off x="1043608" y="2132856"/>
          <a:ext cx="681581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12"/>
                <a:gridCol w="2365693"/>
                <a:gridCol w="1080120"/>
                <a:gridCol w="2365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序号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日志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序号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日志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smtClean="0">
                          <a:solidFill>
                            <a:schemeClr val="tx1"/>
                          </a:solidFill>
                        </a:rPr>
                        <a:t>：开始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：开始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A=10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A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A=8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：开始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2</a:t>
                      </a:r>
                      <a:r>
                        <a:rPr lang="zh-CN" altLang="en-US" sz="2200" dirty="0" smtClean="0"/>
                        <a:t>：回滚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B=9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B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B=7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C=11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4</a:t>
                      </a:r>
                      <a:r>
                        <a:rPr lang="zh-CN" altLang="en-US" sz="2200" dirty="0" smtClean="0"/>
                        <a:t>：开始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：提交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：提交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2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C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C=13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4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C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C=12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）如果系统故障发生在</a:t>
            </a:r>
            <a:r>
              <a:rPr lang="en-US" altLang="zh-CN" dirty="0" smtClean="0"/>
              <a:t>14</a:t>
            </a:r>
            <a:r>
              <a:rPr lang="zh-CN" altLang="en-US" dirty="0" smtClean="0"/>
              <a:t>之后，说明那些事务需要重做，那些事务需要回滚。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需要重做，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需要回滚；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之后呢？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需要回滚；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9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需要回滚；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需要</a:t>
            </a:r>
            <a:r>
              <a:rPr lang="zh-CN" altLang="en-US" dirty="0">
                <a:solidFill>
                  <a:srgbClr val="C00000"/>
                </a:solidFill>
              </a:rPr>
              <a:t>回</a:t>
            </a:r>
            <a:r>
              <a:rPr lang="zh-CN" altLang="en-US" dirty="0" smtClean="0">
                <a:solidFill>
                  <a:srgbClr val="C00000"/>
                </a:solidFill>
              </a:rPr>
              <a:t>滚。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假设开始时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的值都是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）如果系统故障发生在</a:t>
            </a:r>
            <a:r>
              <a:rPr lang="en-US" altLang="zh-CN" dirty="0" smtClean="0"/>
              <a:t>14</a:t>
            </a:r>
            <a:r>
              <a:rPr lang="zh-CN" altLang="en-US" dirty="0" smtClean="0"/>
              <a:t>之后，写出系统恢复后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= 8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B = 7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C = 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如果系统故障发生在</a:t>
            </a:r>
            <a:r>
              <a:rPr lang="en-US" altLang="zh-CN" dirty="0" smtClean="0"/>
              <a:t>12</a:t>
            </a:r>
            <a:r>
              <a:rPr lang="zh-CN" altLang="en-US" dirty="0" smtClean="0"/>
              <a:t>之后呢？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= 10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B = 0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C = 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9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2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3</a:t>
                </a:r>
                <a:r>
                  <a:rPr lang="zh-CN" altLang="en-US" dirty="0" smtClean="0"/>
                  <a:t>是如下的三个事务，设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的初值为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A:=A+2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A:=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2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3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A:=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**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；（即</a:t>
                </a:r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sym typeface="Symbol"/>
                      </a:rPr>
                      <m:t></m:t>
                    </m:r>
                  </m:oMath>
                </a14:m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2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）若这三个事务允许并发执行，则有多少种可能的正确结果？请一一列举出来。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答：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可能的正确结果有：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。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C00000"/>
                    </a:solidFill>
                  </a:rPr>
                </a:br>
                <a:r>
                  <a:rPr lang="zh-CN" altLang="en-US" dirty="0" smtClean="0">
                    <a:solidFill>
                      <a:srgbClr val="C00000"/>
                    </a:solidFill>
                  </a:rPr>
                  <a:t>因为串行执行次序有：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，对应的执行结果是：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 r="-1852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 习题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63688" y="692696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79912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220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17085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A=Y+2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9982" y="217085"/>
            <a:ext cx="1512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en-US" altLang="zh-CN" dirty="0" smtClean="0"/>
              <a:t>Y=A=2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A=Y*2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217085"/>
            <a:ext cx="15121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en-US" altLang="zh-CN" dirty="0" smtClean="0"/>
              <a:t>Y=A=4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A=Y**2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2894741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 smtClean="0">
                <a:solidFill>
                  <a:srgbClr val="C00000"/>
                </a:solidFill>
              </a:rPr>
              <a:t>A=16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211" y="116632"/>
            <a:ext cx="805413" cy="5832648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700" dirty="0" smtClean="0"/>
              <a:t>2</a:t>
            </a:r>
            <a:r>
              <a:rPr lang="zh-CN" altLang="en-US" sz="2700" dirty="0" smtClean="0"/>
              <a:t>请</a:t>
            </a:r>
            <a:r>
              <a:rPr lang="zh-CN" altLang="en-US" sz="2700" dirty="0"/>
              <a:t>给出一</a:t>
            </a:r>
            <a:r>
              <a:rPr lang="zh-CN" altLang="en-US" sz="2700" dirty="0" smtClean="0"/>
              <a:t>个</a:t>
            </a:r>
            <a:r>
              <a:rPr lang="zh-CN" altLang="en-US" sz="2700" dirty="0" smtClean="0">
                <a:solidFill>
                  <a:srgbClr val="FF0000"/>
                </a:solidFill>
              </a:rPr>
              <a:t>可串行化</a:t>
            </a:r>
            <a:r>
              <a:rPr lang="zh-CN" altLang="en-US" sz="2700" dirty="0" smtClean="0"/>
              <a:t>的调度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145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2211" y="116632"/>
            <a:ext cx="805413" cy="5832648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700" dirty="0" smtClean="0"/>
              <a:t>3</a:t>
            </a:r>
            <a:r>
              <a:rPr lang="zh-CN" altLang="en-US" sz="2700" dirty="0" smtClean="0"/>
              <a:t>请给</a:t>
            </a:r>
            <a:r>
              <a:rPr lang="zh-CN" altLang="en-US" sz="2700" dirty="0"/>
              <a:t>出一</a:t>
            </a:r>
            <a:r>
              <a:rPr lang="zh-CN" altLang="en-US" sz="2700" dirty="0" smtClean="0"/>
              <a:t>个</a:t>
            </a:r>
            <a:r>
              <a:rPr lang="zh-CN" altLang="en-US" sz="2700" dirty="0" smtClean="0">
                <a:solidFill>
                  <a:srgbClr val="FF0000"/>
                </a:solidFill>
              </a:rPr>
              <a:t>非串行化</a:t>
            </a:r>
            <a:r>
              <a:rPr lang="zh-CN" altLang="en-US" sz="2700" dirty="0" smtClean="0"/>
              <a:t>的调度</a:t>
            </a:r>
            <a:endParaRPr lang="zh-CN" altLang="en-US" sz="27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763688" y="692696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79912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220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17085"/>
            <a:ext cx="1512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r>
              <a:rPr lang="en-US" altLang="zh-CN" dirty="0" smtClean="0"/>
              <a:t>Unlock 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  <a:p>
            <a:r>
              <a:rPr lang="en-US" altLang="zh-CN" dirty="0" smtClean="0"/>
              <a:t>A=Y+2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9982" y="217085"/>
            <a:ext cx="15121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 smtClean="0"/>
              <a:t>A=Y*2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217085"/>
            <a:ext cx="1512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  <a:p>
            <a:r>
              <a:rPr lang="en-US" altLang="zh-CN" dirty="0" smtClean="0"/>
              <a:t>Y=A=2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A=Y**2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198884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 smtClean="0">
                <a:solidFill>
                  <a:srgbClr val="C00000"/>
                </a:solidFill>
              </a:rPr>
              <a:t>A=0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）若这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个事务都遵守两段锁协议，请给出一个不产生</a:t>
            </a:r>
            <a:r>
              <a:rPr lang="zh-CN" altLang="en-US" sz="27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死锁的可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串行化调度。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115616" y="1728684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31840" y="1269400"/>
            <a:ext cx="0" cy="55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904148" y="1269400"/>
            <a:ext cx="0" cy="55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648" y="1253073"/>
            <a:ext cx="1512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en-US" altLang="zh-CN" dirty="0" smtClean="0"/>
              <a:t>A=Y+2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Unlock </a:t>
            </a:r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761910" y="1253073"/>
            <a:ext cx="1512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en-US" altLang="zh-CN" dirty="0" smtClean="0"/>
              <a:t>Y=A=2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A=Y*2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4208" y="1253073"/>
            <a:ext cx="1512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en-US" altLang="zh-CN" dirty="0"/>
              <a:t>Y=A=4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</a:p>
          <a:p>
            <a:r>
              <a:rPr lang="en-US" altLang="zh-CN" dirty="0" smtClean="0"/>
              <a:t>A=Y**2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4168" y="3024828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 smtClean="0">
                <a:solidFill>
                  <a:srgbClr val="C00000"/>
                </a:solidFill>
              </a:rPr>
              <a:t>A=16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有两个关系</a:t>
                </a:r>
                <a:r>
                  <a:rPr lang="en-US" altLang="zh-CN" dirty="0" smtClean="0"/>
                  <a:t>S(A,B,C,D)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T(C,D,E,F)</a:t>
                </a:r>
                <a:r>
                  <a:rPr lang="zh-CN" altLang="en-US" dirty="0" smtClean="0"/>
                  <a:t>，写出与下列查询等价的</a:t>
                </a:r>
                <a:r>
                  <a:rPr lang="en-US" altLang="zh-CN" dirty="0" smtClean="0"/>
                  <a:t>SQL</a:t>
                </a:r>
                <a:r>
                  <a:rPr lang="zh-CN" altLang="en-US" dirty="0" smtClean="0"/>
                  <a:t>表达式：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*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WHERE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 smtClean="0">
                    <a:solidFill>
                      <a:srgbClr val="808080"/>
                    </a:solidFill>
                  </a:rPr>
                  <a:t>=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10</a:t>
                </a:r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DISTINCT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 smtClean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 smtClean="0">
                    <a:solidFill>
                      <a:srgbClr val="008080"/>
                    </a:solidFill>
                  </a:rPr>
                  <a:t>B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8080"/>
                    </a:solidFill>
                  </a:rPr>
                  <a:t>S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B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S.C,S.D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E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F</a:t>
                </a: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T</a:t>
                </a: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WHERE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S.C=T.C AND S.D=T.D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28752"/>
              </p:ext>
            </p:extLst>
          </p:nvPr>
        </p:nvGraphicFramePr>
        <p:xfrm>
          <a:off x="1763688" y="4185270"/>
          <a:ext cx="8270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Formula" r:id="rId5" imgW="417960" imgH="162720" progId="Equation.Ribbit">
                  <p:embed/>
                </p:oleObj>
              </mc:Choice>
              <mc:Fallback>
                <p:oleObj name="Formula" r:id="rId5" imgW="417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4185270"/>
                        <a:ext cx="827088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95" y="4221088"/>
            <a:ext cx="2728305" cy="158417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979712" y="4149080"/>
            <a:ext cx="360040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95" y="3140968"/>
            <a:ext cx="183620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）若这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个事务都遵守两段锁协议，请给出一个会产生死锁的调度。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07604" y="2321420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23828" y="1673347"/>
            <a:ext cx="0" cy="414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96136" y="1673348"/>
            <a:ext cx="0" cy="41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636" y="1845809"/>
            <a:ext cx="15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653898" y="1845809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6336196" y="1845809"/>
            <a:ext cx="1512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  <a:endParaRPr lang="en-US" altLang="zh-CN" dirty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68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</a:t>
            </a:r>
            <a:r>
              <a:rPr lang="zh-CN" altLang="en-US" dirty="0" smtClean="0"/>
              <a:t>有三个事务的一个调度：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(A)w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(A)w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(B)w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，该调度是冲突可串行化的调度吗？为什么？</a:t>
            </a:r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该调度是冲突可串行化的调度。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证明如下：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</a:rPr>
              <a:t>）交换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(A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</a:rPr>
              <a:t>和其后若干操作的顺序，得到：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(B)w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(B)</a:t>
            </a:r>
            <a:r>
              <a:rPr lang="en-US" altLang="zh-CN" sz="2400" dirty="0" smtClean="0">
                <a:solidFill>
                  <a:srgbClr val="00B05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</a:rPr>
              <a:t>(B)r</a:t>
            </a:r>
            <a:r>
              <a:rPr lang="en-US" altLang="zh-CN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</a:rPr>
              <a:t>(A)w</a:t>
            </a:r>
            <a:r>
              <a:rPr lang="en-US" altLang="zh-CN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</a:rPr>
              <a:t>(B)</a:t>
            </a:r>
            <a:r>
              <a:rPr lang="en-US" altLang="zh-CN" sz="2400" dirty="0" smtClean="0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</a:rPr>
              <a:t>(B)r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</a:rPr>
              <a:t>(A)w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</a:rPr>
              <a:t>(A)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</a:rPr>
              <a:t>）三个事务执行顺序变为：</a:t>
            </a:r>
            <a:r>
              <a:rPr lang="en-US" altLang="zh-CN" sz="24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3</a:t>
            </a:r>
            <a:r>
              <a:rPr lang="en-US" altLang="zh-CN" sz="2400" dirty="0" smtClean="0">
                <a:solidFill>
                  <a:srgbClr val="C00000"/>
                </a:solidFill>
              </a:rPr>
              <a:t>→T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dirty="0">
                <a:solidFill>
                  <a:srgbClr val="C00000"/>
                </a:solidFill>
              </a:rPr>
              <a:t>→</a:t>
            </a:r>
            <a:r>
              <a:rPr lang="en-US" altLang="zh-CN" sz="24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</a:rPr>
              <a:t>，这是一个串行调度，因此原调度是冲突可串行化调度。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 习题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考虑如下的调度，说明这些调度之间的包含关系。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）正确的调度；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可串行</a:t>
            </a:r>
            <a:r>
              <a:rPr lang="zh-CN" altLang="en-US" sz="2400" dirty="0" smtClean="0"/>
              <a:t>化的调度；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）遵守两阶段封锁（</a:t>
            </a:r>
            <a:r>
              <a:rPr lang="en-US" altLang="zh-CN" sz="2400" dirty="0" smtClean="0"/>
              <a:t>2PL</a:t>
            </a:r>
            <a:r>
              <a:rPr lang="zh-CN" altLang="en-US" sz="2400" dirty="0" smtClean="0"/>
              <a:t>）的调度；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）串行调度。</a:t>
            </a:r>
            <a:endParaRPr lang="en-US" altLang="zh-CN" sz="2400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包含关系如下：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串行调度 </a:t>
            </a:r>
            <a:r>
              <a:rPr lang="zh-CN" altLang="en-US" sz="2400" dirty="0" smtClean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 smtClean="0">
                <a:solidFill>
                  <a:srgbClr val="C00000"/>
                </a:solidFill>
              </a:rPr>
              <a:t>遵守</a:t>
            </a:r>
            <a:r>
              <a:rPr lang="zh-CN" altLang="en-US" sz="2400" dirty="0">
                <a:solidFill>
                  <a:srgbClr val="C00000"/>
                </a:solidFill>
              </a:rPr>
              <a:t>两阶段</a:t>
            </a:r>
            <a:r>
              <a:rPr lang="zh-CN" altLang="en-US" sz="2400" dirty="0" smtClean="0">
                <a:solidFill>
                  <a:srgbClr val="C00000"/>
                </a:solidFill>
              </a:rPr>
              <a:t>封锁的调度 </a:t>
            </a:r>
            <a:r>
              <a:rPr lang="zh-CN" altLang="en-US" sz="2400" dirty="0" smtClean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 smtClean="0">
                <a:solidFill>
                  <a:srgbClr val="C00000"/>
                </a:solidFill>
              </a:rPr>
              <a:t>可串行</a:t>
            </a:r>
            <a:r>
              <a:rPr lang="zh-CN" altLang="en-US" sz="2400" dirty="0">
                <a:solidFill>
                  <a:srgbClr val="C00000"/>
                </a:solidFill>
              </a:rPr>
              <a:t>化的</a:t>
            </a:r>
            <a:r>
              <a:rPr lang="zh-CN" altLang="en-US" sz="2400" dirty="0" smtClean="0">
                <a:solidFill>
                  <a:srgbClr val="C00000"/>
                </a:solidFill>
              </a:rPr>
              <a:t>调度 </a:t>
            </a:r>
            <a:r>
              <a:rPr lang="zh-CN" altLang="en-US" sz="2400" dirty="0" smtClean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 smtClean="0">
                <a:solidFill>
                  <a:srgbClr val="C00000"/>
                </a:solidFill>
              </a:rPr>
              <a:t>正确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</a:rPr>
              <a:t>调度。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 习题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75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r>
              <a:rPr lang="zh-CN" altLang="en-US" dirty="0"/>
              <a:t>两</a:t>
            </a:r>
            <a:r>
              <a:rPr lang="zh-CN" altLang="en-US" dirty="0" smtClean="0"/>
              <a:t>个事务：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R(A)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R(B)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B=A+B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W(B)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R(B)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R(A)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A=A+B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W(A)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）改写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，增加加锁操作和解锁操作，并要求遵守两阶段封锁协议。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T1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A; R(A);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B; R(B); B=A+B;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Xlock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B; W(B); Unlock A; Unlock B;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T2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B; R(B);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A; R(A); </a:t>
            </a:r>
            <a:r>
              <a:rPr lang="en-US" altLang="zh-CN" sz="2400" dirty="0" smtClean="0">
                <a:solidFill>
                  <a:srgbClr val="C00000"/>
                </a:solidFill>
              </a:rPr>
              <a:t>A=A+B</a:t>
            </a:r>
            <a:r>
              <a:rPr lang="en-US" altLang="zh-CN" sz="2400" dirty="0">
                <a:solidFill>
                  <a:srgbClr val="C00000"/>
                </a:solidFill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</a:rPr>
              <a:t>Xlock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A; W(A); </a:t>
            </a:r>
            <a:r>
              <a:rPr lang="en-US" altLang="zh-CN" sz="2400" dirty="0">
                <a:solidFill>
                  <a:srgbClr val="C00000"/>
                </a:solidFill>
              </a:rPr>
              <a:t>Unlock </a:t>
            </a:r>
            <a:r>
              <a:rPr lang="en-US" altLang="zh-CN" sz="2400" dirty="0" smtClean="0">
                <a:solidFill>
                  <a:srgbClr val="C00000"/>
                </a:solidFill>
              </a:rPr>
              <a:t>B; </a:t>
            </a:r>
            <a:r>
              <a:rPr lang="en-US" altLang="zh-CN" sz="2400" dirty="0">
                <a:solidFill>
                  <a:srgbClr val="C00000"/>
                </a:solidFill>
              </a:rPr>
              <a:t>Unlock </a:t>
            </a:r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习题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0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）说明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的执行是否会引起死锁，给出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的一个调度并说明之</a:t>
            </a:r>
            <a:r>
              <a:rPr lang="zh-CN" altLang="en-US" sz="27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2700" b="0" dirty="0" smtClean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会的，示例如下：</a:t>
            </a:r>
            <a:endParaRPr lang="zh-CN" altLang="en-US" sz="2700" b="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55776" y="2132856"/>
            <a:ext cx="3960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484784"/>
            <a:ext cx="0" cy="443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9792" y="1674503"/>
            <a:ext cx="1296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B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B=A+B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B</a:t>
            </a:r>
            <a:endParaRPr lang="en-US" altLang="zh-CN" dirty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1674503"/>
            <a:ext cx="1296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SLock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=A+B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0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.*,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</a:t>
            </a:r>
            <a:r>
              <a:rPr lang="en-US" altLang="zh-CN" sz="2400" dirty="0" smtClean="0">
                <a:solidFill>
                  <a:srgbClr val="808080"/>
                </a:solidFill>
              </a:rPr>
              <a:t>.</a:t>
            </a:r>
            <a:r>
              <a:rPr lang="en-US" altLang="zh-CN" sz="2400" dirty="0" smtClean="0">
                <a:solidFill>
                  <a:srgbClr val="008080"/>
                </a:solidFill>
              </a:rPr>
              <a:t>C</a:t>
            </a:r>
            <a:r>
              <a:rPr lang="en-US" altLang="zh-CN" sz="2400" dirty="0" smtClean="0">
                <a:solidFill>
                  <a:srgbClr val="808080"/>
                </a:solidFill>
              </a:rPr>
              <a:t>=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CN" sz="2400" dirty="0" smtClean="0">
                <a:solidFill>
                  <a:srgbClr val="808080"/>
                </a:solidFill>
              </a:rPr>
              <a:t>.</a:t>
            </a:r>
            <a:r>
              <a:rPr lang="en-US" altLang="zh-CN" sz="2400" dirty="0" smtClean="0">
                <a:solidFill>
                  <a:srgbClr val="008080"/>
                </a:solidFill>
              </a:rPr>
              <a:t>C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.*,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A</a:t>
            </a:r>
            <a:r>
              <a:rPr lang="en-US" altLang="zh-CN" sz="2400" dirty="0" smtClean="0">
                <a:solidFill>
                  <a:srgbClr val="808080"/>
                </a:solidFill>
              </a:rPr>
              <a:t>&lt;</a:t>
            </a:r>
            <a:r>
              <a:rPr lang="en-US" altLang="zh-CN" sz="2400" dirty="0" smtClean="0">
                <a:solidFill>
                  <a:srgbClr val="008080"/>
                </a:solidFill>
              </a:rPr>
              <a:t>E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Clr>
                <a:srgbClr val="2DA2BF"/>
              </a:buClr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S1.C,S1.D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CN" sz="2400" dirty="0" smtClean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C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CN" sz="2400" dirty="0" smtClean="0">
                <a:solidFill>
                  <a:srgbClr val="808080"/>
                </a:solidFill>
              </a:rPr>
              <a:t>.</a:t>
            </a:r>
            <a:r>
              <a:rPr lang="en-US" altLang="zh-CN" sz="2400" dirty="0" smtClean="0">
                <a:solidFill>
                  <a:srgbClr val="008080"/>
                </a:solidFill>
              </a:rPr>
              <a:t>D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E,F</a:t>
            </a:r>
            <a:r>
              <a:rPr lang="en-US" altLang="zh-CN" sz="2400" dirty="0" smtClean="0">
                <a:solidFill>
                  <a:srgbClr val="808080"/>
                </a:solidFill>
              </a:rPr>
              <a:t>	</a:t>
            </a:r>
          </a:p>
          <a:p>
            <a:pPr lvl="1">
              <a:buClr>
                <a:srgbClr val="2DA2BF"/>
              </a:buClr>
            </a:pPr>
            <a:r>
              <a:rPr lang="en-US" altLang="zh-CN" sz="2400" dirty="0" smtClean="0">
                <a:solidFill>
                  <a:srgbClr val="0000FF"/>
                </a:solidFill>
              </a:rPr>
              <a:t>FROM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,(SELECT DISTINCT C,D  FROM S) AS S1</a:t>
            </a:r>
          </a:p>
          <a:p>
            <a:pPr lvl="1">
              <a:buClr>
                <a:srgbClr val="2DA2BF"/>
              </a:buClr>
            </a:pPr>
            <a:endParaRPr lang="en-US" altLang="zh-CN" sz="6200" dirty="0" smtClean="0">
              <a:solidFill>
                <a:srgbClr val="FF0000"/>
              </a:solidFill>
            </a:endParaRPr>
          </a:p>
          <a:p>
            <a:pPr lvl="1"/>
            <a:endParaRPr lang="en-US" altLang="zh-CN" sz="2400" dirty="0" smtClean="0">
              <a:solidFill>
                <a:srgbClr val="00808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04505"/>
              </p:ext>
            </p:extLst>
          </p:nvPr>
        </p:nvGraphicFramePr>
        <p:xfrm>
          <a:off x="1835696" y="1200208"/>
          <a:ext cx="1406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0" name="Formula" r:id="rId4" imgW="708840" imgH="235080" progId="Equation.Ribbit">
                  <p:embed/>
                </p:oleObj>
              </mc:Choice>
              <mc:Fallback>
                <p:oleObj name="Formula" r:id="rId4" imgW="708840" imgH="235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1200208"/>
                        <a:ext cx="14065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28005"/>
              </p:ext>
            </p:extLst>
          </p:nvPr>
        </p:nvGraphicFramePr>
        <p:xfrm>
          <a:off x="1825725" y="2715484"/>
          <a:ext cx="1009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1" name="Formula" r:id="rId6" imgW="509400" imgH="235080" progId="Equation.Ribbit">
                  <p:embed/>
                </p:oleObj>
              </mc:Choice>
              <mc:Fallback>
                <p:oleObj name="Formula" r:id="rId6" imgW="509400" imgH="2350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725" y="2715484"/>
                        <a:ext cx="1009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093191"/>
              </p:ext>
            </p:extLst>
          </p:nvPr>
        </p:nvGraphicFramePr>
        <p:xfrm>
          <a:off x="1714251" y="4280677"/>
          <a:ext cx="1649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2" name="Formula" r:id="rId8" imgW="831960" imgH="177840" progId="Equation.Ribbit">
                  <p:embed/>
                </p:oleObj>
              </mc:Choice>
              <mc:Fallback>
                <p:oleObj name="Formula" r:id="rId8" imgW="831960" imgH="17784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251" y="4280677"/>
                        <a:ext cx="16494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547665" y="5517232"/>
            <a:ext cx="7596336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>
              <a:buClr>
                <a:srgbClr val="2DA2BF"/>
              </a:buClr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zh-CN" altLang="en-US" sz="2400" dirty="0">
                <a:solidFill>
                  <a:srgbClr val="008080"/>
                </a:solidFill>
              </a:rPr>
              <a:t>* </a:t>
            </a:r>
            <a:r>
              <a:rPr lang="en-US" altLang="zh-CN" sz="2400" dirty="0" smtClean="0">
                <a:solidFill>
                  <a:srgbClr val="008080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S1.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808080"/>
                </a:solidFill>
              </a:rPr>
              <a:t>	</a:t>
            </a:r>
          </a:p>
          <a:p>
            <a:pPr lvl="1">
              <a:buClr>
                <a:srgbClr val="2DA2BF"/>
              </a:buClr>
            </a:pP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, (</a:t>
            </a:r>
            <a:r>
              <a:rPr lang="en-US" altLang="zh-CN" sz="2400" dirty="0">
                <a:solidFill>
                  <a:srgbClr val="FF0000"/>
                </a:solidFill>
              </a:rPr>
              <a:t>SELECT DISTINCT </a:t>
            </a:r>
            <a:r>
              <a:rPr lang="en-US" altLang="zh-CN" sz="2400" dirty="0" smtClean="0">
                <a:solidFill>
                  <a:srgbClr val="FF0000"/>
                </a:solidFill>
              </a:rPr>
              <a:t> C,D FROM S) AS S1</a:t>
            </a:r>
            <a:endParaRPr lang="en-US" altLang="zh-CN" sz="6200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30550" y="1196752"/>
            <a:ext cx="360040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4932040" y="2145275"/>
            <a:ext cx="3312368" cy="1211717"/>
          </a:xfrm>
          <a:prstGeom prst="cloudCallout">
            <a:avLst>
              <a:gd name="adj1" fmla="val -120903"/>
              <a:gd name="adj2" fmla="val 1326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派生表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投影去重元组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求供应工程</a:t>
            </a:r>
            <a:r>
              <a:rPr lang="en-US" altLang="zh-CN" dirty="0"/>
              <a:t>J1</a:t>
            </a:r>
            <a:r>
              <a:rPr lang="zh-CN" altLang="en-US" dirty="0"/>
              <a:t>零件</a:t>
            </a:r>
            <a:r>
              <a:rPr lang="en-US" altLang="zh-CN" dirty="0"/>
              <a:t>P1</a:t>
            </a:r>
            <a:r>
              <a:rPr lang="zh-CN" altLang="en-US" dirty="0"/>
              <a:t>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零件为红色的供应商号码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）求没有使用天津供应商生产的红色零件的工程号</a:t>
            </a:r>
            <a:r>
              <a:rPr lang="en-US" altLang="zh-CN" dirty="0" smtClean="0"/>
              <a:t>JNO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）求至少用了供应商</a:t>
            </a:r>
            <a:r>
              <a:rPr lang="en-US" altLang="zh-CN" dirty="0" smtClean="0"/>
              <a:t>S1</a:t>
            </a:r>
            <a:r>
              <a:rPr lang="zh-CN" altLang="en-US" dirty="0" smtClean="0"/>
              <a:t>所供应的全部零件的工程号</a:t>
            </a:r>
            <a:r>
              <a:rPr lang="en-US" altLang="zh-CN" dirty="0" smtClean="0"/>
              <a:t>JNO</a:t>
            </a:r>
            <a:r>
              <a:rPr lang="zh-CN" altLang="en-US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第三章</a:t>
            </a:r>
            <a:r>
              <a:rPr lang="en-US" altLang="zh-CN" dirty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</a:rPr>
              <a:t>语句建立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个表，并完成查询：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CCE8C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1834</TotalTime>
  <Words>4879</Words>
  <Application>Microsoft Office PowerPoint</Application>
  <PresentationFormat>全屏显示(4:3)</PresentationFormat>
  <Paragraphs>891</Paragraphs>
  <Slides>74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黑体</vt:lpstr>
      <vt:lpstr>楷体_GB2312</vt:lpstr>
      <vt:lpstr>宋体</vt:lpstr>
      <vt:lpstr>arial</vt:lpstr>
      <vt:lpstr>Calibri</vt:lpstr>
      <vt:lpstr>Cambria Math</vt:lpstr>
      <vt:lpstr>Helvetica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聚合</vt:lpstr>
      <vt:lpstr>Formula</vt:lpstr>
      <vt:lpstr>《数据库系统概论》课后习题</vt:lpstr>
      <vt:lpstr>关系模式定义</vt:lpstr>
      <vt:lpstr>第二章 习题6 使用关系代数完成查询：</vt:lpstr>
      <vt:lpstr>第二章 习题6</vt:lpstr>
      <vt:lpstr>第二章 习题6</vt:lpstr>
      <vt:lpstr>第二章 习题6</vt:lpstr>
      <vt:lpstr>第三章 习题3</vt:lpstr>
      <vt:lpstr>第三章 习题3</vt:lpstr>
      <vt:lpstr>第三章 习题4 使用SQL语句建立4个表，并完成查询：</vt:lpstr>
      <vt:lpstr>创建表</vt:lpstr>
      <vt:lpstr>创建表</vt:lpstr>
      <vt:lpstr>创建表</vt:lpstr>
      <vt:lpstr>你们的 优秀看得见~</vt:lpstr>
      <vt:lpstr>第三章 习题4</vt:lpstr>
      <vt:lpstr>第三章 习题4</vt:lpstr>
      <vt:lpstr>第三章 习题4</vt:lpstr>
      <vt:lpstr>第三章 习题4</vt:lpstr>
      <vt:lpstr>第三章 习题4</vt:lpstr>
      <vt:lpstr>第三章 习题4</vt:lpstr>
      <vt:lpstr>第三章 习题5</vt:lpstr>
      <vt:lpstr>第三章 习题5</vt:lpstr>
      <vt:lpstr>第三章 习题5</vt:lpstr>
      <vt:lpstr>第三章 习题5</vt:lpstr>
      <vt:lpstr>第三章 习题5</vt:lpstr>
      <vt:lpstr>第三章 习题5</vt:lpstr>
      <vt:lpstr>第三章 习题7，8</vt:lpstr>
      <vt:lpstr>第三章 习题9</vt:lpstr>
      <vt:lpstr>第三章 习题9</vt:lpstr>
      <vt:lpstr>第四章 习题6</vt:lpstr>
      <vt:lpstr>第四章 习题6</vt:lpstr>
      <vt:lpstr>第四章 习题7</vt:lpstr>
      <vt:lpstr>第五章 习题6</vt:lpstr>
      <vt:lpstr>第五章 习题6</vt:lpstr>
      <vt:lpstr>第五章 习题8</vt:lpstr>
      <vt:lpstr>第六章 习题2</vt:lpstr>
      <vt:lpstr>第六章 习题2</vt:lpstr>
      <vt:lpstr>极小函数依赖集及关系的码</vt:lpstr>
      <vt:lpstr>极小函数依赖集及关系的码</vt:lpstr>
      <vt:lpstr>极小函数依赖集及关系的码</vt:lpstr>
      <vt:lpstr>极小函数依赖集及关系的码</vt:lpstr>
      <vt:lpstr>第六章 习题7，判错</vt:lpstr>
      <vt:lpstr>第六章 习题7，判错</vt:lpstr>
      <vt:lpstr>第六章 习题7，判错</vt:lpstr>
      <vt:lpstr>第六章 习题8，证明</vt:lpstr>
      <vt:lpstr>第六章 习题8，证明</vt:lpstr>
      <vt:lpstr>第六章 习题8，证明</vt:lpstr>
      <vt:lpstr>PowerPoint 演示文稿</vt:lpstr>
      <vt:lpstr>PowerPoint 演示文稿</vt:lpstr>
      <vt:lpstr>PowerPoint 演示文稿</vt:lpstr>
      <vt:lpstr>第七章 习题10</vt:lpstr>
      <vt:lpstr>第七章 习题10</vt:lpstr>
      <vt:lpstr>第八章 习题2</vt:lpstr>
      <vt:lpstr>第九章 习题3</vt:lpstr>
      <vt:lpstr>PowerPoint 演示文稿</vt:lpstr>
      <vt:lpstr>PowerPoint 演示文稿</vt:lpstr>
      <vt:lpstr>优化后的关系代数语法树</vt:lpstr>
      <vt:lpstr>第九章 习题4</vt:lpstr>
      <vt:lpstr>第九章 习题5</vt:lpstr>
      <vt:lpstr>PowerPoint 演示文稿</vt:lpstr>
      <vt:lpstr>PowerPoint 演示文稿</vt:lpstr>
      <vt:lpstr>PowerPoint 演示文稿</vt:lpstr>
      <vt:lpstr>第十章 习题4</vt:lpstr>
      <vt:lpstr>第十章 习题4</vt:lpstr>
      <vt:lpstr>第十章 习题5</vt:lpstr>
      <vt:lpstr>第十章 习题5</vt:lpstr>
      <vt:lpstr>第十一章 习题9</vt:lpstr>
      <vt:lpstr>PowerPoint 演示文稿</vt:lpstr>
      <vt:lpstr>PowerPoint 演示文稿</vt:lpstr>
      <vt:lpstr>（4）若这3个事务都遵守两段锁协议，请给出一个不产生死锁的可串行化调度。</vt:lpstr>
      <vt:lpstr>（5）若这3个事务都遵守两段锁协议，请给出一个会产生死锁的调度。</vt:lpstr>
      <vt:lpstr>第十一章 习题10</vt:lpstr>
      <vt:lpstr>第十一章 习题13</vt:lpstr>
      <vt:lpstr>第十一章 习题14</vt:lpstr>
      <vt:lpstr>（2）说明T1和T2的执行是否会引起死锁，给出T1和T2的一个调度并说明之。会的，示例如下：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数据库系统课堂测验</dc:title>
  <dc:creator>administrator</dc:creator>
  <cp:lastModifiedBy>郑炅</cp:lastModifiedBy>
  <cp:revision>315</cp:revision>
  <dcterms:created xsi:type="dcterms:W3CDTF">2015-06-18T10:15:15Z</dcterms:created>
  <dcterms:modified xsi:type="dcterms:W3CDTF">2021-11-29T16:56:38Z</dcterms:modified>
</cp:coreProperties>
</file>