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99" r:id="rId3"/>
    <p:sldId id="272" r:id="rId4"/>
    <p:sldId id="275" r:id="rId5"/>
    <p:sldId id="276" r:id="rId6"/>
    <p:sldId id="277" r:id="rId7"/>
    <p:sldId id="286" r:id="rId8"/>
    <p:sldId id="278" r:id="rId9"/>
    <p:sldId id="279" r:id="rId10"/>
    <p:sldId id="287" r:id="rId11"/>
    <p:sldId id="281" r:id="rId12"/>
    <p:sldId id="282" r:id="rId13"/>
    <p:sldId id="289" r:id="rId14"/>
    <p:sldId id="290" r:id="rId15"/>
    <p:sldId id="291" r:id="rId16"/>
    <p:sldId id="292" r:id="rId17"/>
    <p:sldId id="283" r:id="rId18"/>
    <p:sldId id="288" r:id="rId19"/>
    <p:sldId id="293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 autoAdjust="0"/>
    <p:restoredTop sz="94660" autoAdjust="0"/>
  </p:normalViewPr>
  <p:slideViewPr>
    <p:cSldViewPr showGuides="1">
      <p:cViewPr varScale="1">
        <p:scale>
          <a:sx n="108" d="100"/>
          <a:sy n="108" d="100"/>
        </p:scale>
        <p:origin x="642" y="102"/>
      </p:cViewPr>
      <p:guideLst>
        <p:guide orient="horz" pos="2153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74.wmf"/><Relationship Id="rId7" Type="http://schemas.openxmlformats.org/officeDocument/2006/relationships/image" Target="../media/image77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0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79.wmf"/><Relationship Id="rId4" Type="http://schemas.openxmlformats.org/officeDocument/2006/relationships/image" Target="../media/image49.wmf"/><Relationship Id="rId9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89.wmf"/><Relationship Id="rId5" Type="http://schemas.openxmlformats.org/officeDocument/2006/relationships/image" Target="../media/image84.wmf"/><Relationship Id="rId10" Type="http://schemas.openxmlformats.org/officeDocument/2006/relationships/image" Target="../media/image46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w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225C78-6226-40C5-BE16-8935372C3DC2}" type="datetimeFigureOut">
              <a:rPr lang="zh-CN" altLang="en-US"/>
              <a:t>2022/5/20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A2B9AC14-9380-4F28-A790-44D4DD274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7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C27CF23-47FF-4C77-8FE3-283C099BF119}" type="slidenum">
              <a:rPr lang="en-US" altLang="zh-CN" sz="1800">
                <a:latin typeface="Times New Roman" panose="02020603050405020304" pitchFamily="18" charset="0"/>
              </a:rPr>
              <a:t>5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90E9E-8885-4F2B-8B5A-F9972360DDC7}" type="slidenum">
              <a:rPr lang="en-US" altLang="zh-CN" sz="1800">
                <a:latin typeface="Times New Roman" panose="02020603050405020304" pitchFamily="18" charset="0"/>
              </a:rPr>
              <a:t>8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A477743-37B2-4FC6-AE0E-460543028CA6}" type="slidenum">
              <a:rPr lang="en-US" altLang="zh-CN" sz="1800">
                <a:latin typeface="Times New Roman" panose="02020603050405020304" pitchFamily="18" charset="0"/>
              </a:rPr>
              <a:t>10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E088E77-BF4A-4861-8AEC-46A955A626AC}" type="slidenum">
              <a:rPr lang="en-US" altLang="zh-CN" sz="1800">
                <a:latin typeface="Times New Roman" panose="02020603050405020304" pitchFamily="18" charset="0"/>
              </a:rPr>
              <a:t>16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89E1B04-7EA5-4B60-AC9C-3963B77BC12C}" type="slidenum">
              <a:rPr lang="en-US" altLang="zh-CN" sz="1800">
                <a:latin typeface="Times New Roman" panose="02020603050405020304" pitchFamily="18" charset="0"/>
              </a:rPr>
              <a:t>17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ACF5C-748F-43E6-ACCB-855DD924FA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320FF-D038-40CF-82AE-02C9865241F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D2E4E-024D-44D2-84B4-6B2F69AF939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33A1B-8E19-4308-B5B2-14DAB55481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C8132-C396-40FA-9757-1B57AB02271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CD4FC-E138-4F28-A5FC-F0A7224A061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ED66F-F14C-4762-B3F4-FC474BC849E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2B336-E8FF-432E-87BB-12827B1BD70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10AA9-BEF5-40BD-A820-A2BC509B371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A4100-E49C-44D4-8DC1-19E0F499582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5E5A2-20D3-47E2-ABF9-23CB1E34117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8F7A1-FEC9-4E8E-8FB0-80502936694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8E8D73A0-C5DF-44A7-AF67-DA2247CF32A7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.png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image" Target="../media/image5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3.bin"/><Relationship Id="rId2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6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19" Type="http://schemas.openxmlformats.org/officeDocument/2006/relationships/image" Target="../media/image7.png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.png"/><Relationship Id="rId4" Type="http://schemas.openxmlformats.org/officeDocument/2006/relationships/image" Target="../media/image69.wmf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66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7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19" Type="http://schemas.openxmlformats.org/officeDocument/2006/relationships/image" Target="../media/image5.png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74.bin"/><Relationship Id="rId21" Type="http://schemas.openxmlformats.org/officeDocument/2006/relationships/image" Target="../media/image5.png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81.bin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3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image" Target="../media/image7.png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51.wmf"/><Relationship Id="rId2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7.wmf"/><Relationship Id="rId26" Type="http://schemas.openxmlformats.org/officeDocument/2006/relationships/image" Target="../media/image6.png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1.bin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5.wmf"/><Relationship Id="rId22" Type="http://schemas.openxmlformats.org/officeDocument/2006/relationships/image" Target="../media/image46.wmf"/><Relationship Id="rId27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1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6.png"/><Relationship Id="rId5" Type="http://schemas.openxmlformats.org/officeDocument/2006/relationships/image" Target="../media/image90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95.bin"/><Relationship Id="rId9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6.png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20" Type="http://schemas.openxmlformats.org/officeDocument/2006/relationships/image" Target="../media/image5.pn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03.bin"/><Relationship Id="rId2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.png"/><Relationship Id="rId4" Type="http://schemas.openxmlformats.org/officeDocument/2006/relationships/image" Target="../media/image14.wmf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6.png"/><Relationship Id="rId18" Type="http://schemas.openxmlformats.org/officeDocument/2006/relationships/image" Target="../media/image22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18.emf"/><Relationship Id="rId12" Type="http://schemas.openxmlformats.org/officeDocument/2006/relationships/image" Target="../media/image5.png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wmf"/><Relationship Id="rId5" Type="http://schemas.openxmlformats.org/officeDocument/2006/relationships/image" Target="../media/image17.e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wmf"/><Relationship Id="rId14" Type="http://schemas.openxmlformats.org/officeDocument/2006/relationships/image" Target="../media/image7.png"/><Relationship Id="rId22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6.png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30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wmf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3.emf"/><Relationship Id="rId1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2.emf"/><Relationship Id="rId5" Type="http://schemas.openxmlformats.org/officeDocument/2006/relationships/image" Target="../media/image39.w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6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6.pn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wmf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2052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53" name="组合 2"/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2054" name="直接连接符 5"/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5" name="等腰三角形 10"/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4"/>
          <p:cNvGrpSpPr/>
          <p:nvPr/>
        </p:nvGrpSpPr>
        <p:grpSpPr bwMode="auto">
          <a:xfrm>
            <a:off x="641350" y="5283200"/>
            <a:ext cx="3061970" cy="645160"/>
            <a:chOff x="-102" y="52752"/>
            <a:chExt cx="3062265" cy="646523"/>
          </a:xfrm>
        </p:grpSpPr>
        <p:sp>
          <p:nvSpPr>
            <p:cNvPr id="2060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3062265" cy="646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第一章 行列式</a:t>
              </a:r>
            </a:p>
          </p:txBody>
        </p:sp>
        <p:cxnSp>
          <p:nvCxnSpPr>
            <p:cNvPr id="2061" name="直接连接符 9"/>
            <p:cNvCxnSpPr>
              <a:cxnSpLocks noChangeShapeType="1"/>
            </p:cNvCxnSpPr>
            <p:nvPr/>
          </p:nvCxnSpPr>
          <p:spPr bwMode="auto">
            <a:xfrm>
              <a:off x="34826" y="636277"/>
              <a:ext cx="2239861" cy="11454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700338" y="620713"/>
          <a:ext cx="2308225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r:id="rId4" imgW="26822400" imgH="17068800" progId="Equation.DSMT4">
                  <p:embed/>
                </p:oleObj>
              </mc:Choice>
              <mc:Fallback>
                <p:oleObj r:id="rId4" imgW="26822400" imgH="1706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20713"/>
                        <a:ext cx="2308225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11188" y="10842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27088" y="23082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476375" y="230822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方程左端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06514"/>
              </p:ext>
            </p:extLst>
          </p:nvPr>
        </p:nvGraphicFramePr>
        <p:xfrm>
          <a:off x="1584325" y="3095625"/>
          <a:ext cx="14033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095625"/>
                        <a:ext cx="14033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000250" y="3819525"/>
          <a:ext cx="22844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r:id="rId8" imgW="2044700" imgH="444500" progId="Equation.3">
                  <p:embed/>
                </p:oleObj>
              </mc:Choice>
              <mc:Fallback>
                <p:oleObj r:id="rId8" imgW="20447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819525"/>
                        <a:ext cx="22844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895600" y="3171825"/>
          <a:ext cx="838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r:id="rId10" imgW="330200" imgH="177800" progId="Equation.3">
                  <p:embed/>
                </p:oleObj>
              </mc:Choice>
              <mc:Fallback>
                <p:oleObj r:id="rId10" imgW="330200" imgH="177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71825"/>
                        <a:ext cx="838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733800" y="3171825"/>
          <a:ext cx="762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r:id="rId12" imgW="304165" imgH="177800" progId="Equation.3">
                  <p:embed/>
                </p:oleObj>
              </mc:Choice>
              <mc:Fallback>
                <p:oleObj r:id="rId12" imgW="304165" imgH="177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71825"/>
                        <a:ext cx="762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4495045" y="3130550"/>
          <a:ext cx="243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r:id="rId14" imgW="977265" imgH="203200" progId="Equation.3">
                  <p:embed/>
                </p:oleObj>
              </mc:Choice>
              <mc:Fallback>
                <p:oleObj r:id="rId14" imgW="977265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045" y="3130550"/>
                        <a:ext cx="2438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"/>
          <p:cNvGrpSpPr/>
          <p:nvPr/>
        </p:nvGrpSpPr>
        <p:grpSpPr bwMode="auto">
          <a:xfrm>
            <a:off x="1498600" y="4449763"/>
            <a:ext cx="3987800" cy="679450"/>
            <a:chOff x="1498179" y="4562474"/>
            <a:chExt cx="3988696" cy="678753"/>
          </a:xfrm>
        </p:grpSpPr>
        <p:graphicFrame>
          <p:nvGraphicFramePr>
            <p:cNvPr id="16403" name="Object 8"/>
            <p:cNvGraphicFramePr>
              <a:graphicFrameLocks noChangeAspect="1"/>
            </p:cNvGraphicFramePr>
            <p:nvPr/>
          </p:nvGraphicFramePr>
          <p:xfrm>
            <a:off x="1906260" y="4566285"/>
            <a:ext cx="2216528" cy="57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" r:id="rId16" imgW="1002665" imgH="228600" progId="Equation.DSMT4">
                    <p:embed/>
                  </p:oleObj>
                </mc:Choice>
                <mc:Fallback>
                  <p:oleObj r:id="rId16" imgW="1002665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6260" y="4566285"/>
                          <a:ext cx="2216528" cy="576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1498179" y="4565646"/>
              <a:ext cx="508114" cy="6755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latin typeface="+mn-ea"/>
                  <a:ea typeface="+mn-ea"/>
                </a:rPr>
                <a:t>由</a:t>
              </a: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4283280" y="4562474"/>
              <a:ext cx="1203595" cy="6755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latin typeface="+mn-ea"/>
                  <a:ea typeface="+mn-ea"/>
                </a:rPr>
                <a:t>解得</a:t>
              </a:r>
            </a:p>
          </p:txBody>
        </p: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354138" y="1089025"/>
            <a:ext cx="3276600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求解方程</a:t>
            </a:r>
          </a:p>
        </p:txBody>
      </p:sp>
      <p:grpSp>
        <p:nvGrpSpPr>
          <p:cNvPr id="3" name="组合 4"/>
          <p:cNvGrpSpPr/>
          <p:nvPr/>
        </p:nvGrpSpPr>
        <p:grpSpPr bwMode="auto">
          <a:xfrm>
            <a:off x="2124075" y="5313363"/>
            <a:ext cx="2427288" cy="523875"/>
            <a:chOff x="2124075" y="5425405"/>
            <a:chExt cx="2427288" cy="523875"/>
          </a:xfrm>
        </p:grpSpPr>
        <p:graphicFrame>
          <p:nvGraphicFramePr>
            <p:cNvPr id="16401" name="Object 9"/>
            <p:cNvGraphicFramePr>
              <a:graphicFrameLocks noChangeAspect="1"/>
            </p:cNvGraphicFramePr>
            <p:nvPr/>
          </p:nvGraphicFramePr>
          <p:xfrm>
            <a:off x="2124075" y="5445076"/>
            <a:ext cx="2427288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" r:id="rId18" imgW="24384000" imgH="4876800" progId="Equation.DSMT4">
                    <p:embed/>
                  </p:oleObj>
                </mc:Choice>
                <mc:Fallback>
                  <p:oleObj r:id="rId18" imgW="24384000" imgH="4876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5445076"/>
                          <a:ext cx="2427288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TextBox 1"/>
            <p:cNvSpPr txBox="1">
              <a:spLocks noChangeArrowheads="1"/>
            </p:cNvSpPr>
            <p:nvPr/>
          </p:nvSpPr>
          <p:spPr bwMode="auto">
            <a:xfrm>
              <a:off x="3114675" y="5425405"/>
              <a:ext cx="8048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或</a:t>
              </a:r>
            </a:p>
          </p:txBody>
        </p:sp>
      </p:grpSp>
      <p:pic>
        <p:nvPicPr>
          <p:cNvPr id="16398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339975" y="1046163"/>
            <a:ext cx="284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</a:p>
        </p:txBody>
      </p:sp>
      <p:graphicFrame>
        <p:nvGraphicFramePr>
          <p:cNvPr id="18435" name="对象 2"/>
          <p:cNvGraphicFramePr>
            <a:graphicFrameLocks noChangeAspect="1"/>
          </p:cNvGraphicFramePr>
          <p:nvPr/>
        </p:nvGraphicFramePr>
        <p:xfrm>
          <a:off x="1404938" y="619125"/>
          <a:ext cx="10763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r:id="rId3" imgW="14935200" imgH="17068800" progId="Equation.DSMT4">
                  <p:embed/>
                </p:oleObj>
              </mc:Choice>
              <mc:Fallback>
                <p:oleObj r:id="rId3" imgW="14935200" imgH="17068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619125"/>
                        <a:ext cx="10763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446338" y="907584"/>
            <a:ext cx="469712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&gt;</a:t>
            </a:r>
            <a:r>
              <a:rPr lang="en-US" altLang="zh-CN" sz="1100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0 </a:t>
            </a:r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成立的充要条件是什么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539750" y="10128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9750" y="2060575"/>
            <a:ext cx="286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zh-CN" sz="2800" b="1">
                <a:latin typeface="Times New Roman" panose="02020603050405020304" pitchFamily="18" charset="0"/>
              </a:rPr>
              <a:t>由对角线法则</a:t>
            </a:r>
            <a:endParaRPr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84525" y="3141663"/>
          <a:ext cx="971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r:id="rId5" imgW="11582400" imgH="4876800" progId="Equation.DSMT4">
                  <p:embed/>
                </p:oleObj>
              </mc:Choice>
              <mc:Fallback>
                <p:oleObj r:id="rId5" imgW="11582400" imgH="4876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141663"/>
                        <a:ext cx="9715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30688" y="4024313"/>
          <a:ext cx="773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r:id="rId7" imgW="9448800" imgH="6096000" progId="Equation.DSMT4">
                  <p:embed/>
                </p:oleObj>
              </mc:Choice>
              <mc:Fallback>
                <p:oleObj r:id="rId7" imgW="9448800" imgH="60960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4024313"/>
                        <a:ext cx="773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338138" y="3767138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568575" y="4005263"/>
            <a:ext cx="162877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当且仅当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847725" y="5714534"/>
            <a:ext cx="255069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 indent="2000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的充要条件是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109788" y="2706688"/>
          <a:ext cx="10763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r:id="rId9" imgW="622300" imgH="711200" progId="Equation.DSMT4">
                  <p:embed/>
                </p:oleObj>
              </mc:Choice>
              <mc:Fallback>
                <p:oleObj r:id="rId9" imgW="622300" imgH="7112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706688"/>
                        <a:ext cx="10763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187450" y="4081463"/>
          <a:ext cx="1252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r:id="rId11" imgW="14935200" imgH="5486400" progId="Equation.DSMT4">
                  <p:embed/>
                </p:oleObj>
              </mc:Choice>
              <mc:Fallback>
                <p:oleObj r:id="rId11" imgW="14935200" imgH="54864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81463"/>
                        <a:ext cx="12525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76325" y="4806950"/>
            <a:ext cx="180816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800" b="1">
                <a:latin typeface="+mn-ea"/>
                <a:ea typeface="+mn-ea"/>
                <a:cs typeface="Times New Roman" panose="02020603050405020304" pitchFamily="18" charset="0"/>
              </a:rPr>
              <a:t>因此可得</a:t>
            </a:r>
            <a:r>
              <a:rPr lang="en-US" altLang="zh-CN" sz="2800" b="1"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endParaRPr lang="zh-CN" altLang="en-US" sz="2800">
              <a:latin typeface="+mn-ea"/>
              <a:ea typeface="+mn-ea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825750" y="4529138"/>
          <a:ext cx="14716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r:id="rId13" imgW="20421600" imgH="17068800" progId="Equation.DSMT4">
                  <p:embed/>
                </p:oleObj>
              </mc:Choice>
              <mc:Fallback>
                <p:oleObj r:id="rId13" imgW="20421600" imgH="170688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4529138"/>
                        <a:ext cx="14716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379494" y="5714534"/>
          <a:ext cx="773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r:id="rId15" imgW="393700" imgH="254000" progId="Equation.DSMT4">
                  <p:embed/>
                </p:oleObj>
              </mc:Choice>
              <mc:Fallback>
                <p:oleObj r:id="rId15" imgW="393700" imgH="2540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94" y="5714534"/>
                        <a:ext cx="773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1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 bldLvl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3" name="Object 3"/>
          <p:cNvGraphicFramePr/>
          <p:nvPr>
            <p:extLst>
              <p:ext uri="{D42A27DB-BD31-4B8C-83A1-F6EECF244321}">
                <p14:modId xmlns:p14="http://schemas.microsoft.com/office/powerpoint/2010/main" val="1912154596"/>
              </p:ext>
            </p:extLst>
          </p:nvPr>
        </p:nvGraphicFramePr>
        <p:xfrm>
          <a:off x="3895408" y="1628800"/>
          <a:ext cx="3960495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r:id="rId3" imgW="1676400" imgH="711200" progId="Equation.3">
                  <p:embed/>
                </p:oleObj>
              </mc:Choice>
              <mc:Fallback>
                <p:oleObj r:id="rId3" imgW="1676400" imgH="7112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408" y="1628800"/>
                        <a:ext cx="3960495" cy="1680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39750" y="4427538"/>
            <a:ext cx="232791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的系数行列式</a:t>
            </a:r>
          </a:p>
        </p:txBody>
      </p:sp>
      <p:graphicFrame>
        <p:nvGraphicFramePr>
          <p:cNvPr id="87045" name="Object 5"/>
          <p:cNvGraphicFramePr/>
          <p:nvPr/>
        </p:nvGraphicFramePr>
        <p:xfrm>
          <a:off x="2987675" y="3921125"/>
          <a:ext cx="2705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r:id="rId5" imgW="2705100" imgH="1536700" progId="Equation.3">
                  <p:embed/>
                </p:oleObj>
              </mc:Choice>
              <mc:Fallback>
                <p:oleObj r:id="rId5" imgW="2705100" imgH="15367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921125"/>
                        <a:ext cx="2705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/>
          <p:nvPr/>
        </p:nvGraphicFramePr>
        <p:xfrm>
          <a:off x="5724525" y="45339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r:id="rId7" imgW="584200" imgH="368300" progId="Equation.3">
                  <p:embed/>
                </p:oleObj>
              </mc:Choice>
              <mc:Fallback>
                <p:oleObj r:id="rId7" imgW="584200" imgH="3683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5339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379663" y="238045"/>
            <a:ext cx="6224587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利用三阶行列式求解三元线性方程组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750" y="2117750"/>
            <a:ext cx="3400425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如果三元线性方程组</a:t>
            </a:r>
          </a:p>
        </p:txBody>
      </p:sp>
      <p:pic>
        <p:nvPicPr>
          <p:cNvPr id="19464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59">
            <a:extLst>
              <a:ext uri="{FF2B5EF4-FFF2-40B4-BE49-F238E27FC236}">
                <a16:creationId xmlns:a16="http://schemas.microsoft.com/office/drawing/2014/main" id="{F1B1B81B-2CC2-482E-A981-929784B204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4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0"/>
          <p:cNvGraphicFramePr/>
          <p:nvPr/>
        </p:nvGraphicFramePr>
        <p:xfrm>
          <a:off x="4010025" y="1238250"/>
          <a:ext cx="2794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r:id="rId3" imgW="2794000" imgH="1536700" progId="Equation.3">
                  <p:embed/>
                </p:oleObj>
              </mc:Choice>
              <mc:Fallback>
                <p:oleObj r:id="rId3" imgW="2794000" imgH="15367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1238250"/>
                        <a:ext cx="2794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1"/>
          <p:cNvGraphicFramePr/>
          <p:nvPr/>
        </p:nvGraphicFramePr>
        <p:xfrm>
          <a:off x="1014413" y="3417888"/>
          <a:ext cx="2794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r:id="rId5" imgW="2794000" imgH="1536700" progId="Equation.3">
                  <p:embed/>
                </p:oleObj>
              </mc:Choice>
              <mc:Fallback>
                <p:oleObj r:id="rId5" imgW="2794000" imgH="15367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417888"/>
                        <a:ext cx="2794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971550" y="4941888"/>
            <a:ext cx="433387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则三元线性方程组的解为</a:t>
            </a:r>
            <a:r>
              <a:rPr lang="en-US" altLang="zh-CN" dirty="0"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107522" name="Object 2"/>
          <p:cNvGraphicFramePr/>
          <p:nvPr/>
        </p:nvGraphicFramePr>
        <p:xfrm>
          <a:off x="1258888" y="5561013"/>
          <a:ext cx="11493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r:id="rId7" imgW="1269365" imgH="824865" progId="Equation.3">
                  <p:embed/>
                </p:oleObj>
              </mc:Choice>
              <mc:Fallback>
                <p:oleObj r:id="rId7" imgW="1269365" imgH="82486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61013"/>
                        <a:ext cx="11493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/>
          <p:nvPr/>
        </p:nvGraphicFramePr>
        <p:xfrm>
          <a:off x="3082925" y="5561013"/>
          <a:ext cx="11842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r:id="rId9" imgW="1308100" imgH="825500" progId="Equation.3">
                  <p:embed/>
                </p:oleObj>
              </mc:Choice>
              <mc:Fallback>
                <p:oleObj r:id="rId9" imgW="1308100" imgH="8255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5561013"/>
                        <a:ext cx="11842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/>
          <p:nvPr/>
        </p:nvGraphicFramePr>
        <p:xfrm>
          <a:off x="5045075" y="5561013"/>
          <a:ext cx="1171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r:id="rId11" imgW="1295400" imgH="825500" progId="Equation.3">
                  <p:embed/>
                </p:oleObj>
              </mc:Choice>
              <mc:Fallback>
                <p:oleObj r:id="rId11" imgW="1295400" imgH="825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5561013"/>
                        <a:ext cx="11715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"/>
          <p:cNvGraphicFramePr/>
          <p:nvPr>
            <p:extLst>
              <p:ext uri="{D42A27DB-BD31-4B8C-83A1-F6EECF244321}">
                <p14:modId xmlns:p14="http://schemas.microsoft.com/office/powerpoint/2010/main" val="2804746623"/>
              </p:ext>
            </p:extLst>
          </p:nvPr>
        </p:nvGraphicFramePr>
        <p:xfrm>
          <a:off x="4864100" y="3484563"/>
          <a:ext cx="2705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r:id="rId13" imgW="2705100" imgH="1536700" progId="Equation.3">
                  <p:embed/>
                </p:oleObj>
              </mc:Choice>
              <mc:Fallback>
                <p:oleObj r:id="rId13" imgW="2705100" imgH="15367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3484563"/>
                        <a:ext cx="2705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6"/>
          <p:cNvGraphicFramePr/>
          <p:nvPr/>
        </p:nvGraphicFramePr>
        <p:xfrm>
          <a:off x="971550" y="1225550"/>
          <a:ext cx="2781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r:id="rId15" imgW="2781300" imgH="1536700" progId="Equation.3">
                  <p:embed/>
                </p:oleObj>
              </mc:Choice>
              <mc:Fallback>
                <p:oleObj r:id="rId15" imgW="2781300" imgH="15367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25550"/>
                        <a:ext cx="2781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线形标注 2 13"/>
          <p:cNvSpPr/>
          <p:nvPr/>
        </p:nvSpPr>
        <p:spPr bwMode="auto">
          <a:xfrm>
            <a:off x="2411413" y="539750"/>
            <a:ext cx="3024187" cy="5762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551"/>
              <a:gd name="adj6" fmla="val -16616"/>
            </a:avLst>
          </a:prstGeom>
          <a:solidFill>
            <a:srgbClr val="C00000"/>
          </a:solidFill>
          <a:ln w="9525">
            <a:solidFill>
              <a:srgbClr val="FF0000"/>
            </a:solidFill>
            <a:round/>
            <a:tailEnd type="arrow" w="med" len="med"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第一列换为常数列</a:t>
            </a:r>
          </a:p>
        </p:txBody>
      </p:sp>
      <p:sp>
        <p:nvSpPr>
          <p:cNvPr id="15" name="线形标注 2 14"/>
          <p:cNvSpPr/>
          <p:nvPr/>
        </p:nvSpPr>
        <p:spPr bwMode="auto">
          <a:xfrm>
            <a:off x="6089650" y="539750"/>
            <a:ext cx="3024188" cy="5762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148"/>
              <a:gd name="adj6" fmla="val -16296"/>
            </a:avLst>
          </a:prstGeom>
          <a:solidFill>
            <a:srgbClr val="C00000"/>
          </a:solidFill>
          <a:ln w="9525">
            <a:solidFill>
              <a:srgbClr val="FF0000"/>
            </a:solidFill>
            <a:round/>
            <a:tailEnd type="arrow" w="med" len="med"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第二列换为常数列</a:t>
            </a:r>
          </a:p>
        </p:txBody>
      </p:sp>
      <p:sp>
        <p:nvSpPr>
          <p:cNvPr id="16" name="线形标注 2 15"/>
          <p:cNvSpPr/>
          <p:nvPr/>
        </p:nvSpPr>
        <p:spPr bwMode="auto">
          <a:xfrm>
            <a:off x="3924300" y="2841625"/>
            <a:ext cx="3024188" cy="5762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148"/>
              <a:gd name="adj6" fmla="val -16296"/>
            </a:avLst>
          </a:prstGeom>
          <a:solidFill>
            <a:srgbClr val="C00000"/>
          </a:solidFill>
          <a:ln w="9525">
            <a:solidFill>
              <a:srgbClr val="FF0000"/>
            </a:solidFill>
            <a:round/>
            <a:tailEnd type="arrow" w="med" len="med"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第三列换为常数列</a:t>
            </a:r>
          </a:p>
        </p:txBody>
      </p:sp>
      <p:graphicFrame>
        <p:nvGraphicFramePr>
          <p:cNvPr id="20493" name="对象 1"/>
          <p:cNvGraphicFramePr/>
          <p:nvPr>
            <p:extLst>
              <p:ext uri="{D42A27DB-BD31-4B8C-83A1-F6EECF244321}">
                <p14:modId xmlns:p14="http://schemas.microsoft.com/office/powerpoint/2010/main" val="2664244774"/>
              </p:ext>
            </p:extLst>
          </p:nvPr>
        </p:nvGraphicFramePr>
        <p:xfrm>
          <a:off x="7621742" y="40687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r:id="rId17" imgW="584200" imgH="368300" progId="Equation.3">
                  <p:embed/>
                </p:oleObj>
              </mc:Choice>
              <mc:Fallback>
                <p:oleObj r:id="rId17" imgW="584200" imgH="368300" progId="Equation.3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742" y="4068763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4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6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42938" y="692150"/>
            <a:ext cx="3251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解线性方程组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2882900"/>
            <a:ext cx="5429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828800" y="2882900"/>
            <a:ext cx="413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由于方程组的系数行列式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914400" y="3492500"/>
          <a:ext cx="273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r:id="rId3" imgW="2730500" imgH="1511300" progId="Equation.3">
                  <p:embed/>
                </p:oleObj>
              </mc:Choice>
              <mc:Fallback>
                <p:oleObj r:id="rId3" imgW="27305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92500"/>
                        <a:ext cx="2730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905000" y="3721100"/>
            <a:ext cx="1524000" cy="10668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657600" y="4025900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r:id="rId5" imgW="1841500" imgH="406400" progId="Equation.3">
                  <p:embed/>
                </p:oleObj>
              </mc:Choice>
              <mc:Fallback>
                <p:oleObj r:id="rId5" imgW="18415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25900"/>
                        <a:ext cx="184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Freeform 9"/>
          <p:cNvSpPr>
            <a:spLocks noChangeArrowheads="1"/>
          </p:cNvSpPr>
          <p:nvPr/>
        </p:nvSpPr>
        <p:spPr bwMode="auto">
          <a:xfrm>
            <a:off x="1905000" y="3797300"/>
            <a:ext cx="1587500" cy="1066800"/>
          </a:xfrm>
          <a:custGeom>
            <a:avLst/>
            <a:gdLst>
              <a:gd name="T0" fmla="*/ 838200 w 1000"/>
              <a:gd name="T1" fmla="*/ 0 h 672"/>
              <a:gd name="T2" fmla="*/ 1447800 w 1000"/>
              <a:gd name="T3" fmla="*/ 457200 h 672"/>
              <a:gd name="T4" fmla="*/ 0 w 1000"/>
              <a:gd name="T5" fmla="*/ 1066800 h 672"/>
              <a:gd name="T6" fmla="*/ 0 60000 65536"/>
              <a:gd name="T7" fmla="*/ 0 60000 65536"/>
              <a:gd name="T8" fmla="*/ 0 60000 65536"/>
              <a:gd name="T9" fmla="*/ 0 w 1000"/>
              <a:gd name="T10" fmla="*/ 0 h 672"/>
              <a:gd name="T11" fmla="*/ 1000 w 1000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672">
                <a:moveTo>
                  <a:pt x="528" y="0"/>
                </a:moveTo>
                <a:cubicBezTo>
                  <a:pt x="764" y="88"/>
                  <a:pt x="1000" y="176"/>
                  <a:pt x="912" y="288"/>
                </a:cubicBezTo>
                <a:cubicBezTo>
                  <a:pt x="824" y="400"/>
                  <a:pt x="152" y="608"/>
                  <a:pt x="0" y="672"/>
                </a:cubicBezTo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562600" y="4025900"/>
          <a:ext cx="290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r:id="rId7" imgW="2908300" imgH="406400" progId="Equation.3">
                  <p:embed/>
                </p:oleObj>
              </mc:Choice>
              <mc:Fallback>
                <p:oleObj r:id="rId7" imgW="29083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025900"/>
                        <a:ext cx="290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Freeform 11"/>
          <p:cNvSpPr>
            <a:spLocks noChangeArrowheads="1"/>
          </p:cNvSpPr>
          <p:nvPr/>
        </p:nvSpPr>
        <p:spPr bwMode="auto">
          <a:xfrm>
            <a:off x="1714500" y="3721100"/>
            <a:ext cx="1562100" cy="1066800"/>
          </a:xfrm>
          <a:custGeom>
            <a:avLst/>
            <a:gdLst>
              <a:gd name="T0" fmla="*/ 1562100 w 984"/>
              <a:gd name="T1" fmla="*/ 0 h 672"/>
              <a:gd name="T2" fmla="*/ 114300 w 984"/>
              <a:gd name="T3" fmla="*/ 533400 h 672"/>
              <a:gd name="T4" fmla="*/ 876300 w 984"/>
              <a:gd name="T5" fmla="*/ 1066800 h 672"/>
              <a:gd name="T6" fmla="*/ 0 60000 65536"/>
              <a:gd name="T7" fmla="*/ 0 60000 65536"/>
              <a:gd name="T8" fmla="*/ 0 60000 65536"/>
              <a:gd name="T9" fmla="*/ 0 w 984"/>
              <a:gd name="T10" fmla="*/ 0 h 672"/>
              <a:gd name="T11" fmla="*/ 984 w 984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4" h="672">
                <a:moveTo>
                  <a:pt x="984" y="0"/>
                </a:moveTo>
                <a:cubicBezTo>
                  <a:pt x="564" y="112"/>
                  <a:pt x="144" y="224"/>
                  <a:pt x="72" y="336"/>
                </a:cubicBezTo>
                <a:cubicBezTo>
                  <a:pt x="0" y="448"/>
                  <a:pt x="472" y="616"/>
                  <a:pt x="552" y="672"/>
                </a:cubicBezTo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914400" y="5168900"/>
          <a:ext cx="1358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r:id="rId9" imgW="1358265" imgH="304800" progId="Equation.3">
                  <p:embed/>
                </p:oleObj>
              </mc:Choice>
              <mc:Fallback>
                <p:oleObj r:id="rId9" imgW="1358265" imgH="304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68900"/>
                        <a:ext cx="1358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1828800" y="3797300"/>
            <a:ext cx="1447800" cy="990600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2362200" y="51689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r:id="rId11" imgW="1828800" imgH="406400" progId="Equation.3">
                  <p:embed/>
                </p:oleObj>
              </mc:Choice>
              <mc:Fallback>
                <p:oleObj r:id="rId11" imgW="1828800" imgH="406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689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Freeform 15"/>
          <p:cNvSpPr>
            <a:spLocks noChangeArrowheads="1"/>
          </p:cNvSpPr>
          <p:nvPr/>
        </p:nvSpPr>
        <p:spPr bwMode="auto">
          <a:xfrm>
            <a:off x="1689100" y="3721100"/>
            <a:ext cx="1663700" cy="1066800"/>
          </a:xfrm>
          <a:custGeom>
            <a:avLst/>
            <a:gdLst>
              <a:gd name="T0" fmla="*/ 825500 w 1048"/>
              <a:gd name="T1" fmla="*/ 0 h 672"/>
              <a:gd name="T2" fmla="*/ 139700 w 1048"/>
              <a:gd name="T3" fmla="*/ 533400 h 672"/>
              <a:gd name="T4" fmla="*/ 1663700 w 1048"/>
              <a:gd name="T5" fmla="*/ 1066800 h 672"/>
              <a:gd name="T6" fmla="*/ 0 60000 65536"/>
              <a:gd name="T7" fmla="*/ 0 60000 65536"/>
              <a:gd name="T8" fmla="*/ 0 60000 65536"/>
              <a:gd name="T9" fmla="*/ 0 w 1048"/>
              <a:gd name="T10" fmla="*/ 0 h 672"/>
              <a:gd name="T11" fmla="*/ 1048 w 104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8" h="672">
                <a:moveTo>
                  <a:pt x="520" y="0"/>
                </a:moveTo>
                <a:cubicBezTo>
                  <a:pt x="260" y="112"/>
                  <a:pt x="0" y="224"/>
                  <a:pt x="88" y="336"/>
                </a:cubicBezTo>
                <a:cubicBezTo>
                  <a:pt x="176" y="448"/>
                  <a:pt x="888" y="616"/>
                  <a:pt x="1048" y="672"/>
                </a:cubicBezTo>
              </a:path>
            </a:pathLst>
          </a:custGeom>
          <a:noFill/>
          <a:ln w="28575" cap="rnd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4191000" y="5168900"/>
          <a:ext cx="240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r:id="rId13" imgW="2400300" imgH="406400" progId="Equation.3">
                  <p:embed/>
                </p:oleObj>
              </mc:Choice>
              <mc:Fallback>
                <p:oleObj r:id="rId13" imgW="2400300" imgH="40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68900"/>
                        <a:ext cx="240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Freeform 17"/>
          <p:cNvSpPr>
            <a:spLocks noChangeArrowheads="1"/>
          </p:cNvSpPr>
          <p:nvPr/>
        </p:nvSpPr>
        <p:spPr bwMode="auto">
          <a:xfrm>
            <a:off x="1905000" y="3721100"/>
            <a:ext cx="1600200" cy="1066800"/>
          </a:xfrm>
          <a:custGeom>
            <a:avLst/>
            <a:gdLst>
              <a:gd name="T0" fmla="*/ 0 w 888"/>
              <a:gd name="T1" fmla="*/ 0 h 624"/>
              <a:gd name="T2" fmla="*/ 1470454 w 888"/>
              <a:gd name="T3" fmla="*/ 492369 h 624"/>
              <a:gd name="T4" fmla="*/ 778476 w 888"/>
              <a:gd name="T5" fmla="*/ 1066800 h 624"/>
              <a:gd name="T6" fmla="*/ 0 60000 65536"/>
              <a:gd name="T7" fmla="*/ 0 60000 65536"/>
              <a:gd name="T8" fmla="*/ 0 60000 65536"/>
              <a:gd name="T9" fmla="*/ 0 w 888"/>
              <a:gd name="T10" fmla="*/ 0 h 624"/>
              <a:gd name="T11" fmla="*/ 888 w 8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8" h="624">
                <a:moveTo>
                  <a:pt x="0" y="0"/>
                </a:moveTo>
                <a:cubicBezTo>
                  <a:pt x="372" y="92"/>
                  <a:pt x="744" y="184"/>
                  <a:pt x="816" y="288"/>
                </a:cubicBezTo>
                <a:cubicBezTo>
                  <a:pt x="888" y="392"/>
                  <a:pt x="496" y="568"/>
                  <a:pt x="432" y="624"/>
                </a:cubicBezTo>
              </a:path>
            </a:pathLst>
          </a:custGeom>
          <a:noFill/>
          <a:ln w="28575" cap="rnd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6629400" y="5168900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r:id="rId15" imgW="1853565" imgH="406400" progId="Equation.3">
                  <p:embed/>
                </p:oleObj>
              </mc:Choice>
              <mc:Fallback>
                <p:oleObj r:id="rId15" imgW="1853565" imgH="40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68900"/>
                        <a:ext cx="185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914400" y="5702300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r:id="rId17" imgW="698500" imgH="304800" progId="Equation.3">
                  <p:embed/>
                </p:oleObj>
              </mc:Choice>
              <mc:Fallback>
                <p:oleObj r:id="rId17" imgW="698500" imgH="304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02300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1764030" y="5697855"/>
          <a:ext cx="59880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r:id="rId19" imgW="279400" imgH="177165" progId="Equation.3">
                  <p:embed/>
                </p:oleObj>
              </mc:Choice>
              <mc:Fallback>
                <p:oleObj r:id="rId19" imgW="279400" imgH="17716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030" y="5697855"/>
                        <a:ext cx="598805" cy="379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5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41600" y="1299908"/>
          <a:ext cx="3098799" cy="156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Equation" r:id="rId24" imgW="33832800" imgH="17068800" progId="Equation.DSMT4">
                  <p:embed/>
                </p:oleObj>
              </mc:Choice>
              <mc:Fallback>
                <p:oleObj name="Equation" r:id="rId24" imgW="33832800" imgH="17068800" progId="Equation.DSMT4">
                  <p:embed/>
                  <p:pic>
                    <p:nvPicPr>
                      <p:cNvPr id="0" name="图片 2157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41600" y="1299908"/>
                        <a:ext cx="3098799" cy="1563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22325" y="730250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同理可得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914400" y="1371600"/>
          <a:ext cx="2870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r:id="rId3" imgW="2870200" imgH="1511300" progId="Equation.3">
                  <p:embed/>
                </p:oleObj>
              </mc:Choice>
              <mc:Fallback>
                <p:oleObj r:id="rId3" imgW="28702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2870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810000" y="1981200"/>
          <a:ext cx="78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r:id="rId5" imgW="786765" imgH="355600" progId="Equation.3">
                  <p:embed/>
                </p:oleObj>
              </mc:Choice>
              <mc:Fallback>
                <p:oleObj r:id="rId5" imgW="786765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787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660900" y="1371600"/>
          <a:ext cx="285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r:id="rId7" imgW="2857500" imgH="1511300" progId="Equation.3">
                  <p:embed/>
                </p:oleObj>
              </mc:Choice>
              <mc:Fallback>
                <p:oleObj r:id="rId7" imgW="28575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371600"/>
                        <a:ext cx="2857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543800" y="1905000"/>
          <a:ext cx="96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r:id="rId9" imgW="965200" imgH="368300" progId="Equation.3">
                  <p:embed/>
                </p:oleObj>
              </mc:Choice>
              <mc:Fallback>
                <p:oleObj r:id="rId9" imgW="9652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905000"/>
                        <a:ext cx="96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952500" y="3124200"/>
          <a:ext cx="285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r:id="rId11" imgW="2857500" imgH="1511300" progId="Equation.3">
                  <p:embed/>
                </p:oleObj>
              </mc:Choice>
              <mc:Fallback>
                <p:oleObj r:id="rId11" imgW="28575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124200"/>
                        <a:ext cx="2857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810000" y="3708400"/>
          <a:ext cx="78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r:id="rId13" imgW="786765" imgH="355600" progId="Equation.3">
                  <p:embed/>
                </p:oleObj>
              </mc:Choice>
              <mc:Fallback>
                <p:oleObj r:id="rId13" imgW="786765" imgH="3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08400"/>
                        <a:ext cx="787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838200" y="4724400"/>
            <a:ext cx="281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故方程组的解为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914400" y="5257800"/>
          <a:ext cx="175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r:id="rId15" imgW="1752600" imgH="825500" progId="Equation.3">
                  <p:embed/>
                </p:oleObj>
              </mc:Choice>
              <mc:Fallback>
                <p:oleObj r:id="rId15" imgW="1752600" imgH="825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1752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168650" y="5257800"/>
          <a:ext cx="182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r:id="rId17" imgW="1828800" imgH="825500" progId="Equation.3">
                  <p:embed/>
                </p:oleObj>
              </mc:Choice>
              <mc:Fallback>
                <p:oleObj r:id="rId17" imgW="1828800" imgH="825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257800"/>
                        <a:ext cx="182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619750" y="5257800"/>
          <a:ext cx="179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r:id="rId19" imgW="1790700" imgH="825500" progId="Equation.3">
                  <p:embed/>
                </p:oleObj>
              </mc:Choice>
              <mc:Fallback>
                <p:oleObj r:id="rId19" imgW="1790700" imgH="825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257800"/>
                        <a:ext cx="179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1" name="Group 15"/>
          <p:cNvGrpSpPr/>
          <p:nvPr/>
        </p:nvGrpSpPr>
        <p:grpSpPr bwMode="auto">
          <a:xfrm>
            <a:off x="4822825" y="3170238"/>
            <a:ext cx="3509963" cy="1511300"/>
            <a:chOff x="3038" y="1997"/>
            <a:chExt cx="2211" cy="952"/>
          </a:xfrm>
        </p:grpSpPr>
        <p:graphicFrame>
          <p:nvGraphicFramePr>
            <p:cNvPr id="22548" name="Object 13"/>
            <p:cNvGraphicFramePr>
              <a:graphicFrameLocks noChangeAspect="1"/>
            </p:cNvGraphicFramePr>
            <p:nvPr/>
          </p:nvGraphicFramePr>
          <p:xfrm>
            <a:off x="3038" y="1997"/>
            <a:ext cx="172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6" r:id="rId21" imgW="2730500" imgH="1511300" progId="Equation.3">
                    <p:embed/>
                  </p:oleObj>
                </mc:Choice>
                <mc:Fallback>
                  <p:oleObj r:id="rId21" imgW="2730500" imgH="151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8" y="1997"/>
                          <a:ext cx="172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14"/>
            <p:cNvGraphicFramePr>
              <a:graphicFrameLocks noChangeAspect="1"/>
            </p:cNvGraphicFramePr>
            <p:nvPr/>
          </p:nvGraphicFramePr>
          <p:xfrm>
            <a:off x="4800" y="2352"/>
            <a:ext cx="44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7" r:id="rId23" imgW="330200" imgH="177800" progId="Equation.3">
                    <p:embed/>
                  </p:oleObj>
                </mc:Choice>
                <mc:Fallback>
                  <p:oleObj r:id="rId23" imgW="330200" imgH="177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352"/>
                          <a:ext cx="44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752600" y="1371600"/>
            <a:ext cx="609600" cy="1447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172200" y="1371600"/>
            <a:ext cx="609600" cy="1447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124200" y="3124200"/>
            <a:ext cx="609600" cy="1447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22545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24592" grpId="0" bldLvl="0" animBg="1"/>
      <p:bldP spid="24593" grpId="0" bldLvl="0" animBg="1"/>
      <p:bldP spid="2459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04813" y="2133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</a:rPr>
              <a:t>可</a:t>
            </a:r>
            <a:r>
              <a:rPr lang="zh-CN" altLang="en-US" sz="2800" b="1" dirty="0">
                <a:latin typeface="宋体" panose="02010600030101010101" pitchFamily="2" charset="-122"/>
              </a:rPr>
              <a:t>利用对角线法则计算二阶和三阶行列式的值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55675" y="2852738"/>
          <a:ext cx="44323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r:id="rId4" imgW="3759200" imgH="977900" progId="Equation.3">
                  <p:embed/>
                </p:oleObj>
              </mc:Choice>
              <mc:Fallback>
                <p:oleObj r:id="rId4" imgW="37592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852738"/>
                        <a:ext cx="44323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405188" y="4602163"/>
          <a:ext cx="53911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r:id="rId6" imgW="5029200" imgH="1016000" progId="Equation.3">
                  <p:embed/>
                </p:oleObj>
              </mc:Choice>
              <mc:Fallback>
                <p:oleObj r:id="rId6" imgW="50292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602163"/>
                        <a:ext cx="53911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885825" y="4170363"/>
          <a:ext cx="237648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r:id="rId8" imgW="2057400" imgH="1536700" progId="Equation.3">
                  <p:embed/>
                </p:oleObj>
              </mc:Choice>
              <mc:Fallback>
                <p:oleObj r:id="rId8" imgW="20574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170363"/>
                        <a:ext cx="237648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4211960" y="252377"/>
            <a:ext cx="2663825" cy="503238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小结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81000" y="1371600"/>
            <a:ext cx="47820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行列式是一种特殊的算式；</a:t>
            </a:r>
          </a:p>
        </p:txBody>
      </p:sp>
      <p:pic>
        <p:nvPicPr>
          <p:cNvPr id="23560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59">
            <a:extLst>
              <a:ext uri="{FF2B5EF4-FFF2-40B4-BE49-F238E27FC236}">
                <a16:creationId xmlns:a16="http://schemas.microsoft.com/office/drawing/2014/main" id="{AB919F97-A09C-4CC3-940D-BF610B2E08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669912"/>
              </p:ext>
            </p:extLst>
          </p:nvPr>
        </p:nvGraphicFramePr>
        <p:xfrm>
          <a:off x="3657600" y="922656"/>
          <a:ext cx="230505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4" imgW="27432000" imgH="17068800" progId="Equation.DSMT4">
                  <p:embed/>
                </p:oleObj>
              </mc:Choice>
              <mc:Fallback>
                <p:oleObj name="Equation" r:id="rId4" imgW="27432000" imgH="1706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22656"/>
                        <a:ext cx="230505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176712" y="259690"/>
            <a:ext cx="15224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备用题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5150" y="2274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03350" y="22748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按对角线法则，有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081088" y="3124200"/>
          <a:ext cx="7540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r:id="rId6" imgW="609600" imgH="292100" progId="Equation.3">
                  <p:embed/>
                </p:oleObj>
              </mc:Choice>
              <mc:Fallback>
                <p:oleObj r:id="rId6" imgW="6096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124200"/>
                        <a:ext cx="7540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892300" y="3079750"/>
          <a:ext cx="1689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r:id="rId8" imgW="685800" imgH="203200" progId="Equation.3">
                  <p:embed/>
                </p:oleObj>
              </mc:Choice>
              <mc:Fallback>
                <p:oleObj r:id="rId8" imgW="6858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079750"/>
                        <a:ext cx="1689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989138" y="3873500"/>
          <a:ext cx="64706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r:id="rId10" imgW="6096000" imgH="393700" progId="Equation.3">
                  <p:embed/>
                </p:oleObj>
              </mc:Choice>
              <mc:Fallback>
                <p:oleObj r:id="rId10" imgW="6096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873500"/>
                        <a:ext cx="64706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547813" y="4581525"/>
          <a:ext cx="40401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r:id="rId12" imgW="3632200" imgH="317500" progId="Equation.3">
                  <p:embed/>
                </p:oleObj>
              </mc:Choice>
              <mc:Fallback>
                <p:oleObj r:id="rId12" imgW="3632200" imgH="317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81525"/>
                        <a:ext cx="40401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549400" y="5373688"/>
          <a:ext cx="10144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r:id="rId14" imgW="964565" imgH="317500" progId="Equation.3">
                  <p:embed/>
                </p:oleObj>
              </mc:Choice>
              <mc:Fallback>
                <p:oleObj r:id="rId14" imgW="964565" imgH="317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5373688"/>
                        <a:ext cx="10144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657600" y="3048000"/>
          <a:ext cx="2057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r:id="rId16" imgW="799465" imgH="203200" progId="Equation.3">
                  <p:embed/>
                </p:oleObj>
              </mc:Choice>
              <mc:Fallback>
                <p:oleObj r:id="rId16" imgW="799465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2057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715000" y="3048000"/>
          <a:ext cx="2438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r:id="rId18" imgW="989965" imgH="203200" progId="Equation.3">
                  <p:embed/>
                </p:oleObj>
              </mc:Choice>
              <mc:Fallback>
                <p:oleObj r:id="rId18" imgW="989965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0"/>
                        <a:ext cx="2438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矩形 1"/>
          <p:cNvSpPr>
            <a:spLocks noChangeArrowheads="1"/>
          </p:cNvSpPr>
          <p:nvPr/>
        </p:nvSpPr>
        <p:spPr bwMode="auto">
          <a:xfrm>
            <a:off x="971233" y="1309348"/>
            <a:ext cx="307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计算三阶行列式</a:t>
            </a:r>
            <a:endParaRPr lang="zh-CN" altLang="en-US" sz="2800" dirty="0"/>
          </a:p>
        </p:txBody>
      </p:sp>
      <p:pic>
        <p:nvPicPr>
          <p:cNvPr id="25615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6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59">
            <a:extLst>
              <a:ext uri="{FF2B5EF4-FFF2-40B4-BE49-F238E27FC236}">
                <a16:creationId xmlns:a16="http://schemas.microsoft.com/office/drawing/2014/main" id="{12EC6C9F-9A07-40B9-8C8C-50AE30770F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1"/>
          <p:cNvSpPr txBox="1">
            <a:spLocks noChangeArrowheads="1"/>
          </p:cNvSpPr>
          <p:nvPr/>
        </p:nvSpPr>
        <p:spPr bwMode="auto">
          <a:xfrm>
            <a:off x="3708400" y="3429000"/>
            <a:ext cx="3073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8"/>
          <p:cNvSpPr txBox="1">
            <a:spLocks noChangeArrowheads="1"/>
          </p:cNvSpPr>
          <p:nvPr/>
        </p:nvSpPr>
        <p:spPr bwMode="auto">
          <a:xfrm>
            <a:off x="107950" y="981124"/>
            <a:ext cx="5337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第一节  二阶与三阶行列式 </a:t>
            </a:r>
          </a:p>
        </p:txBody>
      </p:sp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1873250" y="3033762"/>
            <a:ext cx="2709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二、</a:t>
            </a:r>
            <a:r>
              <a:rPr lang="zh-CN" altLang="zh-CN" sz="2800" b="1">
                <a:solidFill>
                  <a:srgbClr val="FF0000"/>
                </a:solidFill>
              </a:rPr>
              <a:t>三阶行列式</a:t>
            </a: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5125" name="矩形 8"/>
          <p:cNvSpPr>
            <a:spLocks noChangeArrowheads="1"/>
          </p:cNvSpPr>
          <p:nvPr/>
        </p:nvSpPr>
        <p:spPr bwMode="auto">
          <a:xfrm>
            <a:off x="1785938" y="2160637"/>
            <a:ext cx="5594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一、</a:t>
            </a:r>
            <a:r>
              <a:rPr lang="zh-CN" altLang="zh-CN" sz="2800" b="1">
                <a:solidFill>
                  <a:srgbClr val="FF0000"/>
                </a:solidFill>
              </a:rPr>
              <a:t>二元线性方程组与二阶行列式</a:t>
            </a:r>
            <a:endParaRPr lang="zh-CN" altLang="zh-CN" sz="2800">
              <a:solidFill>
                <a:srgbClr val="FF0000"/>
              </a:solidFill>
            </a:endParaRPr>
          </a:p>
        </p:txBody>
      </p:sp>
      <p:pic>
        <p:nvPicPr>
          <p:cNvPr id="5126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99200"/>
            <a:ext cx="2555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99200"/>
            <a:ext cx="2555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99200"/>
            <a:ext cx="2555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7063" y="1916113"/>
            <a:ext cx="59436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用消元法解二元线性方程组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65238" y="266065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4" imgW="3516630" imgH="1002665" progId="Equation.DSMT4">
                  <p:embed/>
                </p:oleObj>
              </mc:Choice>
              <mc:Fallback>
                <p:oleObj name="Equation" r:id="rId4" imgW="3516630" imgH="100266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2660650"/>
                        <a:ext cx="3517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273550" y="2732088"/>
          <a:ext cx="3333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r:id="rId6" imgW="418465" imgH="405765" progId="Equation.3">
                  <p:embed/>
                </p:oleObj>
              </mc:Choice>
              <mc:Fallback>
                <p:oleObj r:id="rId6" imgW="418465" imgH="4057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2732088"/>
                        <a:ext cx="3333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273550" y="3308350"/>
          <a:ext cx="3540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r:id="rId8" imgW="443865" imgH="405765" progId="Equation.3">
                  <p:embed/>
                </p:oleObj>
              </mc:Choice>
              <mc:Fallback>
                <p:oleObj r:id="rId8" imgW="443865" imgH="4057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3308350"/>
                        <a:ext cx="3540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1317625" y="4560888"/>
          <a:ext cx="29940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r:id="rId10" imgW="2870200" imgH="914400" progId="Equation.3">
                  <p:embed/>
                </p:oleObj>
              </mc:Choice>
              <mc:Fallback>
                <p:oleObj r:id="rId10" imgW="28702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560888"/>
                        <a:ext cx="29940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4341813" y="4579938"/>
          <a:ext cx="4025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r:id="rId12" imgW="4000500" imgH="914400" progId="Equation.3">
                  <p:embed/>
                </p:oleObj>
              </mc:Choice>
              <mc:Fallback>
                <p:oleObj r:id="rId12" imgW="40005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4579938"/>
                        <a:ext cx="4025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23"/>
          <p:cNvGrpSpPr/>
          <p:nvPr/>
        </p:nvGrpSpPr>
        <p:grpSpPr bwMode="auto">
          <a:xfrm>
            <a:off x="674688" y="3805238"/>
            <a:ext cx="3992562" cy="577850"/>
            <a:chOff x="745351" y="3600651"/>
            <a:chExt cx="3993703" cy="578528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745351" y="3600651"/>
              <a:ext cx="484325" cy="5229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894263" y="3645153"/>
              <a:ext cx="844791" cy="5229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latin typeface="+mn-ea"/>
                  <a:ea typeface="+mn-ea"/>
                </a:rPr>
                <a:t>时，</a:t>
              </a:r>
            </a:p>
          </p:txBody>
        </p:sp>
        <p:graphicFrame>
          <p:nvGraphicFramePr>
            <p:cNvPr id="6162" name="对象 17"/>
            <p:cNvGraphicFramePr>
              <a:graphicFrameLocks noChangeAspect="1"/>
            </p:cNvGraphicFramePr>
            <p:nvPr/>
          </p:nvGraphicFramePr>
          <p:xfrm>
            <a:off x="1224913" y="3645153"/>
            <a:ext cx="2669350" cy="534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Equation" r:id="rId14" imgW="26517600" imgH="5486400" progId="Equation.DSMT4">
                    <p:embed/>
                  </p:oleObj>
                </mc:Choice>
                <mc:Fallback>
                  <p:oleObj name="Equation" r:id="rId14" imgW="26517600" imgH="5486400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913" y="3645153"/>
                          <a:ext cx="2669350" cy="534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93738" y="5680075"/>
            <a:ext cx="76136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分子、分母都是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个数分两对相乘再相减而得．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6875" y="1124744"/>
            <a:ext cx="297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zh-CN" sz="2800" b="1">
                <a:solidFill>
                  <a:srgbClr val="FF0000"/>
                </a:solidFill>
              </a:rPr>
              <a:t>二元线性方程组</a:t>
            </a: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6155" name="矩形 18"/>
          <p:cNvSpPr>
            <a:spLocks noChangeArrowheads="1"/>
          </p:cNvSpPr>
          <p:nvPr/>
        </p:nvSpPr>
        <p:spPr bwMode="auto">
          <a:xfrm>
            <a:off x="2322513" y="260350"/>
            <a:ext cx="5594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二元线性方程组与二阶行列式</a:t>
            </a:r>
            <a:endParaRPr lang="zh-CN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684213" y="6669088"/>
            <a:ext cx="15875" cy="3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7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连接符 59">
            <a:extLst>
              <a:ext uri="{FF2B5EF4-FFF2-40B4-BE49-F238E27FC236}">
                <a16:creationId xmlns:a16="http://schemas.microsoft.com/office/drawing/2014/main" id="{153D14D8-BF9D-4CFC-B5E1-DB8E67315C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20725" y="2027238"/>
            <a:ext cx="475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zh-CN" sz="2800" b="1">
                <a:latin typeface="Times New Roman" panose="02020603050405020304" pitchFamily="18" charset="0"/>
              </a:rPr>
              <a:t>横排称行、竖排称列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zh-CN" sz="2800" b="1">
                <a:latin typeface="Times New Roman" panose="02020603050405020304" pitchFamily="18" charset="0"/>
              </a:rPr>
              <a:t>的数表</a:t>
            </a:r>
            <a:endParaRPr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233613" y="2698750"/>
          <a:ext cx="374491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r:id="rId3" imgW="1295400" imgH="457200" progId="Equation.DSMT4">
                  <p:embed/>
                </p:oleObj>
              </mc:Choice>
              <mc:Fallback>
                <p:oleObj r:id="rId3" imgW="1295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698750"/>
                        <a:ext cx="374491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/>
          <p:nvPr/>
        </p:nvGrpSpPr>
        <p:grpSpPr bwMode="auto">
          <a:xfrm>
            <a:off x="3421063" y="2997200"/>
            <a:ext cx="1655762" cy="1093788"/>
            <a:chOff x="2381" y="1162"/>
            <a:chExt cx="1043" cy="689"/>
          </a:xfrm>
        </p:grpSpPr>
        <p:grpSp>
          <p:nvGrpSpPr>
            <p:cNvPr id="8207" name="Group 9"/>
            <p:cNvGrpSpPr/>
            <p:nvPr/>
          </p:nvGrpSpPr>
          <p:grpSpPr bwMode="auto">
            <a:xfrm>
              <a:off x="2512" y="1162"/>
              <a:ext cx="912" cy="327"/>
              <a:chOff x="3360" y="864"/>
              <a:chExt cx="912" cy="327"/>
            </a:xfrm>
          </p:grpSpPr>
          <p:sp>
            <p:nvSpPr>
              <p:cNvPr id="8211" name="Text Box 10"/>
              <p:cNvSpPr txBox="1">
                <a:spLocks noChangeArrowheads="1"/>
              </p:cNvSpPr>
              <p:nvPr/>
            </p:nvSpPr>
            <p:spPr bwMode="auto">
              <a:xfrm>
                <a:off x="3456" y="864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1">
                    <a:latin typeface="宋体" panose="02010600030101010101" pitchFamily="2" charset="-122"/>
                  </a:rPr>
                  <a:t>.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列标</a:t>
                </a:r>
              </a:p>
            </p:txBody>
          </p:sp>
          <p:sp>
            <p:nvSpPr>
              <p:cNvPr id="8212" name="Line 11"/>
              <p:cNvSpPr>
                <a:spLocks noChangeShapeType="1"/>
              </p:cNvSpPr>
              <p:nvPr/>
            </p:nvSpPr>
            <p:spPr bwMode="auto">
              <a:xfrm>
                <a:off x="3360" y="10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8" name="Group 12"/>
            <p:cNvGrpSpPr/>
            <p:nvPr/>
          </p:nvGrpSpPr>
          <p:grpSpPr bwMode="auto">
            <a:xfrm>
              <a:off x="2381" y="1380"/>
              <a:ext cx="758" cy="471"/>
              <a:chOff x="3264" y="1056"/>
              <a:chExt cx="758" cy="471"/>
            </a:xfrm>
          </p:grpSpPr>
          <p:sp>
            <p:nvSpPr>
              <p:cNvPr id="8209" name="Line 13"/>
              <p:cNvSpPr>
                <a:spLocks noChangeShapeType="1"/>
              </p:cNvSpPr>
              <p:nvPr/>
            </p:nvSpPr>
            <p:spPr bwMode="auto">
              <a:xfrm>
                <a:off x="3264" y="1056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0" name="Rectangle 14"/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>
                    <a:solidFill>
                      <a:srgbClr val="FF0000"/>
                    </a:solidFill>
                  </a:rPr>
                  <a:t>行标</a:t>
                </a:r>
              </a:p>
            </p:txBody>
          </p:sp>
        </p:grpSp>
      </p:grpSp>
      <p:sp>
        <p:nvSpPr>
          <p:cNvPr id="5125" name="矩形 11"/>
          <p:cNvSpPr>
            <a:spLocks noChangeArrowheads="1"/>
          </p:cNvSpPr>
          <p:nvPr/>
        </p:nvSpPr>
        <p:spPr bwMode="auto">
          <a:xfrm>
            <a:off x="3043933" y="291314"/>
            <a:ext cx="4120356" cy="523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二阶行列式的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97038" y="4325938"/>
          <a:ext cx="20875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r:id="rId5" imgW="20726400" imgH="5486400" progId="Equation.DSMT4">
                  <p:embed/>
                </p:oleObj>
              </mc:Choice>
              <mc:Fallback>
                <p:oleObj r:id="rId5" imgW="20726400" imgH="5486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4325938"/>
                        <a:ext cx="208756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34975" y="4332288"/>
            <a:ext cx="12620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表达式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692525" y="4333875"/>
            <a:ext cx="541655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称为数表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(4)</a:t>
            </a:r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所确定的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二阶行列式</a:t>
            </a:r>
          </a:p>
        </p:txBody>
      </p:sp>
      <p:sp>
        <p:nvSpPr>
          <p:cNvPr id="17" name="矩形 16"/>
          <p:cNvSpPr/>
          <p:nvPr/>
        </p:nvSpPr>
        <p:spPr>
          <a:xfrm>
            <a:off x="649288" y="5411788"/>
            <a:ext cx="90646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195513" y="5032375"/>
          <a:ext cx="15875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r:id="rId7" imgW="14325600" imgH="11582400" progId="Equation.DSMT4">
                  <p:embed/>
                </p:oleObj>
              </mc:Choice>
              <mc:Fallback>
                <p:oleObj r:id="rId7" imgW="14325600" imgH="11582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32375"/>
                        <a:ext cx="15875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06425" y="1196975"/>
            <a:ext cx="8074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</a:rPr>
              <a:t>把这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zh-CN" sz="2800" b="1">
                <a:latin typeface="Times New Roman" panose="02020603050405020304" pitchFamily="18" charset="0"/>
              </a:rPr>
              <a:t>个数按它们在方程组中的位置，排成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zh-CN" sz="2800" b="1">
                <a:latin typeface="Times New Roman" panose="02020603050405020304" pitchFamily="18" charset="0"/>
              </a:rPr>
              <a:t>行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zh-CN" sz="2800" b="1">
                <a:latin typeface="Times New Roman" panose="02020603050405020304" pitchFamily="18" charset="0"/>
              </a:rPr>
              <a:t>列</a:t>
            </a:r>
            <a:endParaRPr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04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59">
            <a:extLst>
              <a:ext uri="{FF2B5EF4-FFF2-40B4-BE49-F238E27FC236}">
                <a16:creationId xmlns:a16="http://schemas.microsoft.com/office/drawing/2014/main" id="{E510B79D-D23B-4042-AFAB-7916BF8BF5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1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868936" y="1845022"/>
            <a:ext cx="792162" cy="79216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3797498" y="1773585"/>
            <a:ext cx="977900" cy="100806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844748" y="2781647"/>
            <a:ext cx="2016125" cy="647700"/>
          </a:xfrm>
          <a:prstGeom prst="wedgeRoundRectCallout">
            <a:avLst>
              <a:gd name="adj1" fmla="val 103935"/>
              <a:gd name="adj2" fmla="val -176718"/>
              <a:gd name="adj3" fmla="val 16667"/>
            </a:avLst>
          </a:prstGeom>
          <a:noFill/>
          <a:ln w="1905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主对角线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5381823" y="4005610"/>
            <a:ext cx="2374900" cy="647700"/>
          </a:xfrm>
          <a:prstGeom prst="wedgeRoundRectCallout">
            <a:avLst>
              <a:gd name="adj1" fmla="val -108958"/>
              <a:gd name="adj2" fmla="val -261764"/>
              <a:gd name="adj3" fmla="val 16667"/>
            </a:avLst>
          </a:prstGeom>
          <a:noFill/>
          <a:ln w="19050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副对角线</a:t>
            </a: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6660232" y="204162"/>
            <a:ext cx="292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对角线法则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506264"/>
              </p:ext>
            </p:extLst>
          </p:nvPr>
        </p:nvGraphicFramePr>
        <p:xfrm>
          <a:off x="5669161" y="1845022"/>
          <a:ext cx="14271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r:id="rId4" imgW="1473200" imgH="546100" progId="Equation.3">
                  <p:embed/>
                </p:oleObj>
              </mc:Choice>
              <mc:Fallback>
                <p:oleObj r:id="rId4" imgW="1473200" imgH="546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161" y="1845022"/>
                        <a:ext cx="14271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653265"/>
              </p:ext>
            </p:extLst>
          </p:nvPr>
        </p:nvGraphicFramePr>
        <p:xfrm>
          <a:off x="7186811" y="1849785"/>
          <a:ext cx="14176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r:id="rId6" imgW="1600200" imgH="546100" progId="Equation.3">
                  <p:embed/>
                </p:oleObj>
              </mc:Choice>
              <mc:Fallback>
                <p:oleObj r:id="rId6" imgW="1600200" imgH="546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811" y="1849785"/>
                        <a:ext cx="14176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2324770" y="204162"/>
            <a:ext cx="360997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、二阶行列式的计算</a:t>
            </a:r>
          </a:p>
        </p:txBody>
      </p:sp>
      <p:sp>
        <p:nvSpPr>
          <p:cNvPr id="9227" name="Line 17"/>
          <p:cNvSpPr>
            <a:spLocks noChangeShapeType="1"/>
          </p:cNvSpPr>
          <p:nvPr/>
        </p:nvSpPr>
        <p:spPr bwMode="auto">
          <a:xfrm>
            <a:off x="5914107" y="467687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00286" y="4248497"/>
            <a:ext cx="4724400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dirty="0"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baseline="-2500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ij</a:t>
            </a:r>
            <a:r>
              <a:rPr kumimoji="0" lang="zh-CN" altLang="en-US" sz="2800" b="1" dirty="0">
                <a:ea typeface="+mn-ea"/>
                <a:cs typeface="Times New Roman" panose="02020603050405020304" pitchFamily="18" charset="0"/>
              </a:rPr>
              <a:t>称为行列式的</a:t>
            </a:r>
            <a:r>
              <a:rPr kumimoji="0"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元素</a:t>
            </a:r>
            <a:r>
              <a:rPr kumimoji="0" lang="en-US" altLang="zh-CN" sz="2800" dirty="0"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01768"/>
              </p:ext>
            </p:extLst>
          </p:nvPr>
        </p:nvGraphicFramePr>
        <p:xfrm>
          <a:off x="1921049" y="5064472"/>
          <a:ext cx="10350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r:id="rId8" imgW="10668000" imgH="10972800" progId="Equation.DSMT4">
                  <p:embed/>
                </p:oleObj>
              </mc:Choice>
              <mc:Fallback>
                <p:oleObj r:id="rId8" imgW="10668000" imgH="10972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049" y="5064472"/>
                        <a:ext cx="10350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181554"/>
              </p:ext>
            </p:extLst>
          </p:nvPr>
        </p:nvGraphicFramePr>
        <p:xfrm>
          <a:off x="3025949" y="5335935"/>
          <a:ext cx="27701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r:id="rId10" imgW="28346400" imgH="4876800" progId="Equation.DSMT4">
                  <p:embed/>
                </p:oleObj>
              </mc:Choice>
              <mc:Fallback>
                <p:oleObj r:id="rId10" imgW="28346400" imgH="4876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949" y="5335935"/>
                        <a:ext cx="277018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3449" y="5270280"/>
            <a:ext cx="110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</a:t>
            </a:r>
          </a:p>
        </p:txBody>
      </p:sp>
      <p:pic>
        <p:nvPicPr>
          <p:cNvPr id="9232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3056136" y="1268760"/>
            <a:ext cx="2397125" cy="1944687"/>
            <a:chOff x="2967038" y="1484313"/>
            <a:chExt cx="2397125" cy="1944687"/>
          </a:xfrm>
        </p:grpSpPr>
        <p:grpSp>
          <p:nvGrpSpPr>
            <p:cNvPr id="5" name="Group 2"/>
            <p:cNvGrpSpPr/>
            <p:nvPr/>
          </p:nvGrpSpPr>
          <p:grpSpPr bwMode="auto">
            <a:xfrm>
              <a:off x="2967038" y="1484313"/>
              <a:ext cx="2397125" cy="1944687"/>
              <a:chOff x="1824" y="1056"/>
              <a:chExt cx="1104" cy="924"/>
            </a:xfrm>
          </p:grpSpPr>
          <p:graphicFrame>
            <p:nvGraphicFramePr>
              <p:cNvPr id="9235" name="Object 3"/>
              <p:cNvGraphicFramePr>
                <a:graphicFrameLocks noChangeAspect="1"/>
              </p:cNvGraphicFramePr>
              <p:nvPr/>
            </p:nvGraphicFramePr>
            <p:xfrm>
              <a:off x="1908" y="1064"/>
              <a:ext cx="26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9" r:id="rId15" imgW="419100" imgH="419100" progId="Equation.3">
                      <p:embed/>
                    </p:oleObj>
                  </mc:Choice>
                  <mc:Fallback>
                    <p:oleObj r:id="rId15" imgW="419100" imgH="4191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8" y="1064"/>
                            <a:ext cx="26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6" name="Object 4"/>
              <p:cNvGraphicFramePr>
                <a:graphicFrameLocks noChangeAspect="1"/>
              </p:cNvGraphicFramePr>
              <p:nvPr/>
            </p:nvGraphicFramePr>
            <p:xfrm>
              <a:off x="2592" y="1056"/>
              <a:ext cx="26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0" r:id="rId17" imgW="419100" imgH="419100" progId="Equation.3">
                      <p:embed/>
                    </p:oleObj>
                  </mc:Choice>
                  <mc:Fallback>
                    <p:oleObj r:id="rId17" imgW="419100" imgH="4191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056"/>
                            <a:ext cx="26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7" name="Object 5"/>
              <p:cNvGraphicFramePr>
                <a:graphicFrameLocks noChangeAspect="1"/>
              </p:cNvGraphicFramePr>
              <p:nvPr/>
            </p:nvGraphicFramePr>
            <p:xfrm>
              <a:off x="2592" y="1656"/>
              <a:ext cx="27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1" r:id="rId19" imgW="431800" imgH="419100" progId="Equation.3">
                      <p:embed/>
                    </p:oleObj>
                  </mc:Choice>
                  <mc:Fallback>
                    <p:oleObj r:id="rId19" imgW="431800" imgH="4191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656"/>
                            <a:ext cx="27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9" name="Line 7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9240" name="Line 8"/>
              <p:cNvSpPr>
                <a:spLocks noChangeShapeType="1"/>
              </p:cNvSpPr>
              <p:nvPr/>
            </p:nvSpPr>
            <p:spPr bwMode="auto">
              <a:xfrm>
                <a:off x="2928" y="1068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3081338" y="2752725"/>
            <a:ext cx="639762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" name="Equation" r:id="rId21" imgW="5181600" imgH="5486400" progId="Equation.DSMT4">
                    <p:embed/>
                  </p:oleObj>
                </mc:Choice>
                <mc:Fallback>
                  <p:oleObj name="Equation" r:id="rId21" imgW="5181600" imgH="5486400" progId="Equation.DSMT4">
                    <p:embed/>
                    <p:pic>
                      <p:nvPicPr>
                        <p:cNvPr id="0" name="图片 930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081338" y="2752725"/>
                          <a:ext cx="639762" cy="676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6" name="直接连接符 59">
            <a:extLst>
              <a:ext uri="{FF2B5EF4-FFF2-40B4-BE49-F238E27FC236}">
                <a16:creationId xmlns:a16="http://schemas.microsoft.com/office/drawing/2014/main" id="{70CC6E60-C186-4F64-B849-A84C7AC3F9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animBg="1"/>
      <p:bldP spid="6156" grpId="0" animBg="1"/>
      <p:bldP spid="616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2"/>
          <p:cNvSpPr txBox="1">
            <a:spLocks noChangeArrowheads="1"/>
          </p:cNvSpPr>
          <p:nvPr/>
        </p:nvSpPr>
        <p:spPr bwMode="auto">
          <a:xfrm>
            <a:off x="787401" y="620713"/>
            <a:ext cx="9762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54075" y="2708275"/>
            <a:ext cx="838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103425" name="Object 1025"/>
          <p:cNvGraphicFramePr/>
          <p:nvPr/>
        </p:nvGraphicFramePr>
        <p:xfrm>
          <a:off x="1562100" y="2551113"/>
          <a:ext cx="16430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r:id="rId3" imgW="1727200" imgH="977900" progId="Equation.3">
                  <p:embed/>
                </p:oleObj>
              </mc:Choice>
              <mc:Fallback>
                <p:oleObj r:id="rId3" imgW="1727200" imgH="97790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551113"/>
                        <a:ext cx="16430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" name="Object 1026"/>
          <p:cNvGraphicFramePr/>
          <p:nvPr/>
        </p:nvGraphicFramePr>
        <p:xfrm>
          <a:off x="3205163" y="2795588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r:id="rId5" imgW="1472565" imgH="393700" progId="Equation.3">
                  <p:embed/>
                </p:oleObj>
              </mc:Choice>
              <mc:Fallback>
                <p:oleObj r:id="rId5" imgW="1472565" imgH="393700" progId="Equation.3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795588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1027"/>
          <p:cNvGraphicFramePr/>
          <p:nvPr/>
        </p:nvGraphicFramePr>
        <p:xfrm>
          <a:off x="4718050" y="2795588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r:id="rId7" imgW="1143000" imgH="368300" progId="Equation.3">
                  <p:embed/>
                </p:oleObj>
              </mc:Choice>
              <mc:Fallback>
                <p:oleObj r:id="rId7" imgW="1143000" imgH="368300" progId="Equation.3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2795588"/>
                        <a:ext cx="1143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1028"/>
          <p:cNvGraphicFramePr/>
          <p:nvPr/>
        </p:nvGraphicFramePr>
        <p:xfrm>
          <a:off x="1589088" y="3597275"/>
          <a:ext cx="1800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r:id="rId9" imgW="1993900" imgH="977900" progId="Equation.3">
                  <p:embed/>
                </p:oleObj>
              </mc:Choice>
              <mc:Fallback>
                <p:oleObj r:id="rId9" imgW="1993900" imgH="977900" progId="Equation.3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97275"/>
                        <a:ext cx="18002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029"/>
          <p:cNvGraphicFramePr/>
          <p:nvPr/>
        </p:nvGraphicFramePr>
        <p:xfrm>
          <a:off x="3382963" y="3786188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r:id="rId11" imgW="749300" imgH="368300" progId="Equation.3">
                  <p:embed/>
                </p:oleObj>
              </mc:Choice>
              <mc:Fallback>
                <p:oleObj r:id="rId11" imgW="749300" imgH="368300" progId="Equation.3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3786188"/>
                        <a:ext cx="74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030"/>
          <p:cNvGraphicFramePr/>
          <p:nvPr/>
        </p:nvGraphicFramePr>
        <p:xfrm>
          <a:off x="4294188" y="3468688"/>
          <a:ext cx="1676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r:id="rId13" imgW="1739900" imgH="977900" progId="Equation.3">
                  <p:embed/>
                </p:oleObj>
              </mc:Choice>
              <mc:Fallback>
                <p:oleObj r:id="rId13" imgW="1739900" imgH="977900" progId="Equation.3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468688"/>
                        <a:ext cx="1676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031"/>
          <p:cNvGraphicFramePr/>
          <p:nvPr/>
        </p:nvGraphicFramePr>
        <p:xfrm>
          <a:off x="6042025" y="3741738"/>
          <a:ext cx="96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r:id="rId15" imgW="965200" imgH="368300" progId="Equation.3">
                  <p:embed/>
                </p:oleObj>
              </mc:Choice>
              <mc:Fallback>
                <p:oleObj r:id="rId15" imgW="965200" imgH="368300" progId="Equation.3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3741738"/>
                        <a:ext cx="96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032"/>
          <p:cNvGraphicFramePr/>
          <p:nvPr/>
        </p:nvGraphicFramePr>
        <p:xfrm>
          <a:off x="1150938" y="4767263"/>
          <a:ext cx="16240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r:id="rId17" imgW="1714500" imgH="825500" progId="Equation.3">
                  <p:embed/>
                </p:oleObj>
              </mc:Choice>
              <mc:Fallback>
                <p:oleObj r:id="rId17" imgW="1714500" imgH="825500" progId="Equation.3">
                  <p:embed/>
                  <p:pic>
                    <p:nvPicPr>
                      <p:cNvPr id="0" name="Object 103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767263"/>
                        <a:ext cx="16240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033"/>
          <p:cNvGraphicFramePr/>
          <p:nvPr/>
        </p:nvGraphicFramePr>
        <p:xfrm>
          <a:off x="2847975" y="4724400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r:id="rId19" imgW="1320165" imgH="824865" progId="Equation.3">
                  <p:embed/>
                </p:oleObj>
              </mc:Choice>
              <mc:Fallback>
                <p:oleObj r:id="rId19" imgW="1320165" imgH="824865" progId="Equation.3">
                  <p:embed/>
                  <p:pic>
                    <p:nvPicPr>
                      <p:cNvPr id="0" name="Object 103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724400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34"/>
          <p:cNvGraphicFramePr/>
          <p:nvPr/>
        </p:nvGraphicFramePr>
        <p:xfrm>
          <a:off x="4503738" y="4767263"/>
          <a:ext cx="1079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r:id="rId21" imgW="1193800" imgH="825500" progId="Equation.3">
                  <p:embed/>
                </p:oleObj>
              </mc:Choice>
              <mc:Fallback>
                <p:oleObj r:id="rId21" imgW="1193800" imgH="825500" progId="Equation.3">
                  <p:embed/>
                  <p:pic>
                    <p:nvPicPr>
                      <p:cNvPr id="0" name="Object 103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767263"/>
                        <a:ext cx="1079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035"/>
          <p:cNvGraphicFramePr/>
          <p:nvPr/>
        </p:nvGraphicFramePr>
        <p:xfrm>
          <a:off x="5753100" y="4724400"/>
          <a:ext cx="179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r:id="rId23" imgW="1790700" imgH="825500" progId="Equation.3">
                  <p:embed/>
                </p:oleObj>
              </mc:Choice>
              <mc:Fallback>
                <p:oleObj r:id="rId23" imgW="1790700" imgH="825500" progId="Equation.3">
                  <p:embed/>
                  <p:pic>
                    <p:nvPicPr>
                      <p:cNvPr id="0" name="Object 103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724400"/>
                        <a:ext cx="179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Text Box 2"/>
          <p:cNvSpPr txBox="1">
            <a:spLocks noChangeArrowheads="1"/>
          </p:cNvSpPr>
          <p:nvPr/>
        </p:nvSpPr>
        <p:spPr bwMode="auto">
          <a:xfrm>
            <a:off x="1692275" y="614363"/>
            <a:ext cx="548640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求解二元线性方程组</a:t>
            </a:r>
          </a:p>
        </p:txBody>
      </p:sp>
      <p:graphicFrame>
        <p:nvGraphicFramePr>
          <p:cNvPr id="11280" name="对象 1"/>
          <p:cNvGraphicFramePr>
            <a:graphicFrameLocks noChangeAspect="1"/>
          </p:cNvGraphicFramePr>
          <p:nvPr/>
        </p:nvGraphicFramePr>
        <p:xfrm>
          <a:off x="2339975" y="1268413"/>
          <a:ext cx="280828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r:id="rId25" imgW="1016000" imgH="482600" progId="Equation.DSMT4">
                  <p:embed/>
                </p:oleObj>
              </mc:Choice>
              <mc:Fallback>
                <p:oleObj r:id="rId25" imgW="1016000" imgH="482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68413"/>
                        <a:ext cx="2808288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339975" y="3611563"/>
            <a:ext cx="360363" cy="865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矩形 2"/>
          <p:cNvSpPr/>
          <p:nvPr/>
        </p:nvSpPr>
        <p:spPr>
          <a:xfrm>
            <a:off x="5553075" y="3524250"/>
            <a:ext cx="358775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11283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2" grpId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3131840" y="287312"/>
            <a:ext cx="270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二、</a:t>
            </a:r>
            <a:r>
              <a:rPr lang="zh-CN" altLang="zh-CN" sz="2800" b="1" dirty="0">
                <a:solidFill>
                  <a:srgbClr val="FF0000"/>
                </a:solidFill>
              </a:rPr>
              <a:t>三阶行列式</a:t>
            </a:r>
            <a:endParaRPr lang="zh-CN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34988" y="1125538"/>
            <a:ext cx="59506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   </a:t>
            </a:r>
            <a:r>
              <a:rPr lang="zh-CN" altLang="zh-CN" sz="2800" b="1" dirty="0">
                <a:latin typeface="Times New Roman" panose="02020603050405020304" pitchFamily="18" charset="0"/>
              </a:rPr>
              <a:t>设有</a:t>
            </a:r>
            <a:r>
              <a:rPr lang="en-US" altLang="zh-CN" sz="2800" b="1" dirty="0">
                <a:latin typeface="Times New Roman" panose="02020603050405020304" pitchFamily="18" charset="0"/>
              </a:rPr>
              <a:t>9</a:t>
            </a:r>
            <a:r>
              <a:rPr lang="zh-CN" altLang="zh-CN" sz="2800" b="1" dirty="0">
                <a:latin typeface="Times New Roman" panose="02020603050405020304" pitchFamily="18" charset="0"/>
              </a:rPr>
              <a:t>个数排成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</a:rPr>
              <a:t>列的数表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31850" y="1746250"/>
          <a:ext cx="4421188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3" imgW="43281600" imgH="16459200" progId="Equation.DSMT4">
                  <p:embed/>
                </p:oleObj>
              </mc:Choice>
              <mc:Fallback>
                <p:oleObj r:id="rId3" imgW="43281600" imgH="16459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46250"/>
                        <a:ext cx="4421188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7600" y="3835400"/>
            <a:ext cx="56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记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885950" y="3451225"/>
          <a:ext cx="216852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5" imgW="2057400" imgH="1536700" progId="Equation.DSMT4">
                  <p:embed/>
                </p:oleObj>
              </mc:Choice>
              <mc:Fallback>
                <p:oleObj r:id="rId5" imgW="2057400" imgH="153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451225"/>
                        <a:ext cx="2168525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46163" y="5300663"/>
            <a:ext cx="4932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为数表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(5)</a:t>
            </a:r>
            <a:r>
              <a:rPr lang="zh-CN" altLang="en-US" sz="2800" b="1">
                <a:latin typeface="宋体" panose="02010600030101010101" pitchFamily="2" charset="-122"/>
              </a:rPr>
              <a:t>所确定的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三阶行列式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2296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59">
            <a:extLst>
              <a:ext uri="{FF2B5EF4-FFF2-40B4-BE49-F238E27FC236}">
                <a16:creationId xmlns:a16="http://schemas.microsoft.com/office/drawing/2014/main" id="{9C95F152-BB2A-419B-991E-C7EF7A2AC9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051050" y="1052513"/>
            <a:ext cx="3886200" cy="2489200"/>
            <a:chOff x="1080" y="816"/>
            <a:chExt cx="1464" cy="1008"/>
          </a:xfrm>
        </p:grpSpPr>
        <p:graphicFrame>
          <p:nvGraphicFramePr>
            <p:cNvPr id="13340" name="Object 3"/>
            <p:cNvGraphicFramePr>
              <a:graphicFrameLocks noChangeAspect="1"/>
            </p:cNvGraphicFramePr>
            <p:nvPr/>
          </p:nvGraphicFramePr>
          <p:xfrm>
            <a:off x="1200" y="816"/>
            <a:ext cx="1256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8" r:id="rId4" imgW="1993900" imgH="1524000" progId="Equation.3">
                    <p:embed/>
                  </p:oleObj>
                </mc:Choice>
                <mc:Fallback>
                  <p:oleObj r:id="rId4" imgW="1993900" imgH="1524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16"/>
                          <a:ext cx="1256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1" name="Line 4"/>
            <p:cNvSpPr>
              <a:spLocks noChangeShapeType="1"/>
            </p:cNvSpPr>
            <p:nvPr/>
          </p:nvSpPr>
          <p:spPr bwMode="auto">
            <a:xfrm>
              <a:off x="2544" y="8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5"/>
            <p:cNvSpPr>
              <a:spLocks noChangeShapeType="1"/>
            </p:cNvSpPr>
            <p:nvPr/>
          </p:nvSpPr>
          <p:spPr bwMode="auto">
            <a:xfrm>
              <a:off x="1080" y="8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916238" y="1627188"/>
            <a:ext cx="2016125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 rot="682824">
            <a:off x="3187700" y="1914525"/>
            <a:ext cx="3529013" cy="2046288"/>
          </a:xfrm>
          <a:custGeom>
            <a:avLst/>
            <a:gdLst>
              <a:gd name="T0" fmla="*/ 701128 w 1208"/>
              <a:gd name="T1" fmla="*/ 0 h 1232"/>
              <a:gd name="T2" fmla="*/ 3365416 w 1208"/>
              <a:gd name="T3" fmla="*/ 956706 h 1232"/>
              <a:gd name="T4" fmla="*/ 1682708 w 1208"/>
              <a:gd name="T5" fmla="*/ 1913412 h 1232"/>
              <a:gd name="T6" fmla="*/ 0 w 1208"/>
              <a:gd name="T7" fmla="*/ 1753961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208"/>
              <a:gd name="T13" fmla="*/ 0 h 1232"/>
              <a:gd name="T14" fmla="*/ 1208 w 1208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Freeform 8"/>
          <p:cNvSpPr>
            <a:spLocks noChangeArrowheads="1"/>
          </p:cNvSpPr>
          <p:nvPr/>
        </p:nvSpPr>
        <p:spPr bwMode="auto">
          <a:xfrm rot="20917176" flipH="1">
            <a:off x="1404938" y="1773238"/>
            <a:ext cx="3311525" cy="2165350"/>
          </a:xfrm>
          <a:custGeom>
            <a:avLst/>
            <a:gdLst>
              <a:gd name="T0" fmla="*/ 657919 w 1208"/>
              <a:gd name="T1" fmla="*/ 0 h 1232"/>
              <a:gd name="T2" fmla="*/ 3158011 w 1208"/>
              <a:gd name="T3" fmla="*/ 1012371 h 1232"/>
              <a:gd name="T4" fmla="*/ 1579005 w 1208"/>
              <a:gd name="T5" fmla="*/ 2024743 h 1232"/>
              <a:gd name="T6" fmla="*/ 0 w 1208"/>
              <a:gd name="T7" fmla="*/ 1856014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208"/>
              <a:gd name="T13" fmla="*/ 0 h 1232"/>
              <a:gd name="T14" fmla="*/ 1208 w 1208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Freeform 9"/>
          <p:cNvSpPr>
            <a:spLocks noChangeArrowheads="1"/>
          </p:cNvSpPr>
          <p:nvPr/>
        </p:nvSpPr>
        <p:spPr bwMode="auto">
          <a:xfrm>
            <a:off x="2987675" y="1698625"/>
            <a:ext cx="4176713" cy="2305050"/>
          </a:xfrm>
          <a:custGeom>
            <a:avLst/>
            <a:gdLst>
              <a:gd name="T0" fmla="*/ 0 w 1792"/>
              <a:gd name="T1" fmla="*/ 733425 h 1056"/>
              <a:gd name="T2" fmla="*/ 2349401 w 1792"/>
              <a:gd name="T3" fmla="*/ 2200275 h 1056"/>
              <a:gd name="T4" fmla="*/ 4139421 w 1792"/>
              <a:gd name="T5" fmla="*/ 1362075 h 1056"/>
              <a:gd name="T6" fmla="*/ 2573154 w 179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792"/>
              <a:gd name="T13" fmla="*/ 0 h 1056"/>
              <a:gd name="T14" fmla="*/ 1792 w 179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Freeform 10"/>
          <p:cNvSpPr>
            <a:spLocks noChangeArrowheads="1"/>
          </p:cNvSpPr>
          <p:nvPr/>
        </p:nvSpPr>
        <p:spPr bwMode="auto">
          <a:xfrm flipH="1">
            <a:off x="971550" y="1555750"/>
            <a:ext cx="4032250" cy="2233613"/>
          </a:xfrm>
          <a:custGeom>
            <a:avLst/>
            <a:gdLst>
              <a:gd name="T0" fmla="*/ 0 w 1792"/>
              <a:gd name="T1" fmla="*/ 710695 h 1056"/>
              <a:gd name="T2" fmla="*/ 2268141 w 1792"/>
              <a:gd name="T3" fmla="*/ 2132085 h 1056"/>
              <a:gd name="T4" fmla="*/ 3996248 w 1792"/>
              <a:gd name="T5" fmla="*/ 1319862 h 1056"/>
              <a:gd name="T6" fmla="*/ 2484154 w 179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792"/>
              <a:gd name="T13" fmla="*/ 0 h 1056"/>
              <a:gd name="T14" fmla="*/ 1792 w 179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2843213" y="1555750"/>
            <a:ext cx="2160587" cy="15128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042988" y="4076700"/>
          <a:ext cx="18700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r:id="rId6" imgW="2019300" imgH="558800" progId="Equation.3">
                  <p:embed/>
                </p:oleObj>
              </mc:Choice>
              <mc:Fallback>
                <p:oleObj r:id="rId6" imgW="2019300" imgH="558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6700"/>
                        <a:ext cx="18700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5732463" y="4941888"/>
          <a:ext cx="204311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r:id="rId8" imgW="2133600" imgH="558800" progId="Equation.3">
                  <p:embed/>
                </p:oleObj>
              </mc:Choice>
              <mc:Fallback>
                <p:oleObj r:id="rId8" imgW="2133600" imgH="558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4941888"/>
                        <a:ext cx="204311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69925" y="5661025"/>
            <a:ext cx="78041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说明</a:t>
            </a:r>
            <a:r>
              <a:rPr lang="zh-CN" altLang="en-US" sz="2800" b="1" dirty="0">
                <a:solidFill>
                  <a:schemeClr val="bg2"/>
                </a:solidFill>
              </a:rPr>
              <a:t>     </a:t>
            </a:r>
            <a:r>
              <a:rPr lang="zh-CN" altLang="en-US" sz="2800" b="1" dirty="0"/>
              <a:t>对角线法则只适用于二阶与三阶行列式．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5240338" y="4149725"/>
          <a:ext cx="19827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r:id="rId10" imgW="2006600" imgH="558800" progId="Equation.3">
                  <p:embed/>
                </p:oleObj>
              </mc:Choice>
              <mc:Fallback>
                <p:oleObj r:id="rId10" imgW="2006600" imgH="558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4149725"/>
                        <a:ext cx="19827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3081338" y="4076700"/>
          <a:ext cx="2032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r:id="rId12" imgW="2006600" imgH="558800" progId="Equation.3">
                  <p:embed/>
                </p:oleObj>
              </mc:Choice>
              <mc:Fallback>
                <p:oleObj r:id="rId12" imgW="2006600" imgH="558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4076700"/>
                        <a:ext cx="20320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411288" y="4870450"/>
          <a:ext cx="20812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r:id="rId14" imgW="1981200" imgH="558800" progId="Equation.3">
                  <p:embed/>
                </p:oleObj>
              </mc:Choice>
              <mc:Fallback>
                <p:oleObj r:id="rId14" imgW="1981200" imgH="558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870450"/>
                        <a:ext cx="20812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3571875" y="4870450"/>
          <a:ext cx="1965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r:id="rId16" imgW="1981200" imgH="558800" progId="Equation.3">
                  <p:embed/>
                </p:oleObj>
              </mc:Choice>
              <mc:Fallback>
                <p:oleObj r:id="rId16" imgW="1981200" imgH="558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870450"/>
                        <a:ext cx="19653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336800" y="229610"/>
            <a:ext cx="72009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三阶行列式的计算     对角线法则</a:t>
            </a: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5364163" y="2132013"/>
            <a:ext cx="1663700" cy="1179512"/>
            <a:chOff x="3379" y="1389"/>
            <a:chExt cx="1048" cy="743"/>
          </a:xfrm>
        </p:grpSpPr>
        <p:grpSp>
          <p:nvGrpSpPr>
            <p:cNvPr id="13334" name="Group 21"/>
            <p:cNvGrpSpPr/>
            <p:nvPr/>
          </p:nvGrpSpPr>
          <p:grpSpPr bwMode="auto">
            <a:xfrm>
              <a:off x="3515" y="1389"/>
              <a:ext cx="912" cy="327"/>
              <a:chOff x="3360" y="864"/>
              <a:chExt cx="912" cy="327"/>
            </a:xfrm>
          </p:grpSpPr>
          <p:sp>
            <p:nvSpPr>
              <p:cNvPr id="5" name="Text Box 22"/>
              <p:cNvSpPr txBox="1">
                <a:spLocks noChangeArrowheads="1"/>
              </p:cNvSpPr>
              <p:nvPr/>
            </p:nvSpPr>
            <p:spPr bwMode="auto">
              <a:xfrm>
                <a:off x="3456" y="864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dirty="0">
                    <a:latin typeface="+mn-ea"/>
                    <a:ea typeface="+mn-ea"/>
                  </a:rPr>
                  <a:t>.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列标</a:t>
                </a:r>
              </a:p>
            </p:txBody>
          </p:sp>
          <p:sp>
            <p:nvSpPr>
              <p:cNvPr id="13339" name="Line 23"/>
              <p:cNvSpPr>
                <a:spLocks noChangeShapeType="1"/>
              </p:cNvSpPr>
              <p:nvPr/>
            </p:nvSpPr>
            <p:spPr bwMode="auto">
              <a:xfrm>
                <a:off x="3360" y="10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35" name="Group 24"/>
            <p:cNvGrpSpPr/>
            <p:nvPr/>
          </p:nvGrpSpPr>
          <p:grpSpPr bwMode="auto">
            <a:xfrm>
              <a:off x="3379" y="1661"/>
              <a:ext cx="816" cy="471"/>
              <a:chOff x="3264" y="1056"/>
              <a:chExt cx="758" cy="471"/>
            </a:xfrm>
          </p:grpSpPr>
          <p:sp>
            <p:nvSpPr>
              <p:cNvPr id="13336" name="Line 25"/>
              <p:cNvSpPr>
                <a:spLocks noChangeShapeType="1"/>
              </p:cNvSpPr>
              <p:nvPr/>
            </p:nvSpPr>
            <p:spPr bwMode="auto">
              <a:xfrm>
                <a:off x="3264" y="1056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Rectangle 26"/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>
                    <a:solidFill>
                      <a:srgbClr val="FF0000"/>
                    </a:solidFill>
                    <a:latin typeface="+mn-ea"/>
                  </a:rPr>
                  <a:t>行标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720531" y="517047"/>
            <a:ext cx="720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31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接连接符 59">
            <a:extLst>
              <a:ext uri="{FF2B5EF4-FFF2-40B4-BE49-F238E27FC236}">
                <a16:creationId xmlns:a16="http://schemas.microsoft.com/office/drawing/2014/main" id="{7AED1ACF-D6FF-4A13-81BD-63C189A8A8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774700" y="2276475"/>
          <a:ext cx="273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r:id="rId3" imgW="2730500" imgH="1511300" progId="Equation.3">
                  <p:embed/>
                </p:oleObj>
              </mc:Choice>
              <mc:Fallback>
                <p:oleObj r:id="rId3" imgW="27305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276475"/>
                        <a:ext cx="2730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765300" y="2505075"/>
            <a:ext cx="1524000" cy="10668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517900" y="2809875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r:id="rId5" imgW="1841500" imgH="406400" progId="Equation.3">
                  <p:embed/>
                </p:oleObj>
              </mc:Choice>
              <mc:Fallback>
                <p:oleObj r:id="rId5" imgW="18415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809875"/>
                        <a:ext cx="184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9"/>
          <p:cNvSpPr>
            <a:spLocks noChangeArrowheads="1"/>
          </p:cNvSpPr>
          <p:nvPr/>
        </p:nvSpPr>
        <p:spPr bwMode="auto">
          <a:xfrm>
            <a:off x="1765300" y="2581275"/>
            <a:ext cx="1587500" cy="1066800"/>
          </a:xfrm>
          <a:custGeom>
            <a:avLst/>
            <a:gdLst>
              <a:gd name="T0" fmla="*/ 838200 w 1000"/>
              <a:gd name="T1" fmla="*/ 0 h 672"/>
              <a:gd name="T2" fmla="*/ 1447800 w 1000"/>
              <a:gd name="T3" fmla="*/ 457200 h 672"/>
              <a:gd name="T4" fmla="*/ 0 w 1000"/>
              <a:gd name="T5" fmla="*/ 1066800 h 672"/>
              <a:gd name="T6" fmla="*/ 0 60000 65536"/>
              <a:gd name="T7" fmla="*/ 0 60000 65536"/>
              <a:gd name="T8" fmla="*/ 0 60000 65536"/>
              <a:gd name="T9" fmla="*/ 0 w 1000"/>
              <a:gd name="T10" fmla="*/ 0 h 672"/>
              <a:gd name="T11" fmla="*/ 1000 w 1000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672">
                <a:moveTo>
                  <a:pt x="528" y="0"/>
                </a:moveTo>
                <a:cubicBezTo>
                  <a:pt x="764" y="88"/>
                  <a:pt x="1000" y="176"/>
                  <a:pt x="912" y="288"/>
                </a:cubicBezTo>
                <a:cubicBezTo>
                  <a:pt x="824" y="400"/>
                  <a:pt x="152" y="608"/>
                  <a:pt x="0" y="672"/>
                </a:cubicBezTo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5422900" y="2809875"/>
          <a:ext cx="290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r:id="rId7" imgW="2908300" imgH="406400" progId="Equation.3">
                  <p:embed/>
                </p:oleObj>
              </mc:Choice>
              <mc:Fallback>
                <p:oleObj r:id="rId7" imgW="29083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809875"/>
                        <a:ext cx="290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11"/>
          <p:cNvSpPr>
            <a:spLocks noChangeArrowheads="1"/>
          </p:cNvSpPr>
          <p:nvPr/>
        </p:nvSpPr>
        <p:spPr bwMode="auto">
          <a:xfrm>
            <a:off x="1574800" y="2505075"/>
            <a:ext cx="1562100" cy="1066800"/>
          </a:xfrm>
          <a:custGeom>
            <a:avLst/>
            <a:gdLst>
              <a:gd name="T0" fmla="*/ 1562100 w 984"/>
              <a:gd name="T1" fmla="*/ 0 h 672"/>
              <a:gd name="T2" fmla="*/ 114300 w 984"/>
              <a:gd name="T3" fmla="*/ 533400 h 672"/>
              <a:gd name="T4" fmla="*/ 876300 w 984"/>
              <a:gd name="T5" fmla="*/ 1066800 h 672"/>
              <a:gd name="T6" fmla="*/ 0 60000 65536"/>
              <a:gd name="T7" fmla="*/ 0 60000 65536"/>
              <a:gd name="T8" fmla="*/ 0 60000 65536"/>
              <a:gd name="T9" fmla="*/ 0 w 984"/>
              <a:gd name="T10" fmla="*/ 0 h 672"/>
              <a:gd name="T11" fmla="*/ 984 w 984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4" h="672">
                <a:moveTo>
                  <a:pt x="984" y="0"/>
                </a:moveTo>
                <a:cubicBezTo>
                  <a:pt x="564" y="112"/>
                  <a:pt x="144" y="224"/>
                  <a:pt x="72" y="336"/>
                </a:cubicBezTo>
                <a:cubicBezTo>
                  <a:pt x="0" y="448"/>
                  <a:pt x="472" y="616"/>
                  <a:pt x="552" y="672"/>
                </a:cubicBezTo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774700" y="4241800"/>
          <a:ext cx="1358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r:id="rId9" imgW="1358265" imgH="304800" progId="Equation.3">
                  <p:embed/>
                </p:oleObj>
              </mc:Choice>
              <mc:Fallback>
                <p:oleObj r:id="rId9" imgW="1358265" imgH="304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241800"/>
                        <a:ext cx="1358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689100" y="2581275"/>
            <a:ext cx="1447800" cy="990600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2222500" y="42418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r:id="rId11" imgW="1828800" imgH="406400" progId="Equation.3">
                  <p:embed/>
                </p:oleObj>
              </mc:Choice>
              <mc:Fallback>
                <p:oleObj r:id="rId11" imgW="1828800" imgH="406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2418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5"/>
          <p:cNvSpPr>
            <a:spLocks noChangeArrowheads="1"/>
          </p:cNvSpPr>
          <p:nvPr/>
        </p:nvSpPr>
        <p:spPr bwMode="auto">
          <a:xfrm>
            <a:off x="1549400" y="2505075"/>
            <a:ext cx="1663700" cy="1066800"/>
          </a:xfrm>
          <a:custGeom>
            <a:avLst/>
            <a:gdLst>
              <a:gd name="T0" fmla="*/ 825500 w 1048"/>
              <a:gd name="T1" fmla="*/ 0 h 672"/>
              <a:gd name="T2" fmla="*/ 139700 w 1048"/>
              <a:gd name="T3" fmla="*/ 533400 h 672"/>
              <a:gd name="T4" fmla="*/ 1663700 w 1048"/>
              <a:gd name="T5" fmla="*/ 1066800 h 672"/>
              <a:gd name="T6" fmla="*/ 0 60000 65536"/>
              <a:gd name="T7" fmla="*/ 0 60000 65536"/>
              <a:gd name="T8" fmla="*/ 0 60000 65536"/>
              <a:gd name="T9" fmla="*/ 0 w 1048"/>
              <a:gd name="T10" fmla="*/ 0 h 672"/>
              <a:gd name="T11" fmla="*/ 1048 w 104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8" h="672">
                <a:moveTo>
                  <a:pt x="520" y="0"/>
                </a:moveTo>
                <a:cubicBezTo>
                  <a:pt x="260" y="112"/>
                  <a:pt x="0" y="224"/>
                  <a:pt x="88" y="336"/>
                </a:cubicBezTo>
                <a:cubicBezTo>
                  <a:pt x="176" y="448"/>
                  <a:pt x="888" y="616"/>
                  <a:pt x="1048" y="672"/>
                </a:cubicBezTo>
              </a:path>
            </a:pathLst>
          </a:custGeom>
          <a:noFill/>
          <a:ln w="28575" cap="rnd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4051300" y="4241800"/>
          <a:ext cx="240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r:id="rId13" imgW="2400300" imgH="406400" progId="Equation.3">
                  <p:embed/>
                </p:oleObj>
              </mc:Choice>
              <mc:Fallback>
                <p:oleObj r:id="rId13" imgW="2400300" imgH="40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241800"/>
                        <a:ext cx="240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7"/>
          <p:cNvSpPr>
            <a:spLocks noChangeArrowheads="1"/>
          </p:cNvSpPr>
          <p:nvPr/>
        </p:nvSpPr>
        <p:spPr bwMode="auto">
          <a:xfrm>
            <a:off x="1765300" y="2505075"/>
            <a:ext cx="1600200" cy="1066800"/>
          </a:xfrm>
          <a:custGeom>
            <a:avLst/>
            <a:gdLst>
              <a:gd name="T0" fmla="*/ 0 w 888"/>
              <a:gd name="T1" fmla="*/ 0 h 624"/>
              <a:gd name="T2" fmla="*/ 1470454 w 888"/>
              <a:gd name="T3" fmla="*/ 492369 h 624"/>
              <a:gd name="T4" fmla="*/ 778476 w 888"/>
              <a:gd name="T5" fmla="*/ 1066800 h 624"/>
              <a:gd name="T6" fmla="*/ 0 60000 65536"/>
              <a:gd name="T7" fmla="*/ 0 60000 65536"/>
              <a:gd name="T8" fmla="*/ 0 60000 65536"/>
              <a:gd name="T9" fmla="*/ 0 w 888"/>
              <a:gd name="T10" fmla="*/ 0 h 624"/>
              <a:gd name="T11" fmla="*/ 888 w 8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8" h="624">
                <a:moveTo>
                  <a:pt x="0" y="0"/>
                </a:moveTo>
                <a:cubicBezTo>
                  <a:pt x="372" y="92"/>
                  <a:pt x="744" y="184"/>
                  <a:pt x="816" y="288"/>
                </a:cubicBezTo>
                <a:cubicBezTo>
                  <a:pt x="888" y="392"/>
                  <a:pt x="496" y="568"/>
                  <a:pt x="432" y="624"/>
                </a:cubicBezTo>
              </a:path>
            </a:pathLst>
          </a:custGeom>
          <a:noFill/>
          <a:ln w="28575" cap="rnd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6489700" y="4241800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r:id="rId15" imgW="1853565" imgH="406400" progId="Equation.3">
                  <p:embed/>
                </p:oleObj>
              </mc:Choice>
              <mc:Fallback>
                <p:oleObj r:id="rId15" imgW="1853565" imgH="40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241800"/>
                        <a:ext cx="185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/>
        </p:nvGraphicFramePr>
        <p:xfrm>
          <a:off x="774700" y="5014913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r:id="rId17" imgW="698500" imgH="304800" progId="Equation.3">
                  <p:embed/>
                </p:oleObj>
              </mc:Choice>
              <mc:Fallback>
                <p:oleObj r:id="rId17" imgW="698500" imgH="304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014913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17"/>
          <p:cNvGraphicFramePr>
            <a:graphicFrameLocks noChangeAspect="1"/>
          </p:cNvGraphicFramePr>
          <p:nvPr/>
        </p:nvGraphicFramePr>
        <p:xfrm>
          <a:off x="4397375" y="522134"/>
          <a:ext cx="26193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r:id="rId19" imgW="2730500" imgH="1511300" progId="Equation.3">
                  <p:embed/>
                </p:oleObj>
              </mc:Choice>
              <mc:Fallback>
                <p:oleObj r:id="rId19" imgW="2730500" imgH="151130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522134"/>
                        <a:ext cx="261937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3"/>
          <p:cNvSpPr txBox="1">
            <a:spLocks noChangeArrowheads="1"/>
          </p:cNvSpPr>
          <p:nvPr/>
        </p:nvSpPr>
        <p:spPr bwMode="auto">
          <a:xfrm>
            <a:off x="601663" y="974725"/>
            <a:ext cx="1522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8" name="矩形 1"/>
          <p:cNvSpPr>
            <a:spLocks noChangeArrowheads="1"/>
          </p:cNvSpPr>
          <p:nvPr/>
        </p:nvSpPr>
        <p:spPr bwMode="auto">
          <a:xfrm>
            <a:off x="1689100" y="985685"/>
            <a:ext cx="270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计算三阶行列式</a:t>
            </a:r>
            <a:endParaRPr lang="zh-CN" altLang="en-US" sz="2800" dirty="0"/>
          </a:p>
        </p:txBody>
      </p:sp>
      <p:pic>
        <p:nvPicPr>
          <p:cNvPr id="15379" name="图片 46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图片 46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图片 46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237288"/>
            <a:ext cx="2555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349</Words>
  <Application>Microsoft Office PowerPoint</Application>
  <PresentationFormat>全屏显示(4:3)</PresentationFormat>
  <Paragraphs>78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等线</vt:lpstr>
      <vt:lpstr>黑体</vt:lpstr>
      <vt:lpstr>宋体</vt:lpstr>
      <vt:lpstr>微软雅黑</vt:lpstr>
      <vt:lpstr>Agency FB</vt:lpstr>
      <vt:lpstr>Arial</vt:lpstr>
      <vt:lpstr>Calibri</vt:lpstr>
      <vt:lpstr>Times New Roman</vt:lpstr>
      <vt:lpstr>默认设计模板</vt:lpstr>
      <vt:lpstr>模板</vt:lpstr>
      <vt:lpstr>Microsoft Equation 3.0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61</cp:revision>
  <dcterms:created xsi:type="dcterms:W3CDTF">2016-12-02T08:56:00Z</dcterms:created>
  <dcterms:modified xsi:type="dcterms:W3CDTF">2022-05-20T01:19:13Z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9BBCC4E5674049598E54A8171B12BE66</vt:lpwstr>
  </property>
</Properties>
</file>