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041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e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7FA77F-BCCA-4E22-90EE-EEFACC34B842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21B278-C3B2-4DB0-9BE1-EBC0232B6A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800" dirty="0">
                <a:latin typeface="Arial" panose="020B0604020202020204" pitchFamily="34" charset="0"/>
              </a:rPr>
              <a:t>5</a:t>
            </a:fld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229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536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560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765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A8B80-B769-40E8-B1AF-0D5F520FE9E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6.png"/><Relationship Id="rId5" Type="http://schemas.openxmlformats.org/officeDocument/2006/relationships/image" Target="../media/image3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7.pn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Relationship Id="rId2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.png"/><Relationship Id="rId4" Type="http://schemas.openxmlformats.org/officeDocument/2006/relationships/image" Target="../media/image45.wmf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7.png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7.png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3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wmf"/><Relationship Id="rId1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6.png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9.wmf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.png"/><Relationship Id="rId4" Type="http://schemas.openxmlformats.org/officeDocument/2006/relationships/image" Target="../media/image76.wmf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79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14.bin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wmf"/><Relationship Id="rId32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wmf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8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0.bin"/><Relationship Id="rId31" Type="http://schemas.openxmlformats.org/officeDocument/2006/relationships/image" Target="../media/image5.png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6.png"/><Relationship Id="rId5" Type="http://schemas.openxmlformats.org/officeDocument/2006/relationships/image" Target="../media/image20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2052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53" name="组合 2"/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2054" name="直接连接符 5"/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4"/>
          <p:cNvGrpSpPr/>
          <p:nvPr/>
        </p:nvGrpSpPr>
        <p:grpSpPr bwMode="auto">
          <a:xfrm>
            <a:off x="641350" y="5283200"/>
            <a:ext cx="3061970" cy="645160"/>
            <a:chOff x="-102" y="52752"/>
            <a:chExt cx="3062265" cy="646523"/>
          </a:xfrm>
        </p:grpSpPr>
        <p:sp>
          <p:nvSpPr>
            <p:cNvPr id="2060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3062265" cy="64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 行列式</a:t>
              </a:r>
            </a:p>
          </p:txBody>
        </p:sp>
        <p:cxnSp>
          <p:nvCxnSpPr>
            <p:cNvPr id="2061" name="直接连接符 9"/>
            <p:cNvCxnSpPr>
              <a:cxnSpLocks noChangeShapeType="1"/>
            </p:cNvCxnSpPr>
            <p:nvPr/>
          </p:nvCxnSpPr>
          <p:spPr bwMode="auto">
            <a:xfrm>
              <a:off x="34826" y="636277"/>
              <a:ext cx="2384020" cy="11454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5"/>
          <p:cNvSpPr txBox="1"/>
          <p:nvPr/>
        </p:nvSpPr>
        <p:spPr>
          <a:xfrm>
            <a:off x="569913" y="628650"/>
            <a:ext cx="40354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设排列为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任意对换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1376" name="Object 1024"/>
          <p:cNvGraphicFramePr/>
          <p:nvPr/>
        </p:nvGraphicFramePr>
        <p:xfrm>
          <a:off x="3851910" y="706755"/>
          <a:ext cx="285051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3" imgW="1447800" imgH="228600" progId="Equation.3">
                  <p:embed/>
                </p:oleObj>
              </mc:Choice>
              <mc:Fallback>
                <p:oleObj r:id="rId3" imgW="14478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10" y="706755"/>
                        <a:ext cx="2850515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21"/>
          <p:cNvSpPr txBox="1"/>
          <p:nvPr/>
        </p:nvSpPr>
        <p:spPr>
          <a:xfrm>
            <a:off x="785813" y="1228725"/>
            <a:ext cx="2873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现来对换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5988" y="2660650"/>
            <a:ext cx="2324100" cy="533400"/>
            <a:chOff x="768" y="1008"/>
            <a:chExt cx="1410" cy="336"/>
          </a:xfrm>
        </p:grpSpPr>
        <p:sp>
          <p:nvSpPr>
            <p:cNvPr id="16408" name="Line 3"/>
            <p:cNvSpPr/>
            <p:nvPr/>
          </p:nvSpPr>
          <p:spPr>
            <a:xfrm flipV="1">
              <a:off x="768" y="1337"/>
              <a:ext cx="1410" cy="7"/>
            </a:xfrm>
            <a:prstGeom prst="line">
              <a:avLst/>
            </a:prstGeom>
            <a:ln w="28575" cap="flat" cmpd="sng">
              <a:solidFill>
                <a:srgbClr val="F9070D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09" name="Rectangle 4"/>
            <p:cNvSpPr/>
            <p:nvPr/>
          </p:nvSpPr>
          <p:spPr>
            <a:xfrm>
              <a:off x="785" y="1008"/>
              <a:ext cx="139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次相邻对换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908050" y="3579813"/>
            <a:ext cx="2646363" cy="538162"/>
            <a:chOff x="708" y="1650"/>
            <a:chExt cx="1667" cy="339"/>
          </a:xfrm>
        </p:grpSpPr>
        <p:sp>
          <p:nvSpPr>
            <p:cNvPr id="16406" name="Line 8"/>
            <p:cNvSpPr/>
            <p:nvPr/>
          </p:nvSpPr>
          <p:spPr>
            <a:xfrm flipV="1">
              <a:off x="759" y="1986"/>
              <a:ext cx="1539" cy="3"/>
            </a:xfrm>
            <a:prstGeom prst="line">
              <a:avLst/>
            </a:prstGeom>
            <a:ln w="28575" cap="flat" cmpd="sng">
              <a:solidFill>
                <a:srgbClr val="F9070D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07" name="Rectangle 9"/>
            <p:cNvSpPr/>
            <p:nvPr/>
          </p:nvSpPr>
          <p:spPr>
            <a:xfrm>
              <a:off x="708" y="1650"/>
              <a:ext cx="166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次相邻对换</a:t>
              </a:r>
            </a:p>
          </p:txBody>
        </p:sp>
      </p:grpSp>
      <p:sp>
        <p:nvSpPr>
          <p:cNvPr id="88082" name="Rectangle 18"/>
          <p:cNvSpPr/>
          <p:nvPr/>
        </p:nvSpPr>
        <p:spPr>
          <a:xfrm>
            <a:off x="917575" y="5232400"/>
            <a:ext cx="61769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所以一个排列中的任意两个元素对换，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8090" name="Freeform 26"/>
          <p:cNvSpPr/>
          <p:nvPr/>
        </p:nvSpPr>
        <p:spPr>
          <a:xfrm>
            <a:off x="2168525" y="2282825"/>
            <a:ext cx="1143000" cy="317500"/>
          </a:xfrm>
          <a:custGeom>
            <a:avLst/>
            <a:gdLst>
              <a:gd name="txL" fmla="*/ 0 w 720"/>
              <a:gd name="txT" fmla="*/ 0 h 200"/>
              <a:gd name="txR" fmla="*/ 720 w 720"/>
              <a:gd name="txB" fmla="*/ 200 h 200"/>
            </a:gdLst>
            <a:ahLst/>
            <a:cxnLst>
              <a:cxn ang="0">
                <a:pos x="1143000" y="76200"/>
              </a:cxn>
              <a:cxn ang="0">
                <a:pos x="533400" y="304800"/>
              </a:cxn>
              <a:cxn ang="0">
                <a:pos x="0" y="0"/>
              </a:cxn>
            </a:cxnLst>
            <a:rect l="txL" t="txT" r="txR" b="txB"/>
            <a:pathLst>
              <a:path w="720" h="200">
                <a:moveTo>
                  <a:pt x="720" y="48"/>
                </a:moveTo>
                <a:cubicBezTo>
                  <a:pt x="588" y="124"/>
                  <a:pt x="456" y="200"/>
                  <a:pt x="336" y="192"/>
                </a:cubicBezTo>
                <a:cubicBezTo>
                  <a:pt x="216" y="184"/>
                  <a:pt x="56" y="32"/>
                  <a:pt x="0" y="0"/>
                </a:cubicBezTo>
              </a:path>
            </a:pathLst>
          </a:custGeom>
          <a:noFill/>
          <a:ln w="28575" cap="flat" cmpd="sng">
            <a:solidFill>
              <a:srgbClr val="F9070D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1" name="Freeform 27"/>
          <p:cNvSpPr/>
          <p:nvPr/>
        </p:nvSpPr>
        <p:spPr>
          <a:xfrm>
            <a:off x="4949825" y="2514600"/>
            <a:ext cx="1144588" cy="406400"/>
          </a:xfrm>
          <a:custGeom>
            <a:avLst/>
            <a:gdLst>
              <a:gd name="txL" fmla="*/ 0 w 816"/>
              <a:gd name="txT" fmla="*/ 0 h 240"/>
              <a:gd name="txR" fmla="*/ 816 w 816"/>
              <a:gd name="txB" fmla="*/ 240 h 240"/>
            </a:gdLst>
            <a:ahLst/>
            <a:cxnLst>
              <a:cxn ang="0">
                <a:pos x="0" y="406400"/>
              </a:cxn>
              <a:cxn ang="0">
                <a:pos x="471301" y="0"/>
              </a:cxn>
              <a:cxn ang="0">
                <a:pos x="1144588" y="406400"/>
              </a:cxn>
            </a:cxnLst>
            <a:rect l="txL" t="txT" r="txR" b="txB"/>
            <a:pathLst>
              <a:path w="816" h="240">
                <a:moveTo>
                  <a:pt x="0" y="240"/>
                </a:moveTo>
                <a:cubicBezTo>
                  <a:pt x="100" y="120"/>
                  <a:pt x="200" y="0"/>
                  <a:pt x="336" y="0"/>
                </a:cubicBezTo>
                <a:cubicBezTo>
                  <a:pt x="472" y="0"/>
                  <a:pt x="736" y="200"/>
                  <a:pt x="816" y="240"/>
                </a:cubicBezTo>
              </a:path>
            </a:pathLst>
          </a:custGeom>
          <a:noFill/>
          <a:ln w="28575" cap="flat" cmpd="sng">
            <a:solidFill>
              <a:srgbClr val="F9070D">
                <a:alpha val="100000"/>
              </a:srgbClr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对象 82"/>
          <p:cNvGraphicFramePr>
            <a:graphicFrameLocks noChangeAspect="1"/>
          </p:cNvGraphicFramePr>
          <p:nvPr/>
        </p:nvGraphicFramePr>
        <p:xfrm>
          <a:off x="954088" y="1893888"/>
          <a:ext cx="3573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5" imgW="1866900" imgH="228600" progId="Equation.DSMT4">
                  <p:embed/>
                </p:oleObj>
              </mc:Choice>
              <mc:Fallback>
                <p:oleObj r:id="rId5" imgW="18669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088" y="1893888"/>
                        <a:ext cx="3573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3735388" y="2894013"/>
          <a:ext cx="3573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7" imgW="1866900" imgH="228600" progId="Equation.DSMT4">
                  <p:embed/>
                </p:oleObj>
              </mc:Choice>
              <mc:Fallback>
                <p:oleObj r:id="rId7" imgW="18669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5388" y="2894013"/>
                        <a:ext cx="3573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3794125" y="3686175"/>
          <a:ext cx="3573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9" imgW="1866900" imgH="228600" progId="Equation.DSMT4">
                  <p:embed/>
                </p:oleObj>
              </mc:Choice>
              <mc:Fallback>
                <p:oleObj r:id="rId9" imgW="18669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4125" y="3686175"/>
                        <a:ext cx="35734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55663" y="4278313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因此经过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次相邻对换，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232400" y="4221163"/>
            <a:ext cx="26273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排列变为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3794125" y="4800600"/>
          <a:ext cx="3573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11" imgW="1866900" imgH="228600" progId="Equation.DSMT4">
                  <p:embed/>
                </p:oleObj>
              </mc:Choice>
              <mc:Fallback>
                <p:oleObj r:id="rId11" imgW="18669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4125" y="4800600"/>
                        <a:ext cx="35734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819900" y="523240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排列改变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76313" y="5732463"/>
            <a:ext cx="14351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奇偶性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2" name="Freeform 27"/>
          <p:cNvSpPr/>
          <p:nvPr/>
        </p:nvSpPr>
        <p:spPr>
          <a:xfrm>
            <a:off x="4949825" y="3325813"/>
            <a:ext cx="1146175" cy="404812"/>
          </a:xfrm>
          <a:custGeom>
            <a:avLst/>
            <a:gdLst>
              <a:gd name="txL" fmla="*/ 0 w 816"/>
              <a:gd name="txT" fmla="*/ 0 h 240"/>
              <a:gd name="txR" fmla="*/ 816 w 816"/>
              <a:gd name="txB" fmla="*/ 240 h 240"/>
            </a:gdLst>
            <a:ahLst/>
            <a:cxnLst>
              <a:cxn ang="0">
                <a:pos x="0" y="404812"/>
              </a:cxn>
              <a:cxn ang="0">
                <a:pos x="471954" y="0"/>
              </a:cxn>
              <a:cxn ang="0">
                <a:pos x="1146175" y="404812"/>
              </a:cxn>
            </a:cxnLst>
            <a:rect l="txL" t="txT" r="txR" b="txB"/>
            <a:pathLst>
              <a:path w="816" h="240">
                <a:moveTo>
                  <a:pt x="0" y="240"/>
                </a:moveTo>
                <a:cubicBezTo>
                  <a:pt x="100" y="120"/>
                  <a:pt x="200" y="0"/>
                  <a:pt x="336" y="0"/>
                </a:cubicBezTo>
                <a:cubicBezTo>
                  <a:pt x="472" y="0"/>
                  <a:pt x="736" y="200"/>
                  <a:pt x="816" y="240"/>
                </a:cubicBezTo>
              </a:path>
            </a:pathLst>
          </a:custGeom>
          <a:noFill/>
          <a:ln w="28575" cap="flat" cmpd="sng">
            <a:solidFill>
              <a:srgbClr val="F9070D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40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/>
      <p:bldP spid="88082" grpId="0"/>
      <p:bldP spid="100" grpId="0"/>
      <p:bldP spid="101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00"/>
          <p:cNvSpPr txBox="1"/>
          <p:nvPr/>
        </p:nvSpPr>
        <p:spPr>
          <a:xfrm>
            <a:off x="3124994" y="265304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阶行列式的定义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1475" y="100012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为了给出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阶行列式的定义，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5975" y="1001713"/>
            <a:ext cx="41830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先研究三阶行列式的定义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对象 74755"/>
          <p:cNvGraphicFramePr/>
          <p:nvPr>
            <p:extLst>
              <p:ext uri="{D42A27DB-BD31-4B8C-83A1-F6EECF244321}">
                <p14:modId xmlns:p14="http://schemas.microsoft.com/office/powerpoint/2010/main" val="88159838"/>
              </p:ext>
            </p:extLst>
          </p:nvPr>
        </p:nvGraphicFramePr>
        <p:xfrm>
          <a:off x="784225" y="1484784"/>
          <a:ext cx="27209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4" imgW="2819400" imgH="1625600" progId="Equation.3">
                  <p:embed/>
                </p:oleObj>
              </mc:Choice>
              <mc:Fallback>
                <p:oleObj r:id="rId4" imgW="2819400" imgH="1625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25" y="1484784"/>
                        <a:ext cx="2720975" cy="150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74756"/>
          <p:cNvGraphicFramePr/>
          <p:nvPr>
            <p:extLst>
              <p:ext uri="{D42A27DB-BD31-4B8C-83A1-F6EECF244321}">
                <p14:modId xmlns:p14="http://schemas.microsoft.com/office/powerpoint/2010/main" val="83832479"/>
              </p:ext>
            </p:extLst>
          </p:nvPr>
        </p:nvGraphicFramePr>
        <p:xfrm>
          <a:off x="3521075" y="1861022"/>
          <a:ext cx="42878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6" imgW="4749800" imgH="457200" progId="Equation.3">
                  <p:embed/>
                </p:oleObj>
              </mc:Choice>
              <mc:Fallback>
                <p:oleObj r:id="rId6" imgW="47498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1075" y="1861022"/>
                        <a:ext cx="4287838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74757"/>
          <p:cNvGraphicFramePr/>
          <p:nvPr>
            <p:extLst>
              <p:ext uri="{D42A27DB-BD31-4B8C-83A1-F6EECF244321}">
                <p14:modId xmlns:p14="http://schemas.microsoft.com/office/powerpoint/2010/main" val="2322656810"/>
              </p:ext>
            </p:extLst>
          </p:nvPr>
        </p:nvGraphicFramePr>
        <p:xfrm>
          <a:off x="3848100" y="2507134"/>
          <a:ext cx="41910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8" imgW="4711700" imgH="457200" progId="Equation.3">
                  <p:embed/>
                </p:oleObj>
              </mc:Choice>
              <mc:Fallback>
                <p:oleObj r:id="rId8" imgW="47117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48100" y="2507134"/>
                        <a:ext cx="4191000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2288" y="2979738"/>
            <a:ext cx="29178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由此可以看出</a:t>
            </a:r>
          </a:p>
        </p:txBody>
      </p:sp>
      <p:sp>
        <p:nvSpPr>
          <p:cNvPr id="28681" name="矩形 28680"/>
          <p:cNvSpPr/>
          <p:nvPr/>
        </p:nvSpPr>
        <p:spPr>
          <a:xfrm>
            <a:off x="323850" y="3438525"/>
            <a:ext cx="50736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）三阶行列式共有</a:t>
            </a:r>
            <a:r>
              <a:rPr lang="en-US" altLang="zh-CN" sz="2800" b="1" dirty="0"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latin typeface="Times New Roman" panose="02020603050405020304" pitchFamily="18" charset="0"/>
              </a:rPr>
              <a:t>项，</a:t>
            </a:r>
          </a:p>
        </p:txBody>
      </p:sp>
      <p:sp>
        <p:nvSpPr>
          <p:cNvPr id="28684" name="矩形 28683"/>
          <p:cNvSpPr/>
          <p:nvPr/>
        </p:nvSpPr>
        <p:spPr>
          <a:xfrm>
            <a:off x="323850" y="3960813"/>
            <a:ext cx="86852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）每项都是位于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不同行不同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三个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元素的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乘积</a:t>
            </a:r>
            <a:r>
              <a:rPr lang="zh-CN" altLang="en-US" sz="2800" b="1" dirty="0">
                <a:latin typeface="Times New Roman" panose="02020603050405020304" pitchFamily="18" charset="0"/>
              </a:rPr>
              <a:t>．</a:t>
            </a:r>
          </a:p>
        </p:txBody>
      </p:sp>
      <p:sp>
        <p:nvSpPr>
          <p:cNvPr id="28686" name="矩形 28685"/>
          <p:cNvSpPr/>
          <p:nvPr/>
        </p:nvSpPr>
        <p:spPr>
          <a:xfrm>
            <a:off x="323850" y="4483100"/>
            <a:ext cx="85455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每项3个元素的第1个下标(行标)依次为123，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8688" name="矩形 28687"/>
          <p:cNvSpPr/>
          <p:nvPr/>
        </p:nvSpPr>
        <p:spPr>
          <a:xfrm>
            <a:off x="4487863" y="3438525"/>
            <a:ext cx="25733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9038" y="5005388"/>
            <a:ext cx="78041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第2个下标(列标)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是1，2，3这3个数的某一个排列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3850" y="5486400"/>
            <a:ext cx="78676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各项的正、负号与列标排列的逆序数有关．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71550" y="5949315"/>
            <a:ext cx="73453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列标排列是偶排列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带正号</a:t>
            </a:r>
            <a:r>
              <a:rPr lang="zh-CN" altLang="zh-CN" sz="2800" b="1" dirty="0">
                <a:latin typeface="Times New Roman" panose="02020603050405020304" pitchFamily="18" charset="0"/>
              </a:rPr>
              <a:t>，是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奇排列带</a:t>
            </a:r>
            <a:r>
              <a:rPr lang="zh-CN" altLang="zh-CN" sz="2800" b="1" dirty="0">
                <a:latin typeface="Times New Roman" panose="02020603050405020304" pitchFamily="18" charset="0"/>
              </a:rPr>
              <a:t>负号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742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59">
            <a:extLst>
              <a:ext uri="{FF2B5EF4-FFF2-40B4-BE49-F238E27FC236}">
                <a16:creationId xmlns:a16="http://schemas.microsoft.com/office/drawing/2014/main" id="{B0960B36-5811-434C-8CE5-42C6D5BF29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00" grpId="0"/>
      <p:bldP spid="3" grpId="0"/>
      <p:bldP spid="4" grpId="0"/>
      <p:bldP spid="28681" grpId="0"/>
      <p:bldP spid="28684" grpId="0"/>
      <p:bldP spid="28686" grpId="0"/>
      <p:bldP spid="28688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9698"/>
          <p:cNvSpPr txBox="1"/>
          <p:nvPr/>
        </p:nvSpPr>
        <p:spPr>
          <a:xfrm>
            <a:off x="914400" y="731838"/>
            <a:ext cx="898525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29701" name="文本框 29700"/>
          <p:cNvSpPr txBox="1"/>
          <p:nvPr/>
        </p:nvSpPr>
        <p:spPr>
          <a:xfrm>
            <a:off x="3441700" y="731838"/>
            <a:ext cx="3398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列标排列的逆序数为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2" name="对象 29701"/>
          <p:cNvGraphicFramePr/>
          <p:nvPr/>
        </p:nvGraphicFramePr>
        <p:xfrm>
          <a:off x="2051050" y="1449388"/>
          <a:ext cx="2435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r:id="rId3" imgW="1130300" imgH="215900" progId="Equation.3">
                  <p:embed/>
                </p:oleObj>
              </mc:Choice>
              <mc:Fallback>
                <p:oleObj r:id="rId3" imgW="11303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1449388"/>
                        <a:ext cx="24352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矩形 29703"/>
          <p:cNvSpPr/>
          <p:nvPr/>
        </p:nvSpPr>
        <p:spPr>
          <a:xfrm>
            <a:off x="3594100" y="2027238"/>
            <a:ext cx="3398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列标排列的逆序数为</a:t>
            </a:r>
          </a:p>
        </p:txBody>
      </p:sp>
      <p:graphicFrame>
        <p:nvGraphicFramePr>
          <p:cNvPr id="29705" name="对象 29704"/>
          <p:cNvGraphicFramePr/>
          <p:nvPr/>
        </p:nvGraphicFramePr>
        <p:xfrm>
          <a:off x="2051050" y="2682875"/>
          <a:ext cx="22161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5" imgW="1117600" imgH="215900" progId="Equation.3">
                  <p:embed/>
                </p:oleObj>
              </mc:Choice>
              <mc:Fallback>
                <p:oleObj r:id="rId5" imgW="11176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2682875"/>
                        <a:ext cx="221615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矩形 29705"/>
          <p:cNvSpPr/>
          <p:nvPr/>
        </p:nvSpPr>
        <p:spPr>
          <a:xfrm>
            <a:off x="4500563" y="1414463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偶排列</a:t>
            </a:r>
          </a:p>
        </p:txBody>
      </p:sp>
      <p:sp>
        <p:nvSpPr>
          <p:cNvPr id="29707" name="矩形 29706"/>
          <p:cNvSpPr/>
          <p:nvPr/>
        </p:nvSpPr>
        <p:spPr>
          <a:xfrm>
            <a:off x="4576763" y="2654300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奇排列</a:t>
            </a:r>
          </a:p>
        </p:txBody>
      </p:sp>
      <p:graphicFrame>
        <p:nvGraphicFramePr>
          <p:cNvPr id="5124" name="对象 75779"/>
          <p:cNvGraphicFramePr/>
          <p:nvPr/>
        </p:nvGraphicFramePr>
        <p:xfrm>
          <a:off x="1963738" y="739775"/>
          <a:ext cx="14589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7" imgW="1292225" imgH="467360" progId="Equation.3">
                  <p:embed/>
                </p:oleObj>
              </mc:Choice>
              <mc:Fallback>
                <p:oleObj r:id="rId7" imgW="1292225" imgH="46736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3738" y="739775"/>
                        <a:ext cx="145891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75782"/>
          <p:cNvGraphicFramePr/>
          <p:nvPr/>
        </p:nvGraphicFramePr>
        <p:xfrm>
          <a:off x="2051050" y="1955800"/>
          <a:ext cx="14684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9" imgW="1292225" imgH="467360" progId="Equation.3">
                  <p:embed/>
                </p:oleObj>
              </mc:Choice>
              <mc:Fallback>
                <p:oleObj r:id="rId9" imgW="1292225" imgH="46736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1955800"/>
                        <a:ext cx="146843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03900" y="1412875"/>
            <a:ext cx="12176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75338" y="2652713"/>
            <a:ext cx="12176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负号</a:t>
            </a:r>
          </a:p>
        </p:txBody>
      </p:sp>
      <p:graphicFrame>
        <p:nvGraphicFramePr>
          <p:cNvPr id="5" name="对象 98"/>
          <p:cNvGraphicFramePr>
            <a:graphicFrameLocks noChangeAspect="1"/>
          </p:cNvGraphicFramePr>
          <p:nvPr/>
        </p:nvGraphicFramePr>
        <p:xfrm>
          <a:off x="1905000" y="3279775"/>
          <a:ext cx="588803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r:id="rId11" imgW="2781300" imgH="711200" progId="Equation.DSMT4">
                  <p:embed/>
                </p:oleObj>
              </mc:Choice>
              <mc:Fallback>
                <p:oleObj r:id="rId11" imgW="2781300" imgH="711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5000" y="3279775"/>
                        <a:ext cx="5888038" cy="149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23925" y="472440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其中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930525" y="4724400"/>
            <a:ext cx="18653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为排列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070475" y="4724400"/>
            <a:ext cx="22431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的逆序数．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对象 99"/>
          <p:cNvGraphicFramePr>
            <a:graphicFrameLocks noChangeAspect="1"/>
          </p:cNvGraphicFramePr>
          <p:nvPr/>
        </p:nvGraphicFramePr>
        <p:xfrm>
          <a:off x="1787525" y="4768850"/>
          <a:ext cx="12969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r:id="rId13" imgW="685800" imgH="228600" progId="Equation.DSMT4">
                  <p:embed/>
                </p:oleObj>
              </mc:Choice>
              <mc:Fallback>
                <p:oleObj r:id="rId13" imgW="6858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7525" y="4768850"/>
                        <a:ext cx="129698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4086225" y="4724400"/>
          <a:ext cx="1298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r:id="rId15" imgW="1010285" imgH="440055" progId="Equation.DSMT4">
                  <p:embed/>
                </p:oleObj>
              </mc:Choice>
              <mc:Fallback>
                <p:oleObj r:id="rId15" imgW="1010285" imgH="44005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6225" y="4724400"/>
                        <a:ext cx="129857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/>
          <p:cNvSpPr txBox="1"/>
          <p:nvPr/>
        </p:nvSpPr>
        <p:spPr>
          <a:xfrm>
            <a:off x="1436688" y="5362575"/>
            <a:ext cx="63293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表示对1，2，3这3个数的所有排列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11238" y="587692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对应的项进行求和．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7021830" y="5324475"/>
          <a:ext cx="9842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17" imgW="469900" imgH="228600" progId="Equation.DSMT4">
                  <p:embed/>
                </p:oleObj>
              </mc:Choice>
              <mc:Fallback>
                <p:oleObj r:id="rId17" imgW="4699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1830" y="5324475"/>
                        <a:ext cx="9842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119188" y="5324475"/>
          <a:ext cx="590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r:id="rId19" imgW="475615" imgH="414655" progId="Equation.DSMT4">
                  <p:embed/>
                </p:oleObj>
              </mc:Choice>
              <mc:Fallback>
                <p:oleObj r:id="rId19" imgW="475615" imgH="41465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9188" y="5324475"/>
                        <a:ext cx="5905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4" grpId="0"/>
      <p:bldP spid="29706" grpId="0"/>
      <p:bldP spid="29707" grpId="0"/>
      <p:bldP spid="3" grpId="0"/>
      <p:bldP spid="4" grpId="0"/>
      <p:bldP spid="14" grpId="0"/>
      <p:bldP spid="103" grpId="0"/>
      <p:bldP spid="104" grpId="0"/>
      <p:bldP spid="105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3500" y="620713"/>
            <a:ext cx="67722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个数组成的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阶行列式，等于所有取自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9000" y="1333500"/>
            <a:ext cx="64579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不同行不同列的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个元素的乘积的代数和</a:t>
            </a:r>
            <a:endParaRPr lang="zh-CN" altLang="en-US" sz="2800" dirty="0"/>
          </a:p>
        </p:txBody>
      </p:sp>
      <p:sp>
        <p:nvSpPr>
          <p:cNvPr id="19460" name="文本框 31755"/>
          <p:cNvSpPr txBox="1"/>
          <p:nvPr/>
        </p:nvSpPr>
        <p:spPr>
          <a:xfrm>
            <a:off x="255588" y="620713"/>
            <a:ext cx="13636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对象 123"/>
          <p:cNvGraphicFramePr>
            <a:graphicFrameLocks noChangeAspect="1"/>
          </p:cNvGraphicFramePr>
          <p:nvPr/>
        </p:nvGraphicFramePr>
        <p:xfrm>
          <a:off x="1284764" y="2125663"/>
          <a:ext cx="249618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3" imgW="1219200" imgH="939800" progId="Equation.DSMT4">
                  <p:embed/>
                </p:oleObj>
              </mc:Choice>
              <mc:Fallback>
                <p:oleObj r:id="rId3" imgW="1219200" imgH="939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764" y="2125663"/>
                        <a:ext cx="2496185" cy="192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7"/>
          <p:cNvGraphicFramePr>
            <a:graphicFrameLocks noChangeAspect="1"/>
          </p:cNvGraphicFramePr>
          <p:nvPr/>
        </p:nvGraphicFramePr>
        <p:xfrm>
          <a:off x="3806825" y="2706688"/>
          <a:ext cx="4457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5" imgW="2171700" imgH="368300" progId="Equation.DSMT4">
                  <p:embed/>
                </p:oleObj>
              </mc:Choice>
              <mc:Fallback>
                <p:oleObj r:id="rId5" imgW="2171700" imgH="368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6825" y="2706688"/>
                        <a:ext cx="44577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1"/>
          <p:cNvGrpSpPr/>
          <p:nvPr/>
        </p:nvGrpSpPr>
        <p:grpSpPr>
          <a:xfrm>
            <a:off x="4068763" y="1287463"/>
            <a:ext cx="3311525" cy="2232025"/>
            <a:chOff x="6407" y="2565"/>
            <a:chExt cx="5216" cy="3515"/>
          </a:xfrm>
        </p:grpSpPr>
        <p:sp>
          <p:nvSpPr>
            <p:cNvPr id="5" name="矩形 4"/>
            <p:cNvSpPr/>
            <p:nvPr/>
          </p:nvSpPr>
          <p:spPr>
            <a:xfrm>
              <a:off x="6407" y="4492"/>
              <a:ext cx="1248" cy="1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662" y="4480"/>
              <a:ext cx="3166" cy="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0828" y="2565"/>
              <a:ext cx="795" cy="8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0828" y="3410"/>
              <a:ext cx="5" cy="10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774" name="矩形标注 31773"/>
          <p:cNvSpPr/>
          <p:nvPr/>
        </p:nvSpPr>
        <p:spPr>
          <a:xfrm>
            <a:off x="5014913" y="4211638"/>
            <a:ext cx="3616325" cy="658812"/>
          </a:xfrm>
          <a:prstGeom prst="wedgeRectCallout">
            <a:avLst>
              <a:gd name="adj1" fmla="val -68264"/>
              <a:gd name="adj2" fmla="val -147347"/>
            </a:avLst>
          </a:prstGeom>
          <a:solidFill>
            <a:srgbClr val="800000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1~ 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的自然数所有可能排列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相对应的乘积求和</a:t>
            </a:r>
          </a:p>
        </p:txBody>
      </p:sp>
      <p:grpSp>
        <p:nvGrpSpPr>
          <p:cNvPr id="9" name="组合 24"/>
          <p:cNvGrpSpPr/>
          <p:nvPr/>
        </p:nvGrpSpPr>
        <p:grpSpPr>
          <a:xfrm>
            <a:off x="5014913" y="3079750"/>
            <a:ext cx="3157537" cy="439738"/>
            <a:chOff x="7898" y="5387"/>
            <a:chExt cx="4972" cy="693"/>
          </a:xfrm>
        </p:grpSpPr>
        <p:grpSp>
          <p:nvGrpSpPr>
            <p:cNvPr id="19471" name="组合 13"/>
            <p:cNvGrpSpPr/>
            <p:nvPr/>
          </p:nvGrpSpPr>
          <p:grpSpPr>
            <a:xfrm>
              <a:off x="7898" y="5720"/>
              <a:ext cx="4972" cy="360"/>
              <a:chOff x="7898" y="5720"/>
              <a:chExt cx="4972" cy="360"/>
            </a:xfrm>
          </p:grpSpPr>
          <p:sp>
            <p:nvSpPr>
              <p:cNvPr id="19473" name="等腰三角形 31767"/>
              <p:cNvSpPr/>
              <p:nvPr/>
            </p:nvSpPr>
            <p:spPr>
              <a:xfrm>
                <a:off x="7898" y="5720"/>
                <a:ext cx="1080" cy="36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cxnSp>
            <p:nvCxnSpPr>
              <p:cNvPr id="13" name="直接连接符 12"/>
              <p:cNvCxnSpPr>
                <a:stCxn id="19473" idx="4"/>
              </p:cNvCxnSpPr>
              <p:nvPr/>
            </p:nvCxnSpPr>
            <p:spPr>
              <a:xfrm>
                <a:off x="8978" y="6080"/>
                <a:ext cx="3892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472" name="文本框 15"/>
            <p:cNvSpPr txBox="1"/>
            <p:nvPr/>
          </p:nvSpPr>
          <p:spPr>
            <a:xfrm>
              <a:off x="8980" y="5387"/>
              <a:ext cx="105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n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!</a:t>
              </a:r>
              <a:r>
                <a:rPr lang="en-US" altLang="zh-CN" sz="1800" b="1" dirty="0">
                  <a:solidFill>
                    <a:srgbClr val="FF0000"/>
                  </a:solidFill>
                  <a:sym typeface="宋体" panose="02010600030101010101" pitchFamily="2" charset="-122"/>
                </a:rPr>
                <a:t> </a:t>
              </a:r>
              <a:r>
                <a:rPr lang="zh-CN" altLang="zh-CN" sz="1800" b="1" dirty="0">
                  <a:solidFill>
                    <a:srgbClr val="FF0000"/>
                  </a:solidFill>
                  <a:sym typeface="宋体" panose="02010600030101010101" pitchFamily="2" charset="-122"/>
                </a:rPr>
                <a:t>项</a:t>
              </a:r>
              <a:endParaRPr lang="zh-CN" altLang="en-US" sz="1800" b="1" dirty="0">
                <a:solidFill>
                  <a:srgbClr val="FF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0925" y="4398963"/>
            <a:ext cx="35988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简记作</a:t>
            </a:r>
            <a:r>
              <a:rPr lang="en-US" altLang="zh-CN" sz="2800" b="1" dirty="0">
                <a:latin typeface="Times New Roman" panose="02020603050405020304" pitchFamily="18" charset="0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).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9000" y="5338763"/>
            <a:ext cx="47228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称为行列式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的元素</a:t>
            </a:r>
          </a:p>
        </p:txBody>
      </p:sp>
      <p:pic>
        <p:nvPicPr>
          <p:cNvPr id="1946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1774" grpId="0" bldLvl="0" animBg="1"/>
      <p:bldP spid="1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9217"/>
          <p:cNvSpPr txBox="1"/>
          <p:nvPr/>
        </p:nvSpPr>
        <p:spPr>
          <a:xfrm>
            <a:off x="611188" y="620713"/>
            <a:ext cx="12969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注：</a:t>
            </a:r>
          </a:p>
        </p:txBody>
      </p:sp>
      <p:sp>
        <p:nvSpPr>
          <p:cNvPr id="9219" name="矩形 9218"/>
          <p:cNvSpPr/>
          <p:nvPr/>
        </p:nvSpPr>
        <p:spPr>
          <a:xfrm>
            <a:off x="1017588" y="1290638"/>
            <a:ext cx="7696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、行列式是一种特定的算式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5" name="矩形 9220"/>
          <p:cNvSpPr/>
          <p:nvPr/>
        </p:nvSpPr>
        <p:spPr>
          <a:xfrm>
            <a:off x="1017588" y="1917700"/>
            <a:ext cx="51911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!</a:t>
            </a:r>
            <a:r>
              <a:rPr lang="zh-CN" altLang="en-US" sz="2800" b="1" dirty="0">
                <a:latin typeface="Times New Roman" panose="02020603050405020304" pitchFamily="18" charset="0"/>
              </a:rPr>
              <a:t> 项的代数和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9224" name="文本框 9223"/>
          <p:cNvSpPr txBox="1"/>
          <p:nvPr/>
        </p:nvSpPr>
        <p:spPr>
          <a:xfrm>
            <a:off x="1017588" y="2511425"/>
            <a:ext cx="7848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阶行列式的每项都是位于不同行、不同列的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228" name="矩形 9227"/>
          <p:cNvSpPr/>
          <p:nvPr/>
        </p:nvSpPr>
        <p:spPr>
          <a:xfrm>
            <a:off x="1017588" y="5149850"/>
            <a:ext cx="61991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、一阶行列式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|a|=a</a:t>
            </a:r>
            <a:r>
              <a:rPr lang="zh-CN" altLang="en-US" sz="2800" b="1" dirty="0">
                <a:latin typeface="Times New Roman" panose="02020603050405020304" pitchFamily="18" charset="0"/>
              </a:rPr>
              <a:t>不要与绝对值混淆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3700" y="3097213"/>
            <a:ext cx="264318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个元素的乘积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;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17588" y="3700463"/>
            <a:ext cx="6473825" cy="533400"/>
            <a:chOff x="1303" y="5941"/>
            <a:chExt cx="10194" cy="840"/>
          </a:xfrm>
        </p:grpSpPr>
        <p:graphicFrame>
          <p:nvGraphicFramePr>
            <p:cNvPr id="20496" name="对象 9231"/>
            <p:cNvGraphicFramePr/>
            <p:nvPr/>
          </p:nvGraphicFramePr>
          <p:xfrm>
            <a:off x="2091" y="6032"/>
            <a:ext cx="3632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r:id="rId3" imgW="2005965" imgH="482600" progId="Equation.3">
                    <p:embed/>
                  </p:oleObj>
                </mc:Choice>
                <mc:Fallback>
                  <p:oleObj r:id="rId3" imgW="2005965" imgH="4826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91" y="6032"/>
                          <a:ext cx="3632" cy="6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文本框 9230"/>
            <p:cNvSpPr txBox="1"/>
            <p:nvPr/>
          </p:nvSpPr>
          <p:spPr>
            <a:xfrm>
              <a:off x="1303" y="5950"/>
              <a:ext cx="952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、                         的符号为   </a:t>
              </a:r>
            </a:p>
          </p:txBody>
        </p:sp>
        <p:graphicFrame>
          <p:nvGraphicFramePr>
            <p:cNvPr id="20498" name="对象 6"/>
            <p:cNvGraphicFramePr/>
            <p:nvPr/>
          </p:nvGraphicFramePr>
          <p:xfrm>
            <a:off x="8095" y="5941"/>
            <a:ext cx="3403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r:id="rId5" imgW="1676400" imgH="468630" progId="Equation.DSMT4">
                    <p:embed/>
                  </p:oleObj>
                </mc:Choice>
                <mc:Fallback>
                  <p:oleObj r:id="rId5" imgW="1676400" imgH="46863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95" y="5941"/>
                          <a:ext cx="3403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9"/>
          <p:cNvGrpSpPr/>
          <p:nvPr/>
        </p:nvGrpSpPr>
        <p:grpSpPr>
          <a:xfrm>
            <a:off x="1663700" y="4422775"/>
            <a:ext cx="6513450" cy="616585"/>
            <a:chOff x="1943" y="7191"/>
            <a:chExt cx="10258" cy="971"/>
          </a:xfrm>
        </p:grpSpPr>
        <p:graphicFrame>
          <p:nvGraphicFramePr>
            <p:cNvPr id="20493" name="对象 4"/>
            <p:cNvGraphicFramePr/>
            <p:nvPr/>
          </p:nvGraphicFramePr>
          <p:xfrm>
            <a:off x="3207" y="7191"/>
            <a:ext cx="3094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r:id="rId7" imgW="1614170" imgH="557530" progId="Equation.DSMT4">
                    <p:embed/>
                  </p:oleObj>
                </mc:Choice>
                <mc:Fallback>
                  <p:oleObj r:id="rId7" imgW="1614170" imgH="55753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7" y="7191"/>
                          <a:ext cx="3094" cy="9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文本框 7"/>
            <p:cNvSpPr txBox="1"/>
            <p:nvPr/>
          </p:nvSpPr>
          <p:spPr>
            <a:xfrm>
              <a:off x="6143" y="7265"/>
              <a:ext cx="605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是列标排列的逆序数。 </a:t>
              </a:r>
            </a:p>
          </p:txBody>
        </p:sp>
        <p:sp>
          <p:nvSpPr>
            <p:cNvPr id="20495" name="文本框 8"/>
            <p:cNvSpPr txBox="1"/>
            <p:nvPr/>
          </p:nvSpPr>
          <p:spPr>
            <a:xfrm>
              <a:off x="1943" y="7265"/>
              <a:ext cx="155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其中 </a:t>
              </a:r>
            </a:p>
          </p:txBody>
        </p:sp>
      </p:grpSp>
      <p:pic>
        <p:nvPicPr>
          <p:cNvPr id="2049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5" grpId="0"/>
      <p:bldP spid="9224" grpId="0"/>
      <p:bldP spid="922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99"/>
          <p:cNvSpPr txBox="1"/>
          <p:nvPr/>
        </p:nvSpPr>
        <p:spPr>
          <a:xfrm>
            <a:off x="260350" y="65881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 证明：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07" name="文本框 100"/>
          <p:cNvSpPr txBox="1"/>
          <p:nvPr/>
        </p:nvSpPr>
        <p:spPr>
          <a:xfrm>
            <a:off x="2032000" y="1925638"/>
            <a:ext cx="5080000" cy="1382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8975" y="4946650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所以结论得以证明．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9" name="对象 145"/>
          <p:cNvGraphicFramePr>
            <a:graphicFrameLocks noChangeAspect="1"/>
          </p:cNvGraphicFramePr>
          <p:nvPr/>
        </p:nvGraphicFramePr>
        <p:xfrm>
          <a:off x="2345055" y="412591"/>
          <a:ext cx="4453890" cy="14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3" imgW="2819400" imgH="939800" progId="Equation.DSMT4">
                  <p:embed/>
                </p:oleObj>
              </mc:Choice>
              <mc:Fallback>
                <p:oleObj r:id="rId3" imgW="2819400" imgH="939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5055" y="412591"/>
                        <a:ext cx="4453890" cy="1487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1700" y="1898650"/>
            <a:ext cx="45878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证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由行列式的定义，有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8975" y="3773488"/>
            <a:ext cx="74987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algn="l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其中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τ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-1)…1]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为排列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-1)…1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的逆序数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8975" y="4294188"/>
            <a:ext cx="57975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又   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τ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-1)…1]=(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-1)+(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-2)+…+1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149"/>
          <p:cNvGraphicFramePr>
            <a:graphicFrameLocks noChangeAspect="1"/>
          </p:cNvGraphicFramePr>
          <p:nvPr/>
        </p:nvGraphicFramePr>
        <p:xfrm>
          <a:off x="6423025" y="4164013"/>
          <a:ext cx="13430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5" imgW="634365" imgH="393700" progId="Equation.DSMT4">
                  <p:embed/>
                </p:oleObj>
              </mc:Choice>
              <mc:Fallback>
                <p:oleObj r:id="rId5" imgW="634365" imgH="393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3025" y="4164013"/>
                        <a:ext cx="1343025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476818" y="2432050"/>
          <a:ext cx="394589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7" imgW="2602865" imgH="939800" progId="Equation.DSMT4">
                  <p:embed/>
                </p:oleObj>
              </mc:Choice>
              <mc:Fallback>
                <p:oleObj r:id="rId7" imgW="2602865" imgH="939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818" y="2432050"/>
                        <a:ext cx="3945890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4273550" y="5010150"/>
          <a:ext cx="3136900" cy="141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9" imgW="2095500" imgH="939800" progId="Equation.DSMT4">
                  <p:embed/>
                </p:oleObj>
              </mc:Choice>
              <mc:Fallback>
                <p:oleObj r:id="rId9" imgW="2095500" imgH="939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3550" y="5010150"/>
                        <a:ext cx="3136900" cy="1414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42988" y="5643563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同理可证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2151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7" grpId="0"/>
      <p:bldP spid="9" grpId="0"/>
      <p:bldP spid="1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2289"/>
          <p:cNvGraphicFramePr/>
          <p:nvPr/>
        </p:nvGraphicFramePr>
        <p:xfrm>
          <a:off x="1737995" y="3518535"/>
          <a:ext cx="185483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3" imgW="812800" imgH="914400" progId="Equation.3">
                  <p:embed/>
                </p:oleObj>
              </mc:Choice>
              <mc:Fallback>
                <p:oleObj r:id="rId3" imgW="812800" imgH="914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7995" y="3518535"/>
                        <a:ext cx="1854835" cy="168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7198043" y="4220845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5" imgW="355600" imgH="177165" progId="Equation.3">
                  <p:embed/>
                </p:oleObj>
              </mc:Choice>
              <mc:Fallback>
                <p:oleObj r:id="rId5" imgW="355600" imgH="1771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8043" y="4220845"/>
                        <a:ext cx="97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12292"/>
          <p:cNvSpPr txBox="1"/>
          <p:nvPr/>
        </p:nvSpPr>
        <p:spPr>
          <a:xfrm>
            <a:off x="755650" y="1073150"/>
            <a:ext cx="35782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　计算对角行列式</a:t>
            </a:r>
          </a:p>
        </p:txBody>
      </p:sp>
      <p:graphicFrame>
        <p:nvGraphicFramePr>
          <p:cNvPr id="22533" name="对象 12293"/>
          <p:cNvGraphicFramePr/>
          <p:nvPr/>
        </p:nvGraphicFramePr>
        <p:xfrm>
          <a:off x="4333875" y="549275"/>
          <a:ext cx="19415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7" imgW="1816100" imgH="2044700" progId="Equation.3">
                  <p:embed/>
                </p:oleObj>
              </mc:Choice>
              <mc:Fallback>
                <p:oleObj r:id="rId7" imgW="1816100" imgH="2044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3875" y="549275"/>
                        <a:ext cx="1941513" cy="168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文本框 12294"/>
          <p:cNvSpPr txBox="1"/>
          <p:nvPr/>
        </p:nvSpPr>
        <p:spPr>
          <a:xfrm>
            <a:off x="914400" y="25415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/>
              <a:t>由上述分析</a:t>
            </a:r>
          </a:p>
        </p:txBody>
      </p:sp>
      <p:graphicFrame>
        <p:nvGraphicFramePr>
          <p:cNvPr id="12297" name="对象 12296"/>
          <p:cNvGraphicFramePr/>
          <p:nvPr/>
        </p:nvGraphicFramePr>
        <p:xfrm>
          <a:off x="5291931" y="4253707"/>
          <a:ext cx="184975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9" imgW="698500" imgH="177165" progId="Equation.DSMT4">
                  <p:embed/>
                </p:oleObj>
              </mc:Choice>
              <mc:Fallback>
                <p:oleObj r:id="rId9" imgW="698500" imgH="1771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1931" y="4253707"/>
                        <a:ext cx="1849755" cy="429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563303" y="3932555"/>
          <a:ext cx="1720215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11" imgW="698500" imgH="330200" progId="Equation.KSEE3">
                  <p:embed/>
                </p:oleObj>
              </mc:Choice>
              <mc:Fallback>
                <p:oleObj r:id="rId11" imgW="698500" imgH="3302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3303" y="3932555"/>
                        <a:ext cx="1720215" cy="751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2292"/>
          <p:cNvSpPr txBox="1"/>
          <p:nvPr/>
        </p:nvSpPr>
        <p:spPr>
          <a:xfrm>
            <a:off x="107950" y="808038"/>
            <a:ext cx="35782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计算下三角行列式</a:t>
            </a:r>
          </a:p>
        </p:txBody>
      </p:sp>
      <p:graphicFrame>
        <p:nvGraphicFramePr>
          <p:cNvPr id="23555" name="对象 123"/>
          <p:cNvGraphicFramePr>
            <a:graphicFrameLocks noChangeAspect="1"/>
          </p:cNvGraphicFramePr>
          <p:nvPr/>
        </p:nvGraphicFramePr>
        <p:xfrm>
          <a:off x="4273709" y="265113"/>
          <a:ext cx="208407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1219200" imgH="939800" progId="Equation.DSMT4">
                  <p:embed/>
                </p:oleObj>
              </mc:Choice>
              <mc:Fallback>
                <p:oleObj r:id="rId3" imgW="1219200" imgH="939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709" y="265113"/>
                        <a:ext cx="2084070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7013" y="1939925"/>
            <a:ext cx="95091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解</a:t>
            </a:r>
            <a:r>
              <a:rPr lang="en-US" altLang="zh-CN" sz="2800" b="1" dirty="0">
                <a:latin typeface="等线" panose="02010600030101010101" pitchFamily="2" charset="-122"/>
              </a:rPr>
              <a:t>   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44713" y="1939925"/>
            <a:ext cx="603408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阶行列式中共有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!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项，其一般项为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275965" y="2564765"/>
          <a:ext cx="274383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5" imgW="1638300" imgH="254000" progId="Equation.DSMT4">
                  <p:embed/>
                </p:oleObj>
              </mc:Choice>
              <mc:Fallback>
                <p:oleObj r:id="rId5" imgW="1638300" imgH="254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965" y="2564765"/>
                        <a:ext cx="2743835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855663" y="307975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第1行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非零项只有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endParaRPr lang="en-US" altLang="zh-CN" sz="2800" b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5663" y="3641725"/>
            <a:ext cx="54911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第2行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非零项只有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21,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22</a:t>
            </a:r>
            <a:r>
              <a:rPr lang="zh-CN" altLang="zh-CN" sz="2800" b="1" dirty="0">
                <a:sym typeface="宋体" panose="0201060003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87875" y="3641725"/>
            <a:ext cx="4117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22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中取一个且只能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5663" y="4149725"/>
            <a:ext cx="246856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取一个，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7175" y="3079750"/>
            <a:ext cx="48974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是第1行第1列的元素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1,</a:t>
            </a:r>
          </a:p>
        </p:txBody>
      </p:sp>
      <p:graphicFrame>
        <p:nvGraphicFramePr>
          <p:cNvPr id="15" name="对象 14"/>
          <p:cNvGraphicFramePr/>
          <p:nvPr/>
        </p:nvGraphicFramePr>
        <p:xfrm>
          <a:off x="1458913" y="4516438"/>
          <a:ext cx="15541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7" imgW="469900" imgH="228600" progId="Equation.DSMT4">
                  <p:embed/>
                </p:oleObj>
              </mc:Choice>
              <mc:Fallback>
                <p:oleObj r:id="rId7" imgW="4699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8913" y="4516438"/>
                        <a:ext cx="1554162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827338" y="4645025"/>
            <a:ext cx="36655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不能再取1，所以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2,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446838" y="4645025"/>
            <a:ext cx="237331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即第2行取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22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5663" y="5229225"/>
            <a:ext cx="19446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依此类推，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95563" y="5229225"/>
            <a:ext cx="31924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行只能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307013" y="5229225"/>
            <a:ext cx="23447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即取元素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5663" y="5805488"/>
            <a:ext cx="17970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从而有</a:t>
            </a:r>
            <a:endParaRPr lang="zh-CN" altLang="en-US" sz="2800" b="1" dirty="0"/>
          </a:p>
        </p:txBody>
      </p:sp>
      <p:graphicFrame>
        <p:nvGraphicFramePr>
          <p:cNvPr id="39" name="对象 142"/>
          <p:cNvGraphicFramePr>
            <a:graphicFrameLocks noChangeAspect="1"/>
          </p:cNvGraphicFramePr>
          <p:nvPr/>
        </p:nvGraphicFramePr>
        <p:xfrm>
          <a:off x="2254250" y="5805488"/>
          <a:ext cx="23336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9" imgW="1016000" imgH="228600" progId="Equation.DSMT4">
                  <p:embed/>
                </p:oleObj>
              </mc:Choice>
              <mc:Fallback>
                <p:oleObj r:id="rId9" imgW="10160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4250" y="5805488"/>
                        <a:ext cx="2333625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对象 -2147482472"/>
          <p:cNvGraphicFramePr>
            <a:graphicFrameLocks noChangeAspect="1"/>
          </p:cNvGraphicFramePr>
          <p:nvPr/>
        </p:nvGraphicFramePr>
        <p:xfrm>
          <a:off x="3629025" y="909638"/>
          <a:ext cx="5953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1" imgW="292100" imgH="165100" progId="Equation.DSMT4">
                  <p:embed/>
                </p:oleObj>
              </mc:Choice>
              <mc:Fallback>
                <p:oleObj r:id="rId11" imgW="292100" imgH="1651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29025" y="909638"/>
                        <a:ext cx="595313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0613" y="1939925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ym typeface="宋体" panose="02010600030101010101" pitchFamily="2" charset="-122"/>
              </a:rPr>
              <a:t>由定义，</a:t>
            </a:r>
            <a:endParaRPr lang="zh-CN" altLang="en-US" sz="2800" b="1" dirty="0"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63" y="4672013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4349" name="文本框 14348"/>
          <p:cNvSpPr txBox="1"/>
          <p:nvPr/>
        </p:nvSpPr>
        <p:spPr>
          <a:xfrm>
            <a:off x="6916738" y="806450"/>
            <a:ext cx="6826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46825" y="806450"/>
            <a:ext cx="793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7853363" y="806450"/>
            <a:ext cx="8382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32675" y="806450"/>
            <a:ext cx="5905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…</a:t>
            </a:r>
          </a:p>
        </p:txBody>
      </p:sp>
      <p:pic>
        <p:nvPicPr>
          <p:cNvPr id="2357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8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8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3" grpId="0"/>
      <p:bldP spid="13" grpId="0"/>
      <p:bldP spid="12" grpId="0"/>
      <p:bldP spid="18" grpId="0"/>
      <p:bldP spid="19" grpId="0"/>
      <p:bldP spid="17" grpId="0"/>
      <p:bldP spid="28" grpId="0"/>
      <p:bldP spid="29" grpId="0"/>
      <p:bldP spid="30" grpId="0"/>
      <p:bldP spid="33" grpId="0"/>
      <p:bldP spid="34" grpId="0"/>
      <p:bldP spid="6" grpId="0"/>
      <p:bldP spid="8" grpId="0"/>
      <p:bldP spid="14349" grpId="0" bldLvl="0" animBg="1"/>
      <p:bldP spid="9" grpId="0"/>
      <p:bldP spid="10" grpId="0" bldLvl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4337"/>
          <p:cNvSpPr/>
          <p:nvPr/>
        </p:nvSpPr>
        <p:spPr>
          <a:xfrm>
            <a:off x="357188" y="1020763"/>
            <a:ext cx="30432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可证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上三角行列式</a:t>
            </a:r>
          </a:p>
        </p:txBody>
      </p:sp>
      <p:graphicFrame>
        <p:nvGraphicFramePr>
          <p:cNvPr id="14353" name="对象 14352"/>
          <p:cNvGraphicFramePr/>
          <p:nvPr/>
        </p:nvGraphicFramePr>
        <p:xfrm>
          <a:off x="5796280" y="1064578"/>
          <a:ext cx="2479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4" imgW="2056765" imgH="431800" progId="Equation.3">
                  <p:embed/>
                </p:oleObj>
              </mc:Choice>
              <mc:Fallback>
                <p:oleObj r:id="rId4" imgW="2056765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6280" y="1064578"/>
                        <a:ext cx="24796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文本框 15361"/>
          <p:cNvSpPr txBox="1"/>
          <p:nvPr/>
        </p:nvSpPr>
        <p:spPr>
          <a:xfrm>
            <a:off x="401638" y="2824163"/>
            <a:ext cx="16109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计算</a:t>
            </a:r>
          </a:p>
        </p:txBody>
      </p:sp>
      <p:graphicFrame>
        <p:nvGraphicFramePr>
          <p:cNvPr id="15363" name="对象 15362"/>
          <p:cNvGraphicFramePr/>
          <p:nvPr>
            <p:extLst>
              <p:ext uri="{D42A27DB-BD31-4B8C-83A1-F6EECF244321}">
                <p14:modId xmlns:p14="http://schemas.microsoft.com/office/powerpoint/2010/main" val="3032347622"/>
              </p:ext>
            </p:extLst>
          </p:nvPr>
        </p:nvGraphicFramePr>
        <p:xfrm>
          <a:off x="1728788" y="4186238"/>
          <a:ext cx="319405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6" imgW="1104840" imgH="914400" progId="Equation.DSMT4">
                  <p:embed/>
                </p:oleObj>
              </mc:Choice>
              <mc:Fallback>
                <p:oleObj name="Equation" r:id="rId6" imgW="1104840" imgH="9144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8788" y="4186238"/>
                        <a:ext cx="3194050" cy="170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/>
          <p:nvPr/>
        </p:nvGraphicFramePr>
        <p:xfrm>
          <a:off x="4759325" y="4810125"/>
          <a:ext cx="28432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8" imgW="1219200" imgH="177165" progId="Equation.DSMT4">
                  <p:embed/>
                </p:oleObj>
              </mc:Choice>
              <mc:Fallback>
                <p:oleObj r:id="rId8" imgW="1219200" imgH="17716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9325" y="4810125"/>
                        <a:ext cx="28432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7950" y="4778375"/>
            <a:ext cx="9350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解</a:t>
            </a:r>
            <a:r>
              <a:rPr lang="en-US" altLang="zh-CN" sz="2800" b="1" dirty="0">
                <a:latin typeface="等线" panose="02010600030101010101" pitchFamily="2" charset="-122"/>
              </a:rPr>
              <a:t>   </a:t>
            </a:r>
            <a:endParaRPr lang="zh-CN" altLang="en-US" sz="28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590800" y="4346575"/>
            <a:ext cx="2025650" cy="131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850288037"/>
              </p:ext>
            </p:extLst>
          </p:nvPr>
        </p:nvGraphicFramePr>
        <p:xfrm>
          <a:off x="1911350" y="2303463"/>
          <a:ext cx="300831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0" imgW="1104840" imgH="914400" progId="Equation.DSMT4">
                  <p:embed/>
                </p:oleObj>
              </mc:Choice>
              <mc:Fallback>
                <p:oleObj name="Equation" r:id="rId10" imgW="1104840" imgH="914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11350" y="2303463"/>
                        <a:ext cx="3008313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123"/>
          <p:cNvGraphicFramePr>
            <a:graphicFrameLocks noChangeAspect="1"/>
          </p:cNvGraphicFramePr>
          <p:nvPr/>
        </p:nvGraphicFramePr>
        <p:xfrm>
          <a:off x="3288506" y="331946"/>
          <a:ext cx="2471420" cy="192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15" imgW="1206500" imgH="939800" progId="Equation.DSMT4">
                  <p:embed/>
                </p:oleObj>
              </mc:Choice>
              <mc:Fallback>
                <p:oleObj r:id="rId15" imgW="1206500" imgH="939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8506" y="331946"/>
                        <a:ext cx="2471420" cy="1925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90113"/>
          <p:cNvSpPr/>
          <p:nvPr/>
        </p:nvSpPr>
        <p:spPr>
          <a:xfrm>
            <a:off x="2539048" y="213818"/>
            <a:ext cx="516359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阶行列式定义的其他形式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60375" y="1138238"/>
            <a:ext cx="45926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对换乘积中两元素的次序，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3738" y="1138238"/>
            <a:ext cx="44735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行标排列与列标排列同时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700" y="1728788"/>
            <a:ext cx="288448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作了一次对换，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250" y="2906713"/>
            <a:ext cx="28892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使列标排列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8013" y="1728788"/>
            <a:ext cx="55451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因此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行标排列与列标排列的逆序数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2332038"/>
            <a:ext cx="3757613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之和并不改变奇偶性．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9425" y="2332038"/>
            <a:ext cx="34004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经过一次对换如此，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0125" y="2332038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经过多次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488" y="2906713"/>
            <a:ext cx="232886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对换亦如此．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6050" y="2906713"/>
            <a:ext cx="37592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于是经过若干次对换，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1" name="对象 162"/>
          <p:cNvGraphicFramePr>
            <a:graphicFrameLocks noChangeAspect="1"/>
          </p:cNvGraphicFramePr>
          <p:nvPr/>
        </p:nvGraphicFramePr>
        <p:xfrm>
          <a:off x="855663" y="3460750"/>
          <a:ext cx="12588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4" imgW="596900" imgH="228600" progId="Equation.DSMT4">
                  <p:embed/>
                </p:oleObj>
              </mc:Choice>
              <mc:Fallback>
                <p:oleObj r:id="rId4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663" y="3460750"/>
                        <a:ext cx="1258887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9938" y="4005263"/>
            <a:ext cx="23844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(逆序数为0)；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6550" y="3492500"/>
            <a:ext cx="26860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）变为自然排列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263" y="4587875"/>
            <a:ext cx="80486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行标排列则相应地从自然排列变为某个新的排列，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0388" y="5241925"/>
            <a:ext cx="25273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设此新排列为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6" name="对象 164"/>
          <p:cNvGraphicFramePr>
            <a:graphicFrameLocks noChangeAspect="1"/>
          </p:cNvGraphicFramePr>
          <p:nvPr/>
        </p:nvGraphicFramePr>
        <p:xfrm>
          <a:off x="3047683" y="5241925"/>
          <a:ext cx="128016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6" imgW="634365" imgH="228600" progId="Equation.DSMT4">
                  <p:embed/>
                </p:oleObj>
              </mc:Choice>
              <mc:Fallback>
                <p:oleObj r:id="rId6" imgW="634365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7683" y="5241925"/>
                        <a:ext cx="128016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1666875" y="3492500"/>
            <a:ext cx="21764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（逆序数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对象 163"/>
          <p:cNvGraphicFramePr>
            <a:graphicFrameLocks noChangeAspect="1"/>
          </p:cNvGraphicFramePr>
          <p:nvPr/>
        </p:nvGraphicFramePr>
        <p:xfrm>
          <a:off x="3365500" y="3522663"/>
          <a:ext cx="20780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8" imgW="1028700" imgH="228600" progId="Equation.DSMT4">
                  <p:embed/>
                </p:oleObj>
              </mc:Choice>
              <mc:Fallback>
                <p:oleObj r:id="rId8" imgW="10287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5500" y="3522663"/>
                        <a:ext cx="2078038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4156075" y="5213350"/>
            <a:ext cx="12604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对象 117"/>
          <p:cNvGraphicFramePr>
            <a:graphicFrameLocks noChangeAspect="1"/>
          </p:cNvGraphicFramePr>
          <p:nvPr/>
        </p:nvGraphicFramePr>
        <p:xfrm>
          <a:off x="873125" y="5783263"/>
          <a:ext cx="33623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10" imgW="1638300" imgH="254000" progId="Equation.DSMT4">
                  <p:embed/>
                </p:oleObj>
              </mc:Choice>
              <mc:Fallback>
                <p:oleObj r:id="rId10" imgW="1638300" imgH="254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3125" y="5783263"/>
                        <a:ext cx="336232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4433412" y="5783422"/>
          <a:ext cx="341566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12" imgW="1663700" imgH="254000" progId="Equation.DSMT4">
                  <p:embed/>
                </p:oleObj>
              </mc:Choice>
              <mc:Fallback>
                <p:oleObj r:id="rId12" imgW="1663700" imgH="2540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33412" y="5783422"/>
                        <a:ext cx="3415665" cy="525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7" name="直接连接符 59">
            <a:extLst>
              <a:ext uri="{FF2B5EF4-FFF2-40B4-BE49-F238E27FC236}">
                <a16:creationId xmlns:a16="http://schemas.microsoft.com/office/drawing/2014/main" id="{8A3FE816-DB27-4279-8EE0-7FF9DEADAA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100" grpId="0"/>
      <p:bldP spid="8" grpId="0"/>
      <p:bldP spid="2" grpId="0"/>
      <p:bldP spid="9" grpId="0"/>
      <p:bldP spid="3" grpId="0"/>
      <p:bldP spid="4" grpId="0"/>
      <p:bldP spid="5" grpId="0"/>
      <p:bldP spid="6" grpId="0"/>
      <p:bldP spid="7" grpId="0"/>
      <p:bldP spid="10" grpId="0"/>
      <p:bldP spid="12" grpId="0"/>
      <p:bldP spid="13" grpId="0"/>
      <p:bldP spid="14" grpId="0"/>
      <p:bldP spid="15" grpId="0"/>
      <p:bldP spid="101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/>
          <p:nvPr/>
        </p:nvSpPr>
        <p:spPr>
          <a:xfrm>
            <a:off x="92974" y="755075"/>
            <a:ext cx="4123244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</a:t>
            </a:r>
          </a:p>
        </p:txBody>
      </p:sp>
      <p:sp>
        <p:nvSpPr>
          <p:cNvPr id="4099" name="矩形 2"/>
          <p:cNvSpPr/>
          <p:nvPr/>
        </p:nvSpPr>
        <p:spPr>
          <a:xfrm>
            <a:off x="1763713" y="1700213"/>
            <a:ext cx="37909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一、</a:t>
            </a:r>
            <a:r>
              <a:rPr lang="zh-CN" altLang="zh-CN" sz="2800" b="1" dirty="0">
                <a:solidFill>
                  <a:srgbClr val="FF0000"/>
                </a:solidFill>
              </a:rPr>
              <a:t>全排列及其逆序数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  <p:sp>
        <p:nvSpPr>
          <p:cNvPr id="4100" name="Rectangle 2"/>
          <p:cNvSpPr>
            <a:spLocks noGrp="1"/>
          </p:cNvSpPr>
          <p:nvPr/>
        </p:nvSpPr>
        <p:spPr>
          <a:xfrm>
            <a:off x="1763713" y="2584450"/>
            <a:ext cx="1997075" cy="55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二、对换</a:t>
            </a:r>
          </a:p>
        </p:txBody>
      </p:sp>
      <p:sp>
        <p:nvSpPr>
          <p:cNvPr id="4101" name="文本框 100"/>
          <p:cNvSpPr txBox="1"/>
          <p:nvPr/>
        </p:nvSpPr>
        <p:spPr>
          <a:xfrm>
            <a:off x="1763713" y="3503613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阶行列式的定义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矩形 90113"/>
          <p:cNvSpPr/>
          <p:nvPr/>
        </p:nvSpPr>
        <p:spPr>
          <a:xfrm>
            <a:off x="1763713" y="4386263"/>
            <a:ext cx="514275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四、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阶行列式定义的其他形式</a:t>
            </a:r>
          </a:p>
        </p:txBody>
      </p:sp>
      <p:pic>
        <p:nvPicPr>
          <p:cNvPr id="410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对象 90114"/>
          <p:cNvGraphicFramePr/>
          <p:nvPr/>
        </p:nvGraphicFramePr>
        <p:xfrm>
          <a:off x="2447925" y="1506855"/>
          <a:ext cx="355981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3" imgW="1688465" imgH="266700" progId="Equation.3">
                  <p:embed/>
                </p:oleObj>
              </mc:Choice>
              <mc:Fallback>
                <p:oleObj r:id="rId3" imgW="1688465" imgH="266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925" y="1506855"/>
                        <a:ext cx="355981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矩形 90121"/>
          <p:cNvSpPr/>
          <p:nvPr/>
        </p:nvSpPr>
        <p:spPr>
          <a:xfrm>
            <a:off x="755650" y="858838"/>
            <a:ext cx="51927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阶行列式也可定义为</a:t>
            </a:r>
          </a:p>
        </p:txBody>
      </p:sp>
      <p:sp>
        <p:nvSpPr>
          <p:cNvPr id="30735" name="文本框 90116"/>
          <p:cNvSpPr txBox="1"/>
          <p:nvPr/>
        </p:nvSpPr>
        <p:spPr>
          <a:xfrm>
            <a:off x="896938" y="2303463"/>
            <a:ext cx="63166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τ</a:t>
            </a:r>
            <a:r>
              <a:rPr lang="zh-CN" altLang="en-US" sz="2800" b="1" dirty="0">
                <a:latin typeface="Times New Roman" panose="02020603050405020304" pitchFamily="18" charset="0"/>
              </a:rPr>
              <a:t> 为行标排列        </a:t>
            </a:r>
          </a:p>
        </p:txBody>
      </p:sp>
      <p:graphicFrame>
        <p:nvGraphicFramePr>
          <p:cNvPr id="30737" name="对象 90118"/>
          <p:cNvGraphicFramePr/>
          <p:nvPr/>
        </p:nvGraphicFramePr>
        <p:xfrm>
          <a:off x="3768725" y="2303463"/>
          <a:ext cx="1589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5" imgW="1536700" imgH="457200" progId="Equation.3">
                  <p:embed/>
                </p:oleObj>
              </mc:Choice>
              <mc:Fallback>
                <p:oleObj r:id="rId5" imgW="153670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725" y="2303463"/>
                        <a:ext cx="15890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文本框 4"/>
          <p:cNvSpPr txBox="1"/>
          <p:nvPr/>
        </p:nvSpPr>
        <p:spPr>
          <a:xfrm>
            <a:off x="5300663" y="2303463"/>
            <a:ext cx="248126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的逆序数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20" name="矩形 92179"/>
          <p:cNvSpPr/>
          <p:nvPr/>
        </p:nvSpPr>
        <p:spPr>
          <a:xfrm>
            <a:off x="896938" y="3167063"/>
            <a:ext cx="47574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阶行列式也可定义为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8838" y="4667250"/>
            <a:ext cx="10747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其中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183"/>
          <p:cNvGraphicFramePr>
            <a:graphicFrameLocks noChangeAspect="1"/>
          </p:cNvGraphicFramePr>
          <p:nvPr/>
        </p:nvGraphicFramePr>
        <p:xfrm>
          <a:off x="2219325" y="3930650"/>
          <a:ext cx="447167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7" imgW="1981200" imgH="254000" progId="Equation.DSMT4">
                  <p:embed/>
                </p:oleObj>
              </mc:Choice>
              <mc:Fallback>
                <p:oleObj r:id="rId7" imgW="1981200" imgH="254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9325" y="3930650"/>
                        <a:ext cx="4471670" cy="525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84"/>
          <p:cNvGraphicFramePr>
            <a:graphicFrameLocks noChangeAspect="1"/>
          </p:cNvGraphicFramePr>
          <p:nvPr/>
        </p:nvGraphicFramePr>
        <p:xfrm>
          <a:off x="1793875" y="4702175"/>
          <a:ext cx="4524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9" imgW="2286000" imgH="228600" progId="Equation.DSMT4">
                  <p:embed/>
                </p:oleObj>
              </mc:Choice>
              <mc:Fallback>
                <p:oleObj r:id="rId9" imgW="22860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3875" y="4702175"/>
                        <a:ext cx="45243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/>
      <p:bldP spid="19468" grpId="0"/>
      <p:bldP spid="2152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2775"/>
          <p:cNvSpPr>
            <a:spLocks noGrp="1"/>
          </p:cNvSpPr>
          <p:nvPr/>
        </p:nvSpPr>
        <p:spPr>
          <a:xfrm>
            <a:off x="4427984" y="210671"/>
            <a:ext cx="2428875" cy="581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小结</a:t>
            </a:r>
          </a:p>
        </p:txBody>
      </p:sp>
      <p:sp>
        <p:nvSpPr>
          <p:cNvPr id="29" name="矩形 28"/>
          <p:cNvSpPr/>
          <p:nvPr/>
        </p:nvSpPr>
        <p:spPr>
          <a:xfrm>
            <a:off x="804863" y="1065213"/>
            <a:ext cx="35782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Times New Roman" panose="02020603050405020304" pitchFamily="18" charset="0"/>
              </a:rPr>
              <a:t>逆序数及计算法：</a:t>
            </a:r>
          </a:p>
        </p:txBody>
      </p:sp>
      <p:sp>
        <p:nvSpPr>
          <p:cNvPr id="23556" name="Rectangle 55"/>
          <p:cNvSpPr/>
          <p:nvPr/>
        </p:nvSpPr>
        <p:spPr>
          <a:xfrm>
            <a:off x="804863" y="1695450"/>
            <a:ext cx="393541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、自然数排列的奇偶性</a:t>
            </a:r>
          </a:p>
        </p:txBody>
      </p:sp>
      <p:graphicFrame>
        <p:nvGraphicFramePr>
          <p:cNvPr id="7" name="对象 123"/>
          <p:cNvGraphicFramePr>
            <a:graphicFrameLocks noChangeAspect="1"/>
          </p:cNvGraphicFramePr>
          <p:nvPr/>
        </p:nvGraphicFramePr>
        <p:xfrm>
          <a:off x="1259364" y="2873217"/>
          <a:ext cx="2496185" cy="192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1219200" imgH="939800" progId="Equation.DSMT4">
                  <p:embed/>
                </p:oleObj>
              </mc:Choice>
              <mc:Fallback>
                <p:oleObj r:id="rId3" imgW="1219200" imgH="939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364" y="2873217"/>
                        <a:ext cx="2496185" cy="1925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17"/>
          <p:cNvGraphicFramePr>
            <a:graphicFrameLocks noChangeAspect="1"/>
          </p:cNvGraphicFramePr>
          <p:nvPr/>
        </p:nvGraphicFramePr>
        <p:xfrm>
          <a:off x="3781108" y="3454400"/>
          <a:ext cx="445833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2171700" imgH="368300" progId="Equation.DSMT4">
                  <p:embed/>
                </p:oleObj>
              </mc:Choice>
              <mc:Fallback>
                <p:oleObj r:id="rId5" imgW="2171700" imgH="368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1108" y="3454400"/>
                        <a:ext cx="445833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矩形 90113"/>
          <p:cNvSpPr/>
          <p:nvPr/>
        </p:nvSpPr>
        <p:spPr>
          <a:xfrm>
            <a:off x="804863" y="2330450"/>
            <a:ext cx="52057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阶行列式的定义及其他形式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1073150" y="4868863"/>
            <a:ext cx="6245567" cy="617537"/>
            <a:chOff x="1943" y="7191"/>
            <a:chExt cx="9835" cy="971"/>
          </a:xfrm>
        </p:grpSpPr>
        <p:graphicFrame>
          <p:nvGraphicFramePr>
            <p:cNvPr id="29709" name="对象 10"/>
            <p:cNvGraphicFramePr/>
            <p:nvPr/>
          </p:nvGraphicFramePr>
          <p:xfrm>
            <a:off x="3207" y="7191"/>
            <a:ext cx="3094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r:id="rId7" imgW="1614170" imgH="557530" progId="Equation.DSMT4">
                    <p:embed/>
                  </p:oleObj>
                </mc:Choice>
                <mc:Fallback>
                  <p:oleObj r:id="rId7" imgW="1614170" imgH="55753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7" y="7191"/>
                          <a:ext cx="3094" cy="9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文本框 12"/>
            <p:cNvSpPr txBox="1"/>
            <p:nvPr/>
          </p:nvSpPr>
          <p:spPr>
            <a:xfrm>
              <a:off x="6143" y="7265"/>
              <a:ext cx="5635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是列标排列的逆序数</a:t>
              </a:r>
              <a:r>
                <a:rPr lang="en-US" altLang="zh-CN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.</a:t>
              </a: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  <p:sp>
          <p:nvSpPr>
            <p:cNvPr id="29711" name="文本框 13"/>
            <p:cNvSpPr txBox="1"/>
            <p:nvPr/>
          </p:nvSpPr>
          <p:spPr>
            <a:xfrm>
              <a:off x="1943" y="7265"/>
              <a:ext cx="155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其中 </a:t>
              </a:r>
            </a:p>
          </p:txBody>
        </p:sp>
      </p:grpSp>
      <p:sp>
        <p:nvSpPr>
          <p:cNvPr id="23561" name="文本框 27649"/>
          <p:cNvSpPr txBox="1"/>
          <p:nvPr/>
        </p:nvSpPr>
        <p:spPr>
          <a:xfrm>
            <a:off x="849313" y="5445125"/>
            <a:ext cx="371633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30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习题一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1(1),(2) ;2(2); 3</a:t>
            </a:r>
          </a:p>
        </p:txBody>
      </p:sp>
      <p:pic>
        <p:nvPicPr>
          <p:cNvPr id="2970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直接连接符 59">
            <a:extLst>
              <a:ext uri="{FF2B5EF4-FFF2-40B4-BE49-F238E27FC236}">
                <a16:creationId xmlns:a16="http://schemas.microsoft.com/office/drawing/2014/main" id="{ECA88689-BF03-47E4-A055-8CC2672C4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556" grpId="0"/>
      <p:bldP spid="23559" grpId="0"/>
      <p:bldP spid="235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00138" y="1803400"/>
            <a:ext cx="78914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在四阶行列式中，含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的项只有两项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149350" y="2449513"/>
            <a:ext cx="62801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44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34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42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295650" y="3752850"/>
            <a:ext cx="55356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故只需计算列标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排列的逆序数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1268413" y="5013325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所以含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265488" y="5035550"/>
            <a:ext cx="27463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的项分别为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27" name="文本框 9"/>
          <p:cNvSpPr txBox="1"/>
          <p:nvPr/>
        </p:nvSpPr>
        <p:spPr>
          <a:xfrm>
            <a:off x="4289425" y="257048"/>
            <a:ext cx="17176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备用题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9338" y="3103563"/>
            <a:ext cx="483076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下面分别判断这两项的符号，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4585" name="对象 -2147482596"/>
          <p:cNvGraphicFramePr>
            <a:graphicFrameLocks noChangeAspect="1"/>
          </p:cNvGraphicFramePr>
          <p:nvPr/>
        </p:nvGraphicFramePr>
        <p:xfrm>
          <a:off x="3971925" y="4462463"/>
          <a:ext cx="1573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3" imgW="800100" imgH="254000" progId="Equation.DSMT4">
                  <p:embed/>
                </p:oleObj>
              </mc:Choice>
              <mc:Fallback>
                <p:oleObj r:id="rId3" imgW="800100" imgH="2540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1925" y="4462463"/>
                        <a:ext cx="157321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2284413" y="4462463"/>
          <a:ext cx="1598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5" imgW="812800" imgH="254000" progId="Equation.DSMT4">
                  <p:embed/>
                </p:oleObj>
              </mc:Choice>
              <mc:Fallback>
                <p:oleObj r:id="rId5" imgW="812800" imgH="254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4413" y="4462463"/>
                        <a:ext cx="159861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545138" y="3103563"/>
            <a:ext cx="30432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因为行标排列已经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87475" y="4440238"/>
            <a:ext cx="89693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因为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8413" y="3752850"/>
            <a:ext cx="23272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是自然排列，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79700" y="5514975"/>
            <a:ext cx="38893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44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34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42</a:t>
            </a:r>
            <a:endParaRPr lang="zh-CN" altLang="en-US" sz="2800" dirty="0"/>
          </a:p>
        </p:txBody>
      </p:sp>
      <p:sp>
        <p:nvSpPr>
          <p:cNvPr id="30735" name="文本框 23"/>
          <p:cNvSpPr txBox="1"/>
          <p:nvPr/>
        </p:nvSpPr>
        <p:spPr>
          <a:xfrm>
            <a:off x="406400" y="1098550"/>
            <a:ext cx="7985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写出四阶行列式中含因子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的项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5288" y="1803400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3073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59">
            <a:extLst>
              <a:ext uri="{FF2B5EF4-FFF2-40B4-BE49-F238E27FC236}">
                <a16:creationId xmlns:a16="http://schemas.microsoft.com/office/drawing/2014/main" id="{0CDBB1EA-E863-480E-A6F9-29E5A5BF61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3" grpId="0"/>
      <p:bldP spid="105" grpId="0"/>
      <p:bldP spid="106" grpId="0"/>
      <p:bldP spid="13" grpId="0"/>
      <p:bldP spid="18" grpId="0"/>
      <p:bldP spid="19" grpId="0"/>
      <p:bldP spid="22" grpId="0"/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/>
          <p:nvPr/>
        </p:nvSpPr>
        <p:spPr>
          <a:xfrm>
            <a:off x="2807970" y="251593"/>
            <a:ext cx="37909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全排列及其逆序数</a:t>
            </a:r>
            <a:endParaRPr lang="zh-CN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1282700" y="2690813"/>
            <a:ext cx="46386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全排列</a:t>
            </a:r>
          </a:p>
        </p:txBody>
      </p:sp>
      <p:sp>
        <p:nvSpPr>
          <p:cNvPr id="5" name="Rectangle 9"/>
          <p:cNvSpPr/>
          <p:nvPr/>
        </p:nvSpPr>
        <p:spPr>
          <a:xfrm>
            <a:off x="1282700" y="3351213"/>
            <a:ext cx="6400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个不同的元素的所有排列的种数，</a:t>
            </a:r>
          </a:p>
        </p:txBody>
      </p:sp>
      <p:sp>
        <p:nvSpPr>
          <p:cNvPr id="11" name="Rectangle 17"/>
          <p:cNvSpPr/>
          <p:nvPr/>
        </p:nvSpPr>
        <p:spPr>
          <a:xfrm>
            <a:off x="1706563" y="1978343"/>
            <a:ext cx="73704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个不同的元素排成一列，称为这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个元素的</a:t>
            </a:r>
          </a:p>
        </p:txBody>
      </p:sp>
      <p:sp>
        <p:nvSpPr>
          <p:cNvPr id="12" name="Rectangle 18"/>
          <p:cNvSpPr/>
          <p:nvPr/>
        </p:nvSpPr>
        <p:spPr>
          <a:xfrm>
            <a:off x="2344738" y="2690813"/>
            <a:ext cx="20780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（或排列）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 21"/>
          <p:cNvSpPr/>
          <p:nvPr/>
        </p:nvSpPr>
        <p:spPr>
          <a:xfrm>
            <a:off x="1282700" y="4070350"/>
            <a:ext cx="2490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通常用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6" name="Text Box 13"/>
          <p:cNvSpPr txBox="1"/>
          <p:nvPr/>
        </p:nvSpPr>
        <p:spPr>
          <a:xfrm>
            <a:off x="971550" y="5451475"/>
            <a:ext cx="13735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20" name="矩形 19"/>
          <p:cNvSpPr/>
          <p:nvPr/>
        </p:nvSpPr>
        <p:spPr>
          <a:xfrm>
            <a:off x="595313" y="1322388"/>
            <a:ext cx="15224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全排列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25600" y="4797425"/>
            <a:ext cx="5826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25663" y="4795838"/>
            <a:ext cx="9128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67038" y="4795838"/>
            <a:ext cx="9128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78263" y="4724400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13250" y="4795838"/>
            <a:ext cx="14319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en-US" altLang="zh-CN" sz="2800" b="1" dirty="0"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02300" y="4797425"/>
            <a:ext cx="15684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=n</a:t>
            </a:r>
            <a:r>
              <a:rPr lang="en-US" altLang="zh-CN" sz="2800" b="1" dirty="0"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82700" y="4795838"/>
            <a:ext cx="6143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11413" y="5451475"/>
            <a:ext cx="16335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=3</a:t>
            </a:r>
            <a:r>
              <a:rPr lang="en-US" altLang="zh-CN" sz="2800" b="1" dirty="0"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79930" y="5445125"/>
            <a:ext cx="5159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44633" y="5451475"/>
            <a:ext cx="6588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=6</a:t>
            </a:r>
          </a:p>
        </p:txBody>
      </p:sp>
      <p:sp>
        <p:nvSpPr>
          <p:cNvPr id="8232" name="文本框 32"/>
          <p:cNvSpPr txBox="1"/>
          <p:nvPr/>
        </p:nvSpPr>
        <p:spPr>
          <a:xfrm>
            <a:off x="595313" y="2003425"/>
            <a:ext cx="10763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</p:txBody>
      </p:sp>
      <p:pic>
        <p:nvPicPr>
          <p:cNvPr id="514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8" name="直接连接符 59">
            <a:extLst>
              <a:ext uri="{FF2B5EF4-FFF2-40B4-BE49-F238E27FC236}">
                <a16:creationId xmlns:a16="http://schemas.microsoft.com/office/drawing/2014/main" id="{C0CEA5D2-2A6E-42AA-AA1D-28ACA53686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4" grpId="0" bldLvl="0" animBg="1"/>
      <p:bldP spid="5" grpId="0" bldLvl="0" animBg="1"/>
      <p:bldP spid="11" grpId="0" bldLvl="0" animBg="1"/>
      <p:bldP spid="12" grpId="0" bldLvl="0" animBg="1"/>
      <p:bldP spid="15" grpId="0" bldLvl="0" animBg="1"/>
      <p:bldP spid="16" grpId="0"/>
      <p:bldP spid="20" grpId="0"/>
      <p:bldP spid="13" grpId="0"/>
      <p:bldP spid="14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8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7"/>
          <p:cNvSpPr txBox="1"/>
          <p:nvPr/>
        </p:nvSpPr>
        <p:spPr>
          <a:xfrm>
            <a:off x="795338" y="3716338"/>
            <a:ext cx="46407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，在排列</a:t>
            </a:r>
            <a:r>
              <a:rPr lang="en-US" altLang="zh-CN" sz="2800" b="1" dirty="0">
                <a:latin typeface="Times New Roman" panose="02020603050405020304" pitchFamily="18" charset="0"/>
              </a:rPr>
              <a:t>32514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中，有：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9" name="Text Box 9"/>
          <p:cNvSpPr txBox="1"/>
          <p:nvPr/>
        </p:nvSpPr>
        <p:spPr>
          <a:xfrm>
            <a:off x="539750" y="1085850"/>
            <a:ext cx="8382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对于一组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个不同的自然数，规定各自然数间</a:t>
            </a:r>
          </a:p>
        </p:txBody>
      </p:sp>
      <p:sp>
        <p:nvSpPr>
          <p:cNvPr id="7172" name="Rectangle 10"/>
          <p:cNvSpPr/>
          <p:nvPr/>
        </p:nvSpPr>
        <p:spPr>
          <a:xfrm>
            <a:off x="3198813" y="239634"/>
            <a:ext cx="279756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排列的逆序数</a:t>
            </a:r>
          </a:p>
        </p:txBody>
      </p:sp>
      <p:sp>
        <p:nvSpPr>
          <p:cNvPr id="5131" name="Text Box 11"/>
          <p:cNvSpPr txBox="1"/>
          <p:nvPr/>
        </p:nvSpPr>
        <p:spPr>
          <a:xfrm>
            <a:off x="2600325" y="4994275"/>
            <a:ext cx="21605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3   2   5   1   4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411412" y="5476875"/>
            <a:ext cx="906463" cy="776288"/>
            <a:chOff x="1653" y="3321"/>
            <a:chExt cx="571" cy="489"/>
          </a:xfrm>
        </p:grpSpPr>
        <p:grpSp>
          <p:nvGrpSpPr>
            <p:cNvPr id="7202" name="Group 13"/>
            <p:cNvGrpSpPr/>
            <p:nvPr/>
          </p:nvGrpSpPr>
          <p:grpSpPr>
            <a:xfrm>
              <a:off x="1872" y="3321"/>
              <a:ext cx="336" cy="192"/>
              <a:chOff x="1344" y="3024"/>
              <a:chExt cx="336" cy="192"/>
            </a:xfrm>
          </p:grpSpPr>
          <p:sp>
            <p:nvSpPr>
              <p:cNvPr id="7204" name="Line 14"/>
              <p:cNvSpPr/>
              <p:nvPr/>
            </p:nvSpPr>
            <p:spPr>
              <a:xfrm>
                <a:off x="1344" y="302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5" name="Line 15"/>
              <p:cNvSpPr/>
              <p:nvPr/>
            </p:nvSpPr>
            <p:spPr>
              <a:xfrm flipH="1">
                <a:off x="1488" y="302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03" name="Rectangle 16"/>
            <p:cNvSpPr/>
            <p:nvPr/>
          </p:nvSpPr>
          <p:spPr>
            <a:xfrm>
              <a:off x="1653" y="3480"/>
              <a:ext cx="5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逆序</a:t>
              </a:r>
            </a:p>
          </p:txBody>
        </p:sp>
      </p:grpSp>
      <p:grpSp>
        <p:nvGrpSpPr>
          <p:cNvPr id="14" name="Group 17"/>
          <p:cNvGrpSpPr/>
          <p:nvPr/>
        </p:nvGrpSpPr>
        <p:grpSpPr>
          <a:xfrm>
            <a:off x="3328988" y="4221161"/>
            <a:ext cx="906462" cy="908049"/>
            <a:chOff x="2304" y="2655"/>
            <a:chExt cx="571" cy="572"/>
          </a:xfrm>
        </p:grpSpPr>
        <p:grpSp>
          <p:nvGrpSpPr>
            <p:cNvPr id="7198" name="Group 18"/>
            <p:cNvGrpSpPr/>
            <p:nvPr/>
          </p:nvGrpSpPr>
          <p:grpSpPr>
            <a:xfrm rot="-10769307">
              <a:off x="2502" y="2976"/>
              <a:ext cx="297" cy="251"/>
              <a:chOff x="1329" y="2965"/>
              <a:chExt cx="297" cy="251"/>
            </a:xfrm>
          </p:grpSpPr>
          <p:sp>
            <p:nvSpPr>
              <p:cNvPr id="7200" name="Line 19"/>
              <p:cNvSpPr/>
              <p:nvPr/>
            </p:nvSpPr>
            <p:spPr>
              <a:xfrm>
                <a:off x="1329" y="2965"/>
                <a:ext cx="207" cy="25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1" name="Line 20"/>
              <p:cNvSpPr/>
              <p:nvPr/>
            </p:nvSpPr>
            <p:spPr>
              <a:xfrm flipH="1">
                <a:off x="1488" y="2987"/>
                <a:ext cx="138" cy="229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99" name="Rectangle 21"/>
            <p:cNvSpPr/>
            <p:nvPr/>
          </p:nvSpPr>
          <p:spPr>
            <a:xfrm>
              <a:off x="2304" y="2655"/>
              <a:ext cx="5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逆序</a:t>
              </a: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3665537" y="5443537"/>
            <a:ext cx="1273174" cy="852488"/>
            <a:chOff x="2394" y="3254"/>
            <a:chExt cx="802" cy="537"/>
          </a:xfrm>
        </p:grpSpPr>
        <p:grpSp>
          <p:nvGrpSpPr>
            <p:cNvPr id="7194" name="Group 23"/>
            <p:cNvGrpSpPr/>
            <p:nvPr/>
          </p:nvGrpSpPr>
          <p:grpSpPr>
            <a:xfrm>
              <a:off x="2394" y="3254"/>
              <a:ext cx="616" cy="250"/>
              <a:chOff x="1317" y="2966"/>
              <a:chExt cx="308" cy="250"/>
            </a:xfrm>
          </p:grpSpPr>
          <p:sp>
            <p:nvSpPr>
              <p:cNvPr id="7196" name="Line 24"/>
              <p:cNvSpPr/>
              <p:nvPr/>
            </p:nvSpPr>
            <p:spPr>
              <a:xfrm>
                <a:off x="1317" y="2966"/>
                <a:ext cx="219" cy="25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7" name="Line 25"/>
              <p:cNvSpPr/>
              <p:nvPr/>
            </p:nvSpPr>
            <p:spPr>
              <a:xfrm flipH="1">
                <a:off x="1488" y="2987"/>
                <a:ext cx="137" cy="229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95" name="Rectangle 26"/>
            <p:cNvSpPr/>
            <p:nvPr/>
          </p:nvSpPr>
          <p:spPr>
            <a:xfrm>
              <a:off x="2625" y="3461"/>
              <a:ext cx="5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逆序</a:t>
              </a:r>
            </a:p>
          </p:txBody>
        </p:sp>
      </p:grp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795963" y="4040188"/>
            <a:ext cx="3124200" cy="1143000"/>
          </a:xfrm>
          <a:prstGeom prst="wedgeRoundRectCallout">
            <a:avLst>
              <a:gd name="adj1" fmla="val -49847"/>
              <a:gd name="adj2" fmla="val -15361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在这个排列中位于第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个位置的数</a:t>
            </a:r>
          </a:p>
        </p:txBody>
      </p:sp>
      <p:sp>
        <p:nvSpPr>
          <p:cNvPr id="3" name="Text Box 28"/>
          <p:cNvSpPr txBox="1"/>
          <p:nvPr/>
        </p:nvSpPr>
        <p:spPr>
          <a:xfrm>
            <a:off x="533400" y="1682750"/>
            <a:ext cx="4419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由小到大的排列顺序</a:t>
            </a:r>
          </a:p>
        </p:txBody>
      </p:sp>
      <p:sp>
        <p:nvSpPr>
          <p:cNvPr id="4" name="Text Box 29"/>
          <p:cNvSpPr txBox="1"/>
          <p:nvPr/>
        </p:nvSpPr>
        <p:spPr>
          <a:xfrm>
            <a:off x="3713163" y="1682750"/>
            <a:ext cx="2590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标准次序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30"/>
          <p:cNvSpPr/>
          <p:nvPr/>
        </p:nvSpPr>
        <p:spPr>
          <a:xfrm>
            <a:off x="1443038" y="2308225"/>
            <a:ext cx="69919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在自然数排列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, 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, … 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, … 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… 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矩形 1"/>
          <p:cNvSpPr/>
          <p:nvPr/>
        </p:nvSpPr>
        <p:spPr>
          <a:xfrm>
            <a:off x="8048625" y="2308225"/>
            <a:ext cx="5445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endParaRPr lang="zh-CN" altLang="en-US" sz="2800" dirty="0"/>
          </a:p>
        </p:txBody>
      </p:sp>
      <p:sp>
        <p:nvSpPr>
          <p:cNvPr id="13" name="矩形 3"/>
          <p:cNvSpPr/>
          <p:nvPr/>
        </p:nvSpPr>
        <p:spPr>
          <a:xfrm>
            <a:off x="539433" y="3051175"/>
            <a:ext cx="10858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&gt;i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</a:t>
            </a:r>
            <a:endParaRPr lang="zh-CN" altLang="en-US" sz="2800" dirty="0"/>
          </a:p>
        </p:txBody>
      </p:sp>
      <p:sp>
        <p:nvSpPr>
          <p:cNvPr id="42" name="Rectangle 4"/>
          <p:cNvSpPr/>
          <p:nvPr/>
        </p:nvSpPr>
        <p:spPr>
          <a:xfrm>
            <a:off x="1476375" y="2997200"/>
            <a:ext cx="556260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则称这两个数组成一个逆序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32" name="文本框 32"/>
          <p:cNvSpPr txBox="1"/>
          <p:nvPr/>
        </p:nvSpPr>
        <p:spPr>
          <a:xfrm>
            <a:off x="393700" y="2308225"/>
            <a:ext cx="10763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endParaRPr lang="zh-CN" altLang="en-US" sz="2800" dirty="0"/>
          </a:p>
        </p:txBody>
      </p:sp>
      <p:pic>
        <p:nvPicPr>
          <p:cNvPr id="718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8" name="直接连接符 59">
            <a:extLst>
              <a:ext uri="{FF2B5EF4-FFF2-40B4-BE49-F238E27FC236}">
                <a16:creationId xmlns:a16="http://schemas.microsoft.com/office/drawing/2014/main" id="{75D89B43-714F-4721-B0AE-D179D669CA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CB9FFC-A0FC-44F5-B6B4-B86090DB8338}"/>
              </a:ext>
            </a:extLst>
          </p:cNvPr>
          <p:cNvGrpSpPr/>
          <p:nvPr/>
        </p:nvGrpSpPr>
        <p:grpSpPr>
          <a:xfrm>
            <a:off x="2486025" y="4223992"/>
            <a:ext cx="1620838" cy="903633"/>
            <a:chOff x="2486025" y="4223992"/>
            <a:chExt cx="1620838" cy="903633"/>
          </a:xfrm>
        </p:grpSpPr>
        <p:grpSp>
          <p:nvGrpSpPr>
            <p:cNvPr id="18" name="组合 5"/>
            <p:cNvGrpSpPr/>
            <p:nvPr/>
          </p:nvGrpSpPr>
          <p:grpSpPr>
            <a:xfrm>
              <a:off x="2759075" y="4730750"/>
              <a:ext cx="1347788" cy="396875"/>
              <a:chOff x="2759314" y="4976478"/>
              <a:chExt cx="1348144" cy="396738"/>
            </a:xfrm>
          </p:grpSpPr>
          <p:cxnSp>
            <p:nvCxnSpPr>
              <p:cNvPr id="7" name="直接连接符 2"/>
              <p:cNvCxnSpPr/>
              <p:nvPr/>
            </p:nvCxnSpPr>
            <p:spPr>
              <a:xfrm flipV="1">
                <a:off x="2759314" y="4990761"/>
                <a:ext cx="381101" cy="38245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4"/>
              <p:cNvCxnSpPr/>
              <p:nvPr/>
            </p:nvCxnSpPr>
            <p:spPr>
              <a:xfrm>
                <a:off x="3140415" y="4976478"/>
                <a:ext cx="967043" cy="39673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930B5C77-B80C-4D69-8934-A4C5A907B973}"/>
                </a:ext>
              </a:extLst>
            </p:cNvPr>
            <p:cNvSpPr/>
            <p:nvPr/>
          </p:nvSpPr>
          <p:spPr>
            <a:xfrm>
              <a:off x="2486025" y="4223992"/>
              <a:ext cx="906462" cy="5238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逆序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8FB2A12-F36F-42FF-9A8D-244E7BE6621D}"/>
              </a:ext>
            </a:extLst>
          </p:cNvPr>
          <p:cNvGrpSpPr/>
          <p:nvPr/>
        </p:nvGrpSpPr>
        <p:grpSpPr>
          <a:xfrm>
            <a:off x="3222625" y="5414963"/>
            <a:ext cx="906462" cy="903287"/>
            <a:chOff x="3222625" y="5414963"/>
            <a:chExt cx="906462" cy="903287"/>
          </a:xfrm>
        </p:grpSpPr>
        <p:grpSp>
          <p:nvGrpSpPr>
            <p:cNvPr id="19" name="组合 6"/>
            <p:cNvGrpSpPr/>
            <p:nvPr/>
          </p:nvGrpSpPr>
          <p:grpSpPr>
            <a:xfrm>
              <a:off x="3282950" y="5414963"/>
              <a:ext cx="773113" cy="425450"/>
              <a:chOff x="3283412" y="5661248"/>
              <a:chExt cx="772888" cy="425224"/>
            </a:xfrm>
          </p:grpSpPr>
          <p:cxnSp>
            <p:nvCxnSpPr>
              <p:cNvPr id="10" name="直接连接符 8"/>
              <p:cNvCxnSpPr/>
              <p:nvPr/>
            </p:nvCxnSpPr>
            <p:spPr>
              <a:xfrm>
                <a:off x="3283412" y="5661248"/>
                <a:ext cx="341214" cy="42522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624626" y="5661248"/>
                <a:ext cx="431674" cy="38714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79C85349-6058-46B0-A465-588425B48E6C}"/>
                </a:ext>
              </a:extLst>
            </p:cNvPr>
            <p:cNvSpPr/>
            <p:nvPr/>
          </p:nvSpPr>
          <p:spPr>
            <a:xfrm>
              <a:off x="3222625" y="5794376"/>
              <a:ext cx="906462" cy="5238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逆序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ldLvl="0"/>
      <p:bldP spid="5129" grpId="0" bldLvl="0" animBg="1"/>
      <p:bldP spid="7172" grpId="0"/>
      <p:bldP spid="5131" grpId="0" bldLvl="0" animBg="1"/>
      <p:bldP spid="2" grpId="0" bldLvl="0" animBg="1"/>
      <p:bldP spid="3" grpId="0" bldLvl="0" animBg="1"/>
      <p:bldP spid="4" grpId="0" bldLvl="0"/>
      <p:bldP spid="5" grpId="0" bldLvl="0" animBg="1"/>
      <p:bldP spid="12" grpId="0"/>
      <p:bldP spid="13" grpId="0"/>
      <p:bldP spid="42" grpId="0" bldLvl="0" animBg="1"/>
      <p:bldP spid="8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220100" y="914586"/>
            <a:ext cx="7364730" cy="6299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自然数排列中每个元素的逆序数总和就是</a:t>
            </a:r>
          </a:p>
        </p:txBody>
      </p:sp>
      <p:sp>
        <p:nvSpPr>
          <p:cNvPr id="26" name="矩形 25"/>
          <p:cNvSpPr/>
          <p:nvPr/>
        </p:nvSpPr>
        <p:spPr>
          <a:xfrm>
            <a:off x="1567445" y="1518789"/>
            <a:ext cx="3222625" cy="6299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这个</a:t>
            </a:r>
            <a:r>
              <a:rPr lang="zh-CN" altLang="en-US" sz="2800" b="1" dirty="0">
                <a:latin typeface="宋体" panose="02010600030101010101" pitchFamily="2" charset="-122"/>
              </a:rPr>
              <a:t>排列的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逆序数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7" name="Rectangle 21"/>
          <p:cNvSpPr/>
          <p:nvPr/>
        </p:nvSpPr>
        <p:spPr>
          <a:xfrm>
            <a:off x="689769" y="5787032"/>
            <a:ext cx="5133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因此，排列 </a:t>
            </a:r>
            <a:r>
              <a:rPr lang="en-US" altLang="zh-CN" sz="2800" b="1" dirty="0">
                <a:latin typeface="Times New Roman" panose="02020603050405020304" pitchFamily="18" charset="0"/>
              </a:rPr>
              <a:t>32514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的逆序数是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78463" y="174813"/>
            <a:ext cx="351891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逆序数的计算法：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000" y="2138925"/>
            <a:ext cx="43926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</a:rPr>
              <a:t>规定由小到大为标准次序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9769" y="2868847"/>
            <a:ext cx="2153154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… 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627784" y="2861237"/>
            <a:ext cx="3291286" cy="52322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至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这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</a:t>
            </a:r>
            <a:r>
              <a:rPr lang="zh-CN" altLang="en-US" sz="2800" b="1" dirty="0">
                <a:latin typeface="+mn-ea"/>
              </a:rPr>
              <a:t>自然数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2627784" y="3484595"/>
            <a:ext cx="5827236" cy="52322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自右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至左先计算排在最后一位</a:t>
            </a:r>
            <a:r>
              <a:rPr lang="zh-CN" altLang="en-US" sz="2800" b="1" dirty="0">
                <a:latin typeface="+mn-ea"/>
                <a:ea typeface="+mn-ea"/>
              </a:rPr>
              <a:t>数字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4100747"/>
            <a:ext cx="678102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它</a:t>
            </a:r>
            <a:r>
              <a:rPr lang="zh-CN" altLang="zh-CN" sz="2800" b="1" dirty="0"/>
              <a:t>等于排在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/>
              <a:t>前面且比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/>
              <a:t>大的数字的个数，</a:t>
            </a:r>
            <a:endParaRPr lang="zh-CN" altLang="en-US" sz="2800" dirty="0"/>
          </a:p>
        </p:txBody>
      </p:sp>
      <p:sp>
        <p:nvSpPr>
          <p:cNvPr id="8209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8" name="矩形 37"/>
          <p:cNvSpPr/>
          <p:nvPr/>
        </p:nvSpPr>
        <p:spPr>
          <a:xfrm>
            <a:off x="611560" y="4672247"/>
            <a:ext cx="607890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再</a:t>
            </a:r>
            <a:r>
              <a:rPr lang="zh-CN" altLang="en-US" sz="2800" b="1" dirty="0"/>
              <a:t>依次</a:t>
            </a:r>
            <a:r>
              <a:rPr lang="zh-CN" altLang="zh-CN" sz="2800" b="1" dirty="0"/>
              <a:t>计算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, … , 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, 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zh-CN" sz="2800" b="1" dirty="0"/>
              <a:t>的逆序数，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70618" y="4677148"/>
            <a:ext cx="2405838" cy="5222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然后</a:t>
            </a:r>
            <a:r>
              <a:rPr lang="zh-CN" altLang="zh-CN" sz="2800" b="1" dirty="0">
                <a:solidFill>
                  <a:srgbClr val="FF0000"/>
                </a:solidFill>
              </a:rPr>
              <a:t>把所有</a:t>
            </a:r>
          </a:p>
        </p:txBody>
      </p:sp>
      <p:sp>
        <p:nvSpPr>
          <p:cNvPr id="41" name="矩形 40"/>
          <p:cNvSpPr/>
          <p:nvPr/>
        </p:nvSpPr>
        <p:spPr>
          <a:xfrm>
            <a:off x="4092945" y="5248224"/>
            <a:ext cx="379142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ym typeface="宋体" panose="02010600030101010101" pitchFamily="2" charset="-122"/>
              </a:rPr>
              <a:t>就是该</a:t>
            </a:r>
            <a:r>
              <a:rPr lang="zh-CN" altLang="zh-CN" sz="2800" b="1" dirty="0"/>
              <a:t>排列的逆序数．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274469" y="5787032"/>
            <a:ext cx="24415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1+3+0+1+0=5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  <p:sp>
        <p:nvSpPr>
          <p:cNvPr id="8217" name="文本框 32"/>
          <p:cNvSpPr txBox="1"/>
          <p:nvPr/>
        </p:nvSpPr>
        <p:spPr>
          <a:xfrm>
            <a:off x="342848" y="1035236"/>
            <a:ext cx="10747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endParaRPr lang="zh-CN" altLang="en-US" sz="2800" dirty="0"/>
          </a:p>
        </p:txBody>
      </p:sp>
      <p:pic>
        <p:nvPicPr>
          <p:cNvPr id="821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2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2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0F5AE-C022-40E9-8AD1-3E0AE791A0B7}"/>
              </a:ext>
            </a:extLst>
          </p:cNvPr>
          <p:cNvGrpSpPr/>
          <p:nvPr/>
        </p:nvGrpSpPr>
        <p:grpSpPr>
          <a:xfrm>
            <a:off x="5823744" y="1403919"/>
            <a:ext cx="3140744" cy="2119311"/>
            <a:chOff x="5823744" y="1403919"/>
            <a:chExt cx="3140744" cy="211931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679B8FA-83F7-4C37-AB47-3741C3722945}"/>
                </a:ext>
              </a:extLst>
            </p:cNvPr>
            <p:cNvSpPr/>
            <p:nvPr/>
          </p:nvSpPr>
          <p:spPr>
            <a:xfrm>
              <a:off x="5823744" y="1403919"/>
              <a:ext cx="3140744" cy="211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 Box 11">
              <a:extLst>
                <a:ext uri="{FF2B5EF4-FFF2-40B4-BE49-F238E27FC236}">
                  <a16:creationId xmlns:a16="http://schemas.microsoft.com/office/drawing/2014/main" id="{226997D8-BD9C-4B54-94B5-791CFB60668E}"/>
                </a:ext>
              </a:extLst>
            </p:cNvPr>
            <p:cNvSpPr txBox="1"/>
            <p:nvPr/>
          </p:nvSpPr>
          <p:spPr>
            <a:xfrm>
              <a:off x="6312712" y="2177033"/>
              <a:ext cx="2160588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3   2   5   1   4</a:t>
              </a:r>
            </a:p>
          </p:txBody>
        </p:sp>
        <p:grpSp>
          <p:nvGrpSpPr>
            <p:cNvPr id="73" name="Group 12">
              <a:extLst>
                <a:ext uri="{FF2B5EF4-FFF2-40B4-BE49-F238E27FC236}">
                  <a16:creationId xmlns:a16="http://schemas.microsoft.com/office/drawing/2014/main" id="{A58EFB55-E299-464F-827D-ADDA5BFCCA0F}"/>
                </a:ext>
              </a:extLst>
            </p:cNvPr>
            <p:cNvGrpSpPr/>
            <p:nvPr/>
          </p:nvGrpSpPr>
          <p:grpSpPr>
            <a:xfrm>
              <a:off x="6123799" y="2659633"/>
              <a:ext cx="906463" cy="776288"/>
              <a:chOff x="1653" y="3321"/>
              <a:chExt cx="571" cy="489"/>
            </a:xfrm>
          </p:grpSpPr>
          <p:grpSp>
            <p:nvGrpSpPr>
              <p:cNvPr id="74" name="Group 13">
                <a:extLst>
                  <a:ext uri="{FF2B5EF4-FFF2-40B4-BE49-F238E27FC236}">
                    <a16:creationId xmlns:a16="http://schemas.microsoft.com/office/drawing/2014/main" id="{E54C9ED7-6ED1-46E1-BD96-FCB7B26C8AA8}"/>
                  </a:ext>
                </a:extLst>
              </p:cNvPr>
              <p:cNvGrpSpPr/>
              <p:nvPr/>
            </p:nvGrpSpPr>
            <p:grpSpPr>
              <a:xfrm>
                <a:off x="1872" y="3321"/>
                <a:ext cx="336" cy="192"/>
                <a:chOff x="1344" y="3024"/>
                <a:chExt cx="336" cy="192"/>
              </a:xfrm>
            </p:grpSpPr>
            <p:sp>
              <p:nvSpPr>
                <p:cNvPr id="76" name="Line 14">
                  <a:extLst>
                    <a:ext uri="{FF2B5EF4-FFF2-40B4-BE49-F238E27FC236}">
                      <a16:creationId xmlns:a16="http://schemas.microsoft.com/office/drawing/2014/main" id="{97F8C4C1-AD99-410D-8831-932D9A0CACD0}"/>
                    </a:ext>
                  </a:extLst>
                </p:cNvPr>
                <p:cNvSpPr/>
                <p:nvPr/>
              </p:nvSpPr>
              <p:spPr>
                <a:xfrm>
                  <a:off x="1344" y="3024"/>
                  <a:ext cx="192" cy="19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7" name="Line 15">
                  <a:extLst>
                    <a:ext uri="{FF2B5EF4-FFF2-40B4-BE49-F238E27FC236}">
                      <a16:creationId xmlns:a16="http://schemas.microsoft.com/office/drawing/2014/main" id="{FAD4608D-EA1F-4072-81F4-87C93944A9B7}"/>
                    </a:ext>
                  </a:extLst>
                </p:cNvPr>
                <p:cNvSpPr/>
                <p:nvPr/>
              </p:nvSpPr>
              <p:spPr>
                <a:xfrm flipH="1">
                  <a:off x="1488" y="3024"/>
                  <a:ext cx="192" cy="19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" name="Rectangle 16">
                <a:extLst>
                  <a:ext uri="{FF2B5EF4-FFF2-40B4-BE49-F238E27FC236}">
                    <a16:creationId xmlns:a16="http://schemas.microsoft.com/office/drawing/2014/main" id="{B260F839-36AF-4036-94B8-E46E61CE68A5}"/>
                  </a:ext>
                </a:extLst>
              </p:cNvPr>
              <p:cNvSpPr/>
              <p:nvPr/>
            </p:nvSpPr>
            <p:spPr>
              <a:xfrm>
                <a:off x="1653" y="3480"/>
                <a:ext cx="57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逆序</a:t>
                </a:r>
              </a:p>
            </p:txBody>
          </p:sp>
        </p:grp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C2684CF8-0856-41BC-9273-02002DA7A1BA}"/>
                </a:ext>
              </a:extLst>
            </p:cNvPr>
            <p:cNvGrpSpPr/>
            <p:nvPr/>
          </p:nvGrpSpPr>
          <p:grpSpPr>
            <a:xfrm>
              <a:off x="7041375" y="1403919"/>
              <a:ext cx="906462" cy="908049"/>
              <a:chOff x="2304" y="2655"/>
              <a:chExt cx="571" cy="572"/>
            </a:xfrm>
          </p:grpSpPr>
          <p:grpSp>
            <p:nvGrpSpPr>
              <p:cNvPr id="79" name="Group 18">
                <a:extLst>
                  <a:ext uri="{FF2B5EF4-FFF2-40B4-BE49-F238E27FC236}">
                    <a16:creationId xmlns:a16="http://schemas.microsoft.com/office/drawing/2014/main" id="{A34DD8C7-612F-4B24-AE81-DBFE9AD9DBFF}"/>
                  </a:ext>
                </a:extLst>
              </p:cNvPr>
              <p:cNvGrpSpPr/>
              <p:nvPr/>
            </p:nvGrpSpPr>
            <p:grpSpPr>
              <a:xfrm rot="-10769307">
                <a:off x="2502" y="2976"/>
                <a:ext cx="297" cy="251"/>
                <a:chOff x="1329" y="2965"/>
                <a:chExt cx="297" cy="251"/>
              </a:xfrm>
            </p:grpSpPr>
            <p:sp>
              <p:nvSpPr>
                <p:cNvPr id="81" name="Line 19">
                  <a:extLst>
                    <a:ext uri="{FF2B5EF4-FFF2-40B4-BE49-F238E27FC236}">
                      <a16:creationId xmlns:a16="http://schemas.microsoft.com/office/drawing/2014/main" id="{E4C5FAC7-86EC-47C1-AF25-CAA3F799FBB9}"/>
                    </a:ext>
                  </a:extLst>
                </p:cNvPr>
                <p:cNvSpPr/>
                <p:nvPr/>
              </p:nvSpPr>
              <p:spPr>
                <a:xfrm>
                  <a:off x="1329" y="2965"/>
                  <a:ext cx="207" cy="25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" name="Line 20">
                  <a:extLst>
                    <a:ext uri="{FF2B5EF4-FFF2-40B4-BE49-F238E27FC236}">
                      <a16:creationId xmlns:a16="http://schemas.microsoft.com/office/drawing/2014/main" id="{A6839BB5-9354-48AC-A21A-1559423F5B47}"/>
                    </a:ext>
                  </a:extLst>
                </p:cNvPr>
                <p:cNvSpPr/>
                <p:nvPr/>
              </p:nvSpPr>
              <p:spPr>
                <a:xfrm flipH="1">
                  <a:off x="1488" y="2987"/>
                  <a:ext cx="138" cy="229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D43E066B-C2CE-4CB2-B0E8-294A5D539888}"/>
                  </a:ext>
                </a:extLst>
              </p:cNvPr>
              <p:cNvSpPr/>
              <p:nvPr/>
            </p:nvSpPr>
            <p:spPr>
              <a:xfrm>
                <a:off x="2304" y="2655"/>
                <a:ext cx="57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逆序</a:t>
                </a:r>
              </a:p>
            </p:txBody>
          </p:sp>
        </p:grpSp>
        <p:grpSp>
          <p:nvGrpSpPr>
            <p:cNvPr id="83" name="Group 22">
              <a:extLst>
                <a:ext uri="{FF2B5EF4-FFF2-40B4-BE49-F238E27FC236}">
                  <a16:creationId xmlns:a16="http://schemas.microsoft.com/office/drawing/2014/main" id="{EC593DF0-CD24-4128-A212-44290F05AC28}"/>
                </a:ext>
              </a:extLst>
            </p:cNvPr>
            <p:cNvGrpSpPr/>
            <p:nvPr/>
          </p:nvGrpSpPr>
          <p:grpSpPr>
            <a:xfrm>
              <a:off x="7377924" y="2626295"/>
              <a:ext cx="1273174" cy="852488"/>
              <a:chOff x="2394" y="3254"/>
              <a:chExt cx="802" cy="537"/>
            </a:xfrm>
          </p:grpSpPr>
          <p:grpSp>
            <p:nvGrpSpPr>
              <p:cNvPr id="84" name="Group 23">
                <a:extLst>
                  <a:ext uri="{FF2B5EF4-FFF2-40B4-BE49-F238E27FC236}">
                    <a16:creationId xmlns:a16="http://schemas.microsoft.com/office/drawing/2014/main" id="{C153E512-B03A-4578-82EA-CF34884924A3}"/>
                  </a:ext>
                </a:extLst>
              </p:cNvPr>
              <p:cNvGrpSpPr/>
              <p:nvPr/>
            </p:nvGrpSpPr>
            <p:grpSpPr>
              <a:xfrm>
                <a:off x="2394" y="3254"/>
                <a:ext cx="616" cy="250"/>
                <a:chOff x="1317" y="2966"/>
                <a:chExt cx="308" cy="250"/>
              </a:xfrm>
            </p:grpSpPr>
            <p:sp>
              <p:nvSpPr>
                <p:cNvPr id="86" name="Line 24">
                  <a:extLst>
                    <a:ext uri="{FF2B5EF4-FFF2-40B4-BE49-F238E27FC236}">
                      <a16:creationId xmlns:a16="http://schemas.microsoft.com/office/drawing/2014/main" id="{07A57657-1466-4C2D-AAB9-67F75D1ECC1A}"/>
                    </a:ext>
                  </a:extLst>
                </p:cNvPr>
                <p:cNvSpPr/>
                <p:nvPr/>
              </p:nvSpPr>
              <p:spPr>
                <a:xfrm>
                  <a:off x="1317" y="2966"/>
                  <a:ext cx="219" cy="25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7" name="Line 25">
                  <a:extLst>
                    <a:ext uri="{FF2B5EF4-FFF2-40B4-BE49-F238E27FC236}">
                      <a16:creationId xmlns:a16="http://schemas.microsoft.com/office/drawing/2014/main" id="{070F7988-A865-4CEC-9308-24568FFE78A5}"/>
                    </a:ext>
                  </a:extLst>
                </p:cNvPr>
                <p:cNvSpPr/>
                <p:nvPr/>
              </p:nvSpPr>
              <p:spPr>
                <a:xfrm flipH="1">
                  <a:off x="1488" y="2987"/>
                  <a:ext cx="137" cy="229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5" name="Rectangle 26">
                <a:extLst>
                  <a:ext uri="{FF2B5EF4-FFF2-40B4-BE49-F238E27FC236}">
                    <a16:creationId xmlns:a16="http://schemas.microsoft.com/office/drawing/2014/main" id="{518B29BA-2AEF-451C-819F-AE74902C1A2C}"/>
                  </a:ext>
                </a:extLst>
              </p:cNvPr>
              <p:cNvSpPr/>
              <p:nvPr/>
            </p:nvSpPr>
            <p:spPr>
              <a:xfrm>
                <a:off x="2625" y="3461"/>
                <a:ext cx="57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逆序</a:t>
                </a: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2B69AF6C-3E86-4E70-B67C-FFE6FCCCED30}"/>
                </a:ext>
              </a:extLst>
            </p:cNvPr>
            <p:cNvGrpSpPr/>
            <p:nvPr/>
          </p:nvGrpSpPr>
          <p:grpSpPr>
            <a:xfrm>
              <a:off x="6198412" y="1406750"/>
              <a:ext cx="1620838" cy="903633"/>
              <a:chOff x="2486025" y="4223992"/>
              <a:chExt cx="1620838" cy="903633"/>
            </a:xfrm>
          </p:grpSpPr>
          <p:grpSp>
            <p:nvGrpSpPr>
              <p:cNvPr id="89" name="组合 5">
                <a:extLst>
                  <a:ext uri="{FF2B5EF4-FFF2-40B4-BE49-F238E27FC236}">
                    <a16:creationId xmlns:a16="http://schemas.microsoft.com/office/drawing/2014/main" id="{8E9A2314-0129-4EC5-9967-D2D9960A6B14}"/>
                  </a:ext>
                </a:extLst>
              </p:cNvPr>
              <p:cNvGrpSpPr/>
              <p:nvPr/>
            </p:nvGrpSpPr>
            <p:grpSpPr>
              <a:xfrm>
                <a:off x="2759075" y="4730750"/>
                <a:ext cx="1347788" cy="396875"/>
                <a:chOff x="2759314" y="4976478"/>
                <a:chExt cx="1348144" cy="396738"/>
              </a:xfrm>
            </p:grpSpPr>
            <p:cxnSp>
              <p:nvCxnSpPr>
                <p:cNvPr id="91" name="直接连接符 2">
                  <a:extLst>
                    <a:ext uri="{FF2B5EF4-FFF2-40B4-BE49-F238E27FC236}">
                      <a16:creationId xmlns:a16="http://schemas.microsoft.com/office/drawing/2014/main" id="{84ADD061-5516-4F58-BBC3-7D7622D6CA27}"/>
                    </a:ext>
                  </a:extLst>
                </p:cNvPr>
                <p:cNvCxnSpPr/>
                <p:nvPr/>
              </p:nvCxnSpPr>
              <p:spPr>
                <a:xfrm flipV="1">
                  <a:off x="2759314" y="4990761"/>
                  <a:ext cx="381101" cy="38245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4">
                  <a:extLst>
                    <a:ext uri="{FF2B5EF4-FFF2-40B4-BE49-F238E27FC236}">
                      <a16:creationId xmlns:a16="http://schemas.microsoft.com/office/drawing/2014/main" id="{8B57FFB6-ACB5-4750-B2DD-CE3C74DD94F8}"/>
                    </a:ext>
                  </a:extLst>
                </p:cNvPr>
                <p:cNvCxnSpPr/>
                <p:nvPr/>
              </p:nvCxnSpPr>
              <p:spPr>
                <a:xfrm>
                  <a:off x="3140415" y="4976478"/>
                  <a:ext cx="967043" cy="39673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3DB5AD2F-BB88-41D5-B15F-21E127434275}"/>
                  </a:ext>
                </a:extLst>
              </p:cNvPr>
              <p:cNvSpPr/>
              <p:nvPr/>
            </p:nvSpPr>
            <p:spPr>
              <a:xfrm>
                <a:off x="2486025" y="4223992"/>
                <a:ext cx="906462" cy="5238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逆序</a:t>
                </a: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6D8EFF5-01DD-4B98-A323-C3DCBDA6AD4F}"/>
                </a:ext>
              </a:extLst>
            </p:cNvPr>
            <p:cNvGrpSpPr/>
            <p:nvPr/>
          </p:nvGrpSpPr>
          <p:grpSpPr>
            <a:xfrm>
              <a:off x="6935012" y="2597721"/>
              <a:ext cx="906462" cy="903287"/>
              <a:chOff x="3222625" y="5414963"/>
              <a:chExt cx="906462" cy="903287"/>
            </a:xfrm>
          </p:grpSpPr>
          <p:grpSp>
            <p:nvGrpSpPr>
              <p:cNvPr id="94" name="组合 6">
                <a:extLst>
                  <a:ext uri="{FF2B5EF4-FFF2-40B4-BE49-F238E27FC236}">
                    <a16:creationId xmlns:a16="http://schemas.microsoft.com/office/drawing/2014/main" id="{BB5A6088-F27A-4818-9390-D79A75024B78}"/>
                  </a:ext>
                </a:extLst>
              </p:cNvPr>
              <p:cNvGrpSpPr/>
              <p:nvPr/>
            </p:nvGrpSpPr>
            <p:grpSpPr>
              <a:xfrm>
                <a:off x="3282950" y="5414963"/>
                <a:ext cx="773113" cy="425450"/>
                <a:chOff x="3283412" y="5661248"/>
                <a:chExt cx="772888" cy="425224"/>
              </a:xfrm>
            </p:grpSpPr>
            <p:cxnSp>
              <p:nvCxnSpPr>
                <p:cNvPr id="96" name="直接连接符 8">
                  <a:extLst>
                    <a:ext uri="{FF2B5EF4-FFF2-40B4-BE49-F238E27FC236}">
                      <a16:creationId xmlns:a16="http://schemas.microsoft.com/office/drawing/2014/main" id="{FA7FD52E-C39C-4EA2-961F-4FBBF3C91A57}"/>
                    </a:ext>
                  </a:extLst>
                </p:cNvPr>
                <p:cNvCxnSpPr/>
                <p:nvPr/>
              </p:nvCxnSpPr>
              <p:spPr>
                <a:xfrm>
                  <a:off x="3283412" y="5661248"/>
                  <a:ext cx="341214" cy="4252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AB9A4153-4ACC-4E5D-B5CF-8875DF733F4D}"/>
                    </a:ext>
                  </a:extLst>
                </p:cNvPr>
                <p:cNvCxnSpPr/>
                <p:nvPr/>
              </p:nvCxnSpPr>
              <p:spPr>
                <a:xfrm flipV="1">
                  <a:off x="3624626" y="5661248"/>
                  <a:ext cx="431674" cy="3871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7C0F6D1D-2B00-4068-92DC-D7EC76CE4E00}"/>
                  </a:ext>
                </a:extLst>
              </p:cNvPr>
              <p:cNvSpPr/>
              <p:nvPr/>
            </p:nvSpPr>
            <p:spPr>
              <a:xfrm>
                <a:off x="3222625" y="5794376"/>
                <a:ext cx="906462" cy="5238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逆序</a:t>
                </a:r>
              </a:p>
            </p:txBody>
          </p:sp>
        </p:grpSp>
      </p:grpSp>
      <p:cxnSp>
        <p:nvCxnSpPr>
          <p:cNvPr id="98" name="直接连接符 59">
            <a:extLst>
              <a:ext uri="{FF2B5EF4-FFF2-40B4-BE49-F238E27FC236}">
                <a16:creationId xmlns:a16="http://schemas.microsoft.com/office/drawing/2014/main" id="{65A8F9E1-9B07-4FE0-A125-08E71C4B8C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645652E-B397-423C-A820-E6B924011BAF}"/>
              </a:ext>
            </a:extLst>
          </p:cNvPr>
          <p:cNvSpPr/>
          <p:nvPr/>
        </p:nvSpPr>
        <p:spPr>
          <a:xfrm>
            <a:off x="663275" y="5235466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数字的逆序数加起来，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42562-734D-4668-A126-AD1AF9213D19}"/>
              </a:ext>
            </a:extLst>
          </p:cNvPr>
          <p:cNvSpPr/>
          <p:nvPr/>
        </p:nvSpPr>
        <p:spPr>
          <a:xfrm>
            <a:off x="675948" y="3483593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的一个排列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 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55985A-6CE8-4DFC-9AB0-BB2463008874}"/>
              </a:ext>
            </a:extLst>
          </p:cNvPr>
          <p:cNvSpPr/>
          <p:nvPr/>
        </p:nvSpPr>
        <p:spPr>
          <a:xfrm>
            <a:off x="611560" y="410323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ea"/>
              </a:rPr>
              <a:t>的逆序</a:t>
            </a:r>
            <a:r>
              <a:rPr lang="zh-CN" altLang="en-US" sz="2800" b="1" dirty="0">
                <a:latin typeface="+mn-ea"/>
              </a:rPr>
              <a:t>数，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6" grpId="0"/>
      <p:bldP spid="27" grpId="0" bldLvl="0" animBg="1"/>
      <p:bldP spid="29" grpId="0"/>
      <p:bldP spid="30" grpId="0"/>
      <p:bldP spid="31" grpId="0"/>
      <p:bldP spid="34" grpId="0" bldLvl="0" animBg="1"/>
      <p:bldP spid="35" grpId="0" bldLvl="0" animBg="1"/>
      <p:bldP spid="3" grpId="0"/>
      <p:bldP spid="38" grpId="0"/>
      <p:bldP spid="40" grpId="0"/>
      <p:bldP spid="41" grpId="0"/>
      <p:bldP spid="28" grpId="0"/>
      <p:bldP spid="8217" grpId="0"/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538163" y="2497138"/>
            <a:ext cx="81375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计算下列排列的逆序数，并讨论它的奇偶性：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33315"/>
              </p:ext>
            </p:extLst>
          </p:nvPr>
        </p:nvGraphicFramePr>
        <p:xfrm>
          <a:off x="2662793" y="3141663"/>
          <a:ext cx="2633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2793" y="3141663"/>
                        <a:ext cx="263366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3"/>
          <p:cNvSpPr/>
          <p:nvPr/>
        </p:nvSpPr>
        <p:spPr>
          <a:xfrm>
            <a:off x="1327150" y="1193800"/>
            <a:ext cx="6053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逆序数为奇数的排列称为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奇排列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54"/>
          <p:cNvSpPr/>
          <p:nvPr/>
        </p:nvSpPr>
        <p:spPr>
          <a:xfrm>
            <a:off x="1284288" y="1795463"/>
            <a:ext cx="53641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逆序数为偶数的排列称为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偶排列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6" name="Rectangle 55"/>
          <p:cNvSpPr/>
          <p:nvPr/>
        </p:nvSpPr>
        <p:spPr>
          <a:xfrm>
            <a:off x="2874963" y="284351"/>
            <a:ext cx="38795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自然数排列的奇偶性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611188" y="3900488"/>
            <a:ext cx="5445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362200" y="3986213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r:id="rId5" imgW="3274060" imgH="405765" progId="Equation.3">
                  <p:embed/>
                </p:oleObj>
              </mc:Choice>
              <mc:Fallback>
                <p:oleObj r:id="rId5" imgW="3274060" imgH="4057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986213"/>
                        <a:ext cx="32766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5486400" y="4443413"/>
            <a:ext cx="214313" cy="558800"/>
            <a:chOff x="3264" y="1440"/>
            <a:chExt cx="135" cy="352"/>
          </a:xfrm>
        </p:grpSpPr>
        <p:sp>
          <p:nvSpPr>
            <p:cNvPr id="10297" name="Line 7"/>
            <p:cNvSpPr/>
            <p:nvPr/>
          </p:nvSpPr>
          <p:spPr>
            <a:xfrm>
              <a:off x="3312" y="14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98" name="Object 8"/>
            <p:cNvGraphicFramePr>
              <a:graphicFrameLocks noChangeAspect="1"/>
            </p:cNvGraphicFramePr>
            <p:nvPr/>
          </p:nvGraphicFramePr>
          <p:xfrm>
            <a:off x="3264" y="1584"/>
            <a:ext cx="13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r:id="rId7" imgW="215900" imgH="329565" progId="Equation.3">
                    <p:embed/>
                  </p:oleObj>
                </mc:Choice>
                <mc:Fallback>
                  <p:oleObj r:id="rId7" imgW="215900" imgH="3295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64" y="1584"/>
                          <a:ext cx="135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"/>
          <p:cNvGrpSpPr/>
          <p:nvPr/>
        </p:nvGrpSpPr>
        <p:grpSpPr>
          <a:xfrm>
            <a:off x="5105400" y="4443413"/>
            <a:ext cx="214313" cy="544512"/>
            <a:chOff x="3024" y="1440"/>
            <a:chExt cx="135" cy="343"/>
          </a:xfrm>
        </p:grpSpPr>
        <p:sp>
          <p:nvSpPr>
            <p:cNvPr id="10295" name="Line 10"/>
            <p:cNvSpPr/>
            <p:nvPr/>
          </p:nvSpPr>
          <p:spPr>
            <a:xfrm>
              <a:off x="3072" y="14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96" name="Object 11"/>
            <p:cNvGraphicFramePr>
              <a:graphicFrameLocks noChangeAspect="1"/>
            </p:cNvGraphicFramePr>
            <p:nvPr/>
          </p:nvGraphicFramePr>
          <p:xfrm>
            <a:off x="3024" y="1584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r:id="rId9" imgW="215900" imgH="316865" progId="Equation.3">
                    <p:embed/>
                  </p:oleObj>
                </mc:Choice>
                <mc:Fallback>
                  <p:oleObj r:id="rId9" imgW="215900" imgH="31686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4" y="1584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2"/>
          <p:cNvGrpSpPr/>
          <p:nvPr/>
        </p:nvGrpSpPr>
        <p:grpSpPr>
          <a:xfrm>
            <a:off x="2433638" y="4405313"/>
            <a:ext cx="2576512" cy="596900"/>
            <a:chOff x="1392" y="2024"/>
            <a:chExt cx="1623" cy="376"/>
          </a:xfrm>
        </p:grpSpPr>
        <p:grpSp>
          <p:nvGrpSpPr>
            <p:cNvPr id="10274" name="Group 13"/>
            <p:cNvGrpSpPr/>
            <p:nvPr/>
          </p:nvGrpSpPr>
          <p:grpSpPr>
            <a:xfrm>
              <a:off x="2880" y="2048"/>
              <a:ext cx="135" cy="343"/>
              <a:chOff x="2784" y="1440"/>
              <a:chExt cx="135" cy="343"/>
            </a:xfrm>
          </p:grpSpPr>
          <p:sp>
            <p:nvSpPr>
              <p:cNvPr id="10293" name="Line 14"/>
              <p:cNvSpPr/>
              <p:nvPr/>
            </p:nvSpPr>
            <p:spPr>
              <a:xfrm>
                <a:off x="2832" y="1440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94" name="Object 15"/>
              <p:cNvGraphicFramePr>
                <a:graphicFrameLocks noChangeAspect="1"/>
              </p:cNvGraphicFramePr>
              <p:nvPr/>
            </p:nvGraphicFramePr>
            <p:xfrm>
              <a:off x="2784" y="1584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r:id="rId11" imgW="215900" imgH="316865" progId="Equation.3">
                      <p:embed/>
                    </p:oleObj>
                  </mc:Choice>
                  <mc:Fallback>
                    <p:oleObj r:id="rId11" imgW="215900" imgH="316865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784" y="1584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5" name="Group 16"/>
            <p:cNvGrpSpPr/>
            <p:nvPr/>
          </p:nvGrpSpPr>
          <p:grpSpPr>
            <a:xfrm>
              <a:off x="2592" y="2048"/>
              <a:ext cx="144" cy="352"/>
              <a:chOff x="2544" y="1440"/>
              <a:chExt cx="144" cy="352"/>
            </a:xfrm>
          </p:grpSpPr>
          <p:sp>
            <p:nvSpPr>
              <p:cNvPr id="10291" name="Line 17"/>
              <p:cNvSpPr/>
              <p:nvPr/>
            </p:nvSpPr>
            <p:spPr>
              <a:xfrm>
                <a:off x="2592" y="1440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92" name="Object 18"/>
              <p:cNvGraphicFramePr>
                <a:graphicFrameLocks noChangeAspect="1"/>
              </p:cNvGraphicFramePr>
              <p:nvPr/>
            </p:nvGraphicFramePr>
            <p:xfrm>
              <a:off x="2544" y="1584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r:id="rId12" imgW="228600" imgH="330200" progId="Equation.3">
                      <p:embed/>
                    </p:oleObj>
                  </mc:Choice>
                  <mc:Fallback>
                    <p:oleObj r:id="rId12" imgW="228600" imgH="3302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544" y="1584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6" name="Group 19"/>
            <p:cNvGrpSpPr/>
            <p:nvPr/>
          </p:nvGrpSpPr>
          <p:grpSpPr>
            <a:xfrm>
              <a:off x="2352" y="2048"/>
              <a:ext cx="120" cy="343"/>
              <a:chOff x="2304" y="1440"/>
              <a:chExt cx="120" cy="343"/>
            </a:xfrm>
          </p:grpSpPr>
          <p:sp>
            <p:nvSpPr>
              <p:cNvPr id="10289" name="Line 20"/>
              <p:cNvSpPr/>
              <p:nvPr/>
            </p:nvSpPr>
            <p:spPr>
              <a:xfrm>
                <a:off x="2352" y="1440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90" name="Object 21"/>
              <p:cNvGraphicFramePr>
                <a:graphicFrameLocks noChangeAspect="1"/>
              </p:cNvGraphicFramePr>
              <p:nvPr/>
            </p:nvGraphicFramePr>
            <p:xfrm>
              <a:off x="2304" y="1584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r:id="rId14" imgW="190500" imgH="317500" progId="Equation.3">
                      <p:embed/>
                    </p:oleObj>
                  </mc:Choice>
                  <mc:Fallback>
                    <p:oleObj r:id="rId14" imgW="190500" imgH="3175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304" y="1584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7" name="Group 22"/>
            <p:cNvGrpSpPr/>
            <p:nvPr/>
          </p:nvGrpSpPr>
          <p:grpSpPr>
            <a:xfrm>
              <a:off x="2112" y="2048"/>
              <a:ext cx="135" cy="352"/>
              <a:chOff x="2112" y="2048"/>
              <a:chExt cx="135" cy="352"/>
            </a:xfrm>
          </p:grpSpPr>
          <p:sp>
            <p:nvSpPr>
              <p:cNvPr id="10287" name="Line 23"/>
              <p:cNvSpPr/>
              <p:nvPr/>
            </p:nvSpPr>
            <p:spPr>
              <a:xfrm>
                <a:off x="2184" y="204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88" name="Object 24"/>
              <p:cNvGraphicFramePr>
                <a:graphicFrameLocks noChangeAspect="1"/>
              </p:cNvGraphicFramePr>
              <p:nvPr/>
            </p:nvGraphicFramePr>
            <p:xfrm>
              <a:off x="2112" y="2192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r:id="rId16" imgW="215900" imgH="329565" progId="Equation.3">
                      <p:embed/>
                    </p:oleObj>
                  </mc:Choice>
                  <mc:Fallback>
                    <p:oleObj r:id="rId16" imgW="215900" imgH="329565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12" y="2192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8" name="Group 25"/>
            <p:cNvGrpSpPr/>
            <p:nvPr/>
          </p:nvGrpSpPr>
          <p:grpSpPr>
            <a:xfrm>
              <a:off x="1872" y="2024"/>
              <a:ext cx="135" cy="376"/>
              <a:chOff x="1872" y="2024"/>
              <a:chExt cx="135" cy="376"/>
            </a:xfrm>
          </p:grpSpPr>
          <p:sp>
            <p:nvSpPr>
              <p:cNvPr id="10285" name="Line 26"/>
              <p:cNvSpPr/>
              <p:nvPr/>
            </p:nvSpPr>
            <p:spPr>
              <a:xfrm>
                <a:off x="1944" y="202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86" name="Object 27"/>
              <p:cNvGraphicFramePr>
                <a:graphicFrameLocks noChangeAspect="1"/>
              </p:cNvGraphicFramePr>
              <p:nvPr/>
            </p:nvGraphicFramePr>
            <p:xfrm>
              <a:off x="1872" y="2192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r:id="rId18" imgW="215900" imgH="329565" progId="Equation.3">
                      <p:embed/>
                    </p:oleObj>
                  </mc:Choice>
                  <mc:Fallback>
                    <p:oleObj r:id="rId18" imgW="215900" imgH="329565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72" y="2192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9" name="Group 28"/>
            <p:cNvGrpSpPr/>
            <p:nvPr/>
          </p:nvGrpSpPr>
          <p:grpSpPr>
            <a:xfrm>
              <a:off x="1680" y="2048"/>
              <a:ext cx="120" cy="343"/>
              <a:chOff x="1632" y="1440"/>
              <a:chExt cx="120" cy="343"/>
            </a:xfrm>
          </p:grpSpPr>
          <p:sp>
            <p:nvSpPr>
              <p:cNvPr id="10283" name="Line 29"/>
              <p:cNvSpPr/>
              <p:nvPr/>
            </p:nvSpPr>
            <p:spPr>
              <a:xfrm>
                <a:off x="1680" y="1440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84" name="Object 30"/>
              <p:cNvGraphicFramePr>
                <a:graphicFrameLocks noChangeAspect="1"/>
              </p:cNvGraphicFramePr>
              <p:nvPr/>
            </p:nvGraphicFramePr>
            <p:xfrm>
              <a:off x="1632" y="1584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r:id="rId19" imgW="190500" imgH="317500" progId="Equation.3">
                      <p:embed/>
                    </p:oleObj>
                  </mc:Choice>
                  <mc:Fallback>
                    <p:oleObj r:id="rId19" imgW="190500" imgH="3175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632" y="1584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80" name="Group 31"/>
            <p:cNvGrpSpPr/>
            <p:nvPr/>
          </p:nvGrpSpPr>
          <p:grpSpPr>
            <a:xfrm>
              <a:off x="1392" y="2048"/>
              <a:ext cx="135" cy="352"/>
              <a:chOff x="1344" y="1440"/>
              <a:chExt cx="135" cy="352"/>
            </a:xfrm>
          </p:grpSpPr>
          <p:sp>
            <p:nvSpPr>
              <p:cNvPr id="10281" name="Line 32"/>
              <p:cNvSpPr/>
              <p:nvPr/>
            </p:nvSpPr>
            <p:spPr>
              <a:xfrm>
                <a:off x="1440" y="1440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82" name="Object 33"/>
              <p:cNvGraphicFramePr>
                <a:graphicFrameLocks noChangeAspect="1"/>
              </p:cNvGraphicFramePr>
              <p:nvPr/>
            </p:nvGraphicFramePr>
            <p:xfrm>
              <a:off x="1344" y="1584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r:id="rId20" imgW="215900" imgH="329565" progId="Equation.3">
                      <p:embed/>
                    </p:oleObj>
                  </mc:Choice>
                  <mc:Fallback>
                    <p:oleObj r:id="rId20" imgW="215900" imgH="329565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344" y="1584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7" name="Object 34"/>
          <p:cNvGraphicFramePr>
            <a:graphicFrameLocks noChangeAspect="1"/>
          </p:cNvGraphicFramePr>
          <p:nvPr/>
        </p:nvGraphicFramePr>
        <p:xfrm>
          <a:off x="1781175" y="5327650"/>
          <a:ext cx="5810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r:id="rId21" imgW="254000" imgH="139700" progId="Equation.3">
                  <p:embed/>
                </p:oleObj>
              </mc:Choice>
              <mc:Fallback>
                <p:oleObj r:id="rId21" imgW="254000" imgH="139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81175" y="5327650"/>
                        <a:ext cx="581025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5"/>
          <p:cNvGraphicFramePr>
            <a:graphicFrameLocks noChangeAspect="1"/>
          </p:cNvGraphicFramePr>
          <p:nvPr/>
        </p:nvGraphicFramePr>
        <p:xfrm>
          <a:off x="6875463" y="530225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r:id="rId23" imgW="698500" imgH="330200" progId="Equation.3">
                  <p:embed/>
                </p:oleObj>
              </mc:Choice>
              <mc:Fallback>
                <p:oleObj r:id="rId23" imgW="698500" imgH="330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5463" y="530225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6"/>
          <p:cNvSpPr/>
          <p:nvPr/>
        </p:nvSpPr>
        <p:spPr>
          <a:xfrm>
            <a:off x="1785938" y="5780088"/>
            <a:ext cx="276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此排列为</a:t>
            </a:r>
            <a:r>
              <a:rPr lang="zh-CN" altLang="en-US" sz="2800" b="1" dirty="0">
                <a:solidFill>
                  <a:srgbClr val="FF0000"/>
                </a:solidFill>
              </a:rPr>
              <a:t>偶排列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8" name="Group 37"/>
          <p:cNvGrpSpPr/>
          <p:nvPr/>
        </p:nvGrpSpPr>
        <p:grpSpPr>
          <a:xfrm>
            <a:off x="3089275" y="3917950"/>
            <a:ext cx="2244725" cy="398463"/>
            <a:chOff x="1850" y="1728"/>
            <a:chExt cx="1414" cy="251"/>
          </a:xfrm>
        </p:grpSpPr>
        <p:sp>
          <p:nvSpPr>
            <p:cNvPr id="10269" name="Oval 38"/>
            <p:cNvSpPr/>
            <p:nvPr/>
          </p:nvSpPr>
          <p:spPr>
            <a:xfrm>
              <a:off x="1850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70" name="Oval 39"/>
            <p:cNvSpPr/>
            <p:nvPr/>
          </p:nvSpPr>
          <p:spPr>
            <a:xfrm>
              <a:off x="2090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71" name="Oval 40"/>
            <p:cNvSpPr/>
            <p:nvPr/>
          </p:nvSpPr>
          <p:spPr>
            <a:xfrm>
              <a:off x="2330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72" name="Oval 41"/>
            <p:cNvSpPr/>
            <p:nvPr/>
          </p:nvSpPr>
          <p:spPr>
            <a:xfrm>
              <a:off x="2559" y="1739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73" name="Oval 42"/>
            <p:cNvSpPr/>
            <p:nvPr/>
          </p:nvSpPr>
          <p:spPr>
            <a:xfrm>
              <a:off x="3024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9" name="Group 43"/>
          <p:cNvGrpSpPr/>
          <p:nvPr/>
        </p:nvGrpSpPr>
        <p:grpSpPr>
          <a:xfrm>
            <a:off x="3100388" y="3935413"/>
            <a:ext cx="1506537" cy="398462"/>
            <a:chOff x="1857" y="1728"/>
            <a:chExt cx="949" cy="251"/>
          </a:xfrm>
        </p:grpSpPr>
        <p:sp>
          <p:nvSpPr>
            <p:cNvPr id="10265" name="Oval 44"/>
            <p:cNvSpPr/>
            <p:nvPr/>
          </p:nvSpPr>
          <p:spPr>
            <a:xfrm>
              <a:off x="1857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66" name="Oval 45"/>
            <p:cNvSpPr/>
            <p:nvPr/>
          </p:nvSpPr>
          <p:spPr>
            <a:xfrm>
              <a:off x="2086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67" name="Oval 46"/>
            <p:cNvSpPr/>
            <p:nvPr/>
          </p:nvSpPr>
          <p:spPr>
            <a:xfrm>
              <a:off x="2315" y="1728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68" name="Oval 47"/>
            <p:cNvSpPr/>
            <p:nvPr/>
          </p:nvSpPr>
          <p:spPr>
            <a:xfrm>
              <a:off x="2566" y="1739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51" name="Object 48"/>
          <p:cNvGraphicFramePr>
            <a:graphicFrameLocks noChangeAspect="1"/>
          </p:cNvGraphicFramePr>
          <p:nvPr/>
        </p:nvGraphicFramePr>
        <p:xfrm>
          <a:off x="2347913" y="5329238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r:id="rId25" imgW="203200" imgH="304800" progId="Equation.3">
                  <p:embed/>
                </p:oleObj>
              </mc:Choice>
              <mc:Fallback>
                <p:oleObj r:id="rId25" imgW="203200" imgH="304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47913" y="5329238"/>
                        <a:ext cx="203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9"/>
          <p:cNvGraphicFramePr>
            <a:graphicFrameLocks noChangeAspect="1"/>
          </p:cNvGraphicFramePr>
          <p:nvPr/>
        </p:nvGraphicFramePr>
        <p:xfrm>
          <a:off x="2633663" y="5311775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27" imgW="481965" imgH="304800" progId="Equation.3">
                  <p:embed/>
                </p:oleObj>
              </mc:Choice>
              <mc:Fallback>
                <p:oleObj r:id="rId27" imgW="481965" imgH="304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33663" y="5311775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0"/>
          <p:cNvGraphicFramePr>
            <a:graphicFrameLocks noChangeAspect="1"/>
          </p:cNvGraphicFramePr>
          <p:nvPr/>
        </p:nvGraphicFramePr>
        <p:xfrm>
          <a:off x="3233738" y="5322888"/>
          <a:ext cx="353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29" imgW="3527425" imgH="317500" progId="Equation.3">
                  <p:embed/>
                </p:oleObj>
              </mc:Choice>
              <mc:Fallback>
                <p:oleObj r:id="rId29" imgW="3527425" imgH="317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33738" y="5322888"/>
                        <a:ext cx="3530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AutoShape 51"/>
          <p:cNvSpPr/>
          <p:nvPr/>
        </p:nvSpPr>
        <p:spPr>
          <a:xfrm>
            <a:off x="5300663" y="3613150"/>
            <a:ext cx="503237" cy="3286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5" name="AutoShape 52"/>
          <p:cNvSpPr/>
          <p:nvPr/>
        </p:nvSpPr>
        <p:spPr>
          <a:xfrm>
            <a:off x="4868863" y="3613150"/>
            <a:ext cx="503237" cy="3286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1026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9" name="直接连接符 59">
            <a:extLst>
              <a:ext uri="{FF2B5EF4-FFF2-40B4-BE49-F238E27FC236}">
                <a16:creationId xmlns:a16="http://schemas.microsoft.com/office/drawing/2014/main" id="{4303851D-019C-4631-B56F-177BAEAF6D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10246" grpId="0"/>
      <p:bldP spid="7" grpId="0" bldLvl="0" animBg="1"/>
      <p:bldP spid="39" grpId="0" bldLvl="0" animBg="1"/>
      <p:bldP spid="54" grpId="0" bldLvl="0" animBg="1"/>
      <p:bldP spid="5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ChangeArrowheads="1"/>
          </p:cNvSpPr>
          <p:nvPr/>
        </p:nvSpPr>
        <p:spPr bwMode="auto">
          <a:xfrm>
            <a:off x="-66675" y="600075"/>
            <a:ext cx="1804988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1267" name="对象 2"/>
          <p:cNvGraphicFramePr>
            <a:graphicFrameLocks noChangeAspect="1"/>
          </p:cNvGraphicFramePr>
          <p:nvPr/>
        </p:nvGraphicFramePr>
        <p:xfrm>
          <a:off x="1774825" y="549275"/>
          <a:ext cx="40925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4" imgW="42976800" imgH="6705600" progId="Equation.DSMT4">
                  <p:embed/>
                </p:oleObj>
              </mc:Choice>
              <mc:Fallback>
                <p:oleObj r:id="rId4" imgW="42976800" imgH="6705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549275"/>
                        <a:ext cx="4092575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7188" y="1155700"/>
            <a:ext cx="546100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1225" y="1152525"/>
            <a:ext cx="57086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从排列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135…(2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-1)246…(2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看，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11225" y="1766888"/>
            <a:ext cx="3284538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135…(2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11225" y="2381250"/>
            <a:ext cx="3076575" cy="5222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246…(2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813175" y="2416175"/>
            <a:ext cx="3251200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之间也没有逆序，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986213" y="1820863"/>
            <a:ext cx="289083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之间没有逆序，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911225" y="2994025"/>
            <a:ext cx="5595938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只有前后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个数之间才构成逆序． 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647700" y="3606800"/>
            <a:ext cx="4079875" cy="5222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最大且排在最后，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129088" y="3606800"/>
            <a:ext cx="2797175" cy="5222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故逆序数为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28650" y="4221163"/>
            <a:ext cx="5510213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的前面有数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比它大，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372100" y="4225925"/>
            <a:ext cx="2798763" cy="523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故逆序数为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47700" y="4798378"/>
            <a:ext cx="6395720" cy="52197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-4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的前面有数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比它大，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588125" y="4798378"/>
            <a:ext cx="2533015" cy="52197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故逆序数为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2;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82688" y="5229225"/>
            <a:ext cx="90328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847850" y="5325428"/>
            <a:ext cx="4987290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前面有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个数比它大，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6012180" y="5320983"/>
            <a:ext cx="2935605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故逆序数为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9182" y="5804853"/>
          <a:ext cx="350075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6" imgW="1790700" imgH="279400" progId="Equation.DSMT4">
                  <p:embed/>
                </p:oleObj>
              </mc:Choice>
              <mc:Fallback>
                <p:oleObj r:id="rId6" imgW="1790700" imgH="279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182" y="5804853"/>
                        <a:ext cx="350075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800408" y="5760720"/>
          <a:ext cx="137096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8" imgW="660400" imgH="393700" progId="Equation.DSMT4">
                  <p:embed/>
                </p:oleObj>
              </mc:Choice>
              <mc:Fallback>
                <p:oleObj r:id="rId8" imgW="660400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0408" y="5760720"/>
                        <a:ext cx="1370965" cy="611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28650" y="5804853"/>
            <a:ext cx="1620520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因此有，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12" grpId="0" bldLvl="0" animBg="1"/>
      <p:bldP spid="16" grpId="0" bldLvl="0" animBg="1"/>
      <p:bldP spid="18" grpId="0" bldLvl="0" animBg="1"/>
      <p:bldP spid="19" grpId="0"/>
      <p:bldP spid="20" grpId="0" bldLvl="0" animBg="1"/>
      <p:bldP spid="23" grpId="0" bldLvl="0" animBg="1"/>
      <p:bldP spid="25" grpId="0" bldLvl="0" animBg="1"/>
      <p:bldP spid="28" grpId="0" bldLvl="0" animBg="1"/>
      <p:bldP spid="30" grpId="0" bldLvl="0" animBg="1"/>
      <p:bldP spid="31" grpId="0" bldLvl="0" animBg="1"/>
      <p:bldP spid="32" grpId="0" bldLvl="0" animBg="1"/>
      <p:bldP spid="33" grpId="0"/>
      <p:bldP spid="36" grpId="0" bldLvl="0" animBg="1"/>
      <p:bldP spid="37" grpId="0" bldLvl="0" animBg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/>
        </p:nvSpPr>
        <p:spPr>
          <a:xfrm>
            <a:off x="4123098" y="271462"/>
            <a:ext cx="1997075" cy="55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二、对换</a:t>
            </a:r>
          </a:p>
        </p:txBody>
      </p:sp>
      <p:sp>
        <p:nvSpPr>
          <p:cNvPr id="84995" name="Text Box 3"/>
          <p:cNvSpPr txBox="1"/>
          <p:nvPr/>
        </p:nvSpPr>
        <p:spPr>
          <a:xfrm>
            <a:off x="827088" y="1136968"/>
            <a:ext cx="2026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对换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4996" name="Text Box 4"/>
          <p:cNvSpPr txBox="1"/>
          <p:nvPr/>
        </p:nvSpPr>
        <p:spPr>
          <a:xfrm>
            <a:off x="3060700" y="962025"/>
            <a:ext cx="5522913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在排列中，将任意两个元素对调，</a:t>
            </a:r>
          </a:p>
        </p:txBody>
      </p:sp>
      <p:sp>
        <p:nvSpPr>
          <p:cNvPr id="84997" name="Rectangle 5"/>
          <p:cNvSpPr/>
          <p:nvPr/>
        </p:nvSpPr>
        <p:spPr>
          <a:xfrm>
            <a:off x="969963" y="2447925"/>
            <a:ext cx="62604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将相邻两个元素对调，叫作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相邻对换．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1850" y="1565275"/>
            <a:ext cx="804799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其余元素不动，这种得到新排列的方法叫作对换．</a:t>
            </a:r>
          </a:p>
        </p:txBody>
      </p:sp>
      <p:sp>
        <p:nvSpPr>
          <p:cNvPr id="84999" name="Text Box 7"/>
          <p:cNvSpPr txBox="1"/>
          <p:nvPr/>
        </p:nvSpPr>
        <p:spPr>
          <a:xfrm>
            <a:off x="965200" y="3122613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85001" name="Line 9"/>
          <p:cNvSpPr/>
          <p:nvPr/>
        </p:nvSpPr>
        <p:spPr>
          <a:xfrm>
            <a:off x="2630488" y="4140200"/>
            <a:ext cx="0" cy="381000"/>
          </a:xfrm>
          <a:prstGeom prst="line">
            <a:avLst/>
          </a:prstGeom>
          <a:ln w="28575" cap="flat" cmpd="sng">
            <a:solidFill>
              <a:srgbClr val="F9070D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" name="对象 67"/>
          <p:cNvGraphicFramePr>
            <a:graphicFrameLocks noChangeAspect="1"/>
          </p:cNvGraphicFramePr>
          <p:nvPr/>
        </p:nvGraphicFramePr>
        <p:xfrm>
          <a:off x="1373188" y="3722688"/>
          <a:ext cx="2516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3" imgW="1358900" imgH="228600" progId="Equation.DSMT4">
                  <p:embed/>
                </p:oleObj>
              </mc:Choice>
              <mc:Fallback>
                <p:oleObj r:id="rId3" imgW="13589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188" y="3722688"/>
                        <a:ext cx="251618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68"/>
          <p:cNvGraphicFramePr>
            <a:graphicFrameLocks noChangeAspect="1"/>
          </p:cNvGraphicFramePr>
          <p:nvPr/>
        </p:nvGraphicFramePr>
        <p:xfrm>
          <a:off x="1374775" y="4521200"/>
          <a:ext cx="2514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5" imgW="1358900" imgH="228600" progId="Equation.DSMT4">
                  <p:embed/>
                </p:oleObj>
              </mc:Choice>
              <mc:Fallback>
                <p:oleObj r:id="rId5" imgW="13589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4775" y="4521200"/>
                        <a:ext cx="25146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82"/>
          <p:cNvGraphicFramePr>
            <a:graphicFrameLocks noChangeAspect="1"/>
          </p:cNvGraphicFramePr>
          <p:nvPr/>
        </p:nvGraphicFramePr>
        <p:xfrm>
          <a:off x="4452938" y="3722688"/>
          <a:ext cx="3622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7" imgW="1892300" imgH="241300" progId="Equation.DSMT4">
                  <p:embed/>
                </p:oleObj>
              </mc:Choice>
              <mc:Fallback>
                <p:oleObj r:id="rId7" imgW="1892300" imgH="241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2938" y="3722688"/>
                        <a:ext cx="3622675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4452938" y="4487863"/>
          <a:ext cx="3622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9" imgW="1892300" imgH="241300" progId="Equation.DSMT4">
                  <p:embed/>
                </p:oleObj>
              </mc:Choice>
              <mc:Fallback>
                <p:oleObj r:id="rId9" imgW="1892300" imgH="241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2938" y="4487863"/>
                        <a:ext cx="3622675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/>
          <p:nvPr/>
        </p:nvSpPr>
        <p:spPr>
          <a:xfrm>
            <a:off x="5700713" y="4195763"/>
            <a:ext cx="0" cy="381000"/>
          </a:xfrm>
          <a:prstGeom prst="line">
            <a:avLst/>
          </a:prstGeom>
          <a:ln w="28575" cap="flat" cmpd="sng">
            <a:solidFill>
              <a:srgbClr val="F9070D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Line 9"/>
          <p:cNvSpPr/>
          <p:nvPr/>
        </p:nvSpPr>
        <p:spPr>
          <a:xfrm>
            <a:off x="6759575" y="4179888"/>
            <a:ext cx="0" cy="381000"/>
          </a:xfrm>
          <a:prstGeom prst="line">
            <a:avLst/>
          </a:prstGeom>
          <a:ln w="28575" cap="flat" cmpd="sng">
            <a:solidFill>
              <a:srgbClr val="F9070D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文本框 11"/>
          <p:cNvSpPr txBox="1"/>
          <p:nvPr/>
        </p:nvSpPr>
        <p:spPr>
          <a:xfrm>
            <a:off x="1706563" y="5195888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相邻对换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24463" y="5095875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任意对换</a:t>
            </a:r>
          </a:p>
        </p:txBody>
      </p:sp>
      <p:pic>
        <p:nvPicPr>
          <p:cNvPr id="1332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59">
            <a:extLst>
              <a:ext uri="{FF2B5EF4-FFF2-40B4-BE49-F238E27FC236}">
                <a16:creationId xmlns:a16="http://schemas.microsoft.com/office/drawing/2014/main" id="{44522CEC-6772-4E29-B607-79C5D2F84F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84995" grpId="0"/>
      <p:bldP spid="84996" grpId="0"/>
      <p:bldP spid="84997" grpId="0"/>
      <p:bldP spid="2" grpId="0"/>
      <p:bldP spid="8499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/>
          <p:nvPr/>
        </p:nvSpPr>
        <p:spPr>
          <a:xfrm>
            <a:off x="1260475" y="441325"/>
            <a:ext cx="60483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　将一个排列中任意两个元素对换，</a:t>
            </a:r>
          </a:p>
        </p:txBody>
      </p:sp>
      <p:sp>
        <p:nvSpPr>
          <p:cNvPr id="86019" name="Text Box 3"/>
          <p:cNvSpPr txBox="1"/>
          <p:nvPr/>
        </p:nvSpPr>
        <p:spPr>
          <a:xfrm>
            <a:off x="636588" y="1612900"/>
            <a:ext cx="16541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sp>
        <p:nvSpPr>
          <p:cNvPr id="86020" name="Text Box 4"/>
          <p:cNvSpPr txBox="1"/>
          <p:nvPr/>
        </p:nvSpPr>
        <p:spPr>
          <a:xfrm>
            <a:off x="1577975" y="1612900"/>
            <a:ext cx="327818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设排列为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相邻对换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3771900" y="2076450"/>
            <a:ext cx="1630363" cy="522288"/>
            <a:chOff x="2409" y="2349"/>
            <a:chExt cx="1027" cy="329"/>
          </a:xfrm>
        </p:grpSpPr>
        <p:sp>
          <p:nvSpPr>
            <p:cNvPr id="14357" name="Line 7"/>
            <p:cNvSpPr/>
            <p:nvPr/>
          </p:nvSpPr>
          <p:spPr>
            <a:xfrm>
              <a:off x="2410" y="2662"/>
              <a:ext cx="1008" cy="0"/>
            </a:xfrm>
            <a:prstGeom prst="line">
              <a:avLst/>
            </a:prstGeom>
            <a:ln w="28575" cap="flat" cmpd="sng">
              <a:solidFill>
                <a:srgbClr val="F9070D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8" name="Text Box 8"/>
            <p:cNvSpPr txBox="1"/>
            <p:nvPr/>
          </p:nvSpPr>
          <p:spPr>
            <a:xfrm>
              <a:off x="2409" y="2349"/>
              <a:ext cx="102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对换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5615" name="Rectangle 13"/>
          <p:cNvSpPr/>
          <p:nvPr/>
        </p:nvSpPr>
        <p:spPr>
          <a:xfrm>
            <a:off x="1195388" y="2770188"/>
            <a:ext cx="5721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外，其他元素的逆序数不改变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7925" y="962025"/>
            <a:ext cx="1970405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变奇偶性．</a:t>
            </a:r>
          </a:p>
        </p:txBody>
      </p:sp>
      <p:sp>
        <p:nvSpPr>
          <p:cNvPr id="14344" name="文本框 4"/>
          <p:cNvSpPr txBox="1"/>
          <p:nvPr/>
        </p:nvSpPr>
        <p:spPr>
          <a:xfrm>
            <a:off x="412750" y="584200"/>
            <a:ext cx="10756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16738" y="404495"/>
            <a:ext cx="1255395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排列改</a:t>
            </a:r>
            <a:endParaRPr lang="zh-CN" altLang="en-US" sz="2800" dirty="0"/>
          </a:p>
        </p:txBody>
      </p:sp>
      <p:graphicFrame>
        <p:nvGraphicFramePr>
          <p:cNvPr id="7" name="对象 67"/>
          <p:cNvGraphicFramePr>
            <a:graphicFrameLocks noChangeAspect="1"/>
          </p:cNvGraphicFramePr>
          <p:nvPr/>
        </p:nvGraphicFramePr>
        <p:xfrm>
          <a:off x="1177925" y="2127250"/>
          <a:ext cx="2516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1358900" imgH="228600" progId="Equation.DSMT4">
                  <p:embed/>
                </p:oleObj>
              </mc:Choice>
              <mc:Fallback>
                <p:oleObj r:id="rId4" imgW="13589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7925" y="2127250"/>
                        <a:ext cx="2516188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68"/>
          <p:cNvGraphicFramePr>
            <a:graphicFrameLocks noChangeAspect="1"/>
          </p:cNvGraphicFramePr>
          <p:nvPr/>
        </p:nvGraphicFramePr>
        <p:xfrm>
          <a:off x="5529263" y="2127250"/>
          <a:ext cx="2516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6" imgW="1358900" imgH="228600" progId="Equation.DSMT4">
                  <p:embed/>
                </p:oleObj>
              </mc:Choice>
              <mc:Fallback>
                <p:oleObj r:id="rId6" imgW="13589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9263" y="2127250"/>
                        <a:ext cx="2516187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8"/>
          <p:cNvSpPr txBox="1"/>
          <p:nvPr/>
        </p:nvSpPr>
        <p:spPr>
          <a:xfrm>
            <a:off x="1195388" y="3411538"/>
            <a:ext cx="19034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a&lt;b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26650" name="Text Box 8"/>
          <p:cNvSpPr txBox="1"/>
          <p:nvPr/>
        </p:nvSpPr>
        <p:spPr>
          <a:xfrm>
            <a:off x="5421313" y="4054475"/>
            <a:ext cx="26431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的逆序数不变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6651" name="Text Box 9"/>
          <p:cNvSpPr txBox="1"/>
          <p:nvPr/>
        </p:nvSpPr>
        <p:spPr>
          <a:xfrm>
            <a:off x="1195388" y="4054475"/>
            <a:ext cx="42926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经对换后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的逆序数增加</a:t>
            </a:r>
            <a:r>
              <a:rPr lang="en-US" altLang="zh-CN" sz="2800" b="1" dirty="0">
                <a:latin typeface="Times New Roman" panose="02020603050405020304" pitchFamily="18" charset="0"/>
              </a:rPr>
              <a:t>1 ,</a:t>
            </a:r>
          </a:p>
        </p:txBody>
      </p:sp>
      <p:sp>
        <p:nvSpPr>
          <p:cNvPr id="26646" name="Rectangle 3"/>
          <p:cNvSpPr/>
          <p:nvPr/>
        </p:nvSpPr>
        <p:spPr>
          <a:xfrm>
            <a:off x="1195388" y="4602163"/>
            <a:ext cx="19034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a&gt;b</a:t>
            </a:r>
            <a:r>
              <a:rPr lang="zh-CN" altLang="en-US" sz="2800" b="1" dirty="0">
                <a:latin typeface="Times New Roman" panose="02020603050405020304" pitchFamily="18" charset="0"/>
              </a:rPr>
              <a:t> 时，</a:t>
            </a:r>
          </a:p>
        </p:txBody>
      </p:sp>
      <p:sp>
        <p:nvSpPr>
          <p:cNvPr id="26643" name="Rectangle 11"/>
          <p:cNvSpPr/>
          <p:nvPr/>
        </p:nvSpPr>
        <p:spPr>
          <a:xfrm>
            <a:off x="1195388" y="5124450"/>
            <a:ext cx="70802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经对换后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的逆序数不变 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 的逆序数减少</a:t>
            </a: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87054" name="Rectangle 14"/>
          <p:cNvSpPr/>
          <p:nvPr/>
        </p:nvSpPr>
        <p:spPr>
          <a:xfrm>
            <a:off x="1195388" y="5741988"/>
            <a:ext cx="67071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因此对换相邻两个元素，排列改变奇偶性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435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/>
      <p:bldP spid="86020" grpId="0"/>
      <p:bldP spid="25615" grpId="0"/>
      <p:bldP spid="4" grpId="0"/>
      <p:bldP spid="6" grpId="0"/>
      <p:bldP spid="11" grpId="0"/>
      <p:bldP spid="26650" grpId="0"/>
      <p:bldP spid="26651" grpId="0"/>
      <p:bldP spid="26646" grpId="0"/>
      <p:bldP spid="26643" grpId="0"/>
      <p:bldP spid="8705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1435</Words>
  <Application>Microsoft Office PowerPoint</Application>
  <PresentationFormat>全屏显示(4:3)</PresentationFormat>
  <Paragraphs>241</Paragraphs>
  <Slides>23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MathType 6.0 Equation</vt:lpstr>
      <vt:lpstr>Equation</vt:lpstr>
      <vt:lpstr>Microsoft Equation 3.0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56</cp:revision>
  <dcterms:created xsi:type="dcterms:W3CDTF">2016-12-02T08:56:00Z</dcterms:created>
  <dcterms:modified xsi:type="dcterms:W3CDTF">2022-05-20T02:43:26Z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0DD5E7E279064D88BE21A1E91E25B734</vt:lpwstr>
  </property>
</Properties>
</file>