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沈明鸣" initials="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2-24T09:18:38.328" idx="1">
    <p:pos x="2420" y="1949"/>
    <p:text>注意逐行相减的书写顺序</p:text>
  </p:cm>
</p:cmLst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51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4ED2CA-C4B9-4A0B-B766-3215CAC573A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2022/5/20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43BAB2-B89D-48B2-BD87-D4C99B417C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365125"/>
            <a:ext cx="1995488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7078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7DB28-5FED-455C-9C14-C43E804CB243}" type="slidenum">
              <a:rPr kumimoji="0" lang="zh-CN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837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矩形 58375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矩形 58376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9" name="标题 58378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0000FF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7.png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7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6.wmf"/><Relationship Id="rId19" Type="http://schemas.openxmlformats.org/officeDocument/2006/relationships/image" Target="../media/image7.png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image" Target="../media/image5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3.bin"/><Relationship Id="rId31" Type="http://schemas.openxmlformats.org/officeDocument/2006/relationships/image" Target="../media/image7.png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7.wmf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5.png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3.bin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1.bin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5.png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90.bin"/><Relationship Id="rId33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0.wmf"/><Relationship Id="rId29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2.wmf"/><Relationship Id="rId32" Type="http://schemas.openxmlformats.org/officeDocument/2006/relationships/oleObject" Target="../embeddings/oleObject95.bin"/><Relationship Id="rId37" Type="http://schemas.openxmlformats.org/officeDocument/2006/relationships/comments" Target="../comments/comment1.xml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9.bin"/><Relationship Id="rId28" Type="http://schemas.openxmlformats.org/officeDocument/2006/relationships/oleObject" Target="../embeddings/oleObject93.bin"/><Relationship Id="rId36" Type="http://schemas.openxmlformats.org/officeDocument/2006/relationships/image" Target="../media/image7.png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7.bin"/><Relationship Id="rId31" Type="http://schemas.openxmlformats.org/officeDocument/2006/relationships/image" Target="../media/image94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8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2.bin"/><Relationship Id="rId30" Type="http://schemas.openxmlformats.org/officeDocument/2006/relationships/oleObject" Target="../embeddings/oleObject94.bin"/><Relationship Id="rId35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0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7.png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19" Type="http://schemas.openxmlformats.org/officeDocument/2006/relationships/image" Target="../media/image5.png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6.png"/><Relationship Id="rId3" Type="http://schemas.openxmlformats.org/officeDocument/2006/relationships/oleObject" Target="../embeddings/oleObject9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19" Type="http://schemas.openxmlformats.org/officeDocument/2006/relationships/image" Target="../media/image7.png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wmf"/><Relationship Id="rId24" Type="http://schemas.openxmlformats.org/officeDocument/2006/relationships/image" Target="../media/image7.png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6.png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7.wmf"/><Relationship Id="rId18" Type="http://schemas.openxmlformats.org/officeDocument/2006/relationships/image" Target="../media/image5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19" Type="http://schemas.openxmlformats.org/officeDocument/2006/relationships/image" Target="../media/image6.png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.png"/><Relationship Id="rId4" Type="http://schemas.openxmlformats.org/officeDocument/2006/relationships/image" Target="../media/image42.wmf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6.png"/><Relationship Id="rId4" Type="http://schemas.openxmlformats.org/officeDocument/2006/relationships/image" Target="../media/image45.w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 bwMode="auto">
          <a:xfrm>
            <a:off x="573088" y="3917950"/>
            <a:ext cx="4191000" cy="1163638"/>
            <a:chOff x="-102" y="52752"/>
            <a:chExt cx="4192057" cy="1164373"/>
          </a:xfrm>
        </p:grpSpPr>
        <p:sp>
          <p:nvSpPr>
            <p:cNvPr id="2052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4192057" cy="1107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600">
                  <a:solidFill>
                    <a:srgbClr val="8C1529"/>
                  </a:solidFill>
                  <a:latin typeface="微软雅黑" panose="020B0503020204020204" charset="-122"/>
                  <a:ea typeface="微软雅黑" panose="020B0503020204020204" charset="-122"/>
                </a:rPr>
                <a:t>线性代数</a:t>
              </a:r>
              <a:r>
                <a:rPr lang="en-US" altLang="zh-CN" sz="6600">
                  <a:solidFill>
                    <a:srgbClr val="831424"/>
                  </a:solidFill>
                  <a:latin typeface="Agency FB" panose="020B0503020202020204" pitchFamily="34" charset="0"/>
                  <a:ea typeface="微软雅黑 Light" panose="020B0502040204020203" pitchFamily="34" charset="-122"/>
                </a:rPr>
                <a:t>    </a:t>
              </a:r>
              <a:endParaRPr lang="zh-CN" altLang="zh-CN" sz="32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53" name="组合 2"/>
            <p:cNvGrpSpPr/>
            <p:nvPr/>
          </p:nvGrpSpPr>
          <p:grpSpPr bwMode="auto">
            <a:xfrm>
              <a:off x="0" y="1006332"/>
              <a:ext cx="3736044" cy="210793"/>
              <a:chOff x="0" y="-101664"/>
              <a:chExt cx="3736044" cy="210793"/>
            </a:xfrm>
          </p:grpSpPr>
          <p:cxnSp>
            <p:nvCxnSpPr>
              <p:cNvPr id="2054" name="直接连接符 5"/>
              <p:cNvCxnSpPr>
                <a:cxnSpLocks noChangeShapeType="1"/>
              </p:cNvCxnSpPr>
              <p:nvPr/>
            </p:nvCxnSpPr>
            <p:spPr bwMode="auto">
              <a:xfrm>
                <a:off x="0" y="52698"/>
                <a:ext cx="3324200" cy="0"/>
              </a:xfrm>
              <a:prstGeom prst="line">
                <a:avLst/>
              </a:prstGeom>
              <a:noFill/>
              <a:ln w="6350">
                <a:solidFill>
                  <a:srgbClr val="0D0D0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5" name="等腰三角形 10"/>
              <p:cNvSpPr>
                <a:spLocks noChangeArrowheads="1"/>
              </p:cNvSpPr>
              <p:nvPr/>
            </p:nvSpPr>
            <p:spPr bwMode="auto">
              <a:xfrm>
                <a:off x="3491524" y="-101664"/>
                <a:ext cx="244520" cy="210793"/>
              </a:xfrm>
              <a:prstGeom prst="triangle">
                <a:avLst>
                  <a:gd name="adj" fmla="val 50000"/>
                </a:avLst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>
                  <a:solidFill>
                    <a:srgbClr val="002060"/>
                  </a:solidFill>
                  <a:latin typeface="Calibri" panose="020F0502020204030204" charset="0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组合 4"/>
          <p:cNvGrpSpPr/>
          <p:nvPr/>
        </p:nvGrpSpPr>
        <p:grpSpPr bwMode="auto">
          <a:xfrm>
            <a:off x="641350" y="5283200"/>
            <a:ext cx="3061970" cy="645160"/>
            <a:chOff x="-102" y="52752"/>
            <a:chExt cx="3062265" cy="646523"/>
          </a:xfrm>
        </p:grpSpPr>
        <p:sp>
          <p:nvSpPr>
            <p:cNvPr id="2060" name="文本框 3"/>
            <p:cNvSpPr txBox="1">
              <a:spLocks noChangeArrowheads="1"/>
            </p:cNvSpPr>
            <p:nvPr/>
          </p:nvSpPr>
          <p:spPr bwMode="auto">
            <a:xfrm>
              <a:off x="-102" y="52752"/>
              <a:ext cx="3062265" cy="64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360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第一章 行列式</a:t>
              </a:r>
            </a:p>
          </p:txBody>
        </p:sp>
        <p:cxnSp>
          <p:nvCxnSpPr>
            <p:cNvPr id="2061" name="直接连接符 9"/>
            <p:cNvCxnSpPr>
              <a:cxnSpLocks noChangeShapeType="1"/>
            </p:cNvCxnSpPr>
            <p:nvPr/>
          </p:nvCxnSpPr>
          <p:spPr bwMode="auto">
            <a:xfrm>
              <a:off x="34826" y="636277"/>
              <a:ext cx="2384020" cy="11454"/>
            </a:xfrm>
            <a:prstGeom prst="line">
              <a:avLst/>
            </a:prstGeom>
            <a:noFill/>
            <a:ln w="6350">
              <a:solidFill>
                <a:srgbClr val="0D0D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1265"/>
          <p:cNvSpPr/>
          <p:nvPr/>
        </p:nvSpPr>
        <p:spPr>
          <a:xfrm>
            <a:off x="360363" y="560388"/>
            <a:ext cx="1422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4000" y="554038"/>
            <a:ext cx="7332663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把行列式的某一列（行）的各元素乘以同一数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0925" y="1177925"/>
            <a:ext cx="72116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后加到另一列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对应的元素上去，行列式的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1725" y="1649413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值不变．</a:t>
            </a:r>
          </a:p>
        </p:txBody>
      </p:sp>
      <p:graphicFrame>
        <p:nvGraphicFramePr>
          <p:cNvPr id="11267" name="对象 11266"/>
          <p:cNvGraphicFramePr/>
          <p:nvPr/>
        </p:nvGraphicFramePr>
        <p:xfrm>
          <a:off x="2362835" y="2134235"/>
          <a:ext cx="4744720" cy="216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3" imgW="2082800" imgH="939800" progId="Equation.3">
                  <p:embed/>
                </p:oleObj>
              </mc:Choice>
              <mc:Fallback>
                <p:oleObj r:id="rId3" imgW="2082800" imgH="939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835" y="2134235"/>
                        <a:ext cx="4744720" cy="2169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矩形 11269"/>
          <p:cNvSpPr/>
          <p:nvPr/>
        </p:nvSpPr>
        <p:spPr>
          <a:xfrm>
            <a:off x="3703638" y="2017713"/>
            <a:ext cx="685800" cy="2209800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272" name="文本框 11271"/>
          <p:cNvSpPr txBox="1"/>
          <p:nvPr/>
        </p:nvSpPr>
        <p:spPr>
          <a:xfrm>
            <a:off x="625475" y="28638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例如</a:t>
            </a:r>
          </a:p>
        </p:txBody>
      </p:sp>
      <p:graphicFrame>
        <p:nvGraphicFramePr>
          <p:cNvPr id="17" name="对象 -2147482389"/>
          <p:cNvGraphicFramePr>
            <a:graphicFrameLocks noChangeAspect="1"/>
          </p:cNvGraphicFramePr>
          <p:nvPr/>
        </p:nvGraphicFramePr>
        <p:xfrm>
          <a:off x="1800225" y="4622800"/>
          <a:ext cx="5545138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5" imgW="2946400" imgH="939800" progId="Equation.DSMT4">
                  <p:embed/>
                </p:oleObj>
              </mc:Choice>
              <mc:Fallback>
                <p:oleObj r:id="rId5" imgW="2946400" imgH="939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0225" y="4622800"/>
                        <a:ext cx="5545138" cy="177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9"/>
          <p:cNvGrpSpPr/>
          <p:nvPr/>
        </p:nvGrpSpPr>
        <p:grpSpPr>
          <a:xfrm>
            <a:off x="4387850" y="1943100"/>
            <a:ext cx="1371600" cy="2286000"/>
            <a:chOff x="6909" y="3071"/>
            <a:chExt cx="2160" cy="3600"/>
          </a:xfrm>
        </p:grpSpPr>
        <p:sp>
          <p:nvSpPr>
            <p:cNvPr id="13329" name="左箭头标注 11268"/>
            <p:cNvSpPr/>
            <p:nvPr/>
          </p:nvSpPr>
          <p:spPr>
            <a:xfrm>
              <a:off x="6909" y="3071"/>
              <a:ext cx="2160" cy="3600"/>
            </a:xfrm>
            <a:prstGeom prst="leftArrowCallout">
              <a:avLst>
                <a:gd name="adj1" fmla="val 22036"/>
                <a:gd name="adj2" fmla="val 19753"/>
                <a:gd name="adj3" fmla="val 20250"/>
                <a:gd name="adj4" fmla="val 43750"/>
              </a:avLst>
            </a:prstGeom>
            <a:noFill/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3330" name="文本框 8"/>
            <p:cNvSpPr txBox="1"/>
            <p:nvPr/>
          </p:nvSpPr>
          <p:spPr>
            <a:xfrm>
              <a:off x="7392" y="4523"/>
              <a:ext cx="64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00B05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k</a:t>
              </a:r>
              <a:r>
                <a:rPr lang="en-US" altLang="zh-CN" sz="1600" b="1" i="1" dirty="0">
                  <a:solidFill>
                    <a:srgbClr val="00B05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•</a:t>
              </a:r>
            </a:p>
          </p:txBody>
        </p:sp>
      </p:grpSp>
      <p:graphicFrame>
        <p:nvGraphicFramePr>
          <p:cNvPr id="13323" name="对象 99"/>
          <p:cNvGraphicFramePr>
            <a:graphicFrameLocks noChangeAspect="1"/>
          </p:cNvGraphicFramePr>
          <p:nvPr/>
        </p:nvGraphicFramePr>
        <p:xfrm>
          <a:off x="1165225" y="3841750"/>
          <a:ext cx="2159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7" imgW="114300" imgH="177165" progId="Equation.DSMT4">
                  <p:embed/>
                </p:oleObj>
              </mc:Choice>
              <mc:Fallback>
                <p:oleObj r:id="rId7" imgW="114300" imgH="1771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5225" y="3841750"/>
                        <a:ext cx="215900" cy="33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782763" y="2951163"/>
          <a:ext cx="469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9" imgW="411480" imgH="271145" progId="Equation.DSMT4">
                  <p:embed/>
                </p:oleObj>
              </mc:Choice>
              <mc:Fallback>
                <p:oleObj r:id="rId9" imgW="411480" imgH="27114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2763" y="2951163"/>
                        <a:ext cx="469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7345363" y="5191125"/>
          <a:ext cx="612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11" imgW="468630" imgH="274320" progId="Equation.DSMT4">
                  <p:embed/>
                </p:oleObj>
              </mc:Choice>
              <mc:Fallback>
                <p:oleObj r:id="rId11" imgW="468630" imgH="27432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45363" y="5191125"/>
                        <a:ext cx="61277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270" grpId="0" bldLvl="0" animBg="1"/>
      <p:bldP spid="112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337"/>
          <p:cNvSpPr txBox="1"/>
          <p:nvPr/>
        </p:nvSpPr>
        <p:spPr>
          <a:xfrm>
            <a:off x="698500" y="1254125"/>
            <a:ext cx="8286750" cy="608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三种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变换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,c </a:t>
            </a:r>
            <a:r>
              <a:rPr lang="zh-CN" altLang="en-US" sz="2800" b="1" dirty="0">
                <a:latin typeface="Times New Roman" panose="02020603050405020304" pitchFamily="18" charset="0"/>
              </a:rPr>
              <a:t>变换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</a:p>
        </p:txBody>
      </p:sp>
      <p:graphicFrame>
        <p:nvGraphicFramePr>
          <p:cNvPr id="14339" name="对象 14338"/>
          <p:cNvGraphicFramePr/>
          <p:nvPr/>
        </p:nvGraphicFramePr>
        <p:xfrm>
          <a:off x="6577013" y="3255963"/>
          <a:ext cx="11477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520700" imgH="241300" progId="Equation.DSMT4">
                  <p:embed/>
                </p:oleObj>
              </mc:Choice>
              <mc:Fallback>
                <p:oleObj r:id="rId3" imgW="5207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7013" y="3255963"/>
                        <a:ext cx="114776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/>
          <p:nvPr/>
        </p:nvGraphicFramePr>
        <p:xfrm>
          <a:off x="7724775" y="3255963"/>
          <a:ext cx="10604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5" imgW="520700" imgH="241300" progId="Equation.DSMT4">
                  <p:embed/>
                </p:oleObj>
              </mc:Choice>
              <mc:Fallback>
                <p:oleObj r:id="rId5" imgW="520700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24775" y="3255963"/>
                        <a:ext cx="10604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矩形 14340"/>
          <p:cNvSpPr/>
          <p:nvPr/>
        </p:nvSpPr>
        <p:spPr>
          <a:xfrm>
            <a:off x="160338" y="307975"/>
            <a:ext cx="8351837" cy="1655763"/>
          </a:xfrm>
          <a:prstGeom prst="rect">
            <a:avLst/>
          </a:prstGeom>
          <a:noFill/>
          <a:ln w="762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978275" y="1890713"/>
          <a:ext cx="8016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7" imgW="1070610" imgH="501650" progId="Equation.DSMT4">
                  <p:embed/>
                </p:oleObj>
              </mc:Choice>
              <mc:Fallback>
                <p:oleObj r:id="rId7" imgW="1070610" imgH="50165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8275" y="1890713"/>
                        <a:ext cx="80168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041775" y="2619375"/>
          <a:ext cx="9985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9" imgW="777875" imgH="521970" progId="Equation.DSMT4">
                  <p:embed/>
                </p:oleObj>
              </mc:Choice>
              <mc:Fallback>
                <p:oleObj r:id="rId9" imgW="777875" imgH="52197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1775" y="2619375"/>
                        <a:ext cx="9985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98500" y="1879600"/>
            <a:ext cx="35861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交换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i, j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两行(列)记为</a:t>
            </a:r>
            <a:endParaRPr lang="zh-CN" altLang="zh-CN" sz="2800" b="1" i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118100" y="1846263"/>
          <a:ext cx="10604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11" imgW="1024255" imgH="521970" progId="Equation.DSMT4">
                  <p:embed/>
                </p:oleObj>
              </mc:Choice>
              <mc:Fallback>
                <p:oleObj r:id="rId11" imgW="1024255" imgH="52197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18100" y="1846263"/>
                        <a:ext cx="1060450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040313" y="2636838"/>
          <a:ext cx="673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13" imgW="701040" imgH="495935" progId="Equation.DSMT4">
                  <p:embed/>
                </p:oleObj>
              </mc:Choice>
              <mc:Fallback>
                <p:oleObj r:id="rId13" imgW="701040" imgH="49593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0313" y="2636838"/>
                        <a:ext cx="6731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98500" y="2625725"/>
            <a:ext cx="39401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行(列)乘以数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记为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98500" y="3289300"/>
            <a:ext cx="66992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行(列)乘以数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加到第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行(列)上记为</a:t>
            </a:r>
            <a:endParaRPr lang="zh-CN" altLang="zh-CN" sz="2800" b="1" i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8500" y="3976688"/>
            <a:ext cx="65039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行(列)提取公因式</a:t>
            </a:r>
            <a:r>
              <a:rPr lang="zh-CN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记为</a:t>
            </a:r>
            <a:endParaRPr lang="zh-CN" altLang="zh-CN" sz="2800" b="1" i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4" name="对象 -2147482368"/>
          <p:cNvGraphicFramePr>
            <a:graphicFrameLocks noChangeAspect="1"/>
          </p:cNvGraphicFramePr>
          <p:nvPr/>
        </p:nvGraphicFramePr>
        <p:xfrm>
          <a:off x="4953000" y="3976688"/>
          <a:ext cx="1720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15" imgW="800100" imgH="228600" progId="Equation.DSMT4">
                  <p:embed/>
                </p:oleObj>
              </mc:Choice>
              <mc:Fallback>
                <p:oleObj r:id="rId15" imgW="8001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53000" y="3976688"/>
                        <a:ext cx="17208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文本框 20"/>
          <p:cNvSpPr txBox="1"/>
          <p:nvPr/>
        </p:nvSpPr>
        <p:spPr>
          <a:xfrm>
            <a:off x="641350" y="620713"/>
            <a:ext cx="13017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规定：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1313" y="4656138"/>
            <a:ext cx="82867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可利用行列式的性质将行列式化为上三角行列式，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82575" y="5287963"/>
            <a:ext cx="40925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ym typeface="宋体" panose="02010600030101010101" pitchFamily="2" charset="-122"/>
              </a:rPr>
              <a:t>从而算出行列式的值．</a:t>
            </a:r>
            <a:endParaRPr lang="zh-CN" altLang="en-US" sz="2800" b="1" dirty="0">
              <a:sym typeface="宋体" panose="02010600030101010101" pitchFamily="2" charset="-122"/>
            </a:endParaRPr>
          </a:p>
        </p:txBody>
      </p:sp>
      <p:pic>
        <p:nvPicPr>
          <p:cNvPr id="1435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00" grpId="0"/>
      <p:bldP spid="12" grpId="0"/>
      <p:bldP spid="102" grpId="0"/>
      <p:bldP spid="16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-2147482367"/>
          <p:cNvGraphicFramePr>
            <a:graphicFrameLocks noChangeAspect="1"/>
          </p:cNvGraphicFramePr>
          <p:nvPr/>
        </p:nvGraphicFramePr>
        <p:xfrm>
          <a:off x="3203575" y="229235"/>
          <a:ext cx="196977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1244600" imgH="914400" progId="Equation.DSMT4">
                  <p:embed/>
                </p:oleObj>
              </mc:Choice>
              <mc:Fallback>
                <p:oleObj r:id="rId3" imgW="1244600" imgH="914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229235"/>
                        <a:ext cx="196977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文本框 105"/>
          <p:cNvSpPr txBox="1"/>
          <p:nvPr/>
        </p:nvSpPr>
        <p:spPr>
          <a:xfrm>
            <a:off x="107315" y="692150"/>
            <a:ext cx="35941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zh-CN" sz="2800" b="1" dirty="0">
                <a:latin typeface="Times New Roman" panose="02020603050405020304" pitchFamily="18" charset="0"/>
              </a:rPr>
              <a:t>计算行列式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-2147482366"/>
          <p:cNvGraphicFramePr>
            <a:graphicFrameLocks noChangeAspect="1"/>
          </p:cNvGraphicFramePr>
          <p:nvPr/>
        </p:nvGraphicFramePr>
        <p:xfrm>
          <a:off x="3709035" y="1912938"/>
          <a:ext cx="177641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5" imgW="1041400" imgH="914400" progId="Equation.DSMT4">
                  <p:embed/>
                </p:oleObj>
              </mc:Choice>
              <mc:Fallback>
                <p:oleObj r:id="rId5" imgW="1041400" imgH="914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9035" y="1912938"/>
                        <a:ext cx="1776413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892175" y="5395913"/>
          <a:ext cx="22161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7" imgW="1231265" imgH="203200" progId="Equation.DSMT4">
                  <p:embed/>
                </p:oleObj>
              </mc:Choice>
              <mc:Fallback>
                <p:oleObj r:id="rId7" imgW="1231265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2175" y="5395913"/>
                        <a:ext cx="221615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588000" y="3598863"/>
          <a:ext cx="212566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9" imgW="1282700" imgH="914400" progId="Equation.DSMT4">
                  <p:embed/>
                </p:oleObj>
              </mc:Choice>
              <mc:Fallback>
                <p:oleObj r:id="rId9" imgW="1282700" imgH="914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8000" y="3598863"/>
                        <a:ext cx="2125663" cy="1262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3844925" y="3624263"/>
          <a:ext cx="16510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11" imgW="927100" imgH="914400" progId="Equation.DSMT4">
                  <p:embed/>
                </p:oleObj>
              </mc:Choice>
              <mc:Fallback>
                <p:oleObj r:id="rId11" imgW="927100" imgH="914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4925" y="3624263"/>
                        <a:ext cx="1651000" cy="1236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830104" y="3624104"/>
          <a:ext cx="2097405" cy="12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13" imgW="1371600" imgH="914400" progId="Equation.DSMT4">
                  <p:embed/>
                </p:oleObj>
              </mc:Choice>
              <mc:Fallback>
                <p:oleObj r:id="rId13" imgW="1371600" imgH="914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0104" y="3624104"/>
                        <a:ext cx="2097405" cy="1290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6305550" y="1965325"/>
          <a:ext cx="15494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15" imgW="1891665" imgH="1494790" progId="Equation.DSMT4">
                  <p:embed/>
                </p:oleObj>
              </mc:Choice>
              <mc:Fallback>
                <p:oleObj r:id="rId15" imgW="1891665" imgH="149479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5550" y="1965325"/>
                        <a:ext cx="1549400" cy="135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479550" y="1912938"/>
          <a:ext cx="140970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17" imgW="965200" imgH="914400" progId="Equation.DSMT4">
                  <p:embed/>
                </p:oleObj>
              </mc:Choice>
              <mc:Fallback>
                <p:oleObj r:id="rId17" imgW="965200" imgH="9144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79550" y="1912938"/>
                        <a:ext cx="1409700" cy="1335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95288" y="2212975"/>
            <a:ext cx="7016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8" name="对象 17"/>
          <p:cNvGraphicFramePr/>
          <p:nvPr/>
        </p:nvGraphicFramePr>
        <p:xfrm>
          <a:off x="5588000" y="2768600"/>
          <a:ext cx="584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19" imgW="646430" imgH="342900" progId="Equation.DSMT4">
                  <p:embed/>
                </p:oleObj>
              </mc:Choice>
              <mc:Fallback>
                <p:oleObj r:id="rId19" imgW="646430" imgH="342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88000" y="2768600"/>
                        <a:ext cx="584200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5588000" y="2181225"/>
          <a:ext cx="717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21" imgW="714375" imgH="614680" progId="Equation.DSMT4">
                  <p:embed/>
                </p:oleObj>
              </mc:Choice>
              <mc:Fallback>
                <p:oleObj r:id="rId21" imgW="714375" imgH="61468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88000" y="2181225"/>
                        <a:ext cx="71755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2889250" y="2327275"/>
          <a:ext cx="8810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23" imgW="668655" imgH="375920" progId="Equation.DSMT4">
                  <p:embed/>
                </p:oleObj>
              </mc:Choice>
              <mc:Fallback>
                <p:oleObj r:id="rId23" imgW="668655" imgH="37592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89250" y="2327275"/>
                        <a:ext cx="881063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2959101" y="4341972"/>
          <a:ext cx="66675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25" imgW="381000" imgH="228600" progId="Equation.DSMT4">
                  <p:embed/>
                </p:oleObj>
              </mc:Choice>
              <mc:Fallback>
                <p:oleObj r:id="rId25" imgW="3810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9101" y="4341972"/>
                        <a:ext cx="666750" cy="363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2927350" y="4023360"/>
          <a:ext cx="784225" cy="31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27" imgW="469900" imgH="279400" progId="Equation.DSMT4">
                  <p:embed/>
                </p:oleObj>
              </mc:Choice>
              <mc:Fallback>
                <p:oleObj r:id="rId27" imgW="469900" imgH="279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927350" y="4023360"/>
                        <a:ext cx="784225" cy="318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7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8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9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5361"/>
          <p:cNvSpPr/>
          <p:nvPr/>
        </p:nvSpPr>
        <p:spPr>
          <a:xfrm>
            <a:off x="1033463" y="896938"/>
            <a:ext cx="27035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阶行列式</a:t>
            </a:r>
          </a:p>
        </p:txBody>
      </p:sp>
      <p:graphicFrame>
        <p:nvGraphicFramePr>
          <p:cNvPr id="16387" name="对象 15363"/>
          <p:cNvGraphicFramePr/>
          <p:nvPr/>
        </p:nvGraphicFramePr>
        <p:xfrm>
          <a:off x="3707765" y="404495"/>
          <a:ext cx="2033270" cy="166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3" imgW="1384300" imgH="1143000" progId="Equation.3">
                  <p:embed/>
                </p:oleObj>
              </mc:Choice>
              <mc:Fallback>
                <p:oleObj r:id="rId3" imgW="1384300" imgH="1143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765" y="404495"/>
                        <a:ext cx="2033270" cy="166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15364"/>
          <p:cNvSpPr txBox="1"/>
          <p:nvPr/>
        </p:nvSpPr>
        <p:spPr>
          <a:xfrm>
            <a:off x="433388" y="2128838"/>
            <a:ext cx="5397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5366" name="对象 15365"/>
          <p:cNvGraphicFramePr/>
          <p:nvPr/>
        </p:nvGraphicFramePr>
        <p:xfrm>
          <a:off x="2034540" y="2922905"/>
          <a:ext cx="3056255" cy="164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5" imgW="1688465" imgH="1143000" progId="Equation.3">
                  <p:embed/>
                </p:oleObj>
              </mc:Choice>
              <mc:Fallback>
                <p:oleObj r:id="rId5" imgW="1688465" imgH="1143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4540" y="2922905"/>
                        <a:ext cx="3056255" cy="1646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/>
          <p:nvPr/>
        </p:nvGraphicFramePr>
        <p:xfrm>
          <a:off x="1228725" y="3546475"/>
          <a:ext cx="4540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7" imgW="292100" imgH="165100" progId="Equation.3">
                  <p:embed/>
                </p:oleObj>
              </mc:Choice>
              <mc:Fallback>
                <p:oleObj r:id="rId7" imgW="292100" imgH="165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8725" y="3546475"/>
                        <a:ext cx="454025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367"/>
          <p:cNvGrpSpPr/>
          <p:nvPr/>
        </p:nvGrpSpPr>
        <p:grpSpPr>
          <a:xfrm>
            <a:off x="1033463" y="2128838"/>
            <a:ext cx="5334000" cy="522287"/>
            <a:chOff x="1344" y="2016"/>
            <a:chExt cx="3360" cy="329"/>
          </a:xfrm>
        </p:grpSpPr>
        <p:sp>
          <p:nvSpPr>
            <p:cNvPr id="16399" name="文本框 15368"/>
            <p:cNvSpPr txBox="1"/>
            <p:nvPr/>
          </p:nvSpPr>
          <p:spPr>
            <a:xfrm>
              <a:off x="1344" y="2016"/>
              <a:ext cx="336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将第               列都加到第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列得</a:t>
              </a:r>
            </a:p>
          </p:txBody>
        </p:sp>
        <p:graphicFrame>
          <p:nvGraphicFramePr>
            <p:cNvPr id="16400" name="对象 15369"/>
            <p:cNvGraphicFramePr/>
            <p:nvPr/>
          </p:nvGraphicFramePr>
          <p:xfrm>
            <a:off x="1872" y="2064"/>
            <a:ext cx="7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r:id="rId9" imgW="1257300" imgH="368300" progId="Equation.3">
                    <p:embed/>
                  </p:oleObj>
                </mc:Choice>
                <mc:Fallback>
                  <p:oleObj r:id="rId9" imgW="1257300" imgH="3683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72" y="2064"/>
                          <a:ext cx="792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2" name="文本框 1"/>
          <p:cNvSpPr txBox="1"/>
          <p:nvPr/>
        </p:nvSpPr>
        <p:spPr>
          <a:xfrm>
            <a:off x="333375" y="898525"/>
            <a:ext cx="89535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2  </a:t>
            </a:r>
          </a:p>
        </p:txBody>
      </p:sp>
      <p:sp>
        <p:nvSpPr>
          <p:cNvPr id="3" name="矩形 2"/>
          <p:cNvSpPr/>
          <p:nvPr/>
        </p:nvSpPr>
        <p:spPr>
          <a:xfrm>
            <a:off x="1762125" y="2914650"/>
            <a:ext cx="1543050" cy="17399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对象 -2147482361"/>
          <p:cNvGraphicFramePr>
            <a:graphicFrameLocks noChangeAspect="1"/>
          </p:cNvGraphicFramePr>
          <p:nvPr/>
        </p:nvGraphicFramePr>
        <p:xfrm>
          <a:off x="1347788" y="5180013"/>
          <a:ext cx="1957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11" imgW="1002665" imgH="304800" progId="Equation.DSMT4">
                  <p:embed/>
                </p:oleObj>
              </mc:Choice>
              <mc:Fallback>
                <p:oleObj r:id="rId11" imgW="1002665" imgH="304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7788" y="5180013"/>
                        <a:ext cx="195738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413125" y="4797425"/>
          <a:ext cx="30083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13" imgW="2878455" imgH="1417320" progId="Equation.DSMT4">
                  <p:embed/>
                </p:oleObj>
              </mc:Choice>
              <mc:Fallback>
                <p:oleObj r:id="rId13" imgW="2878455" imgH="141732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13125" y="4797425"/>
                        <a:ext cx="3008313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360"/>
          <p:cNvGraphicFramePr>
            <a:graphicFrameLocks noChangeAspect="1"/>
          </p:cNvGraphicFramePr>
          <p:nvPr/>
        </p:nvGraphicFramePr>
        <p:xfrm>
          <a:off x="2640013" y="1057275"/>
          <a:ext cx="19542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1244600" imgH="914400" progId="Equation.DSMT4">
                  <p:embed/>
                </p:oleObj>
              </mc:Choice>
              <mc:Fallback>
                <p:oleObj r:id="rId3" imgW="1244600" imgH="914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013" y="1057275"/>
                        <a:ext cx="1954212" cy="143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443038" y="1560513"/>
          <a:ext cx="1196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5" imgW="1106170" imgH="396875" progId="Equation.DSMT4">
                  <p:embed/>
                </p:oleObj>
              </mc:Choice>
              <mc:Fallback>
                <p:oleObj r:id="rId5" imgW="1106170" imgH="39687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3038" y="1560513"/>
                        <a:ext cx="11969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4"/>
          <p:cNvGraphicFramePr/>
          <p:nvPr/>
        </p:nvGraphicFramePr>
        <p:xfrm>
          <a:off x="942975" y="1247775"/>
          <a:ext cx="4206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7" imgW="381000" imgH="977900" progId="Equation.DSMT4">
                  <p:embed/>
                </p:oleObj>
              </mc:Choice>
              <mc:Fallback>
                <p:oleObj r:id="rId7" imgW="381000" imgH="9779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2975" y="1247775"/>
                        <a:ext cx="420688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359"/>
          <p:cNvGraphicFramePr>
            <a:graphicFrameLocks noChangeAspect="1"/>
          </p:cNvGraphicFramePr>
          <p:nvPr/>
        </p:nvGraphicFramePr>
        <p:xfrm>
          <a:off x="942975" y="2874963"/>
          <a:ext cx="27543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9" imgW="1473200" imgH="254000" progId="Equation.DSMT4">
                  <p:embed/>
                </p:oleObj>
              </mc:Choice>
              <mc:Fallback>
                <p:oleObj r:id="rId9" imgW="1473200" imgH="254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2975" y="2874963"/>
                        <a:ext cx="2754313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7409"/>
          <p:cNvSpPr txBox="1"/>
          <p:nvPr/>
        </p:nvSpPr>
        <p:spPr>
          <a:xfrm>
            <a:off x="379413" y="981075"/>
            <a:ext cx="1522412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8435" name="对象 17410"/>
          <p:cNvGraphicFramePr/>
          <p:nvPr/>
        </p:nvGraphicFramePr>
        <p:xfrm>
          <a:off x="2030413" y="390525"/>
          <a:ext cx="55911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3" imgW="2971800" imgH="927100" progId="Equation.DSMT4">
                  <p:embed/>
                </p:oleObj>
              </mc:Choice>
              <mc:Fallback>
                <p:oleObj r:id="rId3" imgW="2971800" imgH="9271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0413" y="390525"/>
                        <a:ext cx="5591175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7411"/>
          <p:cNvSpPr txBox="1"/>
          <p:nvPr/>
        </p:nvSpPr>
        <p:spPr>
          <a:xfrm>
            <a:off x="979488" y="2060575"/>
            <a:ext cx="37576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从最后一行起逐行相减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898525" y="3008313"/>
          <a:ext cx="6238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5" imgW="381000" imgH="736600" progId="Equation.DSMT4">
                  <p:embed/>
                </p:oleObj>
              </mc:Choice>
              <mc:Fallback>
                <p:oleObj r:id="rId5" imgW="381000" imgH="736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8525" y="3008313"/>
                        <a:ext cx="623888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1"/>
          <p:cNvGrpSpPr/>
          <p:nvPr/>
        </p:nvGrpSpPr>
        <p:grpSpPr>
          <a:xfrm>
            <a:off x="1571625" y="2636838"/>
            <a:ext cx="2998788" cy="1806575"/>
            <a:chOff x="2474" y="4743"/>
            <a:chExt cx="4724" cy="2844"/>
          </a:xfrm>
        </p:grpSpPr>
        <p:grpSp>
          <p:nvGrpSpPr>
            <p:cNvPr id="18466" name="组合 17418"/>
            <p:cNvGrpSpPr/>
            <p:nvPr/>
          </p:nvGrpSpPr>
          <p:grpSpPr>
            <a:xfrm>
              <a:off x="2474" y="4743"/>
              <a:ext cx="4724" cy="2844"/>
              <a:chOff x="1440" y="2448"/>
              <a:chExt cx="3216" cy="1536"/>
            </a:xfrm>
          </p:grpSpPr>
          <p:sp>
            <p:nvSpPr>
              <p:cNvPr id="18468" name="直接连接符 17419"/>
              <p:cNvSpPr/>
              <p:nvPr/>
            </p:nvSpPr>
            <p:spPr>
              <a:xfrm>
                <a:off x="1440" y="2496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9" name="直接连接符 17420"/>
              <p:cNvSpPr/>
              <p:nvPr/>
            </p:nvSpPr>
            <p:spPr>
              <a:xfrm>
                <a:off x="4656" y="2448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18467" name="Object 9"/>
            <p:cNvGraphicFramePr>
              <a:graphicFrameLocks noChangeAspect="1"/>
            </p:cNvGraphicFramePr>
            <p:nvPr/>
          </p:nvGraphicFramePr>
          <p:xfrm>
            <a:off x="2659" y="4856"/>
            <a:ext cx="4113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r:id="rId7" imgW="1524000" imgH="215900" progId="Equation.DSMT4">
                    <p:embed/>
                  </p:oleObj>
                </mc:Choice>
                <mc:Fallback>
                  <p:oleObj r:id="rId7" imgW="1524000" imgH="2159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59" y="4856"/>
                          <a:ext cx="4113" cy="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99"/>
          <p:cNvGraphicFramePr>
            <a:graphicFrameLocks noChangeAspect="1"/>
          </p:cNvGraphicFramePr>
          <p:nvPr/>
        </p:nvGraphicFramePr>
        <p:xfrm>
          <a:off x="1689100" y="3108325"/>
          <a:ext cx="24368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9" imgW="1422400" imgH="215900" progId="Equation.DSMT4">
                  <p:embed/>
                </p:oleObj>
              </mc:Choice>
              <mc:Fallback>
                <p:oleObj r:id="rId9" imgW="1422400" imgH="2159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9100" y="3108325"/>
                        <a:ext cx="243681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689100" y="3590925"/>
          <a:ext cx="28495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11" imgW="1663700" imgH="215900" progId="Equation.DSMT4">
                  <p:embed/>
                </p:oleObj>
              </mc:Choice>
              <mc:Fallback>
                <p:oleObj r:id="rId11" imgW="1663700" imgH="2159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9100" y="3590925"/>
                        <a:ext cx="284956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689100" y="4000500"/>
          <a:ext cx="28495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13" imgW="1663700" imgH="215900" progId="Equation.DSMT4">
                  <p:embed/>
                </p:oleObj>
              </mc:Choice>
              <mc:Fallback>
                <p:oleObj r:id="rId13" imgW="1663700" imgH="215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100" y="4000500"/>
                        <a:ext cx="284956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4570413" y="2995613"/>
          <a:ext cx="6238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15" imgW="381000" imgH="711200" progId="Equation.DSMT4">
                  <p:embed/>
                </p:oleObj>
              </mc:Choice>
              <mc:Fallback>
                <p:oleObj r:id="rId15" imgW="381000" imgH="71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0413" y="2995613"/>
                        <a:ext cx="623887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2"/>
          <p:cNvGrpSpPr/>
          <p:nvPr/>
        </p:nvGrpSpPr>
        <p:grpSpPr>
          <a:xfrm>
            <a:off x="5297488" y="2673350"/>
            <a:ext cx="2659062" cy="1736725"/>
            <a:chOff x="8342" y="4800"/>
            <a:chExt cx="4189" cy="2736"/>
          </a:xfrm>
        </p:grpSpPr>
        <p:grpSp>
          <p:nvGrpSpPr>
            <p:cNvPr id="18461" name="组合 13"/>
            <p:cNvGrpSpPr/>
            <p:nvPr/>
          </p:nvGrpSpPr>
          <p:grpSpPr>
            <a:xfrm>
              <a:off x="8342" y="4800"/>
              <a:ext cx="4075" cy="2736"/>
              <a:chOff x="1440" y="2448"/>
              <a:chExt cx="3216" cy="1536"/>
            </a:xfrm>
          </p:grpSpPr>
          <p:sp>
            <p:nvSpPr>
              <p:cNvPr id="18464" name="直接连接符 14"/>
              <p:cNvSpPr/>
              <p:nvPr/>
            </p:nvSpPr>
            <p:spPr>
              <a:xfrm>
                <a:off x="1440" y="2496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5" name="直接连接符 15"/>
              <p:cNvSpPr/>
              <p:nvPr/>
            </p:nvSpPr>
            <p:spPr>
              <a:xfrm>
                <a:off x="4656" y="2448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18462" name="Object 18"/>
            <p:cNvGraphicFramePr>
              <a:graphicFrameLocks noChangeAspect="1"/>
            </p:cNvGraphicFramePr>
            <p:nvPr/>
          </p:nvGraphicFramePr>
          <p:xfrm>
            <a:off x="8477" y="4986"/>
            <a:ext cx="4054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r:id="rId17" imgW="1524000" imgH="215900" progId="Equation.DSMT4">
                    <p:embed/>
                  </p:oleObj>
                </mc:Choice>
                <mc:Fallback>
                  <p:oleObj r:id="rId17" imgW="1524000" imgH="2159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77" y="4986"/>
                          <a:ext cx="4054" cy="5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19"/>
            <p:cNvGraphicFramePr>
              <a:graphicFrameLocks noChangeAspect="1"/>
            </p:cNvGraphicFramePr>
            <p:nvPr/>
          </p:nvGraphicFramePr>
          <p:xfrm>
            <a:off x="8477" y="5675"/>
            <a:ext cx="3784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r:id="rId18" imgW="1422400" imgH="215900" progId="Equation.DSMT4">
                    <p:embed/>
                  </p:oleObj>
                </mc:Choice>
                <mc:Fallback>
                  <p:oleObj r:id="rId18" imgW="1422400" imgH="2159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477" y="5675"/>
                          <a:ext cx="3784" cy="5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381625" y="3638550"/>
          <a:ext cx="23764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19" imgW="1384300" imgH="215900" progId="Equation.DSMT4">
                  <p:embed/>
                </p:oleObj>
              </mc:Choice>
              <mc:Fallback>
                <p:oleObj r:id="rId19" imgW="1384300" imgH="2159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81625" y="3638550"/>
                        <a:ext cx="2376488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5381625" y="4043363"/>
          <a:ext cx="24034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21" imgW="1384300" imgH="215900" progId="Equation.DSMT4">
                  <p:embed/>
                </p:oleObj>
              </mc:Choice>
              <mc:Fallback>
                <p:oleObj r:id="rId21" imgW="1384300" imgH="215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81625" y="4043363"/>
                        <a:ext cx="2403475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898525" y="5122863"/>
          <a:ext cx="6238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23" imgW="381000" imgH="482600" progId="Equation.DSMT4">
                  <p:embed/>
                </p:oleObj>
              </mc:Choice>
              <mc:Fallback>
                <p:oleObj r:id="rId23" imgW="381000" imgH="482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8525" y="5122863"/>
                        <a:ext cx="623888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43"/>
          <p:cNvGrpSpPr/>
          <p:nvPr/>
        </p:nvGrpSpPr>
        <p:grpSpPr>
          <a:xfrm>
            <a:off x="1571625" y="4554538"/>
            <a:ext cx="2540000" cy="1660525"/>
            <a:chOff x="2474" y="7762"/>
            <a:chExt cx="4002" cy="2616"/>
          </a:xfrm>
        </p:grpSpPr>
        <p:grpSp>
          <p:nvGrpSpPr>
            <p:cNvPr id="18455" name="组合 26"/>
            <p:cNvGrpSpPr/>
            <p:nvPr/>
          </p:nvGrpSpPr>
          <p:grpSpPr>
            <a:xfrm>
              <a:off x="2474" y="7762"/>
              <a:ext cx="3740" cy="2617"/>
              <a:chOff x="1440" y="2448"/>
              <a:chExt cx="3216" cy="1536"/>
            </a:xfrm>
          </p:grpSpPr>
          <p:sp>
            <p:nvSpPr>
              <p:cNvPr id="18459" name="直接连接符 27"/>
              <p:cNvSpPr/>
              <p:nvPr/>
            </p:nvSpPr>
            <p:spPr>
              <a:xfrm>
                <a:off x="1440" y="2496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0" name="直接连接符 28"/>
              <p:cNvSpPr/>
              <p:nvPr/>
            </p:nvSpPr>
            <p:spPr>
              <a:xfrm>
                <a:off x="4656" y="2448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18456" name="Object 27"/>
            <p:cNvGraphicFramePr>
              <a:graphicFrameLocks noChangeAspect="1"/>
            </p:cNvGraphicFramePr>
            <p:nvPr/>
          </p:nvGraphicFramePr>
          <p:xfrm>
            <a:off x="2548" y="7852"/>
            <a:ext cx="3928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r:id="rId25" imgW="1524000" imgH="215900" progId="Equation.DSMT4">
                    <p:embed/>
                  </p:oleObj>
                </mc:Choice>
                <mc:Fallback>
                  <p:oleObj r:id="rId25" imgW="1524000" imgH="2159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48" y="7852"/>
                          <a:ext cx="3928" cy="5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28"/>
            <p:cNvGraphicFramePr>
              <a:graphicFrameLocks noChangeAspect="1"/>
            </p:cNvGraphicFramePr>
            <p:nvPr/>
          </p:nvGraphicFramePr>
          <p:xfrm>
            <a:off x="2548" y="8411"/>
            <a:ext cx="366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r:id="rId26" imgW="1422400" imgH="215900" progId="Equation.DSMT4">
                    <p:embed/>
                  </p:oleObj>
                </mc:Choice>
                <mc:Fallback>
                  <p:oleObj r:id="rId26" imgW="1422400" imgH="2159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48" y="8411"/>
                          <a:ext cx="3666" cy="5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29"/>
            <p:cNvGraphicFramePr>
              <a:graphicFrameLocks noChangeAspect="1"/>
            </p:cNvGraphicFramePr>
            <p:nvPr/>
          </p:nvGraphicFramePr>
          <p:xfrm>
            <a:off x="2604" y="9081"/>
            <a:ext cx="357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r:id="rId27" imgW="1384300" imgH="215900" progId="Equation.DSMT4">
                    <p:embed/>
                  </p:oleObj>
                </mc:Choice>
                <mc:Fallback>
                  <p:oleObj r:id="rId27" imgW="1384300" imgH="2159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04" y="9081"/>
                          <a:ext cx="3570" cy="5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30"/>
          <p:cNvGraphicFramePr>
            <a:graphicFrameLocks noChangeAspect="1"/>
          </p:cNvGraphicFramePr>
          <p:nvPr/>
        </p:nvGraphicFramePr>
        <p:xfrm>
          <a:off x="1619250" y="5808663"/>
          <a:ext cx="23002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28" imgW="1282700" imgH="215900" progId="Equation.DSMT4">
                  <p:embed/>
                </p:oleObj>
              </mc:Choice>
              <mc:Fallback>
                <p:oleObj r:id="rId28" imgW="1282700" imgH="2159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19250" y="5808663"/>
                        <a:ext cx="2300288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1"/>
          <p:cNvGraphicFramePr>
            <a:graphicFrameLocks noChangeAspect="1"/>
          </p:cNvGraphicFramePr>
          <p:nvPr/>
        </p:nvGraphicFramePr>
        <p:xfrm>
          <a:off x="3944938" y="5243513"/>
          <a:ext cx="5064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30" imgW="266700" imgH="203200" progId="Equation.DSMT4">
                  <p:embed/>
                </p:oleObj>
              </mc:Choice>
              <mc:Fallback>
                <p:oleObj r:id="rId30" imgW="266700" imgH="2032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44938" y="5243513"/>
                        <a:ext cx="506412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15364"/>
          <p:cNvSpPr txBox="1"/>
          <p:nvPr/>
        </p:nvSpPr>
        <p:spPr>
          <a:xfrm>
            <a:off x="534988" y="2060575"/>
            <a:ext cx="5397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0" name="对象 39"/>
          <p:cNvGraphicFramePr/>
          <p:nvPr/>
        </p:nvGraphicFramePr>
        <p:xfrm>
          <a:off x="403225" y="3368675"/>
          <a:ext cx="469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32" imgW="411480" imgH="271145" progId="Equation.DSMT4">
                  <p:embed/>
                </p:oleObj>
              </mc:Choice>
              <mc:Fallback>
                <p:oleObj r:id="rId32" imgW="411480" imgH="27114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03225" y="3368675"/>
                        <a:ext cx="469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5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5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53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9457"/>
          <p:cNvSpPr/>
          <p:nvPr/>
        </p:nvSpPr>
        <p:spPr>
          <a:xfrm>
            <a:off x="325438" y="620713"/>
            <a:ext cx="7175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19459" name="对象 19458"/>
          <p:cNvGraphicFramePr/>
          <p:nvPr/>
        </p:nvGraphicFramePr>
        <p:xfrm>
          <a:off x="1120775" y="550545"/>
          <a:ext cx="5021580" cy="299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3" imgW="2222500" imgH="1346200" progId="Equation.3">
                  <p:embed/>
                </p:oleObj>
              </mc:Choice>
              <mc:Fallback>
                <p:oleObj r:id="rId3" imgW="2222500" imgH="1346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775" y="550545"/>
                        <a:ext cx="5021580" cy="299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59"/>
          <p:cNvGraphicFramePr/>
          <p:nvPr/>
        </p:nvGraphicFramePr>
        <p:xfrm>
          <a:off x="965200" y="3716338"/>
          <a:ext cx="30749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5" imgW="1244600" imgH="711200" progId="Equation.3">
                  <p:embed/>
                </p:oleObj>
              </mc:Choice>
              <mc:Fallback>
                <p:oleObj r:id="rId5" imgW="1244600" imgH="711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200" y="3716338"/>
                        <a:ext cx="3074988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/>
          <p:nvPr/>
        </p:nvGraphicFramePr>
        <p:xfrm>
          <a:off x="4219575" y="3716338"/>
          <a:ext cx="26003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7" imgW="1244600" imgH="711200" progId="Equation.3">
                  <p:embed/>
                </p:oleObj>
              </mc:Choice>
              <mc:Fallback>
                <p:oleObj r:id="rId7" imgW="1244600" imgH="711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9575" y="3716338"/>
                        <a:ext cx="2600325" cy="146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/>
          <p:nvPr/>
        </p:nvGraphicFramePr>
        <p:xfrm>
          <a:off x="1771650" y="5459413"/>
          <a:ext cx="15954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9" imgW="647700" imgH="215900" progId="Equation.3">
                  <p:embed/>
                </p:oleObj>
              </mc:Choice>
              <mc:Fallback>
                <p:oleObj r:id="rId9" imgW="647700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1650" y="5459413"/>
                        <a:ext cx="1595438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矩形 19463"/>
          <p:cNvSpPr/>
          <p:nvPr/>
        </p:nvSpPr>
        <p:spPr>
          <a:xfrm>
            <a:off x="644525" y="5445125"/>
            <a:ext cx="89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证明</a:t>
            </a:r>
          </a:p>
        </p:txBody>
      </p:sp>
      <p:sp>
        <p:nvSpPr>
          <p:cNvPr id="19465" name="矩形 19464"/>
          <p:cNvSpPr/>
          <p:nvPr/>
        </p:nvSpPr>
        <p:spPr>
          <a:xfrm>
            <a:off x="1979295" y="621030"/>
            <a:ext cx="2008188" cy="146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9466" name="矩形 19465"/>
          <p:cNvSpPr/>
          <p:nvPr/>
        </p:nvSpPr>
        <p:spPr>
          <a:xfrm>
            <a:off x="4219575" y="2081213"/>
            <a:ext cx="1922463" cy="148748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pic>
        <p:nvPicPr>
          <p:cNvPr id="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 bldLvl="0" animBg="1"/>
      <p:bldP spid="1946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06413" y="668338"/>
            <a:ext cx="8131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做运算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+kr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，把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化为下三角行列式，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95313" y="1376363"/>
            <a:ext cx="14287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宋体" panose="02010600030101010101" pitchFamily="2" charset="-122"/>
              </a:rPr>
              <a:t>设为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0484" name="文本框 4"/>
          <p:cNvSpPr txBox="1"/>
          <p:nvPr/>
        </p:nvSpPr>
        <p:spPr>
          <a:xfrm>
            <a:off x="419100" y="668338"/>
            <a:ext cx="6397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en-US" sz="2800" b="1" dirty="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-2147482346"/>
          <p:cNvGraphicFramePr>
            <a:graphicFrameLocks noChangeAspect="1"/>
          </p:cNvGraphicFramePr>
          <p:nvPr/>
        </p:nvGraphicFramePr>
        <p:xfrm>
          <a:off x="1873250" y="1125538"/>
          <a:ext cx="31575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3" imgW="2171700" imgH="711200" progId="Equation.DSMT4">
                  <p:embed/>
                </p:oleObj>
              </mc:Choice>
              <mc:Fallback>
                <p:oleObj r:id="rId3" imgW="2171700" imgH="711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250" y="1125538"/>
                        <a:ext cx="315753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25450" y="2125663"/>
            <a:ext cx="8131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zh-CN" sz="2800" b="1" dirty="0">
                <a:latin typeface="宋体" panose="02010600030101010101" pitchFamily="2" charset="-122"/>
              </a:rPr>
              <a:t>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做运算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 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+kc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，把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化为下三角行列式，</a:t>
            </a:r>
            <a:endParaRPr lang="en-US" altLang="zh-CN" sz="2800" b="1" i="1" baseline="-25000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907540" y="2546985"/>
          <a:ext cx="31067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5" imgW="2057400" imgH="711200" progId="Equation.DSMT4">
                  <p:embed/>
                </p:oleObj>
              </mc:Choice>
              <mc:Fallback>
                <p:oleObj r:id="rId5" imgW="2057400" imgH="711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540" y="2546985"/>
                        <a:ext cx="3106738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6413" y="3500438"/>
            <a:ext cx="65674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于是，对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的前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行做运算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+kr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43305" y="392430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再对后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列做运算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c 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+kc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宋体" panose="02010600030101010101" pitchFamily="2" charset="-122"/>
              </a:rPr>
              <a:t>j</a:t>
            </a:r>
            <a:r>
              <a:rPr lang="zh-CN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787900" y="3924300"/>
            <a:ext cx="20828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把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化为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-2147482335"/>
          <p:cNvGraphicFramePr>
            <a:graphicFrameLocks noChangeAspect="1"/>
          </p:cNvGraphicFramePr>
          <p:nvPr/>
        </p:nvGraphicFramePr>
        <p:xfrm>
          <a:off x="1815942" y="4259422"/>
          <a:ext cx="3215005" cy="210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7" imgW="2133600" imgH="1397000" progId="Equation.DSMT4">
                  <p:embed/>
                </p:oleObj>
              </mc:Choice>
              <mc:Fallback>
                <p:oleObj r:id="rId7" imgW="2133600" imgH="13970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5942" y="4259422"/>
                        <a:ext cx="3215005" cy="210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5005388" y="5226050"/>
          <a:ext cx="26685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9" imgW="2146300" imgH="349250" progId="Equation.DSMT4">
                  <p:embed/>
                </p:oleObj>
              </mc:Choice>
              <mc:Fallback>
                <p:oleObj r:id="rId9" imgW="2146300" imgH="34925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5388" y="5226050"/>
                        <a:ext cx="2668587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3" grpId="0"/>
      <p:bldP spid="8" grpId="0"/>
      <p:bldP spid="11" grpId="0"/>
      <p:bldP spid="106" grpId="0"/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2529"/>
          <p:cNvSpPr/>
          <p:nvPr/>
        </p:nvSpPr>
        <p:spPr>
          <a:xfrm>
            <a:off x="865188" y="1587500"/>
            <a:ext cx="8237537" cy="62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行列式中行与列具有同等的地位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行列式的性质凡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369888" y="2997200"/>
            <a:ext cx="8569325" cy="52228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行列式计算的几种方法：</a:t>
            </a:r>
          </a:p>
        </p:txBody>
      </p:sp>
      <p:sp>
        <p:nvSpPr>
          <p:cNvPr id="21508" name="标题 22531"/>
          <p:cNvSpPr>
            <a:spLocks noGrp="1"/>
          </p:cNvSpPr>
          <p:nvPr>
            <p:ph type="title"/>
          </p:nvPr>
        </p:nvSpPr>
        <p:spPr>
          <a:xfrm>
            <a:off x="4283968" y="156343"/>
            <a:ext cx="2151062" cy="614363"/>
          </a:xfrm>
        </p:spPr>
        <p:txBody>
          <a:bodyPr vert="horz" wrap="square" lIns="91440" tIns="45720" rIns="91440" bIns="45720" anchor="ctr" anchorCtr="0"/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22533" name="矩形 22532"/>
          <p:cNvSpPr/>
          <p:nvPr/>
        </p:nvSpPr>
        <p:spPr>
          <a:xfrm>
            <a:off x="468313" y="1065213"/>
            <a:ext cx="60515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</a:rPr>
              <a:t>行列式的</a:t>
            </a: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个性质及其推论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5375" y="2286000"/>
            <a:ext cx="5191125" cy="630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是对行成立的对列也同样成立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).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55675" y="3600450"/>
            <a:ext cx="22066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利用定义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0663" y="4756150"/>
            <a:ext cx="51435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上三角形，便可算得它的值．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1550" y="4149725"/>
            <a:ext cx="8569325" cy="52228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宋体" panose="02010600030101010101" pitchFamily="2" charset="-122"/>
              </a:rPr>
              <a:t>应设法利用行列式的性质把它简化为对角形或</a:t>
            </a:r>
          </a:p>
        </p:txBody>
      </p:sp>
      <p:sp>
        <p:nvSpPr>
          <p:cNvPr id="26626" name="文本框 26625"/>
          <p:cNvSpPr txBox="1"/>
          <p:nvPr/>
        </p:nvSpPr>
        <p:spPr>
          <a:xfrm>
            <a:off x="1095375" y="5373688"/>
            <a:ext cx="44799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作业</a:t>
            </a:r>
            <a:r>
              <a:rPr lang="zh-CN" altLang="en-US" sz="2800" b="1" dirty="0">
                <a:latin typeface="Times New Roman" panose="02020603050405020304" pitchFamily="18" charset="0"/>
              </a:rPr>
              <a:t>　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+mn-ea"/>
              </a:rPr>
              <a:t>30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习题一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	 4 (1),(3),(5)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(7)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</a:rPr>
              <a:t>5(1) 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pic>
        <p:nvPicPr>
          <p:cNvPr id="21515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6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7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59">
            <a:extLst>
              <a:ext uri="{FF2B5EF4-FFF2-40B4-BE49-F238E27FC236}">
                <a16:creationId xmlns:a16="http://schemas.microsoft.com/office/drawing/2014/main" id="{32A82D2A-E9B3-49F9-9C31-A71F84E62A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1508" grpId="0"/>
      <p:bldP spid="22533" grpId="0"/>
      <p:bldP spid="2" grpId="0"/>
      <p:bldP spid="3" grpId="0"/>
      <p:bldP spid="4" grpId="0"/>
      <p:bldP spid="5" grpId="0"/>
      <p:bldP spid="266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576"/>
          <p:cNvGraphicFramePr>
            <a:graphicFrameLocks noChangeAspect="1"/>
          </p:cNvGraphicFramePr>
          <p:nvPr/>
        </p:nvGraphicFramePr>
        <p:xfrm>
          <a:off x="1441292" y="2598738"/>
          <a:ext cx="307848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3" imgW="2120900" imgH="1117600" progId="Equation.DSMT4">
                  <p:embed/>
                </p:oleObj>
              </mc:Choice>
              <mc:Fallback>
                <p:oleObj r:id="rId3" imgW="2120900" imgH="1117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1292" y="2598738"/>
                        <a:ext cx="3078480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575"/>
          <p:cNvGraphicFramePr>
            <a:graphicFrameLocks noChangeAspect="1"/>
          </p:cNvGraphicFramePr>
          <p:nvPr/>
        </p:nvGraphicFramePr>
        <p:xfrm>
          <a:off x="1441450" y="4533900"/>
          <a:ext cx="22415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5" imgW="1485900" imgH="939800" progId="Equation.DSMT4">
                  <p:embed/>
                </p:oleObj>
              </mc:Choice>
              <mc:Fallback>
                <p:oleObj r:id="rId5" imgW="1485900" imgH="939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1450" y="4533900"/>
                        <a:ext cx="2241550" cy="141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文本框 23553"/>
          <p:cNvSpPr txBox="1"/>
          <p:nvPr/>
        </p:nvSpPr>
        <p:spPr>
          <a:xfrm>
            <a:off x="4427984" y="188640"/>
            <a:ext cx="12557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备用题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499610" y="2700496"/>
          <a:ext cx="3009900" cy="141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7" imgW="2032000" imgH="939800" progId="Equation.DSMT4">
                  <p:embed/>
                </p:oleObj>
              </mc:Choice>
              <mc:Fallback>
                <p:oleObj r:id="rId7" imgW="2032000" imgH="939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610" y="2700496"/>
                        <a:ext cx="3009900" cy="1417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3683000" y="4365625"/>
          <a:ext cx="2514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9" imgW="2419985" imgH="1370330" progId="Equation.DSMT4">
                  <p:embed/>
                </p:oleObj>
              </mc:Choice>
              <mc:Fallback>
                <p:oleObj r:id="rId9" imgW="2419985" imgH="137033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3000" y="4365625"/>
                        <a:ext cx="2514600" cy="153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8"/>
          <p:cNvSpPr txBox="1"/>
          <p:nvPr/>
        </p:nvSpPr>
        <p:spPr>
          <a:xfrm>
            <a:off x="614663" y="1412776"/>
            <a:ext cx="304958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   </a:t>
            </a:r>
            <a:r>
              <a:rPr lang="zh-CN" altLang="en-US" sz="2800" b="1" dirty="0"/>
              <a:t>证明</a:t>
            </a:r>
          </a:p>
        </p:txBody>
      </p:sp>
      <p:graphicFrame>
        <p:nvGraphicFramePr>
          <p:cNvPr id="225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009153"/>
              </p:ext>
            </p:extLst>
          </p:nvPr>
        </p:nvGraphicFramePr>
        <p:xfrm>
          <a:off x="2200417" y="970764"/>
          <a:ext cx="34099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11" imgW="2349500" imgH="1117600" progId="Equation.DSMT4">
                  <p:embed/>
                </p:oleObj>
              </mc:Choice>
              <mc:Fallback>
                <p:oleObj r:id="rId11" imgW="2349500" imgH="1117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0417" y="970764"/>
                        <a:ext cx="3409950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60400" y="3094038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宋体" panose="02010600030101010101" pitchFamily="2" charset="-122"/>
              </a:rPr>
              <a:t>证</a:t>
            </a:r>
          </a:p>
        </p:txBody>
      </p:sp>
      <p:pic>
        <p:nvPicPr>
          <p:cNvPr id="22539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0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1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59">
            <a:extLst>
              <a:ext uri="{FF2B5EF4-FFF2-40B4-BE49-F238E27FC236}">
                <a16:creationId xmlns:a16="http://schemas.microsoft.com/office/drawing/2014/main" id="{94B4F1A5-68DB-4BBC-AF93-88E013209F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 txBox="1"/>
          <p:nvPr/>
        </p:nvSpPr>
        <p:spPr>
          <a:xfrm>
            <a:off x="179388" y="736600"/>
            <a:ext cx="48244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行列式的性质</a:t>
            </a:r>
          </a:p>
        </p:txBody>
      </p:sp>
      <p:sp>
        <p:nvSpPr>
          <p:cNvPr id="4099" name="矩形 2"/>
          <p:cNvSpPr/>
          <p:nvPr/>
        </p:nvSpPr>
        <p:spPr>
          <a:xfrm>
            <a:off x="1647825" y="2132955"/>
            <a:ext cx="27743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一、转置行列式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00" name="矩形 3"/>
          <p:cNvSpPr/>
          <p:nvPr/>
        </p:nvSpPr>
        <p:spPr>
          <a:xfrm>
            <a:off x="1655763" y="2877492"/>
            <a:ext cx="30429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二、行列式的性质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10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8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663" y="6299200"/>
            <a:ext cx="255587" cy="287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"/>
          <p:cNvSpPr txBox="1"/>
          <p:nvPr/>
        </p:nvSpPr>
        <p:spPr>
          <a:xfrm>
            <a:off x="3708400" y="3429000"/>
            <a:ext cx="3073400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1B5FA5"/>
                </a:solidFill>
                <a:latin typeface="宋体" panose="02010600030101010101" pitchFamily="2" charset="-122"/>
              </a:rPr>
              <a:t>谢  谢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2609131" y="2323465"/>
            <a:ext cx="5484495" cy="922020"/>
          </a:xfrm>
          <a:gradFill>
            <a:gsLst>
              <a:gs pos="0">
                <a:srgbClr val="00B050"/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j-ea"/>
                <a:cs typeface="+mn-cs"/>
              </a:rPr>
              <a:t>本小节结束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/>
          <p:nvPr/>
        </p:nvSpPr>
        <p:spPr>
          <a:xfrm>
            <a:off x="3339375" y="240014"/>
            <a:ext cx="307167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一、转置行列式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3876675" y="3246438"/>
          <a:ext cx="23812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1562100" imgH="939800" progId="Equation.DSMT4">
                  <p:embed/>
                </p:oleObj>
              </mc:Choice>
              <mc:Fallback>
                <p:oleObj r:id="rId3" imgW="1562100" imgH="939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6675" y="3246438"/>
                        <a:ext cx="2381250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3630660748"/>
              </p:ext>
            </p:extLst>
          </p:nvPr>
        </p:nvGraphicFramePr>
        <p:xfrm>
          <a:off x="251520" y="1560671"/>
          <a:ext cx="1979295" cy="13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5" imgW="1498600" imgH="939800" progId="Equation.DSMT4">
                  <p:embed/>
                </p:oleObj>
              </mc:Choice>
              <mc:Fallback>
                <p:oleObj r:id="rId5" imgW="1498600" imgH="939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560671"/>
                        <a:ext cx="1979295" cy="1356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extLst>
              <p:ext uri="{D42A27DB-BD31-4B8C-83A1-F6EECF244321}">
                <p14:modId xmlns:p14="http://schemas.microsoft.com/office/powerpoint/2010/main" val="1509027892"/>
              </p:ext>
            </p:extLst>
          </p:nvPr>
        </p:nvGraphicFramePr>
        <p:xfrm>
          <a:off x="3825318" y="1554123"/>
          <a:ext cx="170370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7" imgW="977900" imgH="939800" progId="Equation.DSMT4">
                  <p:embed/>
                </p:oleObj>
              </mc:Choice>
              <mc:Fallback>
                <p:oleObj r:id="rId7" imgW="977900" imgH="939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5318" y="1554123"/>
                        <a:ext cx="1703705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>
            <p:extLst>
              <p:ext uri="{D42A27DB-BD31-4B8C-83A1-F6EECF244321}">
                <p14:modId xmlns:p14="http://schemas.microsoft.com/office/powerpoint/2010/main" val="4013483213"/>
              </p:ext>
            </p:extLst>
          </p:nvPr>
        </p:nvGraphicFramePr>
        <p:xfrm>
          <a:off x="7050980" y="1615863"/>
          <a:ext cx="1949450" cy="143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9" imgW="1091565" imgH="939800" progId="Equation.DSMT4">
                  <p:embed/>
                </p:oleObj>
              </mc:Choice>
              <mc:Fallback>
                <p:oleObj r:id="rId9" imgW="1091565" imgH="939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0980" y="1615863"/>
                        <a:ext cx="1949450" cy="1436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91613"/>
              </p:ext>
            </p:extLst>
          </p:nvPr>
        </p:nvGraphicFramePr>
        <p:xfrm>
          <a:off x="4366814" y="195417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11" imgW="914400" imgH="215900" progId="Equation.KSEE3">
                  <p:embed/>
                </p:oleObj>
              </mc:Choice>
              <mc:Fallback>
                <p:oleObj r:id="rId11" imgW="914400" imgH="2159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66814" y="1954173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08132"/>
              </p:ext>
            </p:extLst>
          </p:nvPr>
        </p:nvGraphicFramePr>
        <p:xfrm>
          <a:off x="2230815" y="2130488"/>
          <a:ext cx="1603374" cy="35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965160" imgH="215640" progId="Equation.DSMT4">
                  <p:embed/>
                </p:oleObj>
              </mc:Choice>
              <mc:Fallback>
                <p:oleObj name="Equation" r:id="rId13" imgW="965160" imgH="21564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30815" y="2130488"/>
                        <a:ext cx="1603374" cy="3586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981731"/>
              </p:ext>
            </p:extLst>
          </p:nvPr>
        </p:nvGraphicFramePr>
        <p:xfrm>
          <a:off x="5529023" y="2246363"/>
          <a:ext cx="1544538" cy="34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5" imgW="965160" imgH="215640" progId="Equation.DSMT4">
                  <p:embed/>
                </p:oleObj>
              </mc:Choice>
              <mc:Fallback>
                <p:oleObj name="Equation" r:id="rId15" imgW="965160" imgH="21564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29023" y="2246363"/>
                        <a:ext cx="1544538" cy="34548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1125"/>
              </p:ext>
            </p:extLst>
          </p:nvPr>
        </p:nvGraphicFramePr>
        <p:xfrm>
          <a:off x="2248546" y="3737252"/>
          <a:ext cx="1603374" cy="39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7" imgW="876240" imgH="215640" progId="Equation.DSMT4">
                  <p:embed/>
                </p:oleObj>
              </mc:Choice>
              <mc:Fallback>
                <p:oleObj name="Equation" r:id="rId17" imgW="876240" imgH="21564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48546" y="3737252"/>
                        <a:ext cx="1603374" cy="3950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90575" y="5038725"/>
            <a:ext cx="62833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称为行列式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的转置行列式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   </a:t>
            </a:r>
            <a:endParaRPr lang="zh-CN" altLang="en-US" sz="28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299450" y="938213"/>
            <a:ext cx="28575" cy="2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36471" y="3594100"/>
            <a:ext cx="10461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……</a:t>
            </a:r>
          </a:p>
        </p:txBody>
      </p:sp>
      <p:pic>
        <p:nvPicPr>
          <p:cNvPr id="513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59">
            <a:extLst>
              <a:ext uri="{FF2B5EF4-FFF2-40B4-BE49-F238E27FC236}">
                <a16:creationId xmlns:a16="http://schemas.microsoft.com/office/drawing/2014/main" id="{E4C5BE80-877C-4921-B4F6-8A49B12254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4098"/>
          <p:cNvSpPr/>
          <p:nvPr/>
        </p:nvSpPr>
        <p:spPr>
          <a:xfrm>
            <a:off x="352425" y="1025525"/>
            <a:ext cx="7405688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行列式与它的转置行列式相等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147" name="矩形 1"/>
          <p:cNvSpPr/>
          <p:nvPr/>
        </p:nvSpPr>
        <p:spPr>
          <a:xfrm>
            <a:off x="3031808" y="258304"/>
            <a:ext cx="325121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二、行列式的性质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7400" y="1878013"/>
            <a:ext cx="76676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752850" y="1878013"/>
            <a:ext cx="26511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的转置行列式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192"/>
          <p:cNvGraphicFramePr>
            <a:graphicFrameLocks noChangeAspect="1"/>
          </p:cNvGraphicFramePr>
          <p:nvPr/>
        </p:nvGraphicFramePr>
        <p:xfrm>
          <a:off x="1514475" y="1974850"/>
          <a:ext cx="5826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292100" imgH="165100" progId="Equation.DSMT4">
                  <p:embed/>
                </p:oleObj>
              </mc:Choice>
              <mc:Fallback>
                <p:oleObj r:id="rId3" imgW="292100" imgH="1651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1974850"/>
                        <a:ext cx="582613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94"/>
          <p:cNvGraphicFramePr>
            <a:graphicFrameLocks noChangeAspect="1"/>
          </p:cNvGraphicFramePr>
          <p:nvPr/>
        </p:nvGraphicFramePr>
        <p:xfrm>
          <a:off x="6183472" y="1412240"/>
          <a:ext cx="242062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1548765" imgH="939800" progId="Equation.DSMT4">
                  <p:embed/>
                </p:oleObj>
              </mc:Choice>
              <mc:Fallback>
                <p:oleObj r:id="rId5" imgW="1548765" imgH="939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3472" y="1412240"/>
                        <a:ext cx="2420620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81050" y="2994025"/>
            <a:ext cx="955675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81050" y="3548063"/>
            <a:ext cx="50800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0002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按行列式的定义，有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对象 195"/>
          <p:cNvGraphicFramePr>
            <a:graphicFrameLocks noChangeAspect="1"/>
          </p:cNvGraphicFramePr>
          <p:nvPr/>
        </p:nvGraphicFramePr>
        <p:xfrm>
          <a:off x="1417162" y="3003550"/>
          <a:ext cx="318071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7" imgW="1485900" imgH="241300" progId="Equation.DSMT4">
                  <p:embed/>
                </p:oleObj>
              </mc:Choice>
              <mc:Fallback>
                <p:oleObj r:id="rId7" imgW="1485900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7162" y="3003550"/>
                        <a:ext cx="318071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96"/>
          <p:cNvGraphicFramePr>
            <a:graphicFrameLocks noChangeAspect="1"/>
          </p:cNvGraphicFramePr>
          <p:nvPr/>
        </p:nvGraphicFramePr>
        <p:xfrm>
          <a:off x="1112838" y="4149725"/>
          <a:ext cx="3870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9" imgW="2145665" imgH="254000" progId="Equation.DSMT4">
                  <p:embed/>
                </p:oleObj>
              </mc:Choice>
              <mc:Fallback>
                <p:oleObj r:id="rId9" imgW="2145665" imgH="254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2838" y="4149725"/>
                        <a:ext cx="38703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4472305" y="4126230"/>
          <a:ext cx="3573145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11" imgW="2070100" imgH="279400" progId="Equation.DSMT4">
                  <p:embed/>
                </p:oleObj>
              </mc:Choice>
              <mc:Fallback>
                <p:oleObj r:id="rId11" imgW="2070100" imgH="279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2305" y="4126230"/>
                        <a:ext cx="3573145" cy="480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025525" y="5157788"/>
            <a:ext cx="738505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/>
              <a:t>此性质表明，</a:t>
            </a:r>
            <a:r>
              <a:rPr lang="zh-CN" altLang="zh-CN" sz="2800" b="1" dirty="0">
                <a:solidFill>
                  <a:srgbClr val="FF0000"/>
                </a:solidFill>
              </a:rPr>
              <a:t>在行列式中行与列有相同的地位，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31" name="文本框 5130"/>
          <p:cNvSpPr txBox="1"/>
          <p:nvPr/>
        </p:nvSpPr>
        <p:spPr>
          <a:xfrm>
            <a:off x="1025525" y="46736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故</a:t>
            </a:r>
          </a:p>
        </p:txBody>
      </p:sp>
      <p:sp>
        <p:nvSpPr>
          <p:cNvPr id="5135" name="文本框 9"/>
          <p:cNvSpPr txBox="1"/>
          <p:nvPr/>
        </p:nvSpPr>
        <p:spPr>
          <a:xfrm>
            <a:off x="6310313" y="1046163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8" name="对象 123"/>
          <p:cNvGraphicFramePr>
            <a:graphicFrameLocks noChangeAspect="1"/>
          </p:cNvGraphicFramePr>
          <p:nvPr/>
        </p:nvGraphicFramePr>
        <p:xfrm>
          <a:off x="2128679" y="1527017"/>
          <a:ext cx="1837055" cy="141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13" imgW="1219200" imgH="939800" progId="Equation.DSMT4">
                  <p:embed/>
                </p:oleObj>
              </mc:Choice>
              <mc:Fallback>
                <p:oleObj r:id="rId13" imgW="1219200" imgH="939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8679" y="1527017"/>
                        <a:ext cx="1837055" cy="1417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36575" y="1878013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956233" y="4232275"/>
          <a:ext cx="582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15" imgW="292100" imgH="165100" progId="Equation.DSMT4">
                  <p:embed/>
                </p:oleObj>
              </mc:Choice>
              <mc:Fallback>
                <p:oleObj r:id="rId15" imgW="292100" imgH="1651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56233" y="4232275"/>
                        <a:ext cx="582612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25525" y="5729288"/>
            <a:ext cx="82280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因此行列式的性质凡是对行成立的对列也同样成立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</a:p>
        </p:txBody>
      </p:sp>
      <p:pic>
        <p:nvPicPr>
          <p:cNvPr id="616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75133" y="1096010"/>
          <a:ext cx="101854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20" imgW="545465" imgH="203200" progId="Equation.DSMT4">
                  <p:embed/>
                </p:oleObj>
              </mc:Choice>
              <mc:Fallback>
                <p:oleObj r:id="rId20" imgW="545465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75133" y="1096010"/>
                        <a:ext cx="1018540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5890" y="4686300"/>
          <a:ext cx="1257935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22" imgW="545465" imgH="203200" progId="Equation.DSMT4">
                  <p:embed/>
                </p:oleObj>
              </mc:Choice>
              <mc:Fallback>
                <p:oleObj r:id="rId22" imgW="545465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05890" y="4686300"/>
                        <a:ext cx="1257935" cy="46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59">
            <a:extLst>
              <a:ext uri="{FF2B5EF4-FFF2-40B4-BE49-F238E27FC236}">
                <a16:creationId xmlns:a16="http://schemas.microsoft.com/office/drawing/2014/main" id="{A5036E79-7E03-46F5-9EA6-1664A880B3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7413" y="811187"/>
            <a:ext cx="5561012" cy="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147" grpId="0"/>
      <p:bldP spid="100" grpId="0"/>
      <p:bldP spid="101" grpId="0"/>
      <p:bldP spid="7" grpId="0"/>
      <p:bldP spid="102" grpId="0"/>
      <p:bldP spid="17" grpId="0"/>
      <p:bldP spid="5131" grpId="0"/>
      <p:bldP spid="5135" grpId="0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163"/>
          <p:cNvSpPr/>
          <p:nvPr/>
        </p:nvSpPr>
        <p:spPr>
          <a:xfrm>
            <a:off x="323850" y="620713"/>
            <a:ext cx="75152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交换行列式的两行（列）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行列式变号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8501" y="1556068"/>
            <a:ext cx="5413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76807" name="矩形 76806"/>
          <p:cNvSpPr/>
          <p:nvPr/>
        </p:nvSpPr>
        <p:spPr>
          <a:xfrm>
            <a:off x="1276033" y="1556068"/>
            <a:ext cx="16129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设行列式</a:t>
            </a:r>
          </a:p>
        </p:txBody>
      </p:sp>
      <p:graphicFrame>
        <p:nvGraphicFramePr>
          <p:cNvPr id="5" name="对象 194"/>
          <p:cNvGraphicFramePr>
            <a:graphicFrameLocks noChangeAspect="1"/>
          </p:cNvGraphicFramePr>
          <p:nvPr/>
        </p:nvGraphicFramePr>
        <p:xfrm>
          <a:off x="2888933" y="1103630"/>
          <a:ext cx="23622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4" imgW="1511300" imgH="939800" progId="Equation.DSMT4">
                  <p:embed/>
                </p:oleObj>
              </mc:Choice>
              <mc:Fallback>
                <p:oleObj r:id="rId4" imgW="1511300" imgH="939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8933" y="1103630"/>
                        <a:ext cx="2362200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75250" y="1509713"/>
            <a:ext cx="197008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是由行列式</a:t>
            </a:r>
          </a:p>
        </p:txBody>
      </p:sp>
      <p:graphicFrame>
        <p:nvGraphicFramePr>
          <p:cNvPr id="3" name="对象 -2147482406"/>
          <p:cNvGraphicFramePr>
            <a:graphicFrameLocks noChangeAspect="1"/>
          </p:cNvGraphicFramePr>
          <p:nvPr/>
        </p:nvGraphicFramePr>
        <p:xfrm>
          <a:off x="1336675" y="2630488"/>
          <a:ext cx="14208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6" imgW="774065" imgH="241300" progId="Equation.DSMT4">
                  <p:embed/>
                </p:oleObj>
              </mc:Choice>
              <mc:Fallback>
                <p:oleObj r:id="rId6" imgW="774065" imgH="241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6675" y="2630488"/>
                        <a:ext cx="1420813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47950" y="2565400"/>
            <a:ext cx="42233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交换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 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i&lt; j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两行得到的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9838" y="3032125"/>
            <a:ext cx="2800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k≠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 j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</a:t>
            </a:r>
          </a:p>
        </p:txBody>
      </p:sp>
      <p:graphicFrame>
        <p:nvGraphicFramePr>
          <p:cNvPr id="7180" name="对象 77836"/>
          <p:cNvGraphicFramePr/>
          <p:nvPr/>
        </p:nvGraphicFramePr>
        <p:xfrm>
          <a:off x="3060700" y="3057525"/>
          <a:ext cx="133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8" imgW="1333500" imgH="469900" progId="Equation.3">
                  <p:embed/>
                </p:oleObj>
              </mc:Choice>
              <mc:Fallback>
                <p:oleObj r:id="rId8" imgW="1333500" imgH="469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0700" y="3057525"/>
                        <a:ext cx="1333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39838" y="3455988"/>
            <a:ext cx="2800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k=</a:t>
            </a:r>
            <a:r>
              <a:rPr lang="en-US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i, j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时，</a:t>
            </a:r>
          </a:p>
        </p:txBody>
      </p:sp>
      <p:graphicFrame>
        <p:nvGraphicFramePr>
          <p:cNvPr id="7184" name="对象 77840"/>
          <p:cNvGraphicFramePr/>
          <p:nvPr/>
        </p:nvGraphicFramePr>
        <p:xfrm>
          <a:off x="3098800" y="3455988"/>
          <a:ext cx="270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0" imgW="2705100" imgH="469900" progId="Equation.3">
                  <p:embed/>
                </p:oleObj>
              </mc:Choice>
              <mc:Fallback>
                <p:oleObj r:id="rId10" imgW="2705100" imgH="469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98800" y="3455988"/>
                        <a:ext cx="2705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77825"/>
          <p:cNvSpPr txBox="1"/>
          <p:nvPr/>
        </p:nvSpPr>
        <p:spPr>
          <a:xfrm>
            <a:off x="1295400" y="4013200"/>
            <a:ext cx="896938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9" name="对象 -2147482396"/>
          <p:cNvGraphicFramePr>
            <a:graphicFrameLocks noChangeAspect="1"/>
          </p:cNvGraphicFramePr>
          <p:nvPr/>
        </p:nvGraphicFramePr>
        <p:xfrm>
          <a:off x="2281555" y="4060825"/>
          <a:ext cx="497141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12" imgW="2908300" imgH="279400" progId="Equation.DSMT4">
                  <p:embed/>
                </p:oleObj>
              </mc:Choice>
              <mc:Fallback>
                <p:oleObj r:id="rId12" imgW="2908300" imgH="2794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1555" y="4060825"/>
                        <a:ext cx="497141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7379653" y="6020753"/>
          <a:ext cx="5461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14" imgW="381000" imgH="177165" progId="Equation.DSMT4">
                  <p:embed/>
                </p:oleObj>
              </mc:Choice>
              <mc:Fallback>
                <p:oleObj r:id="rId14" imgW="381000" imgH="177165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79653" y="6020753"/>
                        <a:ext cx="546100" cy="319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2647950" y="5330190"/>
          <a:ext cx="485521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16" imgW="2743200" imgH="279400" progId="Equation.DSMT4">
                  <p:embed/>
                </p:oleObj>
              </mc:Choice>
              <mc:Fallback>
                <p:oleObj r:id="rId16" imgW="2743200" imgH="279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47950" y="5330190"/>
                        <a:ext cx="485521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2627630" y="4665345"/>
          <a:ext cx="443738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18" imgW="2743200" imgH="279400" progId="Equation.DSMT4">
                  <p:embed/>
                </p:oleObj>
              </mc:Choice>
              <mc:Fallback>
                <p:oleObj r:id="rId18" imgW="2743200" imgH="279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27630" y="4665345"/>
                        <a:ext cx="4437380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2555875" y="5949315"/>
          <a:ext cx="486156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20" imgW="2628900" imgH="304800" progId="Equation.DSMT4">
                  <p:embed/>
                </p:oleObj>
              </mc:Choice>
              <mc:Fallback>
                <p:oleObj r:id="rId20" imgW="2628900" imgH="304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55875" y="5949315"/>
                        <a:ext cx="4861560" cy="40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24"/>
          <p:cNvGrpSpPr/>
          <p:nvPr/>
        </p:nvGrpSpPr>
        <p:grpSpPr>
          <a:xfrm>
            <a:off x="4714875" y="1341438"/>
            <a:ext cx="3884613" cy="4722812"/>
            <a:chOff x="7426" y="2497"/>
            <a:chExt cx="6117" cy="7439"/>
          </a:xfrm>
        </p:grpSpPr>
        <p:sp>
          <p:nvSpPr>
            <p:cNvPr id="7191" name="文本框 99"/>
            <p:cNvSpPr txBox="1"/>
            <p:nvPr/>
          </p:nvSpPr>
          <p:spPr>
            <a:xfrm>
              <a:off x="11489" y="2497"/>
              <a:ext cx="2055" cy="479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400" b="1" dirty="0"/>
                <a:t>一个排列中的任意两个元素对换，排列改变奇偶性．</a:t>
              </a:r>
              <a:endParaRPr lang="zh-CN" altLang="en-US" sz="2400" b="1" dirty="0"/>
            </a:p>
          </p:txBody>
        </p:sp>
        <p:cxnSp>
          <p:nvCxnSpPr>
            <p:cNvPr id="22" name="肘形连接符 21"/>
            <p:cNvCxnSpPr/>
            <p:nvPr/>
          </p:nvCxnSpPr>
          <p:spPr>
            <a:xfrm rot="5400000">
              <a:off x="11773" y="8171"/>
              <a:ext cx="2621" cy="89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7426" y="9936"/>
              <a:ext cx="521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88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9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0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6807" grpId="0"/>
      <p:bldP spid="2" grpId="0"/>
      <p:bldP spid="4" grpId="0"/>
      <p:bldP spid="7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9"/>
          <p:cNvSpPr txBox="1"/>
          <p:nvPr/>
        </p:nvSpPr>
        <p:spPr>
          <a:xfrm>
            <a:off x="303213" y="67151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-2147482608"/>
          <p:cNvGraphicFramePr>
            <a:graphicFrameLocks noChangeAspect="1"/>
          </p:cNvGraphicFramePr>
          <p:nvPr/>
        </p:nvGraphicFramePr>
        <p:xfrm>
          <a:off x="1471613" y="612775"/>
          <a:ext cx="6873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444500" imgH="457200" progId="Equation.DSMT4">
                  <p:embed/>
                </p:oleObj>
              </mc:Choice>
              <mc:Fallback>
                <p:oleObj r:id="rId3" imgW="444500" imgH="457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1613" y="612775"/>
                        <a:ext cx="687387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07"/>
          <p:cNvGraphicFramePr>
            <a:graphicFrameLocks noChangeAspect="1"/>
          </p:cNvGraphicFramePr>
          <p:nvPr/>
        </p:nvGraphicFramePr>
        <p:xfrm>
          <a:off x="2101850" y="800100"/>
          <a:ext cx="18954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1181100" imgH="203200" progId="Equation.DSMT4">
                  <p:embed/>
                </p:oleObj>
              </mc:Choice>
              <mc:Fallback>
                <p:oleObj r:id="rId5" imgW="118110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1850" y="800100"/>
                        <a:ext cx="189547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1613" y="1517650"/>
          <a:ext cx="6889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7" imgW="444500" imgH="457200" progId="Equation.DSMT4">
                  <p:embed/>
                </p:oleObj>
              </mc:Choice>
              <mc:Fallback>
                <p:oleObj r:id="rId7" imgW="444500" imgH="457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1613" y="1517650"/>
                        <a:ext cx="688975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101850" y="1706563"/>
          <a:ext cx="18954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9" imgW="1181100" imgH="203200" progId="Equation.DSMT4">
                  <p:embed/>
                </p:oleObj>
              </mc:Choice>
              <mc:Fallback>
                <p:oleObj r:id="rId9" imgW="11811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1850" y="1706563"/>
                        <a:ext cx="1895475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471613" y="2397125"/>
          <a:ext cx="6873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11" imgW="444500" imgH="457200" progId="Equation.DSMT4">
                  <p:embed/>
                </p:oleObj>
              </mc:Choice>
              <mc:Fallback>
                <p:oleObj r:id="rId11" imgW="444500" imgH="457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1613" y="2397125"/>
                        <a:ext cx="687387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122488" y="2397125"/>
          <a:ext cx="9842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12" imgW="634365" imgH="457200" progId="Equation.DSMT4">
                  <p:embed/>
                </p:oleObj>
              </mc:Choice>
              <mc:Fallback>
                <p:oleObj r:id="rId12" imgW="634365" imgH="457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2488" y="2397125"/>
                        <a:ext cx="984250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矩形 78850"/>
          <p:cNvSpPr/>
          <p:nvPr/>
        </p:nvSpPr>
        <p:spPr>
          <a:xfrm>
            <a:off x="366713" y="3284538"/>
            <a:ext cx="12176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文本框 78851"/>
          <p:cNvSpPr txBox="1"/>
          <p:nvPr/>
        </p:nvSpPr>
        <p:spPr>
          <a:xfrm>
            <a:off x="385763" y="4581525"/>
            <a:ext cx="8985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sp>
        <p:nvSpPr>
          <p:cNvPr id="8196" name="文本框 78852"/>
          <p:cNvSpPr txBox="1"/>
          <p:nvPr/>
        </p:nvSpPr>
        <p:spPr>
          <a:xfrm>
            <a:off x="1284288" y="4581525"/>
            <a:ext cx="46450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互换相同的两行，有              </a:t>
            </a:r>
          </a:p>
        </p:txBody>
      </p:sp>
      <p:graphicFrame>
        <p:nvGraphicFramePr>
          <p:cNvPr id="8197" name="对象 78853"/>
          <p:cNvGraphicFramePr/>
          <p:nvPr/>
        </p:nvGraphicFramePr>
        <p:xfrm>
          <a:off x="1322388" y="5249863"/>
          <a:ext cx="955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14" imgW="596900" imgH="203200" progId="Equation.3">
                  <p:embed/>
                </p:oleObj>
              </mc:Choice>
              <mc:Fallback>
                <p:oleObj r:id="rId14" imgW="596900" imgH="20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22388" y="5249863"/>
                        <a:ext cx="9556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78850"/>
          <p:cNvSpPr/>
          <p:nvPr/>
        </p:nvSpPr>
        <p:spPr>
          <a:xfrm>
            <a:off x="7236460" y="3284538"/>
            <a:ext cx="7366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14" name="矩形 78850"/>
          <p:cNvSpPr/>
          <p:nvPr/>
        </p:nvSpPr>
        <p:spPr>
          <a:xfrm>
            <a:off x="1284288" y="3284538"/>
            <a:ext cx="60261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如果行列式有两行（列）完全相同，</a:t>
            </a:r>
          </a:p>
        </p:txBody>
      </p:sp>
      <p:sp>
        <p:nvSpPr>
          <p:cNvPr id="15" name="矩形 78850"/>
          <p:cNvSpPr/>
          <p:nvPr/>
        </p:nvSpPr>
        <p:spPr>
          <a:xfrm>
            <a:off x="1177925" y="3873500"/>
            <a:ext cx="30384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此行列式为零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184" name="Object 15"/>
          <p:cNvGraphicFramePr/>
          <p:nvPr/>
        </p:nvGraphicFramePr>
        <p:xfrm>
          <a:off x="4707255" y="4683125"/>
          <a:ext cx="88836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16" imgW="495300" imgH="165100" progId="Equation.3">
                  <p:embed/>
                </p:oleObj>
              </mc:Choice>
              <mc:Fallback>
                <p:oleObj r:id="rId16" imgW="495300" imgH="165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07255" y="4683125"/>
                        <a:ext cx="888365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3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4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5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1"/>
          <p:cNvSpPr txBox="1"/>
          <p:nvPr/>
        </p:nvSpPr>
        <p:spPr>
          <a:xfrm>
            <a:off x="107950" y="565150"/>
            <a:ext cx="168592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0" y="565150"/>
            <a:ext cx="67589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行列式中某一行(列)的各元素有公因子，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50" y="117792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则可提到行列式符号的外面，如</a:t>
            </a:r>
          </a:p>
        </p:txBody>
      </p:sp>
      <p:graphicFrame>
        <p:nvGraphicFramePr>
          <p:cNvPr id="7" name="对象 123"/>
          <p:cNvGraphicFramePr>
            <a:graphicFrameLocks noChangeAspect="1"/>
          </p:cNvGraphicFramePr>
          <p:nvPr/>
        </p:nvGraphicFramePr>
        <p:xfrm>
          <a:off x="1487488" y="1858963"/>
          <a:ext cx="256222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1447800" imgH="939800" progId="Equation.DSMT4">
                  <p:embed/>
                </p:oleObj>
              </mc:Choice>
              <mc:Fallback>
                <p:oleObj r:id="rId3" imgW="1447800" imgH="939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7488" y="1858963"/>
                        <a:ext cx="2562225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036695" y="1858963"/>
          <a:ext cx="256286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1447800" imgH="939800" progId="Equation.DSMT4">
                  <p:embed/>
                </p:oleObj>
              </mc:Choice>
              <mc:Fallback>
                <p:oleObj r:id="rId5" imgW="1447800" imgH="939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6695" y="1858963"/>
                        <a:ext cx="2562860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25" y="3644900"/>
            <a:ext cx="1701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推论2  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0938" y="3644900"/>
            <a:ext cx="71875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行列式的某一行(列)所有元素都乘以同一个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254125" y="4298950"/>
            <a:ext cx="51609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数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，等于用数</a:t>
            </a:r>
            <a:r>
              <a:rPr lang="zh-CN" altLang="zh-CN" sz="2800" b="1" i="1" dirty="0">
                <a:latin typeface="Times New Roman" panose="02020603050405020304" pitchFamily="18" charset="0"/>
                <a:sym typeface="宋体" panose="02010600030101010101" pitchFamily="2" charset="-122"/>
              </a:rPr>
              <a:t>k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乘此行列式．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33463" y="4930775"/>
            <a:ext cx="7251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 行列式的某一行(列)的元素全为零时，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13" y="4930775"/>
            <a:ext cx="12541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推论3 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5063" y="5527675"/>
            <a:ext cx="26606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的值等于零．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9808" y="4940935"/>
            <a:ext cx="12541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行列式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0254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5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6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9217"/>
          <p:cNvSpPr/>
          <p:nvPr/>
        </p:nvSpPr>
        <p:spPr>
          <a:xfrm>
            <a:off x="960438" y="893763"/>
            <a:ext cx="842486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　行列式中如果有两行（列）元素成比例，则此</a:t>
            </a:r>
          </a:p>
        </p:txBody>
      </p:sp>
      <p:sp>
        <p:nvSpPr>
          <p:cNvPr id="9219" name="文本框 9218"/>
          <p:cNvSpPr txBox="1"/>
          <p:nvPr/>
        </p:nvSpPr>
        <p:spPr>
          <a:xfrm>
            <a:off x="312738" y="26098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9220" name="对象 9219"/>
          <p:cNvGraphicFramePr/>
          <p:nvPr/>
        </p:nvGraphicFramePr>
        <p:xfrm>
          <a:off x="1157288" y="2609850"/>
          <a:ext cx="3230562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3238500" imgH="3657600" progId="Equation.3">
                  <p:embed/>
                </p:oleObj>
              </mc:Choice>
              <mc:Fallback>
                <p:oleObj r:id="rId3" imgW="3238500" imgH="3657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7288" y="2609850"/>
                        <a:ext cx="3230562" cy="290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/>
          <p:cNvGraphicFramePr/>
          <p:nvPr/>
        </p:nvGraphicFramePr>
        <p:xfrm>
          <a:off x="4387850" y="2609850"/>
          <a:ext cx="2981325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5" imgW="3352800" imgH="3657600" progId="Equation.3">
                  <p:embed/>
                </p:oleObj>
              </mc:Choice>
              <mc:Fallback>
                <p:oleObj r:id="rId5" imgW="3352800" imgH="3657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7850" y="2609850"/>
                        <a:ext cx="2981325" cy="290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/>
          <p:nvPr/>
        </p:nvGraphicFramePr>
        <p:xfrm>
          <a:off x="7454900" y="3660775"/>
          <a:ext cx="8255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7" imgW="596265" imgH="317500" progId="Equation.3">
                  <p:embed/>
                </p:oleObj>
              </mc:Choice>
              <mc:Fallback>
                <p:oleObj r:id="rId7" imgW="596265" imgH="317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54900" y="3660775"/>
                        <a:ext cx="825500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直接连接符 9222"/>
          <p:cNvSpPr/>
          <p:nvPr/>
        </p:nvSpPr>
        <p:spPr>
          <a:xfrm>
            <a:off x="1211263" y="4692650"/>
            <a:ext cx="3049587" cy="7938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组合 9223"/>
          <p:cNvGrpSpPr/>
          <p:nvPr/>
        </p:nvGrpSpPr>
        <p:grpSpPr>
          <a:xfrm>
            <a:off x="4926013" y="3433763"/>
            <a:ext cx="2414587" cy="1343025"/>
            <a:chOff x="3606" y="2160"/>
            <a:chExt cx="1905" cy="953"/>
          </a:xfrm>
        </p:grpSpPr>
        <p:sp>
          <p:nvSpPr>
            <p:cNvPr id="11279" name="矩形 9224"/>
            <p:cNvSpPr/>
            <p:nvPr/>
          </p:nvSpPr>
          <p:spPr>
            <a:xfrm>
              <a:off x="3606" y="2160"/>
              <a:ext cx="1905" cy="318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80" name="矩形 9225"/>
            <p:cNvSpPr/>
            <p:nvPr/>
          </p:nvSpPr>
          <p:spPr>
            <a:xfrm>
              <a:off x="3606" y="2795"/>
              <a:ext cx="1905" cy="318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9227" name="直接连接符 9226"/>
          <p:cNvSpPr/>
          <p:nvPr/>
        </p:nvSpPr>
        <p:spPr>
          <a:xfrm>
            <a:off x="1370013" y="3875088"/>
            <a:ext cx="2805112" cy="1587"/>
          </a:xfrm>
          <a:prstGeom prst="line">
            <a:avLst/>
          </a:prstGeom>
          <a:ln w="127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274" name="文本框 1"/>
          <p:cNvSpPr txBox="1"/>
          <p:nvPr/>
        </p:nvSpPr>
        <p:spPr>
          <a:xfrm>
            <a:off x="190500" y="893763"/>
            <a:ext cx="12541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性质４</a:t>
            </a:r>
          </a:p>
        </p:txBody>
      </p:sp>
      <p:sp>
        <p:nvSpPr>
          <p:cNvPr id="11275" name="文本框 2"/>
          <p:cNvSpPr txBox="1"/>
          <p:nvPr/>
        </p:nvSpPr>
        <p:spPr>
          <a:xfrm>
            <a:off x="1293813" y="1508125"/>
            <a:ext cx="23272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行列式为零．</a:t>
            </a:r>
            <a:endParaRPr lang="zh-CN" altLang="en-US" sz="2800" dirty="0"/>
          </a:p>
        </p:txBody>
      </p:sp>
      <p:pic>
        <p:nvPicPr>
          <p:cNvPr id="11276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7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8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5063" y="4217988"/>
            <a:ext cx="874712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-2147482389"/>
          <p:cNvGraphicFramePr>
            <a:graphicFrameLocks noChangeAspect="1"/>
          </p:cNvGraphicFramePr>
          <p:nvPr/>
        </p:nvGraphicFramePr>
        <p:xfrm>
          <a:off x="2108200" y="3835242"/>
          <a:ext cx="5270500" cy="123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3" imgW="4038600" imgH="939800" progId="Equation.DSMT4">
                  <p:embed/>
                </p:oleObj>
              </mc:Choice>
              <mc:Fallback>
                <p:oleObj r:id="rId3" imgW="4038600" imgH="939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8200" y="3835242"/>
                        <a:ext cx="5270500" cy="1230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120"/>
          <p:cNvGraphicFramePr>
            <a:graphicFrameLocks noChangeAspect="1"/>
          </p:cNvGraphicFramePr>
          <p:nvPr/>
        </p:nvGraphicFramePr>
        <p:xfrm>
          <a:off x="2608422" y="1900238"/>
          <a:ext cx="382397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5" imgW="2501900" imgH="939800" progId="Equation.DSMT4">
                  <p:embed/>
                </p:oleObj>
              </mc:Choice>
              <mc:Fallback>
                <p:oleObj r:id="rId5" imgW="2501900" imgH="939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8422" y="1900238"/>
                        <a:ext cx="3823970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6"/>
          <p:cNvGrpSpPr/>
          <p:nvPr/>
        </p:nvGrpSpPr>
        <p:grpSpPr>
          <a:xfrm>
            <a:off x="3597275" y="1835150"/>
            <a:ext cx="2997200" cy="3240088"/>
            <a:chOff x="5664" y="3193"/>
            <a:chExt cx="4722" cy="5102"/>
          </a:xfrm>
        </p:grpSpPr>
        <p:grpSp>
          <p:nvGrpSpPr>
            <p:cNvPr id="12305" name="组合 10"/>
            <p:cNvGrpSpPr/>
            <p:nvPr/>
          </p:nvGrpSpPr>
          <p:grpSpPr>
            <a:xfrm>
              <a:off x="5664" y="3193"/>
              <a:ext cx="4723" cy="5103"/>
              <a:chOff x="5725" y="1885"/>
              <a:chExt cx="4723" cy="510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7086" y="1885"/>
                <a:ext cx="1701" cy="23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725" y="5060"/>
                <a:ext cx="793" cy="19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9654" y="5032"/>
                <a:ext cx="793" cy="19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6518" y="4265"/>
                <a:ext cx="568" cy="7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箭头连接符 9"/>
            <p:cNvCxnSpPr/>
            <p:nvPr/>
          </p:nvCxnSpPr>
          <p:spPr>
            <a:xfrm>
              <a:off x="8725" y="5573"/>
              <a:ext cx="908" cy="7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84250" y="2359025"/>
            <a:ext cx="8731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5700" y="712788"/>
            <a:ext cx="76358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  若行列式的某一行(列)的元素都是两数之和，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296" name="文本框 13"/>
          <p:cNvSpPr txBox="1"/>
          <p:nvPr/>
        </p:nvSpPr>
        <p:spPr>
          <a:xfrm>
            <a:off x="481013" y="712788"/>
            <a:ext cx="11652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性质5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2550" y="131921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等于两个行列式之和，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7250" y="5157788"/>
            <a:ext cx="80391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在行列式的定义中，各项都有第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zh-CN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列的一个元素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endParaRPr lang="en-US" altLang="zh-CN" sz="2800" b="1" i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92325" y="5792788"/>
            <a:ext cx="55768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2255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从而每一项均可拆成两项之和．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4375" y="5157788"/>
            <a:ext cx="5397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证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6" name="对象 -2147482387"/>
          <p:cNvGraphicFramePr>
            <a:graphicFrameLocks noChangeAspect="1"/>
          </p:cNvGraphicFramePr>
          <p:nvPr/>
        </p:nvGraphicFramePr>
        <p:xfrm>
          <a:off x="1254125" y="5845175"/>
          <a:ext cx="11287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7" imgW="622300" imgH="228600" progId="Equation.DSMT4">
                  <p:embed/>
                </p:oleObj>
              </mc:Choice>
              <mc:Fallback>
                <p:oleObj r:id="rId7" imgW="6223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4125" y="5845175"/>
                        <a:ext cx="112871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2" name="图片 46126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4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3" name="图片 46129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8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04" name="图片 46131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8663" y="6237288"/>
            <a:ext cx="255587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100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656</Words>
  <Application>Microsoft Office PowerPoint</Application>
  <PresentationFormat>全屏显示(4:3)</PresentationFormat>
  <Paragraphs>104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黑体</vt:lpstr>
      <vt:lpstr>宋体</vt:lpstr>
      <vt:lpstr>微软雅黑</vt:lpstr>
      <vt:lpstr>Agency FB</vt:lpstr>
      <vt:lpstr>Arial</vt:lpstr>
      <vt:lpstr>Calibri</vt:lpstr>
      <vt:lpstr>Times New Roman</vt:lpstr>
      <vt:lpstr>默认设计模板</vt:lpstr>
      <vt:lpstr>模板</vt:lpstr>
      <vt:lpstr>MathType 6.0 Equation</vt:lpstr>
      <vt:lpstr>Equation.KSEE3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37</cp:revision>
  <dcterms:created xsi:type="dcterms:W3CDTF">2016-12-02T08:56:00Z</dcterms:created>
  <dcterms:modified xsi:type="dcterms:W3CDTF">2022-05-20T02:13:56Z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FE04FE904C5C43649D44D93361598E34</vt:lpwstr>
  </property>
</Properties>
</file>