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9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2" r:id="rId24"/>
    <p:sldId id="288" r:id="rId25"/>
    <p:sldId id="293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1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618" y="102"/>
      </p:cViewPr>
      <p:guideLst>
        <p:guide orient="horz" pos="218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6" Type="http://schemas.openxmlformats.org/officeDocument/2006/relationships/image" Target="../media/image100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6777A-40FA-4F38-83D8-5790146AFE6A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5E3790-5DAA-4543-8AF7-4AC9C03B8B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81EB1-874A-422E-8210-9288F78771F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6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1.wmf"/><Relationship Id="rId32" Type="http://schemas.openxmlformats.org/officeDocument/2006/relationships/image" Target="../media/image45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3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4.wmf"/><Relationship Id="rId35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7.png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6.png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7.png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6.pn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image" Target="../media/image5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8.wmf"/><Relationship Id="rId4" Type="http://schemas.openxmlformats.org/officeDocument/2006/relationships/image" Target="../media/image61.wmf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6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4.wmf"/><Relationship Id="rId23" Type="http://schemas.openxmlformats.org/officeDocument/2006/relationships/image" Target="../media/image7.png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2.bin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77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6.wmf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6.png"/><Relationship Id="rId4" Type="http://schemas.openxmlformats.org/officeDocument/2006/relationships/image" Target="../media/image78.wmf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100.wmf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5.wmf"/><Relationship Id="rId32" Type="http://schemas.openxmlformats.org/officeDocument/2006/relationships/image" Target="../media/image99.wmf"/><Relationship Id="rId37" Type="http://schemas.openxmlformats.org/officeDocument/2006/relationships/image" Target="../media/image7.png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7.wmf"/><Relationship Id="rId36" Type="http://schemas.openxmlformats.org/officeDocument/2006/relationships/image" Target="../media/image6.png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98.wmf"/><Relationship Id="rId35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2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6.png"/><Relationship Id="rId4" Type="http://schemas.openxmlformats.org/officeDocument/2006/relationships/image" Target="../media/image101.wmf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png"/><Relationship Id="rId5" Type="http://schemas.openxmlformats.org/officeDocument/2006/relationships/image" Target="../media/image8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.png"/><Relationship Id="rId4" Type="http://schemas.openxmlformats.org/officeDocument/2006/relationships/image" Target="../media/image15.wmf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19" Type="http://schemas.openxmlformats.org/officeDocument/2006/relationships/image" Target="../media/image5.png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2052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53" name="组合 2"/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2054" name="直接连接符 5"/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5" name="等腰三角形 10"/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4"/>
          <p:cNvGrpSpPr/>
          <p:nvPr/>
        </p:nvGrpSpPr>
        <p:grpSpPr bwMode="auto">
          <a:xfrm>
            <a:off x="641350" y="5283200"/>
            <a:ext cx="3061970" cy="645160"/>
            <a:chOff x="-102" y="52752"/>
            <a:chExt cx="3062265" cy="646523"/>
          </a:xfrm>
        </p:grpSpPr>
        <p:sp>
          <p:nvSpPr>
            <p:cNvPr id="2060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3062265" cy="64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第一章 行列式</a:t>
              </a:r>
            </a:p>
          </p:txBody>
        </p:sp>
        <p:cxnSp>
          <p:nvCxnSpPr>
            <p:cNvPr id="2061" name="直接连接符 9"/>
            <p:cNvCxnSpPr>
              <a:cxnSpLocks noChangeShapeType="1"/>
            </p:cNvCxnSpPr>
            <p:nvPr/>
          </p:nvCxnSpPr>
          <p:spPr bwMode="auto">
            <a:xfrm>
              <a:off x="34826" y="636277"/>
              <a:ext cx="2455781" cy="11454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4337"/>
          <p:cNvSpPr txBox="1"/>
          <p:nvPr/>
        </p:nvSpPr>
        <p:spPr>
          <a:xfrm>
            <a:off x="828675" y="1165225"/>
            <a:ext cx="1611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3315" name="对象 14338"/>
          <p:cNvGraphicFramePr/>
          <p:nvPr/>
        </p:nvGraphicFramePr>
        <p:xfrm>
          <a:off x="2439988" y="655638"/>
          <a:ext cx="21986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3" imgW="1511300" imgH="914400" progId="Equation.3">
                  <p:embed/>
                </p:oleObj>
              </mc:Choice>
              <mc:Fallback>
                <p:oleObj r:id="rId3" imgW="1511300" imgH="914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988" y="655638"/>
                        <a:ext cx="2198687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21507"/>
          <p:cNvSpPr txBox="1"/>
          <p:nvPr/>
        </p:nvSpPr>
        <p:spPr>
          <a:xfrm>
            <a:off x="762000" y="22621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498600" y="2997200"/>
          <a:ext cx="1816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5" imgW="1244600" imgH="914400" progId="Equation.3">
                  <p:embed/>
                </p:oleObj>
              </mc:Choice>
              <mc:Fallback>
                <p:oleObj r:id="rId5" imgW="1244600" imgH="914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8600" y="2997200"/>
                        <a:ext cx="18161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57313" y="2259013"/>
            <a:ext cx="58642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将第二列除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</a:rPr>
              <a:t>外，其余元素均变为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0.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3381375" y="3629025"/>
          <a:ext cx="5445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7" imgW="381000" imgH="279400" progId="Equation.DSMT4">
                  <p:embed/>
                </p:oleObj>
              </mc:Choice>
              <mc:Fallback>
                <p:oleObj r:id="rId7" imgW="381000" imgH="2794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375" y="3629025"/>
                        <a:ext cx="544513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任意多边形 8"/>
          <p:cNvSpPr/>
          <p:nvPr/>
        </p:nvSpPr>
        <p:spPr>
          <a:xfrm flipH="1">
            <a:off x="1301750" y="3184525"/>
            <a:ext cx="196850" cy="460375"/>
          </a:xfrm>
          <a:custGeom>
            <a:avLst/>
            <a:gdLst>
              <a:gd name="txL" fmla="*/ 0 w 240"/>
              <a:gd name="txT" fmla="*/ 0 h 432"/>
              <a:gd name="txR" fmla="*/ 240 w 240"/>
              <a:gd name="txB" fmla="*/ 432 h 432"/>
            </a:gdLst>
            <a:ahLst/>
            <a:cxnLst>
              <a:cxn ang="0">
                <a:pos x="118110" y="0"/>
              </a:cxn>
              <a:cxn ang="0">
                <a:pos x="196850" y="0"/>
              </a:cxn>
              <a:cxn ang="0">
                <a:pos x="196850" y="460375"/>
              </a:cxn>
              <a:cxn ang="0">
                <a:pos x="0" y="460375"/>
              </a:cxn>
            </a:cxnLst>
            <a:rect l="txL" t="txT" r="txR" b="txB"/>
            <a:pathLst>
              <a:path w="240" h="432">
                <a:moveTo>
                  <a:pt x="144" y="0"/>
                </a:moveTo>
                <a:lnTo>
                  <a:pt x="240" y="0"/>
                </a:lnTo>
                <a:lnTo>
                  <a:pt x="240" y="432"/>
                </a:lnTo>
                <a:lnTo>
                  <a:pt x="0" y="432"/>
                </a:ln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>
            <a:off x="1077913" y="3197225"/>
            <a:ext cx="349250" cy="1254125"/>
          </a:xfrm>
          <a:custGeom>
            <a:avLst/>
            <a:gdLst>
              <a:gd name="txL" fmla="*/ 0 w 240"/>
              <a:gd name="txT" fmla="*/ 0 h 432"/>
              <a:gd name="txR" fmla="*/ 240 w 240"/>
              <a:gd name="txB" fmla="*/ 432 h 432"/>
            </a:gdLst>
            <a:ahLst/>
            <a:cxnLst>
              <a:cxn ang="0">
                <a:pos x="209550" y="0"/>
              </a:cxn>
              <a:cxn ang="0">
                <a:pos x="349250" y="0"/>
              </a:cxn>
              <a:cxn ang="0">
                <a:pos x="349250" y="1254125"/>
              </a:cxn>
              <a:cxn ang="0">
                <a:pos x="0" y="1254125"/>
              </a:cxn>
            </a:cxnLst>
            <a:rect l="txL" t="txT" r="txR" b="txB"/>
            <a:pathLst>
              <a:path w="240" h="432">
                <a:moveTo>
                  <a:pt x="144" y="0"/>
                </a:moveTo>
                <a:lnTo>
                  <a:pt x="240" y="0"/>
                </a:lnTo>
                <a:lnTo>
                  <a:pt x="240" y="432"/>
                </a:lnTo>
                <a:lnTo>
                  <a:pt x="0" y="432"/>
                </a:ln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55" name="对象 14354"/>
          <p:cNvGraphicFramePr/>
          <p:nvPr/>
        </p:nvGraphicFramePr>
        <p:xfrm>
          <a:off x="3403600" y="4035425"/>
          <a:ext cx="5222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9" imgW="431800" imgH="228600" progId="Equation.DSMT4">
                  <p:embed/>
                </p:oleObj>
              </mc:Choice>
              <mc:Fallback>
                <p:oleObj r:id="rId9" imgW="4318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3600" y="4035425"/>
                        <a:ext cx="522288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3914775" y="3006725"/>
          <a:ext cx="177482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11" imgW="1028700" imgH="914400" progId="Equation.DSMT4">
                  <p:embed/>
                </p:oleObj>
              </mc:Choice>
              <mc:Fallback>
                <p:oleObj r:id="rId11" imgW="1028700" imgH="914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14775" y="3006725"/>
                        <a:ext cx="1774825" cy="158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-2147482279"/>
          <p:cNvGraphicFramePr>
            <a:graphicFrameLocks noChangeAspect="1"/>
          </p:cNvGraphicFramePr>
          <p:nvPr/>
        </p:nvGraphicFramePr>
        <p:xfrm>
          <a:off x="5723573" y="3184525"/>
          <a:ext cx="18319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r:id="rId13" imgW="1295400" imgH="711200" progId="Equation.DSMT4">
                  <p:embed/>
                </p:oleObj>
              </mc:Choice>
              <mc:Fallback>
                <p:oleObj r:id="rId13" imgW="1295400" imgH="711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3573" y="3184525"/>
                        <a:ext cx="183197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4003675" y="3203575"/>
            <a:ext cx="1504950" cy="95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498975" y="3117850"/>
            <a:ext cx="19050" cy="13192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/>
          <p:nvPr/>
        </p:nvGraphicFramePr>
        <p:xfrm>
          <a:off x="2965450" y="5175250"/>
          <a:ext cx="5794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15" imgW="405765" imgH="279400" progId="Equation.DSMT4">
                  <p:embed/>
                </p:oleObj>
              </mc:Choice>
              <mc:Fallback>
                <p:oleObj r:id="rId15" imgW="405765" imgH="279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65450" y="5175250"/>
                        <a:ext cx="579438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3001963" y="5518150"/>
          <a:ext cx="5064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17" imgW="419100" imgH="228600" progId="Equation.DSMT4">
                  <p:embed/>
                </p:oleObj>
              </mc:Choice>
              <mc:Fallback>
                <p:oleObj r:id="rId17" imgW="4191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01963" y="5518150"/>
                        <a:ext cx="506412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/>
          <p:nvPr/>
        </p:nvGraphicFramePr>
        <p:xfrm>
          <a:off x="3641725" y="4835525"/>
          <a:ext cx="133223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19" imgW="723900" imgH="711200" progId="Equation.DSMT4">
                  <p:embed/>
                </p:oleObj>
              </mc:Choice>
              <mc:Fallback>
                <p:oleObj r:id="rId19" imgW="723900" imgH="711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41725" y="4835525"/>
                        <a:ext cx="1332230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/>
          <p:nvPr/>
        </p:nvGraphicFramePr>
        <p:xfrm>
          <a:off x="5006975" y="5211763"/>
          <a:ext cx="19970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r:id="rId21" imgW="1524000" imgH="457200" progId="Equation.DSMT4">
                  <p:embed/>
                </p:oleObj>
              </mc:Choice>
              <mc:Fallback>
                <p:oleObj r:id="rId21" imgW="1524000" imgH="457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06975" y="5211763"/>
                        <a:ext cx="1997075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934200" y="5337175"/>
            <a:ext cx="1120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=40</a:t>
            </a:r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1193800" y="4918075"/>
          <a:ext cx="16478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r:id="rId23" imgW="914400" imgH="711200" progId="Equation.DSMT4">
                  <p:embed/>
                </p:oleObj>
              </mc:Choice>
              <mc:Fallback>
                <p:oleObj r:id="rId23" imgW="914400" imgH="711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3800" y="4918075"/>
                        <a:ext cx="1647825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3"/>
          <p:cNvGraphicFramePr>
            <a:graphicFrameLocks noChangeAspect="1"/>
          </p:cNvGraphicFramePr>
          <p:nvPr/>
        </p:nvGraphicFramePr>
        <p:xfrm>
          <a:off x="3921125" y="3387725"/>
          <a:ext cx="160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r:id="rId25" imgW="876300" imgH="215900" progId="Equation.DSMT4">
                  <p:embed/>
                </p:oleObj>
              </mc:Choice>
              <mc:Fallback>
                <p:oleObj r:id="rId25" imgW="876300" imgH="215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21125" y="3387725"/>
                        <a:ext cx="16033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"/>
          <p:cNvGraphicFramePr>
            <a:graphicFrameLocks noChangeAspect="1"/>
          </p:cNvGraphicFramePr>
          <p:nvPr/>
        </p:nvGraphicFramePr>
        <p:xfrm>
          <a:off x="3925888" y="4171950"/>
          <a:ext cx="15986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27" imgW="889000" imgH="215900" progId="Equation.DSMT4">
                  <p:embed/>
                </p:oleObj>
              </mc:Choice>
              <mc:Fallback>
                <p:oleObj r:id="rId27" imgW="889000" imgH="215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25888" y="4171950"/>
                        <a:ext cx="1598612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5"/>
          <p:cNvGraphicFramePr>
            <a:graphicFrameLocks noChangeAspect="1"/>
          </p:cNvGraphicFramePr>
          <p:nvPr/>
        </p:nvGraphicFramePr>
        <p:xfrm>
          <a:off x="3921125" y="4918075"/>
          <a:ext cx="33496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29" imgW="190500" imgH="673100" progId="Equation.DSMT4">
                  <p:embed/>
                </p:oleObj>
              </mc:Choice>
              <mc:Fallback>
                <p:oleObj r:id="rId29" imgW="190500" imgH="6731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21125" y="4918075"/>
                        <a:ext cx="334963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/>
        </p:nvGraphicFramePr>
        <p:xfrm>
          <a:off x="4367213" y="4935538"/>
          <a:ext cx="22383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31" imgW="127000" imgH="673100" progId="Equation.DSMT4">
                  <p:embed/>
                </p:oleObj>
              </mc:Choice>
              <mc:Fallback>
                <p:oleObj r:id="rId31" imgW="127000" imgH="6731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67213" y="4935538"/>
                        <a:ext cx="223837" cy="111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5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32769"/>
          <p:cNvSpPr/>
          <p:nvPr/>
        </p:nvSpPr>
        <p:spPr>
          <a:xfrm>
            <a:off x="56133" y="1174750"/>
            <a:ext cx="65854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）二阶和三阶行列式可按对角线展开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38" name="矩形 32770"/>
          <p:cNvSpPr/>
          <p:nvPr/>
        </p:nvSpPr>
        <p:spPr>
          <a:xfrm>
            <a:off x="56133" y="1773238"/>
            <a:ext cx="793839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）字母元素行列式一般化为对角形、三角形等</a:t>
            </a:r>
          </a:p>
        </p:txBody>
      </p:sp>
      <p:sp>
        <p:nvSpPr>
          <p:cNvPr id="14339" name="矩形 32771"/>
          <p:cNvSpPr/>
          <p:nvPr/>
        </p:nvSpPr>
        <p:spPr>
          <a:xfrm>
            <a:off x="753046" y="2382838"/>
            <a:ext cx="20589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特殊行列式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40" name="矩形 32772"/>
          <p:cNvSpPr/>
          <p:nvPr/>
        </p:nvSpPr>
        <p:spPr>
          <a:xfrm>
            <a:off x="35496" y="2973388"/>
            <a:ext cx="898996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）数字元素行列式一般可消元造零，按某行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展开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4341" name="矩形 32773"/>
          <p:cNvSpPr/>
          <p:nvPr/>
        </p:nvSpPr>
        <p:spPr>
          <a:xfrm>
            <a:off x="589533" y="3659188"/>
            <a:ext cx="75088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先通过提取公因式等手段将行列式进行简化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14342" name="矩形 32774"/>
          <p:cNvSpPr/>
          <p:nvPr/>
        </p:nvSpPr>
        <p:spPr>
          <a:xfrm>
            <a:off x="589533" y="4344988"/>
            <a:ext cx="44386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尽可能选含 </a:t>
            </a:r>
            <a:r>
              <a:rPr lang="en-US" altLang="zh-CN" sz="2800" b="1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造零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4343" name="矩形 32775"/>
          <p:cNvSpPr/>
          <p:nvPr/>
        </p:nvSpPr>
        <p:spPr>
          <a:xfrm>
            <a:off x="665733" y="4878388"/>
            <a:ext cx="5156200" cy="6937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尽可能选含多个零的行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展开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44" name="矩形 32776"/>
          <p:cNvSpPr/>
          <p:nvPr/>
        </p:nvSpPr>
        <p:spPr>
          <a:xfrm>
            <a:off x="172021" y="5445125"/>
            <a:ext cx="7667484" cy="6245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）有特殊结构的高阶行列式用递归算法展开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46" name="矩形 32777"/>
          <p:cNvSpPr/>
          <p:nvPr/>
        </p:nvSpPr>
        <p:spPr>
          <a:xfrm>
            <a:off x="3389312" y="209668"/>
            <a:ext cx="29099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行列式计算</a:t>
            </a:r>
          </a:p>
        </p:txBody>
      </p:sp>
      <p:pic>
        <p:nvPicPr>
          <p:cNvPr id="1434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59">
            <a:extLst>
              <a:ext uri="{FF2B5EF4-FFF2-40B4-BE49-F238E27FC236}">
                <a16:creationId xmlns:a16="http://schemas.microsoft.com/office/drawing/2014/main" id="{4F275A61-29B6-47EC-ACFF-C30B5FBE71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  <p:bldP spid="14338" grpId="0"/>
      <p:bldP spid="14339" grpId="0"/>
      <p:bldP spid="14340" grpId="0"/>
      <p:bldP spid="14341" grpId="0"/>
      <p:bldP spid="14342" grpId="0"/>
      <p:bldP spid="14343" grpId="0"/>
      <p:bldP spid="14344" grpId="0"/>
      <p:bldP spid="143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7411"/>
          <p:cNvSpPr txBox="1"/>
          <p:nvPr/>
        </p:nvSpPr>
        <p:spPr>
          <a:xfrm>
            <a:off x="304800" y="582613"/>
            <a:ext cx="1655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5363" name="文本框 17412"/>
          <p:cNvSpPr txBox="1"/>
          <p:nvPr/>
        </p:nvSpPr>
        <p:spPr>
          <a:xfrm>
            <a:off x="1143000" y="606425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证明范德蒙德</a:t>
            </a:r>
            <a:r>
              <a:rPr lang="en-US" altLang="zh-CN" sz="2800" b="1" dirty="0">
                <a:latin typeface="Times New Roman" panose="02020603050405020304" pitchFamily="18" charset="0"/>
              </a:rPr>
              <a:t>(Vandermonde)</a:t>
            </a:r>
            <a:r>
              <a:rPr lang="zh-CN" altLang="en-US" sz="2800" b="1" dirty="0">
                <a:latin typeface="Times New Roman" panose="02020603050405020304" pitchFamily="18" charset="0"/>
              </a:rPr>
              <a:t>行列式</a:t>
            </a:r>
          </a:p>
        </p:txBody>
      </p:sp>
      <p:graphicFrame>
        <p:nvGraphicFramePr>
          <p:cNvPr id="15364" name="对象 -2147482271"/>
          <p:cNvGraphicFramePr>
            <a:graphicFrameLocks noChangeAspect="1"/>
          </p:cNvGraphicFramePr>
          <p:nvPr/>
        </p:nvGraphicFramePr>
        <p:xfrm>
          <a:off x="1423988" y="1035050"/>
          <a:ext cx="423068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3" imgW="2831465" imgH="1168400" progId="Equation.DSMT4">
                  <p:embed/>
                </p:oleObj>
              </mc:Choice>
              <mc:Fallback>
                <p:oleObj r:id="rId3" imgW="2831465" imgH="1168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3988" y="1035050"/>
                        <a:ext cx="4230687" cy="174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文本框 18434"/>
          <p:cNvSpPr txBox="1"/>
          <p:nvPr/>
        </p:nvSpPr>
        <p:spPr>
          <a:xfrm>
            <a:off x="987425" y="2667000"/>
            <a:ext cx="43386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用数学归纳法，当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=2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18437" name="对象 18436"/>
          <p:cNvGraphicFramePr/>
          <p:nvPr/>
        </p:nvGraphicFramePr>
        <p:xfrm>
          <a:off x="3214688" y="3359150"/>
          <a:ext cx="10144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5" imgW="1384300" imgH="419100" progId="Equation.3">
                  <p:embed/>
                </p:oleObj>
              </mc:Choice>
              <mc:Fallback>
                <p:oleObj r:id="rId5" imgW="13843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4688" y="3359150"/>
                        <a:ext cx="1014412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4340225" y="3359150"/>
          <a:ext cx="19954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7" imgW="2386330" imgH="761365" progId="Equation.DSMT4">
                  <p:embed/>
                </p:oleObj>
              </mc:Choice>
              <mc:Fallback>
                <p:oleObj r:id="rId7" imgW="2386330" imgH="76136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0225" y="3359150"/>
                        <a:ext cx="1995488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1"/>
          <p:cNvGraphicFramePr/>
          <p:nvPr>
            <p:extLst>
              <p:ext uri="{D42A27DB-BD31-4B8C-83A1-F6EECF244321}">
                <p14:modId xmlns:p14="http://schemas.microsoft.com/office/powerpoint/2010/main" val="2960107469"/>
              </p:ext>
            </p:extLst>
          </p:nvPr>
        </p:nvGraphicFramePr>
        <p:xfrm>
          <a:off x="6083935" y="4822026"/>
          <a:ext cx="240792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9" imgW="1435100" imgH="368300" progId="Equation.DSMT4">
                  <p:embed/>
                </p:oleObj>
              </mc:Choice>
              <mc:Fallback>
                <p:oleObj r:id="rId9" imgW="1435100" imgH="368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3935" y="4822026"/>
                        <a:ext cx="240792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文本框 18442"/>
          <p:cNvSpPr txBox="1"/>
          <p:nvPr/>
        </p:nvSpPr>
        <p:spPr>
          <a:xfrm>
            <a:off x="1143000" y="4730586"/>
            <a:ext cx="49663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假设对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阶范德蒙德行列式有</a:t>
            </a:r>
          </a:p>
        </p:txBody>
      </p:sp>
      <p:sp>
        <p:nvSpPr>
          <p:cNvPr id="18434" name="文本框 18433"/>
          <p:cNvSpPr txBox="1"/>
          <p:nvPr/>
        </p:nvSpPr>
        <p:spPr>
          <a:xfrm>
            <a:off x="350838" y="2665413"/>
            <a:ext cx="914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sp>
        <p:nvSpPr>
          <p:cNvPr id="15371" name="文本框 2"/>
          <p:cNvSpPr txBox="1"/>
          <p:nvPr/>
        </p:nvSpPr>
        <p:spPr>
          <a:xfrm>
            <a:off x="6007100" y="1536700"/>
            <a:ext cx="6254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7275" y="4105399"/>
            <a:ext cx="37941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∴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=2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式成立</a:t>
            </a:r>
          </a:p>
        </p:txBody>
      </p:sp>
      <p:sp>
        <p:nvSpPr>
          <p:cNvPr id="19459" name="文本框 19458"/>
          <p:cNvSpPr txBox="1"/>
          <p:nvPr/>
        </p:nvSpPr>
        <p:spPr>
          <a:xfrm>
            <a:off x="827405" y="5570691"/>
            <a:ext cx="4752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将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降阶，自第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行起下行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9700" y="5571009"/>
            <a:ext cx="1993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减上行乘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endParaRPr lang="zh-CN" altLang="en-US" sz="2800" dirty="0"/>
          </a:p>
        </p:txBody>
      </p:sp>
      <p:grpSp>
        <p:nvGrpSpPr>
          <p:cNvPr id="2" name="组合 7"/>
          <p:cNvGrpSpPr/>
          <p:nvPr/>
        </p:nvGrpSpPr>
        <p:grpSpPr>
          <a:xfrm>
            <a:off x="1057275" y="3109913"/>
            <a:ext cx="2060575" cy="900112"/>
            <a:chOff x="1665" y="5030"/>
            <a:chExt cx="3161" cy="1418"/>
          </a:xfrm>
        </p:grpSpPr>
        <p:graphicFrame>
          <p:nvGraphicFramePr>
            <p:cNvPr id="15380" name="对象 1"/>
            <p:cNvGraphicFramePr/>
            <p:nvPr/>
          </p:nvGraphicFramePr>
          <p:xfrm>
            <a:off x="2640" y="5030"/>
            <a:ext cx="2186" cy="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r:id="rId11" imgW="862965" imgH="482600" progId="Equation.DSMT4">
                    <p:embed/>
                  </p:oleObj>
                </mc:Choice>
                <mc:Fallback>
                  <p:oleObj r:id="rId11" imgW="862965" imgH="4826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40" y="5030"/>
                          <a:ext cx="2186" cy="1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文本框 5"/>
            <p:cNvSpPr txBox="1"/>
            <p:nvPr/>
          </p:nvSpPr>
          <p:spPr>
            <a:xfrm>
              <a:off x="1665" y="5328"/>
              <a:ext cx="84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宋体" panose="02010600030101010101" pitchFamily="2" charset="-122"/>
                </a:rPr>
                <a:t>∵</a:t>
              </a:r>
            </a:p>
          </p:txBody>
        </p:sp>
      </p:grpSp>
      <p:pic>
        <p:nvPicPr>
          <p:cNvPr id="1537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43" grpId="0"/>
      <p:bldP spid="18434" grpId="0"/>
      <p:bldP spid="4" grpId="0"/>
      <p:bldP spid="1945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9457"/>
          <p:cNvGraphicFramePr/>
          <p:nvPr/>
        </p:nvGraphicFramePr>
        <p:xfrm>
          <a:off x="3311525" y="703263"/>
          <a:ext cx="470693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4" imgW="3238500" imgH="1168400" progId="Equation.DSMT4">
                  <p:embed/>
                </p:oleObj>
              </mc:Choice>
              <mc:Fallback>
                <p:oleObj r:id="rId4" imgW="3238500" imgH="1168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1525" y="703263"/>
                        <a:ext cx="4706938" cy="166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-2147482271"/>
          <p:cNvGraphicFramePr>
            <a:graphicFrameLocks noChangeAspect="1"/>
          </p:cNvGraphicFramePr>
          <p:nvPr/>
        </p:nvGraphicFramePr>
        <p:xfrm>
          <a:off x="579438" y="660400"/>
          <a:ext cx="273208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6" imgW="1828800" imgH="1168400" progId="Equation.DSMT4">
                  <p:embed/>
                </p:oleObj>
              </mc:Choice>
              <mc:Fallback>
                <p:oleObj r:id="rId6" imgW="1828800" imgH="1168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438" y="660400"/>
                        <a:ext cx="2732087" cy="174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平行四边形 1"/>
          <p:cNvSpPr/>
          <p:nvPr/>
        </p:nvSpPr>
        <p:spPr>
          <a:xfrm flipH="1">
            <a:off x="4010025" y="1079500"/>
            <a:ext cx="1030288" cy="1285875"/>
          </a:xfrm>
          <a:prstGeom prst="parallelogram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 flipH="1">
            <a:off x="5357813" y="1133475"/>
            <a:ext cx="1028700" cy="1287463"/>
          </a:xfrm>
          <a:prstGeom prst="parallelogram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平行四边形 3"/>
          <p:cNvSpPr/>
          <p:nvPr/>
        </p:nvSpPr>
        <p:spPr>
          <a:xfrm flipH="1">
            <a:off x="7007225" y="1133475"/>
            <a:ext cx="1030288" cy="1287463"/>
          </a:xfrm>
          <a:prstGeom prst="parallelogram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文本框 19459"/>
          <p:cNvSpPr txBox="1"/>
          <p:nvPr/>
        </p:nvSpPr>
        <p:spPr>
          <a:xfrm>
            <a:off x="579438" y="2403475"/>
            <a:ext cx="6584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按第一列展开后在每列提取公因式便得到</a:t>
            </a:r>
          </a:p>
        </p:txBody>
      </p:sp>
      <p:graphicFrame>
        <p:nvGraphicFramePr>
          <p:cNvPr id="20484" name="对象 20483"/>
          <p:cNvGraphicFramePr/>
          <p:nvPr/>
        </p:nvGraphicFramePr>
        <p:xfrm>
          <a:off x="899795" y="2780665"/>
          <a:ext cx="545528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8" imgW="3340100" imgH="939800" progId="Equation.3">
                  <p:embed/>
                </p:oleObj>
              </mc:Choice>
              <mc:Fallback>
                <p:oleObj r:id="rId8" imgW="3340100" imgH="939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9795" y="2780665"/>
                        <a:ext cx="5455285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2"/>
          <p:cNvGrpSpPr/>
          <p:nvPr/>
        </p:nvGrpSpPr>
        <p:grpSpPr>
          <a:xfrm>
            <a:off x="6372225" y="2922588"/>
            <a:ext cx="2173288" cy="1227137"/>
            <a:chOff x="10034" y="4602"/>
            <a:chExt cx="3424" cy="1932"/>
          </a:xfrm>
        </p:grpSpPr>
        <p:sp>
          <p:nvSpPr>
            <p:cNvPr id="16403" name="文本框 10"/>
            <p:cNvSpPr txBox="1"/>
            <p:nvPr/>
          </p:nvSpPr>
          <p:spPr>
            <a:xfrm>
              <a:off x="10551" y="4602"/>
              <a:ext cx="2907" cy="1016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自 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x</a:t>
              </a:r>
              <a:r>
                <a:rPr lang="en-US" altLang="zh-CN" sz="18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2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~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x</a:t>
              </a:r>
              <a:r>
                <a:rPr lang="en-US" altLang="zh-CN" sz="1800" b="1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n 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的</a:t>
              </a:r>
              <a:r>
                <a:rPr lang="zh-CN" altLang="en-US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n-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1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阶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范德蒙德行列式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10034" y="5627"/>
              <a:ext cx="3401" cy="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3"/>
          <p:cNvGrpSpPr/>
          <p:nvPr/>
        </p:nvGrpSpPr>
        <p:grpSpPr>
          <a:xfrm>
            <a:off x="6394450" y="4140200"/>
            <a:ext cx="2254250" cy="922338"/>
            <a:chOff x="10071" y="6520"/>
            <a:chExt cx="3550" cy="1452"/>
          </a:xfrm>
        </p:grpSpPr>
        <p:sp>
          <p:nvSpPr>
            <p:cNvPr id="16401" name="文本框 99"/>
            <p:cNvSpPr txBox="1"/>
            <p:nvPr/>
          </p:nvSpPr>
          <p:spPr>
            <a:xfrm>
              <a:off x="10071" y="6520"/>
              <a:ext cx="3551" cy="1452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1800" b="1" dirty="0">
                  <a:solidFill>
                    <a:schemeClr val="bg1"/>
                  </a:solidFill>
                </a:rPr>
                <a:t>由归纳假设，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1800" b="1" dirty="0">
                  <a:solidFill>
                    <a:schemeClr val="bg1"/>
                  </a:solidFill>
                </a:rPr>
                <a:t>它等于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402" name="对象 -2147482260"/>
            <p:cNvGraphicFramePr>
              <a:graphicFrameLocks noChangeAspect="1"/>
            </p:cNvGraphicFramePr>
            <p:nvPr/>
          </p:nvGraphicFramePr>
          <p:xfrm>
            <a:off x="11364" y="6917"/>
            <a:ext cx="2072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r:id="rId10" imgW="914400" imgH="368300" progId="Equation.DSMT4">
                    <p:embed/>
                  </p:oleObj>
                </mc:Choice>
                <mc:Fallback>
                  <p:oleObj r:id="rId10" imgW="914400" imgH="3683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364" y="6917"/>
                          <a:ext cx="2072" cy="8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3" name="对象 20482"/>
          <p:cNvGraphicFramePr/>
          <p:nvPr/>
        </p:nvGraphicFramePr>
        <p:xfrm>
          <a:off x="920750" y="4652963"/>
          <a:ext cx="2390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12" imgW="2386330" imgH="761365" progId="Equation.3">
                  <p:embed/>
                </p:oleObj>
              </mc:Choice>
              <mc:Fallback>
                <p:oleObj r:id="rId12" imgW="2386330" imgH="7613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0750" y="4652963"/>
                        <a:ext cx="239077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文本框 20485"/>
          <p:cNvSpPr txBox="1"/>
          <p:nvPr/>
        </p:nvSpPr>
        <p:spPr>
          <a:xfrm>
            <a:off x="579438" y="5229225"/>
            <a:ext cx="82899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本例采用的对行列式进行造零、提取等化简手段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8488" y="5805488"/>
            <a:ext cx="6349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再展开的做法是行列式计算的基本方法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pic>
        <p:nvPicPr>
          <p:cNvPr id="1639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56550" y="6237288"/>
            <a:ext cx="255588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8350" y="6237288"/>
            <a:ext cx="255588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19460" grpId="0"/>
      <p:bldP spid="2048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"/>
          <p:cNvSpPr txBox="1"/>
          <p:nvPr/>
        </p:nvSpPr>
        <p:spPr>
          <a:xfrm>
            <a:off x="477838" y="889000"/>
            <a:ext cx="310038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计算行列式</a:t>
            </a:r>
          </a:p>
        </p:txBody>
      </p:sp>
      <p:graphicFrame>
        <p:nvGraphicFramePr>
          <p:cNvPr id="18435" name="对象 2"/>
          <p:cNvGraphicFramePr/>
          <p:nvPr/>
        </p:nvGraphicFramePr>
        <p:xfrm>
          <a:off x="2955925" y="406400"/>
          <a:ext cx="248539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3" imgW="1612900" imgH="914400" progId="Equation.DSMT4">
                  <p:embed/>
                </p:oleObj>
              </mc:Choice>
              <mc:Fallback>
                <p:oleObj r:id="rId3" imgW="1612900" imgH="9144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5925" y="406400"/>
                        <a:ext cx="2485390" cy="157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3863" y="1978025"/>
            <a:ext cx="94138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0275" y="1978025"/>
            <a:ext cx="43703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这是范德蒙德行列式,其中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5147945" y="1999615"/>
          <a:ext cx="3200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5" imgW="1739900" imgH="228600" progId="Equation.DSMT4">
                  <p:embed/>
                </p:oleObj>
              </mc:Choice>
              <mc:Fallback>
                <p:oleObj r:id="rId5" imgW="17399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7945" y="1999615"/>
                        <a:ext cx="32004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198563" y="2657475"/>
          <a:ext cx="3479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7" imgW="2578100" imgH="965200" progId="Equation.DSMT4">
                  <p:embed/>
                </p:oleObj>
              </mc:Choice>
              <mc:Fallback>
                <p:oleObj r:id="rId7" imgW="2578100" imgH="965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8563" y="2657475"/>
                        <a:ext cx="34798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365250" y="4587875"/>
          <a:ext cx="51323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9" imgW="3035300" imgH="228600" progId="Equation.DSMT4">
                  <p:embed/>
                </p:oleObj>
              </mc:Choice>
              <mc:Fallback>
                <p:oleObj r:id="rId9" imgW="30353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5250" y="4587875"/>
                        <a:ext cx="5132388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301750" y="5464175"/>
          <a:ext cx="3725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11" imgW="2324100" imgH="254000" progId="Equation.DSMT4">
                  <p:embed/>
                </p:oleObj>
              </mc:Choice>
              <mc:Fallback>
                <p:oleObj r:id="rId11" imgW="2324100" imgH="254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1750" y="5464175"/>
                        <a:ext cx="372586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21505"/>
          <p:cNvGraphicFramePr/>
          <p:nvPr/>
        </p:nvGraphicFramePr>
        <p:xfrm>
          <a:off x="3133725" y="444500"/>
          <a:ext cx="233838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3" imgW="3556000" imgH="2578100" progId="Equation.3">
                  <p:embed/>
                </p:oleObj>
              </mc:Choice>
              <mc:Fallback>
                <p:oleObj r:id="rId3" imgW="3556000" imgH="2578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3725" y="444500"/>
                        <a:ext cx="2338388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矩形 21506"/>
          <p:cNvSpPr/>
          <p:nvPr/>
        </p:nvSpPr>
        <p:spPr>
          <a:xfrm>
            <a:off x="393700" y="1198563"/>
            <a:ext cx="26860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计算行列式</a:t>
            </a:r>
          </a:p>
        </p:txBody>
      </p:sp>
      <p:sp>
        <p:nvSpPr>
          <p:cNvPr id="21508" name="文本框 21507"/>
          <p:cNvSpPr txBox="1"/>
          <p:nvPr/>
        </p:nvSpPr>
        <p:spPr>
          <a:xfrm>
            <a:off x="458788" y="32432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079500" y="2636838"/>
          <a:ext cx="2409825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5" imgW="3556000" imgH="2578100" progId="Equation.3">
                  <p:embed/>
                </p:oleObj>
              </mc:Choice>
              <mc:Fallback>
                <p:oleObj r:id="rId5" imgW="3556000" imgH="2578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2636838"/>
                        <a:ext cx="2409825" cy="184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3567113" y="2692400"/>
          <a:ext cx="315277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6" imgW="3848100" imgH="2044700" progId="Equation.3">
                  <p:embed/>
                </p:oleObj>
              </mc:Choice>
              <mc:Fallback>
                <p:oleObj r:id="rId6" imgW="3848100" imgH="2044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7113" y="2692400"/>
                        <a:ext cx="3152775" cy="173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1566863" y="3228975"/>
            <a:ext cx="1852613" cy="111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348038" y="2717800"/>
            <a:ext cx="23813" cy="16637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3" name="对象 22532"/>
          <p:cNvGraphicFramePr/>
          <p:nvPr/>
        </p:nvGraphicFramePr>
        <p:xfrm>
          <a:off x="1566863" y="4708525"/>
          <a:ext cx="22113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8" imgW="2628900" imgH="1511300" progId="Equation.3">
                  <p:embed/>
                </p:oleObj>
              </mc:Choice>
              <mc:Fallback>
                <p:oleObj r:id="rId8" imgW="2628900" imgH="151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66863" y="4708525"/>
                        <a:ext cx="2211387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文本框 22544"/>
          <p:cNvSpPr txBox="1"/>
          <p:nvPr/>
        </p:nvSpPr>
        <p:spPr>
          <a:xfrm>
            <a:off x="1177925" y="5043488"/>
            <a:ext cx="3571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6" name="对象 -2147482278"/>
          <p:cNvGraphicFramePr>
            <a:graphicFrameLocks noChangeAspect="1"/>
          </p:cNvGraphicFramePr>
          <p:nvPr/>
        </p:nvGraphicFramePr>
        <p:xfrm>
          <a:off x="3778250" y="5132388"/>
          <a:ext cx="7667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10" imgW="762000" imgH="279400" progId="Equation.DSMT4">
                  <p:embed/>
                </p:oleObj>
              </mc:Choice>
              <mc:Fallback>
                <p:oleObj r:id="rId10" imgW="762000" imgH="279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8250" y="5132388"/>
                        <a:ext cx="766763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3916363" y="5400675"/>
          <a:ext cx="330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12" imgW="355600" imgH="228600" progId="Equation.DSMT4">
                  <p:embed/>
                </p:oleObj>
              </mc:Choice>
              <mc:Fallback>
                <p:oleObj r:id="rId12" imgW="3556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16363" y="5400675"/>
                        <a:ext cx="330200" cy="19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对象 22529"/>
          <p:cNvGraphicFramePr/>
          <p:nvPr/>
        </p:nvGraphicFramePr>
        <p:xfrm>
          <a:off x="4545013" y="4796632"/>
          <a:ext cx="1470025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14" imgW="1079500" imgH="711200" progId="Equation.3">
                  <p:embed/>
                </p:oleObj>
              </mc:Choice>
              <mc:Fallback>
                <p:oleObj r:id="rId14" imgW="1079500" imgH="711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45013" y="4796632"/>
                        <a:ext cx="1470025" cy="1093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2530"/>
          <p:cNvGraphicFramePr/>
          <p:nvPr/>
        </p:nvGraphicFramePr>
        <p:xfrm>
          <a:off x="6015038" y="4967923"/>
          <a:ext cx="18811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16" imgW="2882900" imgH="977900" progId="Equation.3">
                  <p:embed/>
                </p:oleObj>
              </mc:Choice>
              <mc:Fallback>
                <p:oleObj r:id="rId16" imgW="2882900" imgH="977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15038" y="4967923"/>
                        <a:ext cx="1881187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2531"/>
          <p:cNvGraphicFramePr/>
          <p:nvPr/>
        </p:nvGraphicFramePr>
        <p:xfrm>
          <a:off x="1177925" y="5992813"/>
          <a:ext cx="31527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18" imgW="3641725" imgH="405765" progId="Equation.3">
                  <p:embed/>
                </p:oleObj>
              </mc:Choice>
              <mc:Fallback>
                <p:oleObj r:id="rId18" imgW="3641725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77925" y="5992813"/>
                        <a:ext cx="3152775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 flipH="1">
            <a:off x="4932363" y="2701925"/>
            <a:ext cx="1588" cy="17510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851400" y="2854325"/>
            <a:ext cx="1852613" cy="95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25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3553"/>
          <p:cNvSpPr/>
          <p:nvPr/>
        </p:nvSpPr>
        <p:spPr>
          <a:xfrm>
            <a:off x="733093" y="655999"/>
            <a:ext cx="820921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行列式任一行（列）的元素与另一行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对应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06" y="1087799"/>
            <a:ext cx="595547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元素的代数余子式乘积之和等于零，</a:t>
            </a:r>
          </a:p>
        </p:txBody>
      </p:sp>
      <p:sp>
        <p:nvSpPr>
          <p:cNvPr id="20484" name="文本框 2"/>
          <p:cNvSpPr txBox="1"/>
          <p:nvPr/>
        </p:nvSpPr>
        <p:spPr>
          <a:xfrm>
            <a:off x="3838575" y="44624"/>
            <a:ext cx="144462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9985" y="1094956"/>
            <a:ext cx="53975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即</a:t>
            </a:r>
          </a:p>
        </p:txBody>
      </p:sp>
      <p:graphicFrame>
        <p:nvGraphicFramePr>
          <p:cNvPr id="4" name="对象 -2147482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771484"/>
              </p:ext>
            </p:extLst>
          </p:nvPr>
        </p:nvGraphicFramePr>
        <p:xfrm>
          <a:off x="1574800" y="1541438"/>
          <a:ext cx="3509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r:id="rId3" imgW="1905000" imgH="241300" progId="Equation.DSMT4">
                  <p:embed/>
                </p:oleObj>
              </mc:Choice>
              <mc:Fallback>
                <p:oleObj r:id="rId3" imgW="1905000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1541438"/>
                        <a:ext cx="3509963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81554"/>
              </p:ext>
            </p:extLst>
          </p:nvPr>
        </p:nvGraphicFramePr>
        <p:xfrm>
          <a:off x="5360988" y="1541438"/>
          <a:ext cx="6699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r:id="rId5" imgW="431800" imgH="203200" progId="Equation.DSMT4">
                  <p:embed/>
                </p:oleObj>
              </mc:Choice>
              <mc:Fallback>
                <p:oleObj r:id="rId5" imgW="43180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0988" y="1541438"/>
                        <a:ext cx="669925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93398"/>
              </p:ext>
            </p:extLst>
          </p:nvPr>
        </p:nvGraphicFramePr>
        <p:xfrm>
          <a:off x="1574800" y="1972469"/>
          <a:ext cx="3509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7" imgW="1905000" imgH="241300" progId="Equation.DSMT4">
                  <p:embed/>
                </p:oleObj>
              </mc:Choice>
              <mc:Fallback>
                <p:oleObj r:id="rId7" imgW="1905000" imgH="241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4800" y="1972469"/>
                        <a:ext cx="3509963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67381"/>
              </p:ext>
            </p:extLst>
          </p:nvPr>
        </p:nvGraphicFramePr>
        <p:xfrm>
          <a:off x="5360988" y="2028032"/>
          <a:ext cx="6699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9" imgW="431800" imgH="203200" progId="Equation.DSMT4">
                  <p:embed/>
                </p:oleObj>
              </mc:Choice>
              <mc:Fallback>
                <p:oleObj r:id="rId9" imgW="4318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0988" y="2028032"/>
                        <a:ext cx="669925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39800" y="1899444"/>
            <a:ext cx="53975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5826" y="2433411"/>
            <a:ext cx="53975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576" y="2457044"/>
            <a:ext cx="56896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把行列式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=det(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按第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行展开，有</a:t>
            </a:r>
          </a:p>
        </p:txBody>
      </p:sp>
      <p:graphicFrame>
        <p:nvGraphicFramePr>
          <p:cNvPr id="16" name="对象 -2147482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6030"/>
              </p:ext>
            </p:extLst>
          </p:nvPr>
        </p:nvGraphicFramePr>
        <p:xfrm>
          <a:off x="2651919" y="3550415"/>
          <a:ext cx="1801813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10" imgW="1219200" imgH="1625600" progId="Equation.DSMT4">
                  <p:embed/>
                </p:oleObj>
              </mc:Choice>
              <mc:Fallback>
                <p:oleObj r:id="rId10" imgW="1219200" imgH="1625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51919" y="3550415"/>
                        <a:ext cx="1801813" cy="239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98502"/>
              </p:ext>
            </p:extLst>
          </p:nvPr>
        </p:nvGraphicFramePr>
        <p:xfrm>
          <a:off x="6546851" y="2336800"/>
          <a:ext cx="1801812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12" imgW="1219200" imgH="1625600" progId="Equation.DSMT4">
                  <p:embed/>
                </p:oleObj>
              </mc:Choice>
              <mc:Fallback>
                <p:oleObj r:id="rId12" imgW="1219200" imgH="1625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46851" y="2336800"/>
                        <a:ext cx="1801812" cy="239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24184"/>
              </p:ext>
            </p:extLst>
          </p:nvPr>
        </p:nvGraphicFramePr>
        <p:xfrm>
          <a:off x="3097213" y="3044825"/>
          <a:ext cx="33924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r:id="rId14" imgW="1841500" imgH="241300" progId="Equation.DSMT4">
                  <p:embed/>
                </p:oleObj>
              </mc:Choice>
              <mc:Fallback>
                <p:oleObj r:id="rId14" imgW="1841500" imgH="241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213" y="3044825"/>
                        <a:ext cx="3392488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89144" y="4393745"/>
            <a:ext cx="2573461" cy="5437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jk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换成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宋体" panose="02010600030101010101" pitchFamily="2" charset="-122"/>
              </a:rPr>
              <a:t>ik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得</a:t>
            </a: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30913" y="4943220"/>
            <a:ext cx="79533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可得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48663" y="3116263"/>
            <a:ext cx="765175" cy="398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第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endParaRPr lang="zh-CN" altLang="en-US" sz="2000" b="1" i="1" baseline="-25000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48663" y="3702050"/>
            <a:ext cx="765175" cy="398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第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endParaRPr lang="zh-CN" altLang="en-US" sz="2000" b="1" i="1" baseline="-25000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2294" y="4318765"/>
            <a:ext cx="763588" cy="398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第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endParaRPr lang="zh-CN" altLang="en-US" sz="2000" b="1" i="1" baseline="-25000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2294" y="4904552"/>
            <a:ext cx="7635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第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endParaRPr lang="zh-CN" altLang="en-US" sz="2000" b="1" i="1" baseline="-25000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7" name="对象 26"/>
          <p:cNvGraphicFramePr/>
          <p:nvPr>
            <p:extLst>
              <p:ext uri="{D42A27DB-BD31-4B8C-83A1-F6EECF244321}">
                <p14:modId xmlns:p14="http://schemas.microsoft.com/office/powerpoint/2010/main" val="2538026519"/>
              </p:ext>
            </p:extLst>
          </p:nvPr>
        </p:nvGraphicFramePr>
        <p:xfrm>
          <a:off x="4943477" y="4481483"/>
          <a:ext cx="2238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r:id="rId16" imgW="190500" imgH="457200" progId="Equation.DSMT4">
                  <p:embed/>
                </p:oleObj>
              </mc:Choice>
              <mc:Fallback>
                <p:oleObj r:id="rId16" imgW="190500" imgH="457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43477" y="4481483"/>
                        <a:ext cx="22383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037932" y="4566415"/>
            <a:ext cx="79533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相同</a:t>
            </a:r>
          </a:p>
        </p:txBody>
      </p:sp>
      <p:graphicFrame>
        <p:nvGraphicFramePr>
          <p:cNvPr id="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919606"/>
              </p:ext>
            </p:extLst>
          </p:nvPr>
        </p:nvGraphicFramePr>
        <p:xfrm>
          <a:off x="4791869" y="5458908"/>
          <a:ext cx="3509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r:id="rId18" imgW="1905000" imgH="241300" progId="Equation.DSMT4">
                  <p:embed/>
                </p:oleObj>
              </mc:Choice>
              <mc:Fallback>
                <p:oleObj r:id="rId18" imgW="1905000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869" y="5458908"/>
                        <a:ext cx="3509963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30160"/>
              </p:ext>
            </p:extLst>
          </p:nvPr>
        </p:nvGraphicFramePr>
        <p:xfrm>
          <a:off x="1578741" y="5930093"/>
          <a:ext cx="3509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r:id="rId19" imgW="1905000" imgH="241300" progId="Equation.DSMT4">
                  <p:embed/>
                </p:oleObj>
              </mc:Choice>
              <mc:Fallback>
                <p:oleObj r:id="rId19" imgW="19050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8741" y="5930093"/>
                        <a:ext cx="3509962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227304"/>
              </p:ext>
            </p:extLst>
          </p:nvPr>
        </p:nvGraphicFramePr>
        <p:xfrm>
          <a:off x="8285194" y="5493580"/>
          <a:ext cx="669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r:id="rId20" imgW="431800" imgH="203200" progId="Equation.DSMT4">
                  <p:embed/>
                </p:oleObj>
              </mc:Choice>
              <mc:Fallback>
                <p:oleObj r:id="rId20" imgW="4318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5194" y="5493580"/>
                        <a:ext cx="669925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文本框 93195"/>
          <p:cNvSpPr txBox="1"/>
          <p:nvPr/>
        </p:nvSpPr>
        <p:spPr>
          <a:xfrm>
            <a:off x="195281" y="5850389"/>
            <a:ext cx="140811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同理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可得</a:t>
            </a:r>
          </a:p>
        </p:txBody>
      </p:sp>
      <p:pic>
        <p:nvPicPr>
          <p:cNvPr id="2050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" name="直接连接符 59">
            <a:extLst>
              <a:ext uri="{FF2B5EF4-FFF2-40B4-BE49-F238E27FC236}">
                <a16:creationId xmlns:a16="http://schemas.microsoft.com/office/drawing/2014/main" id="{48C6CDD6-75E3-414C-8EDF-122FAE37F7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620688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" grpId="0"/>
      <p:bldP spid="20484" grpId="0"/>
      <p:bldP spid="6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225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4577"/>
          <p:cNvSpPr txBox="1"/>
          <p:nvPr/>
        </p:nvSpPr>
        <p:spPr>
          <a:xfrm>
            <a:off x="2483768" y="187038"/>
            <a:ext cx="57610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关于代数余子式的重要性质</a:t>
            </a:r>
          </a:p>
        </p:txBody>
      </p:sp>
      <p:graphicFrame>
        <p:nvGraphicFramePr>
          <p:cNvPr id="2" name="对象 -2147482242"/>
          <p:cNvGraphicFramePr>
            <a:graphicFrameLocks noChangeAspect="1"/>
          </p:cNvGraphicFramePr>
          <p:nvPr/>
        </p:nvGraphicFramePr>
        <p:xfrm>
          <a:off x="1703388" y="1349375"/>
          <a:ext cx="3060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3" imgW="1562100" imgH="533400" progId="Equation.DSMT4">
                  <p:embed/>
                </p:oleObj>
              </mc:Choice>
              <mc:Fallback>
                <p:oleObj r:id="rId3" imgW="1562100" imgH="533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388" y="1349375"/>
                        <a:ext cx="30607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49425" y="2673350"/>
          <a:ext cx="30130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5" imgW="1536700" imgH="533400" progId="Equation.DSMT4">
                  <p:embed/>
                </p:oleObj>
              </mc:Choice>
              <mc:Fallback>
                <p:oleObj r:id="rId5" imgW="1536700" imgH="533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9425" y="2673350"/>
                        <a:ext cx="3013075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96950" y="2901950"/>
            <a:ext cx="53975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或</a:t>
            </a:r>
          </a:p>
        </p:txBody>
      </p:sp>
      <p:pic>
        <p:nvPicPr>
          <p:cNvPr id="2151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59">
            <a:extLst>
              <a:ext uri="{FF2B5EF4-FFF2-40B4-BE49-F238E27FC236}">
                <a16:creationId xmlns:a16="http://schemas.microsoft.com/office/drawing/2014/main" id="{CEA5D359-145C-40AE-8266-62E68EEAD0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99"/>
          <p:cNvSpPr txBox="1"/>
          <p:nvPr/>
        </p:nvSpPr>
        <p:spPr>
          <a:xfrm>
            <a:off x="2190362" y="221470"/>
            <a:ext cx="631666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13335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三、拉普拉斯(Laplace)展开定理</a:t>
            </a:r>
            <a:r>
              <a:rPr lang="zh-CN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2113" y="1135063"/>
            <a:ext cx="7181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</a:rPr>
              <a:t>在一个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任意取定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k≤n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endParaRPr lang="zh-CN" altLang="en-US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23913" y="1751013"/>
            <a:ext cx="74533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位于这些行与列的交点处的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个元素，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600825" y="1751013"/>
            <a:ext cx="23733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按原来的顺序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914775" y="2376488"/>
            <a:ext cx="48768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称为行列式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的一个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阶子式；</a:t>
            </a:r>
            <a:endParaRPr lang="zh-CN" altLang="zh-CN" sz="2800" b="1" i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8475" y="1135063"/>
            <a:ext cx="1265090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2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0100" y="2376488"/>
            <a:ext cx="36687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构成的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M,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28625" y="2974975"/>
            <a:ext cx="66135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而在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中划去这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列后余下的元素，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296025" y="2974975"/>
            <a:ext cx="281781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按原来的顺序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27038" y="4110038"/>
            <a:ext cx="79517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阶子式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中所在的行、列指标分别为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79475" y="5732463"/>
            <a:ext cx="534511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称为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阶子式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的代数余子式．</a:t>
            </a:r>
            <a:endParaRPr lang="zh-CN" altLang="zh-CN" sz="2800" b="1" i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836988" y="4724400"/>
            <a:ext cx="688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及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884238" y="5229225"/>
            <a:ext cx="8699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28625" y="3495675"/>
            <a:ext cx="792638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构成的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n-k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N,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阶子式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的余子式．</a:t>
            </a:r>
            <a:endParaRPr lang="zh-CN" altLang="zh-CN" sz="2800" b="1" i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3" name="对象 -2147482220"/>
          <p:cNvGraphicFramePr>
            <a:graphicFrameLocks noChangeAspect="1"/>
          </p:cNvGraphicFramePr>
          <p:nvPr/>
        </p:nvGraphicFramePr>
        <p:xfrm>
          <a:off x="2660650" y="4754563"/>
          <a:ext cx="1276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3" imgW="634365" imgH="228600" progId="Equation.DSMT4">
                  <p:embed/>
                </p:oleObj>
              </mc:Choice>
              <mc:Fallback>
                <p:oleObj r:id="rId3" imgW="634365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0" y="4754563"/>
                        <a:ext cx="12763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6"/>
          <p:cNvGraphicFramePr>
            <a:graphicFrameLocks noChangeAspect="1"/>
          </p:cNvGraphicFramePr>
          <p:nvPr/>
        </p:nvGraphicFramePr>
        <p:xfrm>
          <a:off x="4241800" y="4725988"/>
          <a:ext cx="14319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5" imgW="711200" imgH="228600" progId="Equation.DSMT4">
                  <p:embed/>
                </p:oleObj>
              </mc:Choice>
              <mc:Fallback>
                <p:oleObj r:id="rId5" imgW="7112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1800" y="4725988"/>
                        <a:ext cx="143192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7"/>
          <p:cNvGraphicFramePr>
            <a:graphicFrameLocks noChangeAspect="1"/>
          </p:cNvGraphicFramePr>
          <p:nvPr/>
        </p:nvGraphicFramePr>
        <p:xfrm>
          <a:off x="2803049" y="5211128"/>
          <a:ext cx="353822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7" imgW="1562100" imgH="228600" progId="Equation.DSMT4">
                  <p:embed/>
                </p:oleObj>
              </mc:Choice>
              <mc:Fallback>
                <p:oleObj r:id="rId7" imgW="15621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3049" y="5211128"/>
                        <a:ext cx="353822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2" name="直接连接符 59">
            <a:extLst>
              <a:ext uri="{FF2B5EF4-FFF2-40B4-BE49-F238E27FC236}">
                <a16:creationId xmlns:a16="http://schemas.microsoft.com/office/drawing/2014/main" id="{94F950B9-B18E-4417-80EF-74EF52A980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" grpId="0"/>
      <p:bldP spid="105" grpId="0"/>
      <p:bldP spid="106" grpId="0"/>
      <p:bldP spid="108" grpId="0"/>
      <p:bldP spid="13" grpId="0"/>
      <p:bldP spid="15" grpId="0"/>
      <p:bldP spid="31" grpId="0"/>
      <p:bldP spid="127" grpId="0"/>
      <p:bldP spid="130" grpId="0"/>
      <p:bldP spid="136" grpId="0"/>
      <p:bldP spid="137" grpId="0"/>
      <p:bldP spid="138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215"/>
          <p:cNvGraphicFramePr>
            <a:graphicFrameLocks noChangeAspect="1"/>
          </p:cNvGraphicFramePr>
          <p:nvPr/>
        </p:nvGraphicFramePr>
        <p:xfrm>
          <a:off x="1930400" y="1228725"/>
          <a:ext cx="26876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3" imgW="1574800" imgH="939800" progId="Equation.DSMT4">
                  <p:embed/>
                </p:oleObj>
              </mc:Choice>
              <mc:Fallback>
                <p:oleObj r:id="rId3" imgW="1574800" imgH="939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400" y="1228725"/>
                        <a:ext cx="2687638" cy="160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文本框 137"/>
          <p:cNvSpPr txBox="1"/>
          <p:nvPr/>
        </p:nvSpPr>
        <p:spPr>
          <a:xfrm>
            <a:off x="395288" y="62071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在五阶行列式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350" y="2895600"/>
            <a:ext cx="53292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中选定第2、5行，第1、4列，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313" y="4687888"/>
            <a:ext cx="25828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的余子式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5975" y="5654675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而代数余子式为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-2147482212"/>
          <p:cNvGraphicFramePr>
            <a:graphicFrameLocks noChangeAspect="1"/>
          </p:cNvGraphicFramePr>
          <p:nvPr/>
        </p:nvGraphicFramePr>
        <p:xfrm>
          <a:off x="3498850" y="5753100"/>
          <a:ext cx="2014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5" imgW="1079500" imgH="228600" progId="Equation.DSMT4">
                  <p:embed/>
                </p:oleObj>
              </mc:Choice>
              <mc:Fallback>
                <p:oleObj r:id="rId5" imgW="10795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8850" y="5753100"/>
                        <a:ext cx="2014538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4350" y="3660775"/>
            <a:ext cx="23034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则二阶子式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0088" y="1858963"/>
            <a:ext cx="2560638" cy="28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52625" y="2630488"/>
            <a:ext cx="2578100" cy="476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082800" y="1382713"/>
            <a:ext cx="34925" cy="1368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716338" y="1366838"/>
            <a:ext cx="34925" cy="13668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/>
          <p:nvPr/>
        </p:nvGraphicFramePr>
        <p:xfrm>
          <a:off x="3151505" y="4332605"/>
          <a:ext cx="2392680" cy="12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7" imgW="1625600" imgH="908685" progId="Equation.DSMT4">
                  <p:embed/>
                </p:oleObj>
              </mc:Choice>
              <mc:Fallback>
                <p:oleObj r:id="rId7" imgW="1625600" imgH="90868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1505" y="4332605"/>
                        <a:ext cx="2392680" cy="1233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3151188" y="3516313"/>
          <a:ext cx="1606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9" imgW="1504950" imgH="855345" progId="Equation.DSMT4">
                  <p:embed/>
                </p:oleObj>
              </mc:Choice>
              <mc:Fallback>
                <p:oleObj r:id="rId9" imgW="1504950" imgH="85534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1188" y="3516313"/>
                        <a:ext cx="160655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5"/>
          <p:cNvSpPr txBox="1"/>
          <p:nvPr/>
        </p:nvSpPr>
        <p:spPr>
          <a:xfrm>
            <a:off x="107504" y="865504"/>
            <a:ext cx="64023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第四节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行列式按行(列)展开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099" name="标题 4118"/>
          <p:cNvSpPr>
            <a:spLocks noGrp="1"/>
          </p:cNvSpPr>
          <p:nvPr/>
        </p:nvSpPr>
        <p:spPr>
          <a:xfrm>
            <a:off x="1692275" y="2018203"/>
            <a:ext cx="5256213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一、余子式与代数余子式</a:t>
            </a:r>
          </a:p>
        </p:txBody>
      </p:sp>
      <p:sp>
        <p:nvSpPr>
          <p:cNvPr id="4100" name="标题 11270"/>
          <p:cNvSpPr>
            <a:spLocks noGrp="1"/>
          </p:cNvSpPr>
          <p:nvPr/>
        </p:nvSpPr>
        <p:spPr>
          <a:xfrm>
            <a:off x="1692275" y="3070716"/>
            <a:ext cx="51879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二、行列式按行（列）展开法则</a:t>
            </a:r>
          </a:p>
        </p:txBody>
      </p:sp>
      <p:sp>
        <p:nvSpPr>
          <p:cNvPr id="4101" name="文本框 99"/>
          <p:cNvSpPr txBox="1"/>
          <p:nvPr/>
        </p:nvSpPr>
        <p:spPr>
          <a:xfrm>
            <a:off x="1566863" y="4131166"/>
            <a:ext cx="6318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13335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三、拉普拉斯(Laplace)展开定理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1546225" y="1026790"/>
            <a:ext cx="7685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(拉普拉斯展开定理)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设在行列式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中任意选定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47713" y="1623938"/>
            <a:ext cx="38735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(1≤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k≤n</a:t>
            </a:r>
            <a:r>
              <a:rPr lang="en-US" altLang="zh-CN" sz="2800" b="1" dirty="0">
                <a:latin typeface="Times New Roman" panose="02020603050405020304" pitchFamily="18" charset="0"/>
              </a:rPr>
              <a:t>-1)</a:t>
            </a:r>
            <a:r>
              <a:rPr lang="zh-CN" altLang="zh-CN" sz="2800" b="1" dirty="0">
                <a:latin typeface="Times New Roman" panose="02020603050405020304" pitchFamily="18" charset="0"/>
              </a:rPr>
              <a:t>行(列)，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69925" y="2331963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元素组成的一切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3347720" y="2340853"/>
            <a:ext cx="52117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阶子式与它们对应的代数余子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9375" y="1623938"/>
            <a:ext cx="46894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等于由这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925" y="3005063"/>
            <a:ext cx="29464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式的乘积之和．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4584" name="文本框 7"/>
          <p:cNvSpPr txBox="1"/>
          <p:nvPr/>
        </p:nvSpPr>
        <p:spPr>
          <a:xfrm>
            <a:off x="553577" y="1026455"/>
            <a:ext cx="117532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5538" y="3700388"/>
            <a:ext cx="20351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证明从略</a:t>
            </a: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</a:rPr>
              <a:t>.</a:t>
            </a:r>
            <a:endParaRPr lang="en-US" altLang="en-US" sz="2800" b="1" dirty="0">
              <a:solidFill>
                <a:srgbClr val="FF0000"/>
              </a:solidFill>
              <a:latin typeface="等线" panose="02010600030101010101" pitchFamily="2" charset="-122"/>
            </a:endParaRPr>
          </a:p>
        </p:txBody>
      </p:sp>
      <p:pic>
        <p:nvPicPr>
          <p:cNvPr id="2458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0" grpId="0"/>
      <p:bldP spid="142" grpId="0"/>
      <p:bldP spid="143" grpId="0"/>
      <p:bldP spid="2" grpId="0"/>
      <p:bldP spid="7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99"/>
          <p:cNvSpPr txBox="1"/>
          <p:nvPr/>
        </p:nvSpPr>
        <p:spPr>
          <a:xfrm>
            <a:off x="850900" y="621030"/>
            <a:ext cx="5789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用拉普拉斯展开定理计算行列式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对象 -2147482206"/>
          <p:cNvGraphicFramePr>
            <a:graphicFrameLocks noChangeAspect="1"/>
          </p:cNvGraphicFramePr>
          <p:nvPr/>
        </p:nvGraphicFramePr>
        <p:xfrm>
          <a:off x="6300470" y="116205"/>
          <a:ext cx="1762125" cy="133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3" imgW="1206500" imgH="914400" progId="Equation.DSMT4">
                  <p:embed/>
                </p:oleObj>
              </mc:Choice>
              <mc:Fallback>
                <p:oleObj r:id="rId3" imgW="1206500" imgH="9144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470" y="116205"/>
                        <a:ext cx="1762125" cy="1332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0100" y="1301750"/>
            <a:ext cx="82391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若取第1、2行，则由这两行组成的一切二阶子式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-2147482204"/>
          <p:cNvGraphicFramePr>
            <a:graphicFrameLocks noChangeAspect="1"/>
          </p:cNvGraphicFramePr>
          <p:nvPr/>
        </p:nvGraphicFramePr>
        <p:xfrm>
          <a:off x="1173163" y="2630488"/>
          <a:ext cx="10350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r:id="rId5" imgW="850900" imgH="457200" progId="Equation.DSMT4">
                  <p:embed/>
                </p:oleObj>
              </mc:Choice>
              <mc:Fallback>
                <p:oleObj r:id="rId5" imgW="850900" imgH="457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3163" y="2630488"/>
                        <a:ext cx="1035050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2138" y="3419475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其对应的代数余子式为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-2147482203"/>
          <p:cNvGraphicFramePr>
            <a:graphicFrameLocks noChangeAspect="1"/>
          </p:cNvGraphicFramePr>
          <p:nvPr/>
        </p:nvGraphicFramePr>
        <p:xfrm>
          <a:off x="1150938" y="4216400"/>
          <a:ext cx="1011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r:id="rId7" imgW="762000" imgH="457200" progId="Equation.DSMT4">
                  <p:embed/>
                </p:oleObj>
              </mc:Choice>
              <mc:Fallback>
                <p:oleObj r:id="rId7" imgW="762000" imgH="457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0938" y="4216400"/>
                        <a:ext cx="101123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54050" y="494188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则由拉普拉斯展开定理得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-2147482202"/>
          <p:cNvGraphicFramePr>
            <a:graphicFrameLocks noChangeAspect="1"/>
          </p:cNvGraphicFramePr>
          <p:nvPr/>
        </p:nvGraphicFramePr>
        <p:xfrm>
          <a:off x="837565" y="5592763"/>
          <a:ext cx="307911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r:id="rId9" imgW="1930400" imgH="228600" progId="Equation.DSMT4">
                  <p:embed/>
                </p:oleObj>
              </mc:Choice>
              <mc:Fallback>
                <p:oleObj r:id="rId9" imgW="1930400" imgH="228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7565" y="5592763"/>
                        <a:ext cx="3079115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7491413" y="2603500"/>
          <a:ext cx="11223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r:id="rId11" imgW="812800" imgH="457200" progId="Equation.DSMT4">
                  <p:embed/>
                </p:oleObj>
              </mc:Choice>
              <mc:Fallback>
                <p:oleObj r:id="rId11" imgW="812800" imgH="457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91413" y="2603500"/>
                        <a:ext cx="112236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151563" y="2603500"/>
          <a:ext cx="11953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r:id="rId13" imgW="862965" imgH="457200" progId="Equation.DSMT4">
                  <p:embed/>
                </p:oleObj>
              </mc:Choice>
              <mc:Fallback>
                <p:oleObj r:id="rId13" imgW="862965" imgH="4572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51563" y="2603500"/>
                        <a:ext cx="1195387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4886325" y="2603500"/>
          <a:ext cx="1193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r:id="rId15" imgW="862965" imgH="457200" progId="Equation.DSMT4">
                  <p:embed/>
                </p:oleObj>
              </mc:Choice>
              <mc:Fallback>
                <p:oleObj r:id="rId15" imgW="862965" imgH="457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6325" y="2603500"/>
                        <a:ext cx="11938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3673475" y="2603500"/>
          <a:ext cx="11207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r:id="rId17" imgW="812800" imgH="457200" progId="Equation.DSMT4">
                  <p:embed/>
                </p:oleObj>
              </mc:Choice>
              <mc:Fallback>
                <p:oleObj r:id="rId17" imgW="812800" imgH="457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73475" y="2603500"/>
                        <a:ext cx="112077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2378075" y="2603500"/>
          <a:ext cx="11207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r:id="rId19" imgW="812800" imgH="457200" progId="Equation.DSMT4">
                  <p:embed/>
                </p:oleObj>
              </mc:Choice>
              <mc:Fallback>
                <p:oleObj r:id="rId19" imgW="812800" imgH="457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78075" y="2603500"/>
                        <a:ext cx="112077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7178675" y="4197350"/>
          <a:ext cx="1117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r:id="rId21" imgW="762000" imgH="457200" progId="Equation.DSMT4">
                  <p:embed/>
                </p:oleObj>
              </mc:Choice>
              <mc:Fallback>
                <p:oleObj r:id="rId21" imgW="762000" imgH="457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78675" y="4197350"/>
                        <a:ext cx="11176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5880100" y="4197350"/>
          <a:ext cx="1231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r:id="rId23" imgW="838200" imgH="457200" progId="Equation.DSMT4">
                  <p:embed/>
                </p:oleObj>
              </mc:Choice>
              <mc:Fallback>
                <p:oleObj r:id="rId23" imgW="838200" imgH="4572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80100" y="4197350"/>
                        <a:ext cx="12319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4681538" y="4197350"/>
          <a:ext cx="1117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25" imgW="762000" imgH="457200" progId="Equation.DSMT4">
                  <p:embed/>
                </p:oleObj>
              </mc:Choice>
              <mc:Fallback>
                <p:oleObj r:id="rId25" imgW="762000" imgH="457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1538" y="4197350"/>
                        <a:ext cx="11176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/>
          <p:nvPr/>
        </p:nvGraphicFramePr>
        <p:xfrm>
          <a:off x="3898900" y="5605780"/>
          <a:ext cx="513778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r:id="rId27" imgW="3403600" imgH="203200" progId="Equation.DSMT4">
                  <p:embed/>
                </p:oleObj>
              </mc:Choice>
              <mc:Fallback>
                <p:oleObj r:id="rId27" imgW="3403600" imgH="203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98900" y="5605780"/>
                        <a:ext cx="513778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文本框 35"/>
          <p:cNvSpPr txBox="1"/>
          <p:nvPr/>
        </p:nvSpPr>
        <p:spPr>
          <a:xfrm>
            <a:off x="363538" y="620713"/>
            <a:ext cx="7175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17513" y="1301750"/>
            <a:ext cx="5413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1016000" y="1951038"/>
            <a:ext cx="2120900" cy="522287"/>
            <a:chOff x="1792" y="3321"/>
            <a:chExt cx="3340" cy="822"/>
          </a:xfrm>
        </p:grpSpPr>
        <p:graphicFrame>
          <p:nvGraphicFramePr>
            <p:cNvPr id="25628" name="对象 -2147482205"/>
            <p:cNvGraphicFramePr>
              <a:graphicFrameLocks noChangeAspect="1"/>
            </p:cNvGraphicFramePr>
            <p:nvPr/>
          </p:nvGraphicFramePr>
          <p:xfrm>
            <a:off x="3085" y="3414"/>
            <a:ext cx="1197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r:id="rId29" imgW="444500" imgH="241300" progId="Equation.DSMT4">
                    <p:embed/>
                  </p:oleObj>
                </mc:Choice>
                <mc:Fallback>
                  <p:oleObj r:id="rId29" imgW="444500" imgH="2413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085" y="3414"/>
                          <a:ext cx="1197" cy="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文本框 37"/>
            <p:cNvSpPr txBox="1"/>
            <p:nvPr/>
          </p:nvSpPr>
          <p:spPr>
            <a:xfrm>
              <a:off x="1792" y="3321"/>
              <a:ext cx="141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共有</a:t>
              </a:r>
              <a:endPara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25630" name="文本框 38"/>
            <p:cNvSpPr txBox="1"/>
            <p:nvPr/>
          </p:nvSpPr>
          <p:spPr>
            <a:xfrm>
              <a:off x="4282" y="3321"/>
              <a:ext cx="85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/>
                <a:t>个</a:t>
              </a:r>
            </a:p>
          </p:txBody>
        </p:sp>
      </p:grpSp>
      <p:graphicFrame>
        <p:nvGraphicFramePr>
          <p:cNvPr id="42" name="对象 41"/>
          <p:cNvGraphicFramePr/>
          <p:nvPr/>
        </p:nvGraphicFramePr>
        <p:xfrm>
          <a:off x="3549650" y="4200525"/>
          <a:ext cx="1212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r:id="rId31" imgW="762000" imgH="457200" progId="Equation.DSMT4">
                  <p:embed/>
                </p:oleObj>
              </mc:Choice>
              <mc:Fallback>
                <p:oleObj r:id="rId31" imgW="762000" imgH="457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549650" y="4200525"/>
                        <a:ext cx="121285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/>
          <p:nvPr/>
        </p:nvGraphicFramePr>
        <p:xfrm>
          <a:off x="2209800" y="4200525"/>
          <a:ext cx="1339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r:id="rId33" imgW="838200" imgH="457200" progId="Equation.DSMT4">
                  <p:embed/>
                </p:oleObj>
              </mc:Choice>
              <mc:Fallback>
                <p:oleObj r:id="rId33" imgW="838200" imgH="457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209800" y="4200525"/>
                        <a:ext cx="133985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2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2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2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0722"/>
          <p:cNvSpPr>
            <a:spLocks noGrp="1"/>
          </p:cNvSpPr>
          <p:nvPr/>
        </p:nvSpPr>
        <p:spPr>
          <a:xfrm>
            <a:off x="4283968" y="150799"/>
            <a:ext cx="2324100" cy="723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小结</a:t>
            </a:r>
          </a:p>
        </p:txBody>
      </p:sp>
      <p:sp>
        <p:nvSpPr>
          <p:cNvPr id="5121" name="标题 4118"/>
          <p:cNvSpPr>
            <a:spLocks noGrp="1"/>
          </p:cNvSpPr>
          <p:nvPr/>
        </p:nvSpPr>
        <p:spPr>
          <a:xfrm>
            <a:off x="763588" y="1065213"/>
            <a:ext cx="5256212" cy="7921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余子式与代数余子式的概念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722" name="矩形 30721"/>
          <p:cNvSpPr/>
          <p:nvPr/>
        </p:nvSpPr>
        <p:spPr>
          <a:xfrm>
            <a:off x="300038" y="1930400"/>
            <a:ext cx="83486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2.</a:t>
            </a:r>
            <a:r>
              <a:rPr lang="zh-CN" altLang="en-US" sz="2800" b="1" dirty="0">
                <a:latin typeface="Times New Roman" panose="02020603050405020304" pitchFamily="18" charset="0"/>
              </a:rPr>
              <a:t>先消元化零再按行（列）展开是计算高阶数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7463" y="2509838"/>
            <a:ext cx="35782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值行列式的基本方法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 </a:t>
            </a:r>
            <a:endParaRPr lang="zh-CN" altLang="en-US" sz="2800" dirty="0"/>
          </a:p>
        </p:txBody>
      </p:sp>
      <p:sp>
        <p:nvSpPr>
          <p:cNvPr id="25601" name="文本框 99"/>
          <p:cNvSpPr txBox="1"/>
          <p:nvPr/>
        </p:nvSpPr>
        <p:spPr>
          <a:xfrm>
            <a:off x="460375" y="3149600"/>
            <a:ext cx="60309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3.</a:t>
            </a:r>
            <a:r>
              <a:rPr lang="zh-CN" altLang="zh-CN" sz="2800" b="1" dirty="0">
                <a:latin typeface="Times New Roman" panose="02020603050405020304" pitchFamily="18" charset="0"/>
              </a:rPr>
              <a:t>用拉普拉斯展开定理计算行列式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746" name="文本框 31745"/>
          <p:cNvSpPr txBox="1"/>
          <p:nvPr/>
        </p:nvSpPr>
        <p:spPr>
          <a:xfrm>
            <a:off x="973138" y="4076700"/>
            <a:ext cx="5843587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　Ｐ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30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习题一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	4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;5 (1)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6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(4)	</a:t>
            </a:r>
          </a:p>
        </p:txBody>
      </p:sp>
      <p:pic>
        <p:nvPicPr>
          <p:cNvPr id="2663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连接符 59">
            <a:extLst>
              <a:ext uri="{FF2B5EF4-FFF2-40B4-BE49-F238E27FC236}">
                <a16:creationId xmlns:a16="http://schemas.microsoft.com/office/drawing/2014/main" id="{9C9553AB-F794-4690-80CB-74DA3D7B9E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5121" grpId="0"/>
      <p:bldP spid="30722" grpId="0"/>
      <p:bldP spid="3" grpId="0"/>
      <p:bldP spid="25601" grpId="0"/>
      <p:bldP spid="317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3388" y="1371600"/>
            <a:ext cx="3302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计算行列式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3059430" y="868363"/>
          <a:ext cx="1730375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1257300" imgH="914400" progId="Equation.DSMT4">
                  <p:embed/>
                </p:oleObj>
              </mc:Choice>
              <mc:Fallback>
                <p:oleObj r:id="rId3" imgW="1257300" imgH="9144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430" y="868363"/>
                        <a:ext cx="1730375" cy="164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3388" y="2517775"/>
            <a:ext cx="39243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 </a:t>
            </a:r>
            <a:r>
              <a:rPr lang="zh-CN" altLang="en-US" sz="2800" b="1" dirty="0">
                <a:latin typeface="Times New Roman" panose="02020603050405020304" pitchFamily="18" charset="0"/>
              </a:rPr>
              <a:t> 按第一行展开得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2076450" y="3194050"/>
          <a:ext cx="445611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5" imgW="2984500" imgH="711200" progId="Equation.DSMT4">
                  <p:embed/>
                </p:oleObj>
              </mc:Choice>
              <mc:Fallback>
                <p:oleObj r:id="rId5" imgW="2984500" imgH="711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6450" y="3194050"/>
                        <a:ext cx="4456113" cy="1277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235200" y="4716780"/>
          <a:ext cx="588137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7" imgW="3288665" imgH="457200" progId="Equation.DSMT4">
                  <p:embed/>
                </p:oleObj>
              </mc:Choice>
              <mc:Fallback>
                <p:oleObj r:id="rId7" imgW="3288665" imgH="4572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5200" y="4716780"/>
                        <a:ext cx="588137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文本框 33793"/>
          <p:cNvSpPr txBox="1"/>
          <p:nvPr/>
        </p:nvSpPr>
        <p:spPr>
          <a:xfrm>
            <a:off x="4304506" y="226855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备用题</a:t>
            </a:r>
          </a:p>
        </p:txBody>
      </p:sp>
      <p:pic>
        <p:nvPicPr>
          <p:cNvPr id="2765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连接符 59">
            <a:extLst>
              <a:ext uri="{FF2B5EF4-FFF2-40B4-BE49-F238E27FC236}">
                <a16:creationId xmlns:a16="http://schemas.microsoft.com/office/drawing/2014/main" id="{11F1E890-62E3-4433-8F26-A28B1178B1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76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4118"/>
          <p:cNvSpPr>
            <a:spLocks noGrp="1"/>
          </p:cNvSpPr>
          <p:nvPr/>
        </p:nvSpPr>
        <p:spPr>
          <a:xfrm>
            <a:off x="2660650" y="53134"/>
            <a:ext cx="5256213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一、余子式与代数余子式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138" y="1041400"/>
            <a:ext cx="1870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" name="文本框 4097"/>
          <p:cNvSpPr txBox="1"/>
          <p:nvPr/>
        </p:nvSpPr>
        <p:spPr>
          <a:xfrm>
            <a:off x="5723573" y="1554480"/>
            <a:ext cx="3124200" cy="586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叫作元素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</a:p>
        </p:txBody>
      </p:sp>
      <p:sp>
        <p:nvSpPr>
          <p:cNvPr id="4109" name="文本框 4108"/>
          <p:cNvSpPr txBox="1"/>
          <p:nvPr/>
        </p:nvSpPr>
        <p:spPr>
          <a:xfrm>
            <a:off x="2801938" y="2738438"/>
            <a:ext cx="44792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叫作元素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代数余子式．</a:t>
            </a:r>
          </a:p>
        </p:txBody>
      </p:sp>
      <p:sp>
        <p:nvSpPr>
          <p:cNvPr id="4121" name="矩形 4120"/>
          <p:cNvSpPr/>
          <p:nvPr/>
        </p:nvSpPr>
        <p:spPr>
          <a:xfrm>
            <a:off x="1371600" y="1041400"/>
            <a:ext cx="288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阶行列式中，</a:t>
            </a:r>
          </a:p>
        </p:txBody>
      </p:sp>
      <p:sp>
        <p:nvSpPr>
          <p:cNvPr id="4122" name="矩形 4121"/>
          <p:cNvSpPr/>
          <p:nvPr/>
        </p:nvSpPr>
        <p:spPr>
          <a:xfrm>
            <a:off x="3923348" y="1031875"/>
            <a:ext cx="49434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把元素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所在的第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行和第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</a:t>
            </a:r>
          </a:p>
        </p:txBody>
      </p:sp>
      <p:sp>
        <p:nvSpPr>
          <p:cNvPr id="4123" name="矩形 4122"/>
          <p:cNvSpPr/>
          <p:nvPr/>
        </p:nvSpPr>
        <p:spPr>
          <a:xfrm>
            <a:off x="2062163" y="1606550"/>
            <a:ext cx="38020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留下来的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n-</a:t>
            </a:r>
            <a:r>
              <a:rPr lang="en-US" altLang="zh-CN" sz="2800" b="1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</a:t>
            </a:r>
          </a:p>
        </p:txBody>
      </p:sp>
      <p:sp>
        <p:nvSpPr>
          <p:cNvPr id="4124" name="矩形 4123"/>
          <p:cNvSpPr/>
          <p:nvPr/>
        </p:nvSpPr>
        <p:spPr>
          <a:xfrm>
            <a:off x="2168525" y="2149475"/>
            <a:ext cx="148907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25" name="矩形 4124"/>
          <p:cNvSpPr/>
          <p:nvPr/>
        </p:nvSpPr>
        <p:spPr>
          <a:xfrm>
            <a:off x="750888" y="1606550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划去后，</a:t>
            </a:r>
          </a:p>
        </p:txBody>
      </p:sp>
      <p:sp>
        <p:nvSpPr>
          <p:cNvPr id="4126" name="矩形 4125"/>
          <p:cNvSpPr/>
          <p:nvPr/>
        </p:nvSpPr>
        <p:spPr>
          <a:xfrm>
            <a:off x="750888" y="2181225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余子式，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8675" y="2738755"/>
            <a:ext cx="2113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(-1)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i+j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endParaRPr lang="en-US" altLang="zh-CN" sz="2800" b="1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4112" name="文本框 4111"/>
          <p:cNvSpPr txBox="1"/>
          <p:nvPr/>
        </p:nvSpPr>
        <p:spPr>
          <a:xfrm>
            <a:off x="611188" y="374681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graphicFrame>
        <p:nvGraphicFramePr>
          <p:cNvPr id="4113" name="对象 4112"/>
          <p:cNvGraphicFramePr/>
          <p:nvPr/>
        </p:nvGraphicFramePr>
        <p:xfrm>
          <a:off x="1475740" y="3244850"/>
          <a:ext cx="326580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1524000" imgH="939800" progId="Equation.3">
                  <p:embed/>
                </p:oleObj>
              </mc:Choice>
              <mc:Fallback>
                <p:oleObj r:id="rId4" imgW="1524000" imgH="939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740" y="3244850"/>
                        <a:ext cx="3265805" cy="173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对象 4115"/>
          <p:cNvGraphicFramePr/>
          <p:nvPr/>
        </p:nvGraphicFramePr>
        <p:xfrm>
          <a:off x="4139565" y="5085080"/>
          <a:ext cx="2345055" cy="127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6" imgW="1346200" imgH="711200" progId="Equation.3">
                  <p:embed/>
                </p:oleObj>
              </mc:Choice>
              <mc:Fallback>
                <p:oleObj r:id="rId6" imgW="1346200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9565" y="5085080"/>
                        <a:ext cx="2345055" cy="1276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06988" y="3425825"/>
            <a:ext cx="27638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12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(-1)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1+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12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en-US" altLang="zh-CN" sz="2800" b="1" i="1" baseline="30000" dirty="0">
              <a:latin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430463" y="4006850"/>
            <a:ext cx="2212975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708400" y="3441700"/>
            <a:ext cx="14288" cy="1500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5" name="对象 5124"/>
          <p:cNvGraphicFramePr/>
          <p:nvPr/>
        </p:nvGraphicFramePr>
        <p:xfrm>
          <a:off x="1646238" y="5012373"/>
          <a:ext cx="23336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8" imgW="1333500" imgH="711200" progId="Equation.3">
                  <p:embed/>
                </p:oleObj>
              </mc:Choice>
              <mc:Fallback>
                <p:oleObj r:id="rId8" imgW="1333500" imgH="711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6238" y="5012373"/>
                        <a:ext cx="2333625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445375" y="3425825"/>
            <a:ext cx="11985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-M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12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53025" y="4260850"/>
            <a:ext cx="27638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(-1)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2+3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en-US" altLang="zh-CN" sz="2800" b="1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40613" y="4260850"/>
            <a:ext cx="11985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-M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324100" y="3535363"/>
            <a:ext cx="2392363" cy="381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059113" y="3425825"/>
            <a:ext cx="25400" cy="151606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8" name="直接连接符 59">
            <a:extLst>
              <a:ext uri="{FF2B5EF4-FFF2-40B4-BE49-F238E27FC236}">
                <a16:creationId xmlns:a16="http://schemas.microsoft.com/office/drawing/2014/main" id="{043A2BC3-F6FE-4FCF-B276-337859292A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2" grpId="0"/>
      <p:bldP spid="4098" grpId="0"/>
      <p:bldP spid="4109" grpId="0"/>
      <p:bldP spid="4121" grpId="0"/>
      <p:bldP spid="4122" grpId="0"/>
      <p:bldP spid="4123" grpId="0"/>
      <p:bldP spid="4124" grpId="0"/>
      <p:bldP spid="4125" grpId="0"/>
      <p:bldP spid="4126" grpId="0"/>
      <p:bldP spid="4" grpId="0"/>
      <p:bldP spid="4112" grpId="0"/>
      <p:bldP spid="5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文本框 6159"/>
          <p:cNvSpPr txBox="1"/>
          <p:nvPr/>
        </p:nvSpPr>
        <p:spPr>
          <a:xfrm>
            <a:off x="1250950" y="485775"/>
            <a:ext cx="7426325" cy="67246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阶行列式，如果其中第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行所有元素</a:t>
            </a:r>
          </a:p>
        </p:txBody>
      </p:sp>
      <p:sp>
        <p:nvSpPr>
          <p:cNvPr id="7171" name="文本框 1"/>
          <p:cNvSpPr txBox="1"/>
          <p:nvPr/>
        </p:nvSpPr>
        <p:spPr>
          <a:xfrm>
            <a:off x="187325" y="636588"/>
            <a:ext cx="1217000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引理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063" y="1790700"/>
            <a:ext cx="2909887" cy="6715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余子式的乘积，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3138" y="1241425"/>
            <a:ext cx="2690812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除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外都为零，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402013" y="1241425"/>
            <a:ext cx="51365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那么该行列式等于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与它的代数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02013" y="1939925"/>
            <a:ext cx="19669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即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</a:p>
        </p:txBody>
      </p:sp>
      <p:sp>
        <p:nvSpPr>
          <p:cNvPr id="6147" name="文本框 6146"/>
          <p:cNvSpPr txBox="1"/>
          <p:nvPr/>
        </p:nvSpPr>
        <p:spPr>
          <a:xfrm>
            <a:off x="355600" y="25495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973138" y="2549525"/>
            <a:ext cx="38592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 </a:t>
            </a:r>
            <a:r>
              <a:rPr lang="zh-CN" altLang="en-US" sz="2800" b="1" dirty="0">
                <a:latin typeface="Times New Roman" panose="02020603050405020304" pitchFamily="18" charset="0"/>
              </a:rPr>
              <a:t>位于第一行第一列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对象 6149"/>
          <p:cNvGraphicFramePr/>
          <p:nvPr/>
        </p:nvGraphicFramePr>
        <p:xfrm>
          <a:off x="1068388" y="3195638"/>
          <a:ext cx="3667125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3416300" imgH="2057400" progId="Equation.3">
                  <p:embed/>
                </p:oleObj>
              </mc:Choice>
              <mc:Fallback>
                <p:oleObj r:id="rId3" imgW="3416300" imgH="2057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388" y="3195638"/>
                        <a:ext cx="3667125" cy="186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矩形 6163"/>
          <p:cNvSpPr/>
          <p:nvPr/>
        </p:nvSpPr>
        <p:spPr>
          <a:xfrm>
            <a:off x="1785938" y="3170238"/>
            <a:ext cx="538162" cy="5159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5" name="矩形 6164"/>
          <p:cNvSpPr/>
          <p:nvPr/>
        </p:nvSpPr>
        <p:spPr>
          <a:xfrm>
            <a:off x="2662238" y="3686175"/>
            <a:ext cx="2012950" cy="137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4727575" y="3759200"/>
            <a:ext cx="25701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即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</a:p>
        </p:txBody>
      </p:sp>
      <p:sp>
        <p:nvSpPr>
          <p:cNvPr id="6153" name="文本框 6152"/>
          <p:cNvSpPr txBox="1"/>
          <p:nvPr/>
        </p:nvSpPr>
        <p:spPr>
          <a:xfrm>
            <a:off x="965200" y="53038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又</a:t>
            </a:r>
          </a:p>
        </p:txBody>
      </p:sp>
      <p:graphicFrame>
        <p:nvGraphicFramePr>
          <p:cNvPr id="6155" name="对象 6154"/>
          <p:cNvGraphicFramePr/>
          <p:nvPr/>
        </p:nvGraphicFramePr>
        <p:xfrm>
          <a:off x="3724275" y="540385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1002665" imgH="419100" progId="Equation.3">
                  <p:embed/>
                </p:oleObj>
              </mc:Choice>
              <mc:Fallback>
                <p:oleObj r:id="rId5" imgW="1002665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4275" y="5403850"/>
                        <a:ext cx="1003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04950" y="5300663"/>
            <a:ext cx="27638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(-1)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1+1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en-US" altLang="zh-CN" sz="2800" b="1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4613" y="5353050"/>
            <a:ext cx="21336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故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11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</a:p>
        </p:txBody>
      </p:sp>
      <p:pic>
        <p:nvPicPr>
          <p:cNvPr id="718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3" grpId="0"/>
      <p:bldP spid="4" grpId="0"/>
      <p:bldP spid="5" grpId="0"/>
      <p:bldP spid="6" grpId="0"/>
      <p:bldP spid="6147" grpId="0"/>
      <p:bldP spid="6148" grpId="0"/>
      <p:bldP spid="6164" grpId="0" bldLvl="0" animBg="1"/>
      <p:bldP spid="6165" grpId="0" bldLvl="0" animBg="1"/>
      <p:bldP spid="9" grpId="0"/>
      <p:bldP spid="6153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文本框 7171"/>
          <p:cNvSpPr txBox="1"/>
          <p:nvPr/>
        </p:nvSpPr>
        <p:spPr>
          <a:xfrm>
            <a:off x="476250" y="43307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得</a:t>
            </a:r>
          </a:p>
        </p:txBody>
      </p:sp>
      <p:sp>
        <p:nvSpPr>
          <p:cNvPr id="8195" name="矩形 7175"/>
          <p:cNvSpPr/>
          <p:nvPr/>
        </p:nvSpPr>
        <p:spPr>
          <a:xfrm>
            <a:off x="366713" y="746125"/>
            <a:ext cx="313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再证一般情形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此时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419475" y="476250"/>
            <a:ext cx="2986088" cy="2006600"/>
            <a:chOff x="5376" y="444"/>
            <a:chExt cx="4702" cy="3160"/>
          </a:xfrm>
        </p:grpSpPr>
        <p:graphicFrame>
          <p:nvGraphicFramePr>
            <p:cNvPr id="8207" name="对象 7169"/>
            <p:cNvGraphicFramePr/>
            <p:nvPr/>
          </p:nvGraphicFramePr>
          <p:xfrm>
            <a:off x="5376" y="444"/>
            <a:ext cx="4703" cy="3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r:id="rId3" imgW="4013200" imgH="2628900" progId="Equation.3">
                    <p:embed/>
                  </p:oleObj>
                </mc:Choice>
                <mc:Fallback>
                  <p:oleObj r:id="rId3" imgW="4013200" imgH="26289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76" y="444"/>
                          <a:ext cx="4703" cy="3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文本框 1"/>
            <p:cNvSpPr txBox="1"/>
            <p:nvPr/>
          </p:nvSpPr>
          <p:spPr>
            <a:xfrm>
              <a:off x="7839" y="1661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1691323" y="3747770"/>
            <a:ext cx="4152900" cy="1973263"/>
            <a:chOff x="2628" y="5423"/>
            <a:chExt cx="6540" cy="3106"/>
          </a:xfrm>
        </p:grpSpPr>
        <p:graphicFrame>
          <p:nvGraphicFramePr>
            <p:cNvPr id="8205" name="对象 7172"/>
            <p:cNvGraphicFramePr/>
            <p:nvPr/>
          </p:nvGraphicFramePr>
          <p:xfrm>
            <a:off x="2628" y="5601"/>
            <a:ext cx="6540" cy="2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r:id="rId5" imgW="5778500" imgH="2628900" progId="Equation.3">
                    <p:embed/>
                  </p:oleObj>
                </mc:Choice>
                <mc:Fallback>
                  <p:oleObj r:id="rId5" imgW="5778500" imgH="26289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28" y="5601"/>
                          <a:ext cx="6540" cy="29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文本框 2"/>
            <p:cNvSpPr txBox="1"/>
            <p:nvPr/>
          </p:nvSpPr>
          <p:spPr>
            <a:xfrm>
              <a:off x="6467" y="5423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20688" y="2997200"/>
            <a:ext cx="75072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行与第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,…,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第一行对调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0800" y="1211263"/>
            <a:ext cx="5730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86325" y="2463800"/>
            <a:ext cx="5746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</a:p>
        </p:txBody>
      </p:sp>
      <p:pic>
        <p:nvPicPr>
          <p:cNvPr id="820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1187450" y="1009650"/>
            <a:ext cx="4513263" cy="1771650"/>
            <a:chOff x="1794" y="1250"/>
            <a:chExt cx="7340" cy="3129"/>
          </a:xfrm>
        </p:grpSpPr>
        <p:graphicFrame>
          <p:nvGraphicFramePr>
            <p:cNvPr id="9231" name="对象 8195"/>
            <p:cNvGraphicFramePr/>
            <p:nvPr/>
          </p:nvGraphicFramePr>
          <p:xfrm>
            <a:off x="1794" y="1375"/>
            <a:ext cx="7340" cy="3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r:id="rId3" imgW="3086100" imgH="1168400" progId="Equation.3">
                    <p:embed/>
                  </p:oleObj>
                </mc:Choice>
                <mc:Fallback>
                  <p:oleObj r:id="rId3" imgW="3086100" imgH="11684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4" y="1375"/>
                          <a:ext cx="7340" cy="30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文本框 2"/>
            <p:cNvSpPr txBox="1"/>
            <p:nvPr/>
          </p:nvSpPr>
          <p:spPr>
            <a:xfrm>
              <a:off x="4728" y="1250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9219" name="矩形 4"/>
          <p:cNvSpPr/>
          <p:nvPr/>
        </p:nvSpPr>
        <p:spPr>
          <a:xfrm>
            <a:off x="268288" y="549275"/>
            <a:ext cx="7505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再把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列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与第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,…,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第一列对调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grpSp>
        <p:nvGrpSpPr>
          <p:cNvPr id="3" name="组合 10"/>
          <p:cNvGrpSpPr/>
          <p:nvPr/>
        </p:nvGrpSpPr>
        <p:grpSpPr>
          <a:xfrm>
            <a:off x="1444625" y="2781300"/>
            <a:ext cx="3703638" cy="1655763"/>
            <a:chOff x="3182" y="4379"/>
            <a:chExt cx="6086" cy="2962"/>
          </a:xfrm>
        </p:grpSpPr>
        <p:graphicFrame>
          <p:nvGraphicFramePr>
            <p:cNvPr id="9229" name="对象 8197"/>
            <p:cNvGraphicFramePr/>
            <p:nvPr/>
          </p:nvGraphicFramePr>
          <p:xfrm>
            <a:off x="3182" y="4605"/>
            <a:ext cx="6086" cy="2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5" imgW="5676900" imgH="2628900" progId="Equation.3">
                    <p:embed/>
                  </p:oleObj>
                </mc:Choice>
                <mc:Fallback>
                  <p:oleObj r:id="rId5" imgW="5676900" imgH="2628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2" y="4605"/>
                          <a:ext cx="6086" cy="2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文本框 1"/>
            <p:cNvSpPr txBox="1"/>
            <p:nvPr/>
          </p:nvSpPr>
          <p:spPr>
            <a:xfrm>
              <a:off x="4728" y="4379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12750" y="5343525"/>
            <a:ext cx="26924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元素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在行列式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886450" y="5283200"/>
            <a:ext cx="30416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中的余子式仍然是</a:t>
            </a:r>
          </a:p>
        </p:txBody>
      </p:sp>
      <p:grpSp>
        <p:nvGrpSpPr>
          <p:cNvPr id="5" name="组合 11"/>
          <p:cNvGrpSpPr/>
          <p:nvPr/>
        </p:nvGrpSpPr>
        <p:grpSpPr>
          <a:xfrm>
            <a:off x="2916238" y="4554538"/>
            <a:ext cx="3040062" cy="1754187"/>
            <a:chOff x="4592" y="7509"/>
            <a:chExt cx="4788" cy="2763"/>
          </a:xfrm>
        </p:grpSpPr>
        <p:graphicFrame>
          <p:nvGraphicFramePr>
            <p:cNvPr id="9227" name="对象 5"/>
            <p:cNvGraphicFramePr/>
            <p:nvPr/>
          </p:nvGraphicFramePr>
          <p:xfrm>
            <a:off x="4592" y="7622"/>
            <a:ext cx="4789" cy="2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r:id="rId7" imgW="1917065" imgH="1168400" progId="Equation.3">
                    <p:embed/>
                  </p:oleObj>
                </mc:Choice>
                <mc:Fallback>
                  <p:oleObj r:id="rId7" imgW="1917065" imgH="11684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92" y="7622"/>
                          <a:ext cx="4789" cy="26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文本框 8"/>
            <p:cNvSpPr txBox="1"/>
            <p:nvPr/>
          </p:nvSpPr>
          <p:spPr>
            <a:xfrm>
              <a:off x="4728" y="7509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pic>
        <p:nvPicPr>
          <p:cNvPr id="922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4850" y="1314450"/>
            <a:ext cx="10763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在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568450" y="584200"/>
            <a:ext cx="2667635" cy="1981200"/>
            <a:chOff x="2469" y="538"/>
            <a:chExt cx="4203" cy="3120"/>
          </a:xfrm>
        </p:grpSpPr>
        <p:graphicFrame>
          <p:nvGraphicFramePr>
            <p:cNvPr id="10261" name="对象 9217"/>
            <p:cNvGraphicFramePr/>
            <p:nvPr/>
          </p:nvGraphicFramePr>
          <p:xfrm>
            <a:off x="2469" y="538"/>
            <a:ext cx="4203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r:id="rId3" imgW="4013200" imgH="2628900" progId="Equation.3">
                    <p:embed/>
                  </p:oleObj>
                </mc:Choice>
                <mc:Fallback>
                  <p:oleObj r:id="rId3" imgW="4013200" imgH="2628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9" y="538"/>
                          <a:ext cx="4203" cy="3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文本框 8"/>
            <p:cNvSpPr txBox="1"/>
            <p:nvPr/>
          </p:nvSpPr>
          <p:spPr>
            <a:xfrm>
              <a:off x="4581" y="1687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37038" y="1360488"/>
            <a:ext cx="241458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中的余子式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246" name="文本框 10245"/>
          <p:cNvSpPr txBox="1"/>
          <p:nvPr/>
        </p:nvSpPr>
        <p:spPr>
          <a:xfrm>
            <a:off x="704850" y="333216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于是有</a:t>
            </a:r>
          </a:p>
        </p:txBody>
      </p:sp>
      <p:grpSp>
        <p:nvGrpSpPr>
          <p:cNvPr id="5" name="组合 7"/>
          <p:cNvGrpSpPr/>
          <p:nvPr/>
        </p:nvGrpSpPr>
        <p:grpSpPr>
          <a:xfrm>
            <a:off x="1955800" y="2565400"/>
            <a:ext cx="3949700" cy="1990725"/>
            <a:chOff x="3159" y="3872"/>
            <a:chExt cx="6222" cy="3136"/>
          </a:xfrm>
        </p:grpSpPr>
        <p:grpSp>
          <p:nvGrpSpPr>
            <p:cNvPr id="10257" name="组合 10244"/>
            <p:cNvGrpSpPr/>
            <p:nvPr/>
          </p:nvGrpSpPr>
          <p:grpSpPr>
            <a:xfrm>
              <a:off x="3159" y="3946"/>
              <a:ext cx="6222" cy="3062"/>
              <a:chOff x="1440" y="432"/>
              <a:chExt cx="3528" cy="1656"/>
            </a:xfrm>
          </p:grpSpPr>
          <p:graphicFrame>
            <p:nvGraphicFramePr>
              <p:cNvPr id="10259" name="对象 10246"/>
              <p:cNvGraphicFramePr/>
              <p:nvPr/>
            </p:nvGraphicFramePr>
            <p:xfrm>
              <a:off x="1440" y="432"/>
              <a:ext cx="2752" cy="16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" r:id="rId5" imgW="4368800" imgH="2628900" progId="Equation.3">
                      <p:embed/>
                    </p:oleObj>
                  </mc:Choice>
                  <mc:Fallback>
                    <p:oleObj r:id="rId5" imgW="4368800" imgH="26289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40" y="432"/>
                            <a:ext cx="2752" cy="16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对象 10247"/>
              <p:cNvGraphicFramePr/>
              <p:nvPr/>
            </p:nvGraphicFramePr>
            <p:xfrm>
              <a:off x="4176" y="1104"/>
              <a:ext cx="79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" r:id="rId7" imgW="1257300" imgH="469900" progId="Equation.3">
                      <p:embed/>
                    </p:oleObj>
                  </mc:Choice>
                  <mc:Fallback>
                    <p:oleObj r:id="rId7" imgW="1257300" imgH="4699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176" y="1104"/>
                            <a:ext cx="792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8" name="文本框 4"/>
            <p:cNvSpPr txBox="1"/>
            <p:nvPr/>
          </p:nvSpPr>
          <p:spPr>
            <a:xfrm>
              <a:off x="3310" y="3872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10242" name="文本框 10241"/>
          <p:cNvSpPr txBox="1"/>
          <p:nvPr/>
        </p:nvSpPr>
        <p:spPr>
          <a:xfrm>
            <a:off x="649288" y="5237163"/>
            <a:ext cx="1501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故得</a:t>
            </a:r>
          </a:p>
        </p:txBody>
      </p:sp>
      <p:grpSp>
        <p:nvGrpSpPr>
          <p:cNvPr id="8" name="组合 10"/>
          <p:cNvGrpSpPr/>
          <p:nvPr/>
        </p:nvGrpSpPr>
        <p:grpSpPr>
          <a:xfrm>
            <a:off x="2197100" y="4522788"/>
            <a:ext cx="3865563" cy="1881187"/>
            <a:chOff x="3461" y="7122"/>
            <a:chExt cx="6086" cy="2962"/>
          </a:xfrm>
        </p:grpSpPr>
        <p:graphicFrame>
          <p:nvGraphicFramePr>
            <p:cNvPr id="10255" name="对象 8197"/>
            <p:cNvGraphicFramePr/>
            <p:nvPr/>
          </p:nvGraphicFramePr>
          <p:xfrm>
            <a:off x="3461" y="7348"/>
            <a:ext cx="6086" cy="2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r:id="rId9" imgW="5676900" imgH="2628900" progId="Equation.3">
                    <p:embed/>
                  </p:oleObj>
                </mc:Choice>
                <mc:Fallback>
                  <p:oleObj r:id="rId9" imgW="5676900" imgH="26289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61" y="7348"/>
                          <a:ext cx="6086" cy="2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文本框 1"/>
            <p:cNvSpPr txBox="1"/>
            <p:nvPr/>
          </p:nvSpPr>
          <p:spPr>
            <a:xfrm>
              <a:off x="5007" y="7122"/>
              <a:ext cx="79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19200" y="5237163"/>
            <a:ext cx="977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2663" y="5233988"/>
            <a:ext cx="22971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=(-1)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i+j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4850" y="5967413"/>
            <a:ext cx="19796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故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</a:p>
        </p:txBody>
      </p:sp>
      <p:pic>
        <p:nvPicPr>
          <p:cNvPr id="1025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0246" grpId="0"/>
      <p:bldP spid="10242" grpId="0"/>
      <p:bldP spid="4" grpId="0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70"/>
          <p:cNvSpPr>
            <a:spLocks noGrp="1"/>
          </p:cNvSpPr>
          <p:nvPr/>
        </p:nvSpPr>
        <p:spPr>
          <a:xfrm>
            <a:off x="2372950" y="246037"/>
            <a:ext cx="51879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二、行列式按行（列）展开法则</a:t>
            </a:r>
          </a:p>
        </p:txBody>
      </p:sp>
      <p:sp>
        <p:nvSpPr>
          <p:cNvPr id="2" name="文本框 11265"/>
          <p:cNvSpPr txBox="1"/>
          <p:nvPr/>
        </p:nvSpPr>
        <p:spPr>
          <a:xfrm>
            <a:off x="950913" y="1255713"/>
            <a:ext cx="7869237" cy="587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行列式等于它的任一行（列）的各元素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与其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275" name="文本框 11274"/>
          <p:cNvSpPr txBox="1"/>
          <p:nvPr/>
        </p:nvSpPr>
        <p:spPr>
          <a:xfrm>
            <a:off x="904875" y="1917700"/>
            <a:ext cx="66294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对应的</a:t>
            </a:r>
            <a:r>
              <a:rPr lang="zh-CN" altLang="en-US" sz="2800" b="1" dirty="0">
                <a:latin typeface="宋体" panose="02010600030101010101" pitchFamily="2" charset="-122"/>
              </a:rPr>
              <a:t>代数余子式乘积之和，即</a:t>
            </a:r>
          </a:p>
        </p:txBody>
      </p:sp>
      <p:graphicFrame>
        <p:nvGraphicFramePr>
          <p:cNvPr id="11267" name="对象 11266"/>
          <p:cNvGraphicFramePr/>
          <p:nvPr/>
        </p:nvGraphicFramePr>
        <p:xfrm>
          <a:off x="1695450" y="2636838"/>
          <a:ext cx="46577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3" imgW="4697095" imgH="431800" progId="Equation.3">
                  <p:embed/>
                </p:oleObj>
              </mc:Choice>
              <mc:Fallback>
                <p:oleObj r:id="rId3" imgW="4697095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5450" y="2636838"/>
                        <a:ext cx="46577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/>
          <p:cNvGraphicFramePr/>
          <p:nvPr/>
        </p:nvGraphicFramePr>
        <p:xfrm>
          <a:off x="6489700" y="2708275"/>
          <a:ext cx="17875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5" imgW="1979295" imgH="405765" progId="Equation.3">
                  <p:embed/>
                </p:oleObj>
              </mc:Choice>
              <mc:Fallback>
                <p:oleObj r:id="rId5" imgW="1979295" imgH="4057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9700" y="2708275"/>
                        <a:ext cx="1787525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/>
        </p:nvSpPr>
        <p:spPr>
          <a:xfrm>
            <a:off x="939800" y="3221038"/>
            <a:ext cx="53975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或</a:t>
            </a:r>
          </a:p>
        </p:txBody>
      </p:sp>
      <p:graphicFrame>
        <p:nvGraphicFramePr>
          <p:cNvPr id="4" name="对象 -2147482287"/>
          <p:cNvGraphicFramePr>
            <a:graphicFrameLocks noChangeAspect="1"/>
          </p:cNvGraphicFramePr>
          <p:nvPr/>
        </p:nvGraphicFramePr>
        <p:xfrm>
          <a:off x="1695450" y="3284538"/>
          <a:ext cx="57451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7" imgW="2971800" imgH="241300" progId="Equation.DSMT4">
                  <p:embed/>
                </p:oleObj>
              </mc:Choice>
              <mc:Fallback>
                <p:oleObj r:id="rId7" imgW="2971800" imgH="241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5450" y="3284538"/>
                        <a:ext cx="5745163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1753235" y="4149090"/>
          <a:ext cx="5523865" cy="195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9" imgW="3492500" imgH="1168400" progId="Equation.3">
                  <p:embed/>
                </p:oleObj>
              </mc:Choice>
              <mc:Fallback>
                <p:oleObj r:id="rId9" imgW="3492500" imgH="1168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3235" y="4149090"/>
                        <a:ext cx="5523865" cy="1958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8313" y="3979863"/>
            <a:ext cx="544512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证</a:t>
            </a:r>
          </a:p>
        </p:txBody>
      </p:sp>
      <p:pic>
        <p:nvPicPr>
          <p:cNvPr id="1127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" name="直接连接符 59">
            <a:extLst>
              <a:ext uri="{FF2B5EF4-FFF2-40B4-BE49-F238E27FC236}">
                <a16:creationId xmlns:a16="http://schemas.microsoft.com/office/drawing/2014/main" id="{2A83C106-5922-4F5D-93AE-015EA2C671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矩形 11272"/>
          <p:cNvSpPr/>
          <p:nvPr/>
        </p:nvSpPr>
        <p:spPr>
          <a:xfrm>
            <a:off x="438150" y="1306513"/>
            <a:ext cx="117532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" grpId="0"/>
      <p:bldP spid="11275" grpId="0"/>
      <p:bldP spid="3" grpId="0"/>
      <p:bldP spid="5" grpId="0"/>
      <p:bldP spid="1127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对象 12292"/>
          <p:cNvGraphicFramePr/>
          <p:nvPr/>
        </p:nvGraphicFramePr>
        <p:xfrm>
          <a:off x="954088" y="2876550"/>
          <a:ext cx="4013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3" imgW="4316095" imgH="431800" progId="Equation.3">
                  <p:embed/>
                </p:oleObj>
              </mc:Choice>
              <mc:Fallback>
                <p:oleObj r:id="rId3" imgW="4316095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2876550"/>
                        <a:ext cx="4013200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293"/>
          <p:cNvGraphicFramePr/>
          <p:nvPr/>
        </p:nvGraphicFramePr>
        <p:xfrm>
          <a:off x="6538913" y="2957513"/>
          <a:ext cx="171608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5" imgW="1979295" imgH="405765" progId="Equation.3">
                  <p:embed/>
                </p:oleObj>
              </mc:Choice>
              <mc:Fallback>
                <p:oleObj r:id="rId5" imgW="1979295" imgH="4057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8913" y="2957513"/>
                        <a:ext cx="1716087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组合 12"/>
          <p:cNvGrpSpPr/>
          <p:nvPr/>
        </p:nvGrpSpPr>
        <p:grpSpPr>
          <a:xfrm>
            <a:off x="898525" y="692150"/>
            <a:ext cx="2241550" cy="1682750"/>
            <a:chOff x="1414" y="1410"/>
            <a:chExt cx="3530" cy="2650"/>
          </a:xfrm>
        </p:grpSpPr>
        <p:graphicFrame>
          <p:nvGraphicFramePr>
            <p:cNvPr id="12308" name="对象 12289"/>
            <p:cNvGraphicFramePr/>
            <p:nvPr/>
          </p:nvGraphicFramePr>
          <p:xfrm>
            <a:off x="1414" y="1410"/>
            <a:ext cx="3530" cy="2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r:id="rId7" imgW="3187700" imgH="2768600" progId="Equation.3">
                    <p:embed/>
                  </p:oleObj>
                </mc:Choice>
                <mc:Fallback>
                  <p:oleObj r:id="rId7" imgW="3187700" imgH="276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14" y="1410"/>
                          <a:ext cx="3530" cy="26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1757" y="2453"/>
              <a:ext cx="512" cy="56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组合 13"/>
          <p:cNvGrpSpPr/>
          <p:nvPr/>
        </p:nvGrpSpPr>
        <p:grpSpPr>
          <a:xfrm>
            <a:off x="3265488" y="744538"/>
            <a:ext cx="2122487" cy="1682750"/>
            <a:chOff x="5142" y="1493"/>
            <a:chExt cx="3342" cy="2650"/>
          </a:xfrm>
        </p:grpSpPr>
        <p:graphicFrame>
          <p:nvGraphicFramePr>
            <p:cNvPr id="12306" name="对象 12290"/>
            <p:cNvGraphicFramePr/>
            <p:nvPr/>
          </p:nvGraphicFramePr>
          <p:xfrm>
            <a:off x="5142" y="1493"/>
            <a:ext cx="3342" cy="2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r:id="rId9" imgW="3175000" imgH="2768600" progId="Equation.3">
                    <p:embed/>
                  </p:oleObj>
                </mc:Choice>
                <mc:Fallback>
                  <p:oleObj r:id="rId9" imgW="3175000" imgH="276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42" y="1493"/>
                          <a:ext cx="3342" cy="26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6369" y="2535"/>
              <a:ext cx="515" cy="5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组合 14"/>
          <p:cNvGrpSpPr/>
          <p:nvPr/>
        </p:nvGrpSpPr>
        <p:grpSpPr>
          <a:xfrm>
            <a:off x="5402263" y="744538"/>
            <a:ext cx="2571750" cy="1681162"/>
            <a:chOff x="8508" y="1493"/>
            <a:chExt cx="4050" cy="2648"/>
          </a:xfrm>
        </p:grpSpPr>
        <p:graphicFrame>
          <p:nvGraphicFramePr>
            <p:cNvPr id="12304" name="对象 12291"/>
            <p:cNvGraphicFramePr/>
            <p:nvPr/>
          </p:nvGraphicFramePr>
          <p:xfrm>
            <a:off x="8508" y="1493"/>
            <a:ext cx="4050" cy="2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r:id="rId11" imgW="3848100" imgH="2768600" progId="Equation.3">
                    <p:embed/>
                  </p:oleObj>
                </mc:Choice>
                <mc:Fallback>
                  <p:oleObj r:id="rId11" imgW="3848100" imgH="276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508" y="1493"/>
                          <a:ext cx="4050" cy="2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11953" y="2538"/>
              <a:ext cx="512" cy="5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5" name="对象 -2147482284"/>
          <p:cNvGraphicFramePr>
            <a:graphicFrameLocks noChangeAspect="1"/>
          </p:cNvGraphicFramePr>
          <p:nvPr/>
        </p:nvGraphicFramePr>
        <p:xfrm>
          <a:off x="4967288" y="2716213"/>
          <a:ext cx="11985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13" imgW="711200" imgH="431800" progId="Equation.DSMT4">
                  <p:embed/>
                </p:oleObj>
              </mc:Choice>
              <mc:Fallback>
                <p:oleObj r:id="rId13" imgW="711200" imgH="431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7288" y="2716213"/>
                        <a:ext cx="1198562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03238" y="3476625"/>
            <a:ext cx="70199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类似地，我们可得到列的结论，即</a:t>
            </a:r>
            <a:endParaRPr lang="zh-CN" altLang="en-US" sz="28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EA3102-4F15-4F03-860C-ED2F6DA80336}"/>
              </a:ext>
            </a:extLst>
          </p:cNvPr>
          <p:cNvGrpSpPr/>
          <p:nvPr/>
        </p:nvGrpSpPr>
        <p:grpSpPr>
          <a:xfrm>
            <a:off x="898525" y="4062413"/>
            <a:ext cx="6954838" cy="785812"/>
            <a:chOff x="898525" y="4062413"/>
            <a:chExt cx="6954838" cy="785812"/>
          </a:xfrm>
        </p:grpSpPr>
        <p:graphicFrame>
          <p:nvGraphicFramePr>
            <p:cNvPr id="7" name="对象 -21474822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134033"/>
                </p:ext>
              </p:extLst>
            </p:nvPr>
          </p:nvGraphicFramePr>
          <p:xfrm>
            <a:off x="898525" y="4194175"/>
            <a:ext cx="69548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r:id="rId15" imgW="3695700" imgH="241300" progId="Equation.DSMT4">
                    <p:embed/>
                  </p:oleObj>
                </mc:Choice>
                <mc:Fallback>
                  <p:oleObj r:id="rId15" imgW="3695700" imgH="2413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98525" y="4194175"/>
                          <a:ext cx="6954838" cy="522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865359"/>
                </p:ext>
              </p:extLst>
            </p:nvPr>
          </p:nvGraphicFramePr>
          <p:xfrm>
            <a:off x="4670425" y="4062413"/>
            <a:ext cx="1277938" cy="785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r:id="rId17" imgW="698500" imgH="431800" progId="Equation.DSMT4">
                    <p:embed/>
                  </p:oleObj>
                </mc:Choice>
                <mc:Fallback>
                  <p:oleObj r:id="rId17" imgW="698500" imgH="4318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70425" y="4062413"/>
                          <a:ext cx="1277938" cy="7858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503238" y="4972050"/>
            <a:ext cx="82788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利用这一法则并结合行列式的性质，可将行列式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8525" y="5665788"/>
            <a:ext cx="55451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降阶，从而达到简化计算的目的．</a:t>
            </a:r>
            <a:endParaRPr lang="zh-CN" altLang="en-US" sz="2800" b="1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pic>
        <p:nvPicPr>
          <p:cNvPr id="1230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976</Words>
  <Application>Microsoft Office PowerPoint</Application>
  <PresentationFormat>全屏显示(4:3)</PresentationFormat>
  <Paragraphs>167</Paragraphs>
  <Slides>24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51</cp:revision>
  <dcterms:created xsi:type="dcterms:W3CDTF">2016-12-02T08:56:00Z</dcterms:created>
  <dcterms:modified xsi:type="dcterms:W3CDTF">2022-05-20T02:31:19Z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683F697EA4AB46A386D8C1161F4D45B0</vt:lpwstr>
  </property>
</Properties>
</file>