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1"/>
  </p:notesMasterIdLst>
  <p:sldIdLst>
    <p:sldId id="27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pos="28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642" y="102"/>
      </p:cViewPr>
      <p:guideLst>
        <p:guide orient="horz" pos="2182"/>
        <p:guide pos="28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10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12" Type="http://schemas.openxmlformats.org/officeDocument/2006/relationships/image" Target="../media/image48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11" Type="http://schemas.openxmlformats.org/officeDocument/2006/relationships/image" Target="../media/image47.wmf"/><Relationship Id="rId5" Type="http://schemas.openxmlformats.org/officeDocument/2006/relationships/image" Target="../media/image41.wmf"/><Relationship Id="rId10" Type="http://schemas.openxmlformats.org/officeDocument/2006/relationships/image" Target="../media/image46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12" Type="http://schemas.openxmlformats.org/officeDocument/2006/relationships/image" Target="../media/image60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11" Type="http://schemas.openxmlformats.org/officeDocument/2006/relationships/image" Target="../media/image59.wmf"/><Relationship Id="rId5" Type="http://schemas.openxmlformats.org/officeDocument/2006/relationships/image" Target="../media/image53.wmf"/><Relationship Id="rId10" Type="http://schemas.openxmlformats.org/officeDocument/2006/relationships/image" Target="../media/image58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BAD8CFF-EA7B-465B-B842-7259D90B9058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2022/5/20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677F19-BA8D-456A-8108-D1AEFB60A9D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8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267" name="幻灯片图像占位符 1638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  <a:ln>
            <a:miter lim="800000"/>
          </a:ln>
        </p:spPr>
      </p:sp>
      <p:sp>
        <p:nvSpPr>
          <p:cNvPr id="11268" name="文本占位符 16386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9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315" name="幻灯片图像占位符 1843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  <a:ln>
            <a:miter lim="800000"/>
          </a:ln>
        </p:spPr>
      </p:sp>
      <p:sp>
        <p:nvSpPr>
          <p:cNvPr id="13316" name="文本占位符 18434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DC7A7A-4647-4182-8826-BCBE5867CA6B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DC7A7A-4647-4182-8826-BCBE5867CA6B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DC7A7A-4647-4182-8826-BCBE5867CA6B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DC7A7A-4647-4182-8826-BCBE5867CA6B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5113" y="365125"/>
            <a:ext cx="1995488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70782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DC7A7A-4647-4182-8826-BCBE5867CA6B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DC7A7A-4647-4182-8826-BCBE5867CA6B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DC7A7A-4647-4182-8826-BCBE5867CA6B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DC7A7A-4647-4182-8826-BCBE5867CA6B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DC7A7A-4647-4182-8826-BCBE5867CA6B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DC7A7A-4647-4182-8826-BCBE5867CA6B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DC7A7A-4647-4182-8826-BCBE5867CA6B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DC7A7A-4647-4182-8826-BCBE5867CA6B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58374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400800" y="629285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7" name="矩形 58375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8" name="矩形 58376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153400" y="629285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8379" name="标题 58378"/>
          <p:cNvSpPr>
            <a:spLocks noGrp="1"/>
          </p:cNvSpPr>
          <p:nvPr>
            <p:ph type="title"/>
          </p:nvPr>
        </p:nvSpPr>
        <p:spPr>
          <a:xfrm>
            <a:off x="8382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/>
  </p:transition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rgbClr val="0000FF"/>
          </a:solidFill>
          <a:effectLst>
            <a:outerShdw blurRad="38100" dist="38100" dir="2700000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4.wmf"/><Relationship Id="rId26" Type="http://schemas.openxmlformats.org/officeDocument/2006/relationships/image" Target="../media/image48.wmf"/><Relationship Id="rId3" Type="http://schemas.openxmlformats.org/officeDocument/2006/relationships/oleObject" Target="../embeddings/oleObject35.bin"/><Relationship Id="rId21" Type="http://schemas.openxmlformats.org/officeDocument/2006/relationships/oleObject" Target="../embeddings/oleObject44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42.bin"/><Relationship Id="rId25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29" Type="http://schemas.openxmlformats.org/officeDocument/2006/relationships/image" Target="../media/image7.png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47.wmf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28" Type="http://schemas.openxmlformats.org/officeDocument/2006/relationships/image" Target="../media/image6.png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2.wmf"/><Relationship Id="rId22" Type="http://schemas.openxmlformats.org/officeDocument/2006/relationships/image" Target="../media/image46.wmf"/><Relationship Id="rId27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56.wmf"/><Relationship Id="rId26" Type="http://schemas.openxmlformats.org/officeDocument/2006/relationships/image" Target="../media/image60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wmf"/><Relationship Id="rId20" Type="http://schemas.openxmlformats.org/officeDocument/2006/relationships/image" Target="../media/image57.wmf"/><Relationship Id="rId29" Type="http://schemas.openxmlformats.org/officeDocument/2006/relationships/image" Target="../media/image7.png"/><Relationship Id="rId1" Type="http://schemas.openxmlformats.org/officeDocument/2006/relationships/vmlDrawing" Target="../drawings/vmlDrawing9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59.w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6.png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55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4.wmf"/><Relationship Id="rId22" Type="http://schemas.openxmlformats.org/officeDocument/2006/relationships/image" Target="../media/image58.wmf"/><Relationship Id="rId27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2.w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.png"/><Relationship Id="rId4" Type="http://schemas.openxmlformats.org/officeDocument/2006/relationships/image" Target="../media/image61.wmf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8.wmf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png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image" Target="../media/image5.png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6.png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5.wmf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10" Type="http://schemas.openxmlformats.org/officeDocument/2006/relationships/image" Target="../media/image74.wmf"/><Relationship Id="rId19" Type="http://schemas.openxmlformats.org/officeDocument/2006/relationships/image" Target="../media/image7.png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6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6.bin"/><Relationship Id="rId10" Type="http://schemas.openxmlformats.org/officeDocument/2006/relationships/image" Target="../media/image6.png"/><Relationship Id="rId4" Type="http://schemas.openxmlformats.org/officeDocument/2006/relationships/image" Target="../media/image8.wmf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9.bin"/><Relationship Id="rId10" Type="http://schemas.openxmlformats.org/officeDocument/2006/relationships/image" Target="../media/image6.png"/><Relationship Id="rId4" Type="http://schemas.openxmlformats.org/officeDocument/2006/relationships/image" Target="../media/image13.wmf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11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6.wmf"/><Relationship Id="rId9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20.bin"/><Relationship Id="rId26" Type="http://schemas.openxmlformats.org/officeDocument/2006/relationships/image" Target="../media/image7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25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3.wmf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.bin"/><Relationship Id="rId20" Type="http://schemas.openxmlformats.org/officeDocument/2006/relationships/oleObject" Target="../embeddings/oleObject21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0.wmf"/><Relationship Id="rId24" Type="http://schemas.openxmlformats.org/officeDocument/2006/relationships/image" Target="../media/image5.png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23" Type="http://schemas.openxmlformats.org/officeDocument/2006/relationships/image" Target="../media/image26.wmf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24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18.bin"/><Relationship Id="rId22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31.wmf"/><Relationship Id="rId18" Type="http://schemas.openxmlformats.org/officeDocument/2006/relationships/oleObject" Target="../embeddings/oleObject30.bin"/><Relationship Id="rId26" Type="http://schemas.openxmlformats.org/officeDocument/2006/relationships/image" Target="../media/image5.png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35.wmf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33.wmf"/><Relationship Id="rId25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.bin"/><Relationship Id="rId20" Type="http://schemas.openxmlformats.org/officeDocument/2006/relationships/oleObject" Target="../embeddings/oleObject31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30.wmf"/><Relationship Id="rId24" Type="http://schemas.openxmlformats.org/officeDocument/2006/relationships/oleObject" Target="../embeddings/oleObject34.bin"/><Relationship Id="rId5" Type="http://schemas.openxmlformats.org/officeDocument/2006/relationships/image" Target="../media/image27.wmf"/><Relationship Id="rId15" Type="http://schemas.openxmlformats.org/officeDocument/2006/relationships/image" Target="../media/image32.wmf"/><Relationship Id="rId23" Type="http://schemas.openxmlformats.org/officeDocument/2006/relationships/oleObject" Target="../embeddings/oleObject33.bin"/><Relationship Id="rId28" Type="http://schemas.openxmlformats.org/officeDocument/2006/relationships/image" Target="../media/image7.png"/><Relationship Id="rId10" Type="http://schemas.openxmlformats.org/officeDocument/2006/relationships/oleObject" Target="../embeddings/oleObject26.bin"/><Relationship Id="rId19" Type="http://schemas.openxmlformats.org/officeDocument/2006/relationships/image" Target="../media/image34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28.bin"/><Relationship Id="rId22" Type="http://schemas.openxmlformats.org/officeDocument/2006/relationships/oleObject" Target="../embeddings/oleObject32.bin"/><Relationship Id="rId2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4"/>
          <p:cNvGrpSpPr/>
          <p:nvPr/>
        </p:nvGrpSpPr>
        <p:grpSpPr bwMode="auto">
          <a:xfrm>
            <a:off x="573088" y="3917950"/>
            <a:ext cx="4191000" cy="1163638"/>
            <a:chOff x="-102" y="52752"/>
            <a:chExt cx="4192057" cy="1164373"/>
          </a:xfrm>
        </p:grpSpPr>
        <p:sp>
          <p:nvSpPr>
            <p:cNvPr id="2052" name="文本框 3"/>
            <p:cNvSpPr txBox="1">
              <a:spLocks noChangeArrowheads="1"/>
            </p:cNvSpPr>
            <p:nvPr/>
          </p:nvSpPr>
          <p:spPr bwMode="auto">
            <a:xfrm>
              <a:off x="-102" y="52752"/>
              <a:ext cx="4192057" cy="1107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6600">
                  <a:solidFill>
                    <a:srgbClr val="8C1529"/>
                  </a:solidFill>
                  <a:latin typeface="微软雅黑" panose="020B0503020204020204" charset="-122"/>
                  <a:ea typeface="微软雅黑" panose="020B0503020204020204" charset="-122"/>
                </a:rPr>
                <a:t>线性代数</a:t>
              </a:r>
              <a:r>
                <a:rPr lang="en-US" altLang="zh-CN" sz="6600">
                  <a:solidFill>
                    <a:srgbClr val="831424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    </a:t>
              </a:r>
              <a:endParaRPr lang="zh-CN" altLang="zh-CN" sz="320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053" name="组合 2"/>
            <p:cNvGrpSpPr/>
            <p:nvPr/>
          </p:nvGrpSpPr>
          <p:grpSpPr bwMode="auto">
            <a:xfrm>
              <a:off x="0" y="1006332"/>
              <a:ext cx="3736044" cy="210793"/>
              <a:chOff x="0" y="-101664"/>
              <a:chExt cx="3736044" cy="210793"/>
            </a:xfrm>
          </p:grpSpPr>
          <p:cxnSp>
            <p:nvCxnSpPr>
              <p:cNvPr id="2054" name="直接连接符 5"/>
              <p:cNvCxnSpPr>
                <a:cxnSpLocks noChangeShapeType="1"/>
              </p:cNvCxnSpPr>
              <p:nvPr/>
            </p:nvCxnSpPr>
            <p:spPr bwMode="auto">
              <a:xfrm>
                <a:off x="0" y="52698"/>
                <a:ext cx="3324200" cy="0"/>
              </a:xfrm>
              <a:prstGeom prst="line">
                <a:avLst/>
              </a:prstGeom>
              <a:noFill/>
              <a:ln w="6350">
                <a:solidFill>
                  <a:srgbClr val="0D0D0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5" name="等腰三角形 10"/>
              <p:cNvSpPr>
                <a:spLocks noChangeArrowheads="1"/>
              </p:cNvSpPr>
              <p:nvPr/>
            </p:nvSpPr>
            <p:spPr bwMode="auto">
              <a:xfrm>
                <a:off x="3491524" y="-101664"/>
                <a:ext cx="244520" cy="210793"/>
              </a:xfrm>
              <a:prstGeom prst="triangle">
                <a:avLst>
                  <a:gd name="adj" fmla="val 50000"/>
                </a:avLst>
              </a:pr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>
                  <a:solidFill>
                    <a:srgbClr val="002060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12" name="组合 4"/>
          <p:cNvGrpSpPr/>
          <p:nvPr/>
        </p:nvGrpSpPr>
        <p:grpSpPr bwMode="auto">
          <a:xfrm>
            <a:off x="641350" y="5283200"/>
            <a:ext cx="3061970" cy="645160"/>
            <a:chOff x="-102" y="52752"/>
            <a:chExt cx="3062265" cy="646523"/>
          </a:xfrm>
        </p:grpSpPr>
        <p:sp>
          <p:nvSpPr>
            <p:cNvPr id="2060" name="文本框 3"/>
            <p:cNvSpPr txBox="1">
              <a:spLocks noChangeArrowheads="1"/>
            </p:cNvSpPr>
            <p:nvPr/>
          </p:nvSpPr>
          <p:spPr bwMode="auto">
            <a:xfrm>
              <a:off x="-102" y="52752"/>
              <a:ext cx="3062265" cy="646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3600">
                  <a:solidFill>
                    <a:srgbClr val="002060"/>
                  </a:solidFill>
                  <a:latin typeface="微软雅黑" panose="020B0503020204020204" charset="-122"/>
                  <a:ea typeface="微软雅黑" panose="020B0503020204020204" charset="-122"/>
                </a:rPr>
                <a:t>第一章 行列式</a:t>
              </a:r>
            </a:p>
          </p:txBody>
        </p:sp>
        <p:cxnSp>
          <p:nvCxnSpPr>
            <p:cNvPr id="2061" name="直接连接符 9"/>
            <p:cNvCxnSpPr>
              <a:cxnSpLocks noChangeShapeType="1"/>
            </p:cNvCxnSpPr>
            <p:nvPr/>
          </p:nvCxnSpPr>
          <p:spPr bwMode="auto">
            <a:xfrm>
              <a:off x="34826" y="636277"/>
              <a:ext cx="2455781" cy="11454"/>
            </a:xfrm>
            <a:prstGeom prst="line">
              <a:avLst/>
            </a:prstGeom>
            <a:noFill/>
            <a:ln w="6350">
              <a:solidFill>
                <a:srgbClr val="0D0D0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19457"/>
          <p:cNvSpPr/>
          <p:nvPr/>
        </p:nvSpPr>
        <p:spPr>
          <a:xfrm>
            <a:off x="325438" y="649288"/>
            <a:ext cx="464883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</a:rPr>
              <a:t>用克拉默法则解方程组</a:t>
            </a:r>
          </a:p>
        </p:txBody>
      </p:sp>
      <p:graphicFrame>
        <p:nvGraphicFramePr>
          <p:cNvPr id="14339" name="对象 19458"/>
          <p:cNvGraphicFramePr/>
          <p:nvPr/>
        </p:nvGraphicFramePr>
        <p:xfrm>
          <a:off x="1781175" y="1308100"/>
          <a:ext cx="4003675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r:id="rId3" imgW="4851400" imgH="2057400" progId="Equation.3">
                  <p:embed/>
                </p:oleObj>
              </mc:Choice>
              <mc:Fallback>
                <p:oleObj r:id="rId3" imgW="4851400" imgH="20574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1175" y="1308100"/>
                        <a:ext cx="4003675" cy="147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矩形 19459"/>
          <p:cNvSpPr/>
          <p:nvPr/>
        </p:nvSpPr>
        <p:spPr>
          <a:xfrm>
            <a:off x="369888" y="278130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19461" name="对象 19460"/>
          <p:cNvGraphicFramePr/>
          <p:nvPr/>
        </p:nvGraphicFramePr>
        <p:xfrm>
          <a:off x="927100" y="2897188"/>
          <a:ext cx="2462213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r:id="rId5" imgW="3276600" imgH="2044700" progId="Equation.3">
                  <p:embed/>
                </p:oleObj>
              </mc:Choice>
              <mc:Fallback>
                <p:oleObj r:id="rId5" imgW="3276600" imgH="20447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7100" y="2897188"/>
                        <a:ext cx="2462213" cy="1512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9461"/>
          <p:cNvGrpSpPr/>
          <p:nvPr/>
        </p:nvGrpSpPr>
        <p:grpSpPr>
          <a:xfrm>
            <a:off x="3497263" y="3600450"/>
            <a:ext cx="739775" cy="76200"/>
            <a:chOff x="3216" y="2496"/>
            <a:chExt cx="1008" cy="48"/>
          </a:xfrm>
        </p:grpSpPr>
        <p:sp>
          <p:nvSpPr>
            <p:cNvPr id="14364" name="直接连接符 19462"/>
            <p:cNvSpPr/>
            <p:nvPr/>
          </p:nvSpPr>
          <p:spPr>
            <a:xfrm>
              <a:off x="3216" y="2496"/>
              <a:ext cx="10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65" name="直接连接符 19463"/>
            <p:cNvSpPr/>
            <p:nvPr/>
          </p:nvSpPr>
          <p:spPr>
            <a:xfrm>
              <a:off x="3216" y="2544"/>
              <a:ext cx="10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19465" name="对象 19464"/>
          <p:cNvGraphicFramePr/>
          <p:nvPr/>
        </p:nvGraphicFramePr>
        <p:xfrm>
          <a:off x="3589338" y="3298825"/>
          <a:ext cx="715962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r:id="rId7" imgW="1002665" imgH="419100" progId="Equation.3">
                  <p:embed/>
                </p:oleObj>
              </mc:Choice>
              <mc:Fallback>
                <p:oleObj r:id="rId7" imgW="1002665" imgH="4191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89338" y="3298825"/>
                        <a:ext cx="715962" cy="301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对象 19465"/>
          <p:cNvGraphicFramePr/>
          <p:nvPr/>
        </p:nvGraphicFramePr>
        <p:xfrm>
          <a:off x="3656013" y="3678238"/>
          <a:ext cx="58102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r:id="rId9" imgW="838200" imgH="419100" progId="Equation.3">
                  <p:embed/>
                </p:oleObj>
              </mc:Choice>
              <mc:Fallback>
                <p:oleObj r:id="rId9" imgW="838200" imgH="4191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56013" y="3678238"/>
                        <a:ext cx="581025" cy="319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对象 19466"/>
          <p:cNvGraphicFramePr/>
          <p:nvPr/>
        </p:nvGraphicFramePr>
        <p:xfrm>
          <a:off x="4435475" y="2887663"/>
          <a:ext cx="1609725" cy="157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r:id="rId11" imgW="2616200" imgH="2044700" progId="Equation.3">
                  <p:embed/>
                </p:oleObj>
              </mc:Choice>
              <mc:Fallback>
                <p:oleObj r:id="rId11" imgW="2616200" imgH="20447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35475" y="2887663"/>
                        <a:ext cx="1609725" cy="1579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19467"/>
          <p:cNvGrpSpPr/>
          <p:nvPr/>
        </p:nvGrpSpPr>
        <p:grpSpPr>
          <a:xfrm>
            <a:off x="1441450" y="3600450"/>
            <a:ext cx="1338263" cy="396875"/>
            <a:chOff x="975" y="3067"/>
            <a:chExt cx="1088" cy="363"/>
          </a:xfrm>
        </p:grpSpPr>
        <p:sp>
          <p:nvSpPr>
            <p:cNvPr id="14362" name="直接连接符 19468"/>
            <p:cNvSpPr/>
            <p:nvPr/>
          </p:nvSpPr>
          <p:spPr>
            <a:xfrm>
              <a:off x="975" y="3430"/>
              <a:ext cx="181" cy="0"/>
            </a:xfrm>
            <a:prstGeom prst="line">
              <a:avLst/>
            </a:prstGeom>
            <a:ln w="762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63" name="直接连接符 19469"/>
            <p:cNvSpPr/>
            <p:nvPr/>
          </p:nvSpPr>
          <p:spPr>
            <a:xfrm>
              <a:off x="1882" y="3067"/>
              <a:ext cx="181" cy="0"/>
            </a:xfrm>
            <a:prstGeom prst="line">
              <a:avLst/>
            </a:prstGeom>
            <a:ln w="762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20482" name="对象 20481"/>
          <p:cNvGraphicFramePr/>
          <p:nvPr/>
        </p:nvGraphicFramePr>
        <p:xfrm>
          <a:off x="6137275" y="3095625"/>
          <a:ext cx="1844675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r:id="rId13" imgW="2247900" imgH="1511300" progId="Equation.3">
                  <p:embed/>
                </p:oleObj>
              </mc:Choice>
              <mc:Fallback>
                <p:oleObj r:id="rId13" imgW="2247900" imgH="15113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37275" y="3095625"/>
                        <a:ext cx="1844675" cy="1165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20482"/>
          <p:cNvGrpSpPr/>
          <p:nvPr/>
        </p:nvGrpSpPr>
        <p:grpSpPr>
          <a:xfrm>
            <a:off x="1022350" y="5211763"/>
            <a:ext cx="758825" cy="76200"/>
            <a:chOff x="3216" y="2496"/>
            <a:chExt cx="1008" cy="48"/>
          </a:xfrm>
        </p:grpSpPr>
        <p:sp>
          <p:nvSpPr>
            <p:cNvPr id="14360" name="直接连接符 20483"/>
            <p:cNvSpPr/>
            <p:nvPr/>
          </p:nvSpPr>
          <p:spPr>
            <a:xfrm>
              <a:off x="3216" y="2496"/>
              <a:ext cx="10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61" name="直接连接符 20484"/>
            <p:cNvSpPr/>
            <p:nvPr/>
          </p:nvSpPr>
          <p:spPr>
            <a:xfrm>
              <a:off x="3216" y="2544"/>
              <a:ext cx="10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20486" name="对象 20485"/>
          <p:cNvGraphicFramePr/>
          <p:nvPr/>
        </p:nvGraphicFramePr>
        <p:xfrm>
          <a:off x="1012825" y="5287963"/>
          <a:ext cx="8572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r:id="rId15" imgW="1104900" imgH="419100" progId="Equation.3">
                  <p:embed/>
                </p:oleObj>
              </mc:Choice>
              <mc:Fallback>
                <p:oleObj r:id="rId15" imgW="1104900" imgH="4191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12825" y="5287963"/>
                        <a:ext cx="857250" cy="333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对象 20486"/>
          <p:cNvGraphicFramePr/>
          <p:nvPr/>
        </p:nvGraphicFramePr>
        <p:xfrm>
          <a:off x="938213" y="4710113"/>
          <a:ext cx="10064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r:id="rId17" imgW="419100" imgH="228600" progId="Equation.DSMT4">
                  <p:embed/>
                </p:oleObj>
              </mc:Choice>
              <mc:Fallback>
                <p:oleObj r:id="rId17" imgW="419100" imgH="2286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38213" y="4710113"/>
                        <a:ext cx="1006475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对象 20487"/>
          <p:cNvGraphicFramePr/>
          <p:nvPr/>
        </p:nvGraphicFramePr>
        <p:xfrm>
          <a:off x="1933575" y="4625975"/>
          <a:ext cx="1727200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r:id="rId19" imgW="889000" imgH="698500" progId="Equation.DSMT4">
                  <p:embed/>
                </p:oleObj>
              </mc:Choice>
              <mc:Fallback>
                <p:oleObj r:id="rId19" imgW="889000" imgH="6985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33575" y="4625975"/>
                        <a:ext cx="1727200" cy="1322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对象 20488"/>
          <p:cNvGraphicFramePr/>
          <p:nvPr/>
        </p:nvGraphicFramePr>
        <p:xfrm>
          <a:off x="3660775" y="4806950"/>
          <a:ext cx="125095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r:id="rId21" imgW="596900" imgH="469900" progId="Equation.DSMT4">
                  <p:embed/>
                </p:oleObj>
              </mc:Choice>
              <mc:Fallback>
                <p:oleObj r:id="rId21" imgW="596900" imgH="4699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660775" y="4806950"/>
                        <a:ext cx="1250950" cy="960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对象 20489"/>
          <p:cNvGraphicFramePr/>
          <p:nvPr/>
        </p:nvGraphicFramePr>
        <p:xfrm>
          <a:off x="4914900" y="5103813"/>
          <a:ext cx="65087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r:id="rId23" imgW="774065" imgH="368300" progId="Equation.3">
                  <p:embed/>
                </p:oleObj>
              </mc:Choice>
              <mc:Fallback>
                <p:oleObj r:id="rId23" imgW="774065" imgH="3683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914900" y="5103813"/>
                        <a:ext cx="650875" cy="282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6" name="对象 20495"/>
          <p:cNvGraphicFramePr/>
          <p:nvPr/>
        </p:nvGraphicFramePr>
        <p:xfrm>
          <a:off x="5670550" y="5075238"/>
          <a:ext cx="16510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r:id="rId25" imgW="838200" imgH="177165" progId="Equation.DSMT4">
                  <p:embed/>
                </p:oleObj>
              </mc:Choice>
              <mc:Fallback>
                <p:oleObj r:id="rId25" imgW="838200" imgH="177165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670550" y="5075238"/>
                        <a:ext cx="1651000" cy="339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3" name="文本框 20492"/>
          <p:cNvSpPr txBox="1"/>
          <p:nvPr/>
        </p:nvSpPr>
        <p:spPr>
          <a:xfrm>
            <a:off x="7981950" y="4437063"/>
            <a:ext cx="434975" cy="1692275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8</a:t>
            </a:r>
          </a:p>
          <a:p>
            <a:pPr marL="0" lvl="0" indent="0" algn="ctr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9</a:t>
            </a:r>
          </a:p>
          <a:p>
            <a:pPr marL="0" lvl="0" indent="0" algn="ctr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-5</a:t>
            </a:r>
          </a:p>
          <a:p>
            <a:pPr marL="0" lvl="0" indent="0" algn="ctr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0494" name="文本框 20493"/>
          <p:cNvSpPr txBox="1"/>
          <p:nvPr/>
        </p:nvSpPr>
        <p:spPr>
          <a:xfrm>
            <a:off x="7496175" y="4960938"/>
            <a:ext cx="5857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</a:p>
        </p:txBody>
      </p:sp>
      <p:pic>
        <p:nvPicPr>
          <p:cNvPr id="14357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58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59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20493" grpId="0" bldLvl="0" animBg="1"/>
      <p:bldP spid="2049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1" name="对象 20490"/>
          <p:cNvGraphicFramePr/>
          <p:nvPr/>
        </p:nvGraphicFramePr>
        <p:xfrm>
          <a:off x="776288" y="703263"/>
          <a:ext cx="3041650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r:id="rId3" imgW="1409700" imgH="927100" progId="Equation.DSMT4">
                  <p:embed/>
                </p:oleObj>
              </mc:Choice>
              <mc:Fallback>
                <p:oleObj r:id="rId3" imgW="1409700" imgH="9271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6288" y="703263"/>
                        <a:ext cx="3041650" cy="173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558925" y="703263"/>
            <a:ext cx="430213" cy="169068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8</a:t>
            </a:r>
          </a:p>
          <a:p>
            <a:pPr marL="0" lvl="0" indent="0" algn="ctr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9</a:t>
            </a:r>
          </a:p>
          <a:p>
            <a:pPr marL="0" lvl="0" indent="0" algn="ctr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-5</a:t>
            </a:r>
          </a:p>
          <a:p>
            <a:pPr marL="0" lvl="0" indent="0" algn="ctr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0</a:t>
            </a:r>
          </a:p>
        </p:txBody>
      </p:sp>
      <p:graphicFrame>
        <p:nvGraphicFramePr>
          <p:cNvPr id="20492" name="对象 20491"/>
          <p:cNvGraphicFramePr/>
          <p:nvPr/>
        </p:nvGraphicFramePr>
        <p:xfrm>
          <a:off x="3730625" y="1384300"/>
          <a:ext cx="5746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r:id="rId5" imgW="316865" imgH="177165" progId="Equation.DSMT4">
                  <p:embed/>
                </p:oleObj>
              </mc:Choice>
              <mc:Fallback>
                <p:oleObj r:id="rId5" imgW="316865" imgH="177165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30625" y="1384300"/>
                        <a:ext cx="574675" cy="295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7" name="对象 20506"/>
          <p:cNvGraphicFramePr/>
          <p:nvPr/>
        </p:nvGraphicFramePr>
        <p:xfrm>
          <a:off x="1706404" y="2584292"/>
          <a:ext cx="1725930" cy="700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r:id="rId7" imgW="939800" imgH="405765" progId="Equation.DSMT4">
                  <p:embed/>
                </p:oleObj>
              </mc:Choice>
              <mc:Fallback>
                <p:oleObj r:id="rId7" imgW="939800" imgH="405765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06404" y="2584292"/>
                        <a:ext cx="1725930" cy="7004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4732338" y="679450"/>
          <a:ext cx="3070225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r:id="rId9" imgW="1422400" imgH="927100" progId="Equation.DSMT4">
                  <p:embed/>
                </p:oleObj>
              </mc:Choice>
              <mc:Fallback>
                <p:oleObj r:id="rId9" imgW="1422400" imgH="9271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32338" y="679450"/>
                        <a:ext cx="3070225" cy="173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776288" y="3498850"/>
          <a:ext cx="3070225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r:id="rId11" imgW="1422400" imgH="927100" progId="Equation.DSMT4">
                  <p:embed/>
                </p:oleObj>
              </mc:Choice>
              <mc:Fallback>
                <p:oleObj r:id="rId11" imgW="1422400" imgH="9271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6288" y="3498850"/>
                        <a:ext cx="3070225" cy="173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921375" y="685800"/>
            <a:ext cx="428625" cy="16922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8</a:t>
            </a:r>
          </a:p>
          <a:p>
            <a:pPr marL="0" lvl="0" indent="0" algn="ctr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9</a:t>
            </a:r>
          </a:p>
          <a:p>
            <a:pPr marL="0" lvl="0" indent="0" algn="ctr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-5</a:t>
            </a:r>
          </a:p>
          <a:p>
            <a:pPr marL="0" lvl="0" indent="0" algn="ctr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0</a:t>
            </a:r>
          </a:p>
        </p:txBody>
      </p:sp>
      <p:graphicFrame>
        <p:nvGraphicFramePr>
          <p:cNvPr id="20500" name="对象 20499"/>
          <p:cNvGraphicFramePr/>
          <p:nvPr/>
        </p:nvGraphicFramePr>
        <p:xfrm>
          <a:off x="7689850" y="1311275"/>
          <a:ext cx="86677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r:id="rId13" imgW="482600" imgH="177165" progId="Equation.DSMT4">
                  <p:embed/>
                </p:oleObj>
              </mc:Choice>
              <mc:Fallback>
                <p:oleObj r:id="rId13" imgW="482600" imgH="177165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689850" y="1311275"/>
                        <a:ext cx="866775" cy="311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8" name="对象 20507"/>
          <p:cNvGraphicFramePr/>
          <p:nvPr/>
        </p:nvGraphicFramePr>
        <p:xfrm>
          <a:off x="5708650" y="2622550"/>
          <a:ext cx="1592263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r:id="rId15" imgW="1041400" imgH="405765" progId="Equation.DSMT4">
                  <p:embed/>
                </p:oleObj>
              </mc:Choice>
              <mc:Fallback>
                <p:oleObj r:id="rId15" imgW="1041400" imgH="405765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708650" y="2622550"/>
                        <a:ext cx="1592263" cy="661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4875213" y="3498850"/>
          <a:ext cx="3070225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r:id="rId17" imgW="1422400" imgH="927100" progId="Equation.DSMT4">
                  <p:embed/>
                </p:oleObj>
              </mc:Choice>
              <mc:Fallback>
                <p:oleObj r:id="rId17" imgW="1422400" imgH="9271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75213" y="3498850"/>
                        <a:ext cx="3070225" cy="173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5" name="对象 20504"/>
          <p:cNvGraphicFramePr/>
          <p:nvPr/>
        </p:nvGraphicFramePr>
        <p:xfrm>
          <a:off x="3730625" y="4211638"/>
          <a:ext cx="754063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r:id="rId19" imgW="405765" imgH="165100" progId="Equation.DSMT4">
                  <p:embed/>
                </p:oleObj>
              </mc:Choice>
              <mc:Fallback>
                <p:oleObj r:id="rId19" imgW="405765" imgH="1651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730625" y="4211638"/>
                        <a:ext cx="754063" cy="312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9" name="对象 20508"/>
          <p:cNvGraphicFramePr/>
          <p:nvPr/>
        </p:nvGraphicFramePr>
        <p:xfrm>
          <a:off x="1724025" y="5429250"/>
          <a:ext cx="167322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r:id="rId21" imgW="1028700" imgH="405765" progId="Equation.DSMT4">
                  <p:embed/>
                </p:oleObj>
              </mc:Choice>
              <mc:Fallback>
                <p:oleObj r:id="rId21" imgW="1028700" imgH="405765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724025" y="5429250"/>
                        <a:ext cx="1673225" cy="661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679700" y="3544888"/>
            <a:ext cx="430213" cy="16922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8</a:t>
            </a:r>
          </a:p>
          <a:p>
            <a:pPr marL="0" lvl="0" indent="0" algn="ctr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9</a:t>
            </a:r>
          </a:p>
          <a:p>
            <a:pPr marL="0" lvl="0" indent="0" algn="ctr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-5</a:t>
            </a:r>
          </a:p>
          <a:p>
            <a:pPr marL="0" lvl="0" indent="0" algn="ctr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413625" y="3522663"/>
            <a:ext cx="428625" cy="169068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8</a:t>
            </a:r>
          </a:p>
          <a:p>
            <a:pPr marL="0" lvl="0" indent="0" algn="ctr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9</a:t>
            </a:r>
          </a:p>
          <a:p>
            <a:pPr marL="0" lvl="0" indent="0" algn="ctr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-5</a:t>
            </a:r>
          </a:p>
          <a:p>
            <a:pPr marL="0" lvl="0" indent="0" algn="ctr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0</a:t>
            </a:r>
          </a:p>
        </p:txBody>
      </p:sp>
      <p:graphicFrame>
        <p:nvGraphicFramePr>
          <p:cNvPr id="20506" name="对象 20505"/>
          <p:cNvGraphicFramePr/>
          <p:nvPr/>
        </p:nvGraphicFramePr>
        <p:xfrm>
          <a:off x="7862888" y="4202113"/>
          <a:ext cx="69215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r:id="rId23" imgW="330200" imgH="165100" progId="Equation.DSMT4">
                  <p:embed/>
                </p:oleObj>
              </mc:Choice>
              <mc:Fallback>
                <p:oleObj r:id="rId23" imgW="330200" imgH="1651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862888" y="4202113"/>
                        <a:ext cx="692150" cy="322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0" name="对象 20509"/>
          <p:cNvGraphicFramePr/>
          <p:nvPr/>
        </p:nvGraphicFramePr>
        <p:xfrm>
          <a:off x="5954713" y="5429250"/>
          <a:ext cx="1625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r:id="rId25" imgW="939800" imgH="405765" progId="Equation.DSMT4">
                  <p:embed/>
                </p:oleObj>
              </mc:Choice>
              <mc:Fallback>
                <p:oleObj r:id="rId25" imgW="939800" imgH="405765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954713" y="5429250"/>
                        <a:ext cx="1625600" cy="73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78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79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80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9" grpId="0" bldLvl="0" animBg="1"/>
      <p:bldP spid="12" grpId="0" bldLvl="0" animBg="1"/>
      <p:bldP spid="13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796256" y="1052736"/>
            <a:ext cx="508000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400050" eaLnBrk="1" hangingPunct="1">
              <a:spcBef>
                <a:spcPct val="0"/>
              </a:spcBef>
              <a:buNone/>
            </a:pPr>
            <a:r>
              <a:rPr lang="zh-CN" altLang="zh-CN" sz="2800" b="1" dirty="0"/>
              <a:t>常数项全为零的线性方程组</a:t>
            </a:r>
            <a:endParaRPr lang="zh-CN" altLang="en-US" sz="2800" b="1" dirty="0"/>
          </a:p>
        </p:txBody>
      </p:sp>
      <p:sp>
        <p:nvSpPr>
          <p:cNvPr id="16387" name="矩形 25601"/>
          <p:cNvSpPr/>
          <p:nvPr/>
        </p:nvSpPr>
        <p:spPr>
          <a:xfrm>
            <a:off x="3059832" y="229210"/>
            <a:ext cx="4113212" cy="520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二、齐次线性方程组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26293" y="1052736"/>
            <a:ext cx="1175322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定义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2</a:t>
            </a:r>
            <a:endParaRPr lang="zh-CN" altLang="en-US" sz="2800" dirty="0"/>
          </a:p>
        </p:txBody>
      </p:sp>
      <p:graphicFrame>
        <p:nvGraphicFramePr>
          <p:cNvPr id="25603" name="对象 25602"/>
          <p:cNvGraphicFramePr/>
          <p:nvPr/>
        </p:nvGraphicFramePr>
        <p:xfrm>
          <a:off x="1301750" y="1654175"/>
          <a:ext cx="5322888" cy="183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r:id="rId3" imgW="5537200" imgH="2209800" progId="Equation.3">
                  <p:embed/>
                </p:oleObj>
              </mc:Choice>
              <mc:Fallback>
                <p:oleObj r:id="rId3" imgW="5537200" imgH="22098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1750" y="1654175"/>
                        <a:ext cx="5322888" cy="1836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58863" y="3698875"/>
            <a:ext cx="50800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/>
              <a:t>称为齐次线性方程组．</a:t>
            </a:r>
            <a:endParaRPr lang="zh-CN" altLang="en-US" sz="2800" b="1" dirty="0"/>
          </a:p>
        </p:txBody>
      </p:sp>
      <p:graphicFrame>
        <p:nvGraphicFramePr>
          <p:cNvPr id="16390" name="对象 -2147482169"/>
          <p:cNvGraphicFramePr>
            <a:graphicFrameLocks noChangeAspect="1"/>
          </p:cNvGraphicFramePr>
          <p:nvPr/>
        </p:nvGraphicFramePr>
        <p:xfrm>
          <a:off x="899160" y="4298950"/>
          <a:ext cx="2661920" cy="471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r:id="rId5" imgW="1333500" imgH="228600" progId="Equation.DSMT4">
                  <p:embed/>
                </p:oleObj>
              </mc:Choice>
              <mc:Fallback>
                <p:oleObj r:id="rId5" imgW="1333500" imgH="2286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9160" y="4298950"/>
                        <a:ext cx="2661920" cy="4718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521075" y="4248150"/>
            <a:ext cx="524668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/>
              <a:t>一定是</a:t>
            </a:r>
            <a:r>
              <a:rPr lang="zh-CN" altLang="zh-CN" sz="2800" b="1" dirty="0">
                <a:sym typeface="宋体" panose="02010600030101010101" pitchFamily="2" charset="-122"/>
              </a:rPr>
              <a:t>方程组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(2)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的解，称为零解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.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4476750" y="4945380"/>
          <a:ext cx="171259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r:id="rId7" imgW="914400" imgH="228600" progId="Equation.DSMT4">
                  <p:embed/>
                </p:oleObj>
              </mc:Choice>
              <mc:Fallback>
                <p:oleObj r:id="rId7" imgW="914400" imgH="2286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76750" y="4945380"/>
                        <a:ext cx="1712595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201738" y="4918075"/>
            <a:ext cx="340042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ym typeface="宋体" panose="02010600030101010101" pitchFamily="2" charset="-122"/>
              </a:rPr>
              <a:t>若一组不全为零的数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035675" y="4892675"/>
            <a:ext cx="3046413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/>
              <a:t>是</a:t>
            </a:r>
            <a:r>
              <a:rPr lang="zh-CN" altLang="zh-CN" sz="2800" b="1" dirty="0">
                <a:sym typeface="宋体" panose="02010600030101010101" pitchFamily="2" charset="-122"/>
              </a:rPr>
              <a:t>方程组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(2)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的解，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301750" y="5643563"/>
            <a:ext cx="205930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称为非零解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.</a:t>
            </a:r>
          </a:p>
        </p:txBody>
      </p:sp>
      <p:pic>
        <p:nvPicPr>
          <p:cNvPr id="16397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8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9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7" name="直接连接符 59">
            <a:extLst>
              <a:ext uri="{FF2B5EF4-FFF2-40B4-BE49-F238E27FC236}">
                <a16:creationId xmlns:a16="http://schemas.microsoft.com/office/drawing/2014/main" id="{45700FD6-381A-4807-9C21-6F6E01C34A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57413" y="811187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6387" grpId="0"/>
      <p:bldP spid="2" grpId="0"/>
      <p:bldP spid="3" grpId="0"/>
      <p:bldP spid="7" grpId="0"/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矩形 25603"/>
          <p:cNvSpPr/>
          <p:nvPr/>
        </p:nvSpPr>
        <p:spPr>
          <a:xfrm>
            <a:off x="1338263" y="1352550"/>
            <a:ext cx="721201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如果齐次线性方程组</a:t>
            </a:r>
            <a:r>
              <a:rPr lang="en-US" altLang="zh-CN" sz="2800" b="1" dirty="0">
                <a:latin typeface="Times New Roman" panose="02020603050405020304" pitchFamily="18" charset="0"/>
              </a:rPr>
              <a:t>(2)</a:t>
            </a:r>
            <a:r>
              <a:rPr lang="zh-CN" altLang="en-US" sz="2800" b="1" dirty="0">
                <a:latin typeface="Times New Roman" panose="02020603050405020304" pitchFamily="18" charset="0"/>
              </a:rPr>
              <a:t>的系数行列式</a:t>
            </a:r>
            <a:r>
              <a:rPr lang="zh-CN" altLang="en-US" sz="9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≠0,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9725" y="1352550"/>
            <a:ext cx="107632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38263" y="1960563"/>
            <a:ext cx="542226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则齐次线性方程组 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(2)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没有非零解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.</a:t>
            </a:r>
          </a:p>
        </p:txBody>
      </p:sp>
      <p:sp>
        <p:nvSpPr>
          <p:cNvPr id="17413" name="矩形 3"/>
          <p:cNvSpPr/>
          <p:nvPr/>
        </p:nvSpPr>
        <p:spPr>
          <a:xfrm>
            <a:off x="2483768" y="226352"/>
            <a:ext cx="5094287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齐次线性方程组的相关定理</a:t>
            </a:r>
          </a:p>
        </p:txBody>
      </p:sp>
      <p:sp>
        <p:nvSpPr>
          <p:cNvPr id="26626" name="矩形 26625"/>
          <p:cNvSpPr/>
          <p:nvPr/>
        </p:nvSpPr>
        <p:spPr>
          <a:xfrm>
            <a:off x="977900" y="2900363"/>
            <a:ext cx="78168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　</a:t>
            </a:r>
            <a:r>
              <a:rPr lang="zh-CN" altLang="en-US" sz="2800" b="1" dirty="0">
                <a:latin typeface="Times New Roman" panose="02020603050405020304" pitchFamily="18" charset="0"/>
              </a:rPr>
              <a:t>齐次线性方程组</a:t>
            </a:r>
            <a:r>
              <a:rPr lang="en-US" altLang="zh-CN" sz="2800" b="1" dirty="0">
                <a:latin typeface="Times New Roman" panose="02020603050405020304" pitchFamily="18" charset="0"/>
              </a:rPr>
              <a:t>(2)</a:t>
            </a:r>
            <a:r>
              <a:rPr lang="zh-CN" altLang="en-US" sz="2800" b="1" dirty="0">
                <a:latin typeface="Times New Roman" panose="02020603050405020304" pitchFamily="18" charset="0"/>
              </a:rPr>
              <a:t>有非零解的充要条件是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6500" y="3665538"/>
            <a:ext cx="348932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它的系数行列式为零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15925" y="2879725"/>
            <a:ext cx="1074738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3</a:t>
            </a:r>
          </a:p>
        </p:txBody>
      </p:sp>
      <p:pic>
        <p:nvPicPr>
          <p:cNvPr id="17417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8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9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2" name="直接连接符 59">
            <a:extLst>
              <a:ext uri="{FF2B5EF4-FFF2-40B4-BE49-F238E27FC236}">
                <a16:creationId xmlns:a16="http://schemas.microsoft.com/office/drawing/2014/main" id="{8133AFB2-76E5-469B-B421-D80A097F725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57413" y="811187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5" grpId="0"/>
      <p:bldP spid="6" grpId="0"/>
      <p:bldP spid="17413" grpId="0"/>
      <p:bldP spid="26626" grpId="0"/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29697"/>
          <p:cNvSpPr txBox="1"/>
          <p:nvPr/>
        </p:nvSpPr>
        <p:spPr>
          <a:xfrm>
            <a:off x="611188" y="620713"/>
            <a:ext cx="4822825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   λ</a:t>
            </a:r>
            <a:r>
              <a:rPr lang="zh-CN" altLang="en-US" sz="2800" b="1" dirty="0">
                <a:latin typeface="Times New Roman" panose="02020603050405020304" pitchFamily="18" charset="0"/>
              </a:rPr>
              <a:t>取何值时，齐次方程组</a:t>
            </a:r>
          </a:p>
        </p:txBody>
      </p:sp>
      <p:graphicFrame>
        <p:nvGraphicFramePr>
          <p:cNvPr id="18435" name="对象 29698"/>
          <p:cNvGraphicFramePr/>
          <p:nvPr/>
        </p:nvGraphicFramePr>
        <p:xfrm>
          <a:off x="1593850" y="1211422"/>
          <a:ext cx="3378200" cy="1347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r:id="rId3" imgW="1511300" imgH="736600" progId="Equation.DSMT4">
                  <p:embed/>
                </p:oleObj>
              </mc:Choice>
              <mc:Fallback>
                <p:oleObj r:id="rId3" imgW="1511300" imgH="7366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3850" y="1211422"/>
                        <a:ext cx="3378200" cy="13474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文本框 29699"/>
          <p:cNvSpPr txBox="1"/>
          <p:nvPr/>
        </p:nvSpPr>
        <p:spPr>
          <a:xfrm>
            <a:off x="5035550" y="1624013"/>
            <a:ext cx="2540000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有非零解？</a:t>
            </a:r>
            <a:endParaRPr lang="zh-CN" altLang="en-US" sz="1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9702" name="对象 29701"/>
          <p:cNvGraphicFramePr/>
          <p:nvPr/>
        </p:nvGraphicFramePr>
        <p:xfrm>
          <a:off x="1289050" y="2749550"/>
          <a:ext cx="261937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r:id="rId5" imgW="1561465" imgH="711200" progId="Equation.DSMT4">
                  <p:embed/>
                </p:oleObj>
              </mc:Choice>
              <mc:Fallback>
                <p:oleObj r:id="rId5" imgW="1561465" imgH="7112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89050" y="2749550"/>
                        <a:ext cx="2619375" cy="1311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对象 29702"/>
          <p:cNvGraphicFramePr/>
          <p:nvPr/>
        </p:nvGraphicFramePr>
        <p:xfrm>
          <a:off x="3844925" y="3173413"/>
          <a:ext cx="427037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r:id="rId7" imgW="2247900" imgH="203200" progId="Equation.DSMT4">
                  <p:embed/>
                </p:oleObj>
              </mc:Choice>
              <mc:Fallback>
                <p:oleObj r:id="rId7" imgW="2247900" imgH="2032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44925" y="3173413"/>
                        <a:ext cx="4270375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对象 29703"/>
          <p:cNvGraphicFramePr/>
          <p:nvPr/>
        </p:nvGraphicFramePr>
        <p:xfrm>
          <a:off x="3844925" y="3935413"/>
          <a:ext cx="35083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r:id="rId9" imgW="1879600" imgH="203200" progId="Equation.DSMT4">
                  <p:embed/>
                </p:oleObj>
              </mc:Choice>
              <mc:Fallback>
                <p:oleObj r:id="rId9" imgW="1879600" imgH="2032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44925" y="3935413"/>
                        <a:ext cx="3508375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文本框 29704"/>
          <p:cNvSpPr txBox="1"/>
          <p:nvPr/>
        </p:nvSpPr>
        <p:spPr>
          <a:xfrm>
            <a:off x="611188" y="3059113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  <a:endParaRPr lang="zh-CN" altLang="en-US" sz="1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7" name="矩形 29706"/>
          <p:cNvSpPr/>
          <p:nvPr/>
        </p:nvSpPr>
        <p:spPr>
          <a:xfrm>
            <a:off x="1187450" y="4992688"/>
            <a:ext cx="48418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齐次方程组有非零解，则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=0</a:t>
            </a:r>
          </a:p>
        </p:txBody>
      </p:sp>
      <p:graphicFrame>
        <p:nvGraphicFramePr>
          <p:cNvPr id="29709" name="对象 29708"/>
          <p:cNvGraphicFramePr/>
          <p:nvPr/>
        </p:nvGraphicFramePr>
        <p:xfrm>
          <a:off x="1187450" y="5546725"/>
          <a:ext cx="30321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r:id="rId11" imgW="1231265" imgH="203200" progId="Equation.DSMT4">
                  <p:embed/>
                </p:oleObj>
              </mc:Choice>
              <mc:Fallback>
                <p:oleObj r:id="rId11" imgW="1231265" imgH="2032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87450" y="5546725"/>
                        <a:ext cx="3032125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0" name="对象 29709"/>
          <p:cNvGraphicFramePr/>
          <p:nvPr/>
        </p:nvGraphicFramePr>
        <p:xfrm>
          <a:off x="3844925" y="4605338"/>
          <a:ext cx="22764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r:id="rId13" imgW="1206500" imgH="203200" progId="Equation.DSMT4">
                  <p:embed/>
                </p:oleObj>
              </mc:Choice>
              <mc:Fallback>
                <p:oleObj r:id="rId13" imgW="1206500" imgH="2032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44925" y="4605338"/>
                        <a:ext cx="2276475" cy="37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44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45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46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5" grpId="0"/>
      <p:bldP spid="2970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92165"/>
          <p:cNvSpPr>
            <a:spLocks noGrp="1"/>
          </p:cNvSpPr>
          <p:nvPr/>
        </p:nvSpPr>
        <p:spPr>
          <a:xfrm>
            <a:off x="3784900" y="196824"/>
            <a:ext cx="1973263" cy="6143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en-US" sz="2800" b="1" dirty="0" err="1">
                <a:solidFill>
                  <a:srgbClr val="FF0000"/>
                </a:solidFill>
              </a:rPr>
              <a:t>小结</a:t>
            </a:r>
            <a:endParaRPr lang="en-US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505" name="矩形 92161"/>
          <p:cNvSpPr/>
          <p:nvPr/>
        </p:nvSpPr>
        <p:spPr>
          <a:xfrm>
            <a:off x="682625" y="1968500"/>
            <a:ext cx="581215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2.</a:t>
            </a:r>
            <a:r>
              <a:rPr lang="zh-CN" altLang="en-US" sz="2800" b="1" dirty="0">
                <a:latin typeface="Times New Roman" panose="02020603050405020304" pitchFamily="18" charset="0"/>
              </a:rPr>
              <a:t>用克拉默法则解方程组的两个条件</a:t>
            </a:r>
          </a:p>
        </p:txBody>
      </p:sp>
      <p:sp>
        <p:nvSpPr>
          <p:cNvPr id="21506" name="矩形 92162"/>
          <p:cNvSpPr/>
          <p:nvPr/>
        </p:nvSpPr>
        <p:spPr>
          <a:xfrm>
            <a:off x="914400" y="2573338"/>
            <a:ext cx="464820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(1)</a:t>
            </a:r>
            <a:r>
              <a:rPr lang="zh-CN" altLang="en-US" sz="2800" b="1" dirty="0">
                <a:latin typeface="Times New Roman" panose="02020603050405020304" pitchFamily="18" charset="0"/>
              </a:rPr>
              <a:t>方程个数等于未知量个数</a:t>
            </a:r>
            <a:r>
              <a:rPr lang="en-US" altLang="zh-CN" sz="2800" b="1" dirty="0">
                <a:latin typeface="Times New Roman" panose="02020603050405020304" pitchFamily="18" charset="0"/>
              </a:rPr>
              <a:t>;</a:t>
            </a:r>
          </a:p>
        </p:txBody>
      </p:sp>
      <p:sp>
        <p:nvSpPr>
          <p:cNvPr id="21507" name="文本框 92163"/>
          <p:cNvSpPr txBox="1"/>
          <p:nvPr/>
        </p:nvSpPr>
        <p:spPr>
          <a:xfrm>
            <a:off x="935038" y="3209925"/>
            <a:ext cx="3903662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(2)</a:t>
            </a:r>
            <a:r>
              <a:rPr lang="zh-CN" altLang="en-US" sz="2800" b="1" dirty="0">
                <a:latin typeface="Times New Roman" panose="02020603050405020304" pitchFamily="18" charset="0"/>
              </a:rPr>
              <a:t>系数行列式不等于零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" name="矩形 3"/>
          <p:cNvSpPr/>
          <p:nvPr/>
        </p:nvSpPr>
        <p:spPr>
          <a:xfrm>
            <a:off x="682625" y="1349375"/>
            <a:ext cx="5094288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1.</a:t>
            </a:r>
            <a:r>
              <a:rPr lang="zh-CN" altLang="en-US" sz="2800" b="1" dirty="0">
                <a:latin typeface="宋体" panose="02010600030101010101" pitchFamily="2" charset="-122"/>
              </a:rPr>
              <a:t>齐次与非齐次线性方程组</a:t>
            </a:r>
          </a:p>
        </p:txBody>
      </p:sp>
      <p:sp>
        <p:nvSpPr>
          <p:cNvPr id="2" name="矩形 1"/>
          <p:cNvSpPr/>
          <p:nvPr/>
        </p:nvSpPr>
        <p:spPr>
          <a:xfrm>
            <a:off x="682625" y="3913188"/>
            <a:ext cx="5094288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3.</a:t>
            </a:r>
            <a:r>
              <a:rPr lang="zh-CN" altLang="en-US" sz="2800" b="1" dirty="0">
                <a:latin typeface="宋体" panose="02010600030101010101" pitchFamily="2" charset="-122"/>
              </a:rPr>
              <a:t>齐次线性方程组的相关定理</a:t>
            </a:r>
          </a:p>
        </p:txBody>
      </p:sp>
      <p:sp>
        <p:nvSpPr>
          <p:cNvPr id="30722" name="文本框 30721"/>
          <p:cNvSpPr txBox="1"/>
          <p:nvPr/>
        </p:nvSpPr>
        <p:spPr>
          <a:xfrm>
            <a:off x="1042988" y="4652328"/>
            <a:ext cx="5748337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作业</a:t>
            </a:r>
            <a:r>
              <a:rPr lang="zh-CN" altLang="en-US" sz="2800" b="1" dirty="0">
                <a:latin typeface="Times New Roman" panose="02020603050405020304" pitchFamily="18" charset="0"/>
              </a:rPr>
              <a:t>　Ｐ</a:t>
            </a:r>
            <a:r>
              <a:rPr lang="en-US" altLang="zh-CN" sz="2800" b="1" dirty="0">
                <a:latin typeface="Times New Roman" panose="02020603050405020304" pitchFamily="18" charset="0"/>
              </a:rPr>
              <a:t>30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习题一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	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	8</a:t>
            </a: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）（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）；</a:t>
            </a:r>
            <a:r>
              <a:rPr lang="en-US" altLang="zh-CN" sz="2800" b="1" dirty="0">
                <a:latin typeface="Times New Roman" panose="02020603050405020304" pitchFamily="18" charset="0"/>
              </a:rPr>
              <a:t>9 </a:t>
            </a:r>
          </a:p>
        </p:txBody>
      </p:sp>
      <p:pic>
        <p:nvPicPr>
          <p:cNvPr id="19465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6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7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2" name="直接连接符 59">
            <a:extLst>
              <a:ext uri="{FF2B5EF4-FFF2-40B4-BE49-F238E27FC236}">
                <a16:creationId xmlns:a16="http://schemas.microsoft.com/office/drawing/2014/main" id="{AF6203AB-5A14-4864-A73C-154E8F26887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57413" y="811187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21505" grpId="0"/>
      <p:bldP spid="21506" grpId="0"/>
      <p:bldP spid="21507" grpId="0"/>
      <p:bldP spid="4" grpId="0"/>
      <p:bldP spid="2" grpId="0"/>
      <p:bldP spid="307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21505"/>
          <p:cNvSpPr txBox="1"/>
          <p:nvPr/>
        </p:nvSpPr>
        <p:spPr>
          <a:xfrm>
            <a:off x="142875" y="1043305"/>
            <a:ext cx="9001760" cy="54373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1.</a:t>
            </a: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设曲线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3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过点</a:t>
            </a:r>
            <a:r>
              <a:rPr lang="en-US" altLang="zh-CN" sz="2800" b="1" dirty="0">
                <a:latin typeface="Times New Roman" panose="02020603050405020304" pitchFamily="18" charset="0"/>
              </a:rPr>
              <a:t>(1,3)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</a:rPr>
              <a:t>(2,4) 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endParaRPr lang="en-US" altLang="zh-CN" sz="28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21507" name="文本框 21506"/>
          <p:cNvSpPr txBox="1"/>
          <p:nvPr/>
        </p:nvSpPr>
        <p:spPr>
          <a:xfrm>
            <a:off x="492125" y="2667000"/>
            <a:ext cx="19700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解：</a:t>
            </a:r>
            <a:r>
              <a:rPr lang="zh-CN" altLang="en-US" sz="2800" b="1" dirty="0">
                <a:latin typeface="Times New Roman" panose="02020603050405020304" pitchFamily="18" charset="0"/>
              </a:rPr>
              <a:t>由题意</a:t>
            </a:r>
          </a:p>
        </p:txBody>
      </p:sp>
      <p:grpSp>
        <p:nvGrpSpPr>
          <p:cNvPr id="2" name="组合 21507"/>
          <p:cNvGrpSpPr/>
          <p:nvPr/>
        </p:nvGrpSpPr>
        <p:grpSpPr>
          <a:xfrm>
            <a:off x="2638425" y="1916113"/>
            <a:ext cx="3984625" cy="2071687"/>
            <a:chOff x="1701" y="1026"/>
            <a:chExt cx="2510" cy="1305"/>
          </a:xfrm>
        </p:grpSpPr>
        <p:sp>
          <p:nvSpPr>
            <p:cNvPr id="20494" name="矩形 21508"/>
            <p:cNvSpPr/>
            <p:nvPr/>
          </p:nvSpPr>
          <p:spPr>
            <a:xfrm>
              <a:off x="1882" y="1026"/>
              <a:ext cx="2329" cy="130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15000"/>
                </a:lnSpc>
                <a:spcBef>
                  <a:spcPct val="0"/>
                </a:spcBef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0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+ 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+ 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+ 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3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 =3</a:t>
              </a:r>
            </a:p>
            <a:p>
              <a:pPr marL="0" lvl="0" indent="0" eaLnBrk="1" hangingPunct="1">
                <a:lnSpc>
                  <a:spcPct val="115000"/>
                </a:lnSpc>
                <a:spcBef>
                  <a:spcPct val="0"/>
                </a:spcBef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0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+2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+4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+8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3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 =4</a:t>
              </a:r>
            </a:p>
            <a:p>
              <a:pPr marL="0" lvl="0" indent="0" eaLnBrk="1" hangingPunct="1">
                <a:lnSpc>
                  <a:spcPct val="115000"/>
                </a:lnSpc>
                <a:spcBef>
                  <a:spcPct val="0"/>
                </a:spcBef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0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+3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+9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+27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3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 =3</a:t>
              </a:r>
            </a:p>
            <a:p>
              <a:pPr marL="0" lvl="0" indent="0" eaLnBrk="1" hangingPunct="1">
                <a:lnSpc>
                  <a:spcPct val="115000"/>
                </a:lnSpc>
                <a:spcBef>
                  <a:spcPct val="0"/>
                </a:spcBef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0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+4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+16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+64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3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 = -3</a:t>
              </a:r>
            </a:p>
          </p:txBody>
        </p:sp>
        <p:sp>
          <p:nvSpPr>
            <p:cNvPr id="20495" name="左大括号 21509"/>
            <p:cNvSpPr/>
            <p:nvPr/>
          </p:nvSpPr>
          <p:spPr>
            <a:xfrm>
              <a:off x="1701" y="1207"/>
              <a:ext cx="181" cy="953"/>
            </a:xfrm>
            <a:prstGeom prst="leftBrace">
              <a:avLst>
                <a:gd name="adj1" fmla="val 43657"/>
                <a:gd name="adj2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sp>
        <p:nvSpPr>
          <p:cNvPr id="21511" name="文本框 21510"/>
          <p:cNvSpPr txBox="1"/>
          <p:nvPr/>
        </p:nvSpPr>
        <p:spPr>
          <a:xfrm>
            <a:off x="889000" y="4462463"/>
            <a:ext cx="1970088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系数行列式</a:t>
            </a:r>
          </a:p>
        </p:txBody>
      </p:sp>
      <p:graphicFrame>
        <p:nvGraphicFramePr>
          <p:cNvPr id="21512" name="对象 21511"/>
          <p:cNvGraphicFramePr/>
          <p:nvPr/>
        </p:nvGraphicFramePr>
        <p:xfrm>
          <a:off x="2928938" y="3860800"/>
          <a:ext cx="2636837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r:id="rId3" imgW="1244600" imgH="927100" progId="Equation.3">
                  <p:embed/>
                </p:oleObj>
              </mc:Choice>
              <mc:Fallback>
                <p:oleObj r:id="rId3" imgW="1244600" imgH="9271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28938" y="3860800"/>
                        <a:ext cx="2636837" cy="167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文本框 21512"/>
          <p:cNvSpPr txBox="1"/>
          <p:nvPr/>
        </p:nvSpPr>
        <p:spPr>
          <a:xfrm>
            <a:off x="984250" y="5373688"/>
            <a:ext cx="5638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是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列向</a:t>
            </a:r>
            <a:r>
              <a:rPr lang="zh-CN" altLang="en-US" sz="2800" b="1" dirty="0">
                <a:latin typeface="宋体" panose="02010600030101010101" pitchFamily="2" charset="-122"/>
              </a:rPr>
              <a:t>的四阶范德蒙德行列式，故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1514" name="文本框 21513"/>
          <p:cNvSpPr txBox="1"/>
          <p:nvPr/>
        </p:nvSpPr>
        <p:spPr>
          <a:xfrm>
            <a:off x="1058863" y="5805488"/>
            <a:ext cx="5815012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D </a:t>
            </a:r>
            <a:r>
              <a:rPr lang="en-US" altLang="zh-CN" sz="2800" b="1" dirty="0">
                <a:latin typeface="Times New Roman" panose="02020603050405020304" pitchFamily="18" charset="0"/>
              </a:rPr>
              <a:t>= (4-3)(4-2)(4-1)(3-2)(3-1)(2-1) = 12</a:t>
            </a:r>
          </a:p>
        </p:txBody>
      </p:sp>
      <p:sp>
        <p:nvSpPr>
          <p:cNvPr id="20489" name="文本框 1"/>
          <p:cNvSpPr txBox="1"/>
          <p:nvPr/>
        </p:nvSpPr>
        <p:spPr>
          <a:xfrm>
            <a:off x="1104900" y="1547813"/>
            <a:ext cx="5784850" cy="5857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(3,3)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(4,-3) 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，求系数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3</a:t>
            </a:r>
            <a:endParaRPr lang="zh-CN" altLang="en-US" sz="2800" dirty="0"/>
          </a:p>
        </p:txBody>
      </p:sp>
      <p:sp>
        <p:nvSpPr>
          <p:cNvPr id="20490" name="文本框 2"/>
          <p:cNvSpPr txBox="1"/>
          <p:nvPr/>
        </p:nvSpPr>
        <p:spPr>
          <a:xfrm>
            <a:off x="4022963" y="267647"/>
            <a:ext cx="2049462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备用题</a:t>
            </a:r>
          </a:p>
        </p:txBody>
      </p:sp>
      <p:pic>
        <p:nvPicPr>
          <p:cNvPr id="20491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92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93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6" name="直接连接符 59">
            <a:extLst>
              <a:ext uri="{FF2B5EF4-FFF2-40B4-BE49-F238E27FC236}">
                <a16:creationId xmlns:a16="http://schemas.microsoft.com/office/drawing/2014/main" id="{87E9CEEF-85F5-42C4-AAC0-B57031F4A9C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57413" y="811187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1507" grpId="0"/>
      <p:bldP spid="21511" grpId="0"/>
      <p:bldP spid="21513" grpId="0"/>
      <p:bldP spid="21514" grpId="0"/>
      <p:bldP spid="20489" grpId="0"/>
      <p:bldP spid="2049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对象 22529"/>
          <p:cNvGraphicFramePr/>
          <p:nvPr/>
        </p:nvGraphicFramePr>
        <p:xfrm>
          <a:off x="628650" y="649288"/>
          <a:ext cx="2439988" cy="190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r:id="rId3" imgW="1231265" imgH="914400" progId="Equation.3">
                  <p:embed/>
                </p:oleObj>
              </mc:Choice>
              <mc:Fallback>
                <p:oleObj r:id="rId3" imgW="1231265" imgH="9144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649288"/>
                        <a:ext cx="2439988" cy="1903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文本框 22530"/>
          <p:cNvSpPr txBox="1"/>
          <p:nvPr/>
        </p:nvSpPr>
        <p:spPr>
          <a:xfrm>
            <a:off x="2428875" y="549275"/>
            <a:ext cx="536575" cy="20716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  <a:p>
            <a:pPr marL="0" lvl="0" indent="0" algn="ctr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4</a:t>
            </a:r>
          </a:p>
          <a:p>
            <a:pPr marL="0" lvl="0" indent="0" algn="ctr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3</a:t>
            </a:r>
          </a:p>
          <a:p>
            <a:pPr marL="0" lvl="0" indent="0" algn="ctr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-3</a:t>
            </a:r>
          </a:p>
        </p:txBody>
      </p:sp>
      <p:graphicFrame>
        <p:nvGraphicFramePr>
          <p:cNvPr id="22532" name="对象 22531"/>
          <p:cNvGraphicFramePr/>
          <p:nvPr/>
        </p:nvGraphicFramePr>
        <p:xfrm>
          <a:off x="3173413" y="693738"/>
          <a:ext cx="2032000" cy="196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r:id="rId5" imgW="1028700" imgH="927100" progId="Equation.DSMT4">
                  <p:embed/>
                </p:oleObj>
              </mc:Choice>
              <mc:Fallback>
                <p:oleObj r:id="rId5" imgW="1028700" imgH="9271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3413" y="693738"/>
                        <a:ext cx="2032000" cy="1963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对象 22532"/>
          <p:cNvGraphicFramePr/>
          <p:nvPr/>
        </p:nvGraphicFramePr>
        <p:xfrm>
          <a:off x="5392738" y="706438"/>
          <a:ext cx="2093912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r:id="rId7" imgW="1028700" imgH="927100" progId="Equation.DSMT4">
                  <p:embed/>
                </p:oleObj>
              </mc:Choice>
              <mc:Fallback>
                <p:oleObj r:id="rId7" imgW="1028700" imgH="9271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92738" y="706438"/>
                        <a:ext cx="2093912" cy="196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对象 22533"/>
          <p:cNvGraphicFramePr/>
          <p:nvPr/>
        </p:nvGraphicFramePr>
        <p:xfrm>
          <a:off x="1012825" y="2762250"/>
          <a:ext cx="1952625" cy="196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r:id="rId9" imgW="1028700" imgH="927100" progId="Equation.DSMT4">
                  <p:embed/>
                </p:oleObj>
              </mc:Choice>
              <mc:Fallback>
                <p:oleObj r:id="rId9" imgW="1028700" imgH="9271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2825" y="2762250"/>
                        <a:ext cx="1952625" cy="196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文本框 22534"/>
          <p:cNvSpPr txBox="1"/>
          <p:nvPr/>
        </p:nvSpPr>
        <p:spPr>
          <a:xfrm>
            <a:off x="2965450" y="3554413"/>
            <a:ext cx="7699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= -6</a:t>
            </a:r>
          </a:p>
        </p:txBody>
      </p:sp>
      <p:sp>
        <p:nvSpPr>
          <p:cNvPr id="22537" name="文本框 22536"/>
          <p:cNvSpPr txBox="1"/>
          <p:nvPr/>
        </p:nvSpPr>
        <p:spPr>
          <a:xfrm>
            <a:off x="900113" y="4724400"/>
            <a:ext cx="53276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同理可得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</a:rPr>
              <a:t>= 3</a:t>
            </a:r>
            <a:r>
              <a:rPr lang="zh-CN" altLang="en-US" sz="2800" b="1" dirty="0">
                <a:latin typeface="Times New Roman" panose="02020603050405020304" pitchFamily="18" charset="0"/>
              </a:rPr>
              <a:t>、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-</a:t>
            </a:r>
            <a:r>
              <a:rPr lang="en-US" altLang="zh-CN" sz="2800" b="1" dirty="0">
                <a:latin typeface="Times New Roman" panose="02020603050405020304" pitchFamily="18" charset="0"/>
              </a:rPr>
              <a:t>3/2</a:t>
            </a:r>
            <a:r>
              <a:rPr lang="zh-CN" altLang="en-US" sz="2800" b="1" dirty="0">
                <a:latin typeface="Times New Roman" panose="02020603050405020304" pitchFamily="18" charset="0"/>
              </a:rPr>
              <a:t>、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=2</a:t>
            </a:r>
          </a:p>
        </p:txBody>
      </p:sp>
      <p:sp>
        <p:nvSpPr>
          <p:cNvPr id="22538" name="矩形 22537"/>
          <p:cNvSpPr/>
          <p:nvPr/>
        </p:nvSpPr>
        <p:spPr>
          <a:xfrm>
            <a:off x="950913" y="5508625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曲线</a:t>
            </a:r>
          </a:p>
        </p:txBody>
      </p:sp>
      <p:graphicFrame>
        <p:nvGraphicFramePr>
          <p:cNvPr id="22539" name="对象 22538"/>
          <p:cNvGraphicFramePr/>
          <p:nvPr/>
        </p:nvGraphicFramePr>
        <p:xfrm>
          <a:off x="2119313" y="5300663"/>
          <a:ext cx="33829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r:id="rId11" imgW="1573530" imgH="405765" progId="Equation.3">
                  <p:embed/>
                </p:oleObj>
              </mc:Choice>
              <mc:Fallback>
                <p:oleObj r:id="rId11" imgW="1573530" imgH="405765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19313" y="5300663"/>
                        <a:ext cx="3382962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对象 22540"/>
          <p:cNvGraphicFramePr/>
          <p:nvPr/>
        </p:nvGraphicFramePr>
        <p:xfrm>
          <a:off x="557213" y="1340485"/>
          <a:ext cx="45561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r:id="rId13" imgW="215900" imgH="215900" progId="Equation.3">
                  <p:embed/>
                </p:oleObj>
              </mc:Choice>
              <mc:Fallback>
                <p:oleObj r:id="rId13" imgW="215900" imgH="2159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7213" y="1340485"/>
                        <a:ext cx="455612" cy="4714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-2147482162"/>
          <p:cNvGraphicFramePr>
            <a:graphicFrameLocks noChangeAspect="1"/>
          </p:cNvGraphicFramePr>
          <p:nvPr/>
        </p:nvGraphicFramePr>
        <p:xfrm>
          <a:off x="3956050" y="3427413"/>
          <a:ext cx="27082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r:id="rId15" imgW="1308100" imgH="393700" progId="Equation.DSMT4">
                  <p:embed/>
                </p:oleObj>
              </mc:Choice>
              <mc:Fallback>
                <p:oleObj r:id="rId15" imgW="1308100" imgH="3937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56050" y="3427413"/>
                        <a:ext cx="2708275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17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18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19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ldLvl="0" animBg="1"/>
      <p:bldP spid="22535" grpId="0"/>
      <p:bldP spid="22537" grpId="0"/>
      <p:bldP spid="225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文本框 1"/>
          <p:cNvSpPr txBox="1"/>
          <p:nvPr/>
        </p:nvSpPr>
        <p:spPr>
          <a:xfrm>
            <a:off x="3708400" y="3429000"/>
            <a:ext cx="3073400" cy="706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1B5FA5"/>
                </a:solidFill>
                <a:latin typeface="宋体" panose="02010600030101010101" pitchFamily="2" charset="-122"/>
              </a:rPr>
              <a:t>谢  谢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2609131" y="2323465"/>
            <a:ext cx="5484495" cy="922020"/>
          </a:xfrm>
          <a:gradFill>
            <a:gsLst>
              <a:gs pos="0">
                <a:srgbClr val="00B05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+mj-ea"/>
                <a:cs typeface="+mn-cs"/>
              </a:rPr>
              <a:t>本小节结束</a:t>
            </a: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31751"/>
          <p:cNvSpPr>
            <a:spLocks noGrp="1"/>
          </p:cNvSpPr>
          <p:nvPr/>
        </p:nvSpPr>
        <p:spPr>
          <a:xfrm>
            <a:off x="1781175" y="2091754"/>
            <a:ext cx="4230688" cy="520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一、非齐次线性方程组</a:t>
            </a:r>
          </a:p>
        </p:txBody>
      </p:sp>
      <p:sp>
        <p:nvSpPr>
          <p:cNvPr id="4099" name="标题 4097"/>
          <p:cNvSpPr>
            <a:spLocks noGrp="1"/>
          </p:cNvSpPr>
          <p:nvPr/>
        </p:nvSpPr>
        <p:spPr>
          <a:xfrm>
            <a:off x="107504" y="836712"/>
            <a:ext cx="4735512" cy="660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第五节   克拉默法则</a:t>
            </a:r>
          </a:p>
        </p:txBody>
      </p:sp>
      <p:sp>
        <p:nvSpPr>
          <p:cNvPr id="4100" name="矩形 25601"/>
          <p:cNvSpPr/>
          <p:nvPr/>
        </p:nvSpPr>
        <p:spPr>
          <a:xfrm>
            <a:off x="1781175" y="2834704"/>
            <a:ext cx="4113213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二、齐次线性方程组</a:t>
            </a:r>
          </a:p>
        </p:txBody>
      </p:sp>
      <p:pic>
        <p:nvPicPr>
          <p:cNvPr id="4102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463" y="6310313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3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863" y="6310313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4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8663" y="6310313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31751"/>
          <p:cNvSpPr>
            <a:spLocks noGrp="1"/>
          </p:cNvSpPr>
          <p:nvPr/>
        </p:nvSpPr>
        <p:spPr>
          <a:xfrm>
            <a:off x="2771800" y="236379"/>
            <a:ext cx="4230687" cy="520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一、非齐次线性方程组</a:t>
            </a:r>
          </a:p>
        </p:txBody>
      </p:sp>
      <p:sp>
        <p:nvSpPr>
          <p:cNvPr id="4099" name="文本框 4098"/>
          <p:cNvSpPr txBox="1"/>
          <p:nvPr/>
        </p:nvSpPr>
        <p:spPr>
          <a:xfrm>
            <a:off x="1573213" y="1065213"/>
            <a:ext cx="556260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如果含有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个未知数的线性方程组</a:t>
            </a:r>
            <a:endParaRPr lang="zh-CN" altLang="en-US" sz="1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100" name="对象 4099"/>
          <p:cNvGraphicFramePr/>
          <p:nvPr/>
        </p:nvGraphicFramePr>
        <p:xfrm>
          <a:off x="1114425" y="1652588"/>
          <a:ext cx="6213475" cy="177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r:id="rId3" imgW="6248400" imgH="2057400" progId="Equation.3">
                  <p:embed/>
                </p:oleObj>
              </mc:Choice>
              <mc:Fallback>
                <p:oleObj r:id="rId3" imgW="6248400" imgH="20574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4425" y="1652588"/>
                        <a:ext cx="6213475" cy="1776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90513" y="1062038"/>
            <a:ext cx="1820862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定义 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1700" y="3515890"/>
            <a:ext cx="50006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/>
              <a:t>若常数项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b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,</a:t>
            </a:r>
            <a:r>
              <a:rPr lang="zh-CN" altLang="en-US" sz="2800" b="1" dirty="0">
                <a:sym typeface="宋体" panose="02010600030101010101" pitchFamily="2" charset="-122"/>
              </a:rPr>
              <a:t>…</a:t>
            </a:r>
            <a:r>
              <a:rPr lang="en-US" altLang="zh-CN" sz="2800" b="1" dirty="0">
                <a:sym typeface="宋体" panose="02010600030101010101" pitchFamily="2" charset="-122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b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zh-CN" altLang="en-US" sz="2800" b="1" dirty="0">
                <a:sym typeface="宋体" panose="02010600030101010101" pitchFamily="2" charset="-122"/>
              </a:rPr>
              <a:t>不全为零，</a:t>
            </a:r>
            <a:endParaRPr lang="zh-CN" altLang="en-US" sz="2800" b="1" i="1" baseline="-25000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31749" name="矩形 31748"/>
          <p:cNvSpPr/>
          <p:nvPr/>
        </p:nvSpPr>
        <p:spPr>
          <a:xfrm>
            <a:off x="906463" y="4085803"/>
            <a:ext cx="313182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非齐次线性方程组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101" name="文本框 4100"/>
          <p:cNvSpPr txBox="1"/>
          <p:nvPr/>
        </p:nvSpPr>
        <p:spPr>
          <a:xfrm>
            <a:off x="3867150" y="5308178"/>
            <a:ext cx="3544888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称为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(1)</a:t>
            </a:r>
            <a:r>
              <a:rPr lang="zh-CN" altLang="en-US" sz="2800" b="1" dirty="0">
                <a:latin typeface="Times New Roman" panose="02020603050405020304" pitchFamily="18" charset="0"/>
              </a:rPr>
              <a:t>的系数行列式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4102" name="对象 4101"/>
          <p:cNvGraphicFramePr/>
          <p:nvPr>
            <p:extLst>
              <p:ext uri="{D42A27DB-BD31-4B8C-83A1-F6EECF244321}">
                <p14:modId xmlns:p14="http://schemas.microsoft.com/office/powerpoint/2010/main" val="1903393636"/>
              </p:ext>
            </p:extLst>
          </p:nvPr>
        </p:nvGraphicFramePr>
        <p:xfrm>
          <a:off x="974725" y="4608090"/>
          <a:ext cx="2879725" cy="177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r:id="rId5" imgW="3568700" imgH="2209800" progId="Equation.3">
                  <p:embed/>
                </p:oleObj>
              </mc:Choice>
              <mc:Fallback>
                <p:oleObj r:id="rId5" imgW="3568700" imgH="22098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4725" y="4608090"/>
                        <a:ext cx="2879725" cy="177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5449888" y="3515890"/>
            <a:ext cx="2686050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则称此方程组为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131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2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3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4" name="直接连接符 59">
            <a:extLst>
              <a:ext uri="{FF2B5EF4-FFF2-40B4-BE49-F238E27FC236}">
                <a16:creationId xmlns:a16="http://schemas.microsoft.com/office/drawing/2014/main" id="{3F756CAE-5CFE-4802-A714-6C190A0C3DA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57413" y="811187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4099" grpId="0"/>
      <p:bldP spid="2" grpId="0"/>
      <p:bldP spid="3" grpId="0"/>
      <p:bldP spid="31749" grpId="0"/>
      <p:bldP spid="4101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文本框 5123"/>
          <p:cNvSpPr txBox="1"/>
          <p:nvPr/>
        </p:nvSpPr>
        <p:spPr>
          <a:xfrm>
            <a:off x="557213" y="2371725"/>
            <a:ext cx="8647112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其中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j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是把系数行列式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 </a:t>
            </a:r>
            <a:r>
              <a:rPr lang="zh-CN" altLang="en-US" sz="2800" b="1" dirty="0">
                <a:latin typeface="Times New Roman" panose="02020603050405020304" pitchFamily="18" charset="0"/>
              </a:rPr>
              <a:t>中第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j </a:t>
            </a:r>
            <a:r>
              <a:rPr lang="zh-CN" altLang="en-US" sz="2800" b="1" dirty="0">
                <a:latin typeface="Times New Roman" panose="02020603050405020304" pitchFamily="18" charset="0"/>
              </a:rPr>
              <a:t>列的元素用方程右</a:t>
            </a:r>
          </a:p>
        </p:txBody>
      </p:sp>
      <p:graphicFrame>
        <p:nvGraphicFramePr>
          <p:cNvPr id="5129" name="对象 5128"/>
          <p:cNvGraphicFramePr/>
          <p:nvPr/>
        </p:nvGraphicFramePr>
        <p:xfrm>
          <a:off x="1516063" y="3897313"/>
          <a:ext cx="5553075" cy="198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r:id="rId3" imgW="2171700" imgH="736600" progId="Equation.DSMT4">
                  <p:embed/>
                </p:oleObj>
              </mc:Choice>
              <mc:Fallback>
                <p:oleObj r:id="rId3" imgW="2171700" imgH="7366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6063" y="3897313"/>
                        <a:ext cx="5553075" cy="1985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42938" y="3203575"/>
            <a:ext cx="6904037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端的常数项代替后所得到的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n 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阶行列式，即</a:t>
            </a:r>
            <a:endParaRPr lang="zh-CN" altLang="en-US" sz="2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4314825" y="4188460"/>
            <a:ext cx="662940" cy="1640178"/>
            <a:chOff x="5439" y="6066"/>
            <a:chExt cx="1044" cy="2572"/>
          </a:xfrm>
          <a:solidFill>
            <a:schemeClr val="bg1"/>
          </a:solidFill>
        </p:grpSpPr>
        <p:sp>
          <p:nvSpPr>
            <p:cNvPr id="5135" name="文本框 5134"/>
            <p:cNvSpPr txBox="1"/>
            <p:nvPr/>
          </p:nvSpPr>
          <p:spPr>
            <a:xfrm>
              <a:off x="5439" y="6066"/>
              <a:ext cx="1044" cy="2572"/>
            </a:xfrm>
            <a:prstGeom prst="rect">
              <a:avLst/>
            </a:prstGeom>
            <a:grpFill/>
            <a:ln w="9525">
              <a:solidFill>
                <a:srgbClr val="FF0000"/>
              </a:solidFill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2800" b="1" i="0" u="none" strike="noStrike" kern="1200" cap="none" spc="0" normalizeH="0" baseline="-25000" noProof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800" b="1" i="1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800" b="1" i="1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2800" b="1" i="1" u="none" strike="noStrike" kern="1200" cap="none" spc="0" normalizeH="0" baseline="-25000" noProof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3" name="直接连接符 2"/>
            <p:cNvSpPr/>
            <p:nvPr/>
          </p:nvSpPr>
          <p:spPr>
            <a:xfrm flipH="1">
              <a:off x="5957" y="6738"/>
              <a:ext cx="8" cy="1239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6150" name="文本框 4"/>
          <p:cNvSpPr txBox="1"/>
          <p:nvPr/>
        </p:nvSpPr>
        <p:spPr>
          <a:xfrm>
            <a:off x="557212" y="630238"/>
            <a:ext cx="2790651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解可以表示为</a:t>
            </a:r>
          </a:p>
        </p:txBody>
      </p:sp>
      <p:graphicFrame>
        <p:nvGraphicFramePr>
          <p:cNvPr id="5122" name="对象 5121"/>
          <p:cNvGraphicFramePr/>
          <p:nvPr/>
        </p:nvGraphicFramePr>
        <p:xfrm>
          <a:off x="2314575" y="1426845"/>
          <a:ext cx="5085080" cy="67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r:id="rId5" imgW="2565400" imgH="393700" progId="Equation.3">
                  <p:embed/>
                </p:oleObj>
              </mc:Choice>
              <mc:Fallback>
                <p:oleObj r:id="rId5" imgW="2565400" imgH="3937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14575" y="1426845"/>
                        <a:ext cx="5085080" cy="6705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2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3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4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4097"/>
          <p:cNvSpPr>
            <a:spLocks noGrp="1"/>
          </p:cNvSpPr>
          <p:nvPr>
            <p:ph type="title"/>
          </p:nvPr>
        </p:nvSpPr>
        <p:spPr>
          <a:xfrm>
            <a:off x="800100" y="572246"/>
            <a:ext cx="4735512" cy="660400"/>
          </a:xfrm>
        </p:spPr>
        <p:txBody>
          <a:bodyPr vert="horz" wrap="square" lIns="91440" tIns="45720" rIns="91440" bIns="45720" anchor="ctr" anchorCtr="0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定理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   (</a:t>
            </a:r>
            <a:r>
              <a:rPr lang="zh-CN" altLang="en-US" sz="2800" b="1" dirty="0">
                <a:solidFill>
                  <a:srgbClr val="FF0000"/>
                </a:solidFill>
              </a:rPr>
              <a:t>克莱姆法则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099" name="文本框 4098"/>
          <p:cNvSpPr txBox="1"/>
          <p:nvPr/>
        </p:nvSpPr>
        <p:spPr>
          <a:xfrm>
            <a:off x="754063" y="1062038"/>
            <a:ext cx="482758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如果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个未知数的线性方程组</a:t>
            </a:r>
            <a:endParaRPr lang="zh-CN" altLang="en-US" sz="1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100" name="对象 4099"/>
          <p:cNvGraphicFramePr/>
          <p:nvPr/>
        </p:nvGraphicFramePr>
        <p:xfrm>
          <a:off x="1114425" y="1652588"/>
          <a:ext cx="6213475" cy="177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r:id="rId3" imgW="6248400" imgH="2057400" progId="Equation.3">
                  <p:embed/>
                </p:oleObj>
              </mc:Choice>
              <mc:Fallback>
                <p:oleObj r:id="rId3" imgW="6248400" imgH="20574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4425" y="1652588"/>
                        <a:ext cx="6213475" cy="1776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文本框 4100"/>
          <p:cNvSpPr txBox="1"/>
          <p:nvPr/>
        </p:nvSpPr>
        <p:spPr>
          <a:xfrm>
            <a:off x="933450" y="4264025"/>
            <a:ext cx="232727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的系数行列式</a:t>
            </a:r>
            <a:endParaRPr lang="zh-CN" altLang="en-US" sz="1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102" name="对象 4101"/>
          <p:cNvGraphicFramePr/>
          <p:nvPr/>
        </p:nvGraphicFramePr>
        <p:xfrm>
          <a:off x="3260725" y="3638550"/>
          <a:ext cx="2879725" cy="177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r:id="rId5" imgW="3568700" imgH="2209800" progId="Equation.3">
                  <p:embed/>
                </p:oleObj>
              </mc:Choice>
              <mc:Fallback>
                <p:oleObj r:id="rId5" imgW="3568700" imgH="22098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60725" y="3638550"/>
                        <a:ext cx="2879725" cy="177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对象 4102"/>
          <p:cNvGraphicFramePr/>
          <p:nvPr/>
        </p:nvGraphicFramePr>
        <p:xfrm>
          <a:off x="6140450" y="4362450"/>
          <a:ext cx="477838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r:id="rId7" imgW="520700" imgH="330200" progId="Equation.3">
                  <p:embed/>
                </p:oleObj>
              </mc:Choice>
              <mc:Fallback>
                <p:oleObj r:id="rId7" imgW="520700" imgH="3302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40450" y="4362450"/>
                        <a:ext cx="477838" cy="325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矩形 5130"/>
          <p:cNvSpPr/>
          <p:nvPr/>
        </p:nvSpPr>
        <p:spPr>
          <a:xfrm>
            <a:off x="812800" y="5614988"/>
            <a:ext cx="77755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那么线性方程组</a:t>
            </a:r>
            <a:r>
              <a:rPr lang="en-US" altLang="zh-CN" sz="2800" b="1" dirty="0">
                <a:latin typeface="Times New Roman" panose="02020603050405020304" pitchFamily="18" charset="0"/>
              </a:rPr>
              <a:t>(1)</a:t>
            </a:r>
            <a:r>
              <a:rPr lang="zh-CN" altLang="en-US" sz="2800" b="1" dirty="0">
                <a:latin typeface="Times New Roman" panose="02020603050405020304" pitchFamily="18" charset="0"/>
              </a:rPr>
              <a:t>有解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并且解是唯一的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7177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8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9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101" grpId="0"/>
      <p:bldP spid="51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32769"/>
          <p:cNvSpPr/>
          <p:nvPr/>
        </p:nvSpPr>
        <p:spPr>
          <a:xfrm>
            <a:off x="292100" y="603250"/>
            <a:ext cx="896938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证明</a:t>
            </a:r>
          </a:p>
        </p:txBody>
      </p:sp>
      <p:graphicFrame>
        <p:nvGraphicFramePr>
          <p:cNvPr id="32771" name="对象 32770"/>
          <p:cNvGraphicFramePr/>
          <p:nvPr/>
        </p:nvGraphicFramePr>
        <p:xfrm>
          <a:off x="1404938" y="1733550"/>
          <a:ext cx="5386387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r:id="rId3" imgW="6108700" imgH="2235200" progId="Equation.3">
                  <p:embed/>
                </p:oleObj>
              </mc:Choice>
              <mc:Fallback>
                <p:oleObj r:id="rId3" imgW="6108700" imgH="22352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4938" y="1733550"/>
                        <a:ext cx="5386387" cy="165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文本框 32773"/>
          <p:cNvSpPr txBox="1"/>
          <p:nvPr/>
        </p:nvSpPr>
        <p:spPr>
          <a:xfrm>
            <a:off x="914400" y="3584575"/>
            <a:ext cx="431292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再把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个方程依次相加，得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89355" y="603250"/>
            <a:ext cx="77457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</a:rPr>
              <a:t>中第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j</a:t>
            </a:r>
            <a:r>
              <a:rPr lang="zh-CN" altLang="en-US" sz="2800" b="1" dirty="0">
                <a:latin typeface="Times New Roman" panose="02020603050405020304" pitchFamily="18" charset="0"/>
              </a:rPr>
              <a:t>列元素的代数余子式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j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j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…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nj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依次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4400" y="1098550"/>
            <a:ext cx="5145088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乘方程组</a:t>
            </a:r>
            <a:r>
              <a:rPr lang="en-US" altLang="zh-CN" sz="2800" b="1" dirty="0">
                <a:latin typeface="Times New Roman" panose="02020603050405020304" pitchFamily="18" charset="0"/>
              </a:rPr>
              <a:t>(1)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个方程，得</a:t>
            </a:r>
          </a:p>
        </p:txBody>
      </p:sp>
      <p:graphicFrame>
        <p:nvGraphicFramePr>
          <p:cNvPr id="33794" name="对象 33793"/>
          <p:cNvGraphicFramePr/>
          <p:nvPr/>
        </p:nvGraphicFramePr>
        <p:xfrm>
          <a:off x="1354138" y="4170363"/>
          <a:ext cx="5437187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r:id="rId5" imgW="3517265" imgH="457200" progId="Equation.3">
                  <p:embed/>
                </p:oleObj>
              </mc:Choice>
              <mc:Fallback>
                <p:oleObj r:id="rId5" imgW="3517265" imgH="4572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54138" y="4170363"/>
                        <a:ext cx="5437187" cy="741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6864350" y="4192588"/>
          <a:ext cx="12573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r:id="rId7" imgW="596900" imgH="431800" progId="Equation.KSEE3">
                  <p:embed/>
                </p:oleObj>
              </mc:Choice>
              <mc:Fallback>
                <p:oleObj r:id="rId7" imgW="596900" imgH="431800" progId="Equation.KSEE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64350" y="4192588"/>
                        <a:ext cx="1257300" cy="719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文本框 33794"/>
          <p:cNvSpPr txBox="1"/>
          <p:nvPr/>
        </p:nvSpPr>
        <p:spPr>
          <a:xfrm>
            <a:off x="923925" y="5129213"/>
            <a:ext cx="42037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由代数余子式的性质可知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72063" y="5129213"/>
            <a:ext cx="3541712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上式中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x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j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的系数等于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D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16000" y="5759450"/>
            <a:ext cx="5497513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而其余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x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i≠j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的系数均为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；</a:t>
            </a:r>
          </a:p>
        </p:txBody>
      </p:sp>
      <p:pic>
        <p:nvPicPr>
          <p:cNvPr id="8204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5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6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/>
      <p:bldP spid="2" grpId="0"/>
      <p:bldP spid="3" grpId="0"/>
      <p:bldP spid="3379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6" name="对象 33795"/>
          <p:cNvGraphicFramePr/>
          <p:nvPr/>
        </p:nvGraphicFramePr>
        <p:xfrm>
          <a:off x="1689100" y="774700"/>
          <a:ext cx="32019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r:id="rId3" imgW="3467100" imgH="469900" progId="Equation.3">
                  <p:embed/>
                </p:oleObj>
              </mc:Choice>
              <mc:Fallback>
                <p:oleObj r:id="rId3" imgW="3467100" imgH="4699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9100" y="774700"/>
                        <a:ext cx="3201988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文本框 33800"/>
          <p:cNvSpPr txBox="1"/>
          <p:nvPr/>
        </p:nvSpPr>
        <p:spPr>
          <a:xfrm>
            <a:off x="596900" y="693738"/>
            <a:ext cx="9017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于是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54050" y="1470025"/>
            <a:ext cx="5873750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当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D≠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时，方程组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(2)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有唯一的一个解</a:t>
            </a:r>
          </a:p>
        </p:txBody>
      </p:sp>
      <p:pic>
        <p:nvPicPr>
          <p:cNvPr id="9222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3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4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122" name="对象 5121"/>
          <p:cNvGraphicFramePr/>
          <p:nvPr/>
        </p:nvGraphicFramePr>
        <p:xfrm>
          <a:off x="1763395" y="2132330"/>
          <a:ext cx="5085080" cy="67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r:id="rId8" imgW="2565400" imgH="393700" progId="Equation.3">
                  <p:embed/>
                </p:oleObj>
              </mc:Choice>
              <mc:Fallback>
                <p:oleObj r:id="rId8" imgW="2565400" imgH="3937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63395" y="2132330"/>
                        <a:ext cx="5085080" cy="6705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15361"/>
          <p:cNvSpPr/>
          <p:nvPr/>
        </p:nvSpPr>
        <p:spPr>
          <a:xfrm>
            <a:off x="611188" y="1014413"/>
            <a:ext cx="32226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 dirty="0">
                <a:latin typeface="宋体" panose="02010600030101010101" pitchFamily="2" charset="-122"/>
              </a:rPr>
              <a:t>解线性方程组</a:t>
            </a:r>
          </a:p>
        </p:txBody>
      </p:sp>
      <p:graphicFrame>
        <p:nvGraphicFramePr>
          <p:cNvPr id="10243" name="对象 15362"/>
          <p:cNvGraphicFramePr/>
          <p:nvPr/>
        </p:nvGraphicFramePr>
        <p:xfrm>
          <a:off x="4069715" y="620395"/>
          <a:ext cx="2662555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r:id="rId4" imgW="1270000" imgH="711200" progId="Equation.3">
                  <p:embed/>
                </p:oleObj>
              </mc:Choice>
              <mc:Fallback>
                <p:oleObj r:id="rId4" imgW="1270000" imgH="7112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9715" y="620395"/>
                        <a:ext cx="2662555" cy="1435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矩形 15363"/>
          <p:cNvSpPr/>
          <p:nvPr/>
        </p:nvSpPr>
        <p:spPr>
          <a:xfrm>
            <a:off x="755650" y="2382838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sp>
        <p:nvSpPr>
          <p:cNvPr id="15365" name="矩形 15364"/>
          <p:cNvSpPr/>
          <p:nvPr/>
        </p:nvSpPr>
        <p:spPr>
          <a:xfrm>
            <a:off x="1670050" y="2382838"/>
            <a:ext cx="41132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由于方程组的系数行列式</a:t>
            </a:r>
          </a:p>
        </p:txBody>
      </p:sp>
      <p:graphicFrame>
        <p:nvGraphicFramePr>
          <p:cNvPr id="15366" name="对象 15365"/>
          <p:cNvGraphicFramePr/>
          <p:nvPr/>
        </p:nvGraphicFramePr>
        <p:xfrm>
          <a:off x="914400" y="3182938"/>
          <a:ext cx="2730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r:id="rId6" imgW="2730500" imgH="1511300" progId="Equation.3">
                  <p:embed/>
                </p:oleObj>
              </mc:Choice>
              <mc:Fallback>
                <p:oleObj r:id="rId6" imgW="2730500" imgH="15113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3182938"/>
                        <a:ext cx="27305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直接连接符 15366"/>
          <p:cNvSpPr/>
          <p:nvPr/>
        </p:nvSpPr>
        <p:spPr>
          <a:xfrm>
            <a:off x="1905000" y="3411538"/>
            <a:ext cx="1524000" cy="1066800"/>
          </a:xfrm>
          <a:prstGeom prst="line">
            <a:avLst/>
          </a:prstGeom>
          <a:ln w="28575" cap="rnd" cmpd="sng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</p:sp>
      <p:graphicFrame>
        <p:nvGraphicFramePr>
          <p:cNvPr id="15368" name="对象 15367"/>
          <p:cNvGraphicFramePr/>
          <p:nvPr/>
        </p:nvGraphicFramePr>
        <p:xfrm>
          <a:off x="3657600" y="3716338"/>
          <a:ext cx="1841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r:id="rId8" imgW="1839595" imgH="405765" progId="Equation.3">
                  <p:embed/>
                </p:oleObj>
              </mc:Choice>
              <mc:Fallback>
                <p:oleObj r:id="rId8" imgW="1839595" imgH="405765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57600" y="3716338"/>
                        <a:ext cx="18415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任意多边形 15368"/>
          <p:cNvSpPr/>
          <p:nvPr/>
        </p:nvSpPr>
        <p:spPr>
          <a:xfrm>
            <a:off x="1905000" y="3487738"/>
            <a:ext cx="1587500" cy="1066800"/>
          </a:xfrm>
          <a:custGeom>
            <a:avLst/>
            <a:gdLst>
              <a:gd name="txL" fmla="*/ 0 w 1000"/>
              <a:gd name="txT" fmla="*/ 0 h 672"/>
              <a:gd name="txR" fmla="*/ 1000 w 1000"/>
              <a:gd name="txB" fmla="*/ 672 h 672"/>
            </a:gdLst>
            <a:ahLst/>
            <a:cxnLst>
              <a:cxn ang="0">
                <a:pos x="838200" y="0"/>
              </a:cxn>
              <a:cxn ang="0">
                <a:pos x="1447800" y="457200"/>
              </a:cxn>
              <a:cxn ang="0">
                <a:pos x="0" y="1066800"/>
              </a:cxn>
            </a:cxnLst>
            <a:rect l="txL" t="txT" r="txR" b="txB"/>
            <a:pathLst>
              <a:path w="1000" h="672">
                <a:moveTo>
                  <a:pt x="528" y="0"/>
                </a:moveTo>
                <a:cubicBezTo>
                  <a:pt x="764" y="88"/>
                  <a:pt x="1000" y="176"/>
                  <a:pt x="912" y="288"/>
                </a:cubicBezTo>
                <a:cubicBezTo>
                  <a:pt x="824" y="400"/>
                  <a:pt x="152" y="608"/>
                  <a:pt x="0" y="672"/>
                </a:cubicBezTo>
              </a:path>
            </a:pathLst>
          </a:custGeom>
          <a:noFill/>
          <a:ln w="28575" cap="rnd" cmpd="sng">
            <a:solidFill>
              <a:srgbClr val="FF0000">
                <a:alpha val="100000"/>
              </a:srgbClr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370" name="对象 15369"/>
          <p:cNvGraphicFramePr/>
          <p:nvPr/>
        </p:nvGraphicFramePr>
        <p:xfrm>
          <a:off x="5562600" y="3716338"/>
          <a:ext cx="290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r:id="rId10" imgW="2905760" imgH="405765" progId="Equation.3">
                  <p:embed/>
                </p:oleObj>
              </mc:Choice>
              <mc:Fallback>
                <p:oleObj r:id="rId10" imgW="2905760" imgH="405765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62600" y="3716338"/>
                        <a:ext cx="2908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任意多边形 15370"/>
          <p:cNvSpPr/>
          <p:nvPr/>
        </p:nvSpPr>
        <p:spPr>
          <a:xfrm>
            <a:off x="1714500" y="3411538"/>
            <a:ext cx="1562100" cy="1066800"/>
          </a:xfrm>
          <a:custGeom>
            <a:avLst/>
            <a:gdLst>
              <a:gd name="txL" fmla="*/ 0 w 984"/>
              <a:gd name="txT" fmla="*/ 0 h 672"/>
              <a:gd name="txR" fmla="*/ 984 w 984"/>
              <a:gd name="txB" fmla="*/ 672 h 672"/>
            </a:gdLst>
            <a:ahLst/>
            <a:cxnLst>
              <a:cxn ang="0">
                <a:pos x="1562100" y="0"/>
              </a:cxn>
              <a:cxn ang="0">
                <a:pos x="114300" y="533400"/>
              </a:cxn>
              <a:cxn ang="0">
                <a:pos x="876300" y="1066800"/>
              </a:cxn>
            </a:cxnLst>
            <a:rect l="txL" t="txT" r="txR" b="txB"/>
            <a:pathLst>
              <a:path w="984" h="672">
                <a:moveTo>
                  <a:pt x="984" y="0"/>
                </a:moveTo>
                <a:cubicBezTo>
                  <a:pt x="564" y="112"/>
                  <a:pt x="144" y="224"/>
                  <a:pt x="72" y="336"/>
                </a:cubicBezTo>
                <a:cubicBezTo>
                  <a:pt x="0" y="448"/>
                  <a:pt x="472" y="616"/>
                  <a:pt x="552" y="672"/>
                </a:cubicBezTo>
              </a:path>
            </a:pathLst>
          </a:custGeom>
          <a:noFill/>
          <a:ln w="28575" cap="rnd" cmpd="sng">
            <a:solidFill>
              <a:srgbClr val="FF0000">
                <a:alpha val="100000"/>
              </a:srgbClr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372" name="对象 15371"/>
          <p:cNvGraphicFramePr/>
          <p:nvPr/>
        </p:nvGraphicFramePr>
        <p:xfrm>
          <a:off x="914400" y="4929188"/>
          <a:ext cx="1358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r:id="rId12" imgW="1357630" imgH="304800" progId="Equation.3">
                  <p:embed/>
                </p:oleObj>
              </mc:Choice>
              <mc:Fallback>
                <p:oleObj r:id="rId12" imgW="1357630" imgH="3048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14400" y="4929188"/>
                        <a:ext cx="13589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直接连接符 15372"/>
          <p:cNvSpPr/>
          <p:nvPr/>
        </p:nvSpPr>
        <p:spPr>
          <a:xfrm flipH="1">
            <a:off x="1828800" y="3487738"/>
            <a:ext cx="1447800" cy="990600"/>
          </a:xfrm>
          <a:prstGeom prst="line">
            <a:avLst/>
          </a:prstGeom>
          <a:ln w="28575" cap="rnd" cmpd="sng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</p:sp>
      <p:graphicFrame>
        <p:nvGraphicFramePr>
          <p:cNvPr id="15374" name="对象 15373"/>
          <p:cNvGraphicFramePr/>
          <p:nvPr/>
        </p:nvGraphicFramePr>
        <p:xfrm>
          <a:off x="2362200" y="4929188"/>
          <a:ext cx="1828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r:id="rId14" imgW="1827530" imgH="405765" progId="Equation.3">
                  <p:embed/>
                </p:oleObj>
              </mc:Choice>
              <mc:Fallback>
                <p:oleObj r:id="rId14" imgW="1827530" imgH="405765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62200" y="4929188"/>
                        <a:ext cx="1828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5" name="任意多边形 15374"/>
          <p:cNvSpPr/>
          <p:nvPr/>
        </p:nvSpPr>
        <p:spPr>
          <a:xfrm>
            <a:off x="1689100" y="3411538"/>
            <a:ext cx="1663700" cy="1066800"/>
          </a:xfrm>
          <a:custGeom>
            <a:avLst/>
            <a:gdLst>
              <a:gd name="txL" fmla="*/ 0 w 1048"/>
              <a:gd name="txT" fmla="*/ 0 h 672"/>
              <a:gd name="txR" fmla="*/ 1048 w 1048"/>
              <a:gd name="txB" fmla="*/ 672 h 672"/>
            </a:gdLst>
            <a:ahLst/>
            <a:cxnLst>
              <a:cxn ang="0">
                <a:pos x="825500" y="0"/>
              </a:cxn>
              <a:cxn ang="0">
                <a:pos x="139700" y="533400"/>
              </a:cxn>
              <a:cxn ang="0">
                <a:pos x="1663700" y="1066800"/>
              </a:cxn>
            </a:cxnLst>
            <a:rect l="txL" t="txT" r="txR" b="txB"/>
            <a:pathLst>
              <a:path w="1048" h="672">
                <a:moveTo>
                  <a:pt x="520" y="0"/>
                </a:moveTo>
                <a:cubicBezTo>
                  <a:pt x="260" y="112"/>
                  <a:pt x="0" y="224"/>
                  <a:pt x="88" y="336"/>
                </a:cubicBezTo>
                <a:cubicBezTo>
                  <a:pt x="176" y="448"/>
                  <a:pt x="888" y="616"/>
                  <a:pt x="1048" y="672"/>
                </a:cubicBezTo>
              </a:path>
            </a:pathLst>
          </a:custGeom>
          <a:noFill/>
          <a:ln w="28575" cap="rnd" cmpd="sng">
            <a:solidFill>
              <a:srgbClr val="0000FF">
                <a:alpha val="100000"/>
              </a:srgbClr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376" name="对象 15375"/>
          <p:cNvGraphicFramePr/>
          <p:nvPr/>
        </p:nvGraphicFramePr>
        <p:xfrm>
          <a:off x="4191000" y="4929188"/>
          <a:ext cx="2400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r:id="rId16" imgW="2398395" imgH="405765" progId="Equation.3">
                  <p:embed/>
                </p:oleObj>
              </mc:Choice>
              <mc:Fallback>
                <p:oleObj r:id="rId16" imgW="2398395" imgH="405765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191000" y="4929188"/>
                        <a:ext cx="2400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7" name="任意多边形 15376"/>
          <p:cNvSpPr/>
          <p:nvPr/>
        </p:nvSpPr>
        <p:spPr>
          <a:xfrm>
            <a:off x="1905000" y="3411538"/>
            <a:ext cx="1600200" cy="1066800"/>
          </a:xfrm>
          <a:custGeom>
            <a:avLst/>
            <a:gdLst>
              <a:gd name="txL" fmla="*/ 0 w 888"/>
              <a:gd name="txT" fmla="*/ 0 h 624"/>
              <a:gd name="txR" fmla="*/ 888 w 888"/>
              <a:gd name="txB" fmla="*/ 624 h 624"/>
            </a:gdLst>
            <a:ahLst/>
            <a:cxnLst>
              <a:cxn ang="0">
                <a:pos x="0" y="0"/>
              </a:cxn>
              <a:cxn ang="0">
                <a:pos x="1470454" y="492369"/>
              </a:cxn>
              <a:cxn ang="0">
                <a:pos x="778476" y="1066800"/>
              </a:cxn>
            </a:cxnLst>
            <a:rect l="txL" t="txT" r="txR" b="txB"/>
            <a:pathLst>
              <a:path w="888" h="624">
                <a:moveTo>
                  <a:pt x="0" y="0"/>
                </a:moveTo>
                <a:cubicBezTo>
                  <a:pt x="372" y="92"/>
                  <a:pt x="744" y="184"/>
                  <a:pt x="816" y="288"/>
                </a:cubicBezTo>
                <a:cubicBezTo>
                  <a:pt x="888" y="392"/>
                  <a:pt x="496" y="568"/>
                  <a:pt x="432" y="624"/>
                </a:cubicBezTo>
              </a:path>
            </a:pathLst>
          </a:custGeom>
          <a:noFill/>
          <a:ln w="28575" cap="rnd" cmpd="sng">
            <a:solidFill>
              <a:srgbClr val="0000FF">
                <a:alpha val="100000"/>
              </a:srgbClr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378" name="对象 15377"/>
          <p:cNvGraphicFramePr/>
          <p:nvPr/>
        </p:nvGraphicFramePr>
        <p:xfrm>
          <a:off x="6629400" y="4929188"/>
          <a:ext cx="1854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r:id="rId18" imgW="1852295" imgH="405765" progId="Equation.3">
                  <p:embed/>
                </p:oleObj>
              </mc:Choice>
              <mc:Fallback>
                <p:oleObj r:id="rId18" imgW="1852295" imgH="40576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629400" y="4929188"/>
                        <a:ext cx="18542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9" name="对象 15378"/>
          <p:cNvGraphicFramePr/>
          <p:nvPr/>
        </p:nvGraphicFramePr>
        <p:xfrm>
          <a:off x="914400" y="5559425"/>
          <a:ext cx="6921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r:id="rId20" imgW="697865" imgH="304800" progId="Equation.3">
                  <p:embed/>
                </p:oleObj>
              </mc:Choice>
              <mc:Fallback>
                <p:oleObj r:id="rId20" imgW="697865" imgH="3048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914400" y="5559425"/>
                        <a:ext cx="692150" cy="32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0" name="对象 15379"/>
          <p:cNvGraphicFramePr/>
          <p:nvPr/>
        </p:nvGraphicFramePr>
        <p:xfrm>
          <a:off x="1685925" y="5514975"/>
          <a:ext cx="65881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r:id="rId22" imgW="584200" imgH="368300" progId="Equation.3">
                  <p:embed/>
                </p:oleObj>
              </mc:Choice>
              <mc:Fallback>
                <p:oleObj r:id="rId22" imgW="584200" imgH="3683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685925" y="5514975"/>
                        <a:ext cx="658813" cy="401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1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62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63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17409"/>
          <p:cNvSpPr txBox="1"/>
          <p:nvPr/>
        </p:nvSpPr>
        <p:spPr>
          <a:xfrm>
            <a:off x="684213" y="611188"/>
            <a:ext cx="17287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同理可得</a:t>
            </a:r>
          </a:p>
        </p:txBody>
      </p:sp>
      <p:graphicFrame>
        <p:nvGraphicFramePr>
          <p:cNvPr id="17412" name="对象 17411"/>
          <p:cNvGraphicFramePr/>
          <p:nvPr/>
        </p:nvGraphicFramePr>
        <p:xfrm>
          <a:off x="3005138" y="1738313"/>
          <a:ext cx="590550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r:id="rId4" imgW="786765" imgH="355600" progId="Equation.3">
                  <p:embed/>
                </p:oleObj>
              </mc:Choice>
              <mc:Fallback>
                <p:oleObj r:id="rId4" imgW="786765" imgH="3556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05138" y="1738313"/>
                        <a:ext cx="590550" cy="227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对象 17412"/>
          <p:cNvGraphicFramePr/>
          <p:nvPr/>
        </p:nvGraphicFramePr>
        <p:xfrm>
          <a:off x="4013200" y="1252538"/>
          <a:ext cx="1873250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r:id="rId6" imgW="1028700" imgH="711200" progId="Equation.DSMT4">
                  <p:embed/>
                </p:oleObj>
              </mc:Choice>
              <mc:Fallback>
                <p:oleObj r:id="rId6" imgW="1028700" imgH="7112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13200" y="1252538"/>
                        <a:ext cx="1873250" cy="1198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对象 17413"/>
          <p:cNvGraphicFramePr/>
          <p:nvPr/>
        </p:nvGraphicFramePr>
        <p:xfrm>
          <a:off x="5902325" y="1731963"/>
          <a:ext cx="723900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r:id="rId8" imgW="965200" imgH="368300" progId="Equation.3">
                  <p:embed/>
                </p:oleObj>
              </mc:Choice>
              <mc:Fallback>
                <p:oleObj r:id="rId8" imgW="965200" imgH="3683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02325" y="1731963"/>
                        <a:ext cx="723900" cy="233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对象 17414"/>
          <p:cNvGraphicFramePr/>
          <p:nvPr/>
        </p:nvGraphicFramePr>
        <p:xfrm>
          <a:off x="1211263" y="2606675"/>
          <a:ext cx="187325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r:id="rId10" imgW="1028700" imgH="711200" progId="Equation.DSMT4">
                  <p:embed/>
                </p:oleObj>
              </mc:Choice>
              <mc:Fallback>
                <p:oleObj r:id="rId10" imgW="1028700" imgH="7112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11263" y="2606675"/>
                        <a:ext cx="1873250" cy="1123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对象 17415"/>
          <p:cNvGraphicFramePr/>
          <p:nvPr/>
        </p:nvGraphicFramePr>
        <p:xfrm>
          <a:off x="3046413" y="3055938"/>
          <a:ext cx="590550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r:id="rId12" imgW="786765" imgH="355600" progId="Equation.3">
                  <p:embed/>
                </p:oleObj>
              </mc:Choice>
              <mc:Fallback>
                <p:oleObj r:id="rId12" imgW="786765" imgH="3556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046413" y="3055938"/>
                        <a:ext cx="590550" cy="225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矩形 17416"/>
          <p:cNvSpPr/>
          <p:nvPr/>
        </p:nvSpPr>
        <p:spPr>
          <a:xfrm>
            <a:off x="746125" y="3840163"/>
            <a:ext cx="28035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故方程组的解为</a:t>
            </a:r>
            <a:r>
              <a:rPr lang="en-US" altLang="zh-CN" sz="2800" b="1" dirty="0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7418" name="对象 17417"/>
          <p:cNvGraphicFramePr/>
          <p:nvPr/>
        </p:nvGraphicFramePr>
        <p:xfrm>
          <a:off x="957263" y="4576763"/>
          <a:ext cx="14160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r:id="rId14" imgW="1752600" imgH="825500" progId="Equation.3">
                  <p:embed/>
                </p:oleObj>
              </mc:Choice>
              <mc:Fallback>
                <p:oleObj r:id="rId14" imgW="1752600" imgH="8255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57263" y="4576763"/>
                        <a:ext cx="1416050" cy="592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对象 17418"/>
          <p:cNvGraphicFramePr/>
          <p:nvPr/>
        </p:nvGraphicFramePr>
        <p:xfrm>
          <a:off x="2635250" y="4522788"/>
          <a:ext cx="14763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r:id="rId16" imgW="1828800" imgH="825500" progId="Equation.3">
                  <p:embed/>
                </p:oleObj>
              </mc:Choice>
              <mc:Fallback>
                <p:oleObj r:id="rId16" imgW="1828800" imgH="8255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635250" y="4522788"/>
                        <a:ext cx="1476375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对象 17419"/>
          <p:cNvGraphicFramePr/>
          <p:nvPr/>
        </p:nvGraphicFramePr>
        <p:xfrm>
          <a:off x="4295775" y="4522788"/>
          <a:ext cx="14700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r:id="rId18" imgW="1790700" imgH="825500" progId="Equation.3">
                  <p:embed/>
                </p:oleObj>
              </mc:Choice>
              <mc:Fallback>
                <p:oleObj r:id="rId18" imgW="1790700" imgH="8255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295775" y="4522788"/>
                        <a:ext cx="1470025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1830388" y="1360488"/>
          <a:ext cx="363537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r:id="rId20" imgW="165100" imgH="673100" progId="Equation.DSMT4">
                  <p:embed/>
                </p:oleObj>
              </mc:Choice>
              <mc:Fallback>
                <p:oleObj r:id="rId20" imgW="165100" imgH="6731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830388" y="1360488"/>
                        <a:ext cx="363537" cy="1060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5076825" y="1289050"/>
          <a:ext cx="363538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r:id="rId22" imgW="165100" imgH="673100" progId="Equation.DSMT4">
                  <p:embed/>
                </p:oleObj>
              </mc:Choice>
              <mc:Fallback>
                <p:oleObj r:id="rId22" imgW="165100" imgH="6731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076825" y="1289050"/>
                        <a:ext cx="363538" cy="1127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2630488" y="2606675"/>
          <a:ext cx="36195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r:id="rId23" imgW="165100" imgH="673100" progId="Equation.DSMT4">
                  <p:embed/>
                </p:oleObj>
              </mc:Choice>
              <mc:Fallback>
                <p:oleObj r:id="rId23" imgW="165100" imgH="6731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630488" y="2606675"/>
                        <a:ext cx="361950" cy="1042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1174750" y="1289050"/>
          <a:ext cx="1817688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r:id="rId24" imgW="1016000" imgH="711200" progId="Equation.DSMT4">
                  <p:embed/>
                </p:oleObj>
              </mc:Choice>
              <mc:Fallback>
                <p:oleObj r:id="rId24" imgW="1016000" imgH="7112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174750" y="1289050"/>
                        <a:ext cx="1817688" cy="1127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304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305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306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542</Words>
  <Application>Microsoft Office PowerPoint</Application>
  <PresentationFormat>全屏显示(4:3)</PresentationFormat>
  <Paragraphs>110</Paragraphs>
  <Slides>18</Slides>
  <Notes>2</Notes>
  <HiddenSlides>2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黑体</vt:lpstr>
      <vt:lpstr>宋体</vt:lpstr>
      <vt:lpstr>微软雅黑</vt:lpstr>
      <vt:lpstr>Agency FB</vt:lpstr>
      <vt:lpstr>Arial</vt:lpstr>
      <vt:lpstr>Calibri</vt:lpstr>
      <vt:lpstr>Times New Roman</vt:lpstr>
      <vt:lpstr>默认设计模板</vt:lpstr>
      <vt:lpstr>模板</vt:lpstr>
      <vt:lpstr>Microsoft Equation 3.0</vt:lpstr>
      <vt:lpstr>MathType 6.0 Equation</vt:lpstr>
      <vt:lpstr>Equation.KSEE3</vt:lpstr>
      <vt:lpstr>PowerPoint 演示文稿</vt:lpstr>
      <vt:lpstr>PowerPoint 演示文稿</vt:lpstr>
      <vt:lpstr>PowerPoint 演示文稿</vt:lpstr>
      <vt:lpstr>PowerPoint 演示文稿</vt:lpstr>
      <vt:lpstr>定理 1   (克莱姆法则)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Lenovo</cp:lastModifiedBy>
  <cp:revision>43</cp:revision>
  <dcterms:created xsi:type="dcterms:W3CDTF">2016-12-02T08:56:00Z</dcterms:created>
  <dcterms:modified xsi:type="dcterms:W3CDTF">2022-05-20T02:36:41Z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604A347A45EC4913865E39041644F805</vt:lpwstr>
  </property>
</Properties>
</file>