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29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D1F450-2699-4797-96C4-4866A60817C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918D27-9B26-44AE-81CC-D1CD7CB7F5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6D391F-224F-49F2-9BF2-18196D42A889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6.png"/><Relationship Id="rId4" Type="http://schemas.openxmlformats.org/officeDocument/2006/relationships/image" Target="../media/image28.wmf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2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7.png"/><Relationship Id="rId4" Type="http://schemas.openxmlformats.org/officeDocument/2006/relationships/image" Target="../media/image31.wmf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7.png"/><Relationship Id="rId4" Type="http://schemas.openxmlformats.org/officeDocument/2006/relationships/image" Target="../media/image34.wmf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png"/><Relationship Id="rId4" Type="http://schemas.openxmlformats.org/officeDocument/2006/relationships/image" Target="../media/image14.w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6.png"/><Relationship Id="rId4" Type="http://schemas.openxmlformats.org/officeDocument/2006/relationships/image" Target="../media/image17.wmf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.png"/><Relationship Id="rId5" Type="http://schemas.openxmlformats.org/officeDocument/2006/relationships/image" Target="../media/image20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6.png"/><Relationship Id="rId4" Type="http://schemas.openxmlformats.org/officeDocument/2006/relationships/image" Target="../media/image24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2052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53" name="组合 2"/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2054" name="直接连接符 5"/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4"/>
          <p:cNvGrpSpPr/>
          <p:nvPr/>
        </p:nvGrpSpPr>
        <p:grpSpPr bwMode="auto">
          <a:xfrm>
            <a:off x="611505" y="5283200"/>
            <a:ext cx="2880375" cy="646331"/>
            <a:chOff x="-29950" y="52752"/>
            <a:chExt cx="2880652" cy="647696"/>
          </a:xfrm>
        </p:grpSpPr>
        <p:sp>
          <p:nvSpPr>
            <p:cNvPr id="2060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2768973" cy="6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 </a:t>
              </a:r>
              <a:r>
                <a:rPr lang="en-US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</a:t>
              </a:r>
            </a:p>
          </p:txBody>
        </p:sp>
        <p:cxnSp>
          <p:nvCxnSpPr>
            <p:cNvPr id="2061" name="直接连接符 9"/>
            <p:cNvCxnSpPr>
              <a:cxnSpLocks noChangeShapeType="1"/>
            </p:cNvCxnSpPr>
            <p:nvPr/>
          </p:nvCxnSpPr>
          <p:spPr bwMode="auto">
            <a:xfrm>
              <a:off x="-29950" y="647731"/>
              <a:ext cx="2880652" cy="0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1265"/>
          <p:cNvSpPr/>
          <p:nvPr/>
        </p:nvSpPr>
        <p:spPr>
          <a:xfrm>
            <a:off x="577850" y="976313"/>
            <a:ext cx="13430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3315" name="对象 11266"/>
          <p:cNvGraphicFramePr/>
          <p:nvPr/>
        </p:nvGraphicFramePr>
        <p:xfrm>
          <a:off x="1920875" y="765175"/>
          <a:ext cx="4140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5359400" imgH="977900" progId="Equation.3">
                  <p:embed/>
                </p:oleObj>
              </mc:Choice>
              <mc:Fallback>
                <p:oleObj r:id="rId3" imgW="5359400" imgH="977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75" y="765175"/>
                        <a:ext cx="4140200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本框 1"/>
          <p:cNvSpPr txBox="1"/>
          <p:nvPr/>
        </p:nvSpPr>
        <p:spPr>
          <a:xfrm>
            <a:off x="1403350" y="1914525"/>
            <a:ext cx="2955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已知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A=B,</a:t>
            </a: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x,y,z.</a:t>
            </a:r>
          </a:p>
        </p:txBody>
      </p:sp>
      <p:sp>
        <p:nvSpPr>
          <p:cNvPr id="11269" name="文本框 11268"/>
          <p:cNvSpPr txBox="1"/>
          <p:nvPr/>
        </p:nvSpPr>
        <p:spPr>
          <a:xfrm>
            <a:off x="877888" y="2774950"/>
            <a:ext cx="5397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9225" y="2774950"/>
            <a:ext cx="29559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A=B,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0350" y="5114925"/>
            <a:ext cx="2955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x=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19250" y="3654743"/>
          <a:ext cx="41402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5" imgW="5359400" imgH="977900" progId="Equation.3">
                  <p:embed/>
                </p:oleObj>
              </mc:Choice>
              <mc:Fallback>
                <p:oleObj r:id="rId5" imgW="5359400" imgH="977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654743"/>
                        <a:ext cx="4140200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29100" y="5114925"/>
            <a:ext cx="8794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2 .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33725" y="5114925"/>
            <a:ext cx="8112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3,</a:t>
            </a:r>
            <a:endParaRPr lang="zh-CN" altLang="en-US" sz="2800" dirty="0"/>
          </a:p>
        </p:txBody>
      </p:sp>
      <p:pic>
        <p:nvPicPr>
          <p:cNvPr id="1332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051685" y="4275455"/>
            <a:ext cx="431800" cy="43180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19700" y="4292600"/>
            <a:ext cx="431800" cy="4318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59655" y="3716655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27855" y="4292600"/>
            <a:ext cx="431800" cy="43180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87675" y="4292600"/>
            <a:ext cx="431800" cy="4318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5875" y="3653155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3" grpId="0"/>
      <p:bldP spid="4" grpId="0"/>
      <p:bldP spid="9" grpId="0"/>
      <p:bldP spid="10" grpId="0"/>
      <p:bldP spid="2" grpId="0" animBg="1"/>
      <p:bldP spid="2" grpId="1" animBg="1"/>
      <p:bldP spid="6" grpId="0" animBg="1"/>
      <p:bldP spid="6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6386"/>
          <p:cNvSpPr txBox="1"/>
          <p:nvPr/>
        </p:nvSpPr>
        <p:spPr>
          <a:xfrm>
            <a:off x="573088" y="601663"/>
            <a:ext cx="7191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39" name="矩形 33"/>
          <p:cNvSpPr/>
          <p:nvPr/>
        </p:nvSpPr>
        <p:spPr>
          <a:xfrm>
            <a:off x="1292225" y="601663"/>
            <a:ext cx="74041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,…,x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个变量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,…,y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之间的</a:t>
            </a:r>
            <a:endParaRPr lang="zh-CN" altLang="en-US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4340" name="文本框 1"/>
          <p:cNvSpPr txBox="1"/>
          <p:nvPr/>
        </p:nvSpPr>
        <p:spPr>
          <a:xfrm>
            <a:off x="1476375" y="1773238"/>
            <a:ext cx="12541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关系式</a:t>
            </a:r>
          </a:p>
        </p:txBody>
      </p:sp>
      <p:sp>
        <p:nvSpPr>
          <p:cNvPr id="3" name="矩形 33"/>
          <p:cNvSpPr/>
          <p:nvPr/>
        </p:nvSpPr>
        <p:spPr>
          <a:xfrm>
            <a:off x="1368425" y="2997200"/>
            <a:ext cx="72485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表示一个从变量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,…,x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到变量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,…,y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endParaRPr lang="zh-CN" altLang="en-US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6392" name="文本框 16391"/>
          <p:cNvSpPr txBox="1"/>
          <p:nvPr/>
        </p:nvSpPr>
        <p:spPr>
          <a:xfrm>
            <a:off x="1416050" y="3652838"/>
            <a:ext cx="1692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线性变换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6393" name="对象 16392"/>
          <p:cNvGraphicFramePr/>
          <p:nvPr/>
        </p:nvGraphicFramePr>
        <p:xfrm>
          <a:off x="3108325" y="368935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3" imgW="2272030" imgH="482600" progId="Equation.3">
                  <p:embed/>
                </p:oleObj>
              </mc:Choice>
              <mc:Fallback>
                <p:oleObj r:id="rId3" imgW="2272030" imgH="482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325" y="3689350"/>
                        <a:ext cx="2273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3"/>
          <p:cNvGraphicFramePr/>
          <p:nvPr/>
        </p:nvGraphicFramePr>
        <p:xfrm>
          <a:off x="2758758" y="1268730"/>
          <a:ext cx="420624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5" imgW="2095500" imgH="939800" progId="Equation.3">
                  <p:embed/>
                </p:oleObj>
              </mc:Choice>
              <mc:Fallback>
                <p:oleObj r:id="rId5" imgW="2095500" imgH="939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8758" y="1268730"/>
                        <a:ext cx="4206240" cy="167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484438" y="4225925"/>
          <a:ext cx="445611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7" imgW="4914900" imgH="2057400" progId="Equation.3">
                  <p:embed/>
                </p:oleObj>
              </mc:Choice>
              <mc:Fallback>
                <p:oleObj r:id="rId7" imgW="4914900" imgH="2057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438" y="4225925"/>
                        <a:ext cx="4456112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矩形 17410"/>
          <p:cNvSpPr/>
          <p:nvPr/>
        </p:nvSpPr>
        <p:spPr>
          <a:xfrm>
            <a:off x="3413125" y="4243388"/>
            <a:ext cx="419100" cy="18002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9600" y="4221163"/>
            <a:ext cx="387350" cy="18002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0113" y="4227513"/>
            <a:ext cx="395287" cy="18002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434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92" grpId="0"/>
      <p:bldP spid="17411" grpId="0" bldLvl="0" animBg="1"/>
      <p:bldP spid="8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文本框 17418"/>
          <p:cNvSpPr txBox="1"/>
          <p:nvPr/>
        </p:nvSpPr>
        <p:spPr>
          <a:xfrm>
            <a:off x="4322763" y="1739900"/>
            <a:ext cx="42068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线性变换的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系数矩阵</a:t>
            </a:r>
          </a:p>
        </p:txBody>
      </p:sp>
      <p:sp>
        <p:nvSpPr>
          <p:cNvPr id="18434" name="矩形 18433"/>
          <p:cNvSpPr/>
          <p:nvPr/>
        </p:nvSpPr>
        <p:spPr>
          <a:xfrm>
            <a:off x="754063" y="2708275"/>
            <a:ext cx="6807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线性变换与矩阵之间存在着一一对应关系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8435" name="矩形 18434"/>
          <p:cNvSpPr/>
          <p:nvPr/>
        </p:nvSpPr>
        <p:spPr>
          <a:xfrm>
            <a:off x="754063" y="3748088"/>
            <a:ext cx="2320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若线性变换为</a:t>
            </a:r>
          </a:p>
        </p:txBody>
      </p:sp>
      <p:graphicFrame>
        <p:nvGraphicFramePr>
          <p:cNvPr id="18436" name="对象 18435"/>
          <p:cNvGraphicFramePr/>
          <p:nvPr/>
        </p:nvGraphicFramePr>
        <p:xfrm>
          <a:off x="3205163" y="3213100"/>
          <a:ext cx="10112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3" imgW="1384300" imgH="2057400" progId="Equation.3">
                  <p:embed/>
                </p:oleObj>
              </mc:Choice>
              <mc:Fallback>
                <p:oleObj r:id="rId3" imgW="1384300" imgH="2057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5163" y="3213100"/>
                        <a:ext cx="1011237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18436"/>
          <p:cNvSpPr/>
          <p:nvPr/>
        </p:nvSpPr>
        <p:spPr>
          <a:xfrm>
            <a:off x="4387850" y="3748088"/>
            <a:ext cx="287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称之为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恒等变换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8438" name="对象 18437"/>
          <p:cNvGraphicFramePr/>
          <p:nvPr/>
        </p:nvGraphicFramePr>
        <p:xfrm>
          <a:off x="1920875" y="4627563"/>
          <a:ext cx="89058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5" imgW="1384300" imgH="2057400" progId="Equation.3">
                  <p:embed/>
                </p:oleObj>
              </mc:Choice>
              <mc:Fallback>
                <p:oleObj r:id="rId5" imgW="1384300" imgH="2057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75" y="4627563"/>
                        <a:ext cx="890588" cy="162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438"/>
          <p:cNvGrpSpPr/>
          <p:nvPr/>
        </p:nvGrpSpPr>
        <p:grpSpPr>
          <a:xfrm>
            <a:off x="2968625" y="5143500"/>
            <a:ext cx="1600200" cy="471488"/>
            <a:chOff x="2064" y="2871"/>
            <a:chExt cx="1008" cy="297"/>
          </a:xfrm>
        </p:grpSpPr>
        <p:sp>
          <p:nvSpPr>
            <p:cNvPr id="15377" name="直接连接符 18439"/>
            <p:cNvSpPr/>
            <p:nvPr/>
          </p:nvSpPr>
          <p:spPr>
            <a:xfrm>
              <a:off x="2064" y="3168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5378" name="矩形 18440"/>
            <p:cNvSpPr/>
            <p:nvPr/>
          </p:nvSpPr>
          <p:spPr>
            <a:xfrm>
              <a:off x="2304" y="2871"/>
              <a:ext cx="50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对应</a:t>
              </a:r>
            </a:p>
          </p:txBody>
        </p:sp>
      </p:grpSp>
      <p:graphicFrame>
        <p:nvGraphicFramePr>
          <p:cNvPr id="18442" name="对象 18441"/>
          <p:cNvGraphicFramePr/>
          <p:nvPr/>
        </p:nvGraphicFramePr>
        <p:xfrm>
          <a:off x="4752975" y="4781550"/>
          <a:ext cx="16160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6" imgW="2590800" imgH="2044700" progId="Equation.3">
                  <p:embed/>
                </p:oleObj>
              </mc:Choice>
              <mc:Fallback>
                <p:oleObj r:id="rId6" imgW="2590800" imgH="2044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2975" y="4781550"/>
                        <a:ext cx="1616075" cy="151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矩形 18442"/>
          <p:cNvSpPr/>
          <p:nvPr/>
        </p:nvSpPr>
        <p:spPr>
          <a:xfrm>
            <a:off x="6296025" y="5275263"/>
            <a:ext cx="1622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单位阵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5372" name="文本框 1"/>
          <p:cNvSpPr txBox="1"/>
          <p:nvPr/>
        </p:nvSpPr>
        <p:spPr>
          <a:xfrm>
            <a:off x="611188" y="603250"/>
            <a:ext cx="67595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由线性变换的系数所构成的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endParaRPr lang="zh-CN" altLang="en-US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流程图: 数据 2"/>
          <p:cNvSpPr/>
          <p:nvPr/>
        </p:nvSpPr>
        <p:spPr>
          <a:xfrm rot="18480000">
            <a:off x="5344319" y="4537869"/>
            <a:ext cx="430213" cy="1968500"/>
          </a:xfrm>
          <a:prstGeom prst="flowChartInputOutpu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7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对象 79873"/>
          <p:cNvGraphicFramePr/>
          <p:nvPr/>
        </p:nvGraphicFramePr>
        <p:xfrm>
          <a:off x="933450" y="1052195"/>
          <a:ext cx="338963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11" imgW="1663700" imgH="939800" progId="Equation.3">
                  <p:embed/>
                </p:oleObj>
              </mc:Choice>
              <mc:Fallback>
                <p:oleObj r:id="rId11" imgW="1663700" imgH="939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450" y="1052195"/>
                        <a:ext cx="3389630" cy="174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8434" grpId="0"/>
      <p:bldP spid="18435" grpId="0"/>
      <p:bldP spid="18437" grpId="0"/>
      <p:bldP spid="18443" grpId="0"/>
      <p:bldP spid="18443" grpId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12290"/>
          <p:cNvSpPr/>
          <p:nvPr/>
        </p:nvSpPr>
        <p:spPr>
          <a:xfrm>
            <a:off x="587375" y="1004888"/>
            <a:ext cx="2508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矩阵的概念</a:t>
            </a:r>
          </a:p>
        </p:txBody>
      </p:sp>
      <p:sp>
        <p:nvSpPr>
          <p:cNvPr id="17412" name="文本框 1"/>
          <p:cNvSpPr txBox="1"/>
          <p:nvPr/>
        </p:nvSpPr>
        <p:spPr>
          <a:xfrm>
            <a:off x="755650" y="2043113"/>
            <a:ext cx="36401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列的一个数表</a:t>
            </a:r>
          </a:p>
        </p:txBody>
      </p:sp>
      <p:sp>
        <p:nvSpPr>
          <p:cNvPr id="17413" name="矩形 13315"/>
          <p:cNvSpPr/>
          <p:nvPr/>
        </p:nvSpPr>
        <p:spPr>
          <a:xfrm>
            <a:off x="569913" y="3357563"/>
            <a:ext cx="34569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矩阵的同型和相等</a:t>
            </a:r>
          </a:p>
        </p:txBody>
      </p:sp>
      <p:sp>
        <p:nvSpPr>
          <p:cNvPr id="17414" name="矩形 14337"/>
          <p:cNvSpPr/>
          <p:nvPr/>
        </p:nvSpPr>
        <p:spPr>
          <a:xfrm>
            <a:off x="611188" y="4927600"/>
            <a:ext cx="23383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特殊矩阵</a:t>
            </a:r>
          </a:p>
        </p:txBody>
      </p:sp>
      <p:graphicFrame>
        <p:nvGraphicFramePr>
          <p:cNvPr id="14339" name="对象 14338"/>
          <p:cNvGraphicFramePr/>
          <p:nvPr/>
        </p:nvGraphicFramePr>
        <p:xfrm>
          <a:off x="2847975" y="4202113"/>
          <a:ext cx="2032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381000" imgH="2044065" progId="Equation.3">
                  <p:embed/>
                </p:oleObj>
              </mc:Choice>
              <mc:Fallback>
                <p:oleObj r:id="rId3" imgW="381000" imgH="20440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7975" y="4202113"/>
                        <a:ext cx="203200" cy="202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16263" y="4243388"/>
            <a:ext cx="1155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方阵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028916" y="4306888"/>
          <a:ext cx="116713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5" imgW="545465" imgH="215900" progId="Equation.3">
                  <p:embed/>
                </p:oleObj>
              </mc:Choice>
              <mc:Fallback>
                <p:oleObj r:id="rId5" imgW="545465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8916" y="4306888"/>
                        <a:ext cx="116713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16263" y="5022850"/>
            <a:ext cx="2863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行矩阵与列矩阵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3116263" y="5718175"/>
            <a:ext cx="1435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零矩阵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489575" y="3887788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单位矩阵，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9575" y="4591050"/>
            <a:ext cx="18716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对角矩阵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1" name="对象 10"/>
          <p:cNvGraphicFramePr/>
          <p:nvPr/>
        </p:nvGraphicFramePr>
        <p:xfrm>
          <a:off x="5273675" y="3960813"/>
          <a:ext cx="10080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7" imgW="381000" imgH="2044065" progId="Equation.3">
                  <p:embed/>
                </p:oleObj>
              </mc:Choice>
              <mc:Fallback>
                <p:oleObj r:id="rId7" imgW="381000" imgH="20440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3675" y="3960813"/>
                        <a:ext cx="1008063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17" name="对象 79873"/>
          <p:cNvGraphicFramePr/>
          <p:nvPr/>
        </p:nvGraphicFramePr>
        <p:xfrm>
          <a:off x="3837623" y="1365885"/>
          <a:ext cx="373062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11" imgW="1663700" imgH="939800" progId="Equation.3">
                  <p:embed/>
                </p:oleObj>
              </mc:Choice>
              <mc:Fallback>
                <p:oleObj r:id="rId11" imgW="1663700" imgH="939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7623" y="1365885"/>
                        <a:ext cx="3730625" cy="1922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92165">
            <a:extLst>
              <a:ext uri="{FF2B5EF4-FFF2-40B4-BE49-F238E27FC236}">
                <a16:creationId xmlns:a16="http://schemas.microsoft.com/office/drawing/2014/main" id="{23159ECF-8F7D-4645-A911-B7AF994D15F4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小结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AECFEBB-EB81-4D98-8A4A-78D38381B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5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3333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7412" grpId="0"/>
      <p:bldP spid="17413" grpId="0"/>
      <p:bldP spid="17414" grpId="0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3" name="标题 74762"/>
          <p:cNvSpPr>
            <a:spLocks noGrp="1"/>
          </p:cNvSpPr>
          <p:nvPr/>
        </p:nvSpPr>
        <p:spPr>
          <a:xfrm>
            <a:off x="1844675" y="1784771"/>
            <a:ext cx="4525963" cy="715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一、矩阵概念的引入</a:t>
            </a:r>
          </a:p>
        </p:txBody>
      </p:sp>
      <p:sp>
        <p:nvSpPr>
          <p:cNvPr id="4099" name="矩形 4111"/>
          <p:cNvSpPr/>
          <p:nvPr/>
        </p:nvSpPr>
        <p:spPr>
          <a:xfrm>
            <a:off x="1844675" y="2840459"/>
            <a:ext cx="3962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二、矩阵的定义</a:t>
            </a:r>
          </a:p>
        </p:txBody>
      </p:sp>
      <p:sp>
        <p:nvSpPr>
          <p:cNvPr id="4100" name="矩形 7172"/>
          <p:cNvSpPr/>
          <p:nvPr/>
        </p:nvSpPr>
        <p:spPr>
          <a:xfrm>
            <a:off x="1844675" y="3702471"/>
            <a:ext cx="41767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三、几种特殊矩阵</a:t>
            </a:r>
          </a:p>
        </p:txBody>
      </p:sp>
      <p:sp>
        <p:nvSpPr>
          <p:cNvPr id="4101" name="矩形 10251"/>
          <p:cNvSpPr/>
          <p:nvPr/>
        </p:nvSpPr>
        <p:spPr>
          <a:xfrm>
            <a:off x="1844675" y="4564484"/>
            <a:ext cx="61182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四、同型矩阵与矩阵相等的概念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标题 74762"/>
          <p:cNvSpPr>
            <a:spLocks noGrp="1"/>
          </p:cNvSpPr>
          <p:nvPr/>
        </p:nvSpPr>
        <p:spPr>
          <a:xfrm>
            <a:off x="107504" y="527049"/>
            <a:ext cx="4525963" cy="715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第一节  矩阵的概念</a:t>
            </a:r>
          </a:p>
        </p:txBody>
      </p:sp>
      <p:pic>
        <p:nvPicPr>
          <p:cNvPr id="410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3" name="标题 74762"/>
          <p:cNvSpPr>
            <a:spLocks noGrp="1"/>
          </p:cNvSpPr>
          <p:nvPr/>
        </p:nvSpPr>
        <p:spPr>
          <a:xfrm>
            <a:off x="2992930" y="84931"/>
            <a:ext cx="4525963" cy="715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一、矩阵概念的引入</a:t>
            </a:r>
          </a:p>
        </p:txBody>
      </p:sp>
      <p:graphicFrame>
        <p:nvGraphicFramePr>
          <p:cNvPr id="4097" name="对象 74753"/>
          <p:cNvGraphicFramePr/>
          <p:nvPr>
            <p:extLst>
              <p:ext uri="{D42A27DB-BD31-4B8C-83A1-F6EECF244321}">
                <p14:modId xmlns:p14="http://schemas.microsoft.com/office/powerpoint/2010/main" val="4275437270"/>
              </p:ext>
            </p:extLst>
          </p:nvPr>
        </p:nvGraphicFramePr>
        <p:xfrm>
          <a:off x="2267268" y="1052736"/>
          <a:ext cx="37719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4876800" imgH="2209800" progId="Equation.3">
                  <p:embed/>
                </p:oleObj>
              </mc:Choice>
              <mc:Fallback>
                <p:oleObj r:id="rId3" imgW="4876800" imgH="220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268" y="1052736"/>
                        <a:ext cx="3771900" cy="189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文本框 74754"/>
          <p:cNvSpPr txBox="1"/>
          <p:nvPr/>
        </p:nvSpPr>
        <p:spPr>
          <a:xfrm>
            <a:off x="238125" y="1584548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线性方程组</a:t>
            </a:r>
          </a:p>
        </p:txBody>
      </p:sp>
      <p:sp>
        <p:nvSpPr>
          <p:cNvPr id="4099" name="文本框 74755"/>
          <p:cNvSpPr txBox="1"/>
          <p:nvPr/>
        </p:nvSpPr>
        <p:spPr>
          <a:xfrm>
            <a:off x="6199188" y="1582961"/>
            <a:ext cx="19843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的解取决于</a:t>
            </a:r>
          </a:p>
        </p:txBody>
      </p:sp>
      <p:sp>
        <p:nvSpPr>
          <p:cNvPr id="2" name="文本框 74758"/>
          <p:cNvSpPr txBox="1"/>
          <p:nvPr/>
        </p:nvSpPr>
        <p:spPr>
          <a:xfrm>
            <a:off x="412750" y="3122613"/>
            <a:ext cx="4054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系数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 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=1,2,…,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endParaRPr lang="zh-CN" altLang="en-US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文本框 74758"/>
          <p:cNvSpPr txBox="1"/>
          <p:nvPr/>
        </p:nvSpPr>
        <p:spPr>
          <a:xfrm>
            <a:off x="4467225" y="3122613"/>
            <a:ext cx="3952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常数项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=1,2,…,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123" name="矩形 75779"/>
          <p:cNvSpPr/>
          <p:nvPr/>
        </p:nvSpPr>
        <p:spPr>
          <a:xfrm>
            <a:off x="412750" y="3635375"/>
            <a:ext cx="84883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线性方程组的系数与常数项按原位置可排为一个数表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609850" y="4076700"/>
          <a:ext cx="29797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5" imgW="2955290" imgH="1741170" progId="Equation.KSEE3">
                  <p:embed/>
                </p:oleObj>
              </mc:Choice>
              <mc:Fallback>
                <p:oleObj r:id="rId5" imgW="2955290" imgH="174117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9850" y="4076700"/>
                        <a:ext cx="2979738" cy="181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76250" y="5876925"/>
            <a:ext cx="35067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这样的</a:t>
            </a:r>
            <a:r>
              <a:rPr lang="zh-CN" altLang="zh-CN" sz="2800" b="1" dirty="0">
                <a:solidFill>
                  <a:srgbClr val="FF0000"/>
                </a:solidFill>
              </a:rPr>
              <a:t>数表称为矩阵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13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2DD127-1165-4182-B67E-FF01DF52DE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/>
      <p:bldP spid="4098" grpId="0"/>
      <p:bldP spid="4099" grpId="0"/>
      <p:bldP spid="2" grpId="0"/>
      <p:bldP spid="3" grpId="0"/>
      <p:bldP spid="5123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4111"/>
          <p:cNvSpPr/>
          <p:nvPr/>
        </p:nvSpPr>
        <p:spPr>
          <a:xfrm>
            <a:off x="3419872" y="220663"/>
            <a:ext cx="39624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二、矩阵的定义</a:t>
            </a:r>
          </a:p>
        </p:txBody>
      </p:sp>
      <p:sp>
        <p:nvSpPr>
          <p:cNvPr id="19469" name="文本框 78851"/>
          <p:cNvSpPr txBox="1"/>
          <p:nvPr/>
        </p:nvSpPr>
        <p:spPr>
          <a:xfrm>
            <a:off x="676275" y="1035050"/>
            <a:ext cx="24288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 个数</a:t>
            </a:r>
          </a:p>
        </p:txBody>
      </p:sp>
      <p:graphicFrame>
        <p:nvGraphicFramePr>
          <p:cNvPr id="19473" name="对象 78855"/>
          <p:cNvGraphicFramePr/>
          <p:nvPr/>
        </p:nvGraphicFramePr>
        <p:xfrm>
          <a:off x="3105150" y="1100138"/>
          <a:ext cx="3810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4432300" imgH="469900" progId="Equation.3">
                  <p:embed/>
                </p:oleObj>
              </mc:Choice>
              <mc:Fallback>
                <p:oleObj r:id="rId4" imgW="4432300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5150" y="1100138"/>
                        <a:ext cx="38100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78856"/>
          <p:cNvGraphicFramePr/>
          <p:nvPr/>
        </p:nvGraphicFramePr>
        <p:xfrm>
          <a:off x="2944813" y="1873250"/>
          <a:ext cx="227488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6" imgW="2857500" imgH="2032000" progId="Equation.3">
                  <p:embed/>
                </p:oleObj>
              </mc:Choice>
              <mc:Fallback>
                <p:oleObj r:id="rId6" imgW="2857500" imgH="2032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4813" y="1873250"/>
                        <a:ext cx="2274887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78857"/>
          <p:cNvGrpSpPr/>
          <p:nvPr/>
        </p:nvGrpSpPr>
        <p:grpSpPr>
          <a:xfrm>
            <a:off x="1058863" y="3379788"/>
            <a:ext cx="2768600" cy="522287"/>
            <a:chOff x="576" y="3264"/>
            <a:chExt cx="1744" cy="329"/>
          </a:xfrm>
        </p:grpSpPr>
        <p:sp>
          <p:nvSpPr>
            <p:cNvPr id="6174" name="文本框 78858"/>
            <p:cNvSpPr txBox="1"/>
            <p:nvPr/>
          </p:nvSpPr>
          <p:spPr>
            <a:xfrm>
              <a:off x="576" y="3264"/>
              <a:ext cx="17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称为            矩阵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6175" name="对象 78859"/>
            <p:cNvGraphicFramePr/>
            <p:nvPr/>
          </p:nvGraphicFramePr>
          <p:xfrm>
            <a:off x="1104" y="3339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r:id="rId8" imgW="875665" imgH="254000" progId="Equation.3">
                    <p:embed/>
                  </p:oleObj>
                </mc:Choice>
                <mc:Fallback>
                  <p:oleObj r:id="rId8" imgW="875665" imgH="2540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04" y="3339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4" name="文本框 78861"/>
          <p:cNvSpPr txBox="1"/>
          <p:nvPr/>
        </p:nvSpPr>
        <p:spPr>
          <a:xfrm>
            <a:off x="3827463" y="3379788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8863" y="1466850"/>
            <a:ext cx="2444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列的数表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969125" y="1035050"/>
            <a:ext cx="12557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排成的</a:t>
            </a:r>
          </a:p>
        </p:txBody>
      </p:sp>
      <p:graphicFrame>
        <p:nvGraphicFramePr>
          <p:cNvPr id="9217" name="对象 79873"/>
          <p:cNvGraphicFramePr/>
          <p:nvPr/>
        </p:nvGraphicFramePr>
        <p:xfrm>
          <a:off x="2194878" y="3943985"/>
          <a:ext cx="3580765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10" imgW="1663700" imgH="939800" progId="Equation.3">
                  <p:embed/>
                </p:oleObj>
              </mc:Choice>
              <mc:Fallback>
                <p:oleObj r:id="rId10" imgW="1663700" imgH="939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4878" y="3943985"/>
                        <a:ext cx="3580765" cy="1844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矩形标注 5132"/>
          <p:cNvSpPr/>
          <p:nvPr/>
        </p:nvSpPr>
        <p:spPr>
          <a:xfrm>
            <a:off x="5902325" y="2924175"/>
            <a:ext cx="1727200" cy="455613"/>
          </a:xfrm>
          <a:prstGeom prst="wedgeRectCallout">
            <a:avLst>
              <a:gd name="adj1" fmla="val -77259"/>
              <a:gd name="adj2" fmla="val 503130"/>
            </a:avLst>
          </a:prstGeom>
          <a:noFill/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行标</a:t>
            </a:r>
          </a:p>
        </p:txBody>
      </p:sp>
      <p:sp>
        <p:nvSpPr>
          <p:cNvPr id="5134" name="矩形标注 5133"/>
          <p:cNvSpPr/>
          <p:nvPr/>
        </p:nvSpPr>
        <p:spPr>
          <a:xfrm>
            <a:off x="6815138" y="3498850"/>
            <a:ext cx="1728787" cy="403225"/>
          </a:xfrm>
          <a:prstGeom prst="wedgeRectCallout">
            <a:avLst>
              <a:gd name="adj1" fmla="val -119324"/>
              <a:gd name="adj2" fmla="val 439903"/>
            </a:avLst>
          </a:prstGeom>
          <a:noFill/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列标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572125" y="4752975"/>
            <a:ext cx="3429000" cy="892175"/>
            <a:chOff x="8787" y="8984"/>
            <a:chExt cx="5399" cy="1406"/>
          </a:xfrm>
        </p:grpSpPr>
        <p:sp>
          <p:nvSpPr>
            <p:cNvPr id="6172" name="文本框 3"/>
            <p:cNvSpPr txBox="1"/>
            <p:nvPr/>
          </p:nvSpPr>
          <p:spPr>
            <a:xfrm>
              <a:off x="10544" y="8984"/>
              <a:ext cx="3643" cy="725"/>
            </a:xfrm>
            <a:prstGeom prst="rect">
              <a:avLst/>
            </a:prstGeom>
            <a:solidFill>
              <a:srgbClr val="6C2927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矩阵</a:t>
              </a: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的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m,n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元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8787" y="9707"/>
              <a:ext cx="1782" cy="683"/>
            </a:xfrm>
            <a:prstGeom prst="straightConnector1">
              <a:avLst/>
            </a:prstGeom>
            <a:ln w="28575">
              <a:solidFill>
                <a:srgbClr val="6C292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文本框 5122"/>
          <p:cNvSpPr txBox="1"/>
          <p:nvPr/>
        </p:nvSpPr>
        <p:spPr>
          <a:xfrm>
            <a:off x="962025" y="571817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简记为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08225" y="5776913"/>
            <a:ext cx="33543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A=A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78861"/>
          <p:cNvSpPr txBox="1"/>
          <p:nvPr/>
        </p:nvSpPr>
        <p:spPr>
          <a:xfrm>
            <a:off x="4716463" y="5788025"/>
            <a:ext cx="17589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616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08ED7E1-6823-49BB-AA59-ABCCF6CB38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9469" grpId="0"/>
      <p:bldP spid="8204" grpId="0"/>
      <p:bldP spid="2" grpId="0"/>
      <p:bldP spid="3" grpId="0"/>
      <p:bldP spid="5133" grpId="0" bldLvl="0" animBg="1"/>
      <p:bldP spid="5134" grpId="0" bldLvl="0" animBg="1"/>
      <p:bldP spid="5123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5130"/>
          <p:cNvSpPr txBox="1"/>
          <p:nvPr/>
        </p:nvSpPr>
        <p:spPr>
          <a:xfrm>
            <a:off x="608013" y="606425"/>
            <a:ext cx="50053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元素是实数的矩阵称为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实矩阵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5132" name="矩形 5131"/>
          <p:cNvSpPr/>
          <p:nvPr/>
        </p:nvSpPr>
        <p:spPr>
          <a:xfrm>
            <a:off x="608013" y="1292225"/>
            <a:ext cx="50053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元素是复数的矩阵称为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复矩阵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147" name="文本框 6146"/>
          <p:cNvSpPr txBox="1"/>
          <p:nvPr/>
        </p:nvSpPr>
        <p:spPr>
          <a:xfrm>
            <a:off x="676275" y="2206625"/>
            <a:ext cx="8985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graphicFrame>
        <p:nvGraphicFramePr>
          <p:cNvPr id="6148" name="对象 6147"/>
          <p:cNvGraphicFramePr/>
          <p:nvPr/>
        </p:nvGraphicFramePr>
        <p:xfrm>
          <a:off x="1711325" y="2068513"/>
          <a:ext cx="208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2362200" imgH="977900" progId="Equation.3">
                  <p:embed/>
                </p:oleObj>
              </mc:Choice>
              <mc:Fallback>
                <p:oleObj r:id="rId3" imgW="2362200" imgH="977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1325" y="2068513"/>
                        <a:ext cx="2082800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文本框 6149"/>
          <p:cNvSpPr txBox="1"/>
          <p:nvPr/>
        </p:nvSpPr>
        <p:spPr>
          <a:xfrm>
            <a:off x="3987800" y="2259013"/>
            <a:ext cx="30273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是一个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实矩阵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6152" name="对象 6151"/>
          <p:cNvGraphicFramePr/>
          <p:nvPr/>
        </p:nvGraphicFramePr>
        <p:xfrm>
          <a:off x="1773079" y="3271996"/>
          <a:ext cx="1998980" cy="137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5" imgW="1143000" imgH="711200" progId="Equation.DSMT4">
                  <p:embed/>
                </p:oleObj>
              </mc:Choice>
              <mc:Fallback>
                <p:oleObj r:id="rId5" imgW="1143000" imgH="711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079" y="3271996"/>
                        <a:ext cx="1998980" cy="1376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矩形 6153"/>
          <p:cNvSpPr/>
          <p:nvPr/>
        </p:nvSpPr>
        <p:spPr>
          <a:xfrm>
            <a:off x="3943350" y="3698875"/>
            <a:ext cx="31162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是一个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 复矩阵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6156" name="对象 6155"/>
          <p:cNvGraphicFramePr/>
          <p:nvPr/>
        </p:nvGraphicFramePr>
        <p:xfrm>
          <a:off x="1843088" y="4994275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7" imgW="443865" imgH="405765" progId="Equation.3">
                  <p:embed/>
                </p:oleObj>
              </mc:Choice>
              <mc:Fallback>
                <p:oleObj r:id="rId7" imgW="443865" imgH="4057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3088" y="4994275"/>
                        <a:ext cx="5238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矩形 6159"/>
          <p:cNvSpPr/>
          <p:nvPr/>
        </p:nvSpPr>
        <p:spPr>
          <a:xfrm>
            <a:off x="2470150" y="4924425"/>
            <a:ext cx="1954213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矩阵</a:t>
            </a:r>
          </a:p>
        </p:txBody>
      </p:sp>
      <p:sp>
        <p:nvSpPr>
          <p:cNvPr id="6161" name="矩形 6160"/>
          <p:cNvSpPr/>
          <p:nvPr/>
        </p:nvSpPr>
        <p:spPr>
          <a:xfrm>
            <a:off x="4259263" y="4924425"/>
            <a:ext cx="3873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----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不要与数值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相混淆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820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6147" grpId="0"/>
      <p:bldP spid="6150" grpId="0"/>
      <p:bldP spid="6154" grpId="0"/>
      <p:bldP spid="6160" grpId="0"/>
      <p:bldP spid="6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7169"/>
          <p:cNvSpPr/>
          <p:nvPr/>
        </p:nvSpPr>
        <p:spPr>
          <a:xfrm>
            <a:off x="684213" y="29606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例如</a:t>
            </a:r>
          </a:p>
        </p:txBody>
      </p:sp>
      <p:graphicFrame>
        <p:nvGraphicFramePr>
          <p:cNvPr id="7171" name="对象 7170"/>
          <p:cNvGraphicFramePr/>
          <p:nvPr/>
        </p:nvGraphicFramePr>
        <p:xfrm>
          <a:off x="2555875" y="2636520"/>
          <a:ext cx="1477645" cy="127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812800" imgH="711200" progId="Equation.3">
                  <p:embed/>
                </p:oleObj>
              </mc:Choice>
              <mc:Fallback>
                <p:oleObj r:id="rId3" imgW="812800" imgH="711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2636520"/>
                        <a:ext cx="1477645" cy="1273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矩形 7171"/>
          <p:cNvSpPr/>
          <p:nvPr/>
        </p:nvSpPr>
        <p:spPr>
          <a:xfrm>
            <a:off x="4344988" y="2960688"/>
            <a:ext cx="2863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是一个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阶方阵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9221" name="矩形 7172"/>
          <p:cNvSpPr/>
          <p:nvPr/>
        </p:nvSpPr>
        <p:spPr>
          <a:xfrm>
            <a:off x="3173412" y="173696"/>
            <a:ext cx="4176713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三、几种特殊矩阵</a:t>
            </a:r>
          </a:p>
        </p:txBody>
      </p:sp>
      <p:sp>
        <p:nvSpPr>
          <p:cNvPr id="7175" name="矩形 7174"/>
          <p:cNvSpPr/>
          <p:nvPr/>
        </p:nvSpPr>
        <p:spPr>
          <a:xfrm>
            <a:off x="685800" y="1219200"/>
            <a:ext cx="5562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宋体" panose="02010600030101010101" pitchFamily="2" charset="-122"/>
              </a:rPr>
              <a:t>行数与列数都等于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的矩阵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7180" name="矩形 7179"/>
          <p:cNvSpPr/>
          <p:nvPr/>
        </p:nvSpPr>
        <p:spPr>
          <a:xfrm>
            <a:off x="5956300" y="12192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阶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方阵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181" name="矩形 7180"/>
          <p:cNvSpPr/>
          <p:nvPr/>
        </p:nvSpPr>
        <p:spPr>
          <a:xfrm>
            <a:off x="1076325" y="1846263"/>
            <a:ext cx="23368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也可记作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en-US" altLang="zh-CN" sz="2800" b="1" i="1" baseline="-25000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8194" name="对象 8193"/>
          <p:cNvGraphicFramePr/>
          <p:nvPr/>
        </p:nvGraphicFramePr>
        <p:xfrm>
          <a:off x="7236460" y="4364990"/>
          <a:ext cx="909955" cy="173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647700" imgH="939800" progId="Equation.DSMT4">
                  <p:embed/>
                </p:oleObj>
              </mc:Choice>
              <mc:Fallback>
                <p:oleObj r:id="rId5" imgW="647700" imgH="939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6460" y="4364990"/>
                        <a:ext cx="909955" cy="1735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矩形 8194"/>
          <p:cNvSpPr/>
          <p:nvPr/>
        </p:nvSpPr>
        <p:spPr>
          <a:xfrm>
            <a:off x="827088" y="4954588"/>
            <a:ext cx="26844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只有一列的矩阵</a:t>
            </a:r>
          </a:p>
        </p:txBody>
      </p:sp>
      <p:sp>
        <p:nvSpPr>
          <p:cNvPr id="8196" name="矩形 8195"/>
          <p:cNvSpPr/>
          <p:nvPr/>
        </p:nvSpPr>
        <p:spPr>
          <a:xfrm>
            <a:off x="3413125" y="4954588"/>
            <a:ext cx="39370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列矩阵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列向量</a:t>
            </a:r>
            <a:r>
              <a:rPr lang="en-US" altLang="zh-CN" sz="2800" b="1" dirty="0">
                <a:latin typeface="宋体" panose="02010600030101010101" pitchFamily="2" charset="-122"/>
              </a:rPr>
              <a:t>).</a:t>
            </a:r>
          </a:p>
        </p:txBody>
      </p:sp>
      <p:sp>
        <p:nvSpPr>
          <p:cNvPr id="8200" name="文本框 8199"/>
          <p:cNvSpPr txBox="1"/>
          <p:nvPr/>
        </p:nvSpPr>
        <p:spPr>
          <a:xfrm>
            <a:off x="754063" y="4084638"/>
            <a:ext cx="33845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宋体" panose="02010600030101010101" pitchFamily="2" charset="-122"/>
              </a:rPr>
              <a:t>只有一行的矩阵</a:t>
            </a:r>
          </a:p>
        </p:txBody>
      </p:sp>
      <p:graphicFrame>
        <p:nvGraphicFramePr>
          <p:cNvPr id="8201" name="对象 8200"/>
          <p:cNvGraphicFramePr/>
          <p:nvPr/>
        </p:nvGraphicFramePr>
        <p:xfrm>
          <a:off x="2486025" y="4581525"/>
          <a:ext cx="2930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7" imgW="2640330" imgH="431800" progId="Equation.3">
                  <p:embed/>
                </p:oleObj>
              </mc:Choice>
              <mc:Fallback>
                <p:oleObj r:id="rId7" imgW="2640330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6025" y="4581525"/>
                        <a:ext cx="29305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文本框 8201"/>
          <p:cNvSpPr txBox="1"/>
          <p:nvPr/>
        </p:nvSpPr>
        <p:spPr>
          <a:xfrm>
            <a:off x="3779203" y="4087495"/>
            <a:ext cx="3937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行矩阵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行向量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923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2080EC3-410F-450E-A05E-43738DB3DD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2" grpId="0"/>
      <p:bldP spid="9221" grpId="0"/>
      <p:bldP spid="7175" grpId="0"/>
      <p:bldP spid="7180" grpId="0"/>
      <p:bldP spid="7181" grpId="0"/>
      <p:bldP spid="8195" grpId="0"/>
      <p:bldP spid="8196" grpId="0"/>
      <p:bldP spid="8200" grpId="0"/>
      <p:bldP spid="82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8196"/>
          <p:cNvGrpSpPr/>
          <p:nvPr/>
        </p:nvGrpSpPr>
        <p:grpSpPr>
          <a:xfrm>
            <a:off x="822325" y="43789600"/>
            <a:ext cx="6270625" cy="611188"/>
            <a:chOff x="518" y="3793"/>
            <a:chExt cx="3950" cy="385"/>
          </a:xfrm>
        </p:grpSpPr>
        <p:sp>
          <p:nvSpPr>
            <p:cNvPr id="10257" name="文本框 8197"/>
            <p:cNvSpPr txBox="1"/>
            <p:nvPr/>
          </p:nvSpPr>
          <p:spPr>
            <a:xfrm>
              <a:off x="518" y="3838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记作</a:t>
              </a:r>
            </a:p>
          </p:txBody>
        </p:sp>
        <p:graphicFrame>
          <p:nvGraphicFramePr>
            <p:cNvPr id="10258" name="对象 8198"/>
            <p:cNvGraphicFramePr/>
            <p:nvPr/>
          </p:nvGraphicFramePr>
          <p:xfrm>
            <a:off x="1440" y="3793"/>
            <a:ext cx="302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r:id="rId4" imgW="3338830" imgH="431800" progId="Equation.3">
                    <p:embed/>
                  </p:oleObj>
                </mc:Choice>
                <mc:Fallback>
                  <p:oleObj r:id="rId4" imgW="3338830" imgH="431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0" y="3793"/>
                          <a:ext cx="3028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3" name="矩形 8203"/>
          <p:cNvSpPr/>
          <p:nvPr/>
        </p:nvSpPr>
        <p:spPr>
          <a:xfrm>
            <a:off x="295275" y="569913"/>
            <a:ext cx="56896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宋体" panose="02010600030101010101" pitchFamily="2" charset="-122"/>
              </a:rPr>
              <a:t>元素全为零的矩阵称为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零矩阵，</a:t>
            </a:r>
          </a:p>
        </p:txBody>
      </p:sp>
      <p:graphicFrame>
        <p:nvGraphicFramePr>
          <p:cNvPr id="8208" name="对象 8207"/>
          <p:cNvGraphicFramePr/>
          <p:nvPr/>
        </p:nvGraphicFramePr>
        <p:xfrm>
          <a:off x="1971675" y="1911350"/>
          <a:ext cx="27384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6" imgW="1091565" imgH="457200" progId="Equation.DSMT4">
                  <p:embed/>
                </p:oleObj>
              </mc:Choice>
              <mc:Fallback>
                <p:oleObj r:id="rId6" imgW="1091565" imgH="457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1675" y="1911350"/>
                        <a:ext cx="2738438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矩形 8208"/>
          <p:cNvSpPr/>
          <p:nvPr/>
        </p:nvSpPr>
        <p:spPr>
          <a:xfrm>
            <a:off x="863600" y="1339850"/>
            <a:ext cx="4572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零矩阵记作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baseline="-25000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7170" name="矩形 7169"/>
          <p:cNvSpPr/>
          <p:nvPr/>
        </p:nvSpPr>
        <p:spPr>
          <a:xfrm>
            <a:off x="863600" y="22129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9218" name="矩形 9217"/>
          <p:cNvSpPr/>
          <p:nvPr/>
        </p:nvSpPr>
        <p:spPr>
          <a:xfrm>
            <a:off x="430213" y="3802063"/>
            <a:ext cx="19113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宋体" panose="02010600030101010101" pitchFamily="2" charset="-122"/>
              </a:rPr>
              <a:t>方阵</a:t>
            </a:r>
          </a:p>
        </p:txBody>
      </p:sp>
      <p:graphicFrame>
        <p:nvGraphicFramePr>
          <p:cNvPr id="9219" name="对象 9218"/>
          <p:cNvGraphicFramePr/>
          <p:nvPr/>
        </p:nvGraphicFramePr>
        <p:xfrm>
          <a:off x="2019300" y="3109913"/>
          <a:ext cx="34432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8" imgW="4292600" imgH="2184400" progId="Equation.3">
                  <p:embed/>
                </p:oleObj>
              </mc:Choice>
              <mc:Fallback>
                <p:oleObj r:id="rId8" imgW="4292600" imgH="2184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9300" y="3109913"/>
                        <a:ext cx="3443288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矩形 9219"/>
          <p:cNvSpPr/>
          <p:nvPr/>
        </p:nvSpPr>
        <p:spPr>
          <a:xfrm>
            <a:off x="863600" y="5283200"/>
            <a:ext cx="72215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单位矩阵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单位阵</a:t>
            </a:r>
            <a:r>
              <a:rPr lang="en-US" altLang="zh-CN" sz="2800" b="1" dirty="0">
                <a:latin typeface="宋体" panose="02010600030101010101" pitchFamily="2" charset="-122"/>
              </a:rPr>
              <a:t>),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单位矩阵记作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2"/>
          <p:cNvGrpSpPr/>
          <p:nvPr/>
        </p:nvGrpSpPr>
        <p:grpSpPr>
          <a:xfrm>
            <a:off x="3160713" y="3875088"/>
            <a:ext cx="3654425" cy="866775"/>
            <a:chOff x="4977" y="5960"/>
            <a:chExt cx="5755" cy="1366"/>
          </a:xfrm>
        </p:grpSpPr>
        <p:sp>
          <p:nvSpPr>
            <p:cNvPr id="2" name="流程图: 数据 1"/>
            <p:cNvSpPr/>
            <p:nvPr/>
          </p:nvSpPr>
          <p:spPr>
            <a:xfrm rot="18480000">
              <a:off x="6602" y="4323"/>
              <a:ext cx="590" cy="3850"/>
            </a:xfrm>
            <a:prstGeom prst="flowChartInputOutpu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8532" y="7101"/>
              <a:ext cx="707" cy="22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6" name="文本框 4"/>
            <p:cNvSpPr txBox="1"/>
            <p:nvPr/>
          </p:nvSpPr>
          <p:spPr>
            <a:xfrm>
              <a:off x="9240" y="6280"/>
              <a:ext cx="1492" cy="72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全为</a:t>
              </a:r>
              <a:r>
                <a:rPr lang="en-US" altLang="zh-CN" sz="24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1</a:t>
              </a:r>
            </a:p>
          </p:txBody>
        </p:sp>
      </p:grpSp>
      <p:pic>
        <p:nvPicPr>
          <p:cNvPr id="1025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/>
      <p:bldP spid="7170" grpId="0"/>
      <p:bldP spid="9218" grpId="0"/>
      <p:bldP spid="9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矩形 9230"/>
          <p:cNvSpPr/>
          <p:nvPr/>
        </p:nvSpPr>
        <p:spPr>
          <a:xfrm>
            <a:off x="1022350" y="2944813"/>
            <a:ext cx="47355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对角矩阵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对角阵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3" name="对象 9232"/>
          <p:cNvGraphicFramePr/>
          <p:nvPr/>
        </p:nvGraphicFramePr>
        <p:xfrm>
          <a:off x="2232025" y="719138"/>
          <a:ext cx="2497138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2882900" imgH="2209800" progId="Equation.3">
                  <p:embed/>
                </p:oleObj>
              </mc:Choice>
              <mc:Fallback>
                <p:oleObj r:id="rId3" imgW="2882900" imgH="2209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719138"/>
                        <a:ext cx="2497138" cy="179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9233"/>
          <p:cNvSpPr txBox="1"/>
          <p:nvPr/>
        </p:nvSpPr>
        <p:spPr>
          <a:xfrm>
            <a:off x="384175" y="1339850"/>
            <a:ext cx="18748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zh-CN" altLang="en-US" sz="2800" b="1" dirty="0">
                <a:latin typeface="宋体" panose="02010600030101010101" pitchFamily="2" charset="-122"/>
              </a:rPr>
              <a:t>方阵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2138363" y="1417638"/>
            <a:ext cx="4200525" cy="925512"/>
            <a:chOff x="3367" y="1837"/>
            <a:chExt cx="6616" cy="1458"/>
          </a:xfrm>
        </p:grpSpPr>
        <p:sp>
          <p:nvSpPr>
            <p:cNvPr id="3" name="流程图: 数据 2"/>
            <p:cNvSpPr/>
            <p:nvPr/>
          </p:nvSpPr>
          <p:spPr>
            <a:xfrm rot="18480000">
              <a:off x="5082" y="110"/>
              <a:ext cx="728" cy="4173"/>
            </a:xfrm>
            <a:prstGeom prst="flowChartInputOutpu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5" name="文本框 1"/>
            <p:cNvSpPr txBox="1"/>
            <p:nvPr/>
          </p:nvSpPr>
          <p:spPr>
            <a:xfrm>
              <a:off x="7767" y="2083"/>
              <a:ext cx="2216" cy="72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不全为零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V="1">
              <a:off x="7248" y="2905"/>
              <a:ext cx="520" cy="39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87755" y="3698875"/>
            <a:ext cx="52279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记作 </a:t>
            </a:r>
            <a:r>
              <a:rPr lang="el-GR" altLang="zh-CN" sz="2800" b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dirty="0">
                <a:latin typeface="Times New Roman" panose="02020603050405020304" pitchFamily="18" charset="0"/>
              </a:rPr>
              <a:t>,diag(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 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1127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10242"/>
          <p:cNvSpPr/>
          <p:nvPr/>
        </p:nvSpPr>
        <p:spPr>
          <a:xfrm>
            <a:off x="922338" y="398145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并且对应元素相等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0245" name="对象 10244"/>
          <p:cNvGraphicFramePr/>
          <p:nvPr/>
        </p:nvGraphicFramePr>
        <p:xfrm>
          <a:off x="2133600" y="4611688"/>
          <a:ext cx="515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3" imgW="5156200" imgH="469900" progId="Equation.3">
                  <p:embed/>
                </p:oleObj>
              </mc:Choice>
              <mc:Fallback>
                <p:oleObj r:id="rId3" imgW="5156200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4611688"/>
                        <a:ext cx="5156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矩形 10245"/>
          <p:cNvSpPr/>
          <p:nvPr/>
        </p:nvSpPr>
        <p:spPr>
          <a:xfrm>
            <a:off x="971550" y="5259388"/>
            <a:ext cx="40290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则称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相等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10249" name="矩形 10248"/>
          <p:cNvSpPr/>
          <p:nvPr/>
        </p:nvSpPr>
        <p:spPr>
          <a:xfrm>
            <a:off x="990600" y="226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10251" name="矩形 10250"/>
          <p:cNvSpPr/>
          <p:nvPr/>
        </p:nvSpPr>
        <p:spPr>
          <a:xfrm>
            <a:off x="4267200" y="226060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</a:rPr>
              <a:t>同型矩阵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5" name="矩形 10251"/>
          <p:cNvSpPr/>
          <p:nvPr/>
        </p:nvSpPr>
        <p:spPr>
          <a:xfrm>
            <a:off x="1987468" y="148622"/>
            <a:ext cx="6118225" cy="5222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四、同型矩阵与矩阵相等的概念</a:t>
            </a:r>
          </a:p>
        </p:txBody>
      </p:sp>
      <p:sp>
        <p:nvSpPr>
          <p:cNvPr id="10253" name="矩形 10252"/>
          <p:cNvSpPr/>
          <p:nvPr/>
        </p:nvSpPr>
        <p:spPr>
          <a:xfrm>
            <a:off x="657225" y="1177925"/>
            <a:ext cx="701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两个矩阵的行数相等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列数相等时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254" name="矩形 10253"/>
          <p:cNvSpPr/>
          <p:nvPr/>
        </p:nvSpPr>
        <p:spPr>
          <a:xfrm>
            <a:off x="649288" y="3284538"/>
            <a:ext cx="45831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两个矩阵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zh-CN" altLang="en-US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255" name="矩形 10254"/>
          <p:cNvSpPr/>
          <p:nvPr/>
        </p:nvSpPr>
        <p:spPr>
          <a:xfrm>
            <a:off x="5232400" y="3287713"/>
            <a:ext cx="21494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同型矩阵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0256" name="矩形 10255"/>
          <p:cNvSpPr/>
          <p:nvPr/>
        </p:nvSpPr>
        <p:spPr>
          <a:xfrm>
            <a:off x="4410075" y="5273675"/>
            <a:ext cx="175577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记作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A=B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58" name="矩形 10257"/>
          <p:cNvSpPr/>
          <p:nvPr/>
        </p:nvSpPr>
        <p:spPr>
          <a:xfrm>
            <a:off x="6253163" y="11811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同型矩阵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063750" y="1862138"/>
          <a:ext cx="9652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5" imgW="482600" imgH="711200" progId="Equation.3">
                  <p:embed/>
                </p:oleObj>
              </mc:Choice>
              <mc:Fallback>
                <p:oleObj r:id="rId5" imgW="482600" imgH="711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750" y="1862138"/>
                        <a:ext cx="965200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419475" y="1798638"/>
          <a:ext cx="7524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7" imgW="882015" imgH="1126490" progId="Equation.KSEE3">
                  <p:embed/>
                </p:oleObj>
              </mc:Choice>
              <mc:Fallback>
                <p:oleObj r:id="rId7" imgW="882015" imgH="112649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475" y="1798638"/>
                        <a:ext cx="752475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44813" y="2259013"/>
            <a:ext cx="7683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与</a:t>
            </a:r>
          </a:p>
        </p:txBody>
      </p:sp>
      <p:pic>
        <p:nvPicPr>
          <p:cNvPr id="1230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9F4BAB-9327-4185-96ED-6E39E5ED3F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6" grpId="0"/>
      <p:bldP spid="10249" grpId="0"/>
      <p:bldP spid="10251" grpId="0"/>
      <p:bldP spid="12295" grpId="0"/>
      <p:bldP spid="10253" grpId="0"/>
      <p:bldP spid="10254" grpId="0"/>
      <p:bldP spid="10255" grpId="0"/>
      <p:bldP spid="10256" grpId="0"/>
      <p:bldP spid="10258" grpId="0"/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551</Words>
  <Application>Microsoft Office PowerPoint</Application>
  <PresentationFormat>全屏显示(4:3)</PresentationFormat>
  <Paragraphs>96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Microsoft Equation 3.0</vt:lpstr>
      <vt:lpstr>Equation.KSEE3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64</cp:revision>
  <dcterms:created xsi:type="dcterms:W3CDTF">2016-12-02T08:56:00Z</dcterms:created>
  <dcterms:modified xsi:type="dcterms:W3CDTF">2022-05-20T02:48:24Z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A2918309C64143E1B7546432694B1025</vt:lpwstr>
  </property>
</Properties>
</file>