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9"/>
  </p:notesMasterIdLst>
  <p:sldIdLst>
    <p:sldId id="365" r:id="rId3"/>
    <p:sldId id="327" r:id="rId4"/>
    <p:sldId id="328" r:id="rId5"/>
    <p:sldId id="329" r:id="rId6"/>
    <p:sldId id="330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27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42" y="102"/>
      </p:cViewPr>
      <p:guideLst>
        <p:guide orient="horz" pos="2200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wmf"/><Relationship Id="rId18" Type="http://schemas.openxmlformats.org/officeDocument/2006/relationships/image" Target="../media/image11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12" Type="http://schemas.openxmlformats.org/officeDocument/2006/relationships/image" Target="../media/image106.wmf"/><Relationship Id="rId17" Type="http://schemas.openxmlformats.org/officeDocument/2006/relationships/image" Target="../media/image111.wmf"/><Relationship Id="rId2" Type="http://schemas.openxmlformats.org/officeDocument/2006/relationships/image" Target="../media/image96.wmf"/><Relationship Id="rId16" Type="http://schemas.openxmlformats.org/officeDocument/2006/relationships/image" Target="../media/image110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5" Type="http://schemas.openxmlformats.org/officeDocument/2006/relationships/image" Target="../media/image10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Relationship Id="rId14" Type="http://schemas.openxmlformats.org/officeDocument/2006/relationships/image" Target="../media/image10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144.wmf"/><Relationship Id="rId10" Type="http://schemas.openxmlformats.org/officeDocument/2006/relationships/image" Target="../media/image149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7.wmf"/><Relationship Id="rId18" Type="http://schemas.openxmlformats.org/officeDocument/2006/relationships/image" Target="../media/image24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12" Type="http://schemas.openxmlformats.org/officeDocument/2006/relationships/image" Target="../media/image236.wmf"/><Relationship Id="rId17" Type="http://schemas.openxmlformats.org/officeDocument/2006/relationships/image" Target="../media/image241.wmf"/><Relationship Id="rId2" Type="http://schemas.openxmlformats.org/officeDocument/2006/relationships/image" Target="../media/image226.wmf"/><Relationship Id="rId16" Type="http://schemas.openxmlformats.org/officeDocument/2006/relationships/image" Target="../media/image240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5" Type="http://schemas.openxmlformats.org/officeDocument/2006/relationships/image" Target="../media/image23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Relationship Id="rId14" Type="http://schemas.openxmlformats.org/officeDocument/2006/relationships/image" Target="../media/image2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8.wmf"/><Relationship Id="rId7" Type="http://schemas.openxmlformats.org/officeDocument/2006/relationships/image" Target="../media/image16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71.wmf"/><Relationship Id="rId3" Type="http://schemas.openxmlformats.org/officeDocument/2006/relationships/image" Target="../media/image56.wmf"/><Relationship Id="rId21" Type="http://schemas.openxmlformats.org/officeDocument/2006/relationships/image" Target="../media/image74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20" Type="http://schemas.openxmlformats.org/officeDocument/2006/relationships/image" Target="../media/image73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19" Type="http://schemas.openxmlformats.org/officeDocument/2006/relationships/image" Target="../media/image72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Relationship Id="rId22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55EB04-EA12-4D2E-8E58-49969BA953B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53AA95-B961-48B4-84A4-B74320E73C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355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560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277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4301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7B8D32-138F-4AC4-BB7F-1C7852F95F3A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1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5.png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image" Target="../media/image7.png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1.wmf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9" Type="http://schemas.openxmlformats.org/officeDocument/2006/relationships/oleObject" Target="../embeddings/oleObject69.bin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69.wmf"/><Relationship Id="rId42" Type="http://schemas.openxmlformats.org/officeDocument/2006/relationships/image" Target="../media/image72.wmf"/><Relationship Id="rId47" Type="http://schemas.openxmlformats.org/officeDocument/2006/relationships/oleObject" Target="../embeddings/oleObject74.bin"/><Relationship Id="rId50" Type="http://schemas.openxmlformats.org/officeDocument/2006/relationships/image" Target="../media/image6.png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71.wmf"/><Relationship Id="rId46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64.bin"/><Relationship Id="rId41" Type="http://schemas.openxmlformats.org/officeDocument/2006/relationships/oleObject" Target="../embeddings/oleObject7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4.wmf"/><Relationship Id="rId32" Type="http://schemas.openxmlformats.org/officeDocument/2006/relationships/image" Target="../media/image68.wmf"/><Relationship Id="rId37" Type="http://schemas.openxmlformats.org/officeDocument/2006/relationships/oleObject" Target="../embeddings/oleObject68.bin"/><Relationship Id="rId40" Type="http://schemas.openxmlformats.org/officeDocument/2006/relationships/oleObject" Target="../embeddings/oleObject70.bin"/><Relationship Id="rId45" Type="http://schemas.openxmlformats.org/officeDocument/2006/relationships/oleObject" Target="../embeddings/oleObject73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6.wmf"/><Relationship Id="rId36" Type="http://schemas.openxmlformats.org/officeDocument/2006/relationships/image" Target="../media/image70.wmf"/><Relationship Id="rId49" Type="http://schemas.openxmlformats.org/officeDocument/2006/relationships/image" Target="../media/image5.png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4" Type="http://schemas.openxmlformats.org/officeDocument/2006/relationships/image" Target="../media/image73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7.wmf"/><Relationship Id="rId35" Type="http://schemas.openxmlformats.org/officeDocument/2006/relationships/oleObject" Target="../embeddings/oleObject67.bin"/><Relationship Id="rId43" Type="http://schemas.openxmlformats.org/officeDocument/2006/relationships/oleObject" Target="../embeddings/oleObject72.bin"/><Relationship Id="rId48" Type="http://schemas.openxmlformats.org/officeDocument/2006/relationships/image" Target="../media/image75.wmf"/><Relationship Id="rId8" Type="http://schemas.openxmlformats.org/officeDocument/2006/relationships/image" Target="../media/image56.wmf"/><Relationship Id="rId5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3.wmf"/><Relationship Id="rId26" Type="http://schemas.openxmlformats.org/officeDocument/2006/relationships/image" Target="../media/image7.png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2.bin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0.wmf"/><Relationship Id="rId19" Type="http://schemas.openxmlformats.org/officeDocument/2006/relationships/image" Target="../media/image5.png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2.wmf"/><Relationship Id="rId26" Type="http://schemas.openxmlformats.org/officeDocument/2006/relationships/oleObject" Target="../embeddings/oleObject107.bin"/><Relationship Id="rId39" Type="http://schemas.openxmlformats.org/officeDocument/2006/relationships/image" Target="../media/image111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4.bin"/><Relationship Id="rId34" Type="http://schemas.openxmlformats.org/officeDocument/2006/relationships/oleObject" Target="../embeddings/oleObject111.bin"/><Relationship Id="rId42" Type="http://schemas.openxmlformats.org/officeDocument/2006/relationships/image" Target="../media/image5.png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1.bin"/><Relationship Id="rId25" Type="http://schemas.openxmlformats.org/officeDocument/2006/relationships/image" Target="../media/image104.wmf"/><Relationship Id="rId33" Type="http://schemas.openxmlformats.org/officeDocument/2006/relationships/image" Target="../media/image108.wmf"/><Relationship Id="rId38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oleObject" Target="../embeddings/oleObject103.bin"/><Relationship Id="rId29" Type="http://schemas.openxmlformats.org/officeDocument/2006/relationships/image" Target="../media/image106.wmf"/><Relationship Id="rId41" Type="http://schemas.openxmlformats.org/officeDocument/2006/relationships/image" Target="../media/image11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8.bin"/><Relationship Id="rId24" Type="http://schemas.openxmlformats.org/officeDocument/2006/relationships/oleObject" Target="../embeddings/oleObject106.bin"/><Relationship Id="rId32" Type="http://schemas.openxmlformats.org/officeDocument/2006/relationships/oleObject" Target="../embeddings/oleObject110.bin"/><Relationship Id="rId37" Type="http://schemas.openxmlformats.org/officeDocument/2006/relationships/image" Target="../media/image110.wmf"/><Relationship Id="rId40" Type="http://schemas.openxmlformats.org/officeDocument/2006/relationships/oleObject" Target="../embeddings/oleObject114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image" Target="../media/image103.wmf"/><Relationship Id="rId28" Type="http://schemas.openxmlformats.org/officeDocument/2006/relationships/oleObject" Target="../embeddings/oleObject108.bin"/><Relationship Id="rId36" Type="http://schemas.openxmlformats.org/officeDocument/2006/relationships/oleObject" Target="../embeddings/oleObject112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2.bin"/><Relationship Id="rId31" Type="http://schemas.openxmlformats.org/officeDocument/2006/relationships/image" Target="../media/image107.wmf"/><Relationship Id="rId44" Type="http://schemas.openxmlformats.org/officeDocument/2006/relationships/image" Target="../media/image7.png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wmf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05.wmf"/><Relationship Id="rId30" Type="http://schemas.openxmlformats.org/officeDocument/2006/relationships/oleObject" Target="../embeddings/oleObject109.bin"/><Relationship Id="rId35" Type="http://schemas.openxmlformats.org/officeDocument/2006/relationships/image" Target="../media/image109.wmf"/><Relationship Id="rId4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image" Target="../media/image7.png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wmf"/><Relationship Id="rId11" Type="http://schemas.openxmlformats.org/officeDocument/2006/relationships/image" Target="../media/image121.wmf"/><Relationship Id="rId5" Type="http://schemas.openxmlformats.org/officeDocument/2006/relationships/oleObject" Target="../embeddings/oleObject121.bin"/><Relationship Id="rId10" Type="http://schemas.openxmlformats.org/officeDocument/2006/relationships/oleObject" Target="../embeddings/oleObject124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3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7.png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image" Target="../media/image6.pn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5.png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3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5" Type="http://schemas.openxmlformats.org/officeDocument/2006/relationships/image" Target="../media/image6.png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1.wmf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8.wmf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5.png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7.wmf"/><Relationship Id="rId26" Type="http://schemas.openxmlformats.org/officeDocument/2006/relationships/image" Target="../media/image6.png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51.bin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Relationship Id="rId27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5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4.wmf"/><Relationship Id="rId19" Type="http://schemas.openxmlformats.org/officeDocument/2006/relationships/image" Target="../media/image7.png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70.bin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6.png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image" Target="../media/image5.png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72.wmf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79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4.wmf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181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79.wmf"/><Relationship Id="rId19" Type="http://schemas.openxmlformats.org/officeDocument/2006/relationships/image" Target="../media/image5.png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5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6.png"/><Relationship Id="rId4" Type="http://schemas.openxmlformats.org/officeDocument/2006/relationships/image" Target="../media/image184.wmf"/><Relationship Id="rId9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92.bin"/><Relationship Id="rId21" Type="http://schemas.openxmlformats.org/officeDocument/2006/relationships/image" Target="../media/image5.png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image" Target="../media/image7.png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2.wmf"/><Relationship Id="rId2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png"/><Relationship Id="rId5" Type="http://schemas.openxmlformats.org/officeDocument/2006/relationships/image" Target="../media/image8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01.bin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08.bin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6.png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image" Target="../media/image5.png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0.wmf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image" Target="../media/image5.png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1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19.wmf"/><Relationship Id="rId3" Type="http://schemas.openxmlformats.org/officeDocument/2006/relationships/oleObject" Target="../embeddings/oleObject217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16.wmf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215.wmf"/><Relationship Id="rId19" Type="http://schemas.openxmlformats.org/officeDocument/2006/relationships/image" Target="../media/image5.png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1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image" Target="../media/image7.png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2.wmf"/><Relationship Id="rId26" Type="http://schemas.openxmlformats.org/officeDocument/2006/relationships/image" Target="../media/image236.wmf"/><Relationship Id="rId39" Type="http://schemas.openxmlformats.org/officeDocument/2006/relationships/image" Target="../media/image5.png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34" Type="http://schemas.openxmlformats.org/officeDocument/2006/relationships/image" Target="../media/image240.wmf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33" Type="http://schemas.openxmlformats.org/officeDocument/2006/relationships/oleObject" Target="../embeddings/oleObject245.bin"/><Relationship Id="rId38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29" Type="http://schemas.openxmlformats.org/officeDocument/2006/relationships/oleObject" Target="../embeddings/oleObject243.bin"/><Relationship Id="rId41" Type="http://schemas.openxmlformats.org/officeDocument/2006/relationships/image" Target="../media/image7.png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35.wmf"/><Relationship Id="rId32" Type="http://schemas.openxmlformats.org/officeDocument/2006/relationships/image" Target="../media/image239.wmf"/><Relationship Id="rId37" Type="http://schemas.openxmlformats.org/officeDocument/2006/relationships/oleObject" Target="../embeddings/oleObject247.bin"/><Relationship Id="rId40" Type="http://schemas.openxmlformats.org/officeDocument/2006/relationships/image" Target="../media/image6.png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237.wmf"/><Relationship Id="rId36" Type="http://schemas.openxmlformats.org/officeDocument/2006/relationships/image" Target="../media/image241.wmf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38.bin"/><Relationship Id="rId31" Type="http://schemas.openxmlformats.org/officeDocument/2006/relationships/oleObject" Target="../embeddings/oleObject244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238.wmf"/><Relationship Id="rId35" Type="http://schemas.openxmlformats.org/officeDocument/2006/relationships/oleObject" Target="../embeddings/oleObject24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7.png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wmf"/><Relationship Id="rId17" Type="http://schemas.openxmlformats.org/officeDocument/2006/relationships/image" Target="../media/image17.wmf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20.wmf"/><Relationship Id="rId28" Type="http://schemas.openxmlformats.org/officeDocument/2006/relationships/image" Target="../media/image21.wmf"/><Relationship Id="rId10" Type="http://schemas.openxmlformats.org/officeDocument/2006/relationships/image" Target="../media/image14.wmf"/><Relationship Id="rId19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5.png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6.png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5.png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4">
            <a:extLst>
              <a:ext uri="{FF2B5EF4-FFF2-40B4-BE49-F238E27FC236}">
                <a16:creationId xmlns:a16="http://schemas.microsoft.com/office/drawing/2014/main" id="{A466383C-DCBE-46C5-8C46-A15FBD7725CA}"/>
              </a:ext>
            </a:extLst>
          </p:cNvPr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11" name="文本框 3">
              <a:extLst>
                <a:ext uri="{FF2B5EF4-FFF2-40B4-BE49-F238E27FC236}">
                  <a16:creationId xmlns:a16="http://schemas.microsoft.com/office/drawing/2014/main" id="{8BDA492D-4B36-45C5-AF27-6A1A1A5BF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" name="组合 2">
              <a:extLst>
                <a:ext uri="{FF2B5EF4-FFF2-40B4-BE49-F238E27FC236}">
                  <a16:creationId xmlns:a16="http://schemas.microsoft.com/office/drawing/2014/main" id="{7ECDECC4-6431-4BED-A162-1C7594B438E7}"/>
                </a:ext>
              </a:extLst>
            </p:cNvPr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14" name="直接连接符 5">
                <a:extLst>
                  <a:ext uri="{FF2B5EF4-FFF2-40B4-BE49-F238E27FC236}">
                    <a16:creationId xmlns:a16="http://schemas.microsoft.com/office/drawing/2014/main" id="{CA6401BB-42E3-440C-B4B5-9C23E7E2F1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等腰三角形 10">
                <a:extLst>
                  <a:ext uri="{FF2B5EF4-FFF2-40B4-BE49-F238E27FC236}">
                    <a16:creationId xmlns:a16="http://schemas.microsoft.com/office/drawing/2014/main" id="{BA8D8D42-C4DF-462E-AE6E-5F7ED875B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组合 4">
            <a:extLst>
              <a:ext uri="{FF2B5EF4-FFF2-40B4-BE49-F238E27FC236}">
                <a16:creationId xmlns:a16="http://schemas.microsoft.com/office/drawing/2014/main" id="{735F27CD-F5F3-4D89-9B88-6BBAAA537A34}"/>
              </a:ext>
            </a:extLst>
          </p:cNvPr>
          <p:cNvGrpSpPr/>
          <p:nvPr/>
        </p:nvGrpSpPr>
        <p:grpSpPr bwMode="auto">
          <a:xfrm>
            <a:off x="611505" y="5283200"/>
            <a:ext cx="2880375" cy="646331"/>
            <a:chOff x="-29950" y="52752"/>
            <a:chExt cx="2880652" cy="647696"/>
          </a:xfrm>
        </p:grpSpPr>
        <p:sp>
          <p:nvSpPr>
            <p:cNvPr id="17" name="文本框 3">
              <a:extLst>
                <a:ext uri="{FF2B5EF4-FFF2-40B4-BE49-F238E27FC236}">
                  <a16:creationId xmlns:a16="http://schemas.microsoft.com/office/drawing/2014/main" id="{AD3CC5BD-57CF-4772-AE35-473A8B414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2" y="52752"/>
              <a:ext cx="2768973" cy="64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第二章 </a:t>
              </a:r>
              <a:r>
                <a:rPr lang="en-US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</a:t>
              </a:r>
            </a:p>
          </p:txBody>
        </p:sp>
        <p:cxnSp>
          <p:nvCxnSpPr>
            <p:cNvPr id="18" name="直接连接符 9">
              <a:extLst>
                <a:ext uri="{FF2B5EF4-FFF2-40B4-BE49-F238E27FC236}">
                  <a16:creationId xmlns:a16="http://schemas.microsoft.com/office/drawing/2014/main" id="{C7622F14-E49C-4FAA-B9E9-A12B52A622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9950" y="647731"/>
              <a:ext cx="2880652" cy="0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0246"/>
          <p:cNvSpPr>
            <a:spLocks noGrp="1"/>
          </p:cNvSpPr>
          <p:nvPr/>
        </p:nvSpPr>
        <p:spPr>
          <a:xfrm>
            <a:off x="3372644" y="116632"/>
            <a:ext cx="4021137" cy="5905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三、矩阵的乘法</a:t>
            </a:r>
          </a:p>
        </p:txBody>
      </p:sp>
      <p:sp>
        <p:nvSpPr>
          <p:cNvPr id="10242" name="文本框 10241"/>
          <p:cNvSpPr txBox="1"/>
          <p:nvPr/>
        </p:nvSpPr>
        <p:spPr>
          <a:xfrm>
            <a:off x="339725" y="1130300"/>
            <a:ext cx="122396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09712" y="1116013"/>
            <a:ext cx="49514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是一个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46800" y="1130300"/>
            <a:ext cx="26225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是一个</a:t>
            </a:r>
            <a:endParaRPr lang="zh-CN" altLang="en-US" sz="2800" dirty="0"/>
          </a:p>
        </p:txBody>
      </p:sp>
      <p:sp>
        <p:nvSpPr>
          <p:cNvPr id="10263" name="矩形 10262"/>
          <p:cNvSpPr/>
          <p:nvPr/>
        </p:nvSpPr>
        <p:spPr>
          <a:xfrm>
            <a:off x="646113" y="2466975"/>
            <a:ext cx="4232275" cy="6715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规定矩阵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的乘积</a:t>
            </a:r>
          </a:p>
        </p:txBody>
      </p:sp>
      <p:sp>
        <p:nvSpPr>
          <p:cNvPr id="10249" name="文本框 10248"/>
          <p:cNvSpPr txBox="1"/>
          <p:nvPr/>
        </p:nvSpPr>
        <p:spPr>
          <a:xfrm>
            <a:off x="4716145" y="2466658"/>
            <a:ext cx="4486275" cy="671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是一个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243" name="对象 10242"/>
          <p:cNvGraphicFramePr/>
          <p:nvPr/>
        </p:nvGraphicFramePr>
        <p:xfrm>
          <a:off x="1654175" y="3292475"/>
          <a:ext cx="48006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3" imgW="6004560" imgH="774065" progId="Equation.KSEE3">
                  <p:embed/>
                </p:oleObj>
              </mc:Choice>
              <mc:Fallback>
                <p:oleObj r:id="rId3" imgW="6004560" imgH="774065" progId="Equation.KSEE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4175" y="3292475"/>
                        <a:ext cx="4800600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5383213" y="4233863"/>
          <a:ext cx="35099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5" imgW="3924300" imgH="419100" progId="Equation.KSEE3">
                  <p:embed/>
                </p:oleObj>
              </mc:Choice>
              <mc:Fallback>
                <p:oleObj r:id="rId5" imgW="3924300" imgH="41910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3213" y="4233863"/>
                        <a:ext cx="3509962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8025" y="1798638"/>
            <a:ext cx="1846263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矩阵，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238" y="3313113"/>
            <a:ext cx="896937" cy="6715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其中</a:t>
            </a:r>
          </a:p>
        </p:txBody>
      </p:sp>
      <p:sp>
        <p:nvSpPr>
          <p:cNvPr id="10245" name="文本框 10244"/>
          <p:cNvSpPr txBox="1"/>
          <p:nvPr/>
        </p:nvSpPr>
        <p:spPr>
          <a:xfrm>
            <a:off x="757238" y="4706938"/>
            <a:ext cx="268446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并把此乘积记作</a:t>
            </a:r>
          </a:p>
        </p:txBody>
      </p:sp>
      <p:graphicFrame>
        <p:nvGraphicFramePr>
          <p:cNvPr id="10246" name="对象 10245"/>
          <p:cNvGraphicFramePr/>
          <p:nvPr/>
        </p:nvGraphicFramePr>
        <p:xfrm>
          <a:off x="3441700" y="4803775"/>
          <a:ext cx="13493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7" imgW="1332865" imgH="330200" progId="Equation.3">
                  <p:embed/>
                </p:oleObj>
              </mc:Choice>
              <mc:Fallback>
                <p:oleObj r:id="rId7" imgW="1332865" imgH="330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1700" y="4803775"/>
                        <a:ext cx="1349375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2"/>
          <p:cNvGrpSpPr/>
          <p:nvPr/>
        </p:nvGrpSpPr>
        <p:grpSpPr>
          <a:xfrm>
            <a:off x="3408362" y="1301750"/>
            <a:ext cx="5772150" cy="1343025"/>
            <a:chOff x="4852" y="1867"/>
            <a:chExt cx="9091" cy="2116"/>
          </a:xfrm>
        </p:grpSpPr>
        <p:graphicFrame>
          <p:nvGraphicFramePr>
            <p:cNvPr id="14354" name="对象 6"/>
            <p:cNvGraphicFramePr>
              <a:graphicFrameLocks noChangeAspect="1"/>
            </p:cNvGraphicFramePr>
            <p:nvPr/>
          </p:nvGraphicFramePr>
          <p:xfrm>
            <a:off x="4852" y="1867"/>
            <a:ext cx="306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r:id="rId9" imgW="177165" imgH="241300" progId="Equation.DSMT4">
                    <p:embed/>
                  </p:oleObj>
                </mc:Choice>
                <mc:Fallback>
                  <p:oleObj r:id="rId9" imgW="177165" imgH="2413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52" y="1867"/>
                          <a:ext cx="306" cy="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对象 5"/>
            <p:cNvGraphicFramePr>
              <a:graphicFrameLocks noChangeAspect="1"/>
            </p:cNvGraphicFramePr>
            <p:nvPr/>
          </p:nvGraphicFramePr>
          <p:xfrm>
            <a:off x="10777" y="1888"/>
            <a:ext cx="295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r:id="rId11" imgW="177165" imgH="241300" progId="Equation.DSMT4">
                    <p:embed/>
                  </p:oleObj>
                </mc:Choice>
                <mc:Fallback>
                  <p:oleObj r:id="rId11" imgW="177165" imgH="2413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777" y="1888"/>
                          <a:ext cx="295" cy="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/>
            <p:cNvCxnSpPr>
              <a:stCxn id="0" idx="2"/>
            </p:cNvCxnSpPr>
            <p:nvPr/>
          </p:nvCxnSpPr>
          <p:spPr>
            <a:xfrm>
              <a:off x="5005" y="2397"/>
              <a:ext cx="7523" cy="11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0" idx="2"/>
            </p:cNvCxnSpPr>
            <p:nvPr/>
          </p:nvCxnSpPr>
          <p:spPr>
            <a:xfrm>
              <a:off x="10925" y="2417"/>
              <a:ext cx="1603" cy="11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8" name="文本框 11"/>
            <p:cNvSpPr txBox="1"/>
            <p:nvPr/>
          </p:nvSpPr>
          <p:spPr>
            <a:xfrm>
              <a:off x="12529" y="3161"/>
              <a:ext cx="1414" cy="822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条件</a:t>
              </a:r>
            </a:p>
          </p:txBody>
        </p:sp>
      </p:grpSp>
      <p:pic>
        <p:nvPicPr>
          <p:cNvPr id="1435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5B7A156-2046-4215-AD04-9EF5FAC0F3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0242" grpId="0"/>
      <p:bldP spid="3" grpId="0"/>
      <p:bldP spid="2" grpId="0"/>
      <p:bldP spid="10263" grpId="0"/>
      <p:bldP spid="10249" grpId="0"/>
      <p:bldP spid="4" grpId="0"/>
      <p:bldP spid="5" grpId="0"/>
      <p:bldP spid="10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123"/>
          <p:cNvGraphicFramePr>
            <a:graphicFrameLocks noChangeAspect="1"/>
          </p:cNvGraphicFramePr>
          <p:nvPr/>
        </p:nvGraphicFramePr>
        <p:xfrm>
          <a:off x="495300" y="622300"/>
          <a:ext cx="33242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3" imgW="1828800" imgH="952500" progId="Equation.DSMT4">
                  <p:embed/>
                </p:oleObj>
              </mc:Choice>
              <mc:Fallback>
                <p:oleObj r:id="rId3" imgW="1828800" imgH="952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" y="622300"/>
                        <a:ext cx="3324225" cy="173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3541713" y="622300"/>
          <a:ext cx="311785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5" imgW="1714500" imgH="952500" progId="Equation.DSMT4">
                  <p:embed/>
                </p:oleObj>
              </mc:Choice>
              <mc:Fallback>
                <p:oleObj r:id="rId5" imgW="1714500" imgH="952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1713" y="622300"/>
                        <a:ext cx="3117850" cy="173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54088" y="2830513"/>
          <a:ext cx="4848225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r:id="rId7" imgW="2438400" imgH="952500" progId="Equation.DSMT4">
                  <p:embed/>
                </p:oleObj>
              </mc:Choice>
              <mc:Fallback>
                <p:oleObj r:id="rId7" imgW="2438400" imgH="9525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4088" y="2830513"/>
                        <a:ext cx="4848225" cy="189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矩形 79882"/>
          <p:cNvSpPr/>
          <p:nvPr/>
        </p:nvSpPr>
        <p:spPr>
          <a:xfrm>
            <a:off x="1174750" y="676275"/>
            <a:ext cx="2105025" cy="3698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9884" name="矩形 79883"/>
          <p:cNvSpPr/>
          <p:nvPr/>
        </p:nvSpPr>
        <p:spPr>
          <a:xfrm>
            <a:off x="4197350" y="666750"/>
            <a:ext cx="317500" cy="164306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9885" name="矩形 79884"/>
          <p:cNvSpPr/>
          <p:nvPr/>
        </p:nvSpPr>
        <p:spPr>
          <a:xfrm>
            <a:off x="2962275" y="3024188"/>
            <a:ext cx="352425" cy="30956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6" name="对象 -2147482257"/>
          <p:cNvGraphicFramePr>
            <a:graphicFrameLocks noChangeAspect="1"/>
          </p:cNvGraphicFramePr>
          <p:nvPr/>
        </p:nvGraphicFramePr>
        <p:xfrm>
          <a:off x="1228884" y="4724242"/>
          <a:ext cx="36398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9" imgW="1917065" imgH="228600" progId="Equation.DSMT4">
                  <p:embed/>
                </p:oleObj>
              </mc:Choice>
              <mc:Fallback>
                <p:oleObj r:id="rId9" imgW="1917065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8884" y="4724242"/>
                        <a:ext cx="3639820" cy="43053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FF0000"/>
                        </a:solidFill>
                        <a:prstDash val="dash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228090" y="5269072"/>
          <a:ext cx="371284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11" imgW="1955800" imgH="228600" progId="Equation.DSMT4">
                  <p:embed/>
                </p:oleObj>
              </mc:Choice>
              <mc:Fallback>
                <p:oleObj r:id="rId11" imgW="19558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8090" y="5269072"/>
                        <a:ext cx="3712845" cy="429895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70C0"/>
                        </a:solidFill>
                        <a:prstDash val="dash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155700" y="1162050"/>
            <a:ext cx="2105025" cy="369888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6" name="矩形 15"/>
          <p:cNvSpPr/>
          <p:nvPr/>
        </p:nvSpPr>
        <p:spPr>
          <a:xfrm>
            <a:off x="4754563" y="649288"/>
            <a:ext cx="317500" cy="1643062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3663950" y="3438525"/>
            <a:ext cx="350838" cy="309563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1239838" y="5771992"/>
          <a:ext cx="370078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13" imgW="1816100" imgH="241300" progId="Equation.DSMT4">
                  <p:embed/>
                </p:oleObj>
              </mc:Choice>
              <mc:Fallback>
                <p:oleObj r:id="rId13" imgW="1816100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9838" y="5771992"/>
                        <a:ext cx="3700780" cy="48768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92D050"/>
                        </a:solidFill>
                        <a:prstDash val="dash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2"/>
          <p:cNvGrpSpPr/>
          <p:nvPr/>
        </p:nvGrpSpPr>
        <p:grpSpPr>
          <a:xfrm>
            <a:off x="3673269" y="1801178"/>
            <a:ext cx="2780236" cy="1090612"/>
            <a:chOff x="5922" y="2683"/>
            <a:chExt cx="4376" cy="1717"/>
          </a:xfrm>
        </p:grpSpPr>
        <p:grpSp>
          <p:nvGrpSpPr>
            <p:cNvPr id="15380" name="组合 21"/>
            <p:cNvGrpSpPr/>
            <p:nvPr/>
          </p:nvGrpSpPr>
          <p:grpSpPr>
            <a:xfrm>
              <a:off x="5922" y="2683"/>
              <a:ext cx="4376" cy="1621"/>
              <a:chOff x="5922" y="2683"/>
              <a:chExt cx="4376" cy="1621"/>
            </a:xfrm>
          </p:grpSpPr>
          <p:graphicFrame>
            <p:nvGraphicFramePr>
              <p:cNvPr id="15382" name="对象 1"/>
              <p:cNvGraphicFramePr>
                <a:graphicFrameLocks noChangeAspect="1"/>
              </p:cNvGraphicFramePr>
              <p:nvPr/>
            </p:nvGraphicFramePr>
            <p:xfrm>
              <a:off x="5922" y="2978"/>
              <a:ext cx="414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1" r:id="rId15" imgW="177165" imgH="241300" progId="Equation.DSMT4">
                      <p:embed/>
                    </p:oleObj>
                  </mc:Choice>
                  <mc:Fallback>
                    <p:oleObj r:id="rId15" imgW="177165" imgH="241300" progId="Equation.DSMT4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922" y="2978"/>
                            <a:ext cx="414" cy="5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3" name="对象 8"/>
              <p:cNvGraphicFramePr>
                <a:graphicFrameLocks noChangeAspect="1"/>
              </p:cNvGraphicFramePr>
              <p:nvPr/>
            </p:nvGraphicFramePr>
            <p:xfrm>
              <a:off x="10069" y="3014"/>
              <a:ext cx="229" cy="5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2" r:id="rId17" imgW="177800" imgH="241300" progId="Equation.DSMT4">
                      <p:embed/>
                    </p:oleObj>
                  </mc:Choice>
                  <mc:Fallback>
                    <p:oleObj r:id="rId17" imgW="177800" imgH="241300" progId="Equation.DSMT4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0069" y="3014"/>
                            <a:ext cx="229" cy="5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4" name="对象 10"/>
              <p:cNvGraphicFramePr/>
              <p:nvPr/>
            </p:nvGraphicFramePr>
            <p:xfrm>
              <a:off x="6019" y="2683"/>
              <a:ext cx="4162" cy="16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3" r:id="rId19" imgW="1873250" imgH="626110" progId="Equation.DSMT4">
                      <p:embed/>
                    </p:oleObj>
                  </mc:Choice>
                  <mc:Fallback>
                    <p:oleObj r:id="rId19" imgW="1873250" imgH="626110" progId="Equation.DSMT4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019" y="2683"/>
                            <a:ext cx="4162" cy="16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81" name="文本框 19"/>
            <p:cNvSpPr txBox="1"/>
            <p:nvPr/>
          </p:nvSpPr>
          <p:spPr>
            <a:xfrm>
              <a:off x="7356" y="3675"/>
              <a:ext cx="144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条件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007225" y="696913"/>
            <a:ext cx="539750" cy="52625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列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的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对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应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元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素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的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乘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积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之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46975" y="657225"/>
            <a:ext cx="622300" cy="5262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等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于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的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行</a:t>
            </a: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与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的第</a:t>
            </a:r>
            <a:endParaRPr lang="zh-CN" altLang="en-US" sz="2800" b="1" i="1" baseline="-25000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537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3" grpId="0" bldLvl="0" animBg="1"/>
      <p:bldP spid="79884" grpId="0" bldLvl="0" animBg="1"/>
      <p:bldP spid="79885" grpId="0" bldLvl="0" animBg="1"/>
      <p:bldP spid="10" grpId="0" bldLvl="0" animBg="1"/>
      <p:bldP spid="16" grpId="0" bldLvl="0" animBg="1"/>
      <p:bldP spid="17" grpId="0" bldLvl="0" animBg="1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354138" y="811213"/>
          <a:ext cx="17335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3" imgW="800100" imgH="254000" progId="Equation.DSMT4">
                  <p:embed/>
                </p:oleObj>
              </mc:Choice>
              <mc:Fallback>
                <p:oleObj r:id="rId3" imgW="800100" imgH="2540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4138" y="811213"/>
                        <a:ext cx="173355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087688" y="387350"/>
          <a:ext cx="8636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r:id="rId5" imgW="405765" imgH="711200" progId="Equation.DSMT4">
                  <p:embed/>
                </p:oleObj>
              </mc:Choice>
              <mc:Fallback>
                <p:oleObj r:id="rId5" imgW="405765" imgH="711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688" y="387350"/>
                        <a:ext cx="863600" cy="1385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文本框 11280"/>
          <p:cNvSpPr txBox="1"/>
          <p:nvPr/>
        </p:nvSpPr>
        <p:spPr>
          <a:xfrm>
            <a:off x="339725" y="755650"/>
            <a:ext cx="7191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736975" y="868363"/>
          <a:ext cx="3594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r:id="rId7" imgW="1714500" imgH="254000" progId="Equation.DSMT4">
                  <p:embed/>
                </p:oleObj>
              </mc:Choice>
              <mc:Fallback>
                <p:oleObj r:id="rId7" imgW="1714500" imgH="2540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6975" y="868363"/>
                        <a:ext cx="35941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文本框 11265"/>
          <p:cNvSpPr txBox="1"/>
          <p:nvPr/>
        </p:nvSpPr>
        <p:spPr>
          <a:xfrm>
            <a:off x="315913" y="3921125"/>
            <a:ext cx="71913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1267" name="对象 11266"/>
          <p:cNvGraphicFramePr/>
          <p:nvPr/>
        </p:nvGraphicFramePr>
        <p:xfrm>
          <a:off x="1128713" y="3727450"/>
          <a:ext cx="35988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r:id="rId9" imgW="4557395" imgH="1002665" progId="Equation.3">
                  <p:embed/>
                </p:oleObj>
              </mc:Choice>
              <mc:Fallback>
                <p:oleObj r:id="rId9" imgW="4557395" imgH="10026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8713" y="3727450"/>
                        <a:ext cx="3598862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7175500" y="4337050"/>
          <a:ext cx="15557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r:id="rId11" imgW="215900" imgH="329565" progId="Equation.3">
                  <p:embed/>
                </p:oleObj>
              </mc:Choice>
              <mc:Fallback>
                <p:oleObj r:id="rId11" imgW="215900" imgH="3295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75500" y="4337050"/>
                        <a:ext cx="155575" cy="23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492625" y="3573463"/>
          <a:ext cx="23590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r:id="rId13" imgW="952500" imgH="482600" progId="Equation.DSMT4">
                  <p:embed/>
                </p:oleObj>
              </mc:Choice>
              <mc:Fallback>
                <p:oleObj r:id="rId13" imgW="952500" imgH="4826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92625" y="3573463"/>
                        <a:ext cx="2359025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265238" y="4868863"/>
          <a:ext cx="2387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r:id="rId15" imgW="1600200" imgH="228600" progId="Equation.DSMT4">
                  <p:embed/>
                </p:oleObj>
              </mc:Choice>
              <mc:Fallback>
                <p:oleObj r:id="rId15" imgW="16002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65238" y="4868863"/>
                        <a:ext cx="238760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535738" y="3630613"/>
          <a:ext cx="215582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r:id="rId17" imgW="736600" imgH="469900" progId="Equation.DSMT4">
                  <p:embed/>
                </p:oleObj>
              </mc:Choice>
              <mc:Fallback>
                <p:oleObj r:id="rId17" imgW="736600" imgH="4699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35738" y="3630613"/>
                        <a:ext cx="2155825" cy="1204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292600" y="4881563"/>
          <a:ext cx="24161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r:id="rId19" imgW="1600200" imgH="228600" progId="Equation.DSMT4">
                  <p:embed/>
                </p:oleObj>
              </mc:Choice>
              <mc:Fallback>
                <p:oleObj r:id="rId19" imgW="16002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92600" y="4881563"/>
                        <a:ext cx="2416175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282700" y="5340350"/>
          <a:ext cx="23304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r:id="rId21" imgW="1562100" imgH="228600" progId="Equation.DSMT4">
                  <p:embed/>
                </p:oleObj>
              </mc:Choice>
              <mc:Fallback>
                <p:oleObj r:id="rId21" imgW="1562100" imgH="228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82700" y="5340350"/>
                        <a:ext cx="233045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194175" y="5340350"/>
          <a:ext cx="2514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r:id="rId23" imgW="1638300" imgH="228600" progId="Equation.DSMT4">
                  <p:embed/>
                </p:oleObj>
              </mc:Choice>
              <mc:Fallback>
                <p:oleObj r:id="rId23" imgW="1638300" imgH="2286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94175" y="5340350"/>
                        <a:ext cx="251460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720850" y="3759200"/>
            <a:ext cx="1079500" cy="28733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5175" y="3759200"/>
            <a:ext cx="431800" cy="79216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60938" y="3686175"/>
            <a:ext cx="503238" cy="4318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04975" y="4259263"/>
            <a:ext cx="1079500" cy="288925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33825" y="3757613"/>
            <a:ext cx="431800" cy="792163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34050" y="4259263"/>
            <a:ext cx="503238" cy="431800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对象 24"/>
          <p:cNvGraphicFramePr/>
          <p:nvPr/>
        </p:nvGraphicFramePr>
        <p:xfrm>
          <a:off x="6970713" y="3921125"/>
          <a:ext cx="544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r:id="rId25" imgW="467995" imgH="254635" progId="Equation.DSMT4">
                  <p:embed/>
                </p:oleObj>
              </mc:Choice>
              <mc:Fallback>
                <p:oleObj r:id="rId25" imgW="467995" imgH="254635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70713" y="3921125"/>
                        <a:ext cx="544512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7569200" y="3898900"/>
          <a:ext cx="4476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r:id="rId27" imgW="461645" imgH="303530" progId="Equation.DSMT4">
                  <p:embed/>
                </p:oleObj>
              </mc:Choice>
              <mc:Fallback>
                <p:oleObj r:id="rId27" imgW="461645" imgH="30353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569200" y="3898900"/>
                        <a:ext cx="447675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/>
          <p:nvPr/>
        </p:nvGraphicFramePr>
        <p:xfrm>
          <a:off x="7580313" y="4281488"/>
          <a:ext cx="4365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r:id="rId29" imgW="454025" imgH="302895" progId="Equation.DSMT4">
                  <p:embed/>
                </p:oleObj>
              </mc:Choice>
              <mc:Fallback>
                <p:oleObj r:id="rId29" imgW="454025" imgH="302895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580313" y="4281488"/>
                        <a:ext cx="436562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7331075" y="877888"/>
          <a:ext cx="974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r:id="rId31" imgW="1056640" imgH="410210" progId="Equation.DSMT4">
                  <p:embed/>
                </p:oleObj>
              </mc:Choice>
              <mc:Fallback>
                <p:oleObj r:id="rId31" imgW="1056640" imgH="41021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331075" y="877888"/>
                        <a:ext cx="9747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34821"/>
          <p:cNvGraphicFramePr/>
          <p:nvPr/>
        </p:nvGraphicFramePr>
        <p:xfrm>
          <a:off x="2817813" y="2003425"/>
          <a:ext cx="2144712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r:id="rId33" imgW="1422400" imgH="1625600" progId="Equation.3">
                  <p:embed/>
                </p:oleObj>
              </mc:Choice>
              <mc:Fallback>
                <p:oleObj r:id="rId33" imgW="1422400" imgH="1625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817813" y="2003425"/>
                        <a:ext cx="2144712" cy="1416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34822"/>
          <p:cNvGraphicFramePr/>
          <p:nvPr/>
        </p:nvGraphicFramePr>
        <p:xfrm>
          <a:off x="3432175" y="2085975"/>
          <a:ext cx="5603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r:id="rId35" imgW="647065" imgH="304800" progId="Equation.3">
                  <p:embed/>
                </p:oleObj>
              </mc:Choice>
              <mc:Fallback>
                <p:oleObj r:id="rId35" imgW="647065" imgH="304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432175" y="2085975"/>
                        <a:ext cx="560388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34823"/>
          <p:cNvGraphicFramePr/>
          <p:nvPr/>
        </p:nvGraphicFramePr>
        <p:xfrm>
          <a:off x="4135438" y="2085975"/>
          <a:ext cx="5889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r:id="rId37" imgW="685165" imgH="304800" progId="Equation.3">
                  <p:embed/>
                </p:oleObj>
              </mc:Choice>
              <mc:Fallback>
                <p:oleObj r:id="rId37" imgW="685165" imgH="304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135438" y="2085975"/>
                        <a:ext cx="588962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34824"/>
          <p:cNvGraphicFramePr/>
          <p:nvPr/>
        </p:nvGraphicFramePr>
        <p:xfrm>
          <a:off x="3432175" y="2619375"/>
          <a:ext cx="5603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r:id="rId39" imgW="647065" imgH="304800" progId="Equation.3">
                  <p:embed/>
                </p:oleObj>
              </mc:Choice>
              <mc:Fallback>
                <p:oleObj r:id="rId39" imgW="647065" imgH="304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432175" y="2619375"/>
                        <a:ext cx="560388" cy="28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34825"/>
          <p:cNvGraphicFramePr/>
          <p:nvPr/>
        </p:nvGraphicFramePr>
        <p:xfrm>
          <a:off x="4135438" y="2619375"/>
          <a:ext cx="58896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r:id="rId40" imgW="685165" imgH="304800" progId="Equation.3">
                  <p:embed/>
                </p:oleObj>
              </mc:Choice>
              <mc:Fallback>
                <p:oleObj r:id="rId40" imgW="685165" imgH="304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135438" y="2619375"/>
                        <a:ext cx="588962" cy="28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对象 34826"/>
          <p:cNvGraphicFramePr/>
          <p:nvPr/>
        </p:nvGraphicFramePr>
        <p:xfrm>
          <a:off x="3432175" y="3152775"/>
          <a:ext cx="5603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r:id="rId41" imgW="647065" imgH="317500" progId="Equation.3">
                  <p:embed/>
                </p:oleObj>
              </mc:Choice>
              <mc:Fallback>
                <p:oleObj r:id="rId41" imgW="647065" imgH="317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432175" y="3152775"/>
                        <a:ext cx="560388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对象 34827"/>
          <p:cNvGraphicFramePr/>
          <p:nvPr/>
        </p:nvGraphicFramePr>
        <p:xfrm>
          <a:off x="4135438" y="3152775"/>
          <a:ext cx="588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r:id="rId43" imgW="685165" imgH="317500" progId="Equation.3">
                  <p:embed/>
                </p:oleObj>
              </mc:Choice>
              <mc:Fallback>
                <p:oleObj r:id="rId43" imgW="685165" imgH="3175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135438" y="3152775"/>
                        <a:ext cx="588962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对象 34828"/>
          <p:cNvGraphicFramePr/>
          <p:nvPr/>
        </p:nvGraphicFramePr>
        <p:xfrm>
          <a:off x="4962525" y="2051050"/>
          <a:ext cx="125253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r:id="rId45" imgW="1447800" imgH="1511300" progId="Equation.3">
                  <p:embed/>
                </p:oleObj>
              </mc:Choice>
              <mc:Fallback>
                <p:oleObj r:id="rId45" imgW="1447800" imgH="15113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962525" y="2051050"/>
                        <a:ext cx="1252538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1293813" y="2008188"/>
          <a:ext cx="153670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r:id="rId47" imgW="762000" imgH="711200" progId="Equation.3">
                  <p:embed/>
                </p:oleObj>
              </mc:Choice>
              <mc:Fallback>
                <p:oleObj r:id="rId47" imgW="762000" imgH="711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293813" y="2008188"/>
                        <a:ext cx="1536700" cy="148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30213" y="2368550"/>
            <a:ext cx="8064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dirty="0"/>
          </a:p>
        </p:txBody>
      </p:sp>
      <p:pic>
        <p:nvPicPr>
          <p:cNvPr id="1641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2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2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0" grpId="0" bldLvl="0" animBg="1"/>
      <p:bldP spid="11" grpId="0" bldLvl="0" animBg="1"/>
      <p:bldP spid="15" grpId="0" bldLvl="0" animBg="1"/>
      <p:bldP spid="16" grpId="0" bldLvl="0" animBg="1"/>
      <p:bldP spid="21" grpId="0" bldLvl="0" animBg="1"/>
      <p:bldP spid="22" grpId="0" bldLvl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3" name="对象 81922"/>
          <p:cNvGraphicFramePr/>
          <p:nvPr/>
        </p:nvGraphicFramePr>
        <p:xfrm>
          <a:off x="1014413" y="2290763"/>
          <a:ext cx="51641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3" imgW="6540500" imgH="2184400" progId="Equation.3">
                  <p:embed/>
                </p:oleObj>
              </mc:Choice>
              <mc:Fallback>
                <p:oleObj r:id="rId3" imgW="6540500" imgH="2184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290763"/>
                        <a:ext cx="5164137" cy="169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矩形 81924"/>
          <p:cNvSpPr/>
          <p:nvPr/>
        </p:nvSpPr>
        <p:spPr>
          <a:xfrm>
            <a:off x="366713" y="2835275"/>
            <a:ext cx="54133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81932" name="对象 81931"/>
          <p:cNvGraphicFramePr/>
          <p:nvPr/>
        </p:nvGraphicFramePr>
        <p:xfrm>
          <a:off x="6715125" y="2551113"/>
          <a:ext cx="4810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5" imgW="481965" imgH="304800" progId="Equation.3">
                  <p:embed/>
                </p:oleObj>
              </mc:Choice>
              <mc:Fallback>
                <p:oleObj r:id="rId5" imgW="481965" imgH="304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5125" y="2551113"/>
                        <a:ext cx="481013" cy="27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对象 81935"/>
          <p:cNvGraphicFramePr/>
          <p:nvPr/>
        </p:nvGraphicFramePr>
        <p:xfrm>
          <a:off x="7383463" y="2544763"/>
          <a:ext cx="2032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7" imgW="203200" imgH="317500" progId="Equation.3">
                  <p:embed/>
                </p:oleObj>
              </mc:Choice>
              <mc:Fallback>
                <p:oleObj r:id="rId7" imgW="203200" imgH="317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3463" y="2544763"/>
                        <a:ext cx="203200" cy="28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对象 81940"/>
          <p:cNvGraphicFramePr/>
          <p:nvPr/>
        </p:nvGraphicFramePr>
        <p:xfrm>
          <a:off x="7883525" y="2568575"/>
          <a:ext cx="2159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9" imgW="215900" imgH="291465" progId="Equation.3">
                  <p:embed/>
                </p:oleObj>
              </mc:Choice>
              <mc:Fallback>
                <p:oleObj r:id="rId9" imgW="215900" imgH="2914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83525" y="2568575"/>
                        <a:ext cx="21590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矩形 81966"/>
          <p:cNvSpPr/>
          <p:nvPr/>
        </p:nvSpPr>
        <p:spPr>
          <a:xfrm>
            <a:off x="908050" y="954088"/>
            <a:ext cx="539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7416" name="对象 81967"/>
          <p:cNvGraphicFramePr/>
          <p:nvPr/>
        </p:nvGraphicFramePr>
        <p:xfrm>
          <a:off x="1447800" y="544513"/>
          <a:ext cx="235743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r:id="rId11" imgW="3416300" imgH="1625600" progId="Equation.3">
                  <p:embed/>
                </p:oleObj>
              </mc:Choice>
              <mc:Fallback>
                <p:oleObj r:id="rId11" imgW="3416300" imgH="1625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544513"/>
                        <a:ext cx="2357438" cy="134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81968"/>
          <p:cNvGraphicFramePr/>
          <p:nvPr/>
        </p:nvGraphicFramePr>
        <p:xfrm>
          <a:off x="3971925" y="306388"/>
          <a:ext cx="1973263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r:id="rId13" imgW="2870200" imgH="2184400" progId="Equation.3">
                  <p:embed/>
                </p:oleObj>
              </mc:Choice>
              <mc:Fallback>
                <p:oleObj r:id="rId13" imgW="2870200" imgH="2184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71925" y="306388"/>
                        <a:ext cx="1973263" cy="182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文本框 81969"/>
          <p:cNvSpPr txBox="1"/>
          <p:nvPr/>
        </p:nvSpPr>
        <p:spPr>
          <a:xfrm>
            <a:off x="231775" y="954088"/>
            <a:ext cx="10795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　</a:t>
            </a:r>
          </a:p>
        </p:txBody>
      </p:sp>
      <p:sp>
        <p:nvSpPr>
          <p:cNvPr id="17419" name="文本框 81971"/>
          <p:cNvSpPr txBox="1"/>
          <p:nvPr/>
        </p:nvSpPr>
        <p:spPr>
          <a:xfrm>
            <a:off x="6181725" y="954088"/>
            <a:ext cx="16002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203950" y="2290763"/>
          <a:ext cx="256222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r:id="rId15" imgW="952500" imgH="711200" progId="Equation.DSMT4">
                  <p:embed/>
                </p:oleObj>
              </mc:Choice>
              <mc:Fallback>
                <p:oleObj r:id="rId15" imgW="952500" imgH="711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03950" y="2290763"/>
                        <a:ext cx="2562225" cy="176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6756400" y="2492375"/>
          <a:ext cx="134302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r:id="rId17" imgW="1468755" imgH="1331595" progId="Equation.DSMT4">
                  <p:embed/>
                </p:oleObj>
              </mc:Choice>
              <mc:Fallback>
                <p:oleObj r:id="rId17" imgW="1468755" imgH="133159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56400" y="2492375"/>
                        <a:ext cx="1343025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矩形 79882"/>
          <p:cNvSpPr/>
          <p:nvPr/>
        </p:nvSpPr>
        <p:spPr>
          <a:xfrm>
            <a:off x="2387600" y="2540000"/>
            <a:ext cx="1957388" cy="2825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9884" name="矩形 79883"/>
          <p:cNvSpPr/>
          <p:nvPr/>
        </p:nvSpPr>
        <p:spPr>
          <a:xfrm>
            <a:off x="4616450" y="2295525"/>
            <a:ext cx="347663" cy="16446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102225" y="2279650"/>
            <a:ext cx="347663" cy="164306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5676900" y="2279650"/>
            <a:ext cx="347663" cy="164306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82948" name="矩形 82947"/>
          <p:cNvSpPr/>
          <p:nvPr/>
        </p:nvSpPr>
        <p:spPr>
          <a:xfrm>
            <a:off x="1257300" y="4005263"/>
            <a:ext cx="7732713" cy="522287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只有当第一个矩阵的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列数</a:t>
            </a:r>
            <a:r>
              <a:rPr lang="zh-CN" altLang="en-US" sz="2800" b="1" dirty="0">
                <a:latin typeface="Times New Roman" panose="02020603050405020304" pitchFamily="18" charset="0"/>
              </a:rPr>
              <a:t>等于第二个矩阵的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行数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1275" y="4527550"/>
            <a:ext cx="8985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时，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2030413" y="4527550"/>
            <a:ext cx="313213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两个矩阵才能相乘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8775" y="4005263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注意</a:t>
            </a:r>
          </a:p>
        </p:txBody>
      </p:sp>
      <p:grpSp>
        <p:nvGrpSpPr>
          <p:cNvPr id="3" name="组合 82950"/>
          <p:cNvGrpSpPr/>
          <p:nvPr/>
        </p:nvGrpSpPr>
        <p:grpSpPr>
          <a:xfrm>
            <a:off x="275999" y="5157788"/>
            <a:ext cx="4980214" cy="1338262"/>
            <a:chOff x="-112" y="2976"/>
            <a:chExt cx="3904" cy="1211"/>
          </a:xfrm>
        </p:grpSpPr>
        <p:graphicFrame>
          <p:nvGraphicFramePr>
            <p:cNvPr id="17435" name="对象 82951"/>
            <p:cNvGraphicFramePr/>
            <p:nvPr/>
          </p:nvGraphicFramePr>
          <p:xfrm>
            <a:off x="657" y="2976"/>
            <a:ext cx="2812" cy="1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r:id="rId19" imgW="3390900" imgH="1625600" progId="Equation.KSEE3">
                    <p:embed/>
                  </p:oleObj>
                </mc:Choice>
                <mc:Fallback>
                  <p:oleObj r:id="rId19" imgW="3390900" imgH="1625600" progId="Equation.KSEE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7" y="2976"/>
                          <a:ext cx="2812" cy="1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6" name="对象 82952"/>
            <p:cNvGraphicFramePr/>
            <p:nvPr/>
          </p:nvGraphicFramePr>
          <p:xfrm>
            <a:off x="2016" y="3936"/>
            <a:ext cx="3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7" r:id="rId21" imgW="304165" imgH="177800" progId="Equation.3">
                    <p:embed/>
                  </p:oleObj>
                </mc:Choice>
                <mc:Fallback>
                  <p:oleObj r:id="rId21" imgW="304165" imgH="177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016" y="3936"/>
                          <a:ext cx="38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对象 82953"/>
            <p:cNvGraphicFramePr/>
            <p:nvPr/>
          </p:nvGraphicFramePr>
          <p:xfrm>
            <a:off x="3408" y="3744"/>
            <a:ext cx="3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8" r:id="rId23" imgW="304165" imgH="177800" progId="Equation.3">
                    <p:embed/>
                  </p:oleObj>
                </mc:Choice>
                <mc:Fallback>
                  <p:oleObj r:id="rId23" imgW="304165" imgH="1778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408" y="3744"/>
                          <a:ext cx="38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8" name="文本框 82954"/>
            <p:cNvSpPr txBox="1"/>
            <p:nvPr/>
          </p:nvSpPr>
          <p:spPr>
            <a:xfrm>
              <a:off x="-112" y="3298"/>
              <a:ext cx="711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例如</a:t>
              </a:r>
            </a:p>
          </p:txBody>
        </p:sp>
      </p:grpSp>
      <p:sp>
        <p:nvSpPr>
          <p:cNvPr id="82946" name="文本框 82945"/>
          <p:cNvSpPr txBox="1"/>
          <p:nvPr/>
        </p:nvSpPr>
        <p:spPr>
          <a:xfrm>
            <a:off x="5148263" y="5516563"/>
            <a:ext cx="14351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无意义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!</a:t>
            </a:r>
          </a:p>
        </p:txBody>
      </p:sp>
      <p:pic>
        <p:nvPicPr>
          <p:cNvPr id="1743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3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3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ldLvl="0" animBg="1"/>
      <p:bldP spid="79883" grpId="0" bldLvl="0" animBg="1"/>
      <p:bldP spid="79884" grpId="0" bldLvl="0" animBg="1"/>
      <p:bldP spid="6" grpId="0" bldLvl="0" animBg="1"/>
      <p:bldP spid="7" grpId="0" bldLvl="0" animBg="1"/>
      <p:bldP spid="82948" grpId="0"/>
      <p:bldP spid="8" grpId="0"/>
      <p:bldP spid="9" grpId="0"/>
      <p:bldP spid="10" grpId="0"/>
      <p:bldP spid="829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1745"/>
          <p:cNvSpPr/>
          <p:nvPr/>
        </p:nvSpPr>
        <p:spPr>
          <a:xfrm>
            <a:off x="3052762" y="208756"/>
            <a:ext cx="34004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矩阵乘法的运算规律</a:t>
            </a:r>
          </a:p>
        </p:txBody>
      </p:sp>
      <p:graphicFrame>
        <p:nvGraphicFramePr>
          <p:cNvPr id="31747" name="对象 31746"/>
          <p:cNvGraphicFramePr/>
          <p:nvPr/>
        </p:nvGraphicFramePr>
        <p:xfrm>
          <a:off x="984250" y="1474788"/>
          <a:ext cx="29321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3" imgW="2997200" imgH="419100" progId="Equation.3">
                  <p:embed/>
                </p:oleObj>
              </mc:Choice>
              <mc:Fallback>
                <p:oleObj r:id="rId3" imgW="2997200" imgH="419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1474788"/>
                        <a:ext cx="2932113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对象 31747"/>
          <p:cNvGraphicFramePr/>
          <p:nvPr/>
        </p:nvGraphicFramePr>
        <p:xfrm>
          <a:off x="914400" y="2160588"/>
          <a:ext cx="36512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5" imgW="3733800" imgH="419100" progId="Equation.3">
                  <p:embed/>
                </p:oleObj>
              </mc:Choice>
              <mc:Fallback>
                <p:oleObj r:id="rId5" imgW="3733800" imgH="4191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160588"/>
                        <a:ext cx="365125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31748"/>
          <p:cNvGraphicFramePr/>
          <p:nvPr/>
        </p:nvGraphicFramePr>
        <p:xfrm>
          <a:off x="5168900" y="2160588"/>
          <a:ext cx="3055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7" imgW="3121660" imgH="405765" progId="Equation.3">
                  <p:embed/>
                </p:oleObj>
              </mc:Choice>
              <mc:Fallback>
                <p:oleObj r:id="rId7" imgW="3121660" imgH="4057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8900" y="2160588"/>
                        <a:ext cx="3055938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1749"/>
          <p:cNvGrpSpPr/>
          <p:nvPr/>
        </p:nvGrpSpPr>
        <p:grpSpPr>
          <a:xfrm>
            <a:off x="914400" y="2833688"/>
            <a:ext cx="7131050" cy="522287"/>
            <a:chOff x="584" y="1785"/>
            <a:chExt cx="4693" cy="428"/>
          </a:xfrm>
        </p:grpSpPr>
        <p:graphicFrame>
          <p:nvGraphicFramePr>
            <p:cNvPr id="18449" name="对象 31750"/>
            <p:cNvGraphicFramePr/>
            <p:nvPr/>
          </p:nvGraphicFramePr>
          <p:xfrm>
            <a:off x="584" y="1833"/>
            <a:ext cx="279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r:id="rId9" imgW="4404995" imgH="444500" progId="Equation.3">
                    <p:embed/>
                  </p:oleObj>
                </mc:Choice>
                <mc:Fallback>
                  <p:oleObj r:id="rId9" imgW="4404995" imgH="4445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84" y="1833"/>
                          <a:ext cx="2799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文本框 31752"/>
            <p:cNvSpPr txBox="1"/>
            <p:nvPr/>
          </p:nvSpPr>
          <p:spPr>
            <a:xfrm>
              <a:off x="3456" y="1785"/>
              <a:ext cx="1821" cy="4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（其中</a:t>
              </a:r>
              <a:r>
                <a:rPr lang="zh-CN" altLang="en-US" sz="2800" b="1" i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λ</a:t>
              </a:r>
              <a:r>
                <a:rPr lang="zh-CN" altLang="en-US" sz="28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为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数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）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;</a:t>
              </a:r>
            </a:p>
          </p:txBody>
        </p:sp>
      </p:grpSp>
      <p:graphicFrame>
        <p:nvGraphicFramePr>
          <p:cNvPr id="31755" name="对象 31754"/>
          <p:cNvGraphicFramePr/>
          <p:nvPr/>
        </p:nvGraphicFramePr>
        <p:xfrm>
          <a:off x="914400" y="3527425"/>
          <a:ext cx="25717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11" imgW="2628900" imgH="419100" progId="Equation.3">
                  <p:embed/>
                </p:oleObj>
              </mc:Choice>
              <mc:Fallback>
                <p:oleObj r:id="rId11" imgW="2628900" imgH="419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3527425"/>
                        <a:ext cx="25717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8838" y="4075113"/>
            <a:ext cx="7366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(5)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阶矩阵，则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次幂，即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1443038" y="4724400"/>
          <a:ext cx="22812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13" imgW="2197100" imgH="1104900" progId="Equation.3">
                  <p:embed/>
                </p:oleObj>
              </mc:Choice>
              <mc:Fallback>
                <p:oleObj r:id="rId13" imgW="2197100" imgH="1104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3038" y="4724400"/>
                        <a:ext cx="2281237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56038" y="4789488"/>
            <a:ext cx="8969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并且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4686300" y="4827588"/>
          <a:ext cx="2197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15" imgW="2195830" imgH="444500" progId="Equation.3">
                  <p:embed/>
                </p:oleObj>
              </mc:Choice>
              <mc:Fallback>
                <p:oleObj r:id="rId15" imgW="2195830" imgH="444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6300" y="4827588"/>
                        <a:ext cx="21971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7037388" y="4773613"/>
          <a:ext cx="14430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17" imgW="850900" imgH="266700" progId="Equation.3">
                  <p:embed/>
                </p:oleObj>
              </mc:Choice>
              <mc:Fallback>
                <p:oleObj r:id="rId17" imgW="850900" imgH="266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37388" y="4773613"/>
                        <a:ext cx="144303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54750" y="5440363"/>
            <a:ext cx="22717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m,k</a:t>
            </a:r>
            <a:r>
              <a:rPr lang="zh-CN" altLang="en-US" sz="2400" b="1" dirty="0">
                <a:latin typeface="Times New Roman" panose="02020603050405020304" pitchFamily="18" charset="0"/>
              </a:rPr>
              <a:t>为正整数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1844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5923D2-A7FB-4805-8A4B-C39EF51708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4" grpId="0"/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/>
          <p:nvPr/>
        </p:nvSpPr>
        <p:spPr>
          <a:xfrm>
            <a:off x="1144588" y="660400"/>
            <a:ext cx="491966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一般矩阵不满足交换律，即：</a:t>
            </a:r>
          </a:p>
        </p:txBody>
      </p:sp>
      <p:graphicFrame>
        <p:nvGraphicFramePr>
          <p:cNvPr id="32773" name="对象 32772"/>
          <p:cNvGraphicFramePr/>
          <p:nvPr/>
        </p:nvGraphicFramePr>
        <p:xfrm>
          <a:off x="1706563" y="1314450"/>
          <a:ext cx="19986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r:id="rId3" imgW="2373630" imgH="495300" progId="Equation.3">
                  <p:embed/>
                </p:oleObj>
              </mc:Choice>
              <mc:Fallback>
                <p:oleObj r:id="rId3" imgW="2373630" imgH="495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6563" y="1314450"/>
                        <a:ext cx="1998662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文本框 32774"/>
          <p:cNvSpPr txBox="1"/>
          <p:nvPr/>
        </p:nvSpPr>
        <p:spPr>
          <a:xfrm>
            <a:off x="414156" y="2052826"/>
            <a:ext cx="1627369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例如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2776" name="对象 32775"/>
          <p:cNvGraphicFramePr/>
          <p:nvPr/>
        </p:nvGraphicFramePr>
        <p:xfrm>
          <a:off x="2044700" y="1909763"/>
          <a:ext cx="15954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r:id="rId5" imgW="2322830" imgH="1040765" progId="Equation.3">
                  <p:embed/>
                </p:oleObj>
              </mc:Choice>
              <mc:Fallback>
                <p:oleObj r:id="rId5" imgW="2322830" imgH="10407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4700" y="1909763"/>
                        <a:ext cx="1595438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32776"/>
          <p:cNvGraphicFramePr/>
          <p:nvPr/>
        </p:nvGraphicFramePr>
        <p:xfrm>
          <a:off x="3879850" y="1909763"/>
          <a:ext cx="16478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r:id="rId7" imgW="2322830" imgH="1040765" progId="Equation.3">
                  <p:embed/>
                </p:oleObj>
              </mc:Choice>
              <mc:Fallback>
                <p:oleObj r:id="rId7" imgW="2322830" imgH="10407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9850" y="1909763"/>
                        <a:ext cx="1647825" cy="871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对象 32778"/>
          <p:cNvGraphicFramePr/>
          <p:nvPr/>
        </p:nvGraphicFramePr>
        <p:xfrm>
          <a:off x="4630738" y="2798763"/>
          <a:ext cx="15382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r:id="rId9" imgW="622300" imgH="457200" progId="Equation.3">
                  <p:embed/>
                </p:oleObj>
              </mc:Choice>
              <mc:Fallback>
                <p:oleObj r:id="rId9" imgW="622300" imgH="457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0738" y="2798763"/>
                        <a:ext cx="1538287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1382713" y="3279775"/>
          <a:ext cx="5667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r:id="rId11" imgW="466725" imgH="305435" progId="Equation.KSEE3">
                  <p:embed/>
                </p:oleObj>
              </mc:Choice>
              <mc:Fallback>
                <p:oleObj r:id="rId11" imgW="466725" imgH="305435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82713" y="3279775"/>
                        <a:ext cx="566737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990725" y="3057525"/>
          <a:ext cx="14303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r:id="rId13" imgW="800100" imgH="457200" progId="Equation.3">
                  <p:embed/>
                </p:oleObj>
              </mc:Choice>
              <mc:Fallback>
                <p:oleObj r:id="rId13" imgW="800100" imgH="457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0725" y="3057525"/>
                        <a:ext cx="1430338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3389313" y="3046413"/>
          <a:ext cx="12414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r:id="rId15" imgW="673100" imgH="457200" progId="Equation.3">
                  <p:embed/>
                </p:oleObj>
              </mc:Choice>
              <mc:Fallback>
                <p:oleObj r:id="rId15" imgW="673100" imgH="457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89313" y="3046413"/>
                        <a:ext cx="1241425" cy="82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对象 32785"/>
          <p:cNvGraphicFramePr/>
          <p:nvPr/>
        </p:nvGraphicFramePr>
        <p:xfrm>
          <a:off x="5146675" y="2974975"/>
          <a:ext cx="334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r:id="rId17" imgW="127000" imgH="177165" progId="Equation.3">
                  <p:embed/>
                </p:oleObj>
              </mc:Choice>
              <mc:Fallback>
                <p:oleObj r:id="rId17" imgW="127000" imgH="1771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46675" y="2974975"/>
                        <a:ext cx="3349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对象 32786"/>
          <p:cNvGraphicFramePr/>
          <p:nvPr/>
        </p:nvGraphicFramePr>
        <p:xfrm>
          <a:off x="5541963" y="3424238"/>
          <a:ext cx="334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r:id="rId19" imgW="127000" imgH="177165" progId="Equation.3">
                  <p:embed/>
                </p:oleObj>
              </mc:Choice>
              <mc:Fallback>
                <p:oleObj r:id="rId19" imgW="127000" imgH="1771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41963" y="3424238"/>
                        <a:ext cx="3349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对象 32787"/>
          <p:cNvGraphicFramePr/>
          <p:nvPr/>
        </p:nvGraphicFramePr>
        <p:xfrm>
          <a:off x="5146675" y="3424238"/>
          <a:ext cx="334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r:id="rId20" imgW="127000" imgH="177165" progId="Equation.3">
                  <p:embed/>
                </p:oleObj>
              </mc:Choice>
              <mc:Fallback>
                <p:oleObj r:id="rId20" imgW="127000" imgH="1771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46675" y="3424238"/>
                        <a:ext cx="3349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对象 32788"/>
          <p:cNvGraphicFramePr/>
          <p:nvPr/>
        </p:nvGraphicFramePr>
        <p:xfrm>
          <a:off x="5527675" y="2967038"/>
          <a:ext cx="334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r:id="rId21" imgW="127000" imgH="177165" progId="Equation.3">
                  <p:embed/>
                </p:oleObj>
              </mc:Choice>
              <mc:Fallback>
                <p:oleObj r:id="rId21" imgW="127000" imgH="1771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27675" y="2967038"/>
                        <a:ext cx="3349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对象 32779"/>
          <p:cNvGraphicFramePr/>
          <p:nvPr/>
        </p:nvGraphicFramePr>
        <p:xfrm>
          <a:off x="4572000" y="3947160"/>
          <a:ext cx="1732915" cy="104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r:id="rId22" imgW="1571625" imgH="1092200" progId="Equation.3">
                  <p:embed/>
                </p:oleObj>
              </mc:Choice>
              <mc:Fallback>
                <p:oleObj r:id="rId22" imgW="1571625" imgH="1092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72000" y="3947160"/>
                        <a:ext cx="1732915" cy="1042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1377950" y="4208463"/>
          <a:ext cx="663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r:id="rId24" imgW="598170" imgH="331470" progId="Equation.KSEE3">
                  <p:embed/>
                </p:oleObj>
              </mc:Choice>
              <mc:Fallback>
                <p:oleObj r:id="rId24" imgW="598170" imgH="33147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377950" y="4208463"/>
                        <a:ext cx="66357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3425825" y="4064000"/>
          <a:ext cx="12049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r:id="rId26" imgW="673100" imgH="457200" progId="Equation.3">
                  <p:embed/>
                </p:oleObj>
              </mc:Choice>
              <mc:Fallback>
                <p:oleObj r:id="rId26" imgW="673100" imgH="457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425825" y="4064000"/>
                        <a:ext cx="1204913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1944688" y="3978275"/>
          <a:ext cx="14763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r:id="rId28" imgW="800100" imgH="457200" progId="Equation.3">
                  <p:embed/>
                </p:oleObj>
              </mc:Choice>
              <mc:Fallback>
                <p:oleObj r:id="rId28" imgW="800100" imgH="457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44688" y="3978275"/>
                        <a:ext cx="147637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对象 33803"/>
          <p:cNvGraphicFramePr/>
          <p:nvPr/>
        </p:nvGraphicFramePr>
        <p:xfrm>
          <a:off x="5105400" y="40259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r:id="rId30" imgW="127000" imgH="165100" progId="Equation.3">
                  <p:embed/>
                </p:oleObj>
              </mc:Choice>
              <mc:Fallback>
                <p:oleObj r:id="rId30" imgW="127000" imgH="165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05400" y="4025900"/>
                        <a:ext cx="228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对象 33804"/>
          <p:cNvGraphicFramePr/>
          <p:nvPr/>
        </p:nvGraphicFramePr>
        <p:xfrm>
          <a:off x="5626100" y="4013835"/>
          <a:ext cx="23685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r:id="rId32" imgW="127000" imgH="165100" progId="Equation.3">
                  <p:embed/>
                </p:oleObj>
              </mc:Choice>
              <mc:Fallback>
                <p:oleObj r:id="rId32" imgW="127000" imgH="1651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626100" y="4013835"/>
                        <a:ext cx="23685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对象 33805"/>
          <p:cNvGraphicFramePr/>
          <p:nvPr/>
        </p:nvGraphicFramePr>
        <p:xfrm>
          <a:off x="4998720" y="4503420"/>
          <a:ext cx="44196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r:id="rId34" imgW="266700" imgH="203200" progId="Equation.3">
                  <p:embed/>
                </p:oleObj>
              </mc:Choice>
              <mc:Fallback>
                <p:oleObj r:id="rId34" imgW="266700" imgH="203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998720" y="4503420"/>
                        <a:ext cx="441960" cy="48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对象 33806"/>
          <p:cNvGraphicFramePr/>
          <p:nvPr/>
        </p:nvGraphicFramePr>
        <p:xfrm>
          <a:off x="5507990" y="4491990"/>
          <a:ext cx="39687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r:id="rId36" imgW="228600" imgH="165100" progId="Equation.3">
                  <p:embed/>
                </p:oleObj>
              </mc:Choice>
              <mc:Fallback>
                <p:oleObj r:id="rId36" imgW="228600" imgH="165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507990" y="4491990"/>
                        <a:ext cx="396875" cy="394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对象 32780"/>
          <p:cNvGraphicFramePr/>
          <p:nvPr/>
        </p:nvGraphicFramePr>
        <p:xfrm>
          <a:off x="1990725" y="4764088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r:id="rId38" imgW="698500" imgH="203200" progId="Equation.3">
                  <p:embed/>
                </p:oleObj>
              </mc:Choice>
              <mc:Fallback>
                <p:oleObj r:id="rId38" imgW="698500" imgH="203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990725" y="4764088"/>
                        <a:ext cx="1168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377950" y="4724400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故</a:t>
            </a:r>
          </a:p>
        </p:txBody>
      </p:sp>
      <p:sp>
        <p:nvSpPr>
          <p:cNvPr id="32782" name="矩形 32781"/>
          <p:cNvSpPr/>
          <p:nvPr/>
        </p:nvSpPr>
        <p:spPr>
          <a:xfrm>
            <a:off x="1746250" y="5837238"/>
            <a:ext cx="282257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可能是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零矩阵</a:t>
            </a:r>
          </a:p>
        </p:txBody>
      </p:sp>
      <p:sp>
        <p:nvSpPr>
          <p:cNvPr id="32783" name="矩形 32782"/>
          <p:cNvSpPr/>
          <p:nvPr/>
        </p:nvSpPr>
        <p:spPr>
          <a:xfrm>
            <a:off x="4710113" y="5229225"/>
            <a:ext cx="18494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≠0,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≠0</a:t>
            </a:r>
            <a:r>
              <a:rPr lang="zh-CN" altLang="en-US" sz="2800" b="1" dirty="0"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32784" name="文本框 32783"/>
          <p:cNvSpPr txBox="1"/>
          <p:nvPr/>
        </p:nvSpPr>
        <p:spPr>
          <a:xfrm>
            <a:off x="546100" y="5229225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5" name="文本框 32784"/>
          <p:cNvSpPr txBox="1"/>
          <p:nvPr/>
        </p:nvSpPr>
        <p:spPr>
          <a:xfrm>
            <a:off x="1746250" y="5229225"/>
            <a:ext cx="32004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此例同时也说明了</a:t>
            </a:r>
          </a:p>
        </p:txBody>
      </p:sp>
      <p:graphicFrame>
        <p:nvGraphicFramePr>
          <p:cNvPr id="24" name="对象 23"/>
          <p:cNvGraphicFramePr/>
          <p:nvPr/>
        </p:nvGraphicFramePr>
        <p:xfrm>
          <a:off x="6003925" y="773113"/>
          <a:ext cx="145573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r:id="rId40" imgW="1599565" imgH="381000" progId="Equation.3">
                  <p:embed/>
                </p:oleObj>
              </mc:Choice>
              <mc:Fallback>
                <p:oleObj r:id="rId40" imgW="1599565" imgH="3810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003925" y="773113"/>
                        <a:ext cx="1455738" cy="296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文本框 1"/>
          <p:cNvSpPr txBox="1"/>
          <p:nvPr/>
        </p:nvSpPr>
        <p:spPr>
          <a:xfrm>
            <a:off x="231775" y="66040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注意</a:t>
            </a:r>
            <a:endParaRPr lang="zh-CN" altLang="en-US" sz="2800" dirty="0"/>
          </a:p>
        </p:txBody>
      </p:sp>
      <p:pic>
        <p:nvPicPr>
          <p:cNvPr id="1948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8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8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5" grpId="0"/>
      <p:bldP spid="23" grpId="0"/>
      <p:bldP spid="32782" grpId="0"/>
      <p:bldP spid="32783" grpId="0"/>
      <p:bldP spid="32784" grpId="0"/>
      <p:bldP spid="327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对象 33794"/>
          <p:cNvGraphicFramePr/>
          <p:nvPr/>
        </p:nvGraphicFramePr>
        <p:xfrm>
          <a:off x="1600200" y="1503363"/>
          <a:ext cx="15700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3" imgW="1803400" imgH="977900" progId="Equation.3">
                  <p:embed/>
                </p:oleObj>
              </mc:Choice>
              <mc:Fallback>
                <p:oleObj r:id="rId3" imgW="18034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503363"/>
                        <a:ext cx="1570038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对象 33795"/>
          <p:cNvGraphicFramePr/>
          <p:nvPr/>
        </p:nvGraphicFramePr>
        <p:xfrm>
          <a:off x="3411538" y="1536700"/>
          <a:ext cx="18303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5" imgW="2273300" imgH="977900" progId="Equation.3">
                  <p:embed/>
                </p:oleObj>
              </mc:Choice>
              <mc:Fallback>
                <p:oleObj r:id="rId5" imgW="2273300" imgH="977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1538" y="1536700"/>
                        <a:ext cx="1830387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矩形 33796"/>
          <p:cNvSpPr/>
          <p:nvPr/>
        </p:nvSpPr>
        <p:spPr>
          <a:xfrm>
            <a:off x="701675" y="2755900"/>
            <a:ext cx="8985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33798" name="对象 33797"/>
          <p:cNvGraphicFramePr/>
          <p:nvPr/>
        </p:nvGraphicFramePr>
        <p:xfrm>
          <a:off x="1908175" y="2605088"/>
          <a:ext cx="17716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7" imgW="1041400" imgH="457200" progId="Equation.3">
                  <p:embed/>
                </p:oleObj>
              </mc:Choice>
              <mc:Fallback>
                <p:oleObj r:id="rId7" imgW="1041400" imgH="457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175" y="2605088"/>
                        <a:ext cx="177165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对象 33807"/>
          <p:cNvGraphicFramePr/>
          <p:nvPr/>
        </p:nvGraphicFramePr>
        <p:xfrm>
          <a:off x="2027238" y="3740150"/>
          <a:ext cx="17002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r:id="rId9" imgW="1915795" imgH="317500" progId="Equation.3">
                  <p:embed/>
                </p:oleObj>
              </mc:Choice>
              <mc:Fallback>
                <p:oleObj r:id="rId9" imgW="1915795" imgH="3175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7238" y="3740150"/>
                        <a:ext cx="1700212" cy="26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文本框 33808"/>
          <p:cNvSpPr txBox="1"/>
          <p:nvPr/>
        </p:nvSpPr>
        <p:spPr>
          <a:xfrm>
            <a:off x="496888" y="661988"/>
            <a:ext cx="83534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但某些特殊的矩阵相乘是可以交换的，比如：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4170363" y="2605088"/>
          <a:ext cx="17510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11" imgW="1028700" imgH="457200" progId="Equation.3">
                  <p:embed/>
                </p:oleObj>
              </mc:Choice>
              <mc:Fallback>
                <p:oleObj r:id="rId11" imgW="1028700" imgH="4572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70363" y="2605088"/>
                        <a:ext cx="1751012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文本框 56330"/>
          <p:cNvSpPr txBox="1"/>
          <p:nvPr/>
        </p:nvSpPr>
        <p:spPr>
          <a:xfrm>
            <a:off x="1541463" y="4313238"/>
            <a:ext cx="586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矩阵乘法不满足消去律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7875" y="4313238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注意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2049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56331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56322"/>
          <p:cNvGraphicFramePr/>
          <p:nvPr/>
        </p:nvGraphicFramePr>
        <p:xfrm>
          <a:off x="1423988" y="612775"/>
          <a:ext cx="6162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r:id="rId3" imgW="2717800" imgH="457200" progId="Equation.3">
                  <p:embed/>
                </p:oleObj>
              </mc:Choice>
              <mc:Fallback>
                <p:oleObj r:id="rId3" imgW="2717800" imgH="457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3988" y="612775"/>
                        <a:ext cx="616267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文本框 56325"/>
          <p:cNvSpPr txBox="1"/>
          <p:nvPr/>
        </p:nvSpPr>
        <p:spPr>
          <a:xfrm>
            <a:off x="1371600" y="1641475"/>
            <a:ext cx="20161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</a:t>
            </a:r>
            <a:r>
              <a:rPr lang="zh-CN" altLang="en-US" sz="2800" b="1" dirty="0"/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AC</a:t>
            </a:r>
          </a:p>
        </p:txBody>
      </p:sp>
      <p:sp>
        <p:nvSpPr>
          <p:cNvPr id="21508" name="文本框 56331"/>
          <p:cNvSpPr txBox="1"/>
          <p:nvPr/>
        </p:nvSpPr>
        <p:spPr>
          <a:xfrm>
            <a:off x="255588" y="793750"/>
            <a:ext cx="11160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6333" name="文本框 56332"/>
          <p:cNvSpPr txBox="1"/>
          <p:nvPr/>
        </p:nvSpPr>
        <p:spPr>
          <a:xfrm>
            <a:off x="415925" y="2528888"/>
            <a:ext cx="100806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56324" name="对象 56323"/>
          <p:cNvGraphicFramePr/>
          <p:nvPr/>
        </p:nvGraphicFramePr>
        <p:xfrm>
          <a:off x="1349375" y="2335213"/>
          <a:ext cx="33464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5" imgW="1473200" imgH="457200" progId="Equation.3">
                  <p:embed/>
                </p:oleObj>
              </mc:Choice>
              <mc:Fallback>
                <p:oleObj r:id="rId5" imgW="1473200" imgH="457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9375" y="2335213"/>
                        <a:ext cx="3346450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56326"/>
          <p:cNvGraphicFramePr/>
          <p:nvPr/>
        </p:nvGraphicFramePr>
        <p:xfrm>
          <a:off x="4695825" y="2300288"/>
          <a:ext cx="12557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7" imgW="596900" imgH="457200" progId="Equation.3">
                  <p:embed/>
                </p:oleObj>
              </mc:Choice>
              <mc:Fallback>
                <p:oleObj r:id="rId7" imgW="596900" imgH="457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5825" y="2300288"/>
                        <a:ext cx="1255713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646613" y="3500438"/>
          <a:ext cx="12557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9" imgW="596900" imgH="457200" progId="Equation.3">
                  <p:embed/>
                </p:oleObj>
              </mc:Choice>
              <mc:Fallback>
                <p:oleObj r:id="rId9" imgW="596900" imgH="4572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6613" y="3500438"/>
                        <a:ext cx="1255712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68438" y="4794250"/>
            <a:ext cx="47942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AB=AC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但不能消去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66850" y="5565775"/>
            <a:ext cx="29337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否则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B=C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76638" y="5565775"/>
            <a:ext cx="23256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但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≠ C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1349375" y="3500438"/>
          <a:ext cx="33464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10" imgW="1473200" imgH="457200" progId="Equation.DSMT4">
                  <p:embed/>
                </p:oleObj>
              </mc:Choice>
              <mc:Fallback>
                <p:oleObj r:id="rId10" imgW="1473200" imgH="457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3346450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5"/>
          <p:cNvSpPr txBox="1"/>
          <p:nvPr/>
        </p:nvSpPr>
        <p:spPr>
          <a:xfrm>
            <a:off x="555625" y="904875"/>
            <a:ext cx="719138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graphicFrame>
        <p:nvGraphicFramePr>
          <p:cNvPr id="22531" name="对象 35846"/>
          <p:cNvGraphicFramePr/>
          <p:nvPr/>
        </p:nvGraphicFramePr>
        <p:xfrm>
          <a:off x="2159000" y="488950"/>
          <a:ext cx="38227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4" imgW="4381500" imgH="1536700" progId="Equation.3">
                  <p:embed/>
                </p:oleObj>
              </mc:Choice>
              <mc:Fallback>
                <p:oleObj r:id="rId4" imgW="4381500" imgH="15367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9000" y="488950"/>
                        <a:ext cx="3822700" cy="1352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6"/>
          <p:cNvSpPr txBox="1"/>
          <p:nvPr/>
        </p:nvSpPr>
        <p:spPr>
          <a:xfrm>
            <a:off x="1274763" y="904875"/>
            <a:ext cx="1144587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计算</a:t>
            </a:r>
          </a:p>
        </p:txBody>
      </p:sp>
      <p:graphicFrame>
        <p:nvGraphicFramePr>
          <p:cNvPr id="35844" name="对象 35843"/>
          <p:cNvGraphicFramePr/>
          <p:nvPr/>
        </p:nvGraphicFramePr>
        <p:xfrm>
          <a:off x="3430588" y="3763963"/>
          <a:ext cx="1905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6" imgW="2805430" imgH="482600" progId="Equation.3">
                  <p:embed/>
                </p:oleObj>
              </mc:Choice>
              <mc:Fallback>
                <p:oleObj r:id="rId6" imgW="2805430" imgH="4826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30588" y="3763963"/>
                        <a:ext cx="19050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35844"/>
          <p:cNvGraphicFramePr/>
          <p:nvPr/>
        </p:nvGraphicFramePr>
        <p:xfrm>
          <a:off x="7596188" y="3271203"/>
          <a:ext cx="53340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8" imgW="698500" imgH="1536700" progId="Equation.3">
                  <p:embed/>
                </p:oleObj>
              </mc:Choice>
              <mc:Fallback>
                <p:oleObj r:id="rId8" imgW="698500" imgH="15367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96188" y="3271203"/>
                        <a:ext cx="533400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35845"/>
          <p:cNvGraphicFramePr/>
          <p:nvPr/>
        </p:nvGraphicFramePr>
        <p:xfrm>
          <a:off x="609918" y="4724718"/>
          <a:ext cx="7728585" cy="100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10" imgW="3365500" imgH="482600" progId="Equation.3">
                  <p:embed/>
                </p:oleObj>
              </mc:Choice>
              <mc:Fallback>
                <p:oleObj r:id="rId10" imgW="3365500" imgH="482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918" y="4724718"/>
                        <a:ext cx="7728585" cy="1004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35848"/>
          <p:cNvGraphicFramePr/>
          <p:nvPr/>
        </p:nvGraphicFramePr>
        <p:xfrm>
          <a:off x="1190625" y="3789363"/>
          <a:ext cx="2076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r:id="rId12" imgW="2780030" imgH="482600" progId="Equation.3">
                  <p:embed/>
                </p:oleObj>
              </mc:Choice>
              <mc:Fallback>
                <p:oleObj r:id="rId12" imgW="2780030" imgH="4826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90625" y="3789363"/>
                        <a:ext cx="20764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35851"/>
          <p:cNvGraphicFramePr/>
          <p:nvPr/>
        </p:nvGraphicFramePr>
        <p:xfrm>
          <a:off x="5492750" y="3763963"/>
          <a:ext cx="1828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14" imgW="2805430" imgH="482600" progId="Equation.3">
                  <p:embed/>
                </p:oleObj>
              </mc:Choice>
              <mc:Fallback>
                <p:oleObj r:id="rId14" imgW="2805430" imgH="4826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92750" y="3763963"/>
                        <a:ext cx="1828800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577850" y="3790950"/>
          <a:ext cx="695388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16" imgW="2247900" imgH="254000" progId="Equation.DSMT4">
                  <p:embed/>
                </p:oleObj>
              </mc:Choice>
              <mc:Fallback>
                <p:oleObj r:id="rId16" imgW="2247900" imgH="2540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7850" y="3790950"/>
                        <a:ext cx="6953885" cy="481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320800" y="2112963"/>
          <a:ext cx="37147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18" imgW="4381500" imgH="1536700" progId="Equation.3">
                  <p:embed/>
                </p:oleObj>
              </mc:Choice>
              <mc:Fallback>
                <p:oleObj r:id="rId18" imgW="4381500" imgH="15367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0800" y="2112963"/>
                        <a:ext cx="3714750" cy="140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49288" y="2493963"/>
            <a:ext cx="5413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pic>
        <p:nvPicPr>
          <p:cNvPr id="2254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对象 58369"/>
          <p:cNvGraphicFramePr/>
          <p:nvPr>
            <p:extLst>
              <p:ext uri="{D42A27DB-BD31-4B8C-83A1-F6EECF244321}">
                <p14:modId xmlns:p14="http://schemas.microsoft.com/office/powerpoint/2010/main" val="2288881670"/>
              </p:ext>
            </p:extLst>
          </p:nvPr>
        </p:nvGraphicFramePr>
        <p:xfrm>
          <a:off x="1250474" y="1268760"/>
          <a:ext cx="4352290" cy="152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4" imgW="1930400" imgH="711200" progId="Equation.DSMT4">
                  <p:embed/>
                </p:oleObj>
              </mc:Choice>
              <mc:Fallback>
                <p:oleObj r:id="rId4" imgW="1930400" imgH="7112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0474" y="1268760"/>
                        <a:ext cx="4352290" cy="1529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矩形 58370"/>
          <p:cNvSpPr/>
          <p:nvPr/>
        </p:nvSpPr>
        <p:spPr>
          <a:xfrm>
            <a:off x="468313" y="404813"/>
            <a:ext cx="6313487" cy="1008062"/>
          </a:xfrm>
          <a:prstGeom prst="rect">
            <a:avLst/>
          </a:prstGeom>
          <a:noFill/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0000"/>
              </a:solidFill>
            </a:endParaRPr>
          </a:p>
        </p:txBody>
      </p:sp>
      <p:sp>
        <p:nvSpPr>
          <p:cNvPr id="24580" name="矩形 58371"/>
          <p:cNvSpPr/>
          <p:nvPr/>
        </p:nvSpPr>
        <p:spPr>
          <a:xfrm>
            <a:off x="2319583" y="201375"/>
            <a:ext cx="48307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关于对角矩阵乘法的重要结论</a:t>
            </a:r>
          </a:p>
        </p:txBody>
      </p:sp>
      <p:sp>
        <p:nvSpPr>
          <p:cNvPr id="58373" name="矩形 58372"/>
          <p:cNvSpPr/>
          <p:nvPr/>
        </p:nvSpPr>
        <p:spPr>
          <a:xfrm>
            <a:off x="2160588" y="1364168"/>
            <a:ext cx="1822450" cy="3206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8377" name="矩形 58376"/>
          <p:cNvSpPr/>
          <p:nvPr/>
        </p:nvSpPr>
        <p:spPr>
          <a:xfrm>
            <a:off x="4227513" y="1364168"/>
            <a:ext cx="333375" cy="1303338"/>
          </a:xfrm>
          <a:prstGeom prst="rect">
            <a:avLst/>
          </a:prstGeom>
          <a:noFill/>
          <a:ln w="12700" cap="flat" cmpd="sng">
            <a:solidFill>
              <a:srgbClr val="FF33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984523731"/>
              </p:ext>
            </p:extLst>
          </p:nvPr>
        </p:nvGraphicFramePr>
        <p:xfrm>
          <a:off x="1846263" y="2961193"/>
          <a:ext cx="245903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6" imgW="825500" imgH="711200" progId="Equation.DSMT4">
                  <p:embed/>
                </p:oleObj>
              </mc:Choice>
              <mc:Fallback>
                <p:oleObj r:id="rId6" imgW="825500" imgH="7112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6263" y="2961193"/>
                        <a:ext cx="2459037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3717185042"/>
              </p:ext>
            </p:extLst>
          </p:nvPr>
        </p:nvGraphicFramePr>
        <p:xfrm>
          <a:off x="2493645" y="3118038"/>
          <a:ext cx="447675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8" imgW="215900" imgH="228600" progId="Equation.DSMT4">
                  <p:embed/>
                </p:oleObj>
              </mc:Choice>
              <mc:Fallback>
                <p:oleObj r:id="rId8" imgW="215900" imgH="2286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3645" y="3118038"/>
                        <a:ext cx="447675" cy="448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4172617415"/>
              </p:ext>
            </p:extLst>
          </p:nvPr>
        </p:nvGraphicFramePr>
        <p:xfrm>
          <a:off x="3088164" y="3485068"/>
          <a:ext cx="46736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10" imgW="228600" imgH="228600" progId="Equation.DSMT4">
                  <p:embed/>
                </p:oleObj>
              </mc:Choice>
              <mc:Fallback>
                <p:oleObj r:id="rId10" imgW="228600" imgH="2286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88164" y="3485068"/>
                        <a:ext cx="46736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2973441222"/>
              </p:ext>
            </p:extLst>
          </p:nvPr>
        </p:nvGraphicFramePr>
        <p:xfrm>
          <a:off x="3610293" y="3983385"/>
          <a:ext cx="49149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12" imgW="215900" imgH="228600" progId="Equation.DSMT4">
                  <p:embed/>
                </p:oleObj>
              </mc:Choice>
              <mc:Fallback>
                <p:oleObj r:id="rId12" imgW="215900" imgH="2286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10293" y="3983385"/>
                        <a:ext cx="491490" cy="440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163763" y="1854706"/>
            <a:ext cx="1822450" cy="3206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4713288" y="1348293"/>
            <a:ext cx="333375" cy="1301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2147888" y="2340481"/>
            <a:ext cx="1822450" cy="320675"/>
          </a:xfrm>
          <a:prstGeom prst="rect">
            <a:avLst/>
          </a:prstGeom>
          <a:noFill/>
          <a:ln w="19050" cap="flat" cmpd="sng">
            <a:solidFill>
              <a:srgbClr val="BD23AC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5199063" y="1330831"/>
            <a:ext cx="333375" cy="1303337"/>
          </a:xfrm>
          <a:prstGeom prst="rect">
            <a:avLst/>
          </a:prstGeom>
          <a:noFill/>
          <a:ln w="12700" cap="flat" cmpd="sng">
            <a:solidFill>
              <a:srgbClr val="BD23AC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477963" y="4616956"/>
            <a:ext cx="59023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ym typeface="宋体" panose="02010600030101010101" pitchFamily="2" charset="-122"/>
              </a:rPr>
              <a:t>对角矩阵乘对角矩阵仍是</a:t>
            </a: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对角矩阵，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77963" y="5318631"/>
            <a:ext cx="54498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ym typeface="宋体" panose="02010600030101010101" pitchFamily="2" charset="-122"/>
              </a:rPr>
              <a:t>等于对角线上的</a:t>
            </a: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对应元素相乘</a:t>
            </a:r>
            <a:r>
              <a:rPr lang="en-US" altLang="zh-CN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8" name="直角三角形 17"/>
          <p:cNvSpPr/>
          <p:nvPr/>
        </p:nvSpPr>
        <p:spPr>
          <a:xfrm>
            <a:off x="2508250" y="3485068"/>
            <a:ext cx="1008063" cy="863600"/>
          </a:xfrm>
          <a:prstGeom prst="rtTriangle">
            <a:avLst/>
          </a:prstGeom>
          <a:solidFill>
            <a:srgbClr val="DCEADD"/>
          </a:solidFill>
          <a:ln>
            <a:solidFill>
              <a:srgbClr val="DCE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角三角形 18"/>
          <p:cNvSpPr/>
          <p:nvPr/>
        </p:nvSpPr>
        <p:spPr>
          <a:xfrm rot="10800000">
            <a:off x="2914650" y="3104176"/>
            <a:ext cx="1055688" cy="871538"/>
          </a:xfrm>
          <a:prstGeom prst="rtTriangle">
            <a:avLst/>
          </a:prstGeom>
          <a:solidFill>
            <a:srgbClr val="DCE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0838" y="1754693"/>
            <a:ext cx="89693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pic>
        <p:nvPicPr>
          <p:cNvPr id="2459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9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9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938E15E-426B-44A6-8F0B-567B202F3E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58373" grpId="0" bldLvl="0" animBg="1"/>
      <p:bldP spid="58377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/>
      <p:bldP spid="15" grpId="0"/>
      <p:bldP spid="18" grpId="0" bldLvl="0" animBg="1"/>
      <p:bldP spid="19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3"/>
          <p:cNvSpPr txBox="1"/>
          <p:nvPr/>
        </p:nvSpPr>
        <p:spPr>
          <a:xfrm>
            <a:off x="1472356" y="1492225"/>
            <a:ext cx="3662363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一、矩阵的加法</a:t>
            </a:r>
          </a:p>
        </p:txBody>
      </p:sp>
      <p:sp>
        <p:nvSpPr>
          <p:cNvPr id="5123" name="标题 8195"/>
          <p:cNvSpPr>
            <a:spLocks noGrp="1"/>
          </p:cNvSpPr>
          <p:nvPr/>
        </p:nvSpPr>
        <p:spPr>
          <a:xfrm>
            <a:off x="1434256" y="2363763"/>
            <a:ext cx="4433888" cy="555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二、数与矩阵的乘法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124" name="标题 10246"/>
          <p:cNvSpPr>
            <a:spLocks noGrp="1"/>
          </p:cNvSpPr>
          <p:nvPr/>
        </p:nvSpPr>
        <p:spPr>
          <a:xfrm>
            <a:off x="1547921" y="3142590"/>
            <a:ext cx="3522345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三、矩阵的乘法</a:t>
            </a:r>
          </a:p>
        </p:txBody>
      </p:sp>
      <p:sp>
        <p:nvSpPr>
          <p:cNvPr id="5125" name="标题 5123"/>
          <p:cNvSpPr txBox="1"/>
          <p:nvPr/>
        </p:nvSpPr>
        <p:spPr>
          <a:xfrm>
            <a:off x="-324544" y="620687"/>
            <a:ext cx="4851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  矩阵的运算</a:t>
            </a:r>
          </a:p>
        </p:txBody>
      </p:sp>
      <p:sp>
        <p:nvSpPr>
          <p:cNvPr id="5126" name="矩形 3086"/>
          <p:cNvSpPr/>
          <p:nvPr/>
        </p:nvSpPr>
        <p:spPr>
          <a:xfrm>
            <a:off x="1961306" y="3962375"/>
            <a:ext cx="26844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四、矩阵的转置</a:t>
            </a:r>
          </a:p>
        </p:txBody>
      </p:sp>
      <p:sp>
        <p:nvSpPr>
          <p:cNvPr id="5127" name="文本框 7169"/>
          <p:cNvSpPr txBox="1"/>
          <p:nvPr/>
        </p:nvSpPr>
        <p:spPr>
          <a:xfrm>
            <a:off x="1961306" y="4708500"/>
            <a:ext cx="3043238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五、方阵的行列式</a:t>
            </a:r>
          </a:p>
        </p:txBody>
      </p:sp>
      <p:pic>
        <p:nvPicPr>
          <p:cNvPr id="512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本框 57345"/>
          <p:cNvSpPr txBox="1"/>
          <p:nvPr/>
        </p:nvSpPr>
        <p:spPr>
          <a:xfrm>
            <a:off x="1131888" y="2057400"/>
            <a:ext cx="44640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根据对角矩阵的乘法</a:t>
            </a:r>
          </a:p>
        </p:txBody>
      </p:sp>
      <p:graphicFrame>
        <p:nvGraphicFramePr>
          <p:cNvPr id="26627" name="对象 57346"/>
          <p:cNvGraphicFramePr/>
          <p:nvPr/>
        </p:nvGraphicFramePr>
        <p:xfrm>
          <a:off x="1709103" y="441325"/>
          <a:ext cx="256349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3" imgW="1219200" imgH="711200" progId="Equation.DSMT4">
                  <p:embed/>
                </p:oleObj>
              </mc:Choice>
              <mc:Fallback>
                <p:oleObj r:id="rId3" imgW="1219200" imgH="7112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9103" y="441325"/>
                        <a:ext cx="2563495" cy="161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矩形 57347"/>
          <p:cNvSpPr/>
          <p:nvPr/>
        </p:nvSpPr>
        <p:spPr>
          <a:xfrm>
            <a:off x="433388" y="989013"/>
            <a:ext cx="8763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graphicFrame>
        <p:nvGraphicFramePr>
          <p:cNvPr id="57349" name="对象 57348"/>
          <p:cNvGraphicFramePr/>
          <p:nvPr/>
        </p:nvGraphicFramePr>
        <p:xfrm>
          <a:off x="5193030" y="2757170"/>
          <a:ext cx="2287905" cy="159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5" imgW="1143000" imgH="736600" progId="Equation.DSMT4">
                  <p:embed/>
                </p:oleObj>
              </mc:Choice>
              <mc:Fallback>
                <p:oleObj r:id="rId5" imgW="1143000" imgH="7366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3030" y="2757170"/>
                        <a:ext cx="2287905" cy="1595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文本框 57349"/>
          <p:cNvSpPr txBox="1"/>
          <p:nvPr/>
        </p:nvSpPr>
        <p:spPr>
          <a:xfrm>
            <a:off x="1189038" y="4975225"/>
            <a:ext cx="19700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由此归纳出</a:t>
            </a:r>
          </a:p>
        </p:txBody>
      </p:sp>
      <p:graphicFrame>
        <p:nvGraphicFramePr>
          <p:cNvPr id="57351" name="对象 57350"/>
          <p:cNvGraphicFramePr/>
          <p:nvPr/>
        </p:nvGraphicFramePr>
        <p:xfrm>
          <a:off x="3159125" y="4437063"/>
          <a:ext cx="31337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7" imgW="1384300" imgH="736600" progId="Equation.DSMT4">
                  <p:embed/>
                </p:oleObj>
              </mc:Choice>
              <mc:Fallback>
                <p:oleObj r:id="rId7" imgW="1384300" imgH="7366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9125" y="4437063"/>
                        <a:ext cx="3133725" cy="164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1175" y="2057400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解</a:t>
            </a:r>
          </a:p>
        </p:txBody>
      </p:sp>
      <p:sp>
        <p:nvSpPr>
          <p:cNvPr id="26633" name="文本框 2"/>
          <p:cNvSpPr txBox="1"/>
          <p:nvPr/>
        </p:nvSpPr>
        <p:spPr>
          <a:xfrm>
            <a:off x="1238250" y="990600"/>
            <a:ext cx="5397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</a:t>
            </a:r>
          </a:p>
        </p:txBody>
      </p:sp>
      <p:sp>
        <p:nvSpPr>
          <p:cNvPr id="26634" name="文本框 3"/>
          <p:cNvSpPr txBox="1"/>
          <p:nvPr/>
        </p:nvSpPr>
        <p:spPr>
          <a:xfrm>
            <a:off x="4325938" y="990600"/>
            <a:ext cx="925512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820738" y="3319463"/>
          <a:ext cx="587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9" imgW="279400" imgH="228600" progId="Equation.DSMT4">
                  <p:embed/>
                </p:oleObj>
              </mc:Choice>
              <mc:Fallback>
                <p:oleObj r:id="rId9" imgW="279400" imgH="2286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0738" y="3319463"/>
                        <a:ext cx="5873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245485" y="2833370"/>
          <a:ext cx="201358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11" imgW="901700" imgH="711200" progId="Equation.DSMT4">
                  <p:embed/>
                </p:oleObj>
              </mc:Choice>
              <mc:Fallback>
                <p:oleObj r:id="rId11" imgW="901700" imgH="7112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5485" y="2833370"/>
                        <a:ext cx="2013585" cy="146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310005" y="2809875"/>
          <a:ext cx="1991360" cy="149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r:id="rId13" imgW="990600" imgH="711200" progId="Equation.DSMT4">
                  <p:embed/>
                </p:oleObj>
              </mc:Choice>
              <mc:Fallback>
                <p:oleObj r:id="rId13" imgW="990600" imgH="7112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0005" y="2809875"/>
                        <a:ext cx="1991360" cy="1490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50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99"/>
          <p:cNvSpPr txBox="1"/>
          <p:nvPr/>
        </p:nvSpPr>
        <p:spPr>
          <a:xfrm>
            <a:off x="-49212" y="603250"/>
            <a:ext cx="16716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12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1" name="对象 636"/>
          <p:cNvGraphicFramePr>
            <a:graphicFrameLocks noChangeAspect="1"/>
          </p:cNvGraphicFramePr>
          <p:nvPr/>
        </p:nvGraphicFramePr>
        <p:xfrm>
          <a:off x="1319213" y="1038225"/>
          <a:ext cx="27733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r:id="rId3" imgW="1651000" imgH="711200" progId="Equation.DSMT4">
                  <p:embed/>
                </p:oleObj>
              </mc:Choice>
              <mc:Fallback>
                <p:oleObj r:id="rId3" imgW="1651000" imgH="711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9213" y="1038225"/>
                        <a:ext cx="2773362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637"/>
          <p:cNvGraphicFramePr>
            <a:graphicFrameLocks noChangeAspect="1"/>
          </p:cNvGraphicFramePr>
          <p:nvPr/>
        </p:nvGraphicFramePr>
        <p:xfrm>
          <a:off x="4656138" y="1211263"/>
          <a:ext cx="32940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r:id="rId5" imgW="1917065" imgH="482600" progId="Equation.DSMT4">
                  <p:embed/>
                </p:oleObj>
              </mc:Choice>
              <mc:Fallback>
                <p:oleObj r:id="rId5" imgW="1917065" imgH="4826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6138" y="1211263"/>
                        <a:ext cx="3294062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文本框 16"/>
          <p:cNvSpPr txBox="1"/>
          <p:nvPr/>
        </p:nvSpPr>
        <p:spPr>
          <a:xfrm>
            <a:off x="746125" y="603250"/>
            <a:ext cx="37798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设有两个线性变换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7654" name="文本框 4"/>
          <p:cNvSpPr txBox="1"/>
          <p:nvPr/>
        </p:nvSpPr>
        <p:spPr>
          <a:xfrm>
            <a:off x="3794125" y="1368425"/>
            <a:ext cx="86201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7655" name="文本框 5"/>
          <p:cNvSpPr txBox="1"/>
          <p:nvPr/>
        </p:nvSpPr>
        <p:spPr>
          <a:xfrm>
            <a:off x="850900" y="2205038"/>
            <a:ext cx="34528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试用矩阵表示从变量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6" name="对象 638"/>
          <p:cNvGraphicFramePr>
            <a:graphicFrameLocks noChangeAspect="1"/>
          </p:cNvGraphicFramePr>
          <p:nvPr/>
        </p:nvGraphicFramePr>
        <p:xfrm>
          <a:off x="4219575" y="2262188"/>
          <a:ext cx="8302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r:id="rId7" imgW="469900" imgH="228600" progId="Equation.DSMT4">
                  <p:embed/>
                </p:oleObj>
              </mc:Choice>
              <mc:Fallback>
                <p:oleObj r:id="rId7" imgW="469900" imgH="2286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9575" y="2262188"/>
                        <a:ext cx="830263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文本框 8"/>
          <p:cNvSpPr txBox="1"/>
          <p:nvPr/>
        </p:nvSpPr>
        <p:spPr>
          <a:xfrm>
            <a:off x="5049838" y="2205038"/>
            <a:ext cx="17097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到变量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8" name="对象 639"/>
          <p:cNvGraphicFramePr>
            <a:graphicFrameLocks noChangeAspect="1"/>
          </p:cNvGraphicFramePr>
          <p:nvPr/>
        </p:nvGraphicFramePr>
        <p:xfrm>
          <a:off x="6238875" y="2262188"/>
          <a:ext cx="10350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r:id="rId9" imgW="584200" imgH="228600" progId="Equation.DSMT4">
                  <p:embed/>
                </p:oleObj>
              </mc:Choice>
              <mc:Fallback>
                <p:oleObj r:id="rId9" imgW="584200" imgH="2286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38875" y="2262188"/>
                        <a:ext cx="10350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文本框 11"/>
          <p:cNvSpPr txBox="1"/>
          <p:nvPr/>
        </p:nvSpPr>
        <p:spPr>
          <a:xfrm>
            <a:off x="7226300" y="2205038"/>
            <a:ext cx="13442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的变换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1460" y="2924810"/>
            <a:ext cx="16700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zh-CN" sz="2800" b="1" dirty="0">
                <a:latin typeface="Times New Roman" panose="02020603050405020304" pitchFamily="18" charset="0"/>
              </a:rPr>
              <a:t>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对象 640"/>
          <p:cNvGraphicFramePr>
            <a:graphicFrameLocks noChangeAspect="1"/>
          </p:cNvGraphicFramePr>
          <p:nvPr/>
        </p:nvGraphicFramePr>
        <p:xfrm>
          <a:off x="1921510" y="2663825"/>
          <a:ext cx="357028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r:id="rId11" imgW="2324100" imgH="711200" progId="Equation.DSMT4">
                  <p:embed/>
                </p:oleObj>
              </mc:Choice>
              <mc:Fallback>
                <p:oleObj r:id="rId11" imgW="2324100" imgH="7112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21510" y="2663825"/>
                        <a:ext cx="3570288" cy="1087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641"/>
          <p:cNvGraphicFramePr>
            <a:graphicFrameLocks noChangeAspect="1"/>
          </p:cNvGraphicFramePr>
          <p:nvPr/>
        </p:nvGraphicFramePr>
        <p:xfrm>
          <a:off x="5507673" y="2647315"/>
          <a:ext cx="29003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r:id="rId13" imgW="1828800" imgH="711200" progId="Equation.DSMT4">
                  <p:embed/>
                </p:oleObj>
              </mc:Choice>
              <mc:Fallback>
                <p:oleObj r:id="rId13" imgW="1828800" imgH="711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7673" y="2647315"/>
                        <a:ext cx="2900362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58788" y="3644900"/>
            <a:ext cx="64325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0005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则线性变换</a:t>
            </a: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zh-CN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(2 )</a:t>
            </a:r>
            <a:r>
              <a:rPr lang="zh-CN" altLang="zh-CN" sz="2800" b="1" dirty="0">
                <a:latin typeface="Times New Roman" panose="02020603050405020304" pitchFamily="18" charset="0"/>
              </a:rPr>
              <a:t>可分别表示为：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0900" y="4581525"/>
            <a:ext cx="12255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所以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对象 643"/>
          <p:cNvGraphicFramePr>
            <a:graphicFrameLocks noChangeAspect="1"/>
          </p:cNvGraphicFramePr>
          <p:nvPr/>
        </p:nvGraphicFramePr>
        <p:xfrm>
          <a:off x="1719263" y="4652963"/>
          <a:ext cx="887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r:id="rId15" imgW="495300" imgH="203200" progId="Equation.DSMT4">
                  <p:embed/>
                </p:oleObj>
              </mc:Choice>
              <mc:Fallback>
                <p:oleObj r:id="rId15" imgW="495300" imgH="203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19263" y="4652963"/>
                        <a:ext cx="88741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50900" y="5059363"/>
            <a:ext cx="74771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以上说明，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线性变换的乘积仍为线性变换，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0900" y="5562600"/>
            <a:ext cx="73326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它对应的矩阵为两线性变换对应的矩阵的乘积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7" name="对象 642"/>
          <p:cNvGraphicFramePr>
            <a:graphicFrameLocks noChangeAspect="1"/>
          </p:cNvGraphicFramePr>
          <p:nvPr/>
        </p:nvGraphicFramePr>
        <p:xfrm>
          <a:off x="1622425" y="4149725"/>
          <a:ext cx="12731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r:id="rId17" imgW="634365" imgH="228600" progId="Equation.DSMT4">
                  <p:embed/>
                </p:oleObj>
              </mc:Choice>
              <mc:Fallback>
                <p:oleObj r:id="rId17" imgW="634365" imgH="2286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22425" y="4149725"/>
                        <a:ext cx="12731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2895600" y="4241800"/>
          <a:ext cx="8064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r:id="rId19" imgW="932815" imgH="363220" progId="Equation.DSMT4">
                  <p:embed/>
                </p:oleObj>
              </mc:Choice>
              <mc:Fallback>
                <p:oleObj r:id="rId19" imgW="932815" imgH="36322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95600" y="4241800"/>
                        <a:ext cx="806450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/>
          <p:nvPr/>
        </p:nvGraphicFramePr>
        <p:xfrm>
          <a:off x="3524250" y="4683125"/>
          <a:ext cx="7794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r:id="rId21" imgW="558800" imgH="203200" progId="Equation.DSMT4">
                  <p:embed/>
                </p:oleObj>
              </mc:Choice>
              <mc:Fallback>
                <p:oleObj r:id="rId21" imgW="558800" imgH="203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24250" y="4683125"/>
                        <a:ext cx="779463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/>
          <p:nvPr/>
        </p:nvGraphicFramePr>
        <p:xfrm>
          <a:off x="2647950" y="4670425"/>
          <a:ext cx="8366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r:id="rId23" imgW="707390" imgH="271780" progId="Equation.DSMT4">
                  <p:embed/>
                </p:oleObj>
              </mc:Choice>
              <mc:Fallback>
                <p:oleObj r:id="rId23" imgW="707390" imgH="27178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47950" y="4670425"/>
                        <a:ext cx="836613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7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7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7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2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99"/>
          <p:cNvSpPr txBox="1"/>
          <p:nvPr/>
        </p:nvSpPr>
        <p:spPr>
          <a:xfrm>
            <a:off x="-36512" y="566738"/>
            <a:ext cx="15779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13  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文本框 1"/>
          <p:cNvSpPr txBox="1"/>
          <p:nvPr/>
        </p:nvSpPr>
        <p:spPr>
          <a:xfrm>
            <a:off x="755650" y="566738"/>
            <a:ext cx="1231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求证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8676" name="对象 657"/>
          <p:cNvGraphicFramePr>
            <a:graphicFrameLocks noChangeAspect="1"/>
          </p:cNvGraphicFramePr>
          <p:nvPr/>
        </p:nvGraphicFramePr>
        <p:xfrm>
          <a:off x="2012950" y="446088"/>
          <a:ext cx="35734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r:id="rId3" imgW="2298700" imgH="495300" progId="Equation.DSMT4">
                  <p:embed/>
                </p:oleObj>
              </mc:Choice>
              <mc:Fallback>
                <p:oleObj r:id="rId3" imgW="2298700" imgH="495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446088"/>
                        <a:ext cx="3573463" cy="763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0913" y="1196975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675" lvl="0" indent="-666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</a:rPr>
              <a:t>用数学归纳法证明．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850" y="1196975"/>
            <a:ext cx="6286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证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68400" y="1679575"/>
            <a:ext cx="4424363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675" lvl="0" indent="-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当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=1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时，等式显然成立．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168400" y="2160588"/>
            <a:ext cx="49101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675" lvl="0" indent="-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n=k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时等式成立，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499293" y="2184400"/>
            <a:ext cx="9921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675" lvl="0" indent="-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154613" y="2060575"/>
          <a:ext cx="35544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5" imgW="2286000" imgH="495300" progId="Equation.DSMT4">
                  <p:embed/>
                </p:oleObj>
              </mc:Choice>
              <mc:Fallback>
                <p:oleObj r:id="rId5" imgW="2286000" imgH="4953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4613" y="2060575"/>
                        <a:ext cx="3554412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68400" y="2781300"/>
            <a:ext cx="38512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675" lvl="0" indent="-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要证当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n=k</a:t>
            </a:r>
            <a:r>
              <a:rPr lang="en-US" altLang="zh-CN" sz="2800" b="1" dirty="0">
                <a:latin typeface="Times New Roman" panose="02020603050405020304" pitchFamily="18" charset="0"/>
              </a:rPr>
              <a:t>+1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时成立，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对象 662"/>
          <p:cNvGraphicFramePr>
            <a:graphicFrameLocks noChangeAspect="1"/>
          </p:cNvGraphicFramePr>
          <p:nvPr/>
        </p:nvGraphicFramePr>
        <p:xfrm>
          <a:off x="1258888" y="3397250"/>
          <a:ext cx="17764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7" imgW="1104900" imgH="495300" progId="Equation.DSMT4">
                  <p:embed/>
                </p:oleObj>
              </mc:Choice>
              <mc:Fallback>
                <p:oleObj r:id="rId7" imgW="1104900" imgH="4953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397250"/>
                        <a:ext cx="1776412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2797175" y="5035550"/>
          <a:ext cx="2851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9" imgW="1981200" imgH="495300" progId="Equation.DSMT4">
                  <p:embed/>
                </p:oleObj>
              </mc:Choice>
              <mc:Fallback>
                <p:oleObj r:id="rId9" imgW="1981200" imgH="4953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7175" y="5035550"/>
                        <a:ext cx="285115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2927033" y="4229735"/>
          <a:ext cx="5916295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r:id="rId11" imgW="3302000" imgH="457200" progId="Equation.DSMT4">
                  <p:embed/>
                </p:oleObj>
              </mc:Choice>
              <mc:Fallback>
                <p:oleObj r:id="rId11" imgW="3302000" imgH="4572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27033" y="4229735"/>
                        <a:ext cx="5916295" cy="805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5916930" y="3357880"/>
          <a:ext cx="322643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r:id="rId13" imgW="2947035" imgH="741045" progId="Equation.DSMT4">
                  <p:embed/>
                </p:oleObj>
              </mc:Choice>
              <mc:Fallback>
                <p:oleObj r:id="rId13" imgW="2947035" imgH="74104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16930" y="3357880"/>
                        <a:ext cx="322643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2797175" y="3357563"/>
          <a:ext cx="31194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15" imgW="2759075" imgH="741045" progId="Equation.DSMT4">
                  <p:embed/>
                </p:oleObj>
              </mc:Choice>
              <mc:Fallback>
                <p:oleObj r:id="rId15" imgW="2759075" imgH="741045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97175" y="3357563"/>
                        <a:ext cx="3119438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258888" y="5822950"/>
            <a:ext cx="55451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675" lvl="0" indent="-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所以当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n=k</a:t>
            </a:r>
            <a:r>
              <a:rPr lang="en-US" altLang="zh-CN" sz="2800" b="1" dirty="0">
                <a:latin typeface="Times New Roman" panose="02020603050405020304" pitchFamily="18" charset="0"/>
              </a:rPr>
              <a:t>+1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时结论成立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2869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9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9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1" grpId="0"/>
      <p:bldP spid="102" grpId="0"/>
      <p:bldP spid="1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103"/>
          <p:cNvSpPr txBox="1"/>
          <p:nvPr/>
        </p:nvSpPr>
        <p:spPr>
          <a:xfrm>
            <a:off x="1042988" y="784225"/>
            <a:ext cx="45259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675" lvl="0" indent="-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因此对一切自然数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都有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657"/>
          <p:cNvGraphicFramePr>
            <a:graphicFrameLocks noChangeAspect="1"/>
          </p:cNvGraphicFramePr>
          <p:nvPr/>
        </p:nvGraphicFramePr>
        <p:xfrm>
          <a:off x="1993900" y="1603375"/>
          <a:ext cx="3684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3" imgW="2298700" imgH="495300" progId="Equation.DSMT4">
                  <p:embed/>
                </p:oleObj>
              </mc:Choice>
              <mc:Fallback>
                <p:oleObj r:id="rId3" imgW="2298700" imgH="4953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3900" y="1603375"/>
                        <a:ext cx="3684588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3074"/>
          <p:cNvSpPr txBox="1"/>
          <p:nvPr/>
        </p:nvSpPr>
        <p:spPr>
          <a:xfrm>
            <a:off x="1541749" y="1639252"/>
            <a:ext cx="716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把矩阵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的行换成同序数的列得到的新矩阵，</a:t>
            </a:r>
          </a:p>
        </p:txBody>
      </p:sp>
      <p:graphicFrame>
        <p:nvGraphicFramePr>
          <p:cNvPr id="3076" name="对象 3075"/>
          <p:cNvGraphicFramePr/>
          <p:nvPr/>
        </p:nvGraphicFramePr>
        <p:xfrm>
          <a:off x="4488180" y="2279015"/>
          <a:ext cx="429260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3" imgW="228600" imgH="190500" progId="Equation.3">
                  <p:embed/>
                </p:oleObj>
              </mc:Choice>
              <mc:Fallback>
                <p:oleObj r:id="rId3" imgW="228600" imgH="1905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8180" y="2279015"/>
                        <a:ext cx="429260" cy="357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文本框 3078"/>
          <p:cNvSpPr txBox="1"/>
          <p:nvPr/>
        </p:nvSpPr>
        <p:spPr>
          <a:xfrm>
            <a:off x="585296" y="3167390"/>
            <a:ext cx="90601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</a:p>
        </p:txBody>
      </p:sp>
      <p:graphicFrame>
        <p:nvGraphicFramePr>
          <p:cNvPr id="3080" name="对象 3079"/>
          <p:cNvGraphicFramePr/>
          <p:nvPr/>
        </p:nvGraphicFramePr>
        <p:xfrm>
          <a:off x="1517650" y="2992438"/>
          <a:ext cx="2108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r:id="rId5" imgW="1168400" imgH="469900" progId="Equation.3">
                  <p:embed/>
                </p:oleObj>
              </mc:Choice>
              <mc:Fallback>
                <p:oleObj r:id="rId5" imgW="1168400" imgH="469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7650" y="2992438"/>
                        <a:ext cx="2108200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对象 3080"/>
          <p:cNvGraphicFramePr/>
          <p:nvPr/>
        </p:nvGraphicFramePr>
        <p:xfrm>
          <a:off x="4359275" y="2767013"/>
          <a:ext cx="13811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7" imgW="673100" imgH="711200" progId="Equation.3">
                  <p:embed/>
                </p:oleObj>
              </mc:Choice>
              <mc:Fallback>
                <p:oleObj r:id="rId7" imgW="673100" imgH="711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9275" y="2767013"/>
                        <a:ext cx="1381125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文本框 3083"/>
          <p:cNvSpPr txBox="1"/>
          <p:nvPr/>
        </p:nvSpPr>
        <p:spPr>
          <a:xfrm>
            <a:off x="565388" y="900873"/>
            <a:ext cx="198644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转置矩阵</a:t>
            </a:r>
          </a:p>
        </p:txBody>
      </p:sp>
      <p:sp>
        <p:nvSpPr>
          <p:cNvPr id="3086" name="文本框 3085"/>
          <p:cNvSpPr txBox="1"/>
          <p:nvPr/>
        </p:nvSpPr>
        <p:spPr>
          <a:xfrm>
            <a:off x="539750" y="2240915"/>
            <a:ext cx="53641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叫作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的转置矩阵，记作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      </a:t>
            </a:r>
          </a:p>
        </p:txBody>
      </p:sp>
      <p:sp>
        <p:nvSpPr>
          <p:cNvPr id="30729" name="矩形 3086"/>
          <p:cNvSpPr/>
          <p:nvPr/>
        </p:nvSpPr>
        <p:spPr>
          <a:xfrm>
            <a:off x="3221831" y="201651"/>
            <a:ext cx="3055645" cy="52322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四、矩阵的转置</a:t>
            </a:r>
          </a:p>
        </p:txBody>
      </p:sp>
      <p:sp>
        <p:nvSpPr>
          <p:cNvPr id="3088" name="矩形 3087"/>
          <p:cNvSpPr/>
          <p:nvPr/>
        </p:nvSpPr>
        <p:spPr>
          <a:xfrm>
            <a:off x="381000" y="1628775"/>
            <a:ext cx="10871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089" name="对象 3088"/>
          <p:cNvGraphicFramePr/>
          <p:nvPr/>
        </p:nvGraphicFramePr>
        <p:xfrm>
          <a:off x="3625692" y="3233738"/>
          <a:ext cx="76708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r:id="rId9" imgW="355600" imgH="190500" progId="Equation.3">
                  <p:embed/>
                </p:oleObj>
              </mc:Choice>
              <mc:Fallback>
                <p:oleObj r:id="rId9" imgW="355600" imgH="1905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25692" y="3233738"/>
                        <a:ext cx="76708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933950" y="2905125"/>
          <a:ext cx="2921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r:id="rId11" imgW="127000" imgH="673100" progId="Equation.KSEE3">
                  <p:embed/>
                </p:oleObj>
              </mc:Choice>
              <mc:Fallback>
                <p:oleObj r:id="rId11" imgW="127000" imgH="673100" progId="Equation.KSEE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3950" y="2905125"/>
                        <a:ext cx="292100" cy="11334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70C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4522788" y="2905125"/>
          <a:ext cx="29368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r:id="rId13" imgW="425450" imgH="1165860" progId="Equation.KSEE3">
                  <p:embed/>
                </p:oleObj>
              </mc:Choice>
              <mc:Fallback>
                <p:oleObj r:id="rId13" imgW="425450" imgH="1165860" progId="Equation.KSEE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2788" y="2905125"/>
                        <a:ext cx="293687" cy="113188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109788" y="3097213"/>
            <a:ext cx="1057275" cy="2889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4097"/>
          <p:cNvSpPr txBox="1"/>
          <p:nvPr/>
        </p:nvSpPr>
        <p:spPr>
          <a:xfrm>
            <a:off x="593725" y="4149725"/>
            <a:ext cx="4495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转置矩阵的运算性质</a:t>
            </a:r>
          </a:p>
        </p:txBody>
      </p:sp>
      <p:graphicFrame>
        <p:nvGraphicFramePr>
          <p:cNvPr id="4099" name="对象 4098"/>
          <p:cNvGraphicFramePr/>
          <p:nvPr/>
        </p:nvGraphicFramePr>
        <p:xfrm>
          <a:off x="1013460" y="4796790"/>
          <a:ext cx="206756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r:id="rId15" imgW="889000" imgH="266700" progId="Equation.3">
                  <p:embed/>
                </p:oleObj>
              </mc:Choice>
              <mc:Fallback>
                <p:oleObj r:id="rId15" imgW="889000" imgH="2667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3460" y="4796790"/>
                        <a:ext cx="2067560" cy="569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4099"/>
          <p:cNvGraphicFramePr/>
          <p:nvPr/>
        </p:nvGraphicFramePr>
        <p:xfrm>
          <a:off x="3996055" y="4784725"/>
          <a:ext cx="3732530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r:id="rId17" imgW="1485900" imgH="241300" progId="Equation.3">
                  <p:embed/>
                </p:oleObj>
              </mc:Choice>
              <mc:Fallback>
                <p:oleObj r:id="rId17" imgW="1485900" imgH="2413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6055" y="4784725"/>
                        <a:ext cx="3732530" cy="557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4100"/>
          <p:cNvGraphicFramePr/>
          <p:nvPr/>
        </p:nvGraphicFramePr>
        <p:xfrm>
          <a:off x="1043940" y="5516880"/>
          <a:ext cx="2487930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r:id="rId19" imgW="1041400" imgH="241300" progId="Equation.3">
                  <p:embed/>
                </p:oleObj>
              </mc:Choice>
              <mc:Fallback>
                <p:oleObj r:id="rId19" imgW="1041400" imgH="2413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43940" y="5516880"/>
                        <a:ext cx="2487930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4101"/>
          <p:cNvGraphicFramePr/>
          <p:nvPr/>
        </p:nvGraphicFramePr>
        <p:xfrm>
          <a:off x="4140200" y="5588635"/>
          <a:ext cx="289306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r:id="rId21" imgW="1193800" imgH="241300" progId="Equation.3">
                  <p:embed/>
                </p:oleObj>
              </mc:Choice>
              <mc:Fallback>
                <p:oleObj r:id="rId21" imgW="1193800" imgH="2413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40200" y="5588635"/>
                        <a:ext cx="2893060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092325" y="3511550"/>
            <a:ext cx="1057275" cy="28892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D44B972-6996-481B-A690-50F867F63E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9" grpId="0"/>
      <p:bldP spid="3084" grpId="0"/>
      <p:bldP spid="3086" grpId="0"/>
      <p:bldP spid="30729" grpId="0"/>
      <p:bldP spid="3088" grpId="0"/>
      <p:bldP spid="12" grpId="0" bldLvl="0" animBg="1"/>
      <p:bldP spid="4098" grpId="0"/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103"/>
          <p:cNvSpPr txBox="1"/>
          <p:nvPr/>
        </p:nvSpPr>
        <p:spPr>
          <a:xfrm>
            <a:off x="303213" y="582613"/>
            <a:ext cx="218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(4)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625" y="1250950"/>
            <a:ext cx="17160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5350" y="1863725"/>
            <a:ext cx="48688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因为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列的元素</a:t>
            </a:r>
            <a:endParaRPr lang="en-US" altLang="zh-CN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66888" y="1250950"/>
            <a:ext cx="21971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340100" y="1250950"/>
            <a:ext cx="21971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,B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24425" y="1250950"/>
            <a:ext cx="21971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,AB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1752" name="文本框 17"/>
          <p:cNvSpPr txBox="1"/>
          <p:nvPr/>
        </p:nvSpPr>
        <p:spPr>
          <a:xfrm>
            <a:off x="1922463" y="582613"/>
            <a:ext cx="25542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=B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895350" y="2573338"/>
            <a:ext cx="21066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列的元素，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5350" y="3095625"/>
            <a:ext cx="508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所以由乘法定义，即为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-2147478503"/>
          <p:cNvGraphicFramePr>
            <a:graphicFrameLocks noChangeAspect="1"/>
          </p:cNvGraphicFramePr>
          <p:nvPr/>
        </p:nvGraphicFramePr>
        <p:xfrm>
          <a:off x="4537075" y="2924175"/>
          <a:ext cx="1093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r:id="rId4" imgW="545465" imgH="431800" progId="Equation.DSMT4">
                  <p:embed/>
                </p:oleObj>
              </mc:Choice>
              <mc:Fallback>
                <p:oleObj r:id="rId4" imgW="545465" imgH="4318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7075" y="2924175"/>
                        <a:ext cx="109378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689"/>
          <p:cNvGraphicFramePr>
            <a:graphicFrameLocks noChangeAspect="1"/>
          </p:cNvGraphicFramePr>
          <p:nvPr/>
        </p:nvGraphicFramePr>
        <p:xfrm>
          <a:off x="5764530" y="3195955"/>
          <a:ext cx="333819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r:id="rId6" imgW="1854200" imgH="228600" progId="Equation.DSMT4">
                  <p:embed/>
                </p:oleObj>
              </mc:Choice>
              <mc:Fallback>
                <p:oleObj r:id="rId6" imgW="1854200" imgH="2286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64530" y="3195955"/>
                        <a:ext cx="3338195" cy="415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95350" y="3787775"/>
            <a:ext cx="297656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692"/>
          <p:cNvGraphicFramePr>
            <a:graphicFrameLocks noChangeAspect="1"/>
          </p:cNvGraphicFramePr>
          <p:nvPr/>
        </p:nvGraphicFramePr>
        <p:xfrm>
          <a:off x="3230563" y="3827463"/>
          <a:ext cx="18176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r:id="rId8" imgW="952500" imgH="228600" progId="Equation.DSMT4">
                  <p:embed/>
                </p:oleObj>
              </mc:Choice>
              <mc:Fallback>
                <p:oleObj r:id="rId8" imgW="952500" imgH="2286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0563" y="3827463"/>
                        <a:ext cx="1817687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924425" y="3762375"/>
            <a:ext cx="29765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6905149" y="3762217"/>
          <a:ext cx="211074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r:id="rId10" imgW="1104900" imgH="254000" progId="Equation.DSMT4">
                  <p:embed/>
                </p:oleObj>
              </mc:Choice>
              <mc:Fallback>
                <p:oleObj r:id="rId10" imgW="1104900" imgH="2540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05149" y="3762217"/>
                        <a:ext cx="2110740" cy="490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895350" y="4427538"/>
            <a:ext cx="56419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因此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列的元素为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5350" y="5803900"/>
            <a:ext cx="69310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以上表明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对应元素相等．</a:t>
            </a:r>
            <a:endParaRPr lang="zh-CN" altLang="en-US" sz="2800" b="1" dirty="0"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6883" y="1870710"/>
            <a:ext cx="26435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即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AB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中第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行第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endParaRPr lang="zh-CN" altLang="en-US" sz="2800" dirty="0"/>
          </a:p>
        </p:txBody>
      </p:sp>
      <p:graphicFrame>
        <p:nvGraphicFramePr>
          <p:cNvPr id="9" name="对象 699"/>
          <p:cNvGraphicFramePr>
            <a:graphicFrameLocks noChangeAspect="1"/>
          </p:cNvGraphicFramePr>
          <p:nvPr/>
        </p:nvGraphicFramePr>
        <p:xfrm>
          <a:off x="3230563" y="4892675"/>
          <a:ext cx="11382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r:id="rId12" imgW="558800" imgH="431800" progId="Equation.DSMT4">
                  <p:embed/>
                </p:oleObj>
              </mc:Choice>
              <mc:Fallback>
                <p:oleObj r:id="rId12" imgW="558800" imgH="431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0563" y="4892675"/>
                        <a:ext cx="1138237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297363" y="4892675"/>
          <a:ext cx="14430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r:id="rId14" imgW="1111250" imgH="758190" progId="Equation.DSMT4">
                  <p:embed/>
                </p:oleObj>
              </mc:Choice>
              <mc:Fallback>
                <p:oleObj r:id="rId14" imgW="1111250" imgH="75819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97363" y="4892675"/>
                        <a:ext cx="1443037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6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6" grpId="0"/>
      <p:bldP spid="17" grpId="0"/>
      <p:bldP spid="108" grpId="0"/>
      <p:bldP spid="22" grpId="0"/>
      <p:bldP spid="25" grpId="0"/>
      <p:bldP spid="28" grpId="0"/>
      <p:bldP spid="31" grpId="0"/>
      <p:bldP spid="33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107"/>
          <p:cNvSpPr txBox="1"/>
          <p:nvPr/>
        </p:nvSpPr>
        <p:spPr>
          <a:xfrm>
            <a:off x="576263" y="655638"/>
            <a:ext cx="73755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又因为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也是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6113" y="1341438"/>
            <a:ext cx="11890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所以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63675" y="1341438"/>
            <a:ext cx="25527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=B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</a:p>
        </p:txBody>
      </p:sp>
      <p:graphicFrame>
        <p:nvGraphicFramePr>
          <p:cNvPr id="3" name="对象 708"/>
          <p:cNvGraphicFramePr>
            <a:graphicFrameLocks noChangeAspect="1"/>
          </p:cNvGraphicFramePr>
          <p:nvPr/>
        </p:nvGraphicFramePr>
        <p:xfrm>
          <a:off x="1193642" y="2811463"/>
          <a:ext cx="550100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3" imgW="2578100" imgH="241300" progId="Equation.DSMT4">
                  <p:embed/>
                </p:oleObj>
              </mc:Choice>
              <mc:Fallback>
                <p:oleObj r:id="rId3" imgW="2578100" imgH="2413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642" y="2811463"/>
                        <a:ext cx="550100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709"/>
          <p:cNvGraphicFramePr>
            <a:graphicFrameLocks noChangeAspect="1"/>
          </p:cNvGraphicFramePr>
          <p:nvPr/>
        </p:nvGraphicFramePr>
        <p:xfrm>
          <a:off x="1247775" y="3565367"/>
          <a:ext cx="380365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5" imgW="1854200" imgH="241300" progId="Equation.DSMT4">
                  <p:embed/>
                </p:oleObj>
              </mc:Choice>
              <mc:Fallback>
                <p:oleObj r:id="rId5" imgW="1854200" imgH="2413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7775" y="3565367"/>
                        <a:ext cx="3803650" cy="490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8313" y="2009775"/>
            <a:ext cx="6713537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性质</a:t>
            </a: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zh-CN" sz="2800" b="1" dirty="0">
                <a:latin typeface="Times New Roman" panose="02020603050405020304" pitchFamily="18" charset="0"/>
              </a:rPr>
              <a:t>、性质（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</a:rPr>
              <a:t>）还可推广到一般情形：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3380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5121"/>
          <p:cNvSpPr/>
          <p:nvPr/>
        </p:nvSpPr>
        <p:spPr>
          <a:xfrm>
            <a:off x="388938" y="666750"/>
            <a:ext cx="18780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已知</a:t>
            </a:r>
          </a:p>
        </p:txBody>
      </p:sp>
      <p:graphicFrame>
        <p:nvGraphicFramePr>
          <p:cNvPr id="34819" name="对象 5122"/>
          <p:cNvGraphicFramePr/>
          <p:nvPr/>
        </p:nvGraphicFramePr>
        <p:xfrm>
          <a:off x="2238375" y="269875"/>
          <a:ext cx="49561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r:id="rId3" imgW="5384800" imgH="1511300" progId="Equation.3">
                  <p:embed/>
                </p:oleObj>
              </mc:Choice>
              <mc:Fallback>
                <p:oleObj r:id="rId3" imgW="5384800" imgH="15113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8375" y="269875"/>
                        <a:ext cx="4956175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5123"/>
          <p:cNvGraphicFramePr/>
          <p:nvPr/>
        </p:nvGraphicFramePr>
        <p:xfrm>
          <a:off x="7452360" y="620395"/>
          <a:ext cx="1461770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r:id="rId5" imgW="647700" imgH="241300" progId="Equation.3">
                  <p:embed/>
                </p:oleObj>
              </mc:Choice>
              <mc:Fallback>
                <p:oleObj r:id="rId5" imgW="647700" imgH="2413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2360" y="620395"/>
                        <a:ext cx="1461770" cy="544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文本框 5124"/>
          <p:cNvSpPr txBox="1"/>
          <p:nvPr/>
        </p:nvSpPr>
        <p:spPr>
          <a:xfrm>
            <a:off x="627063" y="1989138"/>
            <a:ext cx="10763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5126" name="对象 5125"/>
          <p:cNvGraphicFramePr/>
          <p:nvPr/>
        </p:nvGraphicFramePr>
        <p:xfrm>
          <a:off x="1781175" y="1735138"/>
          <a:ext cx="414020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r:id="rId7" imgW="4800600" imgH="1511300" progId="Equation.3">
                  <p:embed/>
                </p:oleObj>
              </mc:Choice>
              <mc:Fallback>
                <p:oleObj r:id="rId7" imgW="4800600" imgH="15113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1175" y="1735138"/>
                        <a:ext cx="4140200" cy="1192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5126"/>
          <p:cNvGraphicFramePr/>
          <p:nvPr/>
        </p:nvGraphicFramePr>
        <p:xfrm>
          <a:off x="5967413" y="1819275"/>
          <a:ext cx="2281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9" imgW="2552700" imgH="977900" progId="Equation.3">
                  <p:embed/>
                </p:oleObj>
              </mc:Choice>
              <mc:Fallback>
                <p:oleObj r:id="rId9" imgW="2552700" imgH="9779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7413" y="1819275"/>
                        <a:ext cx="2281237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5127"/>
          <p:cNvGraphicFramePr/>
          <p:nvPr/>
        </p:nvGraphicFramePr>
        <p:xfrm>
          <a:off x="1886903" y="3068955"/>
          <a:ext cx="2592070" cy="136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11" imgW="1358900" imgH="711200" progId="Equation.3">
                  <p:embed/>
                </p:oleObj>
              </mc:Choice>
              <mc:Fallback>
                <p:oleObj r:id="rId11" imgW="1358900" imgH="7112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6903" y="3068955"/>
                        <a:ext cx="2592070" cy="1360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矩形 6145"/>
          <p:cNvSpPr/>
          <p:nvPr/>
        </p:nvSpPr>
        <p:spPr>
          <a:xfrm>
            <a:off x="665163" y="5051425"/>
            <a:ext cx="1076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921352" y="5127466"/>
          <a:ext cx="155956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13" imgW="952500" imgH="241300" progId="Equation.3">
                  <p:embed/>
                </p:oleObj>
              </mc:Choice>
              <mc:Fallback>
                <p:oleObj r:id="rId13" imgW="952500" imgH="2413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21352" y="5127466"/>
                        <a:ext cx="1559560" cy="443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/>
          <p:nvPr/>
        </p:nvGraphicFramePr>
        <p:xfrm>
          <a:off x="3552825" y="4705350"/>
          <a:ext cx="2785110" cy="128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15" imgW="3403600" imgH="1511300" progId="Equation.3">
                  <p:embed/>
                </p:oleObj>
              </mc:Choice>
              <mc:Fallback>
                <p:oleObj r:id="rId15" imgW="3403600" imgH="15113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52825" y="4705350"/>
                        <a:ext cx="2785110" cy="1287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/>
          <p:nvPr/>
        </p:nvGraphicFramePr>
        <p:xfrm>
          <a:off x="6310313" y="4721225"/>
          <a:ext cx="12922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r:id="rId17" imgW="1879600" imgH="1511300" progId="Equation.3">
                  <p:embed/>
                </p:oleObj>
              </mc:Choice>
              <mc:Fallback>
                <p:oleObj r:id="rId17" imgW="1879600" imgH="15113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10313" y="4721225"/>
                        <a:ext cx="1292225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3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3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6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8193"/>
          <p:cNvSpPr txBox="1"/>
          <p:nvPr/>
        </p:nvSpPr>
        <p:spPr>
          <a:xfrm>
            <a:off x="2741613" y="185345"/>
            <a:ext cx="37579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对称矩阵与反对称矩阵</a:t>
            </a:r>
          </a:p>
        </p:txBody>
      </p:sp>
      <p:sp>
        <p:nvSpPr>
          <p:cNvPr id="8195" name="矩形 8194"/>
          <p:cNvSpPr/>
          <p:nvPr/>
        </p:nvSpPr>
        <p:spPr>
          <a:xfrm>
            <a:off x="304800" y="1447800"/>
            <a:ext cx="10871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197" name="文本框 8196"/>
          <p:cNvSpPr txBox="1"/>
          <p:nvPr/>
        </p:nvSpPr>
        <p:spPr>
          <a:xfrm>
            <a:off x="1371600" y="2514600"/>
            <a:ext cx="34385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那么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称为对称矩阵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200" name="对象 8199"/>
          <p:cNvGraphicFramePr/>
          <p:nvPr>
            <p:extLst>
              <p:ext uri="{D42A27DB-BD31-4B8C-83A1-F6EECF244321}">
                <p14:modId xmlns:p14="http://schemas.microsoft.com/office/powerpoint/2010/main" val="1644736663"/>
              </p:ext>
            </p:extLst>
          </p:nvPr>
        </p:nvGraphicFramePr>
        <p:xfrm>
          <a:off x="5826348" y="1485900"/>
          <a:ext cx="977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3" imgW="495300" imgH="190500" progId="Equation.DSMT4">
                  <p:embed/>
                </p:oleObj>
              </mc:Choice>
              <mc:Fallback>
                <p:oleObj r:id="rId3" imgW="495300" imgH="1905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6348" y="1485900"/>
                        <a:ext cx="9779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8200"/>
          <p:cNvGraphicFramePr/>
          <p:nvPr/>
        </p:nvGraphicFramePr>
        <p:xfrm>
          <a:off x="2438400" y="1981200"/>
          <a:ext cx="3784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r:id="rId5" imgW="3782695" imgH="495300" progId="Equation.3">
                  <p:embed/>
                </p:oleObj>
              </mc:Choice>
              <mc:Fallback>
                <p:oleObj r:id="rId5" imgW="3782695" imgH="4953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1981200"/>
                        <a:ext cx="37846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文本框 8204"/>
          <p:cNvSpPr txBox="1"/>
          <p:nvPr/>
        </p:nvSpPr>
        <p:spPr>
          <a:xfrm>
            <a:off x="1293813" y="4437063"/>
            <a:ext cx="7391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对称矩阵的元素以主对角线为对称轴对应相等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206" name="矩形 8205"/>
          <p:cNvSpPr/>
          <p:nvPr/>
        </p:nvSpPr>
        <p:spPr>
          <a:xfrm>
            <a:off x="447675" y="44370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说明</a:t>
            </a:r>
          </a:p>
        </p:txBody>
      </p:sp>
      <p:sp>
        <p:nvSpPr>
          <p:cNvPr id="8211" name="矩形 8210"/>
          <p:cNvSpPr/>
          <p:nvPr/>
        </p:nvSpPr>
        <p:spPr>
          <a:xfrm>
            <a:off x="1595660" y="14478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阶方阵，如果满足          </a:t>
            </a:r>
          </a:p>
        </p:txBody>
      </p:sp>
      <p:sp>
        <p:nvSpPr>
          <p:cNvPr id="8212" name="矩形 8211"/>
          <p:cNvSpPr/>
          <p:nvPr/>
        </p:nvSpPr>
        <p:spPr>
          <a:xfrm>
            <a:off x="6781800" y="14478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5122" name="矩形 5121"/>
          <p:cNvSpPr/>
          <p:nvPr/>
        </p:nvSpPr>
        <p:spPr>
          <a:xfrm>
            <a:off x="657225" y="3541713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8613" y="3386138"/>
            <a:ext cx="20589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为对称矩阵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1811338" y="3103563"/>
          <a:ext cx="23272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r:id="rId7" imgW="1206500" imgH="711200" progId="Equation.3">
                  <p:embed/>
                </p:oleObj>
              </mc:Choice>
              <mc:Fallback>
                <p:oleObj r:id="rId7" imgW="1206500" imgH="7112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1338" y="3103563"/>
                        <a:ext cx="2327275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741613" y="3228975"/>
            <a:ext cx="1038225" cy="99218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14650" y="3429000"/>
            <a:ext cx="288925" cy="2159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827338" y="3357563"/>
            <a:ext cx="808038" cy="760413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348038" y="3789363"/>
            <a:ext cx="287338" cy="2159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47675" y="4946650"/>
            <a:ext cx="56241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如果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=-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为反对称矩阵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3585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6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6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6FD55CB-6EA8-4687-9E1B-E79683777E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8195" grpId="0"/>
      <p:bldP spid="8197" grpId="0"/>
      <p:bldP spid="8205" grpId="0"/>
      <p:bldP spid="8206" grpId="0"/>
      <p:bldP spid="8211" grpId="0"/>
      <p:bldP spid="8212" grpId="0"/>
      <p:bldP spid="5122" grpId="0"/>
      <p:bldP spid="2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9218"/>
          <p:cNvSpPr/>
          <p:nvPr/>
        </p:nvSpPr>
        <p:spPr>
          <a:xfrm>
            <a:off x="258763" y="601663"/>
            <a:ext cx="85455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设列矩阵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, 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 , …, x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满足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                     </a:t>
            </a:r>
          </a:p>
        </p:txBody>
      </p:sp>
      <p:sp>
        <p:nvSpPr>
          <p:cNvPr id="36867" name="文本框 4"/>
          <p:cNvSpPr txBox="1"/>
          <p:nvPr/>
        </p:nvSpPr>
        <p:spPr>
          <a:xfrm>
            <a:off x="1038225" y="1219200"/>
            <a:ext cx="37014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单位矩阵，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H=E-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XX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</a:p>
        </p:txBody>
      </p:sp>
      <p:sp>
        <p:nvSpPr>
          <p:cNvPr id="36868" name="文本框 5"/>
          <p:cNvSpPr txBox="1"/>
          <p:nvPr/>
        </p:nvSpPr>
        <p:spPr>
          <a:xfrm>
            <a:off x="4511675" y="1219200"/>
            <a:ext cx="40925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，证明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对称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矩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阵，且</a:t>
            </a:r>
            <a:endParaRPr lang="zh-CN" altLang="en-US" sz="2800" b="1" dirty="0"/>
          </a:p>
        </p:txBody>
      </p:sp>
      <p:sp>
        <p:nvSpPr>
          <p:cNvPr id="36869" name="文本框 6"/>
          <p:cNvSpPr txBox="1"/>
          <p:nvPr/>
        </p:nvSpPr>
        <p:spPr>
          <a:xfrm>
            <a:off x="1038225" y="1828800"/>
            <a:ext cx="14065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HH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=E.</a:t>
            </a:r>
            <a:endParaRPr lang="zh-CN" altLang="en-US" sz="2800" dirty="0"/>
          </a:p>
        </p:txBody>
      </p:sp>
      <p:sp>
        <p:nvSpPr>
          <p:cNvPr id="9223" name="矩形 9222"/>
          <p:cNvSpPr/>
          <p:nvPr/>
        </p:nvSpPr>
        <p:spPr>
          <a:xfrm>
            <a:off x="360363" y="23114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9224" name="对象 9223"/>
          <p:cNvGraphicFramePr/>
          <p:nvPr/>
        </p:nvGraphicFramePr>
        <p:xfrm>
          <a:off x="1502728" y="2348865"/>
          <a:ext cx="3090545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r:id="rId3" imgW="1548765" imgH="266700" progId="Equation.3">
                  <p:embed/>
                </p:oleObj>
              </mc:Choice>
              <mc:Fallback>
                <p:oleObj r:id="rId3" imgW="1548765" imgH="2667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2728" y="2348865"/>
                        <a:ext cx="3090545" cy="532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9224"/>
          <p:cNvGraphicFramePr/>
          <p:nvPr/>
        </p:nvGraphicFramePr>
        <p:xfrm>
          <a:off x="4427855" y="2349500"/>
          <a:ext cx="229489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r:id="rId5" imgW="1041400" imgH="266700" progId="Equation.3">
                  <p:embed/>
                </p:oleObj>
              </mc:Choice>
              <mc:Fallback>
                <p:oleObj r:id="rId5" imgW="1041400" imgH="2667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855" y="2349500"/>
                        <a:ext cx="229489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9225"/>
          <p:cNvGraphicFramePr/>
          <p:nvPr/>
        </p:nvGraphicFramePr>
        <p:xfrm>
          <a:off x="2179638" y="3032125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r:id="rId7" imgW="2653030" imgH="444500" progId="Equation.3">
                  <p:embed/>
                </p:oleObj>
              </mc:Choice>
              <mc:Fallback>
                <p:oleObj r:id="rId7" imgW="2653030" imgH="4445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9638" y="3032125"/>
                        <a:ext cx="2654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09675" y="3695700"/>
            <a:ext cx="3741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H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对称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矩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阵</a:t>
            </a:r>
            <a:endParaRPr lang="zh-CN" altLang="en-US" sz="2800" b="1" dirty="0"/>
          </a:p>
        </p:txBody>
      </p:sp>
      <p:graphicFrame>
        <p:nvGraphicFramePr>
          <p:cNvPr id="9228" name="对象 9227"/>
          <p:cNvGraphicFramePr/>
          <p:nvPr/>
        </p:nvGraphicFramePr>
        <p:xfrm>
          <a:off x="1187450" y="4425950"/>
          <a:ext cx="181673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r:id="rId9" imgW="749300" imgH="190500" progId="Equation.3">
                  <p:embed/>
                </p:oleObj>
              </mc:Choice>
              <mc:Fallback>
                <p:oleObj r:id="rId9" imgW="749300" imgH="1905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4425950"/>
                        <a:ext cx="1816735" cy="423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对象 9228"/>
          <p:cNvGraphicFramePr/>
          <p:nvPr/>
        </p:nvGraphicFramePr>
        <p:xfrm>
          <a:off x="3004185" y="4425950"/>
          <a:ext cx="183007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r:id="rId11" imgW="952500" imgH="266700" progId="Equation.3">
                  <p:embed/>
                </p:oleObj>
              </mc:Choice>
              <mc:Fallback>
                <p:oleObj r:id="rId11" imgW="952500" imgH="2667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4185" y="4425950"/>
                        <a:ext cx="183007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对象 9229"/>
          <p:cNvGraphicFramePr/>
          <p:nvPr/>
        </p:nvGraphicFramePr>
        <p:xfrm>
          <a:off x="1619885" y="5149215"/>
          <a:ext cx="351980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r:id="rId13" imgW="1828800" imgH="228600" progId="Equation.3">
                  <p:embed/>
                </p:oleObj>
              </mc:Choice>
              <mc:Fallback>
                <p:oleObj r:id="rId13" imgW="1828800" imgH="2286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9885" y="5149215"/>
                        <a:ext cx="3519805" cy="415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对象 9230"/>
          <p:cNvGraphicFramePr/>
          <p:nvPr/>
        </p:nvGraphicFramePr>
        <p:xfrm>
          <a:off x="5139690" y="5148580"/>
          <a:ext cx="349821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r:id="rId15" imgW="1790700" imgH="228600" progId="Equation.3">
                  <p:embed/>
                </p:oleObj>
              </mc:Choice>
              <mc:Fallback>
                <p:oleObj r:id="rId15" imgW="1790700" imgH="2286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39690" y="5148580"/>
                        <a:ext cx="349821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9231"/>
          <p:cNvGraphicFramePr/>
          <p:nvPr/>
        </p:nvGraphicFramePr>
        <p:xfrm>
          <a:off x="1691640" y="5798820"/>
          <a:ext cx="2648585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r:id="rId17" imgW="1333500" imgH="190500" progId="Equation.3">
                  <p:embed/>
                </p:oleObj>
              </mc:Choice>
              <mc:Fallback>
                <p:oleObj r:id="rId17" imgW="1333500" imgH="1905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91640" y="5798820"/>
                        <a:ext cx="2648585" cy="380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对象 9232"/>
          <p:cNvGraphicFramePr/>
          <p:nvPr/>
        </p:nvGraphicFramePr>
        <p:xfrm>
          <a:off x="4487228" y="5864225"/>
          <a:ext cx="6524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r:id="rId19" imgW="685165" imgH="304800" progId="Equation.3">
                  <p:embed/>
                </p:oleObj>
              </mc:Choice>
              <mc:Fallback>
                <p:oleObj r:id="rId19" imgW="685165" imgH="3048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87228" y="5864225"/>
                        <a:ext cx="652462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8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8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8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123"/>
          <p:cNvSpPr txBox="1"/>
          <p:nvPr/>
        </p:nvSpPr>
        <p:spPr>
          <a:xfrm>
            <a:off x="3006757" y="185178"/>
            <a:ext cx="3225800" cy="517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defPPr>
              <a:defRPr lang="zh-CN"/>
            </a:defPPr>
            <a:lvl1pPr marR="0" eaLnBrk="1" hangingPunct="1">
              <a:buClrTx/>
              <a:buSzTx/>
              <a:buFontTx/>
              <a:defRPr kumimoji="0" sz="2800" b="1" strike="noStrike" cap="none" spc="0" normalizeH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一、矩阵的加法</a:t>
            </a:r>
          </a:p>
        </p:txBody>
      </p:sp>
      <p:sp>
        <p:nvSpPr>
          <p:cNvPr id="3" name="文本框 5121"/>
          <p:cNvSpPr txBox="1"/>
          <p:nvPr/>
        </p:nvSpPr>
        <p:spPr>
          <a:xfrm>
            <a:off x="258763" y="1106488"/>
            <a:ext cx="1216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5126"/>
          <p:cNvSpPr txBox="1"/>
          <p:nvPr/>
        </p:nvSpPr>
        <p:spPr>
          <a:xfrm>
            <a:off x="596900" y="1574800"/>
            <a:ext cx="4716463" cy="630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的和记作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3565" y="1104900"/>
            <a:ext cx="3175869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设有两个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 矩阵</a:t>
            </a:r>
          </a:p>
        </p:txBody>
      </p:sp>
      <p:sp>
        <p:nvSpPr>
          <p:cNvPr id="5139" name="文本框 5138"/>
          <p:cNvSpPr txBox="1"/>
          <p:nvPr/>
        </p:nvSpPr>
        <p:spPr>
          <a:xfrm>
            <a:off x="609600" y="2133600"/>
            <a:ext cx="20161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即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5140" name="文本框 5139"/>
          <p:cNvSpPr txBox="1"/>
          <p:nvPr/>
        </p:nvSpPr>
        <p:spPr>
          <a:xfrm>
            <a:off x="2081213" y="2133600"/>
            <a:ext cx="33829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</a:rPr>
              <a:t>+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5141" name="文本框 5140"/>
          <p:cNvSpPr txBox="1"/>
          <p:nvPr/>
        </p:nvSpPr>
        <p:spPr>
          <a:xfrm>
            <a:off x="622300" y="4706938"/>
            <a:ext cx="26654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+ 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对象 544"/>
          <p:cNvGraphicFramePr>
            <a:graphicFrameLocks noChangeAspect="1"/>
          </p:cNvGraphicFramePr>
          <p:nvPr/>
        </p:nvGraphicFramePr>
        <p:xfrm>
          <a:off x="5018088" y="2895600"/>
          <a:ext cx="40417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4" imgW="2540000" imgH="939800" progId="Equation.DSMT4">
                  <p:embed/>
                </p:oleObj>
              </mc:Choice>
              <mc:Fallback>
                <p:oleObj r:id="rId4" imgW="2540000" imgH="939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8088" y="2895600"/>
                        <a:ext cx="4041775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23"/>
          <p:cNvGraphicFramePr>
            <a:graphicFrameLocks noChangeAspect="1"/>
          </p:cNvGraphicFramePr>
          <p:nvPr/>
        </p:nvGraphicFramePr>
        <p:xfrm>
          <a:off x="401638" y="2844800"/>
          <a:ext cx="22717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6" imgW="1397000" imgH="939800" progId="Equation.DSMT4">
                  <p:embed/>
                </p:oleObj>
              </mc:Choice>
              <mc:Fallback>
                <p:oleObj r:id="rId6" imgW="1397000" imgH="939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1638" y="2844800"/>
                        <a:ext cx="2271712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603500" y="2852738"/>
          <a:ext cx="2397125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8" imgW="1473200" imgH="939800" progId="Equation.DSMT4">
                  <p:embed/>
                </p:oleObj>
              </mc:Choice>
              <mc:Fallback>
                <p:oleObj r:id="rId8" imgW="1473200" imgH="939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3500" y="2852738"/>
                        <a:ext cx="2397125" cy="167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291138" y="2852738"/>
            <a:ext cx="936625" cy="482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3725" y="1106488"/>
            <a:ext cx="41433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68613" y="4768850"/>
            <a:ext cx="14716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endParaRPr lang="zh-CN" altLang="en-US" sz="2800" dirty="0"/>
          </a:p>
        </p:txBody>
      </p:sp>
      <p:sp>
        <p:nvSpPr>
          <p:cNvPr id="5133" name="矩形 5132"/>
          <p:cNvSpPr/>
          <p:nvPr/>
        </p:nvSpPr>
        <p:spPr>
          <a:xfrm>
            <a:off x="538163" y="5418138"/>
            <a:ext cx="82137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只有当两个矩阵是同型矩阵时，才能进行加法运算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073650" y="2133600"/>
            <a:ext cx="25638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对应元素相加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616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514985" y="2888615"/>
            <a:ext cx="488315" cy="44704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99715" y="2870835"/>
            <a:ext cx="488315" cy="44704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9AEAA0F-458A-4F2A-8E39-4D332B15E2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3" grpId="0"/>
      <p:bldP spid="4" grpId="0"/>
      <p:bldP spid="9" grpId="0"/>
      <p:bldP spid="5139" grpId="0"/>
      <p:bldP spid="5140" grpId="0"/>
      <p:bldP spid="5141" grpId="0"/>
      <p:bldP spid="11" grpId="0" bldLvl="0" animBg="1"/>
      <p:bldP spid="18" grpId="0"/>
      <p:bldP spid="19" grpId="0"/>
      <p:bldP spid="5133" grpId="0"/>
      <p:bldP spid="2" grpId="0"/>
      <p:bldP spid="12" grpId="0" animBg="1"/>
      <p:bldP spid="12" grpId="1" animBg="1"/>
      <p:bldP spid="13" grpId="0" animBg="1"/>
      <p:bldP spid="1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10242"/>
          <p:cNvSpPr txBox="1"/>
          <p:nvPr/>
        </p:nvSpPr>
        <p:spPr>
          <a:xfrm>
            <a:off x="384175" y="621030"/>
            <a:ext cx="8569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证明任一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都可表示成对称矩阵与反对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246" name="矩形 10245"/>
          <p:cNvSpPr/>
          <p:nvPr/>
        </p:nvSpPr>
        <p:spPr>
          <a:xfrm>
            <a:off x="565150" y="18303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10247" name="对象 10246"/>
          <p:cNvGraphicFramePr/>
          <p:nvPr/>
        </p:nvGraphicFramePr>
        <p:xfrm>
          <a:off x="1463675" y="1830388"/>
          <a:ext cx="2098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r:id="rId3" imgW="889000" imgH="215900" progId="Equation.DSMT4">
                  <p:embed/>
                </p:oleObj>
              </mc:Choice>
              <mc:Fallback>
                <p:oleObj r:id="rId3" imgW="889000" imgH="2159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3675" y="1830388"/>
                        <a:ext cx="2098675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10247"/>
          <p:cNvGraphicFramePr/>
          <p:nvPr/>
        </p:nvGraphicFramePr>
        <p:xfrm>
          <a:off x="1403350" y="2570480"/>
          <a:ext cx="213741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r:id="rId5" imgW="1130300" imgH="266700" progId="Equation.3">
                  <p:embed/>
                </p:oleObj>
              </mc:Choice>
              <mc:Fallback>
                <p:oleObj r:id="rId5" imgW="1130300" imgH="2667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2570480"/>
                        <a:ext cx="213741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10248"/>
          <p:cNvGraphicFramePr/>
          <p:nvPr/>
        </p:nvGraphicFramePr>
        <p:xfrm>
          <a:off x="3540760" y="2602230"/>
          <a:ext cx="1325880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r:id="rId7" imgW="609600" imgH="190500" progId="Equation.3">
                  <p:embed/>
                </p:oleObj>
              </mc:Choice>
              <mc:Fallback>
                <p:oleObj r:id="rId7" imgW="609600" imgH="1905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0760" y="2602230"/>
                        <a:ext cx="1325880" cy="414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对象 10249"/>
          <p:cNvGraphicFramePr/>
          <p:nvPr/>
        </p:nvGraphicFramePr>
        <p:xfrm>
          <a:off x="4932045" y="2636520"/>
          <a:ext cx="669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r:id="rId9" imgW="673100" imgH="368300" progId="Equation.3">
                  <p:embed/>
                </p:oleObj>
              </mc:Choice>
              <mc:Fallback>
                <p:oleObj r:id="rId9" imgW="673100" imgH="3683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2045" y="2636520"/>
                        <a:ext cx="6699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矩形 10250"/>
          <p:cNvSpPr/>
          <p:nvPr/>
        </p:nvSpPr>
        <p:spPr>
          <a:xfrm>
            <a:off x="762000" y="3268663"/>
            <a:ext cx="3208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为对称矩阵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252" name="对象 10251"/>
          <p:cNvGraphicFramePr/>
          <p:nvPr/>
        </p:nvGraphicFramePr>
        <p:xfrm>
          <a:off x="899795" y="3897630"/>
          <a:ext cx="2270760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r:id="rId11" imgW="927100" imgH="228600" progId="Equation.3">
                  <p:embed/>
                </p:oleObj>
              </mc:Choice>
              <mc:Fallback>
                <p:oleObj r:id="rId11" imgW="927100" imgH="2286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9795" y="3897630"/>
                        <a:ext cx="2270760" cy="528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0252"/>
          <p:cNvGraphicFramePr/>
          <p:nvPr/>
        </p:nvGraphicFramePr>
        <p:xfrm>
          <a:off x="3347720" y="3887470"/>
          <a:ext cx="2312035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r:id="rId13" imgW="1117600" imgH="266700" progId="Equation.3">
                  <p:embed/>
                </p:oleObj>
              </mc:Choice>
              <mc:Fallback>
                <p:oleObj r:id="rId13" imgW="1117600" imgH="2667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47720" y="3887470"/>
                        <a:ext cx="2312035" cy="551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0253"/>
          <p:cNvGraphicFramePr/>
          <p:nvPr/>
        </p:nvGraphicFramePr>
        <p:xfrm>
          <a:off x="5796280" y="3930015"/>
          <a:ext cx="148971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r:id="rId15" imgW="609600" imgH="190500" progId="Equation.3">
                  <p:embed/>
                </p:oleObj>
              </mc:Choice>
              <mc:Fallback>
                <p:oleObj r:id="rId15" imgW="609600" imgH="1905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6280" y="3930015"/>
                        <a:ext cx="148971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10254"/>
          <p:cNvGraphicFramePr/>
          <p:nvPr/>
        </p:nvGraphicFramePr>
        <p:xfrm>
          <a:off x="7399338" y="4016375"/>
          <a:ext cx="889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r:id="rId17" imgW="888365" imgH="355600" progId="Equation.3">
                  <p:embed/>
                </p:oleObj>
              </mc:Choice>
              <mc:Fallback>
                <p:oleObj r:id="rId17" imgW="888365" imgH="3556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99338" y="4016375"/>
                        <a:ext cx="88900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矩形 10255"/>
          <p:cNvSpPr/>
          <p:nvPr/>
        </p:nvSpPr>
        <p:spPr>
          <a:xfrm>
            <a:off x="762000" y="4664075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为反对称矩阵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257" name="对象 10256"/>
          <p:cNvGraphicFramePr/>
          <p:nvPr/>
        </p:nvGraphicFramePr>
        <p:xfrm>
          <a:off x="1403350" y="5462270"/>
          <a:ext cx="251396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19" imgW="1371600" imgH="419100" progId="Equation.3">
                  <p:embed/>
                </p:oleObj>
              </mc:Choice>
              <mc:Fallback>
                <p:oleObj r:id="rId19" imgW="1371600" imgH="4191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3350" y="5462270"/>
                        <a:ext cx="2513965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对象 10257"/>
          <p:cNvGraphicFramePr/>
          <p:nvPr/>
        </p:nvGraphicFramePr>
        <p:xfrm>
          <a:off x="4171950" y="5386388"/>
          <a:ext cx="134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r:id="rId21" imgW="1346200" imgH="825500" progId="Equation.3">
                  <p:embed/>
                </p:oleObj>
              </mc:Choice>
              <mc:Fallback>
                <p:oleObj r:id="rId21" imgW="1346200" imgH="8255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71950" y="5386388"/>
                        <a:ext cx="1346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文本框 10258"/>
          <p:cNvSpPr txBox="1"/>
          <p:nvPr/>
        </p:nvSpPr>
        <p:spPr>
          <a:xfrm>
            <a:off x="5697538" y="5638800"/>
            <a:ext cx="17018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命题得证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7905" name="文本框 1"/>
          <p:cNvSpPr txBox="1"/>
          <p:nvPr/>
        </p:nvSpPr>
        <p:spPr>
          <a:xfrm>
            <a:off x="1043305" y="1196023"/>
            <a:ext cx="20593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称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矩阵之和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zh-CN" altLang="en-US" sz="2800" dirty="0"/>
          </a:p>
        </p:txBody>
      </p:sp>
      <p:pic>
        <p:nvPicPr>
          <p:cNvPr id="3790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90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90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51" grpId="0"/>
      <p:bldP spid="10256" grpId="0"/>
      <p:bldP spid="102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102403"/>
          <p:cNvSpPr txBox="1"/>
          <p:nvPr/>
        </p:nvSpPr>
        <p:spPr>
          <a:xfrm>
            <a:off x="349250" y="1208088"/>
            <a:ext cx="10871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1489074" y="1208088"/>
            <a:ext cx="7691438" cy="520700"/>
            <a:chOff x="1824" y="1462"/>
            <a:chExt cx="12114" cy="822"/>
          </a:xfrm>
        </p:grpSpPr>
        <p:sp>
          <p:nvSpPr>
            <p:cNvPr id="38930" name="文本框 1"/>
            <p:cNvSpPr txBox="1"/>
            <p:nvPr/>
          </p:nvSpPr>
          <p:spPr>
            <a:xfrm>
              <a:off x="1824" y="1462"/>
              <a:ext cx="1211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当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为复矩阵时，用  表示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ij</a:t>
              </a:r>
              <a:r>
                <a:rPr lang="zh-CN" altLang="en-US" sz="28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的共轭复数，</a:t>
              </a:r>
              <a:endParaRPr lang="en-US" altLang="zh-CN" sz="2800" b="1" i="1" baseline="-25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31" name="对象 102406"/>
            <p:cNvGraphicFramePr/>
            <p:nvPr/>
          </p:nvGraphicFramePr>
          <p:xfrm>
            <a:off x="8318" y="1463"/>
            <a:ext cx="618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5" r:id="rId3" imgW="393700" imgH="520700" progId="Equation.3">
                    <p:embed/>
                  </p:oleObj>
                </mc:Choice>
                <mc:Fallback>
                  <p:oleObj r:id="rId3" imgW="393700" imgH="5207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318" y="1463"/>
                          <a:ext cx="618" cy="8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5"/>
          <p:cNvGrpSpPr/>
          <p:nvPr/>
        </p:nvGrpSpPr>
        <p:grpSpPr>
          <a:xfrm>
            <a:off x="1436407" y="1969966"/>
            <a:ext cx="6191250" cy="549275"/>
            <a:chOff x="1830" y="2641"/>
            <a:chExt cx="9749" cy="864"/>
          </a:xfrm>
        </p:grpSpPr>
        <p:sp>
          <p:nvSpPr>
            <p:cNvPr id="38926" name="文本框 5"/>
            <p:cNvSpPr txBox="1"/>
            <p:nvPr/>
          </p:nvSpPr>
          <p:spPr>
            <a:xfrm>
              <a:off x="1830" y="2662"/>
              <a:ext cx="141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记　</a:t>
              </a:r>
            </a:p>
          </p:txBody>
        </p:sp>
        <p:graphicFrame>
          <p:nvGraphicFramePr>
            <p:cNvPr id="38927" name="对象 102408"/>
            <p:cNvGraphicFramePr/>
            <p:nvPr/>
          </p:nvGraphicFramePr>
          <p:xfrm>
            <a:off x="2631" y="2641"/>
            <a:ext cx="1601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r:id="rId5" imgW="571500" imgH="266700" progId="Equation.3">
                    <p:embed/>
                  </p:oleObj>
                </mc:Choice>
                <mc:Fallback>
                  <p:oleObj r:id="rId5" imgW="571500" imgH="266700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31" y="2641"/>
                          <a:ext cx="1601" cy="8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对象 102409"/>
            <p:cNvGraphicFramePr/>
            <p:nvPr/>
          </p:nvGraphicFramePr>
          <p:xfrm>
            <a:off x="4497" y="2773"/>
            <a:ext cx="49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7" r:id="rId7" imgW="317500" imgH="380365" progId="Equation.3">
                    <p:embed/>
                  </p:oleObj>
                </mc:Choice>
                <mc:Fallback>
                  <p:oleObj r:id="rId7" imgW="317500" imgH="380365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97" y="2773"/>
                          <a:ext cx="49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9" name="文本框 12"/>
            <p:cNvSpPr txBox="1"/>
            <p:nvPr/>
          </p:nvSpPr>
          <p:spPr>
            <a:xfrm>
              <a:off x="4995" y="2662"/>
              <a:ext cx="658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称为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zh-CN" altLang="en-US" sz="28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的共轭矩阵</a:t>
              </a:r>
              <a:r>
                <a:rPr lang="en-US" altLang="zh-CN" sz="2800" b="1" dirty="0">
                  <a:latin typeface="宋体" panose="02010600030101010101" pitchFamily="2" charset="-122"/>
                  <a:sym typeface="宋体" panose="02010600030101010101" pitchFamily="2" charset="-122"/>
                </a:rPr>
                <a:t>.      </a:t>
              </a:r>
              <a:endPara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30721" name="对象 103425"/>
          <p:cNvGraphicFramePr/>
          <p:nvPr/>
        </p:nvGraphicFramePr>
        <p:xfrm>
          <a:off x="1019175" y="4741863"/>
          <a:ext cx="18176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r:id="rId9" imgW="1905000" imgH="457200" progId="Equation.3">
                  <p:embed/>
                </p:oleObj>
              </mc:Choice>
              <mc:Fallback>
                <p:oleObj r:id="rId9" imgW="1905000" imgH="4572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9175" y="4741863"/>
                        <a:ext cx="1817688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" name="对象 103426"/>
          <p:cNvGraphicFramePr/>
          <p:nvPr/>
        </p:nvGraphicFramePr>
        <p:xfrm>
          <a:off x="1019175" y="5332413"/>
          <a:ext cx="1951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r:id="rId11" imgW="2044700" imgH="457200" progId="Equation.3">
                  <p:embed/>
                </p:oleObj>
              </mc:Choice>
              <mc:Fallback>
                <p:oleObj r:id="rId11" imgW="2044700" imgH="4572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9175" y="5332413"/>
                        <a:ext cx="1951038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矩形 103427"/>
          <p:cNvSpPr/>
          <p:nvPr/>
        </p:nvSpPr>
        <p:spPr>
          <a:xfrm>
            <a:off x="381794" y="2784972"/>
            <a:ext cx="16129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运算性质</a:t>
            </a:r>
          </a:p>
        </p:txBody>
      </p:sp>
      <p:graphicFrame>
        <p:nvGraphicFramePr>
          <p:cNvPr id="30724" name="对象 103428"/>
          <p:cNvGraphicFramePr/>
          <p:nvPr/>
        </p:nvGraphicFramePr>
        <p:xfrm>
          <a:off x="1019175" y="4157663"/>
          <a:ext cx="25447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r:id="rId13" imgW="2667000" imgH="457200" progId="Equation.3">
                  <p:embed/>
                </p:oleObj>
              </mc:Choice>
              <mc:Fallback>
                <p:oleObj r:id="rId13" imgW="2667000" imgH="457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9175" y="4157663"/>
                        <a:ext cx="2544763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文本框 103430"/>
          <p:cNvSpPr txBox="1"/>
          <p:nvPr/>
        </p:nvSpPr>
        <p:spPr>
          <a:xfrm>
            <a:off x="606425" y="3386138"/>
            <a:ext cx="73183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为复矩阵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为复数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且运算都是可行的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8922" name="文本框 13"/>
          <p:cNvSpPr txBox="1"/>
          <p:nvPr/>
        </p:nvSpPr>
        <p:spPr>
          <a:xfrm>
            <a:off x="3765550" y="189707"/>
            <a:ext cx="16129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共轭矩阵</a:t>
            </a:r>
          </a:p>
        </p:txBody>
      </p:sp>
      <p:pic>
        <p:nvPicPr>
          <p:cNvPr id="3892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5D415EC-BEEC-4109-BB12-059255EEE7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0723" grpId="0"/>
      <p:bldP spid="30726" grpId="0"/>
      <p:bldP spid="389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7169"/>
          <p:cNvSpPr txBox="1"/>
          <p:nvPr/>
        </p:nvSpPr>
        <p:spPr>
          <a:xfrm>
            <a:off x="2959735" y="175261"/>
            <a:ext cx="3043238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defPPr>
              <a:defRPr lang="zh-CN"/>
            </a:defPPr>
            <a:lvl1pPr marR="0" eaLnBrk="1" hangingPunct="1">
              <a:buClrTx/>
              <a:buSzTx/>
              <a:buFontTx/>
              <a:defRPr kumimoji="0" sz="2800" b="1" strike="noStrike" cap="none" spc="0" normalizeH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五、方阵的行列式</a:t>
            </a:r>
          </a:p>
        </p:txBody>
      </p:sp>
      <p:sp>
        <p:nvSpPr>
          <p:cNvPr id="7172" name="文本框 7171"/>
          <p:cNvSpPr txBox="1"/>
          <p:nvPr/>
        </p:nvSpPr>
        <p:spPr>
          <a:xfrm>
            <a:off x="1338263" y="1597025"/>
            <a:ext cx="53765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叫作方阵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宋体" panose="02010600030101010101" pitchFamily="2" charset="-122"/>
              </a:rPr>
              <a:t>的行列式，记作</a:t>
            </a:r>
            <a:r>
              <a:rPr lang="en-US" altLang="zh-CN" sz="2800" b="1" dirty="0">
                <a:latin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宋体" panose="02010600030101010101" pitchFamily="2" charset="-122"/>
              </a:rPr>
              <a:t>|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</a:p>
        </p:txBody>
      </p:sp>
      <p:graphicFrame>
        <p:nvGraphicFramePr>
          <p:cNvPr id="7177" name="对象 7176"/>
          <p:cNvGraphicFramePr/>
          <p:nvPr/>
        </p:nvGraphicFramePr>
        <p:xfrm>
          <a:off x="6824663" y="1673225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r:id="rId3" imgW="888365" imgH="317500" progId="Equation.3">
                  <p:embed/>
                </p:oleObj>
              </mc:Choice>
              <mc:Fallback>
                <p:oleObj r:id="rId3" imgW="888365" imgH="3175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4663" y="1673225"/>
                        <a:ext cx="889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7177"/>
          <p:cNvGraphicFramePr/>
          <p:nvPr>
            <p:extLst>
              <p:ext uri="{D42A27DB-BD31-4B8C-83A1-F6EECF244321}">
                <p14:modId xmlns:p14="http://schemas.microsoft.com/office/powerpoint/2010/main" val="3675333866"/>
              </p:ext>
            </p:extLst>
          </p:nvPr>
        </p:nvGraphicFramePr>
        <p:xfrm>
          <a:off x="1116806" y="2110752"/>
          <a:ext cx="18383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r:id="rId5" imgW="787400" imgH="457200" progId="Equation.3">
                  <p:embed/>
                </p:oleObj>
              </mc:Choice>
              <mc:Fallback>
                <p:oleObj r:id="rId5" imgW="787400" imgH="4572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806" y="2110752"/>
                        <a:ext cx="1838325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对象 7179"/>
          <p:cNvGraphicFramePr/>
          <p:nvPr>
            <p:extLst>
              <p:ext uri="{D42A27DB-BD31-4B8C-83A1-F6EECF244321}">
                <p14:modId xmlns:p14="http://schemas.microsoft.com/office/powerpoint/2010/main" val="1368028723"/>
              </p:ext>
            </p:extLst>
          </p:nvPr>
        </p:nvGraphicFramePr>
        <p:xfrm>
          <a:off x="5253831" y="2317127"/>
          <a:ext cx="787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r:id="rId7" imgW="786765" imgH="317500" progId="Equation.3">
                  <p:embed/>
                </p:oleObj>
              </mc:Choice>
              <mc:Fallback>
                <p:oleObj r:id="rId7" imgW="786765" imgH="3175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3831" y="2317127"/>
                        <a:ext cx="7874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矩形 7180"/>
          <p:cNvSpPr/>
          <p:nvPr/>
        </p:nvSpPr>
        <p:spPr>
          <a:xfrm>
            <a:off x="225928" y="3112273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运算性质</a:t>
            </a:r>
          </a:p>
        </p:txBody>
      </p:sp>
      <p:graphicFrame>
        <p:nvGraphicFramePr>
          <p:cNvPr id="7182" name="对象 7181"/>
          <p:cNvGraphicFramePr/>
          <p:nvPr/>
        </p:nvGraphicFramePr>
        <p:xfrm>
          <a:off x="2686050" y="3027045"/>
          <a:ext cx="177546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r:id="rId9" imgW="812800" imgH="279400" progId="Equation.3">
                  <p:embed/>
                </p:oleObj>
              </mc:Choice>
              <mc:Fallback>
                <p:oleObj r:id="rId9" imgW="812800" imgH="2794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6050" y="3027045"/>
                        <a:ext cx="1775460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对象 7182"/>
          <p:cNvGraphicFramePr/>
          <p:nvPr/>
        </p:nvGraphicFramePr>
        <p:xfrm>
          <a:off x="5359400" y="2978150"/>
          <a:ext cx="19986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11" imgW="2171065" imgH="482600" progId="Equation.3">
                  <p:embed/>
                </p:oleObj>
              </mc:Choice>
              <mc:Fallback>
                <p:oleObj r:id="rId11" imgW="2171065" imgH="4826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59400" y="2978150"/>
                        <a:ext cx="199866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对象 7183"/>
          <p:cNvGraphicFramePr/>
          <p:nvPr/>
        </p:nvGraphicFramePr>
        <p:xfrm>
          <a:off x="2786063" y="3724275"/>
          <a:ext cx="2057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13" imgW="2246630" imgH="444500" progId="Equation.3">
                  <p:embed/>
                </p:oleObj>
              </mc:Choice>
              <mc:Fallback>
                <p:oleObj r:id="rId13" imgW="2246630" imgH="4445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6063" y="3724275"/>
                        <a:ext cx="20574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对象 7184"/>
          <p:cNvGraphicFramePr/>
          <p:nvPr/>
        </p:nvGraphicFramePr>
        <p:xfrm>
          <a:off x="5075873" y="3716338"/>
          <a:ext cx="1854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15" imgW="2069465" imgH="444500" progId="Equation.3">
                  <p:embed/>
                </p:oleObj>
              </mc:Choice>
              <mc:Fallback>
                <p:oleObj r:id="rId15" imgW="2069465" imgH="4445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75873" y="3716338"/>
                        <a:ext cx="1854200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矩形 7185"/>
          <p:cNvSpPr/>
          <p:nvPr/>
        </p:nvSpPr>
        <p:spPr>
          <a:xfrm>
            <a:off x="217488" y="1038225"/>
            <a:ext cx="10871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187" name="矩形 7186"/>
          <p:cNvSpPr/>
          <p:nvPr/>
        </p:nvSpPr>
        <p:spPr>
          <a:xfrm>
            <a:off x="1378743" y="1074275"/>
            <a:ext cx="61547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宋体" panose="02010600030101010101" pitchFamily="2" charset="-122"/>
              </a:rPr>
              <a:t>阶方阵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宋体" panose="02010600030101010101" pitchFamily="2" charset="-122"/>
              </a:rPr>
              <a:t>的元素所构成的行列式，</a:t>
            </a:r>
          </a:p>
        </p:txBody>
      </p:sp>
      <p:sp>
        <p:nvSpPr>
          <p:cNvPr id="5122" name="矩形 5121"/>
          <p:cNvSpPr/>
          <p:nvPr/>
        </p:nvSpPr>
        <p:spPr>
          <a:xfrm>
            <a:off x="258487" y="2234565"/>
            <a:ext cx="90601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195396683"/>
              </p:ext>
            </p:extLst>
          </p:nvPr>
        </p:nvGraphicFramePr>
        <p:xfrm>
          <a:off x="3890169" y="2107577"/>
          <a:ext cx="13636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r:id="rId17" imgW="698500" imgH="457200" progId="Equation.3">
                  <p:embed/>
                </p:oleObj>
              </mc:Choice>
              <mc:Fallback>
                <p:oleObj r:id="rId17" imgW="698500" imgH="4572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90169" y="2107577"/>
                        <a:ext cx="1363662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350419" y="2232989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4925" y="4149725"/>
            <a:ext cx="67900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zh-CN" sz="2800" b="1" dirty="0">
                <a:latin typeface="Times New Roman" panose="02020603050405020304" pitchFamily="18" charset="0"/>
              </a:rPr>
              <a:t>方阵与行列式是两个不同的概念，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52475" y="4754563"/>
            <a:ext cx="74072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</a:rPr>
              <a:t>阶方阵是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个数按一定的顺序排成的数表，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52475" y="5445125"/>
            <a:ext cx="81930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</a:rPr>
              <a:t>阶行列式则是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个数按一定的运算法则所确定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752475" y="6046788"/>
            <a:ext cx="23939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的一个数．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3995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5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5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E371D27-28A4-49C0-8C71-A36991D63B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7172" grpId="0"/>
      <p:bldP spid="7181" grpId="0"/>
      <p:bldP spid="7186" grpId="0"/>
      <p:bldP spid="7187" grpId="0"/>
      <p:bldP spid="5122" grpId="0"/>
      <p:bldP spid="4" grpId="0"/>
      <p:bldP spid="100" grpId="0"/>
      <p:bldP spid="101" grpId="0"/>
      <p:bldP spid="103" grpId="0"/>
      <p:bldP spid="1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09569"/>
          <p:cNvSpPr/>
          <p:nvPr/>
        </p:nvSpPr>
        <p:spPr>
          <a:xfrm>
            <a:off x="822325" y="692150"/>
            <a:ext cx="8959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graphicFrame>
        <p:nvGraphicFramePr>
          <p:cNvPr id="40963" name="对象 109572"/>
          <p:cNvGraphicFramePr/>
          <p:nvPr/>
        </p:nvGraphicFramePr>
        <p:xfrm>
          <a:off x="1422400" y="1400175"/>
          <a:ext cx="61245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r:id="rId3" imgW="2667000" imgH="228600" progId="Equation.3">
                  <p:embed/>
                </p:oleObj>
              </mc:Choice>
              <mc:Fallback>
                <p:oleObj r:id="rId3" imgW="2667000" imgH="2286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400" y="1400175"/>
                        <a:ext cx="612457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矩形 109573"/>
          <p:cNvSpPr/>
          <p:nvPr/>
        </p:nvSpPr>
        <p:spPr>
          <a:xfrm>
            <a:off x="822325" y="2119313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32774" name="对象 109575"/>
          <p:cNvGraphicFramePr/>
          <p:nvPr/>
        </p:nvGraphicFramePr>
        <p:xfrm>
          <a:off x="3783013" y="3795713"/>
          <a:ext cx="31797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r:id="rId5" imgW="1384300" imgH="469900" progId="Equation.3">
                  <p:embed/>
                </p:oleObj>
              </mc:Choice>
              <mc:Fallback>
                <p:oleObj r:id="rId5" imgW="1384300" imgH="4699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3013" y="3795713"/>
                        <a:ext cx="3179762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109576"/>
          <p:cNvGraphicFramePr/>
          <p:nvPr/>
        </p:nvGraphicFramePr>
        <p:xfrm>
          <a:off x="3783013" y="4986338"/>
          <a:ext cx="35591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7" imgW="1549400" imgH="228600" progId="Equation.3">
                  <p:embed/>
                </p:oleObj>
              </mc:Choice>
              <mc:Fallback>
                <p:oleObj r:id="rId7" imgW="1549400" imgH="2286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3013" y="4986338"/>
                        <a:ext cx="3559175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文本框 7169"/>
          <p:cNvSpPr txBox="1"/>
          <p:nvPr/>
        </p:nvSpPr>
        <p:spPr>
          <a:xfrm>
            <a:off x="1628775" y="692150"/>
            <a:ext cx="26860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利用行列式证明</a:t>
            </a:r>
          </a:p>
        </p:txBody>
      </p:sp>
      <p:graphicFrame>
        <p:nvGraphicFramePr>
          <p:cNvPr id="2" name="对象 109574"/>
          <p:cNvGraphicFramePr/>
          <p:nvPr/>
        </p:nvGraphicFramePr>
        <p:xfrm>
          <a:off x="1231900" y="2878138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r:id="rId9" imgW="1117600" imgH="228600" progId="Equation.3">
                  <p:embed/>
                </p:oleObj>
              </mc:Choice>
              <mc:Fallback>
                <p:oleObj r:id="rId9" imgW="1117600" imgH="2286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1900" y="2878138"/>
                        <a:ext cx="256857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783013" y="2600325"/>
          <a:ext cx="22939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r:id="rId11" imgW="2157095" imgH="1130935" progId="Equation.KSEE3">
                  <p:embed/>
                </p:oleObj>
              </mc:Choice>
              <mc:Fallback>
                <p:oleObj r:id="rId11" imgW="2157095" imgH="1130935" progId="Equation.KSEE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83013" y="2600325"/>
                        <a:ext cx="2293937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矩形 105476"/>
          <p:cNvSpPr/>
          <p:nvPr/>
        </p:nvSpPr>
        <p:spPr>
          <a:xfrm>
            <a:off x="442913" y="1106488"/>
            <a:ext cx="22367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矩阵的加法</a:t>
            </a:r>
          </a:p>
        </p:txBody>
      </p:sp>
      <p:sp>
        <p:nvSpPr>
          <p:cNvPr id="33797" name="矩形 105477"/>
          <p:cNvSpPr/>
          <p:nvPr/>
        </p:nvSpPr>
        <p:spPr>
          <a:xfrm>
            <a:off x="442913" y="2122488"/>
            <a:ext cx="25939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</a:rPr>
              <a:t>数与矩阵相乘</a:t>
            </a:r>
          </a:p>
        </p:txBody>
      </p:sp>
      <p:sp>
        <p:nvSpPr>
          <p:cNvPr id="33798" name="矩形 105478"/>
          <p:cNvSpPr/>
          <p:nvPr/>
        </p:nvSpPr>
        <p:spPr>
          <a:xfrm>
            <a:off x="442913" y="2643188"/>
            <a:ext cx="22371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矩阵的乘法</a:t>
            </a:r>
          </a:p>
        </p:txBody>
      </p:sp>
      <p:sp>
        <p:nvSpPr>
          <p:cNvPr id="2" name="矩形 105478"/>
          <p:cNvSpPr/>
          <p:nvPr/>
        </p:nvSpPr>
        <p:spPr>
          <a:xfrm>
            <a:off x="722313" y="4202113"/>
            <a:ext cx="57150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线性方程组可表示为矩阵方程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Ax=b.</a:t>
            </a:r>
          </a:p>
        </p:txBody>
      </p:sp>
      <p:sp>
        <p:nvSpPr>
          <p:cNvPr id="33799" name="矩形 105479"/>
          <p:cNvSpPr/>
          <p:nvPr/>
        </p:nvSpPr>
        <p:spPr>
          <a:xfrm>
            <a:off x="442913" y="4645025"/>
            <a:ext cx="22371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4.</a:t>
            </a:r>
            <a:r>
              <a:rPr lang="zh-CN" altLang="en-US" sz="2800" b="1" dirty="0">
                <a:latin typeface="宋体" panose="02010600030101010101" pitchFamily="2" charset="-122"/>
              </a:rPr>
              <a:t>转置矩阵、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60638" y="4645025"/>
            <a:ext cx="55454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对称矩阵、反对称矩阵、共轭矩阵</a:t>
            </a:r>
          </a:p>
        </p:txBody>
      </p:sp>
      <p:sp>
        <p:nvSpPr>
          <p:cNvPr id="33800" name="矩形 105480"/>
          <p:cNvSpPr/>
          <p:nvPr/>
        </p:nvSpPr>
        <p:spPr>
          <a:xfrm>
            <a:off x="442913" y="5264150"/>
            <a:ext cx="25939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5.</a:t>
            </a:r>
            <a:r>
              <a:rPr lang="zh-CN" altLang="en-US" sz="2800" b="1" dirty="0">
                <a:latin typeface="Times New Roman" panose="02020603050405020304" pitchFamily="18" charset="0"/>
              </a:rPr>
              <a:t>方阵的行列式</a:t>
            </a:r>
          </a:p>
        </p:txBody>
      </p:sp>
      <p:sp>
        <p:nvSpPr>
          <p:cNvPr id="34818" name="矩形 106498"/>
          <p:cNvSpPr/>
          <p:nvPr/>
        </p:nvSpPr>
        <p:spPr>
          <a:xfrm>
            <a:off x="722313" y="1600200"/>
            <a:ext cx="80486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只有当两个矩阵是同型矩阵时，才能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进行加法运算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34817" name="矩形 106497"/>
          <p:cNvSpPr/>
          <p:nvPr/>
        </p:nvSpPr>
        <p:spPr>
          <a:xfrm>
            <a:off x="722313" y="3175000"/>
            <a:ext cx="81375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只有当第一个矩阵的列数等于第二个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矩阵的行数时，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2313" y="3698875"/>
            <a:ext cx="34004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两个矩阵才能相乘，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79838" y="3698875"/>
            <a:ext cx="41814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矩阵相乘不满足交换律</a:t>
            </a:r>
            <a:r>
              <a:rPr lang="en-US" altLang="zh-CN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34820" name="矩形 106500"/>
          <p:cNvSpPr/>
          <p:nvPr/>
        </p:nvSpPr>
        <p:spPr>
          <a:xfrm>
            <a:off x="3306763" y="2122488"/>
            <a:ext cx="48545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与行列式的数乘运算不同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3913" y="5788025"/>
            <a:ext cx="39751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作业</a:t>
            </a: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70   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习题二</a:t>
            </a:r>
            <a:endParaRPr lang="zh-CN" altLang="en-US" sz="2800" b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3150" y="5784850"/>
            <a:ext cx="5118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 (3) (5)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</a:rPr>
              <a:t>3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</a:rPr>
              <a:t>8 (5)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</a:rPr>
              <a:t>11 (2)</a:t>
            </a:r>
          </a:p>
        </p:txBody>
      </p:sp>
      <p:pic>
        <p:nvPicPr>
          <p:cNvPr id="4200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00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00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标题 92165">
            <a:extLst>
              <a:ext uri="{FF2B5EF4-FFF2-40B4-BE49-F238E27FC236}">
                <a16:creationId xmlns:a16="http://schemas.microsoft.com/office/drawing/2014/main" id="{CB04452F-8728-47B9-BF82-1058917EA09B}"/>
              </a:ext>
            </a:extLst>
          </p:cNvPr>
          <p:cNvSpPr>
            <a:spLocks noGrp="1"/>
          </p:cNvSpPr>
          <p:nvPr/>
        </p:nvSpPr>
        <p:spPr>
          <a:xfrm>
            <a:off x="3585368" y="135731"/>
            <a:ext cx="1973263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小结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CE164DE-0D9D-4F6B-AF6C-D230B0A116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798" grpId="0"/>
      <p:bldP spid="2" grpId="0"/>
      <p:bldP spid="33799" grpId="0"/>
      <p:bldP spid="3" grpId="0"/>
      <p:bldP spid="33800" grpId="0"/>
      <p:bldP spid="34818" grpId="0"/>
      <p:bldP spid="34817" grpId="0"/>
      <p:bldP spid="6" grpId="0"/>
      <p:bldP spid="7" grpId="0"/>
      <p:bldP spid="34820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0DA53B-4BA1-4AAC-9654-E293A76B6350}"/>
              </a:ext>
            </a:extLst>
          </p:cNvPr>
          <p:cNvGrpSpPr/>
          <p:nvPr/>
        </p:nvGrpSpPr>
        <p:grpSpPr>
          <a:xfrm>
            <a:off x="357505" y="622935"/>
            <a:ext cx="8599011" cy="1305878"/>
            <a:chOff x="357505" y="622935"/>
            <a:chExt cx="8599011" cy="1305878"/>
          </a:xfrm>
        </p:grpSpPr>
        <p:sp>
          <p:nvSpPr>
            <p:cNvPr id="44034" name="文本框 99"/>
            <p:cNvSpPr txBox="1"/>
            <p:nvPr/>
          </p:nvSpPr>
          <p:spPr>
            <a:xfrm>
              <a:off x="357505" y="951230"/>
              <a:ext cx="2540635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1.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 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已知矩阵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35" name="对象 10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178352"/>
                </p:ext>
              </p:extLst>
            </p:nvPr>
          </p:nvGraphicFramePr>
          <p:xfrm>
            <a:off x="2623185" y="1052195"/>
            <a:ext cx="1104265" cy="408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5" r:id="rId3" imgW="558800" imgH="203200" progId="Equation.DSMT4">
                    <p:embed/>
                  </p:oleObj>
                </mc:Choice>
                <mc:Fallback>
                  <p:oleObj r:id="rId3" imgW="558800" imgH="203200" progId="Equation.DSMT4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23185" y="1052195"/>
                          <a:ext cx="1104265" cy="4089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6" name="文本框 2"/>
            <p:cNvSpPr txBox="1"/>
            <p:nvPr/>
          </p:nvSpPr>
          <p:spPr>
            <a:xfrm>
              <a:off x="3635693" y="978218"/>
              <a:ext cx="1119187" cy="522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Times New Roman" panose="02020603050405020304" pitchFamily="18" charset="0"/>
                </a:rPr>
                <a:t>其中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37" name="对象 10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148729"/>
                </p:ext>
              </p:extLst>
            </p:nvPr>
          </p:nvGraphicFramePr>
          <p:xfrm>
            <a:off x="4514215" y="622935"/>
            <a:ext cx="1033145" cy="1226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6" r:id="rId5" imgW="596900" imgH="711200" progId="Equation.DSMT4">
                    <p:embed/>
                  </p:oleObj>
                </mc:Choice>
                <mc:Fallback>
                  <p:oleObj r:id="rId5" imgW="596900" imgH="711200" progId="Equation.DSMT4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14215" y="622935"/>
                          <a:ext cx="1033145" cy="1226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文本框 7"/>
            <p:cNvSpPr txBox="1"/>
            <p:nvPr/>
          </p:nvSpPr>
          <p:spPr>
            <a:xfrm>
              <a:off x="5558631" y="930985"/>
              <a:ext cx="3397885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Q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，－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),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求矩阵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39" name="对象 10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963979"/>
                </p:ext>
              </p:extLst>
            </p:nvPr>
          </p:nvGraphicFramePr>
          <p:xfrm>
            <a:off x="1200150" y="1473200"/>
            <a:ext cx="1427163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7" r:id="rId7" imgW="723900" imgH="228600" progId="Equation.DSMT4">
                    <p:embed/>
                  </p:oleObj>
                </mc:Choice>
                <mc:Fallback>
                  <p:oleObj r:id="rId7" imgW="723900" imgH="228600" progId="Equation.DSMT4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0150" y="1473200"/>
                          <a:ext cx="1427163" cy="4556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B87DAE3-DE6E-4D0C-BB20-EF020946A2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11113" y="1992313"/>
            <a:ext cx="20399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zh-CN" sz="2800" b="1" dirty="0">
                <a:latin typeface="Times New Roman" panose="02020603050405020304" pitchFamily="18" charset="0"/>
              </a:rPr>
              <a:t>因为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对象 1055"/>
          <p:cNvGraphicFramePr>
            <a:graphicFrameLocks noChangeAspect="1"/>
          </p:cNvGraphicFramePr>
          <p:nvPr/>
        </p:nvGraphicFramePr>
        <p:xfrm>
          <a:off x="2084388" y="2071688"/>
          <a:ext cx="933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r:id="rId9" imgW="532765" imgH="203200" progId="Equation.DSMT4">
                  <p:embed/>
                </p:oleObj>
              </mc:Choice>
              <mc:Fallback>
                <p:oleObj r:id="rId9" imgW="532765" imgH="203200" progId="Equation.DSMT4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4388" y="2071688"/>
                        <a:ext cx="9334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056"/>
          <p:cNvGraphicFramePr>
            <a:graphicFrameLocks noChangeAspect="1"/>
          </p:cNvGraphicFramePr>
          <p:nvPr/>
        </p:nvGraphicFramePr>
        <p:xfrm>
          <a:off x="3032125" y="1762125"/>
          <a:ext cx="12811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r:id="rId11" imgW="914400" imgH="711200" progId="Equation.DSMT4">
                  <p:embed/>
                </p:oleObj>
              </mc:Choice>
              <mc:Fallback>
                <p:oleObj r:id="rId11" imgW="914400" imgH="711200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2125" y="1762125"/>
                        <a:ext cx="1281113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057"/>
          <p:cNvGraphicFramePr>
            <a:graphicFrameLocks noChangeAspect="1"/>
          </p:cNvGraphicFramePr>
          <p:nvPr/>
        </p:nvGraphicFramePr>
        <p:xfrm>
          <a:off x="4375150" y="1712913"/>
          <a:ext cx="14366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r:id="rId13" imgW="939800" imgH="711200" progId="Equation.DSMT4">
                  <p:embed/>
                </p:oleObj>
              </mc:Choice>
              <mc:Fallback>
                <p:oleObj r:id="rId13" imgW="939800" imgH="7112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5150" y="1712913"/>
                        <a:ext cx="143668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058"/>
          <p:cNvGraphicFramePr>
            <a:graphicFrameLocks noChangeAspect="1"/>
          </p:cNvGraphicFramePr>
          <p:nvPr/>
        </p:nvGraphicFramePr>
        <p:xfrm>
          <a:off x="2562225" y="2878138"/>
          <a:ext cx="4365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r:id="rId15" imgW="254000" imgH="203200" progId="Equation.DSMT4">
                  <p:embed/>
                </p:oleObj>
              </mc:Choice>
              <mc:Fallback>
                <p:oleObj r:id="rId15" imgW="254000" imgH="2032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2225" y="2878138"/>
                        <a:ext cx="436563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346575" y="2833688"/>
            <a:ext cx="82391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=2</a:t>
            </a:r>
            <a:endParaRPr lang="en-US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52525" y="3411538"/>
            <a:ext cx="11652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所以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对象 1060"/>
          <p:cNvGraphicFramePr>
            <a:graphicFrameLocks noChangeAspect="1"/>
          </p:cNvGraphicFramePr>
          <p:nvPr/>
        </p:nvGraphicFramePr>
        <p:xfrm>
          <a:off x="2317750" y="3475038"/>
          <a:ext cx="29908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r:id="rId17" imgW="1714500" imgH="228600" progId="Equation.DSMT4">
                  <p:embed/>
                </p:oleObj>
              </mc:Choice>
              <mc:Fallback>
                <p:oleObj r:id="rId17" imgW="1714500" imgH="2286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17750" y="3475038"/>
                        <a:ext cx="299085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317625" y="4221163"/>
            <a:ext cx="8461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" name="对象 1061"/>
          <p:cNvGraphicFramePr>
            <a:graphicFrameLocks noChangeAspect="1"/>
          </p:cNvGraphicFramePr>
          <p:nvPr/>
        </p:nvGraphicFramePr>
        <p:xfrm>
          <a:off x="2078038" y="4270375"/>
          <a:ext cx="14144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r:id="rId19" imgW="838200" imgH="228600" progId="Equation.DSMT4">
                  <p:embed/>
                </p:oleObj>
              </mc:Choice>
              <mc:Fallback>
                <p:oleObj r:id="rId19" imgW="838200" imgH="2286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78038" y="4270375"/>
                        <a:ext cx="1414462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3684588" y="4221163"/>
            <a:ext cx="1041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对象 2814"/>
          <p:cNvGraphicFramePr>
            <a:graphicFrameLocks noChangeAspect="1"/>
          </p:cNvGraphicFramePr>
          <p:nvPr/>
        </p:nvGraphicFramePr>
        <p:xfrm>
          <a:off x="4236562" y="4257675"/>
          <a:ext cx="144399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r:id="rId21" imgW="825500" imgH="190500" progId="Equation.DSMT4">
                  <p:embed/>
                </p:oleObj>
              </mc:Choice>
              <mc:Fallback>
                <p:oleObj r:id="rId21" imgW="825500" imgH="190500" progId="Equation.DSMT4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36562" y="4257675"/>
                        <a:ext cx="144399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993775" y="4724400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根据数学归纳法，有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98525" y="5548313"/>
            <a:ext cx="17653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于是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" name="对象 1064"/>
          <p:cNvGraphicFramePr>
            <a:graphicFrameLocks noChangeAspect="1"/>
          </p:cNvGraphicFramePr>
          <p:nvPr/>
        </p:nvGraphicFramePr>
        <p:xfrm>
          <a:off x="2163763" y="5157788"/>
          <a:ext cx="34607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r:id="rId23" imgW="1879600" imgH="711200" progId="Equation.DSMT4">
                  <p:embed/>
                </p:oleObj>
              </mc:Choice>
              <mc:Fallback>
                <p:oleObj r:id="rId23" imgW="1879600" imgH="7112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63763" y="5157788"/>
                        <a:ext cx="3460750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3"/>
          <p:cNvGraphicFramePr>
            <a:graphicFrameLocks noChangeAspect="1"/>
          </p:cNvGraphicFramePr>
          <p:nvPr/>
        </p:nvGraphicFramePr>
        <p:xfrm>
          <a:off x="3065463" y="2603500"/>
          <a:ext cx="1281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r:id="rId25" imgW="914400" imgH="711200" progId="Equation.DSMT4">
                  <p:embed/>
                </p:oleObj>
              </mc:Choice>
              <mc:Fallback>
                <p:oleObj r:id="rId25" imgW="914400" imgH="7112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65463" y="2603500"/>
                        <a:ext cx="1281112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/>
          <p:nvPr/>
        </p:nvGraphicFramePr>
        <p:xfrm>
          <a:off x="2454275" y="3846830"/>
          <a:ext cx="144145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r:id="rId27" imgW="660400" imgH="190500" progId="Equation.DSMT4">
                  <p:embed/>
                </p:oleObj>
              </mc:Choice>
              <mc:Fallback>
                <p:oleObj r:id="rId27" imgW="660400" imgH="190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54275" y="3846830"/>
                        <a:ext cx="1441450" cy="382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/>
          <p:nvPr/>
        </p:nvGraphicFramePr>
        <p:xfrm>
          <a:off x="5308600" y="3503930"/>
          <a:ext cx="13716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r:id="rId29" imgW="800100" imgH="203200" progId="Equation.DSMT4">
                  <p:embed/>
                </p:oleObj>
              </mc:Choice>
              <mc:Fallback>
                <p:oleObj r:id="rId29" imgW="800100" imgH="2032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08600" y="3503930"/>
                        <a:ext cx="137160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/>
          <p:nvPr/>
        </p:nvGraphicFramePr>
        <p:xfrm>
          <a:off x="4633913" y="3870325"/>
          <a:ext cx="129381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r:id="rId31" imgW="862965" imgH="203200" progId="Equation.DSMT4">
                  <p:embed/>
                </p:oleObj>
              </mc:Choice>
              <mc:Fallback>
                <p:oleObj r:id="rId31" imgW="862965" imgH="2032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33913" y="3870325"/>
                        <a:ext cx="1293812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/>
          <p:nvPr/>
        </p:nvGraphicFramePr>
        <p:xfrm>
          <a:off x="3820478" y="3889058"/>
          <a:ext cx="671195" cy="3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r:id="rId33" imgW="457200" imgH="165100" progId="Equation.DSMT4">
                  <p:embed/>
                </p:oleObj>
              </mc:Choice>
              <mc:Fallback>
                <p:oleObj r:id="rId33" imgW="457200" imgH="1651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820478" y="3889058"/>
                        <a:ext cx="671195" cy="308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/>
          <p:nvPr/>
        </p:nvGraphicFramePr>
        <p:xfrm>
          <a:off x="5757863" y="4221163"/>
          <a:ext cx="23701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r:id="rId35" imgW="2096770" imgH="363220" progId="Equation.DSMT4">
                  <p:embed/>
                </p:oleObj>
              </mc:Choice>
              <mc:Fallback>
                <p:oleObj r:id="rId35" imgW="2096770" imgH="36322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757863" y="4221163"/>
                        <a:ext cx="2370137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9"/>
          <p:cNvGraphicFramePr>
            <a:graphicFrameLocks noChangeAspect="1"/>
          </p:cNvGraphicFramePr>
          <p:nvPr/>
        </p:nvGraphicFramePr>
        <p:xfrm>
          <a:off x="4726147" y="4743450"/>
          <a:ext cx="139827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r:id="rId37" imgW="800100" imgH="190500" progId="Equation.DSMT4">
                  <p:embed/>
                </p:oleObj>
              </mc:Choice>
              <mc:Fallback>
                <p:oleObj r:id="rId37" imgW="800100" imgH="1905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726147" y="4743450"/>
                        <a:ext cx="139827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6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6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6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标题 92165">
            <a:extLst>
              <a:ext uri="{FF2B5EF4-FFF2-40B4-BE49-F238E27FC236}">
                <a16:creationId xmlns:a16="http://schemas.microsoft.com/office/drawing/2014/main" id="{CF9D0707-C183-414F-8056-4A3C38FFC4EA}"/>
              </a:ext>
            </a:extLst>
          </p:cNvPr>
          <p:cNvSpPr>
            <a:spLocks noGrp="1"/>
          </p:cNvSpPr>
          <p:nvPr/>
        </p:nvSpPr>
        <p:spPr>
          <a:xfrm>
            <a:off x="3585368" y="135731"/>
            <a:ext cx="1973263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备用题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8" grpId="0"/>
      <p:bldP spid="31" grpId="0"/>
      <p:bldP spid="34" grpId="0"/>
      <p:bldP spid="101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1"/>
          <p:cNvSpPr txBox="1"/>
          <p:nvPr/>
        </p:nvSpPr>
        <p:spPr>
          <a:xfrm>
            <a:off x="3708400" y="3429000"/>
            <a:ext cx="30734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74753"/>
          <p:cNvGraphicFramePr/>
          <p:nvPr/>
        </p:nvGraphicFramePr>
        <p:xfrm>
          <a:off x="4283075" y="1628775"/>
          <a:ext cx="2714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3" imgW="114300" imgH="215265" progId="Equation.3">
                  <p:embed/>
                </p:oleObj>
              </mc:Choice>
              <mc:Fallback>
                <p:oleObj r:id="rId3" imgW="114300" imgH="2152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3075" y="1628775"/>
                        <a:ext cx="271463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74759"/>
          <p:cNvGraphicFramePr/>
          <p:nvPr/>
        </p:nvGraphicFramePr>
        <p:xfrm>
          <a:off x="5715000" y="1003300"/>
          <a:ext cx="12858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5" imgW="545465" imgH="203200" progId="Equation.KSEE3">
                  <p:embed/>
                </p:oleObj>
              </mc:Choice>
              <mc:Fallback>
                <p:oleObj r:id="rId5" imgW="545465" imgH="203200" progId="Equation.KSEE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0" y="1003300"/>
                        <a:ext cx="1285875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文本框 74768"/>
          <p:cNvSpPr txBox="1"/>
          <p:nvPr/>
        </p:nvSpPr>
        <p:spPr>
          <a:xfrm>
            <a:off x="211138" y="958850"/>
            <a:ext cx="11525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7" name="对象 1"/>
          <p:cNvGraphicFramePr/>
          <p:nvPr/>
        </p:nvGraphicFramePr>
        <p:xfrm>
          <a:off x="1115060" y="628491"/>
          <a:ext cx="2413635" cy="122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7" imgW="1409700" imgH="711200" progId="Equation.DSMT4">
                  <p:embed/>
                </p:oleObj>
              </mc:Choice>
              <mc:Fallback>
                <p:oleObj r:id="rId7" imgW="1409700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060" y="628491"/>
                        <a:ext cx="2413635" cy="1227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5"/>
          <p:cNvGraphicFramePr/>
          <p:nvPr/>
        </p:nvGraphicFramePr>
        <p:xfrm>
          <a:off x="3491865" y="601345"/>
          <a:ext cx="22860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9" imgW="1333500" imgH="711200" progId="Equation.DSMT4">
                  <p:embed/>
                </p:oleObj>
              </mc:Choice>
              <mc:Fallback>
                <p:oleObj r:id="rId9" imgW="133350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1865" y="601345"/>
                        <a:ext cx="2286000" cy="1227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0" name="文本框 74769"/>
          <p:cNvSpPr txBox="1"/>
          <p:nvPr/>
        </p:nvSpPr>
        <p:spPr>
          <a:xfrm>
            <a:off x="319088" y="2632075"/>
            <a:ext cx="9350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54125" y="2662238"/>
            <a:ext cx="13446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A+B</a:t>
            </a:r>
          </a:p>
        </p:txBody>
      </p:sp>
      <p:graphicFrame>
        <p:nvGraphicFramePr>
          <p:cNvPr id="13" name="对象 12"/>
          <p:cNvGraphicFramePr/>
          <p:nvPr/>
        </p:nvGraphicFramePr>
        <p:xfrm>
          <a:off x="2051685" y="3716655"/>
          <a:ext cx="2311400" cy="123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11" imgW="1257300" imgH="711200" progId="Equation.DSMT4">
                  <p:embed/>
                </p:oleObj>
              </mc:Choice>
              <mc:Fallback>
                <p:oleObj r:id="rId11" imgW="1257300" imgH="711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1685" y="3716655"/>
                        <a:ext cx="2311400" cy="1235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6"/>
          <p:cNvGrpSpPr/>
          <p:nvPr/>
        </p:nvGrpSpPr>
        <p:grpSpPr>
          <a:xfrm>
            <a:off x="3059426" y="1610360"/>
            <a:ext cx="4545334" cy="1235075"/>
            <a:chOff x="4938" y="2574"/>
            <a:chExt cx="7157" cy="1946"/>
          </a:xfrm>
        </p:grpSpPr>
        <p:grpSp>
          <p:nvGrpSpPr>
            <p:cNvPr id="8215" name="组合 24"/>
            <p:cNvGrpSpPr/>
            <p:nvPr/>
          </p:nvGrpSpPr>
          <p:grpSpPr>
            <a:xfrm>
              <a:off x="4938" y="2574"/>
              <a:ext cx="5465" cy="1521"/>
              <a:chOff x="4938" y="2574"/>
              <a:chExt cx="5465" cy="1521"/>
            </a:xfrm>
          </p:grpSpPr>
          <p:graphicFrame>
            <p:nvGraphicFramePr>
              <p:cNvPr id="8217" name="对象 18"/>
              <p:cNvGraphicFramePr/>
              <p:nvPr/>
            </p:nvGraphicFramePr>
            <p:xfrm>
              <a:off x="4938" y="2574"/>
              <a:ext cx="634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" r:id="rId13" imgW="177165" imgH="241300" progId="Equation.DSMT4">
                      <p:embed/>
                    </p:oleObj>
                  </mc:Choice>
                  <mc:Fallback>
                    <p:oleObj r:id="rId13" imgW="177165" imgH="241300" progId="Equation.DSMT4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38" y="2574"/>
                            <a:ext cx="634" cy="3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8" name="对象 20"/>
              <p:cNvGraphicFramePr/>
              <p:nvPr/>
            </p:nvGraphicFramePr>
            <p:xfrm>
              <a:off x="8681" y="2591"/>
              <a:ext cx="594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7" r:id="rId15" imgW="177165" imgH="241300" progId="Equation.DSMT4">
                      <p:embed/>
                    </p:oleObj>
                  </mc:Choice>
                  <mc:Fallback>
                    <p:oleObj r:id="rId15" imgW="177165" imgH="241300" progId="Equation.DSMT4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681" y="2591"/>
                            <a:ext cx="594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3" name="直接箭头连接符 22"/>
              <p:cNvCxnSpPr>
                <a:stCxn id="0" idx="3"/>
              </p:cNvCxnSpPr>
              <p:nvPr/>
            </p:nvCxnSpPr>
            <p:spPr>
              <a:xfrm>
                <a:off x="5516" y="2749"/>
                <a:ext cx="4859" cy="12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9231" y="2918"/>
                <a:ext cx="1172" cy="117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6" name="文本框 25"/>
            <p:cNvSpPr txBox="1"/>
            <p:nvPr/>
          </p:nvSpPr>
          <p:spPr>
            <a:xfrm>
              <a:off x="10375" y="3698"/>
              <a:ext cx="1720" cy="822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条件</a:t>
              </a: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849313" y="5000625"/>
            <a:ext cx="13843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设矩阵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14550" y="5000625"/>
            <a:ext cx="21685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36460" y="5013643"/>
            <a:ext cx="15192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=(-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942975" y="5805488"/>
            <a:ext cx="35655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称为矩阵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负矩阵</a:t>
            </a:r>
          </a:p>
        </p:txBody>
      </p:sp>
      <p:graphicFrame>
        <p:nvGraphicFramePr>
          <p:cNvPr id="15" name="对象 14"/>
          <p:cNvGraphicFramePr/>
          <p:nvPr/>
        </p:nvGraphicFramePr>
        <p:xfrm>
          <a:off x="1907540" y="2276475"/>
          <a:ext cx="36480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16" imgW="2433320" imgH="1499235" progId="Equation.DSMT4">
                  <p:embed/>
                </p:oleObj>
              </mc:Choice>
              <mc:Fallback>
                <p:oleObj r:id="rId16" imgW="2433320" imgH="149923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07540" y="2276475"/>
                        <a:ext cx="3648075" cy="1365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2399665" y="2518410"/>
          <a:ext cx="2444115" cy="29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18" imgW="1612900" imgH="215900" progId="Equation.DSMT4">
                  <p:embed/>
                </p:oleObj>
              </mc:Choice>
              <mc:Fallback>
                <p:oleObj r:id="rId18" imgW="1612900" imgH="2159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99665" y="2518410"/>
                        <a:ext cx="2444115" cy="292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2411730" y="2492375"/>
          <a:ext cx="2541905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20" imgW="1625600" imgH="673100" progId="Equation.DSMT4">
                  <p:embed/>
                </p:oleObj>
              </mc:Choice>
              <mc:Fallback>
                <p:oleObj r:id="rId20" imgW="1625600" imgH="6731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11730" y="2492375"/>
                        <a:ext cx="2541905" cy="979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/>
          <p:nvPr/>
        </p:nvGraphicFramePr>
        <p:xfrm>
          <a:off x="2536825" y="1890713"/>
          <a:ext cx="23066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22" imgW="2589530" imgH="495935" progId="Equation.DSMT4">
                  <p:embed/>
                </p:oleObj>
              </mc:Choice>
              <mc:Fallback>
                <p:oleObj r:id="rId22" imgW="2589530" imgH="495935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36825" y="1890713"/>
                        <a:ext cx="230663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对象 123"/>
          <p:cNvGraphicFramePr>
            <a:graphicFrameLocks noChangeAspect="1"/>
          </p:cNvGraphicFramePr>
          <p:nvPr/>
        </p:nvGraphicFramePr>
        <p:xfrm>
          <a:off x="4139724" y="4436745"/>
          <a:ext cx="309753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r:id="rId27" imgW="1905000" imgH="939800" progId="Equation.DSMT4">
                  <p:embed/>
                </p:oleObj>
              </mc:Choice>
              <mc:Fallback>
                <p:oleObj r:id="rId27" imgW="1905000" imgH="939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139724" y="4436745"/>
                        <a:ext cx="309753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/>
      <p:bldP spid="8" grpId="0"/>
      <p:bldP spid="100" grpId="0"/>
      <p:bldP spid="18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7169"/>
          <p:cNvSpPr/>
          <p:nvPr/>
        </p:nvSpPr>
        <p:spPr>
          <a:xfrm>
            <a:off x="3217562" y="209903"/>
            <a:ext cx="30416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矩阵加法的运算律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85888" y="1347788"/>
            <a:ext cx="31956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A+B=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B+A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5888" y="2030413"/>
            <a:ext cx="41767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A+B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+C=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A+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B+C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85888" y="2714625"/>
            <a:ext cx="19431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A+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5888" y="3397250"/>
            <a:ext cx="31956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(4)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A-B=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A+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-B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pic>
        <p:nvPicPr>
          <p:cNvPr id="922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CA9722B-4026-4996-9D84-B4CCFC22D1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8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74768"/>
          <p:cNvSpPr txBox="1"/>
          <p:nvPr/>
        </p:nvSpPr>
        <p:spPr>
          <a:xfrm>
            <a:off x="211138" y="958850"/>
            <a:ext cx="11525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3" name="对象 1"/>
          <p:cNvGraphicFramePr/>
          <p:nvPr/>
        </p:nvGraphicFramePr>
        <p:xfrm>
          <a:off x="1201897" y="628650"/>
          <a:ext cx="260159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1409700" imgH="711200" progId="Equation.DSMT4">
                  <p:embed/>
                </p:oleObj>
              </mc:Choice>
              <mc:Fallback>
                <p:oleObj r:id="rId3" imgW="1409700" imgH="711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1897" y="628650"/>
                        <a:ext cx="2601595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5"/>
          <p:cNvGraphicFramePr/>
          <p:nvPr/>
        </p:nvGraphicFramePr>
        <p:xfrm>
          <a:off x="3779520" y="630555"/>
          <a:ext cx="246221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5" imgW="1333500" imgH="711200" progId="Equation.DSMT4">
                  <p:embed/>
                </p:oleObj>
              </mc:Choice>
              <mc:Fallback>
                <p:oleObj r:id="rId5" imgW="1333500" imgH="711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520" y="630555"/>
                        <a:ext cx="2462213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0" name="文本框 74769"/>
          <p:cNvSpPr txBox="1"/>
          <p:nvPr/>
        </p:nvSpPr>
        <p:spPr>
          <a:xfrm>
            <a:off x="266700" y="2578100"/>
            <a:ext cx="935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0246" name="文本框 3"/>
          <p:cNvSpPr txBox="1"/>
          <p:nvPr/>
        </p:nvSpPr>
        <p:spPr>
          <a:xfrm>
            <a:off x="6299835" y="1038860"/>
            <a:ext cx="16748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A-B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1031875" y="2190750"/>
          <a:ext cx="3040063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7" imgW="1574800" imgH="711200" progId="Equation.DSMT4">
                  <p:embed/>
                </p:oleObj>
              </mc:Choice>
              <mc:Fallback>
                <p:oleObj r:id="rId7" imgW="1574800" imgH="711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1875" y="2190750"/>
                        <a:ext cx="3040063" cy="1389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46175" y="3797300"/>
            <a:ext cx="21621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A-B=A+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-B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1535113" y="4730750"/>
          <a:ext cx="2243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9" imgW="1193800" imgH="711200" progId="Equation.DSMT4">
                  <p:embed/>
                </p:oleObj>
              </mc:Choice>
              <mc:Fallback>
                <p:oleObj r:id="rId9" imgW="1193800" imgH="711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5113" y="4730750"/>
                        <a:ext cx="2243137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3589338" y="4722813"/>
          <a:ext cx="26066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11" imgW="1358900" imgH="711200" progId="Equation.DSMT4">
                  <p:embed/>
                </p:oleObj>
              </mc:Choice>
              <mc:Fallback>
                <p:oleObj r:id="rId11" imgW="1358900" imgH="711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9338" y="4722813"/>
                        <a:ext cx="2606675" cy="1366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6037263" y="4722813"/>
          <a:ext cx="26320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13" imgW="1371600" imgH="711200" progId="Equation.DSMT4">
                  <p:embed/>
                </p:oleObj>
              </mc:Choice>
              <mc:Fallback>
                <p:oleObj r:id="rId13" imgW="1371600" imgH="711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37263" y="4722813"/>
                        <a:ext cx="2632075" cy="1366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193"/>
          <p:cNvSpPr txBox="1"/>
          <p:nvPr/>
        </p:nvSpPr>
        <p:spPr>
          <a:xfrm>
            <a:off x="395288" y="1484313"/>
            <a:ext cx="10731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566738" y="4427538"/>
            <a:ext cx="84566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数乘矩阵与数乘行列式的不同意义和不同做法</a:t>
            </a:r>
          </a:p>
        </p:txBody>
      </p:sp>
      <p:sp>
        <p:nvSpPr>
          <p:cNvPr id="2" name="矩形 1"/>
          <p:cNvSpPr/>
          <p:nvPr/>
        </p:nvSpPr>
        <p:spPr>
          <a:xfrm>
            <a:off x="1581224" y="1484313"/>
            <a:ext cx="6807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数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λ</a:t>
            </a:r>
            <a:r>
              <a:rPr lang="zh-CN" altLang="en-US" sz="2800" b="1" dirty="0">
                <a:latin typeface="Times New Roman" panose="02020603050405020304" pitchFamily="18" charset="0"/>
              </a:rPr>
              <a:t>与矩阵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的乘积记作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λ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，规定为</a:t>
            </a:r>
          </a:p>
        </p:txBody>
      </p:sp>
      <p:sp>
        <p:nvSpPr>
          <p:cNvPr id="11270" name="文本框 2"/>
          <p:cNvSpPr txBox="1"/>
          <p:nvPr/>
        </p:nvSpPr>
        <p:spPr>
          <a:xfrm>
            <a:off x="2979737" y="188640"/>
            <a:ext cx="3400425" cy="5222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defPPr>
              <a:defRPr lang="zh-CN"/>
            </a:defPPr>
            <a:lvl1pPr marR="0" eaLnBrk="1" hangingPunct="1">
              <a:buClrTx/>
              <a:buSzTx/>
              <a:buFontTx/>
              <a:defRPr kumimoji="0" sz="2800" b="1" strike="noStrike" cap="none" spc="0" normalizeH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ym typeface="宋体" panose="02010600030101010101" pitchFamily="2" charset="-122"/>
              </a:rPr>
              <a:t>二、数与矩阵的乘法</a:t>
            </a:r>
          </a:p>
        </p:txBody>
      </p:sp>
      <p:pic>
        <p:nvPicPr>
          <p:cNvPr id="1127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67585" y="2006600"/>
          <a:ext cx="5330825" cy="217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6" imgW="2298700" imgH="939800" progId="Equation.DSMT4">
                  <p:embed/>
                </p:oleObj>
              </mc:Choice>
              <mc:Fallback>
                <p:oleObj r:id="rId6" imgW="2298700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7585" y="2006600"/>
                        <a:ext cx="5330825" cy="217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20507E-2AD4-497F-B9CD-DE3ACD24A9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8" grpId="0"/>
      <p:bldP spid="2" grpId="0"/>
      <p:bldP spid="112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9220"/>
          <p:cNvSpPr txBox="1"/>
          <p:nvPr/>
        </p:nvSpPr>
        <p:spPr>
          <a:xfrm>
            <a:off x="3038475" y="185441"/>
            <a:ext cx="3043238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矩阵数乘的运算律</a:t>
            </a:r>
          </a:p>
        </p:txBody>
      </p:sp>
      <p:sp>
        <p:nvSpPr>
          <p:cNvPr id="9223" name="文本框 9222"/>
          <p:cNvSpPr txBox="1"/>
          <p:nvPr/>
        </p:nvSpPr>
        <p:spPr>
          <a:xfrm>
            <a:off x="468313" y="1106488"/>
            <a:ext cx="44215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  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,μ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为数</a:t>
            </a:r>
          </a:p>
        </p:txBody>
      </p:sp>
      <p:graphicFrame>
        <p:nvGraphicFramePr>
          <p:cNvPr id="2" name="对象 568"/>
          <p:cNvGraphicFramePr>
            <a:graphicFrameLocks noChangeAspect="1"/>
          </p:cNvGraphicFramePr>
          <p:nvPr/>
        </p:nvGraphicFramePr>
        <p:xfrm>
          <a:off x="1282700" y="3719671"/>
          <a:ext cx="337502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1447800" imgH="203200" progId="Equation.DSMT4">
                  <p:embed/>
                </p:oleObj>
              </mc:Choice>
              <mc:Fallback>
                <p:oleObj r:id="rId3" imgW="1447800" imgH="203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2700" y="3719671"/>
                        <a:ext cx="3375025" cy="477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565"/>
          <p:cNvGraphicFramePr>
            <a:graphicFrameLocks noChangeAspect="1"/>
          </p:cNvGraphicFramePr>
          <p:nvPr/>
        </p:nvGraphicFramePr>
        <p:xfrm>
          <a:off x="1282700" y="1716088"/>
          <a:ext cx="37306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1688465" imgH="203200" progId="Equation.DSMT4">
                  <p:embed/>
                </p:oleObj>
              </mc:Choice>
              <mc:Fallback>
                <p:oleObj r:id="rId5" imgW="1688465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2700" y="1716088"/>
                        <a:ext cx="3730625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566"/>
          <p:cNvGraphicFramePr>
            <a:graphicFrameLocks noChangeAspect="1"/>
          </p:cNvGraphicFramePr>
          <p:nvPr/>
        </p:nvGraphicFramePr>
        <p:xfrm>
          <a:off x="1282700" y="2384267"/>
          <a:ext cx="3146425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7" imgW="1422400" imgH="203200" progId="Equation.DSMT4">
                  <p:embed/>
                </p:oleObj>
              </mc:Choice>
              <mc:Fallback>
                <p:oleObj r:id="rId7" imgW="1422400" imgH="203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2700" y="2384267"/>
                        <a:ext cx="3146425" cy="455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67"/>
          <p:cNvGraphicFramePr>
            <a:graphicFrameLocks noChangeAspect="1"/>
          </p:cNvGraphicFramePr>
          <p:nvPr/>
        </p:nvGraphicFramePr>
        <p:xfrm>
          <a:off x="1293813" y="3051175"/>
          <a:ext cx="3135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9" imgW="1422400" imgH="203200" progId="Equation.DSMT4">
                  <p:embed/>
                </p:oleObj>
              </mc:Choice>
              <mc:Fallback>
                <p:oleObj r:id="rId9" imgW="1422400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3813" y="3051175"/>
                        <a:ext cx="31353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矩形 9226"/>
          <p:cNvSpPr/>
          <p:nvPr/>
        </p:nvSpPr>
        <p:spPr>
          <a:xfrm>
            <a:off x="527050" y="5070475"/>
            <a:ext cx="80660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矩阵的线性运算在操作上就是数的相应运算，</a:t>
            </a:r>
          </a:p>
        </p:txBody>
      </p:sp>
      <p:sp>
        <p:nvSpPr>
          <p:cNvPr id="9228" name="矩形 9227"/>
          <p:cNvSpPr/>
          <p:nvPr/>
        </p:nvSpPr>
        <p:spPr>
          <a:xfrm>
            <a:off x="563563" y="4408488"/>
            <a:ext cx="85328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矩阵的加法与数乘运算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统称为矩阵的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线性运算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9229" name="矩形 9228"/>
          <p:cNvSpPr/>
          <p:nvPr/>
        </p:nvSpPr>
        <p:spPr>
          <a:xfrm>
            <a:off x="563563" y="5732463"/>
            <a:ext cx="75120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它们当然也服从与数的相应运算同样的运算律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pic>
        <p:nvPicPr>
          <p:cNvPr id="1229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D8BB28-7E31-4ECE-86DC-6F631F0B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9223" grpId="0"/>
      <p:bldP spid="9227" grpId="0"/>
      <p:bldP spid="9228" grpId="0"/>
      <p:bldP spid="92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77835"/>
          <p:cNvSpPr txBox="1"/>
          <p:nvPr/>
        </p:nvSpPr>
        <p:spPr>
          <a:xfrm>
            <a:off x="342900" y="754063"/>
            <a:ext cx="971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5" name="对象 7"/>
          <p:cNvGraphicFramePr/>
          <p:nvPr/>
        </p:nvGraphicFramePr>
        <p:xfrm>
          <a:off x="3935730" y="404178"/>
          <a:ext cx="208915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3" imgW="1079500" imgH="711200" progId="Equation.DSMT4">
                  <p:embed/>
                </p:oleObj>
              </mc:Choice>
              <mc:Fallback>
                <p:oleObj r:id="rId3" imgW="1079500" imgH="711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5730" y="404178"/>
                        <a:ext cx="2089150" cy="1195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9"/>
          <p:cNvGraphicFramePr/>
          <p:nvPr/>
        </p:nvGraphicFramePr>
        <p:xfrm>
          <a:off x="1870710" y="418306"/>
          <a:ext cx="2061210" cy="119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5" imgW="1066800" imgH="711200" progId="Equation.DSMT4">
                  <p:embed/>
                </p:oleObj>
              </mc:Choice>
              <mc:Fallback>
                <p:oleObj r:id="rId5" imgW="1066800" imgH="711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710" y="418306"/>
                        <a:ext cx="2061210" cy="1195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文本框 11"/>
          <p:cNvSpPr txBox="1"/>
          <p:nvPr/>
        </p:nvSpPr>
        <p:spPr>
          <a:xfrm>
            <a:off x="1038225" y="754063"/>
            <a:ext cx="11779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已知</a:t>
            </a:r>
          </a:p>
        </p:txBody>
      </p:sp>
      <p:sp>
        <p:nvSpPr>
          <p:cNvPr id="13318" name="文本框 12"/>
          <p:cNvSpPr txBox="1"/>
          <p:nvPr/>
        </p:nvSpPr>
        <p:spPr>
          <a:xfrm>
            <a:off x="1085850" y="1695450"/>
            <a:ext cx="19637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X.</a:t>
            </a:r>
          </a:p>
        </p:txBody>
      </p:sp>
      <p:sp>
        <p:nvSpPr>
          <p:cNvPr id="77837" name="文本框 77836"/>
          <p:cNvSpPr txBox="1"/>
          <p:nvPr/>
        </p:nvSpPr>
        <p:spPr>
          <a:xfrm>
            <a:off x="508000" y="2660650"/>
            <a:ext cx="9001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975" y="2657475"/>
            <a:ext cx="24812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X=B</a:t>
            </a:r>
            <a:r>
              <a:rPr lang="zh-CN" altLang="en-US" sz="2800" b="1" dirty="0">
                <a:latin typeface="Times New Roman" panose="02020603050405020304" pitchFamily="18" charset="0"/>
              </a:rPr>
              <a:t>得，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92500" y="2581275"/>
          <a:ext cx="1751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7" imgW="889000" imgH="393700" progId="Equation.DSMT4">
                  <p:embed/>
                </p:oleObj>
              </mc:Choice>
              <mc:Fallback>
                <p:oleObj r:id="rId7" imgW="889000" imgH="393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2581275"/>
                        <a:ext cx="1751013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398588" y="3876675"/>
          <a:ext cx="911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9" imgW="495300" imgH="165100" progId="Equation.DSMT4">
                  <p:embed/>
                </p:oleObj>
              </mc:Choice>
              <mc:Fallback>
                <p:oleObj r:id="rId9" imgW="495300" imgH="165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8588" y="3876675"/>
                        <a:ext cx="91122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5723573" y="3418840"/>
          <a:ext cx="17526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11" imgW="977900" imgH="711200" progId="Equation.DSMT4">
                  <p:embed/>
                </p:oleObj>
              </mc:Choice>
              <mc:Fallback>
                <p:oleObj r:id="rId11" imgW="977900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3573" y="3418840"/>
                        <a:ext cx="1752600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2309813" y="3419475"/>
          <a:ext cx="1722437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13" imgW="800100" imgH="711200" progId="Equation.DSMT4">
                  <p:embed/>
                </p:oleObj>
              </mc:Choice>
              <mc:Fallback>
                <p:oleObj r:id="rId13" imgW="800100" imgH="711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9813" y="3419475"/>
                        <a:ext cx="1722437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3926840" y="3433763"/>
          <a:ext cx="188404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15" imgW="876300" imgH="711200" progId="Equation.DSMT4">
                  <p:embed/>
                </p:oleObj>
              </mc:Choice>
              <mc:Fallback>
                <p:oleObj r:id="rId15" imgW="876300" imgH="711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6840" y="3433763"/>
                        <a:ext cx="1884045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265238" y="5097463"/>
          <a:ext cx="19208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17" imgW="1016000" imgH="393700" progId="Equation.DSMT4">
                  <p:embed/>
                </p:oleObj>
              </mc:Choice>
              <mc:Fallback>
                <p:oleObj r:id="rId17" imgW="1016000" imgH="393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65238" y="5097463"/>
                        <a:ext cx="1920875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3186113" y="4854575"/>
          <a:ext cx="237172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19" imgW="1091565" imgH="711200" progId="Equation.DSMT4">
                  <p:embed/>
                </p:oleObj>
              </mc:Choice>
              <mc:Fallback>
                <p:oleObj r:id="rId19" imgW="1091565" imgH="711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86113" y="4854575"/>
                        <a:ext cx="2371725" cy="1328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/>
          <p:nvPr/>
        </p:nvGraphicFramePr>
        <p:xfrm>
          <a:off x="5557838" y="4932363"/>
          <a:ext cx="21082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21" imgW="977900" imgH="711200" progId="Equation.DSMT4">
                  <p:embed/>
                </p:oleObj>
              </mc:Choice>
              <mc:Fallback>
                <p:oleObj r:id="rId21" imgW="977900" imgH="711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57838" y="4932363"/>
                        <a:ext cx="2108200" cy="1347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文本框 1"/>
          <p:cNvSpPr txBox="1"/>
          <p:nvPr/>
        </p:nvSpPr>
        <p:spPr>
          <a:xfrm>
            <a:off x="6029325" y="755650"/>
            <a:ext cx="2013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且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+2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X=B,</a:t>
            </a:r>
            <a:endParaRPr lang="zh-CN" altLang="en-US" sz="2800" dirty="0"/>
          </a:p>
        </p:txBody>
      </p:sp>
      <p:pic>
        <p:nvPicPr>
          <p:cNvPr id="1333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3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3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/>
      <p:bldP spid="1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1369</Words>
  <Application>Microsoft Office PowerPoint</Application>
  <PresentationFormat>全屏显示(4:3)</PresentationFormat>
  <Paragraphs>250</Paragraphs>
  <Slides>36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黑体</vt:lpstr>
      <vt:lpstr>宋体</vt:lpstr>
      <vt:lpstr>微软雅黑</vt:lpstr>
      <vt:lpstr>Agency FB</vt:lpstr>
      <vt:lpstr>Arial</vt:lpstr>
      <vt:lpstr>Calibri</vt:lpstr>
      <vt:lpstr>Times New Roman</vt:lpstr>
      <vt:lpstr>默认设计模板</vt:lpstr>
      <vt:lpstr>模板</vt:lpstr>
      <vt:lpstr>MathType 6.0 Equation</vt:lpstr>
      <vt:lpstr>Microsoft Equation 3.0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68</cp:revision>
  <dcterms:created xsi:type="dcterms:W3CDTF">2016-12-02T08:56:00Z</dcterms:created>
  <dcterms:modified xsi:type="dcterms:W3CDTF">2022-05-20T03:11:24Z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AFD5A8A809BE4918A003A2553FB827B6</vt:lpwstr>
  </property>
</Properties>
</file>