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374" r:id="rId4"/>
    <p:sldId id="283" r:id="rId5"/>
    <p:sldId id="307" r:id="rId6"/>
    <p:sldId id="308" r:id="rId7"/>
    <p:sldId id="309" r:id="rId8"/>
    <p:sldId id="337" r:id="rId9"/>
    <p:sldId id="338" r:id="rId10"/>
    <p:sldId id="339" r:id="rId11"/>
    <p:sldId id="340" r:id="rId12"/>
    <p:sldId id="341" r:id="rId13"/>
    <p:sldId id="358" r:id="rId14"/>
    <p:sldId id="343" r:id="rId15"/>
    <p:sldId id="344" r:id="rId16"/>
    <p:sldId id="345" r:id="rId17"/>
    <p:sldId id="346" r:id="rId18"/>
    <p:sldId id="347" r:id="rId19"/>
    <p:sldId id="348" r:id="rId20"/>
    <p:sldId id="322" r:id="rId21"/>
    <p:sldId id="330" r:id="rId22"/>
    <p:sldId id="331" r:id="rId23"/>
    <p:sldId id="332" r:id="rId24"/>
    <p:sldId id="333" r:id="rId25"/>
    <p:sldId id="334" r:id="rId26"/>
    <p:sldId id="335" r:id="rId27"/>
    <p:sldId id="359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78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47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EB2BF-3BCD-447A-88E5-4290D54291FE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8D08B4-F94C-44BB-A390-9BBF943ECA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457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1FBD4-688A-4843-9E95-C7309D2739A2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15B835-C1D0-42FE-B4E0-04FF142E0B3C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8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.png"/><Relationship Id="rId5" Type="http://schemas.openxmlformats.org/officeDocument/2006/relationships/image" Target="../media/image47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19" Type="http://schemas.openxmlformats.org/officeDocument/2006/relationships/image" Target="../media/image7.png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19" Type="http://schemas.openxmlformats.org/officeDocument/2006/relationships/image" Target="../media/image7.png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19" Type="http://schemas.openxmlformats.org/officeDocument/2006/relationships/image" Target="../media/image7.png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19" Type="http://schemas.openxmlformats.org/officeDocument/2006/relationships/image" Target="../media/image7.png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7.png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2.wmf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8.wmf"/><Relationship Id="rId34" Type="http://schemas.openxmlformats.org/officeDocument/2006/relationships/image" Target="../media/image7.png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6.wmf"/><Relationship Id="rId25" Type="http://schemas.openxmlformats.org/officeDocument/2006/relationships/image" Target="../media/image100.wmf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3.wmf"/><Relationship Id="rId24" Type="http://schemas.openxmlformats.org/officeDocument/2006/relationships/oleObject" Target="../embeddings/oleObject97.bin"/><Relationship Id="rId32" Type="http://schemas.openxmlformats.org/officeDocument/2006/relationships/image" Target="../media/image5.png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99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7.wmf"/><Relationship Id="rId31" Type="http://schemas.openxmlformats.org/officeDocument/2006/relationships/image" Target="../media/image10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101.wmf"/><Relationship Id="rId30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8.wmf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6.png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08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4.wmf"/><Relationship Id="rId19" Type="http://schemas.openxmlformats.org/officeDocument/2006/relationships/image" Target="../media/image5.png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image" Target="../media/image7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6.png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Relationship Id="rId27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5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5.png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29" Type="http://schemas.openxmlformats.org/officeDocument/2006/relationships/image" Target="../media/image7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6.png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Relationship Id="rId27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7.png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5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7.bin"/><Relationship Id="rId31" Type="http://schemas.openxmlformats.org/officeDocument/2006/relationships/image" Target="../media/image7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5.png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19" Type="http://schemas.openxmlformats.org/officeDocument/2006/relationships/image" Target="../media/image5.png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6.png"/><Relationship Id="rId9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7.png"/><Relationship Id="rId10" Type="http://schemas.openxmlformats.org/officeDocument/2006/relationships/image" Target="../media/image46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32A3FB97-E493-46CB-91B0-15D8E2E7492B}"/>
              </a:ext>
            </a:extLst>
          </p:cNvPr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C61AB696-1B6A-43E0-B830-A37E94FB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71FF7E03-D97F-4A41-BBB8-C7F412845712}"/>
                </a:ext>
              </a:extLst>
            </p:cNvPr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14" name="直接连接符 5">
                <a:extLst>
                  <a:ext uri="{FF2B5EF4-FFF2-40B4-BE49-F238E27FC236}">
                    <a16:creationId xmlns:a16="http://schemas.microsoft.com/office/drawing/2014/main" id="{440643D1-DF84-4DC5-9AD4-03ED6DE605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等腰三角形 10">
                <a:extLst>
                  <a:ext uri="{FF2B5EF4-FFF2-40B4-BE49-F238E27FC236}">
                    <a16:creationId xmlns:a16="http://schemas.microsoft.com/office/drawing/2014/main" id="{EBDD362D-EBAC-438E-9848-AD35928C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DE3D115F-A188-4285-868A-77ED22E6F50D}"/>
              </a:ext>
            </a:extLst>
          </p:cNvPr>
          <p:cNvGrpSpPr/>
          <p:nvPr/>
        </p:nvGrpSpPr>
        <p:grpSpPr bwMode="auto">
          <a:xfrm>
            <a:off x="611505" y="5283200"/>
            <a:ext cx="2880375" cy="646331"/>
            <a:chOff x="-29950" y="52752"/>
            <a:chExt cx="2880652" cy="647696"/>
          </a:xfrm>
        </p:grpSpPr>
        <p:sp>
          <p:nvSpPr>
            <p:cNvPr id="17" name="文本框 3">
              <a:extLst>
                <a:ext uri="{FF2B5EF4-FFF2-40B4-BE49-F238E27FC236}">
                  <a16:creationId xmlns:a16="http://schemas.microsoft.com/office/drawing/2014/main" id="{B545DBC5-070B-41AC-BA6A-D2F21D82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2768973" cy="6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 </a:t>
              </a:r>
              <a:r>
                <a:rPr lang="en-US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</a:t>
              </a: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49A8641B-0EF9-4F19-973C-4AB1CD66ED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9950" y="647731"/>
              <a:ext cx="2880652" cy="0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16386"/>
          <p:cNvSpPr/>
          <p:nvPr/>
        </p:nvSpPr>
        <p:spPr>
          <a:xfrm>
            <a:off x="1465263" y="2917825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可逆的充要条件是</a:t>
            </a:r>
          </a:p>
        </p:txBody>
      </p:sp>
      <p:graphicFrame>
        <p:nvGraphicFramePr>
          <p:cNvPr id="16388" name="对象 16387"/>
          <p:cNvGraphicFramePr/>
          <p:nvPr/>
        </p:nvGraphicFramePr>
        <p:xfrm>
          <a:off x="1589088" y="3810000"/>
          <a:ext cx="15525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4" imgW="1816100" imgH="927100" progId="Equation.3">
                  <p:embed/>
                </p:oleObj>
              </mc:Choice>
              <mc:Fallback>
                <p:oleObj r:id="rId4" imgW="1816100" imgH="927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088" y="3810000"/>
                        <a:ext cx="155257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5510213" y="2844800"/>
          <a:ext cx="1143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6" imgW="469265" imgH="254000" progId="Equation.3">
                  <p:embed/>
                </p:oleObj>
              </mc:Choice>
              <mc:Fallback>
                <p:oleObj r:id="rId6" imgW="469265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0213" y="2844800"/>
                        <a:ext cx="11430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矩形 16390"/>
          <p:cNvSpPr/>
          <p:nvPr/>
        </p:nvSpPr>
        <p:spPr>
          <a:xfrm>
            <a:off x="412750" y="52292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</a:p>
        </p:txBody>
      </p:sp>
      <p:sp>
        <p:nvSpPr>
          <p:cNvPr id="16393" name="矩形 16392"/>
          <p:cNvSpPr/>
          <p:nvPr/>
        </p:nvSpPr>
        <p:spPr>
          <a:xfrm>
            <a:off x="2690813" y="5229225"/>
            <a:ext cx="18510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可逆，</a:t>
            </a:r>
          </a:p>
        </p:txBody>
      </p:sp>
      <p:sp>
        <p:nvSpPr>
          <p:cNvPr id="16400" name="矩形 16399"/>
          <p:cNvSpPr/>
          <p:nvPr/>
        </p:nvSpPr>
        <p:spPr>
          <a:xfrm>
            <a:off x="1047750" y="39512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且</a:t>
            </a:r>
          </a:p>
        </p:txBody>
      </p:sp>
      <p:sp>
        <p:nvSpPr>
          <p:cNvPr id="16401" name="矩形 16400"/>
          <p:cNvSpPr/>
          <p:nvPr/>
        </p:nvSpPr>
        <p:spPr>
          <a:xfrm>
            <a:off x="323850" y="2917825"/>
            <a:ext cx="10763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4" name="文本框 16403"/>
          <p:cNvSpPr txBox="1"/>
          <p:nvPr/>
        </p:nvSpPr>
        <p:spPr>
          <a:xfrm>
            <a:off x="1418307" y="993775"/>
            <a:ext cx="5241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奇异矩阵与非奇异矩阵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322" name="文本框 99"/>
          <p:cNvSpPr txBox="1"/>
          <p:nvPr/>
        </p:nvSpPr>
        <p:spPr>
          <a:xfrm>
            <a:off x="3017914" y="185599"/>
            <a:ext cx="307007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</a:lstStyle>
          <a:p>
            <a:r>
              <a:rPr lang="zh-CN" altLang="zh-CN" dirty="0"/>
              <a:t>三、逆矩阵的求法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3850" y="992188"/>
            <a:ext cx="10871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988" y="1597025"/>
            <a:ext cx="47418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奇异矩阵</a:t>
            </a:r>
          </a:p>
        </p:txBody>
      </p:sp>
      <p:sp>
        <p:nvSpPr>
          <p:cNvPr id="4" name="矩形 3"/>
          <p:cNvSpPr/>
          <p:nvPr/>
        </p:nvSpPr>
        <p:spPr>
          <a:xfrm>
            <a:off x="1008063" y="2270125"/>
            <a:ext cx="52006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|≠0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非奇异矩阵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94075" y="3951288"/>
            <a:ext cx="11588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其中</a:t>
            </a:r>
            <a:endParaRPr lang="en-US" altLang="zh-CN" sz="2800" b="1" i="1" baseline="300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8" name="对象 824"/>
          <p:cNvGraphicFramePr>
            <a:graphicFrameLocks noChangeAspect="1"/>
          </p:cNvGraphicFramePr>
          <p:nvPr/>
        </p:nvGraphicFramePr>
        <p:xfrm>
          <a:off x="4356100" y="3309620"/>
          <a:ext cx="3303905" cy="189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8" imgW="1790700" imgH="939800" progId="Equation.DSMT4">
                  <p:embed/>
                </p:oleObj>
              </mc:Choice>
              <mc:Fallback>
                <p:oleObj r:id="rId8" imgW="1790700" imgH="939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6100" y="3309620"/>
                        <a:ext cx="3303905" cy="1896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8063" y="4675188"/>
            <a:ext cx="38179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伴随矩阵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35450" y="5229225"/>
            <a:ext cx="3048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即有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/>
              <a:t>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8863" y="5722938"/>
            <a:ext cx="25860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A||A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|=|E|=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1,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79850" y="5722938"/>
            <a:ext cx="21113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所以，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|≠0.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22375" y="5229225"/>
            <a:ext cx="16144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必要性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</a:p>
        </p:txBody>
      </p:sp>
      <p:pic>
        <p:nvPicPr>
          <p:cNvPr id="1333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3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0DD0C4-A458-4C63-A99B-C1405E8EE5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1" grpId="0"/>
      <p:bldP spid="16393" grpId="0"/>
      <p:bldP spid="16400" grpId="0"/>
      <p:bldP spid="16401" grpId="0"/>
      <p:bldP spid="16404" grpId="0"/>
      <p:bldP spid="13322" grpId="0"/>
      <p:bldP spid="2" grpId="0"/>
      <p:bldP spid="3" grpId="0"/>
      <p:bldP spid="4" grpId="0"/>
      <p:bldP spid="5" grpId="0"/>
      <p:bldP spid="7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3425" y="603250"/>
            <a:ext cx="20637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|≠0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7411" name="对象 17410"/>
          <p:cNvGraphicFramePr/>
          <p:nvPr/>
        </p:nvGraphicFramePr>
        <p:xfrm>
          <a:off x="1225550" y="1135063"/>
          <a:ext cx="5499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3" imgW="7327900" imgH="2057400" progId="Equation.3">
                  <p:embed/>
                </p:oleObj>
              </mc:Choice>
              <mc:Fallback>
                <p:oleObj r:id="rId3" imgW="7327900" imgH="2057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1135063"/>
                        <a:ext cx="5499100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-2147482257"/>
          <p:cNvGraphicFramePr>
            <a:graphicFrameLocks noChangeAspect="1"/>
          </p:cNvGraphicFramePr>
          <p:nvPr/>
        </p:nvGraphicFramePr>
        <p:xfrm>
          <a:off x="1860550" y="3224213"/>
          <a:ext cx="3497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5" imgW="1663700" imgH="241300" progId="Equation.DSMT4">
                  <p:embed/>
                </p:oleObj>
              </mc:Choice>
              <mc:Fallback>
                <p:oleObj r:id="rId5" imgW="1663700" imgH="2413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3224213"/>
                        <a:ext cx="349726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860550" y="4033838"/>
          <a:ext cx="3743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7" imgW="1777365" imgH="241300" progId="Equation.DSMT4">
                  <p:embed/>
                </p:oleObj>
              </mc:Choice>
              <mc:Fallback>
                <p:oleObj r:id="rId7" imgW="177736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0550" y="4033838"/>
                        <a:ext cx="37433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4"/>
          <p:cNvGraphicFramePr/>
          <p:nvPr/>
        </p:nvGraphicFramePr>
        <p:xfrm>
          <a:off x="5540375" y="3824288"/>
          <a:ext cx="23653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9" imgW="1574800" imgH="584200" progId="Equation.DSMT4">
                  <p:embed/>
                </p:oleObj>
              </mc:Choice>
              <mc:Fallback>
                <p:oleObj r:id="rId9" imgW="1574800" imgH="584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0375" y="3824288"/>
                        <a:ext cx="2365375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22400" y="3055938"/>
            <a:ext cx="6567488" cy="16557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1776889" y="2974816"/>
          <a:ext cx="2753360" cy="171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11" imgW="1524000" imgH="914400" progId="Equation.DSMT4">
                  <p:embed/>
                </p:oleObj>
              </mc:Choice>
              <mc:Fallback>
                <p:oleObj r:id="rId11" imgW="1524000" imgH="914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6889" y="2974816"/>
                        <a:ext cx="2753360" cy="1713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2117725" y="1350963"/>
            <a:ext cx="1941513" cy="206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06925" y="1200150"/>
            <a:ext cx="28575" cy="17351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251075" y="2708275"/>
            <a:ext cx="1943100" cy="206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92863" y="1173163"/>
            <a:ext cx="28575" cy="17351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3" name="文本框 17"/>
          <p:cNvSpPr txBox="1"/>
          <p:nvPr/>
        </p:nvSpPr>
        <p:spPr>
          <a:xfrm>
            <a:off x="493713" y="603250"/>
            <a:ext cx="16144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充分性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</a:p>
        </p:txBody>
      </p:sp>
      <p:sp>
        <p:nvSpPr>
          <p:cNvPr id="18437" name="矩形 18436"/>
          <p:cNvSpPr/>
          <p:nvPr/>
        </p:nvSpPr>
        <p:spPr>
          <a:xfrm>
            <a:off x="1042988" y="5649913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按逆矩阵的定义得</a:t>
            </a:r>
          </a:p>
        </p:txBody>
      </p:sp>
      <p:sp>
        <p:nvSpPr>
          <p:cNvPr id="18438" name="矩形 18437"/>
          <p:cNvSpPr/>
          <p:nvPr/>
        </p:nvSpPr>
        <p:spPr>
          <a:xfrm>
            <a:off x="5746750" y="5649913"/>
            <a:ext cx="986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证毕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2946" name="对象 82945"/>
          <p:cNvGraphicFramePr/>
          <p:nvPr/>
        </p:nvGraphicFramePr>
        <p:xfrm>
          <a:off x="1225550" y="4675188"/>
          <a:ext cx="25257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13" imgW="1308100" imgH="469900" progId="Equation.3">
                  <p:embed/>
                </p:oleObj>
              </mc:Choice>
              <mc:Fallback>
                <p:oleObj r:id="rId13" imgW="1308100" imgH="469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5550" y="4675188"/>
                        <a:ext cx="2525713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445000" y="3622675"/>
            <a:ext cx="12160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</a:p>
        </p:txBody>
      </p:sp>
      <p:graphicFrame>
        <p:nvGraphicFramePr>
          <p:cNvPr id="16388" name="对象 16387"/>
          <p:cNvGraphicFramePr/>
          <p:nvPr/>
        </p:nvGraphicFramePr>
        <p:xfrm>
          <a:off x="4084638" y="5508625"/>
          <a:ext cx="1552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15" imgW="1816100" imgH="927100" progId="Equation.3">
                  <p:embed/>
                </p:oleObj>
              </mc:Choice>
              <mc:Fallback>
                <p:oleObj r:id="rId15" imgW="1816100" imgH="927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4638" y="5508625"/>
                        <a:ext cx="155257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8437" grpId="0"/>
      <p:bldP spid="1843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9457"/>
          <p:cNvGraphicFramePr/>
          <p:nvPr/>
        </p:nvGraphicFramePr>
        <p:xfrm>
          <a:off x="1976438" y="1562100"/>
          <a:ext cx="222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3" imgW="2221230" imgH="444500" progId="Equation.3">
                  <p:embed/>
                </p:oleObj>
              </mc:Choice>
              <mc:Fallback>
                <p:oleObj r:id="rId3" imgW="2221230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6438" y="1562100"/>
                        <a:ext cx="2222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/>
          <p:nvPr/>
        </p:nvGraphicFramePr>
        <p:xfrm>
          <a:off x="4368800" y="1560513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5" imgW="1345565" imgH="444500" progId="Equation.3">
                  <p:embed/>
                </p:oleObj>
              </mc:Choice>
              <mc:Fallback>
                <p:oleObj r:id="rId5" imgW="1345565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8800" y="1560513"/>
                        <a:ext cx="134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1638300" y="3289300"/>
          <a:ext cx="1168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7" imgW="1167765" imgH="292100" progId="Equation.3">
                  <p:embed/>
                </p:oleObj>
              </mc:Choice>
              <mc:Fallback>
                <p:oleObj r:id="rId7" imgW="1167765" imgH="292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8300" y="3289300"/>
                        <a:ext cx="1168400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/>
          <p:nvPr/>
        </p:nvGraphicFramePr>
        <p:xfrm>
          <a:off x="2819400" y="3200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9" imgW="1549400" imgH="457200" progId="Equation.3">
                  <p:embed/>
                </p:oleObj>
              </mc:Choice>
              <mc:Fallback>
                <p:oleObj r:id="rId9" imgW="15494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200400"/>
                        <a:ext cx="1549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/>
          <p:nvPr/>
        </p:nvGraphicFramePr>
        <p:xfrm>
          <a:off x="4419600" y="3200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11" imgW="1612900" imgH="457200" progId="Equation.3">
                  <p:embed/>
                </p:oleObj>
              </mc:Choice>
              <mc:Fallback>
                <p:oleObj r:id="rId11" imgW="16129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3200400"/>
                        <a:ext cx="1612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文本框 19469"/>
          <p:cNvSpPr txBox="1"/>
          <p:nvPr/>
        </p:nvSpPr>
        <p:spPr>
          <a:xfrm>
            <a:off x="755576" y="762000"/>
            <a:ext cx="10795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文本框 19470"/>
          <p:cNvSpPr txBox="1"/>
          <p:nvPr/>
        </p:nvSpPr>
        <p:spPr>
          <a:xfrm>
            <a:off x="914400" y="1524000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</a:p>
        </p:txBody>
      </p:sp>
      <p:graphicFrame>
        <p:nvGraphicFramePr>
          <p:cNvPr id="19474" name="对象 19473"/>
          <p:cNvGraphicFramePr/>
          <p:nvPr/>
        </p:nvGraphicFramePr>
        <p:xfrm>
          <a:off x="3100388" y="3929063"/>
          <a:ext cx="989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13" imgW="381000" imgH="190500" progId="Equation.3">
                  <p:embed/>
                </p:oleObj>
              </mc:Choice>
              <mc:Fallback>
                <p:oleObj r:id="rId13" imgW="381000" imgH="190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00388" y="3929063"/>
                        <a:ext cx="98901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对象 19474"/>
          <p:cNvGraphicFramePr/>
          <p:nvPr/>
        </p:nvGraphicFramePr>
        <p:xfrm>
          <a:off x="1876425" y="4000500"/>
          <a:ext cx="108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15" imgW="508000" imgH="190500" progId="Equation.3">
                  <p:embed/>
                </p:oleObj>
              </mc:Choice>
              <mc:Fallback>
                <p:oleObj r:id="rId15" imgW="508000" imgH="190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6425" y="4000500"/>
                        <a:ext cx="108108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12925" y="762000"/>
            <a:ext cx="49291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AB=E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BA=E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B=A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endParaRPr lang="zh-CN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1625" y="2297113"/>
            <a:ext cx="24003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因而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存在，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98900" y="2297113"/>
            <a:ext cx="920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11750" y="3941763"/>
            <a:ext cx="920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证毕</a:t>
            </a:r>
          </a:p>
        </p:txBody>
      </p:sp>
      <p:pic>
        <p:nvPicPr>
          <p:cNvPr id="1639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0501"/>
          <p:cNvSpPr/>
          <p:nvPr/>
        </p:nvSpPr>
        <p:spPr>
          <a:xfrm>
            <a:off x="3214847" y="207521"/>
            <a:ext cx="30416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逆矩阵的运算性质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3750" y="124301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可逆，则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857"/>
          <p:cNvGraphicFramePr>
            <a:graphicFrameLocks noChangeAspect="1"/>
          </p:cNvGraphicFramePr>
          <p:nvPr/>
        </p:nvGraphicFramePr>
        <p:xfrm>
          <a:off x="3749675" y="1243013"/>
          <a:ext cx="17510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3" imgW="749300" imgH="228600" progId="Equation.DSMT4">
                  <p:embed/>
                </p:oleObj>
              </mc:Choice>
              <mc:Fallback>
                <p:oleObj r:id="rId3" imgW="7493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9675" y="1243013"/>
                        <a:ext cx="1751013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793750" y="202565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41625" y="202565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数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λ</a:t>
            </a:r>
            <a:r>
              <a:rPr lang="zh-CN" altLang="zh-CN" sz="2800" b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</a:rPr>
              <a:t>0,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可逆，且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861"/>
          <p:cNvGraphicFramePr>
            <a:graphicFrameLocks noChangeAspect="1"/>
          </p:cNvGraphicFramePr>
          <p:nvPr/>
        </p:nvGraphicFramePr>
        <p:xfrm>
          <a:off x="6256497" y="1890872"/>
          <a:ext cx="187769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5" imgW="939800" imgH="393700" progId="Equation.DSMT4">
                  <p:embed/>
                </p:oleObj>
              </mc:Choice>
              <mc:Fallback>
                <p:oleObj r:id="rId5" imgW="939800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497" y="1890872"/>
                        <a:ext cx="187769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93750" y="2808288"/>
            <a:ext cx="76612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(3) 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A,B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为同阶方阵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A,B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都可逆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对象 867"/>
          <p:cNvGraphicFramePr>
            <a:graphicFrameLocks noChangeAspect="1"/>
          </p:cNvGraphicFramePr>
          <p:nvPr/>
        </p:nvGraphicFramePr>
        <p:xfrm>
          <a:off x="2301875" y="3429000"/>
          <a:ext cx="1854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7" imgW="1002665" imgH="228600" progId="Equation.DSMT4">
                  <p:embed/>
                </p:oleObj>
              </mc:Choice>
              <mc:Fallback>
                <p:oleObj r:id="rId7" imgW="1002665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1875" y="3429000"/>
                        <a:ext cx="18542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49375" y="3409950"/>
            <a:ext cx="5413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0486" name="对象 20485"/>
          <p:cNvGraphicFramePr/>
          <p:nvPr/>
        </p:nvGraphicFramePr>
        <p:xfrm>
          <a:off x="4243388" y="4967288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9" imgW="1294765" imgH="381000" progId="Equation.3">
                  <p:embed/>
                </p:oleObj>
              </mc:Choice>
              <mc:Fallback>
                <p:oleObj r:id="rId9" imgW="1294765" imgH="381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3388" y="4967288"/>
                        <a:ext cx="1295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5654675" y="4935538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11" imgW="1828165" imgH="444500" progId="Equation.3">
                  <p:embed/>
                </p:oleObj>
              </mc:Choice>
              <mc:Fallback>
                <p:oleObj r:id="rId11" imgW="1828165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4675" y="4935538"/>
                        <a:ext cx="1524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矩形 20488"/>
          <p:cNvSpPr/>
          <p:nvPr/>
        </p:nvSpPr>
        <p:spPr>
          <a:xfrm>
            <a:off x="814388" y="4129088"/>
            <a:ext cx="10795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(3)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2455863" y="4129088"/>
          <a:ext cx="3544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13" imgW="1739900" imgH="228600" progId="Equation.DSMT4">
                  <p:embed/>
                </p:oleObj>
              </mc:Choice>
              <mc:Fallback>
                <p:oleObj r:id="rId13" imgW="17399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5863" y="4129088"/>
                        <a:ext cx="3544887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2551113" y="5624513"/>
          <a:ext cx="2066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15" imgW="1117600" imgH="228600" progId="Equation.DSMT4">
                  <p:embed/>
                </p:oleObj>
              </mc:Choice>
              <mc:Fallback>
                <p:oleObj r:id="rId15" imgW="1117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51113" y="5624513"/>
                        <a:ext cx="20669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6B84D2-AE3C-4E0A-A2D6-D82FA7B269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00" grpId="0"/>
      <p:bldP spid="102" grpId="0"/>
      <p:bldP spid="103" grpId="0"/>
      <p:bldP spid="16" grpId="0"/>
      <p:bldP spid="18" grpId="0"/>
      <p:bldP spid="204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10"/>
          <p:cNvSpPr txBox="1"/>
          <p:nvPr/>
        </p:nvSpPr>
        <p:spPr>
          <a:xfrm>
            <a:off x="468313" y="692150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812355" y="69215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都是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阶可逆矩阵，则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303392" y="692150"/>
            <a:ext cx="15890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可逆，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25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27340"/>
              </p:ext>
            </p:extLst>
          </p:nvPr>
        </p:nvGraphicFramePr>
        <p:xfrm>
          <a:off x="1616967" y="741363"/>
          <a:ext cx="15414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838200" imgH="228600" progId="Equation.DSMT4">
                  <p:embed/>
                </p:oleObj>
              </mc:Choice>
              <mc:Fallback>
                <p:oleObj r:id="rId3" imgW="8382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967" y="741363"/>
                        <a:ext cx="1541463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151"/>
              </p:ext>
            </p:extLst>
          </p:nvPr>
        </p:nvGraphicFramePr>
        <p:xfrm>
          <a:off x="6574110" y="741363"/>
          <a:ext cx="1238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673100" imgH="228600" progId="Equation.DSMT4">
                  <p:embed/>
                </p:oleObj>
              </mc:Choice>
              <mc:Fallback>
                <p:oleObj r:id="rId5" imgW="6731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4110" y="741363"/>
                        <a:ext cx="12382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58875" y="1352550"/>
            <a:ext cx="873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588"/>
          <p:cNvGraphicFramePr>
            <a:graphicFrameLocks noChangeAspect="1"/>
          </p:cNvGraphicFramePr>
          <p:nvPr/>
        </p:nvGraphicFramePr>
        <p:xfrm>
          <a:off x="3814763" y="1401763"/>
          <a:ext cx="20177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7" imgW="1104900" imgH="241300" progId="Equation.DSMT4">
                  <p:embed/>
                </p:oleObj>
              </mc:Choice>
              <mc:Fallback>
                <p:oleObj r:id="rId7" imgW="11049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4763" y="1401763"/>
                        <a:ext cx="2017712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00275" y="1389063"/>
          <a:ext cx="16144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9" imgW="876300" imgH="241300" progId="Equation.DSMT4">
                  <p:embed/>
                </p:oleObj>
              </mc:Choice>
              <mc:Fallback>
                <p:oleObj r:id="rId9" imgW="87630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0275" y="1389063"/>
                        <a:ext cx="161448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文本框 13"/>
          <p:cNvSpPr txBox="1"/>
          <p:nvPr/>
        </p:nvSpPr>
        <p:spPr>
          <a:xfrm>
            <a:off x="279400" y="692150"/>
            <a:ext cx="147668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推广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1375" y="2128838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85800" lvl="0" indent="-6858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可逆，且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2575" y="2128838"/>
            <a:ext cx="20129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</a:p>
        </p:txBody>
      </p:sp>
      <p:graphicFrame>
        <p:nvGraphicFramePr>
          <p:cNvPr id="22532" name="对象 22531"/>
          <p:cNvGraphicFramePr/>
          <p:nvPr/>
        </p:nvGraphicFramePr>
        <p:xfrm>
          <a:off x="2427288" y="3814763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11" imgW="1828165" imgH="381000" progId="Equation.3">
                  <p:embed/>
                </p:oleObj>
              </mc:Choice>
              <mc:Fallback>
                <p:oleObj r:id="rId11" imgW="1828165" imgH="381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7288" y="3814763"/>
                        <a:ext cx="1828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/>
          <p:nvPr/>
        </p:nvGraphicFramePr>
        <p:xfrm>
          <a:off x="2427288" y="4500563"/>
          <a:ext cx="1879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13" imgW="1878965" imgH="533400" progId="Equation.3">
                  <p:embed/>
                </p:oleObj>
              </mc:Choice>
              <mc:Fallback>
                <p:oleObj r:id="rId13" imgW="1878965" imgH="533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7288" y="4500563"/>
                        <a:ext cx="18796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2427288" y="5376863"/>
          <a:ext cx="2565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5" imgW="2564130" imgH="571500" progId="Equation.3">
                  <p:embed/>
                </p:oleObj>
              </mc:Choice>
              <mc:Fallback>
                <p:oleObj r:id="rId15" imgW="2564130" imgH="571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7288" y="5376863"/>
                        <a:ext cx="2565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27088" y="2936875"/>
            <a:ext cx="508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85800" lvl="0" indent="-6858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 </a:t>
            </a:r>
            <a:r>
              <a:rPr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可逆，则有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|=|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1511" name="矩形 21510"/>
          <p:cNvSpPr/>
          <p:nvPr/>
        </p:nvSpPr>
        <p:spPr>
          <a:xfrm>
            <a:off x="476250" y="3816350"/>
            <a:ext cx="16160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(5)</a:t>
            </a:r>
          </a:p>
        </p:txBody>
      </p:sp>
      <p:pic>
        <p:nvPicPr>
          <p:cNvPr id="1845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7" grpId="0"/>
      <p:bldP spid="18442" grpId="0"/>
      <p:bldP spid="18442" grpId="1"/>
      <p:bldP spid="15" grpId="0"/>
      <p:bldP spid="19" grpId="0"/>
      <p:bldP spid="20" grpId="0"/>
      <p:bldP spid="215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文本框 4100"/>
          <p:cNvSpPr txBox="1"/>
          <p:nvPr/>
        </p:nvSpPr>
        <p:spPr>
          <a:xfrm>
            <a:off x="358775" y="25781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4102" name="对象 4101"/>
          <p:cNvGraphicFramePr/>
          <p:nvPr/>
        </p:nvGraphicFramePr>
        <p:xfrm>
          <a:off x="1079500" y="2133600"/>
          <a:ext cx="22304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3" imgW="2400300" imgH="1511300" progId="Equation.3">
                  <p:embed/>
                </p:oleObj>
              </mc:Choice>
              <mc:Fallback>
                <p:oleObj r:id="rId3" imgW="2400300" imgH="151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2133600"/>
                        <a:ext cx="2230438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/>
          <p:nvPr/>
        </p:nvGraphicFramePr>
        <p:xfrm>
          <a:off x="3309938" y="2693988"/>
          <a:ext cx="1008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5" imgW="507365" imgH="203200" progId="Equation.3">
                  <p:embed/>
                </p:oleObj>
              </mc:Choice>
              <mc:Fallback>
                <p:oleObj r:id="rId5" imgW="5073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9938" y="2693988"/>
                        <a:ext cx="10080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4103"/>
          <p:cNvGraphicFramePr/>
          <p:nvPr/>
        </p:nvGraphicFramePr>
        <p:xfrm>
          <a:off x="4429125" y="2627313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7" imgW="1727200" imgH="469900" progId="Equation.3">
                  <p:embed/>
                </p:oleObj>
              </mc:Choice>
              <mc:Fallback>
                <p:oleObj r:id="rId7" imgW="1727200" imgH="469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9125" y="2627313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4107"/>
          <p:cNvGraphicFramePr/>
          <p:nvPr/>
        </p:nvGraphicFramePr>
        <p:xfrm>
          <a:off x="923925" y="3689350"/>
          <a:ext cx="2174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9" imgW="2273300" imgH="977900" progId="Equation.3">
                  <p:embed/>
                </p:oleObj>
              </mc:Choice>
              <mc:Fallback>
                <p:oleObj r:id="rId9" imgW="2273300" imgH="977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3925" y="3689350"/>
                        <a:ext cx="21748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4111"/>
          <p:cNvGraphicFramePr/>
          <p:nvPr/>
        </p:nvGraphicFramePr>
        <p:xfrm>
          <a:off x="3225800" y="3641725"/>
          <a:ext cx="25749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11" imgW="2692400" imgH="977900" progId="Equation.3">
                  <p:embed/>
                </p:oleObj>
              </mc:Choice>
              <mc:Fallback>
                <p:oleObj r:id="rId11" imgW="2692400" imgH="977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5800" y="3641725"/>
                        <a:ext cx="25749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矩形 4098"/>
          <p:cNvSpPr/>
          <p:nvPr/>
        </p:nvSpPr>
        <p:spPr>
          <a:xfrm>
            <a:off x="287338" y="920750"/>
            <a:ext cx="57102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求方阵                         的逆矩阵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9465" name="对象 4099"/>
          <p:cNvGraphicFramePr/>
          <p:nvPr/>
        </p:nvGraphicFramePr>
        <p:xfrm>
          <a:off x="2209800" y="476250"/>
          <a:ext cx="21526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13" imgW="2222500" imgH="1511300" progId="Equation.3">
                  <p:embed/>
                </p:oleObj>
              </mc:Choice>
              <mc:Fallback>
                <p:oleObj r:id="rId13" imgW="2222500" imgH="151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800" y="476250"/>
                        <a:ext cx="215265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文本框 5121"/>
          <p:cNvSpPr txBox="1"/>
          <p:nvPr/>
        </p:nvSpPr>
        <p:spPr>
          <a:xfrm>
            <a:off x="877888" y="4811713"/>
            <a:ext cx="1619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5123" name="对象 5122"/>
          <p:cNvGraphicFramePr/>
          <p:nvPr/>
        </p:nvGraphicFramePr>
        <p:xfrm>
          <a:off x="2511425" y="4826000"/>
          <a:ext cx="3371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15" imgW="1752600" imgH="228600" progId="Equation.3">
                  <p:embed/>
                </p:oleObj>
              </mc:Choice>
              <mc:Fallback>
                <p:oleObj r:id="rId15" imgW="17526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1425" y="4826000"/>
                        <a:ext cx="337185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/>
          <p:nvPr/>
        </p:nvGraphicFramePr>
        <p:xfrm>
          <a:off x="2625725" y="5505450"/>
          <a:ext cx="3530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17" imgW="4150995" imgH="431800" progId="Equation.3">
                  <p:embed/>
                </p:oleObj>
              </mc:Choice>
              <mc:Fallback>
                <p:oleObj r:id="rId17" imgW="415099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5725" y="5505450"/>
                        <a:ext cx="35306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6070600" y="3641725"/>
          <a:ext cx="18002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r:id="rId19" imgW="1016000" imgH="457200" progId="Equation.3">
                  <p:embed/>
                </p:oleObj>
              </mc:Choice>
              <mc:Fallback>
                <p:oleObj r:id="rId19" imgW="10160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70600" y="3641725"/>
                        <a:ext cx="18002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5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对象 5124"/>
          <p:cNvGraphicFramePr/>
          <p:nvPr/>
        </p:nvGraphicFramePr>
        <p:xfrm>
          <a:off x="755650" y="549275"/>
          <a:ext cx="40989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3" imgW="4292600" imgH="1511300" progId="Equation.3">
                  <p:embed/>
                </p:oleObj>
              </mc:Choice>
              <mc:Fallback>
                <p:oleObj r:id="rId3" imgW="4292600" imgH="151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549275"/>
                        <a:ext cx="4098925" cy="141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文本框 5125"/>
          <p:cNvSpPr txBox="1"/>
          <p:nvPr/>
        </p:nvSpPr>
        <p:spPr>
          <a:xfrm>
            <a:off x="815975" y="25146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5127" name="对象 5126"/>
          <p:cNvGraphicFramePr/>
          <p:nvPr/>
        </p:nvGraphicFramePr>
        <p:xfrm>
          <a:off x="1704975" y="2309813"/>
          <a:ext cx="16256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5" imgW="1701800" imgH="927100" progId="Equation.3">
                  <p:embed/>
                </p:oleObj>
              </mc:Choice>
              <mc:Fallback>
                <p:oleObj r:id="rId5" imgW="1701800" imgH="927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975" y="2309813"/>
                        <a:ext cx="162560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/>
          <p:nvPr/>
        </p:nvGraphicFramePr>
        <p:xfrm>
          <a:off x="2314575" y="3346450"/>
          <a:ext cx="27908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7" imgW="2921000" imgH="1511300" progId="Equation.3">
                  <p:embed/>
                </p:oleObj>
              </mc:Choice>
              <mc:Fallback>
                <p:oleObj r:id="rId7" imgW="2921000" imgH="151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4575" y="3346450"/>
                        <a:ext cx="2790825" cy="141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5128"/>
          <p:cNvGraphicFramePr/>
          <p:nvPr/>
        </p:nvGraphicFramePr>
        <p:xfrm>
          <a:off x="5235575" y="3425825"/>
          <a:ext cx="29718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9" imgW="3111500" imgH="1511300" progId="Equation.3">
                  <p:embed/>
                </p:oleObj>
              </mc:Choice>
              <mc:Fallback>
                <p:oleObj r:id="rId9" imgW="3111500" imgH="1511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5575" y="3425825"/>
                        <a:ext cx="2971800" cy="141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6145"/>
          <p:cNvGraphicFramePr/>
          <p:nvPr/>
        </p:nvGraphicFramePr>
        <p:xfrm>
          <a:off x="1196975" y="1182688"/>
          <a:ext cx="19780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4" imgW="2311400" imgH="1511300" progId="Equation.3">
                  <p:embed/>
                </p:oleObj>
              </mc:Choice>
              <mc:Fallback>
                <p:oleObj r:id="rId4" imgW="2311400" imgH="1511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975" y="1182688"/>
                        <a:ext cx="1978025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6146"/>
          <p:cNvGraphicFramePr/>
          <p:nvPr/>
        </p:nvGraphicFramePr>
        <p:xfrm>
          <a:off x="3201670" y="1213485"/>
          <a:ext cx="2481580" cy="11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6" imgW="1371600" imgH="711200" progId="Equation.3">
                  <p:embed/>
                </p:oleObj>
              </mc:Choice>
              <mc:Fallback>
                <p:oleObj r:id="rId6" imgW="1371600" imgH="711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1670" y="1213485"/>
                        <a:ext cx="2481580" cy="1182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文本框 6147"/>
          <p:cNvSpPr txBox="1"/>
          <p:nvPr/>
        </p:nvSpPr>
        <p:spPr>
          <a:xfrm>
            <a:off x="361950" y="2727325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6149" name="对象 6148"/>
          <p:cNvGraphicFramePr/>
          <p:nvPr/>
        </p:nvGraphicFramePr>
        <p:xfrm>
          <a:off x="1114425" y="2363788"/>
          <a:ext cx="180022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r:id="rId8" imgW="2146300" imgH="1625600" progId="Equation.3">
                  <p:embed/>
                </p:oleObj>
              </mc:Choice>
              <mc:Fallback>
                <p:oleObj r:id="rId8" imgW="2146300" imgH="1625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4425" y="2363788"/>
                        <a:ext cx="1800225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/>
          <p:cNvGraphicFramePr/>
          <p:nvPr/>
        </p:nvGraphicFramePr>
        <p:xfrm>
          <a:off x="3225800" y="2363788"/>
          <a:ext cx="19050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r:id="rId10" imgW="2273300" imgH="1625600" progId="Equation.3">
                  <p:embed/>
                </p:oleObj>
              </mc:Choice>
              <mc:Fallback>
                <p:oleObj r:id="rId10" imgW="2273300" imgH="1625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5800" y="2363788"/>
                        <a:ext cx="1905000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本框 14342"/>
          <p:cNvSpPr txBox="1"/>
          <p:nvPr/>
        </p:nvSpPr>
        <p:spPr>
          <a:xfrm>
            <a:off x="952500" y="587375"/>
            <a:ext cx="77311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下列矩阵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是否可逆，若可逆，求出其逆矩阵</a:t>
            </a:r>
          </a:p>
        </p:txBody>
      </p:sp>
      <p:sp>
        <p:nvSpPr>
          <p:cNvPr id="21512" name="文本框 1"/>
          <p:cNvSpPr txBox="1"/>
          <p:nvPr/>
        </p:nvSpPr>
        <p:spPr>
          <a:xfrm>
            <a:off x="323850" y="587375"/>
            <a:ext cx="8032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7171" name="对象 7170"/>
          <p:cNvGraphicFramePr/>
          <p:nvPr/>
        </p:nvGraphicFramePr>
        <p:xfrm>
          <a:off x="5200650" y="2498725"/>
          <a:ext cx="16033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r:id="rId12" imgW="1726565" imgH="1040765" progId="Equation.3">
                  <p:embed/>
                </p:oleObj>
              </mc:Choice>
              <mc:Fallback>
                <p:oleObj r:id="rId12" imgW="1726565" imgH="10407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00650" y="2498725"/>
                        <a:ext cx="1603375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/>
          <p:nvPr/>
        </p:nvGraphicFramePr>
        <p:xfrm>
          <a:off x="6854825" y="2835275"/>
          <a:ext cx="520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r:id="rId14" imgW="520065" imgH="317500" progId="Equation.3">
                  <p:embed/>
                </p:oleObj>
              </mc:Choice>
              <mc:Fallback>
                <p:oleObj r:id="rId14" imgW="520065" imgH="317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4825" y="2835275"/>
                        <a:ext cx="5207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/>
          <p:nvPr/>
        </p:nvGraphicFramePr>
        <p:xfrm>
          <a:off x="7429500" y="2835275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r:id="rId16" imgW="584200" imgH="368300" progId="Equation.3">
                  <p:embed/>
                </p:oleObj>
              </mc:Choice>
              <mc:Fallback>
                <p:oleObj r:id="rId16" imgW="584200" imgH="368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29500" y="2835275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/>
          <p:nvPr/>
        </p:nvGraphicFramePr>
        <p:xfrm>
          <a:off x="1235075" y="3670300"/>
          <a:ext cx="2368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r:id="rId18" imgW="2959100" imgH="977900" progId="Equation.3">
                  <p:embed/>
                </p:oleObj>
              </mc:Choice>
              <mc:Fallback>
                <p:oleObj r:id="rId18" imgW="2959100" imgH="977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5075" y="3670300"/>
                        <a:ext cx="23685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7175"/>
          <p:cNvGraphicFramePr/>
          <p:nvPr/>
        </p:nvGraphicFramePr>
        <p:xfrm>
          <a:off x="3787775" y="3670300"/>
          <a:ext cx="2136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r:id="rId20" imgW="2692400" imgH="977900" progId="Equation.3">
                  <p:embed/>
                </p:oleObj>
              </mc:Choice>
              <mc:Fallback>
                <p:oleObj r:id="rId20" imgW="2692400" imgH="977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87775" y="3670300"/>
                        <a:ext cx="21367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7176"/>
          <p:cNvGraphicFramePr/>
          <p:nvPr/>
        </p:nvGraphicFramePr>
        <p:xfrm>
          <a:off x="6127750" y="3670300"/>
          <a:ext cx="1974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r:id="rId22" imgW="2273300" imgH="977900" progId="Equation.3">
                  <p:embed/>
                </p:oleObj>
              </mc:Choice>
              <mc:Fallback>
                <p:oleObj r:id="rId22" imgW="2273300" imgH="977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27750" y="3670300"/>
                        <a:ext cx="19748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7177"/>
          <p:cNvGraphicFramePr/>
          <p:nvPr/>
        </p:nvGraphicFramePr>
        <p:xfrm>
          <a:off x="2690495" y="4529455"/>
          <a:ext cx="300101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r:id="rId24" imgW="1676400" imgH="228600" progId="Equation.3">
                  <p:embed/>
                </p:oleObj>
              </mc:Choice>
              <mc:Fallback>
                <p:oleObj r:id="rId24" imgW="1676400" imgH="228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90495" y="4529455"/>
                        <a:ext cx="3001010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5579745" y="4511675"/>
          <a:ext cx="35477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r:id="rId26" imgW="2548255" imgH="449580" progId="Equation.KSEE3">
                  <p:embed/>
                </p:oleObj>
              </mc:Choice>
              <mc:Fallback>
                <p:oleObj r:id="rId26" imgW="2548255" imgH="449580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79745" y="4511675"/>
                        <a:ext cx="354774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文本框 5121"/>
          <p:cNvSpPr txBox="1"/>
          <p:nvPr/>
        </p:nvSpPr>
        <p:spPr>
          <a:xfrm>
            <a:off x="1114425" y="4494213"/>
            <a:ext cx="1619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8194" name="对象 8193"/>
          <p:cNvGraphicFramePr/>
          <p:nvPr/>
        </p:nvGraphicFramePr>
        <p:xfrm>
          <a:off x="1235075" y="5076825"/>
          <a:ext cx="42656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r:id="rId28" imgW="5003800" imgH="1536700" progId="Equation.3">
                  <p:embed/>
                </p:oleObj>
              </mc:Choice>
              <mc:Fallback>
                <p:oleObj r:id="rId28" imgW="5003800" imgH="1536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35075" y="5076825"/>
                        <a:ext cx="42656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/>
          <p:nvPr/>
        </p:nvGraphicFramePr>
        <p:xfrm>
          <a:off x="5500688" y="4987925"/>
          <a:ext cx="28575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r:id="rId30" imgW="3175000" imgH="1625600" progId="Equation.3">
                  <p:embed/>
                </p:oleObj>
              </mc:Choice>
              <mc:Fallback>
                <p:oleObj r:id="rId30" imgW="3175000" imgH="1625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00688" y="4987925"/>
                        <a:ext cx="2857500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5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对象 8195"/>
          <p:cNvGraphicFramePr/>
          <p:nvPr/>
        </p:nvGraphicFramePr>
        <p:xfrm>
          <a:off x="1754982" y="355441"/>
          <a:ext cx="263207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4" imgW="1257300" imgH="711200" progId="Equation.3">
                  <p:embed/>
                </p:oleObj>
              </mc:Choice>
              <mc:Fallback>
                <p:oleObj r:id="rId4" imgW="1257300" imgH="711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982" y="355441"/>
                        <a:ext cx="263207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/>
          <p:nvPr/>
        </p:nvGraphicFramePr>
        <p:xfrm>
          <a:off x="4356100" y="817245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6" imgW="584200" imgH="368300" progId="Equation.3">
                  <p:embed/>
                </p:oleObj>
              </mc:Choice>
              <mc:Fallback>
                <p:oleObj r:id="rId6" imgW="584200" imgH="368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6100" y="817245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6147"/>
          <p:cNvSpPr txBox="1"/>
          <p:nvPr/>
        </p:nvSpPr>
        <p:spPr>
          <a:xfrm>
            <a:off x="842963" y="739775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48225" y="739775"/>
            <a:ext cx="18510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不可逆</a:t>
            </a:r>
          </a:p>
        </p:txBody>
      </p:sp>
      <p:graphicFrame>
        <p:nvGraphicFramePr>
          <p:cNvPr id="9218" name="对象 9217"/>
          <p:cNvGraphicFramePr/>
          <p:nvPr/>
        </p:nvGraphicFramePr>
        <p:xfrm>
          <a:off x="1884363" y="1622425"/>
          <a:ext cx="563721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8" imgW="5994400" imgH="1511300" progId="Equation.3">
                  <p:embed/>
                </p:oleObj>
              </mc:Choice>
              <mc:Fallback>
                <p:oleObj r:id="rId8" imgW="5994400" imgH="151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4363" y="1622425"/>
                        <a:ext cx="5637212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矩形 9219"/>
          <p:cNvSpPr/>
          <p:nvPr/>
        </p:nvSpPr>
        <p:spPr>
          <a:xfrm>
            <a:off x="492125" y="2019300"/>
            <a:ext cx="13430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9" name="矩形 4098"/>
          <p:cNvSpPr/>
          <p:nvPr/>
        </p:nvSpPr>
        <p:spPr>
          <a:xfrm>
            <a:off x="1198563" y="2852738"/>
            <a:ext cx="45751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AXB=C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222" name="矩形 9221"/>
          <p:cNvSpPr/>
          <p:nvPr/>
        </p:nvSpPr>
        <p:spPr>
          <a:xfrm>
            <a:off x="714375" y="36576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9223" name="对象 9222"/>
          <p:cNvGraphicFramePr/>
          <p:nvPr/>
        </p:nvGraphicFramePr>
        <p:xfrm>
          <a:off x="1387475" y="3284538"/>
          <a:ext cx="3173413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10" imgW="3479800" imgH="1511300" progId="Equation.3">
                  <p:embed/>
                </p:oleObj>
              </mc:Choice>
              <mc:Fallback>
                <p:oleObj r:id="rId10" imgW="3479800" imgH="151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7475" y="3284538"/>
                        <a:ext cx="3173413" cy="138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9223"/>
          <p:cNvGraphicFramePr/>
          <p:nvPr/>
        </p:nvGraphicFramePr>
        <p:xfrm>
          <a:off x="4651375" y="3529013"/>
          <a:ext cx="2408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12" imgW="2641600" imgH="977900" progId="Equation.3">
                  <p:embed/>
                </p:oleObj>
              </mc:Choice>
              <mc:Fallback>
                <p:oleObj r:id="rId12" imgW="2641600" imgH="977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1375" y="3529013"/>
                        <a:ext cx="2408238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57325" y="4581525"/>
            <a:ext cx="38020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都存在</a:t>
            </a:r>
            <a:endParaRPr lang="zh-CN" altLang="en-US" sz="2800" b="1" baseline="30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0242" name="对象 10241"/>
          <p:cNvGraphicFramePr/>
          <p:nvPr/>
        </p:nvGraphicFramePr>
        <p:xfrm>
          <a:off x="1457325" y="5103813"/>
          <a:ext cx="36353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r:id="rId14" imgW="4152900" imgH="1511300" progId="Equation.3">
                  <p:embed/>
                </p:oleObj>
              </mc:Choice>
              <mc:Fallback>
                <p:oleObj r:id="rId14" imgW="4152900" imgH="1511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57325" y="5103813"/>
                        <a:ext cx="3635375" cy="1214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/>
          <p:nvPr/>
        </p:nvGraphicFramePr>
        <p:xfrm>
          <a:off x="5276850" y="5318125"/>
          <a:ext cx="22447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r:id="rId16" imgW="2565400" imgH="977900" progId="Equation.3">
                  <p:embed/>
                </p:oleObj>
              </mc:Choice>
              <mc:Fallback>
                <p:oleObj r:id="rId16" imgW="2565400" imgH="977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76850" y="5318125"/>
                        <a:ext cx="224472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20" grpId="0"/>
      <p:bldP spid="4099" grpId="0"/>
      <p:bldP spid="922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对象 10243"/>
          <p:cNvGraphicFramePr/>
          <p:nvPr/>
        </p:nvGraphicFramePr>
        <p:xfrm>
          <a:off x="1658938" y="1146175"/>
          <a:ext cx="1382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3" imgW="634365" imgH="177165" progId="Equation.3">
                  <p:embed/>
                </p:oleObj>
              </mc:Choice>
              <mc:Fallback>
                <p:oleObj r:id="rId3" imgW="634365" imgH="1771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38" y="1146175"/>
                        <a:ext cx="1382712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/>
          <p:nvPr/>
        </p:nvGraphicFramePr>
        <p:xfrm>
          <a:off x="3136900" y="1146175"/>
          <a:ext cx="382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5" imgW="3820795" imgH="393700" progId="Equation.3">
                  <p:embed/>
                </p:oleObj>
              </mc:Choice>
              <mc:Fallback>
                <p:oleObj r:id="rId5" imgW="3820795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6900" y="1146175"/>
                        <a:ext cx="382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/>
          <p:cNvGraphicFramePr/>
          <p:nvPr/>
        </p:nvGraphicFramePr>
        <p:xfrm>
          <a:off x="3136900" y="197485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7" imgW="2475230" imgH="393700" progId="Equation.3">
                  <p:embed/>
                </p:oleObj>
              </mc:Choice>
              <mc:Fallback>
                <p:oleObj r:id="rId7" imgW="247523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6900" y="1974850"/>
                        <a:ext cx="247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文本框 10246"/>
          <p:cNvSpPr txBox="1"/>
          <p:nvPr/>
        </p:nvSpPr>
        <p:spPr>
          <a:xfrm>
            <a:off x="665163" y="2597150"/>
            <a:ext cx="1654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0248" name="对象 10247"/>
          <p:cNvGraphicFramePr/>
          <p:nvPr/>
        </p:nvGraphicFramePr>
        <p:xfrm>
          <a:off x="1581150" y="2660650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9" imgW="1929765" imgH="393700" progId="Equation.3">
                  <p:embed/>
                </p:oleObj>
              </mc:Choice>
              <mc:Fallback>
                <p:oleObj r:id="rId9" imgW="1929765" imgH="393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1150" y="2660650"/>
                        <a:ext cx="1930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10248"/>
          <p:cNvGraphicFramePr/>
          <p:nvPr/>
        </p:nvGraphicFramePr>
        <p:xfrm>
          <a:off x="1960563" y="3206750"/>
          <a:ext cx="52197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1" imgW="5638800" imgH="1511300" progId="Equation.3">
                  <p:embed/>
                </p:oleObj>
              </mc:Choice>
              <mc:Fallback>
                <p:oleObj r:id="rId11" imgW="5638800" imgH="151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0563" y="3206750"/>
                        <a:ext cx="52197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1274"/>
          <p:cNvGraphicFramePr/>
          <p:nvPr/>
        </p:nvGraphicFramePr>
        <p:xfrm>
          <a:off x="1960563" y="4806950"/>
          <a:ext cx="29511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3" imgW="3187700" imgH="1511300" progId="Equation.3">
                  <p:embed/>
                </p:oleObj>
              </mc:Choice>
              <mc:Fallback>
                <p:oleObj r:id="rId13" imgW="3187700" imgH="1511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0563" y="4806950"/>
                        <a:ext cx="2951162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11275"/>
          <p:cNvGraphicFramePr/>
          <p:nvPr/>
        </p:nvGraphicFramePr>
        <p:xfrm>
          <a:off x="4972050" y="4854575"/>
          <a:ext cx="18557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15" imgW="2146300" imgH="1511300" progId="Equation.3">
                  <p:embed/>
                </p:oleObj>
              </mc:Choice>
              <mc:Fallback>
                <p:oleObj r:id="rId15" imgW="2146300" imgH="151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050" y="4854575"/>
                        <a:ext cx="1855788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1"/>
          <p:cNvSpPr txBox="1"/>
          <p:nvPr/>
        </p:nvSpPr>
        <p:spPr>
          <a:xfrm>
            <a:off x="665163" y="1082675"/>
            <a:ext cx="16541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635375" y="561975"/>
            <a:ext cx="1738313" cy="1042988"/>
            <a:chOff x="5725" y="208"/>
            <a:chExt cx="2738" cy="1641"/>
          </a:xfrm>
        </p:grpSpPr>
        <p:sp>
          <p:nvSpPr>
            <p:cNvPr id="3" name="矩形 2"/>
            <p:cNvSpPr/>
            <p:nvPr/>
          </p:nvSpPr>
          <p:spPr>
            <a:xfrm>
              <a:off x="5725" y="1027"/>
              <a:ext cx="1183" cy="8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280" y="1000"/>
              <a:ext cx="1183" cy="8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5617" name="对象 12"/>
            <p:cNvGraphicFramePr>
              <a:graphicFrameLocks noChangeAspect="1"/>
            </p:cNvGraphicFramePr>
            <p:nvPr/>
          </p:nvGraphicFramePr>
          <p:xfrm>
            <a:off x="6791" y="208"/>
            <a:ext cx="611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r:id="rId17" imgW="165100" imgH="165100" progId="Equation.DSMT4">
                    <p:embed/>
                  </p:oleObj>
                </mc:Choice>
                <mc:Fallback>
                  <p:oleObj r:id="rId17" imgW="165100" imgH="1651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91" y="208"/>
                          <a:ext cx="611" cy="6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箭头连接符 4"/>
            <p:cNvCxnSpPr>
              <a:endCxn id="3" idx="0"/>
            </p:cNvCxnSpPr>
            <p:nvPr/>
          </p:nvCxnSpPr>
          <p:spPr>
            <a:xfrm flipH="1">
              <a:off x="6318" y="750"/>
              <a:ext cx="768" cy="2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endCxn id="4" idx="0"/>
            </p:cNvCxnSpPr>
            <p:nvPr/>
          </p:nvCxnSpPr>
          <p:spPr>
            <a:xfrm>
              <a:off x="7085" y="750"/>
              <a:ext cx="788" cy="2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61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74759"/>
          <p:cNvSpPr>
            <a:spLocks noGrp="1"/>
          </p:cNvSpPr>
          <p:nvPr/>
        </p:nvSpPr>
        <p:spPr>
          <a:xfrm>
            <a:off x="-107950" y="908720"/>
            <a:ext cx="3482975" cy="622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逆矩阵</a:t>
            </a:r>
          </a:p>
        </p:txBody>
      </p:sp>
      <p:sp>
        <p:nvSpPr>
          <p:cNvPr id="5123" name="矩形 74785"/>
          <p:cNvSpPr/>
          <p:nvPr/>
        </p:nvSpPr>
        <p:spPr>
          <a:xfrm>
            <a:off x="1709738" y="2170162"/>
            <a:ext cx="26860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一、概念的引入</a:t>
            </a:r>
          </a:p>
        </p:txBody>
      </p:sp>
      <p:sp>
        <p:nvSpPr>
          <p:cNvPr id="5124" name="标题 5121"/>
          <p:cNvSpPr>
            <a:spLocks noGrp="1"/>
          </p:cNvSpPr>
          <p:nvPr/>
        </p:nvSpPr>
        <p:spPr>
          <a:xfrm>
            <a:off x="1709738" y="3003599"/>
            <a:ext cx="4230687" cy="606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二、逆矩阵的概念和性质</a:t>
            </a:r>
          </a:p>
        </p:txBody>
      </p:sp>
      <p:sp>
        <p:nvSpPr>
          <p:cNvPr id="5125" name="文本框 99"/>
          <p:cNvSpPr txBox="1"/>
          <p:nvPr/>
        </p:nvSpPr>
        <p:spPr>
          <a:xfrm>
            <a:off x="1709738" y="3914824"/>
            <a:ext cx="37560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三、逆矩阵的求法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512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对象 11267"/>
          <p:cNvGraphicFramePr/>
          <p:nvPr/>
        </p:nvGraphicFramePr>
        <p:xfrm>
          <a:off x="1471613" y="2124075"/>
          <a:ext cx="2398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3" imgW="2565400" imgH="419100" progId="Equation.3">
                  <p:embed/>
                </p:oleObj>
              </mc:Choice>
              <mc:Fallback>
                <p:oleObj r:id="rId3" imgW="25654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613" y="2124075"/>
                        <a:ext cx="2398712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3814763" y="2844800"/>
          <a:ext cx="1295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r:id="rId5" imgW="1434465" imgH="444500" progId="Equation.3">
                  <p:embed/>
                </p:oleObj>
              </mc:Choice>
              <mc:Fallback>
                <p:oleObj r:id="rId5" imgW="1434465" imgH="444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4763" y="2844800"/>
                        <a:ext cx="1295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3984625" y="1892300"/>
          <a:ext cx="2155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r:id="rId7" imgW="2311400" imgH="825500" progId="Equation.3">
                  <p:embed/>
                </p:oleObj>
              </mc:Choice>
              <mc:Fallback>
                <p:oleObj r:id="rId7" imgW="2311400" imgH="825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4625" y="1892300"/>
                        <a:ext cx="215582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/>
          <p:nvPr/>
        </p:nvGraphicFramePr>
        <p:xfrm>
          <a:off x="1554163" y="2622550"/>
          <a:ext cx="2128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r:id="rId9" imgW="2297430" imgH="901065" progId="Equation.3">
                  <p:embed/>
                </p:oleObj>
              </mc:Choice>
              <mc:Fallback>
                <p:oleObj r:id="rId9" imgW="2297430" imgH="9010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4163" y="2622550"/>
                        <a:ext cx="212883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11273"/>
          <p:cNvSpPr/>
          <p:nvPr/>
        </p:nvSpPr>
        <p:spPr>
          <a:xfrm>
            <a:off x="206375" y="585788"/>
            <a:ext cx="7175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31" name="文本框 99"/>
          <p:cNvSpPr txBox="1"/>
          <p:nvPr/>
        </p:nvSpPr>
        <p:spPr>
          <a:xfrm>
            <a:off x="428625" y="585788"/>
            <a:ext cx="8286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已知方阵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满足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-A-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E=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A,A+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都可逆，</a:t>
            </a:r>
            <a:endParaRPr lang="zh-CN" altLang="en-US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52400" y="1535113"/>
            <a:ext cx="13906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528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</a:p>
        </p:txBody>
      </p:sp>
      <p:sp>
        <p:nvSpPr>
          <p:cNvPr id="26633" name="文本框 3"/>
          <p:cNvSpPr txBox="1"/>
          <p:nvPr/>
        </p:nvSpPr>
        <p:spPr>
          <a:xfrm>
            <a:off x="923925" y="1108075"/>
            <a:ext cx="31318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并求它们的逆矩阵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43525" y="2805113"/>
            <a:ext cx="15827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4695825" y="1304925"/>
            <a:ext cx="1550988" cy="1343025"/>
            <a:chOff x="7842" y="2577"/>
            <a:chExt cx="2580" cy="2596"/>
          </a:xfrm>
        </p:grpSpPr>
        <p:sp>
          <p:nvSpPr>
            <p:cNvPr id="3" name="矩形 2"/>
            <p:cNvSpPr/>
            <p:nvPr/>
          </p:nvSpPr>
          <p:spPr>
            <a:xfrm>
              <a:off x="7842" y="3587"/>
              <a:ext cx="1503" cy="1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56" name="文本框 4"/>
            <p:cNvSpPr txBox="1"/>
            <p:nvPr/>
          </p:nvSpPr>
          <p:spPr>
            <a:xfrm>
              <a:off x="9345" y="2577"/>
              <a:ext cx="1077" cy="100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-1</a:t>
              </a:r>
              <a:endParaRPr lang="zh-CN" altLang="en-US" sz="2800" dirty="0"/>
            </a:p>
          </p:txBody>
        </p:sp>
      </p:grpSp>
      <p:graphicFrame>
        <p:nvGraphicFramePr>
          <p:cNvPr id="12296" name="对象 12295"/>
          <p:cNvGraphicFramePr/>
          <p:nvPr/>
        </p:nvGraphicFramePr>
        <p:xfrm>
          <a:off x="1543050" y="3449638"/>
          <a:ext cx="26701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r:id="rId11" imgW="2755900" imgH="825500" progId="Equation.3">
                  <p:embed/>
                </p:oleObj>
              </mc:Choice>
              <mc:Fallback>
                <p:oleObj r:id="rId11" imgW="2755900" imgH="825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3050" y="3449638"/>
                        <a:ext cx="2670175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860550" y="1517650"/>
          <a:ext cx="200977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r:id="rId13" imgW="1066800" imgH="228600" progId="Equation.3">
                  <p:embed/>
                </p:oleObj>
              </mc:Choice>
              <mc:Fallback>
                <p:oleObj r:id="rId13" imgW="1066800" imgH="2286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60550" y="1517650"/>
                        <a:ext cx="200977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81125" y="1492250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由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2267585" y="4189730"/>
          <a:ext cx="205740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15" imgW="1066800" imgH="228600" progId="Equation.3">
                  <p:embed/>
                </p:oleObj>
              </mc:Choice>
              <mc:Fallback>
                <p:oleObj r:id="rId15" imgW="10668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7585" y="4189730"/>
                        <a:ext cx="2057400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66850" y="418941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又由</a:t>
            </a:r>
          </a:p>
        </p:txBody>
      </p:sp>
      <p:graphicFrame>
        <p:nvGraphicFramePr>
          <p:cNvPr id="12291" name="对象 12290"/>
          <p:cNvGraphicFramePr/>
          <p:nvPr/>
        </p:nvGraphicFramePr>
        <p:xfrm>
          <a:off x="4427855" y="4259263"/>
          <a:ext cx="44037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17" imgW="4697095" imgH="431800" progId="Equation.3">
                  <p:embed/>
                </p:oleObj>
              </mc:Choice>
              <mc:Fallback>
                <p:oleObj r:id="rId17" imgW="4697095" imgH="431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27855" y="4259263"/>
                        <a:ext cx="4403725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1554163" y="4581525"/>
          <a:ext cx="4267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19" imgW="4531995" imgH="901065" progId="Equation.3">
                  <p:embed/>
                </p:oleObj>
              </mc:Choice>
              <mc:Fallback>
                <p:oleObj r:id="rId19" imgW="4531995" imgH="9010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4163" y="4581525"/>
                        <a:ext cx="4267200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/>
          <p:nvPr/>
        </p:nvGraphicFramePr>
        <p:xfrm>
          <a:off x="1543050" y="5229225"/>
          <a:ext cx="384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21" imgW="4087495" imgH="901065" progId="Equation.3">
                  <p:embed/>
                </p:oleObj>
              </mc:Choice>
              <mc:Fallback>
                <p:oleObj r:id="rId21" imgW="4087495" imgH="9010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43050" y="5229225"/>
                        <a:ext cx="3848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5475288" y="5805488"/>
          <a:ext cx="13192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23" imgW="1524000" imgH="825500" progId="Equation.3">
                  <p:embed/>
                </p:oleObj>
              </mc:Choice>
              <mc:Fallback>
                <p:oleObj r:id="rId23" imgW="1524000" imgH="825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75288" y="5805488"/>
                        <a:ext cx="1319212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对象 12293"/>
          <p:cNvGraphicFramePr/>
          <p:nvPr/>
        </p:nvGraphicFramePr>
        <p:xfrm>
          <a:off x="1471575" y="5805485"/>
          <a:ext cx="3919575" cy="6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25" imgW="4152900" imgH="825500" progId="Equation.3">
                  <p:embed/>
                </p:oleObj>
              </mc:Choice>
              <mc:Fallback>
                <p:oleObj r:id="rId25" imgW="4152900" imgH="825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1575" y="5805485"/>
                        <a:ext cx="3919575" cy="6864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75288" y="5319713"/>
            <a:ext cx="22002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A+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6" name="组合 19"/>
          <p:cNvGrpSpPr/>
          <p:nvPr/>
        </p:nvGrpSpPr>
        <p:grpSpPr>
          <a:xfrm>
            <a:off x="6794500" y="3212243"/>
            <a:ext cx="1441450" cy="496246"/>
            <a:chOff x="10700" y="5204"/>
            <a:chExt cx="2270" cy="782"/>
          </a:xfrm>
        </p:grpSpPr>
        <p:sp>
          <p:nvSpPr>
            <p:cNvPr id="16" name="线形标注 2 15"/>
            <p:cNvSpPr/>
            <p:nvPr/>
          </p:nvSpPr>
          <p:spPr>
            <a:xfrm>
              <a:off x="10700" y="5204"/>
              <a:ext cx="2270" cy="76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04947"/>
                <a:gd name="adj6" fmla="val -107136"/>
              </a:avLst>
            </a:prstGeom>
            <a:noFill/>
            <a:ln w="19050">
              <a:solidFill>
                <a:srgbClr val="FF0000"/>
              </a:solidFill>
              <a:headEnd type="none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52" name="文本框 17"/>
            <p:cNvSpPr txBox="1"/>
            <p:nvPr/>
          </p:nvSpPr>
          <p:spPr>
            <a:xfrm>
              <a:off x="10700" y="5261"/>
              <a:ext cx="20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A+</a:t>
              </a:r>
              <a:r>
                <a:rPr lang="en-US" altLang="zh-CN" sz="24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E</a:t>
              </a:r>
              <a:r>
                <a:rPr lang="en-US" altLang="zh-CN" sz="2400" b="1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)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sym typeface="宋体" panose="02010600030101010101" pitchFamily="2" charset="-122"/>
                </a:rPr>
                <a:t>-1</a:t>
              </a:r>
            </a:p>
          </p:txBody>
        </p:sp>
      </p:grpSp>
      <p:pic>
        <p:nvPicPr>
          <p:cNvPr id="2664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" grpId="0"/>
      <p:bldP spid="9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3317"/>
          <p:cNvSpPr/>
          <p:nvPr/>
        </p:nvSpPr>
        <p:spPr>
          <a:xfrm>
            <a:off x="292100" y="869950"/>
            <a:ext cx="7175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388" name="矩形 16387"/>
          <p:cNvSpPr/>
          <p:nvPr/>
        </p:nvSpPr>
        <p:spPr>
          <a:xfrm>
            <a:off x="742950" y="2320925"/>
            <a:ext cx="3341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给方程两端左乘矩阵</a:t>
            </a:r>
          </a:p>
        </p:txBody>
      </p:sp>
      <p:graphicFrame>
        <p:nvGraphicFramePr>
          <p:cNvPr id="16389" name="对象 16388"/>
          <p:cNvGraphicFramePr/>
          <p:nvPr/>
        </p:nvGraphicFramePr>
        <p:xfrm>
          <a:off x="4012406" y="1948021"/>
          <a:ext cx="2025650" cy="143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3" imgW="889000" imgH="736600" progId="Equation.DSMT4">
                  <p:embed/>
                </p:oleObj>
              </mc:Choice>
              <mc:Fallback>
                <p:oleObj r:id="rId3" imgW="889000" imgH="7366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2406" y="1948021"/>
                        <a:ext cx="2025650" cy="1439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17413"/>
          <p:cNvSpPr/>
          <p:nvPr/>
        </p:nvSpPr>
        <p:spPr>
          <a:xfrm>
            <a:off x="5796280" y="2286635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右乘矩阵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7308215" y="1889125"/>
          <a:ext cx="180498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5" imgW="2171700" imgH="1587500" progId="Equation.3">
                  <p:embed/>
                </p:oleObj>
              </mc:Choice>
              <mc:Fallback>
                <p:oleObj r:id="rId5" imgW="2171700" imgH="1587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215" y="1889125"/>
                        <a:ext cx="1804988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1225550" y="3387725"/>
          <a:ext cx="60880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7" imgW="7010400" imgH="1689100" progId="Equation.3">
                  <p:embed/>
                </p:oleObj>
              </mc:Choice>
              <mc:Fallback>
                <p:oleObj r:id="rId7" imgW="7010400" imgH="1689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5550" y="3387725"/>
                        <a:ext cx="6088063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矩形 17412"/>
          <p:cNvSpPr/>
          <p:nvPr/>
        </p:nvSpPr>
        <p:spPr>
          <a:xfrm>
            <a:off x="742950" y="37782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7410" name="对象 17409"/>
          <p:cNvGraphicFramePr/>
          <p:nvPr/>
        </p:nvGraphicFramePr>
        <p:xfrm>
          <a:off x="1554163" y="4891088"/>
          <a:ext cx="49847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r:id="rId9" imgW="6781800" imgH="1511300" progId="Equation.3">
                  <p:embed/>
                </p:oleObj>
              </mc:Choice>
              <mc:Fallback>
                <p:oleObj r:id="rId9" imgW="6781800" imgH="1511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4163" y="4891088"/>
                        <a:ext cx="4984750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/>
          <p:cNvGraphicFramePr/>
          <p:nvPr/>
        </p:nvGraphicFramePr>
        <p:xfrm>
          <a:off x="6539230" y="4832350"/>
          <a:ext cx="22796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11" imgW="3276600" imgH="1511300" progId="Equation.3">
                  <p:embed/>
                </p:oleObj>
              </mc:Choice>
              <mc:Fallback>
                <p:oleObj r:id="rId11" imgW="3276600" imgH="1511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9230" y="4832350"/>
                        <a:ext cx="2279650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矩形 9221"/>
          <p:cNvSpPr/>
          <p:nvPr/>
        </p:nvSpPr>
        <p:spPr>
          <a:xfrm>
            <a:off x="254000" y="2319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7660" name="对象 2"/>
          <p:cNvGraphicFramePr>
            <a:graphicFrameLocks noChangeAspect="1"/>
          </p:cNvGraphicFramePr>
          <p:nvPr/>
        </p:nvGraphicFramePr>
        <p:xfrm>
          <a:off x="2857500" y="514350"/>
          <a:ext cx="5168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r:id="rId13" imgW="2590800" imgH="711200" progId="Equation.DSMT4">
                  <p:embed/>
                </p:oleObj>
              </mc:Choice>
              <mc:Fallback>
                <p:oleObj r:id="rId13" imgW="2590800" imgH="711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7500" y="514350"/>
                        <a:ext cx="5168900" cy="138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文本框 3"/>
          <p:cNvSpPr txBox="1"/>
          <p:nvPr/>
        </p:nvSpPr>
        <p:spPr>
          <a:xfrm>
            <a:off x="906463" y="906463"/>
            <a:ext cx="20399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解矩阵</a:t>
            </a:r>
            <a:r>
              <a:rPr lang="zh-CN" altLang="en-US" sz="2800" b="1" dirty="0">
                <a:latin typeface="Times New Roman" panose="02020603050405020304" pitchFamily="18" charset="0"/>
              </a:rPr>
              <a:t>方程</a:t>
            </a:r>
          </a:p>
        </p:txBody>
      </p:sp>
      <p:pic>
        <p:nvPicPr>
          <p:cNvPr id="2766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7414" grpId="0" bldLvl="0" animBg="1"/>
      <p:bldP spid="17413" grpId="0"/>
      <p:bldP spid="92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99"/>
          <p:cNvSpPr txBox="1"/>
          <p:nvPr/>
        </p:nvSpPr>
        <p:spPr>
          <a:xfrm>
            <a:off x="576263" y="671513"/>
            <a:ext cx="15922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对象 916"/>
          <p:cNvGraphicFramePr>
            <a:graphicFrameLocks noChangeAspect="1"/>
          </p:cNvGraphicFramePr>
          <p:nvPr/>
        </p:nvGraphicFramePr>
        <p:xfrm>
          <a:off x="1860550" y="569913"/>
          <a:ext cx="25447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r:id="rId3" imgW="1587500" imgH="457200" progId="Equation.DSMT4">
                  <p:embed/>
                </p:oleObj>
              </mc:Choice>
              <mc:Fallback>
                <p:oleObj r:id="rId3" imgW="1587500" imgH="457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550" y="569913"/>
                        <a:ext cx="2544763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917"/>
          <p:cNvGraphicFramePr>
            <a:graphicFrameLocks noChangeAspect="1"/>
          </p:cNvGraphicFramePr>
          <p:nvPr/>
        </p:nvGraphicFramePr>
        <p:xfrm>
          <a:off x="4475163" y="784225"/>
          <a:ext cx="1101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r:id="rId5" imgW="660400" imgH="177165" progId="Equation.DSMT4">
                  <p:embed/>
                </p:oleObj>
              </mc:Choice>
              <mc:Fallback>
                <p:oleObj r:id="rId5" imgW="660400" imgH="1771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5163" y="784225"/>
                        <a:ext cx="110172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4"/>
          <p:cNvSpPr txBox="1"/>
          <p:nvPr/>
        </p:nvSpPr>
        <p:spPr>
          <a:xfrm>
            <a:off x="5578475" y="671513"/>
            <a:ext cx="9255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6263" y="1597025"/>
            <a:ext cx="27066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 sz="2800" b="1" dirty="0">
                <a:latin typeface="Calibri" panose="020F0502020204030204" pitchFamily="34" charset="0"/>
              </a:rPr>
              <a:t>  </a:t>
            </a:r>
            <a:r>
              <a:rPr lang="zh-CN" altLang="zh-CN" sz="2800" b="1" dirty="0">
                <a:latin typeface="Calibri" panose="020F0502020204030204" pitchFamily="34" charset="0"/>
              </a:rPr>
              <a:t>经计算，得</a:t>
            </a:r>
            <a:endParaRPr lang="zh-CN" altLang="en-US" sz="2800" b="1" dirty="0"/>
          </a:p>
        </p:txBody>
      </p:sp>
      <p:graphicFrame>
        <p:nvGraphicFramePr>
          <p:cNvPr id="7" name="对象 2612"/>
          <p:cNvGraphicFramePr>
            <a:graphicFrameLocks noChangeAspect="1"/>
          </p:cNvGraphicFramePr>
          <p:nvPr/>
        </p:nvGraphicFramePr>
        <p:xfrm>
          <a:off x="3060065" y="1645920"/>
          <a:ext cx="7508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r:id="rId7" imgW="444500" imgH="254000" progId="Equation.DSMT4">
                  <p:embed/>
                </p:oleObj>
              </mc:Choice>
              <mc:Fallback>
                <p:oleObj r:id="rId7" imgW="444500" imgH="2540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0065" y="1645920"/>
                        <a:ext cx="75088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919"/>
          <p:cNvGraphicFramePr>
            <a:graphicFrameLocks noChangeAspect="1"/>
          </p:cNvGraphicFramePr>
          <p:nvPr/>
        </p:nvGraphicFramePr>
        <p:xfrm>
          <a:off x="4139883" y="1484313"/>
          <a:ext cx="19050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r:id="rId9" imgW="1117600" imgH="457200" progId="Equation.DSMT4">
                  <p:embed/>
                </p:oleObj>
              </mc:Choice>
              <mc:Fallback>
                <p:oleObj r:id="rId9" imgW="1117600" imgH="457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9883" y="1484313"/>
                        <a:ext cx="1905000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20"/>
          <p:cNvGraphicFramePr>
            <a:graphicFrameLocks noChangeAspect="1"/>
          </p:cNvGraphicFramePr>
          <p:nvPr/>
        </p:nvGraphicFramePr>
        <p:xfrm>
          <a:off x="1101725" y="2430463"/>
          <a:ext cx="1423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11" imgW="749300" imgH="228600" progId="Equation.DSMT4">
                  <p:embed/>
                </p:oleObj>
              </mc:Choice>
              <mc:Fallback>
                <p:oleObj r:id="rId11" imgW="749300" imgH="2286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1725" y="2430463"/>
                        <a:ext cx="14239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19138" y="3849688"/>
            <a:ext cx="26209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易验证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对象 921"/>
          <p:cNvGraphicFramePr>
            <a:graphicFrameLocks noChangeAspect="1"/>
          </p:cNvGraphicFramePr>
          <p:nvPr/>
        </p:nvGraphicFramePr>
        <p:xfrm>
          <a:off x="2371725" y="3683000"/>
          <a:ext cx="3044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13" imgW="1727200" imgH="482600" progId="Equation.DSMT4">
                  <p:embed/>
                </p:oleObj>
              </mc:Choice>
              <mc:Fallback>
                <p:oleObj r:id="rId13" imgW="1727200" imgH="4826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1725" y="3683000"/>
                        <a:ext cx="30448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69938" y="5135563"/>
            <a:ext cx="12573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故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7" name="对象 922"/>
          <p:cNvGraphicFramePr>
            <a:graphicFrameLocks noChangeAspect="1"/>
          </p:cNvGraphicFramePr>
          <p:nvPr/>
        </p:nvGraphicFramePr>
        <p:xfrm>
          <a:off x="1860550" y="5021263"/>
          <a:ext cx="35321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15" imgW="2070100" imgH="457200" progId="Equation.DSMT4">
                  <p:embed/>
                </p:oleObj>
              </mc:Choice>
              <mc:Fallback>
                <p:oleObj r:id="rId15" imgW="2070100" imgH="457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60550" y="5021263"/>
                        <a:ext cx="3532188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5436235" y="4989830"/>
          <a:ext cx="2247900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17" imgW="1758950" imgH="772795" progId="Equation.DSMT4">
                  <p:embed/>
                </p:oleObj>
              </mc:Choice>
              <mc:Fallback>
                <p:oleObj r:id="rId17" imgW="1758950" imgH="77279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36235" y="4989830"/>
                        <a:ext cx="2247900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8"/>
          <p:cNvGrpSpPr/>
          <p:nvPr/>
        </p:nvGrpSpPr>
        <p:grpSpPr>
          <a:xfrm>
            <a:off x="2409825" y="3038475"/>
            <a:ext cx="1516063" cy="392113"/>
            <a:chOff x="5906" y="4903"/>
            <a:chExt cx="2386" cy="616"/>
          </a:xfrm>
        </p:grpSpPr>
        <p:graphicFrame>
          <p:nvGraphicFramePr>
            <p:cNvPr id="28693" name="对象 20"/>
            <p:cNvGraphicFramePr/>
            <p:nvPr/>
          </p:nvGraphicFramePr>
          <p:xfrm>
            <a:off x="6596" y="4903"/>
            <a:ext cx="1697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r:id="rId19" imgW="660400" imgH="228600" progId="Equation.DSMT4">
                    <p:embed/>
                  </p:oleObj>
                </mc:Choice>
                <mc:Fallback>
                  <p:oleObj r:id="rId19" imgW="660400" imgH="2286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96" y="4903"/>
                          <a:ext cx="1697" cy="6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对象 22"/>
            <p:cNvGraphicFramePr/>
            <p:nvPr/>
          </p:nvGraphicFramePr>
          <p:xfrm>
            <a:off x="5906" y="4928"/>
            <a:ext cx="69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r:id="rId21" imgW="190500" imgH="160655" progId="Equation.DSMT4">
                    <p:embed/>
                  </p:oleObj>
                </mc:Choice>
                <mc:Fallback>
                  <p:oleObj r:id="rId21" imgW="190500" imgH="160655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906" y="4928"/>
                          <a:ext cx="690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/>
          <p:nvPr/>
        </p:nvGraphicFramePr>
        <p:xfrm>
          <a:off x="2774950" y="2430463"/>
          <a:ext cx="3729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r:id="rId23" imgW="3044190" imgH="391795" progId="Equation.DSMT4">
                  <p:embed/>
                </p:oleObj>
              </mc:Choice>
              <mc:Fallback>
                <p:oleObj r:id="rId23" imgW="3044190" imgH="39179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74950" y="2430463"/>
                        <a:ext cx="372903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1296988" y="3117850"/>
          <a:ext cx="12652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r:id="rId25" imgW="615315" imgH="280670" progId="Equation.DSMT4">
                  <p:embed/>
                </p:oleObj>
              </mc:Choice>
              <mc:Fallback>
                <p:oleObj r:id="rId25" imgW="615315" imgH="28067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96988" y="3117850"/>
                        <a:ext cx="126523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85788" y="1549400"/>
            <a:ext cx="11953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923"/>
          <p:cNvGraphicFramePr>
            <a:graphicFrameLocks noChangeAspect="1"/>
          </p:cNvGraphicFramePr>
          <p:nvPr/>
        </p:nvGraphicFramePr>
        <p:xfrm>
          <a:off x="1487488" y="1076325"/>
          <a:ext cx="220662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3" imgW="1409700" imgH="939800" progId="Equation.DSMT4">
                  <p:embed/>
                </p:oleObj>
              </mc:Choice>
              <mc:Fallback>
                <p:oleObj r:id="rId3" imgW="1409700" imgH="939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1076325"/>
                        <a:ext cx="2206625" cy="146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94113" y="1471613"/>
            <a:ext cx="39608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</a:rPr>
              <a:t>未写出的元素都为零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2825" y="3044825"/>
            <a:ext cx="7921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924"/>
          <p:cNvGraphicFramePr>
            <a:graphicFrameLocks noChangeAspect="1"/>
          </p:cNvGraphicFramePr>
          <p:nvPr/>
        </p:nvGraphicFramePr>
        <p:xfrm>
          <a:off x="1487805" y="2606675"/>
          <a:ext cx="2834005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5" imgW="1688465" imgH="939800" progId="Equation.DSMT4">
                  <p:embed/>
                </p:oleObj>
              </mc:Choice>
              <mc:Fallback>
                <p:oleObj r:id="rId5" imgW="1688465" imgH="939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805" y="2606675"/>
                        <a:ext cx="2834005" cy="1398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4643438" y="3044825"/>
            <a:ext cx="25828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为正整数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788" y="413067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 ≠ 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24125" y="4130675"/>
            <a:ext cx="16240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lvl="0" indent="-22860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</a:rPr>
              <a:t>定义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对象 925"/>
          <p:cNvGraphicFramePr>
            <a:graphicFrameLocks noChangeAspect="1"/>
          </p:cNvGraphicFramePr>
          <p:nvPr/>
        </p:nvGraphicFramePr>
        <p:xfrm>
          <a:off x="3895725" y="4152900"/>
          <a:ext cx="26384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7" imgW="1320165" imgH="241300" progId="Equation.DSMT4">
                  <p:embed/>
                </p:oleObj>
              </mc:Choice>
              <mc:Fallback>
                <p:oleObj r:id="rId7" imgW="1320165" imgH="2413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5725" y="4152900"/>
                        <a:ext cx="263842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534150" y="4152900"/>
            <a:ext cx="2447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为正整数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66800" y="4732338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μ</a:t>
            </a:r>
            <a:r>
              <a:rPr lang="zh-CN" altLang="zh-CN" sz="2800" b="1" dirty="0">
                <a:latin typeface="Times New Roman" panose="02020603050405020304" pitchFamily="18" charset="0"/>
              </a:rPr>
              <a:t>都是整数，有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926"/>
          <p:cNvGraphicFramePr>
            <a:graphicFrameLocks noChangeAspect="1"/>
          </p:cNvGraphicFramePr>
          <p:nvPr/>
        </p:nvGraphicFramePr>
        <p:xfrm>
          <a:off x="4148138" y="4741863"/>
          <a:ext cx="1954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9" imgW="901700" imgH="215900" progId="Equation.DSMT4">
                  <p:embed/>
                </p:oleObj>
              </mc:Choice>
              <mc:Fallback>
                <p:oleObj r:id="rId9" imgW="901700" imgH="2159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8138" y="4741863"/>
                        <a:ext cx="195421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6146800" y="4724400"/>
          <a:ext cx="1824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11" imgW="1674495" imgH="446405" progId="Equation.DSMT4">
                  <p:embed/>
                </p:oleObj>
              </mc:Choice>
              <mc:Fallback>
                <p:oleObj r:id="rId11" imgW="1674495" imgH="44640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6800" y="4724400"/>
                        <a:ext cx="182403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74688" y="5354638"/>
            <a:ext cx="27447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证明</a:t>
            </a:r>
            <a:r>
              <a:rPr lang="zh-CN" altLang="en-US" sz="2800" b="1" dirty="0">
                <a:latin typeface="Calibri" panose="020F0502020204030204" pitchFamily="34" charset="0"/>
              </a:rPr>
              <a:t>从略</a:t>
            </a:r>
            <a:r>
              <a:rPr lang="zh-CN" altLang="zh-CN" sz="2800" b="1" dirty="0">
                <a:latin typeface="Calibri" panose="020F0502020204030204" pitchFamily="34" charset="0"/>
              </a:rPr>
              <a:t>．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29712" name="文本框 17"/>
          <p:cNvSpPr txBox="1"/>
          <p:nvPr/>
        </p:nvSpPr>
        <p:spPr>
          <a:xfrm>
            <a:off x="502182" y="637858"/>
            <a:ext cx="21447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两点结论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：</a:t>
            </a:r>
          </a:p>
        </p:txBody>
      </p:sp>
      <p:pic>
        <p:nvPicPr>
          <p:cNvPr id="2971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1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1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4" grpId="0"/>
      <p:bldP spid="101" grpId="0"/>
      <p:bldP spid="9" grpId="0"/>
      <p:bldP spid="10" grpId="0"/>
      <p:bldP spid="102" grpId="0"/>
      <p:bldP spid="103" grpId="0"/>
      <p:bldP spid="17" grpId="0"/>
      <p:bldP spid="297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22530"/>
          <p:cNvSpPr/>
          <p:nvPr/>
        </p:nvSpPr>
        <p:spPr>
          <a:xfrm>
            <a:off x="1403350" y="4512945"/>
            <a:ext cx="49758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初等变换法（下一章介绍）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2532" name="对象 22531"/>
          <p:cNvGraphicFramePr/>
          <p:nvPr/>
        </p:nvGraphicFramePr>
        <p:xfrm>
          <a:off x="4838700" y="205105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3" imgW="989965" imgH="444500" progId="Equation.3">
                  <p:embed/>
                </p:oleObj>
              </mc:Choice>
              <mc:Fallback>
                <p:oleObj r:id="rId3" imgW="989965" imgH="444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8700" y="2051050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22532"/>
          <p:cNvSpPr/>
          <p:nvPr/>
        </p:nvSpPr>
        <p:spPr>
          <a:xfrm>
            <a:off x="1349375" y="2774950"/>
            <a:ext cx="33099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</a:rPr>
              <a:t>逆矩阵的计算方法</a:t>
            </a:r>
          </a:p>
        </p:txBody>
      </p:sp>
      <p:graphicFrame>
        <p:nvGraphicFramePr>
          <p:cNvPr id="22534" name="对象 22533"/>
          <p:cNvGraphicFramePr/>
          <p:nvPr/>
        </p:nvGraphicFramePr>
        <p:xfrm>
          <a:off x="3996055" y="3394710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5" imgW="3302000" imgH="977900" progId="Equation.3">
                  <p:embed/>
                </p:oleObj>
              </mc:Choice>
              <mc:Fallback>
                <p:oleObj r:id="rId5" imgW="3302000" imgH="977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6055" y="3394710"/>
                        <a:ext cx="3302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矩形 22535"/>
          <p:cNvSpPr/>
          <p:nvPr/>
        </p:nvSpPr>
        <p:spPr>
          <a:xfrm>
            <a:off x="1349375" y="2012950"/>
            <a:ext cx="35782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逆矩阵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</a:t>
            </a:r>
          </a:p>
        </p:txBody>
      </p:sp>
      <p:graphicFrame>
        <p:nvGraphicFramePr>
          <p:cNvPr id="22538" name="对象 22537"/>
          <p:cNvGraphicFramePr/>
          <p:nvPr/>
        </p:nvGraphicFramePr>
        <p:xfrm>
          <a:off x="4362450" y="215265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7" imgW="419100" imgH="241300" progId="Equation.3">
                  <p:embed/>
                </p:oleObj>
              </mc:Choice>
              <mc:Fallback>
                <p:oleObj r:id="rId7" imgW="419100" imgH="241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2450" y="2152650"/>
                        <a:ext cx="419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2538"/>
          <p:cNvGraphicFramePr/>
          <p:nvPr/>
        </p:nvGraphicFramePr>
        <p:xfrm>
          <a:off x="1425575" y="3689350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9" imgW="2310130" imgH="431800" progId="Equation.3">
                  <p:embed/>
                </p:oleObj>
              </mc:Choice>
              <mc:Fallback>
                <p:oleObj r:id="rId9" imgW="2310130" imgH="43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5575" y="3689350"/>
                        <a:ext cx="231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49375" y="5272088"/>
            <a:ext cx="4710113" cy="8925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70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习题二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16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;17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36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;18</a:t>
            </a:r>
          </a:p>
        </p:txBody>
      </p:sp>
      <p:pic>
        <p:nvPicPr>
          <p:cNvPr id="3073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476375" y="1323975"/>
            <a:ext cx="44704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逆矩阵的概念及运算性质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7" name="标题 92165">
            <a:extLst>
              <a:ext uri="{FF2B5EF4-FFF2-40B4-BE49-F238E27FC236}">
                <a16:creationId xmlns:a16="http://schemas.microsoft.com/office/drawing/2014/main" id="{78282F68-EED2-49EB-ADFF-14485774A09C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C572EB-F60B-4710-B958-80E1B1144F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3" grpId="0"/>
      <p:bldP spid="22536" grpId="0"/>
      <p:bldP spid="8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36563" y="1106488"/>
            <a:ext cx="8394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设从变量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,…,x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到变量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,…,y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的线性变换</a:t>
            </a:r>
            <a:endParaRPr lang="en-US" altLang="zh-CN" sz="2800" b="1" dirty="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7" name="矩形 74785"/>
          <p:cNvSpPr/>
          <p:nvPr/>
        </p:nvSpPr>
        <p:spPr>
          <a:xfrm>
            <a:off x="2906712" y="203201"/>
            <a:ext cx="26844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一、概念的引入</a:t>
            </a:r>
          </a:p>
        </p:txBody>
      </p:sp>
      <p:graphicFrame>
        <p:nvGraphicFramePr>
          <p:cNvPr id="7" name="对象 636"/>
          <p:cNvGraphicFramePr>
            <a:graphicFrameLocks noChangeAspect="1"/>
          </p:cNvGraphicFramePr>
          <p:nvPr/>
        </p:nvGraphicFramePr>
        <p:xfrm>
          <a:off x="1658938" y="1733550"/>
          <a:ext cx="39322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3" imgW="2527300" imgH="939800" progId="Equation.DSMT4">
                  <p:embed/>
                </p:oleObj>
              </mc:Choice>
              <mc:Fallback>
                <p:oleObj r:id="rId3" imgW="2527300" imgH="939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38" y="1733550"/>
                        <a:ext cx="3932237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23"/>
          <p:cNvGraphicFramePr>
            <a:graphicFrameLocks noChangeAspect="1"/>
          </p:cNvGraphicFramePr>
          <p:nvPr/>
        </p:nvGraphicFramePr>
        <p:xfrm>
          <a:off x="1427639" y="3263900"/>
          <a:ext cx="254698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5" imgW="1638300" imgH="939800" progId="Equation.DSMT4">
                  <p:embed/>
                </p:oleObj>
              </mc:Choice>
              <mc:Fallback>
                <p:oleObj r:id="rId5" imgW="1638300" imgH="939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7639" y="3263900"/>
                        <a:ext cx="2546985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327650" y="3213100"/>
          <a:ext cx="11049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7" imgW="647700" imgH="939800" progId="Equation.DSMT4">
                  <p:embed/>
                </p:oleObj>
              </mc:Choice>
              <mc:Fallback>
                <p:oleObj r:id="rId7" imgW="647700" imgH="939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7650" y="3213100"/>
                        <a:ext cx="1104900" cy="150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3949700" y="3263900"/>
          <a:ext cx="12430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9" imgW="660400" imgH="939800" progId="Equation.DSMT4">
                  <p:embed/>
                </p:oleObj>
              </mc:Choice>
              <mc:Fallback>
                <p:oleObj r:id="rId9" imgW="660400" imgH="939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9700" y="3263900"/>
                        <a:ext cx="1243013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01688" y="4932363"/>
            <a:ext cx="39338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式可记为  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y=Ax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01688" y="5686425"/>
            <a:ext cx="523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|A|≠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利用克拉默法则可解得</a:t>
            </a:r>
          </a:p>
        </p:txBody>
      </p:sp>
      <p:pic>
        <p:nvPicPr>
          <p:cNvPr id="61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D017B9-A1BB-47E5-B761-F78EBA3C0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147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636"/>
          <p:cNvGraphicFramePr>
            <a:graphicFrameLocks noChangeAspect="1"/>
          </p:cNvGraphicFramePr>
          <p:nvPr/>
        </p:nvGraphicFramePr>
        <p:xfrm>
          <a:off x="1300163" y="619125"/>
          <a:ext cx="41544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2501900" imgH="939800" progId="Equation.DSMT4">
                  <p:embed/>
                </p:oleObj>
              </mc:Choice>
              <mc:Fallback>
                <p:oleObj r:id="rId3" imgW="2501900" imgH="939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619125"/>
                        <a:ext cx="4154487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23"/>
          <p:cNvGraphicFramePr>
            <a:graphicFrameLocks noChangeAspect="1"/>
          </p:cNvGraphicFramePr>
          <p:nvPr/>
        </p:nvGraphicFramePr>
        <p:xfrm>
          <a:off x="893286" y="2519363"/>
          <a:ext cx="255206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1612900" imgH="939800" progId="Equation.DSMT4">
                  <p:embed/>
                </p:oleObj>
              </mc:Choice>
              <mc:Fallback>
                <p:oleObj r:id="rId5" imgW="1612900" imgH="939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286" y="2519363"/>
                        <a:ext cx="2552065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54050" y="2068513"/>
            <a:ext cx="8394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这是从变量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,…,x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到变量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y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 ,…,y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的逆变换</a:t>
            </a:r>
            <a:endParaRPr lang="en-US" altLang="zh-CN" sz="2800" b="1" dirty="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98825" y="2959100"/>
            <a:ext cx="39338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式可记为    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x=By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6425" y="4008438"/>
            <a:ext cx="12541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于是有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5163" y="3933825"/>
            <a:ext cx="3643312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y=Ax=A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By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5070475" y="4008438"/>
          <a:ext cx="14525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7" imgW="723900" imgH="177165" progId="Equation.DSMT4">
                  <p:embed/>
                </p:oleObj>
              </mc:Choice>
              <mc:Fallback>
                <p:oleObj r:id="rId7" imgW="723900" imgH="17716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0475" y="4008438"/>
                        <a:ext cx="1452563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4838" y="4672013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36738" y="4672013"/>
            <a:ext cx="314166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x=By=B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Ax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BA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095875" y="4746625"/>
          <a:ext cx="1427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9" imgW="711200" imgH="177165" progId="Equation.DSMT4">
                  <p:embed/>
                </p:oleObj>
              </mc:Choice>
              <mc:Fallback>
                <p:oleObj r:id="rId9" imgW="711200" imgH="1771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5875" y="4746625"/>
                        <a:ext cx="14271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425" y="5362575"/>
            <a:ext cx="67310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因此线性变换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与其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逆变换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的矩阵满足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03475" y="5876925"/>
            <a:ext cx="17764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AB=BA=E</a:t>
            </a:r>
          </a:p>
        </p:txBody>
      </p:sp>
      <p:pic>
        <p:nvPicPr>
          <p:cNvPr id="718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5" grpId="0"/>
      <p:bldP spid="2" grpId="0"/>
      <p:bldP spid="3" grpId="0"/>
      <p:bldP spid="4" grpId="0"/>
      <p:bldP spid="5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5121"/>
          <p:cNvSpPr>
            <a:spLocks noGrp="1"/>
          </p:cNvSpPr>
          <p:nvPr/>
        </p:nvSpPr>
        <p:spPr>
          <a:xfrm>
            <a:off x="2783087" y="192109"/>
            <a:ext cx="430919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二、逆矩阵的概念和性质</a:t>
            </a:r>
          </a:p>
        </p:txBody>
      </p:sp>
      <p:sp>
        <p:nvSpPr>
          <p:cNvPr id="5125" name="文本框 5124"/>
          <p:cNvSpPr txBox="1"/>
          <p:nvPr/>
        </p:nvSpPr>
        <p:spPr>
          <a:xfrm>
            <a:off x="533400" y="1905000"/>
            <a:ext cx="3744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则称方阵</a:t>
            </a:r>
            <a:r>
              <a:rPr lang="en-US" altLang="zh-CN" sz="2800" b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是可逆的，</a:t>
            </a:r>
          </a:p>
        </p:txBody>
      </p:sp>
      <p:graphicFrame>
        <p:nvGraphicFramePr>
          <p:cNvPr id="5129" name="对象 5128"/>
          <p:cNvGraphicFramePr/>
          <p:nvPr/>
        </p:nvGraphicFramePr>
        <p:xfrm>
          <a:off x="2325688" y="1622425"/>
          <a:ext cx="1952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r:id="rId3" imgW="2146300" imgH="368300" progId="Equation.3">
                  <p:embed/>
                </p:oleObj>
              </mc:Choice>
              <mc:Fallback>
                <p:oleObj r:id="rId3" imgW="2146300" imgH="368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5688" y="1622425"/>
                        <a:ext cx="19526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文本框 5133"/>
          <p:cNvSpPr txBox="1"/>
          <p:nvPr/>
        </p:nvSpPr>
        <p:spPr>
          <a:xfrm>
            <a:off x="7543800" y="10477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使得</a:t>
            </a:r>
          </a:p>
        </p:txBody>
      </p:sp>
      <p:sp>
        <p:nvSpPr>
          <p:cNvPr id="5140" name="矩形 5139"/>
          <p:cNvSpPr/>
          <p:nvPr/>
        </p:nvSpPr>
        <p:spPr>
          <a:xfrm>
            <a:off x="304800" y="1044575"/>
            <a:ext cx="1098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141" name="矩形 5140"/>
          <p:cNvSpPr/>
          <p:nvPr/>
        </p:nvSpPr>
        <p:spPr>
          <a:xfrm>
            <a:off x="1415752" y="1044575"/>
            <a:ext cx="63246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对于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，如果有一个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B,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43" name="文本框 5142"/>
          <p:cNvSpPr txBox="1"/>
          <p:nvPr/>
        </p:nvSpPr>
        <p:spPr>
          <a:xfrm>
            <a:off x="4114800" y="1905000"/>
            <a:ext cx="36976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并把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的逆矩阵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136" name="文本框 5135"/>
          <p:cNvSpPr txBox="1"/>
          <p:nvPr/>
        </p:nvSpPr>
        <p:spPr>
          <a:xfrm>
            <a:off x="441325" y="3168650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5147" name="对象 5146"/>
          <p:cNvGraphicFramePr>
            <a:graphicFrameLocks noGrp="1"/>
          </p:cNvGraphicFramePr>
          <p:nvPr/>
        </p:nvGraphicFramePr>
        <p:xfrm>
          <a:off x="6048375" y="4445000"/>
          <a:ext cx="5762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r:id="rId5" imgW="291465" imgH="165100" progId="Equation.3">
                  <p:embed/>
                </p:oleObj>
              </mc:Choice>
              <mc:Fallback>
                <p:oleObj r:id="rId5" imgW="291465" imgH="165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8375" y="4445000"/>
                        <a:ext cx="576263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对象 5138"/>
          <p:cNvGraphicFramePr/>
          <p:nvPr/>
        </p:nvGraphicFramePr>
        <p:xfrm>
          <a:off x="6997700" y="5562600"/>
          <a:ext cx="144462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r:id="rId7" imgW="698500" imgH="228600" progId="Equation.3">
                  <p:embed/>
                </p:oleObj>
              </mc:Choice>
              <mc:Fallback>
                <p:oleObj r:id="rId7" imgW="6985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7700" y="5562600"/>
                        <a:ext cx="1444625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对象 75792"/>
          <p:cNvGraphicFramePr/>
          <p:nvPr/>
        </p:nvGraphicFramePr>
        <p:xfrm>
          <a:off x="1701800" y="2994025"/>
          <a:ext cx="1616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r:id="rId9" imgW="914400" imgH="457200" progId="Equation.3">
                  <p:embed/>
                </p:oleObj>
              </mc:Choice>
              <mc:Fallback>
                <p:oleObj r:id="rId9" imgW="914400" imgH="457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1800" y="2994025"/>
                        <a:ext cx="161607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336925" y="2706688"/>
          <a:ext cx="197485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11" imgW="914400" imgH="787400" progId="Equation.KSEE3">
                  <p:embed/>
                </p:oleObj>
              </mc:Choice>
              <mc:Fallback>
                <p:oleObj r:id="rId11" imgW="914400" imgH="7874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925" y="2706688"/>
                        <a:ext cx="1974850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136775" y="4148138"/>
          <a:ext cx="13843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r:id="rId13" imgW="685800" imgH="457200" progId="Equation.3">
                  <p:embed/>
                </p:oleObj>
              </mc:Choice>
              <mc:Fallback>
                <p:oleObj r:id="rId13" imgW="6858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6775" y="4148138"/>
                        <a:ext cx="1384300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481388" y="3986213"/>
          <a:ext cx="129857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r:id="rId15" imgW="609600" imgH="787400" progId="Equation.KSEE3">
                  <p:embed/>
                </p:oleObj>
              </mc:Choice>
              <mc:Fallback>
                <p:oleObj r:id="rId15" imgW="609600" imgH="7874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81388" y="3986213"/>
                        <a:ext cx="1298575" cy="127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647825" y="4445000"/>
          <a:ext cx="488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17" imgW="266700" imgH="165100" progId="Equation.3">
                  <p:embed/>
                </p:oleObj>
              </mc:Choice>
              <mc:Fallback>
                <p:oleObj r:id="rId17" imgW="266700" imgH="165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47825" y="4445000"/>
                        <a:ext cx="48895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851400" y="4222750"/>
          <a:ext cx="11969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r:id="rId19" imgW="596900" imgH="457200" progId="Equation.3">
                  <p:embed/>
                </p:oleObj>
              </mc:Choice>
              <mc:Fallback>
                <p:oleObj r:id="rId19" imgW="5969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51400" y="4222750"/>
                        <a:ext cx="119697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651000" y="5649913"/>
          <a:ext cx="3873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r:id="rId21" imgW="254000" imgH="165100" progId="Equation.3">
                  <p:embed/>
                </p:oleObj>
              </mc:Choice>
              <mc:Fallback>
                <p:oleObj r:id="rId21" imgW="254000" imgH="165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51000" y="5649913"/>
                        <a:ext cx="387350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3590925" y="5380038"/>
          <a:ext cx="1123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23" imgW="571500" imgH="457200" progId="Equation.3">
                  <p:embed/>
                </p:oleObj>
              </mc:Choice>
              <mc:Fallback>
                <p:oleObj r:id="rId23" imgW="5715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90925" y="5380038"/>
                        <a:ext cx="11239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2066925" y="5170488"/>
          <a:ext cx="15240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r:id="rId25" imgW="723900" imgH="787400" progId="Equation.KSEE3">
                  <p:embed/>
                </p:oleObj>
              </mc:Choice>
              <mc:Fallback>
                <p:oleObj r:id="rId25" imgW="723900" imgH="7874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66925" y="5170488"/>
                        <a:ext cx="1524000" cy="135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714875" y="5394325"/>
          <a:ext cx="1228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r:id="rId27" imgW="596900" imgH="457200" progId="Equation.3">
                  <p:embed/>
                </p:oleObj>
              </mc:Choice>
              <mc:Fallback>
                <p:oleObj r:id="rId27" imgW="5969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14875" y="5394325"/>
                        <a:ext cx="122872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Grp="1"/>
          </p:cNvGraphicFramePr>
          <p:nvPr/>
        </p:nvGraphicFramePr>
        <p:xfrm>
          <a:off x="5973763" y="5664200"/>
          <a:ext cx="5762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r:id="rId28" imgW="291465" imgH="165100" progId="Equation.3">
                  <p:embed/>
                </p:oleObj>
              </mc:Choice>
              <mc:Fallback>
                <p:oleObj r:id="rId28" imgW="291465" imgH="165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3763" y="5664200"/>
                        <a:ext cx="576262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57530" y="2473325"/>
            <a:ext cx="3130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的逆矩阵记作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91138" y="3167063"/>
            <a:ext cx="33401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验证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的逆矩阵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7213" y="4387850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</a:t>
            </a:r>
          </a:p>
        </p:txBody>
      </p:sp>
      <p:pic>
        <p:nvPicPr>
          <p:cNvPr id="821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2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E48AF95-5242-4368-ADDF-ACF4D789CB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5125" grpId="0"/>
      <p:bldP spid="5134" grpId="0"/>
      <p:bldP spid="5140" grpId="0"/>
      <p:bldP spid="5141" grpId="0"/>
      <p:bldP spid="5143" grpId="0"/>
      <p:bldP spid="5136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9"/>
          <p:cNvSpPr txBox="1"/>
          <p:nvPr/>
        </p:nvSpPr>
        <p:spPr>
          <a:xfrm>
            <a:off x="-7937" y="601663"/>
            <a:ext cx="29257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由定义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可知：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74663" y="1835150"/>
            <a:ext cx="83423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</a:rPr>
              <a:t>若线性变换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</a:rPr>
              <a:t>有逆变换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(2),</a:t>
            </a: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</a:rPr>
              <a:t>的矩阵必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定是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6300" y="1101725"/>
            <a:ext cx="72818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的逆矩阵，则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也是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的逆矩阵．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525" y="3117850"/>
            <a:ext cx="81737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(3)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若方阵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有逆矩阵，则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的逆矩阵是唯一的．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588" y="2444750"/>
            <a:ext cx="41243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的矩阵的逆矩阵．</a:t>
            </a:r>
            <a:endParaRPr lang="zh-CN" altLang="en-US" sz="2800" dirty="0"/>
          </a:p>
        </p:txBody>
      </p:sp>
      <p:sp>
        <p:nvSpPr>
          <p:cNvPr id="6150" name="矩形 76806"/>
          <p:cNvSpPr/>
          <p:nvPr/>
        </p:nvSpPr>
        <p:spPr>
          <a:xfrm>
            <a:off x="1709738" y="3705225"/>
            <a:ext cx="39331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 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的逆矩阵，</a:t>
            </a:r>
          </a:p>
        </p:txBody>
      </p:sp>
      <p:sp>
        <p:nvSpPr>
          <p:cNvPr id="76811" name="文本框 76810"/>
          <p:cNvSpPr txBox="1"/>
          <p:nvPr/>
        </p:nvSpPr>
        <p:spPr>
          <a:xfrm>
            <a:off x="5748338" y="3705225"/>
            <a:ext cx="1349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76812" name="对象 76811"/>
          <p:cNvGraphicFramePr/>
          <p:nvPr/>
        </p:nvGraphicFramePr>
        <p:xfrm>
          <a:off x="2098675" y="4310063"/>
          <a:ext cx="4584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4582795" imgH="393700" progId="Equation.3">
                  <p:embed/>
                </p:oleObj>
              </mc:Choice>
              <mc:Fallback>
                <p:oleObj r:id="rId3" imgW="458279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8675" y="4310063"/>
                        <a:ext cx="45847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文本框 76812"/>
          <p:cNvSpPr txBox="1"/>
          <p:nvPr/>
        </p:nvSpPr>
        <p:spPr>
          <a:xfrm>
            <a:off x="1335088" y="4724400"/>
            <a:ext cx="15017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76814" name="对象 76813"/>
          <p:cNvGraphicFramePr/>
          <p:nvPr/>
        </p:nvGraphicFramePr>
        <p:xfrm>
          <a:off x="2190750" y="4818063"/>
          <a:ext cx="11684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5" imgW="1167765" imgH="292100" progId="Equation.3">
                  <p:embed/>
                </p:oleObj>
              </mc:Choice>
              <mc:Fallback>
                <p:oleObj r:id="rId5" imgW="1167765" imgH="292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750" y="4818063"/>
                        <a:ext cx="1168400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对象 76814"/>
          <p:cNvGraphicFramePr/>
          <p:nvPr/>
        </p:nvGraphicFramePr>
        <p:xfrm>
          <a:off x="3524250" y="4752975"/>
          <a:ext cx="1212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7" imgW="1281430" imgH="405765" progId="Equation.3">
                  <p:embed/>
                </p:oleObj>
              </mc:Choice>
              <mc:Fallback>
                <p:oleObj r:id="rId7" imgW="1281430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4250" y="4752975"/>
                        <a:ext cx="12128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对象 76815"/>
          <p:cNvGraphicFramePr/>
          <p:nvPr/>
        </p:nvGraphicFramePr>
        <p:xfrm>
          <a:off x="4860925" y="4764088"/>
          <a:ext cx="12747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9" imgW="1344930" imgH="405765" progId="Equation.3">
                  <p:embed/>
                </p:oleObj>
              </mc:Choice>
              <mc:Fallback>
                <p:oleObj r:id="rId9" imgW="1344930" imgH="4057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925" y="4764088"/>
                        <a:ext cx="127476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对象 76816"/>
          <p:cNvGraphicFramePr/>
          <p:nvPr/>
        </p:nvGraphicFramePr>
        <p:xfrm>
          <a:off x="6267450" y="4752975"/>
          <a:ext cx="1447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11" imgW="1522730" imgH="317500" progId="Equation.3">
                  <p:embed/>
                </p:oleObj>
              </mc:Choice>
              <mc:Fallback>
                <p:oleObj r:id="rId11" imgW="1522730" imgH="317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7450" y="4752975"/>
                        <a:ext cx="14478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矩形 76818"/>
          <p:cNvSpPr/>
          <p:nvPr/>
        </p:nvSpPr>
        <p:spPr>
          <a:xfrm>
            <a:off x="1257300" y="5226050"/>
            <a:ext cx="44418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的逆矩阵是唯一的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6821" name="对象 76820"/>
          <p:cNvGraphicFramePr/>
          <p:nvPr/>
        </p:nvGraphicFramePr>
        <p:xfrm>
          <a:off x="2267585" y="5840730"/>
          <a:ext cx="166497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3" imgW="825500" imgH="203200" progId="Equation.3">
                  <p:embed/>
                </p:oleObj>
              </mc:Choice>
              <mc:Fallback>
                <p:oleObj r:id="rId13" imgW="8255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7585" y="5840730"/>
                        <a:ext cx="166497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文本框 6173"/>
          <p:cNvSpPr txBox="1"/>
          <p:nvPr/>
        </p:nvSpPr>
        <p:spPr>
          <a:xfrm>
            <a:off x="373063" y="3705225"/>
            <a:ext cx="14017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</a:p>
        </p:txBody>
      </p:sp>
      <p:pic>
        <p:nvPicPr>
          <p:cNvPr id="923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8" grpId="0"/>
      <p:bldP spid="9" grpId="0"/>
      <p:bldP spid="10" grpId="0"/>
      <p:bldP spid="6150" grpId="0"/>
      <p:bldP spid="76811" grpId="0"/>
      <p:bldP spid="76813" grpId="0"/>
      <p:bldP spid="6162" grpId="0"/>
      <p:bldP spid="6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7170"/>
          <p:cNvSpPr txBox="1"/>
          <p:nvPr/>
        </p:nvSpPr>
        <p:spPr>
          <a:xfrm>
            <a:off x="609600" y="574675"/>
            <a:ext cx="13446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</a:p>
        </p:txBody>
      </p:sp>
      <p:graphicFrame>
        <p:nvGraphicFramePr>
          <p:cNvPr id="10243" name="对象 7171"/>
          <p:cNvGraphicFramePr/>
          <p:nvPr/>
        </p:nvGraphicFramePr>
        <p:xfrm>
          <a:off x="2084388" y="333375"/>
          <a:ext cx="19891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3" imgW="2032000" imgH="977900" progId="Equation.KSEE3">
                  <p:embed/>
                </p:oleObj>
              </mc:Choice>
              <mc:Fallback>
                <p:oleObj r:id="rId3" imgW="2032000" imgH="9779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4388" y="333375"/>
                        <a:ext cx="198913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文本框 7173"/>
          <p:cNvSpPr txBox="1"/>
          <p:nvPr/>
        </p:nvSpPr>
        <p:spPr>
          <a:xfrm>
            <a:off x="611188" y="12684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7176" name="文本框 7175"/>
          <p:cNvSpPr txBox="1"/>
          <p:nvPr/>
        </p:nvSpPr>
        <p:spPr>
          <a:xfrm>
            <a:off x="955675" y="1854200"/>
            <a:ext cx="728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         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7" name="对象 7176"/>
          <p:cNvGraphicFramePr/>
          <p:nvPr/>
        </p:nvGraphicFramePr>
        <p:xfrm>
          <a:off x="1484313" y="1700213"/>
          <a:ext cx="1581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5" imgW="1752600" imgH="977900" progId="Equation.3">
                  <p:embed/>
                </p:oleObj>
              </mc:Choice>
              <mc:Fallback>
                <p:oleObj r:id="rId5" imgW="1752600" imgH="977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4313" y="1700213"/>
                        <a:ext cx="158115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文本框 7179"/>
          <p:cNvSpPr txBox="1"/>
          <p:nvPr/>
        </p:nvSpPr>
        <p:spPr>
          <a:xfrm>
            <a:off x="954088" y="27908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181" name="对象 7180"/>
          <p:cNvGraphicFramePr/>
          <p:nvPr/>
        </p:nvGraphicFramePr>
        <p:xfrm>
          <a:off x="1739900" y="2605088"/>
          <a:ext cx="33655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7" imgW="3289300" imgH="977900" progId="Equation.3">
                  <p:embed/>
                </p:oleObj>
              </mc:Choice>
              <mc:Fallback>
                <p:oleObj r:id="rId7" imgW="3289300" imgH="977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9900" y="2605088"/>
                        <a:ext cx="33655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7181"/>
          <p:cNvGraphicFramePr/>
          <p:nvPr/>
        </p:nvGraphicFramePr>
        <p:xfrm>
          <a:off x="5170488" y="2624138"/>
          <a:ext cx="12588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9" imgW="1358900" imgH="977900" progId="Equation.3">
                  <p:embed/>
                </p:oleObj>
              </mc:Choice>
              <mc:Fallback>
                <p:oleObj r:id="rId9" imgW="1358900" imgH="977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0488" y="2624138"/>
                        <a:ext cx="1258887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对象 7182"/>
          <p:cNvGraphicFramePr/>
          <p:nvPr/>
        </p:nvGraphicFramePr>
        <p:xfrm>
          <a:off x="2381250" y="3702050"/>
          <a:ext cx="39719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11" imgW="4343400" imgH="977900" progId="Equation.KSEE3">
                  <p:embed/>
                </p:oleObj>
              </mc:Choice>
              <mc:Fallback>
                <p:oleObj r:id="rId11" imgW="4343400" imgH="9779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1250" y="3702050"/>
                        <a:ext cx="3971925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文本框 7183"/>
          <p:cNvSpPr txBox="1"/>
          <p:nvPr/>
        </p:nvSpPr>
        <p:spPr>
          <a:xfrm>
            <a:off x="1258888" y="1268413"/>
            <a:ext cx="3024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采用待定系数法</a:t>
            </a:r>
          </a:p>
        </p:txBody>
      </p:sp>
      <p:sp>
        <p:nvSpPr>
          <p:cNvPr id="10252" name="文本框 1"/>
          <p:cNvSpPr txBox="1"/>
          <p:nvPr/>
        </p:nvSpPr>
        <p:spPr>
          <a:xfrm>
            <a:off x="4168775" y="573088"/>
            <a:ext cx="23856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的逆矩阵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65463" y="1854200"/>
            <a:ext cx="22971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的逆矩阵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endParaRPr lang="zh-CN" altLang="en-US" sz="2800" dirty="0"/>
          </a:p>
        </p:txBody>
      </p:sp>
      <p:graphicFrame>
        <p:nvGraphicFramePr>
          <p:cNvPr id="8194" name="对象 8193"/>
          <p:cNvGraphicFramePr/>
          <p:nvPr/>
        </p:nvGraphicFramePr>
        <p:xfrm>
          <a:off x="1246188" y="4594225"/>
          <a:ext cx="233203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13" imgW="2197100" imgH="2044700" progId="Equation.3">
                  <p:embed/>
                </p:oleObj>
              </mc:Choice>
              <mc:Fallback>
                <p:oleObj r:id="rId13" imgW="2197100" imgH="2044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6188" y="4594225"/>
                        <a:ext cx="2332037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/>
          <p:nvPr/>
        </p:nvGraphicFramePr>
        <p:xfrm>
          <a:off x="3578225" y="4527550"/>
          <a:ext cx="19431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15" imgW="1663700" imgH="2044700" progId="Equation.3">
                  <p:embed/>
                </p:oleObj>
              </mc:Choice>
              <mc:Fallback>
                <p:oleObj r:id="rId15" imgW="1663700" imgH="2044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8225" y="4527550"/>
                        <a:ext cx="1943100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文本框 8205"/>
          <p:cNvSpPr txBox="1"/>
          <p:nvPr/>
        </p:nvSpPr>
        <p:spPr>
          <a:xfrm>
            <a:off x="5648325" y="5275263"/>
            <a:ext cx="11350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8207" name="对象 8206"/>
          <p:cNvGraphicFramePr/>
          <p:nvPr/>
        </p:nvGraphicFramePr>
        <p:xfrm>
          <a:off x="6500813" y="5045075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17" imgW="2286000" imgH="977900" progId="Equation.3">
                  <p:embed/>
                </p:oleObj>
              </mc:Choice>
              <mc:Fallback>
                <p:oleObj r:id="rId17" imgW="2286000" imgH="977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00813" y="5045075"/>
                        <a:ext cx="20383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7180" grpId="0"/>
      <p:bldP spid="7184" grpId="0"/>
      <p:bldP spid="3" grpId="0"/>
      <p:bldP spid="8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" name="文本框 9245"/>
          <p:cNvSpPr txBox="1"/>
          <p:nvPr/>
        </p:nvSpPr>
        <p:spPr>
          <a:xfrm>
            <a:off x="284480" y="2910840"/>
            <a:ext cx="7632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el-GR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               ,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</a:rPr>
              <a:t>0,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11270" name="文本框 9249"/>
          <p:cNvSpPr txBox="1"/>
          <p:nvPr/>
        </p:nvSpPr>
        <p:spPr>
          <a:xfrm>
            <a:off x="3131840" y="176993"/>
            <a:ext cx="35814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对角矩阵的逆矩阵</a:t>
            </a:r>
          </a:p>
        </p:txBody>
      </p:sp>
      <p:pic>
        <p:nvPicPr>
          <p:cNvPr id="1127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1104900"/>
          <a:ext cx="7470775" cy="180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3898900" imgH="939800" progId="Equation.DSMT4">
                  <p:embed/>
                </p:oleObj>
              </mc:Choice>
              <mc:Fallback>
                <p:oleObj r:id="rId6" imgW="3898900" imgH="9398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1104900"/>
                        <a:ext cx="7470775" cy="180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3500755"/>
          <a:ext cx="4664710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8" imgW="2578100" imgH="1574800" progId="Equation.DSMT4">
                  <p:embed/>
                </p:oleObj>
              </mc:Choice>
              <mc:Fallback>
                <p:oleObj r:id="rId8" imgW="2578100" imgH="15748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9840" y="3500755"/>
                        <a:ext cx="4664710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755650" y="2960370"/>
          <a:ext cx="364934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0" imgW="1358900" imgH="228600" progId="Equation.DSMT4">
                  <p:embed/>
                </p:oleObj>
              </mc:Choice>
              <mc:Fallback>
                <p:oleObj r:id="rId10" imgW="1358900" imgH="2286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650" y="2960370"/>
                        <a:ext cx="364934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747D76-F076-4C89-85CA-9040FFD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  <p:bldP spid="9246" grpId="1"/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10242"/>
          <p:cNvSpPr/>
          <p:nvPr/>
        </p:nvSpPr>
        <p:spPr>
          <a:xfrm>
            <a:off x="747713" y="289242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1288" y="2889250"/>
            <a:ext cx="20812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|=5!≠ 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5263" y="4635500"/>
            <a:ext cx="20812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2294" name="组合 9"/>
          <p:cNvGrpSpPr/>
          <p:nvPr/>
        </p:nvGrpSpPr>
        <p:grpSpPr>
          <a:xfrm>
            <a:off x="434975" y="1298786"/>
            <a:ext cx="6296025" cy="522259"/>
            <a:chOff x="684" y="1601"/>
            <a:chExt cx="9880" cy="863"/>
          </a:xfrm>
        </p:grpSpPr>
        <p:sp>
          <p:nvSpPr>
            <p:cNvPr id="12299" name="矩形 10246"/>
            <p:cNvSpPr/>
            <p:nvPr/>
          </p:nvSpPr>
          <p:spPr>
            <a:xfrm>
              <a:off x="684" y="1601"/>
              <a:ext cx="1624" cy="8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00" name="文本框 5"/>
            <p:cNvSpPr txBox="1"/>
            <p:nvPr/>
          </p:nvSpPr>
          <p:spPr>
            <a:xfrm>
              <a:off x="8230" y="1601"/>
              <a:ext cx="2334" cy="8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求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1" name="文本框 8"/>
            <p:cNvSpPr txBox="1"/>
            <p:nvPr/>
          </p:nvSpPr>
          <p:spPr>
            <a:xfrm>
              <a:off x="2031" y="1601"/>
              <a:ext cx="1414" cy="8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/>
                <a:t>已知</a:t>
              </a:r>
            </a:p>
          </p:txBody>
        </p:sp>
      </p:grpSp>
      <p:pic>
        <p:nvPicPr>
          <p:cNvPr id="1229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404495"/>
          <a:ext cx="2926715" cy="237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6" imgW="1409700" imgH="1143000" progId="Equation.DSMT4">
                  <p:embed/>
                </p:oleObj>
              </mc:Choice>
              <mc:Fallback>
                <p:oleObj r:id="rId6" imgW="1409700" imgH="1143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830" y="404495"/>
                        <a:ext cx="2926715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404495"/>
          <a:ext cx="2926715" cy="237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8" imgW="1409700" imgH="1143000" progId="Equation.DSMT4">
                  <p:embed/>
                </p:oleObj>
              </mc:Choice>
              <mc:Fallback>
                <p:oleObj r:id="rId8" imgW="1409700" imgH="1143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830" y="404495"/>
                        <a:ext cx="2926715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7630" y="3932555"/>
          <a:ext cx="3483610" cy="207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9" imgW="1917065" imgH="1143000" progId="Equation.DSMT4">
                  <p:embed/>
                </p:oleObj>
              </mc:Choice>
              <mc:Fallback>
                <p:oleObj r:id="rId9" imgW="1917065" imgH="11430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630" y="3932555"/>
                        <a:ext cx="3483610" cy="207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4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857</Words>
  <Application>Microsoft Office PowerPoint</Application>
  <PresentationFormat>全屏显示(4:3)</PresentationFormat>
  <Paragraphs>153</Paragraphs>
  <Slides>25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1_默认设计模板</vt:lpstr>
      <vt:lpstr>模板</vt:lpstr>
      <vt:lpstr>Microsoft Equation 3.0</vt:lpstr>
      <vt:lpstr>MathType 6.0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69</cp:revision>
  <dcterms:created xsi:type="dcterms:W3CDTF">2016-12-02T08:56:00Z</dcterms:created>
  <dcterms:modified xsi:type="dcterms:W3CDTF">2022-05-20T03:20:45Z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1D199145B26F45D2A66B099AA39F1E17</vt:lpwstr>
  </property>
</Properties>
</file>