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308" r:id="rId3"/>
    <p:sldId id="259" r:id="rId4"/>
    <p:sldId id="260" r:id="rId5"/>
    <p:sldId id="278" r:id="rId6"/>
    <p:sldId id="285" r:id="rId7"/>
    <p:sldId id="290" r:id="rId8"/>
    <p:sldId id="291" r:id="rId9"/>
    <p:sldId id="309" r:id="rId10"/>
    <p:sldId id="292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42" y="102"/>
      </p:cViewPr>
      <p:guideLst>
        <p:guide orient="horz" pos="2112"/>
        <p:guide pos="29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BAE8C3-3EAC-498D-9AE1-755A352F6909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E8BC70-B715-4763-BB8F-965BE7FC24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945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457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528364-41F9-48E3-8CFE-B86C533C6E8F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6.wmf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6.png"/><Relationship Id="rId4" Type="http://schemas.openxmlformats.org/officeDocument/2006/relationships/image" Target="../media/image28.wmf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5.png"/><Relationship Id="rId7" Type="http://schemas.openxmlformats.org/officeDocument/2006/relationships/image" Target="../media/image31.wmf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7.png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5.png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5.wmf"/><Relationship Id="rId1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53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6.png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1.bin"/><Relationship Id="rId22" Type="http://schemas.openxmlformats.org/officeDocument/2006/relationships/image" Target="../media/image5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54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9.wmf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56.bin"/><Relationship Id="rId7" Type="http://schemas.openxmlformats.org/officeDocument/2006/relationships/image" Target="../media/image5.png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61.wmf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5.png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image" Target="../media/image7.png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0.wmf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4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5.bin"/><Relationship Id="rId23" Type="http://schemas.openxmlformats.org/officeDocument/2006/relationships/image" Target="../media/image15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4">
            <a:extLst>
              <a:ext uri="{FF2B5EF4-FFF2-40B4-BE49-F238E27FC236}">
                <a16:creationId xmlns:a16="http://schemas.microsoft.com/office/drawing/2014/main" id="{5CB93F7A-C103-4A3C-8D6B-BAE33E35B68E}"/>
              </a:ext>
            </a:extLst>
          </p:cNvPr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11" name="文本框 3">
              <a:extLst>
                <a:ext uri="{FF2B5EF4-FFF2-40B4-BE49-F238E27FC236}">
                  <a16:creationId xmlns:a16="http://schemas.microsoft.com/office/drawing/2014/main" id="{23E476E9-77D1-47DA-81FE-0B293B206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" name="组合 2">
              <a:extLst>
                <a:ext uri="{FF2B5EF4-FFF2-40B4-BE49-F238E27FC236}">
                  <a16:creationId xmlns:a16="http://schemas.microsoft.com/office/drawing/2014/main" id="{AA0718C0-925F-4BEC-BF8D-8D6C4A114043}"/>
                </a:ext>
              </a:extLst>
            </p:cNvPr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14" name="直接连接符 5">
                <a:extLst>
                  <a:ext uri="{FF2B5EF4-FFF2-40B4-BE49-F238E27FC236}">
                    <a16:creationId xmlns:a16="http://schemas.microsoft.com/office/drawing/2014/main" id="{664B5729-92B9-4054-AB13-C99AA1961F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等腰三角形 10">
                <a:extLst>
                  <a:ext uri="{FF2B5EF4-FFF2-40B4-BE49-F238E27FC236}">
                    <a16:creationId xmlns:a16="http://schemas.microsoft.com/office/drawing/2014/main" id="{9839C2AA-13AE-4512-81FC-78A33DFD9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" name="组合 4">
            <a:extLst>
              <a:ext uri="{FF2B5EF4-FFF2-40B4-BE49-F238E27FC236}">
                <a16:creationId xmlns:a16="http://schemas.microsoft.com/office/drawing/2014/main" id="{77F05D55-325B-4337-9317-00D452512BC4}"/>
              </a:ext>
            </a:extLst>
          </p:cNvPr>
          <p:cNvGrpSpPr/>
          <p:nvPr/>
        </p:nvGrpSpPr>
        <p:grpSpPr bwMode="auto">
          <a:xfrm>
            <a:off x="611505" y="5283200"/>
            <a:ext cx="2880375" cy="646331"/>
            <a:chOff x="-29950" y="52752"/>
            <a:chExt cx="2880652" cy="647696"/>
          </a:xfrm>
        </p:grpSpPr>
        <p:sp>
          <p:nvSpPr>
            <p:cNvPr id="17" name="文本框 3">
              <a:extLst>
                <a:ext uri="{FF2B5EF4-FFF2-40B4-BE49-F238E27FC236}">
                  <a16:creationId xmlns:a16="http://schemas.microsoft.com/office/drawing/2014/main" id="{740A03E8-9EAD-4D99-8AC1-82F2263BD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2" y="52752"/>
              <a:ext cx="2768973" cy="64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第二章 </a:t>
              </a:r>
              <a:r>
                <a:rPr lang="en-US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zh-CN" sz="36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</a:t>
              </a:r>
            </a:p>
          </p:txBody>
        </p:sp>
        <p:cxnSp>
          <p:nvCxnSpPr>
            <p:cNvPr id="18" name="直接连接符 9">
              <a:extLst>
                <a:ext uri="{FF2B5EF4-FFF2-40B4-BE49-F238E27FC236}">
                  <a16:creationId xmlns:a16="http://schemas.microsoft.com/office/drawing/2014/main" id="{53BD36D3-D749-4675-A9D4-D5E09DA1D8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9950" y="647731"/>
              <a:ext cx="2880652" cy="0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44040"/>
          <p:cNvSpPr txBox="1"/>
          <p:nvPr/>
        </p:nvSpPr>
        <p:spPr>
          <a:xfrm>
            <a:off x="3312477" y="218179"/>
            <a:ext cx="39592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5.</a:t>
            </a:r>
            <a:r>
              <a:rPr lang="zh-CN" altLang="en-US" sz="2800" b="1" dirty="0">
                <a:solidFill>
                  <a:srgbClr val="FF0000"/>
                </a:solidFill>
              </a:rPr>
              <a:t>分块对角矩阵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35688" y="197926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dirty="0">
                <a:latin typeface="Times New Roman" panose="02020603050405020304" pitchFamily="18" charset="0"/>
              </a:rPr>
              <a:t>未写出的子块都是零矩阵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3086705"/>
            <a:ext cx="75247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只有在主对角线上有非零子块，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503" y="3585815"/>
            <a:ext cx="53133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主对角线上的子块都是方阵，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5868" y="3112740"/>
            <a:ext cx="39122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其余的子块都为零矩阵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59968" y="3608675"/>
            <a:ext cx="37268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为分块对角矩阵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en-US" altLang="zh-CN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891" y="5003453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</a:t>
            </a:r>
            <a:r>
              <a:rPr lang="zh-CN" altLang="zh-CN" sz="2800" b="1" dirty="0"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|A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|≠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  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=1,2,…,</a:t>
            </a:r>
            <a:r>
              <a:rPr lang="en-US" altLang="zh-CN" sz="24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328" y="4427190"/>
            <a:ext cx="34194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|A|=|A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||A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|…|A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|</a:t>
            </a:r>
          </a:p>
        </p:txBody>
      </p:sp>
      <p:graphicFrame>
        <p:nvGraphicFramePr>
          <p:cNvPr id="2" name="对象 -21474816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957215"/>
              </p:ext>
            </p:extLst>
          </p:nvPr>
        </p:nvGraphicFramePr>
        <p:xfrm>
          <a:off x="5146671" y="4392265"/>
          <a:ext cx="3546475" cy="174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1930400" imgH="939800" progId="Equation.DSMT4">
                  <p:embed/>
                </p:oleObj>
              </mc:Choice>
              <mc:Fallback>
                <p:oleObj r:id="rId3" imgW="1930400" imgH="939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6671" y="4392265"/>
                        <a:ext cx="3546475" cy="174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67991" y="980728"/>
            <a:ext cx="36861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28600" lvl="0" indent="-22860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若方阵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分块为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503" y="399539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且有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230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882423"/>
              </p:ext>
            </p:extLst>
          </p:nvPr>
        </p:nvGraphicFramePr>
        <p:xfrm>
          <a:off x="971228" y="1403320"/>
          <a:ext cx="2696845" cy="169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8" imgW="1498600" imgH="939800" progId="Equation.DSMT4">
                  <p:embed/>
                </p:oleObj>
              </mc:Choice>
              <mc:Fallback>
                <p:oleObj r:id="rId8" imgW="1498600" imgH="9398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228" y="1403320"/>
                        <a:ext cx="2696845" cy="169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D9E38E8-360D-45F1-8E15-E2C3946BC2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5759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/>
      <p:bldP spid="3" grpId="1"/>
      <p:bldP spid="4" grpId="0"/>
      <p:bldP spid="6" grpId="0"/>
      <p:bldP spid="7" grpId="0"/>
      <p:bldP spid="9" grpId="0"/>
      <p:bldP spid="11" grpId="0"/>
      <p:bldP spid="14" grpId="0"/>
      <p:bldP spid="1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4" name="对象 82950"/>
          <p:cNvGraphicFramePr/>
          <p:nvPr/>
        </p:nvGraphicFramePr>
        <p:xfrm>
          <a:off x="1393825" y="658813"/>
          <a:ext cx="55054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3086100" imgH="939800" progId="Equation.3">
                  <p:embed/>
                </p:oleObj>
              </mc:Choice>
              <mc:Fallback>
                <p:oleObj r:id="rId3" imgW="3086100" imgH="939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825" y="658813"/>
                        <a:ext cx="550545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5563" y="2349500"/>
            <a:ext cx="8402637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是两个分块对角矩阵，其中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是同阶方阵，则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13313" name="对象 83969"/>
          <p:cNvGraphicFramePr/>
          <p:nvPr/>
        </p:nvGraphicFramePr>
        <p:xfrm>
          <a:off x="965200" y="2852738"/>
          <a:ext cx="4564063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2755900" imgH="939800" progId="Equation.3">
                  <p:embed/>
                </p:oleObj>
              </mc:Choice>
              <mc:Fallback>
                <p:oleObj r:id="rId5" imgW="2755900" imgH="939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200" y="2852738"/>
                        <a:ext cx="4564063" cy="161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对象 83970"/>
          <p:cNvGraphicFramePr/>
          <p:nvPr/>
        </p:nvGraphicFramePr>
        <p:xfrm>
          <a:off x="1035050" y="4508500"/>
          <a:ext cx="460692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7" imgW="2159000" imgH="939800" progId="Equation.3">
                  <p:embed/>
                </p:oleObj>
              </mc:Choice>
              <mc:Fallback>
                <p:oleObj r:id="rId7" imgW="2159000" imgH="939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5050" y="4508500"/>
                        <a:ext cx="4606925" cy="181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69915" y="3932555"/>
            <a:ext cx="33661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采用分块来求逆矩阵或进行运算有时是十分方便的</a:t>
            </a: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.</a:t>
            </a:r>
          </a:p>
          <a:p>
            <a:pPr marL="0" lvl="0" indent="333375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rgbClr val="00B05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320" name="文本框 10"/>
          <p:cNvSpPr txBox="1"/>
          <p:nvPr/>
        </p:nvSpPr>
        <p:spPr>
          <a:xfrm>
            <a:off x="439738" y="1223963"/>
            <a:ext cx="95408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r>
              <a:rPr lang="zh-CN" altLang="en-US" sz="2800" b="1" dirty="0"/>
              <a:t>若</a:t>
            </a:r>
          </a:p>
        </p:txBody>
      </p:sp>
      <p:sp>
        <p:nvSpPr>
          <p:cNvPr id="2" name="矩形 1"/>
          <p:cNvSpPr/>
          <p:nvPr/>
        </p:nvSpPr>
        <p:spPr>
          <a:xfrm>
            <a:off x="5579745" y="3932555"/>
            <a:ext cx="3456305" cy="130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2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7" grpId="0"/>
      <p:bldP spid="7" grpId="1"/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48129"/>
          <p:cNvSpPr txBox="1"/>
          <p:nvPr/>
        </p:nvSpPr>
        <p:spPr>
          <a:xfrm>
            <a:off x="450850" y="854075"/>
            <a:ext cx="12541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</a:p>
        </p:txBody>
      </p:sp>
      <p:sp>
        <p:nvSpPr>
          <p:cNvPr id="48133" name="文本框 48132"/>
          <p:cNvSpPr txBox="1"/>
          <p:nvPr/>
        </p:nvSpPr>
        <p:spPr>
          <a:xfrm>
            <a:off x="450850" y="2263775"/>
            <a:ext cx="5413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48135" name="直接连接符 48134"/>
          <p:cNvSpPr/>
          <p:nvPr/>
        </p:nvSpPr>
        <p:spPr>
          <a:xfrm>
            <a:off x="1563688" y="2263775"/>
            <a:ext cx="1216025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6" name="直接连接符 48135"/>
          <p:cNvSpPr/>
          <p:nvPr/>
        </p:nvSpPr>
        <p:spPr>
          <a:xfrm>
            <a:off x="1963738" y="1955800"/>
            <a:ext cx="23812" cy="12065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2" name="文本框 1"/>
          <p:cNvSpPr txBox="1"/>
          <p:nvPr/>
        </p:nvSpPr>
        <p:spPr>
          <a:xfrm>
            <a:off x="3777615" y="836295"/>
            <a:ext cx="16922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en-US" altLang="zh-CN" sz="2800" b="1" baseline="30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435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5785" y="529590"/>
          <a:ext cx="1811020" cy="13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6" imgW="965200" imgH="711200" progId="Equation.DSMT4">
                  <p:embed/>
                </p:oleObj>
              </mc:Choice>
              <mc:Fallback>
                <p:oleObj r:id="rId6" imgW="965200" imgH="711200" progId="Equation.DSMT4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5785" y="529590"/>
                        <a:ext cx="1811020" cy="133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97585" y="1858645"/>
          <a:ext cx="1811020" cy="13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8" imgW="965200" imgH="711200" progId="Equation.DSMT4">
                  <p:embed/>
                </p:oleObj>
              </mc:Choice>
              <mc:Fallback>
                <p:oleObj r:id="rId8" imgW="965200" imgH="711200" progId="Equation.DSMT4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7585" y="1858645"/>
                        <a:ext cx="1811020" cy="133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08605" y="2120900"/>
          <a:ext cx="140525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9" imgW="774065" imgH="482600" progId="Equation.DSMT4">
                  <p:embed/>
                </p:oleObj>
              </mc:Choice>
              <mc:Fallback>
                <p:oleObj r:id="rId9" imgW="774065" imgH="482600" progId="Equation.DSMT4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8605" y="2120900"/>
                        <a:ext cx="140525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75505" y="2058035"/>
          <a:ext cx="35369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11" imgW="1828800" imgH="482600" progId="Equation.DSMT4">
                  <p:embed/>
                </p:oleObj>
              </mc:Choice>
              <mc:Fallback>
                <p:oleObj r:id="rId11" imgW="1828800" imgH="482600" progId="Equation.DSMT4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75505" y="2058035"/>
                        <a:ext cx="353695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3302000"/>
          <a:ext cx="780605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13" imgW="3365500" imgH="457200" progId="Equation.DSMT4">
                  <p:embed/>
                </p:oleObj>
              </mc:Choice>
              <mc:Fallback>
                <p:oleObj r:id="rId13" imgW="3365500" imgH="45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3302000"/>
                        <a:ext cx="780605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7495" y="4362450"/>
          <a:ext cx="497649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15" imgW="2260600" imgH="1066800" progId="Equation.DSMT4">
                  <p:embed/>
                </p:oleObj>
              </mc:Choice>
              <mc:Fallback>
                <p:oleObj r:id="rId15" imgW="2260600" imgH="1066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495" y="4362450"/>
                        <a:ext cx="4976495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48129"/>
          <p:cNvSpPr txBox="1"/>
          <p:nvPr/>
        </p:nvSpPr>
        <p:spPr>
          <a:xfrm>
            <a:off x="411163" y="1038225"/>
            <a:ext cx="12541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5363" name="对象 84994"/>
          <p:cNvGraphicFramePr/>
          <p:nvPr/>
        </p:nvGraphicFramePr>
        <p:xfrm>
          <a:off x="1873409" y="327819"/>
          <a:ext cx="480504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3" imgW="2959100" imgH="1143000" progId="Equation.3">
                  <p:embed/>
                </p:oleObj>
              </mc:Choice>
              <mc:Fallback>
                <p:oleObj r:id="rId3" imgW="2959100" imgH="1143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3409" y="327819"/>
                        <a:ext cx="4805045" cy="193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文本框 1"/>
          <p:cNvSpPr txBox="1"/>
          <p:nvPr/>
        </p:nvSpPr>
        <p:spPr>
          <a:xfrm>
            <a:off x="6778625" y="1036638"/>
            <a:ext cx="11223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48133" name="文本框 48132"/>
          <p:cNvSpPr txBox="1"/>
          <p:nvPr/>
        </p:nvSpPr>
        <p:spPr>
          <a:xfrm>
            <a:off x="523875" y="2970213"/>
            <a:ext cx="539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79613" y="2395538"/>
          <a:ext cx="23495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5" imgW="1651000" imgH="1143000" progId="Equation.DSMT4">
                  <p:embed/>
                </p:oleObj>
              </mc:Choice>
              <mc:Fallback>
                <p:oleObj r:id="rId5" imgW="1651000" imgH="1143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2395538"/>
                        <a:ext cx="2349500" cy="189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356100" y="2996565"/>
          <a:ext cx="1663700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7" imgW="812800" imgH="482600" progId="Equation.DSMT4">
                  <p:embed/>
                </p:oleObj>
              </mc:Choice>
              <mc:Fallback>
                <p:oleObj r:id="rId7" imgW="812800" imgH="482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2996565"/>
                        <a:ext cx="1663700" cy="909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009775" y="4365625"/>
          <a:ext cx="2176463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9" imgW="1384300" imgH="1143000" progId="Equation.DSMT4">
                  <p:embed/>
                </p:oleObj>
              </mc:Choice>
              <mc:Fallback>
                <p:oleObj r:id="rId9" imgW="1384300" imgH="1143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9775" y="4365625"/>
                        <a:ext cx="2176463" cy="194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135596" y="4997450"/>
          <a:ext cx="108712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11" imgW="800100" imgH="482600" progId="Equation.DSMT4">
                  <p:embed/>
                </p:oleObj>
              </mc:Choice>
              <mc:Fallback>
                <p:oleObj r:id="rId11" imgW="800100" imgH="482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5596" y="4997450"/>
                        <a:ext cx="1087120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直接连接符 85000"/>
          <p:cNvSpPr/>
          <p:nvPr/>
        </p:nvSpPr>
        <p:spPr>
          <a:xfrm rot="-5400000" flipH="1">
            <a:off x="2236788" y="3308350"/>
            <a:ext cx="1725612" cy="28575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2" name="直接连接符 84998"/>
          <p:cNvSpPr/>
          <p:nvPr/>
        </p:nvSpPr>
        <p:spPr>
          <a:xfrm>
            <a:off x="2408238" y="3146425"/>
            <a:ext cx="1800225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直接连接符 84998"/>
          <p:cNvSpPr/>
          <p:nvPr/>
        </p:nvSpPr>
        <p:spPr>
          <a:xfrm>
            <a:off x="2449513" y="5091113"/>
            <a:ext cx="1566862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直接连接符 85001"/>
          <p:cNvSpPr/>
          <p:nvPr/>
        </p:nvSpPr>
        <p:spPr>
          <a:xfrm rot="-5400000" flipH="1">
            <a:off x="2401888" y="5362575"/>
            <a:ext cx="1766887" cy="11113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537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1" name="对象 86017"/>
          <p:cNvGraphicFramePr/>
          <p:nvPr/>
        </p:nvGraphicFramePr>
        <p:xfrm>
          <a:off x="1073150" y="704850"/>
          <a:ext cx="32273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3" imgW="1688465" imgH="482600" progId="Equation.3">
                  <p:embed/>
                </p:oleObj>
              </mc:Choice>
              <mc:Fallback>
                <p:oleObj r:id="rId3" imgW="1688465" imgH="4826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150" y="704850"/>
                        <a:ext cx="3227388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" name="对象 86018"/>
          <p:cNvGraphicFramePr/>
          <p:nvPr/>
        </p:nvGraphicFramePr>
        <p:xfrm>
          <a:off x="1138238" y="2192338"/>
          <a:ext cx="1196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5" imgW="647700" imgH="215900" progId="Equation.3">
                  <p:embed/>
                </p:oleObj>
              </mc:Choice>
              <mc:Fallback>
                <p:oleObj r:id="rId5" imgW="647700" imgH="215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8238" y="2192338"/>
                        <a:ext cx="11969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86020"/>
          <p:cNvGraphicFramePr/>
          <p:nvPr/>
        </p:nvGraphicFramePr>
        <p:xfrm>
          <a:off x="2138363" y="3181350"/>
          <a:ext cx="2808287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r:id="rId7" imgW="1638300" imgH="1155700" progId="Equation.3">
                  <p:embed/>
                </p:oleObj>
              </mc:Choice>
              <mc:Fallback>
                <p:oleObj r:id="rId7" imgW="1638300" imgH="1155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8363" y="3181350"/>
                        <a:ext cx="2808287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4300538" y="704850"/>
          <a:ext cx="1981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9" imgW="1917065" imgH="826135" progId="Equation.KSEE3">
                  <p:embed/>
                </p:oleObj>
              </mc:Choice>
              <mc:Fallback>
                <p:oleObj r:id="rId9" imgW="1917065" imgH="826135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0538" y="704850"/>
                        <a:ext cx="198120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868035" y="1752600"/>
          <a:ext cx="14763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11" imgW="711200" imgH="711200" progId="Equation.KSEE3">
                  <p:embed/>
                </p:oleObj>
              </mc:Choice>
              <mc:Fallback>
                <p:oleObj r:id="rId11" imgW="711200" imgH="711200" progId="Equation.KSEE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8035" y="1752600"/>
                        <a:ext cx="1476375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359025" y="1752600"/>
          <a:ext cx="33718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13" imgW="2032000" imgH="711200" progId="Equation.KSEE3">
                  <p:embed/>
                </p:oleObj>
              </mc:Choice>
              <mc:Fallback>
                <p:oleObj r:id="rId13" imgW="2032000" imgH="7112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59025" y="1752600"/>
                        <a:ext cx="3371850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文本框 48132"/>
          <p:cNvSpPr txBox="1"/>
          <p:nvPr/>
        </p:nvSpPr>
        <p:spPr>
          <a:xfrm>
            <a:off x="1138238" y="3862388"/>
            <a:ext cx="896937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所以</a:t>
            </a:r>
          </a:p>
        </p:txBody>
      </p:sp>
      <p:pic>
        <p:nvPicPr>
          <p:cNvPr id="1639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99"/>
          <p:cNvSpPr txBox="1"/>
          <p:nvPr/>
        </p:nvSpPr>
        <p:spPr>
          <a:xfrm>
            <a:off x="627063" y="581025"/>
            <a:ext cx="82518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</a:rPr>
              <a:t>分别为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zh-CN" sz="2800" b="1" dirty="0">
                <a:latin typeface="Times New Roman" panose="02020603050405020304" pitchFamily="18" charset="0"/>
              </a:rPr>
              <a:t>阶和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zh-CN" sz="2800" b="1" dirty="0">
                <a:latin typeface="Times New Roman" panose="02020603050405020304" pitchFamily="18" charset="0"/>
              </a:rPr>
              <a:t>阶可逆矩阵，求分块矩阵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对象 89090"/>
          <p:cNvGraphicFramePr/>
          <p:nvPr/>
        </p:nvGraphicFramePr>
        <p:xfrm>
          <a:off x="1747838" y="1244600"/>
          <a:ext cx="1916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3" imgW="862965" imgH="469900" progId="Equation.3">
                  <p:embed/>
                </p:oleObj>
              </mc:Choice>
              <mc:Fallback>
                <p:oleObj r:id="rId3" imgW="862965" imgH="469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838" y="1244600"/>
                        <a:ext cx="19161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本框 1"/>
          <p:cNvSpPr txBox="1"/>
          <p:nvPr/>
        </p:nvSpPr>
        <p:spPr>
          <a:xfrm>
            <a:off x="3663950" y="1416050"/>
            <a:ext cx="2573338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的逆矩阵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063" y="2205038"/>
            <a:ext cx="50720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 </a:t>
            </a:r>
            <a:r>
              <a:rPr lang="zh-CN" altLang="zh-CN" sz="2800" b="1" dirty="0">
                <a:latin typeface="Calibri" panose="020F0502020204030204" pitchFamily="34" charset="0"/>
              </a:rPr>
              <a:t>设其逆矩阵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-1</a:t>
            </a:r>
            <a:r>
              <a:rPr lang="zh-CN" altLang="zh-CN" sz="2800" b="1" dirty="0">
                <a:latin typeface="Calibri" panose="020F0502020204030204" pitchFamily="34" charset="0"/>
              </a:rPr>
              <a:t>分块为</a:t>
            </a:r>
            <a:endParaRPr lang="zh-CN" altLang="en-US" sz="2800" b="1" dirty="0"/>
          </a:p>
        </p:txBody>
      </p:sp>
      <p:graphicFrame>
        <p:nvGraphicFramePr>
          <p:cNvPr id="18437" name="对象 89093"/>
          <p:cNvGraphicFramePr/>
          <p:nvPr/>
        </p:nvGraphicFramePr>
        <p:xfrm>
          <a:off x="1893888" y="2671763"/>
          <a:ext cx="25368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5" imgW="1219200" imgH="469900" progId="Equation.3">
                  <p:embed/>
                </p:oleObj>
              </mc:Choice>
              <mc:Fallback>
                <p:oleObj r:id="rId5" imgW="1219200" imgH="469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3888" y="2671763"/>
                        <a:ext cx="2536825" cy="91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89094"/>
          <p:cNvGraphicFramePr/>
          <p:nvPr/>
        </p:nvGraphicFramePr>
        <p:xfrm>
          <a:off x="1893888" y="3721100"/>
          <a:ext cx="4264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7" imgW="2120900" imgH="469900" progId="Equation.3">
                  <p:embed/>
                </p:oleObj>
              </mc:Choice>
              <mc:Fallback>
                <p:oleObj r:id="rId7" imgW="2120900" imgH="469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3888" y="3721100"/>
                        <a:ext cx="4264025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5675" y="4749800"/>
            <a:ext cx="7921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即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19457" name="对象 90113"/>
          <p:cNvGraphicFramePr/>
          <p:nvPr/>
        </p:nvGraphicFramePr>
        <p:xfrm>
          <a:off x="1893888" y="4640263"/>
          <a:ext cx="58261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9" imgW="2741930" imgH="482600" progId="Equation.3">
                  <p:embed/>
                </p:oleObj>
              </mc:Choice>
              <mc:Fallback>
                <p:oleObj r:id="rId9" imgW="2741930" imgH="482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3888" y="4640263"/>
                        <a:ext cx="5826125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44600" y="5684838"/>
            <a:ext cx="517842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比较等式两边对应的子块，有</a:t>
            </a:r>
          </a:p>
        </p:txBody>
      </p:sp>
      <p:pic>
        <p:nvPicPr>
          <p:cNvPr id="1741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对象 90115"/>
          <p:cNvGraphicFramePr/>
          <p:nvPr>
            <p:extLst>
              <p:ext uri="{D42A27DB-BD31-4B8C-83A1-F6EECF244321}">
                <p14:modId xmlns:p14="http://schemas.microsoft.com/office/powerpoint/2010/main" val="2971656837"/>
              </p:ext>
            </p:extLst>
          </p:nvPr>
        </p:nvGraphicFramePr>
        <p:xfrm>
          <a:off x="5625520" y="542925"/>
          <a:ext cx="294798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4" imgW="1282700" imgH="939800" progId="Equation.DSMT4">
                  <p:embed/>
                </p:oleObj>
              </mc:Choice>
              <mc:Fallback>
                <p:oleObj name="Equation" r:id="rId4" imgW="1282700" imgH="9398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5520" y="542925"/>
                        <a:ext cx="2947988" cy="195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11163" y="2825750"/>
            <a:ext cx="47418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注意到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A,C</a:t>
            </a:r>
            <a:r>
              <a:rPr lang="zh-CN" altLang="zh-CN" sz="2800" b="1" dirty="0">
                <a:latin typeface="Calibri" panose="020F0502020204030204" pitchFamily="34" charset="0"/>
                <a:sym typeface="宋体" panose="02010600030101010101" pitchFamily="2" charset="-122"/>
              </a:rPr>
              <a:t>可逆，可解得</a:t>
            </a:r>
            <a:endParaRPr lang="en-US" altLang="zh-CN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2" name="对象 973"/>
          <p:cNvGraphicFramePr>
            <a:graphicFrameLocks noChangeAspect="1"/>
          </p:cNvGraphicFramePr>
          <p:nvPr/>
        </p:nvGraphicFramePr>
        <p:xfrm>
          <a:off x="1225550" y="3663950"/>
          <a:ext cx="12763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6" imgW="673100" imgH="241300" progId="Equation.DSMT4">
                  <p:embed/>
                </p:oleObj>
              </mc:Choice>
              <mc:Fallback>
                <p:oleObj r:id="rId6" imgW="673100" imgH="241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5550" y="3663950"/>
                        <a:ext cx="127635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5643880" y="3632200"/>
          <a:ext cx="227393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8" imgW="1768475" imgH="436245" progId="Equation.DSMT4">
                  <p:embed/>
                </p:oleObj>
              </mc:Choice>
              <mc:Fallback>
                <p:oleObj r:id="rId8" imgW="1768475" imgH="43624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43880" y="3632200"/>
                        <a:ext cx="2273935" cy="490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175125" y="3636963"/>
          <a:ext cx="1339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10" imgW="1103630" imgH="436245" progId="Equation.DSMT4">
                  <p:embed/>
                </p:oleObj>
              </mc:Choice>
              <mc:Fallback>
                <p:oleObj r:id="rId10" imgW="1103630" imgH="43624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75125" y="3636963"/>
                        <a:ext cx="133985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679700" y="3663950"/>
          <a:ext cx="12541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12" imgW="948690" imgH="398780" progId="Equation.DSMT4">
                  <p:embed/>
                </p:oleObj>
              </mc:Choice>
              <mc:Fallback>
                <p:oleObj r:id="rId12" imgW="948690" imgH="39878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79700" y="3663950"/>
                        <a:ext cx="12541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11163" y="4638675"/>
            <a:ext cx="134461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所以</a:t>
            </a:r>
          </a:p>
        </p:txBody>
      </p:sp>
      <p:graphicFrame>
        <p:nvGraphicFramePr>
          <p:cNvPr id="19463" name="对象 90119"/>
          <p:cNvGraphicFramePr/>
          <p:nvPr/>
        </p:nvGraphicFramePr>
        <p:xfrm>
          <a:off x="1755775" y="4425950"/>
          <a:ext cx="34956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14" imgW="1650365" imgH="482600" progId="Equation.3">
                  <p:embed/>
                </p:oleObj>
              </mc:Choice>
              <mc:Fallback>
                <p:oleObj r:id="rId14" imgW="1650365" imgH="482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55775" y="4425950"/>
                        <a:ext cx="3495675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90113"/>
          <p:cNvGraphicFramePr/>
          <p:nvPr>
            <p:extLst>
              <p:ext uri="{D42A27DB-BD31-4B8C-83A1-F6EECF244321}">
                <p14:modId xmlns:p14="http://schemas.microsoft.com/office/powerpoint/2010/main" val="3047107477"/>
              </p:ext>
            </p:extLst>
          </p:nvPr>
        </p:nvGraphicFramePr>
        <p:xfrm>
          <a:off x="611560" y="1082039"/>
          <a:ext cx="4207510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16" imgW="2705100" imgH="482600" progId="Equation.3">
                  <p:embed/>
                </p:oleObj>
              </mc:Choice>
              <mc:Fallback>
                <p:oleObj r:id="rId16" imgW="2705100" imgH="482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1560" y="1082039"/>
                        <a:ext cx="4207510" cy="804545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" name="对象 973">
            <a:extLst>
              <a:ext uri="{FF2B5EF4-FFF2-40B4-BE49-F238E27FC236}">
                <a16:creationId xmlns:a16="http://schemas.microsoft.com/office/drawing/2014/main" id="{90E550CB-AB83-41A0-BCBC-15B359D42C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31694"/>
              </p:ext>
            </p:extLst>
          </p:nvPr>
        </p:nvGraphicFramePr>
        <p:xfrm>
          <a:off x="5030133" y="1350943"/>
          <a:ext cx="792088" cy="37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21" imgW="190440" imgH="152280" progId="Equation.DSMT4">
                  <p:embed/>
                </p:oleObj>
              </mc:Choice>
              <mc:Fallback>
                <p:oleObj name="Equation" r:id="rId21" imgW="190440" imgH="152280" progId="Equation.DSMT4">
                  <p:embed/>
                  <p:pic>
                    <p:nvPicPr>
                      <p:cNvPr id="2" name="对象 9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30133" y="1350943"/>
                        <a:ext cx="792088" cy="370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1138"/>
          <p:cNvSpPr/>
          <p:nvPr/>
        </p:nvSpPr>
        <p:spPr>
          <a:xfrm>
            <a:off x="458788" y="1012825"/>
            <a:ext cx="84550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矩阵进行分块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是为了便于计算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但必须满足运算规则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5370" name="矩形 15369"/>
          <p:cNvSpPr/>
          <p:nvPr/>
        </p:nvSpPr>
        <p:spPr>
          <a:xfrm>
            <a:off x="458788" y="1538288"/>
            <a:ext cx="37195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分块矩阵之间的运算</a:t>
            </a:r>
          </a:p>
        </p:txBody>
      </p:sp>
      <p:sp>
        <p:nvSpPr>
          <p:cNvPr id="15364" name="文本框 15363"/>
          <p:cNvSpPr txBox="1"/>
          <p:nvPr/>
        </p:nvSpPr>
        <p:spPr>
          <a:xfrm>
            <a:off x="946150" y="206057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(1)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加法</a:t>
            </a:r>
          </a:p>
        </p:txBody>
      </p:sp>
      <p:sp>
        <p:nvSpPr>
          <p:cNvPr id="15366" name="文本框 15365"/>
          <p:cNvSpPr txBox="1"/>
          <p:nvPr/>
        </p:nvSpPr>
        <p:spPr>
          <a:xfrm>
            <a:off x="946150" y="2670175"/>
            <a:ext cx="2111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(2)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数乘</a:t>
            </a:r>
          </a:p>
        </p:txBody>
      </p:sp>
      <p:sp>
        <p:nvSpPr>
          <p:cNvPr id="15368" name="矩形 15367"/>
          <p:cNvSpPr/>
          <p:nvPr/>
        </p:nvSpPr>
        <p:spPr>
          <a:xfrm>
            <a:off x="946150" y="327977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(3)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乘法</a:t>
            </a:r>
          </a:p>
        </p:txBody>
      </p:sp>
      <p:sp>
        <p:nvSpPr>
          <p:cNvPr id="3" name="矩形 1"/>
          <p:cNvSpPr/>
          <p:nvPr/>
        </p:nvSpPr>
        <p:spPr>
          <a:xfrm>
            <a:off x="2782888" y="2047875"/>
            <a:ext cx="58213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同型矩阵，采用相同的分块法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4" name="矩形 2"/>
          <p:cNvSpPr/>
          <p:nvPr/>
        </p:nvSpPr>
        <p:spPr>
          <a:xfrm>
            <a:off x="2771775" y="2657475"/>
            <a:ext cx="56149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乘矩阵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需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的每个字块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矩形 3"/>
          <p:cNvSpPr/>
          <p:nvPr/>
        </p:nvSpPr>
        <p:spPr>
          <a:xfrm>
            <a:off x="2763838" y="3267075"/>
            <a:ext cx="59102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相</a:t>
            </a:r>
            <a:r>
              <a:rPr lang="zh-CN" altLang="en-US" sz="2800" b="1" dirty="0">
                <a:latin typeface="Times New Roman" panose="02020603050405020304" pitchFamily="18" charset="0"/>
              </a:rPr>
              <a:t>乘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需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的列的划分与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的行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771775" y="3898900"/>
            <a:ext cx="33670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的划分一致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6386" name="矩形 16385"/>
          <p:cNvSpPr/>
          <p:nvPr/>
        </p:nvSpPr>
        <p:spPr>
          <a:xfrm>
            <a:off x="946150" y="4773613"/>
            <a:ext cx="1584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(4)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转置</a:t>
            </a:r>
          </a:p>
        </p:txBody>
      </p:sp>
      <p:graphicFrame>
        <p:nvGraphicFramePr>
          <p:cNvPr id="16388" name="对象 16387"/>
          <p:cNvGraphicFramePr/>
          <p:nvPr/>
        </p:nvGraphicFramePr>
        <p:xfrm>
          <a:off x="2657475" y="4413250"/>
          <a:ext cx="26701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3" imgW="3022600" imgH="1536700" progId="Equation.KSEE3">
                  <p:embed/>
                </p:oleObj>
              </mc:Choice>
              <mc:Fallback>
                <p:oleObj r:id="rId3" imgW="3022600" imgH="15367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7475" y="4413250"/>
                        <a:ext cx="2670175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5"/>
          <p:cNvSpPr txBox="1"/>
          <p:nvPr/>
        </p:nvSpPr>
        <p:spPr>
          <a:xfrm>
            <a:off x="3476625" y="5216525"/>
            <a:ext cx="5619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8" name="文本框 6"/>
          <p:cNvSpPr txBox="1"/>
          <p:nvPr/>
        </p:nvSpPr>
        <p:spPr>
          <a:xfrm>
            <a:off x="4665663" y="4365625"/>
            <a:ext cx="5619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</a:p>
        </p:txBody>
      </p:sp>
      <p:sp>
        <p:nvSpPr>
          <p:cNvPr id="16396" name="矩形 16395"/>
          <p:cNvSpPr/>
          <p:nvPr/>
        </p:nvSpPr>
        <p:spPr>
          <a:xfrm>
            <a:off x="936625" y="5805488"/>
            <a:ext cx="58686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(5)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分块对角矩阵的行列式与逆矩阵</a:t>
            </a:r>
          </a:p>
        </p:txBody>
      </p:sp>
      <p:graphicFrame>
        <p:nvGraphicFramePr>
          <p:cNvPr id="9" name="对象 948"/>
          <p:cNvGraphicFramePr>
            <a:graphicFrameLocks noChangeAspect="1"/>
          </p:cNvGraphicFramePr>
          <p:nvPr/>
        </p:nvGraphicFramePr>
        <p:xfrm>
          <a:off x="5450682" y="4413092"/>
          <a:ext cx="2860675" cy="14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5" imgW="1548765" imgH="736600" progId="Equation.DSMT4">
                  <p:embed/>
                </p:oleObj>
              </mc:Choice>
              <mc:Fallback>
                <p:oleObj r:id="rId5" imgW="1548765" imgH="736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0682" y="4413092"/>
                        <a:ext cx="2860675" cy="1440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标题 92165">
            <a:extLst>
              <a:ext uri="{FF2B5EF4-FFF2-40B4-BE49-F238E27FC236}">
                <a16:creationId xmlns:a16="http://schemas.microsoft.com/office/drawing/2014/main" id="{82876569-756C-4131-AD59-0334F0A9C8F0}"/>
              </a:ext>
            </a:extLst>
          </p:cNvPr>
          <p:cNvSpPr>
            <a:spLocks noGrp="1"/>
          </p:cNvSpPr>
          <p:nvPr/>
        </p:nvSpPr>
        <p:spPr>
          <a:xfrm>
            <a:off x="3585368" y="135731"/>
            <a:ext cx="1973263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小结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C80596C-DF7E-4E14-9A26-5DED6AB5AD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70" grpId="0"/>
      <p:bldP spid="15364" grpId="0"/>
      <p:bldP spid="15366" grpId="0"/>
      <p:bldP spid="15368" grpId="0"/>
      <p:bldP spid="3" grpId="0"/>
      <p:bldP spid="4" grpId="0"/>
      <p:bldP spid="5" grpId="0"/>
      <p:bldP spid="6" grpId="0"/>
      <p:bldP spid="16386" grpId="0"/>
      <p:bldP spid="7" grpId="0"/>
      <p:bldP spid="8" grpId="0"/>
      <p:bldP spid="163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8300" y="2636838"/>
            <a:ext cx="13446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且</a:t>
            </a:r>
          </a:p>
        </p:txBody>
      </p:sp>
      <p:sp>
        <p:nvSpPr>
          <p:cNvPr id="4" name="矩形 3"/>
          <p:cNvSpPr/>
          <p:nvPr/>
        </p:nvSpPr>
        <p:spPr>
          <a:xfrm>
            <a:off x="1084263" y="2636838"/>
            <a:ext cx="1212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6050" y="2636838"/>
            <a:ext cx="12001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可逆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5075" y="2636838"/>
            <a:ext cx="28019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=1,2,…,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对象 -2147481675"/>
          <p:cNvGraphicFramePr>
            <a:graphicFrameLocks noChangeAspect="1"/>
          </p:cNvGraphicFramePr>
          <p:nvPr/>
        </p:nvGraphicFramePr>
        <p:xfrm>
          <a:off x="1145858" y="3289300"/>
          <a:ext cx="423164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3" imgW="1930400" imgH="939800" progId="Equation.DSMT4">
                  <p:embed/>
                </p:oleObj>
              </mc:Choice>
              <mc:Fallback>
                <p:oleObj r:id="rId3" imgW="1930400" imgH="939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5858" y="3289300"/>
                        <a:ext cx="4231640" cy="202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973"/>
          <p:cNvGraphicFramePr>
            <a:graphicFrameLocks noChangeAspect="1"/>
          </p:cNvGraphicFramePr>
          <p:nvPr/>
        </p:nvGraphicFramePr>
        <p:xfrm>
          <a:off x="2108042" y="2636838"/>
          <a:ext cx="83693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5" imgW="215900" imgH="152400" progId="Equation.DSMT4">
                  <p:embed/>
                </p:oleObj>
              </mc:Choice>
              <mc:Fallback>
                <p:oleObj r:id="rId5" imgW="215900" imgH="152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8042" y="2636838"/>
                        <a:ext cx="83693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87450" y="5372735"/>
            <a:ext cx="5857240" cy="9335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作业</a:t>
            </a: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70   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习题二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30</a:t>
            </a:r>
            <a:r>
              <a:rPr lang="zh-CN" altLang="en-US" sz="4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4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4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en-US" altLang="zh-CN" sz="40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(2); 31  (2);32  (1) (2)</a:t>
            </a:r>
          </a:p>
        </p:txBody>
      </p:sp>
      <p:pic>
        <p:nvPicPr>
          <p:cNvPr id="2151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7405" y="764540"/>
          <a:ext cx="2696845" cy="169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10" imgW="1498600" imgH="939800" progId="Equation.DSMT4">
                  <p:embed/>
                </p:oleObj>
              </mc:Choice>
              <mc:Fallback>
                <p:oleObj r:id="rId10" imgW="1498600" imgH="9398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7405" y="764540"/>
                        <a:ext cx="2696845" cy="169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6010" y="1297305"/>
          <a:ext cx="321881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12" imgW="1384300" imgH="254000" progId="Equation.DSMT4">
                  <p:embed/>
                </p:oleObj>
              </mc:Choice>
              <mc:Fallback>
                <p:oleObj r:id="rId12" imgW="1384300" imgH="254000" progId="Equation.DSMT4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36010" y="1297305"/>
                        <a:ext cx="321881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6" grpId="0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48129"/>
          <p:cNvSpPr txBox="1"/>
          <p:nvPr/>
        </p:nvSpPr>
        <p:spPr>
          <a:xfrm>
            <a:off x="411163" y="1466850"/>
            <a:ext cx="126348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22531" name="对象 87042"/>
          <p:cNvGraphicFramePr/>
          <p:nvPr/>
        </p:nvGraphicFramePr>
        <p:xfrm>
          <a:off x="1603375" y="756603"/>
          <a:ext cx="2473325" cy="194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3" imgW="1397000" imgH="1143000" progId="Equation.3">
                  <p:embed/>
                </p:oleObj>
              </mc:Choice>
              <mc:Fallback>
                <p:oleObj r:id="rId3" imgW="1397000" imgH="1143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3375" y="756603"/>
                        <a:ext cx="2473325" cy="1941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1"/>
          <p:cNvSpPr txBox="1"/>
          <p:nvPr/>
        </p:nvSpPr>
        <p:spPr>
          <a:xfrm>
            <a:off x="4054475" y="1466850"/>
            <a:ext cx="16922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  <a:endParaRPr lang="en-US" altLang="zh-CN" sz="2800" b="1" baseline="30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8133" name="文本框 48132"/>
          <p:cNvSpPr txBox="1"/>
          <p:nvPr/>
        </p:nvSpPr>
        <p:spPr>
          <a:xfrm>
            <a:off x="484188" y="3392488"/>
            <a:ext cx="539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3625" y="3392488"/>
            <a:ext cx="16906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分块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baseline="30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4" name="Object 6"/>
          <p:cNvGraphicFramePr/>
          <p:nvPr/>
        </p:nvGraphicFramePr>
        <p:xfrm>
          <a:off x="2822575" y="2652713"/>
          <a:ext cx="25685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5" imgW="1409700" imgH="1155700" progId="Equation.3">
                  <p:embed/>
                </p:oleObj>
              </mc:Choice>
              <mc:Fallback>
                <p:oleObj r:id="rId5" imgW="1409700" imgH="1155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2575" y="2652713"/>
                        <a:ext cx="2568575" cy="200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直接连接符 87046"/>
          <p:cNvSpPr/>
          <p:nvPr/>
        </p:nvSpPr>
        <p:spPr>
          <a:xfrm>
            <a:off x="3371850" y="3071813"/>
            <a:ext cx="1882775" cy="1587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" name="直接连接符 87047"/>
          <p:cNvSpPr/>
          <p:nvPr/>
        </p:nvSpPr>
        <p:spPr>
          <a:xfrm>
            <a:off x="3371850" y="3852863"/>
            <a:ext cx="1930400" cy="1587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2" name="直接连接符 87048"/>
          <p:cNvSpPr/>
          <p:nvPr/>
        </p:nvSpPr>
        <p:spPr>
          <a:xfrm rot="-5400000" flipH="1">
            <a:off x="2906713" y="3652838"/>
            <a:ext cx="1803400" cy="7937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直接连接符 87048"/>
          <p:cNvSpPr/>
          <p:nvPr/>
        </p:nvSpPr>
        <p:spPr>
          <a:xfrm rot="-5400000" flipH="1">
            <a:off x="3678238" y="3633788"/>
            <a:ext cx="1803400" cy="7937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391150" y="2865438"/>
          <a:ext cx="2211388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r:id="rId7" imgW="1091565" imgH="711200" progId="Equation.DSMT4">
                  <p:embed/>
                </p:oleObj>
              </mc:Choice>
              <mc:Fallback>
                <p:oleObj r:id="rId7" imgW="1091565" imgH="711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1150" y="2865438"/>
                        <a:ext cx="2211388" cy="1438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01850" y="4905375"/>
          <a:ext cx="11160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9" imgW="596265" imgH="254000" progId="Equation.DSMT4">
                  <p:embed/>
                </p:oleObj>
              </mc:Choice>
              <mc:Fallback>
                <p:oleObj r:id="rId9" imgW="596265" imgH="254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1850" y="4905375"/>
                        <a:ext cx="1116013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371850" y="4660900"/>
          <a:ext cx="16097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r:id="rId11" imgW="862965" imgH="457200" progId="Equation.DSMT4">
                  <p:embed/>
                </p:oleObj>
              </mc:Choice>
              <mc:Fallback>
                <p:oleObj r:id="rId11" imgW="862965" imgH="457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71850" y="4660900"/>
                        <a:ext cx="1609725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130800" y="4660900"/>
          <a:ext cx="16113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13" imgW="862965" imgH="457200" progId="Equation.DSMT4">
                  <p:embed/>
                </p:oleObj>
              </mc:Choice>
              <mc:Fallback>
                <p:oleObj r:id="rId13" imgW="862965" imgH="457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30800" y="4660900"/>
                        <a:ext cx="1611313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46175" y="4881563"/>
            <a:ext cx="8969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其中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03325" y="5751513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由于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043113" y="5751513"/>
          <a:ext cx="15938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15" imgW="786765" imgH="254000" progId="Equation.DSMT4">
                  <p:embed/>
                </p:oleObj>
              </mc:Choice>
              <mc:Fallback>
                <p:oleObj r:id="rId15" imgW="786765" imgH="254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43113" y="5751513"/>
                        <a:ext cx="15938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748088" y="5589588"/>
          <a:ext cx="23050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17" imgW="1257300" imgH="457200" progId="Equation.DSMT4">
                  <p:embed/>
                </p:oleObj>
              </mc:Choice>
              <mc:Fallback>
                <p:oleObj r:id="rId17" imgW="1257300" imgH="457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8088" y="5589588"/>
                        <a:ext cx="2305050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291263" y="5762625"/>
          <a:ext cx="11811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19" imgW="584200" imgH="241300" progId="Equation.DSMT4">
                  <p:embed/>
                </p:oleObj>
              </mc:Choice>
              <mc:Fallback>
                <p:oleObj r:id="rId19" imgW="584200" imgH="2413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91263" y="5762625"/>
                        <a:ext cx="118110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5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标题 92165">
            <a:extLst>
              <a:ext uri="{FF2B5EF4-FFF2-40B4-BE49-F238E27FC236}">
                <a16:creationId xmlns:a16="http://schemas.microsoft.com/office/drawing/2014/main" id="{D31A983F-1FF7-415C-9032-E111F033C5BF}"/>
              </a:ext>
            </a:extLst>
          </p:cNvPr>
          <p:cNvSpPr>
            <a:spLocks noGrp="1"/>
          </p:cNvSpPr>
          <p:nvPr/>
        </p:nvSpPr>
        <p:spPr>
          <a:xfrm>
            <a:off x="3585368" y="135731"/>
            <a:ext cx="1973263" cy="614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备用题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753B36B-FF44-43A0-906B-E8AC283553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/>
      <p:bldP spid="48133" grpId="0"/>
      <p:bldP spid="3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127"/>
          <p:cNvSpPr/>
          <p:nvPr/>
        </p:nvSpPr>
        <p:spPr>
          <a:xfrm>
            <a:off x="34925" y="1407807"/>
            <a:ext cx="3960813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  分块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矩阵</a:t>
            </a:r>
          </a:p>
        </p:txBody>
      </p:sp>
      <p:sp>
        <p:nvSpPr>
          <p:cNvPr id="4099" name="矩形 1"/>
          <p:cNvSpPr/>
          <p:nvPr/>
        </p:nvSpPr>
        <p:spPr>
          <a:xfrm>
            <a:off x="1804963" y="2770947"/>
            <a:ext cx="36893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一、分块</a:t>
            </a: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矩阵</a:t>
            </a:r>
          </a:p>
        </p:txBody>
      </p:sp>
      <p:sp>
        <p:nvSpPr>
          <p:cNvPr id="4100" name="矩形 39939"/>
          <p:cNvSpPr/>
          <p:nvPr/>
        </p:nvSpPr>
        <p:spPr>
          <a:xfrm>
            <a:off x="1763688" y="3645024"/>
            <a:ext cx="3608705" cy="708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二、分块矩阵的运算</a:t>
            </a:r>
          </a:p>
        </p:txBody>
      </p:sp>
      <p:pic>
        <p:nvPicPr>
          <p:cNvPr id="410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10313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444875" y="2033588"/>
          <a:ext cx="4783138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4" imgW="2362200" imgH="1143000" progId="Equation.DSMT4">
                  <p:embed/>
                </p:oleObj>
              </mc:Choice>
              <mc:Fallback>
                <p:oleObj r:id="rId4" imgW="2362200" imgH="1143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4875" y="2033588"/>
                        <a:ext cx="4783138" cy="231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直接连接符 88071"/>
          <p:cNvSpPr/>
          <p:nvPr/>
        </p:nvSpPr>
        <p:spPr>
          <a:xfrm rot="-5400000" flipH="1">
            <a:off x="3355975" y="3225800"/>
            <a:ext cx="2339975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6" name="直接连接符 88072"/>
          <p:cNvSpPr/>
          <p:nvPr/>
        </p:nvSpPr>
        <p:spPr>
          <a:xfrm rot="-5400000" flipH="1">
            <a:off x="5200650" y="3225800"/>
            <a:ext cx="2339975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7" name="直接连接符 88073"/>
          <p:cNvSpPr/>
          <p:nvPr/>
        </p:nvSpPr>
        <p:spPr>
          <a:xfrm flipH="1">
            <a:off x="3849688" y="2505075"/>
            <a:ext cx="4141787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8" name="直接连接符 88074"/>
          <p:cNvSpPr/>
          <p:nvPr/>
        </p:nvSpPr>
        <p:spPr>
          <a:xfrm flipH="1">
            <a:off x="3849688" y="3402013"/>
            <a:ext cx="4141787" cy="3175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85763" y="2498725"/>
          <a:ext cx="31115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6" imgW="1536700" imgH="736600" progId="Equation.DSMT4">
                  <p:embed/>
                </p:oleObj>
              </mc:Choice>
              <mc:Fallback>
                <p:oleObj r:id="rId6" imgW="1536700" imgH="736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763" y="2498725"/>
                        <a:ext cx="3111500" cy="149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文本框 8"/>
          <p:cNvSpPr txBox="1"/>
          <p:nvPr/>
        </p:nvSpPr>
        <p:spPr>
          <a:xfrm>
            <a:off x="385763" y="1665288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所以</a:t>
            </a:r>
          </a:p>
        </p:txBody>
      </p:sp>
      <p:pic>
        <p:nvPicPr>
          <p:cNvPr id="2356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1"/>
          <p:cNvSpPr txBox="1"/>
          <p:nvPr/>
        </p:nvSpPr>
        <p:spPr>
          <a:xfrm>
            <a:off x="3708400" y="3429000"/>
            <a:ext cx="30734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矩形 5131"/>
          <p:cNvSpPr/>
          <p:nvPr/>
        </p:nvSpPr>
        <p:spPr>
          <a:xfrm>
            <a:off x="1281683" y="1265238"/>
            <a:ext cx="75898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将矩阵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/>
              <a:t>用若干条纵线和横线分成许多个</a:t>
            </a:r>
            <a:r>
              <a:rPr lang="zh-CN" altLang="en-US" sz="2800" b="1" dirty="0">
                <a:sym typeface="宋体" panose="02010600030101010101" pitchFamily="2" charset="-122"/>
              </a:rPr>
              <a:t>小矩阵</a:t>
            </a:r>
            <a:endParaRPr lang="zh-CN" altLang="en-US" sz="2800" b="1" dirty="0"/>
          </a:p>
        </p:txBody>
      </p:sp>
      <p:sp>
        <p:nvSpPr>
          <p:cNvPr id="5123" name="矩形 1"/>
          <p:cNvSpPr/>
          <p:nvPr/>
        </p:nvSpPr>
        <p:spPr>
          <a:xfrm>
            <a:off x="3402806" y="207170"/>
            <a:ext cx="39608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一、分块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矩阵</a:t>
            </a:r>
          </a:p>
        </p:txBody>
      </p:sp>
      <p:sp>
        <p:nvSpPr>
          <p:cNvPr id="5124" name="文本框 2"/>
          <p:cNvSpPr txBox="1"/>
          <p:nvPr/>
        </p:nvSpPr>
        <p:spPr>
          <a:xfrm>
            <a:off x="186432" y="1265238"/>
            <a:ext cx="110639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sp>
        <p:nvSpPr>
          <p:cNvPr id="5133" name="矩形 5132"/>
          <p:cNvSpPr/>
          <p:nvPr/>
        </p:nvSpPr>
        <p:spPr>
          <a:xfrm>
            <a:off x="1043235" y="1881188"/>
            <a:ext cx="47069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每一个小矩阵称为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子块</a:t>
            </a:r>
            <a:r>
              <a:rPr lang="zh-CN" altLang="en-US" sz="2800" b="1" dirty="0"/>
              <a:t>，</a:t>
            </a:r>
          </a:p>
        </p:txBody>
      </p:sp>
      <p:sp>
        <p:nvSpPr>
          <p:cNvPr id="2" name="文本框 5123"/>
          <p:cNvSpPr txBox="1"/>
          <p:nvPr/>
        </p:nvSpPr>
        <p:spPr>
          <a:xfrm>
            <a:off x="5434260" y="1878013"/>
            <a:ext cx="37115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以子块为元素的矩阵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235" y="2552700"/>
            <a:ext cx="25765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分块矩阵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136" name="矩形 5135"/>
          <p:cNvSpPr/>
          <p:nvPr/>
        </p:nvSpPr>
        <p:spPr>
          <a:xfrm>
            <a:off x="647948" y="4668838"/>
            <a:ext cx="7700715" cy="5741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　</a:t>
            </a:r>
            <a:r>
              <a:rPr lang="zh-CN" altLang="en-US" sz="2800" b="1" dirty="0"/>
              <a:t>可把大矩阵间的运算化成小矩阵间的运算，</a:t>
            </a:r>
          </a:p>
        </p:txBody>
      </p:sp>
      <p:sp>
        <p:nvSpPr>
          <p:cNvPr id="5137" name="矩形 5136"/>
          <p:cNvSpPr/>
          <p:nvPr/>
        </p:nvSpPr>
        <p:spPr>
          <a:xfrm>
            <a:off x="1043235" y="3227388"/>
            <a:ext cx="3041650" cy="625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矩阵</a:t>
            </a:r>
            <a:r>
              <a:rPr lang="zh-CN" altLang="en-US" sz="2800" b="1" dirty="0">
                <a:solidFill>
                  <a:srgbClr val="FF0000"/>
                </a:solidFill>
              </a:rPr>
              <a:t>分块</a:t>
            </a:r>
            <a:r>
              <a:rPr lang="zh-CN" altLang="en-US" sz="2800" b="1" dirty="0"/>
              <a:t>的目的：</a:t>
            </a:r>
          </a:p>
        </p:txBody>
      </p:sp>
      <p:sp>
        <p:nvSpPr>
          <p:cNvPr id="5138" name="矩形 5137"/>
          <p:cNvSpPr/>
          <p:nvPr/>
        </p:nvSpPr>
        <p:spPr>
          <a:xfrm>
            <a:off x="1043235" y="3948113"/>
            <a:ext cx="4113213" cy="625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简化矩阵的表达和推演；</a:t>
            </a:r>
          </a:p>
        </p:txBody>
      </p:sp>
      <p:sp>
        <p:nvSpPr>
          <p:cNvPr id="5139" name="矩形 5138"/>
          <p:cNvSpPr/>
          <p:nvPr/>
        </p:nvSpPr>
        <p:spPr>
          <a:xfrm>
            <a:off x="1043235" y="5470525"/>
            <a:ext cx="2426970" cy="6299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从而简化运算</a:t>
            </a:r>
            <a:r>
              <a:rPr lang="en-US" altLang="zh-CN" sz="2800" b="1" dirty="0"/>
              <a:t>.</a:t>
            </a:r>
          </a:p>
        </p:txBody>
      </p:sp>
      <p:pic>
        <p:nvPicPr>
          <p:cNvPr id="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F46D59-0B11-4757-82E6-26FF103311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/>
      <p:bldP spid="5123" grpId="0"/>
      <p:bldP spid="5124" grpId="0"/>
      <p:bldP spid="5133" grpId="0"/>
      <p:bldP spid="2" grpId="0"/>
      <p:bldP spid="5" grpId="0"/>
      <p:bldP spid="5137" grpId="0"/>
      <p:bldP spid="5138" grpId="0"/>
      <p:bldP spid="51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6149"/>
          <p:cNvSpPr/>
          <p:nvPr/>
        </p:nvSpPr>
        <p:spPr>
          <a:xfrm>
            <a:off x="163513" y="1282700"/>
            <a:ext cx="89693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3408363" y="1357313"/>
            <a:ext cx="23272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ym typeface="宋体" panose="02010600030101010101" pitchFamily="2" charset="-122"/>
              </a:rPr>
              <a:t>可作如下分块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1181100" y="2401888"/>
            <a:ext cx="28035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ym typeface="宋体" panose="02010600030101010101" pitchFamily="2" charset="-122"/>
              </a:rPr>
              <a:t>也可作如下分块</a:t>
            </a:r>
            <a:r>
              <a:rPr lang="en-US" altLang="zh-CN" sz="2800" b="1" dirty="0">
                <a:sym typeface="宋体" panose="02010600030101010101" pitchFamily="2" charset="-122"/>
              </a:rPr>
              <a:t>: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400800" y="1196023"/>
            <a:ext cx="1466850" cy="476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400483" y="2010728"/>
            <a:ext cx="1468438" cy="476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851025" y="3348038"/>
            <a:ext cx="1468438" cy="476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536825" y="3009900"/>
            <a:ext cx="19050" cy="15001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直接连接符 8194"/>
          <p:cNvSpPr/>
          <p:nvPr/>
        </p:nvSpPr>
        <p:spPr>
          <a:xfrm>
            <a:off x="5757863" y="3675063"/>
            <a:ext cx="15541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196" name="直接连接符 8195"/>
          <p:cNvSpPr/>
          <p:nvPr/>
        </p:nvSpPr>
        <p:spPr>
          <a:xfrm>
            <a:off x="6588125" y="2795588"/>
            <a:ext cx="11113" cy="172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cxnSp>
        <p:nvCxnSpPr>
          <p:cNvPr id="43" name="直接连接符 42"/>
          <p:cNvCxnSpPr/>
          <p:nvPr/>
        </p:nvCxnSpPr>
        <p:spPr>
          <a:xfrm>
            <a:off x="2123440" y="4796790"/>
            <a:ext cx="635" cy="15487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555875" y="4796790"/>
            <a:ext cx="19050" cy="15011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968625" y="4779963"/>
            <a:ext cx="20638" cy="150177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22963" y="4678363"/>
            <a:ext cx="26320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究竟采用哪种方式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922963" y="5178425"/>
            <a:ext cx="11017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分块，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973763" y="5629275"/>
            <a:ext cx="29368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的具体运算来确定．</a:t>
            </a:r>
          </a:p>
        </p:txBody>
      </p:sp>
      <p:sp>
        <p:nvSpPr>
          <p:cNvPr id="51" name="矩形 50"/>
          <p:cNvSpPr/>
          <p:nvPr/>
        </p:nvSpPr>
        <p:spPr>
          <a:xfrm>
            <a:off x="5995988" y="4652963"/>
            <a:ext cx="2663825" cy="151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23075" y="5178425"/>
            <a:ext cx="18367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要根据矩阵</a:t>
            </a:r>
          </a:p>
        </p:txBody>
      </p:sp>
      <p:pic>
        <p:nvPicPr>
          <p:cNvPr id="617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7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8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6965" y="673735"/>
          <a:ext cx="2295525" cy="174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7" imgW="1206500" imgH="914400" progId="Equation.DSMT4">
                  <p:embed/>
                </p:oleObj>
              </mc:Choice>
              <mc:Fallback>
                <p:oleObj r:id="rId7" imgW="1206500" imgH="914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965" y="673735"/>
                        <a:ext cx="2295525" cy="174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98173" y="748030"/>
          <a:ext cx="2385695" cy="174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9" imgW="1206500" imgH="914400" progId="Equation.DSMT4">
                  <p:embed/>
                </p:oleObj>
              </mc:Choice>
              <mc:Fallback>
                <p:oleObj r:id="rId9" imgW="1206500" imgH="914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8173" y="748030"/>
                        <a:ext cx="2385695" cy="174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084185" y="980440"/>
          <a:ext cx="789305" cy="116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11" imgW="869950" imgH="1283335" progId="Equation.DSMT4">
                  <p:embed/>
                </p:oleObj>
              </mc:Choice>
              <mc:Fallback>
                <p:oleObj r:id="rId11" imgW="869950" imgH="128333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84185" y="980440"/>
                        <a:ext cx="789305" cy="1163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56635" y="3284855"/>
          <a:ext cx="1370330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13" imgW="787400" imgH="482600" progId="Equation.DSMT4">
                  <p:embed/>
                </p:oleObj>
              </mc:Choice>
              <mc:Fallback>
                <p:oleObj r:id="rId13" imgW="787400" imgH="4826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56635" y="3284855"/>
                        <a:ext cx="1370330" cy="8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6648" y="2924175"/>
          <a:ext cx="2385695" cy="174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15" imgW="1206500" imgH="914400" progId="Equation.DSMT4">
                  <p:embed/>
                </p:oleObj>
              </mc:Choice>
              <mc:Fallback>
                <p:oleObj r:id="rId15" imgW="1206500" imgH="914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6648" y="2924175"/>
                        <a:ext cx="2385695" cy="174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96505" y="3284855"/>
          <a:ext cx="124269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17" imgW="685800" imgH="457200" progId="Equation.DSMT4">
                  <p:embed/>
                </p:oleObj>
              </mc:Choice>
              <mc:Fallback>
                <p:oleObj r:id="rId17" imgW="685800" imgH="457200" progId="Equation.DSMT4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96505" y="3284855"/>
                        <a:ext cx="124269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63503" y="2807970"/>
          <a:ext cx="2385695" cy="174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19" imgW="1206500" imgH="914400" progId="Equation.DSMT4">
                  <p:embed/>
                </p:oleObj>
              </mc:Choice>
              <mc:Fallback>
                <p:oleObj r:id="rId19" imgW="1206500" imgH="914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63503" y="2807970"/>
                        <a:ext cx="2385695" cy="174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91865" y="5300980"/>
          <a:ext cx="230314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20" imgW="1358900" imgH="254000" progId="Equation.DSMT4">
                  <p:embed/>
                </p:oleObj>
              </mc:Choice>
              <mc:Fallback>
                <p:oleObj r:id="rId20" imgW="1358900" imgH="2540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91865" y="5300980"/>
                        <a:ext cx="230314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5378" y="4653280"/>
          <a:ext cx="2385695" cy="174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22" imgW="1206500" imgH="914400" progId="Equation.DSMT4">
                  <p:embed/>
                </p:oleObj>
              </mc:Choice>
              <mc:Fallback>
                <p:oleObj r:id="rId22" imgW="1206500" imgH="914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15378" y="4653280"/>
                        <a:ext cx="2385695" cy="174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7" grpId="0"/>
      <p:bldP spid="47" grpId="1"/>
      <p:bldP spid="48" grpId="0"/>
      <p:bldP spid="48" grpId="1"/>
      <p:bldP spid="49" grpId="0"/>
      <p:bldP spid="49" grpId="1"/>
      <p:bldP spid="51" grpId="0" animBg="1"/>
      <p:bldP spid="51" grpId="1" animBg="1"/>
      <p:bldP spid="52" grpId="0"/>
      <p:bldP spid="5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9939"/>
          <p:cNvSpPr/>
          <p:nvPr/>
        </p:nvSpPr>
        <p:spPr>
          <a:xfrm>
            <a:off x="2987824" y="204787"/>
            <a:ext cx="3680311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二、分块矩阵的运算</a:t>
            </a:r>
          </a:p>
        </p:txBody>
      </p:sp>
      <p:sp>
        <p:nvSpPr>
          <p:cNvPr id="39941" name="矩形 39940"/>
          <p:cNvSpPr/>
          <p:nvPr/>
        </p:nvSpPr>
        <p:spPr>
          <a:xfrm>
            <a:off x="468313" y="1196975"/>
            <a:ext cx="55419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矩阵进行分块运算时的步骤如下：</a:t>
            </a:r>
          </a:p>
        </p:txBody>
      </p:sp>
      <p:sp>
        <p:nvSpPr>
          <p:cNvPr id="39942" name="矩形 39941"/>
          <p:cNvSpPr/>
          <p:nvPr/>
        </p:nvSpPr>
        <p:spPr>
          <a:xfrm>
            <a:off x="468313" y="1844675"/>
            <a:ext cx="8246110" cy="650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把子块当作元素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像</a:t>
            </a:r>
            <a:r>
              <a:rPr lang="zh-CN" altLang="en-US" sz="2800" b="1" dirty="0">
                <a:solidFill>
                  <a:srgbClr val="FF0000"/>
                </a:solidFill>
              </a:rPr>
              <a:t>普通矩阵</a:t>
            </a:r>
            <a:r>
              <a:rPr lang="zh-CN" altLang="en-US" sz="2800" b="1" dirty="0"/>
              <a:t>那样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进行分块矩阵间的</a:t>
            </a:r>
          </a:p>
        </p:txBody>
      </p:sp>
      <p:sp>
        <p:nvSpPr>
          <p:cNvPr id="39943" name="矩形 39942"/>
          <p:cNvSpPr/>
          <p:nvPr/>
        </p:nvSpPr>
        <p:spPr>
          <a:xfrm>
            <a:off x="468313" y="3487738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矩阵分块的原则：</a:t>
            </a:r>
          </a:p>
        </p:txBody>
      </p:sp>
      <p:sp>
        <p:nvSpPr>
          <p:cNvPr id="39944" name="矩形 39943"/>
          <p:cNvSpPr/>
          <p:nvPr/>
        </p:nvSpPr>
        <p:spPr>
          <a:xfrm>
            <a:off x="587375" y="4359275"/>
            <a:ext cx="60807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）保证所有子块间的运算能够进行</a:t>
            </a:r>
          </a:p>
        </p:txBody>
      </p:sp>
      <p:sp>
        <p:nvSpPr>
          <p:cNvPr id="39945" name="矩形 39944"/>
          <p:cNvSpPr/>
          <p:nvPr/>
        </p:nvSpPr>
        <p:spPr>
          <a:xfrm>
            <a:off x="587375" y="5078413"/>
            <a:ext cx="35782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）使运算得以简化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8313" y="2584450"/>
            <a:ext cx="996950" cy="650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ym typeface="宋体" panose="02010600030101010101" pitchFamily="2" charset="-122"/>
              </a:rPr>
              <a:t>运算</a:t>
            </a:r>
            <a:r>
              <a:rPr lang="en-US" altLang="zh-CN" sz="2800" b="1" dirty="0">
                <a:sym typeface="宋体" panose="02010600030101010101" pitchFamily="2" charset="-122"/>
              </a:rPr>
              <a:t>.</a:t>
            </a:r>
          </a:p>
        </p:txBody>
      </p:sp>
      <p:pic>
        <p:nvPicPr>
          <p:cNvPr id="8201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2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3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2F39C4-1E1D-40CD-9B19-A89022AEA5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39941" grpId="0"/>
      <p:bldP spid="39942" grpId="0"/>
      <p:bldP spid="39943" grpId="0"/>
      <p:bldP spid="39944" grpId="0"/>
      <p:bldP spid="3994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5200" y="1311275"/>
            <a:ext cx="77882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0005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是两个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矩阵，且用相同的分块法，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219" name="文本框 9235"/>
          <p:cNvSpPr txBox="1"/>
          <p:nvPr/>
        </p:nvSpPr>
        <p:spPr>
          <a:xfrm>
            <a:off x="3438525" y="223837"/>
            <a:ext cx="325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分块矩阵相加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2825" y="1943100"/>
            <a:ext cx="2727325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0005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得分块矩阵为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237" name="文本框 9236"/>
          <p:cNvSpPr txBox="1"/>
          <p:nvPr/>
        </p:nvSpPr>
        <p:spPr>
          <a:xfrm>
            <a:off x="342900" y="1311275"/>
            <a:ext cx="1008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条件</a:t>
            </a:r>
          </a:p>
        </p:txBody>
      </p:sp>
      <p:graphicFrame>
        <p:nvGraphicFramePr>
          <p:cNvPr id="9222" name="对象 9221"/>
          <p:cNvGraphicFramePr/>
          <p:nvPr/>
        </p:nvGraphicFramePr>
        <p:xfrm>
          <a:off x="1433513" y="2647950"/>
          <a:ext cx="609123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r:id="rId3" imgW="6121400" imgH="1536700" progId="Equation.3">
                  <p:embed/>
                </p:oleObj>
              </mc:Choice>
              <mc:Fallback>
                <p:oleObj r:id="rId3" imgW="6121400" imgH="1536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3513" y="2647950"/>
                        <a:ext cx="6091237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2825" y="4076700"/>
            <a:ext cx="60769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zh-CN" sz="2800" b="1" dirty="0">
                <a:latin typeface="Times New Roman" panose="02020603050405020304" pitchFamily="18" charset="0"/>
              </a:rPr>
              <a:t>子块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ij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有相同的行数和列数，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935788" y="4076700"/>
            <a:ext cx="8842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238" name="矩形 9237"/>
          <p:cNvSpPr/>
          <p:nvPr/>
        </p:nvSpPr>
        <p:spPr>
          <a:xfrm>
            <a:off x="342900" y="5183188"/>
            <a:ext cx="1152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规则</a:t>
            </a:r>
          </a:p>
        </p:txBody>
      </p:sp>
      <p:graphicFrame>
        <p:nvGraphicFramePr>
          <p:cNvPr id="9220" name="对象 9219"/>
          <p:cNvGraphicFramePr/>
          <p:nvPr/>
        </p:nvGraphicFramePr>
        <p:xfrm>
          <a:off x="1436688" y="4821238"/>
          <a:ext cx="522763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5" imgW="5245100" imgH="1536700" progId="Equation.3">
                  <p:embed/>
                </p:oleObj>
              </mc:Choice>
              <mc:Fallback>
                <p:oleObj r:id="rId5" imgW="5245100" imgH="1536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6688" y="4821238"/>
                        <a:ext cx="5227637" cy="1289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矩形 9223"/>
          <p:cNvSpPr/>
          <p:nvPr/>
        </p:nvSpPr>
        <p:spPr>
          <a:xfrm>
            <a:off x="2216150" y="2647950"/>
            <a:ext cx="531813" cy="4413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5" name="矩形 9224"/>
          <p:cNvSpPr/>
          <p:nvPr/>
        </p:nvSpPr>
        <p:spPr>
          <a:xfrm>
            <a:off x="2833688" y="4821238"/>
            <a:ext cx="1344612" cy="41751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6" name="矩形 9225"/>
          <p:cNvSpPr/>
          <p:nvPr/>
        </p:nvSpPr>
        <p:spPr>
          <a:xfrm>
            <a:off x="5348288" y="2647950"/>
            <a:ext cx="531812" cy="4413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8" name="矩形 9227"/>
          <p:cNvSpPr/>
          <p:nvPr/>
        </p:nvSpPr>
        <p:spPr>
          <a:xfrm>
            <a:off x="3568700" y="2654300"/>
            <a:ext cx="609600" cy="43497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29" name="矩形 9228"/>
          <p:cNvSpPr/>
          <p:nvPr/>
        </p:nvSpPr>
        <p:spPr>
          <a:xfrm>
            <a:off x="6737350" y="2647950"/>
            <a:ext cx="579438" cy="4413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30" name="矩形 9229"/>
          <p:cNvSpPr/>
          <p:nvPr/>
        </p:nvSpPr>
        <p:spPr>
          <a:xfrm>
            <a:off x="5064125" y="4791075"/>
            <a:ext cx="1343025" cy="44767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923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8041F6-2A04-4CDE-B138-7690A3BD24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9219" grpId="0"/>
      <p:bldP spid="4" grpId="0"/>
      <p:bldP spid="9237" grpId="0"/>
      <p:bldP spid="5" grpId="0"/>
      <p:bldP spid="104" grpId="0"/>
      <p:bldP spid="9238" grpId="0"/>
      <p:bldP spid="9224" grpId="0" bldLvl="0" animBg="1"/>
      <p:bldP spid="9225" grpId="0" bldLvl="0" animBg="1"/>
      <p:bldP spid="9226" grpId="0" bldLvl="0" animBg="1"/>
      <p:bldP spid="9228" grpId="0" bldLvl="0" animBg="1"/>
      <p:bldP spid="9229" grpId="0" bldLvl="0" animBg="1"/>
      <p:bldP spid="923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对象 10242"/>
          <p:cNvGraphicFramePr/>
          <p:nvPr/>
        </p:nvGraphicFramePr>
        <p:xfrm>
          <a:off x="5033963" y="1025525"/>
          <a:ext cx="28130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3721100" imgH="2070100" progId="Equation.3">
                  <p:embed/>
                </p:oleObj>
              </mc:Choice>
              <mc:Fallback>
                <p:oleObj r:id="rId3" imgW="3721100" imgH="20701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3963" y="1025525"/>
                        <a:ext cx="2813050" cy="170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0243"/>
          <p:cNvSpPr txBox="1"/>
          <p:nvPr/>
        </p:nvSpPr>
        <p:spPr>
          <a:xfrm>
            <a:off x="3151188" y="186869"/>
            <a:ext cx="40322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分块矩阵的数乘</a:t>
            </a:r>
          </a:p>
        </p:txBody>
      </p:sp>
      <p:sp>
        <p:nvSpPr>
          <p:cNvPr id="10245" name="文本框 10244"/>
          <p:cNvSpPr txBox="1"/>
          <p:nvPr/>
        </p:nvSpPr>
        <p:spPr>
          <a:xfrm>
            <a:off x="1173163" y="3269927"/>
            <a:ext cx="64801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对于数乘，矩阵可按任意方式分块</a:t>
            </a:r>
          </a:p>
        </p:txBody>
      </p:sp>
      <p:sp>
        <p:nvSpPr>
          <p:cNvPr id="10246" name="文本框 1"/>
          <p:cNvSpPr txBox="1"/>
          <p:nvPr/>
        </p:nvSpPr>
        <p:spPr>
          <a:xfrm>
            <a:off x="1044575" y="1731963"/>
            <a:ext cx="4603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设</a:t>
            </a:r>
          </a:p>
        </p:txBody>
      </p:sp>
      <p:sp>
        <p:nvSpPr>
          <p:cNvPr id="10247" name="文本框 2"/>
          <p:cNvSpPr txBox="1"/>
          <p:nvPr/>
        </p:nvSpPr>
        <p:spPr>
          <a:xfrm>
            <a:off x="3937000" y="1804988"/>
            <a:ext cx="12303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λ</a:t>
            </a:r>
            <a:r>
              <a:rPr lang="zh-CN" altLang="en-US" sz="2800" b="1" dirty="0"/>
              <a:t>为数，</a:t>
            </a:r>
          </a:p>
        </p:txBody>
      </p:sp>
      <p:graphicFrame>
        <p:nvGraphicFramePr>
          <p:cNvPr id="4" name="对象 2"/>
          <p:cNvGraphicFramePr/>
          <p:nvPr/>
        </p:nvGraphicFramePr>
        <p:xfrm>
          <a:off x="1670050" y="1349375"/>
          <a:ext cx="20923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5" imgW="1295400" imgH="711200" progId="Equation.DSMT4">
                  <p:embed/>
                </p:oleObj>
              </mc:Choice>
              <mc:Fallback>
                <p:oleObj r:id="rId5" imgW="1295400" imgH="711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0050" y="1349375"/>
                        <a:ext cx="2092325" cy="128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FCF6029-DE16-44D1-B6D2-5128611393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45" grpId="0"/>
      <p:bldP spid="10246" grpId="0"/>
      <p:bldP spid="102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243"/>
          <p:cNvSpPr txBox="1"/>
          <p:nvPr/>
        </p:nvSpPr>
        <p:spPr>
          <a:xfrm>
            <a:off x="3151188" y="186869"/>
            <a:ext cx="40322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</a:rPr>
              <a:t>分块矩阵的转置</a:t>
            </a:r>
          </a:p>
        </p:txBody>
      </p:sp>
      <p:graphicFrame>
        <p:nvGraphicFramePr>
          <p:cNvPr id="6" name="对象 9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3336"/>
              </p:ext>
            </p:extLst>
          </p:nvPr>
        </p:nvGraphicFramePr>
        <p:xfrm>
          <a:off x="1533207" y="2492896"/>
          <a:ext cx="24526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3" imgW="1333500" imgH="711200" progId="Equation.DSMT4">
                  <p:embed/>
                </p:oleObj>
              </mc:Choice>
              <mc:Fallback>
                <p:oleObj r:id="rId3" imgW="1333500" imgH="711200" progId="Equation.DSMT4">
                  <p:embed/>
                  <p:pic>
                    <p:nvPicPr>
                      <p:cNvPr id="6" name="对象 9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207" y="2492896"/>
                        <a:ext cx="2452687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9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17684"/>
              </p:ext>
            </p:extLst>
          </p:nvPr>
        </p:nvGraphicFramePr>
        <p:xfrm>
          <a:off x="4572000" y="2492896"/>
          <a:ext cx="238696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5" imgW="1548765" imgH="736600" progId="Equation.DSMT4">
                  <p:embed/>
                </p:oleObj>
              </mc:Choice>
              <mc:Fallback>
                <p:oleObj r:id="rId5" imgW="1548765" imgH="736600" progId="Equation.DSMT4">
                  <p:embed/>
                  <p:pic>
                    <p:nvPicPr>
                      <p:cNvPr id="7" name="对象 9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2492896"/>
                        <a:ext cx="2386965" cy="1260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文本框 103"/>
          <p:cNvSpPr txBox="1"/>
          <p:nvPr/>
        </p:nvSpPr>
        <p:spPr>
          <a:xfrm>
            <a:off x="4003674" y="2855163"/>
            <a:ext cx="571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Calibri" panose="020F0502020204030204" pitchFamily="34" charset="0"/>
              </a:rPr>
              <a:t>则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8844" y="3315221"/>
            <a:ext cx="431800" cy="503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5869" y="2492896"/>
            <a:ext cx="431800" cy="504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5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FCF6029-DE16-44D1-B6D2-5128611393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22297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4" grpId="0"/>
      <p:bldP spid="8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41994"/>
          <p:cNvSpPr txBox="1"/>
          <p:nvPr/>
        </p:nvSpPr>
        <p:spPr>
          <a:xfrm>
            <a:off x="3059832" y="185738"/>
            <a:ext cx="40322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</a:rPr>
              <a:t>分块矩阵的乘法</a:t>
            </a:r>
          </a:p>
        </p:txBody>
      </p:sp>
      <p:sp>
        <p:nvSpPr>
          <p:cNvPr id="41996" name="文本框 41995"/>
          <p:cNvSpPr txBox="1"/>
          <p:nvPr/>
        </p:nvSpPr>
        <p:spPr>
          <a:xfrm>
            <a:off x="376238" y="1160463"/>
            <a:ext cx="10080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条件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82675" y="1160463"/>
            <a:ext cx="71501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m</a:t>
            </a:r>
            <a:r>
              <a:rPr lang="en-US" altLang="zh-CN" sz="2000" b="1" dirty="0"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矩阵，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lang="en-US" altLang="zh-CN" sz="2000" b="1" dirty="0">
                <a:sym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矩阵，分块为</a:t>
            </a:r>
            <a:endParaRPr lang="en-US" altLang="zh-CN" sz="2800" b="1" dirty="0">
              <a:sym typeface="宋体" panose="02010600030101010101" pitchFamily="2" charset="-122"/>
            </a:endParaRPr>
          </a:p>
        </p:txBody>
      </p:sp>
      <p:graphicFrame>
        <p:nvGraphicFramePr>
          <p:cNvPr id="41987" name="对象 41986"/>
          <p:cNvGraphicFramePr/>
          <p:nvPr/>
        </p:nvGraphicFramePr>
        <p:xfrm>
          <a:off x="1008063" y="1700213"/>
          <a:ext cx="7129462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6337300" imgH="1536700" progId="Equation.3">
                  <p:embed/>
                </p:oleObj>
              </mc:Choice>
              <mc:Fallback>
                <p:oleObj r:id="rId3" imgW="6337300" imgH="1536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8063" y="1700213"/>
                        <a:ext cx="7129462" cy="1325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文本框 41991"/>
          <p:cNvSpPr txBox="1"/>
          <p:nvPr/>
        </p:nvSpPr>
        <p:spPr>
          <a:xfrm>
            <a:off x="546100" y="3552825"/>
            <a:ext cx="72723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…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必须具有同样的列数； </a:t>
            </a:r>
          </a:p>
        </p:txBody>
      </p:sp>
      <p:sp>
        <p:nvSpPr>
          <p:cNvPr id="41990" name="文本框 41989"/>
          <p:cNvSpPr txBox="1"/>
          <p:nvPr/>
        </p:nvSpPr>
        <p:spPr>
          <a:xfrm>
            <a:off x="546100" y="2949575"/>
            <a:ext cx="72723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…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t  </a:t>
            </a:r>
            <a:r>
              <a:rPr lang="zh-CN" altLang="en-US" sz="2800" b="1" dirty="0">
                <a:latin typeface="Times New Roman" panose="02020603050405020304" pitchFamily="18" charset="0"/>
              </a:rPr>
              <a:t>必须具有同样的行数；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6100" y="4149725"/>
            <a:ext cx="86233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12,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… 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t 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的列数分别等于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11,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21,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… ,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t 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的行数；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1997" name="矩形 41996"/>
          <p:cNvSpPr/>
          <p:nvPr/>
        </p:nvSpPr>
        <p:spPr>
          <a:xfrm>
            <a:off x="376238" y="5229696"/>
            <a:ext cx="1152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规则</a:t>
            </a:r>
          </a:p>
        </p:txBody>
      </p:sp>
      <p:graphicFrame>
        <p:nvGraphicFramePr>
          <p:cNvPr id="41998" name="对象 41997"/>
          <p:cNvGraphicFramePr/>
          <p:nvPr>
            <p:extLst>
              <p:ext uri="{D42A27DB-BD31-4B8C-83A1-F6EECF244321}">
                <p14:modId xmlns:p14="http://schemas.microsoft.com/office/powerpoint/2010/main" val="2960094677"/>
              </p:ext>
            </p:extLst>
          </p:nvPr>
        </p:nvGraphicFramePr>
        <p:xfrm>
          <a:off x="1384300" y="4883621"/>
          <a:ext cx="29432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5" imgW="3200400" imgH="1536700" progId="Equation.3">
                  <p:embed/>
                </p:oleObj>
              </mc:Choice>
              <mc:Fallback>
                <p:oleObj r:id="rId5" imgW="3200400" imgH="1536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4300" y="4883621"/>
                        <a:ext cx="2943225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9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6749"/>
              </p:ext>
            </p:extLst>
          </p:nvPr>
        </p:nvGraphicFramePr>
        <p:xfrm>
          <a:off x="4385168" y="5175722"/>
          <a:ext cx="1701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7" imgW="927100" imgH="431800" progId="Equation.DSMT4">
                  <p:embed/>
                </p:oleObj>
              </mc:Choice>
              <mc:Fallback>
                <p:oleObj r:id="rId7" imgW="927100" imgH="431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85168" y="5175722"/>
                        <a:ext cx="170180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6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546664"/>
              </p:ext>
            </p:extLst>
          </p:nvPr>
        </p:nvGraphicFramePr>
        <p:xfrm>
          <a:off x="6179043" y="5366222"/>
          <a:ext cx="2679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9" imgW="1663700" imgH="254000" progId="Equation.DSMT4">
                  <p:embed/>
                </p:oleObj>
              </mc:Choice>
              <mc:Fallback>
                <p:oleObj r:id="rId9" imgW="1663700" imgH="2540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9043" y="5366222"/>
                        <a:ext cx="2679700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矩形 41988"/>
          <p:cNvSpPr/>
          <p:nvPr/>
        </p:nvSpPr>
        <p:spPr>
          <a:xfrm>
            <a:off x="1819275" y="1700213"/>
            <a:ext cx="2271713" cy="45878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chemeClr val="accent2"/>
              </a:solidFill>
            </a:endParaRPr>
          </a:p>
        </p:txBody>
      </p:sp>
      <p:sp>
        <p:nvSpPr>
          <p:cNvPr id="41991" name="矩形 41990"/>
          <p:cNvSpPr/>
          <p:nvPr/>
        </p:nvSpPr>
        <p:spPr>
          <a:xfrm>
            <a:off x="5664200" y="1700213"/>
            <a:ext cx="454025" cy="132556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9975" y="4859808"/>
            <a:ext cx="43180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80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1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2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E9C1434-BA2D-4169-94EC-AB4AE3F61B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7881" y="750094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41996" grpId="0"/>
      <p:bldP spid="100" grpId="0"/>
      <p:bldP spid="41992" grpId="0"/>
      <p:bldP spid="41990" grpId="0"/>
      <p:bldP spid="6" grpId="0"/>
      <p:bldP spid="41997" grpId="0"/>
      <p:bldP spid="41989" grpId="0" bldLvl="0" animBg="1"/>
      <p:bldP spid="41991" grpId="0" bldLvl="0" animBg="1"/>
      <p:bldP spid="4" grpId="0" bldLvl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646</Words>
  <Application>Microsoft Office PowerPoint</Application>
  <PresentationFormat>全屏显示(4:3)</PresentationFormat>
  <Paragraphs>106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黑体</vt:lpstr>
      <vt:lpstr>宋体</vt:lpstr>
      <vt:lpstr>微软雅黑</vt:lpstr>
      <vt:lpstr>Agency FB</vt:lpstr>
      <vt:lpstr>Arial</vt:lpstr>
      <vt:lpstr>Calibri</vt:lpstr>
      <vt:lpstr>Times New Roman</vt:lpstr>
      <vt:lpstr>默认设计模板</vt:lpstr>
      <vt:lpstr>模板</vt:lpstr>
      <vt:lpstr>Microsoft Equation 3.0</vt:lpstr>
      <vt:lpstr>MathType 6.0 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52</cp:revision>
  <dcterms:created xsi:type="dcterms:W3CDTF">2016-12-02T08:56:00Z</dcterms:created>
  <dcterms:modified xsi:type="dcterms:W3CDTF">2022-05-20T03:32:01Z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6FFC2A602E3C45C9A00C8CCEC47DC63B</vt:lpwstr>
  </property>
</Properties>
</file>