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31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11" r:id="rId11"/>
    <p:sldId id="289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0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42" y="102"/>
      </p:cViewPr>
      <p:guideLst>
        <p:guide orient="horz" pos="2161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5" Type="http://schemas.openxmlformats.org/officeDocument/2006/relationships/image" Target="../media/image12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18" Type="http://schemas.openxmlformats.org/officeDocument/2006/relationships/image" Target="../media/image39.wmf"/><Relationship Id="rId26" Type="http://schemas.openxmlformats.org/officeDocument/2006/relationships/image" Target="../media/image47.wmf"/><Relationship Id="rId3" Type="http://schemas.openxmlformats.org/officeDocument/2006/relationships/image" Target="../media/image24.wmf"/><Relationship Id="rId21" Type="http://schemas.openxmlformats.org/officeDocument/2006/relationships/image" Target="../media/image42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17" Type="http://schemas.openxmlformats.org/officeDocument/2006/relationships/image" Target="../media/image38.wmf"/><Relationship Id="rId25" Type="http://schemas.openxmlformats.org/officeDocument/2006/relationships/image" Target="../media/image46.wmf"/><Relationship Id="rId2" Type="http://schemas.openxmlformats.org/officeDocument/2006/relationships/image" Target="../media/image23.wmf"/><Relationship Id="rId16" Type="http://schemas.openxmlformats.org/officeDocument/2006/relationships/image" Target="../media/image37.wmf"/><Relationship Id="rId20" Type="http://schemas.openxmlformats.org/officeDocument/2006/relationships/image" Target="../media/image41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24" Type="http://schemas.openxmlformats.org/officeDocument/2006/relationships/image" Target="../media/image45.wmf"/><Relationship Id="rId5" Type="http://schemas.openxmlformats.org/officeDocument/2006/relationships/image" Target="../media/image26.wmf"/><Relationship Id="rId15" Type="http://schemas.openxmlformats.org/officeDocument/2006/relationships/image" Target="../media/image36.wmf"/><Relationship Id="rId23" Type="http://schemas.openxmlformats.org/officeDocument/2006/relationships/image" Target="../media/image44.wmf"/><Relationship Id="rId10" Type="http://schemas.openxmlformats.org/officeDocument/2006/relationships/image" Target="../media/image31.wmf"/><Relationship Id="rId19" Type="http://schemas.openxmlformats.org/officeDocument/2006/relationships/image" Target="../media/image40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Relationship Id="rId22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51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483697-3A27-420D-ABEF-6B09EA6164A4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2022/5/20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EBAD9C-43B9-4737-A69F-46D00C68760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50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765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365125"/>
            <a:ext cx="1995488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7078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7CE6E-C9E5-4863-B2A0-86E53687855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837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矩形 58375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矩形 58376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9" name="标题 58378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00FF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9" Type="http://schemas.openxmlformats.org/officeDocument/2006/relationships/image" Target="../media/image39.wmf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7.wmf"/><Relationship Id="rId42" Type="http://schemas.openxmlformats.org/officeDocument/2006/relationships/oleObject" Target="../embeddings/oleObject35.bin"/><Relationship Id="rId47" Type="http://schemas.openxmlformats.org/officeDocument/2006/relationships/image" Target="../media/image43.wmf"/><Relationship Id="rId50" Type="http://schemas.openxmlformats.org/officeDocument/2006/relationships/oleObject" Target="../embeddings/oleObject40.bin"/><Relationship Id="rId55" Type="http://schemas.openxmlformats.org/officeDocument/2006/relationships/image" Target="../media/image46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38" Type="http://schemas.openxmlformats.org/officeDocument/2006/relationships/oleObject" Target="../embeddings/oleObject33.bin"/><Relationship Id="rId46" Type="http://schemas.openxmlformats.org/officeDocument/2006/relationships/oleObject" Target="../embeddings/oleObject37.bin"/><Relationship Id="rId59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28.bin"/><Relationship Id="rId41" Type="http://schemas.openxmlformats.org/officeDocument/2006/relationships/image" Target="../media/image40.wmf"/><Relationship Id="rId54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37" Type="http://schemas.openxmlformats.org/officeDocument/2006/relationships/oleObject" Target="../embeddings/oleObject32.bin"/><Relationship Id="rId40" Type="http://schemas.openxmlformats.org/officeDocument/2006/relationships/oleObject" Target="../embeddings/oleObject34.bin"/><Relationship Id="rId45" Type="http://schemas.openxmlformats.org/officeDocument/2006/relationships/image" Target="../media/image42.wmf"/><Relationship Id="rId53" Type="http://schemas.openxmlformats.org/officeDocument/2006/relationships/image" Target="../media/image45.wmf"/><Relationship Id="rId58" Type="http://schemas.openxmlformats.org/officeDocument/2006/relationships/image" Target="../media/image5.png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4.wmf"/><Relationship Id="rId36" Type="http://schemas.openxmlformats.org/officeDocument/2006/relationships/image" Target="../media/image38.wmf"/><Relationship Id="rId49" Type="http://schemas.openxmlformats.org/officeDocument/2006/relationships/oleObject" Target="../embeddings/oleObject39.bin"/><Relationship Id="rId57" Type="http://schemas.openxmlformats.org/officeDocument/2006/relationships/image" Target="../media/image47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4" Type="http://schemas.openxmlformats.org/officeDocument/2006/relationships/oleObject" Target="../embeddings/oleObject36.bin"/><Relationship Id="rId52" Type="http://schemas.openxmlformats.org/officeDocument/2006/relationships/oleObject" Target="../embeddings/oleObject41.bin"/><Relationship Id="rId60" Type="http://schemas.openxmlformats.org/officeDocument/2006/relationships/image" Target="../media/image7.png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31.bin"/><Relationship Id="rId43" Type="http://schemas.openxmlformats.org/officeDocument/2006/relationships/image" Target="../media/image41.wmf"/><Relationship Id="rId48" Type="http://schemas.openxmlformats.org/officeDocument/2006/relationships/oleObject" Target="../embeddings/oleObject38.bin"/><Relationship Id="rId56" Type="http://schemas.openxmlformats.org/officeDocument/2006/relationships/oleObject" Target="../embeddings/oleObject43.bin"/><Relationship Id="rId8" Type="http://schemas.openxmlformats.org/officeDocument/2006/relationships/image" Target="../media/image24.wmf"/><Relationship Id="rId51" Type="http://schemas.openxmlformats.org/officeDocument/2006/relationships/image" Target="../media/image44.wmf"/><Relationship Id="rId3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63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37" Type="http://schemas.openxmlformats.org/officeDocument/2006/relationships/image" Target="../media/image7.png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60.wmf"/><Relationship Id="rId36" Type="http://schemas.openxmlformats.org/officeDocument/2006/relationships/image" Target="../media/image6.png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61.wmf"/><Relationship Id="rId35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6.wmf"/><Relationship Id="rId19" Type="http://schemas.openxmlformats.org/officeDocument/2006/relationships/image" Target="../media/image7.png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76.bin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79.wmf"/><Relationship Id="rId34" Type="http://schemas.openxmlformats.org/officeDocument/2006/relationships/image" Target="../media/image84.wmf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7.wmf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80.wmf"/><Relationship Id="rId32" Type="http://schemas.openxmlformats.org/officeDocument/2006/relationships/image" Target="../media/image83.wmf"/><Relationship Id="rId37" Type="http://schemas.openxmlformats.org/officeDocument/2006/relationships/image" Target="../media/image7.png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76.wmf"/><Relationship Id="rId23" Type="http://schemas.openxmlformats.org/officeDocument/2006/relationships/oleObject" Target="../embeddings/oleObject79.bin"/><Relationship Id="rId28" Type="http://schemas.openxmlformats.org/officeDocument/2006/relationships/oleObject" Target="../embeddings/oleObject82.bin"/><Relationship Id="rId36" Type="http://schemas.openxmlformats.org/officeDocument/2006/relationships/image" Target="../media/image6.png"/><Relationship Id="rId10" Type="http://schemas.openxmlformats.org/officeDocument/2006/relationships/image" Target="../media/image74.wmf"/><Relationship Id="rId19" Type="http://schemas.openxmlformats.org/officeDocument/2006/relationships/image" Target="../media/image78.wmf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2.wmf"/><Relationship Id="rId35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9.wmf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2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89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9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6.png"/><Relationship Id="rId4" Type="http://schemas.openxmlformats.org/officeDocument/2006/relationships/image" Target="../media/image98.wmf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1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6.png"/><Relationship Id="rId4" Type="http://schemas.openxmlformats.org/officeDocument/2006/relationships/image" Target="../media/image100.wmf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image" Target="../media/image7.png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5.wmf"/><Relationship Id="rId26" Type="http://schemas.openxmlformats.org/officeDocument/2006/relationships/image" Target="../media/image119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34" Type="http://schemas.openxmlformats.org/officeDocument/2006/relationships/image" Target="../media/image6.png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29" Type="http://schemas.openxmlformats.org/officeDocument/2006/relationships/oleObject" Target="../embeddings/oleObject12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18.wmf"/><Relationship Id="rId32" Type="http://schemas.openxmlformats.org/officeDocument/2006/relationships/image" Target="../media/image122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20.wmf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19.bin"/><Relationship Id="rId31" Type="http://schemas.openxmlformats.org/officeDocument/2006/relationships/oleObject" Target="../embeddings/oleObject125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21.wmf"/><Relationship Id="rId35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4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27.bin"/><Relationship Id="rId15" Type="http://schemas.openxmlformats.org/officeDocument/2006/relationships/image" Target="../media/image127.wmf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9.bin"/><Relationship Id="rId14" Type="http://schemas.openxmlformats.org/officeDocument/2006/relationships/oleObject" Target="../embeddings/oleObject1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3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38.wmf"/><Relationship Id="rId32" Type="http://schemas.openxmlformats.org/officeDocument/2006/relationships/image" Target="../media/image6.png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140.wmf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39.bin"/><Relationship Id="rId31" Type="http://schemas.openxmlformats.org/officeDocument/2006/relationships/image" Target="../media/image5.png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43.bin"/><Relationship Id="rId30" Type="http://schemas.openxmlformats.org/officeDocument/2006/relationships/image" Target="../media/image14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46.wmf"/><Relationship Id="rId18" Type="http://schemas.openxmlformats.org/officeDocument/2006/relationships/oleObject" Target="../embeddings/oleObject153.bin"/><Relationship Id="rId3" Type="http://schemas.openxmlformats.org/officeDocument/2006/relationships/oleObject" Target="../embeddings/oleObject145.bin"/><Relationship Id="rId21" Type="http://schemas.openxmlformats.org/officeDocument/2006/relationships/image" Target="../media/image7.png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2.bin"/><Relationship Id="rId20" Type="http://schemas.openxmlformats.org/officeDocument/2006/relationships/image" Target="../media/image6.png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45.wmf"/><Relationship Id="rId5" Type="http://schemas.openxmlformats.org/officeDocument/2006/relationships/oleObject" Target="../embeddings/oleObject146.bin"/><Relationship Id="rId15" Type="http://schemas.openxmlformats.org/officeDocument/2006/relationships/image" Target="../media/image147.w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5.png"/><Relationship Id="rId4" Type="http://schemas.openxmlformats.org/officeDocument/2006/relationships/image" Target="../media/image142.wmf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5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3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0.wmf"/><Relationship Id="rId11" Type="http://schemas.openxmlformats.org/officeDocument/2006/relationships/image" Target="../media/image152.wmf"/><Relationship Id="rId5" Type="http://schemas.openxmlformats.org/officeDocument/2006/relationships/oleObject" Target="../embeddings/oleObject155.bin"/><Relationship Id="rId15" Type="http://schemas.openxmlformats.org/officeDocument/2006/relationships/image" Target="../media/image6.png"/><Relationship Id="rId10" Type="http://schemas.openxmlformats.org/officeDocument/2006/relationships/oleObject" Target="../embeddings/oleObject158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1.wmf"/><Relationship Id="rId3" Type="http://schemas.openxmlformats.org/officeDocument/2006/relationships/oleObject" Target="../embeddings/oleObject160.bin"/><Relationship Id="rId21" Type="http://schemas.openxmlformats.org/officeDocument/2006/relationships/image" Target="../media/image7.png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6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57.wmf"/><Relationship Id="rId19" Type="http://schemas.openxmlformats.org/officeDocument/2006/relationships/image" Target="../media/image5.png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9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4">
            <a:extLst>
              <a:ext uri="{FF2B5EF4-FFF2-40B4-BE49-F238E27FC236}">
                <a16:creationId xmlns:a16="http://schemas.microsoft.com/office/drawing/2014/main" id="{0148964F-B05E-48A6-B4D8-FB78C3A453D5}"/>
              </a:ext>
            </a:extLst>
          </p:cNvPr>
          <p:cNvGrpSpPr/>
          <p:nvPr/>
        </p:nvGrpSpPr>
        <p:grpSpPr bwMode="auto">
          <a:xfrm>
            <a:off x="573088" y="3917950"/>
            <a:ext cx="4191000" cy="1163638"/>
            <a:chOff x="-102" y="52752"/>
            <a:chExt cx="4192057" cy="1164373"/>
          </a:xfrm>
        </p:grpSpPr>
        <p:sp>
          <p:nvSpPr>
            <p:cNvPr id="11" name="文本框 3">
              <a:extLst>
                <a:ext uri="{FF2B5EF4-FFF2-40B4-BE49-F238E27FC236}">
                  <a16:creationId xmlns:a16="http://schemas.microsoft.com/office/drawing/2014/main" id="{3A26669B-7453-4ED4-BCD5-28C866822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2" y="52752"/>
              <a:ext cx="4192057" cy="11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600">
                  <a:solidFill>
                    <a:srgbClr val="8C1529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线性代数</a:t>
              </a:r>
              <a:r>
                <a:rPr lang="en-US" altLang="zh-CN" sz="6600">
                  <a:solidFill>
                    <a:srgbClr val="831424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   </a:t>
              </a:r>
              <a:endParaRPr lang="zh-CN" altLang="zh-CN" sz="32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3" name="组合 2">
              <a:extLst>
                <a:ext uri="{FF2B5EF4-FFF2-40B4-BE49-F238E27FC236}">
                  <a16:creationId xmlns:a16="http://schemas.microsoft.com/office/drawing/2014/main" id="{81E112A1-D8FD-4555-A6FC-29CA13A2922B}"/>
                </a:ext>
              </a:extLst>
            </p:cNvPr>
            <p:cNvGrpSpPr/>
            <p:nvPr/>
          </p:nvGrpSpPr>
          <p:grpSpPr bwMode="auto">
            <a:xfrm>
              <a:off x="0" y="1006332"/>
              <a:ext cx="3736044" cy="210793"/>
              <a:chOff x="0" y="-101664"/>
              <a:chExt cx="3736044" cy="210793"/>
            </a:xfrm>
          </p:grpSpPr>
          <p:cxnSp>
            <p:nvCxnSpPr>
              <p:cNvPr id="14" name="直接连接符 5">
                <a:extLst>
                  <a:ext uri="{FF2B5EF4-FFF2-40B4-BE49-F238E27FC236}">
                    <a16:creationId xmlns:a16="http://schemas.microsoft.com/office/drawing/2014/main" id="{95335FF2-9479-4A7C-B3C9-D4C34C75090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52698"/>
                <a:ext cx="3324200" cy="0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等腰三角形 10">
                <a:extLst>
                  <a:ext uri="{FF2B5EF4-FFF2-40B4-BE49-F238E27FC236}">
                    <a16:creationId xmlns:a16="http://schemas.microsoft.com/office/drawing/2014/main" id="{CB80917C-1A1F-4099-9DAD-0EDE80BA3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524" y="-101664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002060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组合 4">
            <a:extLst>
              <a:ext uri="{FF2B5EF4-FFF2-40B4-BE49-F238E27FC236}">
                <a16:creationId xmlns:a16="http://schemas.microsoft.com/office/drawing/2014/main" id="{CF68496E-14B4-4223-9AC1-309084544EE8}"/>
              </a:ext>
            </a:extLst>
          </p:cNvPr>
          <p:cNvGrpSpPr/>
          <p:nvPr/>
        </p:nvGrpSpPr>
        <p:grpSpPr bwMode="auto">
          <a:xfrm>
            <a:off x="611505" y="5283200"/>
            <a:ext cx="2880375" cy="646331"/>
            <a:chOff x="-29950" y="52752"/>
            <a:chExt cx="2880652" cy="647696"/>
          </a:xfrm>
        </p:grpSpPr>
        <p:sp>
          <p:nvSpPr>
            <p:cNvPr id="17" name="文本框 3">
              <a:extLst>
                <a:ext uri="{FF2B5EF4-FFF2-40B4-BE49-F238E27FC236}">
                  <a16:creationId xmlns:a16="http://schemas.microsoft.com/office/drawing/2014/main" id="{27E7A766-3913-4E09-B60D-4DFC863F1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2" y="52752"/>
              <a:ext cx="2768973" cy="64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第二章 </a:t>
              </a:r>
              <a:r>
                <a:rPr lang="en-US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</a:t>
              </a:r>
            </a:p>
          </p:txBody>
        </p:sp>
        <p:cxnSp>
          <p:nvCxnSpPr>
            <p:cNvPr id="18" name="直接连接符 9">
              <a:extLst>
                <a:ext uri="{FF2B5EF4-FFF2-40B4-BE49-F238E27FC236}">
                  <a16:creationId xmlns:a16="http://schemas.microsoft.com/office/drawing/2014/main" id="{FC6A2615-4E60-4D06-BFF1-25BC6F6BEA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9950" y="647731"/>
              <a:ext cx="2880652" cy="0"/>
            </a:xfrm>
            <a:prstGeom prst="line">
              <a:avLst/>
            </a:prstGeom>
            <a:noFill/>
            <a:ln w="6350">
              <a:solidFill>
                <a:srgbClr val="0D0D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对象 1290"/>
          <p:cNvGraphicFramePr>
            <a:graphicFrameLocks noChangeAspect="1"/>
          </p:cNvGraphicFramePr>
          <p:nvPr/>
        </p:nvGraphicFramePr>
        <p:xfrm>
          <a:off x="2212817" y="117475"/>
          <a:ext cx="261493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r:id="rId3" imgW="1562100" imgH="914400" progId="Equation.DSMT4">
                  <p:embed/>
                </p:oleObj>
              </mc:Choice>
              <mc:Fallback>
                <p:oleObj r:id="rId3" imgW="1562100" imgH="9144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2817" y="117475"/>
                        <a:ext cx="2614930" cy="153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551113" y="1673225"/>
          <a:ext cx="19589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r:id="rId5" imgW="1193800" imgH="914400" progId="Equation.DSMT4">
                  <p:embed/>
                </p:oleObj>
              </mc:Choice>
              <mc:Fallback>
                <p:oleObj r:id="rId5" imgW="1193800" imgH="9144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1113" y="1673225"/>
                        <a:ext cx="1958975" cy="150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171575" y="2163763"/>
          <a:ext cx="546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r:id="rId7" imgW="445135" imgH="420370" progId="Equation.DSMT4">
                  <p:embed/>
                </p:oleObj>
              </mc:Choice>
              <mc:Fallback>
                <p:oleObj r:id="rId7" imgW="445135" imgH="42037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1575" y="2163763"/>
                        <a:ext cx="54610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7173"/>
          <p:cNvGraphicFramePr/>
          <p:nvPr/>
        </p:nvGraphicFramePr>
        <p:xfrm>
          <a:off x="1751013" y="2054225"/>
          <a:ext cx="6223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r:id="rId9" imgW="1040765" imgH="419100" progId="Equation.3">
                  <p:embed/>
                </p:oleObj>
              </mc:Choice>
              <mc:Fallback>
                <p:oleObj r:id="rId9" imgW="1040765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1013" y="2054225"/>
                        <a:ext cx="622300" cy="250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7174"/>
          <p:cNvGraphicFramePr/>
          <p:nvPr/>
        </p:nvGraphicFramePr>
        <p:xfrm>
          <a:off x="1770063" y="2555875"/>
          <a:ext cx="5905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r:id="rId11" imgW="799465" imgH="431800" progId="Equation.3">
                  <p:embed/>
                </p:oleObj>
              </mc:Choice>
              <mc:Fallback>
                <p:oleObj r:id="rId11" imgW="799465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70063" y="2555875"/>
                        <a:ext cx="590550" cy="250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任意多边形 7175"/>
          <p:cNvSpPr/>
          <p:nvPr/>
        </p:nvSpPr>
        <p:spPr>
          <a:xfrm rot="374069">
            <a:off x="1754188" y="2413000"/>
            <a:ext cx="633412" cy="76200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76200"/>
              </a:cxn>
              <a:cxn ang="0">
                <a:pos x="194896" y="0"/>
              </a:cxn>
              <a:cxn ang="0">
                <a:pos x="389792" y="76200"/>
              </a:cxn>
              <a:cxn ang="0">
                <a:pos x="633412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2690813" y="2422525"/>
          <a:ext cx="16335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r:id="rId13" imgW="1079500" imgH="215900" progId="Equation.DSMT4">
                  <p:embed/>
                </p:oleObj>
              </mc:Choice>
              <mc:Fallback>
                <p:oleObj r:id="rId13" imgW="1079500" imgH="2159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90813" y="2422525"/>
                        <a:ext cx="1633537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736850" y="1682750"/>
          <a:ext cx="15970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r:id="rId15" imgW="1002665" imgH="215900" progId="Equation.DSMT4">
                  <p:embed/>
                </p:oleObj>
              </mc:Choice>
              <mc:Fallback>
                <p:oleObj r:id="rId15" imgW="1002665" imgH="2159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36850" y="1682750"/>
                        <a:ext cx="159702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2690813" y="2058988"/>
          <a:ext cx="163353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r:id="rId17" imgW="1066800" imgH="215900" progId="Equation.DSMT4">
                  <p:embed/>
                </p:oleObj>
              </mc:Choice>
              <mc:Fallback>
                <p:oleObj r:id="rId17" imgW="1066800" imgH="2159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90813" y="2058988"/>
                        <a:ext cx="1633537" cy="34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4589463" y="1778000"/>
          <a:ext cx="6175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r:id="rId19" imgW="393700" imgH="228600" progId="Equation.3">
                  <p:embed/>
                </p:oleObj>
              </mc:Choice>
              <mc:Fallback>
                <p:oleObj r:id="rId19" imgW="3937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89463" y="1778000"/>
                        <a:ext cx="617537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4610100" y="2124075"/>
          <a:ext cx="617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r:id="rId21" imgW="457200" imgH="228600" progId="Equation.3">
                  <p:embed/>
                </p:oleObj>
              </mc:Choice>
              <mc:Fallback>
                <p:oleObj r:id="rId21" imgW="4572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10100" y="2124075"/>
                        <a:ext cx="6175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4610100" y="2647950"/>
          <a:ext cx="65405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r:id="rId23" imgW="1016000" imgH="419100" progId="Equation.DSMT4">
                  <p:embed/>
                </p:oleObj>
              </mc:Choice>
              <mc:Fallback>
                <p:oleObj r:id="rId23" imgW="1016000" imgH="4191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10100" y="2647950"/>
                        <a:ext cx="654050" cy="211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374069">
            <a:off x="4518025" y="2520950"/>
            <a:ext cx="695325" cy="76200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76200"/>
              </a:cxn>
              <a:cxn ang="0">
                <a:pos x="213946" y="0"/>
              </a:cxn>
              <a:cxn ang="0">
                <a:pos x="427892" y="76200"/>
              </a:cxn>
              <a:cxn ang="0">
                <a:pos x="695325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5318125" y="1547813"/>
          <a:ext cx="20351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r:id="rId25" imgW="1168400" imgH="914400" progId="Equation.DSMT4">
                  <p:embed/>
                </p:oleObj>
              </mc:Choice>
              <mc:Fallback>
                <p:oleObj r:id="rId25" imgW="1168400" imgH="914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18125" y="1547813"/>
                        <a:ext cx="2035175" cy="159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5448300" y="1982788"/>
          <a:ext cx="18161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r:id="rId27" imgW="1041400" imgH="215900" progId="Equation.DSMT4">
                  <p:embed/>
                </p:oleObj>
              </mc:Choice>
              <mc:Fallback>
                <p:oleObj r:id="rId27" imgW="1041400" imgH="215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48300" y="1982788"/>
                        <a:ext cx="1816100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5422900" y="2416175"/>
          <a:ext cx="18383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r:id="rId29" imgW="1130300" imgH="215900" progId="Equation.DSMT4">
                  <p:embed/>
                </p:oleObj>
              </mc:Choice>
              <mc:Fallback>
                <p:oleObj r:id="rId29" imgW="1130300" imgH="215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422900" y="2416175"/>
                        <a:ext cx="183832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5448300" y="2851150"/>
          <a:ext cx="17557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r:id="rId31" imgW="1079500" imgH="215900" progId="Equation.DSMT4">
                  <p:embed/>
                </p:oleObj>
              </mc:Choice>
              <mc:Fallback>
                <p:oleObj r:id="rId31" imgW="1079500" imgH="215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448300" y="2851150"/>
                        <a:ext cx="175577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8" name="对象 20537"/>
          <p:cNvGraphicFramePr/>
          <p:nvPr/>
        </p:nvGraphicFramePr>
        <p:xfrm>
          <a:off x="1841500" y="3435350"/>
          <a:ext cx="4873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r:id="rId33" imgW="367665" imgH="215900" progId="Equation.3">
                  <p:embed/>
                </p:oleObj>
              </mc:Choice>
              <mc:Fallback>
                <p:oleObj r:id="rId33" imgW="367665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841500" y="3435350"/>
                        <a:ext cx="487363" cy="271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9" name="对象 20538"/>
          <p:cNvGraphicFramePr/>
          <p:nvPr/>
        </p:nvGraphicFramePr>
        <p:xfrm>
          <a:off x="1781175" y="4287838"/>
          <a:ext cx="58420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r:id="rId35" imgW="1028700" imgH="419100" progId="Equation.3">
                  <p:embed/>
                </p:oleObj>
              </mc:Choice>
              <mc:Fallback>
                <p:oleObj r:id="rId35" imgW="1028700" imgH="419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81175" y="4287838"/>
                        <a:ext cx="584200" cy="22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0" name="任意多边形 20539"/>
          <p:cNvSpPr/>
          <p:nvPr/>
        </p:nvSpPr>
        <p:spPr>
          <a:xfrm rot="374069">
            <a:off x="1752600" y="4121150"/>
            <a:ext cx="608013" cy="80963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80963"/>
              </a:cxn>
              <a:cxn ang="0">
                <a:pos x="187081" y="0"/>
              </a:cxn>
              <a:cxn ang="0">
                <a:pos x="374162" y="80963"/>
              </a:cxn>
              <a:cxn ang="0">
                <a:pos x="608013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" name="Object 21"/>
          <p:cNvGraphicFramePr>
            <a:graphicFrameLocks noChangeAspect="1"/>
          </p:cNvGraphicFramePr>
          <p:nvPr/>
        </p:nvGraphicFramePr>
        <p:xfrm>
          <a:off x="2576513" y="3221038"/>
          <a:ext cx="201612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r:id="rId37" imgW="1168400" imgH="914400" progId="Equation.DSMT4">
                  <p:embed/>
                </p:oleObj>
              </mc:Choice>
              <mc:Fallback>
                <p:oleObj r:id="rId37" imgW="1168400" imgH="914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76513" y="3221038"/>
                        <a:ext cx="2016125" cy="157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2690813" y="3671888"/>
          <a:ext cx="17208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r:id="rId38" imgW="1002665" imgH="215900" progId="Equation.DSMT4">
                  <p:embed/>
                </p:oleObj>
              </mc:Choice>
              <mc:Fallback>
                <p:oleObj r:id="rId38" imgW="1002665" imgH="215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690813" y="3671888"/>
                        <a:ext cx="17208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2714625" y="4111625"/>
          <a:ext cx="16827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r:id="rId40" imgW="1041400" imgH="215900" progId="Equation.DSMT4">
                  <p:embed/>
                </p:oleObj>
              </mc:Choice>
              <mc:Fallback>
                <p:oleObj r:id="rId40" imgW="1041400" imgH="2159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714625" y="4111625"/>
                        <a:ext cx="16827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/>
          <p:nvPr/>
        </p:nvGraphicFramePr>
        <p:xfrm>
          <a:off x="2753202" y="4354830"/>
          <a:ext cx="166243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r:id="rId42" imgW="1028700" imgH="215900" progId="Equation.DSMT4">
                  <p:embed/>
                </p:oleObj>
              </mc:Choice>
              <mc:Fallback>
                <p:oleObj r:id="rId42" imgW="1028700" imgH="2159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753202" y="4354830"/>
                        <a:ext cx="166243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0" name="对象 20529"/>
          <p:cNvGraphicFramePr/>
          <p:nvPr/>
        </p:nvGraphicFramePr>
        <p:xfrm>
          <a:off x="4589463" y="3635375"/>
          <a:ext cx="7096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r:id="rId44" imgW="1066165" imgH="431800" progId="Equation.3">
                  <p:embed/>
                </p:oleObj>
              </mc:Choice>
              <mc:Fallback>
                <p:oleObj r:id="rId44" imgW="1066165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589463" y="3635375"/>
                        <a:ext cx="709612" cy="23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" name="对象 20530"/>
          <p:cNvGraphicFramePr/>
          <p:nvPr/>
        </p:nvGraphicFramePr>
        <p:xfrm>
          <a:off x="4627563" y="4062413"/>
          <a:ext cx="68580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r:id="rId46" imgW="1028065" imgH="431800" progId="Equation.3">
                  <p:embed/>
                </p:oleObj>
              </mc:Choice>
              <mc:Fallback>
                <p:oleObj r:id="rId46" imgW="1028065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627563" y="4062413"/>
                        <a:ext cx="685800" cy="22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2" name="任意多边形 20531"/>
          <p:cNvSpPr/>
          <p:nvPr/>
        </p:nvSpPr>
        <p:spPr>
          <a:xfrm rot="374069">
            <a:off x="4630738" y="3910013"/>
            <a:ext cx="598487" cy="104775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104775"/>
              </a:cxn>
              <a:cxn ang="0">
                <a:pos x="184150" y="0"/>
              </a:cxn>
              <a:cxn ang="0">
                <a:pos x="368300" y="104775"/>
              </a:cxn>
              <a:cxn ang="0">
                <a:pos x="598487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5448300" y="3219450"/>
          <a:ext cx="20193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r:id="rId48" imgW="1168400" imgH="914400" progId="Equation.DSMT4">
                  <p:embed/>
                </p:oleObj>
              </mc:Choice>
              <mc:Fallback>
                <p:oleObj r:id="rId48" imgW="1168400" imgH="914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48300" y="3219450"/>
                        <a:ext cx="2019300" cy="158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/>
          <p:nvPr/>
        </p:nvGraphicFramePr>
        <p:xfrm>
          <a:off x="5530850" y="3635375"/>
          <a:ext cx="18129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r:id="rId49" imgW="1002665" imgH="215900" progId="Equation.DSMT4">
                  <p:embed/>
                </p:oleObj>
              </mc:Choice>
              <mc:Fallback>
                <p:oleObj r:id="rId49" imgW="1002665" imgH="2159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530850" y="3635375"/>
                        <a:ext cx="181292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/>
          <p:nvPr/>
        </p:nvGraphicFramePr>
        <p:xfrm>
          <a:off x="5562600" y="4010025"/>
          <a:ext cx="17907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r:id="rId50" imgW="1028700" imgH="215900" progId="Equation.DSMT4">
                  <p:embed/>
                </p:oleObj>
              </mc:Choice>
              <mc:Fallback>
                <p:oleObj r:id="rId50" imgW="1028700" imgH="2159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562600" y="4010025"/>
                        <a:ext cx="179070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/>
          <p:nvPr/>
        </p:nvGraphicFramePr>
        <p:xfrm>
          <a:off x="5564188" y="4285933"/>
          <a:ext cx="17668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r:id="rId52" imgW="990600" imgH="215900" progId="Equation.DSMT4">
                  <p:embed/>
                </p:oleObj>
              </mc:Choice>
              <mc:Fallback>
                <p:oleObj r:id="rId52" imgW="990600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564188" y="4285933"/>
                        <a:ext cx="1766887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1814513" y="3787775"/>
          <a:ext cx="6635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r:id="rId54" imgW="533400" imgH="241300" progId="Equation.DSMT4">
                  <p:embed/>
                </p:oleObj>
              </mc:Choice>
              <mc:Fallback>
                <p:oleObj r:id="rId54" imgW="533400" imgH="241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814513" y="3787775"/>
                        <a:ext cx="663575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文本框 7169"/>
          <p:cNvSpPr txBox="1"/>
          <p:nvPr/>
        </p:nvSpPr>
        <p:spPr>
          <a:xfrm>
            <a:off x="952500" y="628650"/>
            <a:ext cx="14319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求矩阵</a:t>
            </a:r>
          </a:p>
        </p:txBody>
      </p:sp>
      <p:sp>
        <p:nvSpPr>
          <p:cNvPr id="14371" name="文本框 1"/>
          <p:cNvSpPr txBox="1"/>
          <p:nvPr/>
        </p:nvSpPr>
        <p:spPr>
          <a:xfrm>
            <a:off x="293688" y="628650"/>
            <a:ext cx="928687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</a:p>
        </p:txBody>
      </p:sp>
      <p:sp>
        <p:nvSpPr>
          <p:cNvPr id="14372" name="文本框 2"/>
          <p:cNvSpPr txBox="1"/>
          <p:nvPr/>
        </p:nvSpPr>
        <p:spPr>
          <a:xfrm>
            <a:off x="4827588" y="546100"/>
            <a:ext cx="14874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的秩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12750" y="2097088"/>
            <a:ext cx="4619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69938" y="4687888"/>
            <a:ext cx="7788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可以找到一个三阶的上三角形行列式为它的子式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" name="对象 1006"/>
          <p:cNvGraphicFramePr>
            <a:graphicFrameLocks noChangeAspect="1"/>
          </p:cNvGraphicFramePr>
          <p:nvPr/>
        </p:nvGraphicFramePr>
        <p:xfrm>
          <a:off x="3489325" y="5162550"/>
          <a:ext cx="15938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r:id="rId56" imgW="1041400" imgH="711200" progId="Equation.DSMT4">
                  <p:embed/>
                </p:oleObj>
              </mc:Choice>
              <mc:Fallback>
                <p:oleObj r:id="rId56" imgW="104140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3489325" y="5162550"/>
                        <a:ext cx="1593850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769938" y="5429250"/>
            <a:ext cx="20589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且不等于零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257425" y="5429250"/>
            <a:ext cx="1651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00075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3800" y="5361940"/>
            <a:ext cx="41198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，而所有四阶子式都为零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9463" y="6115050"/>
            <a:ext cx="27320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所以</a:t>
            </a:r>
            <a:r>
              <a:rPr lang="zh-CN" altLang="zh-CN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R(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)=3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zh-CN" altLang="en-US" sz="2800" i="1" dirty="0"/>
          </a:p>
        </p:txBody>
      </p:sp>
      <p:grpSp>
        <p:nvGrpSpPr>
          <p:cNvPr id="3" name="组合 56"/>
          <p:cNvGrpSpPr/>
          <p:nvPr/>
        </p:nvGrpSpPr>
        <p:grpSpPr>
          <a:xfrm>
            <a:off x="5558473" y="3662363"/>
            <a:ext cx="1744662" cy="866775"/>
            <a:chOff x="8719" y="5736"/>
            <a:chExt cx="2748" cy="1365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8719" y="5736"/>
              <a:ext cx="480" cy="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9194" y="5736"/>
              <a:ext cx="5" cy="57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9207" y="6306"/>
              <a:ext cx="1240" cy="6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10447" y="6366"/>
              <a:ext cx="8" cy="73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0454" y="7083"/>
              <a:ext cx="1013" cy="1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8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8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7916863" y="602773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8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8348663" y="602773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对象 1004"/>
          <p:cNvGraphicFramePr>
            <a:graphicFrameLocks noChangeAspect="1"/>
          </p:cNvGraphicFramePr>
          <p:nvPr/>
        </p:nvGraphicFramePr>
        <p:xfrm>
          <a:off x="2506663" y="158750"/>
          <a:ext cx="2322512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3" imgW="1600200" imgH="914400" progId="Equation.DSMT4">
                  <p:embed/>
                </p:oleObj>
              </mc:Choice>
              <mc:Fallback>
                <p:oleObj r:id="rId3" imgW="1600200" imgH="9144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6663" y="158750"/>
                        <a:ext cx="2322512" cy="1325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文本框 2"/>
          <p:cNvSpPr txBox="1"/>
          <p:nvPr/>
        </p:nvSpPr>
        <p:spPr>
          <a:xfrm>
            <a:off x="4176713" y="523875"/>
            <a:ext cx="21193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000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的秩．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1005"/>
          <p:cNvGraphicFramePr>
            <a:graphicFrameLocks noChangeAspect="1"/>
          </p:cNvGraphicFramePr>
          <p:nvPr/>
        </p:nvGraphicFramePr>
        <p:xfrm>
          <a:off x="2152650" y="1428750"/>
          <a:ext cx="19050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r:id="rId5" imgW="1231265" imgH="914400" progId="Equation.DSMT4">
                  <p:embed/>
                </p:oleObj>
              </mc:Choice>
              <mc:Fallback>
                <p:oleObj r:id="rId5" imgW="1231265" imgH="9144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2650" y="1428750"/>
                        <a:ext cx="1905000" cy="152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7125" y="4292600"/>
            <a:ext cx="7788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可以找到一个三阶的上三角</a:t>
            </a:r>
            <a:r>
              <a:rPr lang="zh-CN" altLang="zh-CN" sz="2800" b="1" dirty="0">
                <a:latin typeface="Times New Roman" panose="02020603050405020304" pitchFamily="18" charset="0"/>
                <a:sym typeface="+mn-ea"/>
              </a:rPr>
              <a:t>形</a:t>
            </a:r>
            <a:r>
              <a:rPr lang="zh-CN" altLang="zh-CN" sz="2800" b="1" dirty="0">
                <a:latin typeface="Times New Roman" panose="02020603050405020304" pitchFamily="18" charset="0"/>
              </a:rPr>
              <a:t>行列式为它的子式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对象 1006"/>
          <p:cNvGraphicFramePr>
            <a:graphicFrameLocks noChangeAspect="1"/>
          </p:cNvGraphicFramePr>
          <p:nvPr/>
        </p:nvGraphicFramePr>
        <p:xfrm>
          <a:off x="3786188" y="4814888"/>
          <a:ext cx="18653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r:id="rId7" imgW="1219200" imgH="711200" progId="Equation.DSMT4">
                  <p:embed/>
                </p:oleObj>
              </mc:Choice>
              <mc:Fallback>
                <p:oleObj r:id="rId7" imgW="1219200" imgH="711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86188" y="4814888"/>
                        <a:ext cx="1865312" cy="1077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891088" y="2873375"/>
          <a:ext cx="211772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9" imgW="1333500" imgH="914400" progId="Equation.DSMT4">
                  <p:embed/>
                </p:oleObj>
              </mc:Choice>
              <mc:Fallback>
                <p:oleObj r:id="rId9" imgW="1333500" imgH="9144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91088" y="2873375"/>
                        <a:ext cx="2117725" cy="1404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143125" y="2954338"/>
          <a:ext cx="2001838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r:id="rId11" imgW="1333500" imgH="914400" progId="Equation.DSMT4">
                  <p:embed/>
                </p:oleObj>
              </mc:Choice>
              <mc:Fallback>
                <p:oleObj r:id="rId11" imgW="1333500" imgH="9144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3125" y="2954338"/>
                        <a:ext cx="2001838" cy="1417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4886325" y="1428750"/>
          <a:ext cx="210026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r:id="rId13" imgW="1724660" imgH="1140460" progId="Equation.DSMT4">
                  <p:embed/>
                </p:oleObj>
              </mc:Choice>
              <mc:Fallback>
                <p:oleObj r:id="rId13" imgW="1724660" imgH="114046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6325" y="1428750"/>
                        <a:ext cx="2100263" cy="139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127125" y="5146675"/>
            <a:ext cx="20605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且不等于零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7176" name="任意多边形 7175"/>
          <p:cNvSpPr/>
          <p:nvPr/>
        </p:nvSpPr>
        <p:spPr>
          <a:xfrm rot="374069">
            <a:off x="1662113" y="2254250"/>
            <a:ext cx="487362" cy="80963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80963"/>
              </a:cxn>
              <a:cxn ang="0">
                <a:pos x="149958" y="0"/>
              </a:cxn>
              <a:cxn ang="0">
                <a:pos x="299915" y="80963"/>
              </a:cxn>
              <a:cxn ang="0">
                <a:pos x="487362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77938" y="2032000"/>
            <a:ext cx="7000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17" name="对象 16"/>
          <p:cNvGraphicFramePr/>
          <p:nvPr/>
        </p:nvGraphicFramePr>
        <p:xfrm>
          <a:off x="1630363" y="1706563"/>
          <a:ext cx="4857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15" imgW="444500" imgH="228600" progId="Equation.DSMT4">
                  <p:embed/>
                </p:oleObj>
              </mc:Choice>
              <mc:Fallback>
                <p:oleObj r:id="rId15" imgW="4445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30363" y="1706563"/>
                        <a:ext cx="485775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1666875" y="1966913"/>
          <a:ext cx="4857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r:id="rId17" imgW="431800" imgH="228600" progId="Equation.DSMT4">
                  <p:embed/>
                </p:oleObj>
              </mc:Choice>
              <mc:Fallback>
                <p:oleObj r:id="rId17" imgW="431800" imgH="2286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66875" y="1966913"/>
                        <a:ext cx="485775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1658938" y="2365375"/>
          <a:ext cx="4937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r:id="rId19" imgW="431800" imgH="228600" progId="Equation.DSMT4">
                  <p:embed/>
                </p:oleObj>
              </mc:Choice>
              <mc:Fallback>
                <p:oleObj r:id="rId19" imgW="4318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58938" y="2365375"/>
                        <a:ext cx="493712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2327275" y="2579688"/>
          <a:ext cx="1616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r:id="rId21" imgW="1041400" imgH="215900" progId="Equation.DSMT4">
                  <p:embed/>
                </p:oleObj>
              </mc:Choice>
              <mc:Fallback>
                <p:oleObj r:id="rId21" imgW="1041400" imgH="2159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27275" y="2579688"/>
                        <a:ext cx="1616075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2239963" y="2227263"/>
          <a:ext cx="17113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r:id="rId23" imgW="1605280" imgH="381000" progId="Equation.DSMT4">
                  <p:embed/>
                </p:oleObj>
              </mc:Choice>
              <mc:Fallback>
                <p:oleObj r:id="rId23" imgW="1605280" imgH="3810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39963" y="2227263"/>
                        <a:ext cx="1711325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2239963" y="1893888"/>
          <a:ext cx="17192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r:id="rId25" imgW="1605280" imgH="397510" progId="Equation.DSMT4">
                  <p:embed/>
                </p:oleObj>
              </mc:Choice>
              <mc:Fallback>
                <p:oleObj r:id="rId25" imgW="1605280" imgH="39751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39963" y="1893888"/>
                        <a:ext cx="1719262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任意多边形 28"/>
          <p:cNvSpPr/>
          <p:nvPr/>
        </p:nvSpPr>
        <p:spPr>
          <a:xfrm rot="374069">
            <a:off x="4149725" y="2043113"/>
            <a:ext cx="625475" cy="76200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76200"/>
              </a:cxn>
              <a:cxn ang="0">
                <a:pos x="192454" y="0"/>
              </a:cxn>
              <a:cxn ang="0">
                <a:pos x="384908" y="76200"/>
              </a:cxn>
              <a:cxn ang="0">
                <a:pos x="625475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" name="对象 29"/>
          <p:cNvGraphicFramePr/>
          <p:nvPr/>
        </p:nvGraphicFramePr>
        <p:xfrm>
          <a:off x="4192588" y="1706563"/>
          <a:ext cx="5365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r:id="rId27" imgW="469900" imgH="228600" progId="Equation.DSMT4">
                  <p:embed/>
                </p:oleObj>
              </mc:Choice>
              <mc:Fallback>
                <p:oleObj r:id="rId27" imgW="469900" imgH="228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192588" y="1706563"/>
                        <a:ext cx="536575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/>
          <p:nvPr/>
        </p:nvGraphicFramePr>
        <p:xfrm>
          <a:off x="4192588" y="2165350"/>
          <a:ext cx="5365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r:id="rId29" imgW="469900" imgH="228600" progId="Equation.DSMT4">
                  <p:embed/>
                </p:oleObj>
              </mc:Choice>
              <mc:Fallback>
                <p:oleObj r:id="rId29" imgW="469900" imgH="2286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192588" y="2165350"/>
                        <a:ext cx="536575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任意多边形 33"/>
          <p:cNvSpPr/>
          <p:nvPr/>
        </p:nvSpPr>
        <p:spPr>
          <a:xfrm rot="374069">
            <a:off x="1489075" y="3556000"/>
            <a:ext cx="625475" cy="76200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76200"/>
              </a:cxn>
              <a:cxn ang="0">
                <a:pos x="192454" y="0"/>
              </a:cxn>
              <a:cxn ang="0">
                <a:pos x="384908" y="76200"/>
              </a:cxn>
              <a:cxn ang="0">
                <a:pos x="625475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对象 36"/>
          <p:cNvGraphicFramePr/>
          <p:nvPr/>
        </p:nvGraphicFramePr>
        <p:xfrm>
          <a:off x="1547813" y="3214688"/>
          <a:ext cx="5080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r:id="rId31" imgW="444500" imgH="228600" progId="Equation.DSMT4">
                  <p:embed/>
                </p:oleObj>
              </mc:Choice>
              <mc:Fallback>
                <p:oleObj r:id="rId31" imgW="4445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47813" y="3214688"/>
                        <a:ext cx="50800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任意多边形 38"/>
          <p:cNvSpPr/>
          <p:nvPr/>
        </p:nvSpPr>
        <p:spPr>
          <a:xfrm rot="374069">
            <a:off x="4195763" y="3624263"/>
            <a:ext cx="625475" cy="76200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76200"/>
              </a:cxn>
              <a:cxn ang="0">
                <a:pos x="192454" y="0"/>
              </a:cxn>
              <a:cxn ang="0">
                <a:pos x="384908" y="76200"/>
              </a:cxn>
              <a:cxn ang="0">
                <a:pos x="625475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" name="对象 39"/>
          <p:cNvGraphicFramePr/>
          <p:nvPr/>
        </p:nvGraphicFramePr>
        <p:xfrm>
          <a:off x="4300538" y="3298825"/>
          <a:ext cx="5222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r:id="rId33" imgW="457200" imgH="228600" progId="Equation.DSMT4">
                  <p:embed/>
                </p:oleObj>
              </mc:Choice>
              <mc:Fallback>
                <p:oleObj r:id="rId33" imgW="457200" imgH="228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300538" y="3298825"/>
                        <a:ext cx="522287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2597150" y="5146675"/>
            <a:ext cx="1651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00075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127125" y="5876925"/>
            <a:ext cx="50800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而所有四阶子式都为零，所以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873750" y="5876925"/>
            <a:ext cx="13620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R(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)=3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zh-CN" altLang="en-US" sz="2800" i="1" dirty="0"/>
          </a:p>
        </p:txBody>
      </p:sp>
      <p:grpSp>
        <p:nvGrpSpPr>
          <p:cNvPr id="2" name="组合 34"/>
          <p:cNvGrpSpPr/>
          <p:nvPr/>
        </p:nvGrpSpPr>
        <p:grpSpPr>
          <a:xfrm>
            <a:off x="4972050" y="3214688"/>
            <a:ext cx="1905000" cy="793750"/>
            <a:chOff x="9044" y="6985"/>
            <a:chExt cx="3221" cy="1476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9044" y="6985"/>
              <a:ext cx="652" cy="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9696" y="6985"/>
              <a:ext cx="3" cy="68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9688" y="7667"/>
              <a:ext cx="1482" cy="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1151" y="7682"/>
              <a:ext cx="19" cy="77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1178" y="8449"/>
              <a:ext cx="1087" cy="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42925" y="2009775"/>
            <a:ext cx="539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解</a:t>
            </a:r>
          </a:p>
        </p:txBody>
      </p:sp>
      <p:sp>
        <p:nvSpPr>
          <p:cNvPr id="15391" name="文本框 49"/>
          <p:cNvSpPr txBox="1"/>
          <p:nvPr/>
        </p:nvSpPr>
        <p:spPr>
          <a:xfrm>
            <a:off x="431800" y="560388"/>
            <a:ext cx="20574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  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求矩阵</a:t>
            </a:r>
            <a:endParaRPr lang="zh-CN" altLang="en-US" sz="2800" dirty="0"/>
          </a:p>
        </p:txBody>
      </p:sp>
      <p:pic>
        <p:nvPicPr>
          <p:cNvPr id="1539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9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9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42" grpId="0"/>
      <p:bldP spid="43" grpId="0"/>
      <p:bldP spid="45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5"/>
          <p:cNvSpPr txBox="1"/>
          <p:nvPr/>
        </p:nvSpPr>
        <p:spPr>
          <a:xfrm>
            <a:off x="468313" y="590550"/>
            <a:ext cx="59737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上式中最后一个矩阵称为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行阶梯矩阵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05563" y="588963"/>
            <a:ext cx="19716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特征是：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38" y="1077913"/>
            <a:ext cx="84740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每个“阶梯”上只有一行；任一行的第一个非零元素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125" y="1557338"/>
            <a:ext cx="48307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的左方和下方的元素均为零．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74638" y="1989138"/>
            <a:ext cx="87614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的秩等于行阶梯矩阵中不全为零的行的行数．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8763" y="2420938"/>
            <a:ext cx="84645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若对例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</a:rPr>
              <a:t>中的行阶梯矩阵再施行初等行变换，则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763" y="2852738"/>
            <a:ext cx="574516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可将其进一步化为更简单的形式：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839788" y="3459163"/>
          <a:ext cx="211772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3" imgW="1333500" imgH="914400" progId="Equation.DSMT4">
                  <p:embed/>
                </p:oleObj>
              </mc:Choice>
              <mc:Fallback>
                <p:oleObj r:id="rId3" imgW="1333500" imgH="9144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3459163"/>
                        <a:ext cx="2117725" cy="1404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34"/>
          <p:cNvGrpSpPr/>
          <p:nvPr/>
        </p:nvGrpSpPr>
        <p:grpSpPr>
          <a:xfrm>
            <a:off x="920750" y="3800475"/>
            <a:ext cx="1905000" cy="793750"/>
            <a:chOff x="9044" y="6985"/>
            <a:chExt cx="3221" cy="1476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9044" y="6985"/>
              <a:ext cx="652" cy="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9696" y="6985"/>
              <a:ext cx="3" cy="68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9688" y="7667"/>
              <a:ext cx="1482" cy="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1151" y="7682"/>
              <a:ext cx="19" cy="77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1178" y="8449"/>
              <a:ext cx="1087" cy="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对象 1007"/>
          <p:cNvGraphicFramePr>
            <a:graphicFrameLocks noChangeAspect="1"/>
          </p:cNvGraphicFramePr>
          <p:nvPr/>
        </p:nvGraphicFramePr>
        <p:xfrm>
          <a:off x="3587750" y="3316288"/>
          <a:ext cx="1681163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5" imgW="1358900" imgH="1295400" progId="Equation.DSMT4">
                  <p:embed/>
                </p:oleObj>
              </mc:Choice>
              <mc:Fallback>
                <p:oleObj r:id="rId5" imgW="1358900" imgH="12954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7750" y="3316288"/>
                        <a:ext cx="1681163" cy="170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923280" y="3051175"/>
          <a:ext cx="1978025" cy="222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7" imgW="1257300" imgH="1473200" progId="Equation.DSMT4">
                  <p:embed/>
                </p:oleObj>
              </mc:Choice>
              <mc:Fallback>
                <p:oleObj r:id="rId7" imgW="1257300" imgH="1473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3280" y="3051175"/>
                        <a:ext cx="1978025" cy="2221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任意多边形 38"/>
          <p:cNvSpPr/>
          <p:nvPr/>
        </p:nvSpPr>
        <p:spPr>
          <a:xfrm rot="374069">
            <a:off x="2959100" y="4124325"/>
            <a:ext cx="625475" cy="76200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76200"/>
              </a:cxn>
              <a:cxn ang="0">
                <a:pos x="192454" y="0"/>
              </a:cxn>
              <a:cxn ang="0">
                <a:pos x="384908" y="76200"/>
              </a:cxn>
              <a:cxn ang="0">
                <a:pos x="625475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374069">
            <a:off x="5270500" y="4210050"/>
            <a:ext cx="625475" cy="76200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76200"/>
              </a:cxn>
              <a:cxn ang="0">
                <a:pos x="192454" y="0"/>
              </a:cxn>
              <a:cxn ang="0">
                <a:pos x="384908" y="76200"/>
              </a:cxn>
              <a:cxn ang="0">
                <a:pos x="625475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" name="对象 39"/>
          <p:cNvGraphicFramePr/>
          <p:nvPr/>
        </p:nvGraphicFramePr>
        <p:xfrm>
          <a:off x="3068638" y="3802063"/>
          <a:ext cx="4064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9" imgW="355600" imgH="228600" progId="Equation.DSMT4">
                  <p:embed/>
                </p:oleObj>
              </mc:Choice>
              <mc:Fallback>
                <p:oleObj r:id="rId9" imgW="3556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8638" y="3802063"/>
                        <a:ext cx="40640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2981325" y="4256088"/>
          <a:ext cx="5810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11" imgW="508000" imgH="228600" progId="Equation.DSMT4">
                  <p:embed/>
                </p:oleObj>
              </mc:Choice>
              <mc:Fallback>
                <p:oleObj r:id="rId11" imgW="5080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1325" y="4256088"/>
                        <a:ext cx="581025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5348606" y="3645536"/>
          <a:ext cx="495935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13" imgW="431800" imgH="393700" progId="Equation.DSMT4">
                  <p:embed/>
                </p:oleObj>
              </mc:Choice>
              <mc:Fallback>
                <p:oleObj r:id="rId13" imgW="431800" imgH="3937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48606" y="3645536"/>
                        <a:ext cx="495935" cy="448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5350193" y="4413727"/>
          <a:ext cx="5105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15" imgW="444500" imgH="228600" progId="Equation.DSMT4">
                  <p:embed/>
                </p:oleObj>
              </mc:Choice>
              <mc:Fallback>
                <p:oleObj r:id="rId15" imgW="4445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50193" y="4413727"/>
                        <a:ext cx="510540" cy="260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57200" y="5229225"/>
            <a:ext cx="80867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非零行的第一个非零元素为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</a:rPr>
              <a:t>，且含有这些“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</a:rPr>
              <a:t>”的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200" y="5661025"/>
            <a:ext cx="37576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列的其他元素都为零，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00513" y="5662613"/>
            <a:ext cx="45688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行最简形阶梯矩阵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en-US" altLang="zh-CN" sz="2800" b="1" i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1280" name="椭圆 11279"/>
          <p:cNvSpPr/>
          <p:nvPr/>
        </p:nvSpPr>
        <p:spPr>
          <a:xfrm>
            <a:off x="5899150" y="3176588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" name="椭圆 24"/>
          <p:cNvSpPr/>
          <p:nvPr/>
        </p:nvSpPr>
        <p:spPr>
          <a:xfrm>
            <a:off x="6280150" y="3802063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6" name="椭圆 25"/>
          <p:cNvSpPr/>
          <p:nvPr/>
        </p:nvSpPr>
        <p:spPr>
          <a:xfrm>
            <a:off x="6975475" y="4398963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1640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1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1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  <p:bldP spid="101" grpId="0"/>
      <p:bldP spid="100" grpId="0"/>
      <p:bldP spid="2" grpId="0"/>
      <p:bldP spid="20" grpId="0"/>
      <p:bldP spid="21" grpId="0"/>
      <p:bldP spid="24" grpId="0"/>
      <p:bldP spid="11280" grpId="0" bldLvl="0" animBg="1"/>
      <p:bldP spid="25" grpId="0" bldLvl="0" animBg="1"/>
      <p:bldP spid="2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00"/>
          <p:cNvSpPr txBox="1"/>
          <p:nvPr/>
        </p:nvSpPr>
        <p:spPr>
          <a:xfrm>
            <a:off x="3251994" y="197644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</a:lstStyle>
          <a:p>
            <a:r>
              <a:rPr lang="zh-CN" altLang="zh-CN" dirty="0"/>
              <a:t>三、</a:t>
            </a:r>
            <a:r>
              <a:rPr lang="en-US" altLang="zh-CN" dirty="0"/>
              <a:t> </a:t>
            </a:r>
            <a:r>
              <a:rPr lang="zh-CN" altLang="zh-CN" dirty="0"/>
              <a:t>初等矩阵</a:t>
            </a:r>
            <a:endParaRPr lang="zh-CN" altLang="en-US" dirty="0"/>
          </a:p>
        </p:txBody>
      </p:sp>
      <p:sp>
        <p:nvSpPr>
          <p:cNvPr id="5126" name="文本框 5125"/>
          <p:cNvSpPr txBox="1"/>
          <p:nvPr/>
        </p:nvSpPr>
        <p:spPr>
          <a:xfrm>
            <a:off x="908050" y="1598613"/>
            <a:ext cx="6913563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矩阵的初等变换是矩阵的一种基本运算，</a:t>
            </a:r>
          </a:p>
        </p:txBody>
      </p:sp>
      <p:sp>
        <p:nvSpPr>
          <p:cNvPr id="5130" name="矩形 5129"/>
          <p:cNvSpPr/>
          <p:nvPr/>
        </p:nvSpPr>
        <p:spPr>
          <a:xfrm>
            <a:off x="7154863" y="1598613"/>
            <a:ext cx="171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应用广泛</a:t>
            </a:r>
            <a:r>
              <a:rPr lang="en-US" altLang="zh-CN" sz="2800" b="1" dirty="0"/>
              <a:t>.</a:t>
            </a:r>
          </a:p>
        </p:txBody>
      </p:sp>
      <p:sp>
        <p:nvSpPr>
          <p:cNvPr id="5123" name="文本框 5122"/>
          <p:cNvSpPr txBox="1"/>
          <p:nvPr/>
        </p:nvSpPr>
        <p:spPr>
          <a:xfrm>
            <a:off x="1719263" y="2244725"/>
            <a:ext cx="69421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由单位矩阵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宋体" panose="02010600030101010101" pitchFamily="2" charset="-122"/>
              </a:rPr>
              <a:t>经过一次初等变换得到的方阵</a:t>
            </a:r>
          </a:p>
        </p:txBody>
      </p:sp>
      <p:sp>
        <p:nvSpPr>
          <p:cNvPr id="5131" name="矩形 5130"/>
          <p:cNvSpPr/>
          <p:nvPr/>
        </p:nvSpPr>
        <p:spPr>
          <a:xfrm>
            <a:off x="893763" y="2820988"/>
            <a:ext cx="24257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称为初等矩阵</a:t>
            </a:r>
            <a:r>
              <a:rPr lang="en-US" altLang="zh-CN" sz="2800" b="1" dirty="0"/>
              <a:t>.</a:t>
            </a:r>
          </a:p>
        </p:txBody>
      </p:sp>
      <p:sp>
        <p:nvSpPr>
          <p:cNvPr id="5125" name="文本框 5124"/>
          <p:cNvSpPr txBox="1"/>
          <p:nvPr/>
        </p:nvSpPr>
        <p:spPr>
          <a:xfrm>
            <a:off x="998538" y="3478213"/>
            <a:ext cx="55356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三种初等变换对应着三种初等方阵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128" name="对象 5127"/>
          <p:cNvGraphicFramePr/>
          <p:nvPr/>
        </p:nvGraphicFramePr>
        <p:xfrm>
          <a:off x="598488" y="4022725"/>
          <a:ext cx="579437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3" imgW="190500" imgH="711200" progId="Equation.3">
                  <p:embed/>
                </p:oleObj>
              </mc:Choice>
              <mc:Fallback>
                <p:oleObj r:id="rId3" imgW="190500" imgH="711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488" y="4022725"/>
                        <a:ext cx="579437" cy="216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998538" y="4132263"/>
            <a:ext cx="5080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对调</a:t>
            </a:r>
            <a:r>
              <a:rPr lang="zh-CN" altLang="zh-CN" sz="2800" b="1" dirty="0">
                <a:latin typeface="Times New Roman" panose="02020603050405020304" pitchFamily="18" charset="0"/>
              </a:rPr>
              <a:t>两行或两列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8538" y="4770438"/>
            <a:ext cx="75580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zh-CN" sz="2800" b="1" dirty="0">
                <a:latin typeface="Times New Roman" panose="02020603050405020304" pitchFamily="18" charset="0"/>
              </a:rPr>
              <a:t>以非零数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乘某行或某列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8538" y="5522913"/>
            <a:ext cx="81311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以</a:t>
            </a:r>
            <a:r>
              <a:rPr lang="zh-CN" altLang="zh-CN" sz="2800" b="1" dirty="0">
                <a:latin typeface="Times New Roman" panose="02020603050405020304" pitchFamily="18" charset="0"/>
              </a:rPr>
              <a:t>数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乘某行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后加到另一行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上去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4050" y="2244725"/>
            <a:ext cx="10747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6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98488" y="920751"/>
            <a:ext cx="35417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初等矩阵的概念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844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CCE7CB7-00A0-4E83-9882-9157874358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5126" grpId="0"/>
      <p:bldP spid="5130" grpId="0"/>
      <p:bldP spid="5123" grpId="0"/>
      <p:bldP spid="5131" grpId="0"/>
      <p:bldP spid="5125" grpId="0"/>
      <p:bldP spid="100" grpId="0"/>
      <p:bldP spid="6" grpId="0"/>
      <p:bldP spid="9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6"/>
          <p:cNvSpPr txBox="1"/>
          <p:nvPr/>
        </p:nvSpPr>
        <p:spPr>
          <a:xfrm>
            <a:off x="725488" y="476250"/>
            <a:ext cx="25130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(1)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i="1" dirty="0">
                <a:sym typeface="宋体" panose="02010600030101010101" pitchFamily="2" charset="-122"/>
              </a:rPr>
              <a:t>↔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  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得到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94212" name="对象 94211"/>
          <p:cNvGraphicFramePr/>
          <p:nvPr/>
        </p:nvGraphicFramePr>
        <p:xfrm>
          <a:off x="4627563" y="1185863"/>
          <a:ext cx="3500437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r:id="rId3" imgW="1917065" imgH="1600200" progId="Equation.3">
                  <p:embed/>
                </p:oleObj>
              </mc:Choice>
              <mc:Fallback>
                <p:oleObj r:id="rId3" imgW="1917065" imgH="1600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7563" y="1185863"/>
                        <a:ext cx="3500437" cy="233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/>
          <p:nvPr/>
        </p:nvGraphicFramePr>
        <p:xfrm>
          <a:off x="839788" y="974725"/>
          <a:ext cx="321627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r:id="rId5" imgW="2831465" imgH="2514600" progId="Equation.3">
                  <p:embed/>
                </p:oleObj>
              </mc:Choice>
              <mc:Fallback>
                <p:oleObj r:id="rId5" imgW="2831465" imgH="2514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788" y="974725"/>
                        <a:ext cx="3216275" cy="276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5"/>
          <p:cNvGrpSpPr/>
          <p:nvPr/>
        </p:nvGrpSpPr>
        <p:grpSpPr>
          <a:xfrm>
            <a:off x="4030663" y="1698625"/>
            <a:ext cx="709612" cy="1341438"/>
            <a:chOff x="6121" y="2552"/>
            <a:chExt cx="1118" cy="2112"/>
          </a:xfrm>
        </p:grpSpPr>
        <p:graphicFrame>
          <p:nvGraphicFramePr>
            <p:cNvPr id="19486" name="对象 94212"/>
            <p:cNvGraphicFramePr/>
            <p:nvPr/>
          </p:nvGraphicFramePr>
          <p:xfrm>
            <a:off x="6121" y="2552"/>
            <a:ext cx="111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r:id="rId7" imgW="1447165" imgH="444500" progId="Equation.3">
                    <p:embed/>
                  </p:oleObj>
                </mc:Choice>
                <mc:Fallback>
                  <p:oleObj r:id="rId7" imgW="1447165" imgH="4445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21" y="2552"/>
                          <a:ext cx="1118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对象 4"/>
            <p:cNvGraphicFramePr/>
            <p:nvPr/>
          </p:nvGraphicFramePr>
          <p:xfrm>
            <a:off x="6162" y="4226"/>
            <a:ext cx="1036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r:id="rId9" imgW="660400" imgH="215900" progId="Equation.3">
                    <p:embed/>
                  </p:oleObj>
                </mc:Choice>
                <mc:Fallback>
                  <p:oleObj r:id="rId9" imgW="660400" imgH="2159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162" y="4226"/>
                          <a:ext cx="1036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/>
          <p:nvPr/>
        </p:nvGraphicFramePr>
        <p:xfrm>
          <a:off x="8128000" y="2193925"/>
          <a:ext cx="70961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r:id="rId11" imgW="1447165" imgH="444500" progId="Equation.3">
                  <p:embed/>
                </p:oleObj>
              </mc:Choice>
              <mc:Fallback>
                <p:oleObj r:id="rId11" imgW="1447165" imgH="444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28000" y="2193925"/>
                        <a:ext cx="709613" cy="236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03425" y="2771775"/>
          <a:ext cx="12319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r:id="rId12" imgW="1028700" imgH="215900" progId="Equation.DSMT4">
                  <p:embed/>
                </p:oleObj>
              </mc:Choice>
              <mc:Fallback>
                <p:oleObj r:id="rId12" imgW="1028700" imgH="2159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03425" y="2771775"/>
                        <a:ext cx="1231900" cy="25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001838" y="1755775"/>
          <a:ext cx="12319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r:id="rId14" imgW="1028700" imgH="215900" progId="Equation.DSMT4">
                  <p:embed/>
                </p:oleObj>
              </mc:Choice>
              <mc:Fallback>
                <p:oleObj r:id="rId14" imgW="1028700" imgH="2159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01838" y="1755775"/>
                        <a:ext cx="1231900" cy="25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225425" y="2190750"/>
          <a:ext cx="752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r:id="rId16" imgW="757555" imgH="379730" progId="Equation.KSEE3">
                  <p:embed/>
                </p:oleObj>
              </mc:Choice>
              <mc:Fallback>
                <p:oleObj r:id="rId16" imgW="757555" imgH="37973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5425" y="2190750"/>
                        <a:ext cx="752475" cy="29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708525" y="476250"/>
            <a:ext cx="31924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(2)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000" b="1" dirty="0"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λ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λ≠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得到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4114800" y="2193925"/>
          <a:ext cx="8302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r:id="rId18" imgW="508000" imgH="203200" progId="Equation.KSEE3">
                  <p:embed/>
                </p:oleObj>
              </mc:Choice>
              <mc:Fallback>
                <p:oleObj r:id="rId18" imgW="508000" imgH="203200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14800" y="2193925"/>
                        <a:ext cx="830263" cy="325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464300" y="2152650"/>
          <a:ext cx="2921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r:id="rId20" imgW="127000" imgH="177165" progId="Equation.DSMT4">
                  <p:embed/>
                </p:oleObj>
              </mc:Choice>
              <mc:Fallback>
                <p:oleObj r:id="rId20" imgW="127000" imgH="17716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464300" y="2152650"/>
                        <a:ext cx="292100" cy="407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61988" y="3616325"/>
            <a:ext cx="33416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(3)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λr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   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λ≠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得到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6" name="对象 25"/>
          <p:cNvGraphicFramePr/>
          <p:nvPr/>
        </p:nvGraphicFramePr>
        <p:xfrm>
          <a:off x="1114425" y="4044950"/>
          <a:ext cx="321627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r:id="rId22" imgW="2831465" imgH="2514600" progId="Equation.3">
                  <p:embed/>
                </p:oleObj>
              </mc:Choice>
              <mc:Fallback>
                <p:oleObj r:id="rId22" imgW="2831465" imgH="2514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4425" y="4044950"/>
                        <a:ext cx="3216275" cy="276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/>
          <p:nvPr/>
        </p:nvGraphicFramePr>
        <p:xfrm>
          <a:off x="395288" y="5300187"/>
          <a:ext cx="86677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23" imgW="647700" imgH="203200" progId="Equation.KSEE3">
                  <p:embed/>
                </p:oleObj>
              </mc:Choice>
              <mc:Fallback>
                <p:oleObj r:id="rId23" imgW="647700" imgH="2032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5288" y="5300187"/>
                        <a:ext cx="86677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284413" y="4745038"/>
          <a:ext cx="124777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25" imgW="1041400" imgH="215900" progId="Equation.DSMT4">
                  <p:embed/>
                </p:oleObj>
              </mc:Choice>
              <mc:Fallback>
                <p:oleObj r:id="rId25" imgW="1041400" imgH="215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84413" y="4745038"/>
                        <a:ext cx="1247775" cy="258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6"/>
          <p:cNvGrpSpPr/>
          <p:nvPr/>
        </p:nvGrpSpPr>
        <p:grpSpPr>
          <a:xfrm>
            <a:off x="4319588" y="4718050"/>
            <a:ext cx="709612" cy="1316038"/>
            <a:chOff x="6576" y="7431"/>
            <a:chExt cx="1118" cy="2071"/>
          </a:xfrm>
        </p:grpSpPr>
        <p:graphicFrame>
          <p:nvGraphicFramePr>
            <p:cNvPr id="19484" name="对象 31"/>
            <p:cNvGraphicFramePr/>
            <p:nvPr/>
          </p:nvGraphicFramePr>
          <p:xfrm>
            <a:off x="6576" y="7431"/>
            <a:ext cx="111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" r:id="rId27" imgW="1447165" imgH="444500" progId="Equation.3">
                    <p:embed/>
                  </p:oleObj>
                </mc:Choice>
                <mc:Fallback>
                  <p:oleObj r:id="rId27" imgW="1447165" imgH="4445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76" y="7431"/>
                          <a:ext cx="1118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5" name="对象 33"/>
            <p:cNvGraphicFramePr/>
            <p:nvPr/>
          </p:nvGraphicFramePr>
          <p:xfrm>
            <a:off x="6617" y="9064"/>
            <a:ext cx="1036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1" r:id="rId28" imgW="660400" imgH="215900" progId="Equation.3">
                    <p:embed/>
                  </p:oleObj>
                </mc:Choice>
                <mc:Fallback>
                  <p:oleObj r:id="rId28" imgW="660400" imgH="2159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17" y="9064"/>
                          <a:ext cx="1036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" name="文本框 99"/>
          <p:cNvSpPr txBox="1"/>
          <p:nvPr/>
        </p:nvSpPr>
        <p:spPr>
          <a:xfrm>
            <a:off x="5389563" y="3933825"/>
            <a:ext cx="34480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同样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</a:rPr>
              <a:t>种初等列变换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41"/>
          <p:cNvGrpSpPr/>
          <p:nvPr/>
        </p:nvGrpSpPr>
        <p:grpSpPr>
          <a:xfrm>
            <a:off x="5467350" y="4497388"/>
            <a:ext cx="3165475" cy="522287"/>
            <a:chOff x="8867" y="7406"/>
            <a:chExt cx="4987" cy="822"/>
          </a:xfrm>
        </p:grpSpPr>
        <p:graphicFrame>
          <p:nvGraphicFramePr>
            <p:cNvPr id="19481" name="对象 1015"/>
            <p:cNvGraphicFramePr>
              <a:graphicFrameLocks noChangeAspect="1"/>
            </p:cNvGraphicFramePr>
            <p:nvPr/>
          </p:nvGraphicFramePr>
          <p:xfrm>
            <a:off x="8867" y="7431"/>
            <a:ext cx="2869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2" r:id="rId29" imgW="889000" imgH="241300" progId="Equation.DSMT4">
                    <p:embed/>
                  </p:oleObj>
                </mc:Choice>
                <mc:Fallback>
                  <p:oleObj r:id="rId29" imgW="889000" imgH="2413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867" y="7431"/>
                          <a:ext cx="2869" cy="7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2" name="对象 -2147481477"/>
            <p:cNvGraphicFramePr>
              <a:graphicFrameLocks noChangeAspect="1"/>
            </p:cNvGraphicFramePr>
            <p:nvPr/>
          </p:nvGraphicFramePr>
          <p:xfrm>
            <a:off x="12486" y="7485"/>
            <a:ext cx="1369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r:id="rId31" imgW="495300" imgH="241300" progId="Equation.DSMT4">
                    <p:embed/>
                  </p:oleObj>
                </mc:Choice>
                <mc:Fallback>
                  <p:oleObj r:id="rId31" imgW="495300" imgH="2413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2486" y="7485"/>
                          <a:ext cx="1369" cy="6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3" name="文本框 40"/>
            <p:cNvSpPr txBox="1"/>
            <p:nvPr/>
          </p:nvSpPr>
          <p:spPr>
            <a:xfrm>
              <a:off x="11635" y="7406"/>
              <a:ext cx="163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latin typeface="Calibri" panose="020F0502020204030204" pitchFamily="34" charset="0"/>
                </a:rPr>
                <a:t>和</a:t>
              </a:r>
              <a:endParaRPr lang="zh-CN" altLang="en-US" sz="28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029200" y="5060950"/>
            <a:ext cx="41211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也分别对应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着初等矩阵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44" name="对象 -2147481476"/>
          <p:cNvGraphicFramePr>
            <a:graphicFrameLocks noChangeAspect="1"/>
          </p:cNvGraphicFramePr>
          <p:nvPr/>
        </p:nvGraphicFramePr>
        <p:xfrm>
          <a:off x="5467350" y="5702300"/>
          <a:ext cx="3417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r:id="rId33" imgW="1790700" imgH="254000" progId="Equation.DSMT4">
                  <p:embed/>
                </p:oleObj>
              </mc:Choice>
              <mc:Fallback>
                <p:oleObj r:id="rId33" imgW="1790700" imgH="2540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467350" y="5702300"/>
                        <a:ext cx="341788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8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100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对象 7170"/>
          <p:cNvGraphicFramePr/>
          <p:nvPr/>
        </p:nvGraphicFramePr>
        <p:xfrm>
          <a:off x="5559425" y="2003425"/>
          <a:ext cx="2625725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4" imgW="1524000" imgH="1625600" progId="Equation.3">
                  <p:embed/>
                </p:oleObj>
              </mc:Choice>
              <mc:Fallback>
                <p:oleObj r:id="rId4" imgW="1524000" imgH="1625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9425" y="2003425"/>
                        <a:ext cx="2625725" cy="238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/>
          <p:nvPr/>
        </p:nvGraphicFramePr>
        <p:xfrm>
          <a:off x="1208088" y="2054225"/>
          <a:ext cx="2112962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6" imgW="2679700" imgH="2514600" progId="Equation.3">
                  <p:embed/>
                </p:oleObj>
              </mc:Choice>
              <mc:Fallback>
                <p:oleObj r:id="rId6" imgW="2679700" imgH="2514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8088" y="2054225"/>
                        <a:ext cx="2112962" cy="2281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07975" y="3003550"/>
          <a:ext cx="8667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8" imgW="647700" imgH="228600" progId="Equation.KSEE3">
                  <p:embed/>
                </p:oleObj>
              </mc:Choice>
              <mc:Fallback>
                <p:oleObj r:id="rId8" imgW="647700" imgH="228600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7975" y="3003550"/>
                        <a:ext cx="866775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3321050" y="2030413"/>
          <a:ext cx="2309813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10" imgW="1397000" imgH="1625600" progId="Equation.3">
                  <p:embed/>
                </p:oleObj>
              </mc:Choice>
              <mc:Fallback>
                <p:oleObj r:id="rId10" imgW="1397000" imgH="1625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21050" y="2030413"/>
                        <a:ext cx="2309813" cy="232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"/>
          <p:cNvGrpSpPr/>
          <p:nvPr/>
        </p:nvGrpSpPr>
        <p:grpSpPr>
          <a:xfrm>
            <a:off x="8102600" y="2794000"/>
            <a:ext cx="958850" cy="930275"/>
            <a:chOff x="12761" y="3608"/>
            <a:chExt cx="1510" cy="1465"/>
          </a:xfrm>
        </p:grpSpPr>
        <p:graphicFrame>
          <p:nvGraphicFramePr>
            <p:cNvPr id="20498" name="对象 96260"/>
            <p:cNvGraphicFramePr/>
            <p:nvPr/>
          </p:nvGraphicFramePr>
          <p:xfrm>
            <a:off x="12761" y="3608"/>
            <a:ext cx="151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r:id="rId12" imgW="1281430" imgH="405765" progId="Equation.3">
                    <p:embed/>
                  </p:oleObj>
                </mc:Choice>
                <mc:Fallback>
                  <p:oleObj r:id="rId12" imgW="1281430" imgH="40576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2761" y="3608"/>
                          <a:ext cx="1511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对象 96261"/>
            <p:cNvGraphicFramePr/>
            <p:nvPr/>
          </p:nvGraphicFramePr>
          <p:xfrm>
            <a:off x="12778" y="4665"/>
            <a:ext cx="145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2" r:id="rId14" imgW="1282065" imgH="444500" progId="Equation.3">
                    <p:embed/>
                  </p:oleObj>
                </mc:Choice>
                <mc:Fallback>
                  <p:oleObj r:id="rId14" imgW="1282065" imgH="4445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778" y="4665"/>
                          <a:ext cx="1457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3" name="文本框 21"/>
          <p:cNvSpPr txBox="1"/>
          <p:nvPr/>
        </p:nvSpPr>
        <p:spPr>
          <a:xfrm>
            <a:off x="247650" y="1223963"/>
            <a:ext cx="79375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阶初等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i, 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左乘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，得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9595" y="4799330"/>
            <a:ext cx="538956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把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行与第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行对调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dirty="0">
                <a:sym typeface="宋体" panose="02010600030101010101" pitchFamily="2" charset="-122"/>
              </a:rPr>
              <a:t>↔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1188" y="5422583"/>
            <a:ext cx="64293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相当于对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施行一种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初等行变换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3" name="组合 1"/>
          <p:cNvGrpSpPr/>
          <p:nvPr/>
        </p:nvGrpSpPr>
        <p:grpSpPr>
          <a:xfrm>
            <a:off x="5943600" y="2906713"/>
            <a:ext cx="2084388" cy="647700"/>
            <a:chOff x="9360" y="3787"/>
            <a:chExt cx="3282" cy="1019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9385" y="4804"/>
              <a:ext cx="3257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9360" y="3787"/>
              <a:ext cx="3257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2" name="文本框 3"/>
          <p:cNvSpPr txBox="1"/>
          <p:nvPr/>
        </p:nvSpPr>
        <p:spPr>
          <a:xfrm>
            <a:off x="3059832" y="220752"/>
            <a:ext cx="35417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初等矩阵的性质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049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BF43FF2-87AE-47FE-B28C-A18348D473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26" grpId="0"/>
      <p:bldP spid="27" grpId="0"/>
      <p:bldP spid="204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对象 8194"/>
          <p:cNvGraphicFramePr/>
          <p:nvPr/>
        </p:nvGraphicFramePr>
        <p:xfrm>
          <a:off x="5652135" y="1945640"/>
          <a:ext cx="3336925" cy="174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3" imgW="2886075" imgH="1687195" progId="Equation.3">
                  <p:embed/>
                </p:oleObj>
              </mc:Choice>
              <mc:Fallback>
                <p:oleObj r:id="rId3" imgW="2886075" imgH="168719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2135" y="1945640"/>
                        <a:ext cx="3336925" cy="1746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251143" y="1290003"/>
          <a:ext cx="126238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5" imgW="736600" imgH="228600" progId="Equation.KSEE3">
                  <p:embed/>
                </p:oleObj>
              </mc:Choice>
              <mc:Fallback>
                <p:oleObj r:id="rId5" imgW="736600" imgH="2286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143" y="1290003"/>
                        <a:ext cx="126238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417253" y="1699895"/>
          <a:ext cx="23082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7" imgW="2717800" imgH="2527300" progId="Equation.3">
                  <p:embed/>
                </p:oleObj>
              </mc:Choice>
              <mc:Fallback>
                <p:oleObj r:id="rId7" imgW="2717800" imgH="2527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7253" y="1699895"/>
                        <a:ext cx="2308225" cy="229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文本框 24"/>
          <p:cNvSpPr txBox="1"/>
          <p:nvPr/>
        </p:nvSpPr>
        <p:spPr>
          <a:xfrm>
            <a:off x="352425" y="520700"/>
            <a:ext cx="70643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阶初等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i, 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右乘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，得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9263" y="4652963"/>
            <a:ext cx="6664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把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列与第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行列对调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dirty="0">
                <a:sym typeface="宋体" panose="02010600030101010101" pitchFamily="2" charset="-122"/>
              </a:rPr>
              <a:t>↔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6088" y="5516563"/>
            <a:ext cx="64293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相当于对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施行一种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初等列变换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4" name="对象 -2147482389"/>
          <p:cNvGraphicFramePr>
            <a:graphicFrameLocks noChangeAspect="1"/>
          </p:cNvGraphicFramePr>
          <p:nvPr/>
        </p:nvGraphicFramePr>
        <p:xfrm>
          <a:off x="341630" y="2055495"/>
          <a:ext cx="300418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9" imgW="2247900" imgH="939800" progId="Equation.DSMT4">
                  <p:embed/>
                </p:oleObj>
              </mc:Choice>
              <mc:Fallback>
                <p:oleObj r:id="rId9" imgW="2247900" imgH="939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630" y="2055495"/>
                        <a:ext cx="3004185" cy="152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7114540" y="2162175"/>
            <a:ext cx="802640" cy="1420495"/>
            <a:chOff x="10821" y="3388"/>
            <a:chExt cx="1112" cy="223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821" y="3413"/>
              <a:ext cx="7" cy="2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1926" y="3388"/>
              <a:ext cx="7" cy="2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8"/>
          <p:cNvGrpSpPr/>
          <p:nvPr/>
        </p:nvGrpSpPr>
        <p:grpSpPr>
          <a:xfrm>
            <a:off x="6859905" y="3661410"/>
            <a:ext cx="1227515" cy="1254125"/>
            <a:chOff x="10517" y="5780"/>
            <a:chExt cx="1766" cy="1975"/>
          </a:xfrm>
        </p:grpSpPr>
        <p:sp>
          <p:nvSpPr>
            <p:cNvPr id="22542" name="文本框 1"/>
            <p:cNvSpPr txBox="1"/>
            <p:nvPr/>
          </p:nvSpPr>
          <p:spPr>
            <a:xfrm>
              <a:off x="10517" y="5780"/>
              <a:ext cx="686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 </a:t>
              </a:r>
              <a:r>
                <a:rPr lang="zh-CN" altLang="en-US" sz="1800" b="1" dirty="0"/>
                <a:t>↓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第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 New Roman" panose="02020603050405020304" pitchFamily="18" charset="0"/>
                </a:rPr>
                <a:t> i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列</a:t>
              </a:r>
            </a:p>
          </p:txBody>
        </p:sp>
        <p:sp>
          <p:nvSpPr>
            <p:cNvPr id="22543" name="文本框 2"/>
            <p:cNvSpPr txBox="1"/>
            <p:nvPr/>
          </p:nvSpPr>
          <p:spPr>
            <a:xfrm>
              <a:off x="11680" y="5867"/>
              <a:ext cx="603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 </a:t>
              </a:r>
              <a:r>
                <a:rPr lang="zh-CN" altLang="en-US" sz="1800" b="1" dirty="0"/>
                <a:t>↓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第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 New Roman" panose="02020603050405020304" pitchFamily="18" charset="0"/>
                </a:rPr>
                <a:t> j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列</a:t>
              </a:r>
            </a:p>
          </p:txBody>
        </p:sp>
      </p:grpSp>
      <p:pic>
        <p:nvPicPr>
          <p:cNvPr id="2253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24"/>
          <p:cNvSpPr txBox="1"/>
          <p:nvPr/>
        </p:nvSpPr>
        <p:spPr>
          <a:xfrm>
            <a:off x="414338" y="555625"/>
            <a:ext cx="70643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左乘矩阵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，得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8050" y="3868738"/>
            <a:ext cx="48053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相当于以数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乘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000" b="1" i="1" dirty="0"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" y="4757738"/>
            <a:ext cx="1612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类似地，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8888" y="4757738"/>
            <a:ext cx="59896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右乘矩阵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2988" y="5535613"/>
            <a:ext cx="48063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相当于以数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乘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000" b="1" i="1" dirty="0"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900" y="2263775"/>
            <a:ext cx="13874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))</a:t>
            </a: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</a:p>
        </p:txBody>
      </p:sp>
      <p:graphicFrame>
        <p:nvGraphicFramePr>
          <p:cNvPr id="94212" name="对象 94211"/>
          <p:cNvGraphicFramePr/>
          <p:nvPr/>
        </p:nvGraphicFramePr>
        <p:xfrm>
          <a:off x="1657350" y="1562100"/>
          <a:ext cx="2100263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3" imgW="1777365" imgH="1600200" progId="Equation.3">
                  <p:embed/>
                </p:oleObj>
              </mc:Choice>
              <mc:Fallback>
                <p:oleObj r:id="rId3" imgW="1777365" imgH="1600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7350" y="1562100"/>
                        <a:ext cx="2100263" cy="203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2"/>
          <p:cNvGrpSpPr/>
          <p:nvPr/>
        </p:nvGrpSpPr>
        <p:grpSpPr>
          <a:xfrm>
            <a:off x="4619625" y="1574800"/>
            <a:ext cx="3736975" cy="2009775"/>
            <a:chOff x="9241" y="638"/>
            <a:chExt cx="5884" cy="3480"/>
          </a:xfrm>
        </p:grpSpPr>
        <p:graphicFrame>
          <p:nvGraphicFramePr>
            <p:cNvPr id="23569" name="对象 9"/>
            <p:cNvGraphicFramePr/>
            <p:nvPr/>
          </p:nvGraphicFramePr>
          <p:xfrm>
            <a:off x="9337" y="638"/>
            <a:ext cx="5788" cy="3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r:id="rId5" imgW="5384800" imgH="2590800" progId="Equation.3">
                    <p:embed/>
                  </p:oleObj>
                </mc:Choice>
                <mc:Fallback>
                  <p:oleObj r:id="rId5" imgW="5384800" imgH="25908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337" y="638"/>
                          <a:ext cx="5788" cy="3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9241" y="1883"/>
              <a:ext cx="1927" cy="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4" name="对象 13"/>
          <p:cNvGraphicFramePr/>
          <p:nvPr/>
        </p:nvGraphicFramePr>
        <p:xfrm>
          <a:off x="3757613" y="1563688"/>
          <a:ext cx="21209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7" imgW="1397000" imgH="1168400" progId="Equation.3">
                  <p:embed/>
                </p:oleObj>
              </mc:Choice>
              <mc:Fallback>
                <p:oleObj r:id="rId7" imgW="1397000" imgH="1168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7613" y="1563688"/>
                        <a:ext cx="2120900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7"/>
          <p:cNvGrpSpPr/>
          <p:nvPr/>
        </p:nvGrpSpPr>
        <p:grpSpPr>
          <a:xfrm>
            <a:off x="6107113" y="2465388"/>
            <a:ext cx="3035300" cy="230187"/>
            <a:chOff x="9618" y="3882"/>
            <a:chExt cx="4779" cy="362"/>
          </a:xfrm>
        </p:grpSpPr>
        <p:graphicFrame>
          <p:nvGraphicFramePr>
            <p:cNvPr id="23567" name="对象 96260"/>
            <p:cNvGraphicFramePr/>
            <p:nvPr/>
          </p:nvGraphicFramePr>
          <p:xfrm>
            <a:off x="12887" y="3882"/>
            <a:ext cx="151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r:id="rId9" imgW="1281430" imgH="405765" progId="Equation.3">
                    <p:embed/>
                  </p:oleObj>
                </mc:Choice>
                <mc:Fallback>
                  <p:oleObj r:id="rId9" imgW="1281430" imgH="40576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887" y="3882"/>
                          <a:ext cx="1511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>
              <a:endCxn id="0" idx="3"/>
            </p:cNvCxnSpPr>
            <p:nvPr/>
          </p:nvCxnSpPr>
          <p:spPr>
            <a:xfrm flipV="1">
              <a:off x="9618" y="4064"/>
              <a:ext cx="3542" cy="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56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对象 12290"/>
          <p:cNvGraphicFramePr/>
          <p:nvPr/>
        </p:nvGraphicFramePr>
        <p:xfrm>
          <a:off x="6056630" y="1371600"/>
          <a:ext cx="3077845" cy="200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3" imgW="2590800" imgH="1625600" progId="Equation.3">
                  <p:embed/>
                </p:oleObj>
              </mc:Choice>
              <mc:Fallback>
                <p:oleObj r:id="rId3" imgW="2590800" imgH="1625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6630" y="1371600"/>
                        <a:ext cx="3077845" cy="2005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文本框 24"/>
          <p:cNvSpPr txBox="1"/>
          <p:nvPr/>
        </p:nvSpPr>
        <p:spPr>
          <a:xfrm>
            <a:off x="474663" y="330200"/>
            <a:ext cx="70643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i, 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左乘矩阵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，得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96260" name="对象 96259"/>
          <p:cNvGraphicFramePr/>
          <p:nvPr/>
        </p:nvGraphicFramePr>
        <p:xfrm>
          <a:off x="1500188" y="1220788"/>
          <a:ext cx="24130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5" imgW="1841500" imgH="1600200" progId="Equation.3">
                  <p:embed/>
                </p:oleObj>
              </mc:Choice>
              <mc:Fallback>
                <p:oleObj r:id="rId5" imgW="1841500" imgH="1600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0188" y="1220788"/>
                        <a:ext cx="2413000" cy="220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3922713" y="1190625"/>
          <a:ext cx="217170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7" imgW="1397000" imgH="1625600" progId="Equation.3">
                  <p:embed/>
                </p:oleObj>
              </mc:Choice>
              <mc:Fallback>
                <p:oleObj r:id="rId7" imgW="1397000" imgH="1625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2713" y="1190625"/>
                        <a:ext cx="2171700" cy="232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568325" y="3689350"/>
            <a:ext cx="66897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把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行乘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加到第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行上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+kr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050" y="4443413"/>
            <a:ext cx="1612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类似地，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6675" y="4443413"/>
            <a:ext cx="73421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i,j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右乘矩阵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，结果相当于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550" y="5153025"/>
            <a:ext cx="6391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把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列乘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加到第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列上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+kc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2040255"/>
            <a:ext cx="15474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i,j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))</a:t>
            </a: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</a:p>
        </p:txBody>
      </p:sp>
      <p:pic>
        <p:nvPicPr>
          <p:cNvPr id="2458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4347"/>
          <p:cNvSpPr>
            <a:spLocks noGrp="1"/>
          </p:cNvSpPr>
          <p:nvPr/>
        </p:nvSpPr>
        <p:spPr>
          <a:xfrm>
            <a:off x="2707481" y="120651"/>
            <a:ext cx="3905250" cy="706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初等矩阵的应用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85738" y="1171575"/>
            <a:ext cx="19192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591050" y="1171575"/>
            <a:ext cx="37004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实施一次初等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87388" y="1755775"/>
            <a:ext cx="77628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行变换，相当于用相应的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阶初等矩阵左乘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;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687388" y="2359025"/>
            <a:ext cx="7945437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实施一次初等列变换，相当于用相应的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87388" y="3040063"/>
            <a:ext cx="50800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初等矩阵右乘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46175" y="1171575"/>
            <a:ext cx="4064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是一个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000" b="1" dirty="0"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矩阵，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57238" y="3927475"/>
            <a:ext cx="79533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33425" lvl="0" indent="-7334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由逆矩阵的定义，知初等矩阵都是可逆的，且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016"/>
          <p:cNvGraphicFramePr>
            <a:graphicFrameLocks noChangeAspect="1"/>
          </p:cNvGraphicFramePr>
          <p:nvPr/>
        </p:nvGraphicFramePr>
        <p:xfrm>
          <a:off x="914400" y="4795838"/>
          <a:ext cx="18335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3" imgW="1130300" imgH="228600" progId="Equation.DSMT4">
                  <p:embed/>
                </p:oleObj>
              </mc:Choice>
              <mc:Fallback>
                <p:oleObj r:id="rId3" imgW="11303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795838"/>
                        <a:ext cx="1833563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5950" y="5464175"/>
            <a:ext cx="696436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即初等矩阵的逆矩阵仍然为初等矩阵．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5148580" y="4791075"/>
          <a:ext cx="336296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5" imgW="1536700" imgH="228600" progId="Equation.DSMT4">
                  <p:embed/>
                </p:oleObj>
              </mc:Choice>
              <mc:Fallback>
                <p:oleObj r:id="rId5" imgW="1536700" imgH="2286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580" y="4791075"/>
                        <a:ext cx="3362960" cy="38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889250" y="4667250"/>
          <a:ext cx="21907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r:id="rId7" imgW="1929765" imgH="681355" progId="Equation.DSMT4">
                  <p:embed/>
                </p:oleObj>
              </mc:Choice>
              <mc:Fallback>
                <p:oleObj r:id="rId7" imgW="1929765" imgH="68135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9250" y="4667250"/>
                        <a:ext cx="219075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1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9A0A71B-24FA-487D-8F1D-54FB6BF8AC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100" grpId="0"/>
      <p:bldP spid="102" grpId="0"/>
      <p:bldP spid="103" grpId="0"/>
      <p:bldP spid="105" grpId="0"/>
      <p:bldP spid="107" grpId="0"/>
      <p:bldP spid="10" grpId="0"/>
      <p:bldP spid="108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9"/>
          <p:cNvSpPr>
            <a:spLocks noGrp="1"/>
          </p:cNvSpPr>
          <p:nvPr/>
        </p:nvSpPr>
        <p:spPr>
          <a:xfrm>
            <a:off x="1744980" y="2097901"/>
            <a:ext cx="3609975" cy="4905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一、矩阵的秩</a:t>
            </a:r>
          </a:p>
        </p:txBody>
      </p:sp>
      <p:sp>
        <p:nvSpPr>
          <p:cNvPr id="4099" name="矩形 4"/>
          <p:cNvSpPr/>
          <p:nvPr/>
        </p:nvSpPr>
        <p:spPr>
          <a:xfrm>
            <a:off x="107950" y="817810"/>
            <a:ext cx="7645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 矩阵的秩与矩阵的初等变换</a:t>
            </a:r>
          </a:p>
        </p:txBody>
      </p:sp>
      <p:sp>
        <p:nvSpPr>
          <p:cNvPr id="4100" name="标题 79880"/>
          <p:cNvSpPr>
            <a:spLocks noGrp="1"/>
          </p:cNvSpPr>
          <p:nvPr/>
        </p:nvSpPr>
        <p:spPr>
          <a:xfrm>
            <a:off x="1744663" y="2872283"/>
            <a:ext cx="3732212" cy="615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二、矩阵的初等变换</a:t>
            </a:r>
          </a:p>
        </p:txBody>
      </p:sp>
      <p:sp>
        <p:nvSpPr>
          <p:cNvPr id="4101" name="文本框 100"/>
          <p:cNvSpPr txBox="1"/>
          <p:nvPr/>
        </p:nvSpPr>
        <p:spPr>
          <a:xfrm>
            <a:off x="1744663" y="3770808"/>
            <a:ext cx="26400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三、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初等矩阵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10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7"/>
          <p:cNvSpPr txBox="1"/>
          <p:nvPr/>
        </p:nvSpPr>
        <p:spPr>
          <a:xfrm>
            <a:off x="225425" y="598760"/>
            <a:ext cx="19034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233488" y="1052736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800" b="1" dirty="0">
                <a:sym typeface="宋体" panose="02010600030101010101" pitchFamily="2" charset="-122"/>
              </a:rPr>
              <a:t>…,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zh-CN" altLang="zh-CN" sz="2800" b="1" dirty="0">
                <a:latin typeface="Times New Roman" panose="02020603050405020304" pitchFamily="18" charset="0"/>
              </a:rPr>
              <a:t>使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dirty="0">
                <a:sym typeface="宋体" panose="02010600030101010101" pitchFamily="2" charset="-122"/>
              </a:rPr>
              <a:t>…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endParaRPr lang="en-US" altLang="zh-CN" sz="2800" b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956" y="1673213"/>
            <a:ext cx="10175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20775" y="1687661"/>
            <a:ext cx="71024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</a:rPr>
              <a:t>是满秩矩阵，则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的标准形为单位阵，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233488" y="2672804"/>
            <a:ext cx="65293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故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经过有限次初等变换可变成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233488" y="3212976"/>
            <a:ext cx="71707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也就是存在有限个初等矩阵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800" b="1" dirty="0">
                <a:sym typeface="宋体" panose="02010600030101010101" pitchFamily="2" charset="-122"/>
              </a:rPr>
              <a:t>…,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290955" y="3717032"/>
            <a:ext cx="52362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使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dirty="0">
                <a:sym typeface="宋体" panose="02010600030101010101" pitchFamily="2" charset="-122"/>
              </a:rPr>
              <a:t>…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r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 P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r+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dirty="0">
                <a:sym typeface="宋体" panose="02010600030101010101" pitchFamily="2" charset="-122"/>
              </a:rPr>
              <a:t>…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endParaRPr lang="en-US" altLang="en-US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6633" name="文本框 14"/>
          <p:cNvSpPr txBox="1"/>
          <p:nvPr/>
        </p:nvSpPr>
        <p:spPr>
          <a:xfrm>
            <a:off x="1292225" y="598760"/>
            <a:ext cx="711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为可逆矩阵，则存在有限个初等矩阵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33488" y="2152104"/>
            <a:ext cx="26924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即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/>
              <a:t>~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98625" y="4221088"/>
            <a:ext cx="26384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即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dirty="0">
                <a:sym typeface="宋体" panose="02010600030101010101" pitchFamily="2" charset="-122"/>
              </a:rPr>
              <a:t>…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7325" y="4926483"/>
            <a:ext cx="15906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 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231900" y="4926483"/>
            <a:ext cx="7493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/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A~B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的充要条件是：存在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93763" y="5571008"/>
            <a:ext cx="65309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可逆方阵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及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阶可逆方阵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Q,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7662" name="文本框 9"/>
          <p:cNvSpPr txBox="1"/>
          <p:nvPr/>
        </p:nvSpPr>
        <p:spPr>
          <a:xfrm>
            <a:off x="5670550" y="5571008"/>
            <a:ext cx="175418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使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PAQ=B</a:t>
            </a:r>
          </a:p>
        </p:txBody>
      </p:sp>
      <p:pic>
        <p:nvPicPr>
          <p:cNvPr id="2664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6" grpId="0"/>
      <p:bldP spid="113" grpId="0"/>
      <p:bldP spid="115" grpId="0"/>
      <p:bldP spid="117" grpId="0"/>
      <p:bldP spid="118" grpId="0"/>
      <p:bldP spid="16" grpId="0"/>
      <p:bldP spid="17" grpId="0"/>
      <p:bldP spid="100" grpId="0"/>
      <p:bldP spid="101" grpId="0"/>
      <p:bldP spid="102" grpId="0"/>
      <p:bldP spid="276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 106"/>
          <p:cNvSpPr txBox="1"/>
          <p:nvPr/>
        </p:nvSpPr>
        <p:spPr>
          <a:xfrm>
            <a:off x="687388" y="1361976"/>
            <a:ext cx="73961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 ≠ 0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时，由定理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4,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dirty="0">
                <a:sym typeface="宋体" panose="02010600030101010101" pitchFamily="2" charset="-122"/>
              </a:rPr>
              <a:t>…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，有 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8675" name="矩形 17409"/>
          <p:cNvSpPr/>
          <p:nvPr/>
        </p:nvSpPr>
        <p:spPr>
          <a:xfrm>
            <a:off x="600075" y="747613"/>
            <a:ext cx="52736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利用初等变换求逆矩阵的方法：</a:t>
            </a:r>
          </a:p>
        </p:txBody>
      </p:sp>
      <p:graphicFrame>
        <p:nvGraphicFramePr>
          <p:cNvPr id="17412" name="对象 17411"/>
          <p:cNvGraphicFramePr/>
          <p:nvPr>
            <p:extLst>
              <p:ext uri="{D42A27DB-BD31-4B8C-83A1-F6EECF244321}">
                <p14:modId xmlns:p14="http://schemas.microsoft.com/office/powerpoint/2010/main" val="2880436242"/>
              </p:ext>
            </p:extLst>
          </p:nvPr>
        </p:nvGraphicFramePr>
        <p:xfrm>
          <a:off x="1177925" y="2039838"/>
          <a:ext cx="29067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3" imgW="2957830" imgH="482600" progId="Equation.3">
                  <p:embed/>
                </p:oleObj>
              </mc:Choice>
              <mc:Fallback>
                <p:oleObj r:id="rId3" imgW="2957830" imgH="482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7925" y="2039838"/>
                        <a:ext cx="2906713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/>
          <p:cNvGraphicFramePr/>
          <p:nvPr>
            <p:extLst>
              <p:ext uri="{D42A27DB-BD31-4B8C-83A1-F6EECF244321}">
                <p14:modId xmlns:p14="http://schemas.microsoft.com/office/powerpoint/2010/main" val="490776549"/>
              </p:ext>
            </p:extLst>
          </p:nvPr>
        </p:nvGraphicFramePr>
        <p:xfrm>
          <a:off x="4332288" y="2047776"/>
          <a:ext cx="3929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5" imgW="4087495" imgH="482600" progId="Equation.3">
                  <p:embed/>
                </p:oleObj>
              </mc:Choice>
              <mc:Fallback>
                <p:oleObj r:id="rId5" imgW="4087495" imgH="4826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2288" y="2047776"/>
                        <a:ext cx="3929062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7413"/>
          <p:cNvGrpSpPr/>
          <p:nvPr/>
        </p:nvGrpSpPr>
        <p:grpSpPr>
          <a:xfrm>
            <a:off x="1952625" y="3468588"/>
            <a:ext cx="5014913" cy="420688"/>
            <a:chOff x="1352" y="2256"/>
            <a:chExt cx="3208" cy="303"/>
          </a:xfrm>
        </p:grpSpPr>
        <p:graphicFrame>
          <p:nvGraphicFramePr>
            <p:cNvPr id="28693" name="对象 17414"/>
            <p:cNvGraphicFramePr/>
            <p:nvPr/>
          </p:nvGraphicFramePr>
          <p:xfrm>
            <a:off x="1352" y="2256"/>
            <a:ext cx="320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r:id="rId7" imgW="5090795" imgH="482600" progId="Equation.3">
                    <p:embed/>
                  </p:oleObj>
                </mc:Choice>
                <mc:Fallback>
                  <p:oleObj r:id="rId7" imgW="5090795" imgH="4826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52" y="2256"/>
                          <a:ext cx="3208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直接连接符 17415"/>
            <p:cNvSpPr/>
            <p:nvPr/>
          </p:nvSpPr>
          <p:spPr>
            <a:xfrm>
              <a:off x="3024" y="2296"/>
              <a:ext cx="0" cy="24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3" name="组合 17416"/>
          <p:cNvGrpSpPr/>
          <p:nvPr/>
        </p:nvGrpSpPr>
        <p:grpSpPr>
          <a:xfrm>
            <a:off x="1965325" y="4205188"/>
            <a:ext cx="1474788" cy="376238"/>
            <a:chOff x="1344" y="2728"/>
            <a:chExt cx="960" cy="296"/>
          </a:xfrm>
        </p:grpSpPr>
        <p:graphicFrame>
          <p:nvGraphicFramePr>
            <p:cNvPr id="28691" name="对象 17417"/>
            <p:cNvGraphicFramePr/>
            <p:nvPr/>
          </p:nvGraphicFramePr>
          <p:xfrm>
            <a:off x="1344" y="2728"/>
            <a:ext cx="9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r:id="rId9" imgW="1524000" imgH="469900" progId="Equation.3">
                    <p:embed/>
                  </p:oleObj>
                </mc:Choice>
                <mc:Fallback>
                  <p:oleObj r:id="rId9" imgW="1524000" imgH="4699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44" y="2728"/>
                          <a:ext cx="96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2" name="直接连接符 17418"/>
            <p:cNvSpPr/>
            <p:nvPr/>
          </p:nvSpPr>
          <p:spPr>
            <a:xfrm>
              <a:off x="1840" y="2744"/>
              <a:ext cx="0" cy="24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5" name="组合 17419"/>
          <p:cNvGrpSpPr/>
          <p:nvPr/>
        </p:nvGrpSpPr>
        <p:grpSpPr>
          <a:xfrm>
            <a:off x="1177925" y="2846288"/>
            <a:ext cx="3540125" cy="420688"/>
            <a:chOff x="864" y="1864"/>
            <a:chExt cx="2264" cy="303"/>
          </a:xfrm>
        </p:grpSpPr>
        <p:graphicFrame>
          <p:nvGraphicFramePr>
            <p:cNvPr id="28689" name="对象 17420"/>
            <p:cNvGraphicFramePr/>
            <p:nvPr/>
          </p:nvGraphicFramePr>
          <p:xfrm>
            <a:off x="864" y="1864"/>
            <a:ext cx="226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r:id="rId11" imgW="3592830" imgH="482600" progId="Equation.3">
                    <p:embed/>
                  </p:oleObj>
                </mc:Choice>
                <mc:Fallback>
                  <p:oleObj r:id="rId11" imgW="3592830" imgH="4826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64" y="1864"/>
                          <a:ext cx="2264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0" name="直接连接符 17421"/>
            <p:cNvSpPr/>
            <p:nvPr/>
          </p:nvSpPr>
          <p:spPr>
            <a:xfrm>
              <a:off x="2792" y="1896"/>
              <a:ext cx="0" cy="24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4" name="文本框 3"/>
          <p:cNvSpPr txBox="1"/>
          <p:nvPr/>
        </p:nvSpPr>
        <p:spPr>
          <a:xfrm>
            <a:off x="946150" y="4883051"/>
            <a:ext cx="5080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即对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60850" y="4898926"/>
            <a:ext cx="32385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施行初等行变换，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1813" y="4883051"/>
            <a:ext cx="21288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当把左边的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7425" y="5499001"/>
            <a:ext cx="35782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化为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的同时，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92588" y="5499001"/>
            <a:ext cx="37512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右边的矩阵便化为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.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pic>
        <p:nvPicPr>
          <p:cNvPr id="2868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4" grpId="0"/>
      <p:bldP spid="7" grpId="0"/>
      <p:bldP spid="8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文本框 103426"/>
          <p:cNvSpPr txBox="1"/>
          <p:nvPr/>
        </p:nvSpPr>
        <p:spPr>
          <a:xfrm>
            <a:off x="663575" y="2290763"/>
            <a:ext cx="9144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9699" name="文本框 103427"/>
          <p:cNvSpPr txBox="1"/>
          <p:nvPr/>
        </p:nvSpPr>
        <p:spPr>
          <a:xfrm>
            <a:off x="304800" y="966788"/>
            <a:ext cx="1631950" cy="52228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2" name="组合 103428"/>
          <p:cNvGrpSpPr/>
          <p:nvPr/>
        </p:nvGrpSpPr>
        <p:grpSpPr>
          <a:xfrm>
            <a:off x="5837238" y="1936750"/>
            <a:ext cx="2695575" cy="1228725"/>
            <a:chOff x="2267" y="2732"/>
            <a:chExt cx="2053" cy="960"/>
          </a:xfrm>
        </p:grpSpPr>
        <p:graphicFrame>
          <p:nvGraphicFramePr>
            <p:cNvPr id="29737" name="对象 103429"/>
            <p:cNvGraphicFramePr/>
            <p:nvPr/>
          </p:nvGraphicFramePr>
          <p:xfrm>
            <a:off x="2267" y="2736"/>
            <a:ext cx="205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9" r:id="rId3" imgW="3924300" imgH="1511300" progId="Equation.3">
                    <p:embed/>
                  </p:oleObj>
                </mc:Choice>
                <mc:Fallback>
                  <p:oleObj r:id="rId3" imgW="3924300" imgH="15113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67" y="2736"/>
                          <a:ext cx="2053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8" name="直接连接符 103430"/>
            <p:cNvSpPr/>
            <p:nvPr/>
          </p:nvSpPr>
          <p:spPr>
            <a:xfrm>
              <a:off x="3368" y="2732"/>
              <a:ext cx="0" cy="96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3" name="组合 103431"/>
          <p:cNvGrpSpPr/>
          <p:nvPr/>
        </p:nvGrpSpPr>
        <p:grpSpPr>
          <a:xfrm>
            <a:off x="1373188" y="1993900"/>
            <a:ext cx="3486150" cy="1143000"/>
            <a:chOff x="1702" y="1603"/>
            <a:chExt cx="2596" cy="960"/>
          </a:xfrm>
        </p:grpSpPr>
        <p:graphicFrame>
          <p:nvGraphicFramePr>
            <p:cNvPr id="29734" name="对象 103432"/>
            <p:cNvGraphicFramePr/>
            <p:nvPr/>
          </p:nvGraphicFramePr>
          <p:xfrm>
            <a:off x="1702" y="1604"/>
            <a:ext cx="259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0" r:id="rId5" imgW="4457700" imgH="1511300" progId="Equation.3">
                    <p:embed/>
                  </p:oleObj>
                </mc:Choice>
                <mc:Fallback>
                  <p:oleObj r:id="rId5" imgW="4457700" imgH="15113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02" y="1604"/>
                          <a:ext cx="2596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5" name="直接连接符 103433"/>
            <p:cNvSpPr/>
            <p:nvPr/>
          </p:nvSpPr>
          <p:spPr>
            <a:xfrm>
              <a:off x="3373" y="1603"/>
              <a:ext cx="0" cy="96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736" name="直接连接符 103434"/>
            <p:cNvSpPr/>
            <p:nvPr/>
          </p:nvSpPr>
          <p:spPr>
            <a:xfrm>
              <a:off x="2008" y="1952"/>
              <a:ext cx="0" cy="24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4" name="组合 103435"/>
          <p:cNvGrpSpPr/>
          <p:nvPr/>
        </p:nvGrpSpPr>
        <p:grpSpPr>
          <a:xfrm>
            <a:off x="4965700" y="2097088"/>
            <a:ext cx="733425" cy="804862"/>
            <a:chOff x="1236" y="2800"/>
            <a:chExt cx="652" cy="736"/>
          </a:xfrm>
        </p:grpSpPr>
        <p:graphicFrame>
          <p:nvGraphicFramePr>
            <p:cNvPr id="29731" name="对象 103436"/>
            <p:cNvGraphicFramePr/>
            <p:nvPr/>
          </p:nvGraphicFramePr>
          <p:xfrm>
            <a:off x="1248" y="2800"/>
            <a:ext cx="6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1" r:id="rId7" imgW="1016000" imgH="419100" progId="Equation.3">
                    <p:embed/>
                  </p:oleObj>
                </mc:Choice>
                <mc:Fallback>
                  <p:oleObj r:id="rId7" imgW="1016000" imgH="4191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48" y="2800"/>
                          <a:ext cx="6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2" name="对象 103437"/>
            <p:cNvGraphicFramePr/>
            <p:nvPr/>
          </p:nvGraphicFramePr>
          <p:xfrm>
            <a:off x="1236" y="3264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r:id="rId9" imgW="1015365" imgH="431800" progId="Equation.3">
                    <p:embed/>
                  </p:oleObj>
                </mc:Choice>
                <mc:Fallback>
                  <p:oleObj r:id="rId9" imgW="1015365" imgH="4318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36" y="3264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3" name="任意多边形 103438"/>
            <p:cNvSpPr/>
            <p:nvPr/>
          </p:nvSpPr>
          <p:spPr>
            <a:xfrm rot="374069">
              <a:off x="1248" y="3120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103439"/>
          <p:cNvGrpSpPr/>
          <p:nvPr/>
        </p:nvGrpSpPr>
        <p:grpSpPr>
          <a:xfrm>
            <a:off x="1289050" y="3548063"/>
            <a:ext cx="895350" cy="971550"/>
            <a:chOff x="1168" y="704"/>
            <a:chExt cx="624" cy="688"/>
          </a:xfrm>
        </p:grpSpPr>
        <p:graphicFrame>
          <p:nvGraphicFramePr>
            <p:cNvPr id="29728" name="对象 103440"/>
            <p:cNvGraphicFramePr/>
            <p:nvPr/>
          </p:nvGraphicFramePr>
          <p:xfrm>
            <a:off x="1224" y="704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3" r:id="rId11" imgW="838200" imgH="419100" progId="Equation.3">
                    <p:embed/>
                  </p:oleObj>
                </mc:Choice>
                <mc:Fallback>
                  <p:oleObj r:id="rId11" imgW="838200" imgH="4191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24" y="704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对象 103441"/>
            <p:cNvGraphicFramePr/>
            <p:nvPr/>
          </p:nvGraphicFramePr>
          <p:xfrm>
            <a:off x="1208" y="1120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r:id="rId13" imgW="850265" imgH="431800" progId="Equation.3">
                    <p:embed/>
                  </p:oleObj>
                </mc:Choice>
                <mc:Fallback>
                  <p:oleObj r:id="rId13" imgW="850265" imgH="4318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8" y="1120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0" name="任意多边形 103442"/>
            <p:cNvSpPr/>
            <p:nvPr/>
          </p:nvSpPr>
          <p:spPr>
            <a:xfrm rot="374069">
              <a:off x="1168" y="1056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4" name="对象 1025"/>
          <p:cNvGraphicFramePr>
            <a:graphicFrameLocks noChangeAspect="1"/>
          </p:cNvGraphicFramePr>
          <p:nvPr/>
        </p:nvGraphicFramePr>
        <p:xfrm>
          <a:off x="2711450" y="560388"/>
          <a:ext cx="185261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r:id="rId15" imgW="1028700" imgH="711200" progId="Equation.DSMT4">
                  <p:embed/>
                </p:oleObj>
              </mc:Choice>
              <mc:Fallback>
                <p:oleObj r:id="rId15" imgW="1028700" imgH="7112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11450" y="560388"/>
                        <a:ext cx="1852613" cy="126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文本框 111"/>
          <p:cNvSpPr txBox="1"/>
          <p:nvPr/>
        </p:nvSpPr>
        <p:spPr>
          <a:xfrm>
            <a:off x="4484688" y="966788"/>
            <a:ext cx="11906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.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29706" name="文本框 2"/>
          <p:cNvSpPr txBox="1"/>
          <p:nvPr/>
        </p:nvSpPr>
        <p:spPr>
          <a:xfrm>
            <a:off x="1276350" y="966788"/>
            <a:ext cx="18097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设矩阵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pSp>
        <p:nvGrpSpPr>
          <p:cNvPr id="6" name="组合 104449"/>
          <p:cNvGrpSpPr/>
          <p:nvPr/>
        </p:nvGrpSpPr>
        <p:grpSpPr>
          <a:xfrm>
            <a:off x="2344738" y="3487738"/>
            <a:ext cx="2544762" cy="1193800"/>
            <a:chOff x="1945" y="576"/>
            <a:chExt cx="1943" cy="960"/>
          </a:xfrm>
        </p:grpSpPr>
        <p:graphicFrame>
          <p:nvGraphicFramePr>
            <p:cNvPr id="29726" name="对象 104450"/>
            <p:cNvGraphicFramePr/>
            <p:nvPr/>
          </p:nvGraphicFramePr>
          <p:xfrm>
            <a:off x="1945" y="576"/>
            <a:ext cx="194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r:id="rId17" imgW="4178300" imgH="1511300" progId="Equation.3">
                    <p:embed/>
                  </p:oleObj>
                </mc:Choice>
                <mc:Fallback>
                  <p:oleObj r:id="rId17" imgW="4178300" imgH="15113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45" y="576"/>
                          <a:ext cx="1943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7" name="直接连接符 104451"/>
            <p:cNvSpPr/>
            <p:nvPr/>
          </p:nvSpPr>
          <p:spPr>
            <a:xfrm>
              <a:off x="2932" y="576"/>
              <a:ext cx="0" cy="96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7" name="组合 104464"/>
          <p:cNvGrpSpPr/>
          <p:nvPr/>
        </p:nvGrpSpPr>
        <p:grpSpPr>
          <a:xfrm>
            <a:off x="5126038" y="3757613"/>
            <a:ext cx="790575" cy="700087"/>
            <a:chOff x="1192" y="1832"/>
            <a:chExt cx="648" cy="731"/>
          </a:xfrm>
        </p:grpSpPr>
        <p:graphicFrame>
          <p:nvGraphicFramePr>
            <p:cNvPr id="29723" name="对象 104465"/>
            <p:cNvGraphicFramePr/>
            <p:nvPr/>
          </p:nvGraphicFramePr>
          <p:xfrm>
            <a:off x="1200" y="1832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r:id="rId19" imgW="1015365" imgH="431800" progId="Equation.3">
                    <p:embed/>
                  </p:oleObj>
                </mc:Choice>
                <mc:Fallback>
                  <p:oleObj r:id="rId19" imgW="1015365" imgH="4318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00" y="1832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对象 104466"/>
            <p:cNvGraphicFramePr/>
            <p:nvPr/>
          </p:nvGraphicFramePr>
          <p:xfrm>
            <a:off x="1192" y="2291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8" r:id="rId21" imgW="1028065" imgH="431800" progId="Equation.3">
                    <p:embed/>
                  </p:oleObj>
                </mc:Choice>
                <mc:Fallback>
                  <p:oleObj r:id="rId21" imgW="1028065" imgH="4318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92" y="2291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任意多边形 104467"/>
            <p:cNvSpPr/>
            <p:nvPr/>
          </p:nvSpPr>
          <p:spPr>
            <a:xfrm rot="374069">
              <a:off x="1200" y="2160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3"/>
          <p:cNvGrpSpPr/>
          <p:nvPr/>
        </p:nvGrpSpPr>
        <p:grpSpPr>
          <a:xfrm>
            <a:off x="6073775" y="3548063"/>
            <a:ext cx="2528888" cy="1204912"/>
            <a:chOff x="9566" y="5588"/>
            <a:chExt cx="3982" cy="1896"/>
          </a:xfrm>
        </p:grpSpPr>
        <p:graphicFrame>
          <p:nvGraphicFramePr>
            <p:cNvPr id="29721" name="对象 104458"/>
            <p:cNvGraphicFramePr/>
            <p:nvPr/>
          </p:nvGraphicFramePr>
          <p:xfrm>
            <a:off x="9566" y="5588"/>
            <a:ext cx="3983" cy="1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r:id="rId23" imgW="1866900" imgH="711200" progId="Equation.3">
                    <p:embed/>
                  </p:oleObj>
                </mc:Choice>
                <mc:Fallback>
                  <p:oleObj r:id="rId23" imgW="1866900" imgH="7112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566" y="5588"/>
                          <a:ext cx="3983" cy="18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2" name="直接连接符 104459"/>
            <p:cNvSpPr/>
            <p:nvPr/>
          </p:nvSpPr>
          <p:spPr>
            <a:xfrm>
              <a:off x="11469" y="5715"/>
              <a:ext cx="1" cy="164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9" name="组合 104468"/>
          <p:cNvGrpSpPr/>
          <p:nvPr/>
        </p:nvGrpSpPr>
        <p:grpSpPr>
          <a:xfrm>
            <a:off x="1279525" y="5130800"/>
            <a:ext cx="942975" cy="798513"/>
            <a:chOff x="1084" y="2944"/>
            <a:chExt cx="888" cy="728"/>
          </a:xfrm>
        </p:grpSpPr>
        <p:graphicFrame>
          <p:nvGraphicFramePr>
            <p:cNvPr id="29718" name="对象 104469"/>
            <p:cNvGraphicFramePr/>
            <p:nvPr/>
          </p:nvGraphicFramePr>
          <p:xfrm>
            <a:off x="1084" y="2944"/>
            <a:ext cx="8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r:id="rId25" imgW="1409700" imgH="419100" progId="Equation.3">
                    <p:embed/>
                  </p:oleObj>
                </mc:Choice>
                <mc:Fallback>
                  <p:oleObj r:id="rId25" imgW="1409700" imgH="4191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084" y="2944"/>
                          <a:ext cx="88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对象 104470"/>
            <p:cNvGraphicFramePr/>
            <p:nvPr/>
          </p:nvGraphicFramePr>
          <p:xfrm>
            <a:off x="1092" y="3400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r:id="rId27" imgW="1370965" imgH="431800" progId="Equation.3">
                    <p:embed/>
                  </p:oleObj>
                </mc:Choice>
                <mc:Fallback>
                  <p:oleObj r:id="rId27" imgW="1370965" imgH="4318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092" y="3400"/>
                          <a:ext cx="86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0" name="任意多边形 104471"/>
            <p:cNvSpPr/>
            <p:nvPr/>
          </p:nvSpPr>
          <p:spPr>
            <a:xfrm rot="374069">
              <a:off x="1200" y="3264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7"/>
          <p:cNvGrpSpPr/>
          <p:nvPr/>
        </p:nvGrpSpPr>
        <p:grpSpPr>
          <a:xfrm>
            <a:off x="2316163" y="4813300"/>
            <a:ext cx="3095625" cy="1338263"/>
            <a:chOff x="3648" y="7579"/>
            <a:chExt cx="4874" cy="2109"/>
          </a:xfrm>
        </p:grpSpPr>
        <p:graphicFrame>
          <p:nvGraphicFramePr>
            <p:cNvPr id="29716" name="对象 104476"/>
            <p:cNvGraphicFramePr/>
            <p:nvPr/>
          </p:nvGraphicFramePr>
          <p:xfrm>
            <a:off x="3648" y="7579"/>
            <a:ext cx="4875" cy="2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r:id="rId29" imgW="3962400" imgH="1638300" progId="Equation.3">
                    <p:embed/>
                  </p:oleObj>
                </mc:Choice>
                <mc:Fallback>
                  <p:oleObj r:id="rId29" imgW="3962400" imgH="16383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648" y="7579"/>
                          <a:ext cx="4875" cy="2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直接连接符 104477"/>
            <p:cNvSpPr/>
            <p:nvPr/>
          </p:nvSpPr>
          <p:spPr>
            <a:xfrm>
              <a:off x="5728" y="7694"/>
              <a:ext cx="1" cy="199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graphicFrame>
        <p:nvGraphicFramePr>
          <p:cNvPr id="104473" name="对象 104472"/>
          <p:cNvGraphicFramePr/>
          <p:nvPr/>
        </p:nvGraphicFramePr>
        <p:xfrm>
          <a:off x="5681663" y="4886325"/>
          <a:ext cx="29829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r:id="rId31" imgW="3721100" imgH="1638300" progId="Equation.3">
                  <p:embed/>
                </p:oleObj>
              </mc:Choice>
              <mc:Fallback>
                <p:oleObj r:id="rId31" imgW="3721100" imgH="16383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81663" y="4886325"/>
                        <a:ext cx="2982912" cy="1365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1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1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1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685800" y="2123108"/>
            <a:ext cx="64262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对于矩阵方程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AX=B,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49700" y="2123108"/>
            <a:ext cx="44910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阶可逆矩阵，则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16225" y="2645395"/>
            <a:ext cx="13779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X=A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B,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243205" y="3987150"/>
            <a:ext cx="65201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66725"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∴      (</a:t>
            </a:r>
            <a:r>
              <a:rPr lang="en-US" altLang="zh-CN" sz="2800" b="1" dirty="0">
                <a:latin typeface="Times New Roman" panose="02020603050405020304" pitchFamily="18" charset="0"/>
              </a:rPr>
              <a:t>A </a:t>
            </a:r>
            <a:r>
              <a:rPr lang="en-US" altLang="zh-CN" sz="2800" dirty="0">
                <a:sym typeface="宋体" panose="02010600030101010101" pitchFamily="2" charset="-122"/>
              </a:rPr>
              <a:t>⁞ 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</a:rPr>
              <a:t>初等行变换为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sym typeface="宋体" panose="02010600030101010101" pitchFamily="2" charset="-122"/>
              </a:rPr>
              <a:t>⁞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388" y="3315320"/>
            <a:ext cx="35067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∵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(A</a:t>
            </a:r>
            <a:r>
              <a:rPr lang="en-US" altLang="zh-CN" sz="2800" dirty="0">
                <a:sym typeface="宋体" panose="02010600030101010101" pitchFamily="2" charset="-122"/>
              </a:rPr>
              <a:t>⁞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en-US" altLang="zh-CN" sz="2800" dirty="0">
                <a:sym typeface="宋体" panose="02010600030101010101" pitchFamily="2" charset="-122"/>
              </a:rPr>
              <a:t>⁞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en-US" altLang="zh-CN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0729" name="文本框 9"/>
          <p:cNvSpPr txBox="1"/>
          <p:nvPr/>
        </p:nvSpPr>
        <p:spPr>
          <a:xfrm>
            <a:off x="687388" y="1294433"/>
            <a:ext cx="48783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利用初等行变换还可以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求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.</a:t>
            </a:r>
          </a:p>
        </p:txBody>
      </p:sp>
      <p:pic>
        <p:nvPicPr>
          <p:cNvPr id="3073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2" grpId="0"/>
      <p:bldP spid="5" grpId="0"/>
      <p:bldP spid="11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106497"/>
          <p:cNvSpPr txBox="1"/>
          <p:nvPr/>
        </p:nvSpPr>
        <p:spPr>
          <a:xfrm>
            <a:off x="344488" y="901700"/>
            <a:ext cx="1541462" cy="52228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31747" name="对象 106498"/>
          <p:cNvGraphicFramePr/>
          <p:nvPr/>
        </p:nvGraphicFramePr>
        <p:xfrm>
          <a:off x="5373688" y="530225"/>
          <a:ext cx="338931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1892300" imgH="711200" progId="Equation.3">
                  <p:embed/>
                </p:oleObj>
              </mc:Choice>
              <mc:Fallback>
                <p:oleObj r:id="rId3" imgW="1892300" imgH="7112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3688" y="530225"/>
                        <a:ext cx="3389312" cy="126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文本框 106499"/>
          <p:cNvSpPr txBox="1"/>
          <p:nvPr/>
        </p:nvSpPr>
        <p:spPr>
          <a:xfrm>
            <a:off x="746125" y="2017713"/>
            <a:ext cx="9144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31749" name="文本框 111"/>
          <p:cNvSpPr txBox="1"/>
          <p:nvPr/>
        </p:nvSpPr>
        <p:spPr>
          <a:xfrm>
            <a:off x="1720850" y="901700"/>
            <a:ext cx="40132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求矩阵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X,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使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AX=B,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65250" y="2018030"/>
            <a:ext cx="60979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                     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故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可逆，则 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X=A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1771" name="任意多边形 108550"/>
          <p:cNvSpPr/>
          <p:nvPr/>
        </p:nvSpPr>
        <p:spPr>
          <a:xfrm rot="374069">
            <a:off x="4928870" y="3423920"/>
            <a:ext cx="759460" cy="52070"/>
          </a:xfrm>
          <a:custGeom>
            <a:avLst/>
            <a:gdLst>
              <a:gd name="txL" fmla="*/ 0 w 624"/>
              <a:gd name="txT" fmla="*/ 0 h 48"/>
              <a:gd name="txR" fmla="*/ 624 w 624"/>
              <a:gd name="txB" fmla="*/ 48 h 48"/>
            </a:gdLst>
            <a:ahLst/>
            <a:cxnLst>
              <a:cxn ang="0">
                <a:pos x="0" y="48"/>
              </a:cxn>
              <a:cxn ang="0">
                <a:pos x="192" y="0"/>
              </a:cxn>
              <a:cxn ang="0">
                <a:pos x="384" y="48"/>
              </a:cxn>
              <a:cxn ang="0">
                <a:pos x="624" y="0"/>
              </a:cxn>
            </a:cxnLst>
            <a:rect l="txL" t="txT" r="txR" b="tx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57" name="矩形 108556"/>
          <p:cNvSpPr/>
          <p:nvPr/>
        </p:nvSpPr>
        <p:spPr>
          <a:xfrm>
            <a:off x="7308215" y="2812098"/>
            <a:ext cx="1182688" cy="1320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8547" name="对象 108546"/>
          <p:cNvGraphicFramePr/>
          <p:nvPr/>
        </p:nvGraphicFramePr>
        <p:xfrm>
          <a:off x="1413510" y="4652328"/>
          <a:ext cx="292576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5" imgW="3403600" imgH="1511300" progId="Equation.3">
                  <p:embed/>
                </p:oleObj>
              </mc:Choice>
              <mc:Fallback>
                <p:oleObj r:id="rId5" imgW="3403600" imgH="1511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3510" y="4652328"/>
                        <a:ext cx="2925763" cy="126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5"/>
          <p:cNvGrpSpPr/>
          <p:nvPr/>
        </p:nvGrpSpPr>
        <p:grpSpPr>
          <a:xfrm>
            <a:off x="1114425" y="2774950"/>
            <a:ext cx="3524250" cy="1312863"/>
            <a:chOff x="1756" y="4371"/>
            <a:chExt cx="5550" cy="2066"/>
          </a:xfrm>
        </p:grpSpPr>
        <p:grpSp>
          <p:nvGrpSpPr>
            <p:cNvPr id="31765" name="组合 106501"/>
            <p:cNvGrpSpPr/>
            <p:nvPr/>
          </p:nvGrpSpPr>
          <p:grpSpPr>
            <a:xfrm>
              <a:off x="1756" y="4371"/>
              <a:ext cx="5550" cy="2066"/>
              <a:chOff x="1200" y="2552"/>
              <a:chExt cx="2488" cy="952"/>
            </a:xfrm>
          </p:grpSpPr>
          <p:graphicFrame>
            <p:nvGraphicFramePr>
              <p:cNvPr id="31767" name="对象 106502"/>
              <p:cNvGraphicFramePr/>
              <p:nvPr/>
            </p:nvGraphicFramePr>
            <p:xfrm>
              <a:off x="1200" y="2552"/>
              <a:ext cx="2488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" r:id="rId7" imgW="3949700" imgH="1511300" progId="Equation.3">
                      <p:embed/>
                    </p:oleObj>
                  </mc:Choice>
                  <mc:Fallback>
                    <p:oleObj r:id="rId7" imgW="3949700" imgH="1511300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200" y="2552"/>
                            <a:ext cx="2488" cy="9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8" name="直接连接符 106503"/>
              <p:cNvSpPr/>
              <p:nvPr/>
            </p:nvSpPr>
            <p:spPr>
              <a:xfrm>
                <a:off x="1504" y="2888"/>
                <a:ext cx="0" cy="24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31766" name="直接连接符 106503"/>
            <p:cNvSpPr/>
            <p:nvPr/>
          </p:nvSpPr>
          <p:spPr>
            <a:xfrm>
              <a:off x="5855" y="4529"/>
              <a:ext cx="30" cy="171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8" name="组合 7"/>
          <p:cNvGrpSpPr/>
          <p:nvPr/>
        </p:nvGrpSpPr>
        <p:grpSpPr>
          <a:xfrm>
            <a:off x="5979160" y="2852103"/>
            <a:ext cx="2725738" cy="1268412"/>
            <a:chOff x="3454" y="7282"/>
            <a:chExt cx="4294" cy="1998"/>
          </a:xfrm>
        </p:grpSpPr>
        <p:graphicFrame>
          <p:nvGraphicFramePr>
            <p:cNvPr id="31761" name="对象 108545"/>
            <p:cNvGraphicFramePr/>
            <p:nvPr/>
          </p:nvGraphicFramePr>
          <p:xfrm>
            <a:off x="3454" y="7282"/>
            <a:ext cx="4294" cy="1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r:id="rId9" imgW="3238500" imgH="1511300" progId="Equation.3">
                    <p:embed/>
                  </p:oleObj>
                </mc:Choice>
                <mc:Fallback>
                  <p:oleObj r:id="rId9" imgW="3238500" imgH="15113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54" y="7282"/>
                          <a:ext cx="4294" cy="19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直接连接符 106503"/>
            <p:cNvSpPr/>
            <p:nvPr/>
          </p:nvSpPr>
          <p:spPr>
            <a:xfrm>
              <a:off x="5426" y="7465"/>
              <a:ext cx="30" cy="171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pic>
        <p:nvPicPr>
          <p:cNvPr id="3175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6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4955" y="2060575"/>
          <a:ext cx="186182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14" imgW="736600" imgH="203200" progId="Equation.DSMT4">
                  <p:embed/>
                </p:oleObj>
              </mc:Choice>
              <mc:Fallback>
                <p:oleObj r:id="rId14" imgW="736600" imgH="203200" progId="Equation.DSMT4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44955" y="2060575"/>
                        <a:ext cx="186182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2" grpId="0"/>
      <p:bldP spid="31771" grpId="0" animBg="1"/>
      <p:bldP spid="31771" grpId="1" animBg="1"/>
      <p:bldP spid="10855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16"/>
          <p:cNvSpPr txBox="1"/>
          <p:nvPr/>
        </p:nvSpPr>
        <p:spPr>
          <a:xfrm>
            <a:off x="9525" y="699344"/>
            <a:ext cx="73453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 </a:t>
            </a:r>
            <a:r>
              <a:rPr lang="zh-CN" altLang="zh-CN" sz="2800" b="1" dirty="0">
                <a:latin typeface="Times New Roman" panose="02020603050405020304" pitchFamily="18" charset="0"/>
              </a:rPr>
              <a:t>求解矩阵方程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AX=X+A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，其中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771" name="对象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648588"/>
              </p:ext>
            </p:extLst>
          </p:nvPr>
        </p:nvGraphicFramePr>
        <p:xfrm>
          <a:off x="5543550" y="310406"/>
          <a:ext cx="18923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r:id="rId3" imgW="1028700" imgH="711200" progId="Equation.DSMT4">
                  <p:embed/>
                </p:oleObj>
              </mc:Choice>
              <mc:Fallback>
                <p:oleObj r:id="rId3" imgW="1028700" imgH="711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3550" y="310406"/>
                        <a:ext cx="1892300" cy="1300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96863" y="1556792"/>
            <a:ext cx="59229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 </a:t>
            </a:r>
            <a:r>
              <a:rPr lang="zh-CN" altLang="zh-CN" sz="2800" b="1" dirty="0">
                <a:latin typeface="Calibri" panose="020F0502020204030204" pitchFamily="34" charset="0"/>
              </a:rPr>
              <a:t>矩阵方程变形为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A-E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X=A,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32363" y="1556792"/>
            <a:ext cx="41671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而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A-E</a:t>
            </a:r>
            <a:r>
              <a:rPr lang="en-US" altLang="zh-CN" sz="2800" b="1" dirty="0">
                <a:latin typeface="Times New Roman" panose="02020603050405020304" pitchFamily="18" charset="0"/>
              </a:rPr>
              <a:t>|=1 ≠ 0,</a:t>
            </a:r>
            <a:r>
              <a:rPr lang="zh-CN" altLang="zh-CN" sz="2800" b="1" dirty="0">
                <a:latin typeface="Times New Roman" panose="02020603050405020304" pitchFamily="18" charset="0"/>
              </a:rPr>
              <a:t>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A-E</a:t>
            </a:r>
            <a:r>
              <a:rPr lang="zh-CN" altLang="zh-CN" sz="2800" b="1" dirty="0">
                <a:latin typeface="Times New Roman" panose="02020603050405020304" pitchFamily="18" charset="0"/>
              </a:rPr>
              <a:t>可逆.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4851400" y="2574925"/>
          <a:ext cx="5619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r:id="rId5" imgW="431800" imgH="254000" progId="Equation.DSMT4">
                  <p:embed/>
                </p:oleObj>
              </mc:Choice>
              <mc:Fallback>
                <p:oleObj r:id="rId5" imgW="431800" imgH="2540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1400" y="2574925"/>
                        <a:ext cx="561975" cy="293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636713" y="4151313"/>
          <a:ext cx="59531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r:id="rId7" imgW="457200" imgH="254000" progId="Equation.DSMT4">
                  <p:embed/>
                </p:oleObj>
              </mc:Choice>
              <mc:Fallback>
                <p:oleObj r:id="rId7" imgW="457200" imgH="2540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6713" y="4151313"/>
                        <a:ext cx="595312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3"/>
          <p:cNvGrpSpPr/>
          <p:nvPr/>
        </p:nvGrpSpPr>
        <p:grpSpPr>
          <a:xfrm>
            <a:off x="4721225" y="3822700"/>
            <a:ext cx="777875" cy="690563"/>
            <a:chOff x="7435" y="6021"/>
            <a:chExt cx="1224" cy="1087"/>
          </a:xfrm>
        </p:grpSpPr>
        <p:graphicFrame>
          <p:nvGraphicFramePr>
            <p:cNvPr id="32802" name="对象 19"/>
            <p:cNvGraphicFramePr/>
            <p:nvPr/>
          </p:nvGraphicFramePr>
          <p:xfrm>
            <a:off x="7565" y="6538"/>
            <a:ext cx="959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r:id="rId9" imgW="469900" imgH="254000" progId="Equation.DSMT4">
                    <p:embed/>
                  </p:oleObj>
                </mc:Choice>
                <mc:Fallback>
                  <p:oleObj r:id="rId9" imgW="469900" imgH="2540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565" y="6538"/>
                          <a:ext cx="959" cy="5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3" name="对象 21"/>
            <p:cNvGraphicFramePr/>
            <p:nvPr/>
          </p:nvGraphicFramePr>
          <p:xfrm>
            <a:off x="7435" y="6021"/>
            <a:ext cx="1225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r:id="rId11" imgW="588010" imgH="289560" progId="Equation.DSMT4">
                    <p:embed/>
                  </p:oleObj>
                </mc:Choice>
                <mc:Fallback>
                  <p:oleObj r:id="rId11" imgW="588010" imgH="28956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435" y="6021"/>
                          <a:ext cx="1225" cy="5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31"/>
          <p:cNvGrpSpPr/>
          <p:nvPr/>
        </p:nvGrpSpPr>
        <p:grpSpPr>
          <a:xfrm>
            <a:off x="1647825" y="5216525"/>
            <a:ext cx="579438" cy="946150"/>
            <a:chOff x="2596" y="8282"/>
            <a:chExt cx="912" cy="1490"/>
          </a:xfrm>
        </p:grpSpPr>
        <p:graphicFrame>
          <p:nvGraphicFramePr>
            <p:cNvPr id="32799" name="对象 25"/>
            <p:cNvGraphicFramePr/>
            <p:nvPr/>
          </p:nvGraphicFramePr>
          <p:xfrm>
            <a:off x="2596" y="8829"/>
            <a:ext cx="902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6" r:id="rId13" imgW="342900" imgH="254000" progId="Equation.DSMT4">
                    <p:embed/>
                  </p:oleObj>
                </mc:Choice>
                <mc:Fallback>
                  <p:oleObj r:id="rId13" imgW="342900" imgH="2540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96" y="8829"/>
                          <a:ext cx="902" cy="5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0" name="对象 27"/>
            <p:cNvGraphicFramePr/>
            <p:nvPr/>
          </p:nvGraphicFramePr>
          <p:xfrm>
            <a:off x="2596" y="8282"/>
            <a:ext cx="901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7" r:id="rId15" imgW="431800" imgH="228600" progId="Equation.DSMT4">
                    <p:embed/>
                  </p:oleObj>
                </mc:Choice>
                <mc:Fallback>
                  <p:oleObj r:id="rId15" imgW="431800" imgH="2286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96" y="8282"/>
                          <a:ext cx="901" cy="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1" name="对象 29"/>
            <p:cNvGraphicFramePr/>
            <p:nvPr/>
          </p:nvGraphicFramePr>
          <p:xfrm>
            <a:off x="2645" y="9513"/>
            <a:ext cx="86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8" r:id="rId17" imgW="534035" imgH="193675" progId="Equation.DSMT4">
                    <p:embed/>
                  </p:oleObj>
                </mc:Choice>
                <mc:Fallback>
                  <p:oleObj r:id="rId17" imgW="534035" imgH="193675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45" y="9513"/>
                          <a:ext cx="86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文本框 32"/>
          <p:cNvSpPr txBox="1"/>
          <p:nvPr/>
        </p:nvSpPr>
        <p:spPr>
          <a:xfrm>
            <a:off x="4803775" y="5403850"/>
            <a:ext cx="17129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13335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所以</a:t>
            </a:r>
            <a:r>
              <a:rPr lang="en-US" altLang="zh-CN" sz="2800" b="1" dirty="0">
                <a:latin typeface="Calibri" panose="020F0502020204030204" pitchFamily="34" charset="0"/>
              </a:rPr>
              <a:t> </a:t>
            </a:r>
            <a:endParaRPr lang="zh-CN" altLang="en-US" sz="2800" b="1" dirty="0"/>
          </a:p>
        </p:txBody>
      </p:sp>
      <p:graphicFrame>
        <p:nvGraphicFramePr>
          <p:cNvPr id="34" name="对象 1044"/>
          <p:cNvGraphicFramePr>
            <a:graphicFrameLocks noChangeAspect="1"/>
          </p:cNvGraphicFramePr>
          <p:nvPr/>
        </p:nvGraphicFramePr>
        <p:xfrm>
          <a:off x="5862955" y="5045075"/>
          <a:ext cx="228092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r:id="rId19" imgW="1193800" imgH="711200" progId="Equation.DSMT4">
                  <p:embed/>
                </p:oleObj>
              </mc:Choice>
              <mc:Fallback>
                <p:oleObj r:id="rId19" imgW="1193800" imgH="711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62955" y="5045075"/>
                        <a:ext cx="2280920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45"/>
          <p:cNvGrpSpPr/>
          <p:nvPr/>
        </p:nvGrpSpPr>
        <p:grpSpPr>
          <a:xfrm>
            <a:off x="2384425" y="5097463"/>
            <a:ext cx="2308225" cy="1122362"/>
            <a:chOff x="3754" y="8027"/>
            <a:chExt cx="3636" cy="1768"/>
          </a:xfrm>
        </p:grpSpPr>
        <p:graphicFrame>
          <p:nvGraphicFramePr>
            <p:cNvPr id="32797" name="对象 15"/>
            <p:cNvGraphicFramePr/>
            <p:nvPr/>
          </p:nvGraphicFramePr>
          <p:xfrm>
            <a:off x="3754" y="8027"/>
            <a:ext cx="3637" cy="1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0" r:id="rId21" imgW="1498600" imgH="711200" progId="Equation.DSMT4">
                    <p:embed/>
                  </p:oleObj>
                </mc:Choice>
                <mc:Fallback>
                  <p:oleObj r:id="rId21" imgW="1498600" imgH="7112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754" y="8027"/>
                          <a:ext cx="3637" cy="17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直接连接符 35"/>
            <p:cNvCxnSpPr/>
            <p:nvPr/>
          </p:nvCxnSpPr>
          <p:spPr>
            <a:xfrm>
              <a:off x="5474" y="8117"/>
              <a:ext cx="0" cy="158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44"/>
          <p:cNvGrpSpPr/>
          <p:nvPr/>
        </p:nvGrpSpPr>
        <p:grpSpPr>
          <a:xfrm>
            <a:off x="5543550" y="3571875"/>
            <a:ext cx="2322513" cy="1225550"/>
            <a:chOff x="8729" y="5626"/>
            <a:chExt cx="3658" cy="1930"/>
          </a:xfrm>
        </p:grpSpPr>
        <p:graphicFrame>
          <p:nvGraphicFramePr>
            <p:cNvPr id="32795" name="对象 10"/>
            <p:cNvGraphicFramePr/>
            <p:nvPr/>
          </p:nvGraphicFramePr>
          <p:xfrm>
            <a:off x="8729" y="5626"/>
            <a:ext cx="3658" cy="1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1" r:id="rId23" imgW="2193290" imgH="1046480" progId="Equation.DSMT4">
                    <p:embed/>
                  </p:oleObj>
                </mc:Choice>
                <mc:Fallback>
                  <p:oleObj r:id="rId23" imgW="2193290" imgH="104648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8729" y="5626"/>
                          <a:ext cx="3658" cy="19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接连接符 36"/>
            <p:cNvCxnSpPr/>
            <p:nvPr/>
          </p:nvCxnSpPr>
          <p:spPr>
            <a:xfrm>
              <a:off x="10559" y="5796"/>
              <a:ext cx="0" cy="159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43"/>
          <p:cNvGrpSpPr/>
          <p:nvPr/>
        </p:nvGrpSpPr>
        <p:grpSpPr>
          <a:xfrm>
            <a:off x="2370138" y="3587750"/>
            <a:ext cx="2322512" cy="1247775"/>
            <a:chOff x="3733" y="5649"/>
            <a:chExt cx="3658" cy="1966"/>
          </a:xfrm>
        </p:grpSpPr>
        <p:graphicFrame>
          <p:nvGraphicFramePr>
            <p:cNvPr id="32793" name="对象 8"/>
            <p:cNvGraphicFramePr/>
            <p:nvPr/>
          </p:nvGraphicFramePr>
          <p:xfrm>
            <a:off x="3733" y="5649"/>
            <a:ext cx="3658" cy="1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2" r:id="rId25" imgW="2141855" imgH="1044575" progId="Equation.DSMT4">
                    <p:embed/>
                  </p:oleObj>
                </mc:Choice>
                <mc:Fallback>
                  <p:oleObj r:id="rId25" imgW="2141855" imgH="1044575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733" y="5649"/>
                          <a:ext cx="3658" cy="19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直接连接符 37"/>
            <p:cNvCxnSpPr/>
            <p:nvPr/>
          </p:nvCxnSpPr>
          <p:spPr>
            <a:xfrm>
              <a:off x="5563" y="5839"/>
              <a:ext cx="0" cy="15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42"/>
          <p:cNvGrpSpPr/>
          <p:nvPr/>
        </p:nvGrpSpPr>
        <p:grpSpPr>
          <a:xfrm>
            <a:off x="5543550" y="2089150"/>
            <a:ext cx="2322513" cy="1239838"/>
            <a:chOff x="8729" y="3290"/>
            <a:chExt cx="3658" cy="1952"/>
          </a:xfrm>
        </p:grpSpPr>
        <p:graphicFrame>
          <p:nvGraphicFramePr>
            <p:cNvPr id="32791" name="对象 6"/>
            <p:cNvGraphicFramePr/>
            <p:nvPr/>
          </p:nvGraphicFramePr>
          <p:xfrm>
            <a:off x="8729" y="3290"/>
            <a:ext cx="3658" cy="1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" r:id="rId27" imgW="2051050" imgH="1045845" progId="Equation.DSMT4">
                    <p:embed/>
                  </p:oleObj>
                </mc:Choice>
                <mc:Fallback>
                  <p:oleObj r:id="rId27" imgW="2051050" imgH="1045845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729" y="3290"/>
                          <a:ext cx="3658" cy="1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直接连接符 38"/>
            <p:cNvCxnSpPr/>
            <p:nvPr/>
          </p:nvCxnSpPr>
          <p:spPr>
            <a:xfrm>
              <a:off x="10559" y="3472"/>
              <a:ext cx="0" cy="158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41"/>
          <p:cNvGrpSpPr/>
          <p:nvPr/>
        </p:nvGrpSpPr>
        <p:grpSpPr>
          <a:xfrm>
            <a:off x="911225" y="2101850"/>
            <a:ext cx="3940175" cy="1238250"/>
            <a:chOff x="1435" y="3309"/>
            <a:chExt cx="6204" cy="1952"/>
          </a:xfrm>
        </p:grpSpPr>
        <p:graphicFrame>
          <p:nvGraphicFramePr>
            <p:cNvPr id="32788" name="对象 1041"/>
            <p:cNvGraphicFramePr>
              <a:graphicFrameLocks noChangeAspect="1"/>
            </p:cNvGraphicFramePr>
            <p:nvPr/>
          </p:nvGraphicFramePr>
          <p:xfrm>
            <a:off x="1435" y="3309"/>
            <a:ext cx="6204" cy="1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4" r:id="rId29" imgW="2247900" imgH="711200" progId="Equation.DSMT4">
                    <p:embed/>
                  </p:oleObj>
                </mc:Choice>
                <mc:Fallback>
                  <p:oleObj r:id="rId29" imgW="2247900" imgH="7112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435" y="3309"/>
                          <a:ext cx="6204" cy="19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连接符 17"/>
            <p:cNvCxnSpPr/>
            <p:nvPr/>
          </p:nvCxnSpPr>
          <p:spPr>
            <a:xfrm>
              <a:off x="5727" y="3472"/>
              <a:ext cx="0" cy="158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777" y="4040"/>
              <a:ext cx="0" cy="3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785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6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7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矩形 113667"/>
          <p:cNvSpPr/>
          <p:nvPr/>
        </p:nvSpPr>
        <p:spPr>
          <a:xfrm>
            <a:off x="782638" y="1352550"/>
            <a:ext cx="27419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矩阵秩的概念</a:t>
            </a:r>
          </a:p>
        </p:txBody>
      </p:sp>
      <p:sp>
        <p:nvSpPr>
          <p:cNvPr id="113669" name="矩形 113668"/>
          <p:cNvSpPr/>
          <p:nvPr/>
        </p:nvSpPr>
        <p:spPr>
          <a:xfrm>
            <a:off x="782638" y="1973263"/>
            <a:ext cx="30994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</a:rPr>
              <a:t>求矩阵秩的方法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008438" y="1697038"/>
          <a:ext cx="4762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r:id="rId3" imgW="203200" imgH="457200" progId="Equation.DSMT4">
                  <p:embed/>
                </p:oleObj>
              </mc:Choice>
              <mc:Fallback>
                <p:oleObj r:id="rId3" imgW="203200" imgH="4572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8438" y="1697038"/>
                        <a:ext cx="476250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7" name="矩形 113666"/>
          <p:cNvSpPr/>
          <p:nvPr/>
        </p:nvSpPr>
        <p:spPr>
          <a:xfrm>
            <a:off x="4210050" y="2249488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初等变换法</a:t>
            </a:r>
          </a:p>
        </p:txBody>
      </p:sp>
      <p:sp>
        <p:nvSpPr>
          <p:cNvPr id="113670" name="文本框 113669"/>
          <p:cNvSpPr txBox="1"/>
          <p:nvPr/>
        </p:nvSpPr>
        <p:spPr>
          <a:xfrm>
            <a:off x="4210050" y="1601788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利用定义</a:t>
            </a:r>
          </a:p>
        </p:txBody>
      </p:sp>
      <p:sp>
        <p:nvSpPr>
          <p:cNvPr id="33800" name="标题 114689"/>
          <p:cNvSpPr>
            <a:spLocks noGrp="1"/>
          </p:cNvSpPr>
          <p:nvPr/>
        </p:nvSpPr>
        <p:spPr>
          <a:xfrm>
            <a:off x="893763" y="2771775"/>
            <a:ext cx="2551112" cy="6397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388" y="2771775"/>
            <a:ext cx="29521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矩阵的初等变换</a:t>
            </a:r>
          </a:p>
        </p:txBody>
      </p:sp>
      <p:sp>
        <p:nvSpPr>
          <p:cNvPr id="15363" name="矩形 15362"/>
          <p:cNvSpPr/>
          <p:nvPr/>
        </p:nvSpPr>
        <p:spPr>
          <a:xfrm>
            <a:off x="1082675" y="3576638"/>
            <a:ext cx="29781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初等行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变换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13188" y="3124200"/>
          <a:ext cx="633412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r:id="rId5" imgW="203200" imgH="457200" progId="Equation.DSMT4">
                  <p:embed/>
                </p:oleObj>
              </mc:Choice>
              <mc:Fallback>
                <p:oleObj r:id="rId5" imgW="203200" imgH="4572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3188" y="3124200"/>
                        <a:ext cx="633412" cy="1427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对象 114691"/>
          <p:cNvGraphicFramePr/>
          <p:nvPr/>
        </p:nvGraphicFramePr>
        <p:xfrm>
          <a:off x="4343559" y="3101817"/>
          <a:ext cx="174117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r:id="rId6" imgW="1041400" imgH="241300" progId="Equation.3">
                  <p:embed/>
                </p:oleObj>
              </mc:Choice>
              <mc:Fallback>
                <p:oleObj r:id="rId6" imgW="1041400" imgH="241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3559" y="3101817"/>
                        <a:ext cx="1741170" cy="440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对象 114692"/>
          <p:cNvGraphicFramePr/>
          <p:nvPr/>
        </p:nvGraphicFramePr>
        <p:xfrm>
          <a:off x="4338955" y="3613150"/>
          <a:ext cx="142176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r:id="rId8" imgW="774065" imgH="228600" progId="Equation.3">
                  <p:embed/>
                </p:oleObj>
              </mc:Choice>
              <mc:Fallback>
                <p:oleObj r:id="rId8" imgW="774065" imgH="228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38955" y="3613150"/>
                        <a:ext cx="142176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对象 114693"/>
          <p:cNvGraphicFramePr/>
          <p:nvPr/>
        </p:nvGraphicFramePr>
        <p:xfrm>
          <a:off x="4338638" y="4126071"/>
          <a:ext cx="150495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r:id="rId10" imgW="1016000" imgH="241300" progId="Equation.3">
                  <p:embed/>
                </p:oleObj>
              </mc:Choice>
              <mc:Fallback>
                <p:oleObj r:id="rId10" imgW="1016000" imgH="241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38638" y="4126071"/>
                        <a:ext cx="1504950" cy="439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14700"/>
          <p:cNvGrpSpPr/>
          <p:nvPr/>
        </p:nvGrpSpPr>
        <p:grpSpPr>
          <a:xfrm>
            <a:off x="1168400" y="4449763"/>
            <a:ext cx="2798763" cy="693737"/>
            <a:chOff x="621" y="2376"/>
            <a:chExt cx="1756" cy="437"/>
          </a:xfrm>
        </p:grpSpPr>
        <p:sp>
          <p:nvSpPr>
            <p:cNvPr id="33818" name="文本框 114701"/>
            <p:cNvSpPr txBox="1"/>
            <p:nvPr/>
          </p:nvSpPr>
          <p:spPr>
            <a:xfrm>
              <a:off x="1400" y="2755"/>
              <a:ext cx="344" cy="5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3819" name="矩形 114702"/>
            <p:cNvSpPr/>
            <p:nvPr/>
          </p:nvSpPr>
          <p:spPr>
            <a:xfrm>
              <a:off x="621" y="2448"/>
              <a:ext cx="37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(2)</a:t>
              </a:r>
            </a:p>
          </p:txBody>
        </p:sp>
        <p:graphicFrame>
          <p:nvGraphicFramePr>
            <p:cNvPr id="33820" name="对象 114703"/>
            <p:cNvGraphicFramePr/>
            <p:nvPr/>
          </p:nvGraphicFramePr>
          <p:xfrm>
            <a:off x="912" y="2496"/>
            <a:ext cx="8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r:id="rId12" imgW="1370965" imgH="393700" progId="Equation.3">
                    <p:embed/>
                  </p:oleObj>
                </mc:Choice>
                <mc:Fallback>
                  <p:oleObj r:id="rId12" imgW="1370965" imgH="3937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12" y="2496"/>
                          <a:ext cx="86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1" name="直接连接符 114704"/>
            <p:cNvSpPr/>
            <p:nvPr/>
          </p:nvSpPr>
          <p:spPr>
            <a:xfrm flipV="1">
              <a:off x="1152" y="2648"/>
              <a:ext cx="999" cy="1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22" name="矩形 114705"/>
            <p:cNvSpPr/>
            <p:nvPr/>
          </p:nvSpPr>
          <p:spPr>
            <a:xfrm>
              <a:off x="1248" y="2376"/>
              <a:ext cx="88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初等变换</a:t>
              </a:r>
            </a:p>
          </p:txBody>
        </p:sp>
        <p:graphicFrame>
          <p:nvGraphicFramePr>
            <p:cNvPr id="33823" name="对象 114706"/>
            <p:cNvGraphicFramePr/>
            <p:nvPr/>
          </p:nvGraphicFramePr>
          <p:xfrm>
            <a:off x="2193" y="252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r:id="rId14" imgW="292100" imgH="292100" progId="Equation.3">
                    <p:embed/>
                  </p:oleObj>
                </mc:Choice>
                <mc:Fallback>
                  <p:oleObj r:id="rId14" imgW="292100" imgH="2921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93" y="2528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08" name="对象 114707"/>
          <p:cNvGraphicFramePr/>
          <p:nvPr/>
        </p:nvGraphicFramePr>
        <p:xfrm>
          <a:off x="4033838" y="4691063"/>
          <a:ext cx="14414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r:id="rId16" imgW="1433830" imgH="317500" progId="Equation.3">
                  <p:embed/>
                </p:oleObj>
              </mc:Choice>
              <mc:Fallback>
                <p:oleObj r:id="rId16" imgW="1433830" imgH="3175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33838" y="4691063"/>
                        <a:ext cx="144145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7" name="文本框 114696"/>
          <p:cNvSpPr txBox="1"/>
          <p:nvPr/>
        </p:nvSpPr>
        <p:spPr>
          <a:xfrm>
            <a:off x="1661160" y="5575935"/>
            <a:ext cx="38144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矩阵等价具有的性质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36235" y="5084763"/>
          <a:ext cx="7286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r:id="rId18" imgW="203200" imgH="457200" progId="Equation.DSMT4">
                  <p:embed/>
                </p:oleObj>
              </mc:Choice>
              <mc:Fallback>
                <p:oleObj r:id="rId18" imgW="203200" imgH="457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235" y="5084763"/>
                        <a:ext cx="728663" cy="164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5652135" y="5570855"/>
            <a:ext cx="24415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对称性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60720" y="6092825"/>
            <a:ext cx="21812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传递性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60403" y="5084763"/>
            <a:ext cx="14109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自反性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76263" y="747713"/>
            <a:ext cx="18796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矩阵的秩</a:t>
            </a:r>
          </a:p>
        </p:txBody>
      </p:sp>
      <p:pic>
        <p:nvPicPr>
          <p:cNvPr id="33815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16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17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标题 92165">
            <a:extLst>
              <a:ext uri="{FF2B5EF4-FFF2-40B4-BE49-F238E27FC236}">
                <a16:creationId xmlns:a16="http://schemas.microsoft.com/office/drawing/2014/main" id="{7D2A71B3-97F7-40E3-A4AA-1B3683E8DC98}"/>
              </a:ext>
            </a:extLst>
          </p:cNvPr>
          <p:cNvSpPr>
            <a:spLocks noGrp="1"/>
          </p:cNvSpPr>
          <p:nvPr/>
        </p:nvSpPr>
        <p:spPr>
          <a:xfrm>
            <a:off x="3585368" y="135731"/>
            <a:ext cx="1973263" cy="614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800" b="1" dirty="0" err="1">
                <a:solidFill>
                  <a:srgbClr val="FF0000"/>
                </a:solidFill>
              </a:rPr>
              <a:t>小结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BF5B8E9-23B9-4B64-8B43-8EA316CFC8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69" grpId="0"/>
      <p:bldP spid="113667" grpId="0"/>
      <p:bldP spid="113670" grpId="0"/>
      <p:bldP spid="2" grpId="0"/>
      <p:bldP spid="15363" grpId="0"/>
      <p:bldP spid="114697" grpId="0"/>
      <p:bldP spid="108" grpId="0"/>
      <p:bldP spid="110" grpId="0"/>
      <p:bldP spid="1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15713"/>
          <p:cNvSpPr>
            <a:spLocks noGrp="1"/>
          </p:cNvSpPr>
          <p:nvPr/>
        </p:nvSpPr>
        <p:spPr>
          <a:xfrm>
            <a:off x="819150" y="577850"/>
            <a:ext cx="2187575" cy="614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r>
              <a:rPr lang="en-US" altLang="en-US" sz="2800" b="1" dirty="0">
                <a:solidFill>
                  <a:srgbClr val="FF0000"/>
                </a:solidFill>
              </a:rPr>
              <a:t>初等矩阵</a:t>
            </a:r>
          </a:p>
        </p:txBody>
      </p:sp>
      <p:grpSp>
        <p:nvGrpSpPr>
          <p:cNvPr id="2" name="组合 115714"/>
          <p:cNvGrpSpPr/>
          <p:nvPr/>
        </p:nvGrpSpPr>
        <p:grpSpPr>
          <a:xfrm>
            <a:off x="882650" y="1304925"/>
            <a:ext cx="7048500" cy="717550"/>
            <a:chOff x="740" y="933"/>
            <a:chExt cx="4440" cy="452"/>
          </a:xfrm>
        </p:grpSpPr>
        <p:sp>
          <p:nvSpPr>
            <p:cNvPr id="34851" name="矩形 115715"/>
            <p:cNvSpPr/>
            <p:nvPr/>
          </p:nvSpPr>
          <p:spPr>
            <a:xfrm>
              <a:off x="740" y="1056"/>
              <a:ext cx="44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(1)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单位矩阵                           初等矩阵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4852" name="矩形 115716"/>
            <p:cNvSpPr/>
            <p:nvPr/>
          </p:nvSpPr>
          <p:spPr>
            <a:xfrm>
              <a:off x="1968" y="933"/>
              <a:ext cx="14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一次初等变换</a:t>
              </a:r>
            </a:p>
          </p:txBody>
        </p:sp>
        <p:sp>
          <p:nvSpPr>
            <p:cNvPr id="34853" name="直接连接符 115717"/>
            <p:cNvSpPr/>
            <p:nvPr/>
          </p:nvSpPr>
          <p:spPr>
            <a:xfrm>
              <a:off x="1968" y="1205"/>
              <a:ext cx="1344" cy="0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5719" name="矩形 115718"/>
          <p:cNvSpPr/>
          <p:nvPr/>
        </p:nvSpPr>
        <p:spPr>
          <a:xfrm>
            <a:off x="882650" y="2260600"/>
            <a:ext cx="61436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利用初等变换求逆矩阵的步骤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3340100" y="3808413"/>
            <a:ext cx="3238500" cy="522287"/>
            <a:chOff x="5259" y="5998"/>
            <a:chExt cx="5102" cy="822"/>
          </a:xfrm>
        </p:grpSpPr>
        <p:sp>
          <p:nvSpPr>
            <p:cNvPr id="34849" name="文本框 6"/>
            <p:cNvSpPr txBox="1"/>
            <p:nvPr/>
          </p:nvSpPr>
          <p:spPr>
            <a:xfrm>
              <a:off x="5259" y="5998"/>
              <a:ext cx="510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latin typeface="Calibri" panose="020F0502020204030204" pitchFamily="34" charset="0"/>
                </a:rPr>
                <a:t>施行初等行变换</a:t>
              </a:r>
              <a:endParaRPr lang="zh-CN" altLang="en-US" sz="2800" b="1" dirty="0">
                <a:latin typeface="Calibri" panose="020F0502020204030204" pitchFamily="34" charset="0"/>
              </a:endParaRPr>
            </a:p>
          </p:txBody>
        </p:sp>
        <p:sp>
          <p:nvSpPr>
            <p:cNvPr id="34850" name="直接连接符 115717"/>
            <p:cNvSpPr/>
            <p:nvPr/>
          </p:nvSpPr>
          <p:spPr>
            <a:xfrm>
              <a:off x="5302" y="6820"/>
              <a:ext cx="4056" cy="1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5" name="文本框 14"/>
          <p:cNvSpPr txBox="1"/>
          <p:nvPr/>
        </p:nvSpPr>
        <p:spPr>
          <a:xfrm>
            <a:off x="1311275" y="3109913"/>
            <a:ext cx="2279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①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构造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矩阵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4" name="组合 20"/>
          <p:cNvGrpSpPr/>
          <p:nvPr/>
        </p:nvGrpSpPr>
        <p:grpSpPr>
          <a:xfrm>
            <a:off x="3270250" y="3022600"/>
            <a:ext cx="1797050" cy="695325"/>
            <a:chOff x="5150" y="4760"/>
            <a:chExt cx="2829" cy="1096"/>
          </a:xfrm>
        </p:grpSpPr>
        <p:graphicFrame>
          <p:nvGraphicFramePr>
            <p:cNvPr id="34846" name="Object 12"/>
            <p:cNvGraphicFramePr>
              <a:graphicFrameLocks noChangeAspect="1"/>
            </p:cNvGraphicFramePr>
            <p:nvPr/>
          </p:nvGraphicFramePr>
          <p:xfrm>
            <a:off x="5150" y="4930"/>
            <a:ext cx="1199" cy="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3" r:id="rId3" imgW="469900" imgH="254000" progId="Equation.DSMT4">
                    <p:embed/>
                  </p:oleObj>
                </mc:Choice>
                <mc:Fallback>
                  <p:oleObj r:id="rId3" imgW="469900" imgH="2540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50" y="4930"/>
                          <a:ext cx="1199" cy="7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7" name="对象 17"/>
            <p:cNvGraphicFramePr/>
            <p:nvPr/>
          </p:nvGraphicFramePr>
          <p:xfrm>
            <a:off x="7087" y="4760"/>
            <a:ext cx="892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r:id="rId5" imgW="316865" imgH="457200" progId="Equation.KSEE3">
                    <p:embed/>
                  </p:oleObj>
                </mc:Choice>
                <mc:Fallback>
                  <p:oleObj r:id="rId5" imgW="316865" imgH="457200" progId="Equation.KSEE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87" y="4760"/>
                          <a:ext cx="892" cy="10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8" name="文本框 19"/>
            <p:cNvSpPr txBox="1"/>
            <p:nvPr/>
          </p:nvSpPr>
          <p:spPr>
            <a:xfrm>
              <a:off x="6236" y="4898"/>
              <a:ext cx="85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或</a:t>
              </a:r>
            </a:p>
          </p:txBody>
        </p:sp>
      </p:grpSp>
      <p:grpSp>
        <p:nvGrpSpPr>
          <p:cNvPr id="5" name="组合 1"/>
          <p:cNvGrpSpPr/>
          <p:nvPr/>
        </p:nvGrpSpPr>
        <p:grpSpPr>
          <a:xfrm>
            <a:off x="1822610" y="3838575"/>
            <a:ext cx="1516855" cy="585153"/>
            <a:chOff x="2870" y="6045"/>
            <a:chExt cx="2388" cy="921"/>
          </a:xfrm>
        </p:grpSpPr>
        <p:graphicFrame>
          <p:nvGraphicFramePr>
            <p:cNvPr id="34843" name="对象 2794"/>
            <p:cNvGraphicFramePr>
              <a:graphicFrameLocks noChangeAspect="1"/>
            </p:cNvGraphicFramePr>
            <p:nvPr/>
          </p:nvGraphicFramePr>
          <p:xfrm>
            <a:off x="3631" y="6045"/>
            <a:ext cx="1627" cy="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" r:id="rId7" imgW="622300" imgH="279400" progId="Equation.DSMT4">
                    <p:embed/>
                  </p:oleObj>
                </mc:Choice>
                <mc:Fallback>
                  <p:oleObj r:id="rId7" imgW="622300" imgH="2794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31" y="6045"/>
                          <a:ext cx="1627" cy="9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文本框 22"/>
            <p:cNvSpPr txBox="1"/>
            <p:nvPr/>
          </p:nvSpPr>
          <p:spPr>
            <a:xfrm>
              <a:off x="2870" y="6095"/>
              <a:ext cx="85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对</a:t>
              </a:r>
            </a:p>
          </p:txBody>
        </p:sp>
      </p:grpSp>
      <p:grpSp>
        <p:nvGrpSpPr>
          <p:cNvPr id="7" name="组合 3"/>
          <p:cNvGrpSpPr/>
          <p:nvPr/>
        </p:nvGrpSpPr>
        <p:grpSpPr>
          <a:xfrm>
            <a:off x="1668780" y="4424045"/>
            <a:ext cx="1448577" cy="851041"/>
            <a:chOff x="2870" y="6967"/>
            <a:chExt cx="1865" cy="1097"/>
          </a:xfrm>
        </p:grpSpPr>
        <p:graphicFrame>
          <p:nvGraphicFramePr>
            <p:cNvPr id="34841" name="对象 23"/>
            <p:cNvGraphicFramePr/>
            <p:nvPr/>
          </p:nvGraphicFramePr>
          <p:xfrm>
            <a:off x="3764" y="6967"/>
            <a:ext cx="971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" r:id="rId9" imgW="316865" imgH="457200" progId="Equation.KSEE3">
                    <p:embed/>
                  </p:oleObj>
                </mc:Choice>
                <mc:Fallback>
                  <p:oleObj r:id="rId9" imgW="316865" imgH="457200" progId="Equation.KSEE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64" y="6967"/>
                          <a:ext cx="971" cy="10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" name="文本框 25"/>
            <p:cNvSpPr txBox="1"/>
            <p:nvPr/>
          </p:nvSpPr>
          <p:spPr>
            <a:xfrm>
              <a:off x="2870" y="7096"/>
              <a:ext cx="851" cy="6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对</a:t>
              </a:r>
            </a:p>
          </p:txBody>
        </p:sp>
      </p:grpSp>
      <p:grpSp>
        <p:nvGrpSpPr>
          <p:cNvPr id="8" name="组合 10"/>
          <p:cNvGrpSpPr/>
          <p:nvPr/>
        </p:nvGrpSpPr>
        <p:grpSpPr>
          <a:xfrm>
            <a:off x="3006725" y="4505325"/>
            <a:ext cx="3240088" cy="522288"/>
            <a:chOff x="4735" y="7096"/>
            <a:chExt cx="5102" cy="822"/>
          </a:xfrm>
        </p:grpSpPr>
        <p:sp>
          <p:nvSpPr>
            <p:cNvPr id="34839" name="文本框 26"/>
            <p:cNvSpPr txBox="1"/>
            <p:nvPr/>
          </p:nvSpPr>
          <p:spPr>
            <a:xfrm>
              <a:off x="4735" y="7096"/>
              <a:ext cx="510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latin typeface="Calibri" panose="020F0502020204030204" pitchFamily="34" charset="0"/>
                </a:rPr>
                <a:t>施行初等列变换</a:t>
              </a:r>
              <a:endParaRPr lang="zh-CN" altLang="en-US" sz="2800" b="1" dirty="0">
                <a:latin typeface="Calibri" panose="020F0502020204030204" pitchFamily="34" charset="0"/>
              </a:endParaRPr>
            </a:p>
          </p:txBody>
        </p:sp>
        <p:sp>
          <p:nvSpPr>
            <p:cNvPr id="34840" name="直接连接符 115717"/>
            <p:cNvSpPr/>
            <p:nvPr/>
          </p:nvSpPr>
          <p:spPr>
            <a:xfrm>
              <a:off x="4778" y="7918"/>
              <a:ext cx="4056" cy="1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" name="组合 4"/>
          <p:cNvGrpSpPr/>
          <p:nvPr/>
        </p:nvGrpSpPr>
        <p:grpSpPr>
          <a:xfrm>
            <a:off x="5941060" y="3794760"/>
            <a:ext cx="2159756" cy="521970"/>
            <a:chOff x="9358" y="6047"/>
            <a:chExt cx="2856" cy="822"/>
          </a:xfrm>
        </p:grpSpPr>
        <p:graphicFrame>
          <p:nvGraphicFramePr>
            <p:cNvPr id="34837" name="对象 17417"/>
            <p:cNvGraphicFramePr/>
            <p:nvPr/>
          </p:nvGraphicFramePr>
          <p:xfrm>
            <a:off x="10595" y="6095"/>
            <a:ext cx="1619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7" r:id="rId10" imgW="596900" imgH="228600" progId="Equation.3">
                    <p:embed/>
                  </p:oleObj>
                </mc:Choice>
                <mc:Fallback>
                  <p:oleObj r:id="rId10" imgW="596900" imgH="2286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595" y="6095"/>
                          <a:ext cx="1619" cy="7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文本框 29"/>
            <p:cNvSpPr txBox="1"/>
            <p:nvPr/>
          </p:nvSpPr>
          <p:spPr>
            <a:xfrm>
              <a:off x="9358" y="6047"/>
              <a:ext cx="141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latin typeface="Calibri" panose="020F0502020204030204" pitchFamily="34" charset="0"/>
                  <a:sym typeface="宋体" panose="02010600030101010101" pitchFamily="2" charset="-122"/>
                </a:rPr>
                <a:t>化为</a:t>
              </a:r>
              <a:endParaRPr lang="zh-CN" altLang="en-US" sz="2800" b="1" dirty="0"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7"/>
          <p:cNvGrpSpPr/>
          <p:nvPr/>
        </p:nvGrpSpPr>
        <p:grpSpPr>
          <a:xfrm>
            <a:off x="5681663" y="4505325"/>
            <a:ext cx="1514475" cy="723900"/>
            <a:chOff x="8947" y="7096"/>
            <a:chExt cx="2386" cy="1138"/>
          </a:xfrm>
        </p:grpSpPr>
        <p:sp>
          <p:nvSpPr>
            <p:cNvPr id="34835" name="文本框 28"/>
            <p:cNvSpPr txBox="1"/>
            <p:nvPr/>
          </p:nvSpPr>
          <p:spPr>
            <a:xfrm>
              <a:off x="8947" y="7242"/>
              <a:ext cx="141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latin typeface="Calibri" panose="020F0502020204030204" pitchFamily="34" charset="0"/>
                  <a:sym typeface="宋体" panose="02010600030101010101" pitchFamily="2" charset="-122"/>
                </a:rPr>
                <a:t>化为</a:t>
              </a:r>
              <a:endParaRPr lang="zh-CN" altLang="en-US" sz="2800" b="1" dirty="0"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aphicFrame>
          <p:nvGraphicFramePr>
            <p:cNvPr id="34836" name="对象 30"/>
            <p:cNvGraphicFramePr/>
            <p:nvPr/>
          </p:nvGraphicFramePr>
          <p:xfrm>
            <a:off x="10361" y="7096"/>
            <a:ext cx="972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r:id="rId12" imgW="393700" imgH="457200" progId="Equation.KSEE3">
                    <p:embed/>
                  </p:oleObj>
                </mc:Choice>
                <mc:Fallback>
                  <p:oleObj r:id="rId12" imgW="393700" imgH="457200" progId="Equation.KSEE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361" y="7096"/>
                          <a:ext cx="972" cy="1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文本框 32"/>
          <p:cNvSpPr txBox="1"/>
          <p:nvPr/>
        </p:nvSpPr>
        <p:spPr>
          <a:xfrm>
            <a:off x="1063625" y="5372100"/>
            <a:ext cx="51831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作业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70   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习题二</a:t>
            </a:r>
            <a:endParaRPr lang="zh-CN" altLang="en-US" sz="2800" b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4830" name="文本框 2"/>
          <p:cNvSpPr txBox="1"/>
          <p:nvPr/>
        </p:nvSpPr>
        <p:spPr>
          <a:xfrm>
            <a:off x="1108075" y="6124575"/>
            <a:ext cx="3095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481138" y="5873750"/>
            <a:ext cx="3378835" cy="450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34 (1)(3)(4) </a:t>
            </a:r>
            <a:r>
              <a:rPr lang="zh-CN" altLang="en-US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；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35 (2)(3)(4)</a:t>
            </a:r>
            <a:endParaRPr lang="zh-CN" altLang="en-US" sz="3600" dirty="0"/>
          </a:p>
        </p:txBody>
      </p:sp>
      <p:pic>
        <p:nvPicPr>
          <p:cNvPr id="3483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3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3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311275" y="3867150"/>
            <a:ext cx="5746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/>
      <p:bldP spid="15" grpId="0"/>
      <p:bldP spid="33" grpId="0"/>
      <p:bldP spid="6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对象 1071"/>
          <p:cNvGraphicFramePr>
            <a:graphicFrameLocks noChangeAspect="1"/>
          </p:cNvGraphicFramePr>
          <p:nvPr/>
        </p:nvGraphicFramePr>
        <p:xfrm>
          <a:off x="2021840" y="1021715"/>
          <a:ext cx="1685290" cy="121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3" imgW="1155700" imgH="711200" progId="Equation.DSMT4">
                  <p:embed/>
                </p:oleObj>
              </mc:Choice>
              <mc:Fallback>
                <p:oleObj r:id="rId3" imgW="1155700" imgH="7112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1840" y="1021715"/>
                        <a:ext cx="1685290" cy="1214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1072"/>
          <p:cNvGraphicFramePr>
            <a:graphicFrameLocks noChangeAspect="1"/>
          </p:cNvGraphicFramePr>
          <p:nvPr/>
        </p:nvGraphicFramePr>
        <p:xfrm>
          <a:off x="4292600" y="1444625"/>
          <a:ext cx="200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5" imgW="1041400" imgH="190500" progId="Equation.DSMT4">
                  <p:embed/>
                </p:oleObj>
              </mc:Choice>
              <mc:Fallback>
                <p:oleObj r:id="rId5" imgW="1041400" imgH="1905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2600" y="1444625"/>
                        <a:ext cx="2006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32"/>
          <p:cNvGraphicFramePr>
            <a:graphicFrameLocks noChangeAspect="1"/>
          </p:cNvGraphicFramePr>
          <p:nvPr/>
        </p:nvGraphicFramePr>
        <p:xfrm>
          <a:off x="2073275" y="3186113"/>
          <a:ext cx="47513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r:id="rId7" imgW="2501900" imgH="279400" progId="Equation.DSMT4">
                  <p:embed/>
                </p:oleObj>
              </mc:Choice>
              <mc:Fallback>
                <p:oleObj r:id="rId7" imgW="2501900" imgH="2794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3275" y="3186113"/>
                        <a:ext cx="4751388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33"/>
          <p:cNvGraphicFramePr>
            <a:graphicFrameLocks noChangeAspect="1"/>
          </p:cNvGraphicFramePr>
          <p:nvPr/>
        </p:nvGraphicFramePr>
        <p:xfrm>
          <a:off x="2492375" y="4281488"/>
          <a:ext cx="38766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r:id="rId9" imgW="2044700" imgH="304800" progId="Equation.DSMT4">
                  <p:embed/>
                </p:oleObj>
              </mc:Choice>
              <mc:Fallback>
                <p:oleObj r:id="rId9" imgW="2044700" imgH="3048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2375" y="4281488"/>
                        <a:ext cx="3876675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文本框 117"/>
          <p:cNvSpPr txBox="1"/>
          <p:nvPr/>
        </p:nvSpPr>
        <p:spPr>
          <a:xfrm>
            <a:off x="1287463" y="4281488"/>
            <a:ext cx="15065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因此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对象 2819"/>
          <p:cNvGraphicFramePr>
            <a:graphicFrameLocks noChangeAspect="1"/>
          </p:cNvGraphicFramePr>
          <p:nvPr/>
        </p:nvGraphicFramePr>
        <p:xfrm>
          <a:off x="1092200" y="5556250"/>
          <a:ext cx="19970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r:id="rId11" imgW="1054100" imgH="228600" progId="Equation.DSMT4">
                  <p:embed/>
                </p:oleObj>
              </mc:Choice>
              <mc:Fallback>
                <p:oleObj r:id="rId11" imgW="1054100" imgH="2286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2200" y="5556250"/>
                        <a:ext cx="19970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92200" y="3186113"/>
            <a:ext cx="12954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从而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9438" y="2406650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</a:rPr>
              <a:t>方程两边同时左乘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，有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5850" name="文本框 14"/>
          <p:cNvSpPr txBox="1"/>
          <p:nvPr/>
        </p:nvSpPr>
        <p:spPr>
          <a:xfrm>
            <a:off x="579438" y="1366838"/>
            <a:ext cx="19129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1.  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51" name="文本框 15"/>
          <p:cNvSpPr txBox="1"/>
          <p:nvPr/>
        </p:nvSpPr>
        <p:spPr>
          <a:xfrm>
            <a:off x="3706813" y="1368425"/>
            <a:ext cx="9921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且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52" name="文本框 16"/>
          <p:cNvSpPr txBox="1"/>
          <p:nvPr/>
        </p:nvSpPr>
        <p:spPr>
          <a:xfrm>
            <a:off x="6513513" y="1368425"/>
            <a:ext cx="1598612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18" name="对象 17"/>
          <p:cNvGraphicFramePr/>
          <p:nvPr/>
        </p:nvGraphicFramePr>
        <p:xfrm>
          <a:off x="4884738" y="5008563"/>
          <a:ext cx="1757362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r:id="rId13" imgW="1755140" imgH="1282065" progId="Equation.DSMT4">
                  <p:embed/>
                </p:oleObj>
              </mc:Choice>
              <mc:Fallback>
                <p:oleObj r:id="rId13" imgW="1755140" imgH="1282065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4738" y="5008563"/>
                        <a:ext cx="1757362" cy="1452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3089275" y="4967288"/>
          <a:ext cx="18764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r:id="rId15" imgW="1870710" imgH="1337945" progId="Equation.DSMT4">
                  <p:embed/>
                </p:oleObj>
              </mc:Choice>
              <mc:Fallback>
                <p:oleObj r:id="rId15" imgW="1870710" imgH="1337945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89275" y="4967288"/>
                        <a:ext cx="1876425" cy="152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831"/>
          <p:cNvGraphicFramePr>
            <a:graphicFrameLocks noChangeAspect="1"/>
          </p:cNvGraphicFramePr>
          <p:nvPr/>
        </p:nvGraphicFramePr>
        <p:xfrm>
          <a:off x="5086350" y="2509838"/>
          <a:ext cx="23701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r:id="rId17" imgW="1244600" imgH="165100" progId="Equation.DSMT4">
                  <p:embed/>
                </p:oleObj>
              </mc:Choice>
              <mc:Fallback>
                <p:oleObj r:id="rId17" imgW="1244600" imgH="1651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86350" y="2509838"/>
                        <a:ext cx="2370138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5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5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5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标题 92165">
            <a:extLst>
              <a:ext uri="{FF2B5EF4-FFF2-40B4-BE49-F238E27FC236}">
                <a16:creationId xmlns:a16="http://schemas.microsoft.com/office/drawing/2014/main" id="{D9618276-004A-41B6-B03B-3C15E70451C2}"/>
              </a:ext>
            </a:extLst>
          </p:cNvPr>
          <p:cNvSpPr>
            <a:spLocks noGrp="1"/>
          </p:cNvSpPr>
          <p:nvPr/>
        </p:nvSpPr>
        <p:spPr>
          <a:xfrm>
            <a:off x="3585368" y="135731"/>
            <a:ext cx="1973263" cy="614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备用题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7664FF6-7900-422F-BCEA-9955576B97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"/>
          <p:cNvSpPr txBox="1"/>
          <p:nvPr/>
        </p:nvSpPr>
        <p:spPr>
          <a:xfrm>
            <a:off x="3708400" y="3429000"/>
            <a:ext cx="30734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1B5FA5"/>
                </a:solidFill>
                <a:latin typeface="宋体" panose="02010600030101010101" pitchFamily="2" charset="-122"/>
              </a:rPr>
              <a:t>谢  谢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609131" y="2323465"/>
            <a:ext cx="5484495" cy="922020"/>
          </a:xfr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n-cs"/>
              </a:rPr>
              <a:t>本小节结束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矩形 4109"/>
          <p:cNvSpPr/>
          <p:nvPr/>
        </p:nvSpPr>
        <p:spPr>
          <a:xfrm>
            <a:off x="1006475" y="976313"/>
            <a:ext cx="6623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中任取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4111" name="矩形 4110"/>
          <p:cNvSpPr/>
          <p:nvPr/>
        </p:nvSpPr>
        <p:spPr>
          <a:xfrm>
            <a:off x="1017905" y="1412875"/>
            <a:ext cx="5027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些</a:t>
            </a:r>
            <a:r>
              <a:rPr lang="zh-CN" altLang="en-US" sz="2800" b="1" dirty="0">
                <a:latin typeface="Times New Roman" panose="02020603050405020304" pitchFamily="18" charset="0"/>
              </a:rPr>
              <a:t>行和列的相交处的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个元素，</a:t>
            </a:r>
          </a:p>
        </p:txBody>
      </p:sp>
      <p:sp>
        <p:nvSpPr>
          <p:cNvPr id="4112" name="矩形 4111"/>
          <p:cNvSpPr/>
          <p:nvPr/>
        </p:nvSpPr>
        <p:spPr>
          <a:xfrm>
            <a:off x="5768658" y="1442085"/>
            <a:ext cx="26854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按原来的顺序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构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113" name="矩形 4112"/>
          <p:cNvSpPr/>
          <p:nvPr/>
        </p:nvSpPr>
        <p:spPr>
          <a:xfrm>
            <a:off x="1017588" y="1917700"/>
            <a:ext cx="33096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成</a:t>
            </a:r>
            <a:r>
              <a:rPr lang="zh-CN" altLang="en-US" sz="2800" b="1" dirty="0">
                <a:latin typeface="Times New Roman" panose="02020603050405020304" pitchFamily="18" charset="0"/>
              </a:rPr>
              <a:t>一个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</a:rPr>
              <a:t>阶行列式，</a:t>
            </a:r>
          </a:p>
        </p:txBody>
      </p:sp>
      <p:sp>
        <p:nvSpPr>
          <p:cNvPr id="4114" name="矩形 4113"/>
          <p:cNvSpPr/>
          <p:nvPr/>
        </p:nvSpPr>
        <p:spPr>
          <a:xfrm>
            <a:off x="1017588" y="2401888"/>
            <a:ext cx="62182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则称此行列式为矩阵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阶子式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19" name="矩形 4118"/>
          <p:cNvSpPr/>
          <p:nvPr/>
        </p:nvSpPr>
        <p:spPr>
          <a:xfrm>
            <a:off x="68263" y="960438"/>
            <a:ext cx="10953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" name="矩形 1"/>
          <p:cNvSpPr/>
          <p:nvPr/>
        </p:nvSpPr>
        <p:spPr>
          <a:xfrm>
            <a:off x="7523798" y="980440"/>
            <a:ext cx="17319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位于</a:t>
            </a:r>
            <a:r>
              <a:rPr lang="zh-CN" altLang="en-US" sz="2800" b="1" dirty="0">
                <a:latin typeface="Times New Roman" panose="02020603050405020304" pitchFamily="18" charset="0"/>
              </a:rPr>
              <a:t>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7075" y="2881313"/>
            <a:ext cx="5080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baseline="-25000" dirty="0"/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共有</a:t>
            </a:r>
            <a:endParaRPr lang="en-US" altLang="zh-CN" sz="2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563938" y="2881313"/>
            <a:ext cx="25431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</a:rPr>
              <a:t>阶子式．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977"/>
          <p:cNvGraphicFramePr>
            <a:graphicFrameLocks noChangeAspect="1"/>
          </p:cNvGraphicFramePr>
          <p:nvPr/>
        </p:nvGraphicFramePr>
        <p:xfrm>
          <a:off x="3240088" y="2922588"/>
          <a:ext cx="727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r:id="rId4" imgW="393700" imgH="241300" progId="Equation.DSMT4">
                  <p:embed/>
                </p:oleObj>
              </mc:Choice>
              <mc:Fallback>
                <p:oleObj r:id="rId4" imgW="393700" imgH="2413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0088" y="2922588"/>
                        <a:ext cx="72707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7625" y="3570288"/>
            <a:ext cx="27527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例如  </a:t>
            </a:r>
            <a:r>
              <a:rPr lang="zh-CN" altLang="zh-CN" sz="2800" b="1" dirty="0">
                <a:latin typeface="Calibri" panose="020F0502020204030204" pitchFamily="34" charset="0"/>
              </a:rPr>
              <a:t>设矩阵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6" name="对象 978"/>
          <p:cNvGraphicFramePr>
            <a:graphicFrameLocks noChangeAspect="1"/>
          </p:cNvGraphicFramePr>
          <p:nvPr/>
        </p:nvGraphicFramePr>
        <p:xfrm>
          <a:off x="2400300" y="3306763"/>
          <a:ext cx="19669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r:id="rId6" imgW="1333500" imgH="711200" progId="Equation.DSMT4">
                  <p:embed/>
                </p:oleObj>
              </mc:Choice>
              <mc:Fallback>
                <p:oleObj r:id="rId6" imgW="1333500" imgH="7112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0300" y="3306763"/>
                        <a:ext cx="1966913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430713" y="3573463"/>
            <a:ext cx="4751387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中选取第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1,2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行及第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2,4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17588" y="4346575"/>
            <a:ext cx="68214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交叉处元素构成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一个二阶子式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927350" y="3562350"/>
            <a:ext cx="1357313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909888" y="3833813"/>
            <a:ext cx="1357313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84550" y="3379788"/>
            <a:ext cx="34925" cy="9826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140200" y="3362325"/>
            <a:ext cx="17463" cy="10001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979"/>
          <p:cNvGraphicFramePr>
            <a:graphicFrameLocks noChangeAspect="1"/>
          </p:cNvGraphicFramePr>
          <p:nvPr/>
        </p:nvGraphicFramePr>
        <p:xfrm>
          <a:off x="6443663" y="4221163"/>
          <a:ext cx="9255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r:id="rId8" imgW="609600" imgH="457200" progId="Equation.DSMT4">
                  <p:embed/>
                </p:oleObj>
              </mc:Choice>
              <mc:Fallback>
                <p:oleObj r:id="rId8" imgW="609600" imgH="457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43663" y="4221163"/>
                        <a:ext cx="925512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17588" y="4799013"/>
            <a:ext cx="47513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若选取第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1,2,3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行及第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1,3,4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367338" y="4797425"/>
            <a:ext cx="35258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对应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的三阶子式为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143" name="文本框 16"/>
          <p:cNvSpPr txBox="1"/>
          <p:nvPr/>
        </p:nvSpPr>
        <p:spPr>
          <a:xfrm>
            <a:off x="3267075" y="186568"/>
            <a:ext cx="4013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一、矩阵的秩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对象 980"/>
          <p:cNvGraphicFramePr>
            <a:graphicFrameLocks noChangeAspect="1"/>
          </p:cNvGraphicFramePr>
          <p:nvPr/>
        </p:nvGraphicFramePr>
        <p:xfrm>
          <a:off x="1763713" y="5353050"/>
          <a:ext cx="166846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r:id="rId10" imgW="1002665" imgH="711200" progId="Equation.DSMT4">
                  <p:embed/>
                </p:oleObj>
              </mc:Choice>
              <mc:Fallback>
                <p:oleObj r:id="rId10" imgW="1002665" imgH="7112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63713" y="5353050"/>
                        <a:ext cx="1668462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45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46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47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76EEA76-7205-4C45-97CD-0C55F9B80A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/>
      <p:bldP spid="4111" grpId="0"/>
      <p:bldP spid="4112" grpId="0"/>
      <p:bldP spid="4113" grpId="0"/>
      <p:bldP spid="4114" grpId="0"/>
      <p:bldP spid="4119" grpId="0"/>
      <p:bldP spid="2" grpId="0"/>
      <p:bldP spid="3" grpId="0"/>
      <p:bldP spid="102" grpId="0"/>
      <p:bldP spid="7" grpId="0"/>
      <p:bldP spid="9" grpId="0"/>
      <p:bldP spid="103" grpId="0"/>
      <p:bldP spid="16" grpId="0"/>
      <p:bldP spid="101" grpId="0"/>
      <p:bldP spid="51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矩形 41988"/>
          <p:cNvSpPr/>
          <p:nvPr/>
        </p:nvSpPr>
        <p:spPr>
          <a:xfrm>
            <a:off x="1346200" y="674688"/>
            <a:ext cx="70516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设在矩阵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中有一个不等于零的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阶子式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41990" name="矩形 41989"/>
          <p:cNvSpPr/>
          <p:nvPr/>
        </p:nvSpPr>
        <p:spPr>
          <a:xfrm>
            <a:off x="663575" y="1182688"/>
            <a:ext cx="74898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且所有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r+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阶子式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如果有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都等于零，</a:t>
            </a:r>
          </a:p>
        </p:txBody>
      </p:sp>
      <p:sp>
        <p:nvSpPr>
          <p:cNvPr id="41991" name="矩形 41990"/>
          <p:cNvSpPr/>
          <p:nvPr/>
        </p:nvSpPr>
        <p:spPr>
          <a:xfrm>
            <a:off x="663575" y="1787525"/>
            <a:ext cx="43973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的最高阶非零子式，   </a:t>
            </a:r>
          </a:p>
        </p:txBody>
      </p:sp>
      <p:sp>
        <p:nvSpPr>
          <p:cNvPr id="41992" name="矩形 41991"/>
          <p:cNvSpPr/>
          <p:nvPr/>
        </p:nvSpPr>
        <p:spPr>
          <a:xfrm>
            <a:off x="6248400" y="1182688"/>
            <a:ext cx="15113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</a:t>
            </a:r>
          </a:p>
        </p:txBody>
      </p:sp>
      <p:sp>
        <p:nvSpPr>
          <p:cNvPr id="41993" name="矩形 41992"/>
          <p:cNvSpPr/>
          <p:nvPr/>
        </p:nvSpPr>
        <p:spPr>
          <a:xfrm>
            <a:off x="663575" y="2271713"/>
            <a:ext cx="22320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dirty="0">
                <a:latin typeface="Times New Roman" panose="02020603050405020304" pitchFamily="18" charset="0"/>
              </a:rPr>
              <a:t>R(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zh-CN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41995" name="矩形 41994"/>
          <p:cNvSpPr/>
          <p:nvPr/>
        </p:nvSpPr>
        <p:spPr>
          <a:xfrm>
            <a:off x="2549525" y="2271713"/>
            <a:ext cx="40449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O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时，规定 </a:t>
            </a:r>
            <a:r>
              <a:rPr lang="en-US" altLang="zh-CN" sz="2800" b="1" dirty="0">
                <a:latin typeface="Times New Roman" panose="02020603050405020304" pitchFamily="18" charset="0"/>
              </a:rPr>
              <a:t>R(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)=0.</a:t>
            </a:r>
          </a:p>
        </p:txBody>
      </p:sp>
      <p:sp>
        <p:nvSpPr>
          <p:cNvPr id="7176" name="矩形 41995"/>
          <p:cNvSpPr/>
          <p:nvPr/>
        </p:nvSpPr>
        <p:spPr>
          <a:xfrm>
            <a:off x="250825" y="676275"/>
            <a:ext cx="109537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矩形 1"/>
          <p:cNvSpPr/>
          <p:nvPr/>
        </p:nvSpPr>
        <p:spPr>
          <a:xfrm>
            <a:off x="4454525" y="1787525"/>
            <a:ext cx="40592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称为矩阵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的秩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10" name="矩形 4109"/>
          <p:cNvSpPr/>
          <p:nvPr/>
        </p:nvSpPr>
        <p:spPr>
          <a:xfrm>
            <a:off x="663575" y="2851150"/>
            <a:ext cx="86185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的秩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R(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中不等于零的子式最高阶数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3575" y="3357563"/>
            <a:ext cx="16335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对于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endParaRPr lang="zh-CN" altLang="en-US" sz="2800" b="1" i="1" baseline="30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9138" y="3357563"/>
            <a:ext cx="30591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显然有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R(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)=R(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</a:p>
        </p:txBody>
      </p:sp>
      <p:sp>
        <p:nvSpPr>
          <p:cNvPr id="6146" name="文本框 6145"/>
          <p:cNvSpPr txBox="1"/>
          <p:nvPr/>
        </p:nvSpPr>
        <p:spPr>
          <a:xfrm>
            <a:off x="288925" y="4243388"/>
            <a:ext cx="838200" cy="5207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6147" name="对象 6146"/>
          <p:cNvGraphicFramePr/>
          <p:nvPr/>
        </p:nvGraphicFramePr>
        <p:xfrm>
          <a:off x="1127125" y="3860800"/>
          <a:ext cx="4291013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4508500" imgH="1511300" progId="Equation.3">
                  <p:embed/>
                </p:oleObj>
              </mc:Choice>
              <mc:Fallback>
                <p:oleObj r:id="rId4" imgW="4508500" imgH="1511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7125" y="3860800"/>
                        <a:ext cx="4291013" cy="139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文本框 6147"/>
          <p:cNvSpPr txBox="1"/>
          <p:nvPr/>
        </p:nvSpPr>
        <p:spPr>
          <a:xfrm>
            <a:off x="334963" y="5380038"/>
            <a:ext cx="914400" cy="52228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6151" name="对象 6150"/>
          <p:cNvGraphicFramePr/>
          <p:nvPr/>
        </p:nvGraphicFramePr>
        <p:xfrm>
          <a:off x="2212975" y="5251450"/>
          <a:ext cx="12874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6" imgW="1435100" imgH="977900" progId="Equation.3">
                  <p:embed/>
                </p:oleObj>
              </mc:Choice>
              <mc:Fallback>
                <p:oleObj r:id="rId6" imgW="1435100" imgH="977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12975" y="5251450"/>
                        <a:ext cx="1287463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39800" y="5380038"/>
            <a:ext cx="12033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500438" y="5427663"/>
            <a:ext cx="51054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又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阶子式只有一个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|=0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</a:p>
        </p:txBody>
      </p:sp>
      <p:sp>
        <p:nvSpPr>
          <p:cNvPr id="7" name="矩形 6"/>
          <p:cNvSpPr/>
          <p:nvPr/>
        </p:nvSpPr>
        <p:spPr>
          <a:xfrm>
            <a:off x="965200" y="6040438"/>
            <a:ext cx="216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 </a:t>
            </a:r>
            <a:r>
              <a:rPr lang="en-US" altLang="zh-CN" sz="2800" b="1" dirty="0">
                <a:latin typeface="Times New Roman" panose="02020603050405020304" pitchFamily="18" charset="0"/>
              </a:rPr>
              <a:t>R(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)=2.</a:t>
            </a:r>
          </a:p>
        </p:txBody>
      </p:sp>
      <p:pic>
        <p:nvPicPr>
          <p:cNvPr id="718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0" grpId="0"/>
      <p:bldP spid="41991" grpId="0"/>
      <p:bldP spid="41992" grpId="0"/>
      <p:bldP spid="41993" grpId="0"/>
      <p:bldP spid="41995" grpId="0"/>
      <p:bldP spid="2" grpId="0"/>
      <p:bldP spid="4110" grpId="0"/>
      <p:bldP spid="3" grpId="0"/>
      <p:bldP spid="4" grpId="0"/>
      <p:bldP spid="6146" grpId="0"/>
      <p:bldP spid="6148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8193"/>
          <p:cNvSpPr txBox="1"/>
          <p:nvPr/>
        </p:nvSpPr>
        <p:spPr>
          <a:xfrm>
            <a:off x="558800" y="796925"/>
            <a:ext cx="9144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9" name="文本框 8198"/>
          <p:cNvSpPr txBox="1"/>
          <p:nvPr/>
        </p:nvSpPr>
        <p:spPr>
          <a:xfrm>
            <a:off x="736600" y="2065338"/>
            <a:ext cx="914400" cy="52228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8200" name="文本框 8199"/>
          <p:cNvSpPr txBox="1"/>
          <p:nvPr/>
        </p:nvSpPr>
        <p:spPr>
          <a:xfrm>
            <a:off x="3971925" y="2144713"/>
            <a:ext cx="31242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计算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阶子式，</a:t>
            </a:r>
          </a:p>
        </p:txBody>
      </p:sp>
      <p:grpSp>
        <p:nvGrpSpPr>
          <p:cNvPr id="2" name="组合 8200"/>
          <p:cNvGrpSpPr/>
          <p:nvPr/>
        </p:nvGrpSpPr>
        <p:grpSpPr>
          <a:xfrm>
            <a:off x="3081338" y="334963"/>
            <a:ext cx="1295400" cy="1447800"/>
            <a:chOff x="2376" y="632"/>
            <a:chExt cx="816" cy="912"/>
          </a:xfrm>
        </p:grpSpPr>
        <p:sp>
          <p:nvSpPr>
            <p:cNvPr id="9248" name="直接连接符 8201"/>
            <p:cNvSpPr/>
            <p:nvPr/>
          </p:nvSpPr>
          <p:spPr>
            <a:xfrm>
              <a:off x="2776" y="632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9" name="直接连接符 8202"/>
            <p:cNvSpPr/>
            <p:nvPr/>
          </p:nvSpPr>
          <p:spPr>
            <a:xfrm>
              <a:off x="2376" y="632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0" name="直接连接符 8203"/>
            <p:cNvSpPr/>
            <p:nvPr/>
          </p:nvSpPr>
          <p:spPr>
            <a:xfrm>
              <a:off x="3192" y="632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组合 8204"/>
          <p:cNvGrpSpPr/>
          <p:nvPr/>
        </p:nvGrpSpPr>
        <p:grpSpPr>
          <a:xfrm>
            <a:off x="3081338" y="366713"/>
            <a:ext cx="1905000" cy="1447800"/>
            <a:chOff x="2400" y="48"/>
            <a:chExt cx="1200" cy="912"/>
          </a:xfrm>
        </p:grpSpPr>
        <p:sp>
          <p:nvSpPr>
            <p:cNvPr id="9245" name="直接连接符 8205"/>
            <p:cNvSpPr/>
            <p:nvPr/>
          </p:nvSpPr>
          <p:spPr>
            <a:xfrm>
              <a:off x="2800" y="48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6" name="直接连接符 8206"/>
            <p:cNvSpPr/>
            <p:nvPr/>
          </p:nvSpPr>
          <p:spPr>
            <a:xfrm>
              <a:off x="2400" y="48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7" name="直接连接符 8207"/>
            <p:cNvSpPr/>
            <p:nvPr/>
          </p:nvSpPr>
          <p:spPr>
            <a:xfrm>
              <a:off x="3600" y="48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组合 8219"/>
          <p:cNvGrpSpPr/>
          <p:nvPr/>
        </p:nvGrpSpPr>
        <p:grpSpPr>
          <a:xfrm>
            <a:off x="3081338" y="334963"/>
            <a:ext cx="1905000" cy="1447800"/>
            <a:chOff x="2496" y="192"/>
            <a:chExt cx="1200" cy="912"/>
          </a:xfrm>
        </p:grpSpPr>
        <p:sp>
          <p:nvSpPr>
            <p:cNvPr id="9242" name="直接连接符 8220"/>
            <p:cNvSpPr/>
            <p:nvPr/>
          </p:nvSpPr>
          <p:spPr>
            <a:xfrm>
              <a:off x="3312" y="192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3" name="直接连接符 8221"/>
            <p:cNvSpPr/>
            <p:nvPr/>
          </p:nvSpPr>
          <p:spPr>
            <a:xfrm>
              <a:off x="2496" y="192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4" name="直接连接符 8222"/>
            <p:cNvSpPr/>
            <p:nvPr/>
          </p:nvSpPr>
          <p:spPr>
            <a:xfrm>
              <a:off x="3696" y="192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组合 8223"/>
          <p:cNvGrpSpPr/>
          <p:nvPr/>
        </p:nvGrpSpPr>
        <p:grpSpPr>
          <a:xfrm>
            <a:off x="3716338" y="334963"/>
            <a:ext cx="1295400" cy="1447800"/>
            <a:chOff x="2376" y="632"/>
            <a:chExt cx="816" cy="912"/>
          </a:xfrm>
        </p:grpSpPr>
        <p:sp>
          <p:nvSpPr>
            <p:cNvPr id="9239" name="直接连接符 8224"/>
            <p:cNvSpPr/>
            <p:nvPr/>
          </p:nvSpPr>
          <p:spPr>
            <a:xfrm>
              <a:off x="2776" y="632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直接连接符 8225"/>
            <p:cNvSpPr/>
            <p:nvPr/>
          </p:nvSpPr>
          <p:spPr>
            <a:xfrm>
              <a:off x="2376" y="632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1" name="直接连接符 8226"/>
            <p:cNvSpPr/>
            <p:nvPr/>
          </p:nvSpPr>
          <p:spPr>
            <a:xfrm>
              <a:off x="3192" y="632"/>
              <a:ext cx="0" cy="9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923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51685" y="188595"/>
          <a:ext cx="3175000" cy="174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7" imgW="1295400" imgH="711200" progId="Equation.DSMT4">
                  <p:embed/>
                </p:oleObj>
              </mc:Choice>
              <mc:Fallback>
                <p:oleObj r:id="rId7" imgW="1295400" imgH="711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685" y="188595"/>
                        <a:ext cx="3175000" cy="174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文本框 101"/>
          <p:cNvSpPr txBox="1"/>
          <p:nvPr/>
        </p:nvSpPr>
        <p:spPr>
          <a:xfrm>
            <a:off x="972820" y="744855"/>
            <a:ext cx="71996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已知</a:t>
            </a:r>
            <a:r>
              <a:rPr lang="en-US" altLang="zh-CN" sz="2800" b="1" dirty="0">
                <a:latin typeface="Calibri" panose="020F0502020204030204" pitchFamily="34" charset="0"/>
              </a:rPr>
              <a:t>                                       </a:t>
            </a:r>
            <a:r>
              <a:rPr lang="zh-CN" altLang="zh-CN" sz="2800" b="1" dirty="0">
                <a:latin typeface="Calibri" panose="020F0502020204030204" pitchFamily="34" charset="0"/>
              </a:rPr>
              <a:t>，求该矩阵的秩</a:t>
            </a:r>
            <a:r>
              <a:rPr lang="en-US" altLang="zh-CN" sz="2800" b="1" dirty="0">
                <a:latin typeface="Calibri" panose="020F0502020204030204" pitchFamily="34" charset="0"/>
              </a:rPr>
              <a:t>.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22755" y="1971040"/>
          <a:ext cx="1993900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9" imgW="1016000" imgH="457200" progId="Equation.DSMT4">
                  <p:embed/>
                </p:oleObj>
              </mc:Choice>
              <mc:Fallback>
                <p:oleObj r:id="rId9" imgW="1016000" imgH="4572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2755" y="1971040"/>
                        <a:ext cx="1993900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81430" y="2907030"/>
          <a:ext cx="2228215" cy="162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11" imgW="977900" imgH="711200" progId="Equation.DSMT4">
                  <p:embed/>
                </p:oleObj>
              </mc:Choice>
              <mc:Fallback>
                <p:oleObj r:id="rId11" imgW="977900" imgH="711200" progId="Equation.DSMT4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1430" y="2907030"/>
                        <a:ext cx="2228215" cy="162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1910" y="3028950"/>
          <a:ext cx="189928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13" imgW="927100" imgH="711200" progId="Equation.DSMT4">
                  <p:embed/>
                </p:oleObj>
              </mc:Choice>
              <mc:Fallback>
                <p:oleObj r:id="rId13" imgW="927100" imgH="7112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51910" y="3028950"/>
                        <a:ext cx="189928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83935" y="2924810"/>
          <a:ext cx="2184400" cy="167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15" imgW="927100" imgH="711200" progId="Equation.DSMT4">
                  <p:embed/>
                </p:oleObj>
              </mc:Choice>
              <mc:Fallback>
                <p:oleObj r:id="rId15" imgW="927100" imgH="711200" progId="Equation.DSMT4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83935" y="2924810"/>
                        <a:ext cx="2184400" cy="167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81430" y="4725035"/>
          <a:ext cx="2203450" cy="160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17" imgW="977900" imgH="711200" progId="Equation.DSMT4">
                  <p:embed/>
                </p:oleObj>
              </mc:Choice>
              <mc:Fallback>
                <p:oleObj r:id="rId17" imgW="977900" imgH="711200" progId="Equation.DSMT4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81430" y="4725035"/>
                        <a:ext cx="2203450" cy="160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77055" y="5156835"/>
          <a:ext cx="2350770" cy="58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19" imgW="812800" imgH="203200" progId="Equation.DSMT4">
                  <p:embed/>
                </p:oleObj>
              </mc:Choice>
              <mc:Fallback>
                <p:oleObj r:id="rId19" imgW="812800" imgH="203200" progId="Equation.DSMT4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77055" y="5156835"/>
                        <a:ext cx="2350770" cy="58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199" grpId="1"/>
      <p:bldP spid="8200" grpId="0"/>
      <p:bldP spid="820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01"/>
          <p:cNvSpPr txBox="1"/>
          <p:nvPr/>
        </p:nvSpPr>
        <p:spPr>
          <a:xfrm>
            <a:off x="177800" y="636588"/>
            <a:ext cx="277018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按定义可知，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96888" y="1412875"/>
            <a:ext cx="56880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非奇异方阵的秩等于它的阶数，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97205" y="2189480"/>
            <a:ext cx="62788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故非奇异方阵又称为满秩矩阵，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96888" y="2952750"/>
            <a:ext cx="45243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奇异方阵称为降秩矩阵．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4775" y="3743325"/>
            <a:ext cx="893445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019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若矩阵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中至少有一个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阶子式不为零，而所有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138238" y="4470400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01955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+1</a:t>
            </a:r>
            <a:r>
              <a:rPr lang="zh-CN" altLang="zh-CN" sz="2800" b="1" dirty="0">
                <a:latin typeface="Times New Roman" panose="02020603050405020304" pitchFamily="18" charset="0"/>
              </a:rPr>
              <a:t>阶子式全为零，则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9563" y="4470400"/>
            <a:ext cx="136366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R(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k.</a:t>
            </a:r>
            <a:endParaRPr lang="zh-CN" altLang="en-US" sz="2800" i="1" dirty="0"/>
          </a:p>
        </p:txBody>
      </p:sp>
      <p:sp>
        <p:nvSpPr>
          <p:cNvPr id="7" name="文本框 6"/>
          <p:cNvSpPr txBox="1"/>
          <p:nvPr/>
        </p:nvSpPr>
        <p:spPr>
          <a:xfrm flipH="1">
            <a:off x="660400" y="5362575"/>
            <a:ext cx="47631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sz="2800" b="1" dirty="0">
                <a:latin typeface="Times New Roman" panose="02020603050405020304" pitchFamily="18" charset="0"/>
              </a:rPr>
              <a:t>   由定义可直接得到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1127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79880"/>
          <p:cNvSpPr>
            <a:spLocks noGrp="1"/>
          </p:cNvSpPr>
          <p:nvPr/>
        </p:nvSpPr>
        <p:spPr>
          <a:xfrm>
            <a:off x="2902743" y="188774"/>
            <a:ext cx="3732213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二、矩阵的初等变换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0463" y="1395413"/>
            <a:ext cx="78565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对矩阵施行下列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</a:rPr>
              <a:t>种变换称为矩阵的初等行变换：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688" y="1395413"/>
            <a:ext cx="11652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3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965200" y="1860550"/>
            <a:ext cx="5080000" cy="522288"/>
            <a:chOff x="1408" y="3044"/>
            <a:chExt cx="8000" cy="822"/>
          </a:xfrm>
        </p:grpSpPr>
        <p:sp>
          <p:nvSpPr>
            <p:cNvPr id="12306" name="文本框 99"/>
            <p:cNvSpPr txBox="1"/>
            <p:nvPr/>
          </p:nvSpPr>
          <p:spPr>
            <a:xfrm>
              <a:off x="1408" y="3044"/>
              <a:ext cx="800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(1)  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互换两行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记作    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7" name="对象 2701"/>
            <p:cNvGraphicFramePr>
              <a:graphicFrameLocks noChangeAspect="1"/>
            </p:cNvGraphicFramePr>
            <p:nvPr/>
          </p:nvGraphicFramePr>
          <p:xfrm>
            <a:off x="5977" y="3152"/>
            <a:ext cx="1184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r:id="rId3" imgW="469900" imgH="241300" progId="Equation.DSMT4">
                    <p:embed/>
                  </p:oleObj>
                </mc:Choice>
                <mc:Fallback>
                  <p:oleObj r:id="rId3" imgW="469900" imgH="2413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77" y="3152"/>
                          <a:ext cx="1184" cy="6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989013" y="2349500"/>
            <a:ext cx="75596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zh-CN" sz="2800" b="1" dirty="0">
                <a:latin typeface="Times New Roman" panose="02020603050405020304" pitchFamily="18" charset="0"/>
              </a:rPr>
              <a:t>以非零数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λ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乘某一行的所有元素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记作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λ</a:t>
            </a:r>
            <a:r>
              <a:rPr lang="zh-CN" altLang="zh-CN" sz="2000" b="1" dirty="0"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9013" y="2846388"/>
            <a:ext cx="81311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zh-CN" sz="2800" b="1" dirty="0">
                <a:latin typeface="Times New Roman" panose="02020603050405020304" pitchFamily="18" charset="0"/>
              </a:rPr>
              <a:t>将某一行各元素乘数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λ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后加到另一行对应元素上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458913" y="3284538"/>
            <a:ext cx="23018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λ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1" name="矩形 80899"/>
          <p:cNvSpPr/>
          <p:nvPr/>
        </p:nvSpPr>
        <p:spPr>
          <a:xfrm>
            <a:off x="631825" y="3860800"/>
            <a:ext cx="56054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同理可定义矩阵的初等列变换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98588" y="4452938"/>
            <a:ext cx="53625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所用记号是把“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换成“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”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．</a:t>
            </a:r>
            <a:endParaRPr lang="zh-CN" altLang="en-US" sz="2800" dirty="0"/>
          </a:p>
        </p:txBody>
      </p:sp>
      <p:sp>
        <p:nvSpPr>
          <p:cNvPr id="80898" name="矩形 80897"/>
          <p:cNvSpPr/>
          <p:nvPr/>
        </p:nvSpPr>
        <p:spPr>
          <a:xfrm>
            <a:off x="1555750" y="5013325"/>
            <a:ext cx="71580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初等变换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矩阵的初等列变换与初等行变换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58913" y="5589588"/>
            <a:ext cx="30432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统称为初等变换．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1813" y="5046663"/>
            <a:ext cx="11636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4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8156" y="857019"/>
            <a:ext cx="32194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、初等变换的概念</a:t>
            </a:r>
          </a:p>
        </p:txBody>
      </p:sp>
      <p:pic>
        <p:nvPicPr>
          <p:cNvPr id="1230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97CC9E8-E833-4A1A-A946-9952A89B58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/>
      <p:bldP spid="4" grpId="0"/>
      <p:bldP spid="6" grpId="0"/>
      <p:bldP spid="9" grpId="0"/>
      <p:bldP spid="104" grpId="0"/>
      <p:bldP spid="22531" grpId="0"/>
      <p:bldP spid="13" grpId="0"/>
      <p:bldP spid="80898" grpId="0"/>
      <p:bldP spid="15" grpId="0"/>
      <p:bldP spid="1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80897"/>
          <p:cNvSpPr/>
          <p:nvPr/>
        </p:nvSpPr>
        <p:spPr>
          <a:xfrm>
            <a:off x="1571625" y="1441450"/>
            <a:ext cx="66960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经有限次初等变换变成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</a:p>
        </p:txBody>
      </p:sp>
      <p:sp>
        <p:nvSpPr>
          <p:cNvPr id="2" name="矩形 1"/>
          <p:cNvSpPr/>
          <p:nvPr/>
        </p:nvSpPr>
        <p:spPr>
          <a:xfrm>
            <a:off x="973138" y="2149475"/>
            <a:ext cx="59769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称矩阵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等价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记作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dirty="0">
                <a:sym typeface="宋体" panose="02010600030101010101" pitchFamily="2" charset="-122"/>
              </a:rPr>
              <a:t>~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4638" y="1441450"/>
            <a:ext cx="11652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5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3320" name="文本框 4"/>
          <p:cNvSpPr txBox="1"/>
          <p:nvPr/>
        </p:nvSpPr>
        <p:spPr>
          <a:xfrm>
            <a:off x="2569123" y="208439"/>
            <a:ext cx="4649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、利用初等变换求矩阵的秩</a:t>
            </a:r>
          </a:p>
        </p:txBody>
      </p:sp>
      <p:pic>
        <p:nvPicPr>
          <p:cNvPr id="1332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827088" y="2780665"/>
            <a:ext cx="6034087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等价是矩阵间的一种关系，它满足：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3305" y="3429000"/>
            <a:ext cx="30378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(1) 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自反性：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A~A.</a:t>
            </a:r>
            <a:endParaRPr lang="zh-CN" altLang="en-US" sz="28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899795" y="4077335"/>
            <a:ext cx="48425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zh-CN" sz="2800" b="1" dirty="0">
                <a:latin typeface="Times New Roman" panose="02020603050405020304" pitchFamily="18" charset="0"/>
              </a:rPr>
              <a:t>对称性：若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A~B,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99795" y="4706620"/>
            <a:ext cx="45593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zh-CN" sz="2800" b="1" dirty="0">
                <a:latin typeface="Times New Roman" panose="02020603050405020304" pitchFamily="18" charset="0"/>
              </a:rPr>
              <a:t>传递性：若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A~B,B~C,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59655" y="4688840"/>
            <a:ext cx="15081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A~C.</a:t>
            </a:r>
            <a:endParaRPr lang="zh-CN" altLang="en-US" sz="28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4283393" y="4076383"/>
            <a:ext cx="17907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B~A.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1C3835E-BB30-4D97-81CB-182CA99A4D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2" grpId="0"/>
      <p:bldP spid="16" grpId="0"/>
      <p:bldP spid="13320" grpId="0"/>
      <p:bldP spid="107" grpId="0"/>
      <p:bldP spid="15" grpId="0"/>
      <p:bldP spid="108" grpId="0"/>
      <p:bldP spid="110" grpId="0"/>
      <p:bldP spid="7" grpId="0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/>
          <p:cNvSpPr txBox="1"/>
          <p:nvPr/>
        </p:nvSpPr>
        <p:spPr>
          <a:xfrm>
            <a:off x="971233" y="3716655"/>
            <a:ext cx="3352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由定理</a:t>
            </a:r>
            <a:r>
              <a:rPr lang="en-US" altLang="zh-CN" sz="2800" b="1" dirty="0">
                <a:latin typeface="Times New Roman" panose="02020603050405020304" pitchFamily="18" charset="0"/>
              </a:rPr>
              <a:t>2 </a:t>
            </a:r>
            <a:r>
              <a:rPr lang="zh-CN" altLang="zh-CN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A~B,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851593" y="3716655"/>
            <a:ext cx="38814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  </a:t>
            </a:r>
            <a:r>
              <a:rPr lang="en-US" altLang="zh-CN" sz="2800" b="1" dirty="0">
                <a:latin typeface="Times New Roman" panose="02020603050405020304" pitchFamily="18" charset="0"/>
              </a:rPr>
              <a:t>R(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)=R(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1742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8" name="文本框 81927"/>
          <p:cNvSpPr txBox="1"/>
          <p:nvPr/>
        </p:nvSpPr>
        <p:spPr>
          <a:xfrm>
            <a:off x="1619885" y="1556068"/>
            <a:ext cx="650398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对矩阵进行初等变换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矩阵的秩不变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433" y="1484313"/>
            <a:ext cx="12541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47495" y="2420620"/>
            <a:ext cx="15621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证明略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81928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1748</Words>
  <Application>Microsoft Office PowerPoint</Application>
  <PresentationFormat>全屏显示(4:3)</PresentationFormat>
  <Paragraphs>236</Paragraphs>
  <Slides>29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黑体</vt:lpstr>
      <vt:lpstr>宋体</vt:lpstr>
      <vt:lpstr>微软雅黑</vt:lpstr>
      <vt:lpstr>Agency FB</vt:lpstr>
      <vt:lpstr>Arial</vt:lpstr>
      <vt:lpstr>Arial Black</vt:lpstr>
      <vt:lpstr>Calibri</vt:lpstr>
      <vt:lpstr>Times New Roman</vt:lpstr>
      <vt:lpstr>默认设计模板</vt:lpstr>
      <vt:lpstr>模板</vt:lpstr>
      <vt:lpstr>MathType 6.0 Equation</vt:lpstr>
      <vt:lpstr>Microsoft Equation 3.0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66</cp:revision>
  <dcterms:created xsi:type="dcterms:W3CDTF">2016-12-02T08:56:00Z</dcterms:created>
  <dcterms:modified xsi:type="dcterms:W3CDTF">2022-05-20T03:40:42Z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16B5DBE5EA3D4473845A6382BF583800</vt:lpwstr>
  </property>
</Properties>
</file>