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77" r:id="rId5"/>
    <p:sldId id="259" r:id="rId6"/>
    <p:sldId id="261" r:id="rId7"/>
    <p:sldId id="262" r:id="rId8"/>
    <p:sldId id="265" r:id="rId9"/>
    <p:sldId id="263" r:id="rId10"/>
    <p:sldId id="267" r:id="rId11"/>
    <p:sldId id="268" r:id="rId12"/>
    <p:sldId id="272" r:id="rId13"/>
    <p:sldId id="273" r:id="rId14"/>
    <p:sldId id="275" r:id="rId15"/>
    <p:sldId id="276" r:id="rId16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Freeform 5"/>
          <p:cNvSpPr/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7 w 5049"/>
              <a:gd name="T3" fmla="*/ 2147483647 h 1471"/>
              <a:gd name="T4" fmla="*/ 2147483647 w 5049"/>
              <a:gd name="T5" fmla="*/ 2147483647 h 1471"/>
              <a:gd name="T6" fmla="*/ 0 w 5049"/>
              <a:gd name="T7" fmla="*/ 2147483647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9" name="Group 15"/>
          <p:cNvGrpSpPr/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0" name="AutoShape 16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1" name="AutoShape 17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2" name="AutoShape 18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defRPr/>
              </a:pPr>
              <a:endParaRPr lang="ko-KR" altLang="en-US" sz="1800" b="0" smtClean="0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1621060" y="764704"/>
            <a:ext cx="56946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汇编语言程序设计</a:t>
            </a:r>
            <a:endParaRPr lang="zh-CN" altLang="en-US" sz="54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2934-C1CC-4540-B047-FF5427BBC4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4BD2-2448-434D-8A97-2F7A6A16B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2.xml"/><Relationship Id="rId3" Type="http://schemas.openxmlformats.org/officeDocument/2006/relationships/image" Target="../media/image9.png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4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tags" Target="../tags/tag7.xml"/><Relationship Id="rId3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3779912" y="2780928"/>
            <a:ext cx="3744416" cy="1002789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</a:pPr>
            <a:r>
              <a:rPr lang="zh-CN" altLang="en-US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分支程序设计</a:t>
            </a:r>
            <a:endParaRPr lang="zh-CN" altLang="en-US" sz="32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17090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 anchor="ctr"/>
          <a:lstStyle/>
          <a:p>
            <a:r>
              <a:rPr lang="zh-CN" altLang="en-US" dirty="0"/>
              <a:t>多分支程序设计</a:t>
            </a:r>
            <a:endParaRPr lang="zh-CN" altLang="en-US" dirty="0"/>
          </a:p>
        </p:txBody>
      </p:sp>
      <p:sp>
        <p:nvSpPr>
          <p:cNvPr id="19458" name="文本占位符 217089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5149552"/>
          </a:xfrm>
        </p:spPr>
        <p:txBody>
          <a:bodyPr anchor="t"/>
          <a:lstStyle/>
          <a:p>
            <a:pPr marL="0" indent="0" defTabSz="914400">
              <a:lnSpc>
                <a:spcPct val="110000"/>
              </a:lnSpc>
              <a:tabLst>
                <a:tab pos="2957830" algn="l"/>
              </a:tabLst>
            </a:pPr>
            <a:r>
              <a:rPr lang="zh-CN" altLang="en-US" sz="2400" dirty="0">
                <a:latin typeface="宋体" panose="02010600030101010101" pitchFamily="2" charset="-122"/>
              </a:rPr>
              <a:t>多个条件对应各自的分支语句体，哪个条件成立就转入相应分支体执行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110000"/>
              </a:lnSpc>
              <a:tabLst>
                <a:tab pos="2957830" algn="l"/>
              </a:tabLst>
            </a:pPr>
            <a:r>
              <a:rPr lang="zh-CN" altLang="en-US" sz="2400" dirty="0" smtClean="0">
                <a:latin typeface="宋体" panose="02010600030101010101" pitchFamily="2" charset="-122"/>
              </a:rPr>
              <a:t>多</a:t>
            </a:r>
            <a:r>
              <a:rPr lang="zh-CN" altLang="en-US" sz="2400" dirty="0">
                <a:latin typeface="宋体" panose="02010600030101010101" pitchFamily="2" charset="-122"/>
              </a:rPr>
              <a:t>分支可以化解为双分支或单分支结构的</a:t>
            </a:r>
            <a:r>
              <a:rPr lang="zh-CN" altLang="en-US" sz="2400" dirty="0" smtClean="0">
                <a:latin typeface="宋体" panose="02010600030101010101" pitchFamily="2" charset="-122"/>
              </a:rPr>
              <a:t>组合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110000"/>
              </a:lnSpc>
              <a:buNone/>
              <a:tabLst>
                <a:tab pos="2957830" algn="l"/>
              </a:tabLst>
            </a:pPr>
            <a:r>
              <a:rPr lang="zh-CN" altLang="en-US" sz="2400" dirty="0" smtClean="0">
                <a:latin typeface="宋体" panose="02010600030101010101" pitchFamily="2" charset="-122"/>
              </a:rPr>
              <a:t>例如</a:t>
            </a:r>
            <a:r>
              <a:rPr lang="zh-CN" altLang="en-US" sz="2400" dirty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110000"/>
              </a:lnSpc>
              <a:buNone/>
              <a:tabLst>
                <a:tab pos="2957830" algn="l"/>
              </a:tabLst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</a:rPr>
              <a:t>or ah,ah</a:t>
            </a:r>
            <a:r>
              <a:rPr lang="en-US" altLang="zh-CN" sz="2400" dirty="0">
                <a:latin typeface="宋体" panose="02010600030101010101" pitchFamily="2" charset="-122"/>
              </a:rPr>
              <a:t>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</a:rPr>
              <a:t>cmp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ah,0</a:t>
            </a:r>
            <a:endParaRPr lang="en-US" altLang="zh-CN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2957830" algn="l"/>
              </a:tabLst>
            </a:pP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jz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 function0</a:t>
            </a:r>
            <a:r>
              <a:rPr lang="en-US" altLang="zh-CN" sz="2400" dirty="0">
                <a:latin typeface="宋体" panose="02010600030101010101" pitchFamily="2" charset="-122"/>
              </a:rPr>
              <a:t>	;ah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，转向</a:t>
            </a:r>
            <a:r>
              <a:rPr lang="en-US" altLang="zh-CN" sz="2400" dirty="0">
                <a:latin typeface="宋体" panose="02010600030101010101" pitchFamily="2" charset="-122"/>
              </a:rPr>
              <a:t>function0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2957830" algn="l"/>
              </a:tabLst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</a:rPr>
              <a:t>dec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ah</a:t>
            </a:r>
            <a:r>
              <a:rPr lang="en-US" altLang="zh-CN" sz="2400" dirty="0">
                <a:latin typeface="宋体" panose="02010600030101010101" pitchFamily="2" charset="-122"/>
              </a:rPr>
              <a:t>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</a:rPr>
              <a:t>cmp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ah,1</a:t>
            </a:r>
            <a:endParaRPr lang="en-US" altLang="zh-CN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2957830" algn="l"/>
              </a:tabLst>
            </a:pP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jz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 function1</a:t>
            </a:r>
            <a:r>
              <a:rPr lang="en-US" altLang="zh-CN" sz="2400" dirty="0">
                <a:latin typeface="宋体" panose="02010600030101010101" pitchFamily="2" charset="-122"/>
              </a:rPr>
              <a:t>	;ah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，转向</a:t>
            </a:r>
            <a:r>
              <a:rPr lang="en-US" altLang="zh-CN" sz="2400" dirty="0">
                <a:latin typeface="宋体" panose="02010600030101010101" pitchFamily="2" charset="-122"/>
              </a:rPr>
              <a:t>function1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2957830" algn="l"/>
              </a:tabLst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</a:rPr>
              <a:t>dec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ah</a:t>
            </a:r>
            <a:r>
              <a:rPr lang="en-US" altLang="zh-CN" sz="2400" dirty="0">
                <a:latin typeface="宋体" panose="02010600030101010101" pitchFamily="2" charset="-122"/>
              </a:rPr>
              <a:t>	;</a:t>
            </a:r>
            <a:r>
              <a:rPr lang="zh-CN" altLang="en-US" sz="2400" dirty="0">
                <a:latin typeface="宋体" panose="02010600030101010101" pitchFamily="2" charset="-122"/>
              </a:rPr>
              <a:t>等效于</a:t>
            </a:r>
            <a:r>
              <a:rPr lang="en-US" altLang="zh-CN" sz="2400" dirty="0" err="1">
                <a:solidFill>
                  <a:schemeClr val="accent2"/>
                </a:solidFill>
                <a:latin typeface="宋体" panose="02010600030101010101" pitchFamily="2" charset="-122"/>
              </a:rPr>
              <a:t>cmp</a:t>
            </a: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ah,2</a:t>
            </a:r>
            <a:endParaRPr lang="en-US" altLang="zh-CN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2957830" algn="l"/>
              </a:tabLst>
            </a:pP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jz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 function2</a:t>
            </a:r>
            <a:r>
              <a:rPr lang="en-US" altLang="zh-CN" sz="2400" dirty="0">
                <a:latin typeface="宋体" panose="02010600030101010101" pitchFamily="2" charset="-122"/>
              </a:rPr>
              <a:t>	;ah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，转向</a:t>
            </a:r>
            <a:r>
              <a:rPr lang="en-US" altLang="zh-CN" sz="2400" dirty="0">
                <a:latin typeface="宋体" panose="02010600030101010101" pitchFamily="2" charset="-122"/>
              </a:rPr>
              <a:t>function2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1812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地址表形成多分支</a:t>
            </a:r>
            <a:endParaRPr lang="zh-CN" altLang="en-US" dirty="0"/>
          </a:p>
        </p:txBody>
      </p:sp>
      <p:sp>
        <p:nvSpPr>
          <p:cNvPr id="21506" name="文本占位符 218127"/>
          <p:cNvSpPr>
            <a:spLocks noGrp="1"/>
          </p:cNvSpPr>
          <p:nvPr>
            <p:ph idx="1"/>
          </p:nvPr>
        </p:nvSpPr>
        <p:spPr>
          <a:xfrm>
            <a:off x="755650" y="1557020"/>
            <a:ext cx="7666990" cy="316865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需要在数据段事先安排一个按顺序排列的转移地址表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输入的数字作为偏移量。因为只有</a:t>
            </a:r>
            <a:r>
              <a:rPr lang="en-US" altLang="zh-CN" sz="2400" dirty="0"/>
              <a:t>2</a:t>
            </a:r>
            <a:r>
              <a:rPr lang="zh-CN" altLang="en-US" sz="2400" dirty="0"/>
              <a:t>个字节</a:t>
            </a:r>
            <a:r>
              <a:rPr lang="en-US" altLang="zh-CN" sz="2400" dirty="0"/>
              <a:t>16</a:t>
            </a:r>
            <a:r>
              <a:rPr lang="zh-CN" altLang="en-US" sz="2400" dirty="0"/>
              <a:t>位偏移地址，所以偏移量需要乘</a:t>
            </a:r>
            <a:r>
              <a:rPr lang="en-US" altLang="zh-CN" sz="2400"/>
              <a:t>2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 dirty="0"/>
              <a:t>关键是要理解间接寻址方式</a:t>
            </a:r>
            <a:r>
              <a:rPr lang="en-US" altLang="zh-CN" sz="2400" dirty="0"/>
              <a:t>JMP</a:t>
            </a:r>
            <a:r>
              <a:rPr lang="zh-CN" altLang="en-US" sz="2400" dirty="0"/>
              <a:t>指令</a:t>
            </a:r>
            <a:endParaRPr lang="zh-CN" altLang="en-US" sz="2400" dirty="0"/>
          </a:p>
        </p:txBody>
      </p:sp>
      <p:grpSp>
        <p:nvGrpSpPr>
          <p:cNvPr id="21507" name="组合 218129"/>
          <p:cNvGrpSpPr/>
          <p:nvPr/>
        </p:nvGrpSpPr>
        <p:grpSpPr>
          <a:xfrm>
            <a:off x="899795" y="3500438"/>
            <a:ext cx="7543800" cy="1081087"/>
            <a:chOff x="432" y="1728"/>
            <a:chExt cx="4752" cy="681"/>
          </a:xfrm>
        </p:grpSpPr>
        <p:grpSp>
          <p:nvGrpSpPr>
            <p:cNvPr id="21508" name="组合 218115"/>
            <p:cNvGrpSpPr/>
            <p:nvPr/>
          </p:nvGrpSpPr>
          <p:grpSpPr>
            <a:xfrm>
              <a:off x="432" y="2064"/>
              <a:ext cx="4560" cy="345"/>
              <a:chOff x="816" y="1392"/>
              <a:chExt cx="4752" cy="345"/>
            </a:xfrm>
          </p:grpSpPr>
          <p:sp>
            <p:nvSpPr>
              <p:cNvPr id="21509" name="文本框 218116"/>
              <p:cNvSpPr txBox="1"/>
              <p:nvPr/>
            </p:nvSpPr>
            <p:spPr>
              <a:xfrm>
                <a:off x="816" y="1392"/>
                <a:ext cx="864" cy="345"/>
              </a:xfrm>
              <a:prstGeom prst="rect">
                <a:avLst/>
              </a:prstGeom>
              <a:noFill/>
              <a:ln w="28575" cap="flat" cmpd="sng">
                <a:solidFill>
                  <a:srgbClr val="0FCF05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地址表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0" name="文本框 218117"/>
              <p:cNvSpPr txBox="1"/>
              <p:nvPr/>
            </p:nvSpPr>
            <p:spPr>
              <a:xfrm>
                <a:off x="1680" y="1392"/>
                <a:ext cx="1296" cy="345"/>
              </a:xfrm>
              <a:prstGeom prst="rect">
                <a:avLst/>
              </a:prstGeom>
              <a:noFill/>
              <a:ln w="28575" cap="flat" cmpd="sng">
                <a:solidFill>
                  <a:srgbClr val="0FCF05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分支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1" name="文本框 218118"/>
              <p:cNvSpPr txBox="1"/>
              <p:nvPr/>
            </p:nvSpPr>
            <p:spPr>
              <a:xfrm>
                <a:off x="2976" y="1392"/>
                <a:ext cx="1296" cy="345"/>
              </a:xfrm>
              <a:prstGeom prst="rect">
                <a:avLst/>
              </a:prstGeom>
              <a:noFill/>
              <a:ln w="28575" cap="flat" cmpd="sng">
                <a:solidFill>
                  <a:srgbClr val="0FCF05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分支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2" name="文本框 218119"/>
              <p:cNvSpPr txBox="1"/>
              <p:nvPr/>
            </p:nvSpPr>
            <p:spPr>
              <a:xfrm>
                <a:off x="4272" y="1392"/>
                <a:ext cx="1296" cy="345"/>
              </a:xfrm>
              <a:prstGeom prst="rect">
                <a:avLst/>
              </a:prstGeom>
              <a:noFill/>
              <a:ln w="28575" cap="flat" cmpd="sng">
                <a:solidFill>
                  <a:srgbClr val="0FCF05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...</a:t>
                </a:r>
                <a:endPara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13" name="矩形 218128"/>
            <p:cNvSpPr/>
            <p:nvPr/>
          </p:nvSpPr>
          <p:spPr>
            <a:xfrm>
              <a:off x="528" y="1728"/>
              <a:ext cx="465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</a:pP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table	dw</a:t>
              </a:r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 disp1, disp2, disp3, disp4, ...</a:t>
              </a:r>
              <a:endParaRPr lang="en-US" altLang="zh-CN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27649"/>
          <p:cNvSpPr txBox="1"/>
          <p:nvPr/>
        </p:nvSpPr>
        <p:spPr>
          <a:xfrm>
            <a:off x="330835" y="188595"/>
            <a:ext cx="8512175" cy="869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例：根据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寄存器中哪一位为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（从低位到高位），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把程序转移到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个不同的程序分支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文本框 27650"/>
          <p:cNvSpPr txBox="1"/>
          <p:nvPr/>
        </p:nvSpPr>
        <p:spPr>
          <a:xfrm>
            <a:off x="467995" y="1124585"/>
            <a:ext cx="813054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data segment</a:t>
            </a:r>
            <a:endParaRPr lang="en-US" altLang="zh-CN" sz="2000" b="1" err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branch_table  dw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routine1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routine2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routine3     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routine4 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routine5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routine6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routine7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routine8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data ends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27649" name="矩形 28673"/>
          <p:cNvSpPr/>
          <p:nvPr>
            <p:custDataLst>
              <p:tags r:id="rId1"/>
            </p:custDataLst>
          </p:nvPr>
        </p:nvSpPr>
        <p:spPr>
          <a:xfrm>
            <a:off x="1475740" y="2277110"/>
            <a:ext cx="7366635" cy="453453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p>
            <a:pPr lvl="1" indent="0" eaLnBrk="0" hangingPunct="0">
              <a:lnSpc>
                <a:spcPct val="9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    </a:t>
            </a:r>
            <a:r>
              <a:rPr lang="en-US" altLang="zh-CN" sz="22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……</a:t>
            </a:r>
            <a:endParaRPr lang="en-US" altLang="zh-CN" sz="22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    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cmp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al, 0           </a:t>
            </a:r>
            <a:endParaRPr lang="zh-CN" altLang="en-US" sz="16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zh-CN" altLang="en-US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je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continue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lea  bx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, branch_table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L:    shr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al, 1           </a:t>
            </a:r>
            <a:r>
              <a:rPr lang="en-US" altLang="zh-CN" sz="160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逻辑右移</a:t>
            </a:r>
            <a:endParaRPr lang="zh-CN" altLang="en-US" sz="16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jnc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add1</a:t>
            </a:r>
            <a:endParaRPr lang="en-US" altLang="zh-CN" sz="160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jmp  word ptr[bx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]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　  </a:t>
            </a:r>
            <a:r>
              <a:rPr lang="zh-CN" altLang="zh-CN" sz="1600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段内间接转移</a:t>
            </a:r>
            <a:endParaRPr lang="zh-CN" altLang="en-US" sz="16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add1: add  bx, 2  	   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；bx指向下一个分支地址</a:t>
            </a:r>
            <a:endParaRPr lang="zh-CN" altLang="en-US" sz="2000" b="1" err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jmp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L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continue: 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……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routine1: 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……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routine2: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……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9698"/>
          <p:cNvSpPr/>
          <p:nvPr/>
        </p:nvSpPr>
        <p:spPr>
          <a:xfrm>
            <a:off x="1619885" y="1997710"/>
            <a:ext cx="6477000" cy="486029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……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cmp  al, 0</a:t>
            </a:r>
            <a:endParaRPr lang="en-US" altLang="zh-CN" sz="2000" b="1" err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je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continue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mov  si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, 0  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L:   shr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al, 1               </a:t>
            </a:r>
            <a:r>
              <a:rPr lang="en-US" altLang="zh-CN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逻辑右移</a:t>
            </a:r>
            <a:endParaRPr lang="zh-CN" altLang="en-US" sz="16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jnc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add1</a:t>
            </a:r>
            <a:endParaRPr lang="en-US" altLang="zh-CN" sz="160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jmp  branch_table[si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]    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;段内间接转移</a:t>
            </a:r>
            <a:endParaRPr lang="en-US" altLang="zh-CN" sz="160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add1: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add  si, 2</a:t>
            </a:r>
            <a:endParaRPr lang="en-US" altLang="zh-CN" sz="2000" b="1" err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jmp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L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continue: 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……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routine1: 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……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routine2:  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…… 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26625" name="文本框 27649"/>
          <p:cNvSpPr txBox="1"/>
          <p:nvPr>
            <p:custDataLst>
              <p:tags r:id="rId1"/>
            </p:custDataLst>
          </p:nvPr>
        </p:nvSpPr>
        <p:spPr>
          <a:xfrm>
            <a:off x="330835" y="116840"/>
            <a:ext cx="8512175" cy="869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例：根据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寄存器中哪一位为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（从低位到高位），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把程序转移到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个不同的程序分支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文本框 27650"/>
          <p:cNvSpPr txBox="1"/>
          <p:nvPr>
            <p:custDataLst>
              <p:tags r:id="rId2"/>
            </p:custDataLst>
          </p:nvPr>
        </p:nvSpPr>
        <p:spPr>
          <a:xfrm>
            <a:off x="467995" y="986155"/>
            <a:ext cx="813054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data segment</a:t>
            </a:r>
            <a:endParaRPr lang="en-US" altLang="zh-CN" sz="2000" b="1" err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branch_table  dw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routine1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routine2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routine3     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routine4 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routine5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routine6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routine7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routine8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data ends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0722"/>
          <p:cNvSpPr/>
          <p:nvPr/>
        </p:nvSpPr>
        <p:spPr>
          <a:xfrm>
            <a:off x="827405" y="2099152"/>
            <a:ext cx="6629400" cy="482727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1" indent="0" eaLnBrk="0" hangingPunct="0">
              <a:lnSpc>
                <a:spcPct val="9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    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……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Lucida Sans Unicode" panose="020B0602030504020204" pitchFamily="34" charset="0"/>
                <a:ea typeface="楷体_GB2312" pitchFamily="49" charset="-122"/>
              </a:rPr>
              <a:t>   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cmp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al, 0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je   continue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lea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bx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branch_table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mov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si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, 0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marL="0" lvl="1"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L:  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shr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al, 1               </a:t>
            </a:r>
            <a:r>
              <a:rPr lang="en-US" altLang="zh-CN" sz="1600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逻辑左移</a:t>
            </a:r>
            <a:endParaRPr lang="zh-CN" altLang="en-US" sz="16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jnc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add1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lvl="1"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jmp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word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ptr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[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bx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][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si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]</a:t>
            </a:r>
            <a:r>
              <a:rPr lang="zh-CN" altLang="en-US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　 </a:t>
            </a:r>
            <a:r>
              <a:rPr lang="zh-CN" altLang="en-US" sz="16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;段内间接转移</a:t>
            </a:r>
            <a:endParaRPr lang="zh-CN" altLang="en-US" sz="1600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add1: add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si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, 2 </a:t>
            </a:r>
            <a:endParaRPr lang="en-US" altLang="zh-CN" sz="16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jmp</a:t>
            </a: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L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continue: 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……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routine1:  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……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routine2:  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indent="0" eaLnBrk="0" hangingPunct="0">
              <a:lnSpc>
                <a:spcPct val="9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     …… </a:t>
            </a:r>
            <a:endParaRPr lang="en-US" altLang="zh-CN" sz="2000" b="1" dirty="0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</p:txBody>
      </p:sp>
      <p:sp>
        <p:nvSpPr>
          <p:cNvPr id="26625" name="文本框 27649"/>
          <p:cNvSpPr txBox="1"/>
          <p:nvPr>
            <p:custDataLst>
              <p:tags r:id="rId1"/>
            </p:custDataLst>
          </p:nvPr>
        </p:nvSpPr>
        <p:spPr>
          <a:xfrm>
            <a:off x="330835" y="116840"/>
            <a:ext cx="8512175" cy="869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例：根据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寄存器中哪一位为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（从低位到高位），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把程序转移到 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个不同的程序分支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文本框 27650"/>
          <p:cNvSpPr txBox="1"/>
          <p:nvPr>
            <p:custDataLst>
              <p:tags r:id="rId2"/>
            </p:custDataLst>
          </p:nvPr>
        </p:nvSpPr>
        <p:spPr>
          <a:xfrm>
            <a:off x="467995" y="986155"/>
            <a:ext cx="813054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data segment</a:t>
            </a:r>
            <a:endParaRPr lang="en-US" altLang="zh-CN" sz="2000" b="1" err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branch_table  dw 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routine1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routine2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 err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routine3     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routine4 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routine5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routine6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routine7</a:t>
            </a:r>
            <a:r>
              <a:rPr lang="zh-CN" altLang="en-US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，</a:t>
            </a: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routine8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  <a:p>
            <a:pPr algn="just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Lucida Console" panose="020B0609040504020204" pitchFamily="49" charset="0"/>
                <a:ea typeface="楷体_GB2312" pitchFamily="49" charset="-122"/>
              </a:rPr>
              <a:t>data ends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顺序程序设计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7005"/>
            <a:ext cx="3466728" cy="525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顺序程序：</a:t>
            </a:r>
            <a:r>
              <a:rPr lang="zh-CN" altLang="en-US" dirty="0" smtClean="0"/>
              <a:t>完全按照源程序中指令的先后次序，从头到尾依次执行每一条指令的程序结构。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4.1  </a:t>
            </a:r>
            <a:r>
              <a:rPr lang="zh-CN" altLang="en-US" dirty="0" smtClean="0"/>
              <a:t>编写程序，计算下列算术表达式的值。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X =(A×B+C-D )/(E+F 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8" y="260648"/>
            <a:ext cx="4587875" cy="634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97510"/>
            <a:ext cx="3672205" cy="619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4.1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SSEG SEGMENT STACK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DW 16 DUP(?)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SSEG ENDS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DSEG SEGMENT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 DB 56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B DB -20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 DB 106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D DB 80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E DB -112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F DB 15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X DW ?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DSEG ENDS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CSEG SEGMENT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ASSUME CS:CSEG,DS:DSEG,SS:SSEG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START: MOV AX,DSEG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DS,AX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AL,A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IMUL B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</a:t>
            </a:r>
            <a:r>
              <a:rPr lang="en-US" altLang="zh-CN" dirty="0" smtClean="0"/>
              <a:t>BX,AX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05450" y="398145"/>
            <a:ext cx="2291080" cy="6196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MOV AL,C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CBW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ADD BX,AX 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MOV </a:t>
            </a:r>
            <a:r>
              <a:rPr lang="en-US" altLang="zh-CN" dirty="0"/>
              <a:t>AL,D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CBW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SUB BX,AX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AL,E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CBW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CX,AX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AL,F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CBW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ADD CX,AX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AX,BX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CWD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IDIV CX 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MOV </a:t>
            </a:r>
            <a:r>
              <a:rPr lang="en-US" altLang="zh-CN" dirty="0"/>
              <a:t>X,AX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MOV AH,4CH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INT 21H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CSEG ENDS 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END START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分支程序设计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分支程序根据条件是真或假决定执行与否</a:t>
            </a:r>
            <a:endParaRPr lang="zh-CN" altLang="en-US" dirty="0" smtClean="0"/>
          </a:p>
          <a:p>
            <a:r>
              <a:rPr lang="zh-CN" altLang="en-US" dirty="0" smtClean="0"/>
              <a:t>判断的条件是各种指令（如</a:t>
            </a:r>
            <a:r>
              <a:rPr lang="en-US" altLang="zh-CN" dirty="0" smtClean="0"/>
              <a:t>CMP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）执行后形成的状态标志</a:t>
            </a:r>
            <a:endParaRPr lang="zh-CN" altLang="en-US" dirty="0" smtClean="0"/>
          </a:p>
          <a:p>
            <a:r>
              <a:rPr lang="zh-CN" altLang="en-US" dirty="0" smtClean="0"/>
              <a:t>转移指令</a:t>
            </a:r>
            <a:r>
              <a:rPr lang="en-US" altLang="zh-CN" dirty="0" err="1" smtClean="0"/>
              <a:t>Jcc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JMP</a:t>
            </a:r>
            <a:r>
              <a:rPr lang="zh-CN" altLang="en-US" dirty="0" smtClean="0"/>
              <a:t>可以实现分支控制；</a:t>
            </a:r>
            <a:endParaRPr lang="en-US" altLang="zh-CN" dirty="0" smtClean="0"/>
          </a:p>
          <a:p>
            <a:r>
              <a:rPr lang="zh-CN" altLang="en-US" dirty="0" smtClean="0"/>
              <a:t>根据分支数的多少，可分为二分支程序和多分支程序</a:t>
            </a:r>
            <a:endParaRPr lang="en-US" altLang="zh-CN" dirty="0" smtClean="0"/>
          </a:p>
          <a:p>
            <a:pPr fontAlgn="base">
              <a:lnSpc>
                <a:spcPct val="90000"/>
              </a:lnSpc>
            </a:pPr>
            <a:r>
              <a:rPr lang="zh-CN" altLang="en-US" noProof="1"/>
              <a:t>共</a:t>
            </a:r>
            <a:r>
              <a:rPr lang="en-US" altLang="zh-CN" noProof="1"/>
              <a:t>16</a:t>
            </a:r>
            <a:r>
              <a:rPr lang="zh-CN" altLang="en-US" noProof="1"/>
              <a:t>条指令</a:t>
            </a:r>
            <a:endParaRPr lang="zh-CN" altLang="en-US" noProof="1"/>
          </a:p>
          <a:p>
            <a:pPr lvl="1" fontAlgn="base">
              <a:lnSpc>
                <a:spcPct val="90000"/>
              </a:lnSpc>
            </a:pP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根据</a:t>
            </a:r>
            <a:r>
              <a:rPr lang="en-US" altLang="zh-CN" sz="2485" strike="noStrike" noProof="1" smtClean="0">
                <a:latin typeface="+mn-lt"/>
                <a:ea typeface="+mn-ea"/>
                <a:cs typeface="+mn-cs"/>
              </a:rPr>
              <a:t>CF</a:t>
            </a: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85" strike="noStrike" noProof="1" smtClean="0">
                <a:latin typeface="+mn-lt"/>
                <a:ea typeface="+mn-ea"/>
                <a:cs typeface="+mn-cs"/>
              </a:rPr>
              <a:t>PF</a:t>
            </a: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85" strike="noStrike" noProof="1" smtClean="0">
                <a:latin typeface="+mn-lt"/>
                <a:ea typeface="+mn-ea"/>
                <a:cs typeface="+mn-cs"/>
              </a:rPr>
              <a:t>ZF</a:t>
            </a: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85" strike="noStrike" noProof="1" smtClean="0">
                <a:latin typeface="+mn-lt"/>
                <a:ea typeface="+mn-ea"/>
                <a:cs typeface="+mn-cs"/>
              </a:rPr>
              <a:t>SF</a:t>
            </a: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、</a:t>
            </a:r>
            <a:r>
              <a:rPr lang="en-US" altLang="zh-CN" sz="2485" strike="noStrike" noProof="1" smtClean="0">
                <a:latin typeface="+mn-lt"/>
                <a:ea typeface="+mn-ea"/>
                <a:cs typeface="+mn-cs"/>
              </a:rPr>
              <a:t>OF</a:t>
            </a: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状态；</a:t>
            </a:r>
            <a:endParaRPr lang="zh-CN" altLang="en-US" sz="2485" strike="noStrike" noProof="1" smtClean="0"/>
          </a:p>
          <a:p>
            <a:pPr lvl="2" fontAlgn="base">
              <a:lnSpc>
                <a:spcPct val="90000"/>
              </a:lnSpc>
            </a:pPr>
            <a:r>
              <a:rPr lang="en-US" altLang="zh-CN" sz="2170" strike="noStrike" noProof="1" smtClean="0">
                <a:latin typeface="+mn-lt"/>
                <a:ea typeface="+mn-ea"/>
                <a:cs typeface="+mn-cs"/>
              </a:rPr>
              <a:t>JC JNC JP JNP JZ JNZ JS JNS JO JNO</a:t>
            </a:r>
            <a:endParaRPr lang="zh-CN" altLang="en-US" sz="2170" strike="noStrike" noProof="1" smtClean="0"/>
          </a:p>
          <a:p>
            <a:pPr lvl="1" fontAlgn="base">
              <a:lnSpc>
                <a:spcPct val="90000"/>
              </a:lnSpc>
            </a:pPr>
            <a:r>
              <a:rPr lang="zh-CN" altLang="en-US" sz="2485" strike="noStrike" noProof="1" smtClean="0">
                <a:latin typeface="+mn-lt"/>
                <a:ea typeface="+mn-ea"/>
                <a:cs typeface="+mn-cs"/>
              </a:rPr>
              <a:t>根据比较结果；</a:t>
            </a:r>
            <a:endParaRPr lang="zh-CN" altLang="en-US" sz="2485" strike="noStrike" noProof="1" smtClean="0"/>
          </a:p>
          <a:p>
            <a:pPr lvl="2" fontAlgn="base">
              <a:lnSpc>
                <a:spcPct val="90000"/>
              </a:lnSpc>
            </a:pPr>
            <a:r>
              <a:rPr lang="en-US" altLang="zh-CN" sz="2170" strike="noStrike" noProof="1" smtClean="0">
                <a:latin typeface="+mn-lt"/>
                <a:ea typeface="+mn-ea"/>
                <a:cs typeface="+mn-cs"/>
              </a:rPr>
              <a:t>JA&gt;  JAE&gt;=   JB&lt;   JBE&lt;=</a:t>
            </a:r>
            <a:endParaRPr lang="en-US" altLang="zh-CN" sz="2170" strike="noStrike" noProof="1" smtClean="0"/>
          </a:p>
          <a:p>
            <a:pPr lvl="2" fontAlgn="base">
              <a:lnSpc>
                <a:spcPct val="90000"/>
              </a:lnSpc>
            </a:pPr>
            <a:r>
              <a:rPr lang="en-US" altLang="zh-CN" sz="2170" strike="noStrike" noProof="1" smtClean="0">
                <a:latin typeface="+mn-lt"/>
                <a:ea typeface="+mn-ea"/>
                <a:cs typeface="+mn-cs"/>
              </a:rPr>
              <a:t>JG&gt;  JGE&gt;=   JL&lt;   JLE&lt;=</a:t>
            </a:r>
            <a:endParaRPr lang="zh-CN" altLang="en-US" dirty="0"/>
          </a:p>
        </p:txBody>
      </p:sp>
      <p:grpSp>
        <p:nvGrpSpPr>
          <p:cNvPr id="4" name="组合 1"/>
          <p:cNvGrpSpPr/>
          <p:nvPr/>
        </p:nvGrpSpPr>
        <p:grpSpPr>
          <a:xfrm>
            <a:off x="6372200" y="4077072"/>
            <a:ext cx="1085850" cy="1752600"/>
            <a:chOff x="11880" y="6720"/>
            <a:chExt cx="1710" cy="2760"/>
          </a:xfrm>
        </p:grpSpPr>
        <p:sp>
          <p:nvSpPr>
            <p:cNvPr id="5" name="直接连接符 214026"/>
            <p:cNvSpPr/>
            <p:nvPr/>
          </p:nvSpPr>
          <p:spPr>
            <a:xfrm>
              <a:off x="12750" y="6720"/>
              <a:ext cx="0" cy="1440"/>
            </a:xfrm>
            <a:prstGeom prst="line">
              <a:avLst/>
            </a:prstGeom>
            <a:ln w="76200" cap="flat" cmpd="tri">
              <a:solidFill>
                <a:srgbClr val="0FCF05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直接连接符 214027"/>
            <p:cNvSpPr/>
            <p:nvPr/>
          </p:nvSpPr>
          <p:spPr>
            <a:xfrm flipH="1">
              <a:off x="11880" y="8160"/>
              <a:ext cx="720" cy="1320"/>
            </a:xfrm>
            <a:prstGeom prst="line">
              <a:avLst/>
            </a:prstGeom>
            <a:ln w="76200" cap="flat" cmpd="tri">
              <a:solidFill>
                <a:srgbClr val="0FCF05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直接连接符 214028"/>
            <p:cNvSpPr/>
            <p:nvPr/>
          </p:nvSpPr>
          <p:spPr>
            <a:xfrm>
              <a:off x="12870" y="8160"/>
              <a:ext cx="720" cy="1320"/>
            </a:xfrm>
            <a:prstGeom prst="line">
              <a:avLst/>
            </a:prstGeom>
            <a:ln w="76200" cap="flat" cmpd="tri">
              <a:solidFill>
                <a:srgbClr val="0FCF05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占位符 237570"/>
          <p:cNvSpPr>
            <a:spLocks noGrp="1"/>
          </p:cNvSpPr>
          <p:nvPr>
            <p:ph sz="half" idx="1"/>
          </p:nvPr>
        </p:nvSpPr>
        <p:spPr>
          <a:xfrm>
            <a:off x="412750" y="1163638"/>
            <a:ext cx="6650038" cy="4922837"/>
          </a:xfrm>
        </p:spPr>
        <p:txBody>
          <a:bodyPr anchor="t"/>
          <a:lstStyle/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zh-CN" altLang="en-US" sz="2000" dirty="0">
                <a:latin typeface="宋体" panose="02010600030101010101" pitchFamily="2" charset="-122"/>
              </a:rPr>
              <a:t>；计算绝对值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mov ax,var1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cmp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 ax,0</a:t>
            </a:r>
            <a:endParaRPr lang="en-US" altLang="zh-CN" sz="20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宋体" panose="02010600030101010101" pitchFamily="2" charset="-122"/>
              </a:rPr>
              <a:t>jns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宋体" panose="02010600030101010101" pitchFamily="2" charset="-122"/>
              </a:rPr>
              <a:t>nonneg</a:t>
            </a:r>
            <a:r>
              <a:rPr lang="en-US" altLang="zh-CN" sz="2000" dirty="0">
                <a:latin typeface="宋体" panose="02010600030101010101" pitchFamily="2" charset="-122"/>
              </a:rPr>
              <a:t>	;</a:t>
            </a:r>
            <a:r>
              <a:rPr lang="zh-CN" altLang="en-US" sz="2000" dirty="0">
                <a:latin typeface="宋体" panose="02010600030101010101" pitchFamily="2" charset="-122"/>
              </a:rPr>
              <a:t>分支条件：</a:t>
            </a:r>
            <a:r>
              <a:rPr lang="en-US" altLang="zh-CN" sz="2000" dirty="0">
                <a:latin typeface="宋体" panose="02010600030101010101" pitchFamily="2" charset="-122"/>
              </a:rPr>
              <a:t>AX≥0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neg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 ax</a:t>
            </a:r>
            <a:r>
              <a:rPr lang="en-US" altLang="zh-CN" sz="2000" dirty="0">
                <a:latin typeface="宋体" panose="02010600030101010101" pitchFamily="2" charset="-122"/>
              </a:rPr>
              <a:t>	;</a:t>
            </a:r>
            <a:r>
              <a:rPr lang="zh-CN" altLang="en-US" sz="2000" dirty="0">
                <a:latin typeface="宋体" panose="02010600030101010101" pitchFamily="2" charset="-122"/>
              </a:rPr>
              <a:t>条件不满足，求补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 err="1">
                <a:solidFill>
                  <a:schemeClr val="tx2"/>
                </a:solidFill>
                <a:latin typeface="宋体" panose="02010600030101010101" pitchFamily="2" charset="-122"/>
              </a:rPr>
              <a:t>nonneg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:	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result,ax</a:t>
            </a:r>
            <a:r>
              <a:rPr lang="en-US" altLang="zh-CN" sz="2000" dirty="0">
                <a:latin typeface="宋体" panose="02010600030101010101" pitchFamily="2" charset="-122"/>
              </a:rPr>
              <a:t>	;</a:t>
            </a:r>
            <a:r>
              <a:rPr lang="zh-CN" altLang="en-US" sz="2000" dirty="0">
                <a:latin typeface="宋体" panose="02010600030101010101" pitchFamily="2" charset="-122"/>
              </a:rPr>
              <a:t>条件满足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spcBef>
                <a:spcPct val="100000"/>
              </a:spcBef>
              <a:buNone/>
              <a:tabLst>
                <a:tab pos="1520825" algn="l"/>
                <a:tab pos="3710305" algn="l"/>
              </a:tabLst>
            </a:pPr>
            <a:r>
              <a:rPr lang="zh-CN" altLang="en-US" sz="2000" dirty="0">
                <a:latin typeface="宋体" panose="02010600030101010101" pitchFamily="2" charset="-122"/>
              </a:rPr>
              <a:t>；计算</a:t>
            </a:r>
            <a:r>
              <a:rPr lang="en-US" altLang="zh-CN" sz="2000" dirty="0">
                <a:latin typeface="宋体" panose="02010600030101010101" pitchFamily="2" charset="-122"/>
              </a:rPr>
              <a:t>AX</a:t>
            </a:r>
            <a:r>
              <a:rPr lang="zh-CN" altLang="en-US" sz="2000" dirty="0">
                <a:latin typeface="宋体" panose="02010600030101010101" pitchFamily="2" charset="-122"/>
              </a:rPr>
              <a:t>的绝对值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zh-CN" altLang="en-US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>
                <a:latin typeface="宋体" panose="02010600030101010101" pitchFamily="2" charset="-122"/>
              </a:rPr>
              <a:t>mov ax,var1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cmp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 ax,0</a:t>
            </a:r>
            <a:endParaRPr lang="en-US" altLang="zh-CN" sz="20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chemeClr val="tx2"/>
                </a:solidFill>
                <a:latin typeface="宋体" panose="02010600030101010101" pitchFamily="2" charset="-122"/>
              </a:rPr>
              <a:t>jl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宋体" panose="02010600030101010101" pitchFamily="2" charset="-122"/>
              </a:rPr>
              <a:t>yesneg</a:t>
            </a:r>
            <a:r>
              <a:rPr lang="en-US" altLang="zh-CN" sz="2000" dirty="0">
                <a:latin typeface="宋体" panose="02010600030101010101" pitchFamily="2" charset="-122"/>
              </a:rPr>
              <a:t>	;</a:t>
            </a:r>
            <a:r>
              <a:rPr lang="zh-CN" altLang="en-US" sz="2000" dirty="0">
                <a:latin typeface="宋体" panose="02010600030101010101" pitchFamily="2" charset="-122"/>
              </a:rPr>
              <a:t>分支条件：</a:t>
            </a:r>
            <a:r>
              <a:rPr lang="en-US" altLang="zh-CN" sz="2000" dirty="0">
                <a:latin typeface="宋体" panose="02010600030101010101" pitchFamily="2" charset="-122"/>
              </a:rPr>
              <a:t>AX</a:t>
            </a:r>
            <a:r>
              <a:rPr lang="zh-CN" altLang="en-US" sz="2000" dirty="0">
                <a:latin typeface="宋体" panose="02010600030101010101" pitchFamily="2" charset="-122"/>
              </a:rPr>
              <a:t>＜</a:t>
            </a:r>
            <a:r>
              <a:rPr lang="en-US" altLang="zh-CN" sz="2000" dirty="0">
                <a:latin typeface="宋体" panose="02010600030101010101" pitchFamily="2" charset="-122"/>
              </a:rPr>
              <a:t>0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>
                <a:latin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</a:rPr>
              <a:t>jmp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</a:rPr>
              <a:t>nonneg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 err="1">
                <a:solidFill>
                  <a:schemeClr val="tx2"/>
                </a:solidFill>
                <a:latin typeface="宋体" panose="02010600030101010101" pitchFamily="2" charset="-122"/>
              </a:rPr>
              <a:t>yesneg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rPr>
              <a:t>:	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neg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 ax</a:t>
            </a:r>
            <a:r>
              <a:rPr lang="en-US" altLang="zh-CN" sz="2000" dirty="0">
                <a:latin typeface="宋体" panose="02010600030101010101" pitchFamily="2" charset="-122"/>
              </a:rPr>
              <a:t>	;</a:t>
            </a:r>
            <a:r>
              <a:rPr lang="zh-CN" altLang="en-US" sz="2000" dirty="0">
                <a:latin typeface="宋体" panose="02010600030101010101" pitchFamily="2" charset="-122"/>
              </a:rPr>
              <a:t>条件不满足，求补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520825" algn="l"/>
                <a:tab pos="3710305" algn="l"/>
              </a:tabLst>
            </a:pPr>
            <a:r>
              <a:rPr lang="en-US" altLang="zh-CN" sz="2000" dirty="0" err="1">
                <a:latin typeface="宋体" panose="02010600030101010101" pitchFamily="2" charset="-122"/>
              </a:rPr>
              <a:t>nonneg</a:t>
            </a:r>
            <a:r>
              <a:rPr lang="en-US" altLang="zh-CN" sz="2000" dirty="0">
                <a:latin typeface="宋体" panose="02010600030101010101" pitchFamily="2" charset="-122"/>
              </a:rPr>
              <a:t>:	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mov</a:t>
            </a:r>
            <a:r>
              <a:rPr lang="en-US" altLang="zh-CN" sz="20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result,ax</a:t>
            </a:r>
            <a:r>
              <a:rPr lang="en-US" altLang="zh-CN" sz="2000" dirty="0">
                <a:latin typeface="宋体" panose="02010600030101010101" pitchFamily="2" charset="-122"/>
              </a:rPr>
              <a:t>	;</a:t>
            </a:r>
            <a:r>
              <a:rPr lang="zh-CN" altLang="en-US" sz="2000" dirty="0">
                <a:latin typeface="宋体" panose="02010600030101010101" pitchFamily="2" charset="-122"/>
              </a:rPr>
              <a:t>条件满足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237572" name="组合 237571"/>
          <p:cNvGrpSpPr/>
          <p:nvPr/>
        </p:nvGrpSpPr>
        <p:grpSpPr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0244" name="矩形 237572"/>
            <p:cNvSpPr/>
            <p:nvPr/>
          </p:nvSpPr>
          <p:spPr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矩形 237573"/>
            <p:cNvSpPr/>
            <p:nvPr/>
          </p:nvSpPr>
          <p:spPr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 algn="ctr"/>
              <a:endParaRPr 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7575" name="组合 237574"/>
          <p:cNvGrpSpPr/>
          <p:nvPr/>
        </p:nvGrpSpPr>
        <p:grpSpPr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0247" name="矩形 237575"/>
            <p:cNvSpPr/>
            <p:nvPr/>
          </p:nvSpPr>
          <p:spPr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矩形 237576"/>
            <p:cNvSpPr/>
            <p:nvPr/>
          </p:nvSpPr>
          <p:spPr>
            <a:xfrm rot="-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7578" name="组合 237577"/>
          <p:cNvGrpSpPr/>
          <p:nvPr/>
        </p:nvGrpSpPr>
        <p:grpSpPr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0250" name="矩形 237578"/>
            <p:cNvSpPr/>
            <p:nvPr/>
          </p:nvSpPr>
          <p:spPr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矩形 237579"/>
            <p:cNvSpPr/>
            <p:nvPr/>
          </p:nvSpPr>
          <p:spPr>
            <a:xfrm rot="5400000" flipV="1">
              <a:off x="2912" y="1521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7581" name="组合 237580"/>
          <p:cNvGrpSpPr/>
          <p:nvPr/>
        </p:nvGrpSpPr>
        <p:grpSpPr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0253" name="矩形 237581"/>
            <p:cNvSpPr/>
            <p:nvPr/>
          </p:nvSpPr>
          <p:spPr>
            <a:xfrm rot="5400000" flipV="1">
              <a:off x="2852" y="-2492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矩形 237582"/>
            <p:cNvSpPr/>
            <p:nvPr/>
          </p:nvSpPr>
          <p:spPr>
            <a:xfrm rot="5400000" flipV="1">
              <a:off x="2782" y="-2624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55" name="图片 237583" descr="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141663"/>
            <a:ext cx="8077200" cy="80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7585" name="圆角矩形 237584" descr="花束"/>
          <p:cNvSpPr/>
          <p:nvPr/>
        </p:nvSpPr>
        <p:spPr>
          <a:xfrm>
            <a:off x="533400" y="750888"/>
            <a:ext cx="1246188" cy="320675"/>
          </a:xfrm>
          <a:prstGeom prst="roundRect">
            <a:avLst>
              <a:gd name="adj" fmla="val 16667"/>
            </a:avLst>
          </a:prstGeom>
          <a:blipFill rotWithShape="0">
            <a:blip r:embed="rId2"/>
          </a:blip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just">
              <a:buBlip>
                <a:blip r:embed="rId3"/>
              </a:buBlip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Good</a:t>
            </a:r>
            <a:endParaRPr lang="en-US" altLang="zh-CN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586" name="圆角矩形 237585" descr="花束"/>
          <p:cNvSpPr/>
          <p:nvPr/>
        </p:nvSpPr>
        <p:spPr>
          <a:xfrm>
            <a:off x="533400" y="3268663"/>
            <a:ext cx="1246188" cy="320675"/>
          </a:xfrm>
          <a:prstGeom prst="roundRect">
            <a:avLst>
              <a:gd name="adj" fmla="val 16667"/>
            </a:avLst>
          </a:prstGeom>
          <a:blipFill rotWithShape="0">
            <a:blip r:embed="rId2"/>
          </a:blip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just">
              <a:buBlip>
                <a:blip r:embed="rId3"/>
              </a:buBlip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Bad</a:t>
            </a:r>
            <a:endParaRPr lang="en-US" altLang="zh-CN" b="1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8" name="组合 14"/>
          <p:cNvGrpSpPr/>
          <p:nvPr/>
        </p:nvGrpSpPr>
        <p:grpSpPr>
          <a:xfrm>
            <a:off x="6421438" y="574675"/>
            <a:ext cx="2316162" cy="2230438"/>
            <a:chOff x="1972" y="6603"/>
            <a:chExt cx="3647" cy="3514"/>
          </a:xfrm>
        </p:grpSpPr>
        <p:grpSp>
          <p:nvGrpSpPr>
            <p:cNvPr id="10259" name="组合 15"/>
            <p:cNvGrpSpPr/>
            <p:nvPr/>
          </p:nvGrpSpPr>
          <p:grpSpPr>
            <a:xfrm>
              <a:off x="1972" y="6603"/>
              <a:ext cx="3175" cy="3515"/>
              <a:chOff x="1928" y="6648"/>
              <a:chExt cx="3175" cy="3515"/>
            </a:xfrm>
          </p:grpSpPr>
          <p:sp>
            <p:nvSpPr>
              <p:cNvPr id="17" name="流程图: 过程 16"/>
              <p:cNvSpPr/>
              <p:nvPr/>
            </p:nvSpPr>
            <p:spPr>
              <a:xfrm>
                <a:off x="2438" y="6648"/>
                <a:ext cx="2153" cy="553"/>
              </a:xfrm>
              <a:prstGeom prst="flowChartProcess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noProof="1">
                    <a:solidFill>
                      <a:prstClr val="black"/>
                    </a:solidFill>
                    <a:sym typeface="+mn-ea"/>
                  </a:rPr>
                  <a:t>AX</a:t>
                </a:r>
                <a:r>
                  <a:rPr lang="en-US" altLang="zh-CN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zh-CN" noProof="1">
                    <a:solidFill>
                      <a:prstClr val="black"/>
                    </a:solidFill>
                    <a:sym typeface="+mn-ea"/>
                  </a:rPr>
                  <a:t>VAR1</a:t>
                </a:r>
                <a:endParaRPr lang="en-US" altLang="zh-CN" noProof="1">
                  <a:solidFill>
                    <a:prstClr val="black"/>
                  </a:solidFill>
                  <a:sym typeface="+mn-ea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>
                <a:off x="3515" y="7201"/>
                <a:ext cx="0" cy="3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决策 18"/>
              <p:cNvSpPr/>
              <p:nvPr/>
            </p:nvSpPr>
            <p:spPr>
              <a:xfrm>
                <a:off x="1928" y="7555"/>
                <a:ext cx="3175" cy="681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sz="2000" noProof="1">
                    <a:solidFill>
                      <a:prstClr val="black"/>
                    </a:solidFill>
                  </a:rPr>
                  <a:t>AX&gt;=0</a:t>
                </a:r>
                <a:endParaRPr lang="en-US" altLang="zh-CN" sz="2000" noProof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直接箭头连接符 19"/>
              <p:cNvCxnSpPr>
                <a:endCxn id="22" idx="0"/>
              </p:cNvCxnSpPr>
              <p:nvPr/>
            </p:nvCxnSpPr>
            <p:spPr>
              <a:xfrm>
                <a:off x="3514" y="9143"/>
                <a:ext cx="3" cy="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过程 20"/>
              <p:cNvSpPr/>
              <p:nvPr/>
            </p:nvSpPr>
            <p:spPr>
              <a:xfrm>
                <a:off x="2312" y="8590"/>
                <a:ext cx="2408" cy="553"/>
              </a:xfrm>
              <a:prstGeom prst="flowChartProcess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noProof="1">
                    <a:solidFill>
                      <a:prstClr val="black"/>
                    </a:solidFill>
                    <a:sym typeface="+mn-ea"/>
                  </a:rPr>
                  <a:t>AX</a:t>
                </a:r>
                <a:r>
                  <a:rPr lang="en-US" altLang="zh-CN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←AX</a:t>
                </a:r>
                <a:r>
                  <a:rPr lang="zh-CN" altLang="en-US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求补</a:t>
                </a:r>
                <a:endParaRPr lang="zh-CN" altLang="en-US" noProof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22" name="流程图: 过程 21"/>
              <p:cNvSpPr/>
              <p:nvPr/>
            </p:nvSpPr>
            <p:spPr>
              <a:xfrm>
                <a:off x="2249" y="9611"/>
                <a:ext cx="2535" cy="553"/>
              </a:xfrm>
              <a:prstGeom prst="flowChartProcess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RESULT←AX</a:t>
                </a:r>
                <a:endParaRPr lang="zh-CN" altLang="en-US" noProof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23" name="直接箭头连接符 22"/>
              <p:cNvCxnSpPr>
                <a:endCxn id="22" idx="0"/>
              </p:cNvCxnSpPr>
              <p:nvPr/>
            </p:nvCxnSpPr>
            <p:spPr>
              <a:xfrm flipH="1">
                <a:off x="3514" y="8236"/>
                <a:ext cx="0" cy="3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/>
              <p:cNvCxnSpPr>
                <a:stCxn id="19" idx="3"/>
                <a:endCxn id="22" idx="0"/>
              </p:cNvCxnSpPr>
              <p:nvPr/>
            </p:nvCxnSpPr>
            <p:spPr>
              <a:xfrm flipH="1">
                <a:off x="3571" y="7896"/>
                <a:ext cx="1532" cy="1473"/>
              </a:xfrm>
              <a:prstGeom prst="bentConnector3">
                <a:avLst>
                  <a:gd name="adj1" fmla="val -24478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68" name="文本框 24"/>
            <p:cNvSpPr txBox="1"/>
            <p:nvPr/>
          </p:nvSpPr>
          <p:spPr>
            <a:xfrm>
              <a:off x="5147" y="7371"/>
              <a:ext cx="4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文本框 25"/>
            <p:cNvSpPr txBox="1"/>
            <p:nvPr/>
          </p:nvSpPr>
          <p:spPr>
            <a:xfrm>
              <a:off x="3711" y="8078"/>
              <a:ext cx="47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70" name="组合 37"/>
          <p:cNvGrpSpPr/>
          <p:nvPr/>
        </p:nvGrpSpPr>
        <p:grpSpPr>
          <a:xfrm>
            <a:off x="6421438" y="3394075"/>
            <a:ext cx="2252662" cy="2368550"/>
            <a:chOff x="10112" y="5344"/>
            <a:chExt cx="3548" cy="3732"/>
          </a:xfrm>
        </p:grpSpPr>
        <p:cxnSp>
          <p:nvCxnSpPr>
            <p:cNvPr id="28" name="直接连接符 27"/>
            <p:cNvCxnSpPr>
              <a:stCxn id="6" idx="2"/>
              <a:endCxn id="22" idx="0"/>
            </p:cNvCxnSpPr>
            <p:nvPr/>
          </p:nvCxnSpPr>
          <p:spPr>
            <a:xfrm>
              <a:off x="11700" y="6932"/>
              <a:ext cx="0" cy="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2" name="组合 36"/>
            <p:cNvGrpSpPr/>
            <p:nvPr/>
          </p:nvGrpSpPr>
          <p:grpSpPr>
            <a:xfrm>
              <a:off x="10112" y="5344"/>
              <a:ext cx="3548" cy="3732"/>
              <a:chOff x="10112" y="5344"/>
              <a:chExt cx="3548" cy="3732"/>
            </a:xfrm>
          </p:grpSpPr>
          <p:sp>
            <p:nvSpPr>
              <p:cNvPr id="4" name="流程图: 过程 3"/>
              <p:cNvSpPr/>
              <p:nvPr/>
            </p:nvSpPr>
            <p:spPr>
              <a:xfrm>
                <a:off x="10622" y="5344"/>
                <a:ext cx="2153" cy="553"/>
              </a:xfrm>
              <a:prstGeom prst="flowChartProcess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noProof="1">
                    <a:solidFill>
                      <a:prstClr val="black"/>
                    </a:solidFill>
                    <a:sym typeface="+mn-ea"/>
                  </a:rPr>
                  <a:t>AX</a:t>
                </a:r>
                <a:r>
                  <a:rPr lang="en-US" altLang="zh-CN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</a:t>
                </a:r>
                <a:r>
                  <a:rPr lang="en-US" altLang="zh-CN" noProof="1">
                    <a:solidFill>
                      <a:prstClr val="black"/>
                    </a:solidFill>
                    <a:sym typeface="+mn-ea"/>
                  </a:rPr>
                  <a:t>VAR1</a:t>
                </a:r>
                <a:endParaRPr lang="en-US" altLang="zh-CN" noProof="1">
                  <a:solidFill>
                    <a:prstClr val="black"/>
                  </a:solidFill>
                  <a:sym typeface="+mn-ea"/>
                </a:endParaRPr>
              </a:p>
            </p:txBody>
          </p:sp>
          <p:cxnSp>
            <p:nvCxnSpPr>
              <p:cNvPr id="5" name="直接箭头连接符 4"/>
              <p:cNvCxnSpPr>
                <a:stCxn id="6" idx="2"/>
                <a:endCxn id="22" idx="0"/>
              </p:cNvCxnSpPr>
              <p:nvPr/>
            </p:nvCxnSpPr>
            <p:spPr>
              <a:xfrm flipH="1">
                <a:off x="11699" y="5897"/>
                <a:ext cx="0" cy="3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流程图: 决策 5"/>
              <p:cNvSpPr/>
              <p:nvPr/>
            </p:nvSpPr>
            <p:spPr>
              <a:xfrm>
                <a:off x="10112" y="6251"/>
                <a:ext cx="3175" cy="681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sz="2000" noProof="1">
                    <a:solidFill>
                      <a:prstClr val="black"/>
                    </a:solidFill>
                  </a:rPr>
                  <a:t>AX&lt;0</a:t>
                </a:r>
                <a:endParaRPr lang="en-US" altLang="zh-CN" sz="2000" noProof="1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" name="直接箭头连接符 6"/>
              <p:cNvCxnSpPr>
                <a:stCxn id="8" idx="2"/>
                <a:endCxn id="9" idx="0"/>
              </p:cNvCxnSpPr>
              <p:nvPr/>
            </p:nvCxnSpPr>
            <p:spPr>
              <a:xfrm>
                <a:off x="11700" y="8094"/>
                <a:ext cx="1" cy="42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流程图: 过程 7"/>
              <p:cNvSpPr/>
              <p:nvPr/>
            </p:nvSpPr>
            <p:spPr>
              <a:xfrm>
                <a:off x="10496" y="7541"/>
                <a:ext cx="2408" cy="553"/>
              </a:xfrm>
              <a:prstGeom prst="flowChartProcess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noProof="1">
                    <a:solidFill>
                      <a:prstClr val="black"/>
                    </a:solidFill>
                    <a:sym typeface="+mn-ea"/>
                  </a:rPr>
                  <a:t>AX</a:t>
                </a:r>
                <a:r>
                  <a:rPr lang="en-US" altLang="zh-CN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←AX</a:t>
                </a:r>
                <a:r>
                  <a:rPr lang="zh-CN" altLang="en-US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求补</a:t>
                </a:r>
                <a:endParaRPr lang="zh-CN" altLang="en-US" noProof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9" name="流程图: 过程 8"/>
              <p:cNvSpPr/>
              <p:nvPr/>
            </p:nvSpPr>
            <p:spPr>
              <a:xfrm>
                <a:off x="10433" y="8523"/>
                <a:ext cx="2535" cy="553"/>
              </a:xfrm>
              <a:prstGeom prst="flowChartProcess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 fontAlgn="base"/>
                <a:r>
                  <a:rPr lang="en-US" altLang="zh-CN" noProof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RESULT←AX</a:t>
                </a:r>
                <a:endParaRPr lang="zh-CN" altLang="en-US" noProof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11" name="肘形连接符 10"/>
              <p:cNvCxnSpPr>
                <a:stCxn id="6" idx="3"/>
                <a:endCxn id="9" idx="0"/>
              </p:cNvCxnSpPr>
              <p:nvPr/>
            </p:nvCxnSpPr>
            <p:spPr>
              <a:xfrm flipH="1">
                <a:off x="11746" y="6592"/>
                <a:ext cx="1541" cy="661"/>
              </a:xfrm>
              <a:prstGeom prst="bentConnector3">
                <a:avLst>
                  <a:gd name="adj1" fmla="val -24335"/>
                </a:avLst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80" name="文本框 11"/>
              <p:cNvSpPr txBox="1"/>
              <p:nvPr/>
            </p:nvSpPr>
            <p:spPr>
              <a:xfrm>
                <a:off x="13188" y="6175"/>
                <a:ext cx="472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Y</a:t>
                </a: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1" name="文本框 12"/>
              <p:cNvSpPr txBox="1"/>
              <p:nvPr/>
            </p:nvSpPr>
            <p:spPr>
              <a:xfrm>
                <a:off x="11851" y="6755"/>
                <a:ext cx="472" cy="5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N</a:t>
                </a:r>
                <a:endParaRPr lang="en-US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9" name="直接连接符 28"/>
              <p:cNvCxnSpPr>
                <a:stCxn id="6" idx="3"/>
                <a:endCxn id="9" idx="0"/>
              </p:cNvCxnSpPr>
              <p:nvPr/>
            </p:nvCxnSpPr>
            <p:spPr>
              <a:xfrm flipV="1">
                <a:off x="10194" y="7101"/>
                <a:ext cx="1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6" idx="3"/>
                <a:endCxn id="9" idx="0"/>
              </p:cNvCxnSpPr>
              <p:nvPr/>
            </p:nvCxnSpPr>
            <p:spPr>
              <a:xfrm>
                <a:off x="10194" y="7101"/>
                <a:ext cx="0" cy="11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6" idx="3"/>
                <a:endCxn id="9" idx="0"/>
              </p:cNvCxnSpPr>
              <p:nvPr/>
            </p:nvCxnSpPr>
            <p:spPr>
              <a:xfrm flipV="1">
                <a:off x="10194" y="8235"/>
                <a:ext cx="150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箭头连接符 31"/>
            <p:cNvCxnSpPr>
              <a:stCxn id="6" idx="3"/>
              <a:endCxn id="9" idx="0"/>
            </p:cNvCxnSpPr>
            <p:nvPr/>
          </p:nvCxnSpPr>
          <p:spPr>
            <a:xfrm flipH="1">
              <a:off x="11736" y="7253"/>
              <a:ext cx="0" cy="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20" name="文本占位符 215046"/>
          <p:cNvSpPr>
            <a:spLocks noGrp="1"/>
          </p:cNvSpPr>
          <p:nvPr/>
        </p:nvSpPr>
        <p:spPr>
          <a:xfrm>
            <a:off x="381000" y="237490"/>
            <a:ext cx="7378700" cy="5175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例如：求变量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VAR1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的绝对值，存放到变量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RESULT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5" grpId="0" bldLvl="0" animBg="1"/>
      <p:bldP spid="23758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分支程序设计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13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4.2】</a:t>
            </a:r>
            <a:r>
              <a:rPr lang="zh-CN" altLang="en-US" dirty="0" smtClean="0"/>
              <a:t>编写程序，判断字类型变量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的值是偶数还是奇数。若是偶数，将字节类型变量</a:t>
            </a:r>
            <a:r>
              <a:rPr lang="en-US" altLang="zh-CN" dirty="0" smtClean="0"/>
              <a:t>OE</a:t>
            </a:r>
            <a:r>
              <a:rPr lang="zh-CN" altLang="en-US" dirty="0" smtClean="0"/>
              <a:t>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，否则置为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" y="2564522"/>
            <a:ext cx="3551237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57200" y="5805170"/>
            <a:ext cx="2049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如何判断偶数？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19195" y="2132965"/>
            <a:ext cx="5029200" cy="373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52135" y="1484630"/>
            <a:ext cx="2914650" cy="200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332740"/>
            <a:ext cx="5219700" cy="346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0200" y="3213100"/>
            <a:ext cx="4257675" cy="322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93043" y="332656"/>
            <a:ext cx="8229600" cy="64087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b="1" dirty="0" smtClean="0">
                <a:solidFill>
                  <a:srgbClr val="FF0066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【例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4.3】设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zh-CN" b="1" dirty="0" smtClean="0">
                <a:latin typeface="华文楷体" pitchFamily="2" charset="-122"/>
                <a:ea typeface="华文楷体" pitchFamily="2" charset="-122"/>
              </a:rPr>
              <a:t>为字节类型无符号数变量，请编写程序，将它们的值按升序排序。</a:t>
            </a:r>
            <a:endParaRPr lang="zh-CN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endParaRPr lang="zh-CN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>
                <a:sym typeface="+mn-ea"/>
              </a:rPr>
              <a:t>DSEG SEGMENT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A </a:t>
            </a:r>
            <a:r>
              <a:rPr lang="en-US" altLang="zh-CN" dirty="0">
                <a:sym typeface="+mn-ea"/>
              </a:rPr>
              <a:t>DB 56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B </a:t>
            </a:r>
            <a:r>
              <a:rPr lang="en-US" altLang="zh-CN" dirty="0">
                <a:sym typeface="+mn-ea"/>
              </a:rPr>
              <a:t>DB 24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C </a:t>
            </a:r>
            <a:r>
              <a:rPr lang="en-US" altLang="zh-CN" dirty="0">
                <a:sym typeface="+mn-ea"/>
              </a:rPr>
              <a:t>DB 35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>
                <a:sym typeface="+mn-ea"/>
              </a:rPr>
              <a:t>DSEG ENDS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>
                <a:sym typeface="+mn-ea"/>
              </a:rPr>
              <a:t>CSEG SEGMENT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>
                <a:sym typeface="+mn-ea"/>
              </a:rPr>
              <a:t>ASSUME CS:CSEG,DS:DSEG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>
                <a:sym typeface="+mn-ea"/>
              </a:rPr>
              <a:t>START: </a:t>
            </a:r>
            <a:r>
              <a:rPr lang="en-US" altLang="zh-CN" dirty="0" smtClean="0">
                <a:sym typeface="+mn-ea"/>
              </a:rPr>
              <a:t>	MOV </a:t>
            </a:r>
            <a:r>
              <a:rPr lang="en-US" altLang="zh-CN" dirty="0">
                <a:sym typeface="+mn-ea"/>
              </a:rPr>
              <a:t>AX,DSEG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MOV </a:t>
            </a:r>
            <a:r>
              <a:rPr lang="en-US" altLang="zh-CN" dirty="0">
                <a:sym typeface="+mn-ea"/>
              </a:rPr>
              <a:t>DS,AX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MOV </a:t>
            </a:r>
            <a:r>
              <a:rPr lang="en-US" altLang="zh-CN" dirty="0">
                <a:sym typeface="+mn-ea"/>
              </a:rPr>
              <a:t>AL,A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CMP </a:t>
            </a:r>
            <a:r>
              <a:rPr lang="en-US" altLang="zh-CN" dirty="0">
                <a:sym typeface="+mn-ea"/>
              </a:rPr>
              <a:t>AL,B 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>
                <a:sym typeface="+mn-ea"/>
              </a:rPr>
              <a:t>;A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比较</a:t>
            </a:r>
            <a:endParaRPr lang="zh-CN" altLang="en-US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en-US" altLang="zh-CN" dirty="0" smtClean="0">
                <a:sym typeface="+mn-ea"/>
              </a:rPr>
              <a:t>	JBE </a:t>
            </a:r>
            <a:r>
              <a:rPr lang="en-US" altLang="zh-CN" dirty="0">
                <a:sym typeface="+mn-ea"/>
              </a:rPr>
              <a:t>A_C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XCHG </a:t>
            </a:r>
            <a:r>
              <a:rPr lang="en-US" altLang="zh-CN" dirty="0">
                <a:sym typeface="+mn-ea"/>
              </a:rPr>
              <a:t>AL,B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MOV </a:t>
            </a:r>
            <a:r>
              <a:rPr lang="en-US" altLang="zh-CN" dirty="0">
                <a:sym typeface="+mn-ea"/>
              </a:rPr>
              <a:t>A,AL </a:t>
            </a:r>
            <a:endParaRPr lang="en-US" altLang="zh-CN" dirty="0"/>
          </a:p>
          <a:p>
            <a:pPr marL="274320" indent="-274320">
              <a:spcBef>
                <a:spcPct val="20000"/>
              </a:spcBef>
              <a:buClr>
                <a:srgbClr val="C87608"/>
              </a:buClr>
              <a:buSzPct val="95000"/>
            </a:pPr>
            <a:endParaRPr lang="en-US" altLang="zh-CN" b="1" dirty="0" smtClean="0"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3347968" y="972468"/>
            <a:ext cx="338437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dirty="0"/>
          </a:p>
          <a:p>
            <a:r>
              <a:rPr lang="en-US" altLang="zh-CN" dirty="0"/>
              <a:t> A_C: </a:t>
            </a:r>
            <a:r>
              <a:rPr lang="en-US" altLang="zh-CN" dirty="0" smtClean="0"/>
              <a:t>	CMP </a:t>
            </a:r>
            <a:r>
              <a:rPr lang="en-US" altLang="zh-CN" dirty="0"/>
              <a:t>AL,C 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 smtClean="0"/>
              <a:t>	JBE </a:t>
            </a:r>
            <a:r>
              <a:rPr lang="en-US" altLang="zh-CN" dirty="0"/>
              <a:t>B_C </a:t>
            </a:r>
            <a:endParaRPr lang="en-US" altLang="zh-CN" dirty="0" smtClean="0"/>
          </a:p>
          <a:p>
            <a:r>
              <a:rPr lang="en-US" altLang="zh-CN" dirty="0" smtClean="0"/>
              <a:t>	XCHG </a:t>
            </a:r>
            <a:r>
              <a:rPr lang="en-US" altLang="zh-CN" dirty="0"/>
              <a:t>AL,C </a:t>
            </a:r>
            <a:endParaRPr lang="en-US" altLang="zh-CN" dirty="0" smtClean="0"/>
          </a:p>
          <a:p>
            <a:r>
              <a:rPr lang="en-US" altLang="zh-CN" dirty="0" smtClean="0"/>
              <a:t>	MOV </a:t>
            </a:r>
            <a:r>
              <a:rPr lang="en-US" altLang="zh-CN" dirty="0"/>
              <a:t>A,AL </a:t>
            </a:r>
            <a:endParaRPr lang="en-US" altLang="zh-CN" dirty="0"/>
          </a:p>
          <a:p>
            <a:r>
              <a:rPr lang="en-US" altLang="zh-CN" dirty="0"/>
              <a:t>B_C: </a:t>
            </a:r>
            <a:r>
              <a:rPr lang="en-US" altLang="zh-CN" dirty="0" smtClean="0"/>
              <a:t>	MOV </a:t>
            </a:r>
            <a:r>
              <a:rPr lang="en-US" altLang="zh-CN" dirty="0"/>
              <a:t>AL,B </a:t>
            </a:r>
            <a:endParaRPr lang="en-US" altLang="zh-CN" dirty="0"/>
          </a:p>
          <a:p>
            <a:r>
              <a:rPr lang="en-US" altLang="zh-CN" dirty="0" smtClean="0"/>
              <a:t>	CMP </a:t>
            </a:r>
            <a:r>
              <a:rPr lang="en-US" altLang="zh-CN" dirty="0"/>
              <a:t>AL,C      ;B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比较 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r>
              <a:rPr lang="pl-PL" altLang="zh-CN" dirty="0" smtClean="0"/>
              <a:t>JBE OK</a:t>
            </a:r>
            <a:endParaRPr lang="zh-CN" altLang="pl-PL" dirty="0"/>
          </a:p>
          <a:p>
            <a:r>
              <a:rPr lang="en-US" altLang="zh-CN" dirty="0" smtClean="0"/>
              <a:t>	XCHG </a:t>
            </a:r>
            <a:r>
              <a:rPr lang="en-US" altLang="zh-CN" dirty="0"/>
              <a:t>AL,C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	MOV </a:t>
            </a:r>
            <a:r>
              <a:rPr lang="en-US" altLang="zh-CN" dirty="0"/>
              <a:t>B,AL </a:t>
            </a:r>
            <a:endParaRPr lang="en-US" altLang="zh-CN" dirty="0"/>
          </a:p>
          <a:p>
            <a:r>
              <a:rPr lang="en-US" altLang="zh-CN" dirty="0"/>
              <a:t>OK: </a:t>
            </a:r>
            <a:r>
              <a:rPr lang="en-US" altLang="zh-CN" dirty="0" smtClean="0"/>
              <a:t>	MOV </a:t>
            </a:r>
            <a:r>
              <a:rPr lang="en-US" altLang="zh-CN" dirty="0"/>
              <a:t>AH,4CH </a:t>
            </a:r>
            <a:endParaRPr lang="en-US" altLang="zh-CN" dirty="0"/>
          </a:p>
          <a:p>
            <a:r>
              <a:rPr lang="en-US" altLang="zh-CN" dirty="0" smtClean="0"/>
              <a:t>	INT </a:t>
            </a:r>
            <a:r>
              <a:rPr lang="en-US" altLang="zh-CN" dirty="0"/>
              <a:t>21H </a:t>
            </a:r>
            <a:endParaRPr lang="en-US" altLang="zh-CN" dirty="0"/>
          </a:p>
          <a:p>
            <a:r>
              <a:rPr lang="en-US" altLang="zh-CN" dirty="0"/>
              <a:t>CSEG ENDS </a:t>
            </a:r>
            <a:endParaRPr lang="en-US" altLang="zh-CN" dirty="0"/>
          </a:p>
          <a:p>
            <a:r>
              <a:rPr lang="en-US" altLang="zh-CN" dirty="0" smtClean="0"/>
              <a:t>	END </a:t>
            </a:r>
            <a:r>
              <a:rPr lang="en-US" altLang="zh-CN" dirty="0"/>
              <a:t>START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07765" y="4941570"/>
            <a:ext cx="2438400" cy="1628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76415" y="1557020"/>
            <a:ext cx="2105660" cy="346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刘建\Documents\Tencent Files\404548439\Image\C2C\S[JIJ3%%F1Y4FR~5JQG[Q1W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88595"/>
            <a:ext cx="8568690" cy="62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接箭头连接符 1"/>
          <p:cNvCxnSpPr/>
          <p:nvPr/>
        </p:nvCxnSpPr>
        <p:spPr>
          <a:xfrm>
            <a:off x="1331595" y="1052830"/>
            <a:ext cx="3168650" cy="9359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2"/>
            </p:custDataLst>
          </p:nvPr>
        </p:nvCxnSpPr>
        <p:spPr>
          <a:xfrm>
            <a:off x="1331595" y="1268730"/>
            <a:ext cx="3168650" cy="9359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3"/>
            </p:custDataLst>
          </p:nvPr>
        </p:nvCxnSpPr>
        <p:spPr>
          <a:xfrm>
            <a:off x="1331595" y="1412875"/>
            <a:ext cx="3168650" cy="9359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4"/>
            </p:custDataLst>
          </p:nvPr>
        </p:nvCxnSpPr>
        <p:spPr>
          <a:xfrm>
            <a:off x="1331595" y="1557020"/>
            <a:ext cx="3168650" cy="10801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5"/>
            </p:custDataLst>
          </p:nvPr>
        </p:nvCxnSpPr>
        <p:spPr>
          <a:xfrm>
            <a:off x="1331595" y="1917065"/>
            <a:ext cx="3168650" cy="12236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5650" y="1052830"/>
            <a:ext cx="61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713105" y="1268730"/>
            <a:ext cx="61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713105" y="1412875"/>
            <a:ext cx="61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719455" y="1557020"/>
            <a:ext cx="61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08635" y="2634615"/>
            <a:ext cx="1106170" cy="3352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→rbp-4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08635" y="3141345"/>
            <a:ext cx="1088390" cy="3352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→rbp-8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>
            <a:off x="713105" y="1917065"/>
            <a:ext cx="61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1"/>
            </p:custDataLst>
          </p:nvPr>
        </p:nvCxnSpPr>
        <p:spPr>
          <a:xfrm>
            <a:off x="1325245" y="908685"/>
            <a:ext cx="3168650" cy="93599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>
            <a:off x="749300" y="908685"/>
            <a:ext cx="61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6e730bd6-4644-457a-b1d0-03584ce37dff"/>
  <p:tag name="COMMONDATA" val="eyJoZGlkIjoiMGU1MWNmNzkzNzZlOTYzYzIyMGI4NjQyMGNlMDgwNW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3071</Words>
  <Application>WPS 演示</Application>
  <PresentationFormat>全屏显示(4:3)</PresentationFormat>
  <Paragraphs>252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黑体</vt:lpstr>
      <vt:lpstr>Times New Roman</vt:lpstr>
      <vt:lpstr>Gulim</vt:lpstr>
      <vt:lpstr>Symbol</vt:lpstr>
      <vt:lpstr>微软雅黑</vt:lpstr>
      <vt:lpstr>华文楷体</vt:lpstr>
      <vt:lpstr>Lucida Console</vt:lpstr>
      <vt:lpstr>楷体_GB2312</vt:lpstr>
      <vt:lpstr>新宋体</vt:lpstr>
      <vt:lpstr>Lucida Sans Unicode</vt:lpstr>
      <vt:lpstr>Calibri</vt:lpstr>
      <vt:lpstr>Arial Unicode MS</vt:lpstr>
      <vt:lpstr>Malgun Gothic</vt:lpstr>
      <vt:lpstr>Office 主题​​</vt:lpstr>
      <vt:lpstr>PowerPoint 演示文稿</vt:lpstr>
      <vt:lpstr>4.1 顺序程序设计</vt:lpstr>
      <vt:lpstr>PowerPoint 演示文稿</vt:lpstr>
      <vt:lpstr>4.2 分支程序设计</vt:lpstr>
      <vt:lpstr>PowerPoint 演示文稿</vt:lpstr>
      <vt:lpstr>4.2 分支程序设计</vt:lpstr>
      <vt:lpstr>PowerPoint 演示文稿</vt:lpstr>
      <vt:lpstr>PowerPoint 演示文稿</vt:lpstr>
      <vt:lpstr>PowerPoint 演示文稿</vt:lpstr>
      <vt:lpstr>多分支程序设计</vt:lpstr>
      <vt:lpstr>地址表形成多分支</vt:lpstr>
      <vt:lpstr>PowerPoint 演示文稿</vt:lpstr>
      <vt:lpstr>PowerPoint 演示文稿</vt:lpstr>
      <vt:lpstr>PowerPoint 演示文稿</vt:lpstr>
    </vt:vector>
  </TitlesOfParts>
  <Company>神州网信技术有限公司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王晓莉</dc:creator>
  <cp:lastModifiedBy>Administrator</cp:lastModifiedBy>
  <cp:revision>27</cp:revision>
  <dcterms:created xsi:type="dcterms:W3CDTF">2023-04-27T08:48:00Z</dcterms:created>
  <dcterms:modified xsi:type="dcterms:W3CDTF">2023-12-08T07:15:24Z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D75CB53DE5004C93A1002E898CAFDB6F_13</vt:lpwstr>
  </property>
  <property fmtid="{D5CDD505-2E9C-101B-9397-08002B2CF9AE}" pid="3" name="KSOProductBuildVer">
    <vt:lpwstr>2052-12.1.0.15990</vt:lpwstr>
  </property>
</Properties>
</file>