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92" r:id="rId4"/>
    <p:sldId id="256" r:id="rId5"/>
    <p:sldId id="270" r:id="rId6"/>
    <p:sldId id="399" r:id="rId8"/>
    <p:sldId id="271" r:id="rId9"/>
    <p:sldId id="272" r:id="rId10"/>
    <p:sldId id="297" r:id="rId11"/>
    <p:sldId id="273" r:id="rId12"/>
    <p:sldId id="386" r:id="rId13"/>
    <p:sldId id="274" r:id="rId14"/>
    <p:sldId id="334" r:id="rId15"/>
    <p:sldId id="275" r:id="rId16"/>
    <p:sldId id="388" r:id="rId17"/>
    <p:sldId id="387" r:id="rId18"/>
    <p:sldId id="384" r:id="rId19"/>
    <p:sldId id="385" r:id="rId20"/>
    <p:sldId id="436" r:id="rId21"/>
    <p:sldId id="395" r:id="rId22"/>
    <p:sldId id="257" r:id="rId23"/>
    <p:sldId id="258" r:id="rId24"/>
    <p:sldId id="345" r:id="rId25"/>
    <p:sldId id="396" r:id="rId26"/>
    <p:sldId id="397" r:id="rId27"/>
    <p:sldId id="260" r:id="rId28"/>
    <p:sldId id="398" r:id="rId29"/>
    <p:sldId id="26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450" y="-77"/>
      </p:cViewPr>
      <p:guideLst>
        <p:guide orient="horz" pos="21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35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2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286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3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3892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4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4916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9874" name="幻灯片图像占位符 798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5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5940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6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64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7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98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9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9012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688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1689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6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6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solidFill>
                  <a:schemeClr val="bg2"/>
                </a:solidFill>
              </a:rPr>
            </a:fld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1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9642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5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blinds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rgbClr val="FF0000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6.xml"/><Relationship Id="rId17" Type="http://schemas.openxmlformats.org/officeDocument/2006/relationships/image" Target="../media/image2.png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" Target="slide20.xml"/><Relationship Id="rId1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tx1"/>
                </a:solidFill>
                <a:latin typeface="+mj-ea"/>
              </a:rPr>
              <a:t>4.4 </a:t>
            </a:r>
            <a:r>
              <a:rPr lang="zh-CN" altLang="en-US" sz="3600" b="1" dirty="0" smtClean="0">
                <a:solidFill>
                  <a:schemeClr val="tx1"/>
                </a:solidFill>
                <a:latin typeface="+mj-ea"/>
              </a:rPr>
              <a:t>子程序设计</a:t>
            </a:r>
            <a:endParaRPr lang="zh-CN" altLang="en-US" sz="3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>
              <a:buClr>
                <a:srgbClr val="C87608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汇编语言中的子程序也称过程，相当于高级语言中的函数。子程序是逻辑上功能相对完整的一段程序，但它不能独立执行，只能通过特定的方式，由其他程序调用执行。</a:t>
            </a:r>
            <a:endParaRPr lang="en-US" altLang="zh-CN" sz="2800" b="1" dirty="0" smtClean="0"/>
          </a:p>
          <a:p>
            <a:pPr>
              <a:buClr>
                <a:srgbClr val="C87608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 smtClean="0"/>
              <a:t>之所以设计和使用子程序，主要是出于以下三方面的考虑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>
              <a:buClr>
                <a:srgbClr val="C87608"/>
              </a:buClr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⑴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避免在程序中多次重复编写功能相同的程序段。</a:t>
            </a:r>
            <a:endParaRPr lang="en-US" altLang="zh-CN" sz="2400" b="1" dirty="0" smtClean="0">
              <a:latin typeface="+mn-ea"/>
            </a:endParaRPr>
          </a:p>
          <a:p>
            <a:pPr>
              <a:buClr>
                <a:srgbClr val="C87608"/>
              </a:buClr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⑵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优化程序结构，利于对程序功能的理解和调试。</a:t>
            </a:r>
            <a:endParaRPr lang="en-US" altLang="zh-CN" sz="2400" b="1" dirty="0" smtClean="0">
              <a:latin typeface="+mn-ea"/>
            </a:endParaRPr>
          </a:p>
          <a:p>
            <a:pPr>
              <a:buClr>
                <a:srgbClr val="C87608"/>
              </a:buClr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⑶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 smtClean="0">
                <a:latin typeface="+mn-ea"/>
              </a:rPr>
              <a:t>便于处理功能的共享（或复用）。</a:t>
            </a:r>
            <a:endParaRPr lang="en-US" altLang="zh-CN" sz="24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4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段间调用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36361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r>
              <a:rPr lang="zh-CN" altLang="en-US" dirty="0">
                <a:solidFill>
                  <a:schemeClr val="tx1"/>
                </a:solidFill>
              </a:rPr>
              <a:t>子过程与原调用程序不在同一代码段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u="sng" dirty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>
                <a:solidFill>
                  <a:schemeClr val="tx1"/>
                </a:solidFill>
              </a:rPr>
              <a:t>断点保护时的压栈顺序：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/>
              <a:t>先将断点的</a:t>
            </a:r>
            <a:r>
              <a:rPr lang="en-US" altLang="zh-CN" dirty="0"/>
              <a:t>CS</a:t>
            </a:r>
            <a:r>
              <a:rPr lang="zh-CN" altLang="en-US" dirty="0"/>
              <a:t>压栈，再压入</a:t>
            </a:r>
            <a:r>
              <a:rPr lang="en-US" altLang="zh-CN" dirty="0"/>
              <a:t>IP。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>
                <a:solidFill>
                  <a:schemeClr val="tx1"/>
                </a:solidFill>
              </a:rPr>
              <a:t>指令“</a:t>
            </a:r>
            <a:r>
              <a:rPr lang="en-US" altLang="zh-CN" dirty="0">
                <a:solidFill>
                  <a:schemeClr val="tx1"/>
                </a:solidFill>
              </a:rPr>
              <a:t>call far </a:t>
            </a:r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标号”实现的是段间转移。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8004" name="Text Box 4"/>
          <p:cNvSpPr txBox="1"/>
          <p:nvPr/>
        </p:nvSpPr>
        <p:spPr>
          <a:xfrm>
            <a:off x="1547813" y="3133725"/>
            <a:ext cx="6769100" cy="535531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调用前需保护断点的段基地址和偏移地址</a:t>
            </a:r>
            <a:endParaRPr lang="zh-CN" altLang="en-US" sz="28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28005" name="Line 5"/>
          <p:cNvSpPr/>
          <p:nvPr/>
        </p:nvSpPr>
        <p:spPr>
          <a:xfrm>
            <a:off x="4211638" y="2636838"/>
            <a:ext cx="0" cy="576262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0649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dirty="0">
                <a:solidFill>
                  <a:schemeClr val="tx1"/>
                </a:solidFill>
              </a:rPr>
              <a:t>段间调用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>
          <a:xfrm>
            <a:off x="827584" y="1947894"/>
            <a:ext cx="7620000" cy="472365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执行“</a:t>
            </a:r>
            <a:r>
              <a:rPr lang="en-US" altLang="zh-CN" sz="2000" dirty="0">
                <a:solidFill>
                  <a:schemeClr val="tx1"/>
                </a:solidFill>
              </a:rPr>
              <a:t>call far </a:t>
            </a:r>
            <a:r>
              <a:rPr lang="en-US" altLang="zh-CN" sz="2000" dirty="0" err="1">
                <a:solidFill>
                  <a:schemeClr val="tx1"/>
                </a:solidFill>
              </a:rPr>
              <a:t>ptr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标号”这种格式的</a:t>
            </a:r>
            <a:r>
              <a:rPr lang="en-US" altLang="zh-CN" sz="2000" dirty="0">
                <a:solidFill>
                  <a:schemeClr val="tx1"/>
                </a:solidFill>
              </a:rPr>
              <a:t>call</a:t>
            </a:r>
            <a:r>
              <a:rPr lang="zh-CN" altLang="en-US" sz="2000" dirty="0">
                <a:solidFill>
                  <a:schemeClr val="tx1"/>
                </a:solidFill>
              </a:rPr>
              <a:t>指令时的操作：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/>
              <a:t>(1) 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= 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– 2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        ((ss) ×16+(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)) = (CS)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        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= 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– 2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        ((ss) ×16+(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)) = (IP)</a:t>
            </a:r>
            <a:endParaRPr lang="en-US" altLang="zh-CN" sz="2000" dirty="0"/>
          </a:p>
          <a:p>
            <a:pPr lvl="1"/>
            <a:r>
              <a:rPr lang="en-US" altLang="zh-CN" sz="2000" dirty="0"/>
              <a:t>(2) (CS) = </a:t>
            </a:r>
            <a:r>
              <a:rPr lang="zh-CN" altLang="en-US" sz="2000" dirty="0"/>
              <a:t>标号所在的段地址</a:t>
            </a:r>
            <a:endParaRPr lang="zh-CN" altLang="en-US" sz="2000" dirty="0"/>
          </a:p>
          <a:p>
            <a:pPr lvl="2"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(IP) = </a:t>
            </a:r>
            <a:r>
              <a:rPr lang="zh-CN" altLang="en-US" dirty="0">
                <a:solidFill>
                  <a:schemeClr val="tx1"/>
                </a:solidFill>
              </a:rPr>
              <a:t>标号所在的偏移地址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执行指令 “</a:t>
            </a:r>
            <a:r>
              <a:rPr lang="en-US" altLang="zh-CN" sz="2000" dirty="0">
                <a:solidFill>
                  <a:schemeClr val="tx1"/>
                </a:solidFill>
              </a:rPr>
              <a:t>call far </a:t>
            </a:r>
            <a:r>
              <a:rPr lang="en-US" altLang="zh-CN" sz="2000" dirty="0" err="1">
                <a:solidFill>
                  <a:schemeClr val="tx1"/>
                </a:solidFill>
              </a:rPr>
              <a:t>ptr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标号” 时，相当于进行：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push CS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   push IP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 err="1">
                <a:solidFill>
                  <a:schemeClr val="tx1"/>
                </a:solidFill>
              </a:rPr>
              <a:t>jmp</a:t>
            </a:r>
            <a:r>
              <a:rPr lang="en-US" altLang="zh-CN" sz="2000" dirty="0">
                <a:solidFill>
                  <a:schemeClr val="tx1"/>
                </a:solidFill>
              </a:rPr>
              <a:t> far </a:t>
            </a:r>
            <a:r>
              <a:rPr lang="en-US" altLang="zh-CN" sz="2000" dirty="0" err="1">
                <a:solidFill>
                  <a:schemeClr val="tx1"/>
                </a:solidFill>
              </a:rPr>
              <a:t>ptr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标号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5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段间调用例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684213" y="1916113"/>
            <a:ext cx="5580062" cy="3382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>
                <a:solidFill>
                  <a:schemeClr val="tx1"/>
                </a:solidFill>
              </a:rPr>
              <a:t>格式：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spcAft>
                <a:spcPct val="45000"/>
              </a:spcAft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CALL  FAR  </a:t>
            </a:r>
            <a:r>
              <a:rPr lang="en-US" altLang="zh-CN" dirty="0" smtClean="0">
                <a:solidFill>
                  <a:schemeClr val="tx1"/>
                </a:solidFill>
              </a:rPr>
              <a:t>PROC  XXX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格式例：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CALL  FAR  TIMRE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CALL  DWORD  PTR[SI]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9028" name="Rectangle 4"/>
          <p:cNvSpPr/>
          <p:nvPr/>
        </p:nvSpPr>
        <p:spPr>
          <a:xfrm>
            <a:off x="6588125" y="2205038"/>
            <a:ext cx="1601788" cy="4319587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29" name="Line 5"/>
          <p:cNvSpPr/>
          <p:nvPr/>
        </p:nvSpPr>
        <p:spPr>
          <a:xfrm>
            <a:off x="6588125" y="4217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30" name="Line 6"/>
          <p:cNvSpPr/>
          <p:nvPr/>
        </p:nvSpPr>
        <p:spPr>
          <a:xfrm>
            <a:off x="6588125" y="4598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31" name="Line 7"/>
          <p:cNvSpPr/>
          <p:nvPr/>
        </p:nvSpPr>
        <p:spPr>
          <a:xfrm>
            <a:off x="6589713" y="3455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32" name="Line 8"/>
          <p:cNvSpPr/>
          <p:nvPr/>
        </p:nvSpPr>
        <p:spPr>
          <a:xfrm>
            <a:off x="6589713" y="49799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33" name="Text Box 9"/>
          <p:cNvSpPr txBox="1"/>
          <p:nvPr/>
        </p:nvSpPr>
        <p:spPr>
          <a:xfrm>
            <a:off x="6985000" y="4203700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XXH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9034" name="Text Box 10"/>
          <p:cNvSpPr txBox="1"/>
          <p:nvPr/>
        </p:nvSpPr>
        <p:spPr>
          <a:xfrm>
            <a:off x="6985000" y="4584700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XXH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9035" name="AutoShape 11"/>
          <p:cNvSpPr/>
          <p:nvPr/>
        </p:nvSpPr>
        <p:spPr>
          <a:xfrm rot="10800000">
            <a:off x="8388350" y="4076700"/>
            <a:ext cx="144463" cy="1873250"/>
          </a:xfrm>
          <a:prstGeom prst="leftBrace">
            <a:avLst>
              <a:gd name="adj1" fmla="val 10805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36" name="Line 12"/>
          <p:cNvSpPr/>
          <p:nvPr/>
        </p:nvSpPr>
        <p:spPr>
          <a:xfrm>
            <a:off x="6588125" y="29972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37" name="Line 13"/>
          <p:cNvSpPr/>
          <p:nvPr/>
        </p:nvSpPr>
        <p:spPr>
          <a:xfrm>
            <a:off x="6586538" y="252412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38" name="Text Box 14"/>
          <p:cNvSpPr txBox="1"/>
          <p:nvPr/>
        </p:nvSpPr>
        <p:spPr>
          <a:xfrm>
            <a:off x="6889750" y="2565400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CALL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9039" name="AutoShape 15"/>
          <p:cNvSpPr/>
          <p:nvPr/>
        </p:nvSpPr>
        <p:spPr>
          <a:xfrm rot="10800000">
            <a:off x="8388350" y="2420938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40" name="Text Box 16"/>
          <p:cNvSpPr txBox="1"/>
          <p:nvPr/>
        </p:nvSpPr>
        <p:spPr>
          <a:xfrm>
            <a:off x="8578850" y="2657475"/>
            <a:ext cx="457200" cy="91598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代码段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9041" name="Text Box 17"/>
          <p:cNvSpPr txBox="1"/>
          <p:nvPr/>
        </p:nvSpPr>
        <p:spPr>
          <a:xfrm>
            <a:off x="8561388" y="4557713"/>
            <a:ext cx="457200" cy="91598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数据段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9042" name="Text Box 18"/>
          <p:cNvSpPr txBox="1"/>
          <p:nvPr/>
        </p:nvSpPr>
        <p:spPr>
          <a:xfrm>
            <a:off x="7092950" y="3573463"/>
            <a:ext cx="533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9043" name="Text Box 19"/>
          <p:cNvSpPr txBox="1"/>
          <p:nvPr/>
        </p:nvSpPr>
        <p:spPr>
          <a:xfrm>
            <a:off x="5504180" y="4286250"/>
            <a:ext cx="508000" cy="36830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ahoma" panose="020B0604030504040204" pitchFamily="34" charset="0"/>
              </a:rPr>
              <a:t>SI</a:t>
            </a:r>
            <a:endParaRPr lang="en-US" altLang="zh-CN" b="1" dirty="0">
              <a:latin typeface="Tahoma" panose="020B0604030504040204" pitchFamily="34" charset="0"/>
            </a:endParaRPr>
          </a:p>
        </p:txBody>
      </p:sp>
      <p:sp>
        <p:nvSpPr>
          <p:cNvPr id="129044" name="Line 20"/>
          <p:cNvSpPr/>
          <p:nvPr/>
        </p:nvSpPr>
        <p:spPr>
          <a:xfrm>
            <a:off x="6011863" y="4437063"/>
            <a:ext cx="504825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9045" name="Text Box 21"/>
          <p:cNvSpPr txBox="1"/>
          <p:nvPr/>
        </p:nvSpPr>
        <p:spPr>
          <a:xfrm>
            <a:off x="6991350" y="4976813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XXH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9046" name="Line 22"/>
          <p:cNvSpPr/>
          <p:nvPr/>
        </p:nvSpPr>
        <p:spPr>
          <a:xfrm>
            <a:off x="6588125" y="5387975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47" name="Line 23"/>
          <p:cNvSpPr/>
          <p:nvPr/>
        </p:nvSpPr>
        <p:spPr>
          <a:xfrm>
            <a:off x="6588125" y="579120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9048" name="Text Box 24"/>
          <p:cNvSpPr txBox="1"/>
          <p:nvPr/>
        </p:nvSpPr>
        <p:spPr>
          <a:xfrm>
            <a:off x="7005638" y="5365750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XXH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9052" name="AutoShape 28"/>
          <p:cNvSpPr/>
          <p:nvPr/>
        </p:nvSpPr>
        <p:spPr>
          <a:xfrm>
            <a:off x="6357938" y="4494213"/>
            <a:ext cx="73025" cy="504825"/>
          </a:xfrm>
          <a:prstGeom prst="leftBrace">
            <a:avLst>
              <a:gd name="adj1" fmla="val 5760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53" name="AutoShape 29"/>
          <p:cNvSpPr/>
          <p:nvPr/>
        </p:nvSpPr>
        <p:spPr>
          <a:xfrm>
            <a:off x="6357938" y="5127625"/>
            <a:ext cx="73025" cy="504825"/>
          </a:xfrm>
          <a:prstGeom prst="leftBrace">
            <a:avLst>
              <a:gd name="adj1" fmla="val 57608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55" name="Rectangle 31"/>
          <p:cNvSpPr/>
          <p:nvPr/>
        </p:nvSpPr>
        <p:spPr>
          <a:xfrm>
            <a:off x="2125663" y="5372100"/>
            <a:ext cx="1296987" cy="504825"/>
          </a:xfrm>
          <a:prstGeom prst="rect">
            <a:avLst/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56" name="Rectangle 32"/>
          <p:cNvSpPr/>
          <p:nvPr/>
        </p:nvSpPr>
        <p:spPr>
          <a:xfrm>
            <a:off x="3779838" y="5373688"/>
            <a:ext cx="1296987" cy="504825"/>
          </a:xfrm>
          <a:prstGeom prst="rect">
            <a:avLst/>
          </a:prstGeom>
          <a:noFill/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57" name="Text Box 33"/>
          <p:cNvSpPr txBox="1"/>
          <p:nvPr/>
        </p:nvSpPr>
        <p:spPr>
          <a:xfrm>
            <a:off x="2484438" y="5013325"/>
            <a:ext cx="6477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</a:rPr>
              <a:t>CS</a:t>
            </a:r>
            <a:endParaRPr lang="en-US" altLang="zh-CN" sz="2000" b="1" dirty="0">
              <a:latin typeface="Tahoma" panose="020B0604030504040204" pitchFamily="34" charset="0"/>
            </a:endParaRPr>
          </a:p>
        </p:txBody>
      </p:sp>
      <p:sp>
        <p:nvSpPr>
          <p:cNvPr id="129058" name="Text Box 34"/>
          <p:cNvSpPr txBox="1"/>
          <p:nvPr/>
        </p:nvSpPr>
        <p:spPr>
          <a:xfrm>
            <a:off x="4213225" y="5013325"/>
            <a:ext cx="5746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</a:rPr>
              <a:t>IP</a:t>
            </a:r>
            <a:endParaRPr lang="en-US" altLang="zh-CN" sz="2000" b="1" dirty="0">
              <a:latin typeface="Tahoma" panose="020B0604030504040204" pitchFamily="34" charset="0"/>
            </a:endParaRPr>
          </a:p>
        </p:txBody>
      </p:sp>
      <p:sp>
        <p:nvSpPr>
          <p:cNvPr id="129059" name="Freeform 35"/>
          <p:cNvSpPr/>
          <p:nvPr/>
        </p:nvSpPr>
        <p:spPr>
          <a:xfrm>
            <a:off x="4322763" y="4803775"/>
            <a:ext cx="1914525" cy="1541463"/>
          </a:xfrm>
          <a:custGeom>
            <a:avLst/>
            <a:gdLst>
              <a:gd name="txL" fmla="*/ 0 w 1206"/>
              <a:gd name="txT" fmla="*/ 0 h 971"/>
              <a:gd name="txR" fmla="*/ 1206 w 1206"/>
              <a:gd name="txB" fmla="*/ 971 h 971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206" h="971">
                <a:moveTo>
                  <a:pt x="1206" y="0"/>
                </a:moveTo>
                <a:cubicBezTo>
                  <a:pt x="1101" y="5"/>
                  <a:pt x="1012" y="3"/>
                  <a:pt x="914" y="34"/>
                </a:cubicBezTo>
                <a:cubicBezTo>
                  <a:pt x="858" y="72"/>
                  <a:pt x="840" y="87"/>
                  <a:pt x="802" y="146"/>
                </a:cubicBezTo>
                <a:cubicBezTo>
                  <a:pt x="728" y="260"/>
                  <a:pt x="824" y="158"/>
                  <a:pt x="767" y="215"/>
                </a:cubicBezTo>
                <a:cubicBezTo>
                  <a:pt x="750" y="267"/>
                  <a:pt x="738" y="323"/>
                  <a:pt x="707" y="369"/>
                </a:cubicBezTo>
                <a:cubicBezTo>
                  <a:pt x="685" y="439"/>
                  <a:pt x="710" y="352"/>
                  <a:pt x="690" y="507"/>
                </a:cubicBezTo>
                <a:cubicBezTo>
                  <a:pt x="685" y="544"/>
                  <a:pt x="663" y="578"/>
                  <a:pt x="647" y="610"/>
                </a:cubicBezTo>
                <a:cubicBezTo>
                  <a:pt x="628" y="648"/>
                  <a:pt x="619" y="687"/>
                  <a:pt x="595" y="722"/>
                </a:cubicBezTo>
                <a:cubicBezTo>
                  <a:pt x="575" y="788"/>
                  <a:pt x="531" y="845"/>
                  <a:pt x="492" y="902"/>
                </a:cubicBezTo>
                <a:cubicBezTo>
                  <a:pt x="477" y="924"/>
                  <a:pt x="442" y="942"/>
                  <a:pt x="424" y="954"/>
                </a:cubicBezTo>
                <a:cubicBezTo>
                  <a:pt x="415" y="960"/>
                  <a:pt x="398" y="971"/>
                  <a:pt x="398" y="971"/>
                </a:cubicBezTo>
                <a:cubicBezTo>
                  <a:pt x="245" y="966"/>
                  <a:pt x="208" y="971"/>
                  <a:pt x="97" y="937"/>
                </a:cubicBezTo>
                <a:cubicBezTo>
                  <a:pt x="63" y="915"/>
                  <a:pt x="47" y="887"/>
                  <a:pt x="19" y="859"/>
                </a:cubicBezTo>
                <a:cubicBezTo>
                  <a:pt x="0" y="801"/>
                  <a:pt x="2" y="739"/>
                  <a:pt x="2" y="679"/>
                </a:cubicBezTo>
              </a:path>
            </a:pathLst>
          </a:cu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9060" name="Freeform 36"/>
          <p:cNvSpPr/>
          <p:nvPr/>
        </p:nvSpPr>
        <p:spPr>
          <a:xfrm>
            <a:off x="2633663" y="5373688"/>
            <a:ext cx="3576637" cy="1481137"/>
          </a:xfrm>
          <a:custGeom>
            <a:avLst/>
            <a:gdLst>
              <a:gd name="txL" fmla="*/ 0 w 2253"/>
              <a:gd name="txT" fmla="*/ 0 h 933"/>
              <a:gd name="txR" fmla="*/ 2253 w 2253"/>
              <a:gd name="txB" fmla="*/ 933 h 933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253" h="933">
                <a:moveTo>
                  <a:pt x="2253" y="0"/>
                </a:moveTo>
                <a:cubicBezTo>
                  <a:pt x="2244" y="3"/>
                  <a:pt x="2236" y="8"/>
                  <a:pt x="2227" y="9"/>
                </a:cubicBezTo>
                <a:cubicBezTo>
                  <a:pt x="2196" y="13"/>
                  <a:pt x="2163" y="10"/>
                  <a:pt x="2132" y="17"/>
                </a:cubicBezTo>
                <a:cubicBezTo>
                  <a:pt x="2102" y="23"/>
                  <a:pt x="2064" y="78"/>
                  <a:pt x="2064" y="78"/>
                </a:cubicBezTo>
                <a:cubicBezTo>
                  <a:pt x="2048" y="123"/>
                  <a:pt x="2065" y="85"/>
                  <a:pt x="2038" y="121"/>
                </a:cubicBezTo>
                <a:cubicBezTo>
                  <a:pt x="2026" y="137"/>
                  <a:pt x="2003" y="172"/>
                  <a:pt x="2003" y="172"/>
                </a:cubicBezTo>
                <a:cubicBezTo>
                  <a:pt x="1993" y="206"/>
                  <a:pt x="1968" y="219"/>
                  <a:pt x="1952" y="250"/>
                </a:cubicBezTo>
                <a:cubicBezTo>
                  <a:pt x="1948" y="258"/>
                  <a:pt x="1949" y="268"/>
                  <a:pt x="1943" y="275"/>
                </a:cubicBezTo>
                <a:cubicBezTo>
                  <a:pt x="1936" y="283"/>
                  <a:pt x="1926" y="287"/>
                  <a:pt x="1917" y="293"/>
                </a:cubicBezTo>
                <a:cubicBezTo>
                  <a:pt x="1902" y="339"/>
                  <a:pt x="1875" y="381"/>
                  <a:pt x="1849" y="421"/>
                </a:cubicBezTo>
                <a:cubicBezTo>
                  <a:pt x="1844" y="429"/>
                  <a:pt x="1844" y="439"/>
                  <a:pt x="1840" y="447"/>
                </a:cubicBezTo>
                <a:cubicBezTo>
                  <a:pt x="1817" y="489"/>
                  <a:pt x="1787" y="533"/>
                  <a:pt x="1754" y="568"/>
                </a:cubicBezTo>
                <a:cubicBezTo>
                  <a:pt x="1738" y="612"/>
                  <a:pt x="1751" y="587"/>
                  <a:pt x="1702" y="636"/>
                </a:cubicBezTo>
                <a:cubicBezTo>
                  <a:pt x="1688" y="650"/>
                  <a:pt x="1673" y="665"/>
                  <a:pt x="1659" y="679"/>
                </a:cubicBezTo>
                <a:cubicBezTo>
                  <a:pt x="1652" y="686"/>
                  <a:pt x="1650" y="698"/>
                  <a:pt x="1642" y="705"/>
                </a:cubicBezTo>
                <a:cubicBezTo>
                  <a:pt x="1635" y="711"/>
                  <a:pt x="1624" y="710"/>
                  <a:pt x="1616" y="714"/>
                </a:cubicBezTo>
                <a:cubicBezTo>
                  <a:pt x="1579" y="733"/>
                  <a:pt x="1545" y="752"/>
                  <a:pt x="1505" y="765"/>
                </a:cubicBezTo>
                <a:cubicBezTo>
                  <a:pt x="1092" y="762"/>
                  <a:pt x="636" y="933"/>
                  <a:pt x="267" y="748"/>
                </a:cubicBezTo>
                <a:cubicBezTo>
                  <a:pt x="240" y="734"/>
                  <a:pt x="219" y="723"/>
                  <a:pt x="189" y="714"/>
                </a:cubicBezTo>
                <a:cubicBezTo>
                  <a:pt x="94" y="650"/>
                  <a:pt x="230" y="739"/>
                  <a:pt x="138" y="688"/>
                </a:cubicBezTo>
                <a:cubicBezTo>
                  <a:pt x="120" y="678"/>
                  <a:pt x="86" y="654"/>
                  <a:pt x="86" y="654"/>
                </a:cubicBezTo>
                <a:cubicBezTo>
                  <a:pt x="73" y="611"/>
                  <a:pt x="61" y="590"/>
                  <a:pt x="35" y="550"/>
                </a:cubicBezTo>
                <a:cubicBezTo>
                  <a:pt x="25" y="535"/>
                  <a:pt x="17" y="499"/>
                  <a:pt x="17" y="499"/>
                </a:cubicBezTo>
                <a:cubicBezTo>
                  <a:pt x="13" y="432"/>
                  <a:pt x="0" y="367"/>
                  <a:pt x="0" y="301"/>
                </a:cubicBezTo>
              </a:path>
            </a:pathLst>
          </a:custGeom>
          <a:noFill/>
          <a:ln w="25400" cap="sq" cmpd="sng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10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10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ldLvl="0" animBg="1"/>
      <p:bldP spid="129033" grpId="0"/>
      <p:bldP spid="129034" grpId="0"/>
      <p:bldP spid="129035" grpId="0" bldLvl="0" animBg="1"/>
      <p:bldP spid="129038" grpId="0"/>
      <p:bldP spid="129039" grpId="0" bldLvl="0" animBg="1"/>
      <p:bldP spid="129040" grpId="0"/>
      <p:bldP spid="129041" grpId="0"/>
      <p:bldP spid="129042" grpId="0"/>
      <p:bldP spid="129043" grpId="0"/>
      <p:bldP spid="129045" grpId="0"/>
      <p:bldP spid="129048" grpId="0"/>
      <p:bldP spid="129052" grpId="0" bldLvl="0" animBg="1"/>
      <p:bldP spid="129053" grpId="0" bldLvl="0" animBg="1"/>
      <p:bldP spid="129055" grpId="0" bldLvl="0" animBg="1"/>
      <p:bldP spid="129056" grpId="0" bldLvl="0" animBg="1"/>
      <p:bldP spid="129057" grpId="0"/>
      <p:bldP spid="129058" grpId="0"/>
      <p:bldP spid="129059" grpId="0" bldLvl="0" animBg="1"/>
      <p:bldP spid="12906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990600" y="1628800"/>
            <a:ext cx="7315200" cy="12215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关于调用指令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call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，下面说法不正确的是：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执行后会修改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CS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的内容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执行后会修改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IP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的内容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通过堆栈保存断点信息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子程序中需要使用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RET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指令返回调用程序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horz" wrap="square" lIns="92075" tIns="46038" rIns="92075" bIns="46038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horz" wrap="square" lIns="92075" tIns="46038" rIns="92075" bIns="46038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horz" wrap="square" lIns="92075" tIns="46038" rIns="92075" bIns="46038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horz" wrap="square" lIns="92075" tIns="46038" rIns="92075" bIns="46038" numCol="1" rtlCol="0" anchor="ctr" anchorCtr="1" compatLnSpc="1"/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dirty="0">
                <a:solidFill>
                  <a:schemeClr val="tx1"/>
                </a:solidFill>
              </a:rPr>
              <a:t>转移地址在内存中的</a:t>
            </a:r>
            <a:r>
              <a:rPr lang="en-US" altLang="zh-CN" sz="3600" dirty="0">
                <a:solidFill>
                  <a:schemeClr val="tx1"/>
                </a:solidFill>
              </a:rPr>
              <a:t>call</a:t>
            </a:r>
            <a:r>
              <a:rPr lang="zh-CN" altLang="en-US" sz="3600" dirty="0">
                <a:solidFill>
                  <a:schemeClr val="tx1"/>
                </a:solidFill>
              </a:rPr>
              <a:t>指令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990600" y="2133600"/>
            <a:ext cx="7086600" cy="4114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转移地址在内存中的</a:t>
            </a:r>
            <a:r>
              <a:rPr lang="en-US" altLang="zh-CN">
                <a:solidFill>
                  <a:schemeClr val="tx1"/>
                </a:solidFill>
              </a:rPr>
              <a:t>call</a:t>
            </a:r>
            <a:r>
              <a:rPr lang="zh-CN" altLang="en-US" dirty="0">
                <a:solidFill>
                  <a:schemeClr val="tx1"/>
                </a:solidFill>
              </a:rPr>
              <a:t>指令有两种格式：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(1) </a:t>
            </a:r>
            <a:r>
              <a:rPr lang="en-US" altLang="zh-CN">
                <a:hlinkClick r:id="rId1" action="ppaction://hlinksldjump"/>
              </a:rPr>
              <a:t>call word ptr </a:t>
            </a:r>
            <a:r>
              <a:rPr lang="zh-CN" altLang="en-US" dirty="0">
                <a:hlinkClick r:id="rId1" action="ppaction://hlinksldjump"/>
              </a:rPr>
              <a:t>内存单元地址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/>
              <a:t> </a:t>
            </a:r>
            <a:r>
              <a:rPr lang="en-US" altLang="zh-CN"/>
              <a:t>(2) </a:t>
            </a:r>
            <a:r>
              <a:rPr lang="en-US" altLang="zh-CN">
                <a:hlinkClick r:id="rId2" action="ppaction://hlinksldjump"/>
              </a:rPr>
              <a:t>call dword </a:t>
            </a:r>
            <a:r>
              <a:rPr lang="en-US" altLang="zh-CN" dirty="0" err="1">
                <a:hlinkClick r:id="rId2" action="ppaction://hlinksldjump"/>
              </a:rPr>
              <a:t>ptr</a:t>
            </a:r>
            <a:r>
              <a:rPr lang="en-US" altLang="zh-CN">
                <a:hlinkClick r:id="rId2" action="ppaction://hlinksldjump"/>
              </a:rPr>
              <a:t> </a:t>
            </a:r>
            <a:r>
              <a:rPr lang="zh-CN" altLang="en-US" dirty="0">
                <a:hlinkClick r:id="rId2" action="ppaction://hlinksldjump"/>
              </a:rPr>
              <a:t>内存单元地址</a:t>
            </a:r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64865"/>
          <p:cNvSpPr>
            <a:spLocks noGrp="1"/>
          </p:cNvSpPr>
          <p:nvPr>
            <p:ph type="title"/>
          </p:nvPr>
        </p:nvSpPr>
        <p:spPr>
          <a:xfrm>
            <a:off x="1151255" y="893445"/>
            <a:ext cx="5631815" cy="782955"/>
          </a:xfrm>
        </p:spPr>
        <p:txBody>
          <a:bodyPr anchor="b" anchorCtr="0"/>
          <a:lstStyle/>
          <a:p>
            <a:r>
              <a:rPr lang="zh-CN" altLang="en-US" sz="3200" dirty="0">
                <a:solidFill>
                  <a:schemeClr val="tx1"/>
                </a:solidFill>
              </a:rPr>
              <a:t>转移地址在内存中的</a:t>
            </a:r>
            <a:r>
              <a:rPr lang="en-US" altLang="zh-CN" sz="3200" dirty="0">
                <a:solidFill>
                  <a:schemeClr val="tx1"/>
                </a:solidFill>
              </a:rPr>
              <a:t>call</a:t>
            </a:r>
            <a:r>
              <a:rPr lang="zh-CN" altLang="en-US" sz="3200" dirty="0">
                <a:solidFill>
                  <a:schemeClr val="tx1"/>
                </a:solidFill>
              </a:rPr>
              <a:t>指令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>
          <a:xfrm>
            <a:off x="179512" y="2204864"/>
            <a:ext cx="5976664" cy="41148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(1) call word </a:t>
            </a:r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内存单元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比如</a:t>
            </a:r>
            <a:r>
              <a:rPr lang="zh-CN" altLang="en-US" dirty="0">
                <a:solidFill>
                  <a:schemeClr val="tx1"/>
                </a:solidFill>
              </a:rPr>
              <a:t>下面的指令：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sp,10h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ax,0123h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ds:[0],ax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call word </a:t>
            </a:r>
            <a:r>
              <a:rPr lang="en-US" altLang="zh-CN" dirty="0" err="1"/>
              <a:t>ptr</a:t>
            </a:r>
            <a:r>
              <a:rPr lang="en-US" altLang="zh-CN" dirty="0"/>
              <a:t> ds:[0]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执行后，</a:t>
            </a:r>
            <a:r>
              <a:rPr lang="en-US" altLang="zh-CN" dirty="0"/>
              <a:t>(IP)=0123H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)=0EH</a:t>
            </a:r>
            <a:endParaRPr lang="en-US" altLang="zh-CN" dirty="0"/>
          </a:p>
        </p:txBody>
      </p:sp>
      <p:sp>
        <p:nvSpPr>
          <p:cNvPr id="164868" name="动作按钮: 上一张 164867">
            <a:hlinkClick r:id="rId1" action="ppaction://hlinksldjump"/>
          </p:cNvPr>
          <p:cNvSpPr/>
          <p:nvPr/>
        </p:nvSpPr>
        <p:spPr>
          <a:xfrm>
            <a:off x="8314678" y="6483485"/>
            <a:ext cx="533400" cy="381000"/>
          </a:xfrm>
          <a:prstGeom prst="actionButtonReturn">
            <a:avLst/>
          </a:prstGeom>
          <a:solidFill>
            <a:srgbClr val="C0C0C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68893" y="242570"/>
          <a:ext cx="3109595" cy="616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95"/>
                <a:gridCol w="109195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......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0C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0D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0E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0F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algn="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SS:SP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r">
                        <a:buNone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CS:IP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CALL WORD PTR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sym typeface="+mn-ea"/>
                        </a:rPr>
                        <a:t>DS:[0]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925310" y="3769360"/>
            <a:ext cx="383540" cy="629285"/>
            <a:chOff x="11245" y="5936"/>
            <a:chExt cx="604" cy="991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1245" y="5936"/>
              <a:ext cx="604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lg" len="lg"/>
            </a:ln>
          </p:spPr>
        </p:cxnSp>
        <p:cxnSp>
          <p:nvCxnSpPr>
            <p:cNvPr id="10" name="直接连接符 9"/>
            <p:cNvCxnSpPr/>
            <p:nvPr/>
          </p:nvCxnSpPr>
          <p:spPr>
            <a:xfrm flipH="1">
              <a:off x="11282" y="5963"/>
              <a:ext cx="0" cy="964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lg" len="lg"/>
            </a:ln>
          </p:spPr>
        </p:cxnSp>
      </p:grpSp>
      <p:cxnSp>
        <p:nvCxnSpPr>
          <p:cNvPr id="11" name="直接箭头连接符 10"/>
          <p:cNvCxnSpPr/>
          <p:nvPr/>
        </p:nvCxnSpPr>
        <p:spPr>
          <a:xfrm flipV="1">
            <a:off x="7590155" y="3860800"/>
            <a:ext cx="798195" cy="164020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</p:spPr>
      </p:cxnSp>
      <p:sp>
        <p:nvSpPr>
          <p:cNvPr id="13" name="右大括号 12"/>
          <p:cNvSpPr/>
          <p:nvPr/>
        </p:nvSpPr>
        <p:spPr>
          <a:xfrm>
            <a:off x="8742045" y="3671570"/>
            <a:ext cx="299720" cy="611505"/>
          </a:xfrm>
          <a:prstGeom prst="rightBrace">
            <a:avLst/>
          </a:prstGeom>
          <a:noFill/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65889"/>
          <p:cNvSpPr>
            <a:spLocks noGrp="1"/>
          </p:cNvSpPr>
          <p:nvPr>
            <p:ph type="title"/>
          </p:nvPr>
        </p:nvSpPr>
        <p:spPr>
          <a:xfrm>
            <a:off x="1151255" y="771525"/>
            <a:ext cx="5273675" cy="904875"/>
          </a:xfrm>
        </p:spPr>
        <p:txBody>
          <a:bodyPr anchor="b" anchorCtr="0"/>
          <a:lstStyle/>
          <a:p>
            <a:r>
              <a:rPr lang="zh-CN" altLang="en-US" sz="2800" dirty="0">
                <a:solidFill>
                  <a:schemeClr val="tx1"/>
                </a:solidFill>
              </a:rPr>
              <a:t>转移地址在内存中的</a:t>
            </a:r>
            <a:r>
              <a:rPr lang="en-US" altLang="zh-CN" sz="2800" dirty="0">
                <a:solidFill>
                  <a:schemeClr val="tx1"/>
                </a:solidFill>
              </a:rPr>
              <a:t>call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>
          <a:xfrm>
            <a:off x="36002" y="1916832"/>
            <a:ext cx="6192688" cy="482453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(2) call </a:t>
            </a:r>
            <a:r>
              <a:rPr lang="en-US" altLang="zh-CN" dirty="0" err="1">
                <a:solidFill>
                  <a:schemeClr val="tx1"/>
                </a:solidFill>
              </a:rPr>
              <a:t>dword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内存单元</a:t>
            </a:r>
            <a:r>
              <a:rPr lang="zh-CN" altLang="en-US" dirty="0" smtClean="0">
                <a:solidFill>
                  <a:schemeClr val="tx1"/>
                </a:solidFill>
              </a:rPr>
              <a:t>地址 </a:t>
            </a:r>
            <a:r>
              <a:rPr lang="zh-CN" altLang="en-US" dirty="0">
                <a:solidFill>
                  <a:schemeClr val="tx1"/>
                </a:solidFill>
              </a:rPr>
              <a:t>比如，下面的指令：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sp,10h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ax,0123h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ds:[0],ax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word </a:t>
            </a:r>
            <a:r>
              <a:rPr lang="en-US" altLang="zh-CN" dirty="0" err="1"/>
              <a:t>ptr</a:t>
            </a:r>
            <a:r>
              <a:rPr lang="en-US" altLang="zh-CN" dirty="0"/>
              <a:t> ds:[2],0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call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ds:[0]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zh-CN" altLang="en-US" dirty="0"/>
              <a:t>执行后，</a:t>
            </a:r>
            <a:r>
              <a:rPr lang="en-US" altLang="zh-CN" dirty="0"/>
              <a:t>(CS)=0</a:t>
            </a:r>
            <a:r>
              <a:rPr lang="zh-CN" altLang="en-US" dirty="0"/>
              <a:t>，</a:t>
            </a:r>
            <a:r>
              <a:rPr lang="en-US" altLang="zh-CN" dirty="0"/>
              <a:t>(IP)=0123H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)=0CH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68893" y="242570"/>
          <a:ext cx="3109595" cy="616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95"/>
                <a:gridCol w="1091952"/>
              </a:tblGrid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......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0C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0D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0E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0F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 algn="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SS:SP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r">
                        <a:buNone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CS:IP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sym typeface="+mn-ea"/>
                        </a:rPr>
                        <a:t>CALL WORD PTR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sym typeface="+mn-ea"/>
                        </a:rPr>
                        <a:t>DS:[0]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925310" y="3769360"/>
            <a:ext cx="383540" cy="629285"/>
            <a:chOff x="11245" y="5936"/>
            <a:chExt cx="604" cy="991"/>
          </a:xfrm>
        </p:grpSpPr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>
              <a:off x="11245" y="5936"/>
              <a:ext cx="604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lg" len="lg"/>
            </a:ln>
          </p:spPr>
        </p:cxnSp>
        <p:cxnSp>
          <p:nvCxnSpPr>
            <p:cNvPr id="8" name="直接连接符 7"/>
            <p:cNvCxnSpPr/>
            <p:nvPr>
              <p:custDataLst>
                <p:tags r:id="rId3"/>
              </p:custDataLst>
            </p:nvPr>
          </p:nvCxnSpPr>
          <p:spPr>
            <a:xfrm flipH="1">
              <a:off x="11282" y="5963"/>
              <a:ext cx="0" cy="964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lg" len="lg"/>
            </a:ln>
          </p:spPr>
        </p:cxnSp>
      </p:grpSp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 flipV="1">
            <a:off x="6925310" y="3932555"/>
            <a:ext cx="1247140" cy="15843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</p:spPr>
      </p:cxnSp>
      <p:sp>
        <p:nvSpPr>
          <p:cNvPr id="15" name="右大括号 14"/>
          <p:cNvSpPr/>
          <p:nvPr>
            <p:custDataLst>
              <p:tags r:id="rId5"/>
            </p:custDataLst>
          </p:nvPr>
        </p:nvSpPr>
        <p:spPr>
          <a:xfrm>
            <a:off x="8742045" y="3671570"/>
            <a:ext cx="299720" cy="611505"/>
          </a:xfrm>
          <a:prstGeom prst="rightBrace">
            <a:avLst/>
          </a:prstGeom>
          <a:noFill/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6"/>
            </p:custDataLst>
          </p:nvPr>
        </p:nvCxnSpPr>
        <p:spPr>
          <a:xfrm flipV="1">
            <a:off x="7235825" y="3140710"/>
            <a:ext cx="1008380" cy="23761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</p:spPr>
      </p:cxnSp>
      <p:sp>
        <p:nvSpPr>
          <p:cNvPr id="17" name="右大括号 16"/>
          <p:cNvSpPr/>
          <p:nvPr>
            <p:custDataLst>
              <p:tags r:id="rId7"/>
            </p:custDataLst>
          </p:nvPr>
        </p:nvSpPr>
        <p:spPr>
          <a:xfrm>
            <a:off x="8748395" y="2924810"/>
            <a:ext cx="299720" cy="611505"/>
          </a:xfrm>
          <a:prstGeom prst="rightBrace">
            <a:avLst/>
          </a:prstGeom>
          <a:noFill/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6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返回指令 </a:t>
            </a:r>
            <a:r>
              <a:rPr lang="en-US" altLang="zh-CN" dirty="0" smtClean="0">
                <a:solidFill>
                  <a:schemeClr val="tx1"/>
                </a:solidFill>
              </a:rPr>
              <a:t>RET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/>
          </p:cNvSpPr>
          <p:nvPr>
            <p:ph idx="1"/>
          </p:nvPr>
        </p:nvSpPr>
        <p:spPr>
          <a:xfrm>
            <a:off x="400000" y="1628800"/>
            <a:ext cx="8420472" cy="4968552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功能：从堆栈中弹出断点地址，返回原程序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格式：    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RET  [N]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RET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指令一般位于子程序的最后。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近返回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(IP)=((ss)*16+(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))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)+2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tx1"/>
                </a:solidFill>
              </a:rPr>
              <a:t>远返回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(IP)=((ss)*16+(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))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)+2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(CS)=((ss)*16+(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))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)+2</a:t>
            </a:r>
            <a:endParaRPr lang="en-US" altLang="zh-CN" sz="2400" dirty="0"/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98072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+mn-ea"/>
                <a:ea typeface="+mn-ea"/>
              </a:rPr>
              <a:t>子程序</a:t>
            </a:r>
            <a:r>
              <a:rPr lang="en-US" altLang="zh-CN" sz="2800" b="1" dirty="0" smtClean="0">
                <a:latin typeface="+mn-ea"/>
                <a:ea typeface="+mn-ea"/>
              </a:rPr>
              <a:t>(</a:t>
            </a:r>
            <a:r>
              <a:rPr lang="zh-CN" altLang="zh-CN" sz="2800" b="1" dirty="0" smtClean="0">
                <a:latin typeface="+mn-ea"/>
                <a:ea typeface="+mn-ea"/>
              </a:rPr>
              <a:t>过程</a:t>
            </a:r>
            <a:r>
              <a:rPr lang="en-US" altLang="zh-CN" sz="2800" b="1" dirty="0" smtClean="0">
                <a:latin typeface="+mn-ea"/>
                <a:ea typeface="+mn-ea"/>
              </a:rPr>
              <a:t>)</a:t>
            </a:r>
            <a:r>
              <a:rPr lang="zh-CN" altLang="zh-CN" sz="2800" b="1" dirty="0" smtClean="0">
                <a:latin typeface="+mn-ea"/>
                <a:ea typeface="+mn-ea"/>
              </a:rPr>
              <a:t>定义的一般结构框架如下：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sz="1000" b="1" dirty="0" smtClean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    </a:t>
            </a:r>
            <a:r>
              <a:rPr lang="zh-CN" altLang="zh-CN" sz="2400" b="1" dirty="0" smtClean="0">
                <a:latin typeface="+mn-ea"/>
                <a:ea typeface="+mn-ea"/>
              </a:rPr>
              <a:t>过程名</a:t>
            </a:r>
            <a:r>
              <a:rPr lang="en-US" altLang="zh-CN" sz="2400" b="1" dirty="0" smtClean="0">
                <a:latin typeface="+mn-ea"/>
                <a:ea typeface="+mn-ea"/>
              </a:rPr>
              <a:t>  PROC  [NEAR/FAR]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endParaRPr lang="zh-CN" altLang="zh-CN" sz="800" b="1" dirty="0" smtClean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       [</a:t>
            </a:r>
            <a:r>
              <a:rPr lang="zh-CN" altLang="zh-CN" sz="2400" b="1" dirty="0" smtClean="0">
                <a:latin typeface="+mn-ea"/>
                <a:ea typeface="+mn-ea"/>
              </a:rPr>
              <a:t>保护现场</a:t>
            </a:r>
            <a:r>
              <a:rPr lang="en-US" altLang="zh-CN" sz="2400" b="1" dirty="0" smtClean="0">
                <a:latin typeface="+mn-ea"/>
                <a:ea typeface="+mn-ea"/>
              </a:rPr>
              <a:t>]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endParaRPr lang="zh-CN" altLang="zh-CN" sz="800" b="1" dirty="0" smtClean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       </a:t>
            </a:r>
            <a:r>
              <a:rPr lang="zh-CN" altLang="zh-CN" sz="2400" b="1" dirty="0" smtClean="0">
                <a:latin typeface="+mn-ea"/>
                <a:ea typeface="+mn-ea"/>
              </a:rPr>
              <a:t>过程体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endParaRPr lang="zh-CN" altLang="zh-CN" sz="800" b="1" dirty="0" smtClean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       [</a:t>
            </a:r>
            <a:r>
              <a:rPr lang="zh-CN" altLang="zh-CN" sz="2400" b="1" dirty="0" smtClean="0">
                <a:latin typeface="+mn-ea"/>
                <a:ea typeface="+mn-ea"/>
              </a:rPr>
              <a:t>恢复现场</a:t>
            </a:r>
            <a:r>
              <a:rPr lang="en-US" altLang="zh-CN" sz="2400" b="1" dirty="0" smtClean="0">
                <a:latin typeface="+mn-ea"/>
                <a:ea typeface="+mn-ea"/>
              </a:rPr>
              <a:t>]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endParaRPr lang="zh-CN" altLang="zh-CN" sz="800" b="1" dirty="0" smtClean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       RET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endParaRPr lang="zh-CN" altLang="zh-CN" sz="800" b="1" dirty="0" smtClean="0">
              <a:latin typeface="+mn-ea"/>
              <a:ea typeface="+mn-ea"/>
            </a:endParaRPr>
          </a:p>
          <a:p>
            <a:r>
              <a:rPr lang="en-US" altLang="zh-CN" sz="2400" b="1" dirty="0" smtClean="0">
                <a:latin typeface="+mn-ea"/>
                <a:ea typeface="+mn-ea"/>
              </a:rPr>
              <a:t>    </a:t>
            </a:r>
            <a:r>
              <a:rPr lang="zh-CN" altLang="zh-CN" sz="2400" b="1" dirty="0" smtClean="0">
                <a:latin typeface="+mn-ea"/>
                <a:ea typeface="+mn-ea"/>
              </a:rPr>
              <a:t>过程名</a:t>
            </a:r>
            <a:r>
              <a:rPr lang="en-US" altLang="zh-CN" sz="2400" b="1" dirty="0" smtClean="0">
                <a:latin typeface="+mn-ea"/>
                <a:ea typeface="+mn-ea"/>
              </a:rPr>
              <a:t>  ENDP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92338" y="0"/>
            <a:ext cx="8229600" cy="777875"/>
          </a:xfrm>
        </p:spPr>
        <p:txBody>
          <a:bodyPr anchor="ctr"/>
          <a:lstStyle/>
          <a:p>
            <a:r>
              <a:rPr lang="zh-CN" altLang="en-US" dirty="0"/>
              <a:t>子程序定义</a:t>
            </a:r>
            <a:endParaRPr lang="zh-CN" altLang="en-US" dirty="0"/>
          </a:p>
        </p:txBody>
      </p:sp>
      <p:sp>
        <p:nvSpPr>
          <p:cNvPr id="3076" name="文本框 3075">
            <a:hlinkClick r:id="rId1" action="ppaction://hlinksldjump"/>
          </p:cNvPr>
          <p:cNvSpPr txBox="1"/>
          <p:nvPr/>
        </p:nvSpPr>
        <p:spPr>
          <a:xfrm>
            <a:off x="323850" y="981174"/>
            <a:ext cx="2555875" cy="13731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子程序设计要</a:t>
            </a:r>
            <a:endParaRPr lang="zh-CN" altLang="en-US" sz="28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利用过程定义</a:t>
            </a:r>
            <a:endParaRPr lang="zh-CN" altLang="en-US" sz="28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伪指令</a:t>
            </a:r>
            <a:endParaRPr lang="zh-CN" altLang="en-US" sz="28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7" name="文本占位符 3076"/>
          <p:cNvSpPr>
            <a:spLocks noGrp="1"/>
          </p:cNvSpPr>
          <p:nvPr>
            <p:ph type="body" sz="half" idx="1"/>
          </p:nvPr>
        </p:nvSpPr>
        <p:spPr>
          <a:xfrm>
            <a:off x="3203575" y="836712"/>
            <a:ext cx="5400675" cy="1517650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lstStyle/>
          <a:p>
            <a:pPr marL="0" indent="0" defTabSz="914400">
              <a:buClrTx/>
              <a:buSzTx/>
              <a:buFontTx/>
              <a:tabLst>
                <a:tab pos="1338580" algn="l"/>
              </a:tabLst>
            </a:pPr>
            <a:r>
              <a:rPr lang="zh-CN" altLang="en-US" sz="2800" dirty="0">
                <a:solidFill>
                  <a:schemeClr val="bg1"/>
                </a:solidFill>
              </a:rPr>
              <a:t>过程名	</a:t>
            </a:r>
            <a:r>
              <a:rPr lang="en-US" altLang="zh-CN" sz="2800" dirty="0" err="1">
                <a:solidFill>
                  <a:schemeClr val="bg1"/>
                </a:solidFill>
              </a:rPr>
              <a:t>proc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[</a:t>
            </a:r>
            <a:r>
              <a:rPr lang="en-US" altLang="zh-CN" sz="2800" dirty="0" err="1">
                <a:solidFill>
                  <a:schemeClr val="bg1"/>
                </a:solidFill>
              </a:rPr>
              <a:t>near|far</a:t>
            </a:r>
            <a:r>
              <a:rPr lang="en-US" altLang="zh-CN" sz="2800" dirty="0">
                <a:solidFill>
                  <a:schemeClr val="bg1"/>
                </a:solidFill>
              </a:rPr>
              <a:t>]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indent="0" defTabSz="914400">
              <a:buClrTx/>
              <a:buSzTx/>
              <a:buFontTx/>
              <a:buNone/>
              <a:tabLst>
                <a:tab pos="1338580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...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indent="0" defTabSz="914400">
              <a:buClrTx/>
              <a:buSzTx/>
              <a:buFontTx/>
              <a:tabLst>
                <a:tab pos="1338580" algn="l"/>
              </a:tabLst>
            </a:pPr>
            <a:r>
              <a:rPr lang="zh-CN" altLang="en-US" sz="2800" dirty="0">
                <a:solidFill>
                  <a:schemeClr val="bg1"/>
                </a:solidFill>
              </a:rPr>
              <a:t>过程名	</a:t>
            </a:r>
            <a:r>
              <a:rPr lang="en-US" altLang="zh-CN" sz="2800" dirty="0" err="1">
                <a:solidFill>
                  <a:schemeClr val="bg1"/>
                </a:solidFill>
              </a:rPr>
              <a:t>endp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078" name="矩形 3077"/>
          <p:cNvSpPr/>
          <p:nvPr/>
        </p:nvSpPr>
        <p:spPr>
          <a:xfrm>
            <a:off x="323849" y="2492896"/>
            <a:ext cx="8424863" cy="403244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过程名（子程序名）为符合语法的标识符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NEAR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属性（段内近调用）的过程只能被相同代码段的其他程序调用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FAR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</a:rPr>
              <a:t>属性（段间远调用）的过程可以被相同或不同代码段的程序调用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对简化段定义格式，在微型、小型和紧凑存储模式下，过程的缺省属性为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near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；在中型、大型和巨型存储模式下，过程的缺省属性为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far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对完整段定义格式，过程的缺省属性为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near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过程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名具有三个属性：类型属性、段地址属性和偏移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地址  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汇编语言源程序中，不限制子程序与其调用者（调用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程  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序）之间的定义顺序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079" name="右箭头 3078"/>
          <p:cNvSpPr/>
          <p:nvPr/>
        </p:nvSpPr>
        <p:spPr>
          <a:xfrm>
            <a:off x="2627313" y="1557437"/>
            <a:ext cx="649287" cy="287337"/>
          </a:xfrm>
          <a:prstGeom prst="rightArrow">
            <a:avLst>
              <a:gd name="adj1" fmla="val 50000"/>
              <a:gd name="adj2" fmla="val 56491"/>
            </a:avLst>
          </a:prstGeom>
          <a:solidFill>
            <a:srgbClr val="99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81050" y="236855"/>
            <a:ext cx="7772400" cy="867410"/>
          </a:xfrm>
          <a:solidFill>
            <a:srgbClr val="FFCCCC"/>
          </a:solidFill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子程序设计</a:t>
            </a:r>
            <a:endParaRPr lang="zh-CN" altLang="en-US" sz="4400" kern="1200" baseline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566420" y="1207135"/>
            <a:ext cx="8327390" cy="273304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如果某程序段在源程序内反复出现，就可把该程序段定义为子程序。这样可以缩短源程序长度、节省目标程序的存储空间，也可提高程序的可维护性和共享性。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当主程序（调用程序）需要执行这个功能时，采用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CALL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调用指令转移到该子程序的起始处执行；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当运行完子程序功能后，采用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RET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返回指令回到主程序继续执行。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319492" name="Group 4"/>
          <p:cNvGrpSpPr/>
          <p:nvPr/>
        </p:nvGrpSpPr>
        <p:grpSpPr bwMode="auto">
          <a:xfrm>
            <a:off x="443431" y="4021183"/>
            <a:ext cx="4876800" cy="2895600"/>
            <a:chOff x="1248" y="2064"/>
            <a:chExt cx="3072" cy="1824"/>
          </a:xfrm>
        </p:grpSpPr>
        <p:sp>
          <p:nvSpPr>
            <p:cNvPr id="319493" name="Rectangle 5"/>
            <p:cNvSpPr>
              <a:spLocks noChangeArrowheads="1"/>
            </p:cNvSpPr>
            <p:nvPr/>
          </p:nvSpPr>
          <p:spPr bwMode="auto">
            <a:xfrm>
              <a:off x="1248" y="2976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  label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494" name="Rectangle 6"/>
            <p:cNvSpPr>
              <a:spLocks noChangeArrowheads="1"/>
            </p:cNvSpPr>
            <p:nvPr/>
          </p:nvSpPr>
          <p:spPr bwMode="auto">
            <a:xfrm>
              <a:off x="1248" y="3216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495" name="Rectangle 7"/>
            <p:cNvSpPr>
              <a:spLocks noChangeArrowheads="1"/>
            </p:cNvSpPr>
            <p:nvPr/>
          </p:nvSpPr>
          <p:spPr bwMode="auto">
            <a:xfrm>
              <a:off x="1248" y="3456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1248" y="2736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label:  proc 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498" name="Rectangle 10"/>
            <p:cNvSpPr>
              <a:spLocks noChangeArrowheads="1"/>
            </p:cNvSpPr>
            <p:nvPr/>
          </p:nvSpPr>
          <p:spPr bwMode="auto">
            <a:xfrm>
              <a:off x="3264" y="2880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3264" y="3552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500" name="Line 12"/>
            <p:cNvSpPr>
              <a:spLocks noChangeShapeType="1"/>
            </p:cNvSpPr>
            <p:nvPr/>
          </p:nvSpPr>
          <p:spPr bwMode="auto">
            <a:xfrm>
              <a:off x="3264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01" name="Line 13"/>
            <p:cNvSpPr>
              <a:spLocks noChangeShapeType="1"/>
            </p:cNvSpPr>
            <p:nvPr/>
          </p:nvSpPr>
          <p:spPr bwMode="auto">
            <a:xfrm>
              <a:off x="4320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02" name="Text Box 14"/>
            <p:cNvSpPr txBox="1">
              <a:spLocks noChangeArrowheads="1"/>
            </p:cNvSpPr>
            <p:nvPr/>
          </p:nvSpPr>
          <p:spPr bwMode="auto">
            <a:xfrm>
              <a:off x="144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主程序</a:t>
              </a:r>
              <a:endParaRPr kumimoji="1"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503" name="Text Box 15"/>
            <p:cNvSpPr txBox="1">
              <a:spLocks noChangeArrowheads="1"/>
            </p:cNvSpPr>
            <p:nvPr/>
          </p:nvSpPr>
          <p:spPr bwMode="auto">
            <a:xfrm>
              <a:off x="3504" y="220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子程序</a:t>
              </a:r>
              <a:endParaRPr kumimoji="1"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9504" name="Line 16"/>
            <p:cNvSpPr>
              <a:spLocks noChangeShapeType="1"/>
            </p:cNvSpPr>
            <p:nvPr/>
          </p:nvSpPr>
          <p:spPr bwMode="auto">
            <a:xfrm>
              <a:off x="2448" y="230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05" name="Line 17"/>
            <p:cNvSpPr>
              <a:spLocks noChangeShapeType="1"/>
            </p:cNvSpPr>
            <p:nvPr/>
          </p:nvSpPr>
          <p:spPr bwMode="auto">
            <a:xfrm flipV="1">
              <a:off x="2480" y="2740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06" name="Line 18"/>
            <p:cNvSpPr>
              <a:spLocks noChangeShapeType="1"/>
            </p:cNvSpPr>
            <p:nvPr/>
          </p:nvSpPr>
          <p:spPr bwMode="auto">
            <a:xfrm>
              <a:off x="3168" y="278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07" name="Line 19"/>
            <p:cNvSpPr>
              <a:spLocks noChangeShapeType="1"/>
            </p:cNvSpPr>
            <p:nvPr/>
          </p:nvSpPr>
          <p:spPr bwMode="auto">
            <a:xfrm flipH="1" flipV="1">
              <a:off x="2448" y="3216"/>
              <a:ext cx="67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08" name="Line 20"/>
            <p:cNvSpPr>
              <a:spLocks noChangeShapeType="1"/>
            </p:cNvSpPr>
            <p:nvPr/>
          </p:nvSpPr>
          <p:spPr bwMode="auto">
            <a:xfrm>
              <a:off x="2448" y="33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09" name="Line 21"/>
            <p:cNvSpPr>
              <a:spLocks noChangeShapeType="1"/>
            </p:cNvSpPr>
            <p:nvPr/>
          </p:nvSpPr>
          <p:spPr bwMode="auto">
            <a:xfrm>
              <a:off x="1248" y="2160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10" name="Line 22"/>
            <p:cNvSpPr>
              <a:spLocks noChangeShapeType="1"/>
            </p:cNvSpPr>
            <p:nvPr/>
          </p:nvSpPr>
          <p:spPr bwMode="auto">
            <a:xfrm>
              <a:off x="2304" y="2160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19511" name="Rectangle 23"/>
            <p:cNvSpPr>
              <a:spLocks noChangeArrowheads="1"/>
            </p:cNvSpPr>
            <p:nvPr/>
          </p:nvSpPr>
          <p:spPr bwMode="auto">
            <a:xfrm>
              <a:off x="1248" y="2496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kumimoji="1"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80112" y="4164964"/>
          <a:ext cx="3338825" cy="250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1" imgW="2221865" imgH="1459865" progId="Visio.Drawing.11">
                  <p:embed/>
                </p:oleObj>
              </mc:Choice>
              <mc:Fallback>
                <p:oleObj name="Visio" r:id="rId1" imgW="2221865" imgH="14598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164964"/>
                        <a:ext cx="3338825" cy="250439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solidFill>
            <a:srgbClr val="CCFFCC"/>
          </a:solidFill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子程序的常见格式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  <a:solidFill>
            <a:schemeClr val="accent1"/>
          </a:solidFill>
        </p:spPr>
        <p:txBody>
          <a:bodyPr/>
          <a:lstStyle/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en-US" altLang="zh-CN" sz="2800" dirty="0" err="1">
                <a:solidFill>
                  <a:schemeClr val="bg1"/>
                </a:solidFill>
              </a:rPr>
              <a:t>s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ub_name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</a:rPr>
              <a:t>proc</a:t>
            </a:r>
            <a:r>
              <a:rPr lang="en-US" altLang="zh-CN" sz="2800" dirty="0">
                <a:solidFill>
                  <a:schemeClr val="bg1"/>
                </a:solidFill>
              </a:rPr>
              <a:t>	;</a:t>
            </a:r>
            <a:r>
              <a:rPr lang="zh-CN" altLang="en-US" sz="2800" dirty="0">
                <a:solidFill>
                  <a:schemeClr val="bg1"/>
                </a:solidFill>
              </a:rPr>
              <a:t>具有缺省属性的</a:t>
            </a:r>
            <a:r>
              <a:rPr lang="en-US" altLang="zh-CN" sz="2800" dirty="0" err="1">
                <a:solidFill>
                  <a:schemeClr val="bg1"/>
                </a:solidFill>
              </a:rPr>
              <a:t>subname</a:t>
            </a:r>
            <a:r>
              <a:rPr lang="zh-CN" altLang="en-US" sz="2800" dirty="0">
                <a:solidFill>
                  <a:schemeClr val="bg1"/>
                </a:solidFill>
              </a:rPr>
              <a:t>过程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push ax	;</a:t>
            </a:r>
            <a:r>
              <a:rPr lang="zh-CN" altLang="en-US" sz="2800" dirty="0">
                <a:solidFill>
                  <a:schemeClr val="bg1"/>
                </a:solidFill>
              </a:rPr>
              <a:t>保护寄存器：顺序压入堆栈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push </a:t>
            </a:r>
            <a:r>
              <a:rPr lang="en-US" altLang="zh-CN" sz="2800" dirty="0" err="1">
                <a:solidFill>
                  <a:schemeClr val="bg1"/>
                </a:solidFill>
              </a:rPr>
              <a:t>bx</a:t>
            </a:r>
            <a:r>
              <a:rPr lang="en-US" altLang="zh-CN" sz="2800" dirty="0">
                <a:solidFill>
                  <a:schemeClr val="bg1"/>
                </a:solidFill>
              </a:rPr>
              <a:t>	;ax/</a:t>
            </a:r>
            <a:r>
              <a:rPr lang="en-US" altLang="zh-CN" sz="2800" dirty="0" err="1">
                <a:solidFill>
                  <a:schemeClr val="bg1"/>
                </a:solidFill>
              </a:rPr>
              <a:t>bx</a:t>
            </a:r>
            <a:r>
              <a:rPr lang="en-US" altLang="zh-CN" sz="2800" dirty="0">
                <a:solidFill>
                  <a:schemeClr val="bg1"/>
                </a:solidFill>
              </a:rPr>
              <a:t>/cx</a:t>
            </a:r>
            <a:r>
              <a:rPr lang="zh-CN" altLang="en-US" sz="2800" dirty="0">
                <a:solidFill>
                  <a:schemeClr val="bg1"/>
                </a:solidFill>
              </a:rPr>
              <a:t>仅是示例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push cx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800" dirty="0">
                <a:solidFill>
                  <a:schemeClr val="bg1"/>
                </a:solidFill>
              </a:rPr>
              <a:t>		;</a:t>
            </a:r>
            <a:r>
              <a:rPr lang="zh-CN" altLang="en-US" sz="2800" dirty="0">
                <a:solidFill>
                  <a:schemeClr val="bg1"/>
                </a:solidFill>
              </a:rPr>
              <a:t>过程体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pop cx	;</a:t>
            </a:r>
            <a:r>
              <a:rPr lang="zh-CN" altLang="en-US" sz="2800" dirty="0">
                <a:solidFill>
                  <a:schemeClr val="bg1"/>
                </a:solidFill>
              </a:rPr>
              <a:t>恢复寄存器：逆序弹出堆栈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pop </a:t>
            </a:r>
            <a:r>
              <a:rPr lang="en-US" altLang="zh-CN" sz="2800" dirty="0" err="1">
                <a:solidFill>
                  <a:schemeClr val="bg1"/>
                </a:solidFill>
              </a:rPr>
              <a:t>bx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pop ax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ret		;</a:t>
            </a:r>
            <a:r>
              <a:rPr lang="zh-CN" altLang="en-US" sz="2800" dirty="0">
                <a:solidFill>
                  <a:schemeClr val="bg1"/>
                </a:solidFill>
              </a:rPr>
              <a:t>过程返回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720850" algn="l"/>
              </a:tabLst>
            </a:pPr>
            <a:r>
              <a:rPr lang="en-US" altLang="zh-CN" sz="2800" dirty="0" err="1">
                <a:solidFill>
                  <a:schemeClr val="bg1"/>
                </a:solidFill>
              </a:rPr>
              <a:t>s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ub_name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</a:rPr>
              <a:t>endp</a:t>
            </a:r>
            <a:r>
              <a:rPr lang="en-US" altLang="zh-CN" sz="2800" dirty="0">
                <a:solidFill>
                  <a:schemeClr val="bg1"/>
                </a:solidFill>
              </a:rPr>
              <a:t>		;</a:t>
            </a:r>
            <a:r>
              <a:rPr lang="zh-CN" altLang="en-US" sz="2800" dirty="0">
                <a:solidFill>
                  <a:schemeClr val="bg1"/>
                </a:solidFill>
              </a:rPr>
              <a:t>过程结束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1980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altLang="zh-CN" dirty="0"/>
              <a:t>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的配合使用</a:t>
            </a:r>
            <a:endParaRPr lang="zh-CN" altLang="en-US" dirty="0"/>
          </a:p>
        </p:txBody>
      </p:sp>
      <p:sp>
        <p:nvSpPr>
          <p:cNvPr id="119811" name="文本占位符 119810"/>
          <p:cNvSpPr>
            <a:spLocks noGrp="1"/>
          </p:cNvSpPr>
          <p:nvPr>
            <p:ph type="body" sz="half" idx="1"/>
          </p:nvPr>
        </p:nvSpPr>
        <p:spPr>
          <a:xfrm>
            <a:off x="4067944" y="1700808"/>
            <a:ext cx="4419600" cy="50292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assume </a:t>
            </a:r>
            <a:r>
              <a:rPr lang="en-US" altLang="zh-CN" sz="2400" dirty="0" err="1"/>
              <a:t>cs:code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code segment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start: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ax,1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	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cx,3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	call s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	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bx,ax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chemeClr val="hlink"/>
                </a:solidFill>
              </a:rPr>
              <a:t>;(</a:t>
            </a:r>
            <a:r>
              <a:rPr lang="en-US" altLang="zh-CN" sz="2400" dirty="0" err="1">
                <a:solidFill>
                  <a:schemeClr val="hlink"/>
                </a:solidFill>
              </a:rPr>
              <a:t>bx</a:t>
            </a:r>
            <a:r>
              <a:rPr lang="en-US" altLang="zh-CN" sz="2400" dirty="0">
                <a:solidFill>
                  <a:schemeClr val="hlink"/>
                </a:solidFill>
              </a:rPr>
              <a:t>) = ?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ax,4c00h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21h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smtClean="0"/>
              <a:t>s  </a:t>
            </a:r>
            <a:r>
              <a:rPr lang="en-US" altLang="zh-CN" sz="2400" dirty="0" err="1" smtClean="0"/>
              <a:t>proc</a:t>
            </a:r>
            <a:r>
              <a:rPr lang="en-US" altLang="zh-CN" sz="2400" dirty="0" smtClean="0"/>
              <a:t>  near</a:t>
            </a:r>
            <a:endParaRPr lang="en-US" altLang="zh-CN" sz="2400" dirty="0" smtClean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sn</a:t>
            </a:r>
            <a:r>
              <a:rPr lang="en-US" altLang="zh-CN" sz="2400" dirty="0" smtClean="0"/>
              <a:t>:	add </a:t>
            </a:r>
            <a:r>
              <a:rPr lang="en-US" altLang="zh-CN" sz="2400" dirty="0" err="1"/>
              <a:t>ax,ax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	loop </a:t>
            </a:r>
            <a:r>
              <a:rPr lang="en-US" altLang="zh-CN" sz="2400" dirty="0" err="1" smtClean="0"/>
              <a:t>sn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	      ret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code ends</a:t>
            </a:r>
            <a:endParaRPr lang="en-US" altLang="zh-CN" sz="2400" dirty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end start</a:t>
            </a:r>
            <a:endParaRPr lang="en-US" altLang="zh-CN" sz="2400" dirty="0"/>
          </a:p>
        </p:txBody>
      </p:sp>
      <p:sp>
        <p:nvSpPr>
          <p:cNvPr id="119812" name="文本占位符 119811"/>
          <p:cNvSpPr>
            <a:spLocks noGrp="1"/>
          </p:cNvSpPr>
          <p:nvPr>
            <p:ph type="body" sz="half" idx="2"/>
          </p:nvPr>
        </p:nvSpPr>
        <p:spPr>
          <a:xfrm>
            <a:off x="611560" y="2492896"/>
            <a:ext cx="2594248" cy="2311896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dirty="0"/>
              <a:t>问题</a:t>
            </a:r>
            <a:r>
              <a:rPr lang="en-US" altLang="zh-CN" sz="2400" dirty="0"/>
              <a:t>: </a:t>
            </a:r>
            <a:r>
              <a:rPr lang="zh-CN" altLang="en-US" sz="2400" dirty="0"/>
              <a:t>右面程序返回前，</a:t>
            </a:r>
            <a:r>
              <a:rPr lang="en-US" altLang="zh-CN" sz="2400" dirty="0" err="1"/>
              <a:t>bx</a:t>
            </a:r>
            <a:r>
              <a:rPr lang="zh-CN" altLang="en-US" sz="2400" dirty="0"/>
              <a:t>中的值是多少？</a:t>
            </a:r>
            <a:endParaRPr lang="zh-CN" altLang="en-US" sz="2400" dirty="0"/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endParaRPr lang="zh-CN" altLang="en-US" sz="2400" dirty="0"/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63327" y="692696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4.4.4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子程序的参数传递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</a:rPr>
              <a:t>子程序在设计时，为了使其具有较好的功能独立性，以便被某个或多个调用程序在不同的数据环境下调用，</a:t>
            </a:r>
            <a:r>
              <a:rPr lang="zh-CN" altLang="en-US" sz="2800" b="1" dirty="0" smtClean="0">
                <a:latin typeface="+mn-ea"/>
                <a:ea typeface="+mn-ea"/>
              </a:rPr>
              <a:t>应该</a:t>
            </a:r>
            <a:r>
              <a:rPr lang="zh-CN" altLang="zh-CN" sz="2800" b="1" dirty="0" smtClean="0">
                <a:latin typeface="+mn-ea"/>
                <a:ea typeface="+mn-ea"/>
              </a:rPr>
              <a:t>只设计其处理功能，而不指定其处理的数据。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</a:rPr>
              <a:t>子程序处理的数据，应该由调用程序来具体指定，并通过某种方式将其传递给子程序；子程序对这些数据处理后，再通过某种方式将处理结果传递给调用程序。数据在调用程序和子程序之间的这种传递，称为参数传递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</a:rPr>
              <a:t>参数传递方式主要有以下几种</a:t>
            </a:r>
            <a:r>
              <a:rPr lang="zh-CN" altLang="en-US" sz="2800" b="1" dirty="0" smtClean="0">
                <a:latin typeface="+mn-ea"/>
                <a:ea typeface="+mn-ea"/>
              </a:rPr>
              <a:t>：</a:t>
            </a:r>
            <a:endParaRPr lang="en-US" altLang="zh-CN" sz="2800" b="1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80814" y="692696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  1. </a:t>
            </a:r>
            <a:r>
              <a:rPr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通过寄存器传递</a:t>
            </a:r>
            <a:endParaRPr lang="en-US" altLang="zh-CN" sz="28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</a:rPr>
              <a:t>调用程序</a:t>
            </a:r>
            <a:r>
              <a:rPr lang="zh-CN" altLang="en-US" sz="2800" b="1" dirty="0" smtClean="0">
                <a:latin typeface="+mn-ea"/>
                <a:ea typeface="+mn-ea"/>
              </a:rPr>
              <a:t>可以通过</a:t>
            </a:r>
            <a:r>
              <a:rPr lang="zh-CN" altLang="zh-CN" sz="2800" b="1" dirty="0" smtClean="0">
                <a:latin typeface="+mn-ea"/>
                <a:ea typeface="+mn-ea"/>
              </a:rPr>
              <a:t>指定的寄存器，</a:t>
            </a:r>
            <a:r>
              <a:rPr lang="zh-CN" altLang="en-US" sz="2800" b="1" dirty="0" smtClean="0">
                <a:latin typeface="+mn-ea"/>
                <a:ea typeface="+mn-ea"/>
              </a:rPr>
              <a:t>向</a:t>
            </a:r>
            <a:r>
              <a:rPr lang="zh-CN" altLang="zh-CN" sz="2800" b="1" dirty="0" smtClean="0">
                <a:latin typeface="+mn-ea"/>
                <a:ea typeface="+mn-ea"/>
              </a:rPr>
              <a:t>子程序</a:t>
            </a:r>
            <a:r>
              <a:rPr lang="zh-CN" altLang="en-US" sz="2800" b="1" dirty="0" smtClean="0">
                <a:latin typeface="+mn-ea"/>
                <a:ea typeface="+mn-ea"/>
              </a:rPr>
              <a:t>传递处理数据</a:t>
            </a:r>
            <a:r>
              <a:rPr lang="zh-CN" altLang="zh-CN" sz="2800" b="1" dirty="0" smtClean="0">
                <a:latin typeface="+mn-ea"/>
                <a:ea typeface="+mn-ea"/>
              </a:rPr>
              <a:t>；子程序也可将数据处理结果</a:t>
            </a:r>
            <a:r>
              <a:rPr lang="zh-CN" altLang="en-US" sz="2800" b="1" dirty="0" smtClean="0">
                <a:latin typeface="+mn-ea"/>
                <a:ea typeface="+mn-ea"/>
              </a:rPr>
              <a:t>通过</a:t>
            </a:r>
            <a:r>
              <a:rPr lang="zh-CN" altLang="zh-CN" sz="2800" b="1" dirty="0" smtClean="0">
                <a:latin typeface="+mn-ea"/>
                <a:ea typeface="+mn-ea"/>
              </a:rPr>
              <a:t>指定的寄存器返回</a:t>
            </a:r>
            <a:r>
              <a:rPr lang="zh-CN" altLang="en-US" sz="2800" b="1" dirty="0" smtClean="0">
                <a:latin typeface="+mn-ea"/>
                <a:ea typeface="+mn-ea"/>
              </a:rPr>
              <a:t>给</a:t>
            </a:r>
            <a:r>
              <a:rPr lang="zh-CN" altLang="zh-CN" sz="2800" b="1" dirty="0" smtClean="0">
                <a:latin typeface="+mn-ea"/>
                <a:ea typeface="+mn-ea"/>
              </a:rPr>
              <a:t>调用程序。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</a:rPr>
              <a:t>通过寄存器不仅可以直接传递数据，还可以传递数据的存储地址。</a:t>
            </a:r>
            <a:r>
              <a:rPr lang="zh-CN" altLang="en-US" sz="2800" b="1" dirty="0" smtClean="0">
                <a:latin typeface="+mn-ea"/>
                <a:ea typeface="+mn-ea"/>
              </a:rPr>
              <a:t>例如</a:t>
            </a:r>
            <a:r>
              <a:rPr lang="zh-CN" altLang="zh-CN" sz="2800" dirty="0" smtClean="0">
                <a:latin typeface="+mn-ea"/>
                <a:ea typeface="+mn-ea"/>
              </a:rPr>
              <a:t>，</a:t>
            </a:r>
            <a:r>
              <a:rPr lang="zh-CN" altLang="en-US" sz="2800" b="1" dirty="0" smtClean="0">
                <a:latin typeface="+mn-ea"/>
                <a:ea typeface="+mn-ea"/>
              </a:rPr>
              <a:t>可以</a:t>
            </a:r>
            <a:r>
              <a:rPr lang="zh-CN" altLang="zh-CN" sz="2800" b="1" dirty="0" smtClean="0">
                <a:latin typeface="+mn-ea"/>
                <a:ea typeface="+mn-ea"/>
              </a:rPr>
              <a:t>通过寄存器来传递数组的首地址，</a:t>
            </a:r>
            <a:r>
              <a:rPr lang="zh-CN" altLang="en-US" sz="2800" b="1" dirty="0" smtClean="0">
                <a:latin typeface="+mn-ea"/>
                <a:ea typeface="+mn-ea"/>
              </a:rPr>
              <a:t>这</a:t>
            </a:r>
            <a:r>
              <a:rPr lang="zh-CN" altLang="zh-CN" sz="2800" b="1" dirty="0" smtClean="0">
                <a:latin typeface="+mn-ea"/>
                <a:ea typeface="+mn-ea"/>
              </a:rPr>
              <a:t>是子程序处理数组的非常方便的手段。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</a:rPr>
              <a:t>由于寄存器数量较少，这种方式不适合传递大量参数。</a:t>
            </a:r>
            <a:endParaRPr lang="en-US" altLang="zh-CN" sz="2800" b="1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sz="2400" dirty="0"/>
              <a:t>例（通过寄存器传送参数）：设</a:t>
            </a:r>
            <a:r>
              <a:rPr lang="en-US" altLang="zh-CN" sz="2400" dirty="0"/>
              <a:t>ARRAY1</a:t>
            </a:r>
            <a:r>
              <a:rPr lang="zh-CN" altLang="en-US" sz="2400" dirty="0"/>
              <a:t>是一个含有</a:t>
            </a:r>
            <a:r>
              <a:rPr lang="en-US" altLang="zh-CN" sz="2400" dirty="0"/>
              <a:t>10</a:t>
            </a:r>
            <a:r>
              <a:rPr lang="zh-CN" altLang="en-US" sz="2400" dirty="0"/>
              <a:t>个元素的数组，每个元素都是</a:t>
            </a:r>
            <a:r>
              <a:rPr lang="en-US" altLang="zh-CN" sz="2400" dirty="0"/>
              <a:t>8</a:t>
            </a:r>
            <a:r>
              <a:rPr lang="zh-CN" altLang="en-US" sz="2400" dirty="0"/>
              <a:t>位字节数据，试用子程序计算各数组元素的累加和存放到</a:t>
            </a:r>
            <a:r>
              <a:rPr lang="en-US" altLang="zh-CN" sz="2400" dirty="0"/>
              <a:t>RESULT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395605" y="1535430"/>
            <a:ext cx="8291195" cy="5220335"/>
          </a:xfrm>
        </p:spPr>
        <p:txBody>
          <a:bodyPr/>
          <a:lstStyle/>
          <a:p>
            <a:pPr>
              <a:buNone/>
            </a:pPr>
            <a:r>
              <a:rPr lang="en-US" altLang="zh-CN" sz="1800" dirty="0"/>
              <a:t>.MODEL SMALL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.DATA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ARRAY1  DB 12H,36H,48H,5,17H,29H,8,26H,59H,35H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COUNT1=10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RESULT1  DW  ?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.CODE 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>
                <a:sym typeface="+mn-ea"/>
              </a:rPr>
              <a:t>START: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>
                <a:sym typeface="+mn-ea"/>
              </a:rPr>
              <a:t>MOV AX,@DATA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>
                <a:sym typeface="+mn-ea"/>
              </a:rPr>
              <a:t>MOV DS,AX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LEA BX,ARRAY1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MOV CX,COUNT1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CALL PROC-SUM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MOV RESULT1,AX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>
                <a:sym typeface="+mn-ea"/>
              </a:rPr>
              <a:t>MOV  AX,4C00H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>
                <a:sym typeface="+mn-ea"/>
              </a:rPr>
              <a:t>INT 21H 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END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</p:txBody>
      </p:sp>
      <p:sp>
        <p:nvSpPr>
          <p:cNvPr id="6148" name="文本框 6147"/>
          <p:cNvSpPr txBox="1"/>
          <p:nvPr/>
        </p:nvSpPr>
        <p:spPr>
          <a:xfrm>
            <a:off x="4006533" y="3105150"/>
            <a:ext cx="4679950" cy="327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PROC-SUM   PROC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	MOV AX,0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SUM:     ADD AL,[BX]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	ADC AH,0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	INC BX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	LOOP SUM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RET</a:t>
            </a:r>
            <a:endParaRPr lang="en-US" altLang="zh-CN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PROC-SUM  ENDP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右大括号 6148"/>
          <p:cNvSpPr/>
          <p:nvPr/>
        </p:nvSpPr>
        <p:spPr>
          <a:xfrm>
            <a:off x="6659563" y="3860800"/>
            <a:ext cx="360362" cy="2520950"/>
          </a:xfrm>
          <a:prstGeom prst="rightBrace">
            <a:avLst>
              <a:gd name="adj1" fmla="val 5829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直接连接符 6149"/>
          <p:cNvSpPr/>
          <p:nvPr/>
        </p:nvSpPr>
        <p:spPr>
          <a:xfrm flipV="1">
            <a:off x="2407920" y="3322320"/>
            <a:ext cx="1703705" cy="197548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1" name="直接连接符 6150"/>
          <p:cNvSpPr/>
          <p:nvPr/>
        </p:nvSpPr>
        <p:spPr>
          <a:xfrm>
            <a:off x="395288" y="5445125"/>
            <a:ext cx="2087562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2" name="直接连接符 6151"/>
          <p:cNvSpPr/>
          <p:nvPr/>
        </p:nvSpPr>
        <p:spPr>
          <a:xfrm flipH="1" flipV="1">
            <a:off x="2296795" y="5658485"/>
            <a:ext cx="2635885" cy="21844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57200" y="620688"/>
            <a:ext cx="8229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  2. </a:t>
            </a:r>
            <a:r>
              <a:rPr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通过内存变量传递</a:t>
            </a:r>
            <a:endParaRPr lang="en-US" altLang="zh-CN" sz="28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</a:rPr>
              <a:t>如果一个子程序仅限于在当前源程序中使用，不考虑供其他源程序共享，则可以直接通过当前源程序中定义的内存变量</a:t>
            </a:r>
            <a:r>
              <a:rPr lang="zh-CN" altLang="en-US" sz="2800" b="1" dirty="0" smtClean="0">
                <a:latin typeface="+mn-ea"/>
                <a:ea typeface="+mn-ea"/>
              </a:rPr>
              <a:t>与其调用程序传递数据。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514350" indent="-51435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  3. </a:t>
            </a:r>
            <a:r>
              <a:rPr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通过堆栈传递</a:t>
            </a:r>
            <a:endParaRPr lang="en-US" altLang="zh-CN" sz="28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调用程序在调用子程序前，先将需要传递给子程序的数据或数据的存储地址压入堆栈，然后再执行</a:t>
            </a:r>
            <a:r>
              <a:rPr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CALL</a:t>
            </a:r>
            <a:r>
              <a:rPr lang="zh-CN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指令调用子程序</a:t>
            </a:r>
            <a:r>
              <a:rPr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子程序则从堆栈中取得所需的参数</a:t>
            </a:r>
            <a:r>
              <a:rPr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C87608"/>
              </a:buClr>
              <a:buSzPct val="95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这种方式下，</a:t>
            </a:r>
            <a:r>
              <a:rPr lang="zh-CN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子程序可用带选项</a:t>
            </a:r>
            <a:r>
              <a:rPr lang="en-US" altLang="zh-CN" sz="2800" b="1" i="1" dirty="0" smtClean="0"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RET</a:t>
            </a:r>
            <a:r>
              <a:rPr lang="zh-CN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指令，在返回调用程序的同时，将这些参数出栈丢弃。</a:t>
            </a:r>
            <a:endParaRPr lang="en-US" altLang="zh-CN" sz="2800" b="1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sz="2400" dirty="0"/>
              <a:t>例（通过存储单元传送参数）：设</a:t>
            </a:r>
            <a:r>
              <a:rPr lang="en-US" altLang="zh-CN" sz="2400" dirty="0"/>
              <a:t>ARRAY</a:t>
            </a:r>
            <a:r>
              <a:rPr lang="zh-CN" altLang="en-US" sz="2400" dirty="0"/>
              <a:t>是一个含有</a:t>
            </a:r>
            <a:r>
              <a:rPr lang="en-US" altLang="zh-CN" sz="2400" dirty="0"/>
              <a:t>10</a:t>
            </a:r>
            <a:r>
              <a:rPr lang="zh-CN" altLang="en-US" sz="2400" dirty="0"/>
              <a:t>个元素的数组，每个元素都是</a:t>
            </a:r>
            <a:r>
              <a:rPr lang="en-US" altLang="zh-CN" sz="2400" dirty="0"/>
              <a:t>8</a:t>
            </a:r>
            <a:r>
              <a:rPr lang="zh-CN" altLang="en-US" sz="2400" dirty="0"/>
              <a:t>位字节数据，试用子程序计算各数组元素的累加和存放到</a:t>
            </a:r>
            <a:r>
              <a:rPr lang="en-US" altLang="zh-CN" sz="2400" dirty="0"/>
              <a:t>RESULT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68313" y="1600200"/>
            <a:ext cx="8218487" cy="4781550"/>
          </a:xfrm>
        </p:spPr>
        <p:txBody>
          <a:bodyPr/>
          <a:lstStyle/>
          <a:p>
            <a:pPr>
              <a:buNone/>
            </a:pPr>
            <a:r>
              <a:rPr lang="en-US" altLang="zh-CN" sz="2000" dirty="0"/>
              <a:t>.MODEL SMALL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.DATA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ARRAY1  DB </a:t>
            </a:r>
            <a:r>
              <a:rPr lang="en-US" altLang="zh-CN" sz="2000" dirty="0" smtClean="0"/>
              <a:t>12H,36H,48H,57H,59H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COUNT1=10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RESULT1  DW  ?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.CODE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START: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MOV AX,@DATA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MOV DS,AX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CALL PROC-SUM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/>
              <a:t>MOV  AX,4C00H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INT 21H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END</a:t>
            </a:r>
            <a:endParaRPr lang="en-US" altLang="zh-CN" dirty="0"/>
          </a:p>
        </p:txBody>
      </p:sp>
      <p:sp>
        <p:nvSpPr>
          <p:cNvPr id="7174" name="文本框 7173"/>
          <p:cNvSpPr txBox="1"/>
          <p:nvPr/>
        </p:nvSpPr>
        <p:spPr>
          <a:xfrm>
            <a:off x="5075873" y="2852738"/>
            <a:ext cx="3457575" cy="390969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PROC-SUM   PROC</a:t>
            </a:r>
            <a:r>
              <a:rPr lang="en-US" altLang="zh-CN" b="1">
                <a:latin typeface="Arial" panose="020B0604020202020204" pitchFamily="34" charset="0"/>
              </a:rPr>
              <a:t>  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	MOV AX,0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	LEA BX,ARRAY1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	MOV CX,COUNT1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SUM:     ADD AL,[BX]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	ADC AH,0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	INC BX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 	LOOP SUM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	MOV RESULT1,AX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	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RET</a:t>
            </a:r>
            <a:endParaRPr lang="en-US" altLang="zh-CN" b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PROC-SUM  ENDP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直接连接符 7174"/>
          <p:cNvSpPr/>
          <p:nvPr/>
        </p:nvSpPr>
        <p:spPr>
          <a:xfrm flipV="1">
            <a:off x="2636520" y="2966085"/>
            <a:ext cx="2405380" cy="204787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6" name="直接连接符 7175"/>
          <p:cNvSpPr/>
          <p:nvPr/>
        </p:nvSpPr>
        <p:spPr>
          <a:xfrm flipH="1" flipV="1">
            <a:off x="2488565" y="5459730"/>
            <a:ext cx="3235960" cy="777875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323215" y="56515"/>
            <a:ext cx="8291195" cy="675576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.MODEL SMALL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.DATA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ARRAY1  DB 12H,36H,48H,5,17H,29H,8,26H,59H,35H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COUNT1=10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ym typeface="+mn-ea"/>
              </a:rPr>
              <a:t>RESULT1  DW  ?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ARRAY2 DB   1,2,3,4,5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ym typeface="+mn-ea"/>
              </a:rPr>
              <a:t>COUNT2=$-ARRAY2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RESULT2  DW  ?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.CODE 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ym typeface="+mn-ea"/>
              </a:rPr>
              <a:t>START: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ym typeface="+mn-ea"/>
              </a:rPr>
              <a:t>MOV AX,@DATA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ym typeface="+mn-ea"/>
              </a:rPr>
              <a:t>MOV DS,AX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LEA BX,ARRAY1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MOV CX,COUNT1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CALL PROC_SUM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MOV RESULT1,AX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LEA BX,ARRAY2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MOV CX,COUNT2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CALL PROC_SUM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MOV RESULT2,AX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ym typeface="+mn-ea"/>
              </a:rPr>
              <a:t>MOV  AX,4C00H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sym typeface="+mn-ea"/>
              </a:rPr>
              <a:t>INT 21H 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END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endParaRPr lang="en-US" altLang="zh-CN" sz="1800" dirty="0"/>
          </a:p>
        </p:txBody>
      </p:sp>
      <p:sp>
        <p:nvSpPr>
          <p:cNvPr id="6148" name="文本框 6147"/>
          <p:cNvSpPr txBox="1"/>
          <p:nvPr/>
        </p:nvSpPr>
        <p:spPr>
          <a:xfrm>
            <a:off x="5092700" y="2600325"/>
            <a:ext cx="3975735" cy="3276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PROC_SUM   PROC</a:t>
            </a:r>
            <a:r>
              <a:rPr lang="en-US" altLang="zh-CN">
                <a:latin typeface="Arial" panose="020B0604020202020204" pitchFamily="34" charset="0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	MOV AX,0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SUM:     ADD AL,[BX]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	ADC AH,0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	INC BX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 	LOOP SUM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	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RET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PROC_SUM  ENDP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右大括号 6148"/>
          <p:cNvSpPr/>
          <p:nvPr/>
        </p:nvSpPr>
        <p:spPr>
          <a:xfrm>
            <a:off x="7593013" y="2978150"/>
            <a:ext cx="360362" cy="2520950"/>
          </a:xfrm>
          <a:prstGeom prst="rightBrace">
            <a:avLst>
              <a:gd name="adj1" fmla="val 5829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直接连接符 6149"/>
          <p:cNvSpPr/>
          <p:nvPr/>
        </p:nvSpPr>
        <p:spPr>
          <a:xfrm flipV="1">
            <a:off x="2339341" y="2750820"/>
            <a:ext cx="2593340" cy="1326252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2" name="直接连接符 6151"/>
          <p:cNvSpPr/>
          <p:nvPr/>
        </p:nvSpPr>
        <p:spPr>
          <a:xfrm flipH="1" flipV="1">
            <a:off x="2436494" y="4365104"/>
            <a:ext cx="3524885" cy="947306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直接连接符 2"/>
          <p:cNvSpPr/>
          <p:nvPr/>
        </p:nvSpPr>
        <p:spPr>
          <a:xfrm flipV="1">
            <a:off x="2339341" y="2876550"/>
            <a:ext cx="2752724" cy="2208634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" name="直接连接符 3"/>
          <p:cNvSpPr/>
          <p:nvPr/>
        </p:nvSpPr>
        <p:spPr>
          <a:xfrm flipH="1">
            <a:off x="2339340" y="5399405"/>
            <a:ext cx="3622039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12968" y="6432764"/>
            <a:ext cx="539552" cy="359618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22" name="文本框 337921"/>
          <p:cNvSpPr txBox="1"/>
          <p:nvPr/>
        </p:nvSpPr>
        <p:spPr>
          <a:xfrm>
            <a:off x="84823" y="113358"/>
            <a:ext cx="7560775" cy="65248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例：累加数组中的元素（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通过地址表传送参数地址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0" hangingPunct="0"/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data  segment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Ary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10,20,30,40,50,60,70,80,90,100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count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10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sum 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?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table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3  dup (?)     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;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楷体_GB2312" pitchFamily="49" charset="-122"/>
              </a:rPr>
              <a:t>地址表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data  ends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code  segment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main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proc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far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assume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cs:code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ds:data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push   ds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sub    ax, ax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push   ax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ax, data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ds, ax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table,   offset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ary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table+2, offset  count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table+4, offset  sum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,      offset  table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call 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proadd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   ret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main  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endp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grpSp>
        <p:nvGrpSpPr>
          <p:cNvPr id="339055" name="组合 339054"/>
          <p:cNvGrpSpPr/>
          <p:nvPr/>
        </p:nvGrpSpPr>
        <p:grpSpPr>
          <a:xfrm>
            <a:off x="6455409" y="1188085"/>
            <a:ext cx="2401888" cy="4572000"/>
            <a:chOff x="3888" y="672"/>
            <a:chExt cx="1513" cy="2880"/>
          </a:xfrm>
        </p:grpSpPr>
        <p:grpSp>
          <p:nvGrpSpPr>
            <p:cNvPr id="338991" name="组合 338990"/>
            <p:cNvGrpSpPr/>
            <p:nvPr/>
          </p:nvGrpSpPr>
          <p:grpSpPr>
            <a:xfrm>
              <a:off x="3888" y="672"/>
              <a:ext cx="1056" cy="2880"/>
              <a:chOff x="3840" y="1248"/>
              <a:chExt cx="1056" cy="2880"/>
            </a:xfrm>
          </p:grpSpPr>
          <p:grpSp>
            <p:nvGrpSpPr>
              <p:cNvPr id="338992" name="组合 338991"/>
              <p:cNvGrpSpPr/>
              <p:nvPr/>
            </p:nvGrpSpPr>
            <p:grpSpPr>
              <a:xfrm>
                <a:off x="4416" y="3734"/>
                <a:ext cx="480" cy="212"/>
                <a:chOff x="4176" y="2352"/>
                <a:chExt cx="480" cy="233"/>
              </a:xfrm>
            </p:grpSpPr>
            <p:sp>
              <p:nvSpPr>
                <p:cNvPr id="338993" name="矩形 338992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994" name="文本框 338993"/>
                <p:cNvSpPr txBox="1"/>
                <p:nvPr/>
              </p:nvSpPr>
              <p:spPr>
                <a:xfrm>
                  <a:off x="4176" y="2352"/>
                  <a:ext cx="480" cy="23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sz="1600" b="1">
                    <a:solidFill>
                      <a:schemeClr val="tx2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995" name="组合 338994"/>
              <p:cNvGrpSpPr/>
              <p:nvPr/>
            </p:nvGrpSpPr>
            <p:grpSpPr>
              <a:xfrm>
                <a:off x="4416" y="1807"/>
                <a:ext cx="480" cy="1964"/>
                <a:chOff x="4176" y="1920"/>
                <a:chExt cx="480" cy="2153"/>
              </a:xfrm>
            </p:grpSpPr>
            <p:grpSp>
              <p:nvGrpSpPr>
                <p:cNvPr id="338996" name="组合 338995"/>
                <p:cNvGrpSpPr/>
                <p:nvPr/>
              </p:nvGrpSpPr>
              <p:grpSpPr>
                <a:xfrm>
                  <a:off x="4176" y="1920"/>
                  <a:ext cx="480" cy="1769"/>
                  <a:chOff x="4176" y="2352"/>
                  <a:chExt cx="480" cy="1769"/>
                </a:xfrm>
              </p:grpSpPr>
              <p:grpSp>
                <p:nvGrpSpPr>
                  <p:cNvPr id="338997" name="组合 338996"/>
                  <p:cNvGrpSpPr/>
                  <p:nvPr/>
                </p:nvGrpSpPr>
                <p:grpSpPr>
                  <a:xfrm>
                    <a:off x="4176" y="2352"/>
                    <a:ext cx="480" cy="232"/>
                    <a:chOff x="4176" y="2352"/>
                    <a:chExt cx="480" cy="232"/>
                  </a:xfrm>
                </p:grpSpPr>
                <p:sp>
                  <p:nvSpPr>
                    <p:cNvPr id="338998" name="矩形 338997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999" name="文本框 338998"/>
                    <p:cNvSpPr txBox="1"/>
                    <p:nvPr/>
                  </p:nvSpPr>
                  <p:spPr>
                    <a:xfrm>
                      <a:off x="4176" y="2352"/>
                      <a:ext cx="480" cy="2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30d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00" name="组合 338999"/>
                  <p:cNvGrpSpPr/>
                  <p:nvPr/>
                </p:nvGrpSpPr>
                <p:grpSpPr>
                  <a:xfrm>
                    <a:off x="4176" y="2544"/>
                    <a:ext cx="480" cy="232"/>
                    <a:chOff x="4176" y="2352"/>
                    <a:chExt cx="480" cy="232"/>
                  </a:xfrm>
                </p:grpSpPr>
                <p:sp>
                  <p:nvSpPr>
                    <p:cNvPr id="339001" name="矩形 339000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02" name="文本框 339001"/>
                    <p:cNvSpPr txBox="1"/>
                    <p:nvPr/>
                  </p:nvSpPr>
                  <p:spPr>
                    <a:xfrm>
                      <a:off x="4176" y="2352"/>
                      <a:ext cx="480" cy="2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40d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03" name="组合 339002"/>
                  <p:cNvGrpSpPr/>
                  <p:nvPr/>
                </p:nvGrpSpPr>
                <p:grpSpPr>
                  <a:xfrm>
                    <a:off x="4176" y="2735"/>
                    <a:ext cx="480" cy="233"/>
                    <a:chOff x="4176" y="2351"/>
                    <a:chExt cx="480" cy="233"/>
                  </a:xfrm>
                </p:grpSpPr>
                <p:sp>
                  <p:nvSpPr>
                    <p:cNvPr id="339004" name="矩形 339003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05" name="文本框 339004"/>
                    <p:cNvSpPr txBox="1"/>
                    <p:nvPr/>
                  </p:nvSpPr>
                  <p:spPr>
                    <a:xfrm>
                      <a:off x="4176" y="2351"/>
                      <a:ext cx="480" cy="233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50d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06" name="组合 339005"/>
                  <p:cNvGrpSpPr/>
                  <p:nvPr/>
                </p:nvGrpSpPr>
                <p:grpSpPr>
                  <a:xfrm>
                    <a:off x="4176" y="2928"/>
                    <a:ext cx="480" cy="233"/>
                    <a:chOff x="4176" y="2352"/>
                    <a:chExt cx="480" cy="233"/>
                  </a:xfrm>
                </p:grpSpPr>
                <p:sp>
                  <p:nvSpPr>
                    <p:cNvPr id="339007" name="矩形 339006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08" name="文本框 339007"/>
                    <p:cNvSpPr txBox="1"/>
                    <p:nvPr/>
                  </p:nvSpPr>
                  <p:spPr>
                    <a:xfrm>
                      <a:off x="4176" y="2352"/>
                      <a:ext cx="480" cy="233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60d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09" name="组合 339008"/>
                  <p:cNvGrpSpPr/>
                  <p:nvPr/>
                </p:nvGrpSpPr>
                <p:grpSpPr>
                  <a:xfrm>
                    <a:off x="4176" y="3120"/>
                    <a:ext cx="480" cy="233"/>
                    <a:chOff x="4176" y="2352"/>
                    <a:chExt cx="480" cy="233"/>
                  </a:xfrm>
                </p:grpSpPr>
                <p:sp>
                  <p:nvSpPr>
                    <p:cNvPr id="339010" name="矩形 339009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11" name="文本框 339010"/>
                    <p:cNvSpPr txBox="1"/>
                    <p:nvPr/>
                  </p:nvSpPr>
                  <p:spPr>
                    <a:xfrm>
                      <a:off x="4176" y="2352"/>
                      <a:ext cx="480" cy="233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 dirty="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70d</a:t>
                      </a:r>
                      <a:endParaRPr lang="en-US" altLang="zh-CN" sz="1600" dirty="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12" name="组合 339011"/>
                  <p:cNvGrpSpPr/>
                  <p:nvPr/>
                </p:nvGrpSpPr>
                <p:grpSpPr>
                  <a:xfrm>
                    <a:off x="4176" y="3312"/>
                    <a:ext cx="480" cy="232"/>
                    <a:chOff x="4176" y="2352"/>
                    <a:chExt cx="480" cy="232"/>
                  </a:xfrm>
                </p:grpSpPr>
                <p:sp>
                  <p:nvSpPr>
                    <p:cNvPr id="339013" name="矩形 339012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14" name="文本框 339013"/>
                    <p:cNvSpPr txBox="1"/>
                    <p:nvPr/>
                  </p:nvSpPr>
                  <p:spPr>
                    <a:xfrm>
                      <a:off x="4176" y="2352"/>
                      <a:ext cx="480" cy="2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80d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15" name="组合 339014"/>
                  <p:cNvGrpSpPr/>
                  <p:nvPr/>
                </p:nvGrpSpPr>
                <p:grpSpPr>
                  <a:xfrm>
                    <a:off x="4176" y="3504"/>
                    <a:ext cx="480" cy="232"/>
                    <a:chOff x="4176" y="2352"/>
                    <a:chExt cx="480" cy="232"/>
                  </a:xfrm>
                </p:grpSpPr>
                <p:sp>
                  <p:nvSpPr>
                    <p:cNvPr id="339016" name="矩形 339015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17" name="文本框 339016"/>
                    <p:cNvSpPr txBox="1"/>
                    <p:nvPr/>
                  </p:nvSpPr>
                  <p:spPr>
                    <a:xfrm>
                      <a:off x="4176" y="2352"/>
                      <a:ext cx="480" cy="2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90d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18" name="组合 339017"/>
                  <p:cNvGrpSpPr/>
                  <p:nvPr/>
                </p:nvGrpSpPr>
                <p:grpSpPr>
                  <a:xfrm>
                    <a:off x="4176" y="3696"/>
                    <a:ext cx="480" cy="232"/>
                    <a:chOff x="4176" y="2352"/>
                    <a:chExt cx="480" cy="232"/>
                  </a:xfrm>
                </p:grpSpPr>
                <p:sp>
                  <p:nvSpPr>
                    <p:cNvPr id="339019" name="矩形 339018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20" name="文本框 339019"/>
                    <p:cNvSpPr txBox="1"/>
                    <p:nvPr/>
                  </p:nvSpPr>
                  <p:spPr>
                    <a:xfrm>
                      <a:off x="4176" y="2352"/>
                      <a:ext cx="480" cy="2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100d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9021" name="组合 339020"/>
                  <p:cNvGrpSpPr/>
                  <p:nvPr/>
                </p:nvGrpSpPr>
                <p:grpSpPr>
                  <a:xfrm>
                    <a:off x="4176" y="3888"/>
                    <a:ext cx="480" cy="233"/>
                    <a:chOff x="4176" y="2352"/>
                    <a:chExt cx="480" cy="233"/>
                  </a:xfrm>
                </p:grpSpPr>
                <p:sp>
                  <p:nvSpPr>
                    <p:cNvPr id="339022" name="矩形 339021"/>
                    <p:cNvSpPr/>
                    <p:nvPr/>
                  </p:nvSpPr>
                  <p:spPr>
                    <a:xfrm>
                      <a:off x="4176" y="2352"/>
                      <a:ext cx="480" cy="192"/>
                    </a:xfrm>
                    <a:prstGeom prst="rect">
                      <a:avLst/>
                    </a:prstGeom>
                    <a:noFill/>
                    <a:ln w="12700" cap="sq" cmpd="sng">
                      <a:solidFill>
                        <a:schemeClr val="tx1"/>
                      </a:solidFill>
                      <a:prstDash val="solid"/>
                      <a:miter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023" name="文本框 339022"/>
                    <p:cNvSpPr txBox="1"/>
                    <p:nvPr/>
                  </p:nvSpPr>
                  <p:spPr>
                    <a:xfrm>
                      <a:off x="4176" y="2353"/>
                      <a:ext cx="480" cy="23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10d</a:t>
                      </a:r>
                      <a:endParaRPr lang="en-US" altLang="zh-CN" sz="1600"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39024" name="组合 339023"/>
                <p:cNvGrpSpPr/>
                <p:nvPr/>
              </p:nvGrpSpPr>
              <p:grpSpPr>
                <a:xfrm>
                  <a:off x="4176" y="3647"/>
                  <a:ext cx="480" cy="233"/>
                  <a:chOff x="4176" y="2351"/>
                  <a:chExt cx="480" cy="233"/>
                </a:xfrm>
              </p:grpSpPr>
              <p:sp>
                <p:nvSpPr>
                  <p:cNvPr id="339025" name="矩形 339024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026" name="文本框 339025"/>
                  <p:cNvSpPr txBox="1"/>
                  <p:nvPr/>
                </p:nvSpPr>
                <p:spPr>
                  <a:xfrm>
                    <a:off x="4176" y="2351"/>
                    <a:ext cx="480" cy="23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600" b="1">
                        <a:latin typeface="Lucida Console" panose="020B0609040504020204" pitchFamily="49" charset="0"/>
                        <a:ea typeface="宋体" panose="02010600030101010101" pitchFamily="2" charset="-122"/>
                      </a:rPr>
                      <a:t>  ?</a:t>
                    </a:r>
                    <a:endParaRPr lang="en-US" altLang="zh-CN" sz="1600"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39027" name="组合 339026"/>
                <p:cNvGrpSpPr/>
                <p:nvPr/>
              </p:nvGrpSpPr>
              <p:grpSpPr>
                <a:xfrm>
                  <a:off x="4176" y="3840"/>
                  <a:ext cx="480" cy="233"/>
                  <a:chOff x="4176" y="2352"/>
                  <a:chExt cx="480" cy="233"/>
                </a:xfrm>
              </p:grpSpPr>
              <p:sp>
                <p:nvSpPr>
                  <p:cNvPr id="339028" name="矩形 339027"/>
                  <p:cNvSpPr/>
                  <p:nvPr/>
                </p:nvSpPr>
                <p:spPr>
                  <a:xfrm>
                    <a:off x="4176" y="2352"/>
                    <a:ext cx="480" cy="192"/>
                  </a:xfrm>
                  <a:prstGeom prst="rect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029" name="文本框 339028"/>
                  <p:cNvSpPr txBox="1"/>
                  <p:nvPr/>
                </p:nvSpPr>
                <p:spPr>
                  <a:xfrm>
                    <a:off x="4176" y="2352"/>
                    <a:ext cx="480" cy="23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sz="1600" b="1">
                      <a:solidFill>
                        <a:schemeClr val="tx2"/>
                      </a:solidFill>
                      <a:latin typeface="Lucida Console" panose="020B06090405040202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339030" name="直接连接符 339029"/>
              <p:cNvSpPr/>
              <p:nvPr/>
            </p:nvSpPr>
            <p:spPr>
              <a:xfrm>
                <a:off x="4896" y="1632"/>
                <a:ext cx="0" cy="219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39031" name="直接连接符 339030"/>
              <p:cNvSpPr/>
              <p:nvPr/>
            </p:nvSpPr>
            <p:spPr>
              <a:xfrm>
                <a:off x="4416" y="1632"/>
                <a:ext cx="0" cy="219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39032" name="直接连接符 339031"/>
              <p:cNvSpPr/>
              <p:nvPr/>
            </p:nvSpPr>
            <p:spPr>
              <a:xfrm>
                <a:off x="4896" y="3909"/>
                <a:ext cx="0" cy="219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39033" name="直接连接符 339032"/>
              <p:cNvSpPr/>
              <p:nvPr/>
            </p:nvSpPr>
            <p:spPr>
              <a:xfrm>
                <a:off x="4416" y="3909"/>
                <a:ext cx="0" cy="219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39034" name="文本框 339033"/>
              <p:cNvSpPr txBox="1"/>
              <p:nvPr/>
            </p:nvSpPr>
            <p:spPr>
              <a:xfrm>
                <a:off x="3996" y="1440"/>
                <a:ext cx="528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err="1"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ary</a:t>
                </a:r>
                <a:r>
                  <a:rPr lang="en-US" altLang="zh-CN" sz="1600"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</a:t>
                </a:r>
                <a:endPara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9035" name="组合 339034"/>
              <p:cNvGrpSpPr/>
              <p:nvPr/>
            </p:nvGrpSpPr>
            <p:grpSpPr>
              <a:xfrm>
                <a:off x="4416" y="1632"/>
                <a:ext cx="480" cy="212"/>
                <a:chOff x="4176" y="2352"/>
                <a:chExt cx="480" cy="233"/>
              </a:xfrm>
            </p:grpSpPr>
            <p:sp>
              <p:nvSpPr>
                <p:cNvPr id="339036" name="矩形 339035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037" name="文本框 339036"/>
                <p:cNvSpPr txBox="1"/>
                <p:nvPr/>
              </p:nvSpPr>
              <p:spPr>
                <a:xfrm>
                  <a:off x="4176" y="2352"/>
                  <a:ext cx="480" cy="23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 20d</a:t>
                  </a:r>
                  <a:endParaRPr lang="en-US" altLang="zh-CN" sz="1600"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9038" name="直接连接符 339037"/>
              <p:cNvSpPr/>
              <p:nvPr/>
            </p:nvSpPr>
            <p:spPr>
              <a:xfrm>
                <a:off x="4416" y="1248"/>
                <a:ext cx="0" cy="384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39039" name="组合 339038"/>
              <p:cNvGrpSpPr/>
              <p:nvPr/>
            </p:nvGrpSpPr>
            <p:grpSpPr>
              <a:xfrm>
                <a:off x="4416" y="1450"/>
                <a:ext cx="480" cy="212"/>
                <a:chOff x="4176" y="2352"/>
                <a:chExt cx="480" cy="233"/>
              </a:xfrm>
            </p:grpSpPr>
            <p:sp>
              <p:nvSpPr>
                <p:cNvPr id="339040" name="矩形 339039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041" name="文本框 339040"/>
                <p:cNvSpPr txBox="1"/>
                <p:nvPr/>
              </p:nvSpPr>
              <p:spPr>
                <a:xfrm>
                  <a:off x="4176" y="2352"/>
                  <a:ext cx="480" cy="23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>
                      <a:latin typeface="Lucida Console" panose="020B0609040504020204" pitchFamily="49" charset="0"/>
                      <a:ea typeface="宋体" panose="02010600030101010101" pitchFamily="2" charset="-122"/>
                    </a:rPr>
                    <a:t> 10d</a:t>
                  </a:r>
                  <a:endParaRPr lang="en-US" altLang="zh-CN" sz="1600"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9042" name="直接连接符 339041"/>
              <p:cNvSpPr/>
              <p:nvPr/>
            </p:nvSpPr>
            <p:spPr>
              <a:xfrm>
                <a:off x="4896" y="1248"/>
                <a:ext cx="0" cy="384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39043" name="组合 339042"/>
              <p:cNvGrpSpPr/>
              <p:nvPr/>
            </p:nvGrpSpPr>
            <p:grpSpPr>
              <a:xfrm>
                <a:off x="4416" y="3903"/>
                <a:ext cx="480" cy="212"/>
                <a:chOff x="4176" y="2352"/>
                <a:chExt cx="480" cy="233"/>
              </a:xfrm>
            </p:grpSpPr>
            <p:sp>
              <p:nvSpPr>
                <p:cNvPr id="339044" name="矩形 339043"/>
                <p:cNvSpPr/>
                <p:nvPr/>
              </p:nvSpPr>
              <p:spPr>
                <a:xfrm>
                  <a:off x="4176" y="2352"/>
                  <a:ext cx="480" cy="192"/>
                </a:xfrm>
                <a:prstGeom prst="rect">
                  <a:avLst/>
                </a:prstGeom>
                <a:noFill/>
                <a:ln w="127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045" name="文本框 339044"/>
                <p:cNvSpPr txBox="1"/>
                <p:nvPr/>
              </p:nvSpPr>
              <p:spPr>
                <a:xfrm>
                  <a:off x="4176" y="2352"/>
                  <a:ext cx="480" cy="23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sz="1600" b="1">
                    <a:latin typeface="Lucida Console" panose="020B0609040504020204" pitchFamily="49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9046" name="文本框 339045"/>
              <p:cNvSpPr txBox="1"/>
              <p:nvPr/>
            </p:nvSpPr>
            <p:spPr>
              <a:xfrm>
                <a:off x="3840" y="3168"/>
                <a:ext cx="720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count</a:t>
                </a:r>
                <a:endPara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047" name="文本框 339046"/>
              <p:cNvSpPr txBox="1"/>
              <p:nvPr/>
            </p:nvSpPr>
            <p:spPr>
              <a:xfrm>
                <a:off x="3984" y="3360"/>
                <a:ext cx="528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sum</a:t>
                </a:r>
                <a:endPara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048" name="文本框 339047"/>
              <p:cNvSpPr txBox="1"/>
              <p:nvPr/>
            </p:nvSpPr>
            <p:spPr>
              <a:xfrm>
                <a:off x="3840" y="3552"/>
                <a:ext cx="720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dirty="0"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table</a:t>
                </a:r>
                <a:endParaRPr lang="en-US" altLang="zh-CN" sz="1600" dirty="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9050" name="文本框 339049"/>
            <p:cNvSpPr txBox="1"/>
            <p:nvPr/>
          </p:nvSpPr>
          <p:spPr>
            <a:xfrm>
              <a:off x="4944" y="864"/>
              <a:ext cx="432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0000</a:t>
              </a:r>
              <a:endParaRPr lang="en-US" altLang="zh-CN" sz="14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9051" name="文本框 339050"/>
            <p:cNvSpPr txBox="1"/>
            <p:nvPr/>
          </p:nvSpPr>
          <p:spPr>
            <a:xfrm>
              <a:off x="4944" y="2640"/>
              <a:ext cx="432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0014</a:t>
              </a:r>
              <a:endParaRPr lang="en-US" altLang="zh-CN" sz="14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9052" name="文本框 339051"/>
            <p:cNvSpPr txBox="1"/>
            <p:nvPr/>
          </p:nvSpPr>
          <p:spPr>
            <a:xfrm>
              <a:off x="4944" y="2832"/>
              <a:ext cx="432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0016</a:t>
              </a:r>
              <a:endParaRPr lang="en-US" altLang="zh-CN" sz="14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9054" name="文本框 339053"/>
            <p:cNvSpPr txBox="1"/>
            <p:nvPr/>
          </p:nvSpPr>
          <p:spPr>
            <a:xfrm>
              <a:off x="4944" y="3024"/>
              <a:ext cx="457" cy="1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0018 </a:t>
              </a:r>
              <a:endParaRPr lang="en-US" altLang="zh-CN" sz="14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9049" name="文本框 339048"/>
          <p:cNvSpPr txBox="1"/>
          <p:nvPr/>
        </p:nvSpPr>
        <p:spPr>
          <a:xfrm>
            <a:off x="7369809" y="4859815"/>
            <a:ext cx="762000" cy="8969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0000</a:t>
            </a:r>
            <a:endParaRPr lang="en-US" altLang="zh-CN" sz="16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0014</a:t>
            </a:r>
            <a:endParaRPr lang="en-US" altLang="zh-CN" sz="16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0016</a:t>
            </a:r>
            <a:endParaRPr lang="en-US" altLang="zh-CN" sz="16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96312" y="4886643"/>
            <a:ext cx="52197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BX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49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0774" y="6530512"/>
            <a:ext cx="586408" cy="280119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46" name="文本框 338945"/>
          <p:cNvSpPr txBox="1"/>
          <p:nvPr/>
        </p:nvSpPr>
        <p:spPr>
          <a:xfrm>
            <a:off x="2915816" y="252310"/>
            <a:ext cx="3581400" cy="6418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proadd</a:t>
            </a:r>
            <a:r>
              <a:rPr lang="en-US" altLang="zh-CN" sz="18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proc</a:t>
            </a:r>
            <a:r>
              <a:rPr lang="en-US" altLang="zh-CN" sz="18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near</a:t>
            </a:r>
            <a:endParaRPr lang="en-US" altLang="zh-CN" sz="18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push  ax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push  cx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push 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si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push  di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si</a:t>
            </a:r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, [</a:t>
            </a:r>
            <a:r>
              <a:rPr lang="en-US" altLang="zh-CN" sz="18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di, [bx+2]</a:t>
            </a:r>
            <a:endParaRPr lang="en-US" altLang="zh-CN" sz="18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cx, [di]</a:t>
            </a:r>
            <a:endParaRPr lang="en-US" altLang="zh-CN" sz="18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di, [bx+4]</a:t>
            </a:r>
            <a:endParaRPr lang="en-US" altLang="zh-CN" sz="18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xor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ax, ax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next:    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add   ax, [</a:t>
            </a:r>
            <a:r>
              <a:rPr lang="en-US" altLang="zh-CN" sz="18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si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]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add  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si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, 2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loop  next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[</a:t>
            </a:r>
            <a:r>
              <a:rPr lang="en-US" altLang="zh-CN" sz="18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di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],ax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pop   di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pop   </a:t>
            </a:r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si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pop   cx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pop   ax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ret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proadd</a:t>
            </a:r>
            <a:r>
              <a:rPr lang="en-US" altLang="zh-CN" sz="18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endp</a:t>
            </a:r>
            <a:endParaRPr lang="en-US" altLang="zh-CN" sz="18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code    ends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end   main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767735" y="477996"/>
          <a:ext cx="2026920" cy="583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  <a:gridCol w="1013460"/>
              </a:tblGrid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SP2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SP1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IP(main)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SP0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9" y="1052736"/>
            <a:ext cx="2492375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0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调用的</a:t>
            </a:r>
            <a:r>
              <a:rPr lang="zh-CN" altLang="en-US" dirty="0">
                <a:solidFill>
                  <a:schemeClr val="tx1"/>
                </a:solidFill>
              </a:rPr>
              <a:t>执行过程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9139" name="Rectangle 3"/>
          <p:cNvSpPr>
            <a:spLocks noGrp="1"/>
          </p:cNvSpPr>
          <p:nvPr>
            <p:ph idx="1"/>
          </p:nvPr>
        </p:nvSpPr>
        <p:spPr>
          <a:xfrm>
            <a:off x="684213" y="2060575"/>
            <a:ext cx="8064500" cy="43211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保护断点；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将调用指令的下一条指令的地址（断点）压入堆栈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获取子过程的入口地址；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子过程第1条指令的偏移地址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执行子过程，含相应参数的保存及恢复；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恢复断点，返回原程序。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将断点偏移地址由堆栈弹出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436096" y="188640"/>
          <a:ext cx="3528392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1" imgW="2221865" imgH="1459865" progId="Visio.Drawing.11">
                  <p:embed/>
                </p:oleObj>
              </mc:Choice>
              <mc:Fallback>
                <p:oleObj name="Visio" r:id="rId1" imgW="2221865" imgH="1459865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88640"/>
                        <a:ext cx="3528392" cy="25034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9988" name="矩形 339987"/>
          <p:cNvSpPr/>
          <p:nvPr/>
        </p:nvSpPr>
        <p:spPr>
          <a:xfrm>
            <a:off x="876300" y="440055"/>
            <a:ext cx="7391400" cy="458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例：累加数组中的元素（</a:t>
            </a:r>
            <a:r>
              <a: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通过堆栈传送参数地址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data  segment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err="1">
                <a:latin typeface="Lucida Console" panose="020B0609040504020204" pitchFamily="49" charset="0"/>
                <a:ea typeface="宋体" panose="02010600030101010101" pitchFamily="2" charset="-122"/>
              </a:rPr>
              <a:t>      ary    dw</a:t>
            </a: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 10,20,30,40,50,60,70,80,90,100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err="1">
                <a:latin typeface="Lucida Console" panose="020B0609040504020204" pitchFamily="49" charset="0"/>
                <a:ea typeface="宋体" panose="02010600030101010101" pitchFamily="2" charset="-122"/>
              </a:rPr>
              <a:t>      count  dw</a:t>
            </a: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 10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err="1">
                <a:latin typeface="Lucida Console" panose="020B0609040504020204" pitchFamily="49" charset="0"/>
                <a:ea typeface="宋体" panose="02010600030101010101" pitchFamily="2" charset="-122"/>
              </a:rPr>
              <a:t>      sum    dw</a:t>
            </a: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 ?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data  ends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stack segment   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err="1">
                <a:latin typeface="Lucida Console" panose="020B0609040504020204" pitchFamily="49" charset="0"/>
                <a:ea typeface="宋体" panose="02010600030101010101" pitchFamily="2" charset="-122"/>
              </a:rPr>
              <a:t>      dw   </a:t>
            </a: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100    dup (?)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err="1">
                <a:latin typeface="Lucida Console" panose="020B0609040504020204" pitchFamily="49" charset="0"/>
                <a:ea typeface="宋体" panose="02010600030101010101" pitchFamily="2" charset="-122"/>
              </a:rPr>
              <a:t>      tos  </a:t>
            </a: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label  word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>
                <a:latin typeface="Lucida Console" panose="020B0609040504020204" pitchFamily="49" charset="0"/>
                <a:ea typeface="宋体" panose="02010600030101010101" pitchFamily="2" charset="-122"/>
              </a:rPr>
              <a:t>stack ends</a:t>
            </a:r>
            <a:endParaRPr lang="en-US" altLang="zh-CN" sz="2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994" name="文本框 340993"/>
          <p:cNvSpPr txBox="1"/>
          <p:nvPr/>
        </p:nvSpPr>
        <p:spPr>
          <a:xfrm>
            <a:off x="458763" y="117693"/>
            <a:ext cx="8280920" cy="67403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code1 segment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main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proc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far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assume  cs:code1,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ds:data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ss:stack</a:t>
            </a:r>
            <a:endParaRPr lang="en-US" altLang="zh-CN" sz="2400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start: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ax,  stack</a:t>
            </a:r>
            <a:endParaRPr lang="en-US" altLang="zh-CN" sz="2400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ss</a:t>
            </a:r>
            <a:r>
              <a:rPr lang="en-US" altLang="zh-CN" sz="2400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,  ax</a:t>
            </a:r>
            <a:endParaRPr lang="en-US" altLang="zh-CN" sz="2400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2400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,  offset 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tos</a:t>
            </a:r>
            <a:endParaRPr lang="en-US" altLang="zh-CN" sz="2400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ax,  data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ds,  ax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 smtClean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,  offset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ary</a:t>
            </a:r>
            <a:endParaRPr lang="en-US" altLang="zh-CN" sz="24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push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endParaRPr lang="en-US" altLang="zh-CN" sz="24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,  offset  count</a:t>
            </a:r>
            <a:endParaRPr lang="en-US" altLang="zh-CN" sz="24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push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endParaRPr lang="en-US" altLang="zh-CN" sz="24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,  offset  sum</a:t>
            </a:r>
            <a:endParaRPr lang="en-US" altLang="zh-CN" sz="24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push    </a:t>
            </a:r>
            <a:r>
              <a:rPr lang="en-US" altLang="zh-CN" sz="2400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bx</a:t>
            </a:r>
            <a:endParaRPr lang="en-US" altLang="zh-CN" sz="2400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call    far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proadd</a:t>
            </a:r>
            <a:endParaRPr lang="en-US" altLang="zh-CN" sz="2400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ax,  4c00h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    21h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main 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endp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code1 ends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38679" y="6361137"/>
            <a:ext cx="496887" cy="4762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0" eaLnBrk="1" hangingPunct="1"/>
            <a:fld id="{9A0DB2DC-4C9A-4742-B13C-FB6460FD3503}" type="slidenum"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3762" name="组合 373761"/>
          <p:cNvGrpSpPr/>
          <p:nvPr/>
        </p:nvGrpSpPr>
        <p:grpSpPr>
          <a:xfrm>
            <a:off x="831215" y="219075"/>
            <a:ext cx="5529263" cy="6264275"/>
            <a:chOff x="720" y="192"/>
            <a:chExt cx="3483" cy="3946"/>
          </a:xfrm>
        </p:grpSpPr>
        <p:sp>
          <p:nvSpPr>
            <p:cNvPr id="373763" name="文本框 373762"/>
            <p:cNvSpPr txBox="1"/>
            <p:nvPr/>
          </p:nvSpPr>
          <p:spPr>
            <a:xfrm>
              <a:off x="720" y="192"/>
              <a:ext cx="1776" cy="394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code2    segment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assume cs:code2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b="1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proadd   </a:t>
              </a:r>
              <a:r>
                <a:rPr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proc  far</a:t>
              </a:r>
              <a:endParaRPr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2000" b="1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push  bp</a:t>
              </a:r>
              <a:endParaRPr lang="en-US" altLang="zh-CN" sz="2000" b="1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000" b="1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mov   bp</a:t>
              </a: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, sp</a:t>
              </a:r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push  ax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push  cx</a:t>
              </a:r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push  si</a:t>
              </a:r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push  di</a:t>
              </a:r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mov   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si,[</a:t>
              </a:r>
              <a:r>
                <a:rPr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bp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+0ah]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mov   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di,[</a:t>
              </a:r>
              <a:r>
                <a:rPr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bp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+8]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mov   cx,[di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]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mov   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di,[</a:t>
              </a:r>
              <a:r>
                <a:rPr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bp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+6]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code2    ends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       end start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3764" name="文本框 373763"/>
            <p:cNvSpPr txBox="1"/>
            <p:nvPr/>
          </p:nvSpPr>
          <p:spPr>
            <a:xfrm>
              <a:off x="2592" y="912"/>
              <a:ext cx="1611" cy="3015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xor   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ax,  ax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next: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add   ax,  [</a:t>
              </a:r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si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]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add   si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,  2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loop  next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mov   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di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],ax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pop   di</a:t>
              </a:r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pop   si</a:t>
              </a:r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pop   cx</a:t>
              </a:r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pop   ax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pop   bp</a:t>
              </a:r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ret   6</a:t>
              </a:r>
              <a:endParaRPr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800" b="1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proadd  endp</a:t>
              </a:r>
              <a:endParaRPr lang="en-US" altLang="zh-CN" sz="1800" b="1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3765" name="矩形 373764"/>
            <p:cNvSpPr/>
            <p:nvPr/>
          </p:nvSpPr>
          <p:spPr>
            <a:xfrm>
              <a:off x="960" y="3312"/>
              <a:ext cx="1296" cy="384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66" name="右箭头 373765"/>
            <p:cNvSpPr/>
            <p:nvPr/>
          </p:nvSpPr>
          <p:spPr>
            <a:xfrm>
              <a:off x="2208" y="3360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noFill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3769" name="矩形 373768"/>
          <p:cNvSpPr/>
          <p:nvPr/>
        </p:nvSpPr>
        <p:spPr>
          <a:xfrm>
            <a:off x="8153400" y="3657600"/>
            <a:ext cx="855663" cy="2419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5000"/>
              </a:lnSpc>
            </a:pPr>
            <a:r>
              <a: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(ip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)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(cs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)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sum</a:t>
            </a:r>
            <a:endParaRPr lang="en-US" altLang="zh-CN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count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array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grpSp>
        <p:nvGrpSpPr>
          <p:cNvPr id="373797" name="组合 373796"/>
          <p:cNvGrpSpPr/>
          <p:nvPr/>
        </p:nvGrpSpPr>
        <p:grpSpPr>
          <a:xfrm>
            <a:off x="7315200" y="1676400"/>
            <a:ext cx="1600200" cy="3797300"/>
            <a:chOff x="4608" y="1056"/>
            <a:chExt cx="1008" cy="2392"/>
          </a:xfrm>
        </p:grpSpPr>
        <p:sp>
          <p:nvSpPr>
            <p:cNvPr id="373770" name="直接连接符 373769"/>
            <p:cNvSpPr/>
            <p:nvPr/>
          </p:nvSpPr>
          <p:spPr>
            <a:xfrm>
              <a:off x="5136" y="1056"/>
              <a:ext cx="0" cy="24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3773" name="矩形 373772"/>
            <p:cNvSpPr/>
            <p:nvPr/>
          </p:nvSpPr>
          <p:spPr>
            <a:xfrm>
              <a:off x="5136" y="168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74" name="矩形 373773"/>
            <p:cNvSpPr/>
            <p:nvPr/>
          </p:nvSpPr>
          <p:spPr>
            <a:xfrm>
              <a:off x="5136" y="1920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75" name="矩形 373774"/>
            <p:cNvSpPr/>
            <p:nvPr/>
          </p:nvSpPr>
          <p:spPr>
            <a:xfrm>
              <a:off x="5136" y="212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76" name="矩形 373775"/>
            <p:cNvSpPr/>
            <p:nvPr/>
          </p:nvSpPr>
          <p:spPr>
            <a:xfrm>
              <a:off x="5136" y="234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77" name="矩形 373776"/>
            <p:cNvSpPr/>
            <p:nvPr/>
          </p:nvSpPr>
          <p:spPr>
            <a:xfrm>
              <a:off x="5136" y="256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78" name="矩形 373777"/>
            <p:cNvSpPr/>
            <p:nvPr/>
          </p:nvSpPr>
          <p:spPr>
            <a:xfrm>
              <a:off x="5136" y="278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79" name="矩形 373778"/>
            <p:cNvSpPr/>
            <p:nvPr/>
          </p:nvSpPr>
          <p:spPr>
            <a:xfrm>
              <a:off x="5136" y="300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80" name="矩形 373779"/>
            <p:cNvSpPr/>
            <p:nvPr/>
          </p:nvSpPr>
          <p:spPr>
            <a:xfrm>
              <a:off x="5136" y="322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82" name="矩形 373781"/>
            <p:cNvSpPr/>
            <p:nvPr/>
          </p:nvSpPr>
          <p:spPr>
            <a:xfrm>
              <a:off x="5136" y="124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83" name="矩形 373782"/>
            <p:cNvSpPr/>
            <p:nvPr/>
          </p:nvSpPr>
          <p:spPr>
            <a:xfrm>
              <a:off x="5136" y="1468"/>
              <a:ext cx="473" cy="22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784" name="直接连接符 373783"/>
            <p:cNvSpPr/>
            <p:nvPr/>
          </p:nvSpPr>
          <p:spPr>
            <a:xfrm>
              <a:off x="5616" y="1056"/>
              <a:ext cx="0" cy="24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3785" name="矩形 373784"/>
            <p:cNvSpPr/>
            <p:nvPr/>
          </p:nvSpPr>
          <p:spPr>
            <a:xfrm>
              <a:off x="4608" y="2352"/>
              <a:ext cx="550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    </a:t>
              </a: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373786" name="组合 373785"/>
            <p:cNvGrpSpPr/>
            <p:nvPr/>
          </p:nvGrpSpPr>
          <p:grpSpPr>
            <a:xfrm>
              <a:off x="4608" y="1200"/>
              <a:ext cx="960" cy="922"/>
              <a:chOff x="4512" y="1200"/>
              <a:chExt cx="960" cy="922"/>
            </a:xfrm>
          </p:grpSpPr>
          <p:sp>
            <p:nvSpPr>
              <p:cNvPr id="373787" name="矩形 373786"/>
              <p:cNvSpPr/>
              <p:nvPr/>
            </p:nvSpPr>
            <p:spPr>
              <a:xfrm>
                <a:off x="4992" y="1200"/>
                <a:ext cx="480" cy="92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 (</a:t>
                </a:r>
                <a:r>
                  <a:rPr lang="en-US" altLang="zh-CN" sz="1800" err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di</a:t>
                </a:r>
                <a:r>
                  <a:rPr lang="en-US" altLang="zh-CN" sz="18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err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 (si</a:t>
                </a:r>
                <a:r>
                  <a:rPr lang="en-US" altLang="zh-CN" sz="18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err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 (cx</a:t>
                </a:r>
                <a:r>
                  <a:rPr lang="en-US" altLang="zh-CN" sz="18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 (ax)</a:t>
                </a:r>
                <a:endPara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3788" name="矩形 373787"/>
              <p:cNvSpPr/>
              <p:nvPr/>
            </p:nvSpPr>
            <p:spPr>
              <a:xfrm>
                <a:off x="4512" y="1248"/>
                <a:ext cx="550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(sp)</a:t>
                </a:r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</a:t>
                </a:r>
                <a:endPara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3791" name="矩形 373790"/>
            <p:cNvSpPr/>
            <p:nvPr/>
          </p:nvSpPr>
          <p:spPr>
            <a:xfrm>
              <a:off x="4608" y="2112"/>
              <a:ext cx="550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600" b="1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bp</a:t>
              </a: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)</a:t>
              </a: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3792" name="矩形 373791"/>
            <p:cNvSpPr/>
            <p:nvPr/>
          </p:nvSpPr>
          <p:spPr>
            <a:xfrm>
              <a:off x="5136" y="2112"/>
              <a:ext cx="464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180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(bp</a:t>
              </a:r>
              <a:r>
                <a:rPr lang="en-US" altLang="zh-CN" sz="1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3793" name="矩形 373792"/>
          <p:cNvSpPr/>
          <p:nvPr/>
        </p:nvSpPr>
        <p:spPr>
          <a:xfrm>
            <a:off x="6705600" y="5105400"/>
            <a:ext cx="148431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bp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</a:rPr>
              <a:t>)+0ah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73806" name="组合 373805"/>
          <p:cNvGrpSpPr/>
          <p:nvPr/>
        </p:nvGrpSpPr>
        <p:grpSpPr>
          <a:xfrm>
            <a:off x="6934200" y="4495800"/>
            <a:ext cx="1981200" cy="1600200"/>
            <a:chOff x="4368" y="2832"/>
            <a:chExt cx="1248" cy="1008"/>
          </a:xfrm>
        </p:grpSpPr>
        <p:grpSp>
          <p:nvGrpSpPr>
            <p:cNvPr id="373798" name="组合 373797"/>
            <p:cNvGrpSpPr/>
            <p:nvPr/>
          </p:nvGrpSpPr>
          <p:grpSpPr>
            <a:xfrm>
              <a:off x="4368" y="2832"/>
              <a:ext cx="781" cy="404"/>
              <a:chOff x="4368" y="2832"/>
              <a:chExt cx="781" cy="404"/>
            </a:xfrm>
          </p:grpSpPr>
          <p:sp>
            <p:nvSpPr>
              <p:cNvPr id="373794" name="矩形 373793"/>
              <p:cNvSpPr/>
              <p:nvPr/>
            </p:nvSpPr>
            <p:spPr>
              <a:xfrm>
                <a:off x="4368" y="3024"/>
                <a:ext cx="781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 (</a:t>
                </a:r>
                <a:r>
                  <a:rPr lang="en-US" altLang="zh-CN" sz="16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bp</a:t>
                </a:r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)+8</a:t>
                </a:r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</a:t>
                </a:r>
                <a:endPara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3795" name="矩形 373794"/>
              <p:cNvSpPr/>
              <p:nvPr/>
            </p:nvSpPr>
            <p:spPr>
              <a:xfrm>
                <a:off x="4368" y="2832"/>
                <a:ext cx="781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 (</a:t>
                </a:r>
                <a:r>
                  <a:rPr lang="en-US" altLang="zh-CN" sz="16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bp</a:t>
                </a:r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</a:rPr>
                  <a:t>)+6</a:t>
                </a:r>
                <a:r>
                  <a:rPr lang="en-US" altLang="zh-CN" sz="16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Console" panose="020B0609040504020204" pitchFamily="49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</a:t>
                </a:r>
                <a:endPara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Console" panose="020B0609040504020204" pitchFamily="49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3799" name="矩形 373798"/>
            <p:cNvSpPr/>
            <p:nvPr/>
          </p:nvSpPr>
          <p:spPr>
            <a:xfrm>
              <a:off x="5136" y="3456"/>
              <a:ext cx="480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3800" name="直接连接符 373799"/>
            <p:cNvSpPr/>
            <p:nvPr/>
          </p:nvSpPr>
          <p:spPr>
            <a:xfrm>
              <a:off x="5136" y="3648"/>
              <a:ext cx="0" cy="1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3801" name="直接连接符 373800"/>
            <p:cNvSpPr/>
            <p:nvPr/>
          </p:nvSpPr>
          <p:spPr>
            <a:xfrm>
              <a:off x="5616" y="3648"/>
              <a:ext cx="0" cy="19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3802" name="文本框 373801"/>
            <p:cNvSpPr txBox="1"/>
            <p:nvPr/>
          </p:nvSpPr>
          <p:spPr>
            <a:xfrm>
              <a:off x="4512" y="3408"/>
              <a:ext cx="81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tos</a:t>
              </a:r>
              <a:endParaRPr lang="en-US" altLang="zh-CN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805" name="直接连接符 373804"/>
            <p:cNvSpPr/>
            <p:nvPr/>
          </p:nvSpPr>
          <p:spPr>
            <a:xfrm>
              <a:off x="4848" y="3600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2804" name="文本框 332803"/>
          <p:cNvSpPr txBox="1"/>
          <p:nvPr/>
        </p:nvSpPr>
        <p:spPr>
          <a:xfrm>
            <a:off x="981075" y="381000"/>
            <a:ext cx="7629525" cy="60953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例：十六进制到十进制的转换（</a:t>
            </a:r>
            <a:r>
              <a: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通过寄存器传送参数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 eaLnBrk="0" hangingPunct="0">
              <a:lnSpc>
                <a:spcPct val="90000"/>
              </a:lnSpc>
            </a:pPr>
            <a:endParaRPr lang="zh-CN" altLang="en-US" b="1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lvl="2" algn="just" eaLnBrk="0" hangingPunct="0">
              <a:lnSpc>
                <a:spcPct val="90000"/>
              </a:lnSpc>
            </a:pPr>
            <a:r>
              <a:rPr lang="en-US" altLang="zh-CN" sz="200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hexidec</a:t>
            </a: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segment             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楷体_GB2312" pitchFamily="49" charset="-122"/>
              </a:rPr>
              <a:t>16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10</a:t>
            </a:r>
            <a:endParaRPr lang="en-US" altLang="zh-CN" sz="1800">
              <a:solidFill>
                <a:schemeClr val="tx2"/>
              </a:solidFill>
              <a:latin typeface="Lucida Console" panose="020B0609040504020204" pitchFamily="49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2" algn="just" eaLnBrk="0" hangingPunct="0">
              <a:lnSpc>
                <a:spcPct val="90000"/>
              </a:lnSpc>
            </a:pP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         assume cs: hexidec </a:t>
            </a:r>
            <a:endParaRPr lang="en-US" altLang="zh-CN" sz="2000" err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algn="just" eaLnBrk="0" hangingPunct="0">
              <a:lnSpc>
                <a:spcPct val="9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main     proc   far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algn="just" eaLnBrk="0" hangingPunct="0">
              <a:lnSpc>
                <a:spcPct val="90000"/>
              </a:lnSpc>
            </a:pP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start:   push   ds</a:t>
            </a:r>
            <a:endParaRPr lang="en-US" altLang="zh-CN" sz="2000" err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sub    ax, ax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   push   ax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algn="just" eaLnBrk="0" hangingPunct="0">
              <a:lnSpc>
                <a:spcPct val="9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repeat: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   call   </a:t>
            </a:r>
            <a:r>
              <a:rPr lang="en-US" altLang="zh-CN" sz="200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hexibin      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楷体_GB2312" pitchFamily="49" charset="-122"/>
              </a:rPr>
              <a:t>16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2</a:t>
            </a:r>
            <a:endParaRPr lang="en-US" altLang="zh-CN" sz="1800">
              <a:solidFill>
                <a:schemeClr val="tx2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   call   </a:t>
            </a:r>
            <a:r>
              <a:rPr lang="en-US" altLang="zh-CN" sz="200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crlf</a:t>
            </a:r>
            <a:endParaRPr lang="en-US" altLang="zh-CN" sz="2000" err="1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call   </a:t>
            </a:r>
            <a:r>
              <a:rPr lang="en-US" altLang="zh-CN" sz="200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binidec      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楷体_GB2312" pitchFamily="49" charset="-122"/>
              </a:rPr>
              <a:t>2</a:t>
            </a:r>
            <a:r>
              <a:rPr lang="en-US" altLang="zh-CN" sz="1800">
                <a:solidFill>
                  <a:schemeClr val="tx2"/>
                </a:solidFill>
                <a:latin typeface="Lucida Console" panose="020B0609040504020204" pitchFamily="49" charset="0"/>
                <a:ea typeface="楷体_GB2312" pitchFamily="49" charset="-122"/>
                <a:sym typeface="Symbol" panose="05050102010706020507" pitchFamily="18" charset="2"/>
              </a:rPr>
              <a:t>10</a:t>
            </a:r>
            <a:endParaRPr lang="en-US" altLang="zh-CN" sz="180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   call   </a:t>
            </a:r>
            <a:r>
              <a:rPr lang="en-US" altLang="zh-CN" sz="200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crlf</a:t>
            </a:r>
            <a:endParaRPr lang="en-US" altLang="zh-CN" sz="2000" err="1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      jmp  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repeat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algn="just" eaLnBrk="0" hangingPunct="0">
              <a:lnSpc>
                <a:spcPct val="90000"/>
              </a:lnSpc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   ret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algn="just" eaLnBrk="0" hangingPunct="0">
              <a:lnSpc>
                <a:spcPct val="90000"/>
              </a:lnSpc>
            </a:pP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main     endp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algn="just" eaLnBrk="0" hangingPunct="0"/>
            <a:r>
              <a:rPr lang="en-US" altLang="zh-CN" sz="200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  <a:endParaRPr lang="en-US" altLang="zh-CN" sz="200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algn="just" eaLnBrk="0" hangingPunct="0"/>
            <a:r>
              <a:rPr lang="en-US" altLang="zh-CN" sz="200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  <a:endParaRPr lang="en-US" altLang="zh-CN" sz="200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algn="just" eaLnBrk="0" hangingPunct="0"/>
            <a:r>
              <a:rPr lang="en-US" altLang="zh-CN" sz="200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……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0" hangingPunct="0"/>
            <a:r>
              <a:rPr lang="en-US" altLang="zh-CN" sz="200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hexidec</a:t>
            </a:r>
            <a:r>
              <a:rPr lang="en-US" altLang="zh-CN" sz="2000" err="1"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ends</a:t>
            </a:r>
            <a:endParaRPr lang="en-US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               end    start</a:t>
            </a:r>
            <a:endParaRPr lang="en-US" altLang="zh-CN" sz="2000" b="1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32" name="组合 333831"/>
          <p:cNvGrpSpPr/>
          <p:nvPr/>
        </p:nvGrpSpPr>
        <p:grpSpPr>
          <a:xfrm>
            <a:off x="1447800" y="228600"/>
            <a:ext cx="7315200" cy="6381750"/>
            <a:chOff x="912" y="144"/>
            <a:chExt cx="4608" cy="4020"/>
          </a:xfrm>
        </p:grpSpPr>
        <p:sp>
          <p:nvSpPr>
            <p:cNvPr id="333827" name="文本框 333826"/>
            <p:cNvSpPr txBox="1"/>
            <p:nvPr/>
          </p:nvSpPr>
          <p:spPr>
            <a:xfrm>
              <a:off x="912" y="384"/>
              <a:ext cx="1920" cy="277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altLang="zh-CN" sz="1600" b="1" err="1">
                  <a:solidFill>
                    <a:schemeClr val="tx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hexibin   </a:t>
              </a:r>
              <a:r>
                <a:rPr lang="en-US" altLang="zh-CN" sz="1600" b="1">
                  <a:solidFill>
                    <a:schemeClr val="tx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proc  near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mov   bx</a:t>
              </a:r>
              <a:r>
                <a:rPr lang="en-US" altLang="zh-CN" sz="16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, 0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newchar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: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mov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ah, 1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int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21h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sub   al, 30h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jl 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exit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cmp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al, 10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jl 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add_to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sub   al, 27h 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cmp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al, 0ah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jl 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exit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cmp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al, 10h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jge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exit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add_to: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mov   cl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, 4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shl   bx, cl</a:t>
              </a:r>
              <a:endParaRPr lang="en-US" altLang="zh-CN" sz="1600" err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mov 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ah, 0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add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bx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, ax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lvl="1"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jmp   newchar</a:t>
              </a:r>
              <a:endParaRPr lang="en-US" altLang="zh-CN" sz="1600" err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exit:   ret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lang="en-US" altLang="zh-CN" sz="1600" b="1" err="1">
                  <a:solidFill>
                    <a:schemeClr val="tx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hexibin   endp</a:t>
              </a:r>
              <a:endParaRPr lang="en-US" altLang="zh-CN" sz="1600" b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3828" name="文本框 333827"/>
            <p:cNvSpPr txBox="1"/>
            <p:nvPr/>
          </p:nvSpPr>
          <p:spPr>
            <a:xfrm>
              <a:off x="3456" y="144"/>
              <a:ext cx="2064" cy="22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 err="1">
                  <a:solidFill>
                    <a:schemeClr val="accent1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binidec  </a:t>
              </a:r>
              <a:r>
                <a:rPr lang="en-US" altLang="zh-CN" sz="1600" b="1">
                  <a:solidFill>
                    <a:schemeClr val="accent1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proc  near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cx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, 10000d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call  dec</a:t>
              </a:r>
              <a:r>
                <a:rPr lang="en-US" altLang="zh-CN" sz="16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_div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cx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, 1000d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call  dec</a:t>
              </a:r>
              <a:r>
                <a:rPr lang="en-US" altLang="zh-CN" sz="16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_div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cx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, 100d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call  dec</a:t>
              </a:r>
              <a:r>
                <a:rPr lang="en-US" altLang="zh-CN" sz="16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_div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cx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, 10d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call  dec</a:t>
              </a:r>
              <a:r>
                <a:rPr lang="en-US" altLang="zh-CN" sz="16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_div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cx</a:t>
              </a:r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, 1d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call  dec</a:t>
              </a:r>
              <a:r>
                <a:rPr lang="en-US" altLang="zh-CN" sz="16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_div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>
                  <a:latin typeface="Lucida Console" panose="020B0609040504020204" pitchFamily="49" charset="0"/>
                  <a:ea typeface="宋体" panose="02010600030101010101" pitchFamily="2" charset="-122"/>
                </a:rPr>
                <a:t>         ret</a:t>
              </a:r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1600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solidFill>
                    <a:schemeClr val="tx2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binidec  endp</a:t>
              </a:r>
              <a:endParaRPr lang="en-US" altLang="zh-CN" sz="1600" b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3829" name="文本框 333828"/>
            <p:cNvSpPr txBox="1"/>
            <p:nvPr/>
          </p:nvSpPr>
          <p:spPr>
            <a:xfrm>
              <a:off x="2976" y="2400"/>
              <a:ext cx="2112" cy="1764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dec</a:t>
              </a:r>
              <a:r>
                <a:rPr lang="en-US" altLang="zh-CN" sz="1600" b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_div  proc  near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</a:t>
              </a:r>
              <a:r>
                <a:rPr lang="en-US" altLang="zh-CN" sz="1600" b="1">
                  <a:latin typeface="Lucida Console" panose="020B0609040504020204" pitchFamily="49" charset="0"/>
                  <a:ea typeface="宋体" panose="02010600030101010101" pitchFamily="2" charset="-122"/>
                </a:rPr>
                <a:t>ax,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bx</a:t>
              </a:r>
              <a:endParaRPr lang="en-US" altLang="zh-CN" sz="1600" b="1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dx</a:t>
              </a:r>
              <a:r>
                <a:rPr lang="en-US" altLang="zh-CN" sz="1600" b="1">
                  <a:latin typeface="Lucida Console" panose="020B0609040504020204" pitchFamily="49" charset="0"/>
                  <a:ea typeface="宋体" panose="02010600030101010101" pitchFamily="2" charset="-122"/>
                </a:rPr>
                <a:t>, 0</a:t>
              </a:r>
              <a:endParaRPr lang="en-US" altLang="zh-CN" sz="1600" b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div   cx</a:t>
              </a:r>
              <a:endParaRPr lang="en-US" altLang="zh-CN" sz="1600" b="1" err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</a:t>
              </a:r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bx</a:t>
              </a:r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, dx</a:t>
              </a:r>
              <a:endParaRPr lang="en-US" altLang="zh-CN" sz="1600" b="1" err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</a:t>
              </a:r>
              <a:r>
                <a:rPr lang="en-US" altLang="zh-CN" sz="1600" b="1">
                  <a:latin typeface="Lucida Console" panose="020B0609040504020204" pitchFamily="49" charset="0"/>
                  <a:ea typeface="宋体" panose="02010600030101010101" pitchFamily="2" charset="-122"/>
                </a:rPr>
                <a:t>dl, al</a:t>
              </a:r>
              <a:endParaRPr lang="en-US" altLang="zh-CN" sz="1600" b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add   dl, 30h</a:t>
              </a:r>
              <a:endParaRPr lang="en-US" altLang="zh-CN" sz="1600" b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mov   </a:t>
              </a:r>
              <a:r>
                <a:rPr lang="en-US" altLang="zh-CN" sz="1600" b="1">
                  <a:latin typeface="Lucida Console" panose="020B0609040504020204" pitchFamily="49" charset="0"/>
                  <a:ea typeface="宋体" panose="02010600030101010101" pitchFamily="2" charset="-122"/>
                </a:rPr>
                <a:t>ah, 2</a:t>
              </a:r>
              <a:endParaRPr lang="en-US" altLang="zh-CN" sz="1600" b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int   </a:t>
              </a:r>
              <a:r>
                <a:rPr lang="en-US" altLang="zh-CN" sz="1600" b="1">
                  <a:latin typeface="Lucida Console" panose="020B0609040504020204" pitchFamily="49" charset="0"/>
                  <a:ea typeface="宋体" panose="02010600030101010101" pitchFamily="2" charset="-122"/>
                </a:rPr>
                <a:t>21h</a:t>
              </a:r>
              <a:endParaRPr lang="en-US" altLang="zh-CN" sz="1600" b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>
                  <a:latin typeface="Lucida Console" panose="020B0609040504020204" pitchFamily="49" charset="0"/>
                  <a:ea typeface="宋体" panose="02010600030101010101" pitchFamily="2" charset="-122"/>
                </a:rPr>
                <a:t>         ret</a:t>
              </a:r>
              <a:endParaRPr lang="en-US" altLang="zh-CN" sz="1600" b="1">
                <a:latin typeface="Lucida Console" panose="020B0609040504020204" pitchFamily="49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1600" b="1" err="1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dec_div  endp</a:t>
              </a:r>
              <a:endParaRPr lang="en-US" altLang="zh-CN" sz="1600" b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33830" name="矩形 333829"/>
            <p:cNvSpPr/>
            <p:nvPr/>
          </p:nvSpPr>
          <p:spPr>
            <a:xfrm>
              <a:off x="4224" y="2016"/>
              <a:ext cx="768" cy="144"/>
            </a:xfrm>
            <a:prstGeom prst="rect">
              <a:avLst/>
            </a:prstGeom>
            <a:solidFill>
              <a:schemeClr val="hlink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1" name="下箭头 333830"/>
            <p:cNvSpPr/>
            <p:nvPr/>
          </p:nvSpPr>
          <p:spPr>
            <a:xfrm>
              <a:off x="4800" y="2208"/>
              <a:ext cx="144" cy="528"/>
            </a:xfrm>
            <a:prstGeom prst="downArrow">
              <a:avLst>
                <a:gd name="adj1" fmla="val 50000"/>
                <a:gd name="adj2" fmla="val 91666"/>
              </a:avLst>
            </a:prstGeom>
            <a:solidFill>
              <a:schemeClr val="hlink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3833" name="文本框 333832"/>
          <p:cNvSpPr txBox="1"/>
          <p:nvPr/>
        </p:nvSpPr>
        <p:spPr>
          <a:xfrm>
            <a:off x="1752600" y="5334000"/>
            <a:ext cx="2057400" cy="12334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1    a    b    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31  61  62  35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3835" name="下箭头 333834"/>
          <p:cNvSpPr/>
          <p:nvPr/>
        </p:nvSpPr>
        <p:spPr>
          <a:xfrm>
            <a:off x="1981200" y="5791200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3836" name="下箭头 333835"/>
          <p:cNvSpPr/>
          <p:nvPr/>
        </p:nvSpPr>
        <p:spPr>
          <a:xfrm>
            <a:off x="2438400" y="5791200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3837" name="下箭头 333836"/>
          <p:cNvSpPr/>
          <p:nvPr/>
        </p:nvSpPr>
        <p:spPr>
          <a:xfrm>
            <a:off x="2895600" y="5791200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3838" name="下箭头 333837"/>
          <p:cNvSpPr/>
          <p:nvPr/>
        </p:nvSpPr>
        <p:spPr>
          <a:xfrm>
            <a:off x="3352800" y="5791200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3839" name="矩形 333838"/>
          <p:cNvSpPr/>
          <p:nvPr/>
        </p:nvSpPr>
        <p:spPr>
          <a:xfrm>
            <a:off x="1676400" y="5334000"/>
            <a:ext cx="2133600" cy="12954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2" name="文本框 348161"/>
          <p:cNvSpPr txBox="1"/>
          <p:nvPr/>
        </p:nvSpPr>
        <p:spPr>
          <a:xfrm>
            <a:off x="1981200" y="1371600"/>
            <a:ext cx="5943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just" eaLnBrk="0" hangingPunct="0"/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子程序的嵌套：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Monotype Sorts" pitchFamily="2" charset="2"/>
            </a:endParaRPr>
          </a:p>
          <a:p>
            <a:pPr algn="just" eaLnBrk="0" hangingPunct="0"/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algn="just" eaLnBrk="0" hangingPunct="0"/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主程序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     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子程序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rPr>
              <a:t>A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 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子程序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rPr>
              <a:t>B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 panose="020B0602030504020204" pitchFamily="34" charset="0"/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348163" name="文本框 348162"/>
          <p:cNvSpPr txBox="1"/>
          <p:nvPr/>
        </p:nvSpPr>
        <p:spPr>
          <a:xfrm>
            <a:off x="1981200" y="5853113"/>
            <a:ext cx="6553200" cy="100488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递归子程序：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n! 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 ( n - 1 ) ( n - 2 ) …1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3! 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1= 6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4" name="矩形 348163"/>
          <p:cNvSpPr/>
          <p:nvPr/>
        </p:nvSpPr>
        <p:spPr>
          <a:xfrm>
            <a:off x="1600200" y="292894"/>
            <a:ext cx="5562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5.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子程序的嵌套与递归调用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182" name="组合 348181"/>
          <p:cNvGrpSpPr/>
          <p:nvPr/>
        </p:nvGrpSpPr>
        <p:grpSpPr>
          <a:xfrm>
            <a:off x="1981200" y="2667000"/>
            <a:ext cx="5867400" cy="3048000"/>
            <a:chOff x="1248" y="1680"/>
            <a:chExt cx="3696" cy="1920"/>
          </a:xfrm>
        </p:grpSpPr>
        <p:grpSp>
          <p:nvGrpSpPr>
            <p:cNvPr id="348165" name="组合 348164"/>
            <p:cNvGrpSpPr/>
            <p:nvPr/>
          </p:nvGrpSpPr>
          <p:grpSpPr>
            <a:xfrm>
              <a:off x="1248" y="1680"/>
              <a:ext cx="1104" cy="912"/>
              <a:chOff x="1152" y="2064"/>
              <a:chExt cx="1392" cy="1056"/>
            </a:xfrm>
          </p:grpSpPr>
          <p:sp>
            <p:nvSpPr>
              <p:cNvPr id="348166" name="矩形 348165"/>
              <p:cNvSpPr/>
              <p:nvPr/>
            </p:nvSpPr>
            <p:spPr>
              <a:xfrm>
                <a:off x="1200" y="2064"/>
                <a:ext cx="1344" cy="9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Sans Unicode" panose="020B0602030504020204" pitchFamily="34" charset="0"/>
                    <a:ea typeface="宋体" panose="02010600030101010101" pitchFamily="2" charset="-122"/>
                    <a:sym typeface="Monotype Sorts" pitchFamily="2" charset="2"/>
                  </a:rPr>
                  <a:t>……   </a:t>
                </a:r>
                <a:endPara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Sans Unicode" panose="020B0602030504020204" pitchFamily="34" charset="0"/>
                    <a:ea typeface="宋体" panose="02010600030101010101" pitchFamily="2" charset="-122"/>
                    <a:sym typeface="Monotype Sorts" pitchFamily="2" charset="2"/>
                  </a:rPr>
                  <a:t>call  proc_A</a:t>
                </a:r>
                <a:endPara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Sans Unicode" panose="020B0602030504020204" pitchFamily="34" charset="0"/>
                    <a:ea typeface="宋体" panose="02010600030101010101" pitchFamily="2" charset="-122"/>
                    <a:sym typeface="Monotype Sorts" pitchFamily="2" charset="2"/>
                  </a:rPr>
                  <a:t>……</a:t>
                </a:r>
                <a:endPara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endParaRPr>
              </a:p>
            </p:txBody>
          </p:sp>
          <p:sp>
            <p:nvSpPr>
              <p:cNvPr id="348167" name="矩形 348166"/>
              <p:cNvSpPr/>
              <p:nvPr/>
            </p:nvSpPr>
            <p:spPr>
              <a:xfrm>
                <a:off x="1152" y="2112"/>
                <a:ext cx="1392" cy="100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dash"/>
                <a:miter/>
                <a:headEnd type="none" w="sm" len="sm"/>
                <a:tailEnd type="none" w="sm" len="sm"/>
              </a:ln>
            </p:spPr>
            <p:txBody>
              <a:bodyPr>
                <a:scene3d>
                  <a:camera prst="orthographicFront"/>
                  <a:lightRig rig="threePt" dir="t"/>
                </a:scene3d>
              </a:bodyPr>
              <a:lstStyle/>
              <a:p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48169" name="矩形 348168"/>
            <p:cNvSpPr/>
            <p:nvPr/>
          </p:nvSpPr>
          <p:spPr>
            <a:xfrm>
              <a:off x="2678" y="1814"/>
              <a:ext cx="1076" cy="169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rPr>
                <a:t>proc_A </a:t>
              </a:r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rPr>
                <a:t>……   </a:t>
              </a:r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rPr>
                <a:t>call  proc_B</a:t>
              </a:r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rPr>
                <a:t>……</a:t>
              </a:r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rPr>
                <a:t>Call proc_A</a:t>
              </a:r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rPr>
                <a:t>ret</a:t>
              </a:r>
              <a:endPara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  <p:sp>
          <p:nvSpPr>
            <p:cNvPr id="348170" name="矩形 348169"/>
            <p:cNvSpPr/>
            <p:nvPr/>
          </p:nvSpPr>
          <p:spPr>
            <a:xfrm>
              <a:off x="2640" y="1728"/>
              <a:ext cx="1152" cy="18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>
              <a:scene3d>
                <a:camera prst="orthographicFront"/>
                <a:lightRig rig="threePt" dir="t"/>
              </a:scene3d>
            </a:bodyPr>
            <a:lstStyle/>
            <a:p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48171" name="组合 348170"/>
            <p:cNvGrpSpPr/>
            <p:nvPr/>
          </p:nvGrpSpPr>
          <p:grpSpPr>
            <a:xfrm>
              <a:off x="4176" y="1728"/>
              <a:ext cx="768" cy="960"/>
              <a:chOff x="3264" y="2304"/>
              <a:chExt cx="1440" cy="1776"/>
            </a:xfrm>
          </p:grpSpPr>
          <p:sp>
            <p:nvSpPr>
              <p:cNvPr id="348172" name="矩形 348171"/>
              <p:cNvSpPr/>
              <p:nvPr/>
            </p:nvSpPr>
            <p:spPr>
              <a:xfrm>
                <a:off x="3312" y="2400"/>
                <a:ext cx="1345" cy="15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Sans Unicode" panose="020B0602030504020204" pitchFamily="34" charset="0"/>
                    <a:ea typeface="宋体" panose="02010600030101010101" pitchFamily="2" charset="-122"/>
                    <a:sym typeface="Monotype Sorts" pitchFamily="2" charset="2"/>
                  </a:rPr>
                  <a:t>proc_B</a:t>
                </a:r>
                <a:endPara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Sans Unicode" panose="020B0602030504020204" pitchFamily="34" charset="0"/>
                    <a:ea typeface="宋体" panose="02010600030101010101" pitchFamily="2" charset="-122"/>
                    <a:sym typeface="Monotype Sorts" pitchFamily="2" charset="2"/>
                  </a:rPr>
                  <a:t>……   </a:t>
                </a:r>
                <a:endPara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Sans Unicode" panose="020B0602030504020204" pitchFamily="34" charset="0"/>
                    <a:ea typeface="宋体" panose="02010600030101010101" pitchFamily="2" charset="-122"/>
                    <a:sym typeface="Monotype Sorts" pitchFamily="2" charset="2"/>
                  </a:rPr>
                  <a:t>ret</a:t>
                </a:r>
                <a:endParaRPr lang="en-US" altLang="zh-CN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Sans Unicode" panose="020B0602030504020204" pitchFamily="34" charset="0"/>
                  <a:ea typeface="宋体" panose="02010600030101010101" pitchFamily="2" charset="-122"/>
                  <a:sym typeface="Monotype Sorts" pitchFamily="2" charset="2"/>
                </a:endParaRPr>
              </a:p>
            </p:txBody>
          </p:sp>
          <p:sp>
            <p:nvSpPr>
              <p:cNvPr id="348173" name="矩形 348172"/>
              <p:cNvSpPr/>
              <p:nvPr/>
            </p:nvSpPr>
            <p:spPr>
              <a:xfrm>
                <a:off x="3264" y="2304"/>
                <a:ext cx="1440" cy="177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dash"/>
                <a:miter/>
                <a:headEnd type="none" w="sm" len="sm"/>
                <a:tailEnd type="none" w="sm" len="sm"/>
              </a:ln>
            </p:spPr>
            <p:txBody>
              <a:bodyPr>
                <a:scene3d>
                  <a:camera prst="orthographicFront"/>
                  <a:lightRig rig="threePt" dir="t"/>
                </a:scene3d>
              </a:bodyPr>
              <a:lstStyle/>
              <a:p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48174" name="直接连接符 348173"/>
            <p:cNvSpPr/>
            <p:nvPr/>
          </p:nvSpPr>
          <p:spPr>
            <a:xfrm flipV="1">
              <a:off x="2304" y="1968"/>
              <a:ext cx="384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348175" name="直接连接符 348174"/>
            <p:cNvSpPr/>
            <p:nvPr/>
          </p:nvSpPr>
          <p:spPr>
            <a:xfrm flipV="1">
              <a:off x="3696" y="1920"/>
              <a:ext cx="528" cy="57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348176" name="直接连接符 348175"/>
            <p:cNvSpPr/>
            <p:nvPr/>
          </p:nvSpPr>
          <p:spPr>
            <a:xfrm flipH="1">
              <a:off x="3456" y="2496"/>
              <a:ext cx="768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348178" name="直接连接符 348177"/>
            <p:cNvSpPr/>
            <p:nvPr/>
          </p:nvSpPr>
          <p:spPr>
            <a:xfrm flipH="1" flipV="1">
              <a:off x="2208" y="2304"/>
              <a:ext cx="480" cy="105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348179" name="直接连接符 348178"/>
            <p:cNvSpPr/>
            <p:nvPr/>
          </p:nvSpPr>
          <p:spPr>
            <a:xfrm flipH="1" flipV="1">
              <a:off x="2544" y="2592"/>
              <a:ext cx="144" cy="432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180" name="直接连接符 348179"/>
            <p:cNvSpPr/>
            <p:nvPr/>
          </p:nvSpPr>
          <p:spPr>
            <a:xfrm flipV="1">
              <a:off x="2544" y="2160"/>
              <a:ext cx="0" cy="432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8181" name="直接连接符 348180"/>
            <p:cNvSpPr/>
            <p:nvPr/>
          </p:nvSpPr>
          <p:spPr>
            <a:xfrm flipV="1">
              <a:off x="2544" y="2064"/>
              <a:ext cx="240" cy="96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headEnd type="none" w="sm" len="sm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4306" name="文本框 354305"/>
          <p:cNvSpPr txBox="1"/>
          <p:nvPr/>
        </p:nvSpPr>
        <p:spPr>
          <a:xfrm>
            <a:off x="762000" y="4572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4307" name="文本框 354306"/>
          <p:cNvSpPr txBox="1"/>
          <p:nvPr/>
        </p:nvSpPr>
        <p:spPr>
          <a:xfrm>
            <a:off x="1752600" y="533400"/>
            <a:ext cx="6362700" cy="58308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例：计算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n!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frame   </a:t>
            </a:r>
            <a:r>
              <a:rPr lang="en-US" altLang="zh-CN" sz="2200" b="1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struc</a:t>
            </a:r>
            <a:endParaRPr lang="en-US" altLang="zh-CN" sz="22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save_bp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?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save_cs_ip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2 dup(?)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n    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?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result_addr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?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frame   ends</a:t>
            </a:r>
            <a:endParaRPr lang="en-US" altLang="zh-CN" sz="22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</a:t>
            </a:r>
            <a:endParaRPr lang="en-US" altLang="zh-CN" sz="22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data    segment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n_v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3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result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?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data    ends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dirty="0">
                <a:latin typeface="Lucida Console" panose="020B0609040504020204" pitchFamily="49" charset="0"/>
                <a:ea typeface="宋体" panose="02010600030101010101" pitchFamily="2" charset="-122"/>
              </a:rPr>
              <a:t>;---------------------------------</a:t>
            </a:r>
            <a:endParaRPr lang="en-US" altLang="zh-CN" sz="22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stack   segment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dw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128     dup (?)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tos</a:t>
            </a: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label   word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CN" sz="2200" b="1" dirty="0">
                <a:latin typeface="Lucida Console" panose="020B0609040504020204" pitchFamily="49" charset="0"/>
                <a:ea typeface="宋体" panose="02010600030101010101" pitchFamily="2" charset="-122"/>
              </a:rPr>
              <a:t>stack   ends</a:t>
            </a:r>
            <a:endParaRPr lang="en-US" altLang="zh-CN" sz="22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grpSp>
        <p:nvGrpSpPr>
          <p:cNvPr id="354318" name="组合 354317"/>
          <p:cNvGrpSpPr/>
          <p:nvPr/>
        </p:nvGrpSpPr>
        <p:grpSpPr>
          <a:xfrm>
            <a:off x="5181600" y="299085"/>
            <a:ext cx="4038600" cy="1066800"/>
            <a:chOff x="3072" y="192"/>
            <a:chExt cx="2544" cy="672"/>
          </a:xfrm>
        </p:grpSpPr>
        <p:sp>
          <p:nvSpPr>
            <p:cNvPr id="354308" name="文本框 354307"/>
            <p:cNvSpPr txBox="1"/>
            <p:nvPr/>
          </p:nvSpPr>
          <p:spPr>
            <a:xfrm>
              <a:off x="3072" y="192"/>
              <a:ext cx="2448" cy="641"/>
            </a:xfrm>
            <a:prstGeom prst="rect">
              <a:avLst/>
            </a:prstGeom>
            <a:solidFill>
              <a:schemeClr val="tx1"/>
            </a:solidFill>
            <a:ln w="12700" cap="sq" cmpd="sng">
              <a:solidFill>
                <a:schemeClr val="accent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   ax, [bp</a:t>
              </a:r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. n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b="1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   bx, [bp] .result_addr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4309" name="矩形 354308"/>
            <p:cNvSpPr/>
            <p:nvPr/>
          </p:nvSpPr>
          <p:spPr>
            <a:xfrm>
              <a:off x="3264" y="192"/>
              <a:ext cx="2352" cy="672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4313" name="文本框 354312"/>
          <p:cNvSpPr txBox="1"/>
          <p:nvPr/>
        </p:nvSpPr>
        <p:spPr>
          <a:xfrm>
            <a:off x="3505200" y="381000"/>
            <a:ext cx="1676400" cy="854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0!=1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n!=n(n-1)!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4314" name="左大括号 354313"/>
          <p:cNvSpPr/>
          <p:nvPr/>
        </p:nvSpPr>
        <p:spPr>
          <a:xfrm>
            <a:off x="3733800" y="5334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16" name="矩形 354315"/>
          <p:cNvSpPr/>
          <p:nvPr/>
        </p:nvSpPr>
        <p:spPr>
          <a:xfrm>
            <a:off x="3581400" y="304800"/>
            <a:ext cx="1600200" cy="990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78" name="文本框 357377"/>
          <p:cNvSpPr txBox="1"/>
          <p:nvPr/>
        </p:nvSpPr>
        <p:spPr>
          <a:xfrm>
            <a:off x="3419872" y="702589"/>
            <a:ext cx="4173140" cy="564770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1900" b="1" dirty="0" smtClean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fact   </a:t>
            </a:r>
            <a:r>
              <a:rPr lang="en-US" altLang="zh-CN" sz="1900" b="1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proc</a:t>
            </a:r>
            <a:r>
              <a:rPr lang="en-US" altLang="zh-CN" sz="19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near</a:t>
            </a:r>
            <a:endParaRPr lang="en-US" altLang="zh-CN" sz="19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push  ax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push 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bp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bp</a:t>
            </a:r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900" b="1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ax, [bp+6]</a:t>
            </a:r>
            <a:endParaRPr lang="en-US" altLang="zh-CN" sz="1900" b="1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cmp</a:t>
            </a:r>
            <a:r>
              <a:rPr lang="en-US" altLang="zh-CN" sz="1900" b="1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ax, 0</a:t>
            </a:r>
            <a:endParaRPr lang="en-US" altLang="zh-CN" sz="1900" b="1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 err="1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jne</a:t>
            </a:r>
            <a:r>
              <a:rPr lang="en-US" altLang="zh-CN" sz="1900" b="1" dirty="0">
                <a:solidFill>
                  <a:schemeClr val="tx2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fact1</a:t>
            </a:r>
            <a:endParaRPr lang="en-US" altLang="zh-CN" sz="1900" b="1" dirty="0">
              <a:solidFill>
                <a:schemeClr val="tx2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inc</a:t>
            </a:r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ax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jmp</a:t>
            </a:r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exit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fact1: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dec</a:t>
            </a:r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ax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push  ax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call  fact</a:t>
            </a:r>
            <a:endParaRPr lang="en-US" altLang="zh-CN" sz="19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pop   ax</a:t>
            </a:r>
            <a:endParaRPr lang="en-US" altLang="zh-CN" sz="1900" b="1" dirty="0">
              <a:solidFill>
                <a:srgbClr val="FF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900" b="1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mul</a:t>
            </a:r>
            <a:r>
              <a:rPr lang="en-US" altLang="zh-CN" sz="1900" b="1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word </a:t>
            </a:r>
            <a:r>
              <a:rPr lang="en-US" altLang="zh-CN" sz="1900" b="1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900" b="1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[bp+6]</a:t>
            </a:r>
            <a:endParaRPr lang="en-US" altLang="zh-CN" sz="1900" b="1" dirty="0">
              <a:solidFill>
                <a:srgbClr val="FF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exit:</a:t>
            </a:r>
            <a:r>
              <a:rPr lang="en-US" altLang="zh-CN" sz="1900" b="1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900" b="1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mov</a:t>
            </a:r>
            <a:r>
              <a:rPr lang="en-US" altLang="zh-CN" sz="1900" b="1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[bp+6], ax</a:t>
            </a:r>
            <a:endParaRPr lang="en-US" altLang="zh-CN" sz="1900" b="1" dirty="0">
              <a:solidFill>
                <a:srgbClr val="FF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pop   </a:t>
            </a:r>
            <a:r>
              <a:rPr lang="en-US" altLang="zh-CN" sz="1900" b="1" dirty="0" err="1">
                <a:latin typeface="Lucida Console" panose="020B0609040504020204" pitchFamily="49" charset="0"/>
                <a:ea typeface="宋体" panose="02010600030101010101" pitchFamily="2" charset="-122"/>
              </a:rPr>
              <a:t>bp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pop   ax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>
                <a:latin typeface="Lucida Console" panose="020B0609040504020204" pitchFamily="49" charset="0"/>
                <a:ea typeface="宋体" panose="02010600030101010101" pitchFamily="2" charset="-122"/>
              </a:rPr>
              <a:t>       ret   </a:t>
            </a:r>
            <a:endParaRPr lang="en-US" altLang="zh-CN" sz="19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900" b="1" dirty="0" smtClean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  fact   </a:t>
            </a:r>
            <a:r>
              <a:rPr lang="en-US" altLang="zh-CN" sz="1900" b="1" dirty="0" err="1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endp</a:t>
            </a:r>
            <a:endParaRPr lang="en-US" altLang="zh-CN" sz="1900" b="1" dirty="0">
              <a:solidFill>
                <a:schemeClr val="hlink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57416" name="文本框 357415"/>
          <p:cNvSpPr txBox="1"/>
          <p:nvPr/>
        </p:nvSpPr>
        <p:spPr>
          <a:xfrm>
            <a:off x="3563888" y="4864"/>
            <a:ext cx="16811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例：计算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n!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79" name="文本框 357378"/>
          <p:cNvSpPr txBox="1"/>
          <p:nvPr/>
        </p:nvSpPr>
        <p:spPr>
          <a:xfrm>
            <a:off x="72008" y="631864"/>
            <a:ext cx="3563888" cy="571842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lvl="1"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data    segment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   </a:t>
            </a:r>
            <a:r>
              <a:rPr lang="en-US" altLang="zh-CN" b="1" dirty="0" err="1" smtClean="0">
                <a:latin typeface="Lucida Console" panose="020B0609040504020204" pitchFamily="49" charset="0"/>
              </a:rPr>
              <a:t>n_v</a:t>
            </a:r>
            <a:r>
              <a:rPr lang="en-US" altLang="zh-CN" b="1" dirty="0" smtClean="0">
                <a:latin typeface="Lucida Console" panose="020B0609040504020204" pitchFamily="49" charset="0"/>
              </a:rPr>
              <a:t>          </a:t>
            </a:r>
            <a:r>
              <a:rPr lang="en-US" altLang="zh-CN" b="1" dirty="0" err="1">
                <a:latin typeface="Lucida Console" panose="020B0609040504020204" pitchFamily="49" charset="0"/>
              </a:rPr>
              <a:t>dw</a:t>
            </a:r>
            <a:r>
              <a:rPr lang="en-US" altLang="zh-CN" b="1" dirty="0">
                <a:latin typeface="Lucida Console" panose="020B0609040504020204" pitchFamily="49" charset="0"/>
              </a:rPr>
              <a:t>   3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   </a:t>
            </a:r>
            <a:r>
              <a:rPr lang="en-US" altLang="zh-CN" b="1" dirty="0" smtClean="0">
                <a:latin typeface="Lucida Console" panose="020B0609040504020204" pitchFamily="49" charset="0"/>
              </a:rPr>
              <a:t>result       </a:t>
            </a:r>
            <a:r>
              <a:rPr lang="en-US" altLang="zh-CN" b="1" dirty="0" err="1">
                <a:latin typeface="Lucida Console" panose="020B0609040504020204" pitchFamily="49" charset="0"/>
              </a:rPr>
              <a:t>dw</a:t>
            </a:r>
            <a:r>
              <a:rPr lang="en-US" altLang="zh-CN" b="1" dirty="0">
                <a:latin typeface="Lucida Console" panose="020B0609040504020204" pitchFamily="49" charset="0"/>
              </a:rPr>
              <a:t>   ?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data    ends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 smtClean="0">
                <a:latin typeface="Lucida Console" panose="020B0609040504020204" pitchFamily="49" charset="0"/>
              </a:rPr>
              <a:t>stack   </a:t>
            </a:r>
            <a:r>
              <a:rPr lang="en-US" altLang="zh-CN" b="1" dirty="0">
                <a:latin typeface="Lucida Console" panose="020B0609040504020204" pitchFamily="49" charset="0"/>
              </a:rPr>
              <a:t>segment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   </a:t>
            </a:r>
            <a:r>
              <a:rPr lang="en-US" altLang="zh-CN" b="1" dirty="0" err="1" smtClean="0">
                <a:latin typeface="Lucida Console" panose="020B0609040504020204" pitchFamily="49" charset="0"/>
              </a:rPr>
              <a:t>dw</a:t>
            </a:r>
            <a:r>
              <a:rPr lang="en-US" altLang="zh-CN" b="1" dirty="0" smtClean="0">
                <a:latin typeface="Lucida Console" panose="020B0609040504020204" pitchFamily="49" charset="0"/>
              </a:rPr>
              <a:t>   </a:t>
            </a:r>
            <a:r>
              <a:rPr lang="en-US" altLang="zh-CN" b="1" dirty="0">
                <a:latin typeface="Lucida Console" panose="020B0609040504020204" pitchFamily="49" charset="0"/>
              </a:rPr>
              <a:t>128     dup (?)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   </a:t>
            </a:r>
            <a:r>
              <a:rPr lang="en-US" altLang="zh-CN" b="1" dirty="0" err="1" smtClean="0">
                <a:latin typeface="Lucida Console" panose="020B0609040504020204" pitchFamily="49" charset="0"/>
              </a:rPr>
              <a:t>tos</a:t>
            </a:r>
            <a:r>
              <a:rPr lang="en-US" altLang="zh-CN" b="1" dirty="0" smtClean="0">
                <a:latin typeface="Lucida Console" panose="020B0609040504020204" pitchFamily="49" charset="0"/>
              </a:rPr>
              <a:t>  </a:t>
            </a:r>
            <a:r>
              <a:rPr lang="en-US" altLang="zh-CN" b="1" dirty="0">
                <a:latin typeface="Lucida Console" panose="020B0609040504020204" pitchFamily="49" charset="0"/>
              </a:rPr>
              <a:t>label   word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stack   </a:t>
            </a:r>
            <a:r>
              <a:rPr lang="en-US" altLang="zh-CN" b="1" dirty="0" smtClean="0">
                <a:latin typeface="Lucida Console" panose="020B0609040504020204" pitchFamily="49" charset="0"/>
              </a:rPr>
              <a:t>ends</a:t>
            </a:r>
            <a:endParaRPr lang="en-US" altLang="zh-CN" b="1" dirty="0" smtClean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 smtClean="0">
                <a:latin typeface="Lucida Console" panose="020B0609040504020204" pitchFamily="49" charset="0"/>
              </a:rPr>
              <a:t>Code segment</a:t>
            </a:r>
            <a:endParaRPr lang="en-US" altLang="zh-CN" b="1" dirty="0" smtClean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 smtClean="0">
                <a:latin typeface="Lucida Console" panose="020B0609040504020204" pitchFamily="49" charset="0"/>
              </a:rPr>
              <a:t>Assume </a:t>
            </a:r>
            <a:r>
              <a:rPr lang="en-US" altLang="zh-CN" b="1" dirty="0" err="1" smtClean="0">
                <a:latin typeface="Lucida Console" panose="020B0609040504020204" pitchFamily="49" charset="0"/>
              </a:rPr>
              <a:t>cs:code,ds:data,ss:stack</a:t>
            </a:r>
            <a:endParaRPr lang="en-US" altLang="zh-CN" b="1" dirty="0" smtClean="0">
              <a:latin typeface="Lucida Console" panose="020B0609040504020204" pitchFamily="49" charset="0"/>
            </a:endParaRPr>
          </a:p>
          <a:p>
            <a:pPr marL="0" lvl="1" eaLnBrk="0" hangingPunct="0">
              <a:lnSpc>
                <a:spcPct val="120000"/>
              </a:lnSpc>
            </a:pPr>
            <a:r>
              <a:rPr lang="en-US" altLang="zh-CN" b="1" dirty="0" smtClean="0">
                <a:latin typeface="Lucida Console" panose="020B0609040504020204" pitchFamily="49" charset="0"/>
              </a:rPr>
              <a:t>Start:	</a:t>
            </a:r>
            <a:r>
              <a:rPr lang="en-US" altLang="zh-CN" b="1" dirty="0" err="1" smtClean="0">
                <a:latin typeface="Lucida Console" panose="020B0609040504020204" pitchFamily="49" charset="0"/>
              </a:rPr>
              <a:t>mov</a:t>
            </a:r>
            <a:r>
              <a:rPr lang="en-US" altLang="zh-CN" b="1" dirty="0" smtClean="0">
                <a:latin typeface="Lucida Console" panose="020B0609040504020204" pitchFamily="49" charset="0"/>
              </a:rPr>
              <a:t>  </a:t>
            </a:r>
            <a:r>
              <a:rPr lang="en-US" altLang="zh-CN" b="1" dirty="0" err="1">
                <a:latin typeface="Lucida Console" panose="020B0609040504020204" pitchFamily="49" charset="0"/>
              </a:rPr>
              <a:t>bx</a:t>
            </a:r>
            <a:r>
              <a:rPr lang="en-US" altLang="zh-CN" b="1" dirty="0">
                <a:latin typeface="Lucida Console" panose="020B0609040504020204" pitchFamily="49" charset="0"/>
              </a:rPr>
              <a:t>, </a:t>
            </a:r>
            <a:r>
              <a:rPr lang="en-US" altLang="zh-CN" b="1" dirty="0" err="1">
                <a:latin typeface="Lucida Console" panose="020B0609040504020204" pitchFamily="49" charset="0"/>
              </a:rPr>
              <a:t>n_v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dirty="0" smtClean="0">
                <a:latin typeface="Lucida Console" panose="020B0609040504020204" pitchFamily="49" charset="0"/>
              </a:rPr>
              <a:t>	push </a:t>
            </a:r>
            <a:r>
              <a:rPr lang="en-US" altLang="zh-CN" b="1" dirty="0" err="1">
                <a:latin typeface="Lucida Console" panose="020B0609040504020204" pitchFamily="49" charset="0"/>
              </a:rPr>
              <a:t>bx</a:t>
            </a:r>
            <a:endParaRPr lang="en-US" altLang="zh-CN" b="1" dirty="0">
              <a:latin typeface="Lucida Console" panose="020B06090405040202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dirty="0" smtClean="0">
                <a:solidFill>
                  <a:schemeClr val="hlink"/>
                </a:solidFill>
                <a:latin typeface="Lucida Console" panose="020B0609040504020204" pitchFamily="49" charset="0"/>
              </a:rPr>
              <a:t>	call </a:t>
            </a:r>
            <a:r>
              <a:rPr lang="en-US" altLang="zh-CN" b="1" dirty="0">
                <a:solidFill>
                  <a:schemeClr val="hlink"/>
                </a:solidFill>
                <a:latin typeface="Lucida Console" panose="020B0609040504020204" pitchFamily="49" charset="0"/>
              </a:rPr>
              <a:t>fact</a:t>
            </a:r>
            <a:endParaRPr lang="en-US" altLang="zh-CN" b="1" dirty="0">
              <a:solidFill>
                <a:schemeClr val="hlink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dirty="0" smtClean="0">
                <a:latin typeface="Lucida Console" panose="020B0609040504020204" pitchFamily="49" charset="0"/>
              </a:rPr>
              <a:t>	pop  result</a:t>
            </a:r>
            <a:endParaRPr lang="en-US" altLang="zh-CN" b="1" dirty="0" smtClean="0">
              <a:latin typeface="Lucida Console" panose="020B06090405040202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	</a:t>
            </a:r>
            <a:r>
              <a:rPr lang="en-US" altLang="zh-CN" b="1" dirty="0" err="1" smtClean="0">
                <a:latin typeface="Lucida Console" panose="020B0609040504020204" pitchFamily="49" charset="0"/>
              </a:rPr>
              <a:t>mov</a:t>
            </a:r>
            <a:r>
              <a:rPr lang="en-US" altLang="zh-CN" b="1" dirty="0" smtClean="0">
                <a:latin typeface="Lucida Console" panose="020B0609040504020204" pitchFamily="49" charset="0"/>
              </a:rPr>
              <a:t> ax,4c00h</a:t>
            </a:r>
            <a:endParaRPr lang="en-US" altLang="zh-CN" b="1" dirty="0" smtClean="0">
              <a:latin typeface="Lucida Console" panose="020B06090405040202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dirty="0">
                <a:latin typeface="Lucida Console" panose="020B0609040504020204" pitchFamily="49" charset="0"/>
              </a:rPr>
              <a:t>	</a:t>
            </a:r>
            <a:r>
              <a:rPr lang="en-US" altLang="zh-CN" b="1" dirty="0" err="1" smtClean="0">
                <a:latin typeface="Lucida Console" panose="020B0609040504020204" pitchFamily="49" charset="0"/>
              </a:rPr>
              <a:t>int</a:t>
            </a:r>
            <a:r>
              <a:rPr lang="en-US" altLang="zh-CN" b="1" dirty="0" smtClean="0">
                <a:latin typeface="Lucida Console" panose="020B0609040504020204" pitchFamily="49" charset="0"/>
              </a:rPr>
              <a:t> 21h</a:t>
            </a:r>
            <a:endParaRPr lang="en-US" altLang="zh-CN" dirty="0">
              <a:latin typeface="Lucida Console" panose="020B0609040504020204" pitchFamily="49" charset="0"/>
            </a:endParaRPr>
          </a:p>
        </p:txBody>
      </p:sp>
      <p:sp>
        <p:nvSpPr>
          <p:cNvPr id="357420" name="文本框 357419"/>
          <p:cNvSpPr txBox="1"/>
          <p:nvPr/>
        </p:nvSpPr>
        <p:spPr>
          <a:xfrm>
            <a:off x="111491" y="187055"/>
            <a:ext cx="14795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主程序：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7450" name="组合 357449"/>
          <p:cNvGrpSpPr/>
          <p:nvPr/>
        </p:nvGrpSpPr>
        <p:grpSpPr>
          <a:xfrm>
            <a:off x="7440612" y="762000"/>
            <a:ext cx="1577975" cy="5299075"/>
            <a:chOff x="4464" y="480"/>
            <a:chExt cx="994" cy="3338"/>
          </a:xfrm>
        </p:grpSpPr>
        <p:grpSp>
          <p:nvGrpSpPr>
            <p:cNvPr id="357421" name="组合 357420"/>
            <p:cNvGrpSpPr/>
            <p:nvPr/>
          </p:nvGrpSpPr>
          <p:grpSpPr>
            <a:xfrm>
              <a:off x="4608" y="480"/>
              <a:ext cx="850" cy="3338"/>
              <a:chOff x="2496" y="288"/>
              <a:chExt cx="850" cy="3338"/>
            </a:xfrm>
          </p:grpSpPr>
          <p:grpSp>
            <p:nvGrpSpPr>
              <p:cNvPr id="357422" name="组合 357421"/>
              <p:cNvGrpSpPr/>
              <p:nvPr/>
            </p:nvGrpSpPr>
            <p:grpSpPr>
              <a:xfrm>
                <a:off x="2496" y="336"/>
                <a:ext cx="576" cy="3264"/>
                <a:chOff x="4320" y="288"/>
                <a:chExt cx="720" cy="3264"/>
              </a:xfrm>
            </p:grpSpPr>
            <p:grpSp>
              <p:nvGrpSpPr>
                <p:cNvPr id="357423" name="组合 357422"/>
                <p:cNvGrpSpPr/>
                <p:nvPr/>
              </p:nvGrpSpPr>
              <p:grpSpPr>
                <a:xfrm>
                  <a:off x="4320" y="288"/>
                  <a:ext cx="720" cy="1632"/>
                  <a:chOff x="4320" y="912"/>
                  <a:chExt cx="672" cy="1920"/>
                </a:xfrm>
              </p:grpSpPr>
              <p:sp>
                <p:nvSpPr>
                  <p:cNvPr id="357424" name="矩形 357423"/>
                  <p:cNvSpPr/>
                  <p:nvPr/>
                </p:nvSpPr>
                <p:spPr>
                  <a:xfrm>
                    <a:off x="4320" y="91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25" name="矩形 357424"/>
                  <p:cNvSpPr/>
                  <p:nvPr/>
                </p:nvSpPr>
                <p:spPr>
                  <a:xfrm>
                    <a:off x="4320" y="115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26" name="矩形 357425"/>
                  <p:cNvSpPr/>
                  <p:nvPr/>
                </p:nvSpPr>
                <p:spPr>
                  <a:xfrm>
                    <a:off x="4320" y="139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27" name="矩形 357426"/>
                  <p:cNvSpPr/>
                  <p:nvPr/>
                </p:nvSpPr>
                <p:spPr>
                  <a:xfrm>
                    <a:off x="4320" y="163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28" name="矩形 357427"/>
                  <p:cNvSpPr/>
                  <p:nvPr/>
                </p:nvSpPr>
                <p:spPr>
                  <a:xfrm>
                    <a:off x="4320" y="187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29" name="矩形 357428"/>
                  <p:cNvSpPr/>
                  <p:nvPr/>
                </p:nvSpPr>
                <p:spPr>
                  <a:xfrm>
                    <a:off x="4320" y="211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0" name="矩形 357429"/>
                  <p:cNvSpPr/>
                  <p:nvPr/>
                </p:nvSpPr>
                <p:spPr>
                  <a:xfrm>
                    <a:off x="4320" y="235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1" name="矩形 357430"/>
                  <p:cNvSpPr/>
                  <p:nvPr/>
                </p:nvSpPr>
                <p:spPr>
                  <a:xfrm>
                    <a:off x="4320" y="259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7432" name="组合 357431"/>
                <p:cNvGrpSpPr/>
                <p:nvPr/>
              </p:nvGrpSpPr>
              <p:grpSpPr>
                <a:xfrm>
                  <a:off x="4320" y="1920"/>
                  <a:ext cx="720" cy="1632"/>
                  <a:chOff x="4320" y="912"/>
                  <a:chExt cx="672" cy="1920"/>
                </a:xfrm>
              </p:grpSpPr>
              <p:sp>
                <p:nvSpPr>
                  <p:cNvPr id="357433" name="矩形 357432"/>
                  <p:cNvSpPr/>
                  <p:nvPr/>
                </p:nvSpPr>
                <p:spPr>
                  <a:xfrm>
                    <a:off x="4320" y="91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4" name="矩形 357433"/>
                  <p:cNvSpPr/>
                  <p:nvPr/>
                </p:nvSpPr>
                <p:spPr>
                  <a:xfrm>
                    <a:off x="4320" y="115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5" name="矩形 357434"/>
                  <p:cNvSpPr/>
                  <p:nvPr/>
                </p:nvSpPr>
                <p:spPr>
                  <a:xfrm>
                    <a:off x="4320" y="139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6" name="矩形 357435"/>
                  <p:cNvSpPr/>
                  <p:nvPr/>
                </p:nvSpPr>
                <p:spPr>
                  <a:xfrm>
                    <a:off x="4320" y="163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7" name="矩形 357436"/>
                  <p:cNvSpPr/>
                  <p:nvPr/>
                </p:nvSpPr>
                <p:spPr>
                  <a:xfrm>
                    <a:off x="4320" y="187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8" name="矩形 357437"/>
                  <p:cNvSpPr/>
                  <p:nvPr/>
                </p:nvSpPr>
                <p:spPr>
                  <a:xfrm>
                    <a:off x="4320" y="211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39" name="矩形 357438"/>
                  <p:cNvSpPr/>
                  <p:nvPr/>
                </p:nvSpPr>
                <p:spPr>
                  <a:xfrm>
                    <a:off x="4320" y="235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440" name="矩形 357439"/>
                  <p:cNvSpPr/>
                  <p:nvPr/>
                </p:nvSpPr>
                <p:spPr>
                  <a:xfrm>
                    <a:off x="4320" y="2592"/>
                    <a:ext cx="672" cy="240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7441" name="文本框 357440"/>
              <p:cNvSpPr txBox="1"/>
              <p:nvPr/>
            </p:nvSpPr>
            <p:spPr>
              <a:xfrm>
                <a:off x="3072" y="2736"/>
                <a:ext cx="274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7442" name="文本框 357441"/>
              <p:cNvSpPr txBox="1"/>
              <p:nvPr/>
            </p:nvSpPr>
            <p:spPr>
              <a:xfrm>
                <a:off x="2544" y="336"/>
                <a:ext cx="528" cy="32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(BP)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(AX)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(IP)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hlink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(BP)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(AX)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(IP)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hlink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</a:t>
                </a:r>
                <a:endParaRPr lang="en-US" altLang="zh-CN" sz="2000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(BP)</a:t>
                </a:r>
                <a:b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</a:b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(AX)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(IP)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hlink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2000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(BP)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(AX)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(IP)</a:t>
                </a:r>
                <a:endPara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2000">
                    <a:latin typeface="Lucida Console" panose="020B06090405040202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hlink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2000">
                  <a:solidFill>
                    <a:schemeClr val="hlink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7443" name="文本框 357442"/>
              <p:cNvSpPr txBox="1"/>
              <p:nvPr/>
            </p:nvSpPr>
            <p:spPr>
              <a:xfrm>
                <a:off x="3072" y="1920"/>
                <a:ext cx="274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7444" name="文本框 357443"/>
              <p:cNvSpPr txBox="1"/>
              <p:nvPr/>
            </p:nvSpPr>
            <p:spPr>
              <a:xfrm>
                <a:off x="3072" y="1104"/>
                <a:ext cx="274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7445" name="文本框 357444"/>
              <p:cNvSpPr txBox="1"/>
              <p:nvPr/>
            </p:nvSpPr>
            <p:spPr>
              <a:xfrm>
                <a:off x="3072" y="288"/>
                <a:ext cx="274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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57446" name="左大括号 357445"/>
            <p:cNvSpPr/>
            <p:nvPr/>
          </p:nvSpPr>
          <p:spPr>
            <a:xfrm>
              <a:off x="4464" y="2976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2700" cap="sq" cmpd="sng">
              <a:solidFill>
                <a:schemeClr val="hlink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447" name="左大括号 357446"/>
            <p:cNvSpPr/>
            <p:nvPr/>
          </p:nvSpPr>
          <p:spPr>
            <a:xfrm>
              <a:off x="4464" y="2160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2700" cap="sq" cmpd="sng">
              <a:solidFill>
                <a:schemeClr val="hlink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448" name="左大括号 357447"/>
            <p:cNvSpPr/>
            <p:nvPr/>
          </p:nvSpPr>
          <p:spPr>
            <a:xfrm>
              <a:off x="4464" y="134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2700" cap="sq" cmpd="sng">
              <a:solidFill>
                <a:schemeClr val="hlink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449" name="左大括号 357448"/>
            <p:cNvSpPr/>
            <p:nvPr/>
          </p:nvSpPr>
          <p:spPr>
            <a:xfrm>
              <a:off x="4464" y="528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2700" cap="sq" cmpd="sng">
              <a:solidFill>
                <a:schemeClr val="hlink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文本框 354312"/>
          <p:cNvSpPr txBox="1"/>
          <p:nvPr/>
        </p:nvSpPr>
        <p:spPr>
          <a:xfrm>
            <a:off x="4860032" y="4864"/>
            <a:ext cx="1676400" cy="73866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0!=1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n!=n(n-1)!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>
                <a:latin typeface="+mn-ea"/>
              </a:rPr>
              <a:t>调用</a:t>
            </a:r>
            <a:r>
              <a:rPr lang="zh-CN" altLang="en-US" dirty="0" smtClean="0">
                <a:latin typeface="+mn-ea"/>
              </a:rPr>
              <a:t>指令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call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539552" y="1916832"/>
            <a:ext cx="8280920" cy="4114800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执行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call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指令，进行两步操作：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）将当前的 </a:t>
            </a:r>
            <a:r>
              <a:rPr lang="en-US" altLang="zh-CN" sz="2400" dirty="0">
                <a:latin typeface="+mn-ea"/>
              </a:rPr>
              <a:t>IP </a:t>
            </a:r>
            <a:r>
              <a:rPr lang="zh-CN" altLang="en-US" sz="2400" dirty="0">
                <a:latin typeface="+mn-ea"/>
              </a:rPr>
              <a:t>或 </a:t>
            </a:r>
            <a:r>
              <a:rPr lang="en-US" altLang="zh-CN" sz="2400" dirty="0">
                <a:latin typeface="+mn-ea"/>
              </a:rPr>
              <a:t>CS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IP </a:t>
            </a:r>
            <a:r>
              <a:rPr lang="zh-CN" altLang="en-US" sz="2400" dirty="0">
                <a:latin typeface="+mn-ea"/>
              </a:rPr>
              <a:t>压入栈中；</a:t>
            </a:r>
            <a:endParaRPr lang="zh-CN" altLang="en-US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）转移。</a:t>
            </a:r>
            <a:endParaRPr lang="zh-CN" altLang="en-US" sz="2400" dirty="0">
              <a:latin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call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指令不能实现短转移，除此之外，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call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指令实现转移的方法和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jmp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指令的原理相同。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1555" name="Rectangle 2"/>
          <p:cNvSpPr>
            <a:spLocks noGrp="1"/>
          </p:cNvSpPr>
          <p:nvPr>
            <p:ph type="title"/>
          </p:nvPr>
        </p:nvSpPr>
        <p:spPr>
          <a:xfrm>
            <a:off x="1150939" y="764704"/>
            <a:ext cx="6373390" cy="911696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过程调用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556" name="Rectangle 3"/>
          <p:cNvSpPr>
            <a:spLocks noGrp="1"/>
          </p:cNvSpPr>
          <p:nvPr>
            <p:ph idx="1"/>
          </p:nvPr>
        </p:nvSpPr>
        <p:spPr>
          <a:xfrm>
            <a:off x="1908175" y="2924175"/>
            <a:ext cx="3581400" cy="2209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段内调用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/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spcBef>
                <a:spcPct val="6000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段间调用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557" name="Text Box 5"/>
          <p:cNvSpPr txBox="1"/>
          <p:nvPr/>
        </p:nvSpPr>
        <p:spPr>
          <a:xfrm>
            <a:off x="3852863" y="2495550"/>
            <a:ext cx="2590800" cy="11604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段内直接调用</a:t>
            </a:r>
            <a:endParaRPr lang="zh-CN" altLang="en-US" sz="28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段内间接调用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151558" name="Text Box 6"/>
          <p:cNvSpPr txBox="1"/>
          <p:nvPr/>
        </p:nvSpPr>
        <p:spPr>
          <a:xfrm>
            <a:off x="3840163" y="3789363"/>
            <a:ext cx="2590800" cy="11604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段间直接调用</a:t>
            </a:r>
            <a:endParaRPr lang="zh-CN" altLang="en-US" sz="28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段间间接调用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151559" name="AutoShape 7"/>
          <p:cNvSpPr/>
          <p:nvPr/>
        </p:nvSpPr>
        <p:spPr>
          <a:xfrm>
            <a:off x="1619250" y="3357563"/>
            <a:ext cx="215900" cy="1150937"/>
          </a:xfrm>
          <a:prstGeom prst="leftBrace">
            <a:avLst>
              <a:gd name="adj1" fmla="val 44424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51560" name="AutoShape 8"/>
          <p:cNvSpPr/>
          <p:nvPr/>
        </p:nvSpPr>
        <p:spPr>
          <a:xfrm>
            <a:off x="3636963" y="26955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51561" name="AutoShape 9"/>
          <p:cNvSpPr/>
          <p:nvPr/>
        </p:nvSpPr>
        <p:spPr>
          <a:xfrm>
            <a:off x="3636963" y="39544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2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段内调用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971550" y="2018030"/>
            <a:ext cx="5765800" cy="35286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被调用程序与调用程序在同一代码段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调用前只需保护断点的偏移地址</a:t>
            </a:r>
            <a:endParaRPr lang="zh-CN" altLang="en-US" dirty="0"/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格式：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CALL  NEAR  PROC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执行过程：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6" name="Line 4"/>
          <p:cNvSpPr/>
          <p:nvPr/>
        </p:nvSpPr>
        <p:spPr>
          <a:xfrm flipH="1">
            <a:off x="3563938" y="4076700"/>
            <a:ext cx="541337" cy="6477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5957" name="Text Box 5"/>
          <p:cNvSpPr txBox="1"/>
          <p:nvPr/>
        </p:nvSpPr>
        <p:spPr>
          <a:xfrm>
            <a:off x="2747963" y="4700588"/>
            <a:ext cx="1752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近过程名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5958" name="Line 6"/>
          <p:cNvSpPr/>
          <p:nvPr/>
        </p:nvSpPr>
        <p:spPr>
          <a:xfrm>
            <a:off x="6596063" y="3959225"/>
            <a:ext cx="0" cy="685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5959" name="Line 7"/>
          <p:cNvSpPr/>
          <p:nvPr/>
        </p:nvSpPr>
        <p:spPr>
          <a:xfrm flipV="1">
            <a:off x="6596063" y="3860800"/>
            <a:ext cx="1144587" cy="7842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5960" name="Line 8"/>
          <p:cNvSpPr/>
          <p:nvPr/>
        </p:nvSpPr>
        <p:spPr>
          <a:xfrm>
            <a:off x="7740650" y="3860800"/>
            <a:ext cx="0" cy="24479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5961" name="Line 9"/>
          <p:cNvSpPr/>
          <p:nvPr/>
        </p:nvSpPr>
        <p:spPr>
          <a:xfrm flipH="1" flipV="1">
            <a:off x="6596063" y="4873625"/>
            <a:ext cx="1144587" cy="14351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5962" name="Line 10"/>
          <p:cNvSpPr/>
          <p:nvPr/>
        </p:nvSpPr>
        <p:spPr>
          <a:xfrm flipH="1">
            <a:off x="6588125" y="4873625"/>
            <a:ext cx="7938" cy="150812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5963" name="Oval 11"/>
          <p:cNvSpPr/>
          <p:nvPr/>
        </p:nvSpPr>
        <p:spPr>
          <a:xfrm>
            <a:off x="6424613" y="4721225"/>
            <a:ext cx="457200" cy="4572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dash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5965" name="AutoShape 13"/>
          <p:cNvSpPr/>
          <p:nvPr/>
        </p:nvSpPr>
        <p:spPr>
          <a:xfrm>
            <a:off x="4932363" y="4437063"/>
            <a:ext cx="720725" cy="677862"/>
          </a:xfrm>
          <a:prstGeom prst="wedgeRoundRectCallout">
            <a:avLst>
              <a:gd name="adj1" fmla="val 169162"/>
              <a:gd name="adj2" fmla="val -75528"/>
              <a:gd name="adj3" fmla="val 16667"/>
            </a:avLst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代码段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5966" name="Oval 14"/>
          <p:cNvSpPr/>
          <p:nvPr/>
        </p:nvSpPr>
        <p:spPr>
          <a:xfrm>
            <a:off x="7494588" y="3673475"/>
            <a:ext cx="457200" cy="4572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dash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5969" name="Text Box 17"/>
          <p:cNvSpPr txBox="1"/>
          <p:nvPr/>
        </p:nvSpPr>
        <p:spPr>
          <a:xfrm>
            <a:off x="6040438" y="3429000"/>
            <a:ext cx="1108075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调用程序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25970" name="Text Box 18"/>
          <p:cNvSpPr txBox="1"/>
          <p:nvPr/>
        </p:nvSpPr>
        <p:spPr>
          <a:xfrm>
            <a:off x="7165975" y="3284538"/>
            <a:ext cx="1366838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被调用程序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25971" name="AutoShape 19"/>
          <p:cNvSpPr/>
          <p:nvPr/>
        </p:nvSpPr>
        <p:spPr>
          <a:xfrm>
            <a:off x="8243888" y="5300663"/>
            <a:ext cx="720725" cy="677862"/>
          </a:xfrm>
          <a:prstGeom prst="wedgeRoundRectCallout">
            <a:avLst>
              <a:gd name="adj1" fmla="val -106389"/>
              <a:gd name="adj2" fmla="val -125176"/>
              <a:gd name="adj3" fmla="val 16667"/>
            </a:avLst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代码段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5972" name="Text Box 20"/>
          <p:cNvSpPr txBox="1"/>
          <p:nvPr/>
        </p:nvSpPr>
        <p:spPr>
          <a:xfrm>
            <a:off x="701675" y="5530850"/>
            <a:ext cx="3933825" cy="78359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 将断点的偏移地址压入堆栈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 根据过程名找子程序入口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63" grpId="0" bldLvl="0" animBg="1"/>
      <p:bldP spid="125963" grpId="1" bldLvl="0" animBg="1"/>
      <p:bldP spid="125965" grpId="0" bldLvl="0" animBg="1"/>
      <p:bldP spid="125966" grpId="0" bldLvl="0" animBg="1"/>
      <p:bldP spid="125969" grpId="0"/>
      <p:bldP spid="125970" grpId="0"/>
      <p:bldP spid="125971" grpId="0" bldLvl="0" animBg="1"/>
      <p:bldP spid="1259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dirty="0">
                <a:solidFill>
                  <a:schemeClr val="tx1"/>
                </a:solidFill>
              </a:rPr>
              <a:t>段内调用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1043608" y="2132856"/>
            <a:ext cx="7199312" cy="4032448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call  </a:t>
            </a:r>
            <a:r>
              <a:rPr lang="zh-CN" altLang="en-US" sz="2400" dirty="0">
                <a:solidFill>
                  <a:schemeClr val="tx1"/>
                </a:solidFill>
              </a:rPr>
              <a:t>标号</a:t>
            </a:r>
            <a:r>
              <a:rPr lang="zh-CN" altLang="en-US" sz="2000" dirty="0">
                <a:solidFill>
                  <a:schemeClr val="tx1"/>
                </a:solidFill>
              </a:rPr>
              <a:t>（将当前的 </a:t>
            </a:r>
            <a:r>
              <a:rPr lang="en-US" altLang="zh-CN" sz="2000" dirty="0">
                <a:solidFill>
                  <a:schemeClr val="tx1"/>
                </a:solidFill>
              </a:rPr>
              <a:t>IP </a:t>
            </a:r>
            <a:r>
              <a:rPr lang="zh-CN" altLang="en-US" sz="2000" dirty="0">
                <a:solidFill>
                  <a:schemeClr val="tx1"/>
                </a:solidFill>
              </a:rPr>
              <a:t>压栈后，转到标号处执行指令）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执行此种格式的</a:t>
            </a:r>
            <a:r>
              <a:rPr lang="en-US" altLang="zh-CN" sz="2000" dirty="0">
                <a:solidFill>
                  <a:schemeClr val="tx1"/>
                </a:solidFill>
              </a:rPr>
              <a:t>call</a:t>
            </a:r>
            <a:r>
              <a:rPr lang="zh-CN" altLang="en-US" sz="2000" dirty="0">
                <a:solidFill>
                  <a:schemeClr val="tx1"/>
                </a:solidFill>
              </a:rPr>
              <a:t>指令时，进行如下的操作：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/>
              <a:t>(1) 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= 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– 2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        ((ss)*16+(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)) = (IP)</a:t>
            </a:r>
            <a:endParaRPr lang="en-US" altLang="zh-CN" sz="2000" dirty="0"/>
          </a:p>
          <a:p>
            <a:pPr lvl="1"/>
            <a:r>
              <a:rPr lang="en-US" altLang="zh-CN" sz="2000" dirty="0"/>
              <a:t>(2) (IP) = (IP) + 16</a:t>
            </a:r>
            <a:r>
              <a:rPr lang="zh-CN" altLang="en-US" sz="2000" dirty="0"/>
              <a:t>位位移</a:t>
            </a:r>
            <a:endParaRPr lang="en-US" altLang="zh-CN" sz="2000" dirty="0"/>
          </a:p>
          <a:p>
            <a:pPr lvl="1"/>
            <a:r>
              <a:rPr lang="en-US" altLang="zh-CN" sz="2000" dirty="0"/>
              <a:t>16</a:t>
            </a:r>
            <a:r>
              <a:rPr lang="zh-CN" altLang="en-US" sz="2000" dirty="0"/>
              <a:t>位位移</a:t>
            </a:r>
            <a:r>
              <a:rPr lang="en-US" altLang="zh-CN" sz="2000" dirty="0"/>
              <a:t>=“</a:t>
            </a:r>
            <a:r>
              <a:rPr lang="zh-CN" altLang="en-US" sz="2000" dirty="0"/>
              <a:t>标号”处的地址－</a:t>
            </a:r>
            <a:r>
              <a:rPr lang="en-US" altLang="zh-CN" sz="2000" dirty="0"/>
              <a:t>call</a:t>
            </a:r>
            <a:r>
              <a:rPr lang="zh-CN" altLang="en-US" sz="2000" dirty="0"/>
              <a:t>指令后的第一个字节的地址；</a:t>
            </a:r>
            <a:endParaRPr lang="zh-CN" altLang="en-US" sz="2000" dirty="0"/>
          </a:p>
          <a:p>
            <a:pPr lvl="1"/>
            <a:r>
              <a:rPr lang="en-US" altLang="zh-CN" sz="2000" dirty="0"/>
              <a:t>16</a:t>
            </a:r>
            <a:r>
              <a:rPr lang="zh-CN" altLang="en-US" sz="2000" dirty="0"/>
              <a:t>位位移的范围为 </a:t>
            </a:r>
            <a:r>
              <a:rPr lang="en-US" altLang="zh-CN" sz="2000" dirty="0"/>
              <a:t>-32768~32767</a:t>
            </a:r>
            <a:r>
              <a:rPr lang="zh-CN" altLang="en-US" sz="2000" dirty="0"/>
              <a:t>，用补码表示；</a:t>
            </a:r>
            <a:endParaRPr lang="zh-CN" altLang="en-US" sz="2000" dirty="0"/>
          </a:p>
          <a:p>
            <a:pPr lvl="1"/>
            <a:r>
              <a:rPr lang="en-US" altLang="zh-CN" sz="2000" dirty="0"/>
              <a:t>16</a:t>
            </a:r>
            <a:r>
              <a:rPr lang="zh-CN" altLang="en-US" sz="2000" dirty="0"/>
              <a:t>位位移由编译程序在编译时算出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3603" name="Rectangle 205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段内调用例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979" name="Rectangle 2051"/>
          <p:cNvSpPr>
            <a:spLocks noGrp="1"/>
          </p:cNvSpPr>
          <p:nvPr>
            <p:ph idx="1"/>
          </p:nvPr>
        </p:nvSpPr>
        <p:spPr>
          <a:xfrm>
            <a:off x="323850" y="1989138"/>
            <a:ext cx="4468813" cy="15430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CALL  TIMRE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75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CALL  WORD  PTR[SI]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0" name="Text Box 2052"/>
          <p:cNvSpPr txBox="1"/>
          <p:nvPr/>
        </p:nvSpPr>
        <p:spPr>
          <a:xfrm>
            <a:off x="4068763" y="1993900"/>
            <a:ext cx="1752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直接调用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6981" name="Text Box 2053"/>
          <p:cNvSpPr txBox="1"/>
          <p:nvPr/>
        </p:nvSpPr>
        <p:spPr>
          <a:xfrm>
            <a:off x="5208588" y="2770188"/>
            <a:ext cx="1752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间接调用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6982" name="Line 2054"/>
          <p:cNvSpPr/>
          <p:nvPr/>
        </p:nvSpPr>
        <p:spPr>
          <a:xfrm>
            <a:off x="3281363" y="2235200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6984" name="Line 2056"/>
          <p:cNvSpPr/>
          <p:nvPr/>
        </p:nvSpPr>
        <p:spPr>
          <a:xfrm>
            <a:off x="4440238" y="2979738"/>
            <a:ext cx="762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26985" name="Rectangle 2057"/>
          <p:cNvSpPr/>
          <p:nvPr/>
        </p:nvSpPr>
        <p:spPr>
          <a:xfrm>
            <a:off x="6588125" y="3284538"/>
            <a:ext cx="1601788" cy="3313112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6987" name="Line 2059"/>
          <p:cNvSpPr/>
          <p:nvPr/>
        </p:nvSpPr>
        <p:spPr>
          <a:xfrm>
            <a:off x="6588125" y="5226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6988" name="Line 2060"/>
          <p:cNvSpPr/>
          <p:nvPr/>
        </p:nvSpPr>
        <p:spPr>
          <a:xfrm>
            <a:off x="6588125" y="5607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6989" name="Line 2061"/>
          <p:cNvSpPr/>
          <p:nvPr/>
        </p:nvSpPr>
        <p:spPr>
          <a:xfrm>
            <a:off x="6589713" y="4464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6990" name="Line 2062"/>
          <p:cNvSpPr/>
          <p:nvPr/>
        </p:nvSpPr>
        <p:spPr>
          <a:xfrm>
            <a:off x="6589713" y="5988050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6993" name="Text Box 2065"/>
          <p:cNvSpPr txBox="1"/>
          <p:nvPr/>
        </p:nvSpPr>
        <p:spPr>
          <a:xfrm>
            <a:off x="6985000" y="5211763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44H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6994" name="Text Box 2066"/>
          <p:cNvSpPr txBox="1"/>
          <p:nvPr/>
        </p:nvSpPr>
        <p:spPr>
          <a:xfrm>
            <a:off x="6985000" y="5592763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33H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6995" name="AutoShape 2067"/>
          <p:cNvSpPr/>
          <p:nvPr/>
        </p:nvSpPr>
        <p:spPr>
          <a:xfrm rot="10800000">
            <a:off x="8388350" y="5084763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6997" name="Line 2069"/>
          <p:cNvSpPr/>
          <p:nvPr/>
        </p:nvSpPr>
        <p:spPr>
          <a:xfrm>
            <a:off x="6588125" y="4005263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6998" name="Line 2070"/>
          <p:cNvSpPr/>
          <p:nvPr/>
        </p:nvSpPr>
        <p:spPr>
          <a:xfrm>
            <a:off x="6586538" y="3532188"/>
            <a:ext cx="16002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26999" name="Text Box 2071"/>
          <p:cNvSpPr txBox="1"/>
          <p:nvPr/>
        </p:nvSpPr>
        <p:spPr>
          <a:xfrm>
            <a:off x="6889750" y="3573463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CALL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7000" name="AutoShape 2072"/>
          <p:cNvSpPr/>
          <p:nvPr/>
        </p:nvSpPr>
        <p:spPr>
          <a:xfrm rot="10800000">
            <a:off x="8388350" y="3429000"/>
            <a:ext cx="144463" cy="1265238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27001" name="Text Box 2073"/>
          <p:cNvSpPr txBox="1"/>
          <p:nvPr/>
        </p:nvSpPr>
        <p:spPr>
          <a:xfrm>
            <a:off x="8578850" y="3665538"/>
            <a:ext cx="457200" cy="91598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代码段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7002" name="Text Box 2074"/>
          <p:cNvSpPr txBox="1"/>
          <p:nvPr/>
        </p:nvSpPr>
        <p:spPr>
          <a:xfrm>
            <a:off x="8604250" y="5229225"/>
            <a:ext cx="457200" cy="91598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数据段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7003" name="Text Box 2075"/>
          <p:cNvSpPr txBox="1"/>
          <p:nvPr/>
        </p:nvSpPr>
        <p:spPr>
          <a:xfrm>
            <a:off x="7092950" y="4581525"/>
            <a:ext cx="533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004" name="Text Box 2076"/>
          <p:cNvSpPr txBox="1"/>
          <p:nvPr/>
        </p:nvSpPr>
        <p:spPr>
          <a:xfrm>
            <a:off x="1547813" y="3500438"/>
            <a:ext cx="2519362" cy="939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设：</a:t>
            </a:r>
            <a:r>
              <a:rPr lang="en-US" altLang="zh-CN" sz="2400" b="1" dirty="0">
                <a:latin typeface="Tahoma" panose="020B0604030504040204" pitchFamily="34" charset="0"/>
              </a:rPr>
              <a:t>SI=1200H 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altLang="zh-CN" sz="2400" b="1" dirty="0">
                <a:latin typeface="Tahoma" panose="020B0604030504040204" pitchFamily="34" charset="0"/>
              </a:rPr>
              <a:t>       CS=6000H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127005" name="Text Box 2077"/>
          <p:cNvSpPr txBox="1"/>
          <p:nvPr/>
        </p:nvSpPr>
        <p:spPr>
          <a:xfrm>
            <a:off x="5358765" y="5294630"/>
            <a:ext cx="1158240" cy="36830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ahoma" panose="020B0604030504040204" pitchFamily="34" charset="0"/>
              </a:rPr>
              <a:t>1200H</a:t>
            </a:r>
            <a:endParaRPr lang="en-US" altLang="zh-CN" b="1" dirty="0">
              <a:latin typeface="Tahoma" panose="020B0604030504040204" pitchFamily="34" charset="0"/>
            </a:endParaRPr>
          </a:p>
        </p:txBody>
      </p:sp>
      <p:sp>
        <p:nvSpPr>
          <p:cNvPr id="127006" name="Text Box 2078"/>
          <p:cNvSpPr txBox="1"/>
          <p:nvPr/>
        </p:nvSpPr>
        <p:spPr>
          <a:xfrm>
            <a:off x="900113" y="4724400"/>
            <a:ext cx="3457575" cy="461665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执行第（</a:t>
            </a:r>
            <a:r>
              <a:rPr lang="en-US" altLang="zh-CN" sz="2400" b="1" dirty="0">
                <a:latin typeface="Tahoma" panose="020B0604030504040204" pitchFamily="34" charset="0"/>
              </a:rPr>
              <a:t>2</a:t>
            </a:r>
            <a:r>
              <a:rPr lang="zh-CN" altLang="en-US" sz="2400" b="1" dirty="0">
                <a:latin typeface="Tahoma" panose="020B0604030504040204" pitchFamily="34" charset="0"/>
              </a:rPr>
              <a:t>）条指令后：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27007" name="Text Box 2079"/>
          <p:cNvSpPr txBox="1"/>
          <p:nvPr/>
        </p:nvSpPr>
        <p:spPr>
          <a:xfrm>
            <a:off x="2268538" y="5430838"/>
            <a:ext cx="1798637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ahoma" panose="020B0604030504040204" pitchFamily="34" charset="0"/>
              </a:rPr>
              <a:t>6000H</a:t>
            </a:r>
            <a:endParaRPr lang="en-US" altLang="zh-CN" sz="2800" b="1" dirty="0">
              <a:latin typeface="Tahoma" panose="020B0604030504040204" pitchFamily="34" charset="0"/>
            </a:endParaRPr>
          </a:p>
        </p:txBody>
      </p:sp>
      <p:sp>
        <p:nvSpPr>
          <p:cNvPr id="127008" name="Text Box 2080"/>
          <p:cNvSpPr txBox="1"/>
          <p:nvPr/>
        </p:nvSpPr>
        <p:spPr>
          <a:xfrm>
            <a:off x="1401763" y="5445125"/>
            <a:ext cx="1154112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ahoma" panose="020B0604030504040204" pitchFamily="34" charset="0"/>
              </a:rPr>
              <a:t>CS =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127010" name="Text Box 2082"/>
          <p:cNvSpPr txBox="1"/>
          <p:nvPr/>
        </p:nvSpPr>
        <p:spPr>
          <a:xfrm>
            <a:off x="2338388" y="5938838"/>
            <a:ext cx="1512887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ahoma" panose="020B0604030504040204" pitchFamily="34" charset="0"/>
              </a:rPr>
              <a:t>3344H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27011" name="Text Box 2083"/>
          <p:cNvSpPr txBox="1"/>
          <p:nvPr/>
        </p:nvSpPr>
        <p:spPr>
          <a:xfrm>
            <a:off x="1402080" y="5938520"/>
            <a:ext cx="1153795" cy="52197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ahoma" panose="020B0604030504040204" pitchFamily="34" charset="0"/>
              </a:rPr>
              <a:t>IP =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  <p:bldP spid="126985" grpId="0" bldLvl="0" animBg="1"/>
      <p:bldP spid="126993" grpId="0"/>
      <p:bldP spid="126994" grpId="0"/>
      <p:bldP spid="126995" grpId="0" bldLvl="0" animBg="1"/>
      <p:bldP spid="126999" grpId="0"/>
      <p:bldP spid="127000" grpId="0" bldLvl="0" animBg="1"/>
      <p:bldP spid="127001" grpId="0"/>
      <p:bldP spid="127002" grpId="0"/>
      <p:bldP spid="127003" grpId="0"/>
      <p:bldP spid="127004" grpId="0" bldLvl="0" animBg="1"/>
      <p:bldP spid="127005" grpId="0"/>
      <p:bldP spid="127006" grpId="0" bldLvl="0" animBg="1"/>
      <p:bldP spid="127007" grpId="0"/>
      <p:bldP spid="127008" grpId="0"/>
      <p:bldP spid="127010" grpId="0"/>
      <p:bldP spid="1270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850826" y="276785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CPU 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执行指令“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call  sub_p1”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时，其功能相当执行下面指令：</a:t>
            </a:r>
            <a:endParaRPr lang="zh-CN" altLang="en-US" sz="2600" dirty="0" smtClean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①  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push   IP</a:t>
            </a:r>
            <a:endParaRPr lang="en-US" altLang="zh-CN" sz="2600" dirty="0" smtClean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② [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 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 bwMode="auto">
          <a:xfrm>
            <a:off x="6762750" y="5661248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-285750" y="-1615728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 bwMode="auto">
            <a:xfrm>
              <a:off x="-285750" y="-1615728"/>
              <a:ext cx="9144000" cy="635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 bwMode="auto">
            <a:xfrm>
              <a:off x="-285750" y="-1615728"/>
              <a:ext cx="190500" cy="635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-31750" y="-1615728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141730" y="-1506508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p="http://schemas.openxmlformats.org/presentationml/2006/main">
  <p:tag name="RAINPROBLEM" val="MultipleChoice"/>
  <p:tag name="PROBLEMSCORE" val="1.0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RAINPROBLEMTYPE" val="ProblemTypeMarker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TABLE_BEAUTIFY" val="smartTable{15a8e58c-9ce8-4e51-826b-8946e8d347e6}"/>
  <p:tag name="TABLE_ENDDRAG_ORIGIN_RECT" val="159*244"/>
  <p:tag name="TABLE_ENDDRAG_RECT" val="452*145*159*244"/>
</p:tagLst>
</file>

<file path=ppt/tags/tag35.xml><?xml version="1.0" encoding="utf-8"?>
<p:tagLst xmlns:p="http://schemas.openxmlformats.org/presentationml/2006/main">
  <p:tag name="commondata" val="eyJoZGlkIjoiMGU1MWNmNzkzNzZlOTYzYzIyMGI4NjQyMGNlMDgwNWIifQ==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FillBlank"/>
</p:tagLst>
</file>

<file path=ppt/tags/tag9.xml><?xml version="1.0" encoding="utf-8"?>
<p:tagLst xmlns:p="http://schemas.openxmlformats.org/presentationml/2006/main">
  <p:tag name="RAINPROBLEM" val="FillBlank"/>
  <p:tag name="PROBLEMBLANKKEYWORD" val="填空"/>
  <p:tag name="PROBLEMSCORE" val="5.0"/>
  <p:tag name="PROBLEMBLANK" val="[{&quot;num&quot;:1,&quot;caseSensitive&quot;:false,&quot;fuzzyMatch&quot;:false,&quot;Score&quot;:5.0,&quot;answers&quot;:[&quot;jmp near ptr  sub_p1&quot;,&quot;jmp sub_p1&quot;]}]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9488</Words>
  <Application>WPS 演示</Application>
  <PresentationFormat>全屏显示(4:3)</PresentationFormat>
  <Paragraphs>952</Paragraphs>
  <Slides>37</Slides>
  <Notes>8</Notes>
  <HiddenSlides>3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8" baseType="lpstr">
      <vt:lpstr>Arial</vt:lpstr>
      <vt:lpstr>宋体</vt:lpstr>
      <vt:lpstr>Wingdings</vt:lpstr>
      <vt:lpstr>Tahoma</vt:lpstr>
      <vt:lpstr>隶书</vt:lpstr>
      <vt:lpstr>微软雅黑</vt:lpstr>
      <vt:lpstr>Wingdings</vt:lpstr>
      <vt:lpstr>Times New Roman</vt:lpstr>
      <vt:lpstr>Arial Unicode MS</vt:lpstr>
      <vt:lpstr>Calibri</vt:lpstr>
      <vt:lpstr>楷体_GB2312</vt:lpstr>
      <vt:lpstr>新宋体</vt:lpstr>
      <vt:lpstr>Wingdings 2</vt:lpstr>
      <vt:lpstr>Lucida Console</vt:lpstr>
      <vt:lpstr>Symbol</vt:lpstr>
      <vt:lpstr>Lucida Sans Unicode</vt:lpstr>
      <vt:lpstr>Monotype Sorts</vt:lpstr>
      <vt:lpstr>默认设计模板</vt:lpstr>
      <vt:lpstr>Blends</vt:lpstr>
      <vt:lpstr>Visio.Drawing.11</vt:lpstr>
      <vt:lpstr>Visio.Drawing.11</vt:lpstr>
      <vt:lpstr>4.4 子程序设计</vt:lpstr>
      <vt:lpstr>子程序设计</vt:lpstr>
      <vt:lpstr>调用的执行过程</vt:lpstr>
      <vt:lpstr>调用指令call</vt:lpstr>
      <vt:lpstr>过程调用</vt:lpstr>
      <vt:lpstr>1. 段内调用</vt:lpstr>
      <vt:lpstr>段内调用</vt:lpstr>
      <vt:lpstr>段内调用例</vt:lpstr>
      <vt:lpstr>PowerPoint 演示文稿</vt:lpstr>
      <vt:lpstr>2. 段间调用</vt:lpstr>
      <vt:lpstr>段间调用</vt:lpstr>
      <vt:lpstr>段间调用例</vt:lpstr>
      <vt:lpstr>PowerPoint 演示文稿</vt:lpstr>
      <vt:lpstr>转移地址在内存中的call指令</vt:lpstr>
      <vt:lpstr>转移地址在内存中的call指令</vt:lpstr>
      <vt:lpstr>转移地址在内存中的call指令</vt:lpstr>
      <vt:lpstr>返回指令 RET </vt:lpstr>
      <vt:lpstr>PowerPoint 演示文稿</vt:lpstr>
      <vt:lpstr>子程序定义</vt:lpstr>
      <vt:lpstr>子程序的常见格式</vt:lpstr>
      <vt:lpstr>call 和 ret 的配合使用</vt:lpstr>
      <vt:lpstr>PowerPoint 演示文稿</vt:lpstr>
      <vt:lpstr>PowerPoint 演示文稿</vt:lpstr>
      <vt:lpstr>例（通过寄存器传送参数）：设ARRAY1是一个含有10个元素的数组，每个元素都是8位字节数据，试用子程序计算各数组元素的累加和存放到RESULT中。</vt:lpstr>
      <vt:lpstr>PowerPoint 演示文稿</vt:lpstr>
      <vt:lpstr>例（通过存储单元传送参数）：设ARRAY是一个含有10个元素的数组，每个元素都是8位字节数据，试用子程序计算各数组元素的累加和存放到RESULT中。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子程序设计</dc:title>
  <dc:creator>微软用户</dc:creator>
  <cp:lastModifiedBy>Administrator</cp:lastModifiedBy>
  <cp:revision>59</cp:revision>
  <dcterms:created xsi:type="dcterms:W3CDTF">2012-12-10T02:32:00Z</dcterms:created>
  <dcterms:modified xsi:type="dcterms:W3CDTF">2023-12-08T07:17:28Z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C1530B6F71B8443B8EE55F5955284D7E_13</vt:lpwstr>
  </property>
</Properties>
</file>