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904" r:id="rId3"/>
    <p:sldId id="988" r:id="rId4"/>
    <p:sldId id="990" r:id="rId5"/>
    <p:sldId id="991" r:id="rId6"/>
    <p:sldId id="978" r:id="rId7"/>
    <p:sldId id="989" r:id="rId8"/>
    <p:sldId id="979" r:id="rId9"/>
    <p:sldId id="995" r:id="rId10"/>
    <p:sldId id="998" r:id="rId11"/>
    <p:sldId id="996" r:id="rId12"/>
    <p:sldId id="997" r:id="rId13"/>
    <p:sldId id="980" r:id="rId14"/>
    <p:sldId id="983" r:id="rId15"/>
    <p:sldId id="984" r:id="rId16"/>
    <p:sldId id="985" r:id="rId17"/>
    <p:sldId id="992" r:id="rId18"/>
    <p:sldId id="994" r:id="rId19"/>
  </p:sldIdLst>
  <p:sldSz cx="9144000" cy="6858000" type="screen4x3"/>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2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88C"/>
    <a:srgbClr val="F3541A"/>
    <a:srgbClr val="FECC2B"/>
    <a:srgbClr val="996633"/>
    <a:srgbClr val="800000"/>
    <a:srgbClr val="006600"/>
    <a:srgbClr val="FAC6BA"/>
    <a:srgbClr val="FF0000"/>
    <a:srgbClr val="FF00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98" autoAdjust="0"/>
  </p:normalViewPr>
  <p:slideViewPr>
    <p:cSldViewPr showGuides="1">
      <p:cViewPr>
        <p:scale>
          <a:sx n="80" d="100"/>
          <a:sy n="80" d="100"/>
        </p:scale>
        <p:origin x="-1450" y="14"/>
      </p:cViewPr>
      <p:guideLst>
        <p:guide orient="horz" pos="2088"/>
        <p:guide pos="28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58775"/>
            <a:ext cx="8229600" cy="774065"/>
          </a:xfrm>
        </p:spPr>
        <p:txBody>
          <a:bodyPr/>
          <a:lstStyle>
            <a:lvl1pPr>
              <a:defRPr sz="3200" b="1">
                <a:latin typeface="+mn-ea"/>
                <a:ea typeface="+mn-ea"/>
              </a:defRPr>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lvl1pPr>
              <a:buClrTx/>
              <a:defRPr sz="2400" b="1">
                <a:solidFill>
                  <a:schemeClr val="tx1"/>
                </a:solidFill>
                <a:latin typeface="+mn-ea"/>
                <a:ea typeface="+mn-ea"/>
              </a:defRPr>
            </a:lvl1pPr>
            <a:lvl2pPr>
              <a:buClrTx/>
              <a:defRPr sz="2000" b="1">
                <a:solidFill>
                  <a:schemeClr val="tx1"/>
                </a:solidFill>
                <a:latin typeface="+mn-ea"/>
                <a:ea typeface="+mn-ea"/>
              </a:defRPr>
            </a:lvl2pPr>
            <a:lvl3pPr>
              <a:buClrTx/>
              <a:defRPr sz="1800" b="1">
                <a:solidFill>
                  <a:schemeClr val="tx1"/>
                </a:solidFill>
                <a:latin typeface="+mn-ea"/>
                <a:ea typeface="+mn-ea"/>
              </a:defRPr>
            </a:lvl3pPr>
            <a:lvl4pPr>
              <a:buClrTx/>
              <a:defRPr b="1">
                <a:solidFill>
                  <a:schemeClr val="tx1"/>
                </a:solidFill>
                <a:latin typeface="+mn-ea"/>
                <a:ea typeface="+mn-ea"/>
              </a:defRPr>
            </a:lvl4pPr>
            <a:lvl5pPr>
              <a:buClrTx/>
              <a:defRPr b="1">
                <a:solidFill>
                  <a:schemeClr val="tx1"/>
                </a:solidFill>
                <a:latin typeface="+mn-ea"/>
                <a:ea typeface="+mn-ea"/>
              </a:defRPr>
            </a:lvl5pPr>
          </a:lstStyle>
          <a:p>
            <a:pPr lvl="0" eaLnBrk="1" latinLnBrk="0" hangingPunct="1"/>
            <a:r>
              <a:rPr lang="zh-CN" altLang="en-US" dirty="0" smtClean="0"/>
              <a:t>单击此处编辑母版文本样式</a:t>
            </a:r>
            <a:endParaRPr lang="zh-CN" altLang="en-US" dirty="0" smtClean="0"/>
          </a:p>
          <a:p>
            <a:pPr lvl="1" eaLnBrk="1" latinLnBrk="0" hangingPunct="1"/>
            <a:r>
              <a:rPr lang="zh-CN" altLang="en-US" dirty="0" smtClean="0"/>
              <a:t>第二级</a:t>
            </a:r>
            <a:endParaRPr lang="zh-CN" altLang="en-US" dirty="0" smtClean="0"/>
          </a:p>
          <a:p>
            <a:pPr lvl="2" eaLnBrk="1" latinLnBrk="0" hangingPunct="1"/>
            <a:r>
              <a:rPr lang="zh-CN" altLang="en-US" dirty="0" smtClean="0"/>
              <a:t>第三级</a:t>
            </a:r>
            <a:endParaRPr lang="zh-CN" altLang="en-US" dirty="0" smtClean="0"/>
          </a:p>
          <a:p>
            <a:pPr lvl="3" eaLnBrk="1" latinLnBrk="0" hangingPunct="1"/>
            <a:r>
              <a:rPr lang="zh-CN" altLang="en-US" dirty="0" smtClean="0"/>
              <a:t>第四级</a:t>
            </a:r>
            <a:endParaRPr lang="zh-CN" altLang="en-US" dirty="0" smtClean="0"/>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57C6F3C6-4A61-472F-93AA-5586801956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E3C21-126C-4EFA-9970-42F86BDCD49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5" name="Freeform 5"/>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nvGrpSpPr>
          <p:cNvPr id="9" name="Group 15"/>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grpSp>
      <p:sp>
        <p:nvSpPr>
          <p:cNvPr id="13" name="矩形 12"/>
          <p:cNvSpPr/>
          <p:nvPr userDrawn="1"/>
        </p:nvSpPr>
        <p:spPr>
          <a:xfrm>
            <a:off x="1621060" y="764704"/>
            <a:ext cx="5694680" cy="922020"/>
          </a:xfrm>
          <a:prstGeom prst="rect">
            <a:avLst/>
          </a:prstGeom>
          <a:noFill/>
        </p:spPr>
        <p:txBody>
          <a:bodyPr wrap="none">
            <a:spAutoFit/>
          </a:bodyPr>
          <a:lstStyle/>
          <a:p>
            <a:pPr algn="ctr">
              <a:defRPr/>
            </a:pPr>
            <a:r>
              <a:rPr lang="zh-CN" altLang="en-US" sz="5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anose="02010609060101010101" pitchFamily="49" charset="-122"/>
                <a:ea typeface="黑体" panose="02010609060101010101" pitchFamily="49" charset="-122"/>
              </a:rPr>
              <a:t>汇编语言程序设计</a:t>
            </a:r>
            <a:endParaRPr lang="zh-CN" altLang="en-US" sz="5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anose="02010609060101010101" pitchFamily="49" charset="-122"/>
              <a:ea typeface="黑体" panose="02010609060101010101" pitchFamily="49"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C6F3C6-4A61-472F-93AA-55868019567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E3C21-126C-4EFA-9970-42F86BDCD49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11188" y="1484313"/>
            <a:ext cx="800100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CEB4292-DECF-4CF1-B743-DEBA3AA3C57A}" type="datetime3">
              <a:rPr kumimoji="0" lang="zh-CN" altLang="en-US"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1188" y="1484313"/>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7888" y="1484313"/>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CEB4292-DECF-4CF1-B743-DEBA3AA3C57A}" type="datetime3">
              <a:rPr kumimoji="0" lang="zh-CN" altLang="en-US"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90600" y="1447800"/>
            <a:ext cx="3621786" cy="4724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60214" y="1447800"/>
            <a:ext cx="3621786" cy="4724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ea"/>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ea"/>
              <a:ea typeface="+mn-ea"/>
              <a:cs typeface="+mn-cs"/>
            </a:endParaRPr>
          </a:p>
        </p:txBody>
      </p:sp>
      <p:sp>
        <p:nvSpPr>
          <p:cNvPr id="9" name="标题占位符 8"/>
          <p:cNvSpPr>
            <a:spLocks noGrp="1"/>
          </p:cNvSpPr>
          <p:nvPr>
            <p:ph type="title"/>
          </p:nvPr>
        </p:nvSpPr>
        <p:spPr>
          <a:xfrm>
            <a:off x="447675" y="381635"/>
            <a:ext cx="8229600" cy="688975"/>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234440"/>
            <a:ext cx="8229600" cy="512191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1"/>
                </a:solidFill>
                <a:latin typeface="+mn-ea"/>
                <a:ea typeface="+mn-ea"/>
              </a:defRPr>
            </a:lvl1pPr>
          </a:lstStyle>
          <a:p>
            <a:fld id="{57C6F3C6-4A61-472F-93AA-558680195674}"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1"/>
                </a:solidFill>
                <a:latin typeface="+mn-ea"/>
                <a:ea typeface="+mn-ea"/>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1"/>
                </a:solidFill>
                <a:latin typeface="+mn-ea"/>
                <a:ea typeface="+mn-ea"/>
              </a:defRPr>
            </a:lvl1pPr>
          </a:lstStyle>
          <a:p>
            <a:fld id="{15AE3C21-126C-4EFA-9970-42F86BDCD497}"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solidFill>
                  <a:schemeClr val="tx1"/>
                </a:solidFill>
                <a:latin typeface="+mn-ea"/>
                <a:ea typeface="+mn-ea"/>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solidFill>
                  <a:schemeClr val="tx1"/>
                </a:solidFill>
                <a:latin typeface="+mn-ea"/>
                <a:ea typeface="+mn-ea"/>
              </a:endParaRPr>
            </a:p>
          </p:txBody>
        </p:sp>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rtl="0" eaLnBrk="1" latinLnBrk="0" hangingPunct="1">
        <a:spcBef>
          <a:spcPct val="0"/>
        </a:spcBef>
        <a:buNone/>
        <a:defRPr kumimoji="0" sz="3200" b="1" kern="1200">
          <a:ln>
            <a:noFill/>
          </a:ln>
          <a:solidFill>
            <a:schemeClr val="tx1"/>
          </a:solidFill>
          <a:effectLst/>
          <a:latin typeface="+mn-ea"/>
          <a:ea typeface="+mn-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400" b="1" kern="1200">
          <a:solidFill>
            <a:schemeClr val="tx1"/>
          </a:solidFill>
          <a:latin typeface="+mn-ea"/>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000" b="1" kern="1200">
          <a:solidFill>
            <a:schemeClr val="tx1"/>
          </a:solidFill>
          <a:latin typeface="+mn-ea"/>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1800" b="1" kern="1200">
          <a:solidFill>
            <a:schemeClr val="tx1"/>
          </a:solidFill>
          <a:latin typeface="+mn-ea"/>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b="1" kern="1200">
          <a:solidFill>
            <a:schemeClr val="tx1"/>
          </a:solidFill>
          <a:latin typeface="+mn-ea"/>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b="1" kern="1200">
          <a:solidFill>
            <a:schemeClr val="tx1"/>
          </a:solidFill>
          <a:latin typeface="+mn-ea"/>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3.xml"/><Relationship Id="rId10" Type="http://schemas.openxmlformats.org/officeDocument/2006/relationships/tags" Target="../tags/tag10.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4140200" y="2708910"/>
            <a:ext cx="3100705" cy="1368425"/>
          </a:xfrm>
          <a:prstGeom prst="rect">
            <a:avLst/>
          </a:prstGeom>
          <a:noFill/>
          <a:ln w="12700">
            <a:noFill/>
          </a:ln>
        </p:spPr>
        <p:txBody>
          <a:bodyPr/>
          <a:lstStyle/>
          <a:p>
            <a:pPr marL="342900" indent="-342900">
              <a:lnSpc>
                <a:spcPct val="150000"/>
              </a:lnSpc>
              <a:buClr>
                <a:schemeClr val="tx2"/>
              </a:buClr>
              <a:buSzPct val="90000"/>
              <a:buFont typeface="Symbol" panose="05050102010706020507" pitchFamily="18" charset="2"/>
            </a:pPr>
            <a:r>
              <a:rPr lang="zh-CN" altLang="en-US" sz="3200" b="1" dirty="0" smtClean="0">
                <a:solidFill>
                  <a:srgbClr val="000000"/>
                </a:solidFill>
                <a:latin typeface="Arial" panose="020B0604020202020204" pitchFamily="34" charset="0"/>
              </a:rPr>
              <a:t>循环程序设计</a:t>
            </a:r>
            <a:endParaRPr lang="zh-CN" altLang="en-US" sz="3200" b="1" dirty="0" smtClean="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454" y="188640"/>
            <a:ext cx="8749034" cy="640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016" y="188640"/>
            <a:ext cx="8892480"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0099" name="组合 260098"/>
          <p:cNvGrpSpPr/>
          <p:nvPr/>
        </p:nvGrpSpPr>
        <p:grpSpPr>
          <a:xfrm>
            <a:off x="177800" y="230188"/>
            <a:ext cx="203200" cy="6503987"/>
            <a:chOff x="112" y="145"/>
            <a:chExt cx="128" cy="4097"/>
          </a:xfrm>
        </p:grpSpPr>
        <p:sp>
          <p:nvSpPr>
            <p:cNvPr id="29699" name="矩形 260099"/>
            <p:cNvSpPr/>
            <p:nvPr/>
          </p:nvSpPr>
          <p:spPr>
            <a:xfrm flipH="1">
              <a:off x="192" y="162"/>
              <a:ext cx="48" cy="4080"/>
            </a:xfrm>
            <a:prstGeom prst="rect">
              <a:avLst/>
            </a:prstGeom>
            <a:gradFill rotWithShape="0">
              <a:gsLst>
                <a:gs pos="0">
                  <a:schemeClr val="bg1"/>
                </a:gs>
                <a:gs pos="100000">
                  <a:schemeClr val="folHlink"/>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9700" name="矩形 260100"/>
            <p:cNvSpPr/>
            <p:nvPr/>
          </p:nvSpPr>
          <p:spPr>
            <a:xfrm>
              <a:off x="112" y="145"/>
              <a:ext cx="48" cy="3941"/>
            </a:xfrm>
            <a:prstGeom prst="rect">
              <a:avLst/>
            </a:prstGeom>
            <a:gradFill rotWithShape="0">
              <a:gsLst>
                <a:gs pos="0">
                  <a:schemeClr val="bg1"/>
                </a:gs>
                <a:gs pos="100000">
                  <a:schemeClr val="hlink"/>
                </a:gs>
              </a:gsLst>
              <a:lin ang="5400000" scaled="1"/>
              <a:tileRect/>
            </a:gradFill>
            <a:ln w="9525">
              <a:noFill/>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grpSp>
        <p:nvGrpSpPr>
          <p:cNvPr id="260102" name="组合 260101"/>
          <p:cNvGrpSpPr/>
          <p:nvPr/>
        </p:nvGrpSpPr>
        <p:grpSpPr>
          <a:xfrm>
            <a:off x="8793163" y="220663"/>
            <a:ext cx="198437" cy="6408737"/>
            <a:chOff x="5539" y="139"/>
            <a:chExt cx="125" cy="4037"/>
          </a:xfrm>
        </p:grpSpPr>
        <p:sp>
          <p:nvSpPr>
            <p:cNvPr id="29702" name="矩形 260102"/>
            <p:cNvSpPr/>
            <p:nvPr/>
          </p:nvSpPr>
          <p:spPr>
            <a:xfrm rot="10800000" flipH="1" flipV="1">
              <a:off x="5621" y="139"/>
              <a:ext cx="43" cy="3989"/>
            </a:xfrm>
            <a:prstGeom prst="rect">
              <a:avLst/>
            </a:prstGeom>
            <a:gradFill rotWithShape="0">
              <a:gsLst>
                <a:gs pos="0">
                  <a:schemeClr val="accent1"/>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9703" name="矩形 260103"/>
            <p:cNvSpPr/>
            <p:nvPr/>
          </p:nvSpPr>
          <p:spPr>
            <a:xfrm rot="-10800000" flipV="1">
              <a:off x="5539" y="240"/>
              <a:ext cx="49" cy="3936"/>
            </a:xfrm>
            <a:prstGeom prst="rect">
              <a:avLst/>
            </a:prstGeom>
            <a:gradFill rotWithShape="0">
              <a:gsLst>
                <a:gs pos="0">
                  <a:schemeClr val="accent2"/>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60105" name="组合 260104"/>
          <p:cNvGrpSpPr/>
          <p:nvPr/>
        </p:nvGrpSpPr>
        <p:grpSpPr>
          <a:xfrm>
            <a:off x="412750" y="6477000"/>
            <a:ext cx="8686800" cy="228600"/>
            <a:chOff x="260" y="4080"/>
            <a:chExt cx="5472" cy="144"/>
          </a:xfrm>
        </p:grpSpPr>
        <p:sp>
          <p:nvSpPr>
            <p:cNvPr id="29705" name="矩形 260105"/>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9706" name="矩形 260106"/>
            <p:cNvSpPr/>
            <p:nvPr/>
          </p:nvSpPr>
          <p:spPr>
            <a:xfrm rot="5400000" flipV="1">
              <a:off x="2912" y="1521"/>
              <a:ext cx="48" cy="5355"/>
            </a:xfrm>
            <a:prstGeom prst="rect">
              <a:avLst/>
            </a:prstGeom>
            <a:gradFill rotWithShape="0">
              <a:gsLst>
                <a:gs pos="0">
                  <a:schemeClr val="bg1"/>
                </a:gs>
                <a:gs pos="100000">
                  <a:schemeClr val="hlink"/>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60108" name="组合 260107"/>
          <p:cNvGrpSpPr/>
          <p:nvPr/>
        </p:nvGrpSpPr>
        <p:grpSpPr>
          <a:xfrm>
            <a:off x="76200" y="176213"/>
            <a:ext cx="8745538" cy="161925"/>
            <a:chOff x="48" y="111"/>
            <a:chExt cx="5509" cy="102"/>
          </a:xfrm>
        </p:grpSpPr>
        <p:sp>
          <p:nvSpPr>
            <p:cNvPr id="29708" name="矩形 260108"/>
            <p:cNvSpPr/>
            <p:nvPr/>
          </p:nvSpPr>
          <p:spPr>
            <a:xfrm rot="5400000" flipV="1">
              <a:off x="2852" y="-2492"/>
              <a:ext cx="37" cy="5371"/>
            </a:xfrm>
            <a:prstGeom prst="rect">
              <a:avLst/>
            </a:prstGeom>
            <a:gradFill rotWithShape="0">
              <a:gsLst>
                <a:gs pos="0">
                  <a:schemeClr val="hlink"/>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9709" name="矩形 260109"/>
            <p:cNvSpPr/>
            <p:nvPr/>
          </p:nvSpPr>
          <p:spPr>
            <a:xfrm rot="5400000" flipV="1">
              <a:off x="2782" y="-2624"/>
              <a:ext cx="38" cy="5509"/>
            </a:xfrm>
            <a:prstGeom prst="rect">
              <a:avLst/>
            </a:prstGeom>
            <a:gradFill rotWithShape="0">
              <a:gsLst>
                <a:gs pos="0">
                  <a:schemeClr val="accent1"/>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sp>
        <p:nvSpPr>
          <p:cNvPr id="2" name="标题 1"/>
          <p:cNvSpPr>
            <a:spLocks noGrp="1"/>
          </p:cNvSpPr>
          <p:nvPr>
            <p:ph type="title"/>
          </p:nvPr>
        </p:nvSpPr>
        <p:spPr>
          <a:xfrm>
            <a:off x="600551" y="260648"/>
            <a:ext cx="3035345" cy="3744416"/>
          </a:xfrm>
        </p:spPr>
        <p:txBody>
          <a:bodyPr>
            <a:normAutofit/>
          </a:bodyPr>
          <a:lstStyle/>
          <a:p>
            <a:r>
              <a:rPr lang="zh-CN" altLang="en-US" sz="2400" dirty="0"/>
              <a:t>【例4.6】设某数列的开始三个元素值为0、0、1，从第四个元素起，每个元素为其前三个元素之和。编写程序，求出该数列的后续元素，直至所求出的元素值大于200时结束，并记下此时数列元素的个数。</a:t>
            </a:r>
            <a:endParaRPr lang="zh-CN" altLang="en-US" sz="2400"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763" y="528638"/>
            <a:ext cx="8370887" cy="580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60099"/>
                                        </p:tgtEl>
                                        <p:attrNameLst>
                                          <p:attrName>style.visibility</p:attrName>
                                        </p:attrNameLst>
                                      </p:cBhvr>
                                      <p:to>
                                        <p:strVal val="visible"/>
                                      </p:to>
                                    </p:set>
                                    <p:anim calcmode="lin" valueType="num">
                                      <p:cBhvr additive="base">
                                        <p:cTn id="7" dur="500" fill="hold"/>
                                        <p:tgtEl>
                                          <p:spTgt spid="260099"/>
                                        </p:tgtEl>
                                        <p:attrNameLst>
                                          <p:attrName>ppt_x</p:attrName>
                                        </p:attrNameLst>
                                      </p:cBhvr>
                                      <p:tavLst>
                                        <p:tav tm="0">
                                          <p:val>
                                            <p:strVal val="#ppt_x"/>
                                          </p:val>
                                        </p:tav>
                                        <p:tav tm="100000">
                                          <p:val>
                                            <p:strVal val="#ppt_x"/>
                                          </p:val>
                                        </p:tav>
                                      </p:tavLst>
                                    </p:anim>
                                    <p:anim calcmode="lin" valueType="num">
                                      <p:cBhvr additive="base">
                                        <p:cTn id="8" dur="500" fill="hold"/>
                                        <p:tgtEl>
                                          <p:spTgt spid="2600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60105"/>
                                        </p:tgtEl>
                                        <p:attrNameLst>
                                          <p:attrName>style.visibility</p:attrName>
                                        </p:attrNameLst>
                                      </p:cBhvr>
                                      <p:to>
                                        <p:strVal val="visible"/>
                                      </p:to>
                                    </p:set>
                                    <p:anim calcmode="lin" valueType="num">
                                      <p:cBhvr additive="base">
                                        <p:cTn id="12" dur="500" fill="hold"/>
                                        <p:tgtEl>
                                          <p:spTgt spid="260105"/>
                                        </p:tgtEl>
                                        <p:attrNameLst>
                                          <p:attrName>ppt_x</p:attrName>
                                        </p:attrNameLst>
                                      </p:cBhvr>
                                      <p:tavLst>
                                        <p:tav tm="0">
                                          <p:val>
                                            <p:strVal val="0-#ppt_w/2"/>
                                          </p:val>
                                        </p:tav>
                                        <p:tav tm="100000">
                                          <p:val>
                                            <p:strVal val="#ppt_x"/>
                                          </p:val>
                                        </p:tav>
                                      </p:tavLst>
                                    </p:anim>
                                    <p:anim calcmode="lin" valueType="num">
                                      <p:cBhvr additive="base">
                                        <p:cTn id="13" dur="500" fill="hold"/>
                                        <p:tgtEl>
                                          <p:spTgt spid="26010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0102"/>
                                        </p:tgtEl>
                                        <p:attrNameLst>
                                          <p:attrName>style.visibility</p:attrName>
                                        </p:attrNameLst>
                                      </p:cBhvr>
                                      <p:to>
                                        <p:strVal val="visible"/>
                                      </p:to>
                                    </p:set>
                                    <p:anim calcmode="lin" valueType="num">
                                      <p:cBhvr additive="base">
                                        <p:cTn id="17" dur="500" fill="hold"/>
                                        <p:tgtEl>
                                          <p:spTgt spid="260102"/>
                                        </p:tgtEl>
                                        <p:attrNameLst>
                                          <p:attrName>ppt_x</p:attrName>
                                        </p:attrNameLst>
                                      </p:cBhvr>
                                      <p:tavLst>
                                        <p:tav tm="0">
                                          <p:val>
                                            <p:strVal val="#ppt_x"/>
                                          </p:val>
                                        </p:tav>
                                        <p:tav tm="100000">
                                          <p:val>
                                            <p:strVal val="#ppt_x"/>
                                          </p:val>
                                        </p:tav>
                                      </p:tavLst>
                                    </p:anim>
                                    <p:anim calcmode="lin" valueType="num">
                                      <p:cBhvr additive="base">
                                        <p:cTn id="18" dur="500" fill="hold"/>
                                        <p:tgtEl>
                                          <p:spTgt spid="26010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60108"/>
                                        </p:tgtEl>
                                        <p:attrNameLst>
                                          <p:attrName>style.visibility</p:attrName>
                                        </p:attrNameLst>
                                      </p:cBhvr>
                                      <p:to>
                                        <p:strVal val="visible"/>
                                      </p:to>
                                    </p:set>
                                    <p:anim calcmode="lin" valueType="num">
                                      <p:cBhvr additive="base">
                                        <p:cTn id="22" dur="500" fill="hold"/>
                                        <p:tgtEl>
                                          <p:spTgt spid="260108"/>
                                        </p:tgtEl>
                                        <p:attrNameLst>
                                          <p:attrName>ppt_x</p:attrName>
                                        </p:attrNameLst>
                                      </p:cBhvr>
                                      <p:tavLst>
                                        <p:tav tm="0">
                                          <p:val>
                                            <p:strVal val="1+#ppt_w/2"/>
                                          </p:val>
                                        </p:tav>
                                        <p:tav tm="100000">
                                          <p:val>
                                            <p:strVal val="#ppt_x"/>
                                          </p:val>
                                        </p:tav>
                                      </p:tavLst>
                                    </p:anim>
                                    <p:anim calcmode="lin" valueType="num">
                                      <p:cBhvr additive="base">
                                        <p:cTn id="23" dur="500" fill="hold"/>
                                        <p:tgtEl>
                                          <p:spTgt spid="26010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circle(in)">
                                      <p:cBhvr>
                                        <p:cTn id="28"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27332"/>
          <p:cNvSpPr>
            <a:spLocks noGrp="1"/>
          </p:cNvSpPr>
          <p:nvPr>
            <p:ph type="title"/>
          </p:nvPr>
        </p:nvSpPr>
        <p:spPr/>
        <p:txBody>
          <a:bodyPr anchor="ctr"/>
          <a:lstStyle/>
          <a:p>
            <a:r>
              <a:rPr lang="zh-CN" altLang="en-US" dirty="0"/>
              <a:t>冒泡法</a:t>
            </a:r>
            <a:endParaRPr lang="zh-CN" altLang="en-US" dirty="0"/>
          </a:p>
        </p:txBody>
      </p:sp>
      <p:sp>
        <p:nvSpPr>
          <p:cNvPr id="32770" name="文本占位符 227333"/>
          <p:cNvSpPr>
            <a:spLocks noGrp="1"/>
          </p:cNvSpPr>
          <p:nvPr>
            <p:ph idx="1"/>
          </p:nvPr>
        </p:nvSpPr>
        <p:spPr>
          <a:xfrm>
            <a:off x="457200" y="1234440"/>
            <a:ext cx="8363272" cy="4570824"/>
          </a:xfrm>
        </p:spPr>
        <p:txBody>
          <a:bodyPr anchor="t"/>
          <a:lstStyle/>
          <a:p>
            <a:r>
              <a:rPr lang="en-US" altLang="zh-CN" sz="2800" dirty="0"/>
              <a:t>“</a:t>
            </a:r>
            <a:r>
              <a:rPr lang="zh-CN" altLang="en-US" sz="2800" dirty="0"/>
              <a:t>冒泡法”是一种排序算法，不是最优的算法，但它易于理解和实现</a:t>
            </a:r>
            <a:endParaRPr lang="zh-CN" altLang="en-US" sz="2800" dirty="0"/>
          </a:p>
          <a:p>
            <a:r>
              <a:rPr lang="zh-CN" altLang="en-US" sz="2800" dirty="0"/>
              <a:t>冒泡法从第一个元素开始，依次对相邻的两个元素进行比较，使前一个元素不大于后一个元素；将所有元素比较完之后，最大的元素排到了最后；然后，除掉最后一个元素之外的元素依上述方法再进行比较，得到次大的元素排在后面；如此重复，直至完成就实现元素从小到大的排序</a:t>
            </a:r>
            <a:endParaRPr lang="zh-CN" altLang="en-US" sz="2800" dirty="0"/>
          </a:p>
          <a:p>
            <a:r>
              <a:rPr lang="zh-CN" altLang="en-US" sz="2800" dirty="0"/>
              <a:t>这需要一个双重循环程序结构</a:t>
            </a:r>
            <a:endParaRPr lang="zh-CN" altLang="en-US" sz="2800" dirty="0"/>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标题 253953"/>
          <p:cNvSpPr>
            <a:spLocks noGrp="1"/>
          </p:cNvSpPr>
          <p:nvPr>
            <p:ph type="title"/>
          </p:nvPr>
        </p:nvSpPr>
        <p:spPr/>
        <p:txBody>
          <a:bodyPr anchor="ctr"/>
          <a:lstStyle/>
          <a:p>
            <a:r>
              <a:rPr lang="zh-CN" altLang="en-US" dirty="0"/>
              <a:t>冒泡法的排序过程</a:t>
            </a:r>
            <a:endParaRPr lang="zh-CN" altLang="en-US" dirty="0"/>
          </a:p>
        </p:txBody>
      </p:sp>
      <p:graphicFrame>
        <p:nvGraphicFramePr>
          <p:cNvPr id="254013" name="表格 254012"/>
          <p:cNvGraphicFramePr/>
          <p:nvPr>
            <p:custDataLst>
              <p:tags r:id="rId1"/>
            </p:custDataLst>
          </p:nvPr>
        </p:nvGraphicFramePr>
        <p:xfrm>
          <a:off x="1143000" y="1752600"/>
          <a:ext cx="7086600" cy="4072192"/>
        </p:xfrm>
        <a:graphic>
          <a:graphicData uri="http://schemas.openxmlformats.org/drawingml/2006/table">
            <a:tbl>
              <a:tblPr/>
              <a:tblGrid>
                <a:gridCol w="1981200"/>
                <a:gridCol w="1295400"/>
                <a:gridCol w="1371600"/>
                <a:gridCol w="1219200"/>
                <a:gridCol w="1219200"/>
              </a:tblGrid>
              <a:tr h="573088">
                <a:tc rowSpan="2">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800" dirty="0"/>
                        <a:t>序号    数</a:t>
                      </a:r>
                      <a:endParaRPr lang="zh-CN" altLang="en-US" sz="2800" dirty="0"/>
                    </a:p>
                  </a:txBody>
                  <a:tcPr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800" b="0" dirty="0"/>
                        <a:t>比      较      遍      数</a:t>
                      </a:r>
                      <a:endParaRPr lang="zh-CN" altLang="en-US" sz="2800" b="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7785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b="0"/>
                        <a:t>1</a:t>
                      </a:r>
                      <a:endParaRPr lang="zh-CN" altLang="en-US" b="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b="0"/>
                        <a:t>2</a:t>
                      </a:r>
                      <a:endParaRPr lang="zh-CN" altLang="en-US" b="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b="0"/>
                        <a:t>3</a:t>
                      </a:r>
                      <a:endParaRPr lang="zh-CN" altLang="en-US" b="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b="0"/>
                        <a:t>4</a:t>
                      </a:r>
                      <a:endParaRPr lang="zh-CN" altLang="en-US" b="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14650">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b="0" dirty="0"/>
                        <a:t> </a:t>
                      </a:r>
                      <a:r>
                        <a:rPr lang="en-US" altLang="zh-CN" b="0"/>
                        <a:t>1       </a:t>
                      </a:r>
                      <a:r>
                        <a:rPr lang="en-US" altLang="zh-CN" b="0">
                          <a:solidFill>
                            <a:schemeClr val="accent4">
                              <a:lumMod val="20000"/>
                              <a:lumOff val="80000"/>
                            </a:schemeClr>
                          </a:solidFill>
                        </a:rPr>
                        <a:t>32</a:t>
                      </a:r>
                      <a:endParaRPr lang="en-US" altLang="zh-CN" b="0">
                        <a:solidFill>
                          <a:schemeClr val="accent4">
                            <a:lumMod val="20000"/>
                            <a:lumOff val="80000"/>
                          </a:schemeClr>
                        </a:solidFill>
                      </a:endParaRPr>
                    </a:p>
                    <a:p>
                      <a:pPr marL="0" lvl="0" indent="0">
                        <a:buNone/>
                      </a:pPr>
                      <a:r>
                        <a:rPr lang="en-US" altLang="zh-CN" b="0"/>
                        <a:t> 2       </a:t>
                      </a:r>
                      <a:r>
                        <a:rPr lang="en-US" altLang="zh-CN" b="0">
                          <a:solidFill>
                            <a:srgbClr val="FECC2B"/>
                          </a:solidFill>
                        </a:rPr>
                        <a:t>85</a:t>
                      </a:r>
                      <a:endParaRPr lang="en-US" altLang="zh-CN" b="0">
                        <a:solidFill>
                          <a:srgbClr val="000066"/>
                        </a:solidFill>
                      </a:endParaRPr>
                    </a:p>
                    <a:p>
                      <a:pPr marL="0" lvl="0" indent="0">
                        <a:buNone/>
                      </a:pPr>
                      <a:r>
                        <a:rPr lang="en-US" altLang="zh-CN" b="0"/>
                        <a:t> 3       </a:t>
                      </a:r>
                      <a:r>
                        <a:rPr lang="en-US" altLang="zh-CN" b="0">
                          <a:solidFill>
                            <a:srgbClr val="F9F88C"/>
                          </a:solidFill>
                        </a:rPr>
                        <a:t>16</a:t>
                      </a:r>
                      <a:endParaRPr lang="en-US" altLang="zh-CN" b="0">
                        <a:solidFill>
                          <a:srgbClr val="92D050"/>
                        </a:solidFill>
                      </a:endParaRPr>
                    </a:p>
                    <a:p>
                      <a:pPr marL="0" lvl="0" indent="0">
                        <a:buNone/>
                      </a:pPr>
                      <a:r>
                        <a:rPr lang="en-US" altLang="zh-CN" b="0"/>
                        <a:t> 4       </a:t>
                      </a:r>
                      <a:r>
                        <a:rPr lang="en-US" altLang="zh-CN" b="0">
                          <a:solidFill>
                            <a:schemeClr val="folHlink"/>
                          </a:solidFill>
                        </a:rPr>
                        <a:t>15</a:t>
                      </a:r>
                      <a:endParaRPr lang="en-US" altLang="zh-CN" b="0">
                        <a:solidFill>
                          <a:schemeClr val="folHlink"/>
                        </a:solidFill>
                      </a:endParaRPr>
                    </a:p>
                    <a:p>
                      <a:pPr marL="0" lvl="0" indent="0">
                        <a:buNone/>
                      </a:pPr>
                      <a:r>
                        <a:rPr lang="en-US" altLang="zh-CN" b="0"/>
                        <a:t> 5       </a:t>
                      </a:r>
                      <a:r>
                        <a:rPr lang="en-US" altLang="zh-CN" b="0">
                          <a:solidFill>
                            <a:srgbClr val="F3541A"/>
                          </a:solidFill>
                        </a:rPr>
                        <a:t> 8</a:t>
                      </a:r>
                      <a:endParaRPr lang="en-US" altLang="zh-CN" b="0">
                        <a:solidFill>
                          <a:srgbClr val="F3541A"/>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b="0">
                          <a:solidFill>
                            <a:schemeClr val="accent4">
                              <a:lumMod val="20000"/>
                              <a:lumOff val="80000"/>
                            </a:schemeClr>
                          </a:solidFill>
                        </a:rPr>
                        <a:t>32</a:t>
                      </a:r>
                      <a:endParaRPr lang="en-US" altLang="zh-CN" b="0">
                        <a:solidFill>
                          <a:srgbClr val="660066"/>
                        </a:solidFill>
                      </a:endParaRPr>
                    </a:p>
                    <a:p>
                      <a:pPr marL="0" lvl="0" indent="0" algn="ctr">
                        <a:buNone/>
                      </a:pPr>
                      <a:r>
                        <a:rPr lang="en-US" altLang="zh-CN" b="0">
                          <a:solidFill>
                            <a:srgbClr val="F9F88C"/>
                          </a:solidFill>
                        </a:rPr>
                        <a:t>16</a:t>
                      </a:r>
                      <a:endParaRPr lang="en-US" altLang="zh-CN" b="0">
                        <a:solidFill>
                          <a:srgbClr val="F9F88C"/>
                        </a:solidFill>
                      </a:endParaRPr>
                    </a:p>
                    <a:p>
                      <a:pPr marL="0" lvl="0" indent="0" algn="ctr">
                        <a:buNone/>
                      </a:pPr>
                      <a:r>
                        <a:rPr lang="en-US" altLang="zh-CN" b="0">
                          <a:solidFill>
                            <a:schemeClr val="folHlink"/>
                          </a:solidFill>
                        </a:rPr>
                        <a:t>15</a:t>
                      </a:r>
                      <a:endParaRPr lang="en-US" altLang="zh-CN" b="0">
                        <a:solidFill>
                          <a:schemeClr val="folHlink"/>
                        </a:solidFill>
                      </a:endParaRPr>
                    </a:p>
                    <a:p>
                      <a:pPr marL="0" lvl="0" indent="0" algn="ctr">
                        <a:buNone/>
                      </a:pPr>
                      <a:r>
                        <a:rPr lang="en-US" altLang="zh-CN" b="0">
                          <a:solidFill>
                            <a:srgbClr val="F3541A"/>
                          </a:solidFill>
                        </a:rPr>
                        <a:t>8</a:t>
                      </a:r>
                      <a:endParaRPr lang="en-US" altLang="zh-CN" b="0">
                        <a:solidFill>
                          <a:srgbClr val="0000FF"/>
                        </a:solidFill>
                      </a:endParaRPr>
                    </a:p>
                    <a:p>
                      <a:pPr marL="0" lvl="0" indent="0" algn="ctr">
                        <a:buNone/>
                      </a:pPr>
                      <a:r>
                        <a:rPr lang="en-US" altLang="zh-CN" b="0">
                          <a:solidFill>
                            <a:srgbClr val="FFC000"/>
                          </a:solidFill>
                        </a:rPr>
                        <a:t>85</a:t>
                      </a:r>
                      <a:endParaRPr lang="en-US" altLang="zh-CN" b="0">
                        <a:solidFill>
                          <a:srgbClr val="FFC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b="0">
                          <a:solidFill>
                            <a:srgbClr val="F9F88C"/>
                          </a:solidFill>
                        </a:rPr>
                        <a:t>16</a:t>
                      </a:r>
                      <a:endParaRPr lang="en-US" altLang="zh-CN" b="0">
                        <a:solidFill>
                          <a:srgbClr val="92D050"/>
                        </a:solidFill>
                      </a:endParaRPr>
                    </a:p>
                    <a:p>
                      <a:pPr marL="0" lvl="0" indent="0" algn="ctr">
                        <a:buNone/>
                      </a:pPr>
                      <a:r>
                        <a:rPr lang="en-US" altLang="zh-CN" b="0">
                          <a:solidFill>
                            <a:srgbClr val="92D050"/>
                          </a:solidFill>
                        </a:rPr>
                        <a:t>15</a:t>
                      </a:r>
                      <a:endParaRPr lang="en-US" altLang="zh-CN" b="0">
                        <a:solidFill>
                          <a:srgbClr val="92D050"/>
                        </a:solidFill>
                      </a:endParaRPr>
                    </a:p>
                    <a:p>
                      <a:pPr marL="0" lvl="0" indent="0" algn="ctr">
                        <a:buNone/>
                      </a:pPr>
                      <a:r>
                        <a:rPr lang="en-US" altLang="zh-CN" b="0">
                          <a:solidFill>
                            <a:srgbClr val="F3541A"/>
                          </a:solidFill>
                        </a:rPr>
                        <a:t>8</a:t>
                      </a:r>
                      <a:endParaRPr lang="en-US" altLang="zh-CN" b="0">
                        <a:solidFill>
                          <a:srgbClr val="92D050"/>
                        </a:solidFill>
                      </a:endParaRPr>
                    </a:p>
                    <a:p>
                      <a:pPr marL="0" lvl="0" indent="0" algn="ctr">
                        <a:buNone/>
                      </a:pPr>
                      <a:r>
                        <a:rPr lang="en-US" altLang="zh-CN" b="0">
                          <a:solidFill>
                            <a:schemeClr val="accent4">
                              <a:lumMod val="20000"/>
                              <a:lumOff val="80000"/>
                            </a:schemeClr>
                          </a:solidFill>
                        </a:rPr>
                        <a:t>32</a:t>
                      </a:r>
                      <a:endParaRPr lang="en-US" altLang="zh-CN" b="0">
                        <a:solidFill>
                          <a:schemeClr val="accent4">
                            <a:lumMod val="20000"/>
                            <a:lumOff val="80000"/>
                          </a:schemeClr>
                        </a:solidFill>
                      </a:endParaRPr>
                    </a:p>
                    <a:p>
                      <a:pPr marL="0" lvl="0" indent="0" algn="ctr">
                        <a:buNone/>
                      </a:pPr>
                      <a:r>
                        <a:rPr lang="en-US" altLang="zh-CN" b="0">
                          <a:solidFill>
                            <a:srgbClr val="FFC000"/>
                          </a:solidFill>
                        </a:rPr>
                        <a:t>85</a:t>
                      </a:r>
                      <a:endParaRPr lang="en-US" altLang="zh-CN" b="0">
                        <a:solidFill>
                          <a:srgbClr val="FFC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b="0">
                          <a:solidFill>
                            <a:srgbClr val="92D050"/>
                          </a:solidFill>
                        </a:rPr>
                        <a:t>15</a:t>
                      </a:r>
                      <a:endParaRPr lang="en-US" altLang="zh-CN" b="0">
                        <a:solidFill>
                          <a:srgbClr val="92D050"/>
                        </a:solidFill>
                      </a:endParaRPr>
                    </a:p>
                    <a:p>
                      <a:pPr marL="0" lvl="0" indent="0" algn="ctr">
                        <a:buNone/>
                      </a:pPr>
                      <a:r>
                        <a:rPr lang="en-US" altLang="zh-CN" b="0">
                          <a:solidFill>
                            <a:srgbClr val="F3541A"/>
                          </a:solidFill>
                        </a:rPr>
                        <a:t>8</a:t>
                      </a:r>
                      <a:endParaRPr lang="en-US" altLang="zh-CN" b="0">
                        <a:solidFill>
                          <a:srgbClr val="92D050"/>
                        </a:solidFill>
                      </a:endParaRPr>
                    </a:p>
                    <a:p>
                      <a:pPr marL="0" lvl="0" indent="0" algn="ctr">
                        <a:buNone/>
                      </a:pPr>
                      <a:r>
                        <a:rPr lang="en-US" altLang="zh-CN" b="0">
                          <a:solidFill>
                            <a:srgbClr val="F9F88C"/>
                          </a:solidFill>
                        </a:rPr>
                        <a:t>16</a:t>
                      </a:r>
                      <a:endParaRPr lang="en-US" altLang="zh-CN" b="0">
                        <a:solidFill>
                          <a:srgbClr val="F9F88C"/>
                        </a:solidFill>
                      </a:endParaRPr>
                    </a:p>
                    <a:p>
                      <a:pPr marL="0" lvl="0" indent="0" algn="ctr">
                        <a:buNone/>
                      </a:pPr>
                      <a:r>
                        <a:rPr lang="en-US" altLang="zh-CN" b="0">
                          <a:solidFill>
                            <a:schemeClr val="accent4">
                              <a:lumMod val="20000"/>
                              <a:lumOff val="80000"/>
                            </a:schemeClr>
                          </a:solidFill>
                        </a:rPr>
                        <a:t>32</a:t>
                      </a:r>
                      <a:endParaRPr lang="en-US" altLang="zh-CN" b="0">
                        <a:solidFill>
                          <a:srgbClr val="92D050"/>
                        </a:solidFill>
                      </a:endParaRPr>
                    </a:p>
                    <a:p>
                      <a:pPr marL="0" lvl="0" indent="0" algn="ctr">
                        <a:buNone/>
                      </a:pPr>
                      <a:r>
                        <a:rPr lang="en-US" altLang="zh-CN" b="0">
                          <a:solidFill>
                            <a:srgbClr val="FFC000"/>
                          </a:solidFill>
                        </a:rPr>
                        <a:t>85</a:t>
                      </a:r>
                      <a:endParaRPr lang="en-US" altLang="zh-CN" b="0">
                        <a:solidFill>
                          <a:srgbClr val="92D05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Ø"/>
                        <a:defRPr sz="3200" b="1" u="none" kern="1200" baseline="0">
                          <a:solidFill>
                            <a:schemeClr val="tx1"/>
                          </a:solidFill>
                          <a:latin typeface="Arial" panose="020B0604020202020204" pitchFamily="34" charset="0"/>
                          <a:ea typeface="宋体" panose="0201060003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n"/>
                        <a:defRPr sz="20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b="0">
                          <a:solidFill>
                            <a:srgbClr val="F3541A"/>
                          </a:solidFill>
                        </a:rPr>
                        <a:t>8</a:t>
                      </a:r>
                      <a:endParaRPr lang="en-US" altLang="zh-CN" b="0">
                        <a:solidFill>
                          <a:srgbClr val="F3541A"/>
                        </a:solidFill>
                      </a:endParaRPr>
                    </a:p>
                    <a:p>
                      <a:pPr marL="0" lvl="0" indent="0" algn="ctr">
                        <a:buNone/>
                      </a:pPr>
                      <a:r>
                        <a:rPr lang="en-US" altLang="zh-CN" b="0">
                          <a:solidFill>
                            <a:schemeClr val="folHlink"/>
                          </a:solidFill>
                        </a:rPr>
                        <a:t>15</a:t>
                      </a:r>
                      <a:endParaRPr lang="en-US" altLang="zh-CN" b="0">
                        <a:solidFill>
                          <a:schemeClr val="folHlink"/>
                        </a:solidFill>
                      </a:endParaRPr>
                    </a:p>
                    <a:p>
                      <a:pPr marL="0" lvl="0" indent="0" algn="ctr">
                        <a:buNone/>
                      </a:pPr>
                      <a:r>
                        <a:rPr lang="en-US" altLang="zh-CN" b="0">
                          <a:solidFill>
                            <a:srgbClr val="F9F88C"/>
                          </a:solidFill>
                        </a:rPr>
                        <a:t>16</a:t>
                      </a:r>
                      <a:endParaRPr lang="en-US" altLang="zh-CN" b="0">
                        <a:solidFill>
                          <a:srgbClr val="A50021"/>
                        </a:solidFill>
                      </a:endParaRPr>
                    </a:p>
                    <a:p>
                      <a:pPr marL="0" lvl="0" indent="0" algn="ctr">
                        <a:buNone/>
                      </a:pPr>
                      <a:r>
                        <a:rPr lang="en-US" altLang="zh-CN" b="0">
                          <a:solidFill>
                            <a:schemeClr val="accent4">
                              <a:lumMod val="20000"/>
                              <a:lumOff val="80000"/>
                            </a:schemeClr>
                          </a:solidFill>
                        </a:rPr>
                        <a:t>32</a:t>
                      </a:r>
                      <a:endParaRPr lang="en-US" altLang="zh-CN" b="0">
                        <a:solidFill>
                          <a:srgbClr val="660066"/>
                        </a:solidFill>
                      </a:endParaRPr>
                    </a:p>
                    <a:p>
                      <a:pPr marL="0" lvl="0" indent="0" algn="ctr">
                        <a:buNone/>
                      </a:pPr>
                      <a:r>
                        <a:rPr lang="en-US" altLang="zh-CN" b="0">
                          <a:solidFill>
                            <a:srgbClr val="FFC000"/>
                          </a:solidFill>
                        </a:rPr>
                        <a:t>85</a:t>
                      </a:r>
                      <a:endParaRPr lang="en-US" altLang="zh-CN" b="0">
                        <a:solidFill>
                          <a:srgbClr val="FFC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816" name="直接连接符 253976"/>
          <p:cNvSpPr/>
          <p:nvPr/>
        </p:nvSpPr>
        <p:spPr>
          <a:xfrm flipV="1">
            <a:off x="2514600" y="3352800"/>
            <a:ext cx="5181600" cy="2362200"/>
          </a:xfrm>
          <a:prstGeom prst="line">
            <a:avLst/>
          </a:prstGeom>
          <a:ln w="28575" cap="flat" cmpd="sng">
            <a:solidFill>
              <a:schemeClr val="tx2"/>
            </a:solidFill>
            <a:prstDash val="lgDash"/>
            <a:round/>
            <a:headEnd type="oval" w="med" len="med"/>
            <a:tailEnd type="triangle" w="lg" len="lg"/>
          </a:ln>
        </p:spPr>
      </p:sp>
    </p:spTree>
  </p:cSld>
  <p:clrMapOvr>
    <a:masterClrMapping/>
  </p:clrMapOvr>
  <p:transition advClick="0">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2147" name="组合 262146"/>
          <p:cNvGrpSpPr/>
          <p:nvPr/>
        </p:nvGrpSpPr>
        <p:grpSpPr>
          <a:xfrm>
            <a:off x="177800" y="230188"/>
            <a:ext cx="203200" cy="6503987"/>
            <a:chOff x="112" y="145"/>
            <a:chExt cx="128" cy="4097"/>
          </a:xfrm>
        </p:grpSpPr>
        <p:sp>
          <p:nvSpPr>
            <p:cNvPr id="34819" name="矩形 262147"/>
            <p:cNvSpPr/>
            <p:nvPr/>
          </p:nvSpPr>
          <p:spPr>
            <a:xfrm flipH="1">
              <a:off x="192" y="162"/>
              <a:ext cx="48" cy="4080"/>
            </a:xfrm>
            <a:prstGeom prst="rect">
              <a:avLst/>
            </a:prstGeom>
            <a:gradFill rotWithShape="0">
              <a:gsLst>
                <a:gs pos="0">
                  <a:schemeClr val="bg1"/>
                </a:gs>
                <a:gs pos="100000">
                  <a:schemeClr val="folHlink"/>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34820" name="矩形 262148"/>
            <p:cNvSpPr/>
            <p:nvPr/>
          </p:nvSpPr>
          <p:spPr>
            <a:xfrm>
              <a:off x="112" y="145"/>
              <a:ext cx="48" cy="3941"/>
            </a:xfrm>
            <a:prstGeom prst="rect">
              <a:avLst/>
            </a:prstGeom>
            <a:gradFill rotWithShape="0">
              <a:gsLst>
                <a:gs pos="0">
                  <a:schemeClr val="bg1"/>
                </a:gs>
                <a:gs pos="100000">
                  <a:schemeClr val="hlink"/>
                </a:gs>
              </a:gsLst>
              <a:lin ang="5400000" scaled="1"/>
              <a:tileRect/>
            </a:gradFill>
            <a:ln w="9525">
              <a:noFill/>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grpSp>
        <p:nvGrpSpPr>
          <p:cNvPr id="262150" name="组合 262149"/>
          <p:cNvGrpSpPr/>
          <p:nvPr/>
        </p:nvGrpSpPr>
        <p:grpSpPr>
          <a:xfrm>
            <a:off x="8793163" y="220663"/>
            <a:ext cx="198437" cy="6408737"/>
            <a:chOff x="5539" y="139"/>
            <a:chExt cx="125" cy="4037"/>
          </a:xfrm>
        </p:grpSpPr>
        <p:sp>
          <p:nvSpPr>
            <p:cNvPr id="34822" name="矩形 262150"/>
            <p:cNvSpPr/>
            <p:nvPr/>
          </p:nvSpPr>
          <p:spPr>
            <a:xfrm rot="10800000" flipH="1" flipV="1">
              <a:off x="5621" y="139"/>
              <a:ext cx="43" cy="3989"/>
            </a:xfrm>
            <a:prstGeom prst="rect">
              <a:avLst/>
            </a:prstGeom>
            <a:gradFill rotWithShape="0">
              <a:gsLst>
                <a:gs pos="0">
                  <a:schemeClr val="accent1"/>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34823" name="矩形 262151"/>
            <p:cNvSpPr/>
            <p:nvPr/>
          </p:nvSpPr>
          <p:spPr>
            <a:xfrm rot="-10800000" flipV="1">
              <a:off x="5539" y="240"/>
              <a:ext cx="49" cy="3936"/>
            </a:xfrm>
            <a:prstGeom prst="rect">
              <a:avLst/>
            </a:prstGeom>
            <a:gradFill rotWithShape="0">
              <a:gsLst>
                <a:gs pos="0">
                  <a:schemeClr val="accent2"/>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62153" name="组合 262152"/>
          <p:cNvGrpSpPr/>
          <p:nvPr/>
        </p:nvGrpSpPr>
        <p:grpSpPr>
          <a:xfrm>
            <a:off x="412750" y="6477000"/>
            <a:ext cx="8686800" cy="228600"/>
            <a:chOff x="260" y="4080"/>
            <a:chExt cx="5472" cy="144"/>
          </a:xfrm>
        </p:grpSpPr>
        <p:sp>
          <p:nvSpPr>
            <p:cNvPr id="34825" name="矩形 262153"/>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34826" name="矩形 262154"/>
            <p:cNvSpPr/>
            <p:nvPr/>
          </p:nvSpPr>
          <p:spPr>
            <a:xfrm rot="5400000" flipV="1">
              <a:off x="2912" y="1521"/>
              <a:ext cx="48" cy="5355"/>
            </a:xfrm>
            <a:prstGeom prst="rect">
              <a:avLst/>
            </a:prstGeom>
            <a:gradFill rotWithShape="0">
              <a:gsLst>
                <a:gs pos="0">
                  <a:schemeClr val="bg1"/>
                </a:gs>
                <a:gs pos="100000">
                  <a:schemeClr val="hlink"/>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62156" name="组合 262155"/>
          <p:cNvGrpSpPr/>
          <p:nvPr/>
        </p:nvGrpSpPr>
        <p:grpSpPr>
          <a:xfrm>
            <a:off x="76200" y="176213"/>
            <a:ext cx="8745538" cy="161925"/>
            <a:chOff x="48" y="111"/>
            <a:chExt cx="5509" cy="102"/>
          </a:xfrm>
        </p:grpSpPr>
        <p:sp>
          <p:nvSpPr>
            <p:cNvPr id="34828" name="矩形 262156"/>
            <p:cNvSpPr/>
            <p:nvPr/>
          </p:nvSpPr>
          <p:spPr>
            <a:xfrm rot="5400000" flipV="1">
              <a:off x="2852" y="-2492"/>
              <a:ext cx="37" cy="5371"/>
            </a:xfrm>
            <a:prstGeom prst="rect">
              <a:avLst/>
            </a:prstGeom>
            <a:gradFill rotWithShape="0">
              <a:gsLst>
                <a:gs pos="0">
                  <a:schemeClr val="hlink"/>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34829" name="矩形 262157"/>
            <p:cNvSpPr/>
            <p:nvPr/>
          </p:nvSpPr>
          <p:spPr>
            <a:xfrm rot="5400000" flipV="1">
              <a:off x="2782" y="-2624"/>
              <a:ext cx="38" cy="5509"/>
            </a:xfrm>
            <a:prstGeom prst="rect">
              <a:avLst/>
            </a:prstGeom>
            <a:gradFill rotWithShape="0">
              <a:gsLst>
                <a:gs pos="0">
                  <a:schemeClr val="accent1"/>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307182"/>
            <a:ext cx="7848871" cy="616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62147"/>
                                        </p:tgtEl>
                                        <p:attrNameLst>
                                          <p:attrName>style.visibility</p:attrName>
                                        </p:attrNameLst>
                                      </p:cBhvr>
                                      <p:to>
                                        <p:strVal val="visible"/>
                                      </p:to>
                                    </p:set>
                                    <p:anim calcmode="lin" valueType="num">
                                      <p:cBhvr additive="base">
                                        <p:cTn id="7" dur="500" fill="hold"/>
                                        <p:tgtEl>
                                          <p:spTgt spid="262147"/>
                                        </p:tgtEl>
                                        <p:attrNameLst>
                                          <p:attrName>ppt_x</p:attrName>
                                        </p:attrNameLst>
                                      </p:cBhvr>
                                      <p:tavLst>
                                        <p:tav tm="0">
                                          <p:val>
                                            <p:strVal val="#ppt_x"/>
                                          </p:val>
                                        </p:tav>
                                        <p:tav tm="100000">
                                          <p:val>
                                            <p:strVal val="#ppt_x"/>
                                          </p:val>
                                        </p:tav>
                                      </p:tavLst>
                                    </p:anim>
                                    <p:anim calcmode="lin" valueType="num">
                                      <p:cBhvr additive="base">
                                        <p:cTn id="8" dur="500" fill="hold"/>
                                        <p:tgtEl>
                                          <p:spTgt spid="26214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62153"/>
                                        </p:tgtEl>
                                        <p:attrNameLst>
                                          <p:attrName>style.visibility</p:attrName>
                                        </p:attrNameLst>
                                      </p:cBhvr>
                                      <p:to>
                                        <p:strVal val="visible"/>
                                      </p:to>
                                    </p:set>
                                    <p:anim calcmode="lin" valueType="num">
                                      <p:cBhvr additive="base">
                                        <p:cTn id="12" dur="500" fill="hold"/>
                                        <p:tgtEl>
                                          <p:spTgt spid="262153"/>
                                        </p:tgtEl>
                                        <p:attrNameLst>
                                          <p:attrName>ppt_x</p:attrName>
                                        </p:attrNameLst>
                                      </p:cBhvr>
                                      <p:tavLst>
                                        <p:tav tm="0">
                                          <p:val>
                                            <p:strVal val="0-#ppt_w/2"/>
                                          </p:val>
                                        </p:tav>
                                        <p:tav tm="100000">
                                          <p:val>
                                            <p:strVal val="#ppt_x"/>
                                          </p:val>
                                        </p:tav>
                                      </p:tavLst>
                                    </p:anim>
                                    <p:anim calcmode="lin" valueType="num">
                                      <p:cBhvr additive="base">
                                        <p:cTn id="13" dur="500" fill="hold"/>
                                        <p:tgtEl>
                                          <p:spTgt spid="26215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2150"/>
                                        </p:tgtEl>
                                        <p:attrNameLst>
                                          <p:attrName>style.visibility</p:attrName>
                                        </p:attrNameLst>
                                      </p:cBhvr>
                                      <p:to>
                                        <p:strVal val="visible"/>
                                      </p:to>
                                    </p:set>
                                    <p:anim calcmode="lin" valueType="num">
                                      <p:cBhvr additive="base">
                                        <p:cTn id="17" dur="500" fill="hold"/>
                                        <p:tgtEl>
                                          <p:spTgt spid="262150"/>
                                        </p:tgtEl>
                                        <p:attrNameLst>
                                          <p:attrName>ppt_x</p:attrName>
                                        </p:attrNameLst>
                                      </p:cBhvr>
                                      <p:tavLst>
                                        <p:tav tm="0">
                                          <p:val>
                                            <p:strVal val="#ppt_x"/>
                                          </p:val>
                                        </p:tav>
                                        <p:tav tm="100000">
                                          <p:val>
                                            <p:strVal val="#ppt_x"/>
                                          </p:val>
                                        </p:tav>
                                      </p:tavLst>
                                    </p:anim>
                                    <p:anim calcmode="lin" valueType="num">
                                      <p:cBhvr additive="base">
                                        <p:cTn id="18" dur="500" fill="hold"/>
                                        <p:tgtEl>
                                          <p:spTgt spid="26215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62156"/>
                                        </p:tgtEl>
                                        <p:attrNameLst>
                                          <p:attrName>style.visibility</p:attrName>
                                        </p:attrNameLst>
                                      </p:cBhvr>
                                      <p:to>
                                        <p:strVal val="visible"/>
                                      </p:to>
                                    </p:set>
                                    <p:anim calcmode="lin" valueType="num">
                                      <p:cBhvr additive="base">
                                        <p:cTn id="22" dur="500" fill="hold"/>
                                        <p:tgtEl>
                                          <p:spTgt spid="262156"/>
                                        </p:tgtEl>
                                        <p:attrNameLst>
                                          <p:attrName>ppt_x</p:attrName>
                                        </p:attrNameLst>
                                      </p:cBhvr>
                                      <p:tavLst>
                                        <p:tav tm="0">
                                          <p:val>
                                            <p:strVal val="1+#ppt_w/2"/>
                                          </p:val>
                                        </p:tav>
                                        <p:tav tm="100000">
                                          <p:val>
                                            <p:strVal val="#ppt_x"/>
                                          </p:val>
                                        </p:tav>
                                      </p:tavLst>
                                    </p:anim>
                                    <p:anim calcmode="lin" valueType="num">
                                      <p:cBhvr additive="base">
                                        <p:cTn id="23" dur="500" fill="hold"/>
                                        <p:tgtEl>
                                          <p:spTgt spid="262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9457"/>
          <p:cNvSpPr/>
          <p:nvPr/>
        </p:nvSpPr>
        <p:spPr>
          <a:xfrm>
            <a:off x="492125" y="1088708"/>
            <a:ext cx="8321040" cy="5107940"/>
          </a:xfrm>
          <a:prstGeom prst="rect">
            <a:avLst/>
          </a:prstGeom>
          <a:noFill/>
          <a:ln w="12700">
            <a:noFill/>
          </a:ln>
        </p:spPr>
        <p:txBody>
          <a:bodyPr wrap="square" anchor="ctr">
            <a:spAutoFit/>
          </a:bodyPr>
          <a:lstStyle/>
          <a:p>
            <a:pPr eaLnBrk="0" hangingPunct="0">
              <a:lnSpc>
                <a:spcPct val="110000"/>
              </a:lnSpc>
            </a:pPr>
            <a:r>
              <a:rPr lang="zh-CN" altLang="en-US" sz="2000" b="1" dirty="0">
                <a:latin typeface="Lucida Console" panose="020B0609040504020204" pitchFamily="49" charset="0"/>
                <a:ea typeface="宋体" panose="02010600030101010101" pitchFamily="2" charset="-122"/>
              </a:rPr>
              <a:t>例：有数组 </a:t>
            </a:r>
            <a:r>
              <a:rPr lang="en-US" altLang="en-US" sz="2000" b="1" dirty="0">
                <a:latin typeface="Lucida Console" panose="020B0609040504020204" pitchFamily="49" charset="0"/>
                <a:ea typeface="宋体" panose="02010600030101010101" pitchFamily="2" charset="-122"/>
              </a:rPr>
              <a:t>x(x1,x2,……,x10) </a:t>
            </a:r>
            <a:r>
              <a:rPr lang="zh-CN" altLang="en-US" sz="2000" b="1" dirty="0">
                <a:latin typeface="Lucida Console" panose="020B0609040504020204" pitchFamily="49" charset="0"/>
                <a:ea typeface="宋体" panose="02010600030101010101" pitchFamily="2" charset="-122"/>
              </a:rPr>
              <a:t>和 </a:t>
            </a:r>
            <a:r>
              <a:rPr lang="en-US" altLang="en-US" sz="2000" b="1" dirty="0">
                <a:latin typeface="Lucida Console" panose="020B0609040504020204" pitchFamily="49" charset="0"/>
                <a:ea typeface="宋体" panose="02010600030101010101" pitchFamily="2" charset="-122"/>
              </a:rPr>
              <a:t>y(y1,y2,……,y10)</a:t>
            </a:r>
            <a:r>
              <a:rPr lang="zh-CN" altLang="en-US" sz="2000" b="1" dirty="0">
                <a:latin typeface="Lucida Console" panose="020B0609040504020204" pitchFamily="49" charset="0"/>
                <a:ea typeface="宋体" panose="02010600030101010101" pitchFamily="2" charset="-122"/>
              </a:rPr>
              <a:t>，</a:t>
            </a:r>
            <a:endParaRPr lang="zh-CN" altLang="en-US" sz="2000" b="1" dirty="0">
              <a:latin typeface="Lucida Console" panose="020B0609040504020204" pitchFamily="49" charset="0"/>
              <a:ea typeface="宋体" panose="02010600030101010101" pitchFamily="2" charset="-122"/>
            </a:endParaRPr>
          </a:p>
          <a:p>
            <a:pPr eaLnBrk="0" hangingPunct="0">
              <a:lnSpc>
                <a:spcPct val="110000"/>
              </a:lnSpc>
            </a:pPr>
            <a:r>
              <a:rPr lang="zh-CN" altLang="zh-CN" sz="2000" b="1" dirty="0">
                <a:latin typeface="Lucida Console" panose="020B0609040504020204" pitchFamily="49" charset="0"/>
                <a:ea typeface="宋体" panose="02010600030101010101" pitchFamily="2" charset="-122"/>
              </a:rPr>
              <a:t>   编程计算</a:t>
            </a:r>
            <a:r>
              <a:rPr lang="zh-CN" altLang="en-US" sz="2000" b="1" dirty="0">
                <a:latin typeface="Lucida Console" panose="020B0609040504020204" pitchFamily="49" charset="0"/>
                <a:ea typeface="宋体" panose="02010600030101010101" pitchFamily="2" charset="-122"/>
              </a:rPr>
              <a:t> </a:t>
            </a:r>
            <a:r>
              <a:rPr lang="en-US" altLang="en-US" sz="2000" b="1" dirty="0">
                <a:latin typeface="Lucida Console" panose="020B0609040504020204" pitchFamily="49" charset="0"/>
                <a:ea typeface="宋体" panose="02010600030101010101" pitchFamily="2" charset="-122"/>
              </a:rPr>
              <a:t>z(z1,z2,……,z10)</a:t>
            </a:r>
            <a:endParaRPr lang="zh-CN" altLang="en-US" sz="2000" b="1" dirty="0">
              <a:latin typeface="Lucida Console" panose="020B0609040504020204" pitchFamily="49" charset="0"/>
              <a:ea typeface="宋体" panose="02010600030101010101" pitchFamily="2" charset="-122"/>
            </a:endParaRPr>
          </a:p>
          <a:p>
            <a:pPr eaLnBrk="0" hangingPunct="0">
              <a:lnSpc>
                <a:spcPct val="110000"/>
              </a:lnSpc>
            </a:pPr>
            <a:endParaRPr lang="zh-CN" altLang="en-US"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z1 = x1  + y1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z2 = x2  + y2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z3 = x3  - y3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z4 = x4  - y4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z5 = x5  - y5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z6 = x6  + y6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z7 = x7  - y7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z8 = x8  - y8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z9 = x9  + y9	</a:t>
            </a:r>
            <a:endParaRPr lang="en-US" altLang="zh-CN" sz="2000" b="1" dirty="0">
              <a:latin typeface="Lucida Console" panose="020B0609040504020204" pitchFamily="49" charset="0"/>
              <a:ea typeface="宋体" panose="02010600030101010101" pitchFamily="2" charset="-122"/>
            </a:endParaRPr>
          </a:p>
          <a:p>
            <a:pPr lvl="1" indent="0" eaLnBrk="0" hangingPunct="0">
              <a:lnSpc>
                <a:spcPct val="130000"/>
              </a:lnSpc>
            </a:pPr>
            <a:r>
              <a:rPr lang="en-US" altLang="zh-CN" sz="2000" b="1" dirty="0">
                <a:latin typeface="Lucida Console" panose="020B0609040504020204" pitchFamily="49" charset="0"/>
                <a:ea typeface="宋体" panose="02010600030101010101" pitchFamily="2" charset="-122"/>
              </a:rPr>
              <a:t>z10= x10 + y10</a:t>
            </a:r>
            <a:r>
              <a:rPr lang="en-US" altLang="zh-CN" sz="2000" dirty="0">
                <a:latin typeface="Lucida Console" panose="020B0609040504020204" pitchFamily="49" charset="0"/>
                <a:ea typeface="宋体" panose="02010600030101010101" pitchFamily="2" charset="-122"/>
              </a:rPr>
              <a:t>  </a:t>
            </a:r>
            <a:r>
              <a:rPr lang="en-US" altLang="zh-CN" sz="2000" dirty="0" smtClean="0">
                <a:latin typeface="Lucida Console" panose="020B0609040504020204" pitchFamily="49" charset="0"/>
                <a:ea typeface="宋体" panose="02010600030101010101" pitchFamily="2" charset="-122"/>
              </a:rPr>
              <a:t> </a:t>
            </a:r>
            <a:endParaRPr lang="en-US" altLang="zh-CN" sz="2000" dirty="0">
              <a:latin typeface="Lucida Console" panose="020B0609040504020204" pitchFamily="49" charset="0"/>
              <a:ea typeface="宋体" panose="02010600030101010101" pitchFamily="2" charset="-122"/>
            </a:endParaRPr>
          </a:p>
        </p:txBody>
      </p:sp>
      <p:sp>
        <p:nvSpPr>
          <p:cNvPr id="18434" name="文本框 19458"/>
          <p:cNvSpPr txBox="1"/>
          <p:nvPr/>
        </p:nvSpPr>
        <p:spPr>
          <a:xfrm>
            <a:off x="4282440" y="2426802"/>
            <a:ext cx="4243469" cy="2431435"/>
          </a:xfrm>
          <a:prstGeom prst="rect">
            <a:avLst/>
          </a:prstGeom>
          <a:noFill/>
          <a:ln w="12700">
            <a:noFill/>
          </a:ln>
        </p:spPr>
        <p:txBody>
          <a:bodyPr wrap="none" anchor="ctr">
            <a:spAutoFit/>
          </a:bodyPr>
          <a:lstStyle/>
          <a:p>
            <a:pPr marL="2286000" lvl="4" indent="-457200" eaLnBrk="0" hangingPunct="0">
              <a:spcBef>
                <a:spcPct val="50000"/>
              </a:spcBef>
            </a:pPr>
            <a:r>
              <a:rPr lang="en-US" altLang="zh-CN" sz="2000" b="1" dirty="0" smtClean="0">
                <a:latin typeface="Lucida Console" panose="020B0609040504020204" pitchFamily="49" charset="0"/>
                <a:ea typeface="楷体_GB2312" pitchFamily="49" charset="-122"/>
              </a:rPr>
              <a:t>1  </a:t>
            </a:r>
            <a:r>
              <a:rPr lang="zh-CN" altLang="en-US" sz="2000" b="1" dirty="0">
                <a:latin typeface="Lucida Console" panose="020B0609040504020204" pitchFamily="49" charset="0"/>
                <a:ea typeface="楷体_GB2312" pitchFamily="49" charset="-122"/>
              </a:rPr>
              <a:t>减法</a:t>
            </a:r>
            <a:endParaRPr lang="zh-CN" altLang="en-US" sz="2000" b="1" dirty="0">
              <a:latin typeface="Lucida Console" panose="020B0609040504020204" pitchFamily="49" charset="0"/>
              <a:ea typeface="楷体_GB2312" pitchFamily="49" charset="-122"/>
            </a:endParaRPr>
          </a:p>
          <a:p>
            <a:pPr marL="2286000" lvl="4" indent="-457200" eaLnBrk="0" hangingPunct="0">
              <a:spcBef>
                <a:spcPct val="50000"/>
              </a:spcBef>
            </a:pPr>
            <a:r>
              <a:rPr lang="en-US" altLang="zh-CN" sz="2000" b="1" dirty="0">
                <a:latin typeface="Lucida Console" panose="020B0609040504020204" pitchFamily="49" charset="0"/>
                <a:ea typeface="楷体_GB2312" pitchFamily="49" charset="-122"/>
              </a:rPr>
              <a:t>0  </a:t>
            </a:r>
            <a:r>
              <a:rPr lang="zh-CN" altLang="en-US" sz="2000" b="1" dirty="0" smtClean="0">
                <a:latin typeface="Lucida Console" panose="020B0609040504020204" pitchFamily="49" charset="0"/>
                <a:ea typeface="楷体_GB2312" pitchFamily="49" charset="-122"/>
              </a:rPr>
              <a:t>加法</a:t>
            </a:r>
            <a:endParaRPr lang="en-US" altLang="zh-CN" sz="2000" b="1" dirty="0" smtClean="0">
              <a:latin typeface="Lucida Console" panose="020B0609040504020204" pitchFamily="49" charset="0"/>
              <a:ea typeface="楷体_GB2312" pitchFamily="49" charset="-122"/>
            </a:endParaRPr>
          </a:p>
          <a:p>
            <a:pPr marL="2286000" lvl="4" indent="-457200" eaLnBrk="0" hangingPunct="0">
              <a:spcBef>
                <a:spcPct val="50000"/>
              </a:spcBef>
            </a:pPr>
            <a:endParaRPr lang="en-US" altLang="zh-CN" sz="2000" b="1" dirty="0">
              <a:latin typeface="Lucida Console" panose="020B0609040504020204" pitchFamily="49" charset="0"/>
              <a:ea typeface="楷体_GB2312" pitchFamily="49" charset="-122"/>
            </a:endParaRPr>
          </a:p>
          <a:p>
            <a:pPr marL="0" lvl="4" eaLnBrk="0" hangingPunct="0"/>
            <a:r>
              <a:rPr lang="zh-CN" altLang="en-US" sz="2200" b="1" dirty="0" smtClean="0">
                <a:latin typeface="Lucida Console" panose="020B0609040504020204" pitchFamily="49" charset="0"/>
                <a:ea typeface="楷体_GB2312" pitchFamily="49" charset="-122"/>
              </a:rPr>
              <a:t>逻辑</a:t>
            </a:r>
            <a:r>
              <a:rPr lang="zh-CN" altLang="en-US" sz="2200" b="1" dirty="0">
                <a:latin typeface="Lucida Console" panose="020B0609040504020204" pitchFamily="49" charset="0"/>
                <a:ea typeface="楷体_GB2312" pitchFamily="49" charset="-122"/>
              </a:rPr>
              <a:t>尺：</a:t>
            </a:r>
            <a:r>
              <a:rPr lang="en-US" altLang="zh-CN" sz="2000" b="1" dirty="0">
                <a:latin typeface="Lucida Console" panose="020B0609040504020204" pitchFamily="49" charset="0"/>
                <a:ea typeface="楷体_GB2312" pitchFamily="49" charset="-122"/>
              </a:rPr>
              <a:t>0 0 1 1 0 1 1 1 0 0</a:t>
            </a:r>
            <a:endParaRPr lang="en-US" altLang="zh-CN" sz="2000" b="1" dirty="0">
              <a:latin typeface="Lucida Console" panose="020B0609040504020204" pitchFamily="49" charset="0"/>
              <a:ea typeface="楷体_GB2312" pitchFamily="49" charset="-122"/>
            </a:endParaRPr>
          </a:p>
          <a:p>
            <a:pPr marL="2286000" lvl="4" indent="-457200" eaLnBrk="0" hangingPunct="0">
              <a:spcBef>
                <a:spcPct val="50000"/>
              </a:spcBef>
            </a:pPr>
            <a:endParaRPr lang="zh-CN" altLang="en-US" sz="2000" b="1" dirty="0">
              <a:latin typeface="Lucida Console" panose="020B0609040504020204" pitchFamily="49" charset="0"/>
              <a:ea typeface="楷体_GB2312" pitchFamily="49" charset="-122"/>
            </a:endParaRPr>
          </a:p>
          <a:p>
            <a:pPr marL="0" lvl="4" indent="-457200" algn="l" eaLnBrk="0" hangingPunct="0">
              <a:spcBef>
                <a:spcPts val="0"/>
              </a:spcBef>
            </a:pPr>
            <a:r>
              <a:rPr lang="zh-CN" altLang="zh-CN" sz="2000" b="1" dirty="0">
                <a:latin typeface="Lucida Console" panose="020B0609040504020204" pitchFamily="49" charset="0"/>
                <a:ea typeface="楷体_GB2312" pitchFamily="49" charset="-122"/>
              </a:rPr>
              <a:t>条件判断数：</a:t>
            </a:r>
            <a:r>
              <a:rPr lang="en-US" altLang="zh-CN" sz="2000" b="1" dirty="0">
                <a:latin typeface="Lucida Console" panose="020B0609040504020204" pitchFamily="49" charset="0"/>
                <a:ea typeface="楷体_GB2312" pitchFamily="49" charset="-122"/>
              </a:rPr>
              <a:t>0000000011011100</a:t>
            </a:r>
            <a:endParaRPr lang="en-US" altLang="zh-CN" sz="2000" b="1" dirty="0">
              <a:latin typeface="Lucida Console" panose="020B0609040504020204" pitchFamily="49"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ppt_x"/>
                                          </p:val>
                                        </p:tav>
                                        <p:tav tm="100000">
                                          <p:val>
                                            <p:strVal val="#ppt_x"/>
                                          </p:val>
                                        </p:tav>
                                      </p:tavLst>
                                    </p:anim>
                                    <p:anim calcmode="lin" valueType="num">
                                      <p:cBhvr additive="base">
                                        <p:cTn id="8"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矩形 20481"/>
          <p:cNvSpPr/>
          <p:nvPr/>
        </p:nvSpPr>
        <p:spPr>
          <a:xfrm>
            <a:off x="542925" y="832336"/>
            <a:ext cx="8155940" cy="5940088"/>
          </a:xfrm>
          <a:prstGeom prst="rect">
            <a:avLst/>
          </a:prstGeom>
          <a:noFill/>
          <a:ln w="12700">
            <a:noFill/>
          </a:ln>
        </p:spPr>
        <p:txBody>
          <a:bodyPr wrap="square" anchor="ctr">
            <a:spAutoFit/>
          </a:bodyPr>
          <a:lstStyle/>
          <a:p>
            <a:pPr eaLnBrk="0" hangingPunct="0"/>
            <a:r>
              <a:rPr lang="en-US" altLang="zh-CN" sz="2000" b="1" dirty="0" smtClean="0">
                <a:latin typeface="Lucida Console" panose="020B0609040504020204" pitchFamily="49" charset="0"/>
                <a:ea typeface="宋体" panose="02010600030101010101" pitchFamily="2" charset="-122"/>
              </a:rPr>
              <a:t>.data   </a:t>
            </a:r>
            <a:endParaRPr lang="en-US" altLang="zh-CN" sz="2000" b="1" dirty="0" smtClean="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rPr>
              <a:t>	</a:t>
            </a:r>
            <a:r>
              <a:rPr lang="en-US" altLang="zh-CN" sz="2000" b="1" dirty="0" smtClean="0">
                <a:latin typeface="Lucida Console" panose="020B0609040504020204" pitchFamily="49" charset="0"/>
                <a:ea typeface="宋体" panose="02010600030101010101" pitchFamily="2" charset="-122"/>
              </a:rPr>
              <a:t>x  </a:t>
            </a:r>
            <a:r>
              <a:rPr lang="en-US" altLang="zh-CN" sz="2000" b="1" dirty="0" err="1">
                <a:latin typeface="Lucida Console" panose="020B0609040504020204" pitchFamily="49" charset="0"/>
                <a:ea typeface="宋体" panose="02010600030101010101" pitchFamily="2" charset="-122"/>
              </a:rPr>
              <a:t>dw</a:t>
            </a:r>
            <a:r>
              <a:rPr lang="en-US" altLang="zh-CN" sz="2000" b="1" dirty="0">
                <a:latin typeface="Lucida Console" panose="020B0609040504020204" pitchFamily="49" charset="0"/>
                <a:ea typeface="宋体" panose="02010600030101010101" pitchFamily="2" charset="-122"/>
              </a:rPr>
              <a:t>  x1,x2,x3,x4,x5,x6,x7,x8,x9,x10</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t>
            </a:r>
            <a:r>
              <a:rPr lang="en-US" altLang="zh-CN" sz="2000" b="1" dirty="0" smtClean="0">
                <a:latin typeface="Lucida Console" panose="020B0609040504020204" pitchFamily="49" charset="0"/>
                <a:ea typeface="宋体" panose="02010600030101010101" pitchFamily="2" charset="-122"/>
              </a:rPr>
              <a:t>y  </a:t>
            </a:r>
            <a:r>
              <a:rPr lang="en-US" altLang="zh-CN" sz="2000" b="1" dirty="0" err="1">
                <a:latin typeface="Lucida Console" panose="020B0609040504020204" pitchFamily="49" charset="0"/>
                <a:ea typeface="宋体" panose="02010600030101010101" pitchFamily="2" charset="-122"/>
              </a:rPr>
              <a:t>dw</a:t>
            </a:r>
            <a:r>
              <a:rPr lang="en-US" altLang="zh-CN" sz="2000" b="1" dirty="0">
                <a:latin typeface="Lucida Console" panose="020B0609040504020204" pitchFamily="49" charset="0"/>
                <a:ea typeface="宋体" panose="02010600030101010101" pitchFamily="2" charset="-122"/>
              </a:rPr>
              <a:t>  y1,y2,y3,y4,y5,y6,y7,y8,y9,y10</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t>
            </a:r>
            <a:r>
              <a:rPr lang="en-US" altLang="zh-CN" sz="2000" b="1" dirty="0" smtClean="0">
                <a:latin typeface="Lucida Console" panose="020B0609040504020204" pitchFamily="49" charset="0"/>
                <a:ea typeface="宋体" panose="02010600030101010101" pitchFamily="2" charset="-122"/>
              </a:rPr>
              <a:t>z  </a:t>
            </a:r>
            <a:r>
              <a:rPr lang="en-US" altLang="zh-CN" sz="2000" b="1" dirty="0" err="1">
                <a:latin typeface="Lucida Console" panose="020B0609040504020204" pitchFamily="49" charset="0"/>
                <a:ea typeface="宋体" panose="02010600030101010101" pitchFamily="2" charset="-122"/>
              </a:rPr>
              <a:t>dw</a:t>
            </a:r>
            <a:r>
              <a:rPr lang="en-US" altLang="zh-CN" sz="2000" b="1" dirty="0">
                <a:latin typeface="Lucida Console" panose="020B0609040504020204" pitchFamily="49" charset="0"/>
                <a:ea typeface="宋体" panose="02010600030101010101" pitchFamily="2" charset="-122"/>
              </a:rPr>
              <a:t>  z1,z2,z3,z4,z5,z6,z7,z8,z9,z10</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err="1">
                <a:latin typeface="Lucida Console" panose="020B0609040504020204" pitchFamily="49" charset="0"/>
                <a:ea typeface="宋体" panose="02010600030101010101" pitchFamily="2" charset="-122"/>
              </a:rPr>
              <a:t>logic_rule</a:t>
            </a:r>
            <a:r>
              <a:rPr lang="en-US" altLang="zh-CN" sz="2000" b="1" dirty="0">
                <a:latin typeface="Lucida Console" panose="020B0609040504020204" pitchFamily="49" charset="0"/>
                <a:ea typeface="宋体" panose="02010600030101010101" pitchFamily="2" charset="-122"/>
              </a:rPr>
              <a:t>  </a:t>
            </a:r>
            <a:r>
              <a:rPr lang="en-US" altLang="zh-CN" sz="2000" b="1" dirty="0" err="1">
                <a:latin typeface="Lucida Console" panose="020B0609040504020204" pitchFamily="49" charset="0"/>
                <a:ea typeface="宋体" panose="02010600030101010101" pitchFamily="2" charset="-122"/>
              </a:rPr>
              <a:t>dw</a:t>
            </a:r>
            <a:r>
              <a:rPr lang="en-US" altLang="zh-CN" sz="2000" b="1" dirty="0">
                <a:latin typeface="Lucida Console" panose="020B0609040504020204" pitchFamily="49" charset="0"/>
                <a:ea typeface="宋体" panose="02010600030101010101" pitchFamily="2" charset="-122"/>
              </a:rPr>
              <a:t>  00dch       ;0000,0000,1101,1100</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smtClean="0">
                <a:latin typeface="Lucida Sans Unicode" panose="020B0602030504020204" pitchFamily="34" charset="0"/>
                <a:ea typeface="宋体" panose="02010600030101010101" pitchFamily="2" charset="-122"/>
              </a:rPr>
              <a:t>                 </a:t>
            </a:r>
            <a:r>
              <a:rPr lang="en-US" altLang="zh-CN" sz="2000" b="1" dirty="0">
                <a:latin typeface="Lucida Console" panose="020B0609040504020204" pitchFamily="49" charset="0"/>
                <a:ea typeface="宋体" panose="02010600030101010101" pitchFamily="2" charset="-122"/>
              </a:rPr>
              <a:t>……</a:t>
            </a:r>
            <a:r>
              <a:rPr lang="en-US" altLang="zh-CN" sz="2000" b="1" dirty="0">
                <a:latin typeface="Lucida Sans Unicode" panose="020B0602030504020204" pitchFamily="34" charset="0"/>
                <a:ea typeface="宋体" panose="02010600030101010101" pitchFamily="2" charset="-122"/>
              </a:rPr>
              <a:t> </a:t>
            </a:r>
            <a:endParaRPr lang="en-US" altLang="zh-CN" sz="2000" b="1" dirty="0">
              <a:latin typeface="Lucida Sans Unicode" panose="020B0602030504020204" pitchFamily="34" charset="0"/>
              <a:ea typeface="宋体" panose="02010600030101010101" pitchFamily="2" charset="-122"/>
            </a:endParaRPr>
          </a:p>
          <a:p>
            <a:pPr eaLnBrk="0" hangingPunct="0"/>
            <a:r>
              <a:rPr lang="en-US" altLang="zh-CN" sz="2000" b="1" dirty="0">
                <a:latin typeface="Lucida Sans Unicode" panose="020B0602030504020204" pitchFamily="34" charset="0"/>
                <a:ea typeface="宋体" panose="02010600030101010101" pitchFamily="2" charset="-122"/>
              </a:rPr>
              <a:t>                 </a:t>
            </a:r>
            <a:r>
              <a:rPr lang="en-US" altLang="zh-CN" sz="2000" b="1" dirty="0" err="1">
                <a:latin typeface="Lucida Console" panose="020B0609040504020204" pitchFamily="49" charset="0"/>
                <a:ea typeface="宋体" panose="02010600030101010101" pitchFamily="2" charset="-122"/>
              </a:rPr>
              <a:t>mov</a:t>
            </a:r>
            <a:r>
              <a:rPr lang="en-US" altLang="zh-CN" sz="2000" b="1" dirty="0">
                <a:latin typeface="Lucida Console" panose="020B0609040504020204" pitchFamily="49" charset="0"/>
                <a:ea typeface="宋体" panose="02010600030101010101" pitchFamily="2" charset="-122"/>
              </a:rPr>
              <a:t>   </a:t>
            </a:r>
            <a:r>
              <a:rPr lang="en-US" altLang="zh-CN" sz="2000" b="1" dirty="0" err="1">
                <a:latin typeface="Lucida Console" panose="020B0609040504020204" pitchFamily="49" charset="0"/>
                <a:ea typeface="宋体" panose="02010600030101010101" pitchFamily="2" charset="-122"/>
              </a:rPr>
              <a:t>bx</a:t>
            </a:r>
            <a:r>
              <a:rPr lang="en-US" altLang="zh-CN" sz="2000" b="1" dirty="0">
                <a:latin typeface="Lucida Console" panose="020B0609040504020204" pitchFamily="49" charset="0"/>
                <a:ea typeface="宋体" panose="02010600030101010101" pitchFamily="2" charset="-122"/>
              </a:rPr>
              <a:t>, 0</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t>
            </a:r>
            <a:r>
              <a:rPr lang="en-US" altLang="zh-CN" sz="2000" b="1" dirty="0" err="1">
                <a:latin typeface="Lucida Console" panose="020B0609040504020204" pitchFamily="49" charset="0"/>
                <a:ea typeface="宋体" panose="02010600030101010101" pitchFamily="2" charset="-122"/>
              </a:rPr>
              <a:t>mov</a:t>
            </a:r>
            <a:r>
              <a:rPr lang="en-US" altLang="zh-CN" sz="2000" b="1" dirty="0">
                <a:latin typeface="Lucida Console" panose="020B0609040504020204" pitchFamily="49" charset="0"/>
                <a:ea typeface="宋体" panose="02010600030101010101" pitchFamily="2" charset="-122"/>
              </a:rPr>
              <a:t>   cx, 10</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t>
            </a:r>
            <a:r>
              <a:rPr lang="en-US" altLang="zh-CN" sz="2000" b="1" dirty="0" err="1">
                <a:latin typeface="Lucida Console" panose="020B0609040504020204" pitchFamily="49" charset="0"/>
                <a:ea typeface="宋体" panose="02010600030101010101" pitchFamily="2" charset="-122"/>
              </a:rPr>
              <a:t>mov</a:t>
            </a:r>
            <a:r>
              <a:rPr lang="en-US" altLang="zh-CN" sz="2000" b="1" dirty="0">
                <a:latin typeface="Lucida Console" panose="020B0609040504020204" pitchFamily="49" charset="0"/>
                <a:ea typeface="宋体" panose="02010600030101010101" pitchFamily="2" charset="-122"/>
              </a:rPr>
              <a:t>   dx, </a:t>
            </a:r>
            <a:r>
              <a:rPr lang="en-US" altLang="zh-CN" sz="2000" b="1" dirty="0" err="1">
                <a:latin typeface="Lucida Console" panose="020B0609040504020204" pitchFamily="49" charset="0"/>
                <a:ea typeface="宋体" panose="02010600030101010101" pitchFamily="2" charset="-122"/>
              </a:rPr>
              <a:t>logic_rule</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next:    </a:t>
            </a:r>
            <a:r>
              <a:rPr lang="en-US" altLang="zh-CN" sz="2000" b="1" dirty="0" err="1">
                <a:latin typeface="Lucida Console" panose="020B0609040504020204" pitchFamily="49" charset="0"/>
                <a:ea typeface="宋体" panose="02010600030101010101" pitchFamily="2" charset="-122"/>
              </a:rPr>
              <a:t>mov</a:t>
            </a:r>
            <a:r>
              <a:rPr lang="en-US" altLang="zh-CN" sz="2000" b="1" dirty="0">
                <a:latin typeface="Lucida Console" panose="020B0609040504020204" pitchFamily="49" charset="0"/>
                <a:ea typeface="宋体" panose="02010600030101010101" pitchFamily="2" charset="-122"/>
              </a:rPr>
              <a:t>   ax, x[</a:t>
            </a:r>
            <a:r>
              <a:rPr lang="en-US" altLang="zh-CN" sz="2000" b="1" dirty="0" err="1">
                <a:latin typeface="Lucida Console" panose="020B0609040504020204" pitchFamily="49" charset="0"/>
                <a:ea typeface="宋体" panose="02010600030101010101" pitchFamily="2" charset="-122"/>
              </a:rPr>
              <a:t>bx</a:t>
            </a:r>
            <a:r>
              <a:rPr lang="en-US" altLang="zh-CN" sz="2000" b="1" dirty="0">
                <a:latin typeface="Lucida Console" panose="020B0609040504020204" pitchFamily="49" charset="0"/>
                <a:ea typeface="宋体" panose="02010600030101010101" pitchFamily="2" charset="-122"/>
              </a:rPr>
              <a:t>]</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t>
            </a:r>
            <a:r>
              <a:rPr lang="en-US" altLang="zh-CN" sz="2000" b="1" dirty="0" err="1">
                <a:latin typeface="Lucida Console" panose="020B0609040504020204" pitchFamily="49" charset="0"/>
                <a:ea typeface="宋体" panose="02010600030101010101" pitchFamily="2" charset="-122"/>
              </a:rPr>
              <a:t>shr</a:t>
            </a:r>
            <a:r>
              <a:rPr lang="en-US" altLang="zh-CN" sz="2000" b="1" dirty="0">
                <a:latin typeface="Lucida Console" panose="020B0609040504020204" pitchFamily="49" charset="0"/>
                <a:ea typeface="宋体" panose="02010600030101010101" pitchFamily="2" charset="-122"/>
              </a:rPr>
              <a:t>   dx, 1</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t>
            </a:r>
            <a:r>
              <a:rPr lang="en-US" altLang="zh-CN" sz="2000" b="1" dirty="0" err="1">
                <a:latin typeface="Lucida Console" panose="020B0609040504020204" pitchFamily="49" charset="0"/>
                <a:ea typeface="宋体" panose="02010600030101010101" pitchFamily="2" charset="-122"/>
              </a:rPr>
              <a:t>jc</a:t>
            </a:r>
            <a:r>
              <a:rPr lang="en-US" altLang="zh-CN" sz="2000" b="1" dirty="0">
                <a:latin typeface="Lucida Console" panose="020B0609040504020204" pitchFamily="49" charset="0"/>
                <a:ea typeface="宋体" panose="02010600030101010101" pitchFamily="2" charset="-122"/>
              </a:rPr>
              <a:t>    subtract</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add   ax, y[</a:t>
            </a:r>
            <a:r>
              <a:rPr lang="en-US" altLang="zh-CN" sz="2000" b="1" dirty="0" err="1">
                <a:latin typeface="Lucida Console" panose="020B0609040504020204" pitchFamily="49" charset="0"/>
                <a:ea typeface="宋体" panose="02010600030101010101" pitchFamily="2" charset="-122"/>
              </a:rPr>
              <a:t>bx</a:t>
            </a:r>
            <a:r>
              <a:rPr lang="en-US" altLang="zh-CN" sz="2000" b="1" dirty="0">
                <a:latin typeface="Lucida Console" panose="020B0609040504020204" pitchFamily="49" charset="0"/>
                <a:ea typeface="宋体" panose="02010600030101010101" pitchFamily="2" charset="-122"/>
              </a:rPr>
              <a:t>]</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t>
            </a:r>
            <a:r>
              <a:rPr lang="en-US" altLang="zh-CN" sz="2000" b="1" dirty="0" err="1">
                <a:latin typeface="Lucida Console" panose="020B0609040504020204" pitchFamily="49" charset="0"/>
                <a:ea typeface="宋体" panose="02010600030101010101" pitchFamily="2" charset="-122"/>
              </a:rPr>
              <a:t>jmp</a:t>
            </a:r>
            <a:r>
              <a:rPr lang="en-US" altLang="zh-CN" sz="2000" b="1" dirty="0">
                <a:latin typeface="Lucida Console" panose="020B0609040504020204" pitchFamily="49" charset="0"/>
                <a:ea typeface="宋体" panose="02010600030101010101" pitchFamily="2" charset="-122"/>
              </a:rPr>
              <a:t>   short  result       </a:t>
            </a:r>
            <a:endParaRPr lang="en-US" altLang="zh-CN" sz="2000" b="1" dirty="0" smtClean="0">
              <a:latin typeface="Lucida Console" panose="020B0609040504020204" pitchFamily="49" charset="0"/>
              <a:ea typeface="宋体" panose="02010600030101010101" pitchFamily="2" charset="-122"/>
            </a:endParaRPr>
          </a:p>
          <a:p>
            <a:pPr eaLnBrk="0" hangingPunct="0"/>
            <a:r>
              <a:rPr lang="en-US" altLang="zh-CN" sz="2000" b="1" dirty="0" err="1" smtClean="0">
                <a:latin typeface="Lucida Console" panose="020B0609040504020204" pitchFamily="49" charset="0"/>
                <a:ea typeface="宋体" panose="02010600030101010101" pitchFamily="2" charset="-122"/>
              </a:rPr>
              <a:t>subtract:sub</a:t>
            </a:r>
            <a:r>
              <a:rPr lang="en-US" altLang="zh-CN" sz="2000" b="1" dirty="0" smtClean="0">
                <a:latin typeface="Lucida Console" panose="020B0609040504020204" pitchFamily="49" charset="0"/>
                <a:ea typeface="宋体" panose="02010600030101010101" pitchFamily="2" charset="-122"/>
              </a:rPr>
              <a:t>   </a:t>
            </a:r>
            <a:r>
              <a:rPr lang="en-US" altLang="zh-CN" sz="2000" b="1" dirty="0">
                <a:latin typeface="Lucida Console" panose="020B0609040504020204" pitchFamily="49" charset="0"/>
                <a:ea typeface="宋体" panose="02010600030101010101" pitchFamily="2" charset="-122"/>
              </a:rPr>
              <a:t>ax, y[</a:t>
            </a:r>
            <a:r>
              <a:rPr lang="en-US" altLang="zh-CN" sz="2000" b="1" dirty="0" err="1">
                <a:latin typeface="Lucida Console" panose="020B0609040504020204" pitchFamily="49" charset="0"/>
                <a:ea typeface="宋体" panose="02010600030101010101" pitchFamily="2" charset="-122"/>
              </a:rPr>
              <a:t>bx</a:t>
            </a:r>
            <a:r>
              <a:rPr lang="en-US" altLang="zh-CN" sz="2000" b="1" dirty="0">
                <a:latin typeface="Lucida Console" panose="020B0609040504020204" pitchFamily="49" charset="0"/>
                <a:ea typeface="宋体" panose="02010600030101010101" pitchFamily="2" charset="-122"/>
              </a:rPr>
              <a:t>]</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result:  </a:t>
            </a:r>
            <a:r>
              <a:rPr lang="en-US" altLang="zh-CN" sz="2000" b="1" dirty="0" err="1">
                <a:latin typeface="Lucida Console" panose="020B0609040504020204" pitchFamily="49" charset="0"/>
                <a:ea typeface="宋体" panose="02010600030101010101" pitchFamily="2" charset="-122"/>
              </a:rPr>
              <a:t>mov</a:t>
            </a:r>
            <a:r>
              <a:rPr lang="en-US" altLang="zh-CN" sz="2000" b="1" dirty="0">
                <a:latin typeface="Lucida Console" panose="020B0609040504020204" pitchFamily="49" charset="0"/>
                <a:ea typeface="宋体" panose="02010600030101010101" pitchFamily="2" charset="-122"/>
              </a:rPr>
              <a:t>   z[</a:t>
            </a:r>
            <a:r>
              <a:rPr lang="en-US" altLang="zh-CN" sz="2000" b="1" dirty="0" err="1">
                <a:latin typeface="Lucida Console" panose="020B0609040504020204" pitchFamily="49" charset="0"/>
                <a:ea typeface="宋体" panose="02010600030101010101" pitchFamily="2" charset="-122"/>
              </a:rPr>
              <a:t>bx</a:t>
            </a:r>
            <a:r>
              <a:rPr lang="en-US" altLang="zh-CN" sz="2000" b="1" dirty="0">
                <a:latin typeface="Lucida Console" panose="020B0609040504020204" pitchFamily="49" charset="0"/>
                <a:ea typeface="宋体" panose="02010600030101010101" pitchFamily="2" charset="-122"/>
              </a:rPr>
              <a:t>], ax</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add   </a:t>
            </a:r>
            <a:r>
              <a:rPr lang="en-US" altLang="zh-CN" sz="2000" b="1" dirty="0" err="1">
                <a:latin typeface="Lucida Console" panose="020B0609040504020204" pitchFamily="49" charset="0"/>
                <a:ea typeface="宋体" panose="02010600030101010101" pitchFamily="2" charset="-122"/>
              </a:rPr>
              <a:t>bx</a:t>
            </a:r>
            <a:r>
              <a:rPr lang="en-US" altLang="zh-CN" sz="2000" b="1" dirty="0">
                <a:latin typeface="Lucida Console" panose="020B0609040504020204" pitchFamily="49" charset="0"/>
                <a:ea typeface="宋体" panose="02010600030101010101" pitchFamily="2" charset="-122"/>
              </a:rPr>
              <a:t>, 2</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loop  next</a:t>
            </a:r>
            <a:endParaRPr lang="en-US" altLang="zh-CN" sz="2000" b="1" dirty="0">
              <a:latin typeface="Lucida Console" panose="020B0609040504020204" pitchFamily="49" charset="0"/>
              <a:ea typeface="宋体" panose="02010600030101010101" pitchFamily="2" charset="-122"/>
            </a:endParaRPr>
          </a:p>
          <a:p>
            <a:pPr eaLnBrk="0" hangingPunct="0"/>
            <a:r>
              <a:rPr lang="en-US" altLang="zh-CN" sz="2000" b="1" dirty="0">
                <a:latin typeface="Lucida Console" panose="020B0609040504020204" pitchFamily="49" charset="0"/>
                <a:ea typeface="宋体" panose="02010600030101010101" pitchFamily="2" charset="-122"/>
              </a:rPr>
              <a:t>         ……</a:t>
            </a:r>
            <a:endParaRPr lang="en-US" altLang="zh-CN" sz="2000" b="1" dirty="0">
              <a:latin typeface="Lucida Console" panose="020B0609040504020204" pitchFamily="49"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510"/>
            <a:ext cx="8229600" cy="774065"/>
          </a:xfrm>
        </p:spPr>
        <p:txBody>
          <a:bodyPr/>
          <a:lstStyle/>
          <a:p>
            <a:r>
              <a:rPr lang="en-US" altLang="zh-CN" dirty="0">
                <a:sym typeface="+mn-ea"/>
              </a:rPr>
              <a:t>4.3  </a:t>
            </a:r>
            <a:r>
              <a:rPr lang="zh-CN" altLang="en-US" dirty="0">
                <a:sym typeface="+mn-ea"/>
              </a:rPr>
              <a:t>循环程序设计</a:t>
            </a:r>
            <a:endParaRPr lang="zh-CN" altLang="en-US"/>
          </a:p>
        </p:txBody>
      </p:sp>
      <p:sp>
        <p:nvSpPr>
          <p:cNvPr id="3" name="内容占位符 2"/>
          <p:cNvSpPr>
            <a:spLocks noGrp="1"/>
          </p:cNvSpPr>
          <p:nvPr>
            <p:ph idx="1"/>
          </p:nvPr>
        </p:nvSpPr>
        <p:spPr>
          <a:xfrm>
            <a:off x="241935" y="1234440"/>
            <a:ext cx="8229600" cy="5121910"/>
          </a:xfrm>
        </p:spPr>
        <p:txBody>
          <a:bodyPr/>
          <a:lstStyle/>
          <a:p>
            <a:pPr>
              <a:lnSpc>
                <a:spcPct val="130000"/>
              </a:lnSpc>
            </a:pPr>
            <a:r>
              <a:rPr lang="zh-CN" altLang="en-US" dirty="0"/>
              <a:t>在程序设计中，经常会遇到某个处理过程需要连续地重复多次的情况，循环程序设计技术通过把完成此处理过程的指令序列连续多次重复执行来解决这类问题。</a:t>
            </a:r>
            <a:endParaRPr lang="zh-CN" altLang="en-US" dirty="0"/>
          </a:p>
          <a:p>
            <a:pPr>
              <a:lnSpc>
                <a:spcPct val="130000"/>
              </a:lnSpc>
            </a:pPr>
            <a:r>
              <a:rPr lang="zh-CN" altLang="en-US" dirty="0"/>
              <a:t>编写循环程序需要解决以下两个问题：</a:t>
            </a:r>
            <a:endParaRPr lang="zh-CN" altLang="en-US" dirty="0"/>
          </a:p>
          <a:p>
            <a:pPr marL="0" indent="457200">
              <a:lnSpc>
                <a:spcPct val="130000"/>
              </a:lnSpc>
              <a:buNone/>
            </a:pPr>
            <a:r>
              <a:rPr lang="zh-CN" altLang="en-US" dirty="0">
                <a:solidFill>
                  <a:srgbClr val="F9F88C"/>
                </a:solidFill>
              </a:rPr>
              <a:t>一是如何实现重复执行同一指令序列</a:t>
            </a:r>
            <a:endParaRPr lang="zh-CN" altLang="en-US" dirty="0">
              <a:solidFill>
                <a:srgbClr val="F9F88C"/>
              </a:solidFill>
            </a:endParaRPr>
          </a:p>
          <a:p>
            <a:pPr marL="0" indent="457200">
              <a:lnSpc>
                <a:spcPct val="130000"/>
              </a:lnSpc>
              <a:buNone/>
            </a:pPr>
            <a:r>
              <a:rPr lang="zh-CN" altLang="en-US" dirty="0">
                <a:solidFill>
                  <a:srgbClr val="F9F88C"/>
                </a:solidFill>
              </a:rPr>
              <a:t>二是如何控制重复执行的次数</a:t>
            </a:r>
            <a:endParaRPr lang="zh-CN" altLang="en-US" dirty="0"/>
          </a:p>
          <a:p>
            <a:pPr>
              <a:lnSpc>
                <a:spcPct val="130000"/>
              </a:lnSpc>
            </a:pPr>
            <a:r>
              <a:rPr lang="zh-CN" altLang="en-US" dirty="0"/>
              <a:t>循环有两种类型：</a:t>
            </a:r>
            <a:endParaRPr lang="zh-CN" altLang="en-US" dirty="0"/>
          </a:p>
          <a:p>
            <a:pPr marL="0" indent="457200">
              <a:lnSpc>
                <a:spcPct val="130000"/>
              </a:lnSpc>
              <a:buNone/>
            </a:pPr>
            <a:r>
              <a:rPr lang="zh-CN" altLang="en-US" dirty="0">
                <a:solidFill>
                  <a:srgbClr val="F9F88C"/>
                </a:solidFill>
              </a:rPr>
              <a:t>计数型循环</a:t>
            </a:r>
            <a:endParaRPr lang="zh-CN" altLang="en-US" dirty="0">
              <a:solidFill>
                <a:srgbClr val="F9F88C"/>
              </a:solidFill>
            </a:endParaRPr>
          </a:p>
          <a:p>
            <a:pPr marL="0" indent="457200">
              <a:lnSpc>
                <a:spcPct val="130000"/>
              </a:lnSpc>
              <a:buNone/>
            </a:pPr>
            <a:r>
              <a:rPr lang="zh-CN" altLang="en-US" dirty="0">
                <a:solidFill>
                  <a:srgbClr val="F9F88C"/>
                </a:solidFill>
              </a:rPr>
              <a:t>条件型循环</a:t>
            </a: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5076055" y="4042410"/>
            <a:ext cx="3916179" cy="26308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257025"/>
          <p:cNvSpPr>
            <a:spLocks noGrp="1"/>
          </p:cNvSpPr>
          <p:nvPr>
            <p:ph sz="half" idx="1"/>
          </p:nvPr>
        </p:nvSpPr>
        <p:spPr>
          <a:xfrm>
            <a:off x="533400" y="1174750"/>
            <a:ext cx="8153400" cy="5216525"/>
          </a:xfrm>
        </p:spPr>
        <p:txBody>
          <a:bodyPr anchor="t">
            <a:normAutofit fontScale="92500" lnSpcReduction="10000"/>
          </a:bodyPr>
          <a:lstStyle/>
          <a:p>
            <a:pPr marL="0" indent="0" defTabSz="914400">
              <a:lnSpc>
                <a:spcPct val="80000"/>
              </a:lnSpc>
              <a:buNone/>
              <a:tabLst>
                <a:tab pos="1437005" algn="l"/>
                <a:tab pos="3810000" algn="l"/>
              </a:tabLst>
            </a:pPr>
            <a:r>
              <a:rPr lang="en-US" altLang="zh-CN" dirty="0" smtClean="0">
                <a:solidFill>
                  <a:schemeClr val="tx1"/>
                </a:solidFill>
                <a:latin typeface="宋体" panose="02010600030101010101" pitchFamily="2" charset="-122"/>
              </a:rPr>
              <a:t>.model small</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solidFill>
                  <a:schemeClr val="tx1"/>
                </a:solidFill>
                <a:latin typeface="宋体" panose="02010600030101010101" pitchFamily="2" charset="-122"/>
              </a:rPr>
              <a:t>.stack</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solidFill>
                  <a:schemeClr val="tx1"/>
                </a:solidFill>
                <a:latin typeface="宋体" panose="02010600030101010101" pitchFamily="2" charset="-122"/>
              </a:rPr>
              <a:t>.data</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solidFill>
                  <a:schemeClr val="tx1"/>
                </a:solidFill>
                <a:latin typeface="宋体" panose="02010600030101010101" pitchFamily="2" charset="-122"/>
              </a:rPr>
              <a:t>	sum  </a:t>
            </a:r>
            <a:r>
              <a:rPr lang="en-US" altLang="zh-CN" dirty="0" err="1" smtClean="0">
                <a:solidFill>
                  <a:schemeClr val="tx1"/>
                </a:solidFill>
                <a:latin typeface="宋体" panose="02010600030101010101" pitchFamily="2" charset="-122"/>
              </a:rPr>
              <a:t>dw</a:t>
            </a:r>
            <a:r>
              <a:rPr lang="en-US" altLang="zh-CN" dirty="0" smtClean="0">
                <a:solidFill>
                  <a:schemeClr val="tx1"/>
                </a:solidFill>
                <a:latin typeface="宋体" panose="02010600030101010101" pitchFamily="2" charset="-122"/>
              </a:rPr>
              <a:t>  ?</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solidFill>
                  <a:schemeClr val="tx1"/>
                </a:solidFill>
                <a:latin typeface="宋体" panose="02010600030101010101" pitchFamily="2" charset="-122"/>
              </a:rPr>
              <a:t>.code</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latin typeface="宋体" panose="02010600030101010101" pitchFamily="2" charset="-122"/>
              </a:rPr>
              <a:t>Start:</a:t>
            </a:r>
            <a:r>
              <a:rPr lang="en-US" altLang="zh-CN" dirty="0">
                <a:latin typeface="宋体" panose="02010600030101010101" pitchFamily="2" charset="-122"/>
              </a:rPr>
              <a:t>	</a:t>
            </a:r>
            <a:r>
              <a:rPr lang="en-US" altLang="zh-CN" dirty="0" err="1" smtClean="0">
                <a:solidFill>
                  <a:schemeClr val="tx1"/>
                </a:solidFill>
                <a:latin typeface="宋体" panose="02010600030101010101" pitchFamily="2" charset="-122"/>
              </a:rPr>
              <a:t>mov</a:t>
            </a:r>
            <a:r>
              <a:rPr lang="en-US" altLang="zh-CN" dirty="0" smtClean="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ax,@</a:t>
            </a:r>
            <a:r>
              <a:rPr lang="en-US" altLang="zh-CN" dirty="0" err="1" smtClean="0">
                <a:solidFill>
                  <a:schemeClr val="tx1"/>
                </a:solidFill>
                <a:latin typeface="宋体" panose="02010600030101010101" pitchFamily="2" charset="-122"/>
              </a:rPr>
              <a:t>data</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sz="2400" dirty="0" smtClean="0">
                <a:solidFill>
                  <a:schemeClr val="tx1"/>
                </a:solidFill>
                <a:latin typeface="宋体" panose="02010600030101010101" pitchFamily="2" charset="-122"/>
              </a:rPr>
              <a:t>	</a:t>
            </a:r>
            <a:r>
              <a:rPr lang="en-US" altLang="zh-CN" sz="2400" dirty="0" err="1" smtClean="0">
                <a:solidFill>
                  <a:schemeClr val="tx1"/>
                </a:solidFill>
                <a:latin typeface="宋体" panose="02010600030101010101" pitchFamily="2" charset="-122"/>
              </a:rPr>
              <a:t>mov</a:t>
            </a:r>
            <a:r>
              <a:rPr lang="en-US" altLang="zh-CN" sz="2400" dirty="0" smtClean="0">
                <a:solidFill>
                  <a:schemeClr val="tx1"/>
                </a:solidFill>
                <a:latin typeface="宋体" panose="02010600030101010101" pitchFamily="2" charset="-122"/>
              </a:rPr>
              <a:t> </a:t>
            </a:r>
            <a:r>
              <a:rPr lang="en-US" altLang="zh-CN" sz="2400" dirty="0" err="1">
                <a:solidFill>
                  <a:schemeClr val="tx1"/>
                </a:solidFill>
                <a:latin typeface="宋体" panose="02010600030101010101" pitchFamily="2" charset="-122"/>
              </a:rPr>
              <a:t>ds,ax</a:t>
            </a:r>
            <a:r>
              <a:rPr lang="en-US" altLang="zh-CN" sz="2400" dirty="0">
                <a:solidFill>
                  <a:schemeClr val="tx1"/>
                </a:solidFill>
                <a:latin typeface="宋体" panose="02010600030101010101" pitchFamily="2" charset="-122"/>
              </a:rPr>
              <a:t> </a:t>
            </a:r>
            <a:endParaRPr lang="en-US" altLang="zh-CN" sz="2400"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xor</a:t>
            </a:r>
            <a:r>
              <a:rPr lang="en-US" altLang="zh-CN" dirty="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ax,ax</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latin typeface="宋体" panose="02010600030101010101" pitchFamily="2" charset="-122"/>
              </a:rPr>
              <a:t>	</a:t>
            </a:r>
            <a:r>
              <a:rPr lang="en-US" altLang="zh-CN" dirty="0" err="1" smtClean="0">
                <a:solidFill>
                  <a:schemeClr val="tx1"/>
                </a:solidFill>
                <a:latin typeface="宋体" panose="02010600030101010101" pitchFamily="2" charset="-122"/>
              </a:rPr>
              <a:t>mov</a:t>
            </a:r>
            <a:r>
              <a:rPr lang="en-US" altLang="zh-CN" dirty="0" smtClean="0">
                <a:solidFill>
                  <a:schemeClr val="tx1"/>
                </a:solidFill>
                <a:latin typeface="宋体" panose="02010600030101010101" pitchFamily="2" charset="-122"/>
              </a:rPr>
              <a:t> bx,1</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mov</a:t>
            </a:r>
            <a:r>
              <a:rPr lang="en-US" altLang="zh-CN" dirty="0">
                <a:solidFill>
                  <a:schemeClr val="tx1"/>
                </a:solidFill>
                <a:latin typeface="宋体" panose="02010600030101010101" pitchFamily="2" charset="-122"/>
              </a:rPr>
              <a:t> cx,100</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again:	add </a:t>
            </a:r>
            <a:r>
              <a:rPr lang="en-US" altLang="zh-CN" dirty="0" err="1" smtClean="0">
                <a:solidFill>
                  <a:schemeClr val="tx1"/>
                </a:solidFill>
                <a:latin typeface="宋体" panose="02010600030101010101" pitchFamily="2" charset="-122"/>
              </a:rPr>
              <a:t>ax,bx</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inc</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bx</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latin typeface="宋体" panose="02010600030101010101" pitchFamily="2" charset="-122"/>
              </a:rPr>
              <a:t>	</a:t>
            </a:r>
            <a:r>
              <a:rPr lang="en-US" altLang="zh-CN" dirty="0" smtClean="0">
                <a:latin typeface="宋体" panose="02010600030101010101" pitchFamily="2" charset="-122"/>
              </a:rPr>
              <a:t>loop again</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err="1">
                <a:solidFill>
                  <a:schemeClr val="tx1"/>
                </a:solidFill>
                <a:latin typeface="宋体" panose="02010600030101010101" pitchFamily="2" charset="-122"/>
              </a:rPr>
              <a:t>	mov sum,ax</a:t>
            </a: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将累加和送入指定单元</a:t>
            </a:r>
            <a:endParaRPr lang="zh-CN" altLang="en-US"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zh-CN" altLang="en-US" dirty="0">
                <a:solidFill>
                  <a:schemeClr val="tx1"/>
                </a:solidFill>
                <a:latin typeface="宋体" panose="02010600030101010101" pitchFamily="2" charset="-122"/>
              </a:rPr>
              <a:t>	</a:t>
            </a:r>
            <a:r>
              <a:rPr lang="en-US" altLang="zh-CN" dirty="0">
                <a:solidFill>
                  <a:schemeClr val="tx1"/>
                </a:solidFill>
                <a:latin typeface="宋体" panose="02010600030101010101" pitchFamily="2" charset="-122"/>
              </a:rPr>
              <a:t>mov ax,4c00h</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int</a:t>
            </a:r>
            <a:r>
              <a:rPr lang="en-US" altLang="zh-CN" dirty="0" smtClean="0">
                <a:solidFill>
                  <a:schemeClr val="tx1"/>
                </a:solidFill>
                <a:latin typeface="宋体" panose="02010600030101010101" pitchFamily="2" charset="-122"/>
              </a:rPr>
              <a:t> 21h</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latin typeface="宋体" panose="02010600030101010101" pitchFamily="2" charset="-122"/>
              </a:rPr>
              <a:t>  end start</a:t>
            </a:r>
            <a:endParaRPr lang="en-US" altLang="zh-CN" dirty="0">
              <a:solidFill>
                <a:schemeClr val="tx1"/>
              </a:solidFill>
              <a:latin typeface="宋体" panose="02010600030101010101" pitchFamily="2" charset="-122"/>
            </a:endParaRPr>
          </a:p>
        </p:txBody>
      </p:sp>
      <p:grpSp>
        <p:nvGrpSpPr>
          <p:cNvPr id="257027" name="组合 257026"/>
          <p:cNvGrpSpPr/>
          <p:nvPr/>
        </p:nvGrpSpPr>
        <p:grpSpPr>
          <a:xfrm>
            <a:off x="177800" y="230188"/>
            <a:ext cx="203200" cy="6503987"/>
            <a:chOff x="112" y="145"/>
            <a:chExt cx="128" cy="4097"/>
          </a:xfrm>
        </p:grpSpPr>
        <p:sp>
          <p:nvSpPr>
            <p:cNvPr id="27651" name="矩形 257027"/>
            <p:cNvSpPr/>
            <p:nvPr/>
          </p:nvSpPr>
          <p:spPr>
            <a:xfrm flipH="1">
              <a:off x="192" y="162"/>
              <a:ext cx="48" cy="4080"/>
            </a:xfrm>
            <a:prstGeom prst="rect">
              <a:avLst/>
            </a:prstGeom>
            <a:gradFill rotWithShape="0">
              <a:gsLst>
                <a:gs pos="0">
                  <a:schemeClr val="bg1"/>
                </a:gs>
                <a:gs pos="100000">
                  <a:schemeClr val="folHlink"/>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2" name="矩形 257028"/>
            <p:cNvSpPr/>
            <p:nvPr/>
          </p:nvSpPr>
          <p:spPr>
            <a:xfrm>
              <a:off x="112" y="145"/>
              <a:ext cx="48" cy="3941"/>
            </a:xfrm>
            <a:prstGeom prst="rect">
              <a:avLst/>
            </a:prstGeom>
            <a:gradFill rotWithShape="0">
              <a:gsLst>
                <a:gs pos="0">
                  <a:schemeClr val="bg1"/>
                </a:gs>
                <a:gs pos="100000">
                  <a:schemeClr val="hlink"/>
                </a:gs>
              </a:gsLst>
              <a:lin ang="5400000" scaled="1"/>
              <a:tileRect/>
            </a:gradFill>
            <a:ln w="9525">
              <a:noFill/>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grpSp>
        <p:nvGrpSpPr>
          <p:cNvPr id="257030" name="组合 257029"/>
          <p:cNvGrpSpPr/>
          <p:nvPr/>
        </p:nvGrpSpPr>
        <p:grpSpPr>
          <a:xfrm>
            <a:off x="8793163" y="220663"/>
            <a:ext cx="198437" cy="6408737"/>
            <a:chOff x="5539" y="139"/>
            <a:chExt cx="125" cy="4037"/>
          </a:xfrm>
        </p:grpSpPr>
        <p:sp>
          <p:nvSpPr>
            <p:cNvPr id="27654" name="矩形 257030"/>
            <p:cNvSpPr/>
            <p:nvPr/>
          </p:nvSpPr>
          <p:spPr>
            <a:xfrm rot="10800000" flipH="1" flipV="1">
              <a:off x="5621" y="139"/>
              <a:ext cx="43" cy="3989"/>
            </a:xfrm>
            <a:prstGeom prst="rect">
              <a:avLst/>
            </a:prstGeom>
            <a:gradFill rotWithShape="0">
              <a:gsLst>
                <a:gs pos="0">
                  <a:schemeClr val="accent1"/>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5" name="矩形 257031"/>
            <p:cNvSpPr/>
            <p:nvPr/>
          </p:nvSpPr>
          <p:spPr>
            <a:xfrm rot="-10800000" flipV="1">
              <a:off x="5539" y="240"/>
              <a:ext cx="49" cy="3936"/>
            </a:xfrm>
            <a:prstGeom prst="rect">
              <a:avLst/>
            </a:prstGeom>
            <a:gradFill rotWithShape="0">
              <a:gsLst>
                <a:gs pos="0">
                  <a:schemeClr val="accent2"/>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57033" name="组合 257032"/>
          <p:cNvGrpSpPr/>
          <p:nvPr/>
        </p:nvGrpSpPr>
        <p:grpSpPr>
          <a:xfrm>
            <a:off x="412750" y="6477000"/>
            <a:ext cx="8686800" cy="228600"/>
            <a:chOff x="260" y="4080"/>
            <a:chExt cx="5472" cy="144"/>
          </a:xfrm>
        </p:grpSpPr>
        <p:sp>
          <p:nvSpPr>
            <p:cNvPr id="27657" name="矩形 257033"/>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8" name="矩形 257034"/>
            <p:cNvSpPr/>
            <p:nvPr/>
          </p:nvSpPr>
          <p:spPr>
            <a:xfrm rot="5400000" flipV="1">
              <a:off x="2912" y="1521"/>
              <a:ext cx="48" cy="5355"/>
            </a:xfrm>
            <a:prstGeom prst="rect">
              <a:avLst/>
            </a:prstGeom>
            <a:gradFill rotWithShape="0">
              <a:gsLst>
                <a:gs pos="0">
                  <a:schemeClr val="bg1"/>
                </a:gs>
                <a:gs pos="100000">
                  <a:schemeClr val="hlink"/>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57036" name="组合 257035"/>
          <p:cNvGrpSpPr/>
          <p:nvPr/>
        </p:nvGrpSpPr>
        <p:grpSpPr>
          <a:xfrm>
            <a:off x="76200" y="176213"/>
            <a:ext cx="8745538" cy="161925"/>
            <a:chOff x="48" y="111"/>
            <a:chExt cx="5509" cy="102"/>
          </a:xfrm>
        </p:grpSpPr>
        <p:sp>
          <p:nvSpPr>
            <p:cNvPr id="27660" name="矩形 257036"/>
            <p:cNvSpPr/>
            <p:nvPr/>
          </p:nvSpPr>
          <p:spPr>
            <a:xfrm rot="5400000" flipV="1">
              <a:off x="2852" y="-2492"/>
              <a:ext cx="37" cy="5371"/>
            </a:xfrm>
            <a:prstGeom prst="rect">
              <a:avLst/>
            </a:prstGeom>
            <a:gradFill rotWithShape="0">
              <a:gsLst>
                <a:gs pos="0">
                  <a:schemeClr val="hlink"/>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61" name="矩形 257037"/>
            <p:cNvSpPr/>
            <p:nvPr/>
          </p:nvSpPr>
          <p:spPr>
            <a:xfrm rot="5400000" flipV="1">
              <a:off x="2782" y="-2624"/>
              <a:ext cx="38" cy="5509"/>
            </a:xfrm>
            <a:prstGeom prst="rect">
              <a:avLst/>
            </a:prstGeom>
            <a:gradFill rotWithShape="0">
              <a:gsLst>
                <a:gs pos="0">
                  <a:schemeClr val="accent1"/>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sp>
        <p:nvSpPr>
          <p:cNvPr id="2" name="标题 1"/>
          <p:cNvSpPr>
            <a:spLocks noGrp="1"/>
          </p:cNvSpPr>
          <p:nvPr>
            <p:ph type="title"/>
          </p:nvPr>
        </p:nvSpPr>
        <p:spPr>
          <a:xfrm>
            <a:off x="447675" y="309880"/>
            <a:ext cx="8229600" cy="688975"/>
          </a:xfrm>
        </p:spPr>
        <p:txBody>
          <a:bodyPr/>
          <a:lstStyle/>
          <a:p>
            <a:r>
              <a:rPr lang="zh-CN" altLang="en-US" dirty="0"/>
              <a:t>例：求</a:t>
            </a:r>
            <a:r>
              <a:rPr lang="en-US" altLang="zh-CN" dirty="0"/>
              <a:t>1+2+3+…+100</a:t>
            </a:r>
            <a:endParaRPr lang="zh-CN" altLang="en-US" dirty="0"/>
          </a:p>
        </p:txBody>
      </p:sp>
      <p:sp>
        <p:nvSpPr>
          <p:cNvPr id="17" name="圆角矩形 16" descr="花束"/>
          <p:cNvSpPr/>
          <p:nvPr/>
        </p:nvSpPr>
        <p:spPr>
          <a:xfrm>
            <a:off x="5004048" y="1196752"/>
            <a:ext cx="2895600" cy="990600"/>
          </a:xfrm>
          <a:prstGeom prst="roundRect">
            <a:avLst>
              <a:gd name="adj" fmla="val 16667"/>
            </a:avLst>
          </a:prstGeom>
          <a:blipFill rotWithShape="0">
            <a:blip r:embed="rId1"/>
          </a:blipFill>
          <a:ln w="9525" cap="flat" cmpd="sng">
            <a:solidFill>
              <a:schemeClr val="folHlink"/>
            </a:solidFill>
            <a:prstDash val="solid"/>
            <a:round/>
            <a:headEnd type="none" w="med" len="med"/>
            <a:tailEnd type="none" w="med" len="med"/>
          </a:ln>
        </p:spPr>
        <p:txBody>
          <a:bodyPr anchor="ctr"/>
          <a:lstStyle/>
          <a:p>
            <a:pPr algn="just">
              <a:buBlip>
                <a:blip r:embed="rId2"/>
              </a:buBlip>
            </a:pPr>
            <a:r>
              <a:rPr lang="en-US" altLang="zh-CN" sz="3200" b="1" dirty="0">
                <a:solidFill>
                  <a:schemeClr val="accent2"/>
                </a:solidFill>
                <a:latin typeface="Arial" panose="020B0604020202020204" pitchFamily="34" charset="0"/>
                <a:ea typeface="宋体" panose="02010600030101010101" pitchFamily="2" charset="-122"/>
              </a:rPr>
              <a:t> </a:t>
            </a:r>
            <a:r>
              <a:rPr lang="zh-CN" altLang="en-US" sz="2800" b="1" dirty="0">
                <a:solidFill>
                  <a:schemeClr val="accent2"/>
                </a:solidFill>
                <a:latin typeface="Arial" panose="020B0604020202020204" pitchFamily="34" charset="0"/>
                <a:ea typeface="宋体" panose="02010600030101010101" pitchFamily="2" charset="-122"/>
              </a:rPr>
              <a:t>计数控制循环</a:t>
            </a:r>
            <a:endParaRPr lang="zh-CN" altLang="en-US" sz="2800" b="1" dirty="0">
              <a:solidFill>
                <a:schemeClr val="accent2"/>
              </a:solidFill>
              <a:latin typeface="Arial" panose="020B0604020202020204" pitchFamily="34" charset="0"/>
              <a:ea typeface="宋体" panose="02010600030101010101" pitchFamily="2" charset="-122"/>
            </a:endParaRPr>
          </a:p>
          <a:p>
            <a:pPr algn="just">
              <a:buBlip>
                <a:blip r:embed="rId2"/>
              </a:buBlip>
            </a:pPr>
            <a:r>
              <a:rPr lang="zh-CN" altLang="en-US" sz="2800" b="1" dirty="0">
                <a:solidFill>
                  <a:schemeClr val="accent2"/>
                </a:solidFill>
                <a:latin typeface="Arial" panose="020B0604020202020204" pitchFamily="34" charset="0"/>
                <a:ea typeface="宋体" panose="02010600030101010101" pitchFamily="2" charset="-122"/>
              </a:rPr>
              <a:t> 循环次数固定</a:t>
            </a:r>
            <a:endParaRPr lang="zh-CN" altLang="en-US"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57027"/>
                                        </p:tgtEl>
                                        <p:attrNameLst>
                                          <p:attrName>style.visibility</p:attrName>
                                        </p:attrNameLst>
                                      </p:cBhvr>
                                      <p:to>
                                        <p:strVal val="visible"/>
                                      </p:to>
                                    </p:set>
                                    <p:anim calcmode="lin" valueType="num">
                                      <p:cBhvr additive="base">
                                        <p:cTn id="7" dur="500" fill="hold"/>
                                        <p:tgtEl>
                                          <p:spTgt spid="257027"/>
                                        </p:tgtEl>
                                        <p:attrNameLst>
                                          <p:attrName>ppt_x</p:attrName>
                                        </p:attrNameLst>
                                      </p:cBhvr>
                                      <p:tavLst>
                                        <p:tav tm="0">
                                          <p:val>
                                            <p:strVal val="#ppt_x"/>
                                          </p:val>
                                        </p:tav>
                                        <p:tav tm="100000">
                                          <p:val>
                                            <p:strVal val="#ppt_x"/>
                                          </p:val>
                                        </p:tav>
                                      </p:tavLst>
                                    </p:anim>
                                    <p:anim calcmode="lin" valueType="num">
                                      <p:cBhvr additive="base">
                                        <p:cTn id="8" dur="500" fill="hold"/>
                                        <p:tgtEl>
                                          <p:spTgt spid="2570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57033"/>
                                        </p:tgtEl>
                                        <p:attrNameLst>
                                          <p:attrName>style.visibility</p:attrName>
                                        </p:attrNameLst>
                                      </p:cBhvr>
                                      <p:to>
                                        <p:strVal val="visible"/>
                                      </p:to>
                                    </p:set>
                                    <p:anim calcmode="lin" valueType="num">
                                      <p:cBhvr additive="base">
                                        <p:cTn id="12" dur="500" fill="hold"/>
                                        <p:tgtEl>
                                          <p:spTgt spid="257033"/>
                                        </p:tgtEl>
                                        <p:attrNameLst>
                                          <p:attrName>ppt_x</p:attrName>
                                        </p:attrNameLst>
                                      </p:cBhvr>
                                      <p:tavLst>
                                        <p:tav tm="0">
                                          <p:val>
                                            <p:strVal val="0-#ppt_w/2"/>
                                          </p:val>
                                        </p:tav>
                                        <p:tav tm="100000">
                                          <p:val>
                                            <p:strVal val="#ppt_x"/>
                                          </p:val>
                                        </p:tav>
                                      </p:tavLst>
                                    </p:anim>
                                    <p:anim calcmode="lin" valueType="num">
                                      <p:cBhvr additive="base">
                                        <p:cTn id="13" dur="500" fill="hold"/>
                                        <p:tgtEl>
                                          <p:spTgt spid="2570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57030"/>
                                        </p:tgtEl>
                                        <p:attrNameLst>
                                          <p:attrName>style.visibility</p:attrName>
                                        </p:attrNameLst>
                                      </p:cBhvr>
                                      <p:to>
                                        <p:strVal val="visible"/>
                                      </p:to>
                                    </p:set>
                                    <p:anim calcmode="lin" valueType="num">
                                      <p:cBhvr additive="base">
                                        <p:cTn id="17" dur="500" fill="hold"/>
                                        <p:tgtEl>
                                          <p:spTgt spid="257030"/>
                                        </p:tgtEl>
                                        <p:attrNameLst>
                                          <p:attrName>ppt_x</p:attrName>
                                        </p:attrNameLst>
                                      </p:cBhvr>
                                      <p:tavLst>
                                        <p:tav tm="0">
                                          <p:val>
                                            <p:strVal val="#ppt_x"/>
                                          </p:val>
                                        </p:tav>
                                        <p:tav tm="100000">
                                          <p:val>
                                            <p:strVal val="#ppt_x"/>
                                          </p:val>
                                        </p:tav>
                                      </p:tavLst>
                                    </p:anim>
                                    <p:anim calcmode="lin" valueType="num">
                                      <p:cBhvr additive="base">
                                        <p:cTn id="18" dur="500" fill="hold"/>
                                        <p:tgtEl>
                                          <p:spTgt spid="25703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57036"/>
                                        </p:tgtEl>
                                        <p:attrNameLst>
                                          <p:attrName>style.visibility</p:attrName>
                                        </p:attrNameLst>
                                      </p:cBhvr>
                                      <p:to>
                                        <p:strVal val="visible"/>
                                      </p:to>
                                    </p:set>
                                    <p:anim calcmode="lin" valueType="num">
                                      <p:cBhvr additive="base">
                                        <p:cTn id="22" dur="500" fill="hold"/>
                                        <p:tgtEl>
                                          <p:spTgt spid="257036"/>
                                        </p:tgtEl>
                                        <p:attrNameLst>
                                          <p:attrName>ppt_x</p:attrName>
                                        </p:attrNameLst>
                                      </p:cBhvr>
                                      <p:tavLst>
                                        <p:tav tm="0">
                                          <p:val>
                                            <p:strVal val="1+#ppt_w/2"/>
                                          </p:val>
                                        </p:tav>
                                        <p:tav tm="100000">
                                          <p:val>
                                            <p:strVal val="#ppt_x"/>
                                          </p:val>
                                        </p:tav>
                                      </p:tavLst>
                                    </p:anim>
                                    <p:anim calcmode="lin" valueType="num">
                                      <p:cBhvr additive="base">
                                        <p:cTn id="23" dur="500" fill="hold"/>
                                        <p:tgtEl>
                                          <p:spTgt spid="25703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iterate type="wd">
                                    <p:tmPct val="100000"/>
                                  </p:iterate>
                                  <p:childTnLst>
                                    <p:set>
                                      <p:cBhvr>
                                        <p:cTn id="27" dur="1" fill="hold">
                                          <p:stCondLst>
                                            <p:cond delay="0"/>
                                          </p:stCondLst>
                                        </p:cTn>
                                        <p:tgtEl>
                                          <p:spTgt spid="17"/>
                                        </p:tgtEl>
                                        <p:attrNameLst>
                                          <p:attrName>style.visibility</p:attrName>
                                        </p:attrNameLst>
                                      </p:cBhvr>
                                      <p:to>
                                        <p:strVal val="visible"/>
                                      </p:to>
                                    </p:set>
                                    <p:anim calcmode="lin" valueType="num">
                                      <p:cBhvr>
                                        <p:cTn id="28" dur="300" fill="hold"/>
                                        <p:tgtEl>
                                          <p:spTgt spid="17"/>
                                        </p:tgtEl>
                                        <p:attrNameLst>
                                          <p:attrName>ppt_x</p:attrName>
                                        </p:attrNameLst>
                                      </p:cBhvr>
                                      <p:tavLst>
                                        <p:tav tm="0">
                                          <p:val>
                                            <p:strVal val="#ppt_x-#ppt_w/2"/>
                                          </p:val>
                                        </p:tav>
                                        <p:tav tm="100000">
                                          <p:val>
                                            <p:strVal val="#ppt_x"/>
                                          </p:val>
                                        </p:tav>
                                      </p:tavLst>
                                    </p:anim>
                                    <p:anim calcmode="lin" valueType="num">
                                      <p:cBhvr>
                                        <p:cTn id="29" dur="300" fill="hold"/>
                                        <p:tgtEl>
                                          <p:spTgt spid="17"/>
                                        </p:tgtEl>
                                        <p:attrNameLst>
                                          <p:attrName>ppt_y</p:attrName>
                                        </p:attrNameLst>
                                      </p:cBhvr>
                                      <p:tavLst>
                                        <p:tav tm="0">
                                          <p:val>
                                            <p:strVal val="#ppt_y"/>
                                          </p:val>
                                        </p:tav>
                                        <p:tav tm="100000">
                                          <p:val>
                                            <p:strVal val="#ppt_y"/>
                                          </p:val>
                                        </p:tav>
                                      </p:tavLst>
                                    </p:anim>
                                    <p:anim calcmode="lin" valueType="num">
                                      <p:cBhvr>
                                        <p:cTn id="30" dur="300" fill="hold"/>
                                        <p:tgtEl>
                                          <p:spTgt spid="17"/>
                                        </p:tgtEl>
                                        <p:attrNameLst>
                                          <p:attrName>ppt_w</p:attrName>
                                        </p:attrNameLst>
                                      </p:cBhvr>
                                      <p:tavLst>
                                        <p:tav tm="0">
                                          <p:val>
                                            <p:fltVal val="0"/>
                                          </p:val>
                                        </p:tav>
                                        <p:tav tm="100000">
                                          <p:val>
                                            <p:strVal val="#ppt_w"/>
                                          </p:val>
                                        </p:tav>
                                      </p:tavLst>
                                    </p:anim>
                                    <p:anim calcmode="lin" valueType="num">
                                      <p:cBhvr>
                                        <p:cTn id="31" dur="3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257025"/>
          <p:cNvSpPr>
            <a:spLocks noGrp="1"/>
          </p:cNvSpPr>
          <p:nvPr>
            <p:ph sz="half" idx="1"/>
          </p:nvPr>
        </p:nvSpPr>
        <p:spPr>
          <a:xfrm>
            <a:off x="533400" y="1174750"/>
            <a:ext cx="8153400" cy="5378450"/>
          </a:xfrm>
        </p:spPr>
        <p:txBody>
          <a:bodyPr anchor="t">
            <a:normAutofit fontScale="92500" lnSpcReduction="10000"/>
          </a:bodyPr>
          <a:lstStyle/>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.model small</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.stack</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.data</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sum	</a:t>
            </a:r>
            <a:r>
              <a:rPr lang="en-US" altLang="zh-CN" dirty="0" err="1">
                <a:solidFill>
                  <a:schemeClr val="tx1"/>
                </a:solidFill>
                <a:latin typeface="宋体" panose="02010600030101010101" pitchFamily="2" charset="-122"/>
              </a:rPr>
              <a:t>dw</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smtClean="0">
                <a:solidFill>
                  <a:schemeClr val="tx1"/>
                </a:solidFill>
                <a:latin typeface="宋体" panose="02010600030101010101" pitchFamily="2" charset="-122"/>
              </a:rPr>
              <a:t>code</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latin typeface="宋体" panose="02010600030101010101" pitchFamily="2" charset="-122"/>
              </a:rPr>
              <a:t>s</a:t>
            </a:r>
            <a:r>
              <a:rPr lang="en-US" altLang="zh-CN" dirty="0" smtClean="0">
                <a:latin typeface="宋体" panose="02010600030101010101" pitchFamily="2" charset="-122"/>
              </a:rPr>
              <a:t>tart:	</a:t>
            </a:r>
            <a:r>
              <a:rPr lang="en-US" altLang="zh-CN" dirty="0" err="1" smtClean="0">
                <a:solidFill>
                  <a:schemeClr val="tx1"/>
                </a:solidFill>
                <a:latin typeface="宋体" panose="02010600030101010101" pitchFamily="2" charset="-122"/>
              </a:rPr>
              <a:t>mov</a:t>
            </a:r>
            <a:r>
              <a:rPr lang="en-US" altLang="zh-CN" dirty="0" smtClean="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ax,@</a:t>
            </a:r>
            <a:r>
              <a:rPr lang="en-US" altLang="zh-CN" dirty="0" err="1" smtClean="0">
                <a:solidFill>
                  <a:schemeClr val="tx1"/>
                </a:solidFill>
                <a:latin typeface="宋体" panose="02010600030101010101" pitchFamily="2" charset="-122"/>
              </a:rPr>
              <a:t>data</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sz="2400" dirty="0" smtClean="0">
                <a:solidFill>
                  <a:schemeClr val="tx1"/>
                </a:solidFill>
                <a:latin typeface="宋体" panose="02010600030101010101" pitchFamily="2" charset="-122"/>
              </a:rPr>
              <a:t>	</a:t>
            </a:r>
            <a:r>
              <a:rPr lang="en-US" altLang="zh-CN" sz="2400" dirty="0" err="1" smtClean="0">
                <a:solidFill>
                  <a:schemeClr val="tx1"/>
                </a:solidFill>
                <a:latin typeface="宋体" panose="02010600030101010101" pitchFamily="2" charset="-122"/>
              </a:rPr>
              <a:t>mov</a:t>
            </a:r>
            <a:r>
              <a:rPr lang="en-US" altLang="zh-CN" sz="2400" dirty="0" smtClean="0">
                <a:solidFill>
                  <a:schemeClr val="tx1"/>
                </a:solidFill>
                <a:latin typeface="宋体" panose="02010600030101010101" pitchFamily="2" charset="-122"/>
              </a:rPr>
              <a:t> </a:t>
            </a:r>
            <a:r>
              <a:rPr lang="en-US" altLang="zh-CN" sz="2400" dirty="0" err="1">
                <a:solidFill>
                  <a:schemeClr val="tx1"/>
                </a:solidFill>
                <a:latin typeface="宋体" panose="02010600030101010101" pitchFamily="2" charset="-122"/>
              </a:rPr>
              <a:t>ds,ax</a:t>
            </a:r>
            <a:r>
              <a:rPr lang="en-US" altLang="zh-CN" sz="2400" dirty="0">
                <a:solidFill>
                  <a:schemeClr val="tx1"/>
                </a:solidFill>
                <a:latin typeface="宋体" panose="02010600030101010101" pitchFamily="2" charset="-122"/>
              </a:rPr>
              <a:t> </a:t>
            </a:r>
            <a:endParaRPr lang="en-US" altLang="zh-CN" sz="2400"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xor</a:t>
            </a:r>
            <a:r>
              <a:rPr lang="en-US" altLang="zh-CN" dirty="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ax,ax</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latin typeface="宋体" panose="02010600030101010101" pitchFamily="2" charset="-122"/>
              </a:rPr>
              <a:t>	</a:t>
            </a:r>
            <a:r>
              <a:rPr lang="en-US" altLang="zh-CN" dirty="0" err="1" smtClean="0">
                <a:solidFill>
                  <a:schemeClr val="tx1"/>
                </a:solidFill>
                <a:latin typeface="宋体" panose="02010600030101010101" pitchFamily="2" charset="-122"/>
              </a:rPr>
              <a:t>mov</a:t>
            </a:r>
            <a:r>
              <a:rPr lang="en-US" altLang="zh-CN" dirty="0" smtClean="0">
                <a:solidFill>
                  <a:schemeClr val="tx1"/>
                </a:solidFill>
                <a:latin typeface="宋体" panose="02010600030101010101" pitchFamily="2" charset="-122"/>
              </a:rPr>
              <a:t> cx,1</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again:	add </a:t>
            </a:r>
            <a:r>
              <a:rPr lang="en-US" altLang="zh-CN" dirty="0" err="1" smtClean="0">
                <a:solidFill>
                  <a:schemeClr val="tx1"/>
                </a:solidFill>
                <a:latin typeface="宋体" panose="02010600030101010101" pitchFamily="2" charset="-122"/>
              </a:rPr>
              <a:t>ax,cx</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inc</a:t>
            </a:r>
            <a:r>
              <a:rPr lang="en-US" altLang="zh-CN" dirty="0" smtClean="0">
                <a:solidFill>
                  <a:schemeClr val="tx1"/>
                </a:solidFill>
                <a:latin typeface="宋体" panose="02010600030101010101" pitchFamily="2" charset="-122"/>
              </a:rPr>
              <a:t> cx</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latin typeface="宋体" panose="02010600030101010101" pitchFamily="2" charset="-122"/>
              </a:rPr>
              <a:t>	</a:t>
            </a:r>
            <a:r>
              <a:rPr lang="en-US" altLang="zh-CN" dirty="0" err="1" smtClean="0">
                <a:latin typeface="宋体" panose="02010600030101010101" pitchFamily="2" charset="-122"/>
              </a:rPr>
              <a:t>cmp</a:t>
            </a:r>
            <a:r>
              <a:rPr lang="en-US" altLang="zh-CN" dirty="0" smtClean="0">
                <a:latin typeface="宋体" panose="02010600030101010101" pitchFamily="2" charset="-122"/>
              </a:rPr>
              <a:t> cx,100</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jle</a:t>
            </a:r>
            <a:r>
              <a:rPr lang="en-US" altLang="zh-CN" dirty="0" smtClean="0">
                <a:solidFill>
                  <a:schemeClr val="tx1"/>
                </a:solidFill>
                <a:latin typeface="宋体" panose="02010600030101010101" pitchFamily="2" charset="-122"/>
              </a:rPr>
              <a:t> again</a:t>
            </a:r>
            <a:r>
              <a:rPr lang="en-US" altLang="zh-CN" dirty="0">
                <a:solidFill>
                  <a:schemeClr val="tx1"/>
                </a:solidFill>
                <a:latin typeface="宋体" panose="02010600030101010101" pitchFamily="2" charset="-122"/>
              </a:rPr>
              <a:t>	</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mov</a:t>
            </a:r>
            <a:r>
              <a:rPr lang="en-US" altLang="zh-CN" dirty="0" smtClean="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sum,ax</a:t>
            </a:r>
            <a:r>
              <a:rPr lang="en-US" altLang="zh-CN" dirty="0">
                <a:solidFill>
                  <a:schemeClr val="tx1"/>
                </a:solidFill>
                <a:latin typeface="宋体" panose="02010600030101010101" pitchFamily="2" charset="-122"/>
              </a:rPr>
              <a:t>	</a:t>
            </a:r>
            <a:endParaRPr lang="zh-CN" altLang="en-US"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zh-CN" altLang="en-US" dirty="0">
                <a:solidFill>
                  <a:schemeClr val="tx1"/>
                </a:solidFill>
                <a:latin typeface="宋体" panose="02010600030101010101" pitchFamily="2" charset="-122"/>
              </a:rPr>
              <a:t>	</a:t>
            </a:r>
            <a:r>
              <a:rPr lang="en-US" altLang="zh-CN" dirty="0">
                <a:solidFill>
                  <a:schemeClr val="tx1"/>
                </a:solidFill>
                <a:latin typeface="宋体" panose="02010600030101010101" pitchFamily="2" charset="-122"/>
              </a:rPr>
              <a:t>mov ax,4c00h</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smtClean="0">
                <a:solidFill>
                  <a:schemeClr val="tx1"/>
                </a:solidFill>
                <a:latin typeface="宋体" panose="02010600030101010101" pitchFamily="2" charset="-122"/>
              </a:rPr>
              <a:t> </a:t>
            </a:r>
            <a:r>
              <a:rPr lang="en-US" altLang="zh-CN" dirty="0" err="1" smtClean="0">
                <a:solidFill>
                  <a:schemeClr val="tx1"/>
                </a:solidFill>
                <a:latin typeface="宋体" panose="02010600030101010101" pitchFamily="2" charset="-122"/>
              </a:rPr>
              <a:t>int</a:t>
            </a:r>
            <a:r>
              <a:rPr lang="en-US" altLang="zh-CN" dirty="0" smtClean="0">
                <a:solidFill>
                  <a:schemeClr val="tx1"/>
                </a:solidFill>
                <a:latin typeface="宋体" panose="02010600030101010101" pitchFamily="2" charset="-122"/>
              </a:rPr>
              <a:t> </a:t>
            </a:r>
            <a:r>
              <a:rPr lang="en-US" altLang="zh-CN" dirty="0">
                <a:latin typeface="宋体" panose="02010600030101010101" pitchFamily="2" charset="-122"/>
              </a:rPr>
              <a:t> </a:t>
            </a:r>
            <a:r>
              <a:rPr lang="en-US" altLang="zh-CN" dirty="0" smtClean="0">
                <a:solidFill>
                  <a:schemeClr val="tx1"/>
                </a:solidFill>
                <a:latin typeface="宋体" panose="02010600030101010101" pitchFamily="2" charset="-122"/>
              </a:rPr>
              <a:t>21h</a:t>
            </a:r>
            <a:endParaRPr lang="en-US" altLang="zh-CN" dirty="0" smtClean="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latin typeface="宋体" panose="02010600030101010101" pitchFamily="2" charset="-122"/>
              </a:rPr>
              <a:t> </a:t>
            </a:r>
            <a:r>
              <a:rPr lang="en-US" altLang="zh-CN" dirty="0" smtClean="0">
                <a:latin typeface="宋体" panose="02010600030101010101" pitchFamily="2" charset="-122"/>
              </a:rPr>
              <a:t> end   start</a:t>
            </a:r>
            <a:endParaRPr lang="en-US" altLang="zh-CN" dirty="0">
              <a:solidFill>
                <a:schemeClr val="tx1"/>
              </a:solidFill>
              <a:latin typeface="宋体" panose="02010600030101010101" pitchFamily="2" charset="-122"/>
            </a:endParaRPr>
          </a:p>
        </p:txBody>
      </p:sp>
      <p:grpSp>
        <p:nvGrpSpPr>
          <p:cNvPr id="257027" name="组合 257026"/>
          <p:cNvGrpSpPr/>
          <p:nvPr/>
        </p:nvGrpSpPr>
        <p:grpSpPr>
          <a:xfrm>
            <a:off x="177800" y="230188"/>
            <a:ext cx="203200" cy="6503987"/>
            <a:chOff x="112" y="145"/>
            <a:chExt cx="128" cy="4097"/>
          </a:xfrm>
        </p:grpSpPr>
        <p:sp>
          <p:nvSpPr>
            <p:cNvPr id="27651" name="矩形 257027"/>
            <p:cNvSpPr/>
            <p:nvPr/>
          </p:nvSpPr>
          <p:spPr>
            <a:xfrm flipH="1">
              <a:off x="192" y="162"/>
              <a:ext cx="48" cy="4080"/>
            </a:xfrm>
            <a:prstGeom prst="rect">
              <a:avLst/>
            </a:prstGeom>
            <a:gradFill rotWithShape="0">
              <a:gsLst>
                <a:gs pos="0">
                  <a:schemeClr val="bg1"/>
                </a:gs>
                <a:gs pos="100000">
                  <a:schemeClr val="folHlink"/>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2" name="矩形 257028"/>
            <p:cNvSpPr/>
            <p:nvPr/>
          </p:nvSpPr>
          <p:spPr>
            <a:xfrm>
              <a:off x="112" y="145"/>
              <a:ext cx="48" cy="3941"/>
            </a:xfrm>
            <a:prstGeom prst="rect">
              <a:avLst/>
            </a:prstGeom>
            <a:gradFill rotWithShape="0">
              <a:gsLst>
                <a:gs pos="0">
                  <a:schemeClr val="bg1"/>
                </a:gs>
                <a:gs pos="100000">
                  <a:schemeClr val="hlink"/>
                </a:gs>
              </a:gsLst>
              <a:lin ang="5400000" scaled="1"/>
              <a:tileRect/>
            </a:gradFill>
            <a:ln w="9525">
              <a:noFill/>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grpSp>
        <p:nvGrpSpPr>
          <p:cNvPr id="257030" name="组合 257029"/>
          <p:cNvGrpSpPr/>
          <p:nvPr/>
        </p:nvGrpSpPr>
        <p:grpSpPr>
          <a:xfrm>
            <a:off x="8793163" y="220663"/>
            <a:ext cx="198437" cy="6408737"/>
            <a:chOff x="5539" y="139"/>
            <a:chExt cx="125" cy="4037"/>
          </a:xfrm>
        </p:grpSpPr>
        <p:sp>
          <p:nvSpPr>
            <p:cNvPr id="27654" name="矩形 257030"/>
            <p:cNvSpPr/>
            <p:nvPr/>
          </p:nvSpPr>
          <p:spPr>
            <a:xfrm rot="10800000" flipH="1" flipV="1">
              <a:off x="5621" y="139"/>
              <a:ext cx="43" cy="3989"/>
            </a:xfrm>
            <a:prstGeom prst="rect">
              <a:avLst/>
            </a:prstGeom>
            <a:gradFill rotWithShape="0">
              <a:gsLst>
                <a:gs pos="0">
                  <a:schemeClr val="accent1"/>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5" name="矩形 257031"/>
            <p:cNvSpPr/>
            <p:nvPr/>
          </p:nvSpPr>
          <p:spPr>
            <a:xfrm rot="-10800000" flipV="1">
              <a:off x="5539" y="240"/>
              <a:ext cx="49" cy="3936"/>
            </a:xfrm>
            <a:prstGeom prst="rect">
              <a:avLst/>
            </a:prstGeom>
            <a:gradFill rotWithShape="0">
              <a:gsLst>
                <a:gs pos="0">
                  <a:schemeClr val="accent2"/>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57033" name="组合 257032"/>
          <p:cNvGrpSpPr/>
          <p:nvPr/>
        </p:nvGrpSpPr>
        <p:grpSpPr>
          <a:xfrm>
            <a:off x="412750" y="6477000"/>
            <a:ext cx="8686800" cy="228600"/>
            <a:chOff x="260" y="4080"/>
            <a:chExt cx="5472" cy="144"/>
          </a:xfrm>
        </p:grpSpPr>
        <p:sp>
          <p:nvSpPr>
            <p:cNvPr id="27657" name="矩形 257033"/>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8" name="矩形 257034"/>
            <p:cNvSpPr/>
            <p:nvPr/>
          </p:nvSpPr>
          <p:spPr>
            <a:xfrm rot="5400000" flipV="1">
              <a:off x="2912" y="1521"/>
              <a:ext cx="48" cy="5355"/>
            </a:xfrm>
            <a:prstGeom prst="rect">
              <a:avLst/>
            </a:prstGeom>
            <a:gradFill rotWithShape="0">
              <a:gsLst>
                <a:gs pos="0">
                  <a:schemeClr val="bg1"/>
                </a:gs>
                <a:gs pos="100000">
                  <a:schemeClr val="hlink"/>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57036" name="组合 257035"/>
          <p:cNvGrpSpPr/>
          <p:nvPr/>
        </p:nvGrpSpPr>
        <p:grpSpPr>
          <a:xfrm>
            <a:off x="76200" y="176213"/>
            <a:ext cx="8745538" cy="161925"/>
            <a:chOff x="48" y="111"/>
            <a:chExt cx="5509" cy="102"/>
          </a:xfrm>
        </p:grpSpPr>
        <p:sp>
          <p:nvSpPr>
            <p:cNvPr id="27660" name="矩形 257036"/>
            <p:cNvSpPr/>
            <p:nvPr/>
          </p:nvSpPr>
          <p:spPr>
            <a:xfrm rot="5400000" flipV="1">
              <a:off x="2852" y="-2492"/>
              <a:ext cx="37" cy="5371"/>
            </a:xfrm>
            <a:prstGeom prst="rect">
              <a:avLst/>
            </a:prstGeom>
            <a:gradFill rotWithShape="0">
              <a:gsLst>
                <a:gs pos="0">
                  <a:schemeClr val="hlink"/>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61" name="矩形 257037"/>
            <p:cNvSpPr/>
            <p:nvPr/>
          </p:nvSpPr>
          <p:spPr>
            <a:xfrm rot="5400000" flipV="1">
              <a:off x="2782" y="-2624"/>
              <a:ext cx="38" cy="5509"/>
            </a:xfrm>
            <a:prstGeom prst="rect">
              <a:avLst/>
            </a:prstGeom>
            <a:gradFill rotWithShape="0">
              <a:gsLst>
                <a:gs pos="0">
                  <a:schemeClr val="accent1"/>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sp>
        <p:nvSpPr>
          <p:cNvPr id="2" name="标题 1"/>
          <p:cNvSpPr>
            <a:spLocks noGrp="1"/>
          </p:cNvSpPr>
          <p:nvPr>
            <p:ph type="title"/>
          </p:nvPr>
        </p:nvSpPr>
        <p:spPr>
          <a:xfrm>
            <a:off x="447675" y="309880"/>
            <a:ext cx="8229600" cy="688975"/>
          </a:xfrm>
        </p:spPr>
        <p:txBody>
          <a:bodyPr/>
          <a:lstStyle/>
          <a:p>
            <a:r>
              <a:rPr lang="zh-CN" altLang="en-US" dirty="0"/>
              <a:t>例：</a:t>
            </a:r>
            <a:r>
              <a:rPr lang="zh-CN" altLang="en-US" dirty="0" smtClean="0"/>
              <a:t>求</a:t>
            </a:r>
            <a:r>
              <a:rPr lang="en-US" altLang="zh-CN" dirty="0" smtClean="0"/>
              <a:t>1+2+3+…+100</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57027"/>
                                        </p:tgtEl>
                                        <p:attrNameLst>
                                          <p:attrName>style.visibility</p:attrName>
                                        </p:attrNameLst>
                                      </p:cBhvr>
                                      <p:to>
                                        <p:strVal val="visible"/>
                                      </p:to>
                                    </p:set>
                                    <p:anim calcmode="lin" valueType="num">
                                      <p:cBhvr additive="base">
                                        <p:cTn id="7" dur="500" fill="hold"/>
                                        <p:tgtEl>
                                          <p:spTgt spid="257027"/>
                                        </p:tgtEl>
                                        <p:attrNameLst>
                                          <p:attrName>ppt_x</p:attrName>
                                        </p:attrNameLst>
                                      </p:cBhvr>
                                      <p:tavLst>
                                        <p:tav tm="0">
                                          <p:val>
                                            <p:strVal val="#ppt_x"/>
                                          </p:val>
                                        </p:tav>
                                        <p:tav tm="100000">
                                          <p:val>
                                            <p:strVal val="#ppt_x"/>
                                          </p:val>
                                        </p:tav>
                                      </p:tavLst>
                                    </p:anim>
                                    <p:anim calcmode="lin" valueType="num">
                                      <p:cBhvr additive="base">
                                        <p:cTn id="8" dur="500" fill="hold"/>
                                        <p:tgtEl>
                                          <p:spTgt spid="2570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57033"/>
                                        </p:tgtEl>
                                        <p:attrNameLst>
                                          <p:attrName>style.visibility</p:attrName>
                                        </p:attrNameLst>
                                      </p:cBhvr>
                                      <p:to>
                                        <p:strVal val="visible"/>
                                      </p:to>
                                    </p:set>
                                    <p:anim calcmode="lin" valueType="num">
                                      <p:cBhvr additive="base">
                                        <p:cTn id="12" dur="500" fill="hold"/>
                                        <p:tgtEl>
                                          <p:spTgt spid="257033"/>
                                        </p:tgtEl>
                                        <p:attrNameLst>
                                          <p:attrName>ppt_x</p:attrName>
                                        </p:attrNameLst>
                                      </p:cBhvr>
                                      <p:tavLst>
                                        <p:tav tm="0">
                                          <p:val>
                                            <p:strVal val="0-#ppt_w/2"/>
                                          </p:val>
                                        </p:tav>
                                        <p:tav tm="100000">
                                          <p:val>
                                            <p:strVal val="#ppt_x"/>
                                          </p:val>
                                        </p:tav>
                                      </p:tavLst>
                                    </p:anim>
                                    <p:anim calcmode="lin" valueType="num">
                                      <p:cBhvr additive="base">
                                        <p:cTn id="13" dur="500" fill="hold"/>
                                        <p:tgtEl>
                                          <p:spTgt spid="2570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57030"/>
                                        </p:tgtEl>
                                        <p:attrNameLst>
                                          <p:attrName>style.visibility</p:attrName>
                                        </p:attrNameLst>
                                      </p:cBhvr>
                                      <p:to>
                                        <p:strVal val="visible"/>
                                      </p:to>
                                    </p:set>
                                    <p:anim calcmode="lin" valueType="num">
                                      <p:cBhvr additive="base">
                                        <p:cTn id="17" dur="500" fill="hold"/>
                                        <p:tgtEl>
                                          <p:spTgt spid="257030"/>
                                        </p:tgtEl>
                                        <p:attrNameLst>
                                          <p:attrName>ppt_x</p:attrName>
                                        </p:attrNameLst>
                                      </p:cBhvr>
                                      <p:tavLst>
                                        <p:tav tm="0">
                                          <p:val>
                                            <p:strVal val="#ppt_x"/>
                                          </p:val>
                                        </p:tav>
                                        <p:tav tm="100000">
                                          <p:val>
                                            <p:strVal val="#ppt_x"/>
                                          </p:val>
                                        </p:tav>
                                      </p:tavLst>
                                    </p:anim>
                                    <p:anim calcmode="lin" valueType="num">
                                      <p:cBhvr additive="base">
                                        <p:cTn id="18" dur="500" fill="hold"/>
                                        <p:tgtEl>
                                          <p:spTgt spid="25703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57036"/>
                                        </p:tgtEl>
                                        <p:attrNameLst>
                                          <p:attrName>style.visibility</p:attrName>
                                        </p:attrNameLst>
                                      </p:cBhvr>
                                      <p:to>
                                        <p:strVal val="visible"/>
                                      </p:to>
                                    </p:set>
                                    <p:anim calcmode="lin" valueType="num">
                                      <p:cBhvr additive="base">
                                        <p:cTn id="22" dur="500" fill="hold"/>
                                        <p:tgtEl>
                                          <p:spTgt spid="257036"/>
                                        </p:tgtEl>
                                        <p:attrNameLst>
                                          <p:attrName>ppt_x</p:attrName>
                                        </p:attrNameLst>
                                      </p:cBhvr>
                                      <p:tavLst>
                                        <p:tav tm="0">
                                          <p:val>
                                            <p:strVal val="1+#ppt_w/2"/>
                                          </p:val>
                                        </p:tav>
                                        <p:tav tm="100000">
                                          <p:val>
                                            <p:strVal val="#ppt_x"/>
                                          </p:val>
                                        </p:tav>
                                      </p:tavLst>
                                    </p:anim>
                                    <p:anim calcmode="lin" valueType="num">
                                      <p:cBhvr additive="base">
                                        <p:cTn id="23" dur="500" fill="hold"/>
                                        <p:tgtEl>
                                          <p:spTgt spid="257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257025"/>
          <p:cNvSpPr>
            <a:spLocks noGrp="1"/>
          </p:cNvSpPr>
          <p:nvPr>
            <p:ph sz="half" idx="1"/>
          </p:nvPr>
        </p:nvSpPr>
        <p:spPr>
          <a:xfrm>
            <a:off x="533400" y="1174750"/>
            <a:ext cx="8153400" cy="5216525"/>
          </a:xfrm>
        </p:spPr>
        <p:txBody>
          <a:bodyPr anchor="t"/>
          <a:lstStyle/>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.model small</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.stack</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.data</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sum	</a:t>
            </a:r>
            <a:r>
              <a:rPr lang="en-US" altLang="zh-CN" dirty="0" err="1">
                <a:solidFill>
                  <a:schemeClr val="tx1"/>
                </a:solidFill>
                <a:latin typeface="宋体" panose="02010600030101010101" pitchFamily="2" charset="-122"/>
              </a:rPr>
              <a:t>dw</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.code</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mov</a:t>
            </a: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ax,@data</a:t>
            </a:r>
            <a:endParaRPr lang="en-US" altLang="zh-CN" dirty="0">
              <a:solidFill>
                <a:schemeClr val="tx1"/>
              </a:solidFill>
              <a:latin typeface="宋体" panose="02010600030101010101" pitchFamily="2" charset="-122"/>
            </a:endParaRPr>
          </a:p>
          <a:p>
            <a:pPr marL="914400" lvl="2" indent="457200" defTabSz="914400">
              <a:lnSpc>
                <a:spcPct val="80000"/>
              </a:lnSpc>
              <a:buNone/>
              <a:tabLst>
                <a:tab pos="1437005" algn="l"/>
                <a:tab pos="3810000" algn="l"/>
              </a:tabLst>
            </a:pPr>
            <a:r>
              <a:rPr lang="en-US" altLang="zh-CN" sz="2400" dirty="0">
                <a:solidFill>
                  <a:schemeClr val="tx1"/>
                </a:solidFill>
                <a:latin typeface="宋体" panose="02010600030101010101" pitchFamily="2" charset="-122"/>
              </a:rPr>
              <a:t> </a:t>
            </a:r>
            <a:r>
              <a:rPr lang="en-US" altLang="zh-CN" sz="2400" dirty="0" err="1">
                <a:solidFill>
                  <a:schemeClr val="tx1"/>
                </a:solidFill>
                <a:latin typeface="宋体" panose="02010600030101010101" pitchFamily="2" charset="-122"/>
              </a:rPr>
              <a:t>mov</a:t>
            </a:r>
            <a:r>
              <a:rPr lang="en-US" altLang="zh-CN" sz="2400" dirty="0">
                <a:solidFill>
                  <a:schemeClr val="tx1"/>
                </a:solidFill>
                <a:latin typeface="宋体" panose="02010600030101010101" pitchFamily="2" charset="-122"/>
              </a:rPr>
              <a:t> </a:t>
            </a:r>
            <a:r>
              <a:rPr lang="en-US" altLang="zh-CN" sz="2400" dirty="0" err="1">
                <a:solidFill>
                  <a:schemeClr val="tx1"/>
                </a:solidFill>
                <a:latin typeface="宋体" panose="02010600030101010101" pitchFamily="2" charset="-122"/>
              </a:rPr>
              <a:t>ds,ax</a:t>
            </a:r>
            <a:r>
              <a:rPr lang="en-US" altLang="zh-CN" sz="2400" dirty="0">
                <a:solidFill>
                  <a:schemeClr val="tx1"/>
                </a:solidFill>
                <a:latin typeface="宋体" panose="02010600030101010101" pitchFamily="2" charset="-122"/>
              </a:rPr>
              <a:t> </a:t>
            </a:r>
            <a:endParaRPr lang="en-US" altLang="zh-CN" sz="2400"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xor</a:t>
            </a: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ax,ax</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mov</a:t>
            </a:r>
            <a:r>
              <a:rPr lang="en-US" altLang="zh-CN" dirty="0">
                <a:solidFill>
                  <a:schemeClr val="tx1"/>
                </a:solidFill>
                <a:latin typeface="宋体" panose="02010600030101010101" pitchFamily="2" charset="-122"/>
              </a:rPr>
              <a:t> cx,100</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again:	add </a:t>
            </a:r>
            <a:r>
              <a:rPr lang="en-US" altLang="zh-CN" dirty="0" err="1">
                <a:solidFill>
                  <a:schemeClr val="tx1"/>
                </a:solidFill>
                <a:latin typeface="宋体" panose="02010600030101010101" pitchFamily="2" charset="-122"/>
              </a:rPr>
              <a:t>ax,cx</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loop again</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mov</a:t>
            </a:r>
            <a:r>
              <a:rPr lang="en-US" altLang="zh-CN" dirty="0">
                <a:solidFill>
                  <a:schemeClr val="tx1"/>
                </a:solidFill>
                <a:latin typeface="宋体" panose="02010600030101010101" pitchFamily="2" charset="-122"/>
              </a:rPr>
              <a:t> </a:t>
            </a:r>
            <a:r>
              <a:rPr lang="en-US" altLang="zh-CN" dirty="0" err="1">
                <a:solidFill>
                  <a:schemeClr val="tx1"/>
                </a:solidFill>
                <a:latin typeface="宋体" panose="02010600030101010101" pitchFamily="2" charset="-122"/>
              </a:rPr>
              <a:t>sum,ax</a:t>
            </a:r>
            <a:r>
              <a:rPr lang="en-US" altLang="zh-CN" dirty="0">
                <a:solidFill>
                  <a:schemeClr val="tx1"/>
                </a:solidFill>
                <a:latin typeface="宋体" panose="02010600030101010101" pitchFamily="2" charset="-122"/>
              </a:rPr>
              <a:t>	</a:t>
            </a:r>
            <a:endParaRPr lang="zh-CN" altLang="en-US"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zh-CN" altLang="en-US" dirty="0">
                <a:solidFill>
                  <a:schemeClr val="tx1"/>
                </a:solidFill>
                <a:latin typeface="宋体" panose="02010600030101010101" pitchFamily="2" charset="-122"/>
              </a:rPr>
              <a:t>	</a:t>
            </a:r>
            <a:r>
              <a:rPr lang="en-US" altLang="zh-CN" dirty="0">
                <a:solidFill>
                  <a:schemeClr val="tx1"/>
                </a:solidFill>
                <a:latin typeface="宋体" panose="02010600030101010101" pitchFamily="2" charset="-122"/>
              </a:rPr>
              <a:t>mov ax,4c00h</a:t>
            </a:r>
            <a:endParaRPr lang="en-US" altLang="zh-CN" dirty="0">
              <a:solidFill>
                <a:schemeClr val="tx1"/>
              </a:solidFill>
              <a:latin typeface="宋体" panose="02010600030101010101" pitchFamily="2" charset="-122"/>
            </a:endParaRPr>
          </a:p>
          <a:p>
            <a:pPr marL="0" indent="0" defTabSz="914400">
              <a:lnSpc>
                <a:spcPct val="80000"/>
              </a:lnSpc>
              <a:buNone/>
              <a:tabLst>
                <a:tab pos="1437005" algn="l"/>
                <a:tab pos="3810000" algn="l"/>
              </a:tabLst>
            </a:pPr>
            <a:r>
              <a:rPr lang="en-US" altLang="zh-CN" dirty="0">
                <a:solidFill>
                  <a:schemeClr val="tx1"/>
                </a:solidFill>
                <a:latin typeface="宋体" panose="02010600030101010101" pitchFamily="2" charset="-122"/>
              </a:rPr>
              <a:t>         int 21h</a:t>
            </a:r>
            <a:endParaRPr lang="en-US" altLang="zh-CN" dirty="0">
              <a:solidFill>
                <a:schemeClr val="tx1"/>
              </a:solidFill>
              <a:latin typeface="宋体" panose="02010600030101010101" pitchFamily="2" charset="-122"/>
            </a:endParaRPr>
          </a:p>
        </p:txBody>
      </p:sp>
      <p:grpSp>
        <p:nvGrpSpPr>
          <p:cNvPr id="257027" name="组合 257026"/>
          <p:cNvGrpSpPr/>
          <p:nvPr/>
        </p:nvGrpSpPr>
        <p:grpSpPr>
          <a:xfrm>
            <a:off x="177800" y="230188"/>
            <a:ext cx="203200" cy="6503987"/>
            <a:chOff x="112" y="145"/>
            <a:chExt cx="128" cy="4097"/>
          </a:xfrm>
        </p:grpSpPr>
        <p:sp>
          <p:nvSpPr>
            <p:cNvPr id="27651" name="矩形 257027"/>
            <p:cNvSpPr/>
            <p:nvPr/>
          </p:nvSpPr>
          <p:spPr>
            <a:xfrm flipH="1">
              <a:off x="192" y="162"/>
              <a:ext cx="48" cy="4080"/>
            </a:xfrm>
            <a:prstGeom prst="rect">
              <a:avLst/>
            </a:prstGeom>
            <a:gradFill rotWithShape="0">
              <a:gsLst>
                <a:gs pos="0">
                  <a:schemeClr val="bg1"/>
                </a:gs>
                <a:gs pos="100000">
                  <a:schemeClr val="folHlink"/>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2" name="矩形 257028"/>
            <p:cNvSpPr/>
            <p:nvPr/>
          </p:nvSpPr>
          <p:spPr>
            <a:xfrm>
              <a:off x="112" y="145"/>
              <a:ext cx="48" cy="3941"/>
            </a:xfrm>
            <a:prstGeom prst="rect">
              <a:avLst/>
            </a:prstGeom>
            <a:gradFill rotWithShape="0">
              <a:gsLst>
                <a:gs pos="0">
                  <a:schemeClr val="bg1"/>
                </a:gs>
                <a:gs pos="100000">
                  <a:schemeClr val="hlink"/>
                </a:gs>
              </a:gsLst>
              <a:lin ang="5400000" scaled="1"/>
              <a:tileRect/>
            </a:gradFill>
            <a:ln w="9525">
              <a:noFill/>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grpSp>
        <p:nvGrpSpPr>
          <p:cNvPr id="257030" name="组合 257029"/>
          <p:cNvGrpSpPr/>
          <p:nvPr/>
        </p:nvGrpSpPr>
        <p:grpSpPr>
          <a:xfrm>
            <a:off x="8793163" y="220663"/>
            <a:ext cx="198437" cy="6408737"/>
            <a:chOff x="5539" y="139"/>
            <a:chExt cx="125" cy="4037"/>
          </a:xfrm>
        </p:grpSpPr>
        <p:sp>
          <p:nvSpPr>
            <p:cNvPr id="27654" name="矩形 257030"/>
            <p:cNvSpPr/>
            <p:nvPr/>
          </p:nvSpPr>
          <p:spPr>
            <a:xfrm rot="10800000" flipH="1" flipV="1">
              <a:off x="5621" y="139"/>
              <a:ext cx="43" cy="3989"/>
            </a:xfrm>
            <a:prstGeom prst="rect">
              <a:avLst/>
            </a:prstGeom>
            <a:gradFill rotWithShape="0">
              <a:gsLst>
                <a:gs pos="0">
                  <a:schemeClr val="accent1"/>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5" name="矩形 257031"/>
            <p:cNvSpPr/>
            <p:nvPr/>
          </p:nvSpPr>
          <p:spPr>
            <a:xfrm rot="-10800000" flipV="1">
              <a:off x="5539" y="240"/>
              <a:ext cx="49" cy="3936"/>
            </a:xfrm>
            <a:prstGeom prst="rect">
              <a:avLst/>
            </a:prstGeom>
            <a:gradFill rotWithShape="0">
              <a:gsLst>
                <a:gs pos="0">
                  <a:schemeClr val="accent2"/>
                </a:gs>
                <a:gs pos="100000">
                  <a:schemeClr val="bg1"/>
                </a:gs>
              </a:gsLst>
              <a:lin ang="540000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57033" name="组合 257032"/>
          <p:cNvGrpSpPr/>
          <p:nvPr/>
        </p:nvGrpSpPr>
        <p:grpSpPr>
          <a:xfrm>
            <a:off x="412750" y="6477000"/>
            <a:ext cx="8686800" cy="228600"/>
            <a:chOff x="260" y="4080"/>
            <a:chExt cx="5472" cy="144"/>
          </a:xfrm>
        </p:grpSpPr>
        <p:sp>
          <p:nvSpPr>
            <p:cNvPr id="27657" name="矩形 257033"/>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58" name="矩形 257034"/>
            <p:cNvSpPr/>
            <p:nvPr/>
          </p:nvSpPr>
          <p:spPr>
            <a:xfrm rot="5400000" flipV="1">
              <a:off x="2912" y="1521"/>
              <a:ext cx="48" cy="5355"/>
            </a:xfrm>
            <a:prstGeom prst="rect">
              <a:avLst/>
            </a:prstGeom>
            <a:gradFill rotWithShape="0">
              <a:gsLst>
                <a:gs pos="0">
                  <a:schemeClr val="bg1"/>
                </a:gs>
                <a:gs pos="100000">
                  <a:schemeClr val="hlink"/>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257036" name="组合 257035"/>
          <p:cNvGrpSpPr/>
          <p:nvPr/>
        </p:nvGrpSpPr>
        <p:grpSpPr>
          <a:xfrm>
            <a:off x="76200" y="176213"/>
            <a:ext cx="8745538" cy="161925"/>
            <a:chOff x="48" y="111"/>
            <a:chExt cx="5509" cy="102"/>
          </a:xfrm>
        </p:grpSpPr>
        <p:sp>
          <p:nvSpPr>
            <p:cNvPr id="27660" name="矩形 257036"/>
            <p:cNvSpPr/>
            <p:nvPr/>
          </p:nvSpPr>
          <p:spPr>
            <a:xfrm rot="5400000" flipV="1">
              <a:off x="2852" y="-2492"/>
              <a:ext cx="37" cy="5371"/>
            </a:xfrm>
            <a:prstGeom prst="rect">
              <a:avLst/>
            </a:prstGeom>
            <a:gradFill rotWithShape="0">
              <a:gsLst>
                <a:gs pos="0">
                  <a:schemeClr val="hlink"/>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7661" name="矩形 257037"/>
            <p:cNvSpPr/>
            <p:nvPr/>
          </p:nvSpPr>
          <p:spPr>
            <a:xfrm rot="5400000" flipV="1">
              <a:off x="2782" y="-2624"/>
              <a:ext cx="38" cy="5509"/>
            </a:xfrm>
            <a:prstGeom prst="rect">
              <a:avLst/>
            </a:prstGeom>
            <a:gradFill rotWithShape="0">
              <a:gsLst>
                <a:gs pos="0">
                  <a:schemeClr val="accent1"/>
                </a:gs>
                <a:gs pos="100000">
                  <a:schemeClr val="bg1"/>
                </a:gs>
              </a:gsLst>
              <a:lin ang="0" scaled="1"/>
              <a:tileRect/>
            </a:gra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sp>
        <p:nvSpPr>
          <p:cNvPr id="2" name="标题 1"/>
          <p:cNvSpPr>
            <a:spLocks noGrp="1"/>
          </p:cNvSpPr>
          <p:nvPr>
            <p:ph type="title"/>
          </p:nvPr>
        </p:nvSpPr>
        <p:spPr>
          <a:xfrm>
            <a:off x="447675" y="309880"/>
            <a:ext cx="8229600" cy="688975"/>
          </a:xfrm>
        </p:spPr>
        <p:txBody>
          <a:bodyPr/>
          <a:lstStyle/>
          <a:p>
            <a:r>
              <a:rPr lang="zh-CN" altLang="en-US" dirty="0"/>
              <a:t>例：求</a:t>
            </a:r>
            <a:r>
              <a:rPr lang="en-US" altLang="zh-CN" dirty="0"/>
              <a:t>1+2+3+…+100</a:t>
            </a:r>
            <a:endParaRPr lang="zh-CN" altLang="en-US" dirty="0"/>
          </a:p>
        </p:txBody>
      </p:sp>
      <p:pic>
        <p:nvPicPr>
          <p:cNvPr id="1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39754" y="1340768"/>
            <a:ext cx="39243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57027"/>
                                        </p:tgtEl>
                                        <p:attrNameLst>
                                          <p:attrName>style.visibility</p:attrName>
                                        </p:attrNameLst>
                                      </p:cBhvr>
                                      <p:to>
                                        <p:strVal val="visible"/>
                                      </p:to>
                                    </p:set>
                                    <p:anim calcmode="lin" valueType="num">
                                      <p:cBhvr additive="base">
                                        <p:cTn id="7" dur="500" fill="hold"/>
                                        <p:tgtEl>
                                          <p:spTgt spid="257027"/>
                                        </p:tgtEl>
                                        <p:attrNameLst>
                                          <p:attrName>ppt_x</p:attrName>
                                        </p:attrNameLst>
                                      </p:cBhvr>
                                      <p:tavLst>
                                        <p:tav tm="0">
                                          <p:val>
                                            <p:strVal val="#ppt_x"/>
                                          </p:val>
                                        </p:tav>
                                        <p:tav tm="100000">
                                          <p:val>
                                            <p:strVal val="#ppt_x"/>
                                          </p:val>
                                        </p:tav>
                                      </p:tavLst>
                                    </p:anim>
                                    <p:anim calcmode="lin" valueType="num">
                                      <p:cBhvr additive="base">
                                        <p:cTn id="8" dur="500" fill="hold"/>
                                        <p:tgtEl>
                                          <p:spTgt spid="2570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57033"/>
                                        </p:tgtEl>
                                        <p:attrNameLst>
                                          <p:attrName>style.visibility</p:attrName>
                                        </p:attrNameLst>
                                      </p:cBhvr>
                                      <p:to>
                                        <p:strVal val="visible"/>
                                      </p:to>
                                    </p:set>
                                    <p:anim calcmode="lin" valueType="num">
                                      <p:cBhvr additive="base">
                                        <p:cTn id="12" dur="500" fill="hold"/>
                                        <p:tgtEl>
                                          <p:spTgt spid="257033"/>
                                        </p:tgtEl>
                                        <p:attrNameLst>
                                          <p:attrName>ppt_x</p:attrName>
                                        </p:attrNameLst>
                                      </p:cBhvr>
                                      <p:tavLst>
                                        <p:tav tm="0">
                                          <p:val>
                                            <p:strVal val="0-#ppt_w/2"/>
                                          </p:val>
                                        </p:tav>
                                        <p:tav tm="100000">
                                          <p:val>
                                            <p:strVal val="#ppt_x"/>
                                          </p:val>
                                        </p:tav>
                                      </p:tavLst>
                                    </p:anim>
                                    <p:anim calcmode="lin" valueType="num">
                                      <p:cBhvr additive="base">
                                        <p:cTn id="13" dur="500" fill="hold"/>
                                        <p:tgtEl>
                                          <p:spTgt spid="2570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57030"/>
                                        </p:tgtEl>
                                        <p:attrNameLst>
                                          <p:attrName>style.visibility</p:attrName>
                                        </p:attrNameLst>
                                      </p:cBhvr>
                                      <p:to>
                                        <p:strVal val="visible"/>
                                      </p:to>
                                    </p:set>
                                    <p:anim calcmode="lin" valueType="num">
                                      <p:cBhvr additive="base">
                                        <p:cTn id="17" dur="500" fill="hold"/>
                                        <p:tgtEl>
                                          <p:spTgt spid="257030"/>
                                        </p:tgtEl>
                                        <p:attrNameLst>
                                          <p:attrName>ppt_x</p:attrName>
                                        </p:attrNameLst>
                                      </p:cBhvr>
                                      <p:tavLst>
                                        <p:tav tm="0">
                                          <p:val>
                                            <p:strVal val="#ppt_x"/>
                                          </p:val>
                                        </p:tav>
                                        <p:tav tm="100000">
                                          <p:val>
                                            <p:strVal val="#ppt_x"/>
                                          </p:val>
                                        </p:tav>
                                      </p:tavLst>
                                    </p:anim>
                                    <p:anim calcmode="lin" valueType="num">
                                      <p:cBhvr additive="base">
                                        <p:cTn id="18" dur="500" fill="hold"/>
                                        <p:tgtEl>
                                          <p:spTgt spid="25703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57036"/>
                                        </p:tgtEl>
                                        <p:attrNameLst>
                                          <p:attrName>style.visibility</p:attrName>
                                        </p:attrNameLst>
                                      </p:cBhvr>
                                      <p:to>
                                        <p:strVal val="visible"/>
                                      </p:to>
                                    </p:set>
                                    <p:anim calcmode="lin" valueType="num">
                                      <p:cBhvr additive="base">
                                        <p:cTn id="22" dur="500" fill="hold"/>
                                        <p:tgtEl>
                                          <p:spTgt spid="257036"/>
                                        </p:tgtEl>
                                        <p:attrNameLst>
                                          <p:attrName>ppt_x</p:attrName>
                                        </p:attrNameLst>
                                      </p:cBhvr>
                                      <p:tavLst>
                                        <p:tav tm="0">
                                          <p:val>
                                            <p:strVal val="1+#ppt_w/2"/>
                                          </p:val>
                                        </p:tav>
                                        <p:tav tm="100000">
                                          <p:val>
                                            <p:strVal val="#ppt_x"/>
                                          </p:val>
                                        </p:tav>
                                      </p:tavLst>
                                    </p:anim>
                                    <p:anim calcmode="lin" valueType="num">
                                      <p:cBhvr additive="base">
                                        <p:cTn id="23" dur="500" fill="hold"/>
                                        <p:tgtEl>
                                          <p:spTgt spid="257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620688"/>
            <a:ext cx="8784976" cy="556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1" name="组合 258050"/>
          <p:cNvGrpSpPr/>
          <p:nvPr/>
        </p:nvGrpSpPr>
        <p:grpSpPr>
          <a:xfrm>
            <a:off x="177800" y="230188"/>
            <a:ext cx="203200" cy="6503987"/>
            <a:chOff x="112" y="145"/>
            <a:chExt cx="128" cy="4097"/>
          </a:xfrm>
        </p:grpSpPr>
        <p:sp>
          <p:nvSpPr>
            <p:cNvPr id="28675" name="矩形 258051"/>
            <p:cNvSpPr/>
            <p:nvPr/>
          </p:nvSpPr>
          <p:spPr>
            <a:xfrm flipH="1">
              <a:off x="192" y="162"/>
              <a:ext cx="48" cy="4080"/>
            </a:xfrm>
            <a:prstGeom prst="rect">
              <a:avLst/>
            </a:prstGeom>
            <a:gradFill rotWithShape="0">
              <a:gsLst>
                <a:gs pos="0">
                  <a:schemeClr val="bg1"/>
                </a:gs>
                <a:gs pos="100000">
                  <a:schemeClr val="folHlink"/>
                </a:gs>
              </a:gsLst>
              <a:lin ang="5400000" scaled="1"/>
              <a:tileRect/>
            </a:gradFill>
            <a:ln w="9525">
              <a:noFill/>
            </a:ln>
          </p:spPr>
          <p:txBody>
            <a:bodyPr anchor="t"/>
            <a:lstStyle/>
            <a:p>
              <a:endParaRPr lang="zh-CN" altLang="en-US">
                <a:latin typeface="+mn-ea"/>
              </a:endParaRPr>
            </a:p>
          </p:txBody>
        </p:sp>
        <p:sp>
          <p:nvSpPr>
            <p:cNvPr id="28676" name="矩形 258052"/>
            <p:cNvSpPr/>
            <p:nvPr/>
          </p:nvSpPr>
          <p:spPr>
            <a:xfrm>
              <a:off x="112" y="145"/>
              <a:ext cx="48" cy="3941"/>
            </a:xfrm>
            <a:prstGeom prst="rect">
              <a:avLst/>
            </a:prstGeom>
            <a:gradFill rotWithShape="0">
              <a:gsLst>
                <a:gs pos="0">
                  <a:schemeClr val="bg1"/>
                </a:gs>
                <a:gs pos="100000">
                  <a:schemeClr val="hlink"/>
                </a:gs>
              </a:gsLst>
              <a:lin ang="5400000" scaled="1"/>
              <a:tileRect/>
            </a:gradFill>
            <a:ln w="9525">
              <a:noFill/>
            </a:ln>
          </p:spPr>
          <p:txBody>
            <a:bodyPr wrap="none" anchor="ctr"/>
            <a:lstStyle/>
            <a:p>
              <a:pPr algn="ctr"/>
              <a:endParaRPr lang="zh-CN" dirty="0">
                <a:latin typeface="+mn-ea"/>
              </a:endParaRPr>
            </a:p>
          </p:txBody>
        </p:sp>
      </p:grpSp>
      <p:grpSp>
        <p:nvGrpSpPr>
          <p:cNvPr id="258054" name="组合 258053"/>
          <p:cNvGrpSpPr/>
          <p:nvPr/>
        </p:nvGrpSpPr>
        <p:grpSpPr>
          <a:xfrm>
            <a:off x="8793163" y="220663"/>
            <a:ext cx="198437" cy="6408737"/>
            <a:chOff x="5539" y="139"/>
            <a:chExt cx="125" cy="4037"/>
          </a:xfrm>
        </p:grpSpPr>
        <p:sp>
          <p:nvSpPr>
            <p:cNvPr id="28678" name="矩形 258054"/>
            <p:cNvSpPr/>
            <p:nvPr/>
          </p:nvSpPr>
          <p:spPr>
            <a:xfrm rot="10800000" flipH="1" flipV="1">
              <a:off x="5621" y="139"/>
              <a:ext cx="43" cy="3989"/>
            </a:xfrm>
            <a:prstGeom prst="rect">
              <a:avLst/>
            </a:prstGeom>
            <a:gradFill rotWithShape="0">
              <a:gsLst>
                <a:gs pos="0">
                  <a:schemeClr val="accent1"/>
                </a:gs>
                <a:gs pos="100000">
                  <a:schemeClr val="bg1"/>
                </a:gs>
              </a:gsLst>
              <a:lin ang="5400000" scaled="1"/>
              <a:tileRect/>
            </a:gradFill>
            <a:ln w="9525">
              <a:noFill/>
            </a:ln>
          </p:spPr>
          <p:txBody>
            <a:bodyPr anchor="t"/>
            <a:lstStyle/>
            <a:p>
              <a:endParaRPr lang="zh-CN" altLang="en-US">
                <a:latin typeface="+mn-ea"/>
              </a:endParaRPr>
            </a:p>
          </p:txBody>
        </p:sp>
        <p:sp>
          <p:nvSpPr>
            <p:cNvPr id="28679" name="矩形 258055"/>
            <p:cNvSpPr/>
            <p:nvPr/>
          </p:nvSpPr>
          <p:spPr>
            <a:xfrm rot="-10800000" flipV="1">
              <a:off x="5539" y="240"/>
              <a:ext cx="49" cy="3936"/>
            </a:xfrm>
            <a:prstGeom prst="rect">
              <a:avLst/>
            </a:prstGeom>
            <a:gradFill rotWithShape="0">
              <a:gsLst>
                <a:gs pos="0">
                  <a:schemeClr val="accent2"/>
                </a:gs>
                <a:gs pos="100000">
                  <a:schemeClr val="bg1"/>
                </a:gs>
              </a:gsLst>
              <a:lin ang="5400000" scaled="1"/>
              <a:tileRect/>
            </a:gradFill>
            <a:ln w="9525">
              <a:noFill/>
            </a:ln>
          </p:spPr>
          <p:txBody>
            <a:bodyPr anchor="t"/>
            <a:lstStyle/>
            <a:p>
              <a:endParaRPr lang="zh-CN" altLang="en-US">
                <a:latin typeface="+mn-ea"/>
              </a:endParaRPr>
            </a:p>
          </p:txBody>
        </p:sp>
      </p:grpSp>
      <p:grpSp>
        <p:nvGrpSpPr>
          <p:cNvPr id="258057" name="组合 258056"/>
          <p:cNvGrpSpPr/>
          <p:nvPr/>
        </p:nvGrpSpPr>
        <p:grpSpPr>
          <a:xfrm>
            <a:off x="412750" y="6477000"/>
            <a:ext cx="8686800" cy="228600"/>
            <a:chOff x="260" y="4080"/>
            <a:chExt cx="5472" cy="144"/>
          </a:xfrm>
        </p:grpSpPr>
        <p:sp>
          <p:nvSpPr>
            <p:cNvPr id="28681" name="矩形 258057"/>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anchor="t"/>
            <a:lstStyle/>
            <a:p>
              <a:endParaRPr lang="zh-CN" altLang="en-US">
                <a:latin typeface="+mn-ea"/>
              </a:endParaRPr>
            </a:p>
          </p:txBody>
        </p:sp>
        <p:sp>
          <p:nvSpPr>
            <p:cNvPr id="28682" name="矩形 258058"/>
            <p:cNvSpPr/>
            <p:nvPr/>
          </p:nvSpPr>
          <p:spPr>
            <a:xfrm rot="5400000" flipV="1">
              <a:off x="2912" y="1521"/>
              <a:ext cx="48" cy="5355"/>
            </a:xfrm>
            <a:prstGeom prst="rect">
              <a:avLst/>
            </a:prstGeom>
            <a:gradFill rotWithShape="0">
              <a:gsLst>
                <a:gs pos="0">
                  <a:schemeClr val="bg1"/>
                </a:gs>
                <a:gs pos="100000">
                  <a:schemeClr val="hlink"/>
                </a:gs>
              </a:gsLst>
              <a:lin ang="0" scaled="1"/>
              <a:tileRect/>
            </a:gradFill>
            <a:ln w="9525">
              <a:noFill/>
            </a:ln>
          </p:spPr>
          <p:txBody>
            <a:bodyPr anchor="t"/>
            <a:lstStyle/>
            <a:p>
              <a:endParaRPr lang="zh-CN" altLang="en-US">
                <a:latin typeface="+mn-ea"/>
              </a:endParaRPr>
            </a:p>
          </p:txBody>
        </p:sp>
      </p:grpSp>
      <p:grpSp>
        <p:nvGrpSpPr>
          <p:cNvPr id="258060" name="组合 258059"/>
          <p:cNvGrpSpPr/>
          <p:nvPr/>
        </p:nvGrpSpPr>
        <p:grpSpPr>
          <a:xfrm>
            <a:off x="76200" y="176213"/>
            <a:ext cx="8745538" cy="161925"/>
            <a:chOff x="48" y="111"/>
            <a:chExt cx="5509" cy="102"/>
          </a:xfrm>
        </p:grpSpPr>
        <p:sp>
          <p:nvSpPr>
            <p:cNvPr id="28684" name="矩形 258060"/>
            <p:cNvSpPr/>
            <p:nvPr/>
          </p:nvSpPr>
          <p:spPr>
            <a:xfrm rot="5400000" flipV="1">
              <a:off x="2852" y="-2492"/>
              <a:ext cx="37" cy="5371"/>
            </a:xfrm>
            <a:prstGeom prst="rect">
              <a:avLst/>
            </a:prstGeom>
            <a:gradFill rotWithShape="0">
              <a:gsLst>
                <a:gs pos="0">
                  <a:schemeClr val="hlink"/>
                </a:gs>
                <a:gs pos="100000">
                  <a:schemeClr val="bg1"/>
                </a:gs>
              </a:gsLst>
              <a:lin ang="0" scaled="1"/>
              <a:tileRect/>
            </a:gradFill>
            <a:ln w="9525">
              <a:noFill/>
            </a:ln>
          </p:spPr>
          <p:txBody>
            <a:bodyPr anchor="t"/>
            <a:lstStyle/>
            <a:p>
              <a:endParaRPr lang="zh-CN" altLang="en-US">
                <a:latin typeface="+mn-ea"/>
              </a:endParaRPr>
            </a:p>
          </p:txBody>
        </p:sp>
        <p:sp>
          <p:nvSpPr>
            <p:cNvPr id="28685" name="矩形 258061"/>
            <p:cNvSpPr/>
            <p:nvPr/>
          </p:nvSpPr>
          <p:spPr>
            <a:xfrm rot="5400000" flipV="1">
              <a:off x="2782" y="-2624"/>
              <a:ext cx="38" cy="5509"/>
            </a:xfrm>
            <a:prstGeom prst="rect">
              <a:avLst/>
            </a:prstGeom>
            <a:gradFill rotWithShape="0">
              <a:gsLst>
                <a:gs pos="0">
                  <a:schemeClr val="accent1"/>
                </a:gs>
                <a:gs pos="100000">
                  <a:schemeClr val="bg1"/>
                </a:gs>
              </a:gsLst>
              <a:lin ang="0" scaled="1"/>
              <a:tileRect/>
            </a:gradFill>
            <a:ln w="9525">
              <a:noFill/>
            </a:ln>
          </p:spPr>
          <p:txBody>
            <a:bodyPr anchor="t"/>
            <a:lstStyle/>
            <a:p>
              <a:endParaRPr lang="zh-CN" altLang="en-US">
                <a:latin typeface="+mn-ea"/>
              </a:endParaRPr>
            </a:p>
          </p:txBody>
        </p:sp>
      </p:grpSp>
      <p:sp>
        <p:nvSpPr>
          <p:cNvPr id="2" name="标题 1"/>
          <p:cNvSpPr>
            <a:spLocks noGrp="1"/>
          </p:cNvSpPr>
          <p:nvPr>
            <p:ph type="title"/>
          </p:nvPr>
        </p:nvSpPr>
        <p:spPr>
          <a:xfrm>
            <a:off x="734695" y="404664"/>
            <a:ext cx="7650480" cy="688975"/>
          </a:xfrm>
        </p:spPr>
        <p:txBody>
          <a:bodyPr>
            <a:normAutofit fontScale="90000"/>
          </a:bodyPr>
          <a:lstStyle/>
          <a:p>
            <a:r>
              <a:rPr lang="zh-CN" altLang="en-US" sz="2665" dirty="0"/>
              <a:t>【例4.5】编写程序，求某班程序设计课程考试的平均分和最高分。</a:t>
            </a:r>
            <a:endParaRPr lang="zh-CN" altLang="en-US" sz="2665" dirty="0"/>
          </a:p>
        </p:txBody>
      </p:sp>
      <p:grpSp>
        <p:nvGrpSpPr>
          <p:cNvPr id="3" name="组合 2"/>
          <p:cNvGrpSpPr/>
          <p:nvPr/>
        </p:nvGrpSpPr>
        <p:grpSpPr>
          <a:xfrm>
            <a:off x="395536" y="1231985"/>
            <a:ext cx="4536504" cy="5282539"/>
            <a:chOff x="899592" y="1231985"/>
            <a:chExt cx="4536504" cy="5282539"/>
          </a:xfrm>
        </p:grpSpPr>
        <p:sp>
          <p:nvSpPr>
            <p:cNvPr id="17" name="流程图: 终止 16"/>
            <p:cNvSpPr/>
            <p:nvPr/>
          </p:nvSpPr>
          <p:spPr>
            <a:xfrm>
              <a:off x="2483768" y="1231985"/>
              <a:ext cx="1584176" cy="360040"/>
            </a:xfrm>
            <a:prstGeom prst="flowChartTerminator">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mn-ea"/>
                </a:rPr>
                <a:t>开始</a:t>
              </a:r>
              <a:endParaRPr lang="zh-CN" altLang="en-US" b="1" dirty="0">
                <a:solidFill>
                  <a:schemeClr val="tx1"/>
                </a:solidFill>
                <a:latin typeface="+mn-ea"/>
              </a:endParaRPr>
            </a:p>
          </p:txBody>
        </p:sp>
        <p:sp>
          <p:nvSpPr>
            <p:cNvPr id="18" name="流程图: 终止 17"/>
            <p:cNvSpPr/>
            <p:nvPr/>
          </p:nvSpPr>
          <p:spPr>
            <a:xfrm>
              <a:off x="2555776" y="6154484"/>
              <a:ext cx="1584176" cy="360040"/>
            </a:xfrm>
            <a:prstGeom prst="flowChartTerminator">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mn-ea"/>
                </a:rPr>
                <a:t>结束</a:t>
              </a:r>
              <a:endParaRPr lang="zh-CN" altLang="en-US" b="1" dirty="0">
                <a:solidFill>
                  <a:schemeClr val="tx1"/>
                </a:solidFill>
                <a:latin typeface="+mn-ea"/>
              </a:endParaRPr>
            </a:p>
          </p:txBody>
        </p:sp>
        <p:sp>
          <p:nvSpPr>
            <p:cNvPr id="19" name="流程图: 过程 18"/>
            <p:cNvSpPr/>
            <p:nvPr/>
          </p:nvSpPr>
          <p:spPr>
            <a:xfrm>
              <a:off x="899592" y="1858027"/>
              <a:ext cx="4536504" cy="1102150"/>
            </a:xfrm>
            <a:prstGeom prst="flowChartProcess">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latin typeface="+mn-ea"/>
                </a:rPr>
                <a:t>si</a:t>
              </a:r>
              <a:r>
                <a:rPr lang="en-US" altLang="zh-CN" b="1" dirty="0" smtClean="0">
                  <a:solidFill>
                    <a:schemeClr val="tx1"/>
                  </a:solidFill>
                  <a:latin typeface="+mn-ea"/>
                </a:rPr>
                <a:t> </a:t>
              </a:r>
              <a:r>
                <a:rPr lang="en-US" altLang="zh-CN" b="1" dirty="0">
                  <a:solidFill>
                    <a:schemeClr val="tx1"/>
                  </a:solidFill>
                  <a:latin typeface="+mn-ea"/>
                </a:rPr>
                <a:t>←</a:t>
              </a:r>
              <a:r>
                <a:rPr lang="zh-CN" altLang="en-US" b="1" dirty="0" smtClean="0">
                  <a:solidFill>
                    <a:schemeClr val="tx1"/>
                  </a:solidFill>
                  <a:latin typeface="+mn-ea"/>
                </a:rPr>
                <a:t>初值为成绩数组首地址，数组指针</a:t>
              </a:r>
              <a:endParaRPr lang="en-US" altLang="zh-CN" b="1" dirty="0" smtClean="0">
                <a:solidFill>
                  <a:schemeClr val="tx1"/>
                </a:solidFill>
                <a:latin typeface="+mn-ea"/>
              </a:endParaRPr>
            </a:p>
            <a:p>
              <a:pPr algn="ctr"/>
              <a:r>
                <a:rPr lang="en-US" altLang="zh-CN" b="1" dirty="0" smtClean="0">
                  <a:solidFill>
                    <a:schemeClr val="tx1"/>
                  </a:solidFill>
                  <a:latin typeface="+mn-ea"/>
                </a:rPr>
                <a:t>ax←</a:t>
              </a:r>
              <a:r>
                <a:rPr lang="zh-CN" altLang="en-US" b="1" dirty="0" smtClean="0">
                  <a:solidFill>
                    <a:schemeClr val="tx1"/>
                  </a:solidFill>
                  <a:latin typeface="+mn-ea"/>
                </a:rPr>
                <a:t>初值为</a:t>
              </a:r>
              <a:r>
                <a:rPr lang="en-US" altLang="zh-CN" b="1" dirty="0" smtClean="0">
                  <a:solidFill>
                    <a:schemeClr val="tx1"/>
                  </a:solidFill>
                  <a:latin typeface="+mn-ea"/>
                </a:rPr>
                <a:t>0</a:t>
              </a:r>
              <a:r>
                <a:rPr lang="zh-CN" altLang="en-US" b="1" dirty="0" smtClean="0">
                  <a:solidFill>
                    <a:schemeClr val="tx1"/>
                  </a:solidFill>
                  <a:latin typeface="+mn-ea"/>
                </a:rPr>
                <a:t>，成绩累加和</a:t>
              </a:r>
              <a:endParaRPr lang="en-US" altLang="zh-CN" b="1" dirty="0" smtClean="0">
                <a:solidFill>
                  <a:schemeClr val="tx1"/>
                </a:solidFill>
                <a:latin typeface="+mn-ea"/>
              </a:endParaRPr>
            </a:p>
            <a:p>
              <a:pPr algn="ctr"/>
              <a:r>
                <a:rPr lang="en-US" altLang="zh-CN" b="1" dirty="0" err="1" smtClean="0">
                  <a:solidFill>
                    <a:schemeClr val="tx1"/>
                  </a:solidFill>
                  <a:latin typeface="+mn-ea"/>
                </a:rPr>
                <a:t>bl</a:t>
              </a:r>
              <a:r>
                <a:rPr lang="en-US" altLang="zh-CN" b="1" dirty="0">
                  <a:solidFill>
                    <a:schemeClr val="tx1"/>
                  </a:solidFill>
                  <a:latin typeface="+mn-ea"/>
                </a:rPr>
                <a:t> </a:t>
              </a:r>
              <a:r>
                <a:rPr lang="en-US" altLang="zh-CN" b="1" dirty="0" smtClean="0">
                  <a:solidFill>
                    <a:schemeClr val="tx1"/>
                  </a:solidFill>
                  <a:latin typeface="+mn-ea"/>
                </a:rPr>
                <a:t>←</a:t>
              </a:r>
              <a:r>
                <a:rPr lang="zh-CN" altLang="en-US" b="1" dirty="0" smtClean="0">
                  <a:solidFill>
                    <a:schemeClr val="tx1"/>
                  </a:solidFill>
                  <a:latin typeface="+mn-ea"/>
                </a:rPr>
                <a:t>初值为第一个分数，最高分</a:t>
              </a:r>
              <a:endParaRPr lang="en-US" altLang="zh-CN" b="1" dirty="0" smtClean="0">
                <a:solidFill>
                  <a:schemeClr val="tx1"/>
                </a:solidFill>
                <a:latin typeface="+mn-ea"/>
              </a:endParaRPr>
            </a:p>
            <a:p>
              <a:pPr algn="ctr"/>
              <a:r>
                <a:rPr lang="en-US" altLang="zh-CN" b="1" dirty="0" smtClean="0">
                  <a:solidFill>
                    <a:schemeClr val="tx1"/>
                  </a:solidFill>
                  <a:latin typeface="+mn-ea"/>
                </a:rPr>
                <a:t>cx</a:t>
              </a:r>
              <a:r>
                <a:rPr lang="en-US" altLang="zh-CN" b="1" dirty="0">
                  <a:solidFill>
                    <a:schemeClr val="tx1"/>
                  </a:solidFill>
                  <a:latin typeface="+mn-ea"/>
                </a:rPr>
                <a:t> </a:t>
              </a:r>
              <a:r>
                <a:rPr lang="en-US" altLang="zh-CN" b="1" dirty="0" smtClean="0">
                  <a:solidFill>
                    <a:schemeClr val="tx1"/>
                  </a:solidFill>
                  <a:latin typeface="+mn-ea"/>
                </a:rPr>
                <a:t>←</a:t>
              </a:r>
              <a:r>
                <a:rPr lang="zh-CN" altLang="en-US" b="1" dirty="0" smtClean="0">
                  <a:solidFill>
                    <a:schemeClr val="tx1"/>
                  </a:solidFill>
                  <a:latin typeface="+mn-ea"/>
                </a:rPr>
                <a:t>成绩个数</a:t>
              </a:r>
              <a:endParaRPr lang="zh-CN" altLang="en-US" b="1" dirty="0">
                <a:solidFill>
                  <a:schemeClr val="tx1"/>
                </a:solidFill>
                <a:latin typeface="+mn-ea"/>
              </a:endParaRPr>
            </a:p>
          </p:txBody>
        </p:sp>
        <p:sp>
          <p:nvSpPr>
            <p:cNvPr id="20" name="流程图: 过程 19"/>
            <p:cNvSpPr/>
            <p:nvPr/>
          </p:nvSpPr>
          <p:spPr>
            <a:xfrm>
              <a:off x="2135372" y="3115816"/>
              <a:ext cx="2007840" cy="570234"/>
            </a:xfrm>
            <a:prstGeom prst="flowChartProcess">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mn-ea"/>
                </a:rPr>
                <a:t>al</a:t>
              </a:r>
              <a:r>
                <a:rPr lang="en-US" altLang="zh-CN" b="1" dirty="0">
                  <a:solidFill>
                    <a:schemeClr val="tx1"/>
                  </a:solidFill>
                  <a:latin typeface="+mn-ea"/>
                </a:rPr>
                <a:t> ← </a:t>
              </a:r>
              <a:r>
                <a:rPr lang="en-US" altLang="zh-CN" b="1" dirty="0" smtClean="0">
                  <a:solidFill>
                    <a:schemeClr val="tx1"/>
                  </a:solidFill>
                  <a:latin typeface="+mn-ea"/>
                </a:rPr>
                <a:t>(al)+[</a:t>
              </a:r>
              <a:r>
                <a:rPr lang="en-US" altLang="zh-CN" b="1" dirty="0" err="1" smtClean="0">
                  <a:solidFill>
                    <a:schemeClr val="tx1"/>
                  </a:solidFill>
                  <a:latin typeface="+mn-ea"/>
                </a:rPr>
                <a:t>si</a:t>
              </a:r>
              <a:r>
                <a:rPr lang="en-US" altLang="zh-CN" b="1" dirty="0" smtClean="0">
                  <a:solidFill>
                    <a:schemeClr val="tx1"/>
                  </a:solidFill>
                  <a:latin typeface="+mn-ea"/>
                </a:rPr>
                <a:t>]</a:t>
              </a:r>
              <a:endParaRPr lang="en-US" altLang="zh-CN" b="1" dirty="0" smtClean="0">
                <a:solidFill>
                  <a:schemeClr val="tx1"/>
                </a:solidFill>
                <a:latin typeface="+mn-ea"/>
              </a:endParaRPr>
            </a:p>
            <a:p>
              <a:pPr algn="ctr"/>
              <a:r>
                <a:rPr lang="en-US" altLang="zh-CN" b="1" dirty="0" smtClean="0">
                  <a:solidFill>
                    <a:schemeClr val="tx1"/>
                  </a:solidFill>
                  <a:latin typeface="+mn-ea"/>
                </a:rPr>
                <a:t>ah</a:t>
              </a:r>
              <a:r>
                <a:rPr lang="en-US" altLang="zh-CN" b="1" dirty="0">
                  <a:solidFill>
                    <a:schemeClr val="tx1"/>
                  </a:solidFill>
                  <a:latin typeface="+mn-ea"/>
                </a:rPr>
                <a:t> ←</a:t>
              </a:r>
              <a:r>
                <a:rPr lang="en-US" altLang="zh-CN" b="1" dirty="0" smtClean="0">
                  <a:solidFill>
                    <a:schemeClr val="tx1"/>
                  </a:solidFill>
                  <a:latin typeface="+mn-ea"/>
                </a:rPr>
                <a:t>(ah)+0</a:t>
              </a:r>
              <a:endParaRPr lang="en-US" altLang="zh-CN" b="1" dirty="0">
                <a:solidFill>
                  <a:schemeClr val="tx1"/>
                </a:solidFill>
                <a:latin typeface="+mn-ea"/>
              </a:endParaRPr>
            </a:p>
          </p:txBody>
        </p:sp>
        <p:sp>
          <p:nvSpPr>
            <p:cNvPr id="21" name="流程图: 过程 20"/>
            <p:cNvSpPr/>
            <p:nvPr/>
          </p:nvSpPr>
          <p:spPr>
            <a:xfrm>
              <a:off x="2171376" y="4941168"/>
              <a:ext cx="2584774" cy="360040"/>
            </a:xfrm>
            <a:prstGeom prst="flowChartProcess">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mn-ea"/>
                </a:rPr>
                <a:t>si+1,</a:t>
              </a:r>
              <a:r>
                <a:rPr lang="zh-CN" altLang="en-US" b="1" dirty="0" smtClean="0">
                  <a:solidFill>
                    <a:schemeClr val="tx1"/>
                  </a:solidFill>
                  <a:latin typeface="+mn-ea"/>
                </a:rPr>
                <a:t>指向下一个元素</a:t>
              </a:r>
              <a:endParaRPr lang="en-US" altLang="zh-CN" b="1" dirty="0">
                <a:solidFill>
                  <a:schemeClr val="tx1"/>
                </a:solidFill>
                <a:latin typeface="+mn-ea"/>
              </a:endParaRPr>
            </a:p>
          </p:txBody>
        </p:sp>
        <p:sp>
          <p:nvSpPr>
            <p:cNvPr id="22" name="流程图: 决策 21"/>
            <p:cNvSpPr/>
            <p:nvPr/>
          </p:nvSpPr>
          <p:spPr>
            <a:xfrm>
              <a:off x="2347204" y="3861048"/>
              <a:ext cx="1796008" cy="432048"/>
            </a:xfrm>
            <a:prstGeom prst="flowChartDecision">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latin typeface="+mn-ea"/>
                </a:rPr>
                <a:t>bl</a:t>
              </a:r>
              <a:r>
                <a:rPr lang="en-US" altLang="zh-CN" b="1" dirty="0" smtClean="0">
                  <a:solidFill>
                    <a:schemeClr val="tx1"/>
                  </a:solidFill>
                  <a:latin typeface="+mn-ea"/>
                </a:rPr>
                <a:t>&gt;[</a:t>
              </a:r>
              <a:r>
                <a:rPr lang="en-US" altLang="zh-CN" b="1" dirty="0" err="1" smtClean="0">
                  <a:solidFill>
                    <a:schemeClr val="tx1"/>
                  </a:solidFill>
                  <a:latin typeface="+mn-ea"/>
                </a:rPr>
                <a:t>si</a:t>
              </a:r>
              <a:r>
                <a:rPr lang="en-US" altLang="zh-CN" b="1" dirty="0" smtClean="0">
                  <a:solidFill>
                    <a:schemeClr val="tx1"/>
                  </a:solidFill>
                  <a:latin typeface="+mn-ea"/>
                </a:rPr>
                <a:t>]</a:t>
              </a:r>
              <a:endParaRPr lang="zh-CN" altLang="en-US" b="1" dirty="0">
                <a:solidFill>
                  <a:schemeClr val="tx1"/>
                </a:solidFill>
                <a:latin typeface="+mn-ea"/>
              </a:endParaRPr>
            </a:p>
          </p:txBody>
        </p:sp>
        <p:sp>
          <p:nvSpPr>
            <p:cNvPr id="23" name="流程图: 过程 22"/>
            <p:cNvSpPr/>
            <p:nvPr/>
          </p:nvSpPr>
          <p:spPr>
            <a:xfrm>
              <a:off x="2646834" y="4447632"/>
              <a:ext cx="1277094" cy="360040"/>
            </a:xfrm>
            <a:prstGeom prst="flowChartProcess">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latin typeface="+mn-ea"/>
                </a:rPr>
                <a:t>bl</a:t>
              </a:r>
              <a:r>
                <a:rPr lang="en-US" altLang="zh-CN" b="1" dirty="0" smtClean="0">
                  <a:solidFill>
                    <a:schemeClr val="tx1"/>
                  </a:solidFill>
                  <a:latin typeface="+mn-ea"/>
                </a:rPr>
                <a:t>←[</a:t>
              </a:r>
              <a:r>
                <a:rPr lang="en-US" altLang="zh-CN" b="1" dirty="0" err="1" smtClean="0">
                  <a:solidFill>
                    <a:schemeClr val="tx1"/>
                  </a:solidFill>
                  <a:latin typeface="+mn-ea"/>
                </a:rPr>
                <a:t>si</a:t>
              </a:r>
              <a:r>
                <a:rPr lang="en-US" altLang="zh-CN" b="1" dirty="0" smtClean="0">
                  <a:solidFill>
                    <a:schemeClr val="tx1"/>
                  </a:solidFill>
                  <a:latin typeface="+mn-ea"/>
                </a:rPr>
                <a:t>]</a:t>
              </a:r>
              <a:endParaRPr lang="en-US" altLang="zh-CN" b="1" dirty="0">
                <a:solidFill>
                  <a:schemeClr val="tx1"/>
                </a:solidFill>
                <a:latin typeface="+mn-ea"/>
              </a:endParaRPr>
            </a:p>
          </p:txBody>
        </p:sp>
        <p:sp>
          <p:nvSpPr>
            <p:cNvPr id="24" name="流程图: 决策 23"/>
            <p:cNvSpPr/>
            <p:nvPr/>
          </p:nvSpPr>
          <p:spPr>
            <a:xfrm>
              <a:off x="2135371" y="5445224"/>
              <a:ext cx="2311215" cy="432048"/>
            </a:xfrm>
            <a:prstGeom prst="flowChartDecision">
              <a:avLst/>
            </a:prstGeom>
            <a:no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mn-ea"/>
                </a:rPr>
                <a:t>循环结束？</a:t>
              </a:r>
              <a:endParaRPr lang="zh-CN" altLang="en-US" b="1" dirty="0">
                <a:solidFill>
                  <a:schemeClr val="tx1"/>
                </a:solidFill>
                <a:latin typeface="+mn-ea"/>
              </a:endParaRPr>
            </a:p>
          </p:txBody>
        </p:sp>
        <p:cxnSp>
          <p:nvCxnSpPr>
            <p:cNvPr id="25" name="直接连接符 24"/>
            <p:cNvCxnSpPr>
              <a:stCxn id="22" idx="1"/>
            </p:cNvCxnSpPr>
            <p:nvPr/>
          </p:nvCxnSpPr>
          <p:spPr>
            <a:xfrm flipH="1">
              <a:off x="1536066" y="4077072"/>
              <a:ext cx="811138" cy="0"/>
            </a:xfrm>
            <a:prstGeom prst="line">
              <a:avLst/>
            </a:prstGeom>
            <a:ln w="19050">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528614" y="4077072"/>
              <a:ext cx="7452" cy="1044116"/>
            </a:xfrm>
            <a:prstGeom prst="line">
              <a:avLst/>
            </a:prstGeom>
            <a:ln w="19050">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1" idx="1"/>
            </p:cNvCxnSpPr>
            <p:nvPr/>
          </p:nvCxnSpPr>
          <p:spPr>
            <a:xfrm flipH="1">
              <a:off x="1528614" y="5121188"/>
              <a:ext cx="642762" cy="0"/>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115616" y="5668200"/>
              <a:ext cx="1019756" cy="0"/>
            </a:xfrm>
            <a:prstGeom prst="line">
              <a:avLst/>
            </a:prstGeom>
            <a:ln w="19050">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127557" y="3426537"/>
              <a:ext cx="0" cy="2234711"/>
            </a:xfrm>
            <a:prstGeom prst="line">
              <a:avLst/>
            </a:prstGeom>
            <a:ln w="19050">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123068" y="3388745"/>
              <a:ext cx="1012304" cy="12188"/>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25823" y="3722222"/>
              <a:ext cx="321381" cy="369332"/>
            </a:xfrm>
            <a:prstGeom prst="rect">
              <a:avLst/>
            </a:prstGeom>
            <a:noFill/>
          </p:spPr>
          <p:txBody>
            <a:bodyPr wrap="square" rtlCol="0">
              <a:spAutoFit/>
            </a:bodyPr>
            <a:lstStyle/>
            <a:p>
              <a:r>
                <a:rPr lang="en-US" altLang="zh-CN" b="1" dirty="0">
                  <a:latin typeface="+mn-ea"/>
                </a:rPr>
                <a:t>Y</a:t>
              </a:r>
              <a:endParaRPr lang="zh-CN" altLang="en-US" b="1" dirty="0">
                <a:latin typeface="+mn-ea"/>
              </a:endParaRPr>
            </a:p>
          </p:txBody>
        </p:sp>
        <p:sp>
          <p:nvSpPr>
            <p:cNvPr id="32" name="TextBox 31"/>
            <p:cNvSpPr txBox="1"/>
            <p:nvPr/>
          </p:nvSpPr>
          <p:spPr>
            <a:xfrm>
              <a:off x="1780944" y="5317107"/>
              <a:ext cx="321381" cy="369332"/>
            </a:xfrm>
            <a:prstGeom prst="rect">
              <a:avLst/>
            </a:prstGeom>
            <a:noFill/>
          </p:spPr>
          <p:txBody>
            <a:bodyPr wrap="square" rtlCol="0">
              <a:spAutoFit/>
            </a:bodyPr>
            <a:lstStyle/>
            <a:p>
              <a:r>
                <a:rPr lang="en-US" altLang="zh-CN" b="1" dirty="0">
                  <a:latin typeface="+mn-ea"/>
                </a:rPr>
                <a:t>N</a:t>
              </a:r>
              <a:endParaRPr lang="zh-CN" altLang="en-US" b="1" dirty="0">
                <a:latin typeface="+mn-ea"/>
              </a:endParaRPr>
            </a:p>
          </p:txBody>
        </p:sp>
        <p:cxnSp>
          <p:nvCxnSpPr>
            <p:cNvPr id="33" name="直接连接符 32"/>
            <p:cNvCxnSpPr/>
            <p:nvPr/>
          </p:nvCxnSpPr>
          <p:spPr>
            <a:xfrm flipV="1">
              <a:off x="3275856" y="1606027"/>
              <a:ext cx="0" cy="252000"/>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75856" y="2879171"/>
              <a:ext cx="0" cy="252000"/>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75856" y="3681048"/>
              <a:ext cx="0" cy="180000"/>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3275856" y="4329120"/>
              <a:ext cx="0" cy="180000"/>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3275856" y="4807672"/>
              <a:ext cx="0" cy="180000"/>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3275856" y="5317107"/>
              <a:ext cx="0" cy="180000"/>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3347864" y="5902484"/>
              <a:ext cx="0" cy="252000"/>
            </a:xfrm>
            <a:prstGeom prst="line">
              <a:avLst/>
            </a:prstGeom>
            <a:ln w="19050">
              <a:solidFill>
                <a:schemeClr val="tx2">
                  <a:lumMod val="9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3148" y="381000"/>
            <a:ext cx="6658634"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843148" y="1124744"/>
            <a:ext cx="7920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58051"/>
                                        </p:tgtEl>
                                        <p:attrNameLst>
                                          <p:attrName>style.visibility</p:attrName>
                                        </p:attrNameLst>
                                      </p:cBhvr>
                                      <p:to>
                                        <p:strVal val="visible"/>
                                      </p:to>
                                    </p:set>
                                    <p:anim calcmode="lin" valueType="num">
                                      <p:cBhvr additive="base">
                                        <p:cTn id="7" dur="500" fill="hold"/>
                                        <p:tgtEl>
                                          <p:spTgt spid="258051"/>
                                        </p:tgtEl>
                                        <p:attrNameLst>
                                          <p:attrName>ppt_x</p:attrName>
                                        </p:attrNameLst>
                                      </p:cBhvr>
                                      <p:tavLst>
                                        <p:tav tm="0">
                                          <p:val>
                                            <p:strVal val="#ppt_x"/>
                                          </p:val>
                                        </p:tav>
                                        <p:tav tm="100000">
                                          <p:val>
                                            <p:strVal val="#ppt_x"/>
                                          </p:val>
                                        </p:tav>
                                      </p:tavLst>
                                    </p:anim>
                                    <p:anim calcmode="lin" valueType="num">
                                      <p:cBhvr additive="base">
                                        <p:cTn id="8" dur="500" fill="hold"/>
                                        <p:tgtEl>
                                          <p:spTgt spid="25805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58057"/>
                                        </p:tgtEl>
                                        <p:attrNameLst>
                                          <p:attrName>style.visibility</p:attrName>
                                        </p:attrNameLst>
                                      </p:cBhvr>
                                      <p:to>
                                        <p:strVal val="visible"/>
                                      </p:to>
                                    </p:set>
                                    <p:anim calcmode="lin" valueType="num">
                                      <p:cBhvr additive="base">
                                        <p:cTn id="12" dur="500" fill="hold"/>
                                        <p:tgtEl>
                                          <p:spTgt spid="258057"/>
                                        </p:tgtEl>
                                        <p:attrNameLst>
                                          <p:attrName>ppt_x</p:attrName>
                                        </p:attrNameLst>
                                      </p:cBhvr>
                                      <p:tavLst>
                                        <p:tav tm="0">
                                          <p:val>
                                            <p:strVal val="0-#ppt_w/2"/>
                                          </p:val>
                                        </p:tav>
                                        <p:tav tm="100000">
                                          <p:val>
                                            <p:strVal val="#ppt_x"/>
                                          </p:val>
                                        </p:tav>
                                      </p:tavLst>
                                    </p:anim>
                                    <p:anim calcmode="lin" valueType="num">
                                      <p:cBhvr additive="base">
                                        <p:cTn id="13" dur="500" fill="hold"/>
                                        <p:tgtEl>
                                          <p:spTgt spid="25805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58054"/>
                                        </p:tgtEl>
                                        <p:attrNameLst>
                                          <p:attrName>style.visibility</p:attrName>
                                        </p:attrNameLst>
                                      </p:cBhvr>
                                      <p:to>
                                        <p:strVal val="visible"/>
                                      </p:to>
                                    </p:set>
                                    <p:anim calcmode="lin" valueType="num">
                                      <p:cBhvr additive="base">
                                        <p:cTn id="17" dur="500" fill="hold"/>
                                        <p:tgtEl>
                                          <p:spTgt spid="258054"/>
                                        </p:tgtEl>
                                        <p:attrNameLst>
                                          <p:attrName>ppt_x</p:attrName>
                                        </p:attrNameLst>
                                      </p:cBhvr>
                                      <p:tavLst>
                                        <p:tav tm="0">
                                          <p:val>
                                            <p:strVal val="#ppt_x"/>
                                          </p:val>
                                        </p:tav>
                                        <p:tav tm="100000">
                                          <p:val>
                                            <p:strVal val="#ppt_x"/>
                                          </p:val>
                                        </p:tav>
                                      </p:tavLst>
                                    </p:anim>
                                    <p:anim calcmode="lin" valueType="num">
                                      <p:cBhvr additive="base">
                                        <p:cTn id="18" dur="500" fill="hold"/>
                                        <p:tgtEl>
                                          <p:spTgt spid="25805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58060"/>
                                        </p:tgtEl>
                                        <p:attrNameLst>
                                          <p:attrName>style.visibility</p:attrName>
                                        </p:attrNameLst>
                                      </p:cBhvr>
                                      <p:to>
                                        <p:strVal val="visible"/>
                                      </p:to>
                                    </p:set>
                                    <p:anim calcmode="lin" valueType="num">
                                      <p:cBhvr additive="base">
                                        <p:cTn id="22" dur="500" fill="hold"/>
                                        <p:tgtEl>
                                          <p:spTgt spid="258060"/>
                                        </p:tgtEl>
                                        <p:attrNameLst>
                                          <p:attrName>ppt_x</p:attrName>
                                        </p:attrNameLst>
                                      </p:cBhvr>
                                      <p:tavLst>
                                        <p:tav tm="0">
                                          <p:val>
                                            <p:strVal val="1+#ppt_w/2"/>
                                          </p:val>
                                        </p:tav>
                                        <p:tav tm="100000">
                                          <p:val>
                                            <p:strVal val="#ppt_x"/>
                                          </p:val>
                                        </p:tav>
                                      </p:tavLst>
                                    </p:anim>
                                    <p:anim calcmode="lin" valueType="num">
                                      <p:cBhvr additive="base">
                                        <p:cTn id="23" dur="500" fill="hold"/>
                                        <p:tgtEl>
                                          <p:spTgt spid="25806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randombar(horizontal)">
                                      <p:cBhvr>
                                        <p:cTn id="2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00551" y="260648"/>
            <a:ext cx="3035345" cy="3744416"/>
          </a:xfrm>
          <a:prstGeom prst="rect">
            <a:avLst/>
          </a:prstGeom>
        </p:spPr>
        <p:txBody>
          <a:bodyPr>
            <a:normAutofit lnSpcReduction="10000"/>
          </a:bodyPr>
          <a:lstStyle>
            <a:lvl1pPr algn="l" rtl="0" eaLnBrk="1" latinLnBrk="0" hangingPunct="1">
              <a:spcBef>
                <a:spcPct val="0"/>
              </a:spcBef>
              <a:buNone/>
              <a:defRPr kumimoji="0" sz="3200" b="1" kern="1200">
                <a:ln>
                  <a:noFill/>
                </a:ln>
                <a:solidFill>
                  <a:schemeClr val="tx1"/>
                </a:solidFill>
                <a:effectLst/>
                <a:latin typeface="+mn-ea"/>
                <a:ea typeface="+mn-ea"/>
                <a:cs typeface="+mj-cs"/>
              </a:defRPr>
            </a:lvl1pPr>
          </a:lstStyle>
          <a:p>
            <a:r>
              <a:rPr lang="zh-CN" altLang="en-US" sz="2400" dirty="0" smtClean="0"/>
              <a:t>【例4.6】设某数列的开始三个元素值为0、0、1，从第四个元素起，每个元素为其前三个元素之和。编写程序，求出该数列的后续元素，直至所求出的元素值大于200时结束，并记下此时数列元素的个数。</a:t>
            </a:r>
            <a:endParaRPr lang="zh-CN" altLang="en-US" sz="2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260648"/>
            <a:ext cx="8712968"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683568" y="635000"/>
            <a:ext cx="7920880" cy="6106368"/>
          </a:xfrm>
          <a:prstGeom prst="rect">
            <a:avLst/>
          </a:prstGeom>
          <a:noFill/>
        </p:spPr>
        <p:txBody>
          <a:bodyPr vert="horz" wrap="square" rtlCol="0" anchor="ctr" anchorCtr="0">
            <a:noAutofit/>
          </a:bodyPr>
          <a:lstStyle/>
          <a:p>
            <a:r>
              <a:rPr lang="en-US" altLang="zh-CN" sz="2000" dirty="0">
                <a:latin typeface="微软雅黑" panose="020B0503020204020204" charset="-122"/>
                <a:ea typeface="微软雅黑" panose="020B0503020204020204" charset="-122"/>
                <a:sym typeface="微软雅黑" panose="020B0503020204020204" charset="-122"/>
              </a:rPr>
              <a:t>.model small</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.data</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err="1">
                <a:latin typeface="微软雅黑" panose="020B0503020204020204" charset="-122"/>
                <a:ea typeface="微软雅黑" panose="020B0503020204020204" charset="-122"/>
                <a:sym typeface="微软雅黑" panose="020B0503020204020204" charset="-122"/>
              </a:rPr>
              <a:t>arry</a:t>
            </a:r>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dw</a:t>
            </a:r>
            <a:r>
              <a:rPr lang="en-US" altLang="zh-CN" sz="2000" dirty="0">
                <a:latin typeface="微软雅黑" panose="020B0503020204020204" charset="-122"/>
                <a:ea typeface="微软雅黑" panose="020B0503020204020204" charset="-122"/>
                <a:sym typeface="微软雅黑" panose="020B0503020204020204" charset="-122"/>
              </a:rPr>
              <a:t> 0,0,1,100dup(0)</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n </a:t>
            </a:r>
            <a:r>
              <a:rPr lang="en-US" altLang="zh-CN" sz="2000" dirty="0" err="1">
                <a:latin typeface="微软雅黑" panose="020B0503020204020204" charset="-122"/>
                <a:ea typeface="微软雅黑" panose="020B0503020204020204" charset="-122"/>
                <a:sym typeface="微软雅黑" panose="020B0503020204020204" charset="-122"/>
              </a:rPr>
              <a:t>dw</a:t>
            </a:r>
            <a:r>
              <a:rPr lang="en-US" altLang="zh-CN" sz="2000" dirty="0">
                <a:latin typeface="微软雅黑" panose="020B0503020204020204" charset="-122"/>
                <a:ea typeface="微软雅黑" panose="020B0503020204020204" charset="-122"/>
                <a:sym typeface="微软雅黑" panose="020B0503020204020204" charset="-122"/>
              </a:rPr>
              <a:t> 0  </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.code</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start:</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mov</a:t>
            </a:r>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ax,@data</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mov</a:t>
            </a:r>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ds,ax</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smtClean="0">
                <a:latin typeface="微软雅黑" panose="020B0503020204020204" charset="-122"/>
                <a:ea typeface="微软雅黑" panose="020B0503020204020204" charset="-122"/>
                <a:sym typeface="微软雅黑" panose="020B0503020204020204" charset="-122"/>
              </a:rPr>
              <a:t>lea </a:t>
            </a:r>
            <a:r>
              <a:rPr lang="en-US" altLang="zh-CN" sz="2000" dirty="0" err="1" smtClean="0">
                <a:latin typeface="微软雅黑" panose="020B0503020204020204" charset="-122"/>
                <a:ea typeface="微软雅黑" panose="020B0503020204020204" charset="-122"/>
                <a:sym typeface="微软雅黑" panose="020B0503020204020204" charset="-122"/>
              </a:rPr>
              <a:t>si,arry</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again:  </a:t>
            </a:r>
            <a:r>
              <a:rPr lang="en-US" altLang="zh-CN" sz="2000" dirty="0" err="1">
                <a:latin typeface="微软雅黑" panose="020B0503020204020204" charset="-122"/>
                <a:ea typeface="微软雅黑" panose="020B0503020204020204" charset="-122"/>
                <a:sym typeface="微软雅黑" panose="020B0503020204020204" charset="-122"/>
              </a:rPr>
              <a:t>mov</a:t>
            </a:r>
            <a:r>
              <a:rPr lang="en-US" altLang="zh-CN" sz="2000" dirty="0">
                <a:latin typeface="微软雅黑" panose="020B0503020204020204" charset="-122"/>
                <a:ea typeface="微软雅黑" panose="020B0503020204020204" charset="-122"/>
                <a:sym typeface="微软雅黑" panose="020B0503020204020204" charset="-122"/>
              </a:rPr>
              <a:t> ax,0</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smtClean="0">
                <a:latin typeface="微软雅黑" panose="020B0503020204020204" charset="-122"/>
                <a:ea typeface="微软雅黑" panose="020B0503020204020204" charset="-122"/>
                <a:sym typeface="微软雅黑" panose="020B0503020204020204" charset="-122"/>
              </a:rPr>
              <a:t>add ax,</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2000" dirty="0" smtClean="0">
                <a:latin typeface="微软雅黑" panose="020B0503020204020204" charset="-122"/>
                <a:ea typeface="微软雅黑" panose="020B0503020204020204" charset="-122"/>
                <a:sym typeface="微软雅黑" panose="020B0503020204020204" charset="-122"/>
              </a:rPr>
              <a:t>        </a:t>
            </a:r>
            <a:endParaRPr lang="en-US" altLang="zh-CN" sz="2000" dirty="0" smtClean="0">
              <a:latin typeface="微软雅黑" panose="020B0503020204020204" charset="-122"/>
              <a:ea typeface="微软雅黑" panose="020B0503020204020204" charset="-122"/>
              <a:sym typeface="微软雅黑" panose="020B0503020204020204" charset="-122"/>
            </a:endParaRPr>
          </a:p>
          <a:p>
            <a:r>
              <a:rPr lang="en-US" altLang="zh-CN" sz="2000" dirty="0" smtClean="0">
                <a:latin typeface="微软雅黑" panose="020B0503020204020204" charset="-122"/>
                <a:ea typeface="微软雅黑" panose="020B0503020204020204" charset="-122"/>
                <a:sym typeface="微软雅黑" panose="020B0503020204020204" charset="-122"/>
              </a:rPr>
              <a:t>        add ax,</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000" dirty="0" smtClean="0">
                <a:latin typeface="微软雅黑" panose="020B0503020204020204" charset="-122"/>
                <a:ea typeface="微软雅黑" panose="020B0503020204020204" charset="-122"/>
                <a:sym typeface="微软雅黑" panose="020B0503020204020204" charset="-122"/>
              </a:rPr>
              <a:t>        </a:t>
            </a:r>
            <a:r>
              <a:rPr lang="en-US" altLang="zh-CN" sz="2000" dirty="0">
                <a:latin typeface="微软雅黑" panose="020B0503020204020204" charset="-122"/>
                <a:ea typeface="微软雅黑" panose="020B0503020204020204" charset="-122"/>
                <a:sym typeface="微软雅黑" panose="020B0503020204020204" charset="-122"/>
              </a:rPr>
              <a:t>add ax</a:t>
            </a:r>
            <a:r>
              <a:rPr lang="en-US" altLang="zh-CN" sz="2000" dirty="0" smtClean="0">
                <a:latin typeface="微软雅黑" panose="020B0503020204020204" charset="-122"/>
                <a:ea typeface="微软雅黑" panose="020B0503020204020204" charset="-122"/>
                <a:sym typeface="微软雅黑" panose="020B0503020204020204" charset="-122"/>
              </a:rPr>
              <a:t>,</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3]</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mov</a:t>
            </a:r>
            <a:r>
              <a:rPr lang="en-US" altLang="zh-CN" sz="2000" dirty="0">
                <a:latin typeface="微软雅黑" panose="020B0503020204020204" charset="-122"/>
                <a:ea typeface="微软雅黑" panose="020B0503020204020204" charset="-122"/>
                <a:sym typeface="微软雅黑" panose="020B0503020204020204" charset="-122"/>
              </a:rPr>
              <a:t> </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4]</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2000" dirty="0" smtClean="0">
                <a:latin typeface="微软雅黑" panose="020B0503020204020204" charset="-122"/>
                <a:ea typeface="微软雅黑" panose="020B0503020204020204" charset="-122"/>
                <a:sym typeface="微软雅黑" panose="020B0503020204020204" charset="-122"/>
              </a:rPr>
              <a:t>,</a:t>
            </a:r>
            <a:r>
              <a:rPr lang="en-US" altLang="zh-CN" sz="2000" dirty="0">
                <a:latin typeface="微软雅黑" panose="020B0503020204020204" charset="-122"/>
                <a:ea typeface="微软雅黑" panose="020B0503020204020204" charset="-122"/>
                <a:sym typeface="微软雅黑" panose="020B0503020204020204" charset="-122"/>
              </a:rPr>
              <a:t>ax</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add si,2</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cmp</a:t>
            </a:r>
            <a:r>
              <a:rPr lang="en-US" altLang="zh-CN" sz="2000" dirty="0">
                <a:latin typeface="微软雅黑" panose="020B0503020204020204" charset="-122"/>
                <a:ea typeface="微软雅黑" panose="020B0503020204020204" charset="-122"/>
                <a:sym typeface="微软雅黑" panose="020B0503020204020204" charset="-122"/>
              </a:rPr>
              <a:t> ax,200</a:t>
            </a:r>
            <a:endParaRPr lang="en-US" altLang="zh-CN" sz="2000" dirty="0">
              <a:latin typeface="微软雅黑" panose="020B0503020204020204" charset="-122"/>
              <a:ea typeface="微软雅黑" panose="020B0503020204020204" charset="-122"/>
              <a:sym typeface="微软雅黑" panose="020B0503020204020204" charset="-122"/>
            </a:endParaRPr>
          </a:p>
          <a:p>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5]</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2000" dirty="0" smtClean="0">
                <a:latin typeface="微软雅黑" panose="020B0503020204020204" charset="-122"/>
                <a:ea typeface="微软雅黑" panose="020B0503020204020204" charset="-122"/>
                <a:sym typeface="微软雅黑" panose="020B0503020204020204" charset="-122"/>
              </a:rPr>
              <a:t>again</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shr</a:t>
            </a:r>
            <a:r>
              <a:rPr lang="en-US" altLang="zh-CN" sz="2000" dirty="0">
                <a:latin typeface="微软雅黑" panose="020B0503020204020204" charset="-122"/>
                <a:ea typeface="微软雅黑" panose="020B0503020204020204" charset="-122"/>
                <a:sym typeface="微软雅黑" panose="020B0503020204020204" charset="-122"/>
              </a:rPr>
              <a:t> si,1</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smtClean="0">
                <a:latin typeface="微软雅黑" panose="020B0503020204020204" charset="-122"/>
                <a:ea typeface="微软雅黑" panose="020B0503020204020204" charset="-122"/>
                <a:sym typeface="微软雅黑" panose="020B0503020204020204" charset="-122"/>
              </a:rPr>
              <a:t>add </a:t>
            </a:r>
            <a:r>
              <a:rPr lang="en-US" altLang="zh-CN" sz="2000" dirty="0" err="1" smtClean="0">
                <a:latin typeface="微软雅黑" panose="020B0503020204020204" charset="-122"/>
                <a:ea typeface="微软雅黑" panose="020B0503020204020204" charset="-122"/>
                <a:sym typeface="微软雅黑" panose="020B0503020204020204" charset="-122"/>
              </a:rPr>
              <a:t>si</a:t>
            </a:r>
            <a:r>
              <a:rPr lang="en-US" altLang="zh-CN" sz="2000" dirty="0" smtClean="0">
                <a:latin typeface="微软雅黑" panose="020B0503020204020204" charset="-122"/>
                <a:ea typeface="微软雅黑" panose="020B0503020204020204" charset="-122"/>
                <a:sym typeface="微软雅黑" panose="020B0503020204020204" charset="-122"/>
              </a:rPr>
              <a:t>,</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000" dirty="0" smtClean="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000" dirty="0" smtClean="0">
                <a:solidFill>
                  <a:srgbClr val="639EF4"/>
                </a:solidFill>
                <a:latin typeface="微软雅黑" panose="020B0503020204020204" charset="-122"/>
                <a:ea typeface="微软雅黑" panose="020B0503020204020204" charset="-122"/>
                <a:sym typeface="微软雅黑" panose="020B0503020204020204" charset="-122"/>
              </a:rPr>
              <a:t>6]</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smtClean="0">
                <a:latin typeface="微软雅黑" panose="020B0503020204020204" charset="-122"/>
                <a:ea typeface="微软雅黑" panose="020B0503020204020204" charset="-122"/>
                <a:sym typeface="微软雅黑" panose="020B0503020204020204" charset="-122"/>
              </a:rPr>
              <a:t>       </a:t>
            </a:r>
            <a:r>
              <a:rPr lang="en-US" altLang="zh-CN" sz="2000" dirty="0" err="1" smtClean="0">
                <a:latin typeface="微软雅黑" panose="020B0503020204020204" charset="-122"/>
                <a:ea typeface="微软雅黑" panose="020B0503020204020204" charset="-122"/>
                <a:sym typeface="微软雅黑" panose="020B0503020204020204" charset="-122"/>
              </a:rPr>
              <a:t>mov</a:t>
            </a:r>
            <a:r>
              <a:rPr lang="en-US" altLang="zh-CN" sz="2000" dirty="0" smtClean="0">
                <a:latin typeface="微软雅黑" panose="020B0503020204020204" charset="-122"/>
                <a:ea typeface="微软雅黑" panose="020B0503020204020204" charset="-122"/>
                <a:sym typeface="微软雅黑" panose="020B0503020204020204" charset="-122"/>
              </a:rPr>
              <a:t> </a:t>
            </a:r>
            <a:r>
              <a:rPr lang="en-US" altLang="zh-CN" sz="2000" dirty="0" err="1" smtClean="0">
                <a:latin typeface="微软雅黑" panose="020B0503020204020204" charset="-122"/>
                <a:ea typeface="微软雅黑" panose="020B0503020204020204" charset="-122"/>
                <a:sym typeface="微软雅黑" panose="020B0503020204020204" charset="-122"/>
              </a:rPr>
              <a:t>n,si</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mov</a:t>
            </a:r>
            <a:r>
              <a:rPr lang="en-US" altLang="zh-CN" sz="2000" dirty="0">
                <a:latin typeface="微软雅黑" panose="020B0503020204020204" charset="-122"/>
                <a:ea typeface="微软雅黑" panose="020B0503020204020204" charset="-122"/>
                <a:sym typeface="微软雅黑" panose="020B0503020204020204" charset="-122"/>
              </a:rPr>
              <a:t> ax,4c00h</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a:t>
            </a:r>
            <a:r>
              <a:rPr lang="en-US" altLang="zh-CN" sz="2000" dirty="0" err="1">
                <a:latin typeface="微软雅黑" panose="020B0503020204020204" charset="-122"/>
                <a:ea typeface="微软雅黑" panose="020B0503020204020204" charset="-122"/>
                <a:sym typeface="微软雅黑" panose="020B0503020204020204" charset="-122"/>
              </a:rPr>
              <a:t>int</a:t>
            </a:r>
            <a:r>
              <a:rPr lang="en-US" altLang="zh-CN" sz="2000" dirty="0">
                <a:latin typeface="微软雅黑" panose="020B0503020204020204" charset="-122"/>
                <a:ea typeface="微软雅黑" panose="020B0503020204020204" charset="-122"/>
                <a:sym typeface="微软雅黑" panose="020B0503020204020204" charset="-122"/>
              </a:rPr>
              <a:t> 21h</a:t>
            </a:r>
            <a:endParaRPr lang="en-US" altLang="zh-CN" sz="2000" dirty="0">
              <a:latin typeface="微软雅黑" panose="020B0503020204020204" charset="-122"/>
              <a:ea typeface="微软雅黑" panose="020B0503020204020204" charset="-122"/>
              <a:sym typeface="微软雅黑" panose="020B0503020204020204" charset="-122"/>
            </a:endParaRPr>
          </a:p>
          <a:p>
            <a:r>
              <a:rPr lang="en-US" altLang="zh-CN" sz="2000" dirty="0">
                <a:latin typeface="微软雅黑" panose="020B0503020204020204" charset="-122"/>
                <a:ea typeface="微软雅黑" panose="020B0503020204020204" charset="-122"/>
                <a:sym typeface="微软雅黑" panose="020B0503020204020204" charset="-122"/>
              </a:rPr>
              <a:t>        end start</a:t>
            </a:r>
            <a:endParaRPr lang="zh-CN" altLang="en-US" sz="2000" dirty="0">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3"/>
            </p:custDataLst>
          </p:nvPr>
        </p:nvGrpSpPr>
        <p:grpSpPr>
          <a:xfrm>
            <a:off x="0" y="0"/>
            <a:ext cx="9144000" cy="490559"/>
            <a:chOff x="0" y="0"/>
            <a:chExt cx="9144000" cy="653499"/>
          </a:xfrm>
        </p:grpSpPr>
        <p:sp>
          <p:nvSpPr>
            <p:cNvPr id="5" name="TitleBackground"/>
            <p:cNvSpPr/>
            <p:nvPr>
              <p:custDataLst>
                <p:tags r:id="rId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7"/>
              </p:custDataLst>
            </p:nvPr>
          </p:nvSpPr>
          <p:spPr>
            <a:xfrm>
              <a:off x="1525905" y="145498"/>
              <a:ext cx="2286000" cy="508001"/>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12</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0"/>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RAINPROBLEM" val="FillBlank"/>
  <p:tag name="PROBLEMBLANKKEYWORD" val="填空"/>
  <p:tag name="PROBLEMSCORE" val="12.0"/>
  <p:tag name="PROBLEMBLANK" val="[{&quot;num&quot;:1,&quot;caseSensitive&quot;:false,&quot;fuzzyMatch&quot;:false,&quot;Score&quot;:2.0,&quot;answers&quot;:[&quot;[si+0]&quot;,&quot;[SI+0]&quot;]},{&quot;num&quot;:2,&quot;caseSensitive&quot;:false,&quot;fuzzyMatch&quot;:false,&quot;Score&quot;:2.0,&quot;answers&quot;:[&quot;[si+2&quot;,&quot;[SI+2]&quot;]},{&quot;num&quot;:3,&quot;caseSensitive&quot;:false,&quot;fuzzyMatch&quot;:false,&quot;Score&quot;:2.0,&quot;answers&quot;:[&quot;[si+4]&quot;,&quot;[SI+4]&quot;]},{&quot;num&quot;:4,&quot;caseSensitive&quot;:false,&quot;fuzzyMatch&quot;:false,&quot;Score&quot;:2.0,&quot;answers&quot;:[&quot;[si+6]&quot;,&quot;[SI+6]&quot;]},{&quot;num&quot;:5,&quot;caseSensitive&quot;:false,&quot;fuzzyMatch&quot;:false,&quot;Score&quot;:2.0,&quot;answers&quot;:[&quot;jle&quot;,&quot;JLE&quot;,&quot;&quot;]},{&quot;num&quot;:6,&quot;caseSensitive&quot;:false,&quot;fuzzyMatch&quot;:false,&quot;Score&quot;:2.0,&quot;answers&quot;:[&quot;3&quot;]}]"/>
</p:tagLst>
</file>

<file path=ppt/tags/tag11.xml><?xml version="1.0" encoding="utf-8"?>
<p:tagLst xmlns:p="http://schemas.openxmlformats.org/presentationml/2006/main">
  <p:tag name="KSO_WM_UNIT_TABLE_BEAUTIFY" val="smartTable{b056c242-fcbf-4e6b-a340-61759a945925}"/>
</p:tagLst>
</file>

<file path=ppt/tags/tag12.xml><?xml version="1.0" encoding="utf-8"?>
<p:tagLst xmlns:p="http://schemas.openxmlformats.org/presentationml/2006/main">
  <p:tag name="KSO_WPP_MARK_KEY" val="79fb5fc9-14e3-486b-aedc-7b37938bdb87"/>
  <p:tag name="COMMONDATA" val="eyJoZGlkIjoiMGU1MWNmNzkzNzZlOTYzYzIyMGI4NjQyMGNlMDgwNWIifQ=="/>
</p:tagLst>
</file>

<file path=ppt/tags/tag2.xml><?xml version="1.0" encoding="utf-8"?>
<p:tagLst xmlns:p="http://schemas.openxmlformats.org/presentationml/2006/main">
  <p:tag name="RAINPROBLEM" val="ProblemBody"/>
</p:tagLst>
</file>

<file path=ppt/tags/tag3.xml><?xml version="1.0" encoding="utf-8"?>
<p:tagLst xmlns:p="http://schemas.openxmlformats.org/presentationml/2006/main">
  <p:tag name="RAINPROBLEM" val="ProblemSubmit"/>
  <p:tag name="RAINPROBLEMTYPE" val="FillBlank"/>
</p:tagLst>
</file>

<file path=ppt/tags/tag4.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ProblemSetting"/>
  <p:tag name="RAINPROBLEMTYPE" val="FillBlank"/>
</p:tagLst>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2671</Words>
  <Application>WPS 演示</Application>
  <PresentationFormat>全屏显示(4:3)</PresentationFormat>
  <Paragraphs>231</Paragraphs>
  <Slides>17</Slides>
  <Notes>0</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宋体</vt:lpstr>
      <vt:lpstr>Wingdings</vt:lpstr>
      <vt:lpstr>Wingdings 2</vt:lpstr>
      <vt:lpstr>Wingdings</vt:lpstr>
      <vt:lpstr>黑体</vt:lpstr>
      <vt:lpstr>Times New Roman</vt:lpstr>
      <vt:lpstr>Gulim</vt:lpstr>
      <vt:lpstr>Symbol</vt:lpstr>
      <vt:lpstr>微软雅黑</vt:lpstr>
      <vt:lpstr>Lucida Console</vt:lpstr>
      <vt:lpstr>楷体_GB2312</vt:lpstr>
      <vt:lpstr>新宋体</vt:lpstr>
      <vt:lpstr>Lucida Sans Unicode</vt:lpstr>
      <vt:lpstr>Constantia</vt:lpstr>
      <vt:lpstr>Arial Unicode MS</vt:lpstr>
      <vt:lpstr>Calibri</vt:lpstr>
      <vt:lpstr>Malgun Gothic</vt:lpstr>
      <vt:lpstr>流畅</vt:lpstr>
      <vt:lpstr>PowerPoint 演示文稿</vt:lpstr>
      <vt:lpstr>4.3  循环程序设计</vt:lpstr>
      <vt:lpstr>例：求1+2+3+…+100</vt:lpstr>
      <vt:lpstr>例：求1+2+3+…+100</vt:lpstr>
      <vt:lpstr>例：求1+2+3+…+100</vt:lpstr>
      <vt:lpstr>PowerPoint 演示文稿</vt:lpstr>
      <vt:lpstr>【例4.5】编写程序，求某班程序设计课程考试的平均分和最高分。</vt:lpstr>
      <vt:lpstr>PowerPoint 演示文稿</vt:lpstr>
      <vt:lpstr>PowerPoint 演示文稿</vt:lpstr>
      <vt:lpstr>PowerPoint 演示文稿</vt:lpstr>
      <vt:lpstr>PowerPoint 演示文稿</vt:lpstr>
      <vt:lpstr>【例4.6】设某数列的开始三个元素值为0、0、1，从第四个元素起，每个元素为其前三个元素之和。编写程序，求出该数列的后续元素，直至所求出的元素值大于200时结束，并记下此时数列元素的个数。</vt:lpstr>
      <vt:lpstr>冒泡法</vt:lpstr>
      <vt:lpstr>冒泡法的排序过程</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8086指令系统</dc:title>
  <dc:creator>Lenovo</dc:creator>
  <cp:lastModifiedBy>Administrator</cp:lastModifiedBy>
  <cp:revision>467</cp:revision>
  <dcterms:created xsi:type="dcterms:W3CDTF">2018-11-29T03:46:00Z</dcterms:created>
  <dcterms:modified xsi:type="dcterms:W3CDTF">2023-12-08T07:15:48Z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1A01283699DE494FAAB0B10BBD082549_13</vt:lpwstr>
  </property>
  <property fmtid="{D5CDD505-2E9C-101B-9397-08002B2CF9AE}" pid="3" name="KSOProductBuildVer">
    <vt:lpwstr>2052-12.1.0.15990</vt:lpwstr>
  </property>
</Properties>
</file>