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12" r:id="rId3"/>
    <p:sldId id="820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47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59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43" r:id="rId39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6600"/>
    <a:srgbClr val="FAC6BA"/>
    <a:srgbClr val="FF0000"/>
    <a:srgbClr val="FF0066"/>
    <a:srgbClr val="CC3300"/>
    <a:srgbClr val="0000FF"/>
    <a:srgbClr val="FF00FF"/>
    <a:srgbClr val="66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8" autoAdjust="0"/>
  </p:normalViewPr>
  <p:slideViewPr>
    <p:cSldViewPr>
      <p:cViewPr>
        <p:scale>
          <a:sx n="70" d="100"/>
          <a:sy n="70" d="100"/>
        </p:scale>
        <p:origin x="19" y="-106"/>
      </p:cViewPr>
      <p:guideLst>
        <p:guide orient="horz" pos="2092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Freeform 5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9" name="Group 15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1621060" y="764704"/>
            <a:ext cx="56946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汇编语言程序设计</a:t>
            </a:r>
            <a:endParaRPr lang="zh-CN" alt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buClrTx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buClrTx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buClrTx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buClrTx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7C6F3C6-4A61-472F-93AA-558680195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15AE3C21-126C-4EFA-9970-42F86BDCD497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ea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ea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/>
          <p:nvPr/>
        </p:nvSpPr>
        <p:spPr>
          <a:xfrm>
            <a:off x="4067810" y="2637155"/>
            <a:ext cx="3784600" cy="1368425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</a:pPr>
            <a:r>
              <a:rPr lang="zh-CN" altLang="en-US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汇编语言程序格式</a:t>
            </a:r>
            <a:endParaRPr lang="zh-CN" altLang="en-US" sz="3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323528" y="239823"/>
            <a:ext cx="4464496" cy="4033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1" dirty="0">
                <a:latin typeface="宋体" panose="02010600030101010101" pitchFamily="2" charset="-122"/>
              </a:rPr>
              <a:t>【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例</a:t>
            </a:r>
            <a:r>
              <a:rPr kumimoji="1" lang="en-US" altLang="zh-CN" sz="1800" b="1" dirty="0">
                <a:latin typeface="宋体" panose="02010600030101010101" pitchFamily="2" charset="-122"/>
              </a:rPr>
              <a:t>】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有两个模块，各模块段定义如下</a:t>
            </a:r>
            <a:endParaRPr kumimoji="1" lang="zh-CN" altLang="en-US" sz="18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宋体" panose="02010600030101010101" pitchFamily="2" charset="-122"/>
              </a:rPr>
              <a:t>模块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：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宋体" panose="02010600030101010101" pitchFamily="2" charset="-122"/>
              </a:rPr>
              <a:t>		      ┆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DATA1	SEGMENT   PARA  PUBLIC ‘DATA1’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M1	DB  45H  DUP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0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）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DATA1	ENDS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DATA2	SEGMENT  PARA  COMMON ‘DATA2’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N1       DB  102H  DUP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0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）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DATA2	ENDS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END </a:t>
            </a: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4667133" y="620688"/>
            <a:ext cx="4392488" cy="5139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宋体" panose="02010600030101010101" pitchFamily="2" charset="-122"/>
              </a:rPr>
              <a:t>模块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：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宋体" panose="02010600030101010101" pitchFamily="2" charset="-122"/>
              </a:rPr>
              <a:t>		┆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DATA1	SEGMENT  PARA  PUBLIC ‘DATA1’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M2	DB  104H DUP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11H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）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DATA1	ENDS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DATA2	SEGMENT  PARA  COMMON ‘DATA2’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N2	DB  105H DUP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0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）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DATA2	ENDS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DATA3	SEGMENT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T1	DB  50H DUP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20H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）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DATA3	ENDS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宋体" panose="02010600030101010101" pitchFamily="2" charset="-122"/>
              </a:rPr>
              <a:t>END</a:t>
            </a: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63713" y="1772816"/>
          <a:ext cx="5502233" cy="484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位图图像" r:id="rId1" imgW="3562350" imgH="3648075" progId="PBrush">
                  <p:embed/>
                </p:oleObj>
              </mc:Choice>
              <mc:Fallback>
                <p:oleObj name="位图图像" r:id="rId1" imgW="3562350" imgH="3648075" progId="PBrush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713" y="1772816"/>
                        <a:ext cx="5502233" cy="484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4"/>
          <p:cNvSpPr>
            <a:spLocks noChangeArrowheads="1"/>
          </p:cNvSpPr>
          <p:nvPr/>
        </p:nvSpPr>
        <p:spPr bwMode="auto">
          <a:xfrm>
            <a:off x="304800" y="609600"/>
            <a:ext cx="851567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ea typeface="宋体" panose="02010600030101010101" pitchFamily="2" charset="-122"/>
              </a:rPr>
              <a:t>◆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假定伪指令</a:t>
            </a:r>
            <a:r>
              <a:rPr kumimoji="1" lang="en-US" altLang="zh-CN" sz="2800" b="1" dirty="0">
                <a:ea typeface="宋体" panose="02010600030101010101" pitchFamily="2" charset="-122"/>
              </a:rPr>
              <a:t>ASSUME</a:t>
            </a:r>
            <a:endParaRPr kumimoji="1" lang="en-US" altLang="zh-CN" sz="2800" b="1" dirty="0"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ASSUME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段寄存器：段名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，段寄存器：段名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建立段寄存器与段之间的对应关系。该伪指令一般出现在代码段中。</a:t>
            </a:r>
            <a:r>
              <a:rPr kumimoji="1" lang="zh-CN" altLang="en-US" sz="2000" dirty="0"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DATA1	SEGMENT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	DB  1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DATA1	ENDS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CODE	SEGMENT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ASSUME	DS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CODE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┆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229200"/>
            <a:ext cx="756084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其中段寄存器名必须是</a:t>
            </a:r>
            <a:r>
              <a:rPr kumimoji="1" lang="en-US" altLang="zh-CN" sz="2000" b="1" dirty="0"/>
              <a:t>CS ,DS,ES </a:t>
            </a:r>
            <a:r>
              <a:rPr kumimoji="1" lang="zh-CN" altLang="en-US" sz="2000" b="1" dirty="0"/>
              <a:t>和</a:t>
            </a:r>
            <a:r>
              <a:rPr kumimoji="1" lang="en-US" altLang="zh-CN" sz="2000" b="1" dirty="0"/>
              <a:t>SS(</a:t>
            </a:r>
            <a:r>
              <a:rPr kumimoji="1" lang="zh-CN" altLang="en-US" sz="2000" b="1" dirty="0"/>
              <a:t>对于</a:t>
            </a:r>
            <a:r>
              <a:rPr kumimoji="1" lang="en-US" altLang="zh-CN" sz="2000" b="1" dirty="0"/>
              <a:t>386 </a:t>
            </a:r>
            <a:r>
              <a:rPr kumimoji="1" lang="zh-CN" altLang="en-US" sz="2000" b="1" dirty="0"/>
              <a:t>及后继机型还有</a:t>
            </a:r>
            <a:r>
              <a:rPr kumimoji="1" lang="en-US" altLang="zh-CN" sz="2000" b="1" dirty="0"/>
              <a:t>FS </a:t>
            </a:r>
            <a:r>
              <a:rPr kumimoji="1" lang="zh-CN" altLang="en-US" sz="2000" b="1" dirty="0"/>
              <a:t>和</a:t>
            </a:r>
            <a:r>
              <a:rPr kumimoji="1" lang="en-US" altLang="zh-CN" sz="2000" b="1" dirty="0"/>
              <a:t>GS)</a:t>
            </a:r>
            <a:r>
              <a:rPr kumimoji="1" lang="zh-CN" altLang="en-US" sz="2000" b="1" dirty="0"/>
              <a:t>中的一个。段名必须是由</a:t>
            </a:r>
            <a:r>
              <a:rPr kumimoji="1" lang="en-US" altLang="zh-CN" sz="2000" b="1" dirty="0"/>
              <a:t>SEGMENT</a:t>
            </a:r>
            <a:r>
              <a:rPr kumimoji="1" lang="zh-CN" altLang="en-US" sz="2000" b="1" dirty="0"/>
              <a:t>定义的段中的段名。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95605" y="1268730"/>
            <a:ext cx="7369175" cy="38061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3    </a:t>
            </a:r>
            <a:r>
              <a:rPr lang="zh-CN" altLang="en-US" sz="2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源程序结束伪指令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在源程序各段都定义完成后，必须用源程序结束伪指令来结束整个源程序，其格式如下：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END  [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指令标号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其中的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指令标号为程序入口指令的标号。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073015" cy="563880"/>
          </a:xfrm>
        </p:spPr>
        <p:txBody>
          <a:bodyPr/>
          <a:lstStyle/>
          <a:p>
            <a:r>
              <a:rPr lang="zh-CN" altLang="zh-CN" sz="2800" dirty="0" smtClean="0">
                <a:sym typeface="+mn-ea"/>
              </a:rPr>
              <a:t>源程序框架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完整段定义结构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57200" y="980440"/>
            <a:ext cx="7101840" cy="572452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000" b="1" dirty="0" smtClean="0">
                <a:sym typeface="+mn-ea"/>
              </a:rPr>
              <a:t>一个包含堆栈段、数据段和代码段的源程序框架结构如下：</a:t>
            </a:r>
            <a:endParaRPr lang="zh-CN" altLang="zh-CN" sz="2000" b="1" dirty="0" smtClean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sz="2000" b="1" dirty="0" smtClean="0"/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SSEG  SEGMENT  STACK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</a:t>
            </a:r>
            <a:r>
              <a:rPr lang="zh-CN" altLang="zh-CN" sz="2000" b="1" dirty="0" smtClean="0">
                <a:latin typeface="+mn-ea"/>
              </a:rPr>
              <a:t>…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SSEG  ENDS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DSEG  SEGMENT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</a:t>
            </a:r>
            <a:r>
              <a:rPr lang="zh-CN" altLang="zh-CN" sz="2000" b="1" dirty="0" smtClean="0">
                <a:latin typeface="+mn-ea"/>
              </a:rPr>
              <a:t>…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DSEG  ENDS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CSEG  SEGMENT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ASSUME  CS:CSEG,DS:DSEG,SS:SSEG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START: MOV  AX,DSEG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   MOV  DS,AX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   </a:t>
            </a:r>
            <a:r>
              <a:rPr lang="zh-CN" altLang="zh-CN" sz="2000" b="1" dirty="0" smtClean="0">
                <a:latin typeface="+mn-ea"/>
              </a:rPr>
              <a:t>…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   MOV  AH, 4CH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       INT  21H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CSEG  ENDS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  END  START</a:t>
            </a:r>
            <a:endParaRPr lang="zh-CN" altLang="zh-CN" sz="20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040560" cy="628808"/>
          </a:xfrm>
        </p:spPr>
        <p:txBody>
          <a:bodyPr/>
          <a:lstStyle/>
          <a:p>
            <a:r>
              <a:rPr lang="zh-CN" altLang="zh-CN" sz="2800" dirty="0" smtClean="0">
                <a:sym typeface="+mn-ea"/>
              </a:rPr>
              <a:t>源程序框架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简化段定义结构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91857"/>
            <a:ext cx="8568630" cy="5706745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前面介绍了完整的段定义格式，用完整段定义格式虽然可以控制段的各种属性，但程序员很少使用。现在的汇编程序提供了一种简化的段定义方式，它使定义段更简单、方便。具体形式如下：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.MODEL  SMALL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定义存储模式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.STACK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定义堆栈段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.DATA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             	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定义数据段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	</a:t>
            </a:r>
            <a:r>
              <a:rPr lang="en-US" altLang="zh-CN" sz="20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		;</a:t>
            </a:r>
            <a:r>
              <a:rPr lang="zh-CN" altLang="en-US" sz="20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定义数据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.CODE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             	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定义代码段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start:</a:t>
            </a:r>
            <a:endParaRPr lang="en-US" altLang="zh-CN" sz="2000" kern="120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MOV AX,@DATA 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程序起始点，并建立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DS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SS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内容</a:t>
            </a:r>
            <a:endParaRPr lang="en-US" altLang="zh-CN" sz="2000" kern="120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MOV DS,AX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        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                       	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程序代码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MOV AX,4C00H            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程序结束点，返回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INT  21H         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			</a:t>
            </a:r>
            <a:endParaRPr lang="en-US" altLang="zh-CN" sz="2000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...	              	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子程序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120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END   start</a:t>
            </a:r>
            <a:r>
              <a:rPr lang="en-US" altLang="zh-CN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             		;</a:t>
            </a:r>
            <a:r>
              <a:rPr lang="zh-CN" altLang="en-US" sz="20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汇编结束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BFF9C-1BD5-4E01-A2D9-531E0825C0E6}" type="slidenum">
              <a:rPr lang="en-US" altLang="zh-CN"/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179512" y="2792093"/>
            <a:ext cx="7787640" cy="1656715"/>
            <a:chOff x="510" y="5173"/>
            <a:chExt cx="12264" cy="2609"/>
          </a:xfrm>
        </p:grpSpPr>
        <p:sp>
          <p:nvSpPr>
            <p:cNvPr id="6" name="矩形 5"/>
            <p:cNvSpPr/>
            <p:nvPr/>
          </p:nvSpPr>
          <p:spPr>
            <a:xfrm>
              <a:off x="510" y="6194"/>
              <a:ext cx="5443" cy="1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5975" y="5627"/>
              <a:ext cx="3833" cy="9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arrow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9886" y="5173"/>
              <a:ext cx="2888" cy="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sym typeface="+mn-ea"/>
                </a:rPr>
                <a:t>.STARTUP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9573" y="4056425"/>
            <a:ext cx="7740650" cy="1405255"/>
            <a:chOff x="510" y="7270"/>
            <a:chExt cx="12190" cy="2213"/>
          </a:xfrm>
        </p:grpSpPr>
        <p:sp>
          <p:nvSpPr>
            <p:cNvPr id="7" name="矩形 6"/>
            <p:cNvSpPr/>
            <p:nvPr/>
          </p:nvSpPr>
          <p:spPr>
            <a:xfrm>
              <a:off x="510" y="8349"/>
              <a:ext cx="5443" cy="1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952" y="7555"/>
              <a:ext cx="3833" cy="9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arrow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9886" y="7270"/>
              <a:ext cx="2814" cy="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sym typeface="+mn-ea"/>
                </a:rPr>
                <a:t>.EXIT 0</a:t>
              </a:r>
              <a:r>
                <a:rPr lang="en-US" altLang="zh-CN" b="1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sym typeface="+mn-ea"/>
                </a:rPr>
                <a:t> 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3920" y="836712"/>
            <a:ext cx="7595235" cy="53282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2.3.3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变量定义与存储空间分配伪指令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这类伪指令主要用在堆栈段和数据段中。其伪指令格式如下：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[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变量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]  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类型定义操作符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数据项或表达式列表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类型定义操作符有以下几种：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DB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——定义字节类型。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DW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——定义字类型。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DD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——定义双字类型。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DQ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——定义四字类型。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DT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——定义十字节类型。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1460" y="1125220"/>
            <a:ext cx="4104516" cy="55156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分析以下数据段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+mn-ea"/>
              </a:rPr>
              <a:t>   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DSEG  SEGMENT</a:t>
            </a:r>
            <a:endParaRPr lang="zh-CN" altLang="zh-CN" sz="18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  VAR1  DB  46H</a:t>
            </a:r>
            <a:endParaRPr lang="zh-CN" altLang="zh-CN" sz="18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  VAR2  DW  2A05H</a:t>
            </a:r>
            <a:endParaRPr lang="zh-CN" altLang="zh-CN" sz="18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  VAR3  DB  26*3,-53,00101001B</a:t>
            </a:r>
            <a:endParaRPr lang="zh-CN" altLang="zh-CN" sz="18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  VAR4  DW  12H,0A186H</a:t>
            </a:r>
            <a:endParaRPr lang="zh-CN" altLang="zh-CN" sz="1800" b="1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b="1" dirty="0" smtClean="0">
                <a:latin typeface="+mn-ea"/>
              </a:rPr>
              <a:t> DSEG  ENDS</a:t>
            </a:r>
            <a:endParaRPr lang="zh-CN" altLang="zh-CN" sz="1800" b="1" dirty="0" smtClean="0">
              <a:latin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888" y="1700808"/>
          <a:ext cx="5872112" cy="481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1" imgW="4258945" imgH="2607945" progId="Visio.Drawing.11">
                  <p:embed/>
                </p:oleObj>
              </mc:Choice>
              <mc:Fallback>
                <p:oleObj name="Visio" r:id="rId1" imgW="4258945" imgH="26079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88" y="1700808"/>
                        <a:ext cx="5872112" cy="481414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37160" y="1053465"/>
            <a:ext cx="6667088" cy="4391759"/>
          </a:xfrm>
          <a:prstGeom prst="rect">
            <a:avLst/>
          </a:prstGeom>
        </p:spPr>
        <p:txBody>
          <a:bodyPr vert="horz">
            <a:normAutofit fontScale="95000"/>
          </a:bodyPr>
          <a:lstStyle/>
          <a:p>
            <a:pPr marL="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字符变量及字符串也是程序设计中常用的数据。试分析以下字符变量及字符串定义语句。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CHAR1  DB  ′B′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CHAR2  DB  52H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STR1  DB  ′C′,′o′,′m′,′p′,′u′,′t′,′e′, ′r′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STR2  DB  ′program′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字符在计算机中以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码表示，一个字符的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码占用主存的一个字节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无论是单字符变量，还是字符串，都必须按字节类型定义。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876256" y="1053465"/>
          <a:ext cx="18370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9398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42H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XXX+1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52H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XXX+2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43H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XXX+3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XXX+4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XXX+5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XXX+6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XXX+7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XXX+8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39181" y="188640"/>
            <a:ext cx="8842779" cy="66693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汇编语言中规定用问号（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）来为变量或数组元素分配存储空间。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2.3】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下列语句为变量及数组分配存储空间。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VAR5  DB  ?  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VAR6  DW  ?,?,?,?,?,?,?,?,?,? 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VAR7  DB  50,?,35H,?,?  </a:t>
            </a:r>
            <a:endParaRPr lang="zh-CN" altLang="zh-CN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当数组元素较多，且元素值按一定的规律重复时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，可使用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重复操作符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重复次数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DUP(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数据项或表达式列表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2.4】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采用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DUP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操作符的数组定义。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ARR1  DB  100  DUP(?)</a:t>
            </a:r>
            <a:endParaRPr lang="zh-CN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ARR2  DW  50  DUP(0)</a:t>
            </a:r>
            <a:endParaRPr lang="zh-CN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ARR3  DB  5  DUP(12H,86H)</a:t>
            </a:r>
            <a:endParaRPr lang="zh-CN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ARR4  DB  65H,3  DUP(4AH,05H),30H</a:t>
            </a:r>
            <a:endParaRPr lang="en-US" altLang="zh-CN" b="1" dirty="0" smtClean="0">
              <a:latin typeface="+mn-ea"/>
              <a:sym typeface="+mn-ea"/>
            </a:endParaRPr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2.5】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定义一个大小为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个字的堆栈。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解：</a:t>
            </a:r>
            <a:r>
              <a:rPr lang="en-US" altLang="zh-CN" b="1" dirty="0" smtClean="0">
                <a:latin typeface="+mn-ea"/>
                <a:sym typeface="+mn-ea"/>
              </a:rPr>
              <a:t>SSEG  SEGMENT  STACK</a:t>
            </a:r>
            <a:endParaRPr lang="zh-CN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  DW  32  DUP(?)       ;为堆栈分配32</a:t>
            </a:r>
            <a:r>
              <a:rPr lang="zh-CN" altLang="zh-CN" b="1" dirty="0" smtClean="0">
                <a:latin typeface="+mn-ea"/>
                <a:sym typeface="+mn-ea"/>
              </a:rPr>
              <a:t>个字的存储空间</a:t>
            </a:r>
            <a:endParaRPr lang="zh-CN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+mn-ea"/>
                <a:sym typeface="+mn-ea"/>
              </a:rPr>
              <a:t>    SSEG  ENDS</a:t>
            </a:r>
            <a:endParaRPr lang="en-US" altLang="zh-CN" b="1" dirty="0" smtClean="0">
              <a:latin typeface="+mn-ea"/>
            </a:endParaRPr>
          </a:p>
          <a:p>
            <a:pPr marL="514350" lvl="0" indent="-514350" algn="l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 注意：</a:t>
            </a:r>
            <a:r>
              <a:rPr lang="en-US" altLang="zh-CN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8086</a:t>
            </a:r>
            <a:r>
              <a:rPr lang="zh-CN" altLang="zh-CN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系统规定，数据进、出栈操作均按字进行，因此，通常按字类型（</a:t>
            </a:r>
            <a:r>
              <a:rPr lang="en-US" altLang="zh-CN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DW</a:t>
            </a:r>
            <a:r>
              <a:rPr lang="zh-CN" altLang="zh-CN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）定义堆栈空间</a:t>
            </a:r>
            <a:r>
              <a:rPr lang="zh-CN" altLang="en-US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908720"/>
            <a:ext cx="5346065" cy="333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1520" y="260648"/>
            <a:ext cx="8568952" cy="6597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一些属性运算符可以与变量或标号组成特殊的属性表达式。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1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OFFSET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运算符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OFFSET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用于取变量或标号的段内偏移地址，其使用方式为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OFFSET 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变量或标号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2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SEG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运算符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SEG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运算符用于取变量或标号的段地址，其使用方式为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SEG 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变量或标号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3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PTR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运算符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PTR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运算符用于重新指定变量、标号或地址表达式的访问类型，其使用方式为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新类型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PTR 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变量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标号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地址表达式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可重新指定的新类型有：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BYTE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——字节类型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WORD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——字类型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DWORD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——双字类型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NEAR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——近类型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FAR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——远类型</a:t>
            </a:r>
            <a:endParaRPr lang="zh-CN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</a:pP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/>
          <p:nvPr/>
        </p:nvSpPr>
        <p:spPr>
          <a:xfrm>
            <a:off x="228600" y="23622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7"/>
          <p:cNvSpPr/>
          <p:nvPr/>
        </p:nvSpPr>
        <p:spPr>
          <a:xfrm>
            <a:off x="228600" y="2362200"/>
            <a:ext cx="1104900" cy="3667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编辑程序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6388" name="Oval 8"/>
          <p:cNvSpPr/>
          <p:nvPr/>
        </p:nvSpPr>
        <p:spPr>
          <a:xfrm>
            <a:off x="1676400" y="2057400"/>
            <a:ext cx="1143000" cy="990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9"/>
          <p:cNvSpPr/>
          <p:nvPr/>
        </p:nvSpPr>
        <p:spPr>
          <a:xfrm>
            <a:off x="1790700" y="2209800"/>
            <a:ext cx="8763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. ASM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6390" name="Rectangle 10"/>
          <p:cNvSpPr/>
          <p:nvPr/>
        </p:nvSpPr>
        <p:spPr>
          <a:xfrm>
            <a:off x="3200400" y="22860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391" name="Rectangle 11"/>
          <p:cNvSpPr/>
          <p:nvPr/>
        </p:nvSpPr>
        <p:spPr>
          <a:xfrm>
            <a:off x="3200400" y="2286000"/>
            <a:ext cx="1104900" cy="3667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汇编程序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6392" name="Oval 12"/>
          <p:cNvSpPr/>
          <p:nvPr/>
        </p:nvSpPr>
        <p:spPr>
          <a:xfrm>
            <a:off x="4648200" y="1981200"/>
            <a:ext cx="1143000" cy="990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3" name="Rectangle 13"/>
          <p:cNvSpPr/>
          <p:nvPr/>
        </p:nvSpPr>
        <p:spPr>
          <a:xfrm>
            <a:off x="4762500" y="2133600"/>
            <a:ext cx="82232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. OBJ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6394" name="Rectangle 14"/>
          <p:cNvSpPr/>
          <p:nvPr/>
        </p:nvSpPr>
        <p:spPr>
          <a:xfrm>
            <a:off x="6172200" y="22860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395" name="Rectangle 15"/>
          <p:cNvSpPr/>
          <p:nvPr/>
        </p:nvSpPr>
        <p:spPr>
          <a:xfrm>
            <a:off x="6172200" y="2286000"/>
            <a:ext cx="1104900" cy="3667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连接程序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6396" name="Oval 16"/>
          <p:cNvSpPr/>
          <p:nvPr/>
        </p:nvSpPr>
        <p:spPr>
          <a:xfrm>
            <a:off x="7620000" y="1981200"/>
            <a:ext cx="1143000" cy="990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7" name="Rectangle 17"/>
          <p:cNvSpPr/>
          <p:nvPr/>
        </p:nvSpPr>
        <p:spPr>
          <a:xfrm>
            <a:off x="7734300" y="2133600"/>
            <a:ext cx="83502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. EXE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6398" name="Line 18"/>
          <p:cNvSpPr/>
          <p:nvPr/>
        </p:nvSpPr>
        <p:spPr>
          <a:xfrm>
            <a:off x="1295400" y="25146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6399" name="Line 19"/>
          <p:cNvSpPr/>
          <p:nvPr/>
        </p:nvSpPr>
        <p:spPr>
          <a:xfrm>
            <a:off x="2819400" y="25146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6400" name="Line 20"/>
          <p:cNvSpPr/>
          <p:nvPr/>
        </p:nvSpPr>
        <p:spPr>
          <a:xfrm>
            <a:off x="4267200" y="25146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6401" name="Line 21"/>
          <p:cNvSpPr/>
          <p:nvPr/>
        </p:nvSpPr>
        <p:spPr>
          <a:xfrm>
            <a:off x="5791200" y="25146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6402" name="Line 22"/>
          <p:cNvSpPr/>
          <p:nvPr/>
        </p:nvSpPr>
        <p:spPr>
          <a:xfrm>
            <a:off x="7239000" y="25146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6403" name="AutoShape 23"/>
          <p:cNvSpPr/>
          <p:nvPr/>
        </p:nvSpPr>
        <p:spPr>
          <a:xfrm>
            <a:off x="228600" y="3048000"/>
            <a:ext cx="1219200" cy="762000"/>
          </a:xfrm>
          <a:prstGeom prst="wedgeEllipseCallout">
            <a:avLst>
              <a:gd name="adj1" fmla="val 2472"/>
              <a:gd name="adj2" fmla="val -82292"/>
            </a:avLst>
          </a:prstGeom>
          <a:solidFill>
            <a:srgbClr val="800000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404" name="AutoShape 24"/>
          <p:cNvSpPr/>
          <p:nvPr/>
        </p:nvSpPr>
        <p:spPr>
          <a:xfrm>
            <a:off x="3200400" y="2971800"/>
            <a:ext cx="1219200" cy="685800"/>
          </a:xfrm>
          <a:prstGeom prst="wedgeEllipseCallout">
            <a:avLst>
              <a:gd name="adj1" fmla="val -1042"/>
              <a:gd name="adj2" fmla="val -87037"/>
            </a:avLst>
          </a:prstGeom>
          <a:solidFill>
            <a:srgbClr val="800000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405" name="AutoShape 25"/>
          <p:cNvSpPr/>
          <p:nvPr/>
        </p:nvSpPr>
        <p:spPr>
          <a:xfrm>
            <a:off x="6172200" y="2971800"/>
            <a:ext cx="1219200" cy="685800"/>
          </a:xfrm>
          <a:prstGeom prst="wedgeEllipseCallout">
            <a:avLst>
              <a:gd name="adj1" fmla="val -3255"/>
              <a:gd name="adj2" fmla="val -85185"/>
            </a:avLst>
          </a:prstGeom>
          <a:solidFill>
            <a:srgbClr val="800000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406" name="Rectangle 26"/>
          <p:cNvSpPr/>
          <p:nvPr/>
        </p:nvSpPr>
        <p:spPr>
          <a:xfrm>
            <a:off x="381000" y="3267075"/>
            <a:ext cx="990600" cy="31091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Times New Roman" panose="02020603050405020304" pitchFamily="18" charset="0"/>
              </a:rPr>
              <a:t>Edit </a:t>
            </a:r>
            <a:r>
              <a:rPr lang="zh-CN" altLang="en-US" sz="2000" b="1" dirty="0">
                <a:effectLst/>
                <a:latin typeface="Times New Roman" panose="02020603050405020304" pitchFamily="18" charset="0"/>
              </a:rPr>
              <a:t>等</a:t>
            </a:r>
            <a:endParaRPr lang="zh-CN" altLang="en-US" sz="20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6407" name="Rectangle 27"/>
          <p:cNvSpPr/>
          <p:nvPr/>
        </p:nvSpPr>
        <p:spPr>
          <a:xfrm>
            <a:off x="3089275" y="3200400"/>
            <a:ext cx="1441450" cy="28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effectLst/>
                <a:latin typeface="Times New Roman" panose="02020603050405020304" pitchFamily="18" charset="0"/>
              </a:rPr>
              <a:t>MASM.EXE</a:t>
            </a:r>
            <a:endParaRPr lang="en-US" altLang="zh-CN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6408" name="Rectangle 28"/>
          <p:cNvSpPr/>
          <p:nvPr/>
        </p:nvSpPr>
        <p:spPr>
          <a:xfrm>
            <a:off x="6172200" y="3200400"/>
            <a:ext cx="1389380" cy="28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LINK.EXE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410" name="Rectangle 30"/>
          <p:cNvSpPr/>
          <p:nvPr/>
        </p:nvSpPr>
        <p:spPr>
          <a:xfrm>
            <a:off x="259669" y="4153803"/>
            <a:ext cx="4905375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在计算机上运行汇编语言程序的步骤是：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SzPct val="100000"/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用编辑程序（任何一种文本编辑程序）建立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ASM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文件；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SzPct val="100000"/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MASM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程序把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ASM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文件转换成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OBJ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文件；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SzPct val="100000"/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LINK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程序把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OBJ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文件转换成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EXE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文件；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SzPct val="100000"/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DOS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命令直接键入文件名就可执行该程序；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" name="直接箭头连接符 1"/>
          <p:cNvCxnSpPr>
            <a:endCxn id="2084" idx="0"/>
          </p:cNvCxnSpPr>
          <p:nvPr/>
        </p:nvCxnSpPr>
        <p:spPr>
          <a:xfrm>
            <a:off x="4194810" y="2648585"/>
            <a:ext cx="2530475" cy="1214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340985" y="3862705"/>
            <a:ext cx="2767965" cy="14452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1" lang="zh-CN" altLang="en-US" sz="1600" b="1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检查源程序，给出出错信息。</a:t>
            </a:r>
            <a:endParaRPr kumimoji="1" lang="zh-CN" altLang="en-US" sz="1600" b="1" noProof="0" smtClean="0"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1" lang="zh-CN" altLang="en-US" sz="1600" b="1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产生目标文件</a:t>
            </a:r>
            <a:r>
              <a:rPr kumimoji="1" lang="en-US" altLang="zh-CN" sz="1600" b="1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(.obj)</a:t>
            </a:r>
            <a:endParaRPr kumimoji="1" lang="en-US" altLang="zh-CN" sz="1600" b="1" i="0" u="none" strike="noStrike" kern="1200" cap="none" spc="0" normalizeH="0" baseline="0" noProof="0" smtClean="0"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列表文件</a:t>
            </a:r>
            <a:r>
              <a:rPr kumimoji="1" lang="en-US" altLang="zh-CN" sz="1600" b="1" i="0" u="none" strike="noStrike" kern="1200" cap="none" spc="0" normalizeH="0" baseline="0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(.lst)</a:t>
            </a:r>
            <a:r>
              <a:rPr kumimoji="1" lang="zh-CN" altLang="en-US" sz="1600" b="1" i="0" u="none" strike="noStrike" kern="1200" cap="none" spc="0" normalizeH="0" baseline="0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1600" b="1" i="0" u="none" strike="noStrike" kern="1200" cap="none" spc="0" normalizeH="0" baseline="0" noProof="0" smtClean="0"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展开宏指令。</a:t>
            </a:r>
            <a:endParaRPr kumimoji="1" lang="zh-CN" altLang="en-US" sz="1600" b="1" i="0" u="none" strike="noStrike" kern="1200" cap="none" spc="0" normalizeH="0" baseline="0" noProof="0" smtClean="0"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1067" y="40466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5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汇编程序</a:t>
            </a:r>
            <a:r>
              <a:rPr kumimoji="1" lang="zh-CN" altLang="en-US" sz="5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251460" y="980440"/>
            <a:ext cx="7852410" cy="202565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lvl="0" algn="l">
              <a:lnSpc>
                <a:spcPct val="120000"/>
              </a:lnSpc>
              <a:spcBef>
                <a:spcPts val="0"/>
              </a:spcBef>
              <a:buClr>
                <a:srgbClr val="C87608"/>
              </a:buClr>
              <a:buSzPct val="95000"/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2.6】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在例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的基础上，分析几个属性表达式：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⑴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OFFSET  VAR1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⑵ 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OFFSET  VAR2+1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⑶ 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SEG  VAR3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⑷ 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WORD  PTR  VAR3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⑸ 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BYTE  PTR  VAR4+2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419475" y="3140710"/>
          <a:ext cx="525399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1" imgW="4258945" imgH="2607945" progId="Visio.Drawing.11">
                  <p:embed/>
                </p:oleObj>
              </mc:Choice>
              <mc:Fallback>
                <p:oleObj name="Visio" r:id="rId1" imgW="4258945" imgH="2607945" progId="Visio.Drawing.11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3140710"/>
                        <a:ext cx="5253990" cy="364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692785"/>
            <a:ext cx="2590800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2094" y="404664"/>
            <a:ext cx="8712393" cy="6264696"/>
          </a:xfrm>
          <a:prstGeom prst="rect">
            <a:avLst/>
          </a:prstGeom>
        </p:spPr>
        <p:txBody>
          <a:bodyPr vert="horz">
            <a:normAutofit fontScale="97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2.3.4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替代符定义伪指令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给常量表达式或其他合法表达式定义一个替代符，然后在源程序中直接用替代符来代替原表达式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EQU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伪指令定义替代符</a:t>
            </a:r>
            <a:endParaRPr lang="zh-CN" altLang="en-US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替代符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EQU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表达式中可包含：常量、已经过定义的其他符号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（如变量名、标号、替代符）或汇编语言规定使用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的一些符号（如指令助记符、寄存器名）等。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2.用“=”伪指令定义替代符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32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替代符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=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表达式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sym typeface="+mn-ea"/>
              </a:rPr>
              <a:t>    </a:t>
            </a:r>
            <a:r>
              <a:rPr lang="zh-CN" altLang="zh-CN" sz="1800" b="1" dirty="0" smtClean="0">
                <a:sym typeface="+mn-ea"/>
              </a:rPr>
              <a:t>“＝”伪指令所起的作用与</a:t>
            </a:r>
            <a:r>
              <a:rPr lang="en-US" altLang="zh-CN" sz="1800" b="1" dirty="0" smtClean="0">
                <a:cs typeface="Times New Roman" panose="02020603050405020304" pitchFamily="18" charset="0"/>
                <a:sym typeface="+mn-ea"/>
              </a:rPr>
              <a:t>EQU</a:t>
            </a:r>
            <a:r>
              <a:rPr lang="zh-CN" altLang="zh-CN" sz="1800" b="1" dirty="0" smtClean="0">
                <a:sym typeface="+mn-ea"/>
              </a:rPr>
              <a:t>伪指令相同，但用“＝”</a:t>
            </a:r>
            <a:r>
              <a:rPr lang="en-US" altLang="zh-CN" sz="1800" b="1" dirty="0" smtClean="0">
                <a:sym typeface="+mn-ea"/>
              </a:rPr>
              <a:t> </a:t>
            </a:r>
            <a:endParaRPr lang="en-US" altLang="zh-CN" sz="1800" b="1" dirty="0" smtClean="0"/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sym typeface="+mn-ea"/>
              </a:rPr>
              <a:t>    </a:t>
            </a:r>
            <a:r>
              <a:rPr lang="zh-CN" altLang="zh-CN" sz="1800" b="1" dirty="0" smtClean="0">
                <a:sym typeface="+mn-ea"/>
              </a:rPr>
              <a:t>伪指令定义的替代符可在同一个源程序中重复定义。</a:t>
            </a:r>
            <a:endParaRPr lang="en-US" altLang="zh-CN" sz="1800" b="1" dirty="0" smtClean="0"/>
          </a:p>
          <a:p>
            <a:endParaRPr lang="zh-CN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1" dirty="0" smtClean="0">
                <a:latin typeface="隶书" panose="02010509060101010101" charset="-122"/>
                <a:ea typeface="隶书" panose="02010509060101010101" charset="-122"/>
                <a:sym typeface="+mn-ea"/>
              </a:rPr>
              <a:t>  </a:t>
            </a:r>
            <a:r>
              <a:rPr lang="zh-CN" altLang="zh-CN" sz="1800" b="1" dirty="0" smtClean="0">
                <a:latin typeface="宋体" panose="02010600030101010101" pitchFamily="2" charset="-122"/>
                <a:sym typeface="+mn-ea"/>
              </a:rPr>
              <a:t>注意</a:t>
            </a:r>
            <a:r>
              <a:rPr lang="zh-CN" altLang="en-US" sz="1800" b="1" dirty="0" smtClean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zh-CN" sz="1800" b="1" dirty="0" smtClean="0">
                <a:latin typeface="宋体" panose="02010600030101010101" pitchFamily="2" charset="-122"/>
                <a:sym typeface="+mn-ea"/>
              </a:rPr>
              <a:t>替代符与变量有着本质区别</a:t>
            </a:r>
            <a:r>
              <a:rPr lang="zh-CN" altLang="en-US" sz="1800" b="1" dirty="0" smtClean="0">
                <a:latin typeface="宋体" panose="02010600030101010101" pitchFamily="2" charset="-122"/>
                <a:sym typeface="+mn-ea"/>
              </a:rPr>
              <a:t>。</a:t>
            </a:r>
            <a:r>
              <a:rPr lang="zh-CN" altLang="zh-CN" sz="1800" b="1" dirty="0" smtClean="0">
                <a:latin typeface="宋体" panose="02010600030101010101" pitchFamily="2" charset="-122"/>
                <a:sym typeface="+mn-ea"/>
              </a:rPr>
              <a:t>替代符不占存储空间，它只相当于某个表达式的别名，</a:t>
            </a:r>
            <a:r>
              <a:rPr lang="zh-CN" altLang="en-US" sz="1800" b="1" dirty="0" smtClean="0">
                <a:latin typeface="宋体" panose="02010600030101010101" pitchFamily="2" charset="-122"/>
                <a:sym typeface="+mn-ea"/>
              </a:rPr>
              <a:t>代表着这个表达式的值，相当于一个常量，故亦称符号常量。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8290" y="1700530"/>
            <a:ext cx="4356197" cy="2880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00732" y="116632"/>
            <a:ext cx="8763756" cy="6624736"/>
          </a:xfrm>
          <a:prstGeom prst="rect">
            <a:avLst/>
          </a:prstGeom>
        </p:spPr>
        <p:txBody>
          <a:bodyPr vert="horz">
            <a:normAutofit fontScale="95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2.3.5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段内偏移地址指针设置伪指令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1. 段内偏移地址指针$</a:t>
            </a:r>
            <a:endParaRPr kumimoji="0" lang="zh-CN" altLang="zh-CN" sz="1800" b="1" i="0" u="none" strike="noStrike" kern="1200" cap="none" spc="0" normalizeH="0" baseline="0" dirty="0" smtClean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汇编程序给</a:t>
            </a:r>
            <a:r>
              <a:rPr lang="zh-CN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每个段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设置了一个</a:t>
            </a:r>
            <a:r>
              <a:rPr lang="zh-CN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段内偏移地址指针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（用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$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表示），用以跟踪汇编过程，动态指出段内</a:t>
            </a:r>
            <a:r>
              <a:rPr lang="zh-CN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下一个可分配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的存储单元的</a:t>
            </a:r>
            <a:r>
              <a:rPr lang="zh-CN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偏移地址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【</a:t>
            </a:r>
            <a:r>
              <a:rPr lang="zh-CN" altLang="en-US" sz="1800" b="1" dirty="0" smtClean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1800" b="1" dirty="0" smtClean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2.8】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分析下列语句段内偏移地址指针的作用。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DSEG  SEGMENT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DAT1  DB  7FH,0DH,20H,33H,49H,0C6H,10  DUP(?)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N1=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$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-DAT1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DAT2  DW  1023H,0B5H,4587H,356H,7096H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N2=(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$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-DAT2)/2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DSEG  ENDS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若在代码段的指令语句中使用$指针，则表示本条指令在代码段内的偏移地址。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2. 段内偏移地址指针设置伪指令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该伪指令用于直接设置$指针的值，其格式为：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ORG  常量表达式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【例2.9】分析下面数据段定义中，ORG伪指令的作用。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DSEG  SEGMENT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DAT1  DB  14H  DUP(?)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ORG  100H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DAT2  DW  1357H,2468H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DSEG  ENDS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03302" y="260648"/>
            <a:ext cx="8761186" cy="6336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2.3.6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过程定义与宏定义伪指令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过程定义伪指令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过程也称为子程序，过程定义伪指令语句格式如下：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过程名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PROC  [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        ……             ;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过程的具体代码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过程名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ENDP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过程的类型有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NEAR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FAR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两种。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默认为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NEAR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过程名具有三个属性：类型属性、段地址属性和偏移地址属性。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宏定义伪指令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宏定义伪指令用于定义宏指令，其语句格式如下：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宏指令</a:t>
            </a: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名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MACRO  [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形式参数表</a:t>
            </a: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]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……              ;</a:t>
            </a:r>
            <a:r>
              <a:rPr lang="zh-CN" altLang="en-US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宏体</a:t>
            </a:r>
            <a:endParaRPr lang="zh-CN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ENDM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800" b="1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宏指令经定义后，即可在程序中使用，称为宏调用。</a:t>
            </a:r>
            <a:endParaRPr lang="en-US" altLang="zh-CN" sz="1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1550" y="405130"/>
            <a:ext cx="6720205" cy="56451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j-ea"/>
                <a:cs typeface="+mj-ea"/>
              </a:rPr>
              <a:t>2.2 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cs typeface="+mj-ea"/>
              </a:rPr>
              <a:t>汇编语言</a:t>
            </a:r>
            <a:r>
              <a:rPr lang="zh-CN" altLang="zh-CN" sz="2800" dirty="0" smtClean="0">
                <a:solidFill>
                  <a:schemeClr val="tx1"/>
                </a:solidFill>
                <a:latin typeface="+mj-ea"/>
                <a:cs typeface="+mj-ea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cs typeface="+mj-ea"/>
              </a:rPr>
              <a:t>语句结构</a:t>
            </a:r>
            <a:endParaRPr lang="zh-CN" altLang="en-US" sz="2800" dirty="0" smtClean="0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504" y="1124585"/>
            <a:ext cx="8784976" cy="5536565"/>
          </a:xfrm>
        </p:spPr>
        <p:txBody>
          <a:bodyPr>
            <a:noAutofit/>
          </a:bodyPr>
          <a:lstStyle/>
          <a:p>
            <a:pPr marL="0" indent="720090" latinLnBrk="0">
              <a:spcBef>
                <a:spcPts val="0"/>
              </a:spcBef>
              <a:buClr>
                <a:srgbClr val="C87608"/>
              </a:buClr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汇编语言源程序由一条条</a:t>
            </a:r>
            <a:r>
              <a:rPr lang="zh-CN" altLang="zh-CN" sz="18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组成，这些语句用来描述程序中所需的各种操作，如段定义、变量定义、操作指令等。</a:t>
            </a:r>
            <a:endParaRPr lang="en-US" altLang="zh-CN" sz="1800" b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20090">
              <a:lnSpc>
                <a:spcPct val="120000"/>
              </a:lnSpc>
              <a:buClr>
                <a:srgbClr val="C87608"/>
              </a:buClr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汇编语言语句的一般格式如下：</a:t>
            </a:r>
            <a:endParaRPr lang="zh-CN" altLang="zh-CN" sz="1800" b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20090">
              <a:lnSpc>
                <a:spcPct val="120000"/>
              </a:lnSpc>
              <a:buClr>
                <a:srgbClr val="C87608"/>
              </a:buClr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1800" b="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20090">
              <a:lnSpc>
                <a:spcPct val="120000"/>
              </a:lnSpc>
              <a:buClr>
                <a:srgbClr val="C87608"/>
              </a:buClr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zh-CN" sz="1800" b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20090">
              <a:lnSpc>
                <a:spcPct val="120000"/>
              </a:lnSpc>
              <a:buClr>
                <a:srgbClr val="C87608"/>
              </a:buClr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伪指令语句</a:t>
            </a:r>
            <a:endParaRPr lang="zh-CN" altLang="zh-CN" sz="1800" b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20090">
              <a:lnSpc>
                <a:spcPct val="120000"/>
              </a:lnSpc>
              <a:buClr>
                <a:srgbClr val="C87608"/>
              </a:buClr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伪指令语句用来说明程序运行的处理器平台，进行段定义、变量与常量定义、过程定义、宏定义以及源程序的开始与结束定义等。</a:t>
            </a:r>
            <a:endParaRPr lang="zh-CN" altLang="zh-CN" sz="1800" b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伪指令语句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作用于汇编过程，</a:t>
            </a: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用来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指示汇编程序如何进行源程序汇编</a:t>
            </a: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en-US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指令语句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一条指令语句包含一条汇编语言指令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程序的操作功能是由指令语句来实现的。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en-US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宏指令语句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zh-CN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宏指令是宏汇编语言允许程序员自定义的一种特殊形式的指令。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72009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None/>
            </a:pP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宏指令语句用来描述宏指令的使用。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71550" y="2276475"/>
          <a:ext cx="6398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[</a:t>
                      </a:r>
                      <a:r>
                        <a:rPr lang="zh-CN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名字项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操作项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[</a:t>
                      </a:r>
                      <a:r>
                        <a:rPr lang="zh-CN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操作数项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[;</a:t>
                      </a:r>
                      <a:r>
                        <a:rPr lang="zh-CN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注释项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611560" y="1844824"/>
            <a:ext cx="7767955" cy="38164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2.2.1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名字项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名字项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是一个符合特定规则的字符串，其最大长度不超过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个字符。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组成名字项的字符规定为：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英文字母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（不分大、小写），数字符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 ~ 9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，以及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@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$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数字不能作为名字项的第一个字符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只能作为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名字项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第一个字符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836712"/>
            <a:ext cx="5800725" cy="68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46314" y="1700808"/>
            <a:ext cx="7257415" cy="4608289"/>
          </a:xfrm>
          <a:prstGeom prst="rect">
            <a:avLst/>
          </a:prstGeom>
        </p:spPr>
        <p:txBody>
          <a:bodyPr vert="horz">
            <a:normAutofit fontScale="95000"/>
          </a:bodyPr>
          <a:lstStyle/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1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1. </a:t>
            </a:r>
            <a:r>
              <a:rPr lang="zh-CN" altLang="en-US" sz="21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伪指令语句中的名字项</a:t>
            </a:r>
            <a:endParaRPr lang="en-US" altLang="zh-CN" sz="21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伪指令语句中的名字项涉及：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⑴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段定义语句中的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段名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段名具有段地址属性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⑵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变量定义语句中的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变量名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变量名具有三个属性：类型属性、段地址属性和偏移地址属性。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⑶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替代符定义语句中的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替代符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替代符代表了所定义的对象。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⑷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过程定义语句中的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过程名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过程也就是子程序。过程名具有三个属性：类型属性、段地址属性和偏移地址属性。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7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⑸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宏定义语句中的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宏指令名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宏指令名相当于宏指令的助记符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799" y="677988"/>
            <a:ext cx="5800725" cy="68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683568" y="1988840"/>
            <a:ext cx="6964680" cy="30241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16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2. 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指令语句中的名字项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指令语句中的名字项称为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指令标号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使用格式为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指令标号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指令标号的作用是标记当前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指令的位置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4320" lvl="0" indent="-274320">
              <a:lnSpc>
                <a:spcPct val="16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指令标号有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三个属性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：类型属性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near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far</a:t>
            </a: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、段地址属性和偏移地址属性。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059" y="764704"/>
            <a:ext cx="5800725" cy="68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78484" y="2420888"/>
            <a:ext cx="6875145" cy="2448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2.2.2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操作项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操作项用来描述一条语句的操作功能，是伪指令、指令或宏指令的操作助记符。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操作项是一条语句必不可少的组成部分。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012825"/>
            <a:ext cx="5800725" cy="68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1802856" y="1772816"/>
            <a:ext cx="1022350" cy="7880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07841" y="1772816"/>
            <a:ext cx="8677065" cy="46805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2.2.3 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操作数项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操作数项用来描述一条语句的操作对象。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操作数项可以是常量、变量、寄存器、指令标号、过程名、段名或表达式，其内容可以是数据或地址。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1. 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常量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常量的类型有：数值常量和字符常量。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1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）数值常量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数值常量可用十进制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、二进制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、十六进制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或八进制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形式表示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带符号数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，可直接用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负号（即用数的真值表示），也可将数转换为补码表示。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十六进制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表示数据时，如果数的最高位在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~ F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范围内，必须在数的最高位上添加一个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/>
              <a:t>数值常量</a:t>
            </a:r>
            <a:r>
              <a:rPr lang="zh-CN" altLang="en-US" b="1" dirty="0"/>
              <a:t>的值</a:t>
            </a:r>
            <a:r>
              <a:rPr lang="zh-CN" altLang="zh-CN" b="1" dirty="0"/>
              <a:t>不能超出当前语句所处理的</a:t>
            </a:r>
            <a:r>
              <a:rPr lang="zh-CN" altLang="zh-CN" b="1" dirty="0">
                <a:solidFill>
                  <a:srgbClr val="FF0000"/>
                </a:solidFill>
              </a:rPr>
              <a:t>数据类型</a:t>
            </a:r>
            <a:r>
              <a:rPr lang="zh-CN" altLang="en-US" b="1" dirty="0"/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数据表示范围</a:t>
            </a:r>
            <a:r>
              <a:rPr lang="zh-CN" altLang="zh-CN" b="1" dirty="0" smtClean="0"/>
              <a:t>。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640578"/>
            <a:ext cx="5800725" cy="68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046235" y="1232852"/>
            <a:ext cx="2376170" cy="7918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/>
          <p:nvPr/>
        </p:nvSpPr>
        <p:spPr>
          <a:xfrm>
            <a:off x="304800" y="801933"/>
            <a:ext cx="8224044" cy="415498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C&gt;EDIT  MYFILE . ASM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C&gt;MASM  MYFILE . ASM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Microsoft (R) Macro Assembler Version 5.10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Copyright (C) Microsoft Corp 1981,1988.All rights reserved.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Object filename [MYFILE.OBJ]: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Source listing  [NUL.LST]: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MYFILE.LST</a:t>
            </a:r>
            <a:endParaRPr lang="en-US" altLang="zh-CN" sz="2000" b="1" u="sng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Cross-reference [NUL.CRF]: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47962 + 413345Bytes symbol space free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Warning Errors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Severe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Errors</a:t>
            </a: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805" name="AutoShape 5">
            <a:hlinkClick r:id="rId1" action="ppaction://hlinksldjump"/>
          </p:cNvPr>
          <p:cNvSpPr/>
          <p:nvPr/>
        </p:nvSpPr>
        <p:spPr>
          <a:xfrm rot="-9600000">
            <a:off x="8244335" y="6163314"/>
            <a:ext cx="555089" cy="447675"/>
          </a:xfrm>
          <a:custGeom>
            <a:avLst/>
            <a:gdLst>
              <a:gd name="txL" fmla="*/ 0 w 21600"/>
              <a:gd name="txT" fmla="*/ 8310 h 21600"/>
              <a:gd name="txR" fmla="*/ 6110 w 21600"/>
              <a:gd name="txB" fmla="*/ 21600 h 21600"/>
            </a:gdLst>
            <a:ahLst/>
            <a:cxnLst>
              <a:cxn ang="17694720">
                <a:pos x="2147483647" y="0"/>
              </a:cxn>
              <a:cxn ang="5898240">
                <a:pos x="2147483647" y="2147483647"/>
              </a:cxn>
              <a:cxn ang="5898240">
                <a:pos x="2147483647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100000"/>
                </a:srgbClr>
              </a:gs>
              <a:gs pos="100000">
                <a:srgbClr val="008000">
                  <a:alpha val="100000"/>
                </a:srgbClr>
              </a:gs>
            </a:gsLst>
            <a:lin ang="5400000" scaled="1"/>
            <a:tileRect/>
          </a:gra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131840" y="2996952"/>
            <a:ext cx="1224136" cy="1959965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4979476"/>
            <a:ext cx="6732967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MASM</a:t>
            </a:r>
            <a:r>
              <a:rPr lang="zh-CN" altLang="en-US" dirty="0"/>
              <a:t>产生的列表文件（</a:t>
            </a:r>
            <a:r>
              <a:rPr lang="en-US" altLang="zh-CN" dirty="0"/>
              <a:t>.LST</a:t>
            </a:r>
            <a:r>
              <a:rPr lang="zh-CN" altLang="en-US" dirty="0"/>
              <a:t>）可直接用</a:t>
            </a:r>
            <a:r>
              <a:rPr lang="en-US" altLang="zh-CN" dirty="0"/>
              <a:t>DOS</a:t>
            </a:r>
            <a:r>
              <a:rPr lang="zh-CN" altLang="en-US" dirty="0"/>
              <a:t>命令</a:t>
            </a:r>
            <a:r>
              <a:rPr lang="en-US" altLang="zh-CN" dirty="0"/>
              <a:t>TYPE</a:t>
            </a:r>
            <a:r>
              <a:rPr lang="zh-CN" altLang="en-US" dirty="0"/>
              <a:t>显示或用编辑程序将其打开。它包含了源程序的各个语句，其所在的地址及对应的目标码，但转移程序的操作数还需由连接程序确定。列表文件还包括了各逻辑段及所用到的标号、变量的有关信息以及错误信息</a:t>
            </a:r>
            <a:r>
              <a:rPr lang="zh-CN" altLang="en-US" dirty="0" smtClean="0"/>
              <a:t>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9512" y="2132856"/>
            <a:ext cx="8424935" cy="4320480"/>
          </a:xfrm>
          <a:prstGeom prst="rect">
            <a:avLst/>
          </a:prstGeom>
        </p:spPr>
        <p:txBody>
          <a:bodyPr vert="horz">
            <a:normAutofit fontScale="95000"/>
          </a:bodyPr>
          <a:lstStyle/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5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5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）字符常量</a:t>
            </a:r>
            <a:endParaRPr lang="en-US" altLang="zh-CN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字符常量有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两种表示方式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：将字符置于一对单引号（或双引号）中表示，或用字符的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码表示。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554" y="924573"/>
            <a:ext cx="5800725" cy="68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627784" y="1484784"/>
            <a:ext cx="2159636" cy="8682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412776"/>
            <a:ext cx="8229600" cy="3240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变量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+mn-ea"/>
              </a:rPr>
              <a:t>变量</a:t>
            </a:r>
            <a:r>
              <a:rPr lang="zh-CN" altLang="en-US" sz="2000" b="1" dirty="0" smtClean="0">
                <a:latin typeface="+mn-ea"/>
              </a:rPr>
              <a:t>也称内存变量，</a:t>
            </a:r>
            <a:r>
              <a:rPr lang="zh-CN" altLang="zh-CN" sz="2000" b="1" dirty="0" smtClean="0">
                <a:latin typeface="+mn-ea"/>
              </a:rPr>
              <a:t>需经定义方可使用。</a:t>
            </a:r>
            <a:endParaRPr lang="en-US" altLang="zh-CN" sz="2000" b="1" dirty="0" smtClean="0">
              <a:latin typeface="+mn-ea"/>
            </a:endParaRP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+mn-ea"/>
              </a:rPr>
              <a:t>变量作为操作数项时，直接用其变量名表示。</a:t>
            </a:r>
            <a:r>
              <a:rPr lang="zh-CN" altLang="zh-CN" sz="2000" b="1" kern="100" dirty="0" smtClean="0">
                <a:latin typeface="+mn-ea"/>
                <a:cs typeface="Times New Roman" panose="02020603050405020304"/>
              </a:rPr>
              <a:t>变量名的类型属性决定变量的数据类型，地址属性指出变量的存储地址。</a:t>
            </a:r>
            <a:endParaRPr lang="en-US" altLang="zh-CN" sz="2000" b="1" kern="100" dirty="0" smtClean="0">
              <a:latin typeface="+mn-ea"/>
              <a:cs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32740"/>
            <a:ext cx="5800725" cy="68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267744" y="908720"/>
            <a:ext cx="2276738" cy="792088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lnSpc>
                <a:spcPct val="150000"/>
              </a:lnSpc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  4. 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段名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>
                <a:solidFill>
                  <a:srgbClr val="FF0000"/>
                </a:solidFill>
              </a:rPr>
              <a:t>段名</a:t>
            </a:r>
            <a:r>
              <a:rPr lang="zh-CN" altLang="zh-CN" sz="2400" b="1" dirty="0" smtClean="0"/>
              <a:t>具有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段地址属性</a:t>
            </a:r>
            <a:r>
              <a:rPr lang="zh-CN" altLang="zh-CN" sz="2400" b="1" dirty="0" smtClean="0"/>
              <a:t>，使用段名作为操作数项就是为了获取段地址信息。</a:t>
            </a:r>
            <a:endParaRPr lang="en-US" altLang="zh-CN" sz="2400" b="1" dirty="0" smtClean="0"/>
          </a:p>
          <a:p>
            <a:pPr lvl="0">
              <a:lnSpc>
                <a:spcPct val="150000"/>
              </a:lnSpc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  5. 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寄存器</a:t>
            </a:r>
            <a:endParaRPr lang="en-US" altLang="zh-CN" sz="2800" b="1" dirty="0" smtClean="0">
              <a:latin typeface="+mn-ea"/>
            </a:endParaRPr>
          </a:p>
          <a:p>
            <a:pPr lvl="0">
              <a:lnSpc>
                <a:spcPct val="150000"/>
              </a:lnSpc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>
                <a:solidFill>
                  <a:srgbClr val="FF0000"/>
                </a:solidFill>
              </a:rPr>
              <a:t>寄存器</a:t>
            </a:r>
            <a:r>
              <a:rPr lang="zh-CN" altLang="zh-CN" sz="2400" b="1" dirty="0" smtClean="0"/>
              <a:t>可以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存放数据或地址</a:t>
            </a:r>
            <a:r>
              <a:rPr lang="zh-CN" altLang="zh-CN" sz="2400" b="1" dirty="0" smtClean="0"/>
              <a:t>，是指令语句中常用的操作数项。</a:t>
            </a:r>
            <a:endParaRPr lang="en-US" altLang="zh-CN" sz="2400" b="1" dirty="0" smtClean="0"/>
          </a:p>
          <a:p>
            <a:pPr lvl="0">
              <a:lnSpc>
                <a:spcPct val="150000"/>
              </a:lnSpc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  6. 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表达式</a:t>
            </a:r>
            <a:endParaRPr lang="en-US" altLang="zh-CN" sz="2800" b="1" kern="100" dirty="0" smtClean="0">
              <a:latin typeface="+mn-ea"/>
              <a:cs typeface="Times New Roman" panose="02020603050405020304"/>
            </a:endParaRPr>
          </a:p>
          <a:p>
            <a:pPr lvl="0">
              <a:lnSpc>
                <a:spcPct val="150000"/>
              </a:lnSpc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>
                <a:solidFill>
                  <a:srgbClr val="FF0000"/>
                </a:solidFill>
              </a:rPr>
              <a:t>表达式</a:t>
            </a:r>
            <a:r>
              <a:rPr lang="zh-CN" altLang="zh-CN" sz="2400" b="1" dirty="0" smtClean="0"/>
              <a:t>是由常量、变量、指令标号、过程名等，与一些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运算符</a:t>
            </a:r>
            <a:r>
              <a:rPr lang="zh-CN" altLang="zh-CN" sz="2400" b="1" dirty="0" smtClean="0"/>
              <a:t>所组成的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运算式</a:t>
            </a:r>
            <a:r>
              <a:rPr lang="zh-CN" altLang="zh-CN" sz="2400" b="1" dirty="0" smtClean="0"/>
              <a:t>；通常，单个量也可称为表达式。</a:t>
            </a:r>
            <a:endParaRPr lang="en-US" altLang="zh-CN" sz="2400" b="1" kern="100" dirty="0" smtClean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32740"/>
            <a:ext cx="5800725" cy="68008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1835786" y="908685"/>
            <a:ext cx="2592198" cy="2882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555875" y="908685"/>
            <a:ext cx="2016125" cy="20167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555875" y="908685"/>
            <a:ext cx="2232025" cy="33845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57707" y="260648"/>
            <a:ext cx="3537585" cy="563880"/>
          </a:xfrm>
        </p:spPr>
        <p:txBody>
          <a:bodyPr/>
          <a:lstStyle/>
          <a:p>
            <a:r>
              <a:rPr lang="zh-CN" altLang="en-US" sz="2800" dirty="0"/>
              <a:t>表达式</a:t>
            </a:r>
            <a:endParaRPr lang="zh-CN" altLang="en-US" sz="28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95605" y="1052736"/>
            <a:ext cx="8640891" cy="5616624"/>
          </a:xfrm>
          <a:prstGeom prst="rect">
            <a:avLst/>
          </a:prstGeom>
        </p:spPr>
        <p:txBody>
          <a:bodyPr vert="horz">
            <a:normAutofit fontScale="95000"/>
          </a:bodyPr>
          <a:lstStyle/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/>
              <a:t>表达式只存在于源程序中，在汇编程序对源程序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汇编期间完成计算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/>
              <a:t>表达式中只能包含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已知量</a:t>
            </a:r>
            <a:r>
              <a:rPr lang="zh-CN" altLang="zh-CN" sz="2000" b="1" dirty="0" smtClean="0"/>
              <a:t>，不能出现程序运行过程中动态确定的量。</a:t>
            </a:r>
            <a:endParaRPr lang="en-US" altLang="zh-CN" sz="2000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/>
              <a:t>表达式分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数据表达式</a:t>
            </a:r>
            <a:r>
              <a:rPr lang="zh-CN" altLang="zh-CN" sz="2000" b="1" dirty="0" smtClean="0"/>
              <a:t>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地址表达式</a:t>
            </a:r>
            <a:r>
              <a:rPr lang="zh-CN" altLang="zh-CN" sz="2000" b="1" dirty="0" smtClean="0"/>
              <a:t>两类，其计算结果分别是数据和地址。</a:t>
            </a:r>
            <a:endParaRPr lang="en-US" altLang="zh-CN" sz="2000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/>
              <a:t>表达式中允许使用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圆括弧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 )</a:t>
            </a:r>
            <a:r>
              <a:rPr lang="zh-CN" altLang="en-US" sz="2000" b="1" dirty="0" smtClean="0"/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500" b="1" dirty="0" smtClean="0">
                <a:latin typeface="+mn-ea"/>
              </a:rPr>
              <a:t>    1</a:t>
            </a:r>
            <a:r>
              <a:rPr lang="zh-CN" altLang="en-US" sz="2500" b="1" dirty="0" smtClean="0">
                <a:latin typeface="+mn-ea"/>
              </a:rPr>
              <a:t>）算术运算符</a:t>
            </a:r>
            <a:endParaRPr lang="en-US" altLang="zh-CN" sz="2500" b="1" dirty="0" smtClean="0">
              <a:latin typeface="+mn-ea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算术运算符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字符数据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进行算术运算时，实际是对字符的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进行运算。需要注意运算的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合理性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23215" y="1341120"/>
            <a:ext cx="8353241" cy="53282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）逻辑运算符</a:t>
            </a:r>
            <a:endParaRPr lang="en-US" altLang="zh-CN" sz="24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运算符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XOR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NOT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逻辑运算是</a:t>
            </a:r>
            <a:r>
              <a:rPr lang="zh-CN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按位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运算。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b="1" dirty="0" smtClean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rgbClr val="FF006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lvl="0" indent="-514350">
              <a:lnSpc>
                <a:spcPct val="13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b="1" dirty="0" smtClean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例：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逻辑表达式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56H  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0C3H</a:t>
            </a:r>
            <a:endParaRPr lang="en-US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     0 1 0 1 0 1 1 0</a:t>
            </a:r>
            <a:endParaRPr lang="zh-CN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AND   1 1 0 0 0 0 1 1</a:t>
            </a:r>
            <a:endParaRPr lang="zh-CN" altLang="zh-CN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     0 1 0 0 0 0 1 0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9712" y="6093311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3537585" cy="563880"/>
          </a:xfrm>
        </p:spPr>
        <p:txBody>
          <a:bodyPr/>
          <a:lstStyle/>
          <a:p>
            <a:r>
              <a:rPr lang="zh-CN" altLang="en-US" sz="2800"/>
              <a:t>表达式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95605" y="1628775"/>
            <a:ext cx="7473315" cy="416369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+mn-ea"/>
              </a:rPr>
              <a:t>    3</a:t>
            </a:r>
            <a:r>
              <a:rPr lang="zh-CN" altLang="en-US" sz="2400" b="1" dirty="0" smtClean="0">
                <a:latin typeface="+mn-ea"/>
              </a:rPr>
              <a:t>）关系运算符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关系运算符用于比较两个数之间的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大小关系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+mn-ea"/>
              </a:rPr>
              <a:t>    4</a:t>
            </a:r>
            <a:r>
              <a:rPr lang="zh-CN" altLang="en-US" sz="2400" b="1" dirty="0" smtClean="0">
                <a:latin typeface="+mn-ea"/>
              </a:rPr>
              <a:t>）属性运算符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r>
              <a:rPr lang="zh-CN" altLang="zh-CN" b="1" dirty="0" smtClean="0">
                <a:solidFill>
                  <a:srgbClr val="FF0000"/>
                </a:solidFill>
              </a:rPr>
              <a:t>运算符</a:t>
            </a:r>
            <a:r>
              <a:rPr lang="zh-CN" altLang="zh-CN" b="1" dirty="0" smtClean="0"/>
              <a:t>专门针对</a:t>
            </a:r>
            <a:r>
              <a:rPr lang="zh-CN" altLang="zh-CN" b="1" dirty="0" smtClean="0">
                <a:solidFill>
                  <a:srgbClr val="FF0000"/>
                </a:solidFill>
              </a:rPr>
              <a:t>变量</a:t>
            </a:r>
            <a:r>
              <a:rPr lang="zh-CN" altLang="zh-CN" b="1" dirty="0" smtClean="0"/>
              <a:t>和</a:t>
            </a:r>
            <a:r>
              <a:rPr lang="zh-CN" altLang="zh-CN" b="1" dirty="0" smtClean="0">
                <a:solidFill>
                  <a:srgbClr val="FF0000"/>
                </a:solidFill>
              </a:rPr>
              <a:t>标号</a:t>
            </a:r>
            <a:r>
              <a:rPr lang="zh-CN" altLang="zh-CN" b="1" dirty="0" smtClean="0"/>
              <a:t>（包括</a:t>
            </a:r>
            <a:r>
              <a:rPr lang="zh-CN" altLang="zh-CN" b="1" dirty="0" smtClean="0">
                <a:solidFill>
                  <a:srgbClr val="FF0000"/>
                </a:solidFill>
              </a:rPr>
              <a:t>过程名</a:t>
            </a:r>
            <a:r>
              <a:rPr lang="zh-CN" altLang="zh-CN" b="1" dirty="0" smtClean="0"/>
              <a:t>），用于获取其有关</a:t>
            </a:r>
            <a:r>
              <a:rPr lang="zh-CN" altLang="zh-CN" b="1" dirty="0" smtClean="0">
                <a:solidFill>
                  <a:srgbClr val="FF0000"/>
                </a:solidFill>
              </a:rPr>
              <a:t>属性信息</a:t>
            </a:r>
            <a:r>
              <a:rPr lang="zh-CN" altLang="zh-CN" b="1" dirty="0" smtClean="0"/>
              <a:t>，或重新指定其有关属性。</a:t>
            </a:r>
            <a:endParaRPr lang="en-US" altLang="zh-CN" b="1" dirty="0" smtClean="0"/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属性运算符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，段前缀（段寄存器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3537585" cy="563880"/>
          </a:xfrm>
        </p:spPr>
        <p:txBody>
          <a:bodyPr/>
          <a:lstStyle/>
          <a:p>
            <a:r>
              <a:rPr lang="zh-CN" altLang="en-US" sz="2800"/>
              <a:t>表达式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67360" y="1412875"/>
            <a:ext cx="6992620" cy="41941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2.2.4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注释项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solidFill>
                  <a:srgbClr val="FF0000"/>
                </a:solidFill>
              </a:rPr>
              <a:t>注释项</a:t>
            </a:r>
            <a:r>
              <a:rPr lang="zh-CN" altLang="zh-CN" b="1" dirty="0" smtClean="0"/>
              <a:t>必须以</a:t>
            </a:r>
            <a:r>
              <a:rPr lang="zh-CN" altLang="zh-CN" b="1" dirty="0" smtClean="0">
                <a:solidFill>
                  <a:srgbClr val="FF0000"/>
                </a:solidFill>
              </a:rPr>
              <a:t>分号（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zh-CN" b="1" dirty="0" smtClean="0">
                <a:solidFill>
                  <a:srgbClr val="FF0000"/>
                </a:solidFill>
              </a:rPr>
              <a:t>）</a:t>
            </a:r>
            <a:r>
              <a:rPr lang="zh-CN" altLang="zh-CN" b="1" dirty="0" smtClean="0"/>
              <a:t>开始，用于对一条语句的功能或作用等进行说明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/>
              <a:t>注释也可以单独作为源程序的一行（也以分号开始，称为</a:t>
            </a:r>
            <a:r>
              <a:rPr lang="zh-CN" altLang="zh-CN" b="1" dirty="0" smtClean="0">
                <a:solidFill>
                  <a:srgbClr val="FF0000"/>
                </a:solidFill>
              </a:rPr>
              <a:t>注释行</a:t>
            </a:r>
            <a:r>
              <a:rPr lang="zh-CN" altLang="zh-CN" b="1" dirty="0" smtClean="0"/>
              <a:t>），用来说明其后一段程序的功能。</a:t>
            </a:r>
            <a:endParaRPr lang="en-US" altLang="zh-CN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b="1" dirty="0" smtClean="0"/>
              <a:t>注释项仅在源程序中可见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32740"/>
            <a:ext cx="5800725" cy="68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267585" y="836930"/>
            <a:ext cx="3744595" cy="7918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64704"/>
            <a:ext cx="864096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MASM</a:t>
            </a:r>
            <a:r>
              <a:rPr lang="zh-CN" altLang="en-US" dirty="0"/>
              <a:t>产生的交叉索引文件（</a:t>
            </a:r>
            <a:r>
              <a:rPr lang="en-US" altLang="zh-CN" dirty="0"/>
              <a:t>.CRF</a:t>
            </a:r>
            <a:r>
              <a:rPr lang="zh-CN" altLang="en-US" dirty="0"/>
              <a:t>）包含了源程序中何处定义了符号及哪条指令用了此符号的信息，它不能直接用</a:t>
            </a:r>
            <a:r>
              <a:rPr lang="en-US" altLang="zh-CN" dirty="0"/>
              <a:t>DOS</a:t>
            </a:r>
            <a:r>
              <a:rPr lang="zh-CN" altLang="en-US" dirty="0"/>
              <a:t>命令</a:t>
            </a:r>
            <a:r>
              <a:rPr lang="en-US" altLang="zh-CN" dirty="0"/>
              <a:t>TYPE</a:t>
            </a:r>
            <a:r>
              <a:rPr lang="zh-CN" altLang="en-US" dirty="0"/>
              <a:t>显示，必须通过</a:t>
            </a:r>
            <a:r>
              <a:rPr lang="en-US" altLang="zh-CN" dirty="0"/>
              <a:t>CREF</a:t>
            </a:r>
            <a:r>
              <a:rPr lang="zh-CN" altLang="en-US" dirty="0"/>
              <a:t>命令将其变为可打印的文件。</a:t>
            </a:r>
            <a:r>
              <a:rPr lang="en-US" altLang="zh-CN" dirty="0"/>
              <a:t>CREF</a:t>
            </a:r>
            <a:r>
              <a:rPr lang="zh-CN" altLang="en-US" dirty="0"/>
              <a:t>的操作过程如下： 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CREF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FILEMANE[.CRF]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PX21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FILEMANE[PX21.REF]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PX21.REF</a:t>
            </a:r>
            <a:r>
              <a:rPr lang="zh-CN" altLang="en-US" dirty="0"/>
              <a:t>文件可用</a:t>
            </a:r>
            <a:r>
              <a:rPr lang="en-US" altLang="zh-CN" dirty="0"/>
              <a:t>DOS</a:t>
            </a:r>
            <a:r>
              <a:rPr lang="zh-CN" altLang="en-US" dirty="0"/>
              <a:t>命令</a:t>
            </a:r>
            <a:r>
              <a:rPr lang="en-US" altLang="zh-CN" dirty="0"/>
              <a:t>TYPE</a:t>
            </a:r>
            <a:r>
              <a:rPr lang="zh-CN" altLang="en-US" dirty="0"/>
              <a:t>显示。</a:t>
            </a:r>
            <a:br>
              <a:rPr lang="zh-CN" altLang="en-US" dirty="0"/>
            </a:br>
            <a:r>
              <a:rPr lang="zh-CN" altLang="en-US" dirty="0"/>
              <a:t>　　＞</a:t>
            </a:r>
            <a:r>
              <a:rPr lang="en-US" altLang="zh-CN" dirty="0"/>
              <a:t>TYPE</a:t>
            </a:r>
            <a:r>
              <a:rPr lang="zh-CN" altLang="en-US" dirty="0"/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PX21.REF </a:t>
            </a:r>
            <a:r>
              <a:rPr lang="zh-CN" altLang="en-US" dirty="0"/>
              <a:t>　　由连接程序产生的列表文件（</a:t>
            </a:r>
            <a:r>
              <a:rPr lang="en-US" altLang="zh-CN" dirty="0"/>
              <a:t>.MAP</a:t>
            </a:r>
            <a:r>
              <a:rPr lang="zh-CN" altLang="en-US" dirty="0"/>
              <a:t>）可直接用</a:t>
            </a:r>
            <a:r>
              <a:rPr lang="en-US" altLang="zh-CN" dirty="0"/>
              <a:t>DOS</a:t>
            </a:r>
            <a:r>
              <a:rPr lang="zh-CN" altLang="en-US" dirty="0"/>
              <a:t>命令</a:t>
            </a:r>
            <a:r>
              <a:rPr lang="en-US" altLang="zh-CN" dirty="0"/>
              <a:t>TYPE</a:t>
            </a:r>
            <a:r>
              <a:rPr lang="zh-CN" altLang="en-US" dirty="0"/>
              <a:t>显示，它包含了各段的名字、起始地址、结束地址及长度，还提供了程序的入口地址。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A&gt;TYPE PX21.MAP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00200H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00200H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00201H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00002H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00210H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00211H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00002H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EXTA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00220H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0024AH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0002BH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980728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C&gt;LINK  MYFILE . OBJ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Microsoft (R) Overlay Linker  Version 3.64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Copyright (C) Microsoft Corp 1983-1988. All rights reserved.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Run File [MYFILE.EXE]: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List File [NUL.MAP]: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Libraries [.LIB]: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LINK : warning L4021: no stack segment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  <a:buSz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C&gt;MYFILE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伪指令（伪操作）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说明性指令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389120"/>
          </a:xfrm>
        </p:spPr>
        <p:txBody>
          <a:bodyPr>
            <a:normAutofit fontScale="85000" lnSpcReduction="20000"/>
          </a:bodyPr>
          <a:lstStyle/>
          <a:p>
            <a:pPr marL="0" indent="50419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zh-CN" altLang="en-US" sz="2800" dirty="0">
                <a:ea typeface="楷体_GB2312" pitchFamily="49" charset="-122"/>
              </a:rPr>
              <a:t>伪操作是汇编程序对源程序进行汇编时处理的操作，（不像机器指令那样是程序运行期间由计算机来执行的）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完成处理器选择、存储模式定义、数据定义、存储器分配、指示程序开始结束等功能</a:t>
            </a:r>
            <a:r>
              <a:rPr kumimoji="1" lang="zh-CN" altLang="en-US" sz="2800" dirty="0" smtClean="0">
                <a:ea typeface="楷体_GB2312" pitchFamily="49" charset="-122"/>
              </a:rPr>
              <a:t>。</a:t>
            </a:r>
            <a:endParaRPr kumimoji="1" lang="en-US" altLang="zh-CN" sz="2800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</a:t>
            </a:r>
            <a:r>
              <a:rPr kumimoji="1" lang="zh-CN" altLang="en-US" sz="2400" dirty="0" smtClean="0"/>
              <a:t>处理器</a:t>
            </a:r>
            <a:r>
              <a:rPr kumimoji="1" lang="zh-CN" altLang="en-US" sz="2400" dirty="0"/>
              <a:t>选择伪操作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段定义伪操作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程序开始和结束伪操作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数据定义及存储器分配伪操作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表达式赋值伪操作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地址计数器与对准伪操作</a:t>
            </a:r>
            <a:endParaRPr kumimoji="1"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 dirty="0"/>
              <a:t>   基数控制伪操作</a:t>
            </a:r>
            <a:endParaRPr kumimoji="1" lang="zh-CN" altLang="en-US" sz="2400" dirty="0"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1.    </a:t>
            </a:r>
            <a:r>
              <a:rPr kumimoji="1" lang="zh-CN" altLang="en-US" sz="4000" dirty="0">
                <a:ea typeface="宋体" panose="02010600030101010101" pitchFamily="2" charset="-122"/>
              </a:rPr>
              <a:t>处理器选择伪</a:t>
            </a:r>
            <a:r>
              <a:rPr kumimoji="1" lang="zh-CN" altLang="en-US" sz="4000" dirty="0" smtClean="0">
                <a:ea typeface="宋体" panose="02010600030101010101" pitchFamily="2" charset="-122"/>
              </a:rPr>
              <a:t>操作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sz="2800" dirty="0"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ea typeface="宋体" panose="02010600030101010101" pitchFamily="2" charset="-122"/>
              </a:rPr>
              <a:t>这类伪操作一般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放在程序的最前面</a:t>
            </a:r>
            <a:r>
              <a:rPr kumimoji="1" lang="zh-CN" altLang="en-US" sz="2800" dirty="0">
                <a:ea typeface="宋体" panose="02010600030101010101" pitchFamily="2" charset="-122"/>
              </a:rPr>
              <a:t>，如不给出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ea typeface="宋体" panose="02010600030101010101" pitchFamily="2" charset="-122"/>
              </a:rPr>
              <a:t>则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汇编程</a:t>
            </a:r>
            <a:r>
              <a:rPr kumimoji="1" lang="zh-CN" altLang="en-US" sz="2800" dirty="0">
                <a:ea typeface="宋体" panose="02010600030101010101" pitchFamily="2" charset="-122"/>
              </a:rPr>
              <a:t>序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默认值为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.8086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。</a:t>
            </a:r>
            <a:endParaRPr kumimoji="1" lang="en-US" altLang="zh-CN" sz="2800" dirty="0" smtClean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.8086</a:t>
            </a:r>
            <a:r>
              <a:rPr kumimoji="1" lang="en-US" altLang="zh-CN" sz="2800" dirty="0">
                <a:ea typeface="宋体" panose="02010600030101010101" pitchFamily="2" charset="-122"/>
              </a:rPr>
              <a:t>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 </a:t>
            </a:r>
            <a:r>
              <a:rPr kumimoji="1" lang="en-US" altLang="zh-CN" sz="2800" dirty="0">
                <a:ea typeface="宋体" panose="02010600030101010101" pitchFamily="2" charset="-122"/>
              </a:rPr>
              <a:t>8086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.286</a:t>
            </a:r>
            <a:r>
              <a:rPr kumimoji="1" lang="en-US" altLang="zh-CN" sz="2800" dirty="0">
                <a:ea typeface="宋体" panose="02010600030101010101" pitchFamily="2" charset="-122"/>
              </a:rPr>
              <a:t> 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 </a:t>
            </a:r>
            <a:r>
              <a:rPr kumimoji="1" lang="en-US" altLang="zh-CN" sz="2800" dirty="0">
                <a:ea typeface="宋体" panose="02010600030101010101" pitchFamily="2" charset="-122"/>
              </a:rPr>
              <a:t>80286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.286P</a:t>
            </a:r>
            <a:r>
              <a:rPr kumimoji="1" lang="en-US" altLang="zh-CN" sz="2800" dirty="0">
                <a:ea typeface="宋体" panose="02010600030101010101" pitchFamily="2" charset="-122"/>
              </a:rPr>
              <a:t>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</a:t>
            </a:r>
            <a:r>
              <a:rPr kumimoji="1" lang="zh-CN" altLang="en-US" sz="2800" dirty="0">
                <a:ea typeface="宋体" panose="02010600030101010101" pitchFamily="2" charset="-122"/>
              </a:rPr>
              <a:t>保护模式下的 </a:t>
            </a:r>
            <a:r>
              <a:rPr kumimoji="1" lang="en-US" altLang="zh-CN" sz="2800" dirty="0">
                <a:ea typeface="宋体" panose="02010600030101010101" pitchFamily="2" charset="-122"/>
              </a:rPr>
              <a:t>80286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.386</a:t>
            </a:r>
            <a:r>
              <a:rPr kumimoji="1" lang="en-US" altLang="zh-CN" sz="2800" dirty="0">
                <a:ea typeface="宋体" panose="02010600030101010101" pitchFamily="2" charset="-122"/>
              </a:rPr>
              <a:t> 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 </a:t>
            </a:r>
            <a:r>
              <a:rPr kumimoji="1" lang="en-US" altLang="zh-CN" sz="2800" dirty="0">
                <a:ea typeface="宋体" panose="02010600030101010101" pitchFamily="2" charset="-122"/>
              </a:rPr>
              <a:t>80386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.386P</a:t>
            </a:r>
            <a:r>
              <a:rPr kumimoji="1" lang="en-US" altLang="zh-CN" sz="2800" dirty="0">
                <a:ea typeface="宋体" panose="02010600030101010101" pitchFamily="2" charset="-122"/>
              </a:rPr>
              <a:t>   </a:t>
            </a:r>
            <a:r>
              <a:rPr kumimoji="1" lang="en-US" altLang="zh-CN" sz="2800" dirty="0" smtClean="0"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</a:t>
            </a:r>
            <a:r>
              <a:rPr kumimoji="1" lang="zh-CN" altLang="en-US" sz="2800" dirty="0">
                <a:ea typeface="宋体" panose="02010600030101010101" pitchFamily="2" charset="-122"/>
              </a:rPr>
              <a:t>保护模式下的 </a:t>
            </a:r>
            <a:r>
              <a:rPr kumimoji="1" lang="en-US" altLang="zh-CN" sz="2800" dirty="0">
                <a:ea typeface="宋体" panose="02010600030101010101" pitchFamily="2" charset="-122"/>
              </a:rPr>
              <a:t>80386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.486</a:t>
            </a:r>
            <a:r>
              <a:rPr kumimoji="1" lang="en-US" altLang="zh-CN" sz="2800" dirty="0">
                <a:ea typeface="宋体" panose="02010600030101010101" pitchFamily="2" charset="-122"/>
              </a:rPr>
              <a:t> 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 </a:t>
            </a:r>
            <a:r>
              <a:rPr kumimoji="1" lang="en-US" altLang="zh-CN" sz="2800" dirty="0">
                <a:ea typeface="宋体" panose="02010600030101010101" pitchFamily="2" charset="-122"/>
              </a:rPr>
              <a:t>80486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.486P</a:t>
            </a:r>
            <a:r>
              <a:rPr kumimoji="1" lang="en-US" altLang="zh-CN" sz="2800" dirty="0">
                <a:ea typeface="宋体" panose="02010600030101010101" pitchFamily="2" charset="-122"/>
              </a:rPr>
              <a:t>   </a:t>
            </a:r>
            <a:r>
              <a:rPr kumimoji="1" lang="en-US" altLang="zh-CN" sz="2800" dirty="0" smtClean="0"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</a:t>
            </a:r>
            <a:r>
              <a:rPr kumimoji="1" lang="zh-CN" altLang="en-US" sz="2800" dirty="0">
                <a:ea typeface="宋体" panose="02010600030101010101" pitchFamily="2" charset="-122"/>
              </a:rPr>
              <a:t>保护模式下的 </a:t>
            </a:r>
            <a:r>
              <a:rPr kumimoji="1" lang="en-US" altLang="zh-CN" sz="2800" dirty="0">
                <a:ea typeface="宋体" panose="02010600030101010101" pitchFamily="2" charset="-122"/>
              </a:rPr>
              <a:t>80486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.586</a:t>
            </a:r>
            <a:r>
              <a:rPr kumimoji="1" lang="en-US" altLang="zh-CN" sz="2800" dirty="0">
                <a:ea typeface="宋体" panose="02010600030101010101" pitchFamily="2" charset="-122"/>
              </a:rPr>
              <a:t>    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 </a:t>
            </a:r>
            <a:r>
              <a:rPr kumimoji="1" lang="en-US" altLang="zh-CN" sz="2800" dirty="0">
                <a:ea typeface="宋体" panose="02010600030101010101" pitchFamily="2" charset="-122"/>
              </a:rPr>
              <a:t>Pentium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.586P</a:t>
            </a:r>
            <a:r>
              <a:rPr kumimoji="1" lang="en-US" altLang="zh-CN" sz="2800" dirty="0">
                <a:ea typeface="宋体" panose="02010600030101010101" pitchFamily="2" charset="-122"/>
              </a:rPr>
              <a:t>   </a:t>
            </a:r>
            <a:r>
              <a:rPr kumimoji="1" lang="en-US" altLang="zh-CN" sz="2800" dirty="0" smtClean="0"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ea typeface="宋体" panose="02010600030101010101" pitchFamily="2" charset="-122"/>
              </a:rPr>
              <a:t>选择</a:t>
            </a:r>
            <a:r>
              <a:rPr kumimoji="1" lang="zh-CN" altLang="en-US" sz="2800" dirty="0">
                <a:ea typeface="宋体" panose="02010600030101010101" pitchFamily="2" charset="-122"/>
              </a:rPr>
              <a:t>保护模式下的 </a:t>
            </a:r>
            <a:r>
              <a:rPr kumimoji="1" lang="en-US" altLang="zh-CN" sz="2800" dirty="0">
                <a:ea typeface="宋体" panose="02010600030101010101" pitchFamily="2" charset="-122"/>
              </a:rPr>
              <a:t>Pentium </a:t>
            </a:r>
            <a:r>
              <a:rPr kumimoji="1" lang="zh-CN" altLang="en-US" sz="2800" dirty="0">
                <a:ea typeface="宋体" panose="02010600030101010101" pitchFamily="2" charset="-122"/>
              </a:rPr>
              <a:t>指令系统</a:t>
            </a:r>
            <a:endParaRPr kumimoji="1" lang="zh-CN" altLang="en-US" sz="2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sz="2400" kern="0" dirty="0" smtClean="0">
                <a:latin typeface="Arial" panose="020B0604020202020204"/>
                <a:ea typeface="宋体" panose="02010600030101010101" pitchFamily="2" charset="-122"/>
              </a:rPr>
              <a:t>有关</a:t>
            </a:r>
            <a:r>
              <a:rPr lang="zh-CN" altLang="en-US" sz="2400" kern="0" dirty="0">
                <a:latin typeface="Arial" panose="020B0604020202020204"/>
                <a:ea typeface="楷体_GB2312"/>
              </a:rPr>
              <a:t>“</a:t>
            </a:r>
            <a:r>
              <a:rPr lang="zh-TW" altLang="en-US" sz="2400" kern="0" dirty="0">
                <a:latin typeface="Arial" panose="020B0604020202020204"/>
                <a:ea typeface="宋体" panose="02010600030101010101" pitchFamily="2" charset="-122"/>
              </a:rPr>
              <a:t>选择保护方式下的</a:t>
            </a:r>
            <a:r>
              <a:rPr lang="en-US" altLang="zh-TW" sz="2400" kern="0" dirty="0">
                <a:latin typeface="Arial" panose="020B0604020202020204"/>
                <a:ea typeface="楷体_GB2312"/>
              </a:rPr>
              <a:t>××××</a:t>
            </a:r>
            <a:r>
              <a:rPr lang="zh-TW" altLang="en-US" sz="2400" kern="0" dirty="0">
                <a:latin typeface="Arial" panose="020B0604020202020204"/>
                <a:ea typeface="宋体" panose="02010600030101010101" pitchFamily="2" charset="-122"/>
              </a:rPr>
              <a:t>指令系统</a:t>
            </a:r>
            <a:r>
              <a:rPr lang="zh-CN" altLang="en-US" sz="2400" kern="0" dirty="0">
                <a:latin typeface="Arial" panose="020B0604020202020204"/>
                <a:ea typeface="楷体_GB2312"/>
              </a:rPr>
              <a:t>”</a:t>
            </a:r>
            <a:r>
              <a:rPr lang="zh-TW" altLang="en-US" sz="2400" kern="0" dirty="0">
                <a:latin typeface="Arial" panose="020B0604020202020204"/>
                <a:ea typeface="宋体" panose="02010600030101010101" pitchFamily="2" charset="-122"/>
              </a:rPr>
              <a:t>的含义是指包括特权指令在内的指令系统。</a:t>
            </a:r>
            <a:endParaRPr lang="zh-TW" altLang="en-US" sz="2400" kern="0" dirty="0">
              <a:latin typeface="Arial" panose="020B0604020202020204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   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段定义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伪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操作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完整的汇编语言源程序由段组成。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一个汇编语言源程序可以包含若干个代码段、数据段、附加段或堆栈段，段与段之间的顺序可随意排列。</a:t>
            </a:r>
            <a:endParaRPr lang="en-US" altLang="zh-CN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需独立运行的程序必须包含一个代码段，并指示程序执行的起始点，一个程序只有一个起始点。</a:t>
            </a:r>
            <a:endParaRPr lang="zh-CN" altLang="en-US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所有的可执行性语句必须位于某一个代码段内，说明性语句可根据需要位于任一段内。</a:t>
            </a:r>
            <a:endParaRPr lang="en-US" altLang="zh-CN" dirty="0">
              <a:latin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通常，程序还需要一个堆栈段。</a:t>
            </a:r>
            <a:endParaRPr lang="zh-CN" altLang="en-US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汇编语言源程序段定义格式有两种：</a:t>
            </a:r>
            <a:endParaRPr lang="zh-CN" altLang="en-US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    简化段定义格式</a:t>
            </a:r>
            <a:r>
              <a:rPr lang="en-US" altLang="zh-CN" kern="0" dirty="0">
                <a:latin typeface="Arial" panose="020B0604020202020204"/>
                <a:ea typeface="宋体" panose="02010600030101010101" pitchFamily="2" charset="-122"/>
              </a:rPr>
              <a:t>——</a:t>
            </a: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从</a:t>
            </a:r>
            <a:r>
              <a:rPr lang="en-US" altLang="zh-CN" kern="0" dirty="0">
                <a:latin typeface="楷体_GB2312" pitchFamily="49" charset="-122"/>
                <a:ea typeface="宋体" panose="02010600030101010101" pitchFamily="2" charset="-122"/>
              </a:rPr>
              <a:t>MASM 5.0</a:t>
            </a: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开始支持</a:t>
            </a:r>
            <a:endParaRPr lang="zh-CN" altLang="en-US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    完整段定义格式</a:t>
            </a:r>
            <a:r>
              <a:rPr lang="en-US" altLang="zh-CN" kern="0" dirty="0">
                <a:latin typeface="Arial" panose="020B0604020202020204"/>
                <a:ea typeface="宋体" panose="02010600030101010101" pitchFamily="2" charset="-122"/>
              </a:rPr>
              <a:t>——</a:t>
            </a:r>
            <a:r>
              <a:rPr lang="en-US" altLang="zh-CN" kern="0" dirty="0">
                <a:latin typeface="楷体_GB2312" pitchFamily="49" charset="-122"/>
                <a:ea typeface="宋体" panose="02010600030101010101" pitchFamily="2" charset="-122"/>
              </a:rPr>
              <a:t>MASM 5.0</a:t>
            </a:r>
            <a:r>
              <a:rPr lang="zh-CN" altLang="en-US" kern="0" dirty="0">
                <a:latin typeface="楷体_GB2312" pitchFamily="49" charset="-122"/>
                <a:ea typeface="宋体" panose="02010600030101010101" pitchFamily="2" charset="-122"/>
              </a:rPr>
              <a:t>以前就具有</a:t>
            </a:r>
            <a:endParaRPr lang="zh-CN" altLang="en-US" kern="0" dirty="0">
              <a:latin typeface="楷体_GB2312" pitchFamily="49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552728" cy="578328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段定义伪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8112"/>
            <a:ext cx="8229600" cy="28049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完整的段定义</a:t>
            </a:r>
            <a:r>
              <a:rPr lang="zh-CN" altLang="en-US" dirty="0" smtClean="0"/>
              <a:t>伪指令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u="sng" dirty="0" smtClean="0"/>
              <a:t>段名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SEGMENT  [</a:t>
            </a:r>
            <a:r>
              <a:rPr lang="zh-CN" altLang="en-US" sz="2000" dirty="0"/>
              <a:t>定位类型</a:t>
            </a:r>
            <a:r>
              <a:rPr lang="en-US" altLang="zh-CN" sz="2000" dirty="0"/>
              <a:t>]  [</a:t>
            </a:r>
            <a:r>
              <a:rPr lang="zh-CN" altLang="en-US" sz="2000" dirty="0"/>
              <a:t>组合类型</a:t>
            </a:r>
            <a:r>
              <a:rPr lang="en-US" altLang="zh-CN" sz="2000" dirty="0"/>
              <a:t>]  [</a:t>
            </a:r>
            <a:r>
              <a:rPr lang="zh-CN" altLang="en-US" sz="2000" dirty="0"/>
              <a:t>使用类型</a:t>
            </a:r>
            <a:r>
              <a:rPr lang="en-US" altLang="zh-CN" sz="2000" dirty="0"/>
              <a:t>]  [‘</a:t>
            </a:r>
            <a:r>
              <a:rPr lang="zh-CN" altLang="en-US" sz="2000" dirty="0"/>
              <a:t>类别’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……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……                          ; </a:t>
            </a:r>
            <a:r>
              <a:rPr lang="zh-CN" altLang="en-US" sz="2000" dirty="0"/>
              <a:t>语句序列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u="sng" dirty="0"/>
              <a:t>段名</a:t>
            </a:r>
            <a:r>
              <a:rPr lang="zh-CN" altLang="en-US" sz="2000" dirty="0"/>
              <a:t>  </a:t>
            </a:r>
            <a:r>
              <a:rPr lang="en-US" altLang="zh-CN" sz="2000" dirty="0"/>
              <a:t>ENDS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07504" y="2060848"/>
            <a:ext cx="360040" cy="158417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460" y="4221088"/>
            <a:ext cx="2664296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段名</a:t>
            </a: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是为该段起的名字，用来指出汇编程序为该段分配的存储区起始位置</a:t>
            </a: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 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636912"/>
            <a:ext cx="6408712" cy="40626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定位方式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PARA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：表示本段必须从能被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整除的地址处开始存放，即段起始地址最低四位必须是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BYTE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：表示本段起始地址可以从任一地址处开始存放。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WORD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：表示本段要从一个偶数地址处开始存放，即段起始地址的最低一位必须是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DWORD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：表示本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段必须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从双字的边界开始，即段起始地址的最低十六进制数位必须为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的倍数。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PAGE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：表示本段要从能被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256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整除的地址处开始存放，即起始地址的最低八位必须是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默认为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PARA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2852936"/>
            <a:ext cx="6624736" cy="36933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PRIVATE  </a:t>
            </a:r>
            <a:r>
              <a:rPr lang="zh-CN" altLang="en-US" dirty="0"/>
              <a:t>该段为私有段，在连接时将不与其他同名段合并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PUBLIC </a:t>
            </a:r>
            <a:r>
              <a:rPr lang="zh-CN" altLang="en-US" dirty="0"/>
              <a:t>该段在连接时可以把不同模块的同名段相连接而形成一个段。 每一段从小段的边界开始，所以各段之间有小于</a:t>
            </a:r>
            <a:r>
              <a:rPr lang="en-US" altLang="zh-CN" dirty="0"/>
              <a:t>16</a:t>
            </a:r>
            <a:r>
              <a:rPr lang="zh-CN" altLang="en-US" dirty="0"/>
              <a:t>个字节的间隙。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COMMON </a:t>
            </a:r>
            <a:r>
              <a:rPr lang="zh-CN" altLang="en-US" dirty="0"/>
              <a:t>该段在连接时可以把不同模块中的同名段重叠而形       成一个段，由于各同名段有相同的起始地址，所以会产生覆盖。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STACK  </a:t>
            </a:r>
            <a:r>
              <a:rPr lang="zh-CN" altLang="en-US" dirty="0"/>
              <a:t>把不同模块的同名段组合而成一个堆栈段。各段之间没有间隙。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</a:t>
            </a:r>
            <a:r>
              <a:rPr lang="en-US" altLang="zh-CN" dirty="0"/>
              <a:t>MEMORY   </a:t>
            </a:r>
            <a:r>
              <a:rPr lang="zh-CN" altLang="en-US" dirty="0"/>
              <a:t>同</a:t>
            </a:r>
            <a:r>
              <a:rPr lang="en-US" altLang="zh-CN" dirty="0"/>
              <a:t>PUBLIC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AT </a:t>
            </a:r>
            <a:r>
              <a:rPr lang="zh-CN" altLang="en-US" dirty="0"/>
              <a:t>表达式  使段地址是表达式所计算出来的</a:t>
            </a:r>
            <a:r>
              <a:rPr lang="en-US" altLang="zh-CN" dirty="0"/>
              <a:t>16</a:t>
            </a:r>
            <a:r>
              <a:rPr lang="zh-CN" altLang="en-US" dirty="0"/>
              <a:t>位值，</a:t>
            </a:r>
            <a:r>
              <a:rPr lang="en-US" altLang="zh-CN" dirty="0"/>
              <a:t>CS</a:t>
            </a:r>
            <a:r>
              <a:rPr lang="zh-CN" altLang="en-US" dirty="0"/>
              <a:t>除外。</a:t>
            </a:r>
            <a:endParaRPr lang="zh-CN" altLang="en-US" dirty="0"/>
          </a:p>
          <a:p>
            <a:r>
              <a:rPr lang="zh-CN" altLang="en-US" dirty="0"/>
              <a:t>           默认为 </a:t>
            </a:r>
            <a:r>
              <a:rPr lang="en-US" altLang="zh-CN" dirty="0" smtClean="0"/>
              <a:t>PRIVATE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02327" y="3275932"/>
            <a:ext cx="5954724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USE16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位寻址方式     段长≤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64K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USE32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位寻址方式     段长≤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4G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3777892"/>
            <a:ext cx="5616624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类别</a:t>
            </a:r>
            <a:endParaRPr lang="zh-CN" altLang="en-US" sz="2000" dirty="0"/>
          </a:p>
          <a:p>
            <a:r>
              <a:rPr lang="zh-CN" altLang="en-US" sz="2000" dirty="0"/>
              <a:t>   在引号中给出连接时组成的段组的类型名。在连接后形成的装入模块中，可使相同类别的段位置靠在一起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d163b546-fd65-4762-a608-4aec14bdb35c}"/>
  <p:tag name="TABLE_ENDDRAG_ORIGIN_RECT" val="248*180"/>
  <p:tag name="TABLE_ENDDRAG_RECT" val="133*379*248*180"/>
</p:tagLst>
</file>

<file path=ppt/tags/tag2.xml><?xml version="1.0" encoding="utf-8"?>
<p:tagLst xmlns:p="http://schemas.openxmlformats.org/presentationml/2006/main">
  <p:tag name="TABLE_ENDDRAG_ORIGIN_RECT" val="503*30"/>
  <p:tag name="TABLE_ENDDRAG_RECT" val="82*275*503*30"/>
</p:tagLst>
</file>

<file path=ppt/tags/tag3.xml><?xml version="1.0" encoding="utf-8"?>
<p:tagLst xmlns:p="http://schemas.openxmlformats.org/presentationml/2006/main">
  <p:tag name="commondata" val="eyJoZGlkIjoiMGU1MWNmNzkzNzZlOTYzYzIyMGI4NjQyMGNlMDgwNW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8978</Words>
  <Application>WPS 演示</Application>
  <PresentationFormat>全屏显示(4:3)</PresentationFormat>
  <Paragraphs>499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62" baseType="lpstr">
      <vt:lpstr>Arial</vt:lpstr>
      <vt:lpstr>宋体</vt:lpstr>
      <vt:lpstr>Wingdings</vt:lpstr>
      <vt:lpstr>Wingdings 2</vt:lpstr>
      <vt:lpstr>Wingdings</vt:lpstr>
      <vt:lpstr>黑体</vt:lpstr>
      <vt:lpstr>Times New Roman</vt:lpstr>
      <vt:lpstr>Gulim</vt:lpstr>
      <vt:lpstr>Symbol</vt:lpstr>
      <vt:lpstr>楷体_GB2312</vt:lpstr>
      <vt:lpstr>新宋体</vt:lpstr>
      <vt:lpstr>Arial</vt:lpstr>
      <vt:lpstr>楷体_GB2312</vt:lpstr>
      <vt:lpstr>Constantia</vt:lpstr>
      <vt:lpstr>微软雅黑</vt:lpstr>
      <vt:lpstr>Arial Unicode MS</vt:lpstr>
      <vt:lpstr>Calibri</vt:lpstr>
      <vt:lpstr>华文楷体</vt:lpstr>
      <vt:lpstr>隶书</vt:lpstr>
      <vt:lpstr>华文新魏</vt:lpstr>
      <vt:lpstr>Times New Roman</vt:lpstr>
      <vt:lpstr>Malgun Gothic</vt:lpstr>
      <vt:lpstr>流畅</vt:lpstr>
      <vt:lpstr>PBrush</vt:lpstr>
      <vt:lpstr>Visio.Drawing.11</vt:lpstr>
      <vt:lpstr>Visio.Drawing.11</vt:lpstr>
      <vt:lpstr>PowerPoint 演示文稿</vt:lpstr>
      <vt:lpstr>汇编程序功能</vt:lpstr>
      <vt:lpstr>PowerPoint 演示文稿</vt:lpstr>
      <vt:lpstr>PowerPoint 演示文稿</vt:lpstr>
      <vt:lpstr>PowerPoint 演示文稿</vt:lpstr>
      <vt:lpstr>伪指令（伪操作）-说明性指令</vt:lpstr>
      <vt:lpstr>1.    处理器选择伪操作</vt:lpstr>
      <vt:lpstr>2   段定义伪操作</vt:lpstr>
      <vt:lpstr>段定义伪操作</vt:lpstr>
      <vt:lpstr>PowerPoint 演示文稿</vt:lpstr>
      <vt:lpstr>PowerPoint 演示文稿</vt:lpstr>
      <vt:lpstr>PowerPoint 演示文稿</vt:lpstr>
      <vt:lpstr>源程序框架-完整段定义结构</vt:lpstr>
      <vt:lpstr>源程序框架-简化段定义结构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汇编语言的语句结构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表达式</vt:lpstr>
      <vt:lpstr>表达式</vt:lpstr>
      <vt:lpstr>表达式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8086指令系统</dc:title>
  <dc:creator>Lenovo</dc:creator>
  <cp:lastModifiedBy>Administrator</cp:lastModifiedBy>
  <cp:revision>396</cp:revision>
  <dcterms:created xsi:type="dcterms:W3CDTF">2018-11-29T03:46:00Z</dcterms:created>
  <dcterms:modified xsi:type="dcterms:W3CDTF">2023-12-08T07:14:22Z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1A18DAF292494A15B5C31EF5C395D1A7_13</vt:lpwstr>
  </property>
  <property fmtid="{D5CDD505-2E9C-101B-9397-08002B2CF9AE}" pid="3" name="KSOProductBuildVer">
    <vt:lpwstr>2052-12.1.0.15990</vt:lpwstr>
  </property>
</Properties>
</file>