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92" r:id="rId2"/>
    <p:sldId id="256" r:id="rId3"/>
    <p:sldId id="403" r:id="rId4"/>
    <p:sldId id="404" r:id="rId5"/>
    <p:sldId id="406" r:id="rId6"/>
    <p:sldId id="407" r:id="rId7"/>
    <p:sldId id="408" r:id="rId8"/>
    <p:sldId id="409" r:id="rId9"/>
    <p:sldId id="410" r:id="rId10"/>
    <p:sldId id="411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53" y="-374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5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  <a:latin typeface="+mj-ea"/>
              </a:rPr>
              <a:t>4.5  </a:t>
            </a:r>
            <a:r>
              <a:rPr lang="zh-CN" altLang="en-US" sz="3600" b="1" dirty="0" smtClean="0">
                <a:solidFill>
                  <a:schemeClr val="tx1"/>
                </a:solidFill>
                <a:latin typeface="+mj-ea"/>
              </a:rPr>
              <a:t>汇编语言程序的输入和输出</a:t>
            </a:r>
            <a:endParaRPr lang="zh-CN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>
              <a:buClr>
                <a:srgbClr val="C87608"/>
              </a:buClr>
              <a:buFont typeface="Wingdings" pitchFamily="2" charset="2"/>
              <a:buChar char="u"/>
            </a:pPr>
            <a:r>
              <a:rPr lang="zh-CN" altLang="en-US" sz="2800" b="1" dirty="0"/>
              <a:t>在汇编语言程序中实现数据的输入和输出，有三种方式：</a:t>
            </a:r>
          </a:p>
          <a:p>
            <a:pPr marL="0" indent="0">
              <a:buClr>
                <a:srgbClr val="C87608"/>
              </a:buClr>
              <a:buNone/>
            </a:pPr>
            <a:r>
              <a:rPr lang="zh-CN" altLang="en-US" sz="2800" b="1" dirty="0"/>
              <a:t>    ⑴ 直接对输入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输出设备接口进行编程控制。</a:t>
            </a:r>
          </a:p>
          <a:p>
            <a:pPr marL="0" indent="0">
              <a:buClr>
                <a:srgbClr val="C87608"/>
              </a:buClr>
              <a:buNone/>
            </a:pPr>
            <a:r>
              <a:rPr lang="zh-CN" altLang="en-US" sz="2800" b="1" dirty="0"/>
              <a:t>    ⑵ 调用</a:t>
            </a:r>
            <a:r>
              <a:rPr lang="en-US" altLang="zh-CN" sz="2800" b="1" dirty="0"/>
              <a:t>BIOS</a:t>
            </a:r>
            <a:r>
              <a:rPr lang="zh-CN" altLang="en-US" sz="2800" b="1" dirty="0"/>
              <a:t>（基本输入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输出系统）功能程序。</a:t>
            </a:r>
          </a:p>
          <a:p>
            <a:pPr marL="0" indent="0">
              <a:buClr>
                <a:srgbClr val="C87608"/>
              </a:buClr>
              <a:buNone/>
            </a:pPr>
            <a:r>
              <a:rPr lang="zh-CN" altLang="en-US" sz="2800" b="1" dirty="0"/>
              <a:t>    ⑶ 调用</a:t>
            </a:r>
            <a:r>
              <a:rPr lang="en-US" altLang="zh-CN" sz="2800" b="1" dirty="0"/>
              <a:t>DOS</a:t>
            </a:r>
            <a:r>
              <a:rPr lang="zh-CN" altLang="en-US" sz="2800" b="1" dirty="0"/>
              <a:t>（磁盘操作系统）功能程序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buClr>
                <a:srgbClr val="C87608"/>
              </a:buClr>
              <a:buFont typeface="Wingdings" pitchFamily="2" charset="2"/>
              <a:buChar char="u"/>
            </a:pPr>
            <a:endParaRPr lang="en-US" altLang="zh-CN" sz="2400" b="1" dirty="0" smtClean="0">
              <a:latin typeface="+mn-ea"/>
            </a:endParaRPr>
          </a:p>
          <a:p>
            <a:pPr>
              <a:buClr>
                <a:srgbClr val="C87608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+mn-ea"/>
              </a:rPr>
              <a:t>输入输出指令</a:t>
            </a:r>
            <a:endParaRPr lang="en-US" altLang="zh-CN" sz="2400" b="1" dirty="0" smtClean="0">
              <a:latin typeface="+mn-ea"/>
            </a:endParaRPr>
          </a:p>
          <a:p>
            <a:pPr>
              <a:buClr>
                <a:srgbClr val="C87608"/>
              </a:buClr>
              <a:buFont typeface="Wingdings" pitchFamily="2" charset="2"/>
              <a:buChar char="u"/>
            </a:pPr>
            <a:r>
              <a:rPr lang="en-US" altLang="zh-CN" sz="2400" b="1" dirty="0" smtClean="0">
                <a:latin typeface="+mn-ea"/>
              </a:rPr>
              <a:t>IN  AL/AX , PORT</a:t>
            </a:r>
          </a:p>
          <a:p>
            <a:pPr>
              <a:buClr>
                <a:srgbClr val="C87608"/>
              </a:buClr>
              <a:buFont typeface="Wingdings" pitchFamily="2" charset="2"/>
              <a:buChar char="u"/>
            </a:pPr>
            <a:r>
              <a:rPr lang="en-US" altLang="zh-CN" sz="2400" b="1" dirty="0" smtClean="0">
                <a:latin typeface="+mn-ea"/>
              </a:rPr>
              <a:t>OUT PORT , AL/AX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58753" y="116841"/>
            <a:ext cx="3646646" cy="2331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764" y="1225550"/>
            <a:ext cx="6223635" cy="323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054" y="2600325"/>
            <a:ext cx="6177915" cy="2301240"/>
          </a:xfrm>
          <a:prstGeom prst="rect">
            <a:avLst/>
          </a:prstGeom>
        </p:spPr>
      </p:pic>
      <p:pic>
        <p:nvPicPr>
          <p:cNvPr id="11" name="内容占位符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6" y="1749425"/>
            <a:ext cx="5535930" cy="475932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781050" y="236855"/>
            <a:ext cx="7772400" cy="867410"/>
          </a:xfrm>
          <a:solidFill>
            <a:srgbClr val="FFCCCC"/>
          </a:solidFill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软中断指令</a:t>
            </a:r>
            <a:endParaRPr lang="zh-CN" altLang="en-US" sz="4400" kern="1200" baseline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566420" y="1207134"/>
            <a:ext cx="8327390" cy="431009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BIOS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：（基本输入输出系统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）加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电自检、引导装入、主要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I/O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设备的处理程序及接口控制等功能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模块，一般在存储器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地址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0FE00H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开始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8KBROM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功能程序是由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PC DOS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操作系统提供的一组系统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程序。其中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，中断号为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21H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的功能程序（简称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21H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号中断）是一个功能丰富的程序包，包括输入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输出、文件管理和目录管理等功能，是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的核心内容。</a:t>
            </a: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BIOS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DOS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功能程序都设计成中断服务程序，可用软中断指令调用执行。</a:t>
            </a: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软中断指令格式：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n</a:t>
            </a: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软中断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指令功能：调用中断号为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的中断服务程序。</a:t>
            </a:r>
          </a:p>
          <a:p>
            <a:pPr marL="342900" indent="-342900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608150"/>
            <a:ext cx="6874257" cy="206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框 1025"/>
          <p:cNvSpPr txBox="1"/>
          <p:nvPr/>
        </p:nvSpPr>
        <p:spPr>
          <a:xfrm>
            <a:off x="576263" y="332656"/>
            <a:ext cx="8327231" cy="426578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BIOS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</a:rPr>
              <a:t>DOS</a:t>
            </a:r>
            <a:r>
              <a:rPr lang="zh-CN" altLang="en-US" sz="3200" b="1" dirty="0">
                <a:latin typeface="Times New Roman" panose="02020603050405020304" pitchFamily="18" charset="0"/>
              </a:rPr>
              <a:t>基本调用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调用</a:t>
            </a:r>
            <a:r>
              <a:rPr lang="zh-CN" altLang="en-US" sz="2400" b="1" dirty="0">
                <a:latin typeface="Times New Roman" panose="02020603050405020304" pitchFamily="18" charset="0"/>
              </a:rPr>
              <a:t>方法：</a:t>
            </a:r>
          </a:p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1、将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调用参数</a:t>
            </a:r>
            <a:r>
              <a:rPr lang="zh-CN" altLang="en-US" sz="2400" b="1" dirty="0">
                <a:latin typeface="Times New Roman" panose="02020603050405020304" pitchFamily="18" charset="0"/>
              </a:rPr>
              <a:t>装入指定的寄存器中；</a:t>
            </a:r>
          </a:p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2、</a:t>
            </a:r>
            <a:r>
              <a:rPr lang="en-US" altLang="zh-CN" sz="2400" b="1" dirty="0">
                <a:latin typeface="Times New Roman" panose="02020603050405020304" pitchFamily="18" charset="0"/>
              </a:rPr>
              <a:t>BIOS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DOS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功能号</a:t>
            </a:r>
            <a:r>
              <a:rPr lang="zh-CN" altLang="en-US" sz="2400" b="1" dirty="0">
                <a:latin typeface="Times New Roman" panose="02020603050405020304" pitchFamily="18" charset="0"/>
              </a:rPr>
              <a:t>装入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</a:rPr>
              <a:t>；</a:t>
            </a:r>
          </a:p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3、</a:t>
            </a:r>
            <a:r>
              <a:rPr lang="zh-CN" altLang="en-US" sz="2400" b="1" dirty="0">
                <a:latin typeface="Times New Roman" panose="02020603050405020304" pitchFamily="18" charset="0"/>
              </a:rPr>
              <a:t>如需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子功能号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，把它装入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</a:t>
            </a:r>
            <a:r>
              <a:rPr lang="en-US" altLang="zh-CN" sz="2400" b="1" dirty="0">
                <a:latin typeface="Times New Roman" panose="02020603050405020304" pitchFamily="18" charset="0"/>
              </a:rPr>
              <a:t>；</a:t>
            </a:r>
          </a:p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4、</a:t>
            </a:r>
            <a:r>
              <a:rPr lang="zh-CN" altLang="en-US" sz="2400" b="1" dirty="0">
                <a:latin typeface="Times New Roman" panose="02020603050405020304" pitchFamily="18" charset="0"/>
              </a:rPr>
              <a:t>按中断号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DOS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BIOS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中断(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5、检查或取得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返回参数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78" y="332656"/>
            <a:ext cx="416361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78" y="3861048"/>
            <a:ext cx="41636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1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 DOS</a:t>
            </a:r>
            <a:r>
              <a:rPr lang="zh-CN" altLang="en-US" dirty="0"/>
              <a:t>中断例程应用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411480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int 21h </a:t>
            </a:r>
            <a:r>
              <a:rPr lang="zh-CN" altLang="en-US" sz="2800" dirty="0"/>
              <a:t>中断例程是</a:t>
            </a:r>
            <a:r>
              <a:rPr lang="en-US" altLang="zh-CN" sz="2800" dirty="0"/>
              <a:t>DOS</a:t>
            </a:r>
            <a:r>
              <a:rPr lang="zh-CN" altLang="en-US" sz="2800" dirty="0"/>
              <a:t>提供的中断例程，其中包含了</a:t>
            </a:r>
            <a:r>
              <a:rPr lang="en-US" altLang="zh-CN" sz="2800" dirty="0"/>
              <a:t>DOS</a:t>
            </a:r>
            <a:r>
              <a:rPr lang="zh-CN" altLang="en-US" sz="2800" dirty="0"/>
              <a:t>提供给程序员在编程时调用的子程序。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例如：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mov ah,4ch ;</a:t>
            </a:r>
            <a:r>
              <a:rPr lang="zh-CN" altLang="en-US" sz="2400" dirty="0"/>
              <a:t>程序返回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mov al,0     ;</a:t>
            </a:r>
            <a:r>
              <a:rPr lang="zh-CN" altLang="en-US" sz="2400" dirty="0"/>
              <a:t>返回值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int 21h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1" y="3242166"/>
            <a:ext cx="4320479" cy="32831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(ah)=4ch</a:t>
            </a:r>
            <a:r>
              <a:rPr lang="zh-CN" altLang="en-US" sz="2400" dirty="0" smtClean="0"/>
              <a:t>表示调用第</a:t>
            </a:r>
            <a:r>
              <a:rPr lang="en-US" altLang="zh-CN" sz="2400" dirty="0" smtClean="0"/>
              <a:t>21h</a:t>
            </a:r>
            <a:r>
              <a:rPr lang="zh-CN" altLang="en-US" sz="2400" dirty="0" smtClean="0"/>
              <a:t>号中断例程的 </a:t>
            </a:r>
            <a:r>
              <a:rPr lang="en-US" altLang="zh-CN" sz="2400" dirty="0" smtClean="0"/>
              <a:t>4ch</a:t>
            </a:r>
            <a:r>
              <a:rPr lang="zh-CN" altLang="en-US" sz="2400" dirty="0" smtClean="0"/>
              <a:t>号子程序，功能为程序返回，可以提供返回值作为参数。</a:t>
            </a:r>
          </a:p>
          <a:p>
            <a:r>
              <a:rPr lang="zh-CN" altLang="en-US" sz="2400" dirty="0" smtClean="0"/>
              <a:t>经常写作： </a:t>
            </a:r>
          </a:p>
          <a:p>
            <a:pPr lvl="1">
              <a:buFontTx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ax,4c00h</a:t>
            </a:r>
          </a:p>
          <a:p>
            <a:pPr lvl="1">
              <a:buFontTx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21h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696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DOS系统功能调用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2934" y="1443990"/>
            <a:ext cx="7631474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单字符输入并回显：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      		MOV  AH，01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		INT    21H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输入的字符在AL中</a:t>
            </a:r>
          </a:p>
          <a:p>
            <a:pPr eaLnBrk="0" hangingPunct="0">
              <a:spcBef>
                <a:spcPct val="50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单字符输入无回显：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      		MOV  AH，0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7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       		INT    21H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输入的字符在AL</a:t>
            </a:r>
            <a:r>
              <a:rPr lang="zh-CN" altLang="en-US" sz="2400" b="1" dirty="0" smtClean="0">
                <a:latin typeface="Times New Roman" panose="02020603050405020304" pitchFamily="18" charset="0"/>
                <a:sym typeface="+mn-ea"/>
              </a:rPr>
              <a:t>中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3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DOS系统功能调用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1772816"/>
            <a:ext cx="5766911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单字符显示输出：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      	MOV  AH，02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MOV  DL , 输出字符的ASCII码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    21H</a:t>
            </a:r>
          </a:p>
        </p:txBody>
      </p:sp>
    </p:spTree>
    <p:extLst>
      <p:ext uri="{BB962C8B-B14F-4D97-AF65-F5344CB8AC3E}">
        <p14:creationId xmlns:p14="http://schemas.microsoft.com/office/powerpoint/2010/main" val="35756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DOS系统功能调用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8182" y="1663701"/>
            <a:ext cx="7895273" cy="40072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字符串输入：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先定义字符输入缓冲区，缓冲区第一个字节单元存放字符串最大长度，第二个单元存放字符串实际长度，第三个单元开始存放字符串，以回车作为字符串结束标志，将缓冲区的偏移地址放到 DS：DX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	MOV  AH，0A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H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    21H</a:t>
            </a:r>
          </a:p>
        </p:txBody>
      </p:sp>
    </p:spTree>
    <p:extLst>
      <p:ext uri="{BB962C8B-B14F-4D97-AF65-F5344CB8AC3E}">
        <p14:creationId xmlns:p14="http://schemas.microsoft.com/office/powerpoint/2010/main" val="65508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DOS系统功能调用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507" y="1742441"/>
            <a:ext cx="7287578" cy="3705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字符串输出显示：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先定义字符输入缓冲区，将缓冲区的偏移地址放到 DS：DX，</a:t>
            </a:r>
            <a:r>
              <a:rPr lang="zh-CN" altLang="en-US" sz="2400" b="1" dirty="0">
                <a:sym typeface="+mn-ea"/>
              </a:rPr>
              <a:t>要显示的字符串需用</a:t>
            </a:r>
            <a:r>
              <a:rPr lang="zh-CN" altLang="en-US" sz="2400" b="1" dirty="0">
                <a:latin typeface="Arial" panose="020B0604020202020204" pitchFamily="34" charset="0"/>
                <a:sym typeface="+mn-ea"/>
              </a:rPr>
              <a:t>“</a:t>
            </a:r>
            <a:r>
              <a:rPr lang="en-US" altLang="zh-CN" sz="2400" b="1" dirty="0">
                <a:sym typeface="+mn-ea"/>
              </a:rPr>
              <a:t>$</a:t>
            </a:r>
            <a:r>
              <a:rPr lang="en-US" altLang="zh-CN" sz="2400" b="1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作为结束符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      	MOV  AH，09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MOV  DX ,字符串的偏移地址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INT    21H</a:t>
            </a:r>
          </a:p>
        </p:txBody>
      </p:sp>
    </p:spTree>
    <p:extLst>
      <p:ext uri="{BB962C8B-B14F-4D97-AF65-F5344CB8AC3E}">
        <p14:creationId xmlns:p14="http://schemas.microsoft.com/office/powerpoint/2010/main" val="291387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13.7 DOS</a:t>
            </a:r>
            <a:r>
              <a:rPr lang="zh-CN" altLang="en-US" dirty="0"/>
              <a:t>中断例程应用</a:t>
            </a:r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>
          <a:xfrm>
            <a:off x="322421" y="1505585"/>
            <a:ext cx="8499158" cy="87122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编程：在屏幕的</a:t>
            </a:r>
            <a:r>
              <a:rPr lang="en-US" altLang="zh-CN" sz="2400" dirty="0"/>
              <a:t>5</a:t>
            </a:r>
            <a:r>
              <a:rPr lang="zh-CN" altLang="en-US" sz="2400" dirty="0"/>
              <a:t>列</a:t>
            </a:r>
            <a:r>
              <a:rPr lang="en-US" altLang="zh-CN" sz="2400" dirty="0"/>
              <a:t>12</a:t>
            </a:r>
            <a:r>
              <a:rPr lang="zh-CN" altLang="en-US" sz="2400" dirty="0"/>
              <a:t>行显示字符串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Welcome to masm</a:t>
            </a:r>
            <a:r>
              <a:rPr lang="zh-CN" altLang="en-US" sz="2400" dirty="0"/>
              <a:t>！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06217" y="295910"/>
            <a:ext cx="4272439" cy="6333490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assume cs:code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data segment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       msg  db 'Welcome to masm!','$'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data ends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code segment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start: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ah,6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al,0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bh,7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ch,0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cl,0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dh,24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dl,79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int 10h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dx,0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mov ah,2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int 10h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/>
              <a:t>	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641056" y="1505585"/>
            <a:ext cx="2519363" cy="4617085"/>
          </a:xfrm>
          <a:prstGeom prst="rect">
            <a:avLst/>
          </a:prstGeom>
          <a:solidFill>
            <a:schemeClr val="bg1"/>
          </a:solidFill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mov ah,2    ;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bh,0    ;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dh,5    ;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dl,12   ;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int 10h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ax,data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ds,ax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lea dx,msg    ;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ah,9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int 21h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mov ax,4c00h   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	int 21h 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code ends</a:t>
            </a:r>
            <a:endParaRPr lang="zh-CN" altLang="en-US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end start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300,&quot;width&quot;:986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496</Words>
  <Application>Microsoft Office PowerPoint</Application>
  <PresentationFormat>全屏显示(4:3)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4.5  汇编语言程序的输入和输出</vt:lpstr>
      <vt:lpstr>软中断指令</vt:lpstr>
      <vt:lpstr>PowerPoint 演示文稿</vt:lpstr>
      <vt:lpstr> DOS中断例程应用</vt:lpstr>
      <vt:lpstr>DOS系统功能调用</vt:lpstr>
      <vt:lpstr>DOS系统功能调用</vt:lpstr>
      <vt:lpstr>DOS系统功能调用</vt:lpstr>
      <vt:lpstr>DOS系统功能调用</vt:lpstr>
      <vt:lpstr>13.7 DOS中断例程应用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子程序设计</dc:title>
  <dc:creator>微软用户</dc:creator>
  <cp:lastModifiedBy>王晓莉</cp:lastModifiedBy>
  <cp:revision>57</cp:revision>
  <dcterms:created xsi:type="dcterms:W3CDTF">2012-12-10T02:32:00Z</dcterms:created>
  <dcterms:modified xsi:type="dcterms:W3CDTF">2023-05-17T10:15:38Z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D1D1F78EF8044D9A9F2B53BFC907A1CD</vt:lpwstr>
  </property>
</Properties>
</file>